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4"/>
  </p:notesMasterIdLst>
  <p:sldIdLst>
    <p:sldId id="256" r:id="rId2"/>
    <p:sldId id="257" r:id="rId3"/>
    <p:sldId id="259" r:id="rId4"/>
    <p:sldId id="282" r:id="rId5"/>
    <p:sldId id="283" r:id="rId6"/>
    <p:sldId id="284" r:id="rId7"/>
    <p:sldId id="285" r:id="rId8"/>
    <p:sldId id="258"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7" r:id="rId31"/>
    <p:sldId id="288" r:id="rId32"/>
    <p:sldId id="289"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39" autoAdjust="0"/>
  </p:normalViewPr>
  <p:slideViewPr>
    <p:cSldViewPr>
      <p:cViewPr>
        <p:scale>
          <a:sx n="75" d="100"/>
          <a:sy n="75" d="100"/>
        </p:scale>
        <p:origin x="-1830" y="-5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2ABA6-E98D-4581-8644-D68FB9302624}" type="datetimeFigureOut">
              <a:rPr lang="zh-CN" altLang="en-US" smtClean="0"/>
              <a:t>2018/3/3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6AEB78-E9FB-4ADC-8AE6-3F2A0CA8E461}" type="slidenum">
              <a:rPr lang="zh-CN" altLang="en-US" smtClean="0"/>
              <a:t>‹#›</a:t>
            </a:fld>
            <a:endParaRPr lang="zh-CN" altLang="en-US"/>
          </a:p>
        </p:txBody>
      </p:sp>
    </p:spTree>
    <p:extLst>
      <p:ext uri="{BB962C8B-B14F-4D97-AF65-F5344CB8AC3E}">
        <p14:creationId xmlns:p14="http://schemas.microsoft.com/office/powerpoint/2010/main" val="274125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游戏场景由许多种游戏对象组成，它们共同构成了丰富多彩的游戏世界，本章将介绍如何使用</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引擎来构建个性化的游戏场景。</a:t>
            </a:r>
          </a:p>
          <a:p>
            <a:pPr lvl="1"/>
            <a:r>
              <a:rPr lang="zh-CN" altLang="zh-CN" sz="1200" b="1" kern="1200" dirty="0" smtClean="0">
                <a:solidFill>
                  <a:schemeClr val="tx1"/>
                </a:solidFill>
                <a:effectLst/>
                <a:latin typeface="+mn-lt"/>
                <a:ea typeface="+mn-ea"/>
                <a:cs typeface="+mn-cs"/>
              </a:rPr>
              <a:t>游戏对象</a:t>
            </a:r>
          </a:p>
          <a:p>
            <a:r>
              <a:rPr lang="zh-CN" altLang="zh-CN" sz="1200" kern="1200" dirty="0" smtClean="0">
                <a:solidFill>
                  <a:schemeClr val="tx1"/>
                </a:solidFill>
                <a:effectLst/>
                <a:latin typeface="+mn-lt"/>
                <a:ea typeface="+mn-ea"/>
                <a:cs typeface="+mn-cs"/>
              </a:rPr>
              <a:t>游戏对象（</a:t>
            </a:r>
            <a:r>
              <a:rPr lang="en-US" altLang="zh-CN" sz="1600" kern="1200" dirty="0" err="1" smtClean="0">
                <a:solidFill>
                  <a:schemeClr val="tx1"/>
                </a:solidFill>
                <a:effectLst/>
                <a:latin typeface="+mn-lt"/>
                <a:ea typeface="+mn-ea"/>
                <a:cs typeface="+mn-cs"/>
              </a:rPr>
              <a:t>GameObjects</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中最重要的一个概念，它是使用</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进行游戏开发的基础。深入地理解这一概念，并且在游戏开发当中灵活使用游戏对象对于游戏开发至关重要。</a:t>
            </a:r>
            <a:endParaRPr lang="zh-CN" altLang="zh-CN" sz="1600" kern="1200" dirty="0" smtClean="0">
              <a:solidFill>
                <a:schemeClr val="tx1"/>
              </a:solidFill>
              <a:effectLst/>
              <a:latin typeface="+mn-lt"/>
              <a:ea typeface="+mn-ea"/>
              <a:cs typeface="+mn-cs"/>
            </a:endParaRPr>
          </a:p>
          <a:p>
            <a:pPr lvl="2"/>
            <a:r>
              <a:rPr lang="zh-CN" altLang="zh-CN" sz="1200" b="1" kern="1200" dirty="0" smtClean="0">
                <a:solidFill>
                  <a:schemeClr val="tx1"/>
                </a:solidFill>
                <a:effectLst/>
                <a:latin typeface="+mn-lt"/>
                <a:ea typeface="+mn-ea"/>
                <a:cs typeface="+mn-cs"/>
              </a:rPr>
              <a:t>游戏对象的概念</a:t>
            </a:r>
          </a:p>
          <a:p>
            <a:r>
              <a:rPr lang="zh-CN" altLang="zh-CN" sz="1200" kern="1200" dirty="0" smtClean="0">
                <a:solidFill>
                  <a:schemeClr val="tx1"/>
                </a:solidFill>
                <a:effectLst/>
                <a:latin typeface="+mn-lt"/>
                <a:ea typeface="+mn-ea"/>
                <a:cs typeface="+mn-cs"/>
              </a:rPr>
              <a:t>游戏中出现的所有物体都可以称为游戏对象。但需要注意的是，游戏对象本身不具备任何功能，只有当我们为其定义了特定的属性后，它们才能成为游戏中的一个角色、一个场景或一个特效。我们可以把游戏对象想象成一种容器，例如一个空盒子，通过安装各种部件从而组成特定的游戏物体，例如，可以组成带有光照贴图的小岛或者以物理方式驱动的汽车。所以，想真正了解游戏对象，就需要了解这些组成游戏物体的部件——我们称之为组件（</a:t>
            </a:r>
            <a:r>
              <a:rPr lang="en-US" altLang="zh-CN" sz="1600" b="0" kern="1200" dirty="0" smtClean="0">
                <a:solidFill>
                  <a:schemeClr val="tx1"/>
                </a:solidFill>
                <a:effectLst/>
                <a:latin typeface="+mn-lt"/>
                <a:ea typeface="+mn-ea"/>
                <a:cs typeface="+mn-cs"/>
              </a:rPr>
              <a:t>Components</a:t>
            </a:r>
            <a:r>
              <a:rPr lang="zh-CN" altLang="zh-CN" sz="1200" kern="1200" dirty="0" smtClean="0">
                <a:solidFill>
                  <a:schemeClr val="tx1"/>
                </a:solidFill>
                <a:effectLst/>
                <a:latin typeface="+mn-lt"/>
                <a:ea typeface="+mn-ea"/>
                <a:cs typeface="+mn-cs"/>
              </a:rPr>
              <a:t>）。游戏对象就像一个烹饪工具，而组件则像各种食材，如同依照菜谱做菜一样，我们只要按照游戏设定，将不同的组件加入到游戏对象当中，就可以得到预期的游戏物体。</a:t>
            </a:r>
            <a:endParaRPr lang="zh-CN" altLang="zh-CN" sz="1600" kern="1200" dirty="0" smtClean="0">
              <a:solidFill>
                <a:schemeClr val="tx1"/>
              </a:solidFill>
              <a:effectLst/>
              <a:latin typeface="+mn-lt"/>
              <a:ea typeface="+mn-ea"/>
              <a:cs typeface="+mn-cs"/>
            </a:endParaRPr>
          </a:p>
          <a:p>
            <a:pPr lvl="2"/>
            <a:r>
              <a:rPr lang="zh-CN" altLang="zh-CN" sz="1200" b="1" kern="1200" dirty="0" smtClean="0">
                <a:solidFill>
                  <a:schemeClr val="tx1"/>
                </a:solidFill>
                <a:effectLst/>
                <a:latin typeface="+mn-lt"/>
                <a:ea typeface="+mn-ea"/>
                <a:cs typeface="+mn-cs"/>
              </a:rPr>
              <a:t>游戏对象和组件的关系</a:t>
            </a:r>
            <a:endParaRPr lang="zh-CN" altLang="zh-CN" sz="105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游戏对象可以包含各种组件，现在我们以最常见的组件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变换组件（</a:t>
            </a:r>
            <a:r>
              <a:rPr lang="en-US" altLang="zh-CN" sz="1200" kern="1200" dirty="0" smtClean="0">
                <a:solidFill>
                  <a:schemeClr val="tx1"/>
                </a:solidFill>
                <a:effectLst/>
                <a:latin typeface="+mn-lt"/>
                <a:ea typeface="+mn-ea"/>
                <a:cs typeface="+mn-cs"/>
              </a:rPr>
              <a:t>Transform Component</a:t>
            </a:r>
            <a:r>
              <a:rPr lang="zh-CN" altLang="zh-CN" sz="1200" kern="1200" dirty="0" smtClean="0">
                <a:solidFill>
                  <a:schemeClr val="tx1"/>
                </a:solidFill>
                <a:effectLst/>
                <a:latin typeface="+mn-lt"/>
                <a:ea typeface="+mn-ea"/>
                <a:cs typeface="+mn-cs"/>
              </a:rPr>
              <a:t>）为例，具体讨论游戏对象与组件之间的关系。打开一个</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场景并创建一个游戏对象（快捷键为</a:t>
            </a:r>
            <a:r>
              <a:rPr lang="en-US" altLang="zh-CN" sz="1200" kern="1200" dirty="0" err="1" smtClean="0">
                <a:solidFill>
                  <a:schemeClr val="tx1"/>
                </a:solidFill>
                <a:effectLst/>
                <a:latin typeface="+mn-lt"/>
                <a:ea typeface="+mn-ea"/>
                <a:cs typeface="+mn-cs"/>
              </a:rPr>
              <a:t>Shift+Ctrl+N</a:t>
            </a:r>
            <a:r>
              <a:rPr lang="zh-CN" altLang="zh-CN" sz="1200" kern="1200" dirty="0" smtClean="0">
                <a:solidFill>
                  <a:schemeClr val="tx1"/>
                </a:solidFill>
                <a:effectLst/>
                <a:latin typeface="+mn-lt"/>
                <a:ea typeface="+mn-ea"/>
                <a:cs typeface="+mn-cs"/>
              </a:rPr>
              <a:t>），选中这个游戏对象，然后查看属性视图（</a:t>
            </a:r>
            <a:r>
              <a:rPr lang="zh-CN" altLang="zh-CN" sz="1600" kern="1200" dirty="0" smtClean="0">
                <a:solidFill>
                  <a:schemeClr val="tx1"/>
                </a:solidFill>
                <a:effectLst/>
                <a:latin typeface="+mn-lt"/>
                <a:ea typeface="+mn-ea"/>
                <a:cs typeface="+mn-cs"/>
              </a:rPr>
              <a:t>图 </a:t>
            </a:r>
            <a:r>
              <a:rPr lang="en-US" altLang="zh-CN" sz="16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endParaRPr lang="zh-CN" altLang="zh-CN" sz="16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06AEB78-E9FB-4ADC-8AE6-3F2A0CA8E461}" type="slidenum">
              <a:rPr lang="zh-CN" altLang="en-US" smtClean="0"/>
              <a:t>20</a:t>
            </a:fld>
            <a:endParaRPr lang="zh-CN" altLang="en-US"/>
          </a:p>
        </p:txBody>
      </p:sp>
    </p:spTree>
    <p:extLst>
      <p:ext uri="{BB962C8B-B14F-4D97-AF65-F5344CB8AC3E}">
        <p14:creationId xmlns:p14="http://schemas.microsoft.com/office/powerpoint/2010/main" val="255372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2"/>
            <a:r>
              <a:rPr lang="zh-CN" altLang="zh-CN" sz="1200" b="1" kern="1200" dirty="0" smtClean="0">
                <a:solidFill>
                  <a:schemeClr val="tx1"/>
                </a:solidFill>
                <a:effectLst/>
                <a:latin typeface="+mn-lt"/>
                <a:ea typeface="+mn-ea"/>
                <a:cs typeface="+mn-cs"/>
              </a:rPr>
              <a:t>游戏对象和组件的关系</a:t>
            </a:r>
            <a:endParaRPr lang="zh-CN" altLang="zh-CN" sz="105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游戏对象可以包含各种组件，现在我们以最常见的组件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变换组件（</a:t>
            </a:r>
            <a:r>
              <a:rPr lang="en-US" altLang="zh-CN" sz="1200" kern="1200" dirty="0" smtClean="0">
                <a:solidFill>
                  <a:schemeClr val="tx1"/>
                </a:solidFill>
                <a:effectLst/>
                <a:latin typeface="+mn-lt"/>
                <a:ea typeface="+mn-ea"/>
                <a:cs typeface="+mn-cs"/>
              </a:rPr>
              <a:t>Transform Component</a:t>
            </a:r>
            <a:r>
              <a:rPr lang="zh-CN" altLang="zh-CN" sz="1200" kern="1200" dirty="0" smtClean="0">
                <a:solidFill>
                  <a:schemeClr val="tx1"/>
                </a:solidFill>
                <a:effectLst/>
                <a:latin typeface="+mn-lt"/>
                <a:ea typeface="+mn-ea"/>
                <a:cs typeface="+mn-cs"/>
              </a:rPr>
              <a:t>）为例，具体讨论游戏对象与组件之间的关系。打开一个</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场景并创建一个游戏对象（快捷键为</a:t>
            </a:r>
            <a:r>
              <a:rPr lang="en-US" altLang="zh-CN" sz="1200" kern="1200" dirty="0" err="1" smtClean="0">
                <a:solidFill>
                  <a:schemeClr val="tx1"/>
                </a:solidFill>
                <a:effectLst/>
                <a:latin typeface="+mn-lt"/>
                <a:ea typeface="+mn-ea"/>
                <a:cs typeface="+mn-cs"/>
              </a:rPr>
              <a:t>Shift+Ctrl+N</a:t>
            </a:r>
            <a:r>
              <a:rPr lang="zh-CN" altLang="zh-CN" sz="1200" kern="1200" dirty="0" smtClean="0">
                <a:solidFill>
                  <a:schemeClr val="tx1"/>
                </a:solidFill>
                <a:effectLst/>
                <a:latin typeface="+mn-lt"/>
                <a:ea typeface="+mn-ea"/>
                <a:cs typeface="+mn-cs"/>
              </a:rPr>
              <a:t>），选中这个游戏对象，然后查看属性视图（</a:t>
            </a:r>
            <a:r>
              <a:rPr lang="zh-CN" altLang="zh-CN" sz="1600" kern="1200" dirty="0" smtClean="0">
                <a:solidFill>
                  <a:schemeClr val="tx1"/>
                </a:solidFill>
                <a:effectLst/>
                <a:latin typeface="+mn-lt"/>
                <a:ea typeface="+mn-ea"/>
                <a:cs typeface="+mn-cs"/>
              </a:rPr>
              <a:t>图 </a:t>
            </a:r>
            <a:r>
              <a:rPr lang="en-US" altLang="zh-CN" sz="16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可以看到，一个空的游戏对象包含一个名字，一个标签（</a:t>
            </a:r>
            <a:r>
              <a:rPr lang="en-US" altLang="zh-CN" sz="1200" kern="1200" dirty="0" smtClean="0">
                <a:solidFill>
                  <a:schemeClr val="tx1"/>
                </a:solidFill>
                <a:effectLst/>
                <a:latin typeface="+mn-lt"/>
                <a:ea typeface="+mn-ea"/>
                <a:cs typeface="+mn-cs"/>
              </a:rPr>
              <a:t>Tag</a:t>
            </a:r>
            <a:r>
              <a:rPr lang="zh-CN" altLang="zh-CN" sz="1200" kern="1200" dirty="0" smtClean="0">
                <a:solidFill>
                  <a:schemeClr val="tx1"/>
                </a:solidFill>
                <a:effectLst/>
                <a:latin typeface="+mn-lt"/>
                <a:ea typeface="+mn-ea"/>
                <a:cs typeface="+mn-cs"/>
              </a:rPr>
              <a:t>）和一个层级（</a:t>
            </a:r>
            <a:r>
              <a:rPr lang="en-US" altLang="zh-CN" sz="1200" kern="1200" dirty="0" smtClean="0">
                <a:solidFill>
                  <a:schemeClr val="tx1"/>
                </a:solidFill>
                <a:effectLst/>
                <a:latin typeface="+mn-lt"/>
                <a:ea typeface="+mn-ea"/>
                <a:cs typeface="+mn-cs"/>
              </a:rPr>
              <a:t>Layer</a:t>
            </a:r>
            <a:r>
              <a:rPr lang="zh-CN" altLang="zh-CN" sz="1200" kern="1200" dirty="0" smtClean="0">
                <a:solidFill>
                  <a:schemeClr val="tx1"/>
                </a:solidFill>
                <a:effectLst/>
                <a:latin typeface="+mn-lt"/>
                <a:ea typeface="+mn-ea"/>
                <a:cs typeface="+mn-cs"/>
              </a:rPr>
              <a:t>）以及一个组件——变换组件。</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中，每个游戏对象都必须包含一个变换组件，从而控制该游戏对象的所有变换属性。当然，游戏对象也可以有更多其他的组件以实现更丰富的功能。</a:t>
            </a:r>
          </a:p>
          <a:p>
            <a:r>
              <a:rPr lang="zh-CN" altLang="zh-CN" sz="1200" kern="1200" dirty="0" smtClean="0">
                <a:solidFill>
                  <a:schemeClr val="tx1"/>
                </a:solidFill>
                <a:effectLst/>
                <a:latin typeface="+mn-lt"/>
                <a:ea typeface="+mn-ea"/>
                <a:cs typeface="+mn-cs"/>
              </a:rPr>
              <a:t>变换组件是非常重要的组件之一，它定义了游戏对象在游戏世界或游戏场景中必不可少的位置、旋转以及缩放信息。与变换组件相关的概念是“层次化”（</a:t>
            </a:r>
            <a:r>
              <a:rPr lang="en-US" altLang="zh-CN" sz="1200" kern="1200" dirty="0" smtClean="0">
                <a:solidFill>
                  <a:schemeClr val="tx1"/>
                </a:solidFill>
                <a:effectLst/>
                <a:latin typeface="+mn-lt"/>
                <a:ea typeface="+mn-ea"/>
                <a:cs typeface="+mn-cs"/>
              </a:rPr>
              <a:t>Parenting</a:t>
            </a:r>
            <a:r>
              <a:rPr lang="zh-CN" altLang="zh-CN" sz="1200" kern="1200" dirty="0" smtClean="0">
                <a:solidFill>
                  <a:schemeClr val="tx1"/>
                </a:solidFill>
                <a:effectLst/>
                <a:latin typeface="+mn-lt"/>
                <a:ea typeface="+mn-ea"/>
                <a:cs typeface="+mn-cs"/>
              </a:rPr>
              <a:t>），我们可以在</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编辑器中启用层次化，从而使两个游戏对象之间形成父子关系，若对成为父亲的物体进行变换，这个变换也将作用于它的儿子物体。</a:t>
            </a:r>
          </a:p>
          <a:p>
            <a:endParaRPr lang="zh-CN" altLang="zh-CN" sz="16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06AEB78-E9FB-4ADC-8AE6-3F2A0CA8E461}" type="slidenum">
              <a:rPr lang="zh-CN" altLang="en-US" smtClean="0"/>
              <a:t>21</a:t>
            </a:fld>
            <a:endParaRPr lang="zh-CN" altLang="en-US"/>
          </a:p>
        </p:txBody>
      </p:sp>
    </p:spTree>
    <p:extLst>
      <p:ext uri="{BB962C8B-B14F-4D97-AF65-F5344CB8AC3E}">
        <p14:creationId xmlns:p14="http://schemas.microsoft.com/office/powerpoint/2010/main" val="213163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我们再来看看其他的组件。如图 </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所示，这是一个主摄像机（</a:t>
            </a:r>
            <a:r>
              <a:rPr lang="en-US" altLang="zh-CN" sz="1200" kern="1200" dirty="0" smtClean="0">
                <a:solidFill>
                  <a:schemeClr val="tx1"/>
                </a:solidFill>
                <a:effectLst/>
                <a:latin typeface="+mn-lt"/>
                <a:ea typeface="+mn-ea"/>
                <a:cs typeface="+mn-cs"/>
              </a:rPr>
              <a:t>Main Camera</a:t>
            </a:r>
            <a:r>
              <a:rPr lang="zh-CN" altLang="zh-CN" sz="1200" kern="1200" dirty="0" smtClean="0">
                <a:solidFill>
                  <a:schemeClr val="tx1"/>
                </a:solidFill>
                <a:effectLst/>
                <a:latin typeface="+mn-lt"/>
                <a:ea typeface="+mn-ea"/>
                <a:cs typeface="+mn-cs"/>
              </a:rPr>
              <a:t>）的游戏对象，我们可以看到除了变换组件（</a:t>
            </a:r>
            <a:r>
              <a:rPr lang="en-US" altLang="zh-CN" sz="1200" kern="1200" dirty="0" smtClean="0">
                <a:solidFill>
                  <a:schemeClr val="tx1"/>
                </a:solidFill>
                <a:effectLst/>
                <a:latin typeface="+mn-lt"/>
                <a:ea typeface="+mn-ea"/>
                <a:cs typeface="+mn-cs"/>
              </a:rPr>
              <a:t>Transform Component</a:t>
            </a:r>
            <a:r>
              <a:rPr lang="zh-CN" altLang="zh-CN" sz="1200" kern="1200" dirty="0" smtClean="0">
                <a:solidFill>
                  <a:schemeClr val="tx1"/>
                </a:solidFill>
                <a:effectLst/>
                <a:latin typeface="+mn-lt"/>
                <a:ea typeface="+mn-ea"/>
                <a:cs typeface="+mn-cs"/>
              </a:rPr>
              <a:t>）之外，它还包含了许多其他的组件：一个摄像机组件（</a:t>
            </a:r>
            <a:r>
              <a:rPr lang="en-US" altLang="zh-CN" sz="1200" kern="1200" dirty="0" smtClean="0">
                <a:solidFill>
                  <a:schemeClr val="tx1"/>
                </a:solidFill>
                <a:effectLst/>
                <a:latin typeface="+mn-lt"/>
                <a:ea typeface="+mn-ea"/>
                <a:cs typeface="+mn-cs"/>
              </a:rPr>
              <a:t>Camera Component</a:t>
            </a:r>
            <a:r>
              <a:rPr lang="zh-CN" altLang="zh-CN" sz="1200" kern="1200" dirty="0" smtClean="0">
                <a:solidFill>
                  <a:schemeClr val="tx1"/>
                </a:solidFill>
                <a:effectLst/>
                <a:latin typeface="+mn-lt"/>
                <a:ea typeface="+mn-ea"/>
                <a:cs typeface="+mn-cs"/>
              </a:rPr>
              <a:t>），一个用户界面层（</a:t>
            </a:r>
            <a:r>
              <a:rPr lang="en-US" altLang="zh-CN" sz="1200" kern="1200" dirty="0" err="1" smtClean="0">
                <a:solidFill>
                  <a:schemeClr val="tx1"/>
                </a:solidFill>
                <a:effectLst/>
                <a:latin typeface="+mn-lt"/>
                <a:ea typeface="+mn-ea"/>
                <a:cs typeface="+mn-cs"/>
              </a:rPr>
              <a:t>GUILayer</a:t>
            </a:r>
            <a:r>
              <a:rPr lang="zh-CN" altLang="zh-CN" sz="1200" kern="1200" dirty="0" smtClean="0">
                <a:solidFill>
                  <a:schemeClr val="tx1"/>
                </a:solidFill>
                <a:effectLst/>
                <a:latin typeface="+mn-lt"/>
                <a:ea typeface="+mn-ea"/>
                <a:cs typeface="+mn-cs"/>
              </a:rPr>
              <a:t>），一个镜头光晕层（</a:t>
            </a:r>
            <a:r>
              <a:rPr lang="en-US" altLang="zh-CN" sz="1200" kern="1200" dirty="0" smtClean="0">
                <a:solidFill>
                  <a:schemeClr val="tx1"/>
                </a:solidFill>
                <a:effectLst/>
                <a:latin typeface="+mn-lt"/>
                <a:ea typeface="+mn-ea"/>
                <a:cs typeface="+mn-cs"/>
              </a:rPr>
              <a:t>Flare Layer</a:t>
            </a:r>
            <a:r>
              <a:rPr lang="zh-CN" altLang="zh-CN" sz="1200" kern="1200" dirty="0" smtClean="0">
                <a:solidFill>
                  <a:schemeClr val="tx1"/>
                </a:solidFill>
                <a:effectLst/>
                <a:latin typeface="+mn-lt"/>
                <a:ea typeface="+mn-ea"/>
                <a:cs typeface="+mn-cs"/>
              </a:rPr>
              <a:t>）和一个音频监听器（</a:t>
            </a:r>
            <a:r>
              <a:rPr lang="en-US" altLang="zh-CN" sz="1200" kern="1200" dirty="0" smtClean="0">
                <a:solidFill>
                  <a:schemeClr val="tx1"/>
                </a:solidFill>
                <a:effectLst/>
                <a:latin typeface="+mn-lt"/>
                <a:ea typeface="+mn-ea"/>
                <a:cs typeface="+mn-cs"/>
              </a:rPr>
              <a:t>Audio Listener</a:t>
            </a:r>
            <a:r>
              <a:rPr lang="zh-CN" altLang="zh-CN" sz="1200" kern="1200" dirty="0" smtClean="0">
                <a:solidFill>
                  <a:schemeClr val="tx1"/>
                </a:solidFill>
                <a:effectLst/>
                <a:latin typeface="+mn-lt"/>
                <a:ea typeface="+mn-ea"/>
                <a:cs typeface="+mn-cs"/>
              </a:rPr>
              <a:t>）。这些组件为游戏对象提供了许多附加功能，若没有这些组件的帮助，玩家将无法看到渲染好的图像。我们可还以给游戏对象添加更多其他组件，例如刚体、碰撞、粒子和声音等。</a:t>
            </a:r>
          </a:p>
          <a:p>
            <a:endParaRPr lang="zh-CN" altLang="en-US" dirty="0"/>
          </a:p>
        </p:txBody>
      </p:sp>
      <p:sp>
        <p:nvSpPr>
          <p:cNvPr id="4" name="灯片编号占位符 3"/>
          <p:cNvSpPr>
            <a:spLocks noGrp="1"/>
          </p:cNvSpPr>
          <p:nvPr>
            <p:ph type="sldNum" sz="quarter" idx="10"/>
          </p:nvPr>
        </p:nvSpPr>
        <p:spPr/>
        <p:txBody>
          <a:bodyPr/>
          <a:lstStyle/>
          <a:p>
            <a:fld id="{606AEB78-E9FB-4ADC-8AE6-3F2A0CA8E461}" type="slidenum">
              <a:rPr lang="zh-CN" altLang="en-US" smtClean="0"/>
              <a:t>22</a:t>
            </a:fld>
            <a:endParaRPr lang="zh-CN" altLang="en-US"/>
          </a:p>
        </p:txBody>
      </p:sp>
    </p:spTree>
    <p:extLst>
      <p:ext uri="{BB962C8B-B14F-4D97-AF65-F5344CB8AC3E}">
        <p14:creationId xmlns:p14="http://schemas.microsoft.com/office/powerpoint/2010/main" val="18596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虽然脚本（</a:t>
            </a:r>
            <a:r>
              <a:rPr lang="en-US" altLang="zh-CN" sz="1200" kern="1200" dirty="0" smtClean="0">
                <a:solidFill>
                  <a:schemeClr val="tx1"/>
                </a:solidFill>
                <a:effectLst/>
                <a:latin typeface="+mn-lt"/>
                <a:ea typeface="+mn-ea"/>
                <a:cs typeface="+mn-cs"/>
              </a:rPr>
              <a:t>Script</a:t>
            </a:r>
            <a:r>
              <a:rPr lang="zh-CN" altLang="zh-CN" sz="1200" kern="1200" dirty="0" smtClean="0">
                <a:solidFill>
                  <a:schemeClr val="tx1"/>
                </a:solidFill>
                <a:effectLst/>
                <a:latin typeface="+mn-lt"/>
                <a:ea typeface="+mn-ea"/>
                <a:cs typeface="+mn-cs"/>
              </a:rPr>
              <a:t>）和组件（</a:t>
            </a:r>
            <a:r>
              <a:rPr lang="en-US" altLang="zh-CN" sz="1200" kern="1200" dirty="0" smtClean="0">
                <a:solidFill>
                  <a:schemeClr val="tx1"/>
                </a:solidFill>
                <a:effectLst/>
                <a:latin typeface="+mn-lt"/>
                <a:ea typeface="+mn-ea"/>
                <a:cs typeface="+mn-cs"/>
              </a:rPr>
              <a:t>Component</a:t>
            </a:r>
            <a:r>
              <a:rPr lang="zh-CN" altLang="zh-CN" sz="1200" kern="1200" dirty="0" smtClean="0">
                <a:solidFill>
                  <a:schemeClr val="tx1"/>
                </a:solidFill>
                <a:effectLst/>
                <a:latin typeface="+mn-lt"/>
                <a:ea typeface="+mn-ea"/>
                <a:cs typeface="+mn-cs"/>
              </a:rPr>
              <a:t>）看起来完全不同，但其实脚本还是组件的一种。我们可以把脚本理解为是一个由我们自己创建的组件：我们在脚本中定义组件的功能及其属性，并显示在属性视图中。</a:t>
            </a:r>
          </a:p>
          <a:p>
            <a:r>
              <a:rPr lang="zh-CN" altLang="zh-CN" sz="1200" kern="1200" dirty="0" smtClean="0">
                <a:solidFill>
                  <a:schemeClr val="tx1"/>
                </a:solidFill>
                <a:effectLst/>
                <a:latin typeface="+mn-lt"/>
                <a:ea typeface="+mn-ea"/>
                <a:cs typeface="+mn-cs"/>
              </a:rPr>
              <a:t>当写完一个脚本并将它链接到游戏对象后，这个脚本就会以一个组件的形式出现在该游戏对象的属性视图中，</a:t>
            </a:r>
            <a:r>
              <a:rPr lang="en-US" altLang="zh-CN" sz="1200" kern="1200" dirty="0" smtClean="0">
                <a:solidFill>
                  <a:schemeClr val="tx1"/>
                </a:solidFill>
                <a:effectLst/>
                <a:latin typeface="+mn-lt"/>
                <a:ea typeface="+mn-ea"/>
                <a:cs typeface="+mn-cs"/>
              </a:rPr>
              <a:t>Unity</a:t>
            </a:r>
            <a:r>
              <a:rPr lang="zh-CN" altLang="zh-CN" sz="1200" kern="1200" dirty="0" smtClean="0">
                <a:solidFill>
                  <a:schemeClr val="tx1"/>
                </a:solidFill>
                <a:effectLst/>
                <a:latin typeface="+mn-lt"/>
                <a:ea typeface="+mn-ea"/>
                <a:cs typeface="+mn-cs"/>
              </a:rPr>
              <a:t>将会把它作为一种组件来对待。</a:t>
            </a:r>
          </a:p>
          <a:p>
            <a:r>
              <a:rPr lang="zh-CN" altLang="zh-CN" sz="1200" kern="1200" dirty="0" smtClean="0">
                <a:solidFill>
                  <a:schemeClr val="tx1"/>
                </a:solidFill>
                <a:effectLst/>
                <a:latin typeface="+mn-lt"/>
                <a:ea typeface="+mn-ea"/>
                <a:cs typeface="+mn-cs"/>
              </a:rPr>
              <a:t>脚本中声明的公共变量，可以在其游戏对象的属性视图中查看、编辑和链接。我们可以直接在脚本中调用连接到游戏对象中的组件类和游戏对象类中的成员。例如，在脚本中输入</a:t>
            </a:r>
            <a:r>
              <a:rPr lang="en-US" altLang="zh-CN" sz="1200" kern="1200" dirty="0" smtClean="0">
                <a:solidFill>
                  <a:schemeClr val="tx1"/>
                </a:solidFill>
                <a:effectLst/>
                <a:latin typeface="+mn-lt"/>
                <a:ea typeface="+mn-ea"/>
                <a:cs typeface="+mn-cs"/>
              </a:rPr>
              <a:t>transform</a:t>
            </a:r>
            <a:r>
              <a:rPr lang="zh-CN" altLang="zh-CN" sz="1200" kern="1200" dirty="0" smtClean="0">
                <a:solidFill>
                  <a:schemeClr val="tx1"/>
                </a:solidFill>
                <a:effectLst/>
                <a:latin typeface="+mn-lt"/>
                <a:ea typeface="+mn-ea"/>
                <a:cs typeface="+mn-cs"/>
              </a:rPr>
              <a:t>等同于</a:t>
            </a:r>
            <a:r>
              <a:rPr lang="en-US" altLang="zh-CN" sz="1200" kern="1200" dirty="0" err="1" smtClean="0">
                <a:solidFill>
                  <a:schemeClr val="tx1"/>
                </a:solidFill>
                <a:effectLst/>
                <a:latin typeface="+mn-lt"/>
                <a:ea typeface="+mn-ea"/>
                <a:cs typeface="+mn-cs"/>
              </a:rPr>
              <a:t>gameObject.transform</a:t>
            </a:r>
            <a:r>
              <a:rPr lang="zh-CN" altLang="zh-CN" sz="1200" kern="1200" dirty="0" smtClean="0">
                <a:solidFill>
                  <a:schemeClr val="tx1"/>
                </a:solidFill>
                <a:effectLst/>
                <a:latin typeface="+mn-lt"/>
                <a:ea typeface="+mn-ea"/>
                <a:cs typeface="+mn-cs"/>
              </a:rPr>
              <a:t>，编译器会调用默认的游戏对象，除非指明引用了另一个游戏对象。</a:t>
            </a:r>
          </a:p>
          <a:p>
            <a:r>
              <a:rPr lang="en-US" altLang="zh-CN" sz="1200" kern="1200" dirty="0" smtClean="0">
                <a:solidFill>
                  <a:schemeClr val="tx1"/>
                </a:solidFill>
                <a:effectLst/>
                <a:latin typeface="+mn-lt"/>
                <a:ea typeface="+mn-ea"/>
                <a:cs typeface="+mn-cs"/>
              </a:rPr>
              <a:t>this</a:t>
            </a:r>
            <a:r>
              <a:rPr lang="zh-CN" altLang="zh-CN" sz="1200" kern="1200" dirty="0" smtClean="0">
                <a:solidFill>
                  <a:schemeClr val="tx1"/>
                </a:solidFill>
                <a:effectLst/>
                <a:latin typeface="+mn-lt"/>
                <a:ea typeface="+mn-ea"/>
                <a:cs typeface="+mn-cs"/>
              </a:rPr>
              <a:t>指当前编辑的脚本组件，输入</a:t>
            </a:r>
            <a:r>
              <a:rPr lang="en-US" altLang="zh-CN" sz="1200" kern="1200" dirty="0" err="1" smtClean="0">
                <a:solidFill>
                  <a:schemeClr val="tx1"/>
                </a:solidFill>
                <a:effectLst/>
                <a:latin typeface="+mn-lt"/>
                <a:ea typeface="+mn-ea"/>
                <a:cs typeface="+mn-cs"/>
              </a:rPr>
              <a:t>this.gameObject</a:t>
            </a:r>
            <a:r>
              <a:rPr lang="zh-CN" altLang="zh-CN" sz="1200" kern="1200" dirty="0" smtClean="0">
                <a:solidFill>
                  <a:schemeClr val="tx1"/>
                </a:solidFill>
                <a:effectLst/>
                <a:latin typeface="+mn-lt"/>
                <a:ea typeface="+mn-ea"/>
                <a:cs typeface="+mn-cs"/>
              </a:rPr>
              <a:t>指这个脚本链接的游戏对象。我们也可以直接输入</a:t>
            </a:r>
            <a:r>
              <a:rPr lang="en-US" altLang="zh-CN" sz="1200" kern="1200" dirty="0" err="1" smtClean="0">
                <a:solidFill>
                  <a:schemeClr val="tx1"/>
                </a:solidFill>
                <a:effectLst/>
                <a:latin typeface="+mn-lt"/>
                <a:ea typeface="+mn-ea"/>
                <a:cs typeface="+mn-cs"/>
              </a:rPr>
              <a:t>gameObject</a:t>
            </a:r>
            <a:r>
              <a:rPr lang="zh-CN" altLang="zh-CN" sz="1200" kern="1200" dirty="0" smtClean="0">
                <a:solidFill>
                  <a:schemeClr val="tx1"/>
                </a:solidFill>
                <a:effectLst/>
                <a:latin typeface="+mn-lt"/>
                <a:ea typeface="+mn-ea"/>
                <a:cs typeface="+mn-cs"/>
              </a:rPr>
              <a:t>找到这个物体。逻辑上讲，输入</a:t>
            </a:r>
            <a:r>
              <a:rPr lang="en-US" altLang="zh-CN" sz="1200" kern="1200" dirty="0" err="1" smtClean="0">
                <a:solidFill>
                  <a:schemeClr val="tx1"/>
                </a:solidFill>
                <a:effectLst/>
                <a:latin typeface="+mn-lt"/>
                <a:ea typeface="+mn-ea"/>
                <a:cs typeface="+mn-cs"/>
              </a:rPr>
              <a:t>this.transform</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transform</a:t>
            </a:r>
            <a:r>
              <a:rPr lang="zh-CN" altLang="zh-CN" sz="1200" kern="1200" dirty="0" smtClean="0">
                <a:solidFill>
                  <a:schemeClr val="tx1"/>
                </a:solidFill>
                <a:effectLst/>
                <a:latin typeface="+mn-lt"/>
                <a:ea typeface="+mn-ea"/>
                <a:cs typeface="+mn-cs"/>
              </a:rPr>
              <a:t>是一样的。如果想访问一个未包含在游戏对象成员中的组件，就需要使用</a:t>
            </a:r>
            <a:r>
              <a:rPr lang="en-US" altLang="zh-CN" sz="1200" kern="1200" dirty="0" err="1" smtClean="0">
                <a:solidFill>
                  <a:schemeClr val="tx1"/>
                </a:solidFill>
                <a:effectLst/>
                <a:latin typeface="+mn-lt"/>
                <a:ea typeface="+mn-ea"/>
                <a:cs typeface="+mn-cs"/>
              </a:rPr>
              <a:t>gameObject.GetComponent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有很多组件不是游戏对象类的成员变量，所以不能直接在脚本中访问，如果要访问这些组件，可以调用</a:t>
            </a:r>
            <a:r>
              <a:rPr lang="en-US" altLang="zh-CN" sz="1200" kern="1200" dirty="0" err="1" smtClean="0">
                <a:solidFill>
                  <a:schemeClr val="tx1"/>
                </a:solidFill>
                <a:effectLst/>
                <a:latin typeface="+mn-lt"/>
                <a:ea typeface="+mn-ea"/>
                <a:cs typeface="+mn-cs"/>
              </a:rPr>
              <a:t>GetComponent</a:t>
            </a:r>
            <a:r>
              <a:rPr lang="en-US" altLang="zh-CN" sz="1200" kern="1200" dirty="0" smtClean="0">
                <a:solidFill>
                  <a:schemeClr val="tx1"/>
                </a:solidFill>
                <a:effectLst/>
                <a:latin typeface="+mn-lt"/>
                <a:ea typeface="+mn-ea"/>
                <a:cs typeface="+mn-cs"/>
              </a:rPr>
              <a:t>("component name")</a:t>
            </a:r>
            <a:r>
              <a:rPr lang="zh-CN" altLang="zh-CN" sz="1200" kern="1200" dirty="0" smtClean="0">
                <a:solidFill>
                  <a:schemeClr val="tx1"/>
                </a:solidFill>
                <a:effectLst/>
                <a:latin typeface="+mn-lt"/>
                <a:ea typeface="+mn-ea"/>
                <a:cs typeface="+mn-cs"/>
              </a:rPr>
              <a:t>，并存储一个返回值的引用。这种方法在我们需要引用添加到游戏对象的另一个脚本时非常有用，如下面这个例子：</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编辑脚本</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时想引用脚本</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（脚本</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同时添加在一个游戏对象上），我们就可以调用</a:t>
            </a:r>
            <a:r>
              <a:rPr lang="en-US" altLang="zh-CN" sz="1200" kern="1200" dirty="0" err="1" smtClean="0">
                <a:solidFill>
                  <a:schemeClr val="tx1"/>
                </a:solidFill>
                <a:effectLst/>
                <a:latin typeface="+mn-lt"/>
                <a:ea typeface="+mn-ea"/>
                <a:cs typeface="+mn-cs"/>
              </a:rPr>
              <a:t>GetComponent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方法。在脚本</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中编写如下代码：</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scriptA</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GetComponent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ScriptA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然后我们就可以访问脚本</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中的属性了，只要在脚本</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中写</a:t>
            </a:r>
            <a:r>
              <a:rPr lang="en-US" altLang="zh-CN" sz="1200" kern="1200" dirty="0" err="1" smtClean="0">
                <a:solidFill>
                  <a:schemeClr val="tx1"/>
                </a:solidFill>
                <a:effectLst/>
                <a:latin typeface="+mn-lt"/>
                <a:ea typeface="+mn-ea"/>
                <a:cs typeface="+mn-cs"/>
              </a:rPr>
              <a:t>scriptA.variableName</a:t>
            </a:r>
            <a:r>
              <a:rPr lang="zh-CN" altLang="zh-CN" sz="1200" kern="1200" dirty="0" smtClean="0">
                <a:solidFill>
                  <a:schemeClr val="tx1"/>
                </a:solidFill>
                <a:effectLst/>
                <a:latin typeface="+mn-lt"/>
                <a:ea typeface="+mn-ea"/>
                <a:cs typeface="+mn-cs"/>
              </a:rPr>
              <a:t>即可。</a:t>
            </a:r>
          </a:p>
          <a:p>
            <a:endParaRPr lang="zh-CN" altLang="en-US" dirty="0"/>
          </a:p>
        </p:txBody>
      </p:sp>
      <p:sp>
        <p:nvSpPr>
          <p:cNvPr id="4" name="灯片编号占位符 3"/>
          <p:cNvSpPr>
            <a:spLocks noGrp="1"/>
          </p:cNvSpPr>
          <p:nvPr>
            <p:ph type="sldNum" sz="quarter" idx="10"/>
          </p:nvPr>
        </p:nvSpPr>
        <p:spPr/>
        <p:txBody>
          <a:bodyPr/>
          <a:lstStyle/>
          <a:p>
            <a:fld id="{606AEB78-E9FB-4ADC-8AE6-3F2A0CA8E461}" type="slidenum">
              <a:rPr lang="zh-CN" altLang="en-US" smtClean="0"/>
              <a:t>28</a:t>
            </a:fld>
            <a:endParaRPr lang="zh-CN" altLang="en-US"/>
          </a:p>
        </p:txBody>
      </p:sp>
    </p:spTree>
    <p:extLst>
      <p:ext uri="{BB962C8B-B14F-4D97-AF65-F5344CB8AC3E}">
        <p14:creationId xmlns:p14="http://schemas.microsoft.com/office/powerpoint/2010/main" val="130065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esri.com/software/cityengine/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ilterforge.com/download/beta3/" TargetMode="External"/><Relationship Id="rId2" Type="http://schemas.openxmlformats.org/officeDocument/2006/relationships/hyperlink" Target="http://www.filterforge.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unity3d.com/" TargetMode="External"/><Relationship Id="rId2" Type="http://schemas.openxmlformats.org/officeDocument/2006/relationships/hyperlink" Target="http://www.unity3d8.co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forum.cgpersia.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Unity</a:t>
            </a:r>
            <a:r>
              <a:rPr lang="zh-CN" altLang="en-US" dirty="0" smtClean="0"/>
              <a:t>引擎基础</a:t>
            </a:r>
            <a:endParaRPr lang="zh-CN" altLang="en-US" dirty="0"/>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
          <p:cNvPicPr/>
          <p:nvPr/>
        </p:nvPicPr>
        <p:blipFill>
          <a:blip r:embed="rId2" cstate="print"/>
          <a:srcRect/>
          <a:stretch>
            <a:fillRect/>
          </a:stretch>
        </p:blipFill>
        <p:spPr bwMode="auto">
          <a:xfrm>
            <a:off x="3440430" y="1348740"/>
            <a:ext cx="2263140" cy="244602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层次视图</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层次视图中涵盖了当前场景中的所有游戏对象，包括三维网格模型以及预制件物体等，当在游戏场景中添加和删除这些物体的时候，他们会同时出现或者消失在层次视图中</a:t>
            </a:r>
          </a:p>
          <a:p>
            <a:r>
              <a:rPr lang="en-US" altLang="zh-CN" dirty="0" smtClean="0"/>
              <a:t>Unity3D</a:t>
            </a:r>
            <a:r>
              <a:rPr lang="zh-CN" altLang="en-US" dirty="0" smtClean="0"/>
              <a:t>有一个层次化</a:t>
            </a:r>
            <a:r>
              <a:rPr lang="en-US" altLang="zh-CN" dirty="0" smtClean="0"/>
              <a:t>(Parenting)</a:t>
            </a:r>
            <a:r>
              <a:rPr lang="zh-CN" altLang="en-US" dirty="0" smtClean="0"/>
              <a:t>的概念，游戏对象之间可以有层次关系，即一个游戏对象可以是另外一个游戏对象的儿子</a:t>
            </a:r>
            <a:endParaRPr lang="en-US" altLang="zh-CN" dirty="0" smtClean="0"/>
          </a:p>
          <a:p>
            <a:r>
              <a:rPr lang="zh-CN" altLang="en-US" dirty="0" smtClean="0"/>
              <a:t>儿子物体继承父亲的移动和旋转属性，可以在层次视图中展开或收起儿子节点</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
          <p:cNvPicPr/>
          <p:nvPr/>
        </p:nvPicPr>
        <p:blipFill>
          <a:blip r:embed="rId2" cstate="print"/>
          <a:srcRect/>
          <a:stretch>
            <a:fillRect/>
          </a:stretch>
        </p:blipFill>
        <p:spPr bwMode="auto">
          <a:xfrm>
            <a:off x="3440430" y="1357313"/>
            <a:ext cx="2263140" cy="2428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工具栏</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工具栏由五个部分组成。分别是：</a:t>
            </a:r>
          </a:p>
          <a:p>
            <a:r>
              <a:rPr lang="zh-CN" altLang="en-US" dirty="0" smtClean="0"/>
              <a:t>移动工具</a:t>
            </a:r>
            <a:r>
              <a:rPr lang="en-US" altLang="zh-CN" dirty="0" smtClean="0"/>
              <a:t>——</a:t>
            </a:r>
            <a:r>
              <a:rPr lang="zh-CN" altLang="en-US" dirty="0" smtClean="0"/>
              <a:t>用于场景视图（</a:t>
            </a:r>
            <a:r>
              <a:rPr lang="en-US" altLang="zh-CN" dirty="0" smtClean="0"/>
              <a:t>Scene View</a:t>
            </a:r>
            <a:r>
              <a:rPr lang="zh-CN" altLang="en-US" dirty="0" smtClean="0"/>
              <a:t>）中，对所选游戏对象进行不同的编辑操作</a:t>
            </a:r>
          </a:p>
          <a:p>
            <a:r>
              <a:rPr lang="zh-CN" altLang="en-US" dirty="0" smtClean="0"/>
              <a:t>变形器显示切换</a:t>
            </a:r>
            <a:r>
              <a:rPr lang="en-US" altLang="zh-CN" dirty="0" smtClean="0"/>
              <a:t>——</a:t>
            </a:r>
            <a:r>
              <a:rPr lang="zh-CN" altLang="en-US" dirty="0" smtClean="0"/>
              <a:t>影响场景视图中对游戏物体编辑的参考坐标系 </a:t>
            </a:r>
          </a:p>
          <a:p>
            <a:r>
              <a:rPr lang="zh-CN" altLang="en-US" dirty="0" smtClean="0"/>
              <a:t>播放</a:t>
            </a:r>
            <a:r>
              <a:rPr lang="en-US" altLang="zh-CN" dirty="0" smtClean="0"/>
              <a:t>/</a:t>
            </a:r>
            <a:r>
              <a:rPr lang="zh-CN" altLang="en-US" dirty="0" smtClean="0"/>
              <a:t>暂停</a:t>
            </a:r>
            <a:r>
              <a:rPr lang="en-US" altLang="zh-CN" dirty="0" smtClean="0"/>
              <a:t>/</a:t>
            </a:r>
            <a:r>
              <a:rPr lang="zh-CN" altLang="en-US" dirty="0" smtClean="0"/>
              <a:t>步进运行按钮</a:t>
            </a:r>
            <a:r>
              <a:rPr lang="en-US" altLang="zh-CN" dirty="0" smtClean="0"/>
              <a:t>——</a:t>
            </a:r>
            <a:r>
              <a:rPr lang="zh-CN" altLang="en-US" dirty="0" smtClean="0"/>
              <a:t>用于控制游戏视图（</a:t>
            </a:r>
            <a:r>
              <a:rPr lang="en-US" altLang="zh-CN" dirty="0" smtClean="0"/>
              <a:t>Game View</a:t>
            </a:r>
            <a:r>
              <a:rPr lang="zh-CN" altLang="en-US" dirty="0" smtClean="0"/>
              <a:t>）中游戏的预览</a:t>
            </a:r>
          </a:p>
          <a:p>
            <a:r>
              <a:rPr lang="en-US" altLang="zh-CN" dirty="0" smtClean="0"/>
              <a:t>Layers</a:t>
            </a:r>
            <a:r>
              <a:rPr lang="zh-CN" altLang="en-US" dirty="0" smtClean="0"/>
              <a:t>下拉菜单</a:t>
            </a:r>
            <a:r>
              <a:rPr lang="en-US" altLang="zh-CN" dirty="0" smtClean="0"/>
              <a:t>——</a:t>
            </a:r>
            <a:r>
              <a:rPr lang="zh-CN" altLang="en-US" dirty="0" smtClean="0"/>
              <a:t>控制场景视图中显示的物体</a:t>
            </a:r>
          </a:p>
          <a:p>
            <a:r>
              <a:rPr lang="en-US" altLang="zh-CN" dirty="0" smtClean="0"/>
              <a:t>Layout </a:t>
            </a:r>
            <a:r>
              <a:rPr lang="zh-CN" altLang="en-US" dirty="0" smtClean="0"/>
              <a:t>下拉菜单</a:t>
            </a:r>
            <a:r>
              <a:rPr lang="en-US" altLang="zh-CN" dirty="0" smtClean="0"/>
              <a:t>——</a:t>
            </a:r>
            <a:r>
              <a:rPr lang="zh-CN" altLang="en-US" dirty="0" smtClean="0"/>
              <a:t>控制各个视图的布局</a:t>
            </a:r>
            <a:endParaRPr lang="zh-CN" altLang="en-US" dirty="0"/>
          </a:p>
        </p:txBody>
      </p:sp>
      <p:pic>
        <p:nvPicPr>
          <p:cNvPr id="4" name="图片 3" descr="1"/>
          <p:cNvPicPr/>
          <p:nvPr/>
        </p:nvPicPr>
        <p:blipFill>
          <a:blip r:embed="rId2" cstate="print"/>
          <a:srcRect/>
          <a:stretch>
            <a:fillRect/>
          </a:stretch>
        </p:blipFill>
        <p:spPr bwMode="auto">
          <a:xfrm>
            <a:off x="-65504" y="897058"/>
            <a:ext cx="9318024" cy="16252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场景视图</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用于进行游戏内容编辑的沙箱，我们可以在场景视图中选择、摆放或者编辑游戏对象（包括场景、玩家角色、摄像机和敌人等）。在场景视图中编辑游戏对象是</a:t>
            </a:r>
            <a:r>
              <a:rPr lang="en-US" altLang="zh-CN" dirty="0" smtClean="0"/>
              <a:t>Unity</a:t>
            </a:r>
            <a:r>
              <a:rPr lang="zh-CN" altLang="en-US" dirty="0" smtClean="0"/>
              <a:t>中最重要的操作，灵活使用如下的一些编辑技巧会提高游戏开发的效率</a:t>
            </a:r>
          </a:p>
          <a:p>
            <a:r>
              <a:rPr lang="zh-CN" altLang="en-US" dirty="0" smtClean="0"/>
              <a:t>按住鼠标右键可以进入</a:t>
            </a:r>
            <a:r>
              <a:rPr lang="en-US" altLang="zh-CN" dirty="0" smtClean="0"/>
              <a:t>Flythrough </a:t>
            </a:r>
            <a:r>
              <a:rPr lang="zh-CN" altLang="en-US" dirty="0" smtClean="0"/>
              <a:t>模式。这时候旋转鼠标并且按住 </a:t>
            </a:r>
            <a:r>
              <a:rPr lang="en-US" altLang="zh-CN" dirty="0" smtClean="0"/>
              <a:t>WASD</a:t>
            </a:r>
            <a:r>
              <a:rPr lang="zh-CN" altLang="en-US" dirty="0" smtClean="0"/>
              <a:t>键可以快速进入第一人称模式在场景中漫游</a:t>
            </a:r>
            <a:endParaRPr lang="en-US" altLang="zh-CN" dirty="0" smtClean="0"/>
          </a:p>
          <a:p>
            <a:r>
              <a:rPr lang="zh-CN" altLang="en-US" dirty="0" smtClean="0"/>
              <a:t>场景变形器处于场景视图右上角，它表示场景摄像机当前的角度，通过它可以快速地改变摄像机的朝向。点击该变形器的某个轴，可以让场景摄像机对齐到这一方位上，并转换为等距模式（</a:t>
            </a:r>
            <a:r>
              <a:rPr lang="en-US" altLang="zh-CN" dirty="0" smtClean="0"/>
              <a:t>Isometric Mode</a:t>
            </a:r>
            <a:r>
              <a:rPr lang="zh-CN" altLang="en-US" dirty="0" smtClean="0"/>
              <a:t>），点击场景变形器的中心就能退出这一模式</a:t>
            </a:r>
          </a:p>
          <a:p>
            <a:r>
              <a:rPr lang="zh-CN" altLang="en-US" dirty="0" smtClean="0"/>
              <a:t>第二个下拉菜单用来选择渲染模式（</a:t>
            </a:r>
            <a:r>
              <a:rPr lang="en-US" altLang="zh-CN" dirty="0" smtClean="0"/>
              <a:t>Render Modes</a:t>
            </a:r>
            <a:r>
              <a:rPr lang="zh-CN" altLang="en-US" dirty="0" smtClean="0"/>
              <a:t>）。可以选择以</a:t>
            </a:r>
            <a:r>
              <a:rPr lang="en-US" altLang="zh-CN" dirty="0" smtClean="0"/>
              <a:t>RGB</a:t>
            </a:r>
            <a:r>
              <a:rPr lang="zh-CN" altLang="en-US" dirty="0" smtClean="0"/>
              <a:t>， </a:t>
            </a:r>
            <a:r>
              <a:rPr lang="en-US" altLang="zh-CN" dirty="0" smtClean="0"/>
              <a:t>Alpha</a:t>
            </a:r>
            <a:r>
              <a:rPr lang="zh-CN" altLang="en-US" dirty="0" smtClean="0"/>
              <a:t>， </a:t>
            </a:r>
            <a:r>
              <a:rPr lang="en-US" altLang="zh-CN" dirty="0" smtClean="0"/>
              <a:t>Overdraw</a:t>
            </a:r>
            <a:r>
              <a:rPr lang="zh-CN" altLang="en-US" dirty="0" smtClean="0"/>
              <a:t>，或者 </a:t>
            </a:r>
            <a:r>
              <a:rPr lang="en-US" altLang="zh-CN" dirty="0" err="1" smtClean="0"/>
              <a:t>Mipmaps</a:t>
            </a:r>
            <a:r>
              <a:rPr lang="zh-CN" altLang="en-US" dirty="0" smtClean="0"/>
              <a:t>模式渲染场景（如图 </a:t>
            </a:r>
            <a:r>
              <a:rPr lang="en-US" altLang="zh-CN" dirty="0" smtClean="0"/>
              <a:t>17</a:t>
            </a:r>
            <a:r>
              <a:rPr lang="zh-CN" altLang="en-US" dirty="0" smtClean="0"/>
              <a:t>所示）。当然，这也不影响游戏的发布结果</a:t>
            </a:r>
            <a:endParaRPr lang="en-US" altLang="zh-CN" dirty="0" smtClean="0"/>
          </a:p>
          <a:p>
            <a:r>
              <a:rPr lang="zh-CN" altLang="en-US" dirty="0" smtClean="0"/>
              <a:t>场景视图控制条的右边两个图标分别控制场景光照（</a:t>
            </a:r>
            <a:r>
              <a:rPr lang="en-US" altLang="zh-CN" dirty="0" smtClean="0"/>
              <a:t>Scene Lighting</a:t>
            </a:r>
            <a:r>
              <a:rPr lang="zh-CN" altLang="en-US" dirty="0" smtClean="0"/>
              <a:t>）和游戏覆盖层。</a:t>
            </a:r>
          </a:p>
          <a:p>
            <a:r>
              <a:rPr lang="zh-CN" altLang="en-US" dirty="0" smtClean="0"/>
              <a:t>场景光照可以控制场景中灯光的开启和关闭。当关闭时，将使用默认的简单光照；当启用时，物体将受灯光的影响。启用该按钮时得到的渲染效果与最终发布的游戏效果相同。</a:t>
            </a:r>
          </a:p>
          <a:p>
            <a:r>
              <a:rPr lang="zh-CN" altLang="en-US" dirty="0" smtClean="0"/>
              <a:t>“游戏覆盖层”控制各种游戏额外效果的开合，如场景网格</a:t>
            </a:r>
            <a:r>
              <a:rPr lang="en-US" altLang="zh-CN" dirty="0" smtClean="0"/>
              <a:t>(Scene View Grid)</a:t>
            </a:r>
            <a:r>
              <a:rPr lang="zh-CN" altLang="en-US" dirty="0" smtClean="0"/>
              <a:t>，天空盒</a:t>
            </a:r>
            <a:r>
              <a:rPr lang="en-US" altLang="zh-CN" dirty="0" smtClean="0"/>
              <a:t>(</a:t>
            </a:r>
            <a:r>
              <a:rPr lang="en-US" altLang="zh-CN" dirty="0" err="1" smtClean="0"/>
              <a:t>Skyboxe</a:t>
            </a:r>
            <a:r>
              <a:rPr lang="en-US" altLang="zh-CN" dirty="0" smtClean="0"/>
              <a:t>)</a:t>
            </a:r>
            <a:r>
              <a:rPr lang="zh-CN" altLang="en-US" dirty="0" smtClean="0"/>
              <a:t>，及图形用户界面元素</a:t>
            </a:r>
            <a:r>
              <a:rPr lang="en-US" altLang="zh-CN" dirty="0" smtClean="0"/>
              <a:t>(GUI Elements)</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
          <p:cNvPicPr/>
          <p:nvPr/>
        </p:nvPicPr>
        <p:blipFill>
          <a:blip r:embed="rId2" cstate="print"/>
          <a:srcRect/>
          <a:stretch>
            <a:fillRect/>
          </a:stretch>
        </p:blipFill>
        <p:spPr bwMode="auto">
          <a:xfrm>
            <a:off x="2419350" y="1357313"/>
            <a:ext cx="4305300" cy="24288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游戏视图</a:t>
            </a:r>
            <a:endParaRPr lang="zh-CN" altLang="en-US" dirty="0"/>
          </a:p>
        </p:txBody>
      </p:sp>
      <p:sp>
        <p:nvSpPr>
          <p:cNvPr id="3" name="内容占位符 2"/>
          <p:cNvSpPr>
            <a:spLocks noGrp="1"/>
          </p:cNvSpPr>
          <p:nvPr>
            <p:ph idx="1"/>
          </p:nvPr>
        </p:nvSpPr>
        <p:spPr/>
        <p:txBody>
          <a:bodyPr>
            <a:normAutofit/>
          </a:bodyPr>
          <a:lstStyle/>
          <a:p>
            <a:r>
              <a:rPr lang="zh-CN" altLang="en-US" dirty="0" smtClean="0"/>
              <a:t>游戏视图显示的是游戏中渲染得到的场景，相当于游戏的预览窗口，用户可以通过这个窗口调试各种游戏效果</a:t>
            </a:r>
            <a:endParaRPr lang="zh-CN" altLang="en-US" dirty="0"/>
          </a:p>
        </p:txBody>
      </p:sp>
      <p:pic>
        <p:nvPicPr>
          <p:cNvPr id="4" name="图片 3" descr="1"/>
          <p:cNvPicPr/>
          <p:nvPr/>
        </p:nvPicPr>
        <p:blipFill>
          <a:blip r:embed="rId2" cstate="print"/>
          <a:srcRect/>
          <a:stretch>
            <a:fillRect/>
          </a:stretch>
        </p:blipFill>
        <p:spPr bwMode="auto">
          <a:xfrm>
            <a:off x="2468662" y="2859782"/>
            <a:ext cx="4257308" cy="214456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属性视图</a:t>
            </a:r>
            <a:endParaRPr lang="zh-CN" altLang="en-US" dirty="0"/>
          </a:p>
        </p:txBody>
      </p:sp>
      <p:sp>
        <p:nvSpPr>
          <p:cNvPr id="3" name="内容占位符 2"/>
          <p:cNvSpPr>
            <a:spLocks noGrp="1"/>
          </p:cNvSpPr>
          <p:nvPr>
            <p:ph idx="1"/>
          </p:nvPr>
        </p:nvSpPr>
        <p:spPr/>
        <p:txBody>
          <a:bodyPr>
            <a:normAutofit/>
          </a:bodyPr>
          <a:lstStyle/>
          <a:p>
            <a:r>
              <a:rPr lang="en-US" altLang="zh-CN" dirty="0" smtClean="0"/>
              <a:t>Unity</a:t>
            </a:r>
            <a:r>
              <a:rPr lang="zh-CN" altLang="en-US" dirty="0" smtClean="0"/>
              <a:t>游戏由多种游戏对象组成，有网格模型、脚本、声音，或者其他用于绘制的元素，如灯光。属性视图显示当前选择的游戏对象的具体信息，包括附加在其上的组件和它们的属性。通过属性视图，我们可以修改场景中游戏对象的参数</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
          <p:cNvPicPr/>
          <p:nvPr/>
        </p:nvPicPr>
        <p:blipFill>
          <a:blip r:embed="rId2" cstate="print"/>
          <a:srcRect/>
          <a:stretch>
            <a:fillRect/>
          </a:stretch>
        </p:blipFill>
        <p:spPr bwMode="auto">
          <a:xfrm>
            <a:off x="3021330" y="337185"/>
            <a:ext cx="3101340" cy="446913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游戏发布</a:t>
            </a:r>
            <a:endParaRPr lang="zh-CN" altLang="en-US" dirty="0"/>
          </a:p>
        </p:txBody>
      </p:sp>
      <p:sp>
        <p:nvSpPr>
          <p:cNvPr id="3" name="内容占位符 2"/>
          <p:cNvSpPr>
            <a:spLocks noGrp="1"/>
          </p:cNvSpPr>
          <p:nvPr>
            <p:ph idx="1"/>
          </p:nvPr>
        </p:nvSpPr>
        <p:spPr/>
        <p:txBody>
          <a:bodyPr/>
          <a:lstStyle/>
          <a:p>
            <a:endParaRPr lang="zh-CN" altLang="en-US"/>
          </a:p>
        </p:txBody>
      </p:sp>
      <p:pic>
        <p:nvPicPr>
          <p:cNvPr id="18434" name="Picture 2"/>
          <p:cNvPicPr>
            <a:picLocks noChangeAspect="1" noChangeArrowheads="1"/>
          </p:cNvPicPr>
          <p:nvPr/>
        </p:nvPicPr>
        <p:blipFill>
          <a:blip r:embed="rId2" cstate="print"/>
          <a:srcRect/>
          <a:stretch>
            <a:fillRect/>
          </a:stretch>
        </p:blipFill>
        <p:spPr bwMode="auto">
          <a:xfrm>
            <a:off x="2483769" y="1329612"/>
            <a:ext cx="3533229" cy="26499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主要使用的引擎</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1435339"/>
            <a:ext cx="4680738" cy="297261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967644" y="1329612"/>
            <a:ext cx="4176356" cy="30782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游戏对象</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游戏中出现的所有物体都可以称为游戏</a:t>
            </a:r>
            <a:r>
              <a:rPr lang="zh-CN" altLang="zh-CN" dirty="0" smtClean="0"/>
              <a:t>对象</a:t>
            </a:r>
            <a:endParaRPr lang="en-US" altLang="zh-CN" dirty="0" smtClean="0"/>
          </a:p>
          <a:p>
            <a:r>
              <a:rPr lang="zh-CN" altLang="zh-CN" dirty="0" smtClean="0"/>
              <a:t>游戏</a:t>
            </a:r>
            <a:r>
              <a:rPr lang="zh-CN" altLang="zh-CN" dirty="0"/>
              <a:t>对象本身不具备任何功能，只有当我们为其定义了特定的属性后，它们才能成为游戏中的一个角色、一个场景或一个</a:t>
            </a:r>
            <a:r>
              <a:rPr lang="zh-CN" altLang="zh-CN" dirty="0" smtClean="0"/>
              <a:t>特效</a:t>
            </a:r>
            <a:endParaRPr lang="en-US" altLang="zh-CN" dirty="0" smtClean="0"/>
          </a:p>
          <a:p>
            <a:r>
              <a:rPr lang="zh-CN" altLang="zh-CN" dirty="0" smtClean="0"/>
              <a:t>可以</a:t>
            </a:r>
            <a:r>
              <a:rPr lang="zh-CN" altLang="zh-CN" dirty="0"/>
              <a:t>把游戏对象想象成一种容器，例如一个空盒子，通过安装各种部件从而组成特定的游戏</a:t>
            </a:r>
            <a:r>
              <a:rPr lang="zh-CN" altLang="zh-CN" dirty="0" smtClean="0"/>
              <a:t>物体</a:t>
            </a:r>
            <a:endParaRPr lang="en-US" altLang="zh-CN" dirty="0" smtClean="0"/>
          </a:p>
          <a:p>
            <a:r>
              <a:rPr lang="zh-CN" altLang="zh-CN" dirty="0" smtClean="0"/>
              <a:t>想</a:t>
            </a:r>
            <a:r>
              <a:rPr lang="zh-CN" altLang="zh-CN" dirty="0"/>
              <a:t>真正了解游戏对象，就需要了解这些组成游戏物体的部件</a:t>
            </a:r>
            <a:r>
              <a:rPr lang="zh-CN" altLang="zh-CN" dirty="0" smtClean="0"/>
              <a:t>——组件</a:t>
            </a:r>
            <a:r>
              <a:rPr lang="zh-CN" altLang="zh-CN" dirty="0"/>
              <a:t>（</a:t>
            </a:r>
            <a:r>
              <a:rPr lang="en-US" altLang="zh-CN" sz="4000" dirty="0"/>
              <a:t>Components</a:t>
            </a:r>
            <a:r>
              <a:rPr lang="zh-CN" altLang="zh-CN" dirty="0" smtClean="0"/>
              <a:t>）</a:t>
            </a:r>
            <a:endParaRPr lang="en-US" altLang="zh-CN" dirty="0" smtClean="0"/>
          </a:p>
          <a:p>
            <a:r>
              <a:rPr lang="zh-CN" altLang="zh-CN" dirty="0" smtClean="0"/>
              <a:t>游戏</a:t>
            </a:r>
            <a:r>
              <a:rPr lang="zh-CN" altLang="zh-CN" dirty="0"/>
              <a:t>对象就像一个烹饪工具，而组件则像各种食</a:t>
            </a:r>
            <a:r>
              <a:rPr lang="zh-CN" altLang="zh-CN" dirty="0" smtClean="0"/>
              <a:t>材</a:t>
            </a:r>
            <a:endParaRPr lang="zh-CN" altLang="en-US" dirty="0"/>
          </a:p>
        </p:txBody>
      </p:sp>
    </p:spTree>
    <p:extLst>
      <p:ext uri="{BB962C8B-B14F-4D97-AF65-F5344CB8AC3E}">
        <p14:creationId xmlns:p14="http://schemas.microsoft.com/office/powerpoint/2010/main" val="2689291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游戏对象和组件的</a:t>
            </a:r>
            <a:r>
              <a:rPr lang="zh-CN" altLang="en-US" dirty="0" smtClean="0"/>
              <a:t>关系</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空</a:t>
            </a:r>
            <a:r>
              <a:rPr lang="zh-CN" altLang="zh-CN" dirty="0"/>
              <a:t>的游戏对象</a:t>
            </a:r>
            <a:r>
              <a:rPr lang="zh-CN" altLang="zh-CN" dirty="0" smtClean="0"/>
              <a:t>包含名字</a:t>
            </a:r>
            <a:r>
              <a:rPr lang="zh-CN" altLang="zh-CN" dirty="0"/>
              <a:t>，一个标签（</a:t>
            </a:r>
            <a:r>
              <a:rPr lang="en-US" altLang="zh-CN" dirty="0"/>
              <a:t>Tag</a:t>
            </a:r>
            <a:r>
              <a:rPr lang="zh-CN" altLang="zh-CN" dirty="0"/>
              <a:t>）和一个层级（</a:t>
            </a:r>
            <a:r>
              <a:rPr lang="en-US" altLang="zh-CN" dirty="0"/>
              <a:t>Layer</a:t>
            </a:r>
            <a:r>
              <a:rPr lang="zh-CN" altLang="zh-CN" dirty="0"/>
              <a:t>）以及一个组件——变换</a:t>
            </a:r>
            <a:r>
              <a:rPr lang="zh-CN" altLang="zh-CN" dirty="0" smtClean="0"/>
              <a:t>组件</a:t>
            </a:r>
            <a:endParaRPr lang="en-US" altLang="zh-CN" dirty="0" smtClean="0"/>
          </a:p>
          <a:p>
            <a:r>
              <a:rPr lang="zh-CN" altLang="zh-CN" dirty="0" smtClean="0"/>
              <a:t>每个</a:t>
            </a:r>
            <a:r>
              <a:rPr lang="zh-CN" altLang="zh-CN" dirty="0"/>
              <a:t>游戏对象都必须包含一个变换组件，从而控制该游戏对象的所有变换</a:t>
            </a:r>
            <a:r>
              <a:rPr lang="zh-CN" altLang="zh-CN" dirty="0" smtClean="0"/>
              <a:t>属性</a:t>
            </a:r>
            <a:endParaRPr lang="en-US" altLang="zh-CN" dirty="0" smtClean="0"/>
          </a:p>
          <a:p>
            <a:r>
              <a:rPr lang="zh-CN" altLang="zh-CN" dirty="0" smtClean="0"/>
              <a:t>与</a:t>
            </a:r>
            <a:r>
              <a:rPr lang="zh-CN" altLang="zh-CN" dirty="0"/>
              <a:t>变换组件相关的概念是</a:t>
            </a:r>
            <a:r>
              <a:rPr lang="zh-CN" altLang="zh-CN" dirty="0" smtClean="0"/>
              <a:t>“层次化” </a:t>
            </a:r>
            <a:r>
              <a:rPr lang="en-US" altLang="zh-CN" dirty="0" smtClean="0"/>
              <a:t>Parenting</a:t>
            </a:r>
            <a:endParaRPr lang="zh-CN" altLang="en-US" dirty="0"/>
          </a:p>
        </p:txBody>
      </p:sp>
      <p:pic>
        <p:nvPicPr>
          <p:cNvPr id="4" name="图片 3"/>
          <p:cNvPicPr/>
          <p:nvPr/>
        </p:nvPicPr>
        <p:blipFill>
          <a:blip r:embed="rId3"/>
          <a:srcRect/>
          <a:stretch>
            <a:fillRect/>
          </a:stretch>
        </p:blipFill>
        <p:spPr bwMode="auto">
          <a:xfrm>
            <a:off x="4139952" y="4227934"/>
            <a:ext cx="3124200" cy="657225"/>
          </a:xfrm>
          <a:prstGeom prst="rect">
            <a:avLst/>
          </a:prstGeom>
          <a:noFill/>
          <a:ln w="9525">
            <a:noFill/>
            <a:miter lim="800000"/>
            <a:headEnd/>
            <a:tailEnd/>
          </a:ln>
        </p:spPr>
      </p:pic>
    </p:spTree>
    <p:extLst>
      <p:ext uri="{BB962C8B-B14F-4D97-AF65-F5344CB8AC3E}">
        <p14:creationId xmlns:p14="http://schemas.microsoft.com/office/powerpoint/2010/main" val="50850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Camera</a:t>
            </a:r>
            <a:r>
              <a:rPr lang="zh-CN" altLang="en-US" dirty="0" smtClean="0"/>
              <a:t>游戏对象的组件</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3059832" y="971550"/>
            <a:ext cx="2682240" cy="4171950"/>
          </a:xfrm>
          <a:prstGeom prst="rect">
            <a:avLst/>
          </a:prstGeom>
          <a:noFill/>
          <a:ln w="9525">
            <a:noFill/>
            <a:miter lim="800000"/>
            <a:headEnd/>
            <a:tailEnd/>
          </a:ln>
        </p:spPr>
      </p:pic>
    </p:spTree>
    <p:extLst>
      <p:ext uri="{BB962C8B-B14F-4D97-AF65-F5344CB8AC3E}">
        <p14:creationId xmlns:p14="http://schemas.microsoft.com/office/powerpoint/2010/main" val="4216147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a:t>
            </a:r>
            <a:r>
              <a:rPr lang="zh-CN" altLang="en-US" dirty="0"/>
              <a:t>的使用</a:t>
            </a:r>
          </a:p>
        </p:txBody>
      </p:sp>
      <p:sp>
        <p:nvSpPr>
          <p:cNvPr id="3" name="内容占位符 2"/>
          <p:cNvSpPr>
            <a:spLocks noGrp="1"/>
          </p:cNvSpPr>
          <p:nvPr>
            <p:ph idx="1"/>
          </p:nvPr>
        </p:nvSpPr>
        <p:spPr/>
        <p:txBody>
          <a:bodyPr>
            <a:normAutofit/>
          </a:bodyPr>
          <a:lstStyle/>
          <a:p>
            <a:r>
              <a:rPr lang="zh-CN" altLang="zh-CN" dirty="0" smtClean="0"/>
              <a:t>在</a:t>
            </a:r>
            <a:r>
              <a:rPr lang="zh-CN" altLang="zh-CN" dirty="0"/>
              <a:t>组件菜单中给选中的游戏对象添加</a:t>
            </a:r>
            <a:r>
              <a:rPr lang="zh-CN" altLang="zh-CN" dirty="0" smtClean="0"/>
              <a:t>组件</a:t>
            </a:r>
            <a:endParaRPr lang="en-US" altLang="zh-CN" dirty="0" smtClean="0"/>
          </a:p>
          <a:p>
            <a:r>
              <a:rPr lang="zh-CN" altLang="zh-CN" dirty="0" smtClean="0"/>
              <a:t>假设</a:t>
            </a:r>
            <a:r>
              <a:rPr lang="zh-CN" altLang="zh-CN" dirty="0"/>
              <a:t>我们现在要给一个新建的游戏对象添加一个刚体（</a:t>
            </a:r>
            <a:r>
              <a:rPr lang="en-US" altLang="zh-CN" dirty="0" err="1"/>
              <a:t>Rigidbody</a:t>
            </a:r>
            <a:r>
              <a:rPr lang="zh-CN" altLang="zh-CN" dirty="0"/>
              <a:t>）</a:t>
            </a:r>
            <a:r>
              <a:rPr lang="zh-CN" altLang="zh-CN" dirty="0" smtClean="0"/>
              <a:t>组件</a:t>
            </a:r>
            <a:endParaRPr lang="en-US" altLang="zh-CN" dirty="0" smtClean="0"/>
          </a:p>
          <a:p>
            <a:r>
              <a:rPr lang="zh-CN" altLang="zh-CN" dirty="0" smtClean="0"/>
              <a:t>先选中，</a:t>
            </a:r>
            <a:r>
              <a:rPr lang="zh-CN" altLang="zh-CN" dirty="0"/>
              <a:t>然后在菜单栏选择</a:t>
            </a:r>
            <a:r>
              <a:rPr lang="en-US" altLang="zh-CN" dirty="0"/>
              <a:t>Component-&gt;Physics-&gt;</a:t>
            </a:r>
            <a:r>
              <a:rPr lang="en-US" altLang="zh-CN" dirty="0" err="1" smtClean="0"/>
              <a:t>Rigidbody</a:t>
            </a:r>
            <a:endParaRPr lang="zh-CN" altLang="en-US" dirty="0"/>
          </a:p>
        </p:txBody>
      </p:sp>
    </p:spTree>
    <p:extLst>
      <p:ext uri="{BB962C8B-B14F-4D97-AF65-F5344CB8AC3E}">
        <p14:creationId xmlns:p14="http://schemas.microsoft.com/office/powerpoint/2010/main" val="640643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rcRect/>
          <a:stretch>
            <a:fillRect/>
          </a:stretch>
        </p:blipFill>
        <p:spPr bwMode="auto">
          <a:xfrm>
            <a:off x="3124200" y="1608773"/>
            <a:ext cx="2895600" cy="1925955"/>
          </a:xfrm>
          <a:prstGeom prst="rect">
            <a:avLst/>
          </a:prstGeom>
          <a:noFill/>
          <a:ln w="9525">
            <a:noFill/>
            <a:miter lim="800000"/>
            <a:headEnd/>
            <a:tailEnd/>
          </a:ln>
        </p:spPr>
      </p:pic>
    </p:spTree>
    <p:extLst>
      <p:ext uri="{BB962C8B-B14F-4D97-AF65-F5344CB8AC3E}">
        <p14:creationId xmlns:p14="http://schemas.microsoft.com/office/powerpoint/2010/main" val="415527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编辑</a:t>
            </a:r>
            <a:r>
              <a:rPr lang="zh-CN" altLang="en-US" dirty="0"/>
              <a:t>组件</a:t>
            </a:r>
          </a:p>
        </p:txBody>
      </p:sp>
      <p:sp>
        <p:nvSpPr>
          <p:cNvPr id="3" name="内容占位符 2"/>
          <p:cNvSpPr>
            <a:spLocks noGrp="1"/>
          </p:cNvSpPr>
          <p:nvPr>
            <p:ph idx="1"/>
          </p:nvPr>
        </p:nvSpPr>
        <p:spPr/>
        <p:txBody>
          <a:bodyPr/>
          <a:lstStyle/>
          <a:p>
            <a:r>
              <a:rPr lang="zh-CN" altLang="en-US" dirty="0" smtClean="0"/>
              <a:t>当给游戏对象添加组件</a:t>
            </a:r>
            <a:r>
              <a:rPr lang="zh-CN" altLang="en-US" dirty="0"/>
              <a:t>后，在属性视图的编辑器中会出现很多可编辑的变量或</a:t>
            </a:r>
            <a:r>
              <a:rPr lang="zh-CN" altLang="en-US" dirty="0" smtClean="0"/>
              <a:t>属性</a:t>
            </a:r>
            <a:endParaRPr lang="en-US" altLang="zh-CN" dirty="0" smtClean="0"/>
          </a:p>
          <a:p>
            <a:r>
              <a:rPr lang="zh-CN" altLang="en-US" dirty="0" smtClean="0"/>
              <a:t>可以</a:t>
            </a:r>
            <a:r>
              <a:rPr lang="zh-CN" altLang="en-US" dirty="0"/>
              <a:t>在游戏制作阶段通过属性视图对它们进行编辑，也可以利用</a:t>
            </a:r>
            <a:r>
              <a:rPr lang="zh-CN" altLang="en-US" dirty="0" smtClean="0"/>
              <a:t>脚本</a:t>
            </a:r>
            <a:endParaRPr lang="en-US" altLang="zh-CN" dirty="0" smtClean="0"/>
          </a:p>
          <a:p>
            <a:r>
              <a:rPr lang="zh-CN" altLang="en-US" dirty="0" smtClean="0"/>
              <a:t>组件</a:t>
            </a:r>
            <a:r>
              <a:rPr lang="zh-CN" altLang="en-US" dirty="0"/>
              <a:t>主要有两种属性（</a:t>
            </a:r>
            <a:r>
              <a:rPr lang="en-US" altLang="zh-CN" dirty="0"/>
              <a:t>Properties</a:t>
            </a:r>
            <a:r>
              <a:rPr lang="zh-CN" altLang="en-US" dirty="0"/>
              <a:t>）：变量（</a:t>
            </a:r>
            <a:r>
              <a:rPr lang="en-US" altLang="zh-CN" dirty="0"/>
              <a:t>Values</a:t>
            </a:r>
            <a:r>
              <a:rPr lang="zh-CN" altLang="en-US" dirty="0"/>
              <a:t>）和引用（</a:t>
            </a:r>
            <a:r>
              <a:rPr lang="en-US" altLang="zh-CN" dirty="0"/>
              <a:t>References</a:t>
            </a:r>
            <a:r>
              <a:rPr lang="zh-CN" altLang="en-US" dirty="0" smtClean="0"/>
              <a:t>）</a:t>
            </a:r>
            <a:endParaRPr lang="zh-CN" altLang="en-US" dirty="0"/>
          </a:p>
        </p:txBody>
      </p:sp>
    </p:spTree>
    <p:extLst>
      <p:ext uri="{BB962C8B-B14F-4D97-AF65-F5344CB8AC3E}">
        <p14:creationId xmlns:p14="http://schemas.microsoft.com/office/powerpoint/2010/main" val="2301053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rcRect/>
          <a:stretch>
            <a:fillRect/>
          </a:stretch>
        </p:blipFill>
        <p:spPr bwMode="auto">
          <a:xfrm>
            <a:off x="3124200" y="1605915"/>
            <a:ext cx="2895600" cy="1931670"/>
          </a:xfrm>
          <a:prstGeom prst="rect">
            <a:avLst/>
          </a:prstGeom>
          <a:noFill/>
          <a:ln w="9525">
            <a:noFill/>
            <a:miter lim="800000"/>
            <a:headEnd/>
            <a:tailEnd/>
          </a:ln>
        </p:spPr>
      </p:pic>
    </p:spTree>
    <p:extLst>
      <p:ext uri="{BB962C8B-B14F-4D97-AF65-F5344CB8AC3E}">
        <p14:creationId xmlns:p14="http://schemas.microsoft.com/office/powerpoint/2010/main" val="4117235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193502"/>
            <a:ext cx="8229600" cy="3394472"/>
          </a:xfrm>
        </p:spPr>
        <p:txBody>
          <a:bodyPr>
            <a:normAutofit fontScale="92500" lnSpcReduction="10000"/>
          </a:bodyPr>
          <a:lstStyle/>
          <a:p>
            <a:r>
              <a:rPr lang="zh-CN" altLang="zh-CN" dirty="0" smtClean="0"/>
              <a:t>这个</a:t>
            </a:r>
            <a:r>
              <a:rPr lang="zh-CN" altLang="zh-CN" dirty="0"/>
              <a:t>组件包含一个简单的引用属性（</a:t>
            </a:r>
            <a:r>
              <a:rPr lang="en-US" altLang="zh-CN" dirty="0"/>
              <a:t>Reference Property</a:t>
            </a:r>
            <a:r>
              <a:rPr lang="zh-CN" altLang="zh-CN" dirty="0"/>
              <a:t>），和</a:t>
            </a:r>
            <a:r>
              <a:rPr lang="en-US" altLang="zh-CN" dirty="0"/>
              <a:t>7</a:t>
            </a:r>
            <a:r>
              <a:rPr lang="zh-CN" altLang="zh-CN" dirty="0"/>
              <a:t>个变量属性（</a:t>
            </a:r>
            <a:r>
              <a:rPr lang="en-US" altLang="zh-CN" dirty="0"/>
              <a:t>Value Property</a:t>
            </a:r>
            <a:r>
              <a:rPr lang="zh-CN" altLang="zh-CN" dirty="0" smtClean="0"/>
              <a:t>）</a:t>
            </a:r>
            <a:endParaRPr lang="en-US" altLang="zh-CN" dirty="0" smtClean="0"/>
          </a:p>
          <a:p>
            <a:r>
              <a:rPr lang="zh-CN" altLang="zh-CN" dirty="0" smtClean="0"/>
              <a:t>音频</a:t>
            </a:r>
            <a:r>
              <a:rPr lang="zh-CN" altLang="zh-CN" dirty="0"/>
              <a:t>片段（</a:t>
            </a:r>
            <a:r>
              <a:rPr lang="en-US" altLang="zh-CN" dirty="0"/>
              <a:t>Audio Clip</a:t>
            </a:r>
            <a:r>
              <a:rPr lang="zh-CN" altLang="zh-CN" dirty="0"/>
              <a:t>）是引用</a:t>
            </a:r>
            <a:r>
              <a:rPr lang="zh-CN" altLang="zh-CN" dirty="0" smtClean="0"/>
              <a:t>属性</a:t>
            </a:r>
            <a:r>
              <a:rPr lang="zh-CN" altLang="en-US" dirty="0" smtClean="0"/>
              <a:t>，</a:t>
            </a:r>
            <a:r>
              <a:rPr lang="zh-CN" altLang="zh-CN" dirty="0" smtClean="0"/>
              <a:t>当</a:t>
            </a:r>
            <a:r>
              <a:rPr lang="zh-CN" altLang="zh-CN" dirty="0"/>
              <a:t>这个声音源在游戏中开始播放时，引擎就会尝试播放音频片段这个属性所引用的</a:t>
            </a:r>
            <a:r>
              <a:rPr lang="zh-CN" altLang="zh-CN" dirty="0" smtClean="0"/>
              <a:t>资源</a:t>
            </a:r>
            <a:endParaRPr lang="en-US" altLang="zh-CN" dirty="0" smtClean="0"/>
          </a:p>
          <a:p>
            <a:r>
              <a:rPr lang="zh-CN" altLang="en-US" dirty="0" smtClean="0"/>
              <a:t>剩下</a:t>
            </a:r>
            <a:r>
              <a:rPr lang="zh-CN" altLang="en-US" dirty="0"/>
              <a:t>的七个属性都是变量</a:t>
            </a:r>
            <a:r>
              <a:rPr lang="zh-CN" altLang="en-US" dirty="0" smtClean="0"/>
              <a:t>属性</a:t>
            </a:r>
            <a:endParaRPr lang="en-US" altLang="zh-CN" dirty="0" smtClean="0"/>
          </a:p>
          <a:p>
            <a:pPr lvl="1"/>
            <a:r>
              <a:rPr lang="zh-CN" altLang="en-US" dirty="0" smtClean="0"/>
              <a:t>数值型、字符串</a:t>
            </a:r>
            <a:r>
              <a:rPr lang="zh-CN" altLang="en-US" dirty="0"/>
              <a:t>型、或者颜色等类型。</a:t>
            </a:r>
          </a:p>
          <a:p>
            <a:endParaRPr lang="zh-CN" altLang="en-US" dirty="0"/>
          </a:p>
        </p:txBody>
      </p:sp>
    </p:spTree>
    <p:extLst>
      <p:ext uri="{BB962C8B-B14F-4D97-AF65-F5344CB8AC3E}">
        <p14:creationId xmlns:p14="http://schemas.microsoft.com/office/powerpoint/2010/main" val="2755873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a:t>
            </a:r>
            <a:r>
              <a:rPr lang="zh-CN" altLang="en-US" dirty="0"/>
              <a:t>组件</a:t>
            </a:r>
          </a:p>
        </p:txBody>
      </p:sp>
      <p:sp>
        <p:nvSpPr>
          <p:cNvPr id="3" name="内容占位符 2"/>
          <p:cNvSpPr>
            <a:spLocks noGrp="1"/>
          </p:cNvSpPr>
          <p:nvPr>
            <p:ph idx="1"/>
          </p:nvPr>
        </p:nvSpPr>
        <p:spPr/>
        <p:txBody>
          <a:bodyPr/>
          <a:lstStyle/>
          <a:p>
            <a:r>
              <a:rPr lang="zh-CN" altLang="zh-CN" dirty="0"/>
              <a:t>脚本还是组件的一</a:t>
            </a:r>
            <a:r>
              <a:rPr lang="zh-CN" altLang="zh-CN" dirty="0" smtClean="0"/>
              <a:t>种</a:t>
            </a:r>
            <a:endParaRPr lang="en-US" altLang="zh-CN" dirty="0" smtClean="0"/>
          </a:p>
          <a:p>
            <a:r>
              <a:rPr lang="zh-CN" altLang="zh-CN" dirty="0" smtClean="0"/>
              <a:t>可以</a:t>
            </a:r>
            <a:r>
              <a:rPr lang="zh-CN" altLang="zh-CN" dirty="0"/>
              <a:t>把脚本理解为是一个由我们自己创建的</a:t>
            </a:r>
            <a:r>
              <a:rPr lang="zh-CN" altLang="zh-CN" dirty="0" smtClean="0"/>
              <a:t>组件</a:t>
            </a:r>
            <a:endParaRPr lang="en-US" altLang="zh-CN" dirty="0" smtClean="0"/>
          </a:p>
          <a:p>
            <a:pPr lvl="1"/>
            <a:r>
              <a:rPr lang="zh-CN" altLang="zh-CN" dirty="0" smtClean="0"/>
              <a:t>我们</a:t>
            </a:r>
            <a:r>
              <a:rPr lang="zh-CN" altLang="zh-CN" dirty="0"/>
              <a:t>在脚本中定义组件的功能及其属性，并显示在属性视图</a:t>
            </a:r>
            <a:r>
              <a:rPr lang="zh-CN" altLang="zh-CN" dirty="0" smtClean="0"/>
              <a:t>中</a:t>
            </a:r>
            <a:endParaRPr lang="en-US" altLang="zh-CN" dirty="0" smtClean="0"/>
          </a:p>
          <a:p>
            <a:endParaRPr lang="zh-CN" altLang="en-US" dirty="0"/>
          </a:p>
        </p:txBody>
      </p:sp>
    </p:spTree>
    <p:extLst>
      <p:ext uri="{BB962C8B-B14F-4D97-AF65-F5344CB8AC3E}">
        <p14:creationId xmlns:p14="http://schemas.microsoft.com/office/powerpoint/2010/main" val="50571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例如，在脚本中输入</a:t>
            </a:r>
            <a:r>
              <a:rPr lang="en-US" altLang="zh-CN" dirty="0"/>
              <a:t>transform</a:t>
            </a:r>
            <a:r>
              <a:rPr lang="zh-CN" altLang="zh-CN" dirty="0"/>
              <a:t>等同于</a:t>
            </a:r>
            <a:r>
              <a:rPr lang="en-US" altLang="zh-CN" dirty="0" err="1" smtClean="0"/>
              <a:t>gameObject.transform</a:t>
            </a:r>
            <a:endParaRPr lang="en-US" altLang="zh-CN" dirty="0" smtClean="0"/>
          </a:p>
          <a:p>
            <a:r>
              <a:rPr lang="en-US" altLang="zh-CN" dirty="0" smtClean="0"/>
              <a:t>this</a:t>
            </a:r>
            <a:r>
              <a:rPr lang="zh-CN" altLang="zh-CN" dirty="0"/>
              <a:t>指当前编辑的脚本组件，输入</a:t>
            </a:r>
            <a:r>
              <a:rPr lang="en-US" altLang="zh-CN" dirty="0" err="1"/>
              <a:t>this.gameObject</a:t>
            </a:r>
            <a:r>
              <a:rPr lang="zh-CN" altLang="zh-CN" dirty="0"/>
              <a:t>指这个脚本链接的游戏</a:t>
            </a:r>
            <a:r>
              <a:rPr lang="zh-CN" altLang="zh-CN" dirty="0" smtClean="0"/>
              <a:t>对象</a:t>
            </a:r>
            <a:endParaRPr lang="en-US" altLang="zh-CN" dirty="0" smtClean="0"/>
          </a:p>
          <a:p>
            <a:pPr lvl="1"/>
            <a:r>
              <a:rPr lang="zh-CN" altLang="zh-CN" dirty="0" smtClean="0"/>
              <a:t>也</a:t>
            </a:r>
            <a:r>
              <a:rPr lang="zh-CN" altLang="zh-CN" dirty="0"/>
              <a:t>可以直接输入</a:t>
            </a:r>
            <a:r>
              <a:rPr lang="en-US" altLang="zh-CN" dirty="0" err="1"/>
              <a:t>gameObject</a:t>
            </a:r>
            <a:r>
              <a:rPr lang="zh-CN" altLang="zh-CN" dirty="0"/>
              <a:t>找到这个</a:t>
            </a:r>
            <a:r>
              <a:rPr lang="zh-CN" altLang="zh-CN" dirty="0" smtClean="0"/>
              <a:t>物体</a:t>
            </a:r>
            <a:endParaRPr lang="en-US" altLang="zh-CN" dirty="0" smtClean="0"/>
          </a:p>
          <a:p>
            <a:pPr lvl="1"/>
            <a:r>
              <a:rPr lang="zh-CN" altLang="zh-CN" dirty="0" smtClean="0"/>
              <a:t>如果</a:t>
            </a:r>
            <a:r>
              <a:rPr lang="zh-CN" altLang="zh-CN" dirty="0"/>
              <a:t>想访问一个未包含在游戏对象成员中的组件，就需要使用</a:t>
            </a:r>
            <a:r>
              <a:rPr lang="en-US" altLang="zh-CN" dirty="0" err="1"/>
              <a:t>gameObject.GetComponent</a:t>
            </a:r>
            <a:r>
              <a:rPr lang="en-US" altLang="zh-CN" dirty="0"/>
              <a:t>()</a:t>
            </a:r>
            <a:r>
              <a:rPr lang="zh-CN" altLang="zh-CN" dirty="0"/>
              <a:t>。</a:t>
            </a:r>
          </a:p>
          <a:p>
            <a:r>
              <a:rPr lang="zh-CN" altLang="zh-CN" dirty="0" smtClean="0"/>
              <a:t>有</a:t>
            </a:r>
            <a:r>
              <a:rPr lang="zh-CN" altLang="zh-CN" dirty="0"/>
              <a:t>很多组件不是游戏对象类的成员变量，所以不能直接在脚本中访问，如果要访问这些组件，可以调用</a:t>
            </a:r>
            <a:r>
              <a:rPr lang="en-US" altLang="zh-CN" dirty="0" err="1"/>
              <a:t>GetComponent</a:t>
            </a:r>
            <a:r>
              <a:rPr lang="en-US" altLang="zh-CN" dirty="0"/>
              <a:t>("component name")</a:t>
            </a:r>
            <a:r>
              <a:rPr lang="zh-CN" altLang="zh-CN" dirty="0"/>
              <a:t>，并存储一个返回值的</a:t>
            </a:r>
            <a:r>
              <a:rPr lang="zh-CN" altLang="zh-CN" dirty="0" smtClean="0"/>
              <a:t>引用</a:t>
            </a:r>
            <a:endParaRPr lang="en-US" altLang="zh-CN" dirty="0" smtClean="0"/>
          </a:p>
          <a:p>
            <a:r>
              <a:rPr lang="zh-CN" altLang="zh-CN" dirty="0" smtClean="0"/>
              <a:t>脚本</a:t>
            </a:r>
            <a:r>
              <a:rPr lang="en-US" altLang="zh-CN" dirty="0"/>
              <a:t>B</a:t>
            </a:r>
            <a:r>
              <a:rPr lang="zh-CN" altLang="zh-CN" dirty="0"/>
              <a:t>时想引用脚本</a:t>
            </a:r>
            <a:r>
              <a:rPr lang="en-US" altLang="zh-CN" dirty="0"/>
              <a:t>A</a:t>
            </a:r>
            <a:r>
              <a:rPr lang="zh-CN" altLang="zh-CN" dirty="0"/>
              <a:t>（脚本</a:t>
            </a:r>
            <a:r>
              <a:rPr lang="en-US" altLang="zh-CN" dirty="0"/>
              <a:t>A</a:t>
            </a:r>
            <a:r>
              <a:rPr lang="zh-CN" altLang="zh-CN" dirty="0"/>
              <a:t>、和</a:t>
            </a:r>
            <a:r>
              <a:rPr lang="en-US" altLang="zh-CN" dirty="0"/>
              <a:t>B</a:t>
            </a:r>
            <a:r>
              <a:rPr lang="zh-CN" altLang="zh-CN" dirty="0"/>
              <a:t>同时添加在一个游戏对象上），我们就可以调用</a:t>
            </a:r>
            <a:r>
              <a:rPr lang="en-US" altLang="zh-CN" dirty="0" err="1"/>
              <a:t>GetComponent</a:t>
            </a:r>
            <a:r>
              <a:rPr lang="en-US" altLang="zh-CN" dirty="0"/>
              <a:t>()</a:t>
            </a:r>
            <a:r>
              <a:rPr lang="zh-CN" altLang="zh-CN" dirty="0"/>
              <a:t>方法。在脚本</a:t>
            </a:r>
            <a:r>
              <a:rPr lang="en-US" altLang="zh-CN" dirty="0"/>
              <a:t>B</a:t>
            </a:r>
            <a:r>
              <a:rPr lang="zh-CN" altLang="zh-CN" dirty="0"/>
              <a:t>中编写如下代码：</a:t>
            </a:r>
          </a:p>
          <a:p>
            <a:r>
              <a:rPr lang="en-US" altLang="zh-CN" dirty="0"/>
              <a:t>	</a:t>
            </a:r>
            <a:r>
              <a:rPr lang="en-US" altLang="zh-CN" dirty="0" err="1"/>
              <a:t>scriptA</a:t>
            </a:r>
            <a:r>
              <a:rPr lang="en-US" altLang="zh-CN" dirty="0"/>
              <a:t> = </a:t>
            </a:r>
            <a:r>
              <a:rPr lang="en-US" altLang="zh-CN" dirty="0" err="1"/>
              <a:t>GetComponent</a:t>
            </a:r>
            <a:r>
              <a:rPr lang="en-US" altLang="zh-CN" dirty="0"/>
              <a:t>("</a:t>
            </a:r>
            <a:r>
              <a:rPr lang="en-US" altLang="zh-CN" dirty="0" err="1"/>
              <a:t>ScriptA</a:t>
            </a:r>
            <a:r>
              <a:rPr lang="en-US" altLang="zh-CN" dirty="0"/>
              <a:t>"); </a:t>
            </a:r>
            <a:endParaRPr lang="zh-CN" altLang="zh-CN" dirty="0"/>
          </a:p>
          <a:p>
            <a:r>
              <a:rPr lang="en-US" altLang="zh-CN" dirty="0"/>
              <a:t>	</a:t>
            </a:r>
            <a:r>
              <a:rPr lang="zh-CN" altLang="zh-CN" dirty="0"/>
              <a:t>然后我们就可以访问脚本</a:t>
            </a:r>
            <a:r>
              <a:rPr lang="en-US" altLang="zh-CN" dirty="0"/>
              <a:t>A</a:t>
            </a:r>
            <a:r>
              <a:rPr lang="zh-CN" altLang="zh-CN" dirty="0"/>
              <a:t>中的属性了，只要在脚本</a:t>
            </a:r>
            <a:r>
              <a:rPr lang="en-US" altLang="zh-CN" dirty="0"/>
              <a:t>B</a:t>
            </a:r>
            <a:r>
              <a:rPr lang="zh-CN" altLang="zh-CN" dirty="0"/>
              <a:t>中写</a:t>
            </a:r>
            <a:r>
              <a:rPr lang="en-US" altLang="zh-CN" dirty="0" err="1"/>
              <a:t>scriptA.variableName</a:t>
            </a:r>
            <a:r>
              <a:rPr lang="zh-CN" altLang="zh-CN" dirty="0"/>
              <a:t>即可。</a:t>
            </a:r>
          </a:p>
          <a:p>
            <a:endParaRPr lang="zh-CN" altLang="en-US" dirty="0"/>
          </a:p>
        </p:txBody>
      </p:sp>
    </p:spTree>
    <p:extLst>
      <p:ext uri="{BB962C8B-B14F-4D97-AF65-F5344CB8AC3E}">
        <p14:creationId xmlns:p14="http://schemas.microsoft.com/office/powerpoint/2010/main" val="3917990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上机课程</a:t>
            </a:r>
            <a:endParaRPr lang="zh-CN" altLang="en-US" dirty="0"/>
          </a:p>
        </p:txBody>
      </p:sp>
      <p:sp>
        <p:nvSpPr>
          <p:cNvPr id="3" name="内容占位符 2"/>
          <p:cNvSpPr>
            <a:spLocks noGrp="1"/>
          </p:cNvSpPr>
          <p:nvPr>
            <p:ph idx="1"/>
          </p:nvPr>
        </p:nvSpPr>
        <p:spPr/>
        <p:txBody>
          <a:bodyPr/>
          <a:lstStyle/>
          <a:p>
            <a:r>
              <a:rPr lang="zh-CN" altLang="en-US" dirty="0" smtClean="0"/>
              <a:t>主要讲解</a:t>
            </a:r>
            <a:r>
              <a:rPr lang="en-US" altLang="zh-CN" dirty="0" smtClean="0"/>
              <a:t>Unity</a:t>
            </a:r>
            <a:r>
              <a:rPr lang="zh-CN" altLang="en-US" dirty="0" smtClean="0"/>
              <a:t>引擎</a:t>
            </a:r>
            <a:endParaRPr lang="en-US" altLang="zh-CN" dirty="0" smtClean="0"/>
          </a:p>
          <a:p>
            <a:r>
              <a:rPr lang="en-US" altLang="zh-CN" dirty="0" smtClean="0"/>
              <a:t>UDK</a:t>
            </a:r>
            <a:r>
              <a:rPr lang="zh-CN" altLang="en-US" dirty="0" smtClean="0"/>
              <a:t>作为自学引擎，鼓励自学</a:t>
            </a:r>
            <a:endParaRPr lang="en-US" altLang="zh-CN" dirty="0" smtClean="0"/>
          </a:p>
          <a:p>
            <a:r>
              <a:rPr lang="zh-CN" altLang="en-US" dirty="0" smtClean="0"/>
              <a:t>其他引擎也可以关注，比如：</a:t>
            </a:r>
            <a:r>
              <a:rPr lang="en-US" altLang="zh-CN" dirty="0" smtClean="0"/>
              <a:t>3D </a:t>
            </a:r>
            <a:r>
              <a:rPr lang="en-US" altLang="zh-CN" dirty="0" err="1" smtClean="0"/>
              <a:t>GameStudio</a:t>
            </a:r>
            <a:r>
              <a:rPr lang="en-US" altLang="zh-CN" dirty="0" smtClean="0"/>
              <a:t> A8</a:t>
            </a:r>
            <a:r>
              <a:rPr lang="zh-CN" altLang="en-US" dirty="0" smtClean="0"/>
              <a:t>、</a:t>
            </a:r>
            <a:r>
              <a:rPr lang="en-US" altLang="zh-CN" dirty="0" err="1" smtClean="0"/>
              <a:t>CryEngine</a:t>
            </a:r>
            <a:r>
              <a:rPr lang="zh-CN" altLang="en-US" dirty="0" smtClean="0"/>
              <a:t>等</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游戏发布</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zh-CN" altLang="en-US" dirty="0"/>
          </a:p>
        </p:txBody>
      </p:sp>
    </p:spTree>
    <p:extLst>
      <p:ext uri="{BB962C8B-B14F-4D97-AF65-F5344CB8AC3E}">
        <p14:creationId xmlns:p14="http://schemas.microsoft.com/office/powerpoint/2010/main" val="2954117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4" y="951310"/>
            <a:ext cx="4321175" cy="32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734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026" y="465535"/>
            <a:ext cx="4678363" cy="421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097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用于</a:t>
            </a:r>
            <a:r>
              <a:rPr lang="en-US" altLang="zh-CN" dirty="0" smtClean="0"/>
              <a:t>Unity</a:t>
            </a:r>
            <a:r>
              <a:rPr lang="zh-CN" altLang="en-US" dirty="0" smtClean="0"/>
              <a:t>开发的工具集</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zh-CN" altLang="en-US" dirty="0"/>
          </a:p>
        </p:txBody>
      </p:sp>
    </p:spTree>
    <p:extLst>
      <p:ext uri="{BB962C8B-B14F-4D97-AF65-F5344CB8AC3E}">
        <p14:creationId xmlns:p14="http://schemas.microsoft.com/office/powerpoint/2010/main" val="186672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a:xfrm>
            <a:off x="457200" y="1200151"/>
            <a:ext cx="8435280" cy="1695636"/>
          </a:xfrm>
        </p:spPr>
        <p:txBody>
          <a:bodyPr>
            <a:normAutofit fontScale="70000" lnSpcReduction="20000"/>
          </a:bodyPr>
          <a:lstStyle/>
          <a:p>
            <a:r>
              <a:rPr lang="en-US" altLang="zh-CN" dirty="0" smtClean="0"/>
              <a:t>City Engine</a:t>
            </a:r>
          </a:p>
          <a:p>
            <a:r>
              <a:rPr lang="en-US" altLang="zh-CN" dirty="0">
                <a:hlinkClick r:id="rId2"/>
              </a:rPr>
              <a:t>http://</a:t>
            </a:r>
            <a:r>
              <a:rPr lang="en-US" altLang="zh-CN" dirty="0" smtClean="0">
                <a:hlinkClick r:id="rId2"/>
              </a:rPr>
              <a:t>www.esri.com/software/cityengine/index.html</a:t>
            </a:r>
            <a:endParaRPr lang="en-US" altLang="zh-CN" dirty="0" smtClean="0"/>
          </a:p>
          <a:p>
            <a:r>
              <a:rPr lang="zh-CN" altLang="en-US" dirty="0"/>
              <a:t>  </a:t>
            </a:r>
            <a:r>
              <a:rPr lang="en-US" altLang="zh-CN" dirty="0" err="1"/>
              <a:t>CityEngine</a:t>
            </a:r>
            <a:r>
              <a:rPr lang="zh-CN" altLang="en-US" dirty="0"/>
              <a:t>是一套城市产生器，可以快速地建构大型都市模型</a:t>
            </a:r>
            <a:r>
              <a:rPr lang="en-US" altLang="zh-CN" dirty="0" smtClean="0"/>
              <a:t>.</a:t>
            </a:r>
          </a:p>
          <a:p>
            <a:r>
              <a:rPr lang="zh-CN" altLang="en-US" dirty="0" smtClean="0"/>
              <a:t>支持</a:t>
            </a:r>
            <a:r>
              <a:rPr lang="en-US" altLang="zh-CN" dirty="0"/>
              <a:t>FBX 2011.3</a:t>
            </a:r>
            <a:r>
              <a:rPr lang="zh-CN" altLang="en-US" dirty="0"/>
              <a:t>和</a:t>
            </a:r>
            <a:r>
              <a:rPr lang="en-US" altLang="zh-CN" dirty="0" err="1"/>
              <a:t>RenderMan</a:t>
            </a:r>
            <a:r>
              <a:rPr lang="zh-CN" altLang="en-US" dirty="0"/>
              <a:t>的</a:t>
            </a:r>
            <a:r>
              <a:rPr lang="en-US" altLang="zh-CN" dirty="0"/>
              <a:t>64</a:t>
            </a:r>
            <a:r>
              <a:rPr lang="zh-CN" altLang="en-US" dirty="0"/>
              <a:t>位导出</a:t>
            </a:r>
          </a:p>
          <a:p>
            <a:endParaRPr lang="zh-CN" altLang="en-US" dirty="0"/>
          </a:p>
        </p:txBody>
      </p:sp>
      <p:pic>
        <p:nvPicPr>
          <p:cNvPr id="2050" name="Picture 2" descr="D:\360Downloads\f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949793"/>
            <a:ext cx="4462398" cy="180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39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纹理</a:t>
            </a:r>
          </a:p>
        </p:txBody>
      </p:sp>
      <p:sp>
        <p:nvSpPr>
          <p:cNvPr id="3" name="内容占位符 2"/>
          <p:cNvSpPr>
            <a:spLocks noGrp="1"/>
          </p:cNvSpPr>
          <p:nvPr>
            <p:ph idx="1"/>
          </p:nvPr>
        </p:nvSpPr>
        <p:spPr>
          <a:xfrm>
            <a:off x="457200" y="1200151"/>
            <a:ext cx="4042792" cy="3394472"/>
          </a:xfrm>
        </p:spPr>
        <p:txBody>
          <a:bodyPr>
            <a:normAutofit fontScale="62500" lnSpcReduction="20000"/>
          </a:bodyPr>
          <a:lstStyle/>
          <a:p>
            <a:r>
              <a:rPr lang="zh-CN" altLang="en-US" dirty="0"/>
              <a:t> </a:t>
            </a:r>
            <a:r>
              <a:rPr lang="en-US" altLang="zh-CN" dirty="0"/>
              <a:t>Filter Forge</a:t>
            </a:r>
            <a:r>
              <a:rPr lang="zh-CN" altLang="en-US" dirty="0"/>
              <a:t>是一个多功能的</a:t>
            </a:r>
            <a:r>
              <a:rPr lang="en-US" altLang="zh-CN" dirty="0"/>
              <a:t>2D</a:t>
            </a:r>
            <a:r>
              <a:rPr lang="zh-CN" altLang="en-US" dirty="0"/>
              <a:t>程序纹理生成工具，它既可以作为一个独立的应用程序，也可以作为</a:t>
            </a:r>
            <a:r>
              <a:rPr lang="en-US" altLang="zh-CN" dirty="0"/>
              <a:t>Photoshop</a:t>
            </a:r>
            <a:r>
              <a:rPr lang="zh-CN" altLang="en-US" dirty="0"/>
              <a:t>插件来使用，能够让你生成与分辨率无关的无缝纹理，用以作为凹凸、漫反射和法线贴图。分辨率可高达</a:t>
            </a:r>
            <a:r>
              <a:rPr lang="en-US" altLang="zh-CN" dirty="0"/>
              <a:t>65000x65000</a:t>
            </a:r>
            <a:r>
              <a:rPr lang="zh-CN" altLang="en-US" dirty="0"/>
              <a:t>像素。</a:t>
            </a:r>
            <a:endParaRPr lang="en-US" altLang="zh-CN" dirty="0" smtClean="0">
              <a:hlinkClick r:id="rId2"/>
            </a:endParaRPr>
          </a:p>
          <a:p>
            <a:r>
              <a:rPr lang="en-US" altLang="zh-CN" dirty="0" smtClean="0">
                <a:hlinkClick r:id="rId2"/>
              </a:rPr>
              <a:t>http</a:t>
            </a:r>
            <a:r>
              <a:rPr lang="en-US" altLang="zh-CN" dirty="0">
                <a:hlinkClick r:id="rId2"/>
              </a:rPr>
              <a:t>://www.filterforge.com</a:t>
            </a:r>
            <a:r>
              <a:rPr lang="en-US" altLang="zh-CN" dirty="0" smtClean="0">
                <a:hlinkClick r:id="rId2"/>
              </a:rPr>
              <a:t>/</a:t>
            </a:r>
            <a:endParaRPr lang="en-US" altLang="zh-CN" dirty="0" smtClean="0"/>
          </a:p>
          <a:p>
            <a:r>
              <a:rPr lang="en-US" altLang="zh-CN" dirty="0">
                <a:hlinkClick r:id="rId3"/>
              </a:rPr>
              <a:t>http://www.filterforge.com/download/beta3/</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9" y="951570"/>
            <a:ext cx="4054475" cy="41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710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网上资源</a:t>
            </a:r>
            <a:endParaRPr lang="zh-CN" altLang="en-US" dirty="0"/>
          </a:p>
        </p:txBody>
      </p:sp>
      <p:sp>
        <p:nvSpPr>
          <p:cNvPr id="3" name="内容占位符 2"/>
          <p:cNvSpPr>
            <a:spLocks noGrp="1"/>
          </p:cNvSpPr>
          <p:nvPr>
            <p:ph idx="1"/>
          </p:nvPr>
        </p:nvSpPr>
        <p:spPr/>
        <p:txBody>
          <a:bodyPr/>
          <a:lstStyle/>
          <a:p>
            <a:r>
              <a:rPr lang="en-US" altLang="zh-CN" dirty="0">
                <a:hlinkClick r:id="rId2"/>
              </a:rPr>
              <a:t>http://www.unity3d8.com</a:t>
            </a:r>
            <a:r>
              <a:rPr lang="en-US" altLang="zh-CN" dirty="0" smtClean="0">
                <a:hlinkClick r:id="rId2"/>
              </a:rPr>
              <a:t>/</a:t>
            </a:r>
            <a:endParaRPr lang="en-US" altLang="zh-CN" dirty="0" smtClean="0"/>
          </a:p>
          <a:p>
            <a:r>
              <a:rPr lang="en-US" altLang="zh-CN" dirty="0">
                <a:hlinkClick r:id="rId3"/>
              </a:rPr>
              <a:t>http://unity3d.com</a:t>
            </a:r>
            <a:r>
              <a:rPr lang="en-US" altLang="zh-CN" dirty="0" smtClean="0">
                <a:hlinkClick r:id="rId3"/>
              </a:rPr>
              <a:t>/</a:t>
            </a:r>
            <a:endParaRPr lang="en-US" altLang="zh-CN" dirty="0" smtClean="0"/>
          </a:p>
          <a:p>
            <a:r>
              <a:rPr lang="en-US" altLang="zh-CN" dirty="0">
                <a:hlinkClick r:id="rId4"/>
              </a:rPr>
              <a:t>http://forum.cgpersia.com</a:t>
            </a:r>
            <a:r>
              <a:rPr lang="en-US" altLang="zh-CN" dirty="0" smtClean="0">
                <a:hlinkClick r:id="rId4"/>
              </a:rPr>
              <a:t>/</a:t>
            </a:r>
            <a:endParaRPr lang="en-US" altLang="zh-CN" dirty="0" smtClean="0"/>
          </a:p>
          <a:p>
            <a:endParaRPr lang="en-US" altLang="zh-CN" dirty="0" smtClean="0"/>
          </a:p>
          <a:p>
            <a:endParaRPr lang="en-US" altLang="zh-CN" dirty="0" smtClean="0"/>
          </a:p>
          <a:p>
            <a:endParaRPr lang="zh-CN" altLang="en-US" dirty="0"/>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9752" y="2929300"/>
            <a:ext cx="3439294" cy="2071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88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了解</a:t>
            </a:r>
            <a:r>
              <a:rPr lang="en-US" altLang="zh-CN" dirty="0" smtClean="0"/>
              <a:t>Unity</a:t>
            </a:r>
            <a:r>
              <a:rPr lang="zh-CN" altLang="en-US" dirty="0" smtClean="0"/>
              <a:t>引擎</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descr="F:\工作\韩红雷的书\未标题-1.jpg"/>
          <p:cNvPicPr/>
          <p:nvPr/>
        </p:nvPicPr>
        <p:blipFill>
          <a:blip r:embed="rId2" cstate="print"/>
          <a:srcRect/>
          <a:stretch>
            <a:fillRect/>
          </a:stretch>
        </p:blipFill>
        <p:spPr bwMode="auto">
          <a:xfrm>
            <a:off x="1403649" y="1005576"/>
            <a:ext cx="6740341" cy="37058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工程视图</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工程视图中显示的资源文件夹是我们存储游戏中所有资源的地方</a:t>
            </a:r>
            <a:endParaRPr lang="en-US" altLang="zh-CN" dirty="0" smtClean="0"/>
          </a:p>
          <a:p>
            <a:pPr lvl="1"/>
            <a:r>
              <a:rPr lang="zh-CN" altLang="en-US" dirty="0" smtClean="0"/>
              <a:t>包括场景、脚本、</a:t>
            </a:r>
            <a:r>
              <a:rPr lang="en-US" altLang="zh-CN" dirty="0" smtClean="0"/>
              <a:t>3D</a:t>
            </a:r>
            <a:r>
              <a:rPr lang="zh-CN" altLang="en-US" dirty="0" smtClean="0"/>
              <a:t>模型、贴图、声音文件和预制件（</a:t>
            </a:r>
            <a:r>
              <a:rPr lang="en-US" altLang="zh-CN" dirty="0" smtClean="0"/>
              <a:t>Prefabs</a:t>
            </a:r>
            <a:r>
              <a:rPr lang="zh-CN" altLang="en-US" dirty="0" smtClean="0"/>
              <a:t>）等</a:t>
            </a:r>
            <a:endParaRPr lang="en-US" altLang="zh-CN" dirty="0" smtClean="0"/>
          </a:p>
          <a:p>
            <a:pPr lvl="1"/>
            <a:r>
              <a:rPr lang="zh-CN" altLang="en-US" dirty="0" smtClean="0"/>
              <a:t>右键单击工程视图中的任一资源，选择在文件夹中显示（</a:t>
            </a:r>
            <a:r>
              <a:rPr lang="en-US" altLang="zh-CN" dirty="0" smtClean="0"/>
              <a:t>Show in Explorer</a:t>
            </a:r>
            <a:r>
              <a:rPr lang="zh-CN" altLang="en-US" dirty="0" smtClean="0"/>
              <a:t>），这样就可以在系统文件夹中找到该资源。</a:t>
            </a:r>
          </a:p>
          <a:p>
            <a:r>
              <a:rPr lang="zh-CN" altLang="en-US" dirty="0" smtClean="0"/>
              <a:t>不要在系统文件夹中直接移动资源文件，这样会破坏源数据与资源的联系，这些操作应在工程视图中完成</a:t>
            </a:r>
          </a:p>
          <a:p>
            <a:r>
              <a:rPr lang="zh-CN" altLang="en-US" dirty="0" smtClean="0"/>
              <a:t>如果要在游戏工程中加入新的资源，可以将其直接拖拽到工程视图中，或者在菜单中选择</a:t>
            </a:r>
            <a:r>
              <a:rPr lang="en-US" altLang="zh-CN" dirty="0" smtClean="0"/>
              <a:t>Assets-&gt;Import New Asset</a:t>
            </a:r>
            <a:r>
              <a:rPr lang="zh-CN" altLang="en-US" dirty="0" smtClean="0"/>
              <a:t>进行添加</a:t>
            </a:r>
          </a:p>
          <a:p>
            <a:r>
              <a:rPr lang="zh-CN" altLang="en-US" dirty="0" smtClean="0"/>
              <a:t>工程视图中还存储了游戏场景，它们是相互独立的游戏关卡</a:t>
            </a:r>
            <a:endParaRPr lang="en-US" altLang="zh-CN" dirty="0" smtClean="0"/>
          </a:p>
          <a:p>
            <a:r>
              <a:rPr lang="zh-CN" altLang="en-US" dirty="0" smtClean="0"/>
              <a:t>一些游戏资源需要在</a:t>
            </a:r>
            <a:r>
              <a:rPr lang="en-US" altLang="zh-CN" dirty="0" smtClean="0"/>
              <a:t>Unity</a:t>
            </a:r>
            <a:r>
              <a:rPr lang="zh-CN" altLang="en-US" dirty="0" smtClean="0"/>
              <a:t>中创建，可以使用工程视图的</a:t>
            </a:r>
            <a:r>
              <a:rPr lang="en-US" altLang="zh-CN" dirty="0" smtClean="0"/>
              <a:t>Create</a:t>
            </a:r>
            <a:r>
              <a:rPr lang="zh-CN" altLang="en-US" dirty="0" smtClean="0"/>
              <a:t>下拉菜单，或者在工程视图中任一资源上单击右键</a:t>
            </a:r>
            <a:r>
              <a:rPr lang="en-US" altLang="zh-CN" dirty="0" smtClean="0"/>
              <a:t>-&gt;Create</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2070</Words>
  <Application>Microsoft Office PowerPoint</Application>
  <PresentationFormat>全屏显示(16:9)</PresentationFormat>
  <Paragraphs>118</Paragraphs>
  <Slides>32</Slides>
  <Notes>4</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Unity引擎基础</vt:lpstr>
      <vt:lpstr>主要使用的引擎</vt:lpstr>
      <vt:lpstr>上机课程</vt:lpstr>
      <vt:lpstr>用于Unity开发的工具集</vt:lpstr>
      <vt:lpstr>场景</vt:lpstr>
      <vt:lpstr>纹理</vt:lpstr>
      <vt:lpstr>网上资源</vt:lpstr>
      <vt:lpstr>了解Unity引擎</vt:lpstr>
      <vt:lpstr>工程视图</vt:lpstr>
      <vt:lpstr>PowerPoint 演示文稿</vt:lpstr>
      <vt:lpstr>层次视图</vt:lpstr>
      <vt:lpstr>PowerPoint 演示文稿</vt:lpstr>
      <vt:lpstr>工具栏</vt:lpstr>
      <vt:lpstr>场景视图</vt:lpstr>
      <vt:lpstr>PowerPoint 演示文稿</vt:lpstr>
      <vt:lpstr>游戏视图</vt:lpstr>
      <vt:lpstr>属性视图</vt:lpstr>
      <vt:lpstr>PowerPoint 演示文稿</vt:lpstr>
      <vt:lpstr>游戏发布</vt:lpstr>
      <vt:lpstr>游戏对象</vt:lpstr>
      <vt:lpstr>游戏对象和组件的关系</vt:lpstr>
      <vt:lpstr>Camera游戏对象的组件</vt:lpstr>
      <vt:lpstr>组件的使用</vt:lpstr>
      <vt:lpstr>PowerPoint 演示文稿</vt:lpstr>
      <vt:lpstr>编辑组件</vt:lpstr>
      <vt:lpstr>PowerPoint 演示文稿</vt:lpstr>
      <vt:lpstr>PowerPoint 演示文稿</vt:lpstr>
      <vt:lpstr>脚本组件</vt:lpstr>
      <vt:lpstr>PowerPoint 演示文稿</vt:lpstr>
      <vt:lpstr>游戏发布</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Unity引擎基础</dc:title>
  <dc:creator>Han Honglei</dc:creator>
  <cp:lastModifiedBy>HL H</cp:lastModifiedBy>
  <cp:revision>80</cp:revision>
  <dcterms:created xsi:type="dcterms:W3CDTF">2011-08-04T06:47:24Z</dcterms:created>
  <dcterms:modified xsi:type="dcterms:W3CDTF">2018-03-03T04:28:46Z</dcterms:modified>
</cp:coreProperties>
</file>