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notesMasterIdLst>
    <p:notesMasterId r:id="rId8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7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9" r:id="rId82"/>
    <p:sldId id="340" r:id="rId83"/>
    <p:sldId id="341" r:id="rId84"/>
    <p:sldId id="342" r:id="rId8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E0532B-F938-4BD9-B220-F9E1F5253C1A}"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9FC1E-E5A3-4373-B236-4782E68489BB}" type="slidenum">
              <a:rPr lang="zh-CN" altLang="en-US" smtClean="0"/>
              <a:t>‹#›</a:t>
            </a:fld>
            <a:endParaRPr lang="zh-CN" altLang="en-US"/>
          </a:p>
        </p:txBody>
      </p:sp>
    </p:spTree>
    <p:extLst>
      <p:ext uri="{BB962C8B-B14F-4D97-AF65-F5344CB8AC3E}">
        <p14:creationId xmlns:p14="http://schemas.microsoft.com/office/powerpoint/2010/main" val="186407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如</a:t>
            </a:r>
            <a:r>
              <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 </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5</a:t>
            </a:r>
            <a:r>
              <a:rPr kumimoji="0" lang="zh-CN" altLang="en-US" sz="12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所示。这个过程的变换矩阵可以表示如下：</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FB9FC1E-E5A3-4373-B236-4782E68489BB}" type="slidenum">
              <a:rPr lang="zh-CN" altLang="en-US" smtClean="0"/>
              <a:t>28</a:t>
            </a:fld>
            <a:endParaRPr lang="zh-CN" altLang="en-US"/>
          </a:p>
        </p:txBody>
      </p:sp>
    </p:spTree>
    <p:extLst>
      <p:ext uri="{BB962C8B-B14F-4D97-AF65-F5344CB8AC3E}">
        <p14:creationId xmlns:p14="http://schemas.microsoft.com/office/powerpoint/2010/main" val="231446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即每一个网格节点是一个带有一定质量的点，网格的边构成了点与点之间的弹簧，当两个节点之间的距离变短时，它们之间的斥力会增加；它们之间的距离变长时，它们之间的拉力会增加。弹簧力可以通过胡克定律计算得到。当很多个节点组合在一起时，就构成了一个线性方程组，通过该方程组可以计算得到每个节点受到的力，从而计算得出其加速度、速度和位移，并最终能够得到物体表面的变形状态。质量弹簧模型的特点是计算速度较快，适合游戏使用，但精确度较差。当然，现在出现了一些改进的质量弹簧模型，可以得到真实感更强的软体变形效果。</a:t>
            </a:r>
            <a:endParaRPr lang="zh-CN" altLang="en-US" dirty="0"/>
          </a:p>
        </p:txBody>
      </p:sp>
      <p:sp>
        <p:nvSpPr>
          <p:cNvPr id="4" name="灯片编号占位符 3"/>
          <p:cNvSpPr>
            <a:spLocks noGrp="1"/>
          </p:cNvSpPr>
          <p:nvPr>
            <p:ph type="sldNum" sz="quarter" idx="10"/>
          </p:nvPr>
        </p:nvSpPr>
        <p:spPr/>
        <p:txBody>
          <a:bodyPr/>
          <a:lstStyle/>
          <a:p>
            <a:fld id="{1FB9FC1E-E5A3-4373-B236-4782E68489BB}" type="slidenum">
              <a:rPr lang="zh-CN" altLang="en-US" smtClean="0"/>
              <a:t>83</a:t>
            </a:fld>
            <a:endParaRPr lang="zh-CN" altLang="en-US"/>
          </a:p>
        </p:txBody>
      </p:sp>
    </p:spTree>
    <p:extLst>
      <p:ext uri="{BB962C8B-B14F-4D97-AF65-F5344CB8AC3E}">
        <p14:creationId xmlns:p14="http://schemas.microsoft.com/office/powerpoint/2010/main" val="3686681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2018/3/8</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30.gif"/></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upload.wikimedia.org/wikipedia/commons/5/54/Flight_dynamics_with_text.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zh.wikipedia.org/wiki/%E5%8D%95%E4%BD%8D%E5%90%91%E9%87%8F"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zh.wikipedia.org/wiki/%E5%8F%82%E6%95%B0%E6%9B%B2%E7%BA%BF"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zh.wikipedia.org/wiki/%E7%B7%9A%E6%80%A7%E6%8F%92%E5%80%BC" TargetMode="External"/><Relationship Id="rId2" Type="http://schemas.openxmlformats.org/officeDocument/2006/relationships/hyperlink" Target="http://zh.wikipedia.org/wiki/%E7%9B%B4%E7%B7%9A"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hyperlink" Target="http://zh.wikipedia.org/wiki/%E6%A0%B7%E6%9D%A1%E6%9B%B2%E7%BA%BF" TargetMode="External"/><Relationship Id="rId7" Type="http://schemas.openxmlformats.org/officeDocument/2006/relationships/hyperlink" Target="http://zh.wikipedia.org/wiki/%E6%95%B0%E5%80%BC%E7%A8%B3%E5%AE%9A%E6%80%A7" TargetMode="External"/><Relationship Id="rId2" Type="http://schemas.openxmlformats.org/officeDocument/2006/relationships/hyperlink" Target="http://zh.wikipedia.org/wiki/%E5%8F%83%E6%95%B8%E6%96%B9%E7%A8%8B" TargetMode="External"/><Relationship Id="rId1" Type="http://schemas.openxmlformats.org/officeDocument/2006/relationships/slideLayout" Target="../slideLayouts/slideLayout2.xml"/><Relationship Id="rId6" Type="http://schemas.openxmlformats.org/officeDocument/2006/relationships/hyperlink" Target="http://zh.wikipedia.org/wiki/De_Boor%E7%AE%97%E6%B3%95" TargetMode="External"/><Relationship Id="rId5" Type="http://schemas.openxmlformats.org/officeDocument/2006/relationships/hyperlink" Target="http://zh.wikipedia.org/wiki/%E9%9D%9E%E5%9D%87%E5%8C%80%E6%9C%89%E7%90%86B%E6%A0%B7%E6%9D%A1" TargetMode="External"/><Relationship Id="rId4" Type="http://schemas.openxmlformats.org/officeDocument/2006/relationships/hyperlink" Target="http://zh.wikipedia.org/wiki/%E7%BA%BF%E6%80%A7%E7%BB%84%E5%90%88"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zh.wikipedia.org/wiki/%E5%A4%9A%E8%BE%B9%E5%BD%A2" TargetMode="External"/><Relationship Id="rId2" Type="http://schemas.openxmlformats.org/officeDocument/2006/relationships/hyperlink" Target="http://zh.wikipedia.org/wiki/%E5%8F%82%E6%95%B0%E6%9B%B2%E7%BA%BF" TargetMode="Externa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hyperlink" Target="http://zh.wikipedia.org/wiki/%E7%BA%BF"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hep.com.cn/book/details?uuid=5277e92a-1414-1000-a0f5-3fafc67de19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数学基础</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94809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可以很容易地推导出，</a:t>
                </a:r>
                <a14:m>
                  <m:oMath xmlns:m="http://schemas.openxmlformats.org/officeDocument/2006/math">
                    <m:d>
                      <m:dPr>
                        <m:begChr m:val="‖"/>
                        <m:endChr m:val="‖"/>
                        <m:ctrlPr>
                          <a:rPr lang="zh-CN" altLang="zh-CN" i="1"/>
                        </m:ctrlPr>
                      </m:dPr>
                      <m:e>
                        <m:r>
                          <a:rPr lang="en-US" altLang="zh-CN" b="1" i="1"/>
                          <m:t>𝐚</m:t>
                        </m:r>
                        <m:r>
                          <a:rPr lang="en-US" altLang="zh-CN"/>
                          <m:t>×</m:t>
                        </m:r>
                        <m:r>
                          <a:rPr lang="en-US" altLang="zh-CN" b="1" i="1"/>
                          <m:t>𝐛</m:t>
                        </m:r>
                      </m:e>
                    </m:d>
                  </m:oMath>
                </a14:m>
                <a:r>
                  <a:rPr lang="zh-CN" altLang="zh-CN" dirty="0"/>
                  <a:t>等于以</a:t>
                </a:r>
                <a:r>
                  <a:rPr lang="en-US" altLang="zh-CN" dirty="0"/>
                  <a:t>a</a:t>
                </a:r>
                <a:r>
                  <a:rPr lang="zh-CN" altLang="zh-CN" dirty="0"/>
                  <a:t>与</a:t>
                </a:r>
                <a:r>
                  <a:rPr lang="en-US" altLang="zh-CN" dirty="0"/>
                  <a:t>b</a:t>
                </a:r>
                <a:r>
                  <a:rPr lang="zh-CN" altLang="zh-CN" dirty="0"/>
                  <a:t>为两边的平行四边形的面积。</a:t>
                </a:r>
              </a:p>
              <a:p>
                <a:r>
                  <a:rPr lang="zh-CN" altLang="zh-CN" dirty="0"/>
                  <a:t>设</a:t>
                </a:r>
                <a14:m>
                  <m:oMath xmlns:m="http://schemas.openxmlformats.org/officeDocument/2006/math">
                    <m:r>
                      <m:rPr>
                        <m:sty m:val="p"/>
                      </m:rPr>
                      <a:rPr lang="en-US" altLang="zh-CN"/>
                      <m:t>a</m:t>
                    </m:r>
                    <m:r>
                      <a:rPr lang="en-US" altLang="zh-CN"/>
                      <m:t>=(</m:t>
                    </m:r>
                    <m:sSub>
                      <m:sSubPr>
                        <m:ctrlPr>
                          <a:rPr lang="zh-CN" altLang="zh-CN" i="1"/>
                        </m:ctrlPr>
                      </m:sSubPr>
                      <m:e>
                        <m:r>
                          <m:rPr>
                            <m:sty m:val="p"/>
                          </m:rPr>
                          <a:rPr lang="en-US" altLang="zh-CN"/>
                          <m:t>a</m:t>
                        </m:r>
                      </m:e>
                      <m:sub>
                        <m:r>
                          <m:rPr>
                            <m:sty m:val="p"/>
                          </m:rPr>
                          <a:rPr lang="en-US" altLang="zh-CN"/>
                          <m:t>x</m:t>
                        </m:r>
                      </m:sub>
                    </m:sSub>
                    <m:r>
                      <a:rPr lang="en-US" altLang="zh-CN"/>
                      <m:t>,</m:t>
                    </m:r>
                    <m:sSub>
                      <m:sSubPr>
                        <m:ctrlPr>
                          <a:rPr lang="zh-CN" altLang="zh-CN" i="1"/>
                        </m:ctrlPr>
                      </m:sSubPr>
                      <m:e>
                        <m:r>
                          <m:rPr>
                            <m:sty m:val="p"/>
                          </m:rPr>
                          <a:rPr lang="en-US" altLang="zh-CN"/>
                          <m:t>a</m:t>
                        </m:r>
                      </m:e>
                      <m:sub>
                        <m:r>
                          <m:rPr>
                            <m:sty m:val="p"/>
                          </m:rPr>
                          <a:rPr lang="en-US" altLang="zh-CN"/>
                          <m:t>y</m:t>
                        </m:r>
                      </m:sub>
                    </m:sSub>
                    <m:r>
                      <a:rPr lang="en-US" altLang="zh-CN"/>
                      <m:t>,</m:t>
                    </m:r>
                    <m:sSub>
                      <m:sSubPr>
                        <m:ctrlPr>
                          <a:rPr lang="zh-CN" altLang="zh-CN" i="1"/>
                        </m:ctrlPr>
                      </m:sSubPr>
                      <m:e>
                        <m:r>
                          <m:rPr>
                            <m:sty m:val="p"/>
                          </m:rPr>
                          <a:rPr lang="en-US" altLang="zh-CN"/>
                          <m:t>a</m:t>
                        </m:r>
                      </m:e>
                      <m:sub>
                        <m:r>
                          <m:rPr>
                            <m:sty m:val="p"/>
                          </m:rPr>
                          <a:rPr lang="en-US" altLang="zh-CN"/>
                          <m:t>z</m:t>
                        </m:r>
                      </m:sub>
                    </m:sSub>
                    <m:r>
                      <a:rPr lang="en-US" altLang="zh-CN"/>
                      <m:t>)</m:t>
                    </m:r>
                  </m:oMath>
                </a14:m>
                <a:r>
                  <a:rPr lang="zh-CN" altLang="zh-CN" dirty="0"/>
                  <a:t>，</a:t>
                </a:r>
                <a14:m>
                  <m:oMath xmlns:m="http://schemas.openxmlformats.org/officeDocument/2006/math">
                    <m:r>
                      <m:rPr>
                        <m:sty m:val="p"/>
                      </m:rPr>
                      <a:rPr lang="en-US" altLang="zh-CN"/>
                      <m:t>b</m:t>
                    </m:r>
                    <m:r>
                      <a:rPr lang="en-US" altLang="zh-CN"/>
                      <m:t>=(</m:t>
                    </m:r>
                    <m:sSub>
                      <m:sSubPr>
                        <m:ctrlPr>
                          <a:rPr lang="zh-CN" altLang="zh-CN" i="1"/>
                        </m:ctrlPr>
                      </m:sSubPr>
                      <m:e>
                        <m:r>
                          <m:rPr>
                            <m:sty m:val="p"/>
                          </m:rPr>
                          <a:rPr lang="en-US" altLang="zh-CN"/>
                          <m:t>b</m:t>
                        </m:r>
                      </m:e>
                      <m:sub>
                        <m:r>
                          <m:rPr>
                            <m:sty m:val="p"/>
                          </m:rPr>
                          <a:rPr lang="en-US" altLang="zh-CN"/>
                          <m:t>x</m:t>
                        </m:r>
                      </m:sub>
                    </m:sSub>
                    <m:r>
                      <a:rPr lang="en-US" altLang="zh-CN"/>
                      <m:t>,</m:t>
                    </m:r>
                    <m:sSub>
                      <m:sSubPr>
                        <m:ctrlPr>
                          <a:rPr lang="zh-CN" altLang="zh-CN" i="1"/>
                        </m:ctrlPr>
                      </m:sSubPr>
                      <m:e>
                        <m:r>
                          <m:rPr>
                            <m:sty m:val="p"/>
                          </m:rPr>
                          <a:rPr lang="en-US" altLang="zh-CN"/>
                          <m:t>b</m:t>
                        </m:r>
                      </m:e>
                      <m:sub>
                        <m:r>
                          <m:rPr>
                            <m:sty m:val="p"/>
                          </m:rPr>
                          <a:rPr lang="en-US" altLang="zh-CN"/>
                          <m:t>y</m:t>
                        </m:r>
                      </m:sub>
                    </m:sSub>
                    <m:r>
                      <a:rPr lang="en-US" altLang="zh-CN"/>
                      <m:t>,</m:t>
                    </m:r>
                    <m:sSub>
                      <m:sSubPr>
                        <m:ctrlPr>
                          <a:rPr lang="zh-CN" altLang="zh-CN" i="1"/>
                        </m:ctrlPr>
                      </m:sSubPr>
                      <m:e>
                        <m:r>
                          <m:rPr>
                            <m:sty m:val="p"/>
                          </m:rPr>
                          <a:rPr lang="en-US" altLang="zh-CN"/>
                          <m:t>b</m:t>
                        </m:r>
                      </m:e>
                      <m:sub>
                        <m:r>
                          <m:rPr>
                            <m:sty m:val="p"/>
                          </m:rPr>
                          <a:rPr lang="en-US" altLang="zh-CN"/>
                          <m:t>z</m:t>
                        </m:r>
                      </m:sub>
                    </m:sSub>
                    <m:r>
                      <a:rPr lang="en-US" altLang="zh-CN"/>
                      <m:t>)</m:t>
                    </m:r>
                  </m:oMath>
                </a14:m>
                <a:r>
                  <a:rPr lang="zh-CN" altLang="zh-CN" dirty="0"/>
                  <a:t>，则向量积的坐标表示为：</a:t>
                </a:r>
              </a:p>
              <a:p>
                <a:pPr lvl="1"/>
                <a14:m>
                  <m:oMath xmlns:m="http://schemas.openxmlformats.org/officeDocument/2006/math">
                    <m:r>
                      <a:rPr lang="en-US" altLang="zh-CN" b="1" i="1"/>
                      <m:t>𝐚</m:t>
                    </m:r>
                    <m:r>
                      <a:rPr lang="en-US" altLang="zh-CN"/>
                      <m:t>×</m:t>
                    </m:r>
                    <m:r>
                      <a:rPr lang="en-US" altLang="zh-CN" b="1" i="1"/>
                      <m:t>𝐛</m:t>
                    </m:r>
                    <m:r>
                      <a:rPr lang="en-US" altLang="zh-CN" b="1"/>
                      <m:t>=</m:t>
                    </m:r>
                    <m:d>
                      <m:dPr>
                        <m:ctrlPr>
                          <a:rPr lang="zh-CN" altLang="zh-CN" i="1"/>
                        </m:ctrlPr>
                      </m:dPr>
                      <m:e>
                        <m:d>
                          <m:dPr>
                            <m:begChr m:val="（"/>
                            <m:endChr m:val="）"/>
                            <m:ctrlPr>
                              <a:rPr lang="zh-CN" altLang="zh-CN" i="1"/>
                            </m:ctrlPr>
                          </m:dPr>
                          <m:e>
                            <m:sSub>
                              <m:sSubPr>
                                <m:ctrlPr>
                                  <a:rPr lang="zh-CN" altLang="zh-CN" i="1"/>
                                </m:ctrlPr>
                              </m:sSubPr>
                              <m:e>
                                <m:r>
                                  <m:rPr>
                                    <m:sty m:val="p"/>
                                  </m:rPr>
                                  <a:rPr lang="en-US" altLang="zh-CN"/>
                                  <m:t>a</m:t>
                                </m:r>
                              </m:e>
                              <m:sub>
                                <m:r>
                                  <m:rPr>
                                    <m:sty m:val="p"/>
                                  </m:rPr>
                                  <a:rPr lang="en-US" altLang="zh-CN"/>
                                  <m:t>y</m:t>
                                </m:r>
                              </m:sub>
                            </m:sSub>
                            <m:sSub>
                              <m:sSubPr>
                                <m:ctrlPr>
                                  <a:rPr lang="zh-CN" altLang="zh-CN" i="1"/>
                                </m:ctrlPr>
                              </m:sSubPr>
                              <m:e>
                                <m:r>
                                  <m:rPr>
                                    <m:sty m:val="p"/>
                                  </m:rPr>
                                  <a:rPr lang="en-US" altLang="zh-CN"/>
                                  <m:t>b</m:t>
                                </m:r>
                              </m:e>
                              <m:sub>
                                <m:r>
                                  <m:rPr>
                                    <m:sty m:val="p"/>
                                  </m:rPr>
                                  <a:rPr lang="en-US" altLang="zh-CN"/>
                                  <m:t>z</m:t>
                                </m:r>
                              </m:sub>
                            </m:sSub>
                            <m:r>
                              <a:rPr lang="en-US" altLang="zh-CN" i="1"/>
                              <m:t>−</m:t>
                            </m:r>
                            <m:sSub>
                              <m:sSubPr>
                                <m:ctrlPr>
                                  <a:rPr lang="zh-CN" altLang="zh-CN" i="1"/>
                                </m:ctrlPr>
                              </m:sSubPr>
                              <m:e>
                                <m:r>
                                  <m:rPr>
                                    <m:sty m:val="p"/>
                                  </m:rPr>
                                  <a:rPr lang="en-US" altLang="zh-CN"/>
                                  <m:t>a</m:t>
                                </m:r>
                              </m:e>
                              <m:sub>
                                <m:r>
                                  <m:rPr>
                                    <m:sty m:val="p"/>
                                  </m:rPr>
                                  <a:rPr lang="en-US" altLang="zh-CN"/>
                                  <m:t>z</m:t>
                                </m:r>
                              </m:sub>
                            </m:sSub>
                            <m:sSub>
                              <m:sSubPr>
                                <m:ctrlPr>
                                  <a:rPr lang="zh-CN" altLang="zh-CN" i="1"/>
                                </m:ctrlPr>
                              </m:sSubPr>
                              <m:e>
                                <m:r>
                                  <m:rPr>
                                    <m:sty m:val="p"/>
                                  </m:rPr>
                                  <a:rPr lang="en-US" altLang="zh-CN"/>
                                  <m:t>b</m:t>
                                </m:r>
                              </m:e>
                              <m:sub>
                                <m:r>
                                  <m:rPr>
                                    <m:sty m:val="p"/>
                                  </m:rPr>
                                  <a:rPr lang="en-US" altLang="zh-CN"/>
                                  <m:t>y</m:t>
                                </m:r>
                              </m:sub>
                            </m:sSub>
                          </m:e>
                        </m:d>
                        <m:r>
                          <a:rPr lang="zh-CN" altLang="zh-CN"/>
                          <m:t>，</m:t>
                        </m:r>
                        <m:d>
                          <m:dPr>
                            <m:begChr m:val="（"/>
                            <m:endChr m:val="）"/>
                            <m:ctrlPr>
                              <a:rPr lang="zh-CN" altLang="zh-CN" i="1"/>
                            </m:ctrlPr>
                          </m:dPr>
                          <m:e>
                            <m:sSub>
                              <m:sSubPr>
                                <m:ctrlPr>
                                  <a:rPr lang="zh-CN" altLang="zh-CN" i="1"/>
                                </m:ctrlPr>
                              </m:sSubPr>
                              <m:e>
                                <m:r>
                                  <m:rPr>
                                    <m:sty m:val="p"/>
                                  </m:rPr>
                                  <a:rPr lang="en-US" altLang="zh-CN"/>
                                  <m:t>a</m:t>
                                </m:r>
                              </m:e>
                              <m:sub>
                                <m:r>
                                  <m:rPr>
                                    <m:sty m:val="p"/>
                                  </m:rPr>
                                  <a:rPr lang="en-US" altLang="zh-CN"/>
                                  <m:t>z</m:t>
                                </m:r>
                              </m:sub>
                            </m:sSub>
                            <m:sSub>
                              <m:sSubPr>
                                <m:ctrlPr>
                                  <a:rPr lang="zh-CN" altLang="zh-CN" i="1"/>
                                </m:ctrlPr>
                              </m:sSubPr>
                              <m:e>
                                <m:r>
                                  <m:rPr>
                                    <m:sty m:val="p"/>
                                  </m:rPr>
                                  <a:rPr lang="en-US" altLang="zh-CN"/>
                                  <m:t>b</m:t>
                                </m:r>
                              </m:e>
                              <m:sub>
                                <m:r>
                                  <m:rPr>
                                    <m:sty m:val="p"/>
                                  </m:rPr>
                                  <a:rPr lang="en-US" altLang="zh-CN"/>
                                  <m:t>x</m:t>
                                </m:r>
                              </m:sub>
                            </m:sSub>
                            <m:r>
                              <a:rPr lang="en-US" altLang="zh-CN" i="1"/>
                              <m:t>−</m:t>
                            </m:r>
                            <m:sSub>
                              <m:sSubPr>
                                <m:ctrlPr>
                                  <a:rPr lang="zh-CN" altLang="zh-CN" i="1"/>
                                </m:ctrlPr>
                              </m:sSubPr>
                              <m:e>
                                <m:r>
                                  <m:rPr>
                                    <m:sty m:val="p"/>
                                  </m:rPr>
                                  <a:rPr lang="en-US" altLang="zh-CN"/>
                                  <m:t>a</m:t>
                                </m:r>
                              </m:e>
                              <m:sub>
                                <m:r>
                                  <m:rPr>
                                    <m:sty m:val="p"/>
                                  </m:rPr>
                                  <a:rPr lang="en-US" altLang="zh-CN"/>
                                  <m:t>x</m:t>
                                </m:r>
                              </m:sub>
                            </m:sSub>
                            <m:sSub>
                              <m:sSubPr>
                                <m:ctrlPr>
                                  <a:rPr lang="zh-CN" altLang="zh-CN" i="1"/>
                                </m:ctrlPr>
                              </m:sSubPr>
                              <m:e>
                                <m:r>
                                  <m:rPr>
                                    <m:sty m:val="p"/>
                                  </m:rPr>
                                  <a:rPr lang="en-US" altLang="zh-CN"/>
                                  <m:t>b</m:t>
                                </m:r>
                              </m:e>
                              <m:sub>
                                <m:r>
                                  <m:rPr>
                                    <m:sty m:val="p"/>
                                  </m:rPr>
                                  <a:rPr lang="en-US" altLang="zh-CN"/>
                                  <m:t>z</m:t>
                                </m:r>
                              </m:sub>
                            </m:sSub>
                          </m:e>
                        </m:d>
                        <m:r>
                          <a:rPr lang="zh-CN" altLang="zh-CN"/>
                          <m:t>，</m:t>
                        </m:r>
                        <m:d>
                          <m:dPr>
                            <m:begChr m:val="（"/>
                            <m:endChr m:val="）"/>
                            <m:ctrlPr>
                              <a:rPr lang="zh-CN" altLang="zh-CN" i="1"/>
                            </m:ctrlPr>
                          </m:dPr>
                          <m:e>
                            <m:sSub>
                              <m:sSubPr>
                                <m:ctrlPr>
                                  <a:rPr lang="zh-CN" altLang="zh-CN" i="1"/>
                                </m:ctrlPr>
                              </m:sSubPr>
                              <m:e>
                                <m:r>
                                  <m:rPr>
                                    <m:sty m:val="p"/>
                                  </m:rPr>
                                  <a:rPr lang="en-US" altLang="zh-CN"/>
                                  <m:t>a</m:t>
                                </m:r>
                              </m:e>
                              <m:sub>
                                <m:r>
                                  <m:rPr>
                                    <m:sty m:val="p"/>
                                  </m:rPr>
                                  <a:rPr lang="en-US" altLang="zh-CN"/>
                                  <m:t>x</m:t>
                                </m:r>
                              </m:sub>
                            </m:sSub>
                            <m:sSub>
                              <m:sSubPr>
                                <m:ctrlPr>
                                  <a:rPr lang="zh-CN" altLang="zh-CN" i="1"/>
                                </m:ctrlPr>
                              </m:sSubPr>
                              <m:e>
                                <m:r>
                                  <m:rPr>
                                    <m:sty m:val="p"/>
                                  </m:rPr>
                                  <a:rPr lang="en-US" altLang="zh-CN"/>
                                  <m:t>b</m:t>
                                </m:r>
                              </m:e>
                              <m:sub>
                                <m:r>
                                  <m:rPr>
                                    <m:sty m:val="p"/>
                                  </m:rPr>
                                  <a:rPr lang="en-US" altLang="zh-CN"/>
                                  <m:t>y</m:t>
                                </m:r>
                              </m:sub>
                            </m:sSub>
                            <m:r>
                              <a:rPr lang="en-US" altLang="zh-CN" i="1"/>
                              <m:t>−</m:t>
                            </m:r>
                            <m:sSub>
                              <m:sSubPr>
                                <m:ctrlPr>
                                  <a:rPr lang="zh-CN" altLang="zh-CN" i="1"/>
                                </m:ctrlPr>
                              </m:sSubPr>
                              <m:e>
                                <m:r>
                                  <m:rPr>
                                    <m:sty m:val="p"/>
                                  </m:rPr>
                                  <a:rPr lang="en-US" altLang="zh-CN"/>
                                  <m:t>a</m:t>
                                </m:r>
                              </m:e>
                              <m:sub>
                                <m:r>
                                  <m:rPr>
                                    <m:sty m:val="p"/>
                                  </m:rPr>
                                  <a:rPr lang="en-US" altLang="zh-CN"/>
                                  <m:t>y</m:t>
                                </m:r>
                              </m:sub>
                            </m:sSub>
                            <m:sSub>
                              <m:sSubPr>
                                <m:ctrlPr>
                                  <a:rPr lang="zh-CN" altLang="zh-CN" i="1"/>
                                </m:ctrlPr>
                              </m:sSubPr>
                              <m:e>
                                <m:r>
                                  <m:rPr>
                                    <m:sty m:val="p"/>
                                  </m:rPr>
                                  <a:rPr lang="en-US" altLang="zh-CN"/>
                                  <m:t>b</m:t>
                                </m:r>
                              </m:e>
                              <m:sub>
                                <m:r>
                                  <m:rPr>
                                    <m:sty m:val="p"/>
                                  </m:rPr>
                                  <a:rPr lang="en-US" altLang="zh-CN"/>
                                  <m:t>x</m:t>
                                </m:r>
                              </m:sub>
                            </m:sSub>
                          </m:e>
                        </m:d>
                      </m:e>
                    </m:d>
                  </m:oMath>
                </a14:m>
                <a:endParaRPr lang="zh-CN" altLang="zh-CN" dirty="0"/>
              </a:p>
              <a:p>
                <a:r>
                  <a:rPr lang="zh-CN" altLang="zh-CN" dirty="0"/>
                  <a:t>这里要强调的是，在游戏引擎当中，一般采用齐次坐标来表示空间中的点</a:t>
                </a:r>
                <a:r>
                  <a:rPr lang="zh-CN" altLang="zh-CN" dirty="0" smtClean="0"/>
                  <a:t>坐标</a:t>
                </a:r>
                <a:endParaRPr lang="en-US" altLang="zh-CN" dirty="0" smtClean="0"/>
              </a:p>
              <a:p>
                <a:r>
                  <a:rPr lang="zh-CN" altLang="zh-CN" dirty="0" smtClean="0"/>
                  <a:t>所谓</a:t>
                </a:r>
                <a:r>
                  <a:rPr lang="zh-CN" altLang="zh-CN" dirty="0"/>
                  <a:t>齐次坐标就是用一个</a:t>
                </a:r>
                <a:r>
                  <a:rPr lang="en-US" altLang="zh-CN" i="1" dirty="0"/>
                  <a:t>n</a:t>
                </a:r>
                <a:r>
                  <a:rPr lang="en-US" altLang="zh-CN" dirty="0"/>
                  <a:t>+1</a:t>
                </a:r>
                <a:r>
                  <a:rPr lang="zh-CN" altLang="zh-CN" dirty="0"/>
                  <a:t>维向量表示一个</a:t>
                </a:r>
                <a:r>
                  <a:rPr lang="en-US" altLang="zh-CN" dirty="0"/>
                  <a:t>n</a:t>
                </a:r>
                <a:r>
                  <a:rPr lang="zh-CN" altLang="zh-CN" dirty="0"/>
                  <a:t>维向量，对于二维点</a:t>
                </a:r>
                <a:r>
                  <a:rPr lang="en-US" altLang="zh-CN" dirty="0"/>
                  <a:t>(</a:t>
                </a:r>
                <a:r>
                  <a:rPr lang="en-US" altLang="zh-CN" i="1" dirty="0"/>
                  <a:t>x</a:t>
                </a:r>
                <a:r>
                  <a:rPr lang="en-US" altLang="zh-CN" dirty="0"/>
                  <a:t>, </a:t>
                </a:r>
                <a:r>
                  <a:rPr lang="en-US" altLang="zh-CN" i="1" dirty="0"/>
                  <a:t>y</a:t>
                </a:r>
                <a:r>
                  <a:rPr lang="en-US" altLang="zh-CN" dirty="0"/>
                  <a:t>)</a:t>
                </a:r>
                <a:r>
                  <a:rPr lang="zh-CN" altLang="zh-CN" dirty="0"/>
                  <a:t>，则使用三维向量</a:t>
                </a:r>
                <a:r>
                  <a:rPr lang="en-US" altLang="zh-CN" dirty="0"/>
                  <a:t>(</a:t>
                </a:r>
                <a:r>
                  <a:rPr lang="en-US" altLang="zh-CN" i="1" dirty="0"/>
                  <a:t>X</a:t>
                </a:r>
                <a:r>
                  <a:rPr lang="en-US" altLang="zh-CN" dirty="0"/>
                  <a:t>, </a:t>
                </a:r>
                <a:r>
                  <a:rPr lang="en-US" altLang="zh-CN" i="1" dirty="0"/>
                  <a:t>Y</a:t>
                </a:r>
                <a:r>
                  <a:rPr lang="en-US" altLang="zh-CN" dirty="0"/>
                  <a:t>, </a:t>
                </a:r>
                <a:r>
                  <a:rPr lang="en-US" altLang="zh-CN" i="1" dirty="0">
                    <a:sym typeface="Symbol"/>
                  </a:rPr>
                  <a:t></a:t>
                </a:r>
                <a:r>
                  <a:rPr lang="en-US" altLang="zh-CN" dirty="0"/>
                  <a:t>)</a:t>
                </a:r>
                <a:r>
                  <a:rPr lang="zh-CN" altLang="zh-CN" dirty="0"/>
                  <a:t>表示，其中</a:t>
                </a:r>
                <a:r>
                  <a:rPr lang="en-US" altLang="zh-CN" i="1" dirty="0">
                    <a:sym typeface="Symbol"/>
                  </a:rPr>
                  <a:t></a:t>
                </a:r>
                <a:r>
                  <a:rPr lang="zh-CN" altLang="zh-CN" dirty="0"/>
                  <a:t>可以任意取值，齐次坐标与普通坐标之间是一一对应关系，通过</a:t>
                </a:r>
                <a:r>
                  <a:rPr lang="en-US" altLang="zh-CN" i="1" dirty="0"/>
                  <a:t>x</a:t>
                </a:r>
                <a:r>
                  <a:rPr lang="en-US" altLang="zh-CN" dirty="0"/>
                  <a:t>=</a:t>
                </a:r>
                <a:r>
                  <a:rPr lang="en-US" altLang="zh-CN" i="1" dirty="0"/>
                  <a:t>X</a:t>
                </a:r>
                <a:r>
                  <a:rPr lang="en-US" altLang="zh-CN" dirty="0"/>
                  <a:t>/</a:t>
                </a:r>
                <a:r>
                  <a:rPr lang="en-US" altLang="zh-CN" i="1" dirty="0">
                    <a:sym typeface="Symbol"/>
                  </a:rPr>
                  <a:t></a:t>
                </a:r>
                <a:r>
                  <a:rPr lang="zh-CN" altLang="zh-CN" dirty="0"/>
                  <a:t>，</a:t>
                </a:r>
                <a:r>
                  <a:rPr lang="en-US" altLang="zh-CN" dirty="0"/>
                  <a:t>y=</a:t>
                </a:r>
                <a:r>
                  <a:rPr lang="en-US" altLang="zh-CN" i="1" dirty="0"/>
                  <a:t>Y</a:t>
                </a:r>
                <a:r>
                  <a:rPr lang="en-US" altLang="zh-CN" dirty="0"/>
                  <a:t>/</a:t>
                </a:r>
                <a:r>
                  <a:rPr lang="en-US" altLang="zh-CN" dirty="0">
                    <a:sym typeface="Symbol"/>
                  </a:rPr>
                  <a:t></a:t>
                </a:r>
                <a:r>
                  <a:rPr lang="zh-CN" altLang="zh-CN" dirty="0"/>
                  <a:t>可以得到原始</a:t>
                </a:r>
                <a:r>
                  <a:rPr lang="zh-CN" altLang="zh-CN" dirty="0" smtClean="0"/>
                  <a:t>坐标</a:t>
                </a:r>
                <a:endParaRPr lang="en-US" altLang="zh-CN" dirty="0" smtClean="0"/>
              </a:p>
              <a:p>
                <a:r>
                  <a:rPr lang="zh-CN" altLang="zh-CN" dirty="0" smtClean="0"/>
                  <a:t>比如</a:t>
                </a:r>
                <a:r>
                  <a:rPr lang="en-US" altLang="zh-CN" dirty="0" smtClean="0"/>
                  <a:t> </a:t>
                </a:r>
                <a:r>
                  <a:rPr lang="en-US" altLang="zh-CN" dirty="0"/>
                  <a:t>(2,3)</a:t>
                </a:r>
                <a:r>
                  <a:rPr lang="zh-CN" altLang="zh-CN" dirty="0"/>
                  <a:t>的齐次坐标表示可以是</a:t>
                </a:r>
                <a:r>
                  <a:rPr lang="en-US" altLang="zh-CN" dirty="0"/>
                  <a:t>(4,6,2)</a:t>
                </a:r>
                <a:r>
                  <a:rPr lang="zh-CN" altLang="zh-CN" dirty="0"/>
                  <a:t>或者</a:t>
                </a:r>
                <a:r>
                  <a:rPr lang="en-US" altLang="zh-CN" dirty="0"/>
                  <a:t>(3,4.5,1.5</a:t>
                </a:r>
                <a:r>
                  <a:rPr lang="en-US" altLang="zh-CN" dirty="0" smtClean="0"/>
                  <a:t>)</a:t>
                </a:r>
              </a:p>
              <a:p>
                <a:r>
                  <a:rPr lang="zh-CN" altLang="zh-CN" dirty="0" smtClean="0"/>
                  <a:t>齐次坐标</a:t>
                </a:r>
                <a:r>
                  <a:rPr lang="zh-CN" altLang="zh-CN" dirty="0"/>
                  <a:t>表示点的优势是：防止浮点数溢出；实现矩阵变换的统一表示，在三维空间中，一个</a:t>
                </a:r>
                <a:r>
                  <a:rPr lang="en-US" altLang="zh-CN" dirty="0"/>
                  <a:t>4</a:t>
                </a:r>
                <a:r>
                  <a:rPr lang="zh-CN" altLang="zh-CN" dirty="0"/>
                  <a:t>ⅹ</a:t>
                </a:r>
                <a:r>
                  <a:rPr lang="en-US" altLang="zh-CN" dirty="0"/>
                  <a:t>4</a:t>
                </a:r>
                <a:r>
                  <a:rPr lang="zh-CN" altLang="zh-CN" dirty="0"/>
                  <a:t>矩阵里可以同时包含旋转，平移，缩放等变换</a:t>
                </a:r>
                <a:r>
                  <a:rPr lang="zh-CN" altLang="zh-CN" dirty="0" smtClean="0"/>
                  <a:t>信息</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76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由</a:t>
                </a:r>
                <a14:m>
                  <m:oMath xmlns:m="http://schemas.openxmlformats.org/officeDocument/2006/math">
                    <m:r>
                      <m:rPr>
                        <m:sty m:val="p"/>
                      </m:rPr>
                      <a:rPr lang="en-US" altLang="zh-CN"/>
                      <m:t>m</m:t>
                    </m:r>
                    <m:r>
                      <a:rPr lang="en-US" altLang="zh-CN"/>
                      <m:t>×</m:t>
                    </m:r>
                    <m:r>
                      <m:rPr>
                        <m:sty m:val="p"/>
                      </m:rPr>
                      <a:rPr lang="en-US" altLang="zh-CN"/>
                      <m:t>n</m:t>
                    </m:r>
                  </m:oMath>
                </a14:m>
                <a:r>
                  <a:rPr lang="zh-CN" altLang="zh-CN" dirty="0"/>
                  <a:t>个数</a:t>
                </a:r>
                <a14:m>
                  <m:oMath xmlns:m="http://schemas.openxmlformats.org/officeDocument/2006/math">
                    <m:sSub>
                      <m:sSubPr>
                        <m:ctrlPr>
                          <a:rPr lang="zh-CN" altLang="zh-CN" i="1"/>
                        </m:ctrlPr>
                      </m:sSubPr>
                      <m:e>
                        <m:r>
                          <m:rPr>
                            <m:sty m:val="p"/>
                          </m:rPr>
                          <a:rPr lang="en-US" altLang="zh-CN"/>
                          <m:t>a</m:t>
                        </m:r>
                      </m:e>
                      <m:sub>
                        <m:r>
                          <m:rPr>
                            <m:sty m:val="p"/>
                          </m:rPr>
                          <a:rPr lang="en-US" altLang="zh-CN"/>
                          <m:t>ij</m:t>
                        </m:r>
                      </m:sub>
                    </m:sSub>
                  </m:oMath>
                </a14:m>
                <a:r>
                  <a:rPr lang="en-US" altLang="zh-CN" dirty="0"/>
                  <a:t>(</a:t>
                </a:r>
                <a:r>
                  <a:rPr lang="en-US" altLang="zh-CN" dirty="0" err="1"/>
                  <a:t>i</a:t>
                </a:r>
                <a:r>
                  <a:rPr lang="en-US" altLang="zh-CN" dirty="0"/>
                  <a:t>=1,2,…,m; j=1,2,…,n)</a:t>
                </a:r>
                <a:r>
                  <a:rPr lang="zh-CN" altLang="zh-CN" dirty="0"/>
                  <a:t>排成的</a:t>
                </a:r>
                <a:r>
                  <a:rPr lang="en-US" altLang="zh-CN" dirty="0"/>
                  <a:t>m</a:t>
                </a:r>
                <a:r>
                  <a:rPr lang="zh-CN" altLang="zh-CN" dirty="0"/>
                  <a:t>行</a:t>
                </a:r>
                <a:r>
                  <a:rPr lang="en-US" altLang="zh-CN" dirty="0"/>
                  <a:t>n</a:t>
                </a:r>
                <a:r>
                  <a:rPr lang="zh-CN" altLang="zh-CN" dirty="0"/>
                  <a:t>列的表即构成了矩阵</a:t>
                </a:r>
                <a14:m>
                  <m:oMath xmlns:m="http://schemas.openxmlformats.org/officeDocument/2006/math">
                    <m:r>
                      <a:rPr lang="en-US" altLang="zh-CN" b="1" i="1"/>
                      <m:t>𝐀</m:t>
                    </m:r>
                  </m:oMath>
                </a14:m>
                <a:r>
                  <a:rPr lang="zh-CN" altLang="zh-CN" b="1" dirty="0"/>
                  <a:t>：</a:t>
                </a:r>
                <a:endParaRPr lang="zh-CN" altLang="zh-CN" dirty="0"/>
              </a:p>
              <a:p>
                <a14:m>
                  <m:oMath xmlns:m="http://schemas.openxmlformats.org/officeDocument/2006/math">
                    <m:r>
                      <a:rPr lang="en-US" altLang="zh-CN" b="1" i="1"/>
                      <m:t>𝐀</m:t>
                    </m:r>
                    <m:r>
                      <a:rPr lang="en-US" altLang="zh-CN"/>
                      <m:t>= </m:t>
                    </m:r>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m:rPr>
                                      <m:sty m:val="p"/>
                                    </m:rPr>
                                    <a:rPr lang="en-US" altLang="zh-CN"/>
                                    <m:t>a</m:t>
                                  </m:r>
                                </m:e>
                                <m:sub>
                                  <m:r>
                                    <a:rPr lang="en-US" altLang="zh-CN"/>
                                    <m:t>11</m:t>
                                  </m:r>
                                </m:sub>
                              </m:sSub>
                            </m:e>
                            <m:e>
                              <m:sSub>
                                <m:sSubPr>
                                  <m:ctrlPr>
                                    <a:rPr lang="zh-CN" altLang="zh-CN" i="1"/>
                                  </m:ctrlPr>
                                </m:sSubPr>
                                <m:e>
                                  <m:r>
                                    <m:rPr>
                                      <m:sty m:val="p"/>
                                    </m:rPr>
                                    <a:rPr lang="en-US" altLang="zh-CN"/>
                                    <m:t>a</m:t>
                                  </m:r>
                                </m:e>
                                <m:sub>
                                  <m:r>
                                    <a:rPr lang="en-US" altLang="zh-CN"/>
                                    <m:t>12</m:t>
                                  </m:r>
                                </m:sub>
                              </m:sSub>
                            </m:e>
                            <m:e>
                              <m:r>
                                <a:rPr lang="en-US" altLang="zh-CN"/>
                                <m:t>⋯</m:t>
                              </m:r>
                            </m:e>
                            <m:e>
                              <m:sSub>
                                <m:sSubPr>
                                  <m:ctrlPr>
                                    <a:rPr lang="zh-CN" altLang="zh-CN" i="1"/>
                                  </m:ctrlPr>
                                </m:sSubPr>
                                <m:e>
                                  <m:r>
                                    <m:rPr>
                                      <m:sty m:val="p"/>
                                    </m:rPr>
                                    <a:rPr lang="en-US" altLang="zh-CN"/>
                                    <m:t>a</m:t>
                                  </m:r>
                                </m:e>
                                <m:sub>
                                  <m:r>
                                    <a:rPr lang="en-US" altLang="zh-CN"/>
                                    <m:t>1</m:t>
                                  </m:r>
                                  <m:r>
                                    <m:rPr>
                                      <m:sty m:val="p"/>
                                    </m:rPr>
                                    <a:rPr lang="en-US" altLang="zh-CN"/>
                                    <m:t>n</m:t>
                                  </m:r>
                                </m:sub>
                              </m:sSub>
                            </m:e>
                          </m:mr>
                          <m:mr>
                            <m:e>
                              <m:sSub>
                                <m:sSubPr>
                                  <m:ctrlPr>
                                    <a:rPr lang="zh-CN" altLang="zh-CN" i="1"/>
                                  </m:ctrlPr>
                                </m:sSubPr>
                                <m:e>
                                  <m:r>
                                    <m:rPr>
                                      <m:sty m:val="p"/>
                                    </m:rPr>
                                    <a:rPr lang="en-US" altLang="zh-CN"/>
                                    <m:t>a</m:t>
                                  </m:r>
                                </m:e>
                                <m:sub>
                                  <m:r>
                                    <a:rPr lang="en-US" altLang="zh-CN"/>
                                    <m:t>21</m:t>
                                  </m:r>
                                </m:sub>
                              </m:sSub>
                            </m:e>
                            <m:e>
                              <m:sSub>
                                <m:sSubPr>
                                  <m:ctrlPr>
                                    <a:rPr lang="zh-CN" altLang="zh-CN" i="1"/>
                                  </m:ctrlPr>
                                </m:sSubPr>
                                <m:e>
                                  <m:r>
                                    <m:rPr>
                                      <m:sty m:val="p"/>
                                    </m:rPr>
                                    <a:rPr lang="en-US" altLang="zh-CN"/>
                                    <m:t>a</m:t>
                                  </m:r>
                                </m:e>
                                <m:sub>
                                  <m:r>
                                    <a:rPr lang="en-US" altLang="zh-CN"/>
                                    <m:t>22</m:t>
                                  </m:r>
                                </m:sub>
                              </m:sSub>
                            </m:e>
                            <m:e>
                              <m:r>
                                <a:rPr lang="en-US" altLang="zh-CN"/>
                                <m:t>⋯</m:t>
                              </m:r>
                            </m:e>
                            <m:e>
                              <m:sSub>
                                <m:sSubPr>
                                  <m:ctrlPr>
                                    <a:rPr lang="zh-CN" altLang="zh-CN" i="1"/>
                                  </m:ctrlPr>
                                </m:sSubPr>
                                <m:e>
                                  <m:r>
                                    <m:rPr>
                                      <m:sty m:val="p"/>
                                    </m:rPr>
                                    <a:rPr lang="en-US" altLang="zh-CN"/>
                                    <m:t>a</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m</m:t>
                                  </m:r>
                                  <m:r>
                                    <a:rPr lang="en-US" altLang="zh-CN"/>
                                    <m:t>1</m:t>
                                  </m:r>
                                </m:sub>
                              </m:sSub>
                            </m:e>
                            <m:e>
                              <m:sSub>
                                <m:sSubPr>
                                  <m:ctrlPr>
                                    <a:rPr lang="zh-CN" altLang="zh-CN" i="1"/>
                                  </m:ctrlPr>
                                </m:sSubPr>
                                <m:e>
                                  <m:r>
                                    <m:rPr>
                                      <m:sty m:val="p"/>
                                    </m:rPr>
                                    <a:rPr lang="en-US" altLang="zh-CN"/>
                                    <m:t>a</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mn</m:t>
                                  </m:r>
                                </m:sub>
                              </m:sSub>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40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矩阵加法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a:t>设</a:t>
                </a:r>
                <a14:m>
                  <m:oMath xmlns:m="http://schemas.openxmlformats.org/officeDocument/2006/math">
                    <m:r>
                      <a:rPr lang="en-US" altLang="zh-CN" b="1" i="1"/>
                      <m:t>𝐀</m:t>
                    </m:r>
                    <m:r>
                      <a:rPr lang="en-US" altLang="zh-CN"/>
                      <m:t>=</m:t>
                    </m:r>
                    <m:d>
                      <m:dPr>
                        <m:begChr m:val="（"/>
                        <m:endChr m:val="）"/>
                        <m:ctrlPr>
                          <a:rPr lang="zh-CN" altLang="zh-CN" i="1"/>
                        </m:ctrlPr>
                      </m:dPr>
                      <m:e>
                        <m:sSub>
                          <m:sSubPr>
                            <m:ctrlPr>
                              <a:rPr lang="zh-CN" altLang="zh-CN" i="1"/>
                            </m:ctrlPr>
                          </m:sSubPr>
                          <m:e>
                            <m:r>
                              <m:rPr>
                                <m:sty m:val="p"/>
                              </m:rPr>
                              <a:rPr lang="en-US" altLang="zh-CN"/>
                              <m:t>a</m:t>
                            </m:r>
                          </m:e>
                          <m:sub>
                            <m:r>
                              <m:rPr>
                                <m:sty m:val="p"/>
                              </m:rPr>
                              <a:rPr lang="en-US" altLang="zh-CN"/>
                              <m:t>ij</m:t>
                            </m:r>
                          </m:sub>
                        </m:sSub>
                      </m:e>
                    </m:d>
                  </m:oMath>
                </a14:m>
                <a:r>
                  <a:rPr lang="zh-CN" altLang="zh-CN" dirty="0"/>
                  <a:t>，</a:t>
                </a:r>
                <a14:m>
                  <m:oMath xmlns:m="http://schemas.openxmlformats.org/officeDocument/2006/math">
                    <m:r>
                      <a:rPr lang="en-US" altLang="zh-CN" b="1" i="1"/>
                      <m:t>𝐁</m:t>
                    </m:r>
                    <m:r>
                      <a:rPr lang="en-US" altLang="zh-CN"/>
                      <m:t>=(</m:t>
                    </m:r>
                    <m:sSub>
                      <m:sSubPr>
                        <m:ctrlPr>
                          <a:rPr lang="zh-CN" altLang="zh-CN" i="1"/>
                        </m:ctrlPr>
                      </m:sSubPr>
                      <m:e>
                        <m:r>
                          <m:rPr>
                            <m:sty m:val="p"/>
                          </m:rPr>
                          <a:rPr lang="en-US" altLang="zh-CN"/>
                          <m:t>b</m:t>
                        </m:r>
                      </m:e>
                      <m:sub>
                        <m:r>
                          <m:rPr>
                            <m:sty m:val="p"/>
                          </m:rPr>
                          <a:rPr lang="en-US" altLang="zh-CN"/>
                          <m:t>ij</m:t>
                        </m:r>
                      </m:sub>
                    </m:sSub>
                    <m:r>
                      <a:rPr lang="en-US" altLang="zh-CN"/>
                      <m:t>)∈</m:t>
                    </m:r>
                    <m:sSup>
                      <m:sSupPr>
                        <m:ctrlPr>
                          <a:rPr lang="zh-CN" altLang="zh-CN" i="1"/>
                        </m:ctrlPr>
                      </m:sSupPr>
                      <m:e>
                        <m:r>
                          <m:rPr>
                            <m:sty m:val="p"/>
                          </m:rPr>
                          <a:rPr lang="en-US" altLang="zh-CN"/>
                          <m:t>P</m:t>
                        </m:r>
                      </m:e>
                      <m:sup>
                        <m:r>
                          <m:rPr>
                            <m:sty m:val="p"/>
                          </m:rPr>
                          <a:rPr lang="en-US" altLang="zh-CN"/>
                          <m:t>m</m:t>
                        </m:r>
                        <m:r>
                          <a:rPr lang="en-US" altLang="zh-CN"/>
                          <m:t>×</m:t>
                        </m:r>
                        <m:r>
                          <m:rPr>
                            <m:sty m:val="p"/>
                          </m:rPr>
                          <a:rPr lang="en-US" altLang="zh-CN"/>
                          <m:t>n</m:t>
                        </m:r>
                      </m:sup>
                    </m:sSup>
                  </m:oMath>
                </a14:m>
                <a:r>
                  <a:rPr lang="zh-CN" altLang="zh-CN" dirty="0"/>
                  <a:t>，令</a:t>
                </a:r>
              </a:p>
              <a:p>
                <a14:m>
                  <m:oMath xmlns:m="http://schemas.openxmlformats.org/officeDocument/2006/math">
                    <m:r>
                      <a:rPr lang="en-US" altLang="zh-CN" b="1" i="1"/>
                      <m:t>𝐂</m:t>
                    </m:r>
                    <m:r>
                      <a:rPr lang="en-US" altLang="zh-CN"/>
                      <m:t>=</m:t>
                    </m:r>
                    <m:d>
                      <m:dPr>
                        <m:ctrlPr>
                          <a:rPr lang="zh-CN" altLang="zh-CN" i="1"/>
                        </m:ctrlPr>
                      </m:dPr>
                      <m:e>
                        <m:sSub>
                          <m:sSubPr>
                            <m:ctrlPr>
                              <a:rPr lang="zh-CN" altLang="zh-CN" i="1"/>
                            </m:ctrlPr>
                          </m:sSubPr>
                          <m:e>
                            <m:r>
                              <m:rPr>
                                <m:sty m:val="p"/>
                              </m:rPr>
                              <a:rPr lang="en-US" altLang="zh-CN"/>
                              <m:t>c</m:t>
                            </m:r>
                          </m:e>
                          <m:sub>
                            <m:r>
                              <m:rPr>
                                <m:sty m:val="p"/>
                              </m:rPr>
                              <a:rPr lang="en-US" altLang="zh-CN"/>
                              <m:t>ij</m:t>
                            </m:r>
                          </m:sub>
                        </m:sSub>
                      </m:e>
                    </m:d>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sSub>
                      <m:sSubPr>
                        <m:ctrlPr>
                          <a:rPr lang="zh-CN" altLang="zh-CN" i="1"/>
                        </m:ctrlPr>
                      </m:sSubPr>
                      <m:e>
                        <m:r>
                          <m:rPr>
                            <m:sty m:val="p"/>
                          </m:rPr>
                          <a:rPr lang="en-US" altLang="zh-CN"/>
                          <m:t>b</m:t>
                        </m:r>
                      </m:e>
                      <m:sub>
                        <m:r>
                          <m:rPr>
                            <m:sty m:val="p"/>
                          </m:rPr>
                          <a:rPr lang="en-US" altLang="zh-CN"/>
                          <m:t>ij</m:t>
                        </m:r>
                      </m:sub>
                    </m:sSub>
                    <m:r>
                      <a:rPr lang="en-US" altLang="zh-CN"/>
                      <m:t>)</m:t>
                    </m:r>
                  </m:oMath>
                </a14:m>
                <a:endParaRPr lang="zh-CN" altLang="zh-CN" dirty="0"/>
              </a:p>
              <a:p>
                <a:r>
                  <a:rPr lang="zh-CN" altLang="zh-CN" dirty="0"/>
                  <a:t>则称矩阵</a:t>
                </a:r>
                <a:r>
                  <a:rPr lang="en-US" altLang="zh-CN" dirty="0"/>
                  <a:t>C</a:t>
                </a:r>
                <a:r>
                  <a:rPr lang="zh-CN" altLang="zh-CN" dirty="0"/>
                  <a:t>为</a:t>
                </a:r>
                <a:r>
                  <a:rPr lang="en-US" altLang="zh-CN" dirty="0"/>
                  <a:t>A</a:t>
                </a:r>
                <a:r>
                  <a:rPr lang="zh-CN" altLang="zh-CN" dirty="0"/>
                  <a:t>与</a:t>
                </a:r>
                <a:r>
                  <a:rPr lang="en-US" altLang="zh-CN" dirty="0"/>
                  <a:t>B</a:t>
                </a:r>
                <a:r>
                  <a:rPr lang="zh-CN" altLang="zh-CN" dirty="0"/>
                  <a:t>的和，记为</a:t>
                </a:r>
              </a:p>
              <a:p>
                <a14:m>
                  <m:oMath xmlns:m="http://schemas.openxmlformats.org/officeDocument/2006/math">
                    <m:r>
                      <a:rPr lang="en-US" altLang="zh-CN" b="1" i="1"/>
                      <m:t>𝐂</m:t>
                    </m:r>
                    <m:r>
                      <a:rPr lang="en-US" altLang="zh-CN"/>
                      <m:t>=</m:t>
                    </m:r>
                    <m:r>
                      <a:rPr lang="en-US" altLang="zh-CN" b="1" i="1"/>
                      <m:t>𝐀</m:t>
                    </m:r>
                    <m:r>
                      <a:rPr lang="en-US" altLang="zh-CN"/>
                      <m:t>+</m:t>
                    </m:r>
                    <m:r>
                      <a:rPr lang="en-US" altLang="zh-CN" b="1" i="1"/>
                      <m:t>𝐁</m:t>
                    </m:r>
                  </m:oMath>
                </a14:m>
                <a:endParaRPr lang="zh-CN" altLang="zh-CN" dirty="0"/>
              </a:p>
              <a:p>
                <a:r>
                  <a:rPr lang="zh-CN" altLang="zh-CN" dirty="0"/>
                  <a:t>即</a:t>
                </a:r>
              </a:p>
              <a:p>
                <a14:m>
                  <m:oMath xmlns:m="http://schemas.openxmlformats.org/officeDocument/2006/math">
                    <m:r>
                      <a:rPr lang="en-US" altLang="zh-CN"/>
                      <m:t>                                    </m:t>
                    </m:r>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m:rPr>
                                      <m:sty m:val="p"/>
                                    </m:rPr>
                                    <a:rPr lang="en-US" altLang="zh-CN"/>
                                    <m:t>a</m:t>
                                  </m:r>
                                </m:e>
                                <m:sub>
                                  <m:r>
                                    <a:rPr lang="en-US" altLang="zh-CN"/>
                                    <m:t>11</m:t>
                                  </m:r>
                                </m:sub>
                              </m:sSub>
                            </m:e>
                            <m:e>
                              <m:sSub>
                                <m:sSubPr>
                                  <m:ctrlPr>
                                    <a:rPr lang="zh-CN" altLang="zh-CN" i="1"/>
                                  </m:ctrlPr>
                                </m:sSubPr>
                                <m:e>
                                  <m:r>
                                    <m:rPr>
                                      <m:sty m:val="p"/>
                                    </m:rPr>
                                    <a:rPr lang="en-US" altLang="zh-CN"/>
                                    <m:t>a</m:t>
                                  </m:r>
                                </m:e>
                                <m:sub>
                                  <m:r>
                                    <a:rPr lang="en-US" altLang="zh-CN"/>
                                    <m:t>12</m:t>
                                  </m:r>
                                </m:sub>
                              </m:sSub>
                            </m:e>
                            <m:e>
                              <m:r>
                                <a:rPr lang="en-US" altLang="zh-CN"/>
                                <m:t>⋯</m:t>
                              </m:r>
                            </m:e>
                            <m:e>
                              <m:sSub>
                                <m:sSubPr>
                                  <m:ctrlPr>
                                    <a:rPr lang="zh-CN" altLang="zh-CN" i="1"/>
                                  </m:ctrlPr>
                                </m:sSubPr>
                                <m:e>
                                  <m:r>
                                    <m:rPr>
                                      <m:sty m:val="p"/>
                                    </m:rPr>
                                    <a:rPr lang="en-US" altLang="zh-CN"/>
                                    <m:t>a</m:t>
                                  </m:r>
                                </m:e>
                                <m:sub>
                                  <m:r>
                                    <a:rPr lang="en-US" altLang="zh-CN"/>
                                    <m:t>1</m:t>
                                  </m:r>
                                  <m:r>
                                    <m:rPr>
                                      <m:sty m:val="p"/>
                                    </m:rPr>
                                    <a:rPr lang="en-US" altLang="zh-CN"/>
                                    <m:t>n</m:t>
                                  </m:r>
                                </m:sub>
                              </m:sSub>
                            </m:e>
                          </m:mr>
                          <m:mr>
                            <m:e>
                              <m:sSub>
                                <m:sSubPr>
                                  <m:ctrlPr>
                                    <a:rPr lang="zh-CN" altLang="zh-CN" i="1"/>
                                  </m:ctrlPr>
                                </m:sSubPr>
                                <m:e>
                                  <m:r>
                                    <m:rPr>
                                      <m:sty m:val="p"/>
                                    </m:rPr>
                                    <a:rPr lang="en-US" altLang="zh-CN"/>
                                    <m:t>a</m:t>
                                  </m:r>
                                </m:e>
                                <m:sub>
                                  <m:r>
                                    <a:rPr lang="en-US" altLang="zh-CN"/>
                                    <m:t>21</m:t>
                                  </m:r>
                                </m:sub>
                              </m:sSub>
                            </m:e>
                            <m:e>
                              <m:sSub>
                                <m:sSubPr>
                                  <m:ctrlPr>
                                    <a:rPr lang="zh-CN" altLang="zh-CN" i="1"/>
                                  </m:ctrlPr>
                                </m:sSubPr>
                                <m:e>
                                  <m:r>
                                    <m:rPr>
                                      <m:sty m:val="p"/>
                                    </m:rPr>
                                    <a:rPr lang="en-US" altLang="zh-CN"/>
                                    <m:t>a</m:t>
                                  </m:r>
                                </m:e>
                                <m:sub>
                                  <m:r>
                                    <a:rPr lang="en-US" altLang="zh-CN"/>
                                    <m:t>22</m:t>
                                  </m:r>
                                </m:sub>
                              </m:sSub>
                            </m:e>
                            <m:e>
                              <m:r>
                                <a:rPr lang="en-US" altLang="zh-CN"/>
                                <m:t>⋯</m:t>
                              </m:r>
                            </m:e>
                            <m:e>
                              <m:sSub>
                                <m:sSubPr>
                                  <m:ctrlPr>
                                    <a:rPr lang="zh-CN" altLang="zh-CN" i="1"/>
                                  </m:ctrlPr>
                                </m:sSubPr>
                                <m:e>
                                  <m:r>
                                    <m:rPr>
                                      <m:sty m:val="p"/>
                                    </m:rPr>
                                    <a:rPr lang="en-US" altLang="zh-CN"/>
                                    <m:t>a</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m</m:t>
                                  </m:r>
                                  <m:r>
                                    <a:rPr lang="en-US" altLang="zh-CN"/>
                                    <m:t>1</m:t>
                                  </m:r>
                                </m:sub>
                              </m:sSub>
                            </m:e>
                            <m:e>
                              <m:sSub>
                                <m:sSubPr>
                                  <m:ctrlPr>
                                    <a:rPr lang="zh-CN" altLang="zh-CN" i="1"/>
                                  </m:ctrlPr>
                                </m:sSubPr>
                                <m:e>
                                  <m:r>
                                    <m:rPr>
                                      <m:sty m:val="p"/>
                                    </m:rPr>
                                    <a:rPr lang="en-US" altLang="zh-CN"/>
                                    <m:t>a</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mn</m:t>
                                  </m:r>
                                </m:sub>
                              </m:sSub>
                            </m:e>
                          </m:mr>
                        </m:m>
                      </m:e>
                    </m:d>
                    <m:r>
                      <a:rPr lang="en-US" altLang="zh-CN"/>
                      <m:t>+</m:t>
                    </m:r>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m:rPr>
                                      <m:sty m:val="p"/>
                                    </m:rPr>
                                    <a:rPr lang="en-US" altLang="zh-CN"/>
                                    <m:t>b</m:t>
                                  </m:r>
                                </m:e>
                                <m:sub>
                                  <m:r>
                                    <a:rPr lang="en-US" altLang="zh-CN"/>
                                    <m:t>11</m:t>
                                  </m:r>
                                </m:sub>
                              </m:sSub>
                            </m:e>
                            <m:e>
                              <m:sSub>
                                <m:sSubPr>
                                  <m:ctrlPr>
                                    <a:rPr lang="zh-CN" altLang="zh-CN" i="1"/>
                                  </m:ctrlPr>
                                </m:sSubPr>
                                <m:e>
                                  <m:r>
                                    <m:rPr>
                                      <m:sty m:val="p"/>
                                    </m:rPr>
                                    <a:rPr lang="en-US" altLang="zh-CN"/>
                                    <m:t>b</m:t>
                                  </m:r>
                                </m:e>
                                <m:sub>
                                  <m:r>
                                    <a:rPr lang="en-US" altLang="zh-CN"/>
                                    <m:t>12</m:t>
                                  </m:r>
                                </m:sub>
                              </m:sSub>
                            </m:e>
                            <m:e>
                              <m:r>
                                <a:rPr lang="en-US" altLang="zh-CN"/>
                                <m:t>⋯</m:t>
                              </m:r>
                            </m:e>
                            <m:e>
                              <m:sSub>
                                <m:sSubPr>
                                  <m:ctrlPr>
                                    <a:rPr lang="zh-CN" altLang="zh-CN" i="1"/>
                                  </m:ctrlPr>
                                </m:sSubPr>
                                <m:e>
                                  <m:r>
                                    <m:rPr>
                                      <m:sty m:val="p"/>
                                    </m:rPr>
                                    <a:rPr lang="en-US" altLang="zh-CN"/>
                                    <m:t>b</m:t>
                                  </m:r>
                                </m:e>
                                <m:sub>
                                  <m:r>
                                    <a:rPr lang="en-US" altLang="zh-CN"/>
                                    <m:t>1</m:t>
                                  </m:r>
                                  <m:r>
                                    <m:rPr>
                                      <m:sty m:val="p"/>
                                    </m:rPr>
                                    <a:rPr lang="en-US" altLang="zh-CN"/>
                                    <m:t>n</m:t>
                                  </m:r>
                                </m:sub>
                              </m:sSub>
                            </m:e>
                          </m:mr>
                          <m:mr>
                            <m:e>
                              <m:sSub>
                                <m:sSubPr>
                                  <m:ctrlPr>
                                    <a:rPr lang="zh-CN" altLang="zh-CN" i="1"/>
                                  </m:ctrlPr>
                                </m:sSubPr>
                                <m:e>
                                  <m:r>
                                    <m:rPr>
                                      <m:sty m:val="p"/>
                                    </m:rPr>
                                    <a:rPr lang="en-US" altLang="zh-CN"/>
                                    <m:t>b</m:t>
                                  </m:r>
                                </m:e>
                                <m:sub>
                                  <m:r>
                                    <a:rPr lang="en-US" altLang="zh-CN"/>
                                    <m:t>21</m:t>
                                  </m:r>
                                </m:sub>
                              </m:sSub>
                            </m:e>
                            <m:e>
                              <m:sSub>
                                <m:sSubPr>
                                  <m:ctrlPr>
                                    <a:rPr lang="zh-CN" altLang="zh-CN" i="1"/>
                                  </m:ctrlPr>
                                </m:sSubPr>
                                <m:e>
                                  <m:r>
                                    <m:rPr>
                                      <m:sty m:val="p"/>
                                    </m:rPr>
                                    <a:rPr lang="en-US" altLang="zh-CN"/>
                                    <m:t>b</m:t>
                                  </m:r>
                                </m:e>
                                <m:sub>
                                  <m:r>
                                    <a:rPr lang="en-US" altLang="zh-CN"/>
                                    <m:t>22</m:t>
                                  </m:r>
                                </m:sub>
                              </m:sSub>
                            </m:e>
                            <m:e>
                              <m:r>
                                <a:rPr lang="en-US" altLang="zh-CN"/>
                                <m:t>⋯</m:t>
                              </m:r>
                            </m:e>
                            <m:e>
                              <m:sSub>
                                <m:sSubPr>
                                  <m:ctrlPr>
                                    <a:rPr lang="zh-CN" altLang="zh-CN" i="1"/>
                                  </m:ctrlPr>
                                </m:sSubPr>
                                <m:e>
                                  <m:r>
                                    <m:rPr>
                                      <m:sty m:val="p"/>
                                    </m:rPr>
                                    <a:rPr lang="en-US" altLang="zh-CN"/>
                                    <m:t>b</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b</m:t>
                                  </m:r>
                                </m:e>
                                <m:sub>
                                  <m:r>
                                    <m:rPr>
                                      <m:sty m:val="p"/>
                                    </m:rPr>
                                    <a:rPr lang="en-US" altLang="zh-CN"/>
                                    <m:t>m</m:t>
                                  </m:r>
                                  <m:r>
                                    <a:rPr lang="en-US" altLang="zh-CN"/>
                                    <m:t>1</m:t>
                                  </m:r>
                                </m:sub>
                              </m:sSub>
                            </m:e>
                            <m:e>
                              <m:sSub>
                                <m:sSubPr>
                                  <m:ctrlPr>
                                    <a:rPr lang="zh-CN" altLang="zh-CN" i="1"/>
                                  </m:ctrlPr>
                                </m:sSubPr>
                                <m:e>
                                  <m:r>
                                    <m:rPr>
                                      <m:sty m:val="p"/>
                                    </m:rPr>
                                    <a:rPr lang="en-US" altLang="zh-CN"/>
                                    <m:t>b</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b</m:t>
                                  </m:r>
                                </m:e>
                                <m:sub>
                                  <m:r>
                                    <m:rPr>
                                      <m:sty m:val="p"/>
                                    </m:rPr>
                                    <a:rPr lang="en-US" altLang="zh-CN"/>
                                    <m:t>mn</m:t>
                                  </m:r>
                                </m:sub>
                              </m:sSub>
                            </m:e>
                          </m:mr>
                        </m:m>
                      </m:e>
                    </m:d>
                    <m:r>
                      <a:rPr lang="en-US" altLang="zh-CN"/>
                      <m:t>  =</m:t>
                    </m:r>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m:rPr>
                                      <m:sty m:val="p"/>
                                    </m:rPr>
                                    <a:rPr lang="en-US" altLang="zh-CN"/>
                                    <m:t>a</m:t>
                                  </m:r>
                                </m:e>
                                <m:sub>
                                  <m:r>
                                    <a:rPr lang="en-US" altLang="zh-CN"/>
                                    <m:t>11</m:t>
                                  </m:r>
                                </m:sub>
                              </m:sSub>
                              <m:r>
                                <a:rPr lang="en-US" altLang="zh-CN"/>
                                <m:t>+</m:t>
                              </m:r>
                              <m:sSub>
                                <m:sSubPr>
                                  <m:ctrlPr>
                                    <a:rPr lang="zh-CN" altLang="zh-CN" i="1"/>
                                  </m:ctrlPr>
                                </m:sSubPr>
                                <m:e>
                                  <m:r>
                                    <m:rPr>
                                      <m:sty m:val="p"/>
                                    </m:rPr>
                                    <a:rPr lang="en-US" altLang="zh-CN"/>
                                    <m:t>b</m:t>
                                  </m:r>
                                </m:e>
                                <m:sub>
                                  <m:r>
                                    <a:rPr lang="en-US" altLang="zh-CN"/>
                                    <m:t>11</m:t>
                                  </m:r>
                                </m:sub>
                              </m:sSub>
                            </m:e>
                            <m:e>
                              <m:sSub>
                                <m:sSubPr>
                                  <m:ctrlPr>
                                    <a:rPr lang="zh-CN" altLang="zh-CN" i="1"/>
                                  </m:ctrlPr>
                                </m:sSubPr>
                                <m:e>
                                  <m:r>
                                    <m:rPr>
                                      <m:sty m:val="p"/>
                                    </m:rPr>
                                    <a:rPr lang="en-US" altLang="zh-CN"/>
                                    <m:t>a</m:t>
                                  </m:r>
                                </m:e>
                                <m:sub>
                                  <m:r>
                                    <a:rPr lang="en-US" altLang="zh-CN"/>
                                    <m:t>12</m:t>
                                  </m:r>
                                </m:sub>
                              </m:sSub>
                              <m:r>
                                <a:rPr lang="en-US" altLang="zh-CN"/>
                                <m:t>+</m:t>
                              </m:r>
                              <m:sSub>
                                <m:sSubPr>
                                  <m:ctrlPr>
                                    <a:rPr lang="zh-CN" altLang="zh-CN" i="1"/>
                                  </m:ctrlPr>
                                </m:sSubPr>
                                <m:e>
                                  <m:r>
                                    <m:rPr>
                                      <m:sty m:val="p"/>
                                    </m:rPr>
                                    <a:rPr lang="en-US" altLang="zh-CN"/>
                                    <m:t>b</m:t>
                                  </m:r>
                                </m:e>
                                <m:sub>
                                  <m:r>
                                    <a:rPr lang="en-US" altLang="zh-CN"/>
                                    <m:t>12</m:t>
                                  </m:r>
                                </m:sub>
                              </m:sSub>
                            </m:e>
                            <m:e>
                              <m:r>
                                <a:rPr lang="en-US" altLang="zh-CN"/>
                                <m:t>⋯</m:t>
                              </m:r>
                            </m:e>
                            <m:e>
                              <m:sSub>
                                <m:sSubPr>
                                  <m:ctrlPr>
                                    <a:rPr lang="zh-CN" altLang="zh-CN" i="1"/>
                                  </m:ctrlPr>
                                </m:sSubPr>
                                <m:e>
                                  <m:r>
                                    <m:rPr>
                                      <m:sty m:val="p"/>
                                    </m:rPr>
                                    <a:rPr lang="en-US" altLang="zh-CN"/>
                                    <m:t>a</m:t>
                                  </m:r>
                                </m:e>
                                <m:sub>
                                  <m:r>
                                    <a:rPr lang="en-US" altLang="zh-CN"/>
                                    <m:t>1</m:t>
                                  </m:r>
                                  <m:r>
                                    <m:rPr>
                                      <m:sty m:val="p"/>
                                    </m:rPr>
                                    <a:rPr lang="en-US" altLang="zh-CN"/>
                                    <m:t>n</m:t>
                                  </m:r>
                                </m:sub>
                              </m:sSub>
                              <m:r>
                                <a:rPr lang="en-US" altLang="zh-CN"/>
                                <m:t>+</m:t>
                              </m:r>
                              <m:sSub>
                                <m:sSubPr>
                                  <m:ctrlPr>
                                    <a:rPr lang="zh-CN" altLang="zh-CN" i="1"/>
                                  </m:ctrlPr>
                                </m:sSubPr>
                                <m:e>
                                  <m:r>
                                    <m:rPr>
                                      <m:sty m:val="p"/>
                                    </m:rPr>
                                    <a:rPr lang="en-US" altLang="zh-CN"/>
                                    <m:t>b</m:t>
                                  </m:r>
                                </m:e>
                                <m:sub>
                                  <m:r>
                                    <a:rPr lang="en-US" altLang="zh-CN"/>
                                    <m:t>1</m:t>
                                  </m:r>
                                  <m:r>
                                    <m:rPr>
                                      <m:sty m:val="p"/>
                                    </m:rPr>
                                    <a:rPr lang="en-US" altLang="zh-CN"/>
                                    <m:t>n</m:t>
                                  </m:r>
                                </m:sub>
                              </m:sSub>
                            </m:e>
                          </m:mr>
                          <m:mr>
                            <m:e>
                              <m:sSub>
                                <m:sSubPr>
                                  <m:ctrlPr>
                                    <a:rPr lang="zh-CN" altLang="zh-CN" i="1"/>
                                  </m:ctrlPr>
                                </m:sSubPr>
                                <m:e>
                                  <m:r>
                                    <m:rPr>
                                      <m:sty m:val="p"/>
                                    </m:rPr>
                                    <a:rPr lang="en-US" altLang="zh-CN"/>
                                    <m:t>a</m:t>
                                  </m:r>
                                </m:e>
                                <m:sub>
                                  <m:r>
                                    <a:rPr lang="en-US" altLang="zh-CN"/>
                                    <m:t>21</m:t>
                                  </m:r>
                                </m:sub>
                              </m:sSub>
                              <m:r>
                                <a:rPr lang="en-US" altLang="zh-CN"/>
                                <m:t>+</m:t>
                              </m:r>
                              <m:sSub>
                                <m:sSubPr>
                                  <m:ctrlPr>
                                    <a:rPr lang="zh-CN" altLang="zh-CN" i="1"/>
                                  </m:ctrlPr>
                                </m:sSubPr>
                                <m:e>
                                  <m:r>
                                    <m:rPr>
                                      <m:sty m:val="p"/>
                                    </m:rPr>
                                    <a:rPr lang="en-US" altLang="zh-CN"/>
                                    <m:t>b</m:t>
                                  </m:r>
                                </m:e>
                                <m:sub>
                                  <m:r>
                                    <a:rPr lang="en-US" altLang="zh-CN"/>
                                    <m:t>21</m:t>
                                  </m:r>
                                </m:sub>
                              </m:sSub>
                            </m:e>
                            <m:e>
                              <m:sSub>
                                <m:sSubPr>
                                  <m:ctrlPr>
                                    <a:rPr lang="zh-CN" altLang="zh-CN" i="1"/>
                                  </m:ctrlPr>
                                </m:sSubPr>
                                <m:e>
                                  <m:r>
                                    <m:rPr>
                                      <m:sty m:val="p"/>
                                    </m:rPr>
                                    <a:rPr lang="en-US" altLang="zh-CN"/>
                                    <m:t>a</m:t>
                                  </m:r>
                                </m:e>
                                <m:sub>
                                  <m:r>
                                    <a:rPr lang="en-US" altLang="zh-CN"/>
                                    <m:t>22</m:t>
                                  </m:r>
                                </m:sub>
                              </m:sSub>
                              <m:r>
                                <a:rPr lang="en-US" altLang="zh-CN"/>
                                <m:t>+</m:t>
                              </m:r>
                              <m:sSub>
                                <m:sSubPr>
                                  <m:ctrlPr>
                                    <a:rPr lang="zh-CN" altLang="zh-CN" i="1"/>
                                  </m:ctrlPr>
                                </m:sSubPr>
                                <m:e>
                                  <m:r>
                                    <m:rPr>
                                      <m:sty m:val="p"/>
                                    </m:rPr>
                                    <a:rPr lang="en-US" altLang="zh-CN"/>
                                    <m:t>b</m:t>
                                  </m:r>
                                </m:e>
                                <m:sub>
                                  <m:r>
                                    <a:rPr lang="en-US" altLang="zh-CN"/>
                                    <m:t>22</m:t>
                                  </m:r>
                                </m:sub>
                              </m:sSub>
                            </m:e>
                            <m:e>
                              <m:r>
                                <a:rPr lang="en-US" altLang="zh-CN"/>
                                <m:t>⋯</m:t>
                              </m:r>
                            </m:e>
                            <m:e>
                              <m:sSub>
                                <m:sSubPr>
                                  <m:ctrlPr>
                                    <a:rPr lang="zh-CN" altLang="zh-CN" i="1"/>
                                  </m:ctrlPr>
                                </m:sSubPr>
                                <m:e>
                                  <m:r>
                                    <m:rPr>
                                      <m:sty m:val="p"/>
                                    </m:rPr>
                                    <a:rPr lang="en-US" altLang="zh-CN"/>
                                    <m:t>a</m:t>
                                  </m:r>
                                </m:e>
                                <m:sub>
                                  <m:r>
                                    <a:rPr lang="en-US" altLang="zh-CN"/>
                                    <m:t>2</m:t>
                                  </m:r>
                                  <m:r>
                                    <m:rPr>
                                      <m:sty m:val="p"/>
                                    </m:rPr>
                                    <a:rPr lang="en-US" altLang="zh-CN"/>
                                    <m:t>n</m:t>
                                  </m:r>
                                </m:sub>
                              </m:sSub>
                              <m:r>
                                <a:rPr lang="en-US" altLang="zh-CN"/>
                                <m:t>+</m:t>
                              </m:r>
                              <m:sSub>
                                <m:sSubPr>
                                  <m:ctrlPr>
                                    <a:rPr lang="zh-CN" altLang="zh-CN" i="1"/>
                                  </m:ctrlPr>
                                </m:sSubPr>
                                <m:e>
                                  <m:r>
                                    <m:rPr>
                                      <m:sty m:val="p"/>
                                    </m:rPr>
                                    <a:rPr lang="en-US" altLang="zh-CN"/>
                                    <m:t>b</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m</m:t>
                                  </m:r>
                                  <m:r>
                                    <a:rPr lang="en-US" altLang="zh-CN"/>
                                    <m:t>1</m:t>
                                  </m:r>
                                </m:sub>
                              </m:sSub>
                              <m:r>
                                <a:rPr lang="en-US" altLang="zh-CN"/>
                                <m:t>+</m:t>
                              </m:r>
                              <m:sSub>
                                <m:sSubPr>
                                  <m:ctrlPr>
                                    <a:rPr lang="zh-CN" altLang="zh-CN" i="1"/>
                                  </m:ctrlPr>
                                </m:sSubPr>
                                <m:e>
                                  <m:r>
                                    <m:rPr>
                                      <m:sty m:val="p"/>
                                    </m:rPr>
                                    <a:rPr lang="en-US" altLang="zh-CN"/>
                                    <m:t>b</m:t>
                                  </m:r>
                                </m:e>
                                <m:sub>
                                  <m:r>
                                    <m:rPr>
                                      <m:sty m:val="p"/>
                                    </m:rPr>
                                    <a:rPr lang="en-US" altLang="zh-CN"/>
                                    <m:t>m</m:t>
                                  </m:r>
                                  <m:r>
                                    <a:rPr lang="en-US" altLang="zh-CN"/>
                                    <m:t>1</m:t>
                                  </m:r>
                                </m:sub>
                              </m:sSub>
                            </m:e>
                            <m:e>
                              <m:sSub>
                                <m:sSubPr>
                                  <m:ctrlPr>
                                    <a:rPr lang="zh-CN" altLang="zh-CN" i="1"/>
                                  </m:ctrlPr>
                                </m:sSubPr>
                                <m:e>
                                  <m:r>
                                    <m:rPr>
                                      <m:sty m:val="p"/>
                                    </m:rPr>
                                    <a:rPr lang="en-US" altLang="zh-CN"/>
                                    <m:t>a</m:t>
                                  </m:r>
                                </m:e>
                                <m:sub>
                                  <m:r>
                                    <m:rPr>
                                      <m:sty m:val="p"/>
                                    </m:rPr>
                                    <a:rPr lang="en-US" altLang="zh-CN"/>
                                    <m:t>m</m:t>
                                  </m:r>
                                  <m:r>
                                    <a:rPr lang="en-US" altLang="zh-CN"/>
                                    <m:t>2</m:t>
                                  </m:r>
                                </m:sub>
                              </m:sSub>
                              <m:r>
                                <a:rPr lang="en-US" altLang="zh-CN"/>
                                <m:t>+</m:t>
                              </m:r>
                              <m:sSub>
                                <m:sSubPr>
                                  <m:ctrlPr>
                                    <a:rPr lang="zh-CN" altLang="zh-CN" i="1"/>
                                  </m:ctrlPr>
                                </m:sSubPr>
                                <m:e>
                                  <m:r>
                                    <m:rPr>
                                      <m:sty m:val="p"/>
                                    </m:rPr>
                                    <a:rPr lang="en-US" altLang="zh-CN"/>
                                    <m:t>b</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mn</m:t>
                                  </m:r>
                                </m:sub>
                              </m:sSub>
                              <m:r>
                                <a:rPr lang="en-US" altLang="zh-CN"/>
                                <m:t>+</m:t>
                              </m:r>
                              <m:sSub>
                                <m:sSubPr>
                                  <m:ctrlPr>
                                    <a:rPr lang="zh-CN" altLang="zh-CN" i="1"/>
                                  </m:ctrlPr>
                                </m:sSubPr>
                                <m:e>
                                  <m:r>
                                    <m:rPr>
                                      <m:sty m:val="p"/>
                                    </m:rPr>
                                    <a:rPr lang="en-US" altLang="zh-CN"/>
                                    <m:t>b</m:t>
                                  </m:r>
                                </m:e>
                                <m:sub>
                                  <m:r>
                                    <m:rPr>
                                      <m:sty m:val="p"/>
                                    </m:rPr>
                                    <a:rPr lang="en-US" altLang="zh-CN"/>
                                    <m:t>mn</m:t>
                                  </m:r>
                                </m:sub>
                              </m:sSub>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109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0000" lnSpcReduction="20000"/>
              </a:bodyPr>
              <a:lstStyle/>
              <a:p>
                <a:r>
                  <a:rPr lang="zh-CN" altLang="zh-CN" dirty="0"/>
                  <a:t>注意只有同型的两个矩阵才能相加，即两个矩阵需要具有相同行数与列数。</a:t>
                </a:r>
              </a:p>
              <a:p>
                <a:r>
                  <a:rPr lang="zh-CN" altLang="zh-CN" dirty="0"/>
                  <a:t>加法满足下列运算规律（设</a:t>
                </a:r>
                <a:r>
                  <a:rPr lang="en-US" altLang="zh-CN" b="1" dirty="0"/>
                  <a:t>A</a:t>
                </a:r>
                <a:r>
                  <a:rPr lang="zh-CN" altLang="zh-CN" dirty="0"/>
                  <a:t>，</a:t>
                </a:r>
                <a:r>
                  <a:rPr lang="en-US" altLang="zh-CN" b="1" dirty="0"/>
                  <a:t>B</a:t>
                </a:r>
                <a:r>
                  <a:rPr lang="zh-CN" altLang="zh-CN" dirty="0"/>
                  <a:t>，</a:t>
                </a:r>
                <a:r>
                  <a:rPr lang="en-US" altLang="zh-CN" b="1" dirty="0"/>
                  <a:t>C</a:t>
                </a:r>
                <a14:m>
                  <m:oMath xmlns:m="http://schemas.openxmlformats.org/officeDocument/2006/math">
                    <m:r>
                      <a:rPr lang="en-US" altLang="zh-CN" b="1"/>
                      <m:t> </m:t>
                    </m:r>
                    <m:r>
                      <a:rPr lang="en-US" altLang="zh-CN"/>
                      <m:t>∈</m:t>
                    </m:r>
                    <m:sSup>
                      <m:sSupPr>
                        <m:ctrlPr>
                          <a:rPr lang="zh-CN" altLang="zh-CN" i="1"/>
                        </m:ctrlPr>
                      </m:sSupPr>
                      <m:e>
                        <m:r>
                          <a:rPr lang="en-US" altLang="zh-CN" b="1" i="1"/>
                          <m:t>𝐏</m:t>
                        </m:r>
                      </m:e>
                      <m:sup>
                        <m:r>
                          <m:rPr>
                            <m:sty m:val="p"/>
                          </m:rPr>
                          <a:rPr lang="en-US" altLang="zh-CN"/>
                          <m:t>m</m:t>
                        </m:r>
                        <m:r>
                          <a:rPr lang="en-US" altLang="zh-CN"/>
                          <m:t>×</m:t>
                        </m:r>
                        <m:r>
                          <m:rPr>
                            <m:sty m:val="p"/>
                          </m:rPr>
                          <a:rPr lang="en-US" altLang="zh-CN"/>
                          <m:t>n</m:t>
                        </m:r>
                      </m:sup>
                    </m:sSup>
                  </m:oMath>
                </a14:m>
                <a:r>
                  <a:rPr lang="zh-CN" altLang="zh-CN" dirty="0"/>
                  <a:t>）：</a:t>
                </a:r>
              </a:p>
              <a:p>
                <a:pPr lvl="0"/>
                <a14:m>
                  <m:oMath xmlns:m="http://schemas.openxmlformats.org/officeDocument/2006/math">
                    <m:r>
                      <a:rPr lang="en-US" altLang="zh-CN" b="1" i="1"/>
                      <m:t>𝐀</m:t>
                    </m:r>
                    <m:r>
                      <a:rPr lang="en-US" altLang="zh-CN"/>
                      <m:t>+</m:t>
                    </m:r>
                    <m:r>
                      <a:rPr lang="en-US" altLang="zh-CN" b="1" i="1"/>
                      <m:t>𝐁</m:t>
                    </m:r>
                    <m:r>
                      <a:rPr lang="en-US" altLang="zh-CN"/>
                      <m:t>=</m:t>
                    </m:r>
                    <m:r>
                      <a:rPr lang="en-US" altLang="zh-CN" b="1" i="1"/>
                      <m:t>𝐁</m:t>
                    </m:r>
                    <m:r>
                      <a:rPr lang="en-US" altLang="zh-CN"/>
                      <m:t>+</m:t>
                    </m:r>
                    <m:r>
                      <a:rPr lang="en-US" altLang="zh-CN" b="1" i="1"/>
                      <m:t>𝐀</m:t>
                    </m:r>
                  </m:oMath>
                </a14:m>
                <a:r>
                  <a:rPr lang="en-US" altLang="zh-CN" dirty="0"/>
                  <a:t> </a:t>
                </a:r>
                <a:r>
                  <a:rPr lang="zh-CN" altLang="zh-CN" dirty="0"/>
                  <a:t>（交换律）</a:t>
                </a:r>
              </a:p>
              <a:p>
                <a:pPr lvl="0"/>
                <a14:m>
                  <m:oMath xmlns:m="http://schemas.openxmlformats.org/officeDocument/2006/math">
                    <m:d>
                      <m:dPr>
                        <m:begChr m:val="（"/>
                        <m:endChr m:val="）"/>
                        <m:ctrlPr>
                          <a:rPr lang="zh-CN" altLang="zh-CN" i="1"/>
                        </m:ctrlPr>
                      </m:dPr>
                      <m:e>
                        <m:r>
                          <a:rPr lang="en-US" altLang="zh-CN" b="1" i="1"/>
                          <m:t>𝐀</m:t>
                        </m:r>
                        <m:r>
                          <a:rPr lang="en-US" altLang="zh-CN"/>
                          <m:t>+</m:t>
                        </m:r>
                        <m:r>
                          <a:rPr lang="en-US" altLang="zh-CN" b="1" i="1"/>
                          <m:t>𝐁</m:t>
                        </m:r>
                      </m:e>
                    </m:d>
                    <m:r>
                      <a:rPr lang="en-US" altLang="zh-CN"/>
                      <m:t>+</m:t>
                    </m:r>
                    <m:r>
                      <a:rPr lang="en-US" altLang="zh-CN" b="1" i="1"/>
                      <m:t>𝐂</m:t>
                    </m:r>
                    <m:r>
                      <a:rPr lang="en-US" altLang="zh-CN"/>
                      <m:t>=</m:t>
                    </m:r>
                    <m:r>
                      <a:rPr lang="en-US" altLang="zh-CN" b="1" i="1"/>
                      <m:t>𝐀</m:t>
                    </m:r>
                    <m:r>
                      <a:rPr lang="en-US" altLang="zh-CN"/>
                      <m:t>+</m:t>
                    </m:r>
                    <m:d>
                      <m:dPr>
                        <m:ctrlPr>
                          <a:rPr lang="zh-CN" altLang="zh-CN" i="1"/>
                        </m:ctrlPr>
                      </m:dPr>
                      <m:e>
                        <m:r>
                          <a:rPr lang="en-US" altLang="zh-CN" b="1" i="1"/>
                          <m:t>𝐁</m:t>
                        </m:r>
                        <m:r>
                          <a:rPr lang="en-US" altLang="zh-CN"/>
                          <m:t>+</m:t>
                        </m:r>
                        <m:r>
                          <a:rPr lang="en-US" altLang="zh-CN" b="1" i="1"/>
                          <m:t>𝐂</m:t>
                        </m:r>
                      </m:e>
                    </m:d>
                  </m:oMath>
                </a14:m>
                <a:r>
                  <a:rPr lang="zh-CN" altLang="zh-CN" dirty="0"/>
                  <a:t>（结合律）</a:t>
                </a:r>
              </a:p>
              <a:p>
                <a:pPr lvl="0"/>
                <a:r>
                  <a:rPr lang="zh-CN" altLang="zh-CN" dirty="0"/>
                  <a:t>设</a:t>
                </a:r>
                <a14:m>
                  <m:oMath xmlns:m="http://schemas.openxmlformats.org/officeDocument/2006/math">
                    <m:sSub>
                      <m:sSubPr>
                        <m:ctrlPr>
                          <a:rPr lang="zh-CN" altLang="zh-CN" i="1"/>
                        </m:ctrlPr>
                      </m:sSubPr>
                      <m:e>
                        <m:r>
                          <a:rPr lang="en-US" altLang="zh-CN" b="1" i="1"/>
                          <m:t>𝟎</m:t>
                        </m:r>
                      </m:e>
                      <m:sub>
                        <m:r>
                          <m:rPr>
                            <m:sty m:val="p"/>
                          </m:rPr>
                          <a:rPr lang="en-US" altLang="zh-CN"/>
                          <m:t>m</m:t>
                        </m:r>
                        <m:r>
                          <a:rPr lang="en-US" altLang="zh-CN"/>
                          <m:t>×</m:t>
                        </m:r>
                        <m:r>
                          <m:rPr>
                            <m:sty m:val="p"/>
                          </m:rPr>
                          <a:rPr lang="en-US" altLang="zh-CN"/>
                          <m:t>n</m:t>
                        </m:r>
                      </m:sub>
                    </m:sSub>
                  </m:oMath>
                </a14:m>
                <a:r>
                  <a:rPr lang="zh-CN" altLang="zh-CN" dirty="0"/>
                  <a:t>为零矩阵，则</a:t>
                </a:r>
              </a:p>
              <a:p>
                <a:r>
                  <a:rPr lang="en-US" altLang="zh-CN" dirty="0"/>
                  <a:t>                       </a:t>
                </a:r>
                <a14:m>
                  <m:oMath xmlns:m="http://schemas.openxmlformats.org/officeDocument/2006/math">
                    <m:r>
                      <a:rPr lang="en-US" altLang="zh-CN" b="1" i="1"/>
                      <m:t>𝐀</m:t>
                    </m:r>
                    <m:r>
                      <a:rPr lang="en-US" altLang="zh-CN"/>
                      <m:t>+</m:t>
                    </m:r>
                    <m:r>
                      <a:rPr lang="en-US" altLang="zh-CN" b="1" i="1"/>
                      <m:t>𝟎</m:t>
                    </m:r>
                    <m:r>
                      <a:rPr lang="en-US" altLang="zh-CN"/>
                      <m:t>=</m:t>
                    </m:r>
                    <m:r>
                      <a:rPr lang="en-US" altLang="zh-CN" b="1" i="1"/>
                      <m:t>𝐀</m:t>
                    </m:r>
                  </m:oMath>
                </a14:m>
                <a:r>
                  <a:rPr lang="zh-CN" altLang="zh-CN" dirty="0"/>
                  <a:t>；</a:t>
                </a:r>
              </a:p>
              <a:p>
                <a:pPr lvl="0"/>
                <a:r>
                  <a:rPr lang="zh-CN" altLang="zh-CN" dirty="0"/>
                  <a:t>设</a:t>
                </a:r>
                <a14:m>
                  <m:oMath xmlns:m="http://schemas.openxmlformats.org/officeDocument/2006/math">
                    <m:r>
                      <a:rPr lang="en-US" altLang="zh-CN" b="1" i="1"/>
                      <m:t>𝐀</m:t>
                    </m:r>
                    <m:r>
                      <a:rPr lang="en-US" altLang="zh-CN"/>
                      <m:t>=</m:t>
                    </m:r>
                    <m:sSub>
                      <m:sSubPr>
                        <m:ctrlPr>
                          <a:rPr lang="zh-CN" altLang="zh-CN" i="1"/>
                        </m:ctrlPr>
                      </m:sSubPr>
                      <m:e>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e>
                      <m:sub>
                        <m:r>
                          <m:rPr>
                            <m:sty m:val="p"/>
                          </m:rPr>
                          <a:rPr lang="en-US" altLang="zh-CN"/>
                          <m:t>m</m:t>
                        </m:r>
                        <m:r>
                          <a:rPr lang="en-US" altLang="zh-CN"/>
                          <m:t>×</m:t>
                        </m:r>
                        <m:r>
                          <m:rPr>
                            <m:sty m:val="p"/>
                          </m:rPr>
                          <a:rPr lang="en-US" altLang="zh-CN"/>
                          <m:t>n</m:t>
                        </m:r>
                      </m:sub>
                    </m:sSub>
                  </m:oMath>
                </a14:m>
                <a:r>
                  <a:rPr lang="zh-CN" altLang="zh-CN" dirty="0"/>
                  <a:t>，矩阵</a:t>
                </a:r>
              </a:p>
              <a:p>
                <a14:m>
                  <m:oMath xmlns:m="http://schemas.openxmlformats.org/officeDocument/2006/math">
                    <m:d>
                      <m:dPr>
                        <m:ctrlPr>
                          <a:rPr lang="zh-CN" altLang="zh-CN" i="1"/>
                        </m:ctrlPr>
                      </m:dPr>
                      <m:e>
                        <m:r>
                          <a:rPr lang="en-US" altLang="zh-CN" i="1"/>
                          <m:t>−</m:t>
                        </m:r>
                        <m:sSub>
                          <m:sSubPr>
                            <m:ctrlPr>
                              <a:rPr lang="zh-CN" altLang="zh-CN" i="1"/>
                            </m:ctrlPr>
                          </m:sSubPr>
                          <m:e>
                            <m:r>
                              <m:rPr>
                                <m:sty m:val="p"/>
                              </m:rPr>
                              <a:rPr lang="en-US" altLang="zh-CN"/>
                              <m:t>a</m:t>
                            </m:r>
                          </m:e>
                          <m:sub>
                            <m:r>
                              <m:rPr>
                                <m:sty m:val="p"/>
                              </m:rPr>
                              <a:rPr lang="en-US" altLang="zh-CN"/>
                              <m:t>ij</m:t>
                            </m:r>
                          </m:sub>
                        </m:sSub>
                      </m:e>
                    </m:d>
                    <m:r>
                      <a:rPr lang="en-US" altLang="zh-CN"/>
                      <m:t>=</m:t>
                    </m:r>
                    <m:d>
                      <m:dPr>
                        <m:begChr m:val="["/>
                        <m:endChr m:val="]"/>
                        <m:ctrlPr>
                          <a:rPr lang="zh-CN" altLang="zh-CN" i="1"/>
                        </m:ctrlPr>
                      </m:dPr>
                      <m:e>
                        <m:m>
                          <m:mPr>
                            <m:mcs>
                              <m:mc>
                                <m:mcPr>
                                  <m:count m:val="4"/>
                                  <m:mcJc m:val="center"/>
                                </m:mcPr>
                              </m:mc>
                            </m:mcs>
                            <m:ctrlPr>
                              <a:rPr lang="zh-CN" altLang="zh-CN" i="1"/>
                            </m:ctrlPr>
                          </m:mPr>
                          <m:mr>
                            <m:e>
                              <m:r>
                                <a:rPr lang="en-US" altLang="zh-CN" i="1"/>
                                <m:t>−</m:t>
                              </m:r>
                              <m:sSub>
                                <m:sSubPr>
                                  <m:ctrlPr>
                                    <a:rPr lang="zh-CN" altLang="zh-CN" i="1"/>
                                  </m:ctrlPr>
                                </m:sSubPr>
                                <m:e>
                                  <m:r>
                                    <m:rPr>
                                      <m:sty m:val="p"/>
                                    </m:rPr>
                                    <a:rPr lang="en-US" altLang="zh-CN"/>
                                    <m:t>a</m:t>
                                  </m:r>
                                </m:e>
                                <m:sub>
                                  <m:r>
                                    <a:rPr lang="en-US" altLang="zh-CN"/>
                                    <m:t>11</m:t>
                                  </m:r>
                                </m:sub>
                              </m:sSub>
                            </m:e>
                            <m:e>
                              <m:sSub>
                                <m:sSubPr>
                                  <m:ctrlPr>
                                    <a:rPr lang="zh-CN" altLang="zh-CN" i="1"/>
                                  </m:ctrlPr>
                                </m:sSubPr>
                                <m:e>
                                  <m:r>
                                    <a:rPr lang="en-US" altLang="zh-CN" i="1"/>
                                    <m:t>−</m:t>
                                  </m:r>
                                  <m:r>
                                    <m:rPr>
                                      <m:sty m:val="p"/>
                                    </m:rPr>
                                    <a:rPr lang="en-US" altLang="zh-CN"/>
                                    <m:t>a</m:t>
                                  </m:r>
                                </m:e>
                                <m:sub>
                                  <m:r>
                                    <a:rPr lang="en-US" altLang="zh-CN"/>
                                    <m:t>12</m:t>
                                  </m:r>
                                </m:sub>
                              </m:sSub>
                            </m:e>
                            <m:e>
                              <m:r>
                                <a:rPr lang="en-US" altLang="zh-CN"/>
                                <m:t>⋯</m:t>
                              </m:r>
                            </m:e>
                            <m:e>
                              <m:r>
                                <a:rPr lang="en-US" altLang="zh-CN" i="1"/>
                                <m:t>−</m:t>
                              </m:r>
                              <m:sSub>
                                <m:sSubPr>
                                  <m:ctrlPr>
                                    <a:rPr lang="zh-CN" altLang="zh-CN" i="1"/>
                                  </m:ctrlPr>
                                </m:sSubPr>
                                <m:e>
                                  <m:r>
                                    <m:rPr>
                                      <m:sty m:val="p"/>
                                    </m:rPr>
                                    <a:rPr lang="en-US" altLang="zh-CN"/>
                                    <m:t>a</m:t>
                                  </m:r>
                                </m:e>
                                <m:sub>
                                  <m:r>
                                    <a:rPr lang="en-US" altLang="zh-CN"/>
                                    <m:t>1</m:t>
                                  </m:r>
                                  <m:r>
                                    <m:rPr>
                                      <m:sty m:val="p"/>
                                    </m:rPr>
                                    <a:rPr lang="en-US" altLang="zh-CN"/>
                                    <m:t>n</m:t>
                                  </m:r>
                                </m:sub>
                              </m:sSub>
                            </m:e>
                          </m:mr>
                          <m:mr>
                            <m:e>
                              <m:sSub>
                                <m:sSubPr>
                                  <m:ctrlPr>
                                    <a:rPr lang="zh-CN" altLang="zh-CN" i="1"/>
                                  </m:ctrlPr>
                                </m:sSubPr>
                                <m:e>
                                  <m:r>
                                    <a:rPr lang="en-US" altLang="zh-CN" i="1"/>
                                    <m:t>−</m:t>
                                  </m:r>
                                  <m:r>
                                    <m:rPr>
                                      <m:sty m:val="p"/>
                                    </m:rPr>
                                    <a:rPr lang="en-US" altLang="zh-CN"/>
                                    <m:t>a</m:t>
                                  </m:r>
                                </m:e>
                                <m:sub>
                                  <m:r>
                                    <a:rPr lang="en-US" altLang="zh-CN"/>
                                    <m:t>21</m:t>
                                  </m:r>
                                </m:sub>
                              </m:sSub>
                            </m:e>
                            <m:e>
                              <m:r>
                                <a:rPr lang="en-US" altLang="zh-CN" i="1"/>
                                <m:t>−</m:t>
                              </m:r>
                              <m:sSub>
                                <m:sSubPr>
                                  <m:ctrlPr>
                                    <a:rPr lang="zh-CN" altLang="zh-CN" i="1"/>
                                  </m:ctrlPr>
                                </m:sSubPr>
                                <m:e>
                                  <m:r>
                                    <m:rPr>
                                      <m:sty m:val="p"/>
                                    </m:rPr>
                                    <a:rPr lang="en-US" altLang="zh-CN"/>
                                    <m:t>a</m:t>
                                  </m:r>
                                </m:e>
                                <m:sub>
                                  <m:r>
                                    <a:rPr lang="en-US" altLang="zh-CN"/>
                                    <m:t>22</m:t>
                                  </m:r>
                                </m:sub>
                              </m:sSub>
                            </m:e>
                            <m:e>
                              <m:r>
                                <a:rPr lang="en-US" altLang="zh-CN"/>
                                <m:t>⋯</m:t>
                              </m:r>
                            </m:e>
                            <m:e>
                              <m:r>
                                <a:rPr lang="en-US" altLang="zh-CN" i="1"/>
                                <m:t>−</m:t>
                              </m:r>
                              <m:sSub>
                                <m:sSubPr>
                                  <m:ctrlPr>
                                    <a:rPr lang="zh-CN" altLang="zh-CN" i="1"/>
                                  </m:ctrlPr>
                                </m:sSubPr>
                                <m:e>
                                  <m:r>
                                    <m:rPr>
                                      <m:sty m:val="p"/>
                                    </m:rPr>
                                    <a:rPr lang="en-US" altLang="zh-CN"/>
                                    <m:t>a</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a:rPr lang="en-US" altLang="zh-CN" i="1"/>
                                    <m:t>−</m:t>
                                  </m:r>
                                  <m:r>
                                    <m:rPr>
                                      <m:sty m:val="p"/>
                                    </m:rPr>
                                    <a:rPr lang="en-US" altLang="zh-CN"/>
                                    <m:t>a</m:t>
                                  </m:r>
                                </m:e>
                                <m:sub>
                                  <m:r>
                                    <m:rPr>
                                      <m:sty m:val="p"/>
                                    </m:rPr>
                                    <a:rPr lang="en-US" altLang="zh-CN"/>
                                    <m:t>m</m:t>
                                  </m:r>
                                  <m:r>
                                    <a:rPr lang="en-US" altLang="zh-CN"/>
                                    <m:t>1</m:t>
                                  </m:r>
                                </m:sub>
                              </m:sSub>
                            </m:e>
                            <m:e>
                              <m:r>
                                <a:rPr lang="en-US" altLang="zh-CN" i="1"/>
                                <m:t>−</m:t>
                              </m:r>
                              <m:sSub>
                                <m:sSubPr>
                                  <m:ctrlPr>
                                    <a:rPr lang="zh-CN" altLang="zh-CN" i="1"/>
                                  </m:ctrlPr>
                                </m:sSubPr>
                                <m:e>
                                  <m:r>
                                    <m:rPr>
                                      <m:sty m:val="p"/>
                                    </m:rPr>
                                    <a:rPr lang="en-US" altLang="zh-CN"/>
                                    <m:t>a</m:t>
                                  </m:r>
                                </m:e>
                                <m:sub>
                                  <m:r>
                                    <m:rPr>
                                      <m:sty m:val="p"/>
                                    </m:rPr>
                                    <a:rPr lang="en-US" altLang="zh-CN"/>
                                    <m:t>m</m:t>
                                  </m:r>
                                  <m:r>
                                    <a:rPr lang="en-US" altLang="zh-CN"/>
                                    <m:t>2</m:t>
                                  </m:r>
                                </m:sub>
                              </m:sSub>
                            </m:e>
                            <m:e>
                              <m:r>
                                <a:rPr lang="en-US" altLang="zh-CN"/>
                                <m:t>⋯</m:t>
                              </m:r>
                            </m:e>
                            <m:e>
                              <m:sSub>
                                <m:sSubPr>
                                  <m:ctrlPr>
                                    <a:rPr lang="zh-CN" altLang="zh-CN" i="1"/>
                                  </m:ctrlPr>
                                </m:sSubPr>
                                <m:e>
                                  <m:r>
                                    <a:rPr lang="en-US" altLang="zh-CN" i="1"/>
                                    <m:t>−</m:t>
                                  </m:r>
                                  <m:r>
                                    <m:rPr>
                                      <m:sty m:val="p"/>
                                    </m:rPr>
                                    <a:rPr lang="en-US" altLang="zh-CN"/>
                                    <m:t>a</m:t>
                                  </m:r>
                                </m:e>
                                <m:sub>
                                  <m:r>
                                    <m:rPr>
                                      <m:sty m:val="p"/>
                                    </m:rPr>
                                    <a:rPr lang="en-US" altLang="zh-CN"/>
                                    <m:t>mn</m:t>
                                  </m:r>
                                </m:sub>
                              </m:sSub>
                            </m:e>
                          </m:mr>
                        </m:m>
                      </m:e>
                    </m:d>
                  </m:oMath>
                </a14:m>
                <a:endParaRPr lang="zh-CN" altLang="zh-CN" dirty="0"/>
              </a:p>
              <a:p>
                <a:r>
                  <a:rPr lang="zh-CN" altLang="zh-CN" dirty="0"/>
                  <a:t>称为</a:t>
                </a:r>
                <a:r>
                  <a:rPr lang="en-US" altLang="zh-CN" dirty="0"/>
                  <a:t>A</a:t>
                </a:r>
                <a:r>
                  <a:rPr lang="zh-CN" altLang="zh-CN" dirty="0"/>
                  <a:t>的负矩阵，记为</a:t>
                </a:r>
                <a14:m>
                  <m:oMath xmlns:m="http://schemas.openxmlformats.org/officeDocument/2006/math">
                    <m:r>
                      <a:rPr lang="en-US" altLang="zh-CN" i="1"/>
                      <m:t>−</m:t>
                    </m:r>
                    <m:r>
                      <m:rPr>
                        <m:sty m:val="p"/>
                      </m:rPr>
                      <a:rPr lang="en-US" altLang="zh-CN"/>
                      <m:t>A</m:t>
                    </m:r>
                  </m:oMath>
                </a14:m>
                <a:r>
                  <a:rPr lang="zh-CN" altLang="zh-CN" dirty="0"/>
                  <a:t>于是有</a:t>
                </a:r>
              </a:p>
              <a:p>
                <a:r>
                  <a:rPr lang="en-US" altLang="zh-CN" dirty="0"/>
                  <a:t>                              </a:t>
                </a:r>
                <a14:m>
                  <m:oMath xmlns:m="http://schemas.openxmlformats.org/officeDocument/2006/math">
                    <m:r>
                      <a:rPr lang="en-US" altLang="zh-CN" b="1" i="1"/>
                      <m:t>𝐀</m:t>
                    </m:r>
                    <m:r>
                      <a:rPr lang="en-US" altLang="zh-CN"/>
                      <m:t>+</m:t>
                    </m:r>
                    <m:d>
                      <m:dPr>
                        <m:ctrlPr>
                          <a:rPr lang="zh-CN" altLang="zh-CN" i="1"/>
                        </m:ctrlPr>
                      </m:dPr>
                      <m:e>
                        <m:r>
                          <a:rPr lang="en-US" altLang="zh-CN" i="1"/>
                          <m:t>−</m:t>
                        </m:r>
                        <m:r>
                          <a:rPr lang="en-US" altLang="zh-CN" b="1" i="1"/>
                          <m:t>𝐀</m:t>
                        </m:r>
                      </m:e>
                    </m:d>
                    <m:r>
                      <a:rPr lang="en-US" altLang="zh-CN"/>
                      <m:t>=0</m:t>
                    </m:r>
                  </m:oMath>
                </a14:m>
                <a:r>
                  <a:rPr lang="zh-CN" altLang="zh-CN" dirty="0"/>
                  <a:t>，</a:t>
                </a:r>
              </a:p>
              <a:p>
                <a:r>
                  <a:rPr lang="zh-CN" altLang="zh-CN" dirty="0"/>
                  <a:t>矩阵减法定义为</a:t>
                </a:r>
              </a:p>
              <a:p>
                <a:r>
                  <a:rPr lang="en-US" altLang="zh-CN" dirty="0"/>
                  <a:t> </a:t>
                </a:r>
                <a:endParaRPr lang="zh-CN" altLang="zh-CN" dirty="0"/>
              </a:p>
              <a:p>
                <a:r>
                  <a:rPr lang="en-US" altLang="zh-CN" dirty="0"/>
                  <a:t>                             </a:t>
                </a:r>
                <a14:m>
                  <m:oMath xmlns:m="http://schemas.openxmlformats.org/officeDocument/2006/math">
                    <m:r>
                      <a:rPr lang="en-US" altLang="zh-CN" b="1" i="1"/>
                      <m:t>𝐀</m:t>
                    </m:r>
                    <m:r>
                      <a:rPr lang="en-US" altLang="zh-CN" i="1"/>
                      <m:t>−</m:t>
                    </m:r>
                    <m:r>
                      <a:rPr lang="en-US" altLang="zh-CN" b="1" i="1"/>
                      <m:t>𝐁</m:t>
                    </m:r>
                    <m:r>
                      <a:rPr lang="en-US" altLang="zh-CN"/>
                      <m:t>=</m:t>
                    </m:r>
                    <m:r>
                      <a:rPr lang="en-US" altLang="zh-CN" b="1" i="1"/>
                      <m:t>𝐀</m:t>
                    </m:r>
                    <m:r>
                      <a:rPr lang="en-US" altLang="zh-CN"/>
                      <m:t>+(</m:t>
                    </m:r>
                    <m:r>
                      <a:rPr lang="en-US" altLang="zh-CN" i="1"/>
                      <m:t>−</m:t>
                    </m:r>
                    <m:r>
                      <a:rPr lang="en-US" altLang="zh-CN" b="1" i="1"/>
                      <m:t>𝐁</m:t>
                    </m:r>
                    <m:r>
                      <a:rPr lang="en-US" altLang="zh-CN"/>
                      <m:t>)</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981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数与矩阵相乘</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设</a:t>
                </a:r>
                <a14:m>
                  <m:oMath xmlns:m="http://schemas.openxmlformats.org/officeDocument/2006/math">
                    <m:r>
                      <a:rPr lang="en-US" altLang="zh-CN" b="1" i="1"/>
                      <m:t>𝐀</m:t>
                    </m:r>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sSup>
                      <m:sSupPr>
                        <m:ctrlPr>
                          <a:rPr lang="zh-CN" altLang="zh-CN" i="1"/>
                        </m:ctrlPr>
                      </m:sSupPr>
                      <m:e>
                        <m:r>
                          <m:rPr>
                            <m:sty m:val="p"/>
                          </m:rPr>
                          <a:rPr lang="en-US" altLang="zh-CN"/>
                          <m:t>P</m:t>
                        </m:r>
                      </m:e>
                      <m:sup>
                        <m:r>
                          <m:rPr>
                            <m:sty m:val="p"/>
                          </m:rPr>
                          <a:rPr lang="en-US" altLang="zh-CN"/>
                          <m:t>m</m:t>
                        </m:r>
                        <m:r>
                          <a:rPr lang="en-US" altLang="zh-CN"/>
                          <m:t>×</m:t>
                        </m:r>
                        <m:r>
                          <m:rPr>
                            <m:sty m:val="p"/>
                          </m:rPr>
                          <a:rPr lang="en-US" altLang="zh-CN"/>
                          <m:t>n</m:t>
                        </m:r>
                      </m:sup>
                    </m:sSup>
                  </m:oMath>
                </a14:m>
                <a:r>
                  <a:rPr lang="zh-CN" altLang="zh-CN" dirty="0"/>
                  <a:t>，数</a:t>
                </a:r>
                <a:r>
                  <a:rPr lang="en-US" altLang="zh-CN" dirty="0"/>
                  <a:t> </a:t>
                </a:r>
                <a:r>
                  <a:rPr lang="zh-CN" altLang="zh-CN" dirty="0"/>
                  <a:t>与矩阵</a:t>
                </a:r>
                <a:r>
                  <a:rPr lang="en-US" altLang="zh-CN" dirty="0"/>
                  <a:t>A</a:t>
                </a:r>
                <a:r>
                  <a:rPr lang="zh-CN" altLang="zh-CN" dirty="0"/>
                  <a:t>的乘积记作</a:t>
                </a:r>
                <a:r>
                  <a:rPr lang="en-US" altLang="zh-CN" dirty="0"/>
                  <a:t> A</a:t>
                </a:r>
                <a:r>
                  <a:rPr lang="zh-CN" altLang="zh-CN" dirty="0"/>
                  <a:t>，即</a:t>
                </a:r>
              </a:p>
              <a:p>
                <a14:m>
                  <m:oMath xmlns:m="http://schemas.openxmlformats.org/officeDocument/2006/math">
                    <m:r>
                      <m:rPr>
                        <m:sty m:val="p"/>
                      </m:rPr>
                      <a:rPr lang="en-US" altLang="zh-CN"/>
                      <m:t>λA</m:t>
                    </m:r>
                    <m:r>
                      <a:rPr lang="en-US" altLang="zh-CN"/>
                      <m:t>=</m:t>
                    </m:r>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a:rPr lang="en-US" altLang="zh-CN"/>
                                    <m:t> </m:t>
                                  </m:r>
                                  <m:r>
                                    <m:rPr>
                                      <m:sty m:val="p"/>
                                    </m:rPr>
                                    <a:rPr lang="en-US" altLang="zh-CN"/>
                                    <m:t>a</m:t>
                                  </m:r>
                                </m:e>
                                <m:sub>
                                  <m:r>
                                    <a:rPr lang="en-US" altLang="zh-CN"/>
                                    <m:t>11</m:t>
                                  </m:r>
                                </m:sub>
                              </m:sSub>
                            </m:e>
                            <m:e>
                              <m:sSub>
                                <m:sSubPr>
                                  <m:ctrlPr>
                                    <a:rPr lang="zh-CN" altLang="zh-CN" i="1"/>
                                  </m:ctrlPr>
                                </m:sSubPr>
                                <m:e>
                                  <m:r>
                                    <m:rPr>
                                      <m:sty m:val="p"/>
                                    </m:rPr>
                                    <a:rPr lang="en-US" altLang="zh-CN"/>
                                    <m:t>a</m:t>
                                  </m:r>
                                </m:e>
                                <m:sub>
                                  <m:r>
                                    <a:rPr lang="en-US" altLang="zh-CN"/>
                                    <m:t>12</m:t>
                                  </m:r>
                                </m:sub>
                              </m:sSub>
                            </m:e>
                            <m:e>
                              <m:r>
                                <a:rPr lang="en-US" altLang="zh-CN"/>
                                <m:t>⋯</m:t>
                              </m:r>
                            </m:e>
                            <m:e>
                              <m:sSub>
                                <m:sSubPr>
                                  <m:ctrlPr>
                                    <a:rPr lang="zh-CN" altLang="zh-CN" i="1"/>
                                  </m:ctrlPr>
                                </m:sSubPr>
                                <m:e>
                                  <m:r>
                                    <m:rPr>
                                      <m:sty m:val="p"/>
                                    </m:rPr>
                                    <a:rPr lang="en-US" altLang="zh-CN"/>
                                    <m:t>a</m:t>
                                  </m:r>
                                </m:e>
                                <m:sub>
                                  <m:r>
                                    <a:rPr lang="en-US" altLang="zh-CN"/>
                                    <m:t>1</m:t>
                                  </m:r>
                                  <m:r>
                                    <m:rPr>
                                      <m:sty m:val="p"/>
                                    </m:rPr>
                                    <a:rPr lang="en-US" altLang="zh-CN"/>
                                    <m:t>n</m:t>
                                  </m:r>
                                </m:sub>
                              </m:sSub>
                            </m:e>
                          </m:mr>
                          <m:mr>
                            <m:e>
                              <m:sSub>
                                <m:sSubPr>
                                  <m:ctrlPr>
                                    <a:rPr lang="zh-CN" altLang="zh-CN" i="1"/>
                                  </m:ctrlPr>
                                </m:sSubPr>
                                <m:e>
                                  <m:r>
                                    <m:rPr>
                                      <m:sty m:val="p"/>
                                    </m:rPr>
                                    <a:rPr lang="en-US" altLang="zh-CN"/>
                                    <m:t>a</m:t>
                                  </m:r>
                                </m:e>
                                <m:sub>
                                  <m:r>
                                    <a:rPr lang="en-US" altLang="zh-CN"/>
                                    <m:t>21</m:t>
                                  </m:r>
                                </m:sub>
                              </m:sSub>
                            </m:e>
                            <m:e>
                              <m:sSub>
                                <m:sSubPr>
                                  <m:ctrlPr>
                                    <a:rPr lang="zh-CN" altLang="zh-CN" i="1"/>
                                  </m:ctrlPr>
                                </m:sSubPr>
                                <m:e>
                                  <m:r>
                                    <a:rPr lang="en-US" altLang="zh-CN"/>
                                    <m:t> </m:t>
                                  </m:r>
                                  <m:r>
                                    <m:rPr>
                                      <m:sty m:val="p"/>
                                    </m:rPr>
                                    <a:rPr lang="en-US" altLang="zh-CN"/>
                                    <m:t>a</m:t>
                                  </m:r>
                                </m:e>
                                <m:sub>
                                  <m:r>
                                    <a:rPr lang="en-US" altLang="zh-CN"/>
                                    <m:t>22</m:t>
                                  </m:r>
                                </m:sub>
                              </m:sSub>
                            </m:e>
                            <m:e>
                              <m:r>
                                <a:rPr lang="en-US" altLang="zh-CN"/>
                                <m:t>⋯</m:t>
                              </m:r>
                            </m:e>
                            <m:e>
                              <m:sSub>
                                <m:sSubPr>
                                  <m:ctrlPr>
                                    <a:rPr lang="zh-CN" altLang="zh-CN" i="1"/>
                                  </m:ctrlPr>
                                </m:sSubPr>
                                <m:e>
                                  <m:r>
                                    <m:rPr>
                                      <m:sty m:val="p"/>
                                    </m:rPr>
                                    <a:rPr lang="en-US" altLang="zh-CN"/>
                                    <m:t>a</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m</m:t>
                                  </m:r>
                                  <m:r>
                                    <a:rPr lang="en-US" altLang="zh-CN"/>
                                    <m:t>1</m:t>
                                  </m:r>
                                </m:sub>
                              </m:sSub>
                            </m:e>
                            <m:e>
                              <m:sSub>
                                <m:sSubPr>
                                  <m:ctrlPr>
                                    <a:rPr lang="zh-CN" altLang="zh-CN" i="1"/>
                                  </m:ctrlPr>
                                </m:sSubPr>
                                <m:e>
                                  <m:r>
                                    <m:rPr>
                                      <m:sty m:val="p"/>
                                    </m:rPr>
                                    <a:rPr lang="en-US" altLang="zh-CN"/>
                                    <m:t>a</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mn</m:t>
                                  </m:r>
                                </m:sub>
                              </m:sSub>
                            </m:e>
                          </m:mr>
                        </m:m>
                      </m:e>
                    </m:d>
                  </m:oMath>
                </a14:m>
                <a:endParaRPr lang="zh-CN" altLang="zh-CN" dirty="0"/>
              </a:p>
              <a:p>
                <a:r>
                  <a:rPr lang="zh-CN" altLang="zh-CN" dirty="0"/>
                  <a:t>数乘矩阵的运算规律</a:t>
                </a:r>
                <a:r>
                  <a:rPr lang="zh-CN" altLang="zh-CN" b="1" dirty="0"/>
                  <a:t>（</a:t>
                </a:r>
                <a:r>
                  <a:rPr lang="zh-CN" altLang="zh-CN" dirty="0"/>
                  <a:t>设</a:t>
                </a:r>
                <a:r>
                  <a:rPr lang="en-US" altLang="zh-CN" b="1" dirty="0"/>
                  <a:t>A</a:t>
                </a:r>
                <a:r>
                  <a:rPr lang="zh-CN" altLang="zh-CN" dirty="0"/>
                  <a:t>、</a:t>
                </a:r>
                <a:r>
                  <a:rPr lang="en-US" altLang="zh-CN" b="1" dirty="0"/>
                  <a:t>B</a:t>
                </a:r>
                <a14:m>
                  <m:oMath xmlns:m="http://schemas.openxmlformats.org/officeDocument/2006/math">
                    <m:r>
                      <a:rPr lang="en-US" altLang="zh-CN"/>
                      <m:t>∈</m:t>
                    </m:r>
                    <m:sSup>
                      <m:sSupPr>
                        <m:ctrlPr>
                          <a:rPr lang="zh-CN" altLang="zh-CN" i="1"/>
                        </m:ctrlPr>
                      </m:sSupPr>
                      <m:e>
                        <m:r>
                          <m:rPr>
                            <m:sty m:val="p"/>
                          </m:rPr>
                          <a:rPr lang="en-US" altLang="zh-CN"/>
                          <m:t>P</m:t>
                        </m:r>
                      </m:e>
                      <m:sup>
                        <m:r>
                          <m:rPr>
                            <m:sty m:val="p"/>
                          </m:rPr>
                          <a:rPr lang="en-US" altLang="zh-CN"/>
                          <m:t>m</m:t>
                        </m:r>
                        <m:r>
                          <a:rPr lang="en-US" altLang="zh-CN"/>
                          <m:t>×</m:t>
                        </m:r>
                        <m:r>
                          <m:rPr>
                            <m:sty m:val="p"/>
                          </m:rPr>
                          <a:rPr lang="en-US" altLang="zh-CN"/>
                          <m:t>n</m:t>
                        </m:r>
                      </m:sup>
                    </m:sSup>
                    <m:r>
                      <a:rPr lang="zh-CN" altLang="zh-CN"/>
                      <m:t>，</m:t>
                    </m:r>
                    <m:r>
                      <a:rPr lang="en-US" altLang="zh-CN"/>
                      <m:t> ,</m:t>
                    </m:r>
                    <m:r>
                      <m:rPr>
                        <m:sty m:val="p"/>
                      </m:rPr>
                      <a:rPr lang="en-US" altLang="zh-CN"/>
                      <m:t>μ</m:t>
                    </m:r>
                  </m:oMath>
                </a14:m>
                <a:r>
                  <a:rPr lang="zh-CN" altLang="zh-CN" dirty="0"/>
                  <a:t>为数）</a:t>
                </a:r>
              </a:p>
              <a:p>
                <a:pPr lvl="0"/>
                <a14:m>
                  <m:oMath xmlns:m="http://schemas.openxmlformats.org/officeDocument/2006/math">
                    <m:r>
                      <a:rPr lang="en-US" altLang="zh-CN"/>
                      <m:t>1</m:t>
                    </m:r>
                    <m:r>
                      <a:rPr lang="en-US" altLang="zh-CN" b="1" i="1"/>
                      <m:t>𝐀</m:t>
                    </m:r>
                    <m:r>
                      <a:rPr lang="en-US" altLang="zh-CN"/>
                      <m:t>=</m:t>
                    </m:r>
                    <m:r>
                      <a:rPr lang="en-US" altLang="zh-CN" b="1" i="1"/>
                      <m:t>𝐀</m:t>
                    </m:r>
                  </m:oMath>
                </a14:m>
                <a:r>
                  <a:rPr lang="zh-CN" altLang="zh-CN" dirty="0"/>
                  <a:t>；</a:t>
                </a:r>
              </a:p>
              <a:p>
                <a:pPr lvl="0"/>
                <a14:m>
                  <m:oMath xmlns:m="http://schemas.openxmlformats.org/officeDocument/2006/math">
                    <m:d>
                      <m:dPr>
                        <m:ctrlPr>
                          <a:rPr lang="zh-CN" altLang="zh-CN" i="1"/>
                        </m:ctrlPr>
                      </m:dPr>
                      <m:e>
                        <m:r>
                          <m:rPr>
                            <m:sty m:val="p"/>
                          </m:rPr>
                          <a:rPr lang="en-US" altLang="zh-CN"/>
                          <m:t>μ</m:t>
                        </m:r>
                      </m:e>
                    </m:d>
                    <m:r>
                      <a:rPr lang="en-US" altLang="zh-CN" b="1" i="1"/>
                      <m:t>𝐀</m:t>
                    </m:r>
                    <m:r>
                      <a:rPr lang="en-US" altLang="zh-CN"/>
                      <m:t>=</m:t>
                    </m:r>
                    <m:d>
                      <m:dPr>
                        <m:ctrlPr>
                          <a:rPr lang="zh-CN" altLang="zh-CN" i="1"/>
                        </m:ctrlPr>
                      </m:dPr>
                      <m:e>
                        <m:r>
                          <m:rPr>
                            <m:sty m:val="p"/>
                          </m:rPr>
                          <a:rPr lang="en-US" altLang="zh-CN"/>
                          <m:t>μ</m:t>
                        </m:r>
                        <m:r>
                          <a:rPr lang="en-US" altLang="zh-CN" b="1" i="1"/>
                          <m:t>𝐀</m:t>
                        </m:r>
                      </m:e>
                    </m:d>
                    <m:r>
                      <a:rPr lang="en-US" altLang="zh-CN"/>
                      <m:t>=</m:t>
                    </m:r>
                    <m:r>
                      <m:rPr>
                        <m:sty m:val="p"/>
                      </m:rPr>
                      <a:rPr lang="en-US" altLang="zh-CN"/>
                      <m:t>μ</m:t>
                    </m:r>
                    <m:r>
                      <a:rPr lang="en-US" altLang="zh-CN"/>
                      <m:t>( </m:t>
                    </m:r>
                    <m:r>
                      <a:rPr lang="en-US" altLang="zh-CN" b="1" i="1"/>
                      <m:t>𝐀</m:t>
                    </m:r>
                    <m:r>
                      <a:rPr lang="en-US" altLang="zh-CN"/>
                      <m:t>)</m:t>
                    </m:r>
                  </m:oMath>
                </a14:m>
                <a:r>
                  <a:rPr lang="zh-CN" altLang="zh-CN" dirty="0"/>
                  <a:t>；</a:t>
                </a:r>
              </a:p>
              <a:p>
                <a:pPr lvl="0"/>
                <a14:m>
                  <m:oMath xmlns:m="http://schemas.openxmlformats.org/officeDocument/2006/math">
                    <m:d>
                      <m:dPr>
                        <m:ctrlPr>
                          <a:rPr lang="zh-CN" altLang="zh-CN" i="1"/>
                        </m:ctrlPr>
                      </m:dPr>
                      <m:e>
                        <m:r>
                          <a:rPr lang="en-US" altLang="zh-CN"/>
                          <m:t>+</m:t>
                        </m:r>
                        <m:r>
                          <m:rPr>
                            <m:sty m:val="p"/>
                          </m:rPr>
                          <a:rPr lang="en-US" altLang="zh-CN"/>
                          <m:t>μ</m:t>
                        </m:r>
                      </m:e>
                    </m:d>
                    <m:r>
                      <a:rPr lang="en-US" altLang="zh-CN" b="1" i="1"/>
                      <m:t>𝐀</m:t>
                    </m:r>
                    <m:r>
                      <a:rPr lang="en-US" altLang="zh-CN"/>
                      <m:t>= </m:t>
                    </m:r>
                    <m:r>
                      <a:rPr lang="en-US" altLang="zh-CN" b="1" i="1"/>
                      <m:t>𝐀</m:t>
                    </m:r>
                    <m:r>
                      <a:rPr lang="en-US" altLang="zh-CN"/>
                      <m:t>+</m:t>
                    </m:r>
                    <m:r>
                      <m:rPr>
                        <m:sty m:val="p"/>
                      </m:rPr>
                      <a:rPr lang="en-US" altLang="zh-CN"/>
                      <m:t>μ</m:t>
                    </m:r>
                    <m:r>
                      <a:rPr lang="en-US" altLang="zh-CN" b="1" i="1"/>
                      <m:t>𝐀</m:t>
                    </m:r>
                  </m:oMath>
                </a14:m>
                <a:r>
                  <a:rPr lang="zh-CN" altLang="zh-CN" dirty="0"/>
                  <a:t>；</a:t>
                </a:r>
              </a:p>
              <a:p>
                <a:pPr lvl="0"/>
                <a14:m>
                  <m:oMath xmlns:m="http://schemas.openxmlformats.org/officeDocument/2006/math">
                    <m:r>
                      <m:rPr>
                        <m:sty m:val="p"/>
                      </m:rPr>
                      <a:rPr lang="en-US" altLang="zh-CN"/>
                      <m:t>λ</m:t>
                    </m:r>
                    <m:d>
                      <m:dPr>
                        <m:begChr m:val="（"/>
                        <m:endChr m:val="）"/>
                        <m:ctrlPr>
                          <a:rPr lang="zh-CN" altLang="zh-CN" i="1"/>
                        </m:ctrlPr>
                      </m:dPr>
                      <m:e>
                        <m:r>
                          <a:rPr lang="en-US" altLang="zh-CN" b="1" i="1"/>
                          <m:t>𝐀</m:t>
                        </m:r>
                        <m:r>
                          <a:rPr lang="en-US" altLang="zh-CN"/>
                          <m:t>+</m:t>
                        </m:r>
                        <m:r>
                          <a:rPr lang="en-US" altLang="zh-CN" b="1" i="1"/>
                          <m:t>𝐁</m:t>
                        </m:r>
                      </m:e>
                    </m:d>
                    <m:r>
                      <a:rPr lang="en-US" altLang="zh-CN"/>
                      <m:t>= </m:t>
                    </m:r>
                    <m:r>
                      <a:rPr lang="en-US" altLang="zh-CN" b="1" i="1"/>
                      <m:t>𝐀</m:t>
                    </m:r>
                    <m:r>
                      <a:rPr lang="en-US" altLang="zh-CN"/>
                      <m:t>+ </m:t>
                    </m:r>
                    <m:r>
                      <a:rPr lang="en-US" altLang="zh-CN" b="1" i="1"/>
                      <m:t>𝐁</m:t>
                    </m:r>
                  </m:oMath>
                </a14:m>
                <a:r>
                  <a:rPr lang="en-US" altLang="zh-CN" dirty="0"/>
                  <a:t>.</a:t>
                </a:r>
                <a:endParaRPr lang="zh-CN" altLang="zh-CN" dirty="0"/>
              </a:p>
              <a:p>
                <a:r>
                  <a:rPr lang="zh-CN" altLang="zh-CN" dirty="0"/>
                  <a:t>矩阵相加与数乘矩阵统称为矩阵的线性运算。</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5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068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矩阵的乘法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zh-CN" dirty="0"/>
                  <a:t>矩阵</a:t>
                </a:r>
                <a14:m>
                  <m:oMath xmlns:m="http://schemas.openxmlformats.org/officeDocument/2006/math">
                    <m:r>
                      <a:rPr lang="en-US" altLang="zh-CN" b="1" i="1"/>
                      <m:t>𝐀</m:t>
                    </m:r>
                    <m:r>
                      <a:rPr lang="en-US" altLang="zh-CN"/>
                      <m:t>=</m:t>
                    </m:r>
                    <m:sSub>
                      <m:sSubPr>
                        <m:ctrlPr>
                          <a:rPr lang="zh-CN" altLang="zh-CN" i="1"/>
                        </m:ctrlPr>
                      </m:sSubPr>
                      <m:e>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e>
                      <m:sub>
                        <m:r>
                          <m:rPr>
                            <m:sty m:val="p"/>
                          </m:rPr>
                          <a:rPr lang="en-US" altLang="zh-CN"/>
                          <m:t>m</m:t>
                        </m:r>
                        <m:r>
                          <a:rPr lang="en-US" altLang="zh-CN"/>
                          <m:t>×</m:t>
                        </m:r>
                        <m:r>
                          <m:rPr>
                            <m:sty m:val="p"/>
                          </m:rPr>
                          <a:rPr lang="en-US" altLang="zh-CN"/>
                          <m:t>s</m:t>
                        </m:r>
                      </m:sub>
                    </m:sSub>
                  </m:oMath>
                </a14:m>
                <a:r>
                  <a:rPr lang="en-US" altLang="zh-CN" dirty="0"/>
                  <a:t>,</a:t>
                </a:r>
                <a14:m>
                  <m:oMath xmlns:m="http://schemas.openxmlformats.org/officeDocument/2006/math">
                    <m:r>
                      <a:rPr lang="en-US" altLang="zh-CN"/>
                      <m:t> </m:t>
                    </m:r>
                    <m:r>
                      <a:rPr lang="en-US" altLang="zh-CN" b="1" i="1"/>
                      <m:t>𝐁</m:t>
                    </m:r>
                    <m:r>
                      <a:rPr lang="en-US" altLang="zh-CN"/>
                      <m:t>=</m:t>
                    </m:r>
                    <m:sSub>
                      <m:sSubPr>
                        <m:ctrlPr>
                          <a:rPr lang="zh-CN" altLang="zh-CN" i="1"/>
                        </m:ctrlPr>
                      </m:sSubPr>
                      <m:e>
                        <m:r>
                          <a:rPr lang="en-US" altLang="zh-CN"/>
                          <m:t>(</m:t>
                        </m:r>
                        <m:sSub>
                          <m:sSubPr>
                            <m:ctrlPr>
                              <a:rPr lang="zh-CN" altLang="zh-CN" i="1"/>
                            </m:ctrlPr>
                          </m:sSubPr>
                          <m:e>
                            <m:r>
                              <m:rPr>
                                <m:sty m:val="p"/>
                              </m:rPr>
                              <a:rPr lang="en-US" altLang="zh-CN"/>
                              <m:t>b</m:t>
                            </m:r>
                          </m:e>
                          <m:sub>
                            <m:r>
                              <m:rPr>
                                <m:sty m:val="p"/>
                              </m:rPr>
                              <a:rPr lang="en-US" altLang="zh-CN"/>
                              <m:t>ij</m:t>
                            </m:r>
                          </m:sub>
                        </m:sSub>
                        <m:r>
                          <a:rPr lang="en-US" altLang="zh-CN"/>
                          <m:t>)</m:t>
                        </m:r>
                      </m:e>
                      <m:sub>
                        <m:r>
                          <m:rPr>
                            <m:sty m:val="p"/>
                          </m:rPr>
                          <a:rPr lang="en-US" altLang="zh-CN"/>
                          <m:t>s</m:t>
                        </m:r>
                        <m:r>
                          <a:rPr lang="en-US" altLang="zh-CN"/>
                          <m:t>×</m:t>
                        </m:r>
                        <m:r>
                          <m:rPr>
                            <m:sty m:val="p"/>
                          </m:rPr>
                          <a:rPr lang="en-US" altLang="zh-CN"/>
                          <m:t>n</m:t>
                        </m:r>
                      </m:sub>
                    </m:sSub>
                  </m:oMath>
                </a14:m>
                <a:r>
                  <a:rPr lang="en-US" altLang="zh-CN" dirty="0"/>
                  <a:t> ,</a:t>
                </a:r>
                <a14:m>
                  <m:oMath xmlns:m="http://schemas.openxmlformats.org/officeDocument/2006/math">
                    <m:r>
                      <a:rPr lang="en-US" altLang="zh-CN" b="1" i="1"/>
                      <m:t>𝐂</m:t>
                    </m:r>
                    <m:r>
                      <a:rPr lang="en-US" altLang="zh-CN"/>
                      <m:t>=</m:t>
                    </m:r>
                    <m:sSub>
                      <m:sSubPr>
                        <m:ctrlPr>
                          <a:rPr lang="zh-CN" altLang="zh-CN" i="1"/>
                        </m:ctrlPr>
                      </m:sSubPr>
                      <m:e>
                        <m:d>
                          <m:dPr>
                            <m:ctrlPr>
                              <a:rPr lang="zh-CN" altLang="zh-CN" i="1"/>
                            </m:ctrlPr>
                          </m:dPr>
                          <m:e>
                            <m:sSub>
                              <m:sSubPr>
                                <m:ctrlPr>
                                  <a:rPr lang="zh-CN" altLang="zh-CN" i="1"/>
                                </m:ctrlPr>
                              </m:sSubPr>
                              <m:e>
                                <m:r>
                                  <m:rPr>
                                    <m:sty m:val="p"/>
                                  </m:rPr>
                                  <a:rPr lang="en-US" altLang="zh-CN"/>
                                  <m:t>c</m:t>
                                </m:r>
                              </m:e>
                              <m:sub>
                                <m:r>
                                  <m:rPr>
                                    <m:sty m:val="p"/>
                                  </m:rPr>
                                  <a:rPr lang="en-US" altLang="zh-CN"/>
                                  <m:t>ij</m:t>
                                </m:r>
                              </m:sub>
                            </m:sSub>
                          </m:e>
                        </m:d>
                      </m:e>
                      <m:sub>
                        <m:r>
                          <m:rPr>
                            <m:sty m:val="p"/>
                          </m:rPr>
                          <a:rPr lang="en-US" altLang="zh-CN"/>
                          <m:t>m</m:t>
                        </m:r>
                        <m:r>
                          <a:rPr lang="en-US" altLang="zh-CN"/>
                          <m:t>×</m:t>
                        </m:r>
                        <m:r>
                          <m:rPr>
                            <m:sty m:val="p"/>
                          </m:rPr>
                          <a:rPr lang="en-US" altLang="zh-CN"/>
                          <m:t>n</m:t>
                        </m:r>
                      </m:sub>
                    </m:sSub>
                  </m:oMath>
                </a14:m>
                <a:r>
                  <a:rPr lang="zh-CN" altLang="zh-CN" dirty="0"/>
                  <a:t>，其中</a:t>
                </a:r>
                <a14:m>
                  <m:oMath xmlns:m="http://schemas.openxmlformats.org/officeDocument/2006/math">
                    <m:sSub>
                      <m:sSubPr>
                        <m:ctrlPr>
                          <a:rPr lang="zh-CN" altLang="zh-CN" i="1"/>
                        </m:ctrlPr>
                      </m:sSubPr>
                      <m:e>
                        <m:r>
                          <m:rPr>
                            <m:sty m:val="p"/>
                          </m:rPr>
                          <a:rPr lang="en-US" altLang="zh-CN"/>
                          <m:t>c</m:t>
                        </m:r>
                      </m:e>
                      <m:sub>
                        <m:r>
                          <m:rPr>
                            <m:sty m:val="p"/>
                          </m:rPr>
                          <a:rPr lang="en-US" altLang="zh-CN"/>
                          <m:t>ij</m:t>
                        </m:r>
                      </m:sub>
                    </m:sSub>
                  </m:oMath>
                </a14:m>
                <a:r>
                  <a:rPr lang="zh-CN" altLang="zh-CN" dirty="0"/>
                  <a:t>是</a:t>
                </a:r>
                <a:r>
                  <a:rPr lang="en-US" altLang="zh-CN" b="1" dirty="0"/>
                  <a:t>A</a:t>
                </a:r>
                <a:r>
                  <a:rPr lang="zh-CN" altLang="zh-CN" dirty="0"/>
                  <a:t>的第</a:t>
                </a:r>
                <a:r>
                  <a:rPr lang="en-US" altLang="zh-CN" dirty="0" err="1"/>
                  <a:t>i</a:t>
                </a:r>
                <a:r>
                  <a:rPr lang="zh-CN" altLang="zh-CN" dirty="0"/>
                  <a:t>行元素与</a:t>
                </a:r>
                <a:r>
                  <a:rPr lang="en-US" altLang="zh-CN" b="1" dirty="0"/>
                  <a:t>B</a:t>
                </a:r>
                <a:r>
                  <a:rPr lang="zh-CN" altLang="zh-CN" dirty="0"/>
                  <a:t>的第</a:t>
                </a:r>
                <a:r>
                  <a:rPr lang="en-US" altLang="zh-CN" dirty="0"/>
                  <a:t>j</a:t>
                </a:r>
                <a:r>
                  <a:rPr lang="zh-CN" altLang="zh-CN" dirty="0"/>
                  <a:t>列对应元素的乘积之和，即：</a:t>
                </a:r>
              </a:p>
              <a:p>
                <a14:m>
                  <m:oMath xmlns:m="http://schemas.openxmlformats.org/officeDocument/2006/math">
                    <m:sSub>
                      <m:sSubPr>
                        <m:ctrlPr>
                          <a:rPr lang="zh-CN" altLang="zh-CN" i="1"/>
                        </m:ctrlPr>
                      </m:sSubPr>
                      <m:e>
                        <m:r>
                          <m:rPr>
                            <m:sty m:val="p"/>
                          </m:rPr>
                          <a:rPr lang="en-US" altLang="zh-CN"/>
                          <m:t>c</m:t>
                        </m:r>
                      </m:e>
                      <m:sub>
                        <m:r>
                          <m:rPr>
                            <m:sty m:val="p"/>
                          </m:rPr>
                          <a:rPr lang="en-US" altLang="zh-CN"/>
                          <m:t>ij</m:t>
                        </m:r>
                      </m:sub>
                    </m:sSub>
                    <m:r>
                      <a:rPr lang="en-US" altLang="zh-CN"/>
                      <m:t>=</m:t>
                    </m:r>
                    <m:sSub>
                      <m:sSubPr>
                        <m:ctrlPr>
                          <a:rPr lang="zh-CN" altLang="zh-CN" i="1"/>
                        </m:ctrlPr>
                      </m:sSubPr>
                      <m:e>
                        <m:r>
                          <m:rPr>
                            <m:sty m:val="p"/>
                          </m:rPr>
                          <a:rPr lang="en-US" altLang="zh-CN"/>
                          <m:t>a</m:t>
                        </m:r>
                      </m:e>
                      <m:sub>
                        <m:r>
                          <m:rPr>
                            <m:sty m:val="p"/>
                          </m:rPr>
                          <a:rPr lang="en-US" altLang="zh-CN"/>
                          <m:t>i</m:t>
                        </m:r>
                        <m:r>
                          <a:rPr lang="en-US" altLang="zh-CN"/>
                          <m:t>1</m:t>
                        </m:r>
                      </m:sub>
                    </m:sSub>
                    <m:sSub>
                      <m:sSubPr>
                        <m:ctrlPr>
                          <a:rPr lang="zh-CN" altLang="zh-CN" i="1"/>
                        </m:ctrlPr>
                      </m:sSubPr>
                      <m:e>
                        <m:r>
                          <m:rPr>
                            <m:sty m:val="p"/>
                          </m:rPr>
                          <a:rPr lang="en-US" altLang="zh-CN"/>
                          <m:t>b</m:t>
                        </m:r>
                      </m:e>
                      <m:sub>
                        <m:r>
                          <a:rPr lang="en-US" altLang="zh-CN"/>
                          <m:t>1</m:t>
                        </m:r>
                        <m:r>
                          <m:rPr>
                            <m:sty m:val="p"/>
                          </m:rPr>
                          <a:rPr lang="en-US" altLang="zh-CN"/>
                          <m:t>j</m:t>
                        </m:r>
                      </m:sub>
                    </m:sSub>
                    <m:r>
                      <a:rPr lang="en-US" altLang="zh-CN"/>
                      <m:t>+</m:t>
                    </m:r>
                    <m:sSub>
                      <m:sSubPr>
                        <m:ctrlPr>
                          <a:rPr lang="zh-CN" altLang="zh-CN" i="1"/>
                        </m:ctrlPr>
                      </m:sSubPr>
                      <m:e>
                        <m:r>
                          <m:rPr>
                            <m:sty m:val="p"/>
                          </m:rPr>
                          <a:rPr lang="en-US" altLang="zh-CN"/>
                          <m:t>a</m:t>
                        </m:r>
                      </m:e>
                      <m:sub>
                        <m:r>
                          <m:rPr>
                            <m:sty m:val="p"/>
                          </m:rPr>
                          <a:rPr lang="en-US" altLang="zh-CN"/>
                          <m:t>i</m:t>
                        </m:r>
                        <m:r>
                          <a:rPr lang="en-US" altLang="zh-CN"/>
                          <m:t>2</m:t>
                        </m:r>
                      </m:sub>
                    </m:sSub>
                    <m:sSub>
                      <m:sSubPr>
                        <m:ctrlPr>
                          <a:rPr lang="zh-CN" altLang="zh-CN" i="1"/>
                        </m:ctrlPr>
                      </m:sSubPr>
                      <m:e>
                        <m:r>
                          <m:rPr>
                            <m:sty m:val="p"/>
                          </m:rPr>
                          <a:rPr lang="en-US" altLang="zh-CN"/>
                          <m:t>b</m:t>
                        </m:r>
                      </m:e>
                      <m:sub>
                        <m:r>
                          <a:rPr lang="en-US" altLang="zh-CN"/>
                          <m:t>2</m:t>
                        </m:r>
                        <m:r>
                          <m:rPr>
                            <m:sty m:val="p"/>
                          </m:rPr>
                          <a:rPr lang="en-US" altLang="zh-CN"/>
                          <m:t>j</m:t>
                        </m:r>
                      </m:sub>
                    </m:sSub>
                    <m:r>
                      <a:rPr lang="en-US" altLang="zh-CN"/>
                      <m:t>+⋯+</m:t>
                    </m:r>
                    <m:sSub>
                      <m:sSubPr>
                        <m:ctrlPr>
                          <a:rPr lang="zh-CN" altLang="zh-CN" i="1"/>
                        </m:ctrlPr>
                      </m:sSubPr>
                      <m:e>
                        <m:r>
                          <m:rPr>
                            <m:sty m:val="p"/>
                          </m:rPr>
                          <a:rPr lang="en-US" altLang="zh-CN"/>
                          <m:t>a</m:t>
                        </m:r>
                      </m:e>
                      <m:sub>
                        <m:r>
                          <m:rPr>
                            <m:sty m:val="p"/>
                          </m:rPr>
                          <a:rPr lang="en-US" altLang="zh-CN"/>
                          <m:t>is</m:t>
                        </m:r>
                      </m:sub>
                    </m:sSub>
                    <m:sSub>
                      <m:sSubPr>
                        <m:ctrlPr>
                          <a:rPr lang="zh-CN" altLang="zh-CN" i="1"/>
                        </m:ctrlPr>
                      </m:sSubPr>
                      <m:e>
                        <m:r>
                          <m:rPr>
                            <m:sty m:val="p"/>
                          </m:rPr>
                          <a:rPr lang="en-US" altLang="zh-CN"/>
                          <m:t>b</m:t>
                        </m:r>
                      </m:e>
                      <m:sub>
                        <m:r>
                          <m:rPr>
                            <m:sty m:val="p"/>
                          </m:rPr>
                          <a:rPr lang="en-US" altLang="zh-CN"/>
                          <m:t>sj</m:t>
                        </m:r>
                      </m:sub>
                    </m:sSub>
                    <m:r>
                      <a:rPr lang="en-US" altLang="zh-CN"/>
                      <m:t>=</m:t>
                    </m:r>
                    <m:nary>
                      <m:naryPr>
                        <m:chr m:val="∑"/>
                        <m:limLoc m:val="undOvr"/>
                        <m:ctrlPr>
                          <a:rPr lang="zh-CN" altLang="zh-CN" i="1"/>
                        </m:ctrlPr>
                      </m:naryPr>
                      <m:sub>
                        <m:r>
                          <m:rPr>
                            <m:sty m:val="p"/>
                          </m:rPr>
                          <a:rPr lang="en-US" altLang="zh-CN"/>
                          <m:t>k</m:t>
                        </m:r>
                        <m:r>
                          <a:rPr lang="en-US" altLang="zh-CN"/>
                          <m:t>=1</m:t>
                        </m:r>
                      </m:sub>
                      <m:sup>
                        <m:r>
                          <m:rPr>
                            <m:sty m:val="p"/>
                          </m:rPr>
                          <a:rPr lang="en-US" altLang="zh-CN"/>
                          <m:t>s</m:t>
                        </m:r>
                      </m:sup>
                      <m:e>
                        <m:sSub>
                          <m:sSubPr>
                            <m:ctrlPr>
                              <a:rPr lang="zh-CN" altLang="zh-CN" i="1"/>
                            </m:ctrlPr>
                          </m:sSubPr>
                          <m:e>
                            <m:r>
                              <m:rPr>
                                <m:sty m:val="p"/>
                              </m:rPr>
                              <a:rPr lang="en-US" altLang="zh-CN"/>
                              <m:t>a</m:t>
                            </m:r>
                          </m:e>
                          <m:sub>
                            <m:r>
                              <m:rPr>
                                <m:sty m:val="p"/>
                              </m:rPr>
                              <a:rPr lang="en-US" altLang="zh-CN"/>
                              <m:t>ik</m:t>
                            </m:r>
                          </m:sub>
                        </m:sSub>
                        <m:sSub>
                          <m:sSubPr>
                            <m:ctrlPr>
                              <a:rPr lang="zh-CN" altLang="zh-CN" i="1"/>
                            </m:ctrlPr>
                          </m:sSubPr>
                          <m:e>
                            <m:r>
                              <m:rPr>
                                <m:sty m:val="p"/>
                              </m:rPr>
                              <a:rPr lang="en-US" altLang="zh-CN"/>
                              <m:t>b</m:t>
                            </m:r>
                          </m:e>
                          <m:sub>
                            <m:r>
                              <m:rPr>
                                <m:sty m:val="p"/>
                              </m:rPr>
                              <a:rPr lang="en-US" altLang="zh-CN"/>
                              <m:t>kj</m:t>
                            </m:r>
                          </m:sub>
                        </m:sSub>
                      </m:e>
                    </m:nary>
                  </m:oMath>
                </a14:m>
                <a:endParaRPr lang="zh-CN" altLang="zh-CN" dirty="0"/>
              </a:p>
              <a:p>
                <a:r>
                  <a:rPr lang="zh-CN" altLang="zh-CN" dirty="0"/>
                  <a:t>则</a:t>
                </a:r>
                <a:r>
                  <a:rPr lang="en-US" altLang="zh-CN" b="1" dirty="0"/>
                  <a:t>C</a:t>
                </a:r>
                <a:r>
                  <a:rPr lang="zh-CN" altLang="zh-CN" dirty="0"/>
                  <a:t>称为矩阵</a:t>
                </a:r>
                <a:r>
                  <a:rPr lang="en-US" altLang="zh-CN" b="1" dirty="0"/>
                  <a:t>A</a:t>
                </a:r>
                <a:r>
                  <a:rPr lang="zh-CN" altLang="zh-CN" dirty="0"/>
                  <a:t>与</a:t>
                </a:r>
                <a:r>
                  <a:rPr lang="en-US" altLang="zh-CN" b="1" dirty="0"/>
                  <a:t>B</a:t>
                </a:r>
                <a:r>
                  <a:rPr lang="zh-CN" altLang="zh-CN" dirty="0"/>
                  <a:t>的乘积，记为：</a:t>
                </a:r>
              </a:p>
              <a:p>
                <a14:m>
                  <m:oMath xmlns:m="http://schemas.openxmlformats.org/officeDocument/2006/math">
                    <m:r>
                      <a:rPr lang="en-US" altLang="zh-CN" b="1" i="1"/>
                      <m:t>𝐂</m:t>
                    </m:r>
                    <m:r>
                      <a:rPr lang="en-US" altLang="zh-CN"/>
                      <m:t>=</m:t>
                    </m:r>
                    <m:r>
                      <m:rPr>
                        <m:sty m:val="p"/>
                      </m:rPr>
                      <a:rPr lang="en-US" altLang="zh-CN"/>
                      <m:t>AB</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024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注意，只有</a:t>
                </a:r>
                <a:r>
                  <a:rPr lang="en-US" altLang="zh-CN" b="1" dirty="0"/>
                  <a:t>A</a:t>
                </a:r>
                <a:r>
                  <a:rPr lang="zh-CN" altLang="zh-CN" dirty="0"/>
                  <a:t>的列数等于</a:t>
                </a:r>
                <a:r>
                  <a:rPr lang="en-US" altLang="zh-CN" b="1" dirty="0"/>
                  <a:t>B</a:t>
                </a:r>
                <a:r>
                  <a:rPr lang="zh-CN" altLang="zh-CN" dirty="0"/>
                  <a:t>的行数，</a:t>
                </a:r>
                <a:r>
                  <a:rPr lang="en-US" altLang="zh-CN" b="1" dirty="0"/>
                  <a:t>A</a:t>
                </a:r>
                <a:r>
                  <a:rPr lang="zh-CN" altLang="zh-CN" dirty="0"/>
                  <a:t>与</a:t>
                </a:r>
                <a:r>
                  <a:rPr lang="en-US" altLang="zh-CN" b="1" dirty="0"/>
                  <a:t>B</a:t>
                </a:r>
                <a:r>
                  <a:rPr lang="zh-CN" altLang="zh-CN" dirty="0"/>
                  <a:t>才能相乘，相乘规则如下所示：</a:t>
                </a:r>
              </a:p>
              <a:p>
                <a14:m>
                  <m:oMath xmlns:m="http://schemas.openxmlformats.org/officeDocument/2006/math">
                    <m:d>
                      <m:dPr>
                        <m:begChr m:val="["/>
                        <m:endChr m:val="]"/>
                        <m:ctrlPr>
                          <a:rPr lang="zh-CN" altLang="zh-CN" i="1"/>
                        </m:ctrlPr>
                      </m:dPr>
                      <m:e>
                        <m:m>
                          <m:mPr>
                            <m:mcs>
                              <m:mc>
                                <m:mcPr>
                                  <m:count m:val="4"/>
                                  <m:mcJc m:val="center"/>
                                </m:mcPr>
                              </m:mc>
                            </m:mcs>
                            <m:ctrlPr>
                              <a:rPr lang="zh-CN" altLang="zh-CN" i="1"/>
                            </m:ctrlPr>
                          </m:mPr>
                          <m:mr>
                            <m:e>
                              <m:sSub>
                                <m:sSubPr>
                                  <m:ctrlPr>
                                    <a:rPr lang="zh-CN" altLang="zh-CN" i="1"/>
                                  </m:ctrlPr>
                                </m:sSubPr>
                                <m:e>
                                  <m:r>
                                    <m:rPr>
                                      <m:sty m:val="p"/>
                                    </m:rPr>
                                    <a:rPr lang="en-US" altLang="zh-CN"/>
                                    <m:t>a</m:t>
                                  </m:r>
                                </m:e>
                                <m:sub>
                                  <m:r>
                                    <a:rPr lang="en-US" altLang="zh-CN"/>
                                    <m:t>11</m:t>
                                  </m:r>
                                </m:sub>
                              </m:sSub>
                            </m:e>
                            <m:e>
                              <m:sSub>
                                <m:sSubPr>
                                  <m:ctrlPr>
                                    <a:rPr lang="zh-CN" altLang="zh-CN" i="1"/>
                                  </m:ctrlPr>
                                </m:sSubPr>
                                <m:e>
                                  <m:r>
                                    <m:rPr>
                                      <m:sty m:val="p"/>
                                    </m:rPr>
                                    <a:rPr lang="en-US" altLang="zh-CN"/>
                                    <m:t>a</m:t>
                                  </m:r>
                                </m:e>
                                <m:sub>
                                  <m:r>
                                    <a:rPr lang="en-US" altLang="zh-CN"/>
                                    <m:t>12</m:t>
                                  </m:r>
                                </m:sub>
                              </m:sSub>
                            </m:e>
                            <m:e>
                              <m:r>
                                <a:rPr lang="en-US" altLang="zh-CN"/>
                                <m:t>⋯</m:t>
                              </m:r>
                            </m:e>
                            <m:e>
                              <m:sSub>
                                <m:sSubPr>
                                  <m:ctrlPr>
                                    <a:rPr lang="zh-CN" altLang="zh-CN" i="1"/>
                                  </m:ctrlPr>
                                </m:sSubPr>
                                <m:e>
                                  <m:r>
                                    <m:rPr>
                                      <m:sty m:val="p"/>
                                    </m:rPr>
                                    <a:rPr lang="en-US" altLang="zh-CN"/>
                                    <m:t>a</m:t>
                                  </m:r>
                                </m:e>
                                <m:sub>
                                  <m:r>
                                    <a:rPr lang="en-US" altLang="zh-CN"/>
                                    <m:t>1</m:t>
                                  </m:r>
                                  <m:r>
                                    <m:rPr>
                                      <m:sty m:val="p"/>
                                    </m:rPr>
                                    <a:rPr lang="en-US" altLang="zh-CN"/>
                                    <m:t>s</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i</m:t>
                                  </m:r>
                                  <m:r>
                                    <a:rPr lang="en-US" altLang="zh-CN"/>
                                    <m:t>1</m:t>
                                  </m:r>
                                </m:sub>
                              </m:sSub>
                            </m:e>
                            <m:e>
                              <m:sSub>
                                <m:sSubPr>
                                  <m:ctrlPr>
                                    <a:rPr lang="zh-CN" altLang="zh-CN" i="1"/>
                                  </m:ctrlPr>
                                </m:sSubPr>
                                <m:e>
                                  <m:r>
                                    <m:rPr>
                                      <m:sty m:val="p"/>
                                    </m:rPr>
                                    <a:rPr lang="en-US" altLang="zh-CN"/>
                                    <m:t>a</m:t>
                                  </m:r>
                                </m:e>
                                <m:sub>
                                  <m:r>
                                    <m:rPr>
                                      <m:sty m:val="p"/>
                                    </m:rPr>
                                    <a:rPr lang="en-US" altLang="zh-CN"/>
                                    <m:t>i</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is</m:t>
                                  </m:r>
                                </m:sub>
                              </m:sSub>
                            </m:e>
                          </m:mr>
                          <m:mr>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a</m:t>
                                  </m:r>
                                </m:e>
                                <m:sub>
                                  <m:r>
                                    <m:rPr>
                                      <m:sty m:val="p"/>
                                    </m:rPr>
                                    <a:rPr lang="en-US" altLang="zh-CN"/>
                                    <m:t>m</m:t>
                                  </m:r>
                                  <m:r>
                                    <a:rPr lang="en-US" altLang="zh-CN"/>
                                    <m:t>1</m:t>
                                  </m:r>
                                </m:sub>
                              </m:sSub>
                            </m:e>
                            <m:e>
                              <m:sSub>
                                <m:sSubPr>
                                  <m:ctrlPr>
                                    <a:rPr lang="zh-CN" altLang="zh-CN" i="1"/>
                                  </m:ctrlPr>
                                </m:sSubPr>
                                <m:e>
                                  <m:r>
                                    <m:rPr>
                                      <m:sty m:val="p"/>
                                    </m:rPr>
                                    <a:rPr lang="en-US" altLang="zh-CN"/>
                                    <m:t>a</m:t>
                                  </m:r>
                                </m:e>
                                <m:sub>
                                  <m:r>
                                    <m:rPr>
                                      <m:sty m:val="p"/>
                                    </m:rPr>
                                    <a:rPr lang="en-US" altLang="zh-CN"/>
                                    <m:t>m</m:t>
                                  </m:r>
                                  <m:r>
                                    <a:rPr lang="en-US" altLang="zh-CN"/>
                                    <m:t>2</m:t>
                                  </m:r>
                                </m:sub>
                              </m:sSub>
                            </m:e>
                            <m:e>
                              <m:r>
                                <a:rPr lang="en-US" altLang="zh-CN"/>
                                <m:t>⋯</m:t>
                              </m:r>
                            </m:e>
                            <m:e>
                              <m:sSub>
                                <m:sSubPr>
                                  <m:ctrlPr>
                                    <a:rPr lang="zh-CN" altLang="zh-CN" i="1"/>
                                  </m:ctrlPr>
                                </m:sSubPr>
                                <m:e>
                                  <m:r>
                                    <m:rPr>
                                      <m:sty m:val="p"/>
                                    </m:rPr>
                                    <a:rPr lang="en-US" altLang="zh-CN"/>
                                    <m:t>a</m:t>
                                  </m:r>
                                </m:e>
                                <m:sub>
                                  <m:r>
                                    <m:rPr>
                                      <m:sty m:val="p"/>
                                    </m:rPr>
                                    <a:rPr lang="en-US" altLang="zh-CN"/>
                                    <m:t>ms</m:t>
                                  </m:r>
                                </m:sub>
                              </m:sSub>
                            </m:e>
                          </m:mr>
                        </m:m>
                      </m:e>
                    </m:d>
                    <m:d>
                      <m:dPr>
                        <m:begChr m:val="["/>
                        <m:endChr m:val="]"/>
                        <m:ctrlPr>
                          <a:rPr lang="zh-CN" altLang="zh-CN" i="1"/>
                        </m:ctrlPr>
                      </m:dPr>
                      <m:e>
                        <m:m>
                          <m:mPr>
                            <m:mcs>
                              <m:mc>
                                <m:mcPr>
                                  <m:count m:val="5"/>
                                  <m:mcJc m:val="center"/>
                                </m:mcPr>
                              </m:mc>
                            </m:mcs>
                            <m:ctrlPr>
                              <a:rPr lang="zh-CN" altLang="zh-CN" i="1"/>
                            </m:ctrlPr>
                          </m:mPr>
                          <m:mr>
                            <m:e>
                              <m:sSub>
                                <m:sSubPr>
                                  <m:ctrlPr>
                                    <a:rPr lang="zh-CN" altLang="zh-CN" i="1"/>
                                  </m:ctrlPr>
                                </m:sSubPr>
                                <m:e>
                                  <m:r>
                                    <m:rPr>
                                      <m:sty m:val="p"/>
                                    </m:rPr>
                                    <a:rPr lang="en-US" altLang="zh-CN"/>
                                    <m:t>b</m:t>
                                  </m:r>
                                </m:e>
                                <m:sub>
                                  <m:r>
                                    <a:rPr lang="en-US" altLang="zh-CN"/>
                                    <m:t>11</m:t>
                                  </m:r>
                                </m:sub>
                              </m:sSub>
                            </m:e>
                            <m:e>
                              <m:r>
                                <a:rPr lang="en-US" altLang="zh-CN"/>
                                <m:t>⋯</m:t>
                              </m:r>
                            </m:e>
                            <m:e>
                              <m:sSub>
                                <m:sSubPr>
                                  <m:ctrlPr>
                                    <a:rPr lang="zh-CN" altLang="zh-CN" i="1"/>
                                  </m:ctrlPr>
                                </m:sSubPr>
                                <m:e>
                                  <m:r>
                                    <m:rPr>
                                      <m:sty m:val="p"/>
                                    </m:rPr>
                                    <a:rPr lang="en-US" altLang="zh-CN"/>
                                    <m:t>b</m:t>
                                  </m:r>
                                </m:e>
                                <m:sub>
                                  <m:r>
                                    <a:rPr lang="en-US" altLang="zh-CN"/>
                                    <m:t>1</m:t>
                                  </m:r>
                                  <m:r>
                                    <m:rPr>
                                      <m:sty m:val="p"/>
                                    </m:rPr>
                                    <a:rPr lang="en-US" altLang="zh-CN"/>
                                    <m:t>j</m:t>
                                  </m:r>
                                </m:sub>
                              </m:sSub>
                            </m:e>
                            <m:e>
                              <m:r>
                                <a:rPr lang="en-US" altLang="zh-CN"/>
                                <m:t>⋯</m:t>
                              </m:r>
                            </m:e>
                            <m:e>
                              <m:sSub>
                                <m:sSubPr>
                                  <m:ctrlPr>
                                    <a:rPr lang="zh-CN" altLang="zh-CN" i="1"/>
                                  </m:ctrlPr>
                                </m:sSubPr>
                                <m:e>
                                  <m:r>
                                    <m:rPr>
                                      <m:sty m:val="p"/>
                                    </m:rPr>
                                    <a:rPr lang="en-US" altLang="zh-CN"/>
                                    <m:t>b</m:t>
                                  </m:r>
                                </m:e>
                                <m:sub>
                                  <m:r>
                                    <a:rPr lang="en-US" altLang="zh-CN"/>
                                    <m:t>1</m:t>
                                  </m:r>
                                  <m:r>
                                    <m:rPr>
                                      <m:sty m:val="p"/>
                                    </m:rPr>
                                    <a:rPr lang="en-US" altLang="zh-CN"/>
                                    <m:t>n</m:t>
                                  </m:r>
                                </m:sub>
                              </m:sSub>
                            </m:e>
                          </m:mr>
                          <m:mr>
                            <m:e>
                              <m:sSub>
                                <m:sSubPr>
                                  <m:ctrlPr>
                                    <a:rPr lang="zh-CN" altLang="zh-CN" i="1"/>
                                  </m:ctrlPr>
                                </m:sSubPr>
                                <m:e>
                                  <m:r>
                                    <m:rPr>
                                      <m:sty m:val="p"/>
                                    </m:rPr>
                                    <a:rPr lang="en-US" altLang="zh-CN"/>
                                    <m:t>b</m:t>
                                  </m:r>
                                </m:e>
                                <m:sub>
                                  <m:r>
                                    <a:rPr lang="en-US" altLang="zh-CN"/>
                                    <m:t>21</m:t>
                                  </m:r>
                                </m:sub>
                              </m:sSub>
                            </m:e>
                            <m:e>
                              <m:r>
                                <a:rPr lang="en-US" altLang="zh-CN"/>
                                <m:t>⋯</m:t>
                              </m:r>
                            </m:e>
                            <m:e>
                              <m:sSub>
                                <m:sSubPr>
                                  <m:ctrlPr>
                                    <a:rPr lang="zh-CN" altLang="zh-CN" i="1"/>
                                  </m:ctrlPr>
                                </m:sSubPr>
                                <m:e>
                                  <m:r>
                                    <m:rPr>
                                      <m:sty m:val="p"/>
                                    </m:rPr>
                                    <a:rPr lang="en-US" altLang="zh-CN"/>
                                    <m:t>b</m:t>
                                  </m:r>
                                </m:e>
                                <m:sub>
                                  <m:r>
                                    <a:rPr lang="en-US" altLang="zh-CN"/>
                                    <m:t>2</m:t>
                                  </m:r>
                                  <m:r>
                                    <m:rPr>
                                      <m:sty m:val="p"/>
                                    </m:rPr>
                                    <a:rPr lang="en-US" altLang="zh-CN"/>
                                    <m:t>j</m:t>
                                  </m:r>
                                </m:sub>
                              </m:sSub>
                            </m:e>
                            <m:e>
                              <m:r>
                                <a:rPr lang="en-US" altLang="zh-CN"/>
                                <m:t>⋯</m:t>
                              </m:r>
                            </m:e>
                            <m:e>
                              <m:sSub>
                                <m:sSubPr>
                                  <m:ctrlPr>
                                    <a:rPr lang="zh-CN" altLang="zh-CN" i="1"/>
                                  </m:ctrlPr>
                                </m:sSubPr>
                                <m:e>
                                  <m:r>
                                    <m:rPr>
                                      <m:sty m:val="p"/>
                                    </m:rPr>
                                    <a:rPr lang="en-US" altLang="zh-CN"/>
                                    <m:t>b</m:t>
                                  </m:r>
                                </m:e>
                                <m:sub>
                                  <m:r>
                                    <a:rPr lang="en-US" altLang="zh-CN"/>
                                    <m:t>2</m:t>
                                  </m:r>
                                  <m:r>
                                    <m:rPr>
                                      <m:sty m:val="p"/>
                                    </m:rPr>
                                    <a:rPr lang="en-US" altLang="zh-CN"/>
                                    <m:t>n</m:t>
                                  </m:r>
                                </m:sub>
                              </m:sSub>
                            </m:e>
                          </m:mr>
                          <m:mr>
                            <m:e>
                              <m:r>
                                <a:rPr lang="en-US" altLang="zh-CN"/>
                                <m:t>⋮</m:t>
                              </m:r>
                            </m:e>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b</m:t>
                                  </m:r>
                                </m:e>
                                <m:sub>
                                  <m:r>
                                    <m:rPr>
                                      <m:sty m:val="p"/>
                                    </m:rPr>
                                    <a:rPr lang="en-US" altLang="zh-CN"/>
                                    <m:t>s</m:t>
                                  </m:r>
                                  <m:r>
                                    <a:rPr lang="en-US" altLang="zh-CN"/>
                                    <m:t>1</m:t>
                                  </m:r>
                                </m:sub>
                              </m:sSub>
                            </m:e>
                            <m:e>
                              <m:r>
                                <a:rPr lang="en-US" altLang="zh-CN"/>
                                <m:t>⋯</m:t>
                              </m:r>
                            </m:e>
                            <m:e>
                              <m:sSub>
                                <m:sSubPr>
                                  <m:ctrlPr>
                                    <a:rPr lang="zh-CN" altLang="zh-CN" i="1"/>
                                  </m:ctrlPr>
                                </m:sSubPr>
                                <m:e>
                                  <m:r>
                                    <m:rPr>
                                      <m:sty m:val="p"/>
                                    </m:rPr>
                                    <a:rPr lang="en-US" altLang="zh-CN"/>
                                    <m:t>b</m:t>
                                  </m:r>
                                </m:e>
                                <m:sub>
                                  <m:r>
                                    <m:rPr>
                                      <m:sty m:val="p"/>
                                    </m:rPr>
                                    <a:rPr lang="en-US" altLang="zh-CN"/>
                                    <m:t>sj</m:t>
                                  </m:r>
                                </m:sub>
                              </m:sSub>
                            </m:e>
                            <m:e>
                              <m:r>
                                <a:rPr lang="en-US" altLang="zh-CN"/>
                                <m:t>⋯</m:t>
                              </m:r>
                            </m:e>
                            <m:e>
                              <m:sSub>
                                <m:sSubPr>
                                  <m:ctrlPr>
                                    <a:rPr lang="zh-CN" altLang="zh-CN" i="1"/>
                                  </m:ctrlPr>
                                </m:sSubPr>
                                <m:e>
                                  <m:r>
                                    <m:rPr>
                                      <m:sty m:val="p"/>
                                    </m:rPr>
                                    <a:rPr lang="en-US" altLang="zh-CN"/>
                                    <m:t>b</m:t>
                                  </m:r>
                                </m:e>
                                <m:sub>
                                  <m:r>
                                    <m:rPr>
                                      <m:sty m:val="p"/>
                                    </m:rPr>
                                    <a:rPr lang="en-US" altLang="zh-CN"/>
                                    <m:t>sn</m:t>
                                  </m:r>
                                </m:sub>
                              </m:sSub>
                            </m:e>
                          </m:mr>
                        </m:m>
                      </m:e>
                    </m:d>
                    <m:r>
                      <a:rPr lang="en-US" altLang="zh-CN"/>
                      <m:t>=</m:t>
                    </m:r>
                    <m:d>
                      <m:dPr>
                        <m:begChr m:val="["/>
                        <m:endChr m:val="]"/>
                        <m:ctrlPr>
                          <a:rPr lang="zh-CN" altLang="zh-CN" i="1"/>
                        </m:ctrlPr>
                      </m:dPr>
                      <m:e>
                        <m:m>
                          <m:mPr>
                            <m:mcs>
                              <m:mc>
                                <m:mcPr>
                                  <m:count m:val="5"/>
                                  <m:mcJc m:val="center"/>
                                </m:mcPr>
                              </m:mc>
                            </m:mcs>
                            <m:ctrlPr>
                              <a:rPr lang="zh-CN" altLang="zh-CN" i="1"/>
                            </m:ctrlPr>
                          </m:mPr>
                          <m:mr>
                            <m:e>
                              <m:sSub>
                                <m:sSubPr>
                                  <m:ctrlPr>
                                    <a:rPr lang="zh-CN" altLang="zh-CN" i="1"/>
                                  </m:ctrlPr>
                                </m:sSubPr>
                                <m:e>
                                  <m:r>
                                    <m:rPr>
                                      <m:sty m:val="p"/>
                                    </m:rPr>
                                    <a:rPr lang="en-US" altLang="zh-CN"/>
                                    <m:t>c</m:t>
                                  </m:r>
                                </m:e>
                                <m:sub>
                                  <m:r>
                                    <a:rPr lang="en-US" altLang="zh-CN"/>
                                    <m:t>11</m:t>
                                  </m:r>
                                </m:sub>
                              </m:sSub>
                            </m:e>
                            <m:e>
                              <m:r>
                                <a:rPr lang="en-US" altLang="zh-CN"/>
                                <m:t>⋯</m:t>
                              </m:r>
                            </m:e>
                            <m:e>
                              <m:sSub>
                                <m:sSubPr>
                                  <m:ctrlPr>
                                    <a:rPr lang="zh-CN" altLang="zh-CN" i="1"/>
                                  </m:ctrlPr>
                                </m:sSubPr>
                                <m:e>
                                  <m:r>
                                    <m:rPr>
                                      <m:sty m:val="p"/>
                                    </m:rPr>
                                    <a:rPr lang="en-US" altLang="zh-CN"/>
                                    <m:t>c</m:t>
                                  </m:r>
                                </m:e>
                                <m:sub>
                                  <m:r>
                                    <a:rPr lang="en-US" altLang="zh-CN"/>
                                    <m:t>1</m:t>
                                  </m:r>
                                  <m:r>
                                    <m:rPr>
                                      <m:sty m:val="p"/>
                                    </m:rPr>
                                    <a:rPr lang="en-US" altLang="zh-CN"/>
                                    <m:t>j</m:t>
                                  </m:r>
                                </m:sub>
                              </m:sSub>
                            </m:e>
                            <m:e>
                              <m:r>
                                <a:rPr lang="en-US" altLang="zh-CN"/>
                                <m:t>⋯</m:t>
                              </m:r>
                            </m:e>
                            <m:e>
                              <m:sSub>
                                <m:sSubPr>
                                  <m:ctrlPr>
                                    <a:rPr lang="zh-CN" altLang="zh-CN" i="1"/>
                                  </m:ctrlPr>
                                </m:sSubPr>
                                <m:e>
                                  <m:r>
                                    <m:rPr>
                                      <m:sty m:val="p"/>
                                    </m:rPr>
                                    <a:rPr lang="en-US" altLang="zh-CN"/>
                                    <m:t>c</m:t>
                                  </m:r>
                                </m:e>
                                <m:sub>
                                  <m:r>
                                    <a:rPr lang="en-US" altLang="zh-CN"/>
                                    <m:t>1</m:t>
                                  </m:r>
                                  <m:r>
                                    <m:rPr>
                                      <m:sty m:val="p"/>
                                    </m:rPr>
                                    <a:rPr lang="en-US" altLang="zh-CN"/>
                                    <m:t>n</m:t>
                                  </m:r>
                                </m:sub>
                              </m:sSub>
                            </m:e>
                          </m:mr>
                          <m:mr>
                            <m:e>
                              <m:r>
                                <a:rPr lang="en-US" altLang="zh-CN"/>
                                <m:t>⋮</m:t>
                              </m:r>
                            </m:e>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c</m:t>
                                  </m:r>
                                </m:e>
                                <m:sub>
                                  <m:r>
                                    <m:rPr>
                                      <m:sty m:val="p"/>
                                    </m:rPr>
                                    <a:rPr lang="en-US" altLang="zh-CN"/>
                                    <m:t>i</m:t>
                                  </m:r>
                                  <m:r>
                                    <a:rPr lang="en-US" altLang="zh-CN"/>
                                    <m:t>1</m:t>
                                  </m:r>
                                </m:sub>
                              </m:sSub>
                            </m:e>
                            <m:e>
                              <m:r>
                                <a:rPr lang="en-US" altLang="zh-CN"/>
                                <m:t>⋯</m:t>
                              </m:r>
                            </m:e>
                            <m:e>
                              <m:sSub>
                                <m:sSubPr>
                                  <m:ctrlPr>
                                    <a:rPr lang="zh-CN" altLang="zh-CN" i="1"/>
                                  </m:ctrlPr>
                                </m:sSubPr>
                                <m:e>
                                  <m:r>
                                    <m:rPr>
                                      <m:sty m:val="p"/>
                                    </m:rPr>
                                    <a:rPr lang="en-US" altLang="zh-CN"/>
                                    <m:t>c</m:t>
                                  </m:r>
                                </m:e>
                                <m:sub>
                                  <m:r>
                                    <m:rPr>
                                      <m:sty m:val="p"/>
                                    </m:rPr>
                                    <a:rPr lang="en-US" altLang="zh-CN"/>
                                    <m:t>ij</m:t>
                                  </m:r>
                                </m:sub>
                              </m:sSub>
                            </m:e>
                            <m:e>
                              <m:r>
                                <a:rPr lang="en-US" altLang="zh-CN"/>
                                <m:t>⋯</m:t>
                              </m:r>
                            </m:e>
                            <m:e>
                              <m:sSub>
                                <m:sSubPr>
                                  <m:ctrlPr>
                                    <a:rPr lang="zh-CN" altLang="zh-CN" i="1"/>
                                  </m:ctrlPr>
                                </m:sSubPr>
                                <m:e>
                                  <m:r>
                                    <m:rPr>
                                      <m:sty m:val="p"/>
                                    </m:rPr>
                                    <a:rPr lang="en-US" altLang="zh-CN"/>
                                    <m:t>c</m:t>
                                  </m:r>
                                </m:e>
                                <m:sub>
                                  <m:r>
                                    <m:rPr>
                                      <m:sty m:val="p"/>
                                    </m:rPr>
                                    <a:rPr lang="en-US" altLang="zh-CN"/>
                                    <m:t>in</m:t>
                                  </m:r>
                                </m:sub>
                              </m:sSub>
                            </m:e>
                          </m:mr>
                          <m:mr>
                            <m:e>
                              <m:r>
                                <a:rPr lang="en-US" altLang="zh-CN"/>
                                <m:t>⋮</m:t>
                              </m:r>
                            </m:e>
                            <m:e>
                              <m:r>
                                <a:rPr lang="en-US" altLang="zh-CN"/>
                                <m:t>⋮</m:t>
                              </m:r>
                            </m:e>
                            <m:e>
                              <m:r>
                                <a:rPr lang="en-US" altLang="zh-CN"/>
                                <m:t>⋮</m:t>
                              </m:r>
                            </m:e>
                            <m:e>
                              <m:r>
                                <a:rPr lang="en-US" altLang="zh-CN"/>
                                <m:t>⋮</m:t>
                              </m:r>
                            </m:e>
                            <m:e>
                              <m:r>
                                <a:rPr lang="en-US" altLang="zh-CN"/>
                                <m:t>⋮</m:t>
                              </m:r>
                            </m:e>
                          </m:mr>
                          <m:mr>
                            <m:e>
                              <m:sSub>
                                <m:sSubPr>
                                  <m:ctrlPr>
                                    <a:rPr lang="zh-CN" altLang="zh-CN" i="1"/>
                                  </m:ctrlPr>
                                </m:sSubPr>
                                <m:e>
                                  <m:r>
                                    <m:rPr>
                                      <m:sty m:val="p"/>
                                    </m:rPr>
                                    <a:rPr lang="en-US" altLang="zh-CN"/>
                                    <m:t>c</m:t>
                                  </m:r>
                                </m:e>
                                <m:sub>
                                  <m:r>
                                    <m:rPr>
                                      <m:sty m:val="p"/>
                                    </m:rPr>
                                    <a:rPr lang="en-US" altLang="zh-CN"/>
                                    <m:t>m</m:t>
                                  </m:r>
                                  <m:r>
                                    <a:rPr lang="en-US" altLang="zh-CN"/>
                                    <m:t>1</m:t>
                                  </m:r>
                                </m:sub>
                              </m:sSub>
                            </m:e>
                            <m:e>
                              <m:r>
                                <a:rPr lang="en-US" altLang="zh-CN"/>
                                <m:t>⋯</m:t>
                              </m:r>
                            </m:e>
                            <m:e>
                              <m:sSub>
                                <m:sSubPr>
                                  <m:ctrlPr>
                                    <a:rPr lang="zh-CN" altLang="zh-CN" i="1"/>
                                  </m:ctrlPr>
                                </m:sSubPr>
                                <m:e>
                                  <m:r>
                                    <m:rPr>
                                      <m:sty m:val="p"/>
                                    </m:rPr>
                                    <a:rPr lang="en-US" altLang="zh-CN"/>
                                    <m:t>c</m:t>
                                  </m:r>
                                </m:e>
                                <m:sub>
                                  <m:r>
                                    <m:rPr>
                                      <m:sty m:val="p"/>
                                    </m:rPr>
                                    <a:rPr lang="en-US" altLang="zh-CN"/>
                                    <m:t>mj</m:t>
                                  </m:r>
                                </m:sub>
                              </m:sSub>
                            </m:e>
                            <m:e>
                              <m:r>
                                <a:rPr lang="en-US" altLang="zh-CN"/>
                                <m:t>⋯</m:t>
                              </m:r>
                            </m:e>
                            <m:e>
                              <m:sSub>
                                <m:sSubPr>
                                  <m:ctrlPr>
                                    <a:rPr lang="zh-CN" altLang="zh-CN" i="1"/>
                                  </m:ctrlPr>
                                </m:sSubPr>
                                <m:e>
                                  <m:r>
                                    <m:rPr>
                                      <m:sty m:val="p"/>
                                    </m:rPr>
                                    <a:rPr lang="en-US" altLang="zh-CN"/>
                                    <m:t>c</m:t>
                                  </m:r>
                                </m:e>
                                <m:sub>
                                  <m:r>
                                    <m:rPr>
                                      <m:sty m:val="p"/>
                                    </m:rPr>
                                    <a:rPr lang="en-US" altLang="zh-CN"/>
                                    <m:t>mn</m:t>
                                  </m:r>
                                </m:sub>
                              </m:sSub>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69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r>
                  <a:rPr lang="zh-CN" altLang="zh-CN" dirty="0"/>
                  <a:t>矩阵乘法的运算规律：</a:t>
                </a:r>
              </a:p>
              <a:p>
                <a:pPr lvl="0"/>
                <a14:m>
                  <m:oMath xmlns:m="http://schemas.openxmlformats.org/officeDocument/2006/math">
                    <m:r>
                      <a:rPr lang="zh-CN" altLang="zh-CN"/>
                      <m:t>结合律：</m:t>
                    </m:r>
                    <m:d>
                      <m:dPr>
                        <m:begChr m:val="（"/>
                        <m:endChr m:val="）"/>
                        <m:ctrlPr>
                          <a:rPr lang="zh-CN" altLang="zh-CN" i="1"/>
                        </m:ctrlPr>
                      </m:dPr>
                      <m:e>
                        <m:r>
                          <a:rPr lang="en-US" altLang="zh-CN" b="1" i="1"/>
                          <m:t>𝐀𝐁</m:t>
                        </m:r>
                      </m:e>
                    </m:d>
                    <m:r>
                      <a:rPr lang="en-US" altLang="zh-CN" b="1" i="1"/>
                      <m:t>𝐂</m:t>
                    </m:r>
                    <m:r>
                      <a:rPr lang="en-US" altLang="zh-CN"/>
                      <m:t>=</m:t>
                    </m:r>
                    <m:r>
                      <a:rPr lang="en-US" altLang="zh-CN" b="1" i="1"/>
                      <m:t>𝐀</m:t>
                    </m:r>
                    <m:r>
                      <a:rPr lang="en-US" altLang="zh-CN"/>
                      <m:t>(</m:t>
                    </m:r>
                    <m:r>
                      <a:rPr lang="en-US" altLang="zh-CN" b="1" i="1"/>
                      <m:t>𝐁𝐂</m:t>
                    </m:r>
                    <m:r>
                      <a:rPr lang="en-US" altLang="zh-CN"/>
                      <m:t>)</m:t>
                    </m:r>
                  </m:oMath>
                </a14:m>
                <a:r>
                  <a:rPr lang="en-US" altLang="zh-CN" dirty="0"/>
                  <a:t>;</a:t>
                </a:r>
                <a:endParaRPr lang="zh-CN" altLang="zh-CN" dirty="0"/>
              </a:p>
              <a:p>
                <a:pPr lvl="0"/>
                <a14:m>
                  <m:oMath xmlns:m="http://schemas.openxmlformats.org/officeDocument/2006/math">
                    <m:r>
                      <a:rPr lang="zh-CN" altLang="zh-CN"/>
                      <m:t>数乘结合律：</m:t>
                    </m:r>
                    <m:r>
                      <m:rPr>
                        <m:sty m:val="p"/>
                      </m:rPr>
                      <a:rPr lang="en-US" altLang="zh-CN"/>
                      <m:t>k</m:t>
                    </m:r>
                    <m:d>
                      <m:dPr>
                        <m:ctrlPr>
                          <a:rPr lang="zh-CN" altLang="zh-CN" i="1"/>
                        </m:ctrlPr>
                      </m:dPr>
                      <m:e>
                        <m:r>
                          <a:rPr lang="en-US" altLang="zh-CN" b="1" i="1"/>
                          <m:t>𝐀𝐁</m:t>
                        </m:r>
                      </m:e>
                    </m:d>
                    <m:r>
                      <a:rPr lang="en-US" altLang="zh-CN"/>
                      <m:t>=</m:t>
                    </m:r>
                    <m:d>
                      <m:dPr>
                        <m:ctrlPr>
                          <a:rPr lang="zh-CN" altLang="zh-CN" i="1"/>
                        </m:ctrlPr>
                      </m:dPr>
                      <m:e>
                        <m:r>
                          <m:rPr>
                            <m:sty m:val="p"/>
                          </m:rPr>
                          <a:rPr lang="en-US" altLang="zh-CN"/>
                          <m:t>k</m:t>
                        </m:r>
                        <m:r>
                          <a:rPr lang="en-US" altLang="zh-CN" b="1" i="1"/>
                          <m:t>𝐀</m:t>
                        </m:r>
                      </m:e>
                    </m:d>
                    <m:r>
                      <a:rPr lang="en-US" altLang="zh-CN" b="1" i="1"/>
                      <m:t>𝐁</m:t>
                    </m:r>
                    <m:r>
                      <a:rPr lang="en-US" altLang="zh-CN"/>
                      <m:t>=</m:t>
                    </m:r>
                    <m:r>
                      <a:rPr lang="en-US" altLang="zh-CN" b="1" i="1"/>
                      <m:t>𝐀</m:t>
                    </m:r>
                    <m:d>
                      <m:dPr>
                        <m:ctrlPr>
                          <a:rPr lang="zh-CN" altLang="zh-CN" i="1"/>
                        </m:ctrlPr>
                      </m:dPr>
                      <m:e>
                        <m:r>
                          <m:rPr>
                            <m:sty m:val="p"/>
                          </m:rPr>
                          <a:rPr lang="en-US" altLang="zh-CN"/>
                          <m:t>k</m:t>
                        </m:r>
                        <m:r>
                          <a:rPr lang="en-US" altLang="zh-CN" b="1" i="1"/>
                          <m:t>𝐁</m:t>
                        </m:r>
                      </m:e>
                    </m:d>
                    <m:r>
                      <a:rPr lang="en-US" altLang="zh-CN"/>
                      <m:t>,</m:t>
                    </m:r>
                    <m:r>
                      <a:rPr lang="zh-CN" altLang="zh-CN"/>
                      <m:t>其中</m:t>
                    </m:r>
                    <m:r>
                      <m:rPr>
                        <m:sty m:val="p"/>
                      </m:rPr>
                      <a:rPr lang="en-US" altLang="zh-CN"/>
                      <m:t>k</m:t>
                    </m:r>
                    <m:r>
                      <a:rPr lang="zh-CN" altLang="zh-CN"/>
                      <m:t>为数</m:t>
                    </m:r>
                  </m:oMath>
                </a14:m>
                <a:r>
                  <a:rPr lang="zh-CN" altLang="zh-CN" dirty="0"/>
                  <a:t>；</a:t>
                </a:r>
              </a:p>
              <a:p>
                <a:pPr lvl="0"/>
                <a14:m>
                  <m:oMath xmlns:m="http://schemas.openxmlformats.org/officeDocument/2006/math">
                    <m:r>
                      <a:rPr lang="zh-CN" altLang="zh-CN"/>
                      <m:t>分配律：</m:t>
                    </m:r>
                    <m:r>
                      <a:rPr lang="en-US" altLang="zh-CN" b="1" i="1"/>
                      <m:t>𝐀</m:t>
                    </m:r>
                    <m:d>
                      <m:dPr>
                        <m:ctrlPr>
                          <a:rPr lang="zh-CN" altLang="zh-CN" i="1"/>
                        </m:ctrlPr>
                      </m:dPr>
                      <m:e>
                        <m:r>
                          <a:rPr lang="en-US" altLang="zh-CN" b="1" i="1"/>
                          <m:t>𝐁</m:t>
                        </m:r>
                        <m:r>
                          <a:rPr lang="en-US" altLang="zh-CN"/>
                          <m:t>+</m:t>
                        </m:r>
                        <m:r>
                          <a:rPr lang="en-US" altLang="zh-CN" b="1" i="1"/>
                          <m:t>𝐂</m:t>
                        </m:r>
                      </m:e>
                    </m:d>
                    <m:r>
                      <a:rPr lang="en-US" altLang="zh-CN"/>
                      <m:t>=</m:t>
                    </m:r>
                    <m:r>
                      <a:rPr lang="en-US" altLang="zh-CN" b="1" i="1"/>
                      <m:t>𝐀𝐁</m:t>
                    </m:r>
                    <m:r>
                      <a:rPr lang="en-US" altLang="zh-CN"/>
                      <m:t>+</m:t>
                    </m:r>
                    <m:r>
                      <a:rPr lang="en-US" altLang="zh-CN" b="1" i="1"/>
                      <m:t>𝐀𝐂</m:t>
                    </m:r>
                  </m:oMath>
                </a14:m>
                <a:r>
                  <a:rPr lang="en-US" altLang="zh-CN" dirty="0"/>
                  <a:t>,</a:t>
                </a:r>
                <a:endParaRPr lang="zh-CN" altLang="zh-CN" dirty="0"/>
              </a:p>
              <a:p>
                <a14:m>
                  <m:oMath xmlns:m="http://schemas.openxmlformats.org/officeDocument/2006/math">
                    <m:r>
                      <a:rPr lang="en-US" altLang="zh-CN"/>
                      <m:t>                         </m:t>
                    </m:r>
                    <m:d>
                      <m:dPr>
                        <m:ctrlPr>
                          <a:rPr lang="zh-CN" altLang="zh-CN" i="1"/>
                        </m:ctrlPr>
                      </m:dPr>
                      <m:e>
                        <m:r>
                          <a:rPr lang="en-US" altLang="zh-CN" b="1" i="1"/>
                          <m:t>𝐁</m:t>
                        </m:r>
                        <m:r>
                          <a:rPr lang="en-US" altLang="zh-CN"/>
                          <m:t>+</m:t>
                        </m:r>
                        <m:r>
                          <a:rPr lang="en-US" altLang="zh-CN" b="1" i="1"/>
                          <m:t>𝐂</m:t>
                        </m:r>
                      </m:e>
                    </m:d>
                    <m:r>
                      <a:rPr lang="en-US" altLang="zh-CN" b="1" i="1"/>
                      <m:t>𝐀</m:t>
                    </m:r>
                    <m:r>
                      <a:rPr lang="en-US" altLang="zh-CN"/>
                      <m:t>=</m:t>
                    </m:r>
                    <m:r>
                      <a:rPr lang="en-US" altLang="zh-CN" b="1" i="1"/>
                      <m:t>𝐁𝐀</m:t>
                    </m:r>
                    <m:r>
                      <a:rPr lang="en-US" altLang="zh-CN"/>
                      <m:t>+</m:t>
                    </m:r>
                    <m:r>
                      <a:rPr lang="en-US" altLang="zh-CN" b="1" i="1"/>
                      <m:t>𝐂𝐀</m:t>
                    </m:r>
                  </m:oMath>
                </a14:m>
                <a:r>
                  <a:rPr lang="en-US" altLang="zh-CN" dirty="0"/>
                  <a:t>.</a:t>
                </a:r>
                <a:endParaRPr lang="zh-CN" altLang="zh-CN" dirty="0"/>
              </a:p>
              <a:p>
                <a:r>
                  <a:rPr lang="zh-CN" altLang="zh-CN" dirty="0"/>
                  <a:t>注意矩阵乘法不满足交换律，即</a:t>
                </a:r>
                <a14:m>
                  <m:oMath xmlns:m="http://schemas.openxmlformats.org/officeDocument/2006/math">
                    <m:r>
                      <a:rPr lang="en-US" altLang="zh-CN" b="1" i="1"/>
                      <m:t>𝐀𝐁</m:t>
                    </m:r>
                    <m:r>
                      <a:rPr lang="en-US" altLang="zh-CN"/>
                      <m:t>≠</m:t>
                    </m:r>
                    <m:r>
                      <a:rPr lang="en-US" altLang="zh-CN" b="1" i="1"/>
                      <m:t>𝐁𝐀</m:t>
                    </m:r>
                  </m:oMath>
                </a14:m>
                <a:r>
                  <a:rPr lang="zh-CN" altLang="zh-CN" b="1" dirty="0"/>
                  <a:t>。</a:t>
                </a:r>
                <a:r>
                  <a:rPr lang="zh-CN" altLang="zh-CN" dirty="0"/>
                  <a:t>另外也不满足消去律，已知</a:t>
                </a:r>
                <a14:m>
                  <m:oMath xmlns:m="http://schemas.openxmlformats.org/officeDocument/2006/math">
                    <m:r>
                      <a:rPr lang="en-US" altLang="zh-CN" b="1" i="1"/>
                      <m:t>𝐀𝐁</m:t>
                    </m:r>
                    <m:r>
                      <a:rPr lang="en-US" altLang="zh-CN"/>
                      <m:t>=</m:t>
                    </m:r>
                    <m:r>
                      <a:rPr lang="en-US" altLang="zh-CN" b="1" i="1"/>
                      <m:t>𝐀𝐂</m:t>
                    </m:r>
                  </m:oMath>
                </a14:m>
                <a:r>
                  <a:rPr lang="zh-CN" altLang="zh-CN" dirty="0"/>
                  <a:t>，一般不能推出</a:t>
                </a:r>
                <a:r>
                  <a:rPr lang="en-US" altLang="zh-CN" b="1" dirty="0"/>
                  <a:t>B</a:t>
                </a:r>
                <a:r>
                  <a:rPr lang="en-US" altLang="zh-CN" dirty="0"/>
                  <a:t>=</a:t>
                </a:r>
                <a:r>
                  <a:rPr lang="en-US" altLang="zh-CN" b="1" dirty="0"/>
                  <a:t>C</a:t>
                </a:r>
                <a:r>
                  <a:rPr lang="zh-CN" altLang="zh-CN" dirty="0"/>
                  <a:t>的结论。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4488" r="-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054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矩阵的转置</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zh-CN" dirty="0"/>
                  <a:t>设</a:t>
                </a:r>
                <a14:m>
                  <m:oMath xmlns:m="http://schemas.openxmlformats.org/officeDocument/2006/math">
                    <m:r>
                      <m:rPr>
                        <m:sty m:val="p"/>
                      </m:rPr>
                      <a:rPr lang="en-US" altLang="zh-CN"/>
                      <m:t>A</m:t>
                    </m:r>
                    <m:r>
                      <a:rPr lang="en-US" altLang="zh-CN"/>
                      <m:t>=</m:t>
                    </m:r>
                    <m:sSub>
                      <m:sSubPr>
                        <m:ctrlPr>
                          <a:rPr lang="zh-CN" altLang="zh-CN" i="1"/>
                        </m:ctrlPr>
                      </m:sSubPr>
                      <m:e>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e>
                      <m:sub>
                        <m:r>
                          <m:rPr>
                            <m:sty m:val="p"/>
                          </m:rPr>
                          <a:rPr lang="en-US" altLang="zh-CN"/>
                          <m:t>mn</m:t>
                        </m:r>
                      </m:sub>
                    </m:sSub>
                  </m:oMath>
                </a14:m>
                <a:r>
                  <a:rPr lang="en-US" altLang="zh-CN" dirty="0"/>
                  <a:t> ,</a:t>
                </a:r>
                <a:r>
                  <a:rPr lang="zh-CN" altLang="zh-CN" dirty="0"/>
                  <a:t>则</a:t>
                </a:r>
                <a14:m>
                  <m:oMath xmlns:m="http://schemas.openxmlformats.org/officeDocument/2006/math">
                    <m:sSup>
                      <m:sSupPr>
                        <m:ctrlPr>
                          <a:rPr lang="zh-CN" altLang="zh-CN" i="1"/>
                        </m:ctrlPr>
                      </m:sSupPr>
                      <m:e>
                        <m:r>
                          <m:rPr>
                            <m:sty m:val="p"/>
                          </m:rPr>
                          <a:rPr lang="en-US" altLang="zh-CN"/>
                          <m:t>A</m:t>
                        </m:r>
                      </m:e>
                      <m:sup>
                        <m:r>
                          <m:rPr>
                            <m:sty m:val="p"/>
                          </m:rPr>
                          <a:rPr lang="en-US" altLang="zh-CN"/>
                          <m:t>T</m:t>
                        </m:r>
                      </m:sup>
                    </m:sSup>
                    <m:r>
                      <a:rPr lang="en-US" altLang="zh-CN"/>
                      <m:t>=</m:t>
                    </m:r>
                    <m:sSub>
                      <m:sSubPr>
                        <m:ctrlPr>
                          <a:rPr lang="zh-CN" altLang="zh-CN" i="1"/>
                        </m:ctrlPr>
                      </m:sSubPr>
                      <m:e>
                        <m:r>
                          <a:rPr lang="en-US" altLang="zh-CN"/>
                          <m:t>(</m:t>
                        </m:r>
                        <m:sSub>
                          <m:sSubPr>
                            <m:ctrlPr>
                              <a:rPr lang="zh-CN" altLang="zh-CN" i="1"/>
                            </m:ctrlPr>
                          </m:sSubPr>
                          <m:e>
                            <m:r>
                              <m:rPr>
                                <m:sty m:val="p"/>
                              </m:rPr>
                              <a:rPr lang="en-US" altLang="zh-CN"/>
                              <m:t>a</m:t>
                            </m:r>
                          </m:e>
                          <m:sub>
                            <m:r>
                              <m:rPr>
                                <m:sty m:val="p"/>
                              </m:rPr>
                              <a:rPr lang="en-US" altLang="zh-CN"/>
                              <m:t>ji</m:t>
                            </m:r>
                          </m:sub>
                        </m:sSub>
                        <m:r>
                          <a:rPr lang="en-US" altLang="zh-CN"/>
                          <m:t>)</m:t>
                        </m:r>
                      </m:e>
                      <m:sub>
                        <m:r>
                          <m:rPr>
                            <m:sty m:val="p"/>
                          </m:rPr>
                          <a:rPr lang="en-US" altLang="zh-CN"/>
                          <m:t>nm</m:t>
                        </m:r>
                      </m:sub>
                    </m:sSub>
                  </m:oMath>
                </a14:m>
                <a:r>
                  <a:rPr lang="zh-CN" altLang="zh-CN" dirty="0"/>
                  <a:t>叫做</a:t>
                </a:r>
                <a:r>
                  <a:rPr lang="en-US" altLang="zh-CN" b="1" i="1" dirty="0"/>
                  <a:t>A</a:t>
                </a:r>
                <a:r>
                  <a:rPr lang="zh-CN" altLang="zh-CN" dirty="0"/>
                  <a:t>的转置矩阵。</a:t>
                </a:r>
              </a:p>
              <a:p>
                <a:r>
                  <a:rPr lang="zh-CN" altLang="zh-CN" dirty="0"/>
                  <a:t>矩阵的转置运算规律</a:t>
                </a:r>
              </a:p>
              <a:p>
                <a:pPr lvl="0"/>
                <a14:m>
                  <m:oMath xmlns:m="http://schemas.openxmlformats.org/officeDocument/2006/math">
                    <m:sSup>
                      <m:sSupPr>
                        <m:ctrlPr>
                          <a:rPr lang="zh-CN" altLang="zh-CN" i="1"/>
                        </m:ctrlPr>
                      </m:sSupPr>
                      <m:e>
                        <m:sSup>
                          <m:sSupPr>
                            <m:ctrlPr>
                              <a:rPr lang="zh-CN" altLang="zh-CN" i="1"/>
                            </m:ctrlPr>
                          </m:sSupPr>
                          <m:e>
                            <m:r>
                              <a:rPr lang="en-US" altLang="zh-CN"/>
                              <m:t>(</m:t>
                            </m:r>
                            <m:r>
                              <a:rPr lang="en-US" altLang="zh-CN" b="1" i="1"/>
                              <m:t>𝐀</m:t>
                            </m:r>
                          </m:e>
                          <m:sup>
                            <m:r>
                              <m:rPr>
                                <m:sty m:val="p"/>
                              </m:rPr>
                              <a:rPr lang="en-US" altLang="zh-CN"/>
                              <m:t>T</m:t>
                            </m:r>
                          </m:sup>
                        </m:sSup>
                        <m:r>
                          <a:rPr lang="en-US" altLang="zh-CN"/>
                          <m:t>)</m:t>
                        </m:r>
                      </m:e>
                      <m:sup>
                        <m:r>
                          <m:rPr>
                            <m:sty m:val="p"/>
                          </m:rPr>
                          <a:rPr lang="en-US" altLang="zh-CN"/>
                          <m:t>T</m:t>
                        </m:r>
                      </m:sup>
                    </m:sSup>
                    <m:r>
                      <a:rPr lang="en-US" altLang="zh-CN"/>
                      <m:t>=</m:t>
                    </m:r>
                    <m:r>
                      <a:rPr lang="en-US" altLang="zh-CN" b="1" i="1"/>
                      <m:t>𝐀</m:t>
                    </m:r>
                  </m:oMath>
                </a14:m>
                <a:r>
                  <a:rPr lang="zh-CN" altLang="zh-CN" dirty="0"/>
                  <a:t>；</a:t>
                </a:r>
              </a:p>
              <a:p>
                <a:pPr lvl="0"/>
                <a14:m>
                  <m:oMath xmlns:m="http://schemas.openxmlformats.org/officeDocument/2006/math">
                    <m:sSup>
                      <m:sSupPr>
                        <m:ctrlPr>
                          <a:rPr lang="zh-CN" altLang="zh-CN" i="1"/>
                        </m:ctrlPr>
                      </m:sSupPr>
                      <m:e>
                        <m:r>
                          <a:rPr lang="en-US" altLang="zh-CN"/>
                          <m:t>(</m:t>
                        </m:r>
                        <m:r>
                          <a:rPr lang="en-US" altLang="zh-CN" b="1" i="1"/>
                          <m:t>𝐀</m:t>
                        </m:r>
                        <m:r>
                          <a:rPr lang="en-US" altLang="zh-CN"/>
                          <m:t>+</m:t>
                        </m:r>
                        <m:r>
                          <a:rPr lang="en-US" altLang="zh-CN" b="1" i="1"/>
                          <m:t>𝐁</m:t>
                        </m:r>
                        <m:r>
                          <a:rPr lang="en-US" altLang="zh-CN"/>
                          <m:t>)</m:t>
                        </m:r>
                      </m:e>
                      <m:sup>
                        <m:r>
                          <m:rPr>
                            <m:sty m:val="p"/>
                          </m:rPr>
                          <a:rPr lang="en-US" altLang="zh-CN"/>
                          <m:t>T</m:t>
                        </m:r>
                      </m:sup>
                    </m:sSup>
                    <m:r>
                      <a:rPr lang="en-US" altLang="zh-CN"/>
                      <m:t>=</m:t>
                    </m:r>
                    <m:sSup>
                      <m:sSupPr>
                        <m:ctrlPr>
                          <a:rPr lang="zh-CN" altLang="zh-CN" i="1"/>
                        </m:ctrlPr>
                      </m:sSupPr>
                      <m:e>
                        <m:r>
                          <a:rPr lang="en-US" altLang="zh-CN" b="1" i="1"/>
                          <m:t>𝐀</m:t>
                        </m:r>
                      </m:e>
                      <m:sup>
                        <m:r>
                          <m:rPr>
                            <m:sty m:val="p"/>
                          </m:rPr>
                          <a:rPr lang="en-US" altLang="zh-CN"/>
                          <m:t>T</m:t>
                        </m:r>
                      </m:sup>
                    </m:sSup>
                    <m:r>
                      <a:rPr lang="en-US" altLang="zh-CN"/>
                      <m:t>+</m:t>
                    </m:r>
                    <m:sSup>
                      <m:sSupPr>
                        <m:ctrlPr>
                          <a:rPr lang="zh-CN" altLang="zh-CN" i="1"/>
                        </m:ctrlPr>
                      </m:sSupPr>
                      <m:e>
                        <m:r>
                          <a:rPr lang="en-US" altLang="zh-CN" b="1" i="1"/>
                          <m:t>𝐁</m:t>
                        </m:r>
                      </m:e>
                      <m:sup>
                        <m:r>
                          <m:rPr>
                            <m:sty m:val="p"/>
                          </m:rPr>
                          <a:rPr lang="en-US" altLang="zh-CN"/>
                          <m:t>T</m:t>
                        </m:r>
                      </m:sup>
                    </m:sSup>
                  </m:oMath>
                </a14:m>
                <a:r>
                  <a:rPr lang="zh-CN" altLang="zh-CN" dirty="0"/>
                  <a:t>；</a:t>
                </a:r>
              </a:p>
              <a:p>
                <a:pPr lvl="0"/>
                <a14:m>
                  <m:oMath xmlns:m="http://schemas.openxmlformats.org/officeDocument/2006/math">
                    <m:sSup>
                      <m:sSupPr>
                        <m:ctrlPr>
                          <a:rPr lang="zh-CN" altLang="zh-CN" i="1"/>
                        </m:ctrlPr>
                      </m:sSupPr>
                      <m:e>
                        <m:d>
                          <m:dPr>
                            <m:ctrlPr>
                              <a:rPr lang="zh-CN" altLang="zh-CN" i="1"/>
                            </m:ctrlPr>
                          </m:dPr>
                          <m:e>
                            <m:r>
                              <m:rPr>
                                <m:sty m:val="p"/>
                              </m:rPr>
                              <a:rPr lang="en-US" altLang="zh-CN"/>
                              <m:t>μ</m:t>
                            </m:r>
                            <m:r>
                              <a:rPr lang="en-US" altLang="zh-CN" b="1" i="1"/>
                              <m:t>𝐀</m:t>
                            </m:r>
                          </m:e>
                        </m:d>
                      </m:e>
                      <m:sup>
                        <m:r>
                          <m:rPr>
                            <m:sty m:val="p"/>
                          </m:rPr>
                          <a:rPr lang="en-US" altLang="zh-CN"/>
                          <m:t>T</m:t>
                        </m:r>
                      </m:sup>
                    </m:sSup>
                    <m:r>
                      <a:rPr lang="en-US" altLang="zh-CN"/>
                      <m:t>=</m:t>
                    </m:r>
                    <m:r>
                      <m:rPr>
                        <m:sty m:val="p"/>
                      </m:rPr>
                      <a:rPr lang="en-US" altLang="zh-CN"/>
                      <m:t>μ</m:t>
                    </m:r>
                    <m:sSup>
                      <m:sSupPr>
                        <m:ctrlPr>
                          <a:rPr lang="zh-CN" altLang="zh-CN" i="1"/>
                        </m:ctrlPr>
                      </m:sSupPr>
                      <m:e>
                        <m:r>
                          <a:rPr lang="en-US" altLang="zh-CN" b="1" i="1"/>
                          <m:t>𝐀</m:t>
                        </m:r>
                      </m:e>
                      <m:sup>
                        <m:r>
                          <m:rPr>
                            <m:sty m:val="p"/>
                          </m:rPr>
                          <a:rPr lang="en-US" altLang="zh-CN"/>
                          <m:t>T</m:t>
                        </m:r>
                      </m:sup>
                    </m:sSup>
                    <m:r>
                      <a:rPr lang="en-US" altLang="zh-CN"/>
                      <m:t>(</m:t>
                    </m:r>
                    <m:r>
                      <m:rPr>
                        <m:sty m:val="p"/>
                      </m:rPr>
                      <a:rPr lang="en-US" altLang="zh-CN"/>
                      <m:t>μ</m:t>
                    </m:r>
                    <m:r>
                      <a:rPr lang="zh-CN" altLang="zh-CN"/>
                      <m:t>为数</m:t>
                    </m:r>
                    <m:r>
                      <a:rPr lang="en-US" altLang="zh-CN"/>
                      <m:t>)</m:t>
                    </m:r>
                  </m:oMath>
                </a14:m>
                <a:r>
                  <a:rPr lang="zh-CN" altLang="zh-CN" dirty="0"/>
                  <a:t>；</a:t>
                </a:r>
              </a:p>
              <a:p>
                <a:pPr lvl="0"/>
                <a14:m>
                  <m:oMath xmlns:m="http://schemas.openxmlformats.org/officeDocument/2006/math">
                    <m:sSup>
                      <m:sSupPr>
                        <m:ctrlPr>
                          <a:rPr lang="zh-CN" altLang="zh-CN" i="1"/>
                        </m:ctrlPr>
                      </m:sSupPr>
                      <m:e>
                        <m:d>
                          <m:dPr>
                            <m:ctrlPr>
                              <a:rPr lang="zh-CN" altLang="zh-CN" i="1"/>
                            </m:ctrlPr>
                          </m:dPr>
                          <m:e>
                            <m:r>
                              <a:rPr lang="en-US" altLang="zh-CN" b="1" i="1"/>
                              <m:t>𝐀𝐁</m:t>
                            </m:r>
                          </m:e>
                        </m:d>
                      </m:e>
                      <m:sup>
                        <m:r>
                          <m:rPr>
                            <m:sty m:val="p"/>
                          </m:rPr>
                          <a:rPr lang="en-US" altLang="zh-CN"/>
                          <m:t>T</m:t>
                        </m:r>
                      </m:sup>
                    </m:sSup>
                    <m:r>
                      <a:rPr lang="en-US" altLang="zh-CN"/>
                      <m:t>=</m:t>
                    </m:r>
                    <m:sSup>
                      <m:sSupPr>
                        <m:ctrlPr>
                          <a:rPr lang="zh-CN" altLang="zh-CN" i="1"/>
                        </m:ctrlPr>
                      </m:sSupPr>
                      <m:e>
                        <m:r>
                          <a:rPr lang="en-US" altLang="zh-CN" b="1" i="1"/>
                          <m:t>𝐁</m:t>
                        </m:r>
                      </m:e>
                      <m:sup>
                        <m:r>
                          <m:rPr>
                            <m:sty m:val="p"/>
                          </m:rPr>
                          <a:rPr lang="en-US" altLang="zh-CN"/>
                          <m:t>T</m:t>
                        </m:r>
                      </m:sup>
                    </m:sSup>
                    <m:sSup>
                      <m:sSupPr>
                        <m:ctrlPr>
                          <a:rPr lang="zh-CN" altLang="zh-CN" i="1"/>
                        </m:ctrlPr>
                      </m:sSupPr>
                      <m:e>
                        <m:r>
                          <a:rPr lang="en-US" altLang="zh-CN" b="1" i="1"/>
                          <m:t>𝐀</m:t>
                        </m:r>
                      </m:e>
                      <m:sup>
                        <m:r>
                          <m:rPr>
                            <m:sty m:val="p"/>
                          </m:rPr>
                          <a:rPr lang="en-US" altLang="zh-CN"/>
                          <m:t>T</m:t>
                        </m:r>
                      </m:sup>
                    </m:sSup>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4309" r="-6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327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逆矩阵</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a:t>设</a:t>
                </a:r>
                <a:r>
                  <a:rPr lang="en-US" altLang="zh-CN" b="1" dirty="0"/>
                  <a:t>A</a:t>
                </a:r>
                <a:r>
                  <a:rPr lang="zh-CN" altLang="zh-CN" dirty="0"/>
                  <a:t>为</a:t>
                </a:r>
                <a:r>
                  <a:rPr lang="en-US" altLang="zh-CN" dirty="0"/>
                  <a:t>n</a:t>
                </a:r>
                <a:r>
                  <a:rPr lang="zh-CN" altLang="zh-CN" dirty="0"/>
                  <a:t>阶方阵，如果存在</a:t>
                </a:r>
                <a:r>
                  <a:rPr lang="en-US" altLang="zh-CN" dirty="0"/>
                  <a:t>n</a:t>
                </a:r>
                <a:r>
                  <a:rPr lang="zh-CN" altLang="zh-CN" dirty="0"/>
                  <a:t>阶方阵</a:t>
                </a:r>
                <a:r>
                  <a:rPr lang="en-US" altLang="zh-CN" b="1" dirty="0"/>
                  <a:t>B</a:t>
                </a:r>
                <a:r>
                  <a:rPr lang="zh-CN" altLang="zh-CN" dirty="0"/>
                  <a:t>，使得</a:t>
                </a:r>
              </a:p>
              <a:p>
                <a:r>
                  <a:rPr lang="en-US" altLang="zh-CN" dirty="0"/>
                  <a:t>                            </a:t>
                </a:r>
                <a14:m>
                  <m:oMath xmlns:m="http://schemas.openxmlformats.org/officeDocument/2006/math">
                    <m:r>
                      <a:rPr lang="en-US" altLang="zh-CN" b="1" i="1"/>
                      <m:t>𝐀𝐁</m:t>
                    </m:r>
                    <m:r>
                      <a:rPr lang="en-US" altLang="zh-CN"/>
                      <m:t>=</m:t>
                    </m:r>
                    <m:r>
                      <a:rPr lang="en-US" altLang="zh-CN" b="1" i="1"/>
                      <m:t>𝐁𝐀</m:t>
                    </m:r>
                    <m:r>
                      <a:rPr lang="en-US" altLang="zh-CN"/>
                      <m:t>=</m:t>
                    </m:r>
                    <m:r>
                      <a:rPr lang="en-US" altLang="zh-CN" b="1" i="1"/>
                      <m:t>𝐄</m:t>
                    </m:r>
                  </m:oMath>
                </a14:m>
                <a:endParaRPr lang="zh-CN" altLang="zh-CN" dirty="0"/>
              </a:p>
              <a:p>
                <a:r>
                  <a:rPr lang="zh-CN" altLang="zh-CN" dirty="0"/>
                  <a:t>则称矩阵</a:t>
                </a:r>
                <a:r>
                  <a:rPr lang="en-US" altLang="zh-CN" b="1" dirty="0"/>
                  <a:t>A</a:t>
                </a:r>
                <a:r>
                  <a:rPr lang="zh-CN" altLang="zh-CN" dirty="0"/>
                  <a:t>是可逆的</a:t>
                </a:r>
                <a:r>
                  <a:rPr lang="en-US" altLang="zh-CN" dirty="0"/>
                  <a:t>,</a:t>
                </a:r>
                <a:r>
                  <a:rPr lang="zh-CN" altLang="zh-CN" dirty="0"/>
                  <a:t>并称</a:t>
                </a:r>
                <a:r>
                  <a:rPr lang="en-US" altLang="zh-CN" b="1" dirty="0"/>
                  <a:t>B</a:t>
                </a:r>
                <a:r>
                  <a:rPr lang="zh-CN" altLang="zh-CN" dirty="0"/>
                  <a:t>为</a:t>
                </a:r>
                <a:r>
                  <a:rPr lang="en-US" altLang="zh-CN" b="1" dirty="0"/>
                  <a:t>A</a:t>
                </a:r>
                <a:r>
                  <a:rPr lang="zh-CN" altLang="zh-CN" dirty="0"/>
                  <a:t>的逆矩阵，记为</a:t>
                </a:r>
                <a14:m>
                  <m:oMath xmlns:m="http://schemas.openxmlformats.org/officeDocument/2006/math">
                    <m:sSup>
                      <m:sSupPr>
                        <m:ctrlPr>
                          <a:rPr lang="zh-CN" altLang="zh-CN" i="1"/>
                        </m:ctrlPr>
                      </m:sSupPr>
                      <m:e>
                        <m:r>
                          <a:rPr lang="en-US" altLang="zh-CN" b="1" i="1"/>
                          <m:t>𝐀</m:t>
                        </m:r>
                      </m:e>
                      <m:sup>
                        <m:r>
                          <a:rPr lang="en-US" altLang="zh-CN" i="1"/>
                          <m:t>−</m:t>
                        </m:r>
                        <m:r>
                          <a:rPr lang="en-US" altLang="zh-CN"/>
                          <m:t>1</m:t>
                        </m:r>
                      </m:sup>
                    </m:sSup>
                  </m:oMath>
                </a14:m>
                <a:r>
                  <a:rPr lang="zh-CN" altLang="zh-CN" dirty="0"/>
                  <a:t>。</a:t>
                </a:r>
              </a:p>
              <a:p>
                <a:r>
                  <a:rPr lang="en-US" altLang="zh-CN" dirty="0"/>
                  <a:t>n</a:t>
                </a:r>
                <a:r>
                  <a:rPr lang="zh-CN" altLang="zh-CN" dirty="0"/>
                  <a:t>阶方阵</a:t>
                </a:r>
                <a14:m>
                  <m:oMath xmlns:m="http://schemas.openxmlformats.org/officeDocument/2006/math">
                    <m:r>
                      <a:rPr lang="en-US" altLang="zh-CN" b="1" i="1"/>
                      <m:t>𝐀</m:t>
                    </m:r>
                    <m:r>
                      <a:rPr lang="en-US" altLang="zh-CN"/>
                      <m:t>=</m:t>
                    </m:r>
                    <m:sSub>
                      <m:sSubPr>
                        <m:ctrlPr>
                          <a:rPr lang="zh-CN" altLang="zh-CN" i="1"/>
                        </m:ctrlPr>
                      </m:sSubPr>
                      <m:e>
                        <m:r>
                          <a:rPr lang="en-US" altLang="zh-CN"/>
                          <m:t>(</m:t>
                        </m:r>
                        <m:sSub>
                          <m:sSubPr>
                            <m:ctrlPr>
                              <a:rPr lang="zh-CN" altLang="zh-CN" i="1"/>
                            </m:ctrlPr>
                          </m:sSubPr>
                          <m:e>
                            <m:r>
                              <m:rPr>
                                <m:sty m:val="p"/>
                              </m:rPr>
                              <a:rPr lang="en-US" altLang="zh-CN"/>
                              <m:t>a</m:t>
                            </m:r>
                          </m:e>
                          <m:sub>
                            <m:r>
                              <m:rPr>
                                <m:sty m:val="p"/>
                              </m:rPr>
                              <a:rPr lang="en-US" altLang="zh-CN"/>
                              <m:t>ij</m:t>
                            </m:r>
                          </m:sub>
                        </m:sSub>
                        <m:r>
                          <a:rPr lang="en-US" altLang="zh-CN"/>
                          <m:t>)</m:t>
                        </m:r>
                      </m:e>
                      <m:sub>
                        <m:r>
                          <m:rPr>
                            <m:sty m:val="p"/>
                          </m:rPr>
                          <a:rPr lang="en-US" altLang="zh-CN"/>
                          <m:t>n</m:t>
                        </m:r>
                        <m:r>
                          <a:rPr lang="en-US" altLang="zh-CN"/>
                          <m:t>×</m:t>
                        </m:r>
                        <m:r>
                          <m:rPr>
                            <m:sty m:val="p"/>
                          </m:rPr>
                          <a:rPr lang="en-US" altLang="zh-CN"/>
                          <m:t>n</m:t>
                        </m:r>
                      </m:sub>
                    </m:sSub>
                  </m:oMath>
                </a14:m>
                <a:r>
                  <a:rPr lang="zh-CN" altLang="zh-CN" dirty="0"/>
                  <a:t>可逆的充分必要条件是</a:t>
                </a:r>
                <a14:m>
                  <m:oMath xmlns:m="http://schemas.openxmlformats.org/officeDocument/2006/math">
                    <m:d>
                      <m:dPr>
                        <m:begChr m:val="|"/>
                        <m:endChr m:val="|"/>
                        <m:ctrlPr>
                          <a:rPr lang="zh-CN" altLang="zh-CN" i="1"/>
                        </m:ctrlPr>
                      </m:dPr>
                      <m:e>
                        <m:r>
                          <a:rPr lang="en-US" altLang="zh-CN" b="1" i="1"/>
                          <m:t>𝐀</m:t>
                        </m:r>
                      </m:e>
                    </m:d>
                    <m:r>
                      <a:rPr lang="zh-CN" altLang="zh-CN"/>
                      <m:t>≠</m:t>
                    </m:r>
                    <m:r>
                      <a:rPr lang="en-US" altLang="zh-CN"/>
                      <m:t>0</m:t>
                    </m:r>
                  </m:oMath>
                </a14:m>
                <a:r>
                  <a:rPr lang="en-US" altLang="zh-CN" dirty="0"/>
                  <a:t> </a:t>
                </a:r>
                <a:r>
                  <a:rPr lang="zh-CN" altLang="zh-CN" dirty="0"/>
                  <a:t>。当</a:t>
                </a:r>
                <a:r>
                  <a:rPr lang="en-US" altLang="zh-CN" b="1" dirty="0"/>
                  <a:t>A</a:t>
                </a:r>
                <a:r>
                  <a:rPr lang="zh-CN" altLang="zh-CN" dirty="0"/>
                  <a:t>可逆时</a:t>
                </a:r>
              </a:p>
              <a:p>
                <a14:m>
                  <m:oMath xmlns:m="http://schemas.openxmlformats.org/officeDocument/2006/math">
                    <m:sSup>
                      <m:sSupPr>
                        <m:ctrlPr>
                          <a:rPr lang="zh-CN" altLang="zh-CN" i="1"/>
                        </m:ctrlPr>
                      </m:sSupPr>
                      <m:e>
                        <m:r>
                          <a:rPr lang="en-US" altLang="zh-CN" b="1" i="1"/>
                          <m:t>𝐀</m:t>
                        </m:r>
                      </m:e>
                      <m:sup>
                        <m:r>
                          <a:rPr lang="en-US" altLang="zh-CN" i="1"/>
                          <m:t>−</m:t>
                        </m:r>
                        <m:r>
                          <a:rPr lang="en-US" altLang="zh-CN"/>
                          <m:t>1</m:t>
                        </m:r>
                      </m:sup>
                    </m:sSup>
                    <m:r>
                      <a:rPr lang="en-US" altLang="zh-CN"/>
                      <m:t>=</m:t>
                    </m:r>
                    <m:f>
                      <m:fPr>
                        <m:ctrlPr>
                          <a:rPr lang="zh-CN" altLang="zh-CN" i="1"/>
                        </m:ctrlPr>
                      </m:fPr>
                      <m:num>
                        <m:r>
                          <a:rPr lang="en-US" altLang="zh-CN"/>
                          <m:t>1</m:t>
                        </m:r>
                      </m:num>
                      <m:den>
                        <m:d>
                          <m:dPr>
                            <m:begChr m:val="|"/>
                            <m:endChr m:val="|"/>
                            <m:ctrlPr>
                              <a:rPr lang="zh-CN" altLang="zh-CN" i="1"/>
                            </m:ctrlPr>
                          </m:dPr>
                          <m:e>
                            <m:r>
                              <a:rPr lang="en-US" altLang="zh-CN" b="1" i="1"/>
                              <m:t>𝐀</m:t>
                            </m:r>
                          </m:e>
                        </m:d>
                      </m:den>
                    </m:f>
                    <m:sSup>
                      <m:sSupPr>
                        <m:ctrlPr>
                          <a:rPr lang="zh-CN" altLang="zh-CN" i="1"/>
                        </m:ctrlPr>
                      </m:sSupPr>
                      <m:e>
                        <m:r>
                          <a:rPr lang="en-US" altLang="zh-CN" b="1" i="1"/>
                          <m:t>𝐀</m:t>
                        </m:r>
                      </m:e>
                      <m:sup>
                        <m:r>
                          <a:rPr lang="en-US" altLang="zh-CN" i="1"/>
                          <m:t>∗</m:t>
                        </m:r>
                      </m:sup>
                    </m:sSup>
                  </m:oMath>
                </a14:m>
                <a:endParaRPr lang="zh-CN" altLang="zh-CN" dirty="0"/>
              </a:p>
              <a:p>
                <a:r>
                  <a:rPr lang="zh-CN" altLang="zh-CN" dirty="0"/>
                  <a:t>其中</a:t>
                </a:r>
                <a14:m>
                  <m:oMath xmlns:m="http://schemas.openxmlformats.org/officeDocument/2006/math">
                    <m:sSup>
                      <m:sSupPr>
                        <m:ctrlPr>
                          <a:rPr lang="zh-CN" altLang="zh-CN" i="1"/>
                        </m:ctrlPr>
                      </m:sSupPr>
                      <m:e>
                        <m:r>
                          <a:rPr lang="en-US" altLang="zh-CN" b="1" i="1"/>
                          <m:t>𝐀</m:t>
                        </m:r>
                      </m:e>
                      <m:sup>
                        <m:r>
                          <a:rPr lang="en-US" altLang="zh-CN" i="1"/>
                          <m:t>∗</m:t>
                        </m:r>
                      </m:sup>
                    </m:sSup>
                  </m:oMath>
                </a14:m>
                <a:r>
                  <a:rPr lang="zh-CN" altLang="zh-CN" dirty="0"/>
                  <a:t>为</a:t>
                </a:r>
                <a14:m>
                  <m:oMath xmlns:m="http://schemas.openxmlformats.org/officeDocument/2006/math">
                    <m:r>
                      <a:rPr lang="en-US" altLang="zh-CN" b="1" i="1"/>
                      <m:t>𝐀</m:t>
                    </m:r>
                  </m:oMath>
                </a14:m>
                <a:r>
                  <a:rPr lang="zh-CN" altLang="zh-CN" dirty="0"/>
                  <a:t>的伴随阵，由</a:t>
                </a:r>
                <a:r>
                  <a:rPr lang="en-US" altLang="zh-CN" dirty="0"/>
                  <a:t>A</a:t>
                </a:r>
                <a:r>
                  <a:rPr lang="zh-CN" altLang="zh-CN" dirty="0"/>
                  <a:t>的代数余子式组成。可逆矩阵的性质包括：</a:t>
                </a:r>
              </a:p>
              <a:p>
                <a:pPr lvl="0"/>
                <a:r>
                  <a:rPr lang="zh-CN" altLang="zh-CN" dirty="0"/>
                  <a:t>若</a:t>
                </a:r>
                <a:r>
                  <a:rPr lang="en-US" altLang="zh-CN" dirty="0"/>
                  <a:t>A</a:t>
                </a:r>
                <a:r>
                  <a:rPr lang="zh-CN" altLang="zh-CN" dirty="0"/>
                  <a:t>可逆，则</a:t>
                </a:r>
                <a14:m>
                  <m:oMath xmlns:m="http://schemas.openxmlformats.org/officeDocument/2006/math">
                    <m:sSup>
                      <m:sSupPr>
                        <m:ctrlPr>
                          <a:rPr lang="zh-CN" altLang="zh-CN" i="1"/>
                        </m:ctrlPr>
                      </m:sSupPr>
                      <m:e>
                        <m:r>
                          <a:rPr lang="en-US" altLang="zh-CN" b="1" i="1"/>
                          <m:t>𝐀</m:t>
                        </m:r>
                      </m:e>
                      <m:sup>
                        <m:r>
                          <a:rPr lang="en-US" altLang="zh-CN" i="1"/>
                          <m:t>−</m:t>
                        </m:r>
                        <m:r>
                          <a:rPr lang="en-US" altLang="zh-CN"/>
                          <m:t>1</m:t>
                        </m:r>
                      </m:sup>
                    </m:sSup>
                  </m:oMath>
                </a14:m>
                <a:r>
                  <a:rPr lang="zh-CN" altLang="zh-CN" dirty="0"/>
                  <a:t>也可逆，且</a:t>
                </a:r>
                <a14:m>
                  <m:oMath xmlns:m="http://schemas.openxmlformats.org/officeDocument/2006/math">
                    <m:sSup>
                      <m:sSupPr>
                        <m:ctrlPr>
                          <a:rPr lang="zh-CN" altLang="zh-CN" i="1"/>
                        </m:ctrlPr>
                      </m:sSupPr>
                      <m:e>
                        <m:r>
                          <a:rPr lang="en-US" altLang="zh-CN"/>
                          <m:t>(</m:t>
                        </m:r>
                        <m:sSup>
                          <m:sSupPr>
                            <m:ctrlPr>
                              <a:rPr lang="zh-CN" altLang="zh-CN" i="1"/>
                            </m:ctrlPr>
                          </m:sSupPr>
                          <m:e>
                            <m:r>
                              <a:rPr lang="en-US" altLang="zh-CN" b="1" i="1"/>
                              <m:t>𝐀</m:t>
                            </m:r>
                          </m:e>
                          <m:sup>
                            <m:r>
                              <a:rPr lang="en-US" altLang="zh-CN" i="1"/>
                              <m:t>−</m:t>
                            </m:r>
                            <m:r>
                              <a:rPr lang="en-US" altLang="zh-CN"/>
                              <m:t>1</m:t>
                            </m:r>
                          </m:sup>
                        </m:sSup>
                        <m:r>
                          <a:rPr lang="en-US" altLang="zh-CN"/>
                          <m:t>)</m:t>
                        </m:r>
                      </m:e>
                      <m:sup>
                        <m:r>
                          <a:rPr lang="en-US" altLang="zh-CN" i="1"/>
                          <m:t>−</m:t>
                        </m:r>
                        <m:r>
                          <a:rPr lang="en-US" altLang="zh-CN"/>
                          <m:t>1</m:t>
                        </m:r>
                      </m:sup>
                    </m:sSup>
                    <m:r>
                      <a:rPr lang="en-US" altLang="zh-CN"/>
                      <m:t>=</m:t>
                    </m:r>
                    <m:r>
                      <a:rPr lang="en-US" altLang="zh-CN" b="1" i="1"/>
                      <m:t>𝐀</m:t>
                    </m:r>
                  </m:oMath>
                </a14:m>
                <a:r>
                  <a:rPr lang="zh-CN" altLang="zh-CN" dirty="0"/>
                  <a:t>；</a:t>
                </a:r>
              </a:p>
              <a:p>
                <a:pPr lvl="0"/>
                <a:r>
                  <a:rPr lang="zh-CN" altLang="zh-CN" dirty="0"/>
                  <a:t>若</a:t>
                </a:r>
                <a:r>
                  <a:rPr lang="en-US" altLang="zh-CN" dirty="0"/>
                  <a:t>A</a:t>
                </a:r>
                <a:r>
                  <a:rPr lang="zh-CN" altLang="zh-CN" dirty="0"/>
                  <a:t>可逆，数</a:t>
                </a:r>
                <a14:m>
                  <m:oMath xmlns:m="http://schemas.openxmlformats.org/officeDocument/2006/math">
                    <m:r>
                      <m:rPr>
                        <m:sty m:val="p"/>
                      </m:rPr>
                      <a:rPr lang="en-US" altLang="zh-CN"/>
                      <m:t>μ</m:t>
                    </m:r>
                    <m:r>
                      <a:rPr lang="en-US" altLang="zh-CN"/>
                      <m:t>≠0</m:t>
                    </m:r>
                  </m:oMath>
                </a14:m>
                <a:r>
                  <a:rPr lang="en-US" altLang="zh-CN" dirty="0"/>
                  <a:t>,</a:t>
                </a:r>
                <a:r>
                  <a:rPr lang="zh-CN" altLang="zh-CN" dirty="0"/>
                  <a:t>则</a:t>
                </a:r>
                <a14:m>
                  <m:oMath xmlns:m="http://schemas.openxmlformats.org/officeDocument/2006/math">
                    <m:r>
                      <m:rPr>
                        <m:sty m:val="p"/>
                      </m:rPr>
                      <a:rPr lang="en-US" altLang="zh-CN"/>
                      <m:t>μ</m:t>
                    </m:r>
                    <m:r>
                      <a:rPr lang="en-US" altLang="zh-CN" b="1" i="1"/>
                      <m:t>𝐀</m:t>
                    </m:r>
                  </m:oMath>
                </a14:m>
                <a:r>
                  <a:rPr lang="zh-CN" altLang="zh-CN" dirty="0"/>
                  <a:t>也可逆，且</a:t>
                </a:r>
                <a14:m>
                  <m:oMath xmlns:m="http://schemas.openxmlformats.org/officeDocument/2006/math">
                    <m:sSup>
                      <m:sSupPr>
                        <m:ctrlPr>
                          <a:rPr lang="zh-CN" altLang="zh-CN" i="1"/>
                        </m:ctrlPr>
                      </m:sSupPr>
                      <m:e>
                        <m:r>
                          <a:rPr lang="en-US" altLang="zh-CN"/>
                          <m:t>(</m:t>
                        </m:r>
                        <m:r>
                          <m:rPr>
                            <m:sty m:val="p"/>
                          </m:rPr>
                          <a:rPr lang="en-US" altLang="zh-CN"/>
                          <m:t>μ</m:t>
                        </m:r>
                        <m:r>
                          <a:rPr lang="en-US" altLang="zh-CN" b="1" i="1"/>
                          <m:t>𝐀</m:t>
                        </m:r>
                        <m:r>
                          <a:rPr lang="en-US" altLang="zh-CN"/>
                          <m:t>)</m:t>
                        </m:r>
                      </m:e>
                      <m:sup>
                        <m:r>
                          <a:rPr lang="en-US" altLang="zh-CN" i="1"/>
                          <m:t>−</m:t>
                        </m:r>
                        <m:r>
                          <a:rPr lang="en-US" altLang="zh-CN"/>
                          <m:t>1</m:t>
                        </m:r>
                      </m:sup>
                    </m:sSup>
                    <m:r>
                      <a:rPr lang="en-US" altLang="zh-CN"/>
                      <m:t>=</m:t>
                    </m:r>
                    <m:f>
                      <m:fPr>
                        <m:ctrlPr>
                          <a:rPr lang="zh-CN" altLang="zh-CN" i="1"/>
                        </m:ctrlPr>
                      </m:fPr>
                      <m:num>
                        <m:r>
                          <a:rPr lang="en-US" altLang="zh-CN"/>
                          <m:t>1</m:t>
                        </m:r>
                      </m:num>
                      <m:den>
                        <m:r>
                          <m:rPr>
                            <m:sty m:val="p"/>
                          </m:rPr>
                          <a:rPr lang="en-US" altLang="zh-CN"/>
                          <m:t>μ</m:t>
                        </m:r>
                      </m:den>
                    </m:f>
                    <m:sSup>
                      <m:sSupPr>
                        <m:ctrlPr>
                          <a:rPr lang="zh-CN" altLang="zh-CN" i="1"/>
                        </m:ctrlPr>
                      </m:sSupPr>
                      <m:e>
                        <m:r>
                          <a:rPr lang="en-US" altLang="zh-CN" b="1" i="1"/>
                          <m:t>𝐀</m:t>
                        </m:r>
                      </m:e>
                      <m:sup>
                        <m:r>
                          <a:rPr lang="en-US" altLang="zh-CN" i="1"/>
                          <m:t>−</m:t>
                        </m:r>
                        <m:r>
                          <a:rPr lang="en-US" altLang="zh-CN"/>
                          <m:t>1</m:t>
                        </m:r>
                      </m:sup>
                    </m:sSup>
                  </m:oMath>
                </a14:m>
                <a:r>
                  <a:rPr lang="zh-CN" altLang="zh-CN" dirty="0"/>
                  <a:t>；</a:t>
                </a:r>
              </a:p>
              <a:p>
                <a:pPr lvl="0"/>
                <a:r>
                  <a:rPr lang="zh-CN" altLang="zh-CN" dirty="0"/>
                  <a:t>若</a:t>
                </a:r>
                <a:r>
                  <a:rPr lang="en-US" altLang="zh-CN" dirty="0"/>
                  <a:t>A,B</a:t>
                </a:r>
                <a:r>
                  <a:rPr lang="zh-CN" altLang="zh-CN" dirty="0"/>
                  <a:t>为同阶可逆矩阵，则</a:t>
                </a:r>
                <a:r>
                  <a:rPr lang="en-US" altLang="zh-CN" dirty="0"/>
                  <a:t>AB</a:t>
                </a:r>
                <a:r>
                  <a:rPr lang="zh-CN" altLang="zh-CN" dirty="0"/>
                  <a:t>也可逆，且</a:t>
                </a:r>
                <a14:m>
                  <m:oMath xmlns:m="http://schemas.openxmlformats.org/officeDocument/2006/math">
                    <m:sSup>
                      <m:sSupPr>
                        <m:ctrlPr>
                          <a:rPr lang="zh-CN" altLang="zh-CN" i="1"/>
                        </m:ctrlPr>
                      </m:sSupPr>
                      <m:e>
                        <m:r>
                          <a:rPr lang="en-US" altLang="zh-CN"/>
                          <m:t>(</m:t>
                        </m:r>
                        <m:r>
                          <a:rPr lang="en-US" altLang="zh-CN" b="1" i="1"/>
                          <m:t>𝐀𝐁</m:t>
                        </m:r>
                        <m:r>
                          <a:rPr lang="en-US" altLang="zh-CN"/>
                          <m:t>)</m:t>
                        </m:r>
                      </m:e>
                      <m:sup>
                        <m:r>
                          <a:rPr lang="en-US" altLang="zh-CN" i="1"/>
                          <m:t>−</m:t>
                        </m:r>
                        <m:r>
                          <a:rPr lang="en-US" altLang="zh-CN"/>
                          <m:t>1</m:t>
                        </m:r>
                      </m:sup>
                    </m:sSup>
                    <m:r>
                      <a:rPr lang="en-US" altLang="zh-CN"/>
                      <m:t>=</m:t>
                    </m:r>
                    <m:sSup>
                      <m:sSupPr>
                        <m:ctrlPr>
                          <a:rPr lang="zh-CN" altLang="zh-CN" i="1"/>
                        </m:ctrlPr>
                      </m:sSupPr>
                      <m:e>
                        <m:r>
                          <a:rPr lang="en-US" altLang="zh-CN" b="1" i="1"/>
                          <m:t>𝐁</m:t>
                        </m:r>
                      </m:e>
                      <m:sup>
                        <m:r>
                          <a:rPr lang="en-US" altLang="zh-CN" i="1"/>
                          <m:t>−</m:t>
                        </m:r>
                        <m:r>
                          <a:rPr lang="en-US" altLang="zh-CN"/>
                          <m:t>1</m:t>
                        </m:r>
                      </m:sup>
                    </m:sSup>
                    <m:sSup>
                      <m:sSupPr>
                        <m:ctrlPr>
                          <a:rPr lang="zh-CN" altLang="zh-CN" i="1"/>
                        </m:ctrlPr>
                      </m:sSupPr>
                      <m:e>
                        <m:r>
                          <a:rPr lang="en-US" altLang="zh-CN" b="1" i="1"/>
                          <m:t>𝐀</m:t>
                        </m:r>
                      </m:e>
                      <m:sup>
                        <m:r>
                          <a:rPr lang="en-US" altLang="zh-CN" i="1"/>
                          <m:t>−</m:t>
                        </m:r>
                        <m:r>
                          <a:rPr lang="en-US" altLang="zh-CN"/>
                          <m:t>1</m:t>
                        </m:r>
                      </m:sup>
                    </m:sSup>
                  </m:oMath>
                </a14:m>
                <a:r>
                  <a:rPr lang="zh-CN" altLang="zh-CN" dirty="0"/>
                  <a:t>；</a:t>
                </a:r>
              </a:p>
              <a:p>
                <a:pPr lvl="0"/>
                <a:r>
                  <a:rPr lang="zh-CN" altLang="zh-CN" dirty="0"/>
                  <a:t>若</a:t>
                </a:r>
                <a:r>
                  <a:rPr lang="en-US" altLang="zh-CN" dirty="0"/>
                  <a:t>A</a:t>
                </a:r>
                <a:r>
                  <a:rPr lang="zh-CN" altLang="zh-CN" dirty="0"/>
                  <a:t>可逆，则</a:t>
                </a:r>
                <a14:m>
                  <m:oMath xmlns:m="http://schemas.openxmlformats.org/officeDocument/2006/math">
                    <m:sSup>
                      <m:sSupPr>
                        <m:ctrlPr>
                          <a:rPr lang="zh-CN" altLang="zh-CN" i="1"/>
                        </m:ctrlPr>
                      </m:sSupPr>
                      <m:e>
                        <m:r>
                          <a:rPr lang="en-US" altLang="zh-CN" b="1" i="1"/>
                          <m:t>𝐀</m:t>
                        </m:r>
                      </m:e>
                      <m:sup>
                        <m:r>
                          <m:rPr>
                            <m:sty m:val="p"/>
                          </m:rPr>
                          <a:rPr lang="en-US" altLang="zh-CN"/>
                          <m:t>T</m:t>
                        </m:r>
                      </m:sup>
                    </m:sSup>
                  </m:oMath>
                </a14:m>
                <a:r>
                  <a:rPr lang="zh-CN" altLang="zh-CN" dirty="0"/>
                  <a:t>也可逆，且</a:t>
                </a:r>
                <a14:m>
                  <m:oMath xmlns:m="http://schemas.openxmlformats.org/officeDocument/2006/math">
                    <m:sSup>
                      <m:sSupPr>
                        <m:ctrlPr>
                          <a:rPr lang="zh-CN" altLang="zh-CN" i="1"/>
                        </m:ctrlPr>
                      </m:sSupPr>
                      <m:e>
                        <m:r>
                          <a:rPr lang="en-US" altLang="zh-CN"/>
                          <m:t>(</m:t>
                        </m:r>
                        <m:sSup>
                          <m:sSupPr>
                            <m:ctrlPr>
                              <a:rPr lang="zh-CN" altLang="zh-CN" i="1"/>
                            </m:ctrlPr>
                          </m:sSupPr>
                          <m:e>
                            <m:r>
                              <a:rPr lang="en-US" altLang="zh-CN" b="1" i="1"/>
                              <m:t>𝐀</m:t>
                            </m:r>
                          </m:e>
                          <m:sup>
                            <m:r>
                              <m:rPr>
                                <m:sty m:val="p"/>
                              </m:rPr>
                              <a:rPr lang="en-US" altLang="zh-CN"/>
                              <m:t>T</m:t>
                            </m:r>
                          </m:sup>
                        </m:sSup>
                        <m:r>
                          <a:rPr lang="en-US" altLang="zh-CN"/>
                          <m:t>)</m:t>
                        </m:r>
                      </m:e>
                      <m:sup>
                        <m:r>
                          <a:rPr lang="en-US" altLang="zh-CN" i="1"/>
                          <m:t>−</m:t>
                        </m:r>
                        <m:r>
                          <a:rPr lang="en-US" altLang="zh-CN"/>
                          <m:t>1</m:t>
                        </m:r>
                      </m:sup>
                    </m:sSup>
                    <m:r>
                      <a:rPr lang="en-US" altLang="zh-CN"/>
                      <m:t>=</m:t>
                    </m:r>
                    <m:sSup>
                      <m:sSupPr>
                        <m:ctrlPr>
                          <a:rPr lang="zh-CN" altLang="zh-CN" i="1"/>
                        </m:ctrlPr>
                      </m:sSupPr>
                      <m:e>
                        <m:r>
                          <a:rPr lang="en-US" altLang="zh-CN"/>
                          <m:t>(</m:t>
                        </m:r>
                        <m:sSup>
                          <m:sSupPr>
                            <m:ctrlPr>
                              <a:rPr lang="zh-CN" altLang="zh-CN" i="1"/>
                            </m:ctrlPr>
                          </m:sSupPr>
                          <m:e>
                            <m:r>
                              <a:rPr lang="en-US" altLang="zh-CN" b="1" i="1"/>
                              <m:t>𝐀</m:t>
                            </m:r>
                          </m:e>
                          <m:sup>
                            <m:r>
                              <a:rPr lang="en-US" altLang="zh-CN" i="1"/>
                              <m:t>−</m:t>
                            </m:r>
                            <m:r>
                              <a:rPr lang="en-US" altLang="zh-CN"/>
                              <m:t>1</m:t>
                            </m:r>
                          </m:sup>
                        </m:sSup>
                        <m:r>
                          <a:rPr lang="en-US" altLang="zh-CN"/>
                          <m:t>)</m:t>
                        </m:r>
                      </m:e>
                      <m:sup>
                        <m:r>
                          <m:rPr>
                            <m:sty m:val="p"/>
                          </m:rPr>
                          <a:rPr lang="en-US" altLang="zh-CN"/>
                          <m:t>T</m:t>
                        </m:r>
                      </m:sup>
                    </m:sSup>
                  </m:oMath>
                </a14:m>
                <a:r>
                  <a:rPr lang="zh-CN" altLang="zh-CN" dirty="0"/>
                  <a:t>；</a:t>
                </a:r>
              </a:p>
              <a:p>
                <a:pPr lvl="0"/>
                <a:r>
                  <a:rPr lang="zh-CN" altLang="zh-CN" dirty="0"/>
                  <a:t>若</a:t>
                </a:r>
                <a:r>
                  <a:rPr lang="en-US" altLang="zh-CN" dirty="0"/>
                  <a:t>A</a:t>
                </a:r>
                <a:r>
                  <a:rPr lang="zh-CN" altLang="zh-CN" dirty="0"/>
                  <a:t>可逆，则</a:t>
                </a:r>
                <a14:m>
                  <m:oMath xmlns:m="http://schemas.openxmlformats.org/officeDocument/2006/math">
                    <m:d>
                      <m:dPr>
                        <m:begChr m:val="|"/>
                        <m:endChr m:val="|"/>
                        <m:ctrlPr>
                          <a:rPr lang="zh-CN" altLang="zh-CN" i="1"/>
                        </m:ctrlPr>
                      </m:dPr>
                      <m:e>
                        <m:sSup>
                          <m:sSupPr>
                            <m:ctrlPr>
                              <a:rPr lang="zh-CN" altLang="zh-CN" i="1"/>
                            </m:ctrlPr>
                          </m:sSupPr>
                          <m:e>
                            <m:r>
                              <a:rPr lang="en-US" altLang="zh-CN" b="1" i="1"/>
                              <m:t>𝐀</m:t>
                            </m:r>
                          </m:e>
                          <m:sup>
                            <m:r>
                              <a:rPr lang="en-US" altLang="zh-CN" i="1"/>
                              <m:t>−</m:t>
                            </m:r>
                            <m:r>
                              <a:rPr lang="en-US" altLang="zh-CN"/>
                              <m:t>1</m:t>
                            </m:r>
                          </m:sup>
                        </m:sSup>
                      </m:e>
                    </m:d>
                    <m:r>
                      <a:rPr lang="en-US" altLang="zh-CN"/>
                      <m:t>=</m:t>
                    </m:r>
                    <m:f>
                      <m:fPr>
                        <m:ctrlPr>
                          <a:rPr lang="zh-CN" altLang="zh-CN" i="1"/>
                        </m:ctrlPr>
                      </m:fPr>
                      <m:num>
                        <m:r>
                          <a:rPr lang="en-US" altLang="zh-CN"/>
                          <m:t>1</m:t>
                        </m:r>
                      </m:num>
                      <m:den>
                        <m:d>
                          <m:dPr>
                            <m:begChr m:val="|"/>
                            <m:endChr m:val="|"/>
                            <m:ctrlPr>
                              <a:rPr lang="zh-CN" altLang="zh-CN" i="1"/>
                            </m:ctrlPr>
                          </m:dPr>
                          <m:e>
                            <m:r>
                              <a:rPr lang="en-US" altLang="zh-CN" b="1" i="1"/>
                              <m:t>𝐀</m:t>
                            </m:r>
                          </m:e>
                        </m:d>
                      </m:den>
                    </m:f>
                  </m:oMath>
                </a14:m>
                <a:r>
                  <a:rPr lang="en-US" altLang="zh-CN" dirty="0"/>
                  <a:t> </a:t>
                </a:r>
                <a:r>
                  <a:rPr lang="zh-CN" altLang="zh-CN" dirty="0"/>
                  <a:t>，即</a:t>
                </a:r>
                <a14:m>
                  <m:oMath xmlns:m="http://schemas.openxmlformats.org/officeDocument/2006/math">
                    <m:d>
                      <m:dPr>
                        <m:begChr m:val="|"/>
                        <m:endChr m:val="|"/>
                        <m:ctrlPr>
                          <a:rPr lang="zh-CN" altLang="zh-CN" i="1"/>
                        </m:ctrlPr>
                      </m:dPr>
                      <m:e>
                        <m:sSup>
                          <m:sSupPr>
                            <m:ctrlPr>
                              <a:rPr lang="zh-CN" altLang="zh-CN" i="1"/>
                            </m:ctrlPr>
                          </m:sSupPr>
                          <m:e>
                            <m:r>
                              <a:rPr lang="en-US" altLang="zh-CN" b="1" i="1"/>
                              <m:t>𝐀</m:t>
                            </m:r>
                          </m:e>
                          <m:sup>
                            <m:r>
                              <a:rPr lang="en-US" altLang="zh-CN" i="1"/>
                              <m:t>−</m:t>
                            </m:r>
                            <m:r>
                              <a:rPr lang="en-US" altLang="zh-CN"/>
                              <m:t>1</m:t>
                            </m:r>
                          </m:sup>
                        </m:sSup>
                      </m:e>
                    </m:d>
                    <m:r>
                      <a:rPr lang="en-US" altLang="zh-CN"/>
                      <m:t>=</m:t>
                    </m:r>
                    <m:sSup>
                      <m:sSupPr>
                        <m:ctrlPr>
                          <a:rPr lang="zh-CN" altLang="zh-CN" i="1"/>
                        </m:ctrlPr>
                      </m:sSupPr>
                      <m:e>
                        <m:d>
                          <m:dPr>
                            <m:begChr m:val="|"/>
                            <m:endChr m:val="|"/>
                            <m:ctrlPr>
                              <a:rPr lang="zh-CN" altLang="zh-CN" i="1"/>
                            </m:ctrlPr>
                          </m:dPr>
                          <m:e>
                            <m:r>
                              <a:rPr lang="en-US" altLang="zh-CN" b="1" i="1"/>
                              <m:t>𝐀</m:t>
                            </m:r>
                          </m:e>
                        </m:d>
                      </m:e>
                      <m:sup>
                        <m:r>
                          <a:rPr lang="en-US" altLang="zh-CN" i="1"/>
                          <m:t>−</m:t>
                        </m:r>
                        <m:r>
                          <a:rPr lang="en-US" altLang="zh-CN"/>
                          <m:t>1</m:t>
                        </m:r>
                      </m:sup>
                    </m:sSup>
                  </m:oMath>
                </a14:m>
                <a:r>
                  <a:rPr lang="en-US" altLang="zh-CN" dirty="0"/>
                  <a:t>.</a:t>
                </a: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1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线性代数</a:t>
            </a:r>
            <a:r>
              <a:rPr lang="en-US" altLang="zh-CN" dirty="0"/>
              <a:t>	</a:t>
            </a:r>
            <a:endParaRPr lang="zh-CN" altLang="zh-CN" dirty="0"/>
          </a:p>
          <a:p>
            <a:pPr lvl="1"/>
            <a:r>
              <a:rPr lang="zh-CN" altLang="zh-CN" dirty="0"/>
              <a:t>向量</a:t>
            </a:r>
            <a:r>
              <a:rPr lang="en-US" altLang="zh-CN" dirty="0"/>
              <a:t>	</a:t>
            </a:r>
            <a:endParaRPr lang="zh-CN" altLang="zh-CN" dirty="0"/>
          </a:p>
          <a:p>
            <a:pPr lvl="1"/>
            <a:r>
              <a:rPr lang="zh-CN" altLang="zh-CN" dirty="0"/>
              <a:t>矩阵</a:t>
            </a:r>
            <a:r>
              <a:rPr lang="en-US" altLang="zh-CN" dirty="0"/>
              <a:t>	</a:t>
            </a:r>
            <a:endParaRPr lang="zh-CN" altLang="zh-CN" dirty="0"/>
          </a:p>
          <a:p>
            <a:pPr lvl="1"/>
            <a:r>
              <a:rPr lang="zh-CN" altLang="zh-CN" dirty="0"/>
              <a:t>矩阵和向量在游戏引擎中的应用</a:t>
            </a:r>
            <a:r>
              <a:rPr lang="en-US" altLang="zh-CN" dirty="0"/>
              <a:t>	</a:t>
            </a:r>
            <a:endParaRPr lang="zh-CN" altLang="zh-CN" dirty="0"/>
          </a:p>
          <a:p>
            <a:pPr lvl="1"/>
            <a:r>
              <a:rPr lang="zh-CN" altLang="zh-CN" dirty="0"/>
              <a:t>欧拉角</a:t>
            </a:r>
            <a:r>
              <a:rPr lang="en-US" altLang="zh-CN" dirty="0"/>
              <a:t>	</a:t>
            </a:r>
            <a:endParaRPr lang="zh-CN" altLang="zh-CN" dirty="0"/>
          </a:p>
          <a:p>
            <a:pPr lvl="1"/>
            <a:r>
              <a:rPr lang="zh-CN" altLang="zh-CN" dirty="0"/>
              <a:t>四元数</a:t>
            </a:r>
            <a:r>
              <a:rPr lang="en-US" altLang="zh-CN" dirty="0"/>
              <a:t>	</a:t>
            </a:r>
            <a:endParaRPr lang="zh-CN" altLang="zh-CN" dirty="0"/>
          </a:p>
          <a:p>
            <a:pPr lvl="1"/>
            <a:r>
              <a:rPr lang="zh-CN" altLang="zh-CN" dirty="0"/>
              <a:t>旋转矩阵、欧拉角和四元数比较</a:t>
            </a:r>
            <a:r>
              <a:rPr lang="en-US" altLang="zh-CN" dirty="0"/>
              <a:t>	</a:t>
            </a:r>
            <a:endParaRPr lang="zh-CN" altLang="zh-CN" dirty="0"/>
          </a:p>
          <a:p>
            <a:r>
              <a:rPr lang="zh-CN" altLang="zh-CN" dirty="0"/>
              <a:t>几何</a:t>
            </a:r>
            <a:r>
              <a:rPr lang="en-US" altLang="zh-CN" dirty="0"/>
              <a:t>	</a:t>
            </a:r>
            <a:endParaRPr lang="zh-CN" altLang="zh-CN" dirty="0"/>
          </a:p>
          <a:p>
            <a:pPr lvl="1"/>
            <a:r>
              <a:rPr lang="zh-CN" altLang="zh-CN" dirty="0"/>
              <a:t>直线方程</a:t>
            </a:r>
            <a:r>
              <a:rPr lang="en-US" altLang="zh-CN" dirty="0"/>
              <a:t>	</a:t>
            </a:r>
            <a:endParaRPr lang="zh-CN" altLang="zh-CN" dirty="0"/>
          </a:p>
          <a:p>
            <a:pPr lvl="1"/>
            <a:r>
              <a:rPr lang="zh-CN" altLang="zh-CN" dirty="0"/>
              <a:t>平面方程</a:t>
            </a:r>
            <a:r>
              <a:rPr lang="en-US" altLang="zh-CN" dirty="0"/>
              <a:t>	</a:t>
            </a:r>
            <a:endParaRPr lang="zh-CN" altLang="zh-CN" dirty="0"/>
          </a:p>
          <a:p>
            <a:pPr lvl="1"/>
            <a:r>
              <a:rPr lang="zh-CN" altLang="zh-CN" dirty="0"/>
              <a:t>点在三角形内部的判断</a:t>
            </a:r>
            <a:r>
              <a:rPr lang="en-US" altLang="zh-CN" dirty="0"/>
              <a:t>	</a:t>
            </a:r>
            <a:endParaRPr lang="zh-CN" altLang="zh-CN" dirty="0"/>
          </a:p>
          <a:p>
            <a:pPr lvl="1"/>
            <a:r>
              <a:rPr lang="zh-CN" altLang="zh-CN" dirty="0"/>
              <a:t>直线与三角形相交检测</a:t>
            </a:r>
            <a:r>
              <a:rPr lang="en-US" altLang="zh-CN" dirty="0"/>
              <a:t>	</a:t>
            </a:r>
            <a:endParaRPr lang="zh-CN" altLang="zh-CN" dirty="0"/>
          </a:p>
          <a:p>
            <a:pPr lvl="1"/>
            <a:r>
              <a:rPr lang="zh-CN" altLang="zh-CN" dirty="0"/>
              <a:t>曲线</a:t>
            </a:r>
            <a:r>
              <a:rPr lang="en-US" altLang="zh-CN" dirty="0"/>
              <a:t>	</a:t>
            </a:r>
            <a:endParaRPr lang="zh-CN" altLang="zh-CN" dirty="0"/>
          </a:p>
          <a:p>
            <a:r>
              <a:rPr lang="zh-CN" altLang="zh-CN" dirty="0"/>
              <a:t>数学在游戏引擎中的高级应用</a:t>
            </a:r>
            <a:r>
              <a:rPr lang="en-US" altLang="zh-CN" dirty="0"/>
              <a:t>	</a:t>
            </a:r>
            <a:endParaRPr lang="zh-CN" altLang="zh-CN" dirty="0"/>
          </a:p>
          <a:p>
            <a:pPr lvl="1"/>
            <a:r>
              <a:rPr lang="zh-CN" altLang="zh-CN" dirty="0"/>
              <a:t>速度的积分运算</a:t>
            </a:r>
            <a:r>
              <a:rPr lang="en-US" altLang="zh-CN" dirty="0"/>
              <a:t>	</a:t>
            </a:r>
            <a:endParaRPr lang="zh-CN" altLang="zh-CN" dirty="0"/>
          </a:p>
          <a:p>
            <a:pPr lvl="1"/>
            <a:r>
              <a:rPr lang="zh-CN" altLang="zh-CN" dirty="0"/>
              <a:t>差分的应用</a:t>
            </a:r>
            <a:r>
              <a:rPr lang="en-US" altLang="zh-CN" dirty="0"/>
              <a:t>	</a:t>
            </a:r>
            <a:endParaRPr lang="zh-CN" altLang="zh-CN" dirty="0"/>
          </a:p>
          <a:p>
            <a:pPr lvl="1"/>
            <a:r>
              <a:rPr lang="zh-CN" altLang="zh-CN" dirty="0"/>
              <a:t>流体方程</a:t>
            </a:r>
            <a:r>
              <a:rPr lang="en-US" altLang="zh-CN" dirty="0"/>
              <a:t>	</a:t>
            </a:r>
            <a:endParaRPr lang="zh-CN" altLang="zh-CN" dirty="0"/>
          </a:p>
          <a:p>
            <a:pPr lvl="1"/>
            <a:r>
              <a:rPr lang="zh-CN" altLang="zh-CN" dirty="0"/>
              <a:t>有限元变形计算</a:t>
            </a:r>
            <a:r>
              <a:rPr lang="en-US" altLang="zh-CN"/>
              <a:t>	</a:t>
            </a:r>
            <a:endParaRPr lang="zh-CN" altLang="en-US" dirty="0"/>
          </a:p>
        </p:txBody>
      </p:sp>
    </p:spTree>
    <p:extLst>
      <p:ext uri="{BB962C8B-B14F-4D97-AF65-F5344CB8AC3E}">
        <p14:creationId xmlns:p14="http://schemas.microsoft.com/office/powerpoint/2010/main" val="352562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矩阵和向量在游戏引擎中的应用</a:t>
            </a:r>
          </a:p>
        </p:txBody>
      </p:sp>
      <p:sp>
        <p:nvSpPr>
          <p:cNvPr id="3" name="内容占位符 2"/>
          <p:cNvSpPr>
            <a:spLocks noGrp="1"/>
          </p:cNvSpPr>
          <p:nvPr>
            <p:ph idx="1"/>
          </p:nvPr>
        </p:nvSpPr>
        <p:spPr/>
        <p:txBody>
          <a:bodyPr/>
          <a:lstStyle/>
          <a:p>
            <a:r>
              <a:rPr lang="zh-CN" altLang="zh-CN" b="1" dirty="0"/>
              <a:t>二维变换</a:t>
            </a:r>
          </a:p>
          <a:p>
            <a:r>
              <a:rPr lang="zh-CN" altLang="zh-CN" dirty="0" smtClean="0"/>
              <a:t>点</a:t>
            </a:r>
            <a:r>
              <a:rPr lang="en-US" altLang="zh-CN" dirty="0" smtClean="0"/>
              <a:t>P(</a:t>
            </a:r>
            <a:r>
              <a:rPr lang="en-US" altLang="zh-CN" i="1" dirty="0" err="1" smtClean="0"/>
              <a:t>x</a:t>
            </a:r>
            <a:r>
              <a:rPr lang="en-US" altLang="zh-CN" dirty="0" err="1" smtClean="0"/>
              <a:t>,</a:t>
            </a:r>
            <a:r>
              <a:rPr lang="en-US" altLang="zh-CN" i="1" dirty="0" err="1" smtClean="0"/>
              <a:t>y</a:t>
            </a:r>
            <a:r>
              <a:rPr lang="en-US" altLang="zh-CN" dirty="0" smtClean="0"/>
              <a:t>)</a:t>
            </a:r>
            <a:r>
              <a:rPr lang="zh-CN" altLang="zh-CN" dirty="0" smtClean="0"/>
              <a:t>移动</a:t>
            </a:r>
            <a:r>
              <a:rPr lang="en-US" altLang="zh-CN" dirty="0" smtClean="0"/>
              <a:t>(</a:t>
            </a:r>
            <a:r>
              <a:rPr lang="en-US" altLang="zh-CN" i="1" dirty="0" err="1" smtClean="0"/>
              <a:t>t</a:t>
            </a:r>
            <a:r>
              <a:rPr lang="en-US" altLang="zh-CN" i="1" baseline="-25000" dirty="0" err="1" smtClean="0"/>
              <a:t>x</a:t>
            </a:r>
            <a:r>
              <a:rPr lang="en-US" altLang="zh-CN" dirty="0" err="1" smtClean="0"/>
              <a:t>,</a:t>
            </a:r>
            <a:r>
              <a:rPr lang="en-US" altLang="zh-CN" i="1" dirty="0" err="1" smtClean="0"/>
              <a:t>t</a:t>
            </a:r>
            <a:r>
              <a:rPr lang="en-US" altLang="zh-CN" i="1" baseline="-25000" dirty="0" err="1" smtClean="0"/>
              <a:t>y</a:t>
            </a:r>
            <a:r>
              <a:rPr lang="en-US" altLang="zh-CN" dirty="0" smtClean="0"/>
              <a:t>)</a:t>
            </a:r>
            <a:r>
              <a:rPr lang="zh-CN" altLang="zh-CN" dirty="0" smtClean="0"/>
              <a:t>后，得到点</a:t>
            </a:r>
            <a:r>
              <a:rPr lang="en-US" altLang="zh-CN" dirty="0" smtClean="0"/>
              <a:t>P'(</a:t>
            </a:r>
            <a:r>
              <a:rPr lang="en-US" altLang="zh-CN" i="1" dirty="0" smtClean="0"/>
              <a:t>x</a:t>
            </a:r>
            <a:r>
              <a:rPr lang="en-US" altLang="zh-CN" dirty="0" smtClean="0"/>
              <a:t>', </a:t>
            </a:r>
            <a:r>
              <a:rPr lang="en-US" altLang="zh-CN" i="1" dirty="0" smtClean="0"/>
              <a:t>y</a:t>
            </a:r>
            <a:r>
              <a:rPr lang="en-US" altLang="zh-CN" dirty="0" smtClean="0"/>
              <a:t>') </a:t>
            </a:r>
            <a:r>
              <a:rPr lang="zh-CN" altLang="zh-CN" dirty="0" smtClean="0"/>
              <a:t>，这个过程可以表示为：</a:t>
            </a:r>
          </a:p>
          <a:p>
            <a:endParaRPr lang="zh-CN" altLang="en-US" dirty="0"/>
          </a:p>
        </p:txBody>
      </p:sp>
      <p:grpSp>
        <p:nvGrpSpPr>
          <p:cNvPr id="4" name="组合 3"/>
          <p:cNvGrpSpPr/>
          <p:nvPr/>
        </p:nvGrpSpPr>
        <p:grpSpPr>
          <a:xfrm>
            <a:off x="3635896" y="2923059"/>
            <a:ext cx="2581275" cy="1912938"/>
            <a:chOff x="468313" y="2924175"/>
            <a:chExt cx="2581275" cy="1912938"/>
          </a:xfrm>
        </p:grpSpPr>
        <p:sp>
          <p:nvSpPr>
            <p:cNvPr id="5" name="Rectangle 8"/>
            <p:cNvSpPr>
              <a:spLocks noChangeArrowheads="1"/>
            </p:cNvSpPr>
            <p:nvPr/>
          </p:nvSpPr>
          <p:spPr bwMode="auto">
            <a:xfrm>
              <a:off x="468313" y="3052763"/>
              <a:ext cx="2422525" cy="1738312"/>
            </a:xfrm>
            <a:prstGeom prst="rect">
              <a:avLst/>
            </a:prstGeom>
            <a:solidFill>
              <a:schemeClr val="bg1"/>
            </a:solidFill>
            <a:ln w="9525">
              <a:noFill/>
              <a:miter lim="800000"/>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6" name="Line 10"/>
            <p:cNvSpPr>
              <a:spLocks noChangeShapeType="1"/>
            </p:cNvSpPr>
            <p:nvPr/>
          </p:nvSpPr>
          <p:spPr bwMode="auto">
            <a:xfrm>
              <a:off x="650875" y="4425950"/>
              <a:ext cx="2057400" cy="0"/>
            </a:xfrm>
            <a:prstGeom prst="line">
              <a:avLst/>
            </a:prstGeom>
            <a:noFill/>
            <a:ln w="5715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7" name="Line 11"/>
            <p:cNvSpPr>
              <a:spLocks noChangeShapeType="1"/>
            </p:cNvSpPr>
            <p:nvPr/>
          </p:nvSpPr>
          <p:spPr bwMode="auto">
            <a:xfrm flipV="1">
              <a:off x="1016000" y="3098800"/>
              <a:ext cx="0" cy="1646238"/>
            </a:xfrm>
            <a:prstGeom prst="line">
              <a:avLst/>
            </a:prstGeom>
            <a:noFill/>
            <a:ln w="5715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Freeform 12"/>
            <p:cNvSpPr>
              <a:spLocks/>
            </p:cNvSpPr>
            <p:nvPr/>
          </p:nvSpPr>
          <p:spPr bwMode="auto">
            <a:xfrm>
              <a:off x="1244600" y="3648075"/>
              <a:ext cx="412750" cy="45720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28575" cap="flat" cmpd="sng">
              <a:solidFill>
                <a:schemeClr val="tx2"/>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Freeform 13"/>
            <p:cNvSpPr>
              <a:spLocks/>
            </p:cNvSpPr>
            <p:nvPr/>
          </p:nvSpPr>
          <p:spPr bwMode="auto">
            <a:xfrm>
              <a:off x="1839913" y="3144838"/>
              <a:ext cx="411162" cy="45720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28575" cap="flat" cmpd="sng">
              <a:solidFill>
                <a:schemeClr val="tx2"/>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0" name="Line 14"/>
            <p:cNvSpPr>
              <a:spLocks noChangeShapeType="1"/>
            </p:cNvSpPr>
            <p:nvPr/>
          </p:nvSpPr>
          <p:spPr bwMode="auto">
            <a:xfrm flipV="1">
              <a:off x="1620838" y="3557588"/>
              <a:ext cx="593725" cy="503237"/>
            </a:xfrm>
            <a:prstGeom prst="line">
              <a:avLst/>
            </a:prstGeom>
            <a:noFill/>
            <a:ln w="9525">
              <a:solidFill>
                <a:schemeClr val="tx1"/>
              </a:solidFill>
              <a:prstDash val="dash"/>
              <a:miter lim="800000"/>
              <a:headEnd/>
              <a:tailEnd type="arrow"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1" name="Text Box 15"/>
            <p:cNvSpPr txBox="1">
              <a:spLocks noChangeArrowheads="1"/>
            </p:cNvSpPr>
            <p:nvPr/>
          </p:nvSpPr>
          <p:spPr bwMode="auto">
            <a:xfrm>
              <a:off x="2570163" y="4379913"/>
              <a:ext cx="274637"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X</a:t>
              </a:r>
            </a:p>
          </p:txBody>
        </p:sp>
        <p:sp>
          <p:nvSpPr>
            <p:cNvPr id="12" name="Text Box 16"/>
            <p:cNvSpPr txBox="1">
              <a:spLocks noChangeArrowheads="1"/>
            </p:cNvSpPr>
            <p:nvPr/>
          </p:nvSpPr>
          <p:spPr bwMode="auto">
            <a:xfrm>
              <a:off x="655638" y="4356100"/>
              <a:ext cx="365125"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O</a:t>
              </a:r>
            </a:p>
          </p:txBody>
        </p:sp>
        <p:sp>
          <p:nvSpPr>
            <p:cNvPr id="13" name="Rectangle 17"/>
            <p:cNvSpPr>
              <a:spLocks noChangeArrowheads="1"/>
            </p:cNvSpPr>
            <p:nvPr/>
          </p:nvSpPr>
          <p:spPr bwMode="auto">
            <a:xfrm>
              <a:off x="1474788" y="3963988"/>
              <a:ext cx="733425"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rPr>
                <a:t>)</a:t>
              </a:r>
            </a:p>
          </p:txBody>
        </p:sp>
        <p:sp>
          <p:nvSpPr>
            <p:cNvPr id="14" name="Rectangle 18"/>
            <p:cNvSpPr>
              <a:spLocks noChangeArrowheads="1"/>
            </p:cNvSpPr>
            <p:nvPr/>
          </p:nvSpPr>
          <p:spPr bwMode="auto">
            <a:xfrm>
              <a:off x="2205038" y="3368675"/>
              <a:ext cx="844550"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p>
          </p:txBody>
        </p:sp>
        <p:sp>
          <p:nvSpPr>
            <p:cNvPr id="15" name="Oval 20"/>
            <p:cNvSpPr>
              <a:spLocks noChangeArrowheads="1"/>
            </p:cNvSpPr>
            <p:nvPr/>
          </p:nvSpPr>
          <p:spPr bwMode="auto">
            <a:xfrm>
              <a:off x="1620838" y="3989388"/>
              <a:ext cx="71437" cy="71437"/>
            </a:xfrm>
            <a:prstGeom prst="ellipse">
              <a:avLst/>
            </a:prstGeom>
            <a:solidFill>
              <a:schemeClr val="tx1"/>
            </a:solidFill>
            <a:ln w="571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Oval 21"/>
            <p:cNvSpPr>
              <a:spLocks noChangeArrowheads="1"/>
            </p:cNvSpPr>
            <p:nvPr/>
          </p:nvSpPr>
          <p:spPr bwMode="auto">
            <a:xfrm>
              <a:off x="2197100" y="3484563"/>
              <a:ext cx="71438" cy="71437"/>
            </a:xfrm>
            <a:prstGeom prst="ellipse">
              <a:avLst/>
            </a:prstGeom>
            <a:solidFill>
              <a:schemeClr val="tx1"/>
            </a:solidFill>
            <a:ln w="571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Text Box 22"/>
            <p:cNvSpPr txBox="1">
              <a:spLocks noChangeArrowheads="1"/>
            </p:cNvSpPr>
            <p:nvPr/>
          </p:nvSpPr>
          <p:spPr bwMode="auto">
            <a:xfrm>
              <a:off x="1036638" y="2924175"/>
              <a:ext cx="431800"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Y</a:t>
              </a:r>
            </a:p>
          </p:txBody>
        </p:sp>
      </p:grpSp>
      <p:sp>
        <p:nvSpPr>
          <p:cNvPr id="1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387189114"/>
              </p:ext>
            </p:extLst>
          </p:nvPr>
        </p:nvGraphicFramePr>
        <p:xfrm>
          <a:off x="4183583" y="2461122"/>
          <a:ext cx="1385888" cy="442913"/>
        </p:xfrm>
        <a:graphic>
          <a:graphicData uri="http://schemas.openxmlformats.org/presentationml/2006/ole">
            <mc:AlternateContent xmlns:mc="http://schemas.openxmlformats.org/markup-compatibility/2006">
              <mc:Choice xmlns:v="urn:schemas-microsoft-com:vml" Requires="v">
                <p:oleObj spid="_x0000_s20500" r:id="rId3" imgW="1384300" imgH="444500" progId="Equation.DSMT4">
                  <p:embed/>
                </p:oleObj>
              </mc:Choice>
              <mc:Fallback>
                <p:oleObj r:id="rId3" imgW="13843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583" y="2461122"/>
                        <a:ext cx="1385888" cy="442913"/>
                      </a:xfrm>
                      <a:prstGeom prst="rect">
                        <a:avLst/>
                      </a:prstGeom>
                      <a:solidFill>
                        <a:schemeClr val="accent2">
                          <a:lumMod val="60000"/>
                          <a:lumOff val="40000"/>
                        </a:schemeClr>
                      </a:solidFill>
                    </p:spPr>
                  </p:pic>
                </p:oleObj>
              </mc:Fallback>
            </mc:AlternateContent>
          </a:graphicData>
        </a:graphic>
      </p:graphicFrame>
      <p:sp>
        <p:nvSpPr>
          <p:cNvPr id="20" name="Rectangle 3"/>
          <p:cNvSpPr>
            <a:spLocks noChangeArrowheads="1"/>
          </p:cNvSpPr>
          <p:nvPr/>
        </p:nvSpPr>
        <p:spPr bwMode="auto">
          <a:xfrm>
            <a:off x="0" y="900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6430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如果采用</a:t>
            </a:r>
            <a:r>
              <a:rPr lang="zh-CN" altLang="zh-CN" b="1" dirty="0"/>
              <a:t>齐次坐标</a:t>
            </a:r>
            <a:r>
              <a:rPr lang="en-US" altLang="zh-CN" dirty="0"/>
              <a:t>: (</a:t>
            </a:r>
            <a:r>
              <a:rPr lang="en-US" altLang="zh-CN" i="1" dirty="0"/>
              <a:t>x</a:t>
            </a:r>
            <a:r>
              <a:rPr lang="en-US" altLang="zh-CN" dirty="0"/>
              <a:t>, </a:t>
            </a:r>
            <a:r>
              <a:rPr lang="en-US" altLang="zh-CN" i="1" dirty="0"/>
              <a:t>y</a:t>
            </a:r>
            <a:r>
              <a:rPr lang="en-US" altLang="zh-CN" dirty="0"/>
              <a:t>)  </a:t>
            </a:r>
            <a:r>
              <a:rPr lang="en-US" altLang="zh-CN" dirty="0">
                <a:sym typeface="Wingdings"/>
              </a:rPr>
              <a:t></a:t>
            </a:r>
            <a:r>
              <a:rPr lang="en-US" altLang="zh-CN" dirty="0"/>
              <a:t> (</a:t>
            </a:r>
            <a:r>
              <a:rPr lang="en-US" altLang="zh-CN" i="1" dirty="0"/>
              <a:t>x</a:t>
            </a:r>
            <a:r>
              <a:rPr lang="en-US" altLang="zh-CN" dirty="0"/>
              <a:t>, </a:t>
            </a:r>
            <a:r>
              <a:rPr lang="en-US" altLang="zh-CN" i="1" dirty="0"/>
              <a:t>y</a:t>
            </a:r>
            <a:r>
              <a:rPr lang="en-US" altLang="zh-CN" dirty="0"/>
              <a:t>, 1) </a:t>
            </a:r>
            <a:r>
              <a:rPr lang="zh-CN" altLang="zh-CN" dirty="0"/>
              <a:t>，则上式可以表示为：</a:t>
            </a:r>
          </a:p>
          <a:p>
            <a:endParaRPr lang="en-US" altLang="zh-CN" dirty="0"/>
          </a:p>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260504"/>
              </p:ext>
            </p:extLst>
          </p:nvPr>
        </p:nvGraphicFramePr>
        <p:xfrm>
          <a:off x="2915816" y="2931790"/>
          <a:ext cx="1247775" cy="619125"/>
        </p:xfrm>
        <a:graphic>
          <a:graphicData uri="http://schemas.openxmlformats.org/presentationml/2006/ole">
            <mc:AlternateContent xmlns:mc="http://schemas.openxmlformats.org/markup-compatibility/2006">
              <mc:Choice xmlns:v="urn:schemas-microsoft-com:vml" Requires="v">
                <p:oleObj spid="_x0000_s2084" r:id="rId3" imgW="1244600" imgH="622300" progId="Equation.DSMT4">
                  <p:embed/>
                </p:oleObj>
              </mc:Choice>
              <mc:Fallback>
                <p:oleObj r:id="rId3" imgW="1244600" imgH="622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31790"/>
                        <a:ext cx="1247775" cy="619125"/>
                      </a:xfrm>
                      <a:prstGeom prst="rect">
                        <a:avLst/>
                      </a:prstGeom>
                      <a:solidFill>
                        <a:schemeClr val="accent2">
                          <a:lumMod val="60000"/>
                          <a:lumOff val="40000"/>
                        </a:schemeClr>
                      </a:solidFill>
                    </p:spPr>
                  </p:pic>
                </p:oleObj>
              </mc:Fallback>
            </mc:AlternateContent>
          </a:graphicData>
        </a:graphic>
      </p:graphicFrame>
      <p:sp>
        <p:nvSpPr>
          <p:cNvPr id="6" name="Rectangle 3"/>
          <p:cNvSpPr>
            <a:spLocks noChangeArrowheads="1"/>
          </p:cNvSpPr>
          <p:nvPr/>
        </p:nvSpPr>
        <p:spPr bwMode="auto">
          <a:xfrm>
            <a:off x="0" y="107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4180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latin typeface="Cambria Math" pitchFamily="18" charset="0"/>
                <a:ea typeface="宋体" pitchFamily="2" charset="-122"/>
                <a:cs typeface="Times New Roman" pitchFamily="18" charset="0"/>
              </a:rPr>
              <a:t>将点</a:t>
            </a:r>
            <a:r>
              <a:rPr lang="en-US" altLang="zh-CN" dirty="0">
                <a:latin typeface="Cambria Math" pitchFamily="18" charset="0"/>
                <a:ea typeface="宋体" pitchFamily="2" charset="-122"/>
                <a:cs typeface="Times New Roman" pitchFamily="18" charset="0"/>
              </a:rPr>
              <a:t>P(</a:t>
            </a:r>
            <a:r>
              <a:rPr lang="en-US" altLang="zh-CN" i="1" dirty="0" err="1">
                <a:latin typeface="Cambria Math" pitchFamily="18" charset="0"/>
                <a:ea typeface="宋体" pitchFamily="2" charset="-122"/>
                <a:cs typeface="Times New Roman" pitchFamily="18" charset="0"/>
              </a:rPr>
              <a:t>x</a:t>
            </a:r>
            <a:r>
              <a:rPr lang="en-US" altLang="zh-CN" dirty="0" err="1">
                <a:latin typeface="Cambria Math" pitchFamily="18" charset="0"/>
                <a:ea typeface="宋体" pitchFamily="2" charset="-122"/>
                <a:cs typeface="Times New Roman" pitchFamily="18" charset="0"/>
              </a:rPr>
              <a:t>,</a:t>
            </a:r>
            <a:r>
              <a:rPr lang="en-US" altLang="zh-CN" i="1" dirty="0" err="1">
                <a:latin typeface="Cambria Math" pitchFamily="18" charset="0"/>
                <a:ea typeface="宋体" pitchFamily="2" charset="-122"/>
                <a:cs typeface="Times New Roman" pitchFamily="18" charset="0"/>
              </a:rPr>
              <a:t>y</a:t>
            </a:r>
            <a:r>
              <a:rPr lang="en-US" altLang="zh-CN" dirty="0">
                <a:latin typeface="Cambria Math" pitchFamily="18" charset="0"/>
                <a:ea typeface="宋体" pitchFamily="2" charset="-122"/>
                <a:cs typeface="Times New Roman" pitchFamily="18" charset="0"/>
              </a:rPr>
              <a:t>)</a:t>
            </a:r>
            <a:r>
              <a:rPr lang="zh-CN" altLang="en-US" dirty="0">
                <a:latin typeface="Cambria Math" pitchFamily="18" charset="0"/>
                <a:ea typeface="宋体" pitchFamily="2" charset="-122"/>
                <a:cs typeface="Times New Roman" pitchFamily="18" charset="0"/>
              </a:rPr>
              <a:t>绕坐标原点按逆时针旋转角</a:t>
            </a:r>
            <a:r>
              <a:rPr lang="zh-CN" altLang="en-US" dirty="0">
                <a:latin typeface="Cambria Math" pitchFamily="18" charset="0"/>
                <a:ea typeface="宋体" pitchFamily="2" charset="-122"/>
                <a:cs typeface="Times New Roman" pitchFamily="18" charset="0"/>
                <a:sym typeface="Symbol" pitchFamily="18" charset="2"/>
              </a:rPr>
              <a:t></a:t>
            </a:r>
            <a:r>
              <a:rPr lang="zh-CN" altLang="en-US" dirty="0">
                <a:latin typeface="Cambria Math" pitchFamily="18" charset="0"/>
                <a:ea typeface="宋体" pitchFamily="2" charset="-122"/>
                <a:cs typeface="Times New Roman" pitchFamily="18" charset="0"/>
              </a:rPr>
              <a:t> </a:t>
            </a:r>
            <a:r>
              <a:rPr lang="zh-CN" altLang="en-US" dirty="0">
                <a:latin typeface="Cambria Math" pitchFamily="18" charset="0"/>
                <a:ea typeface="宋体" pitchFamily="2" charset="-122"/>
                <a:cs typeface="Times New Roman" pitchFamily="18" charset="0"/>
                <a:sym typeface="Symbol" pitchFamily="18" charset="2"/>
              </a:rPr>
              <a:t>的过程可以表示为：</a:t>
            </a:r>
            <a:endParaRPr lang="zh-CN" altLang="en-US" sz="800" dirty="0">
              <a:latin typeface="Arial" pitchFamily="34" charset="0"/>
              <a:ea typeface="宋体" pitchFamily="2" charset="-122"/>
              <a:cs typeface="宋体" pitchFamily="2" charset="-122"/>
              <a:sym typeface="Symbol" pitchFamily="18" charset="2"/>
            </a:endParaRP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38397413"/>
              </p:ext>
            </p:extLst>
          </p:nvPr>
        </p:nvGraphicFramePr>
        <p:xfrm>
          <a:off x="3491880" y="3075806"/>
          <a:ext cx="1704975" cy="619125"/>
        </p:xfrm>
        <a:graphic>
          <a:graphicData uri="http://schemas.openxmlformats.org/presentationml/2006/ole">
            <mc:AlternateContent xmlns:mc="http://schemas.openxmlformats.org/markup-compatibility/2006">
              <mc:Choice xmlns:v="urn:schemas-microsoft-com:vml" Requires="v">
                <p:oleObj spid="_x0000_s3107" r:id="rId3" imgW="1701800" imgH="622300" progId="Equation.DSMT4">
                  <p:embed/>
                </p:oleObj>
              </mc:Choice>
              <mc:Fallback>
                <p:oleObj r:id="rId3" imgW="1701800" imgH="622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075806"/>
                        <a:ext cx="1704975" cy="619125"/>
                      </a:xfrm>
                      <a:prstGeom prst="rect">
                        <a:avLst/>
                      </a:prstGeom>
                      <a:solidFill>
                        <a:schemeClr val="accent2">
                          <a:lumMod val="40000"/>
                          <a:lumOff val="60000"/>
                        </a:schemeClr>
                      </a:solidFill>
                    </p:spPr>
                  </p:pic>
                </p:oleObj>
              </mc:Fallback>
            </mc:AlternateContent>
          </a:graphicData>
        </a:graphic>
      </p:graphicFrame>
      <p:grpSp>
        <p:nvGrpSpPr>
          <p:cNvPr id="6" name="组合 5"/>
          <p:cNvGrpSpPr/>
          <p:nvPr/>
        </p:nvGrpSpPr>
        <p:grpSpPr>
          <a:xfrm>
            <a:off x="6228184" y="1663700"/>
            <a:ext cx="2489200" cy="2690813"/>
            <a:chOff x="912813" y="2708275"/>
            <a:chExt cx="2489200" cy="2690813"/>
          </a:xfrm>
        </p:grpSpPr>
        <p:sp>
          <p:nvSpPr>
            <p:cNvPr id="7" name="Freeform 19"/>
            <p:cNvSpPr>
              <a:spLocks/>
            </p:cNvSpPr>
            <p:nvPr/>
          </p:nvSpPr>
          <p:spPr bwMode="auto">
            <a:xfrm>
              <a:off x="2124075" y="3789363"/>
              <a:ext cx="388938" cy="1152525"/>
            </a:xfrm>
            <a:custGeom>
              <a:avLst/>
              <a:gdLst/>
              <a:ahLst/>
              <a:cxnLst>
                <a:cxn ang="0">
                  <a:pos x="227" y="726"/>
                </a:cxn>
                <a:cxn ang="0">
                  <a:pos x="191" y="321"/>
                </a:cxn>
                <a:cxn ang="0">
                  <a:pos x="0" y="0"/>
                </a:cxn>
              </a:cxnLst>
              <a:rect l="0" t="0" r="r" b="b"/>
              <a:pathLst>
                <a:path w="245" h="726">
                  <a:moveTo>
                    <a:pt x="227" y="726"/>
                  </a:moveTo>
                  <a:cubicBezTo>
                    <a:pt x="221" y="659"/>
                    <a:pt x="245" y="520"/>
                    <a:pt x="191" y="321"/>
                  </a:cubicBezTo>
                  <a:cubicBezTo>
                    <a:pt x="137" y="122"/>
                    <a:pt x="40" y="67"/>
                    <a:pt x="0" y="0"/>
                  </a:cubicBezTo>
                </a:path>
              </a:pathLst>
            </a:custGeom>
            <a:noFill/>
            <a:ln w="28575" cap="flat" cmpd="sng">
              <a:solidFill>
                <a:srgbClr val="FF0000"/>
              </a:solidFill>
              <a:prstDash val="solid"/>
              <a:round/>
              <a:headEnd type="none" w="med" len="med"/>
              <a:tailEnd type="triangle" w="med" len="med"/>
            </a:ln>
            <a:effectLst/>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Line 7"/>
            <p:cNvSpPr>
              <a:spLocks noChangeShapeType="1"/>
            </p:cNvSpPr>
            <p:nvPr/>
          </p:nvSpPr>
          <p:spPr bwMode="auto">
            <a:xfrm>
              <a:off x="912813" y="4986338"/>
              <a:ext cx="2171700" cy="1587"/>
            </a:xfrm>
            <a:prstGeom prst="line">
              <a:avLst/>
            </a:prstGeom>
            <a:noFill/>
            <a:ln w="57150">
              <a:solidFill>
                <a:srgbClr val="000000"/>
              </a:solidFill>
              <a:round/>
              <a:headEn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Line 8"/>
            <p:cNvSpPr>
              <a:spLocks noChangeShapeType="1"/>
            </p:cNvSpPr>
            <p:nvPr/>
          </p:nvSpPr>
          <p:spPr bwMode="auto">
            <a:xfrm flipV="1">
              <a:off x="912813" y="2906713"/>
              <a:ext cx="0" cy="2079625"/>
            </a:xfrm>
            <a:prstGeom prst="line">
              <a:avLst/>
            </a:prstGeom>
            <a:noFill/>
            <a:ln w="57150">
              <a:solidFill>
                <a:srgbClr val="000000"/>
              </a:solidFill>
              <a:round/>
              <a:headEn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0" name="Line 9"/>
            <p:cNvSpPr>
              <a:spLocks noChangeShapeType="1"/>
            </p:cNvSpPr>
            <p:nvPr/>
          </p:nvSpPr>
          <p:spPr bwMode="auto">
            <a:xfrm flipV="1">
              <a:off x="912813" y="3698875"/>
              <a:ext cx="1143000" cy="1287463"/>
            </a:xfrm>
            <a:prstGeom prst="line">
              <a:avLst/>
            </a:prstGeom>
            <a:noFill/>
            <a:ln w="28575">
              <a:solidFill>
                <a:srgbClr val="000000"/>
              </a:solidFill>
              <a:prstDash val="dash"/>
              <a:round/>
              <a:headEnd/>
              <a:tailEn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1" name="Freeform 10"/>
            <p:cNvSpPr>
              <a:spLocks/>
            </p:cNvSpPr>
            <p:nvPr/>
          </p:nvSpPr>
          <p:spPr bwMode="auto">
            <a:xfrm>
              <a:off x="1168400" y="4741863"/>
              <a:ext cx="92075" cy="244475"/>
            </a:xfrm>
            <a:custGeom>
              <a:avLst/>
              <a:gdLst/>
              <a:ahLst/>
              <a:cxnLst>
                <a:cxn ang="0">
                  <a:pos x="139" y="385"/>
                </a:cxn>
                <a:cxn ang="0">
                  <a:pos x="122" y="142"/>
                </a:cxn>
                <a:cxn ang="0">
                  <a:pos x="0" y="0"/>
                </a:cxn>
              </a:cxnLst>
              <a:rect l="0" t="0" r="r" b="b"/>
              <a:pathLst>
                <a:path w="145" h="385">
                  <a:moveTo>
                    <a:pt x="139" y="385"/>
                  </a:moveTo>
                  <a:cubicBezTo>
                    <a:pt x="136" y="345"/>
                    <a:pt x="145" y="206"/>
                    <a:pt x="122" y="142"/>
                  </a:cubicBezTo>
                  <a:cubicBezTo>
                    <a:pt x="99" y="78"/>
                    <a:pt x="26" y="30"/>
                    <a:pt x="0" y="0"/>
                  </a:cubicBezTo>
                </a:path>
              </a:pathLst>
            </a:custGeom>
            <a:noFill/>
            <a:ln w="9525">
              <a:solidFill>
                <a:srgbClr val="000000"/>
              </a:solidFill>
              <a:round/>
              <a:headEnd type="none" w="med" len="me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2" name="Text Box 11"/>
            <p:cNvSpPr txBox="1">
              <a:spLocks noChangeArrowheads="1"/>
            </p:cNvSpPr>
            <p:nvPr/>
          </p:nvSpPr>
          <p:spPr bwMode="auto">
            <a:xfrm>
              <a:off x="3059113" y="4797425"/>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en-US" altLang="zh-CN" sz="2800">
                  <a:latin typeface="Times New Roman" pitchFamily="18" charset="0"/>
                  <a:ea typeface="宋体" pitchFamily="2" charset="-122"/>
                </a:rPr>
                <a:t>X</a:t>
              </a:r>
              <a:endParaRPr lang="en-US" altLang="zh-CN" sz="2400">
                <a:latin typeface="Times New Roman" pitchFamily="18" charset="0"/>
                <a:ea typeface="宋体" pitchFamily="2" charset="-122"/>
              </a:endParaRPr>
            </a:p>
          </p:txBody>
        </p:sp>
        <p:sp>
          <p:nvSpPr>
            <p:cNvPr id="13" name="Text Box 12"/>
            <p:cNvSpPr txBox="1">
              <a:spLocks noChangeArrowheads="1"/>
            </p:cNvSpPr>
            <p:nvPr/>
          </p:nvSpPr>
          <p:spPr bwMode="auto">
            <a:xfrm>
              <a:off x="954088" y="2708275"/>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en-US" altLang="zh-CN" sz="2800">
                  <a:latin typeface="Times New Roman" pitchFamily="18" charset="0"/>
                  <a:ea typeface="宋体" pitchFamily="2" charset="-122"/>
                </a:rPr>
                <a:t>Y</a:t>
              </a:r>
              <a:endParaRPr lang="en-US" altLang="zh-CN" sz="2400">
                <a:latin typeface="Times New Roman" pitchFamily="18" charset="0"/>
                <a:ea typeface="宋体" pitchFamily="2" charset="-122"/>
              </a:endParaRPr>
            </a:p>
          </p:txBody>
        </p:sp>
        <p:sp>
          <p:nvSpPr>
            <p:cNvPr id="14" name="Text Box 13"/>
            <p:cNvSpPr txBox="1">
              <a:spLocks noChangeArrowheads="1"/>
            </p:cNvSpPr>
            <p:nvPr/>
          </p:nvSpPr>
          <p:spPr bwMode="auto">
            <a:xfrm>
              <a:off x="1370013" y="4491038"/>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zh-CN" altLang="en-US" sz="2800" i="1">
                  <a:latin typeface="Times New Roman" pitchFamily="18" charset="0"/>
                  <a:ea typeface="宋体" pitchFamily="2" charset="-122"/>
                  <a:sym typeface="Symbol" pitchFamily="18" charset="2"/>
                </a:rPr>
                <a:t></a:t>
              </a:r>
              <a:endParaRPr lang="zh-CN" altLang="en-US" sz="2400">
                <a:latin typeface="Times New Roman" pitchFamily="18" charset="0"/>
                <a:ea typeface="宋体" pitchFamily="2" charset="-122"/>
              </a:endParaRPr>
            </a:p>
          </p:txBody>
        </p:sp>
        <p:sp>
          <p:nvSpPr>
            <p:cNvPr id="15" name="Oval 14"/>
            <p:cNvSpPr>
              <a:spLocks noChangeArrowheads="1"/>
            </p:cNvSpPr>
            <p:nvPr/>
          </p:nvSpPr>
          <p:spPr bwMode="auto">
            <a:xfrm>
              <a:off x="1979613" y="3644900"/>
              <a:ext cx="144462" cy="144463"/>
            </a:xfrm>
            <a:prstGeom prst="ellipse">
              <a:avLst/>
            </a:prstGeom>
            <a:solidFill>
              <a:srgbClr val="000000"/>
            </a:solidFill>
            <a:ln w="190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Oval 16"/>
            <p:cNvSpPr>
              <a:spLocks noChangeArrowheads="1"/>
            </p:cNvSpPr>
            <p:nvPr/>
          </p:nvSpPr>
          <p:spPr bwMode="auto">
            <a:xfrm>
              <a:off x="2381250" y="4906963"/>
              <a:ext cx="144463" cy="144462"/>
            </a:xfrm>
            <a:prstGeom prst="ellipse">
              <a:avLst/>
            </a:prstGeom>
            <a:solidFill>
              <a:srgbClr val="000000"/>
            </a:solidFill>
            <a:ln w="190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Rectangle 17"/>
            <p:cNvSpPr>
              <a:spLocks noChangeArrowheads="1"/>
            </p:cNvSpPr>
            <p:nvPr/>
          </p:nvSpPr>
          <p:spPr bwMode="auto">
            <a:xfrm>
              <a:off x="2079625" y="4941888"/>
              <a:ext cx="733425"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rPr>
                <a:t>)</a:t>
              </a:r>
            </a:p>
          </p:txBody>
        </p:sp>
        <p:sp>
          <p:nvSpPr>
            <p:cNvPr id="18" name="Rectangle 18"/>
            <p:cNvSpPr>
              <a:spLocks noChangeArrowheads="1"/>
            </p:cNvSpPr>
            <p:nvPr/>
          </p:nvSpPr>
          <p:spPr bwMode="auto">
            <a:xfrm>
              <a:off x="2114550" y="3368675"/>
              <a:ext cx="844550"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p>
          </p:txBody>
        </p:sp>
      </p:grpSp>
    </p:spTree>
    <p:extLst>
      <p:ext uri="{BB962C8B-B14F-4D97-AF65-F5344CB8AC3E}">
        <p14:creationId xmlns:p14="http://schemas.microsoft.com/office/powerpoint/2010/main" val="3869022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latin typeface="Cambria Math" pitchFamily="18" charset="0"/>
                <a:ea typeface="宋体" pitchFamily="2" charset="-122"/>
                <a:cs typeface="Times New Roman" pitchFamily="18" charset="0"/>
              </a:rPr>
              <a:t>进行缩放的变换公式如下：</a:t>
            </a:r>
            <a:endParaRPr lang="zh-CN" altLang="zh-CN" sz="800" dirty="0">
              <a:latin typeface="Arial" pitchFamily="34" charset="0"/>
              <a:ea typeface="宋体" pitchFamily="2" charset="-122"/>
              <a:cs typeface="宋体" pitchFamily="2" charset="-122"/>
            </a:endParaRPr>
          </a:p>
          <a:p>
            <a:pPr lvl="0"/>
            <a:r>
              <a:rPr lang="zh-CN" altLang="zh-CN" dirty="0">
                <a:latin typeface="Cambria Math" pitchFamily="18" charset="0"/>
                <a:ea typeface="宋体" pitchFamily="2" charset="-122"/>
                <a:cs typeface="Times New Roman" pitchFamily="18" charset="0"/>
              </a:rPr>
              <a:t>其中</a:t>
            </a:r>
            <a:r>
              <a:rPr lang="en-US" altLang="zh-CN" i="1" dirty="0" err="1">
                <a:latin typeface="Cambria Math" pitchFamily="18" charset="0"/>
                <a:ea typeface="宋体" pitchFamily="2" charset="-122"/>
                <a:cs typeface="Times New Roman" pitchFamily="18" charset="0"/>
              </a:rPr>
              <a:t>s</a:t>
            </a:r>
            <a:r>
              <a:rPr lang="en-US" altLang="zh-CN" i="1" baseline="-30000" dirty="0" err="1">
                <a:latin typeface="Cambria Math" pitchFamily="18" charset="0"/>
                <a:ea typeface="宋体" pitchFamily="2" charset="-122"/>
                <a:cs typeface="Times New Roman" pitchFamily="18" charset="0"/>
              </a:rPr>
              <a:t>x</a:t>
            </a:r>
            <a:r>
              <a:rPr lang="zh-CN" altLang="en-US" dirty="0">
                <a:latin typeface="Cambria Math" pitchFamily="18" charset="0"/>
                <a:ea typeface="宋体" pitchFamily="2" charset="-122"/>
                <a:cs typeface="Times New Roman" pitchFamily="18" charset="0"/>
              </a:rPr>
              <a:t>和</a:t>
            </a:r>
            <a:r>
              <a:rPr lang="en-US" altLang="zh-CN" i="1" dirty="0" err="1">
                <a:latin typeface="Cambria Math" pitchFamily="18" charset="0"/>
                <a:ea typeface="宋体" pitchFamily="2" charset="-122"/>
                <a:cs typeface="Times New Roman" pitchFamily="18" charset="0"/>
              </a:rPr>
              <a:t>s</a:t>
            </a:r>
            <a:r>
              <a:rPr lang="en-US" altLang="zh-CN" i="1" baseline="-30000" dirty="0" err="1">
                <a:latin typeface="Cambria Math" pitchFamily="18" charset="0"/>
                <a:ea typeface="宋体" pitchFamily="2" charset="-122"/>
                <a:cs typeface="Times New Roman" pitchFamily="18" charset="0"/>
              </a:rPr>
              <a:t>y</a:t>
            </a:r>
            <a:r>
              <a:rPr lang="zh-CN" altLang="en-US" dirty="0">
                <a:latin typeface="Cambria Math" pitchFamily="18" charset="0"/>
                <a:ea typeface="宋体" pitchFamily="2" charset="-122"/>
                <a:cs typeface="Times New Roman" pitchFamily="18" charset="0"/>
              </a:rPr>
              <a:t>分别为</a:t>
            </a:r>
            <a:r>
              <a:rPr lang="en-US" altLang="zh-CN" i="1" dirty="0">
                <a:latin typeface="Cambria Math" pitchFamily="18" charset="0"/>
                <a:ea typeface="宋体" pitchFamily="2" charset="-122"/>
                <a:cs typeface="Times New Roman" pitchFamily="18" charset="0"/>
              </a:rPr>
              <a:t>x</a:t>
            </a:r>
            <a:r>
              <a:rPr lang="zh-CN" altLang="en-US" dirty="0">
                <a:latin typeface="Cambria Math" pitchFamily="18" charset="0"/>
                <a:ea typeface="宋体" pitchFamily="2" charset="-122"/>
                <a:cs typeface="Times New Roman" pitchFamily="18" charset="0"/>
              </a:rPr>
              <a:t>和</a:t>
            </a:r>
            <a:r>
              <a:rPr lang="en-US" altLang="zh-CN" i="1" dirty="0">
                <a:latin typeface="Cambria Math" pitchFamily="18" charset="0"/>
                <a:ea typeface="宋体" pitchFamily="2" charset="-122"/>
                <a:cs typeface="Times New Roman" pitchFamily="18" charset="0"/>
              </a:rPr>
              <a:t>y</a:t>
            </a:r>
            <a:r>
              <a:rPr lang="zh-CN" altLang="en-US" dirty="0">
                <a:latin typeface="Cambria Math" pitchFamily="18" charset="0"/>
                <a:ea typeface="宋体" pitchFamily="2" charset="-122"/>
                <a:cs typeface="Times New Roman" pitchFamily="18" charset="0"/>
              </a:rPr>
              <a:t>分量的放缩比例。</a:t>
            </a:r>
            <a:endParaRPr lang="zh-CN" altLang="en-US" sz="800" dirty="0">
              <a:latin typeface="Arial" pitchFamily="34" charset="0"/>
              <a:ea typeface="宋体" pitchFamily="2" charset="-122"/>
              <a:cs typeface="宋体" pitchFamily="2" charset="-122"/>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82008764"/>
              </p:ext>
            </p:extLst>
          </p:nvPr>
        </p:nvGraphicFramePr>
        <p:xfrm>
          <a:off x="4716016" y="2576513"/>
          <a:ext cx="1304925" cy="619125"/>
        </p:xfrm>
        <a:graphic>
          <a:graphicData uri="http://schemas.openxmlformats.org/presentationml/2006/ole">
            <mc:AlternateContent xmlns:mc="http://schemas.openxmlformats.org/markup-compatibility/2006">
              <mc:Choice xmlns:v="urn:schemas-microsoft-com:vml" Requires="v">
                <p:oleObj spid="_x0000_s4132" r:id="rId3" imgW="1307532" imgH="622030" progId="Equation.DSMT4">
                  <p:embed/>
                </p:oleObj>
              </mc:Choice>
              <mc:Fallback>
                <p:oleObj r:id="rId3" imgW="1307532" imgH="62203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576513"/>
                        <a:ext cx="1304925" cy="619125"/>
                      </a:xfrm>
                      <a:prstGeom prst="rect">
                        <a:avLst/>
                      </a:prstGeom>
                      <a:solidFill>
                        <a:schemeClr val="accent1">
                          <a:lumMod val="40000"/>
                          <a:lumOff val="60000"/>
                        </a:schemeClr>
                      </a:solidFill>
                    </p:spPr>
                  </p:pic>
                </p:oleObj>
              </mc:Fallback>
            </mc:AlternateContent>
          </a:graphicData>
        </a:graphic>
      </p:graphicFrame>
      <p:grpSp>
        <p:nvGrpSpPr>
          <p:cNvPr id="5" name="组合 4"/>
          <p:cNvGrpSpPr/>
          <p:nvPr/>
        </p:nvGrpSpPr>
        <p:grpSpPr>
          <a:xfrm>
            <a:off x="1116013" y="2420938"/>
            <a:ext cx="2309812" cy="2024062"/>
            <a:chOff x="1116013" y="2420938"/>
            <a:chExt cx="2309812" cy="2024062"/>
          </a:xfrm>
        </p:grpSpPr>
        <p:sp>
          <p:nvSpPr>
            <p:cNvPr id="6" name="Rectangle 24"/>
            <p:cNvSpPr>
              <a:spLocks noChangeArrowheads="1"/>
            </p:cNvSpPr>
            <p:nvPr/>
          </p:nvSpPr>
          <p:spPr bwMode="auto">
            <a:xfrm>
              <a:off x="1116013" y="2708275"/>
              <a:ext cx="2133600" cy="1676400"/>
            </a:xfrm>
            <a:prstGeom prst="rect">
              <a:avLst/>
            </a:prstGeom>
            <a:solidFill>
              <a:schemeClr val="bg1"/>
            </a:solidFill>
            <a:ln w="9525">
              <a:noFill/>
              <a:miter lim="800000"/>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7" name="Line 25"/>
            <p:cNvSpPr>
              <a:spLocks noChangeShapeType="1"/>
            </p:cNvSpPr>
            <p:nvPr/>
          </p:nvSpPr>
          <p:spPr bwMode="auto">
            <a:xfrm>
              <a:off x="1276350" y="4032250"/>
              <a:ext cx="1812925" cy="0"/>
            </a:xfrm>
            <a:prstGeom prst="line">
              <a:avLst/>
            </a:prstGeom>
            <a:noFill/>
            <a:ln w="3810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Line 26"/>
            <p:cNvSpPr>
              <a:spLocks noChangeShapeType="1"/>
            </p:cNvSpPr>
            <p:nvPr/>
          </p:nvSpPr>
          <p:spPr bwMode="auto">
            <a:xfrm flipV="1">
              <a:off x="1598613" y="2752725"/>
              <a:ext cx="0" cy="1587500"/>
            </a:xfrm>
            <a:prstGeom prst="line">
              <a:avLst/>
            </a:prstGeom>
            <a:noFill/>
            <a:ln w="3810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Text Box 27"/>
            <p:cNvSpPr txBox="1">
              <a:spLocks noChangeArrowheads="1"/>
            </p:cNvSpPr>
            <p:nvPr/>
          </p:nvSpPr>
          <p:spPr bwMode="auto">
            <a:xfrm>
              <a:off x="2967038" y="3987800"/>
              <a:ext cx="242887"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X</a:t>
              </a:r>
            </a:p>
          </p:txBody>
        </p:sp>
        <p:sp>
          <p:nvSpPr>
            <p:cNvPr id="10" name="Text Box 28"/>
            <p:cNvSpPr txBox="1">
              <a:spLocks noChangeArrowheads="1"/>
            </p:cNvSpPr>
            <p:nvPr/>
          </p:nvSpPr>
          <p:spPr bwMode="auto">
            <a:xfrm>
              <a:off x="1357313" y="3987800"/>
              <a:ext cx="322262" cy="366713"/>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1800">
                  <a:latin typeface="Times New Roman" pitchFamily="18" charset="0"/>
                  <a:ea typeface="宋体" pitchFamily="2" charset="-122"/>
                </a:rPr>
                <a:t>O</a:t>
              </a:r>
            </a:p>
          </p:txBody>
        </p:sp>
        <p:sp>
          <p:nvSpPr>
            <p:cNvPr id="11" name="Freeform 30"/>
            <p:cNvSpPr>
              <a:spLocks/>
            </p:cNvSpPr>
            <p:nvPr/>
          </p:nvSpPr>
          <p:spPr bwMode="auto">
            <a:xfrm>
              <a:off x="1839913" y="3448050"/>
              <a:ext cx="361950" cy="390525"/>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38100" cap="flat" cmpd="sng">
              <a:solidFill>
                <a:schemeClr val="tx1"/>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2" name="Rectangle 31"/>
            <p:cNvSpPr>
              <a:spLocks noChangeArrowheads="1"/>
            </p:cNvSpPr>
            <p:nvPr/>
          </p:nvSpPr>
          <p:spPr bwMode="auto">
            <a:xfrm>
              <a:off x="2139950" y="3690938"/>
              <a:ext cx="641350" cy="396875"/>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a:latin typeface="Times New Roman" pitchFamily="18" charset="0"/>
                  <a:ea typeface="宋体" pitchFamily="2" charset="-122"/>
                </a:rPr>
                <a:t>(</a:t>
              </a:r>
              <a:r>
                <a:rPr kumimoji="1" lang="en-US" altLang="zh-CN" i="1">
                  <a:latin typeface="Times New Roman" pitchFamily="18" charset="0"/>
                  <a:ea typeface="宋体" pitchFamily="2" charset="-122"/>
                </a:rPr>
                <a:t>x</a:t>
              </a:r>
              <a:r>
                <a:rPr kumimoji="1" lang="en-US" altLang="zh-CN">
                  <a:latin typeface="Times New Roman" pitchFamily="18" charset="0"/>
                  <a:ea typeface="宋体" pitchFamily="2" charset="-122"/>
                </a:rPr>
                <a:t>,</a:t>
              </a:r>
              <a:r>
                <a:rPr kumimoji="1" lang="en-US" altLang="zh-CN" i="1">
                  <a:latin typeface="Times New Roman" pitchFamily="18" charset="0"/>
                  <a:ea typeface="宋体" pitchFamily="2" charset="-122"/>
                </a:rPr>
                <a:t>y</a:t>
              </a:r>
              <a:r>
                <a:rPr kumimoji="1" lang="en-US" altLang="zh-CN">
                  <a:latin typeface="Times New Roman" pitchFamily="18" charset="0"/>
                  <a:ea typeface="宋体" pitchFamily="2" charset="-122"/>
                </a:rPr>
                <a:t>)</a:t>
              </a:r>
            </a:p>
          </p:txBody>
        </p:sp>
        <p:sp>
          <p:nvSpPr>
            <p:cNvPr id="13" name="Rectangle 32"/>
            <p:cNvSpPr>
              <a:spLocks noChangeArrowheads="1"/>
            </p:cNvSpPr>
            <p:nvPr/>
          </p:nvSpPr>
          <p:spPr bwMode="auto">
            <a:xfrm>
              <a:off x="2676525" y="3543300"/>
              <a:ext cx="749300" cy="396875"/>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dirty="0">
                  <a:latin typeface="Times New Roman" pitchFamily="18" charset="0"/>
                  <a:ea typeface="宋体" pitchFamily="2" charset="-122"/>
                </a:rPr>
                <a:t>(</a:t>
              </a:r>
              <a:r>
                <a:rPr kumimoji="1" lang="en-US" altLang="zh-CN" i="1" dirty="0" err="1">
                  <a:latin typeface="Times New Roman" pitchFamily="18" charset="0"/>
                  <a:ea typeface="宋体" pitchFamily="2" charset="-122"/>
                </a:rPr>
                <a:t>x'</a:t>
              </a:r>
              <a:r>
                <a:rPr kumimoji="1" lang="en-US" altLang="zh-CN" dirty="0" err="1">
                  <a:latin typeface="Times New Roman" pitchFamily="18" charset="0"/>
                  <a:ea typeface="宋体" pitchFamily="2" charset="-122"/>
                </a:rPr>
                <a:t>,</a:t>
              </a:r>
              <a:r>
                <a:rPr kumimoji="1" lang="en-US" altLang="zh-CN" i="1" dirty="0" err="1">
                  <a:latin typeface="Times New Roman" pitchFamily="18" charset="0"/>
                  <a:ea typeface="宋体" pitchFamily="2" charset="-122"/>
                </a:rPr>
                <a:t>y</a:t>
              </a:r>
              <a:r>
                <a:rPr kumimoji="1" lang="en-US" altLang="zh-CN" i="1" dirty="0">
                  <a:latin typeface="Times New Roman" pitchFamily="18" charset="0"/>
                  <a:ea typeface="宋体" pitchFamily="2" charset="-122"/>
                </a:rPr>
                <a:t>'</a:t>
              </a:r>
              <a:r>
                <a:rPr kumimoji="1" lang="en-US" altLang="zh-CN" dirty="0">
                  <a:latin typeface="Times New Roman" pitchFamily="18" charset="0"/>
                  <a:ea typeface="宋体" pitchFamily="2" charset="-122"/>
                </a:rPr>
                <a:t>)</a:t>
              </a:r>
            </a:p>
          </p:txBody>
        </p:sp>
        <p:sp>
          <p:nvSpPr>
            <p:cNvPr id="14" name="Line 33"/>
            <p:cNvSpPr>
              <a:spLocks noChangeShapeType="1"/>
            </p:cNvSpPr>
            <p:nvPr/>
          </p:nvSpPr>
          <p:spPr bwMode="auto">
            <a:xfrm flipV="1">
              <a:off x="1600200" y="3643313"/>
              <a:ext cx="522288" cy="39052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5" name="Line 34"/>
            <p:cNvSpPr>
              <a:spLocks noChangeShapeType="1"/>
            </p:cNvSpPr>
            <p:nvPr/>
          </p:nvSpPr>
          <p:spPr bwMode="auto">
            <a:xfrm flipV="1">
              <a:off x="1600200" y="3643313"/>
              <a:ext cx="1246188" cy="39052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Line 35"/>
            <p:cNvSpPr>
              <a:spLocks noChangeShapeType="1"/>
            </p:cNvSpPr>
            <p:nvPr/>
          </p:nvSpPr>
          <p:spPr bwMode="auto">
            <a:xfrm flipV="1">
              <a:off x="1600200" y="2747963"/>
              <a:ext cx="682625" cy="128587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Freeform 36"/>
            <p:cNvSpPr>
              <a:spLocks/>
            </p:cNvSpPr>
            <p:nvPr/>
          </p:nvSpPr>
          <p:spPr bwMode="auto">
            <a:xfrm>
              <a:off x="2122488" y="2747963"/>
              <a:ext cx="723900" cy="89535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38100" cap="flat" cmpd="sng">
              <a:solidFill>
                <a:schemeClr val="tx1"/>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8" name="Text Box 37"/>
            <p:cNvSpPr txBox="1">
              <a:spLocks noChangeArrowheads="1"/>
            </p:cNvSpPr>
            <p:nvPr/>
          </p:nvSpPr>
          <p:spPr bwMode="auto">
            <a:xfrm>
              <a:off x="1500188" y="2420938"/>
              <a:ext cx="360362"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Y</a:t>
              </a:r>
            </a:p>
          </p:txBody>
        </p:sp>
      </p:grpSp>
      <p:sp>
        <p:nvSpPr>
          <p:cNvPr id="21" name="Rectangle 5"/>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58023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用于表示平移、旋转和放缩的矩阵分别记为</a:t>
            </a:r>
            <a:r>
              <a:rPr lang="en-US" altLang="zh-CN" b="1" dirty="0"/>
              <a:t>T</a:t>
            </a:r>
            <a:r>
              <a:rPr lang="zh-CN" altLang="zh-CN" dirty="0"/>
              <a:t>、</a:t>
            </a:r>
            <a:r>
              <a:rPr lang="en-US" altLang="zh-CN" b="1" dirty="0"/>
              <a:t>R</a:t>
            </a:r>
            <a:r>
              <a:rPr lang="zh-CN" altLang="zh-CN" dirty="0"/>
              <a:t>和</a:t>
            </a:r>
            <a:r>
              <a:rPr lang="en-US" altLang="zh-CN" b="1" dirty="0" smtClean="0"/>
              <a:t>S</a:t>
            </a:r>
            <a:endParaRPr lang="en-US" altLang="zh-CN" dirty="0" smtClean="0"/>
          </a:p>
          <a:p>
            <a:r>
              <a:rPr lang="zh-CN" altLang="zh-CN" dirty="0" smtClean="0"/>
              <a:t>由于</a:t>
            </a:r>
            <a:r>
              <a:rPr lang="zh-CN" altLang="zh-CN" dirty="0"/>
              <a:t>变换过程满足结合律，比如：</a:t>
            </a:r>
            <a:r>
              <a:rPr lang="en-US" altLang="zh-CN" dirty="0"/>
              <a:t>(</a:t>
            </a:r>
            <a:r>
              <a:rPr lang="en-US" altLang="zh-CN" b="1" dirty="0"/>
              <a:t>PT</a:t>
            </a:r>
            <a:r>
              <a:rPr lang="en-US" altLang="zh-CN" dirty="0"/>
              <a:t>)</a:t>
            </a:r>
            <a:r>
              <a:rPr lang="en-US" altLang="zh-CN" b="1" dirty="0"/>
              <a:t>R</a:t>
            </a:r>
            <a:r>
              <a:rPr lang="en-US" altLang="zh-CN" dirty="0"/>
              <a:t>=</a:t>
            </a:r>
            <a:r>
              <a:rPr lang="en-US" altLang="zh-CN" b="1" dirty="0"/>
              <a:t>P</a:t>
            </a:r>
            <a:r>
              <a:rPr lang="en-US" altLang="zh-CN" dirty="0"/>
              <a:t>(</a:t>
            </a:r>
            <a:r>
              <a:rPr lang="en-US" altLang="zh-CN" b="1" dirty="0"/>
              <a:t>TR</a:t>
            </a:r>
            <a:r>
              <a:rPr lang="en-US" altLang="zh-CN" dirty="0"/>
              <a:t>)</a:t>
            </a:r>
            <a:r>
              <a:rPr lang="zh-CN" altLang="zh-CN" dirty="0"/>
              <a:t>，所以可以先将所有变换矩阵合并，将这些变换一并施加到点</a:t>
            </a:r>
            <a:r>
              <a:rPr lang="en-US" altLang="zh-CN" dirty="0"/>
              <a:t>P</a:t>
            </a:r>
            <a:r>
              <a:rPr lang="zh-CN" altLang="zh-CN" dirty="0" smtClean="0"/>
              <a:t>上</a:t>
            </a:r>
            <a:endParaRPr lang="en-US" altLang="zh-CN" dirty="0" smtClean="0"/>
          </a:p>
          <a:p>
            <a:r>
              <a:rPr lang="zh-CN" altLang="zh-CN" dirty="0" smtClean="0"/>
              <a:t>变换</a:t>
            </a:r>
            <a:r>
              <a:rPr lang="zh-CN" altLang="zh-CN" dirty="0"/>
              <a:t>一般不满足交换律，这跟矩阵的运算法则是一致的，比如：</a:t>
            </a:r>
            <a:r>
              <a:rPr lang="en-US" altLang="zh-CN" dirty="0"/>
              <a:t>(PT)R</a:t>
            </a:r>
            <a:r>
              <a:rPr lang="zh-CN" altLang="zh-CN" dirty="0"/>
              <a:t>≠</a:t>
            </a:r>
            <a:r>
              <a:rPr lang="en-US" altLang="zh-CN" dirty="0"/>
              <a:t>(</a:t>
            </a:r>
            <a:r>
              <a:rPr lang="en-US" altLang="zh-CN" dirty="0" smtClean="0"/>
              <a:t>PR)T</a:t>
            </a:r>
            <a:endParaRPr lang="zh-CN" altLang="zh-CN" dirty="0"/>
          </a:p>
          <a:p>
            <a:endParaRPr lang="zh-CN" altLang="en-US" dirty="0"/>
          </a:p>
        </p:txBody>
      </p:sp>
    </p:spTree>
    <p:extLst>
      <p:ext uri="{BB962C8B-B14F-4D97-AF65-F5344CB8AC3E}">
        <p14:creationId xmlns:p14="http://schemas.microsoft.com/office/powerpoint/2010/main" val="195786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67694"/>
            <a:ext cx="5276850" cy="2009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1690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3478"/>
            <a:ext cx="8229600" cy="857250"/>
          </a:xfrm>
        </p:spPr>
        <p:txBody>
          <a:bodyPr/>
          <a:lstStyle/>
          <a:p>
            <a:r>
              <a:rPr lang="zh-CN" altLang="en-US" dirty="0"/>
              <a:t>三维变换</a:t>
            </a:r>
          </a:p>
        </p:txBody>
      </p:sp>
      <p:graphicFrame>
        <p:nvGraphicFramePr>
          <p:cNvPr id="9" name="对象 8"/>
          <p:cNvGraphicFramePr>
            <a:graphicFrameLocks noChangeAspect="1"/>
          </p:cNvGraphicFramePr>
          <p:nvPr>
            <p:extLst>
              <p:ext uri="{D42A27DB-BD31-4B8C-83A1-F6EECF244321}">
                <p14:modId xmlns:p14="http://schemas.microsoft.com/office/powerpoint/2010/main" val="3708349437"/>
              </p:ext>
            </p:extLst>
          </p:nvPr>
        </p:nvGraphicFramePr>
        <p:xfrm>
          <a:off x="4039091" y="895945"/>
          <a:ext cx="1438275" cy="809625"/>
        </p:xfrm>
        <a:graphic>
          <a:graphicData uri="http://schemas.openxmlformats.org/presentationml/2006/ole">
            <mc:AlternateContent xmlns:mc="http://schemas.openxmlformats.org/markup-compatibility/2006">
              <mc:Choice xmlns:v="urn:schemas-microsoft-com:vml" Requires="v">
                <p:oleObj spid="_x0000_s6267" r:id="rId3" imgW="1435100" imgH="812800" progId="Equation.DSMT4">
                  <p:embed/>
                </p:oleObj>
              </mc:Choice>
              <mc:Fallback>
                <p:oleObj r:id="rId3" imgW="1435100" imgH="812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091" y="895945"/>
                        <a:ext cx="1438275" cy="809625"/>
                      </a:xfrm>
                      <a:prstGeom prst="rect">
                        <a:avLst/>
                      </a:prstGeom>
                      <a:solidFill>
                        <a:schemeClr val="accent1">
                          <a:lumMod val="20000"/>
                          <a:lumOff val="80000"/>
                        </a:schemeClr>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05473067"/>
              </p:ext>
            </p:extLst>
          </p:nvPr>
        </p:nvGraphicFramePr>
        <p:xfrm>
          <a:off x="4066838" y="2067694"/>
          <a:ext cx="1552575" cy="809625"/>
        </p:xfrm>
        <a:graphic>
          <a:graphicData uri="http://schemas.openxmlformats.org/presentationml/2006/ole">
            <mc:AlternateContent xmlns:mc="http://schemas.openxmlformats.org/markup-compatibility/2006">
              <mc:Choice xmlns:v="urn:schemas-microsoft-com:vml" Requires="v">
                <p:oleObj spid="_x0000_s6268" r:id="rId5" imgW="1548728" imgH="812447" progId="Equation.DSMT4">
                  <p:embed/>
                </p:oleObj>
              </mc:Choice>
              <mc:Fallback>
                <p:oleObj r:id="rId5" imgW="1548728" imgH="81244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838" y="2067694"/>
                        <a:ext cx="1552575" cy="809625"/>
                      </a:xfrm>
                      <a:prstGeom prst="rect">
                        <a:avLst/>
                      </a:prstGeom>
                      <a:solidFill>
                        <a:schemeClr val="accent1">
                          <a:lumMod val="20000"/>
                          <a:lumOff val="80000"/>
                        </a:schemeClr>
                      </a:solid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93182609"/>
              </p:ext>
            </p:extLst>
          </p:nvPr>
        </p:nvGraphicFramePr>
        <p:xfrm>
          <a:off x="4895528" y="3075806"/>
          <a:ext cx="1876425" cy="809625"/>
        </p:xfrm>
        <a:graphic>
          <a:graphicData uri="http://schemas.openxmlformats.org/presentationml/2006/ole">
            <mc:AlternateContent xmlns:mc="http://schemas.openxmlformats.org/markup-compatibility/2006">
              <mc:Choice xmlns:v="urn:schemas-microsoft-com:vml" Requires="v">
                <p:oleObj spid="_x0000_s6269" r:id="rId7" imgW="1879600" imgH="812800" progId="Equation.DSMT4">
                  <p:embed/>
                </p:oleObj>
              </mc:Choice>
              <mc:Fallback>
                <p:oleObj r:id="rId7" imgW="1879600" imgH="812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5528" y="3075806"/>
                        <a:ext cx="1876425" cy="809625"/>
                      </a:xfrm>
                      <a:prstGeom prst="rect">
                        <a:avLst/>
                      </a:prstGeom>
                      <a:solidFill>
                        <a:schemeClr val="accent1">
                          <a:lumMod val="20000"/>
                          <a:lumOff val="80000"/>
                        </a:schemeClr>
                      </a:solid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54978329"/>
              </p:ext>
            </p:extLst>
          </p:nvPr>
        </p:nvGraphicFramePr>
        <p:xfrm>
          <a:off x="2987824" y="4083918"/>
          <a:ext cx="3067050" cy="914400"/>
        </p:xfrm>
        <a:graphic>
          <a:graphicData uri="http://schemas.openxmlformats.org/presentationml/2006/ole">
            <mc:AlternateContent xmlns:mc="http://schemas.openxmlformats.org/markup-compatibility/2006">
              <mc:Choice xmlns:v="urn:schemas-microsoft-com:vml" Requires="v">
                <p:oleObj spid="_x0000_s6270" r:id="rId9" imgW="3073400" imgH="914400" progId="Equation.DSMT4">
                  <p:embed/>
                </p:oleObj>
              </mc:Choice>
              <mc:Fallback>
                <p:oleObj r:id="rId9" imgW="3073400" imgH="914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4083918"/>
                        <a:ext cx="3067050" cy="914400"/>
                      </a:xfrm>
                      <a:prstGeom prst="rect">
                        <a:avLst/>
                      </a:prstGeom>
                      <a:solidFill>
                        <a:schemeClr val="accent1">
                          <a:lumMod val="20000"/>
                          <a:lumOff val="80000"/>
                        </a:schemeClr>
                      </a:solidFill>
                    </p:spPr>
                  </p:pic>
                </p:oleObj>
              </mc:Fallback>
            </mc:AlternateContent>
          </a:graphicData>
        </a:graphic>
      </p:graphicFrame>
      <p:sp>
        <p:nvSpPr>
          <p:cNvPr id="13" name="Rectangle 10"/>
          <p:cNvSpPr>
            <a:spLocks noChangeArrowheads="1"/>
          </p:cNvSpPr>
          <p:nvPr/>
        </p:nvSpPr>
        <p:spPr bwMode="auto">
          <a:xfrm>
            <a:off x="323528" y="8435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三维点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移动</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后，得到点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的过程：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11"/>
          <p:cNvSpPr>
            <a:spLocks noChangeArrowheads="1"/>
          </p:cNvSpPr>
          <p:nvPr/>
        </p:nvSpPr>
        <p:spPr bwMode="auto">
          <a:xfrm>
            <a:off x="-108520" y="23597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三维点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放缩</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后，得到点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 (</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的过程：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12"/>
          <p:cNvSpPr>
            <a:spLocks noChangeArrowheads="1"/>
          </p:cNvSpPr>
          <p:nvPr/>
        </p:nvSpPr>
        <p:spPr bwMode="auto">
          <a:xfrm>
            <a:off x="-108520" y="32963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绕</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x</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轴逆时针旋转</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角的变换过程如下，绕</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y</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和</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z</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轴的旋转过程可以很容易推到出来。</a:t>
            </a:r>
            <a:endParaRPr kumimoji="0" lang="zh-CN" altLang="en-US" sz="300" b="0" i="1" u="none" strike="noStrike" cap="none" normalizeH="0" baseline="0" dirty="0" smtClean="0">
              <a:ln>
                <a:noFill/>
              </a:ln>
              <a:solidFill>
                <a:schemeClr val="tx1"/>
              </a:solidFill>
              <a:effectLst/>
              <a:latin typeface="Arial" pitchFamily="34" charset="0"/>
              <a:ea typeface="宋体" pitchFamily="2" charset="-122"/>
              <a:cs typeface="宋体" pitchFamily="2" charset="-122"/>
              <a:sym typeface="Symbol" pitchFamily="18" charset="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endParaRPr>
          </a:p>
        </p:txBody>
      </p:sp>
      <p:sp>
        <p:nvSpPr>
          <p:cNvPr id="16" name="Rectangle 13"/>
          <p:cNvSpPr>
            <a:spLocks noChangeArrowheads="1"/>
          </p:cNvSpPr>
          <p:nvPr/>
        </p:nvSpPr>
        <p:spPr bwMode="auto">
          <a:xfrm>
            <a:off x="-180528" y="40839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绕任意轴</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a:t>
            </a:r>
            <a:r>
              <a:rPr kumimoji="0" lang="en-US" altLang="zh-CN" sz="1000" b="0" i="0" u="none" strike="noStrike" cap="none" normalizeH="0" baseline="-30000" dirty="0"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 A</a:t>
            </a:r>
            <a:r>
              <a:rPr kumimoji="0" lang="en-US" altLang="zh-CN" sz="1000" b="0" i="0" u="none" strike="noStrike" cap="none" normalizeH="0" baseline="-30000" dirty="0"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 </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a:t>
            </a:r>
            <a:r>
              <a:rPr kumimoji="0" lang="en-US" altLang="zh-CN" sz="1000" b="0" i="0"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的旋转变换可以表示如下：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Rectangle 14"/>
          <p:cNvSpPr>
            <a:spLocks noChangeArrowheads="1"/>
          </p:cNvSpPr>
          <p:nvPr/>
        </p:nvSpPr>
        <p:spPr bwMode="auto">
          <a:xfrm>
            <a:off x="2699792" y="4906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300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通常情况下，一个物体从一个位置变到另外一个位置，往往经过多个连续变换，由于变换满足结合律，所以可以先将这些变换矩阵相乘，组合成一个矩阵。</a:t>
            </a:r>
          </a:p>
          <a:p>
            <a:r>
              <a:rPr lang="zh-CN" altLang="zh-CN" dirty="0"/>
              <a:t>除了上面介绍的模型变换之外，在三维渲染过程当中，还需要进行视点变换、投影变换和窗口变换，在这里我们只介绍和线性代数相关的变换公式，详细的渲染流水线将在本书后面的“三维渲染技术”章节进行介绍。</a:t>
            </a:r>
          </a:p>
          <a:p>
            <a:endParaRPr lang="zh-CN" altLang="en-US" dirty="0"/>
          </a:p>
        </p:txBody>
      </p:sp>
    </p:spTree>
    <p:extLst>
      <p:ext uri="{BB962C8B-B14F-4D97-AF65-F5344CB8AC3E}">
        <p14:creationId xmlns:p14="http://schemas.microsoft.com/office/powerpoint/2010/main" val="131673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Cambria Math" pitchFamily="18" charset="0"/>
                <a:ea typeface="宋体" pitchFamily="2" charset="-122"/>
                <a:cs typeface="Times New Roman" pitchFamily="18" charset="0"/>
              </a:rPr>
              <a:t>透视投影的原理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1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059582"/>
            <a:ext cx="3933825" cy="1781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2238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97309128"/>
              </p:ext>
            </p:extLst>
          </p:nvPr>
        </p:nvGraphicFramePr>
        <p:xfrm>
          <a:off x="2339752" y="3363838"/>
          <a:ext cx="3886200" cy="1571625"/>
        </p:xfrm>
        <a:graphic>
          <a:graphicData uri="http://schemas.openxmlformats.org/presentationml/2006/ole">
            <mc:AlternateContent xmlns:mc="http://schemas.openxmlformats.org/markup-compatibility/2006">
              <mc:Choice xmlns:v="urn:schemas-microsoft-com:vml" Requires="v">
                <p:oleObj spid="_x0000_s7201" r:id="rId5" imgW="3886200" imgH="1574800" progId="Equation.DSMT4">
                  <p:embed/>
                </p:oleObj>
              </mc:Choice>
              <mc:Fallback>
                <p:oleObj r:id="rId5" imgW="3886200" imgH="1574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363838"/>
                        <a:ext cx="3886200" cy="1571625"/>
                      </a:xfrm>
                      <a:prstGeom prst="rect">
                        <a:avLst/>
                      </a:prstGeom>
                      <a:solidFill>
                        <a:schemeClr val="accent1">
                          <a:lumMod val="40000"/>
                          <a:lumOff val="60000"/>
                        </a:schemeClr>
                      </a:solidFill>
                    </p:spPr>
                  </p:pic>
                </p:oleObj>
              </mc:Fallback>
            </mc:AlternateContent>
          </a:graphicData>
        </a:graphic>
      </p:graphicFrame>
      <p:sp>
        <p:nvSpPr>
          <p:cNvPr id="8" name="Rectangle 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20012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图片 120"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28600"/>
            <a:ext cx="3514725" cy="1933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20278431"/>
              </p:ext>
            </p:extLst>
          </p:nvPr>
        </p:nvGraphicFramePr>
        <p:xfrm>
          <a:off x="3131840" y="2859782"/>
          <a:ext cx="3962400" cy="1571625"/>
        </p:xfrm>
        <a:graphic>
          <a:graphicData uri="http://schemas.openxmlformats.org/presentationml/2006/ole">
            <mc:AlternateContent xmlns:mc="http://schemas.openxmlformats.org/markup-compatibility/2006">
              <mc:Choice xmlns:v="urn:schemas-microsoft-com:vml" Requires="v">
                <p:oleObj spid="_x0000_s8223" r:id="rId4" imgW="3962400" imgH="1574800" progId="Equation.DSMT4">
                  <p:embed/>
                </p:oleObj>
              </mc:Choice>
              <mc:Fallback>
                <p:oleObj r:id="rId4" imgW="3962400" imgH="1574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859782"/>
                        <a:ext cx="3962400" cy="1571625"/>
                      </a:xfrm>
                      <a:prstGeom prst="rect">
                        <a:avLst/>
                      </a:prstGeom>
                      <a:solidFill>
                        <a:schemeClr val="accent1">
                          <a:lumMod val="40000"/>
                          <a:lumOff val="60000"/>
                        </a:schemeClr>
                      </a:solidFill>
                    </p:spPr>
                  </p:pic>
                </p:oleObj>
              </mc:Fallback>
            </mc:AlternateContent>
          </a:graphicData>
        </a:graphic>
      </p:graphicFrame>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2113776"/>
            <a:ext cx="35317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mbria Math" pitchFamily="18" charset="0"/>
                <a:ea typeface="宋体" pitchFamily="2" charset="-122"/>
                <a:cs typeface="宋体" pitchFamily="2" charset="-122"/>
              </a:rPr>
              <a:t>正交投影变换，它的投影变换矩阵可以写为：</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244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游戏引擎特点</a:t>
            </a:r>
            <a:endParaRPr lang="zh-CN" altLang="en-US" dirty="0"/>
          </a:p>
        </p:txBody>
      </p:sp>
      <p:sp>
        <p:nvSpPr>
          <p:cNvPr id="3" name="内容占位符 2"/>
          <p:cNvSpPr>
            <a:spLocks noGrp="1"/>
          </p:cNvSpPr>
          <p:nvPr>
            <p:ph idx="1"/>
          </p:nvPr>
        </p:nvSpPr>
        <p:spPr/>
        <p:txBody>
          <a:bodyPr>
            <a:normAutofit/>
          </a:bodyPr>
          <a:lstStyle/>
          <a:p>
            <a:r>
              <a:rPr lang="zh-CN" altLang="zh-CN" dirty="0" smtClean="0"/>
              <a:t>计算机程序</a:t>
            </a:r>
            <a:r>
              <a:rPr lang="zh-CN" altLang="zh-CN" dirty="0"/>
              <a:t>都是由逻辑与运算组成</a:t>
            </a:r>
            <a:r>
              <a:rPr lang="zh-CN" altLang="zh-CN" dirty="0" smtClean="0"/>
              <a:t>的</a:t>
            </a:r>
            <a:endParaRPr lang="en-US" altLang="zh-CN" dirty="0" smtClean="0"/>
          </a:p>
          <a:p>
            <a:r>
              <a:rPr lang="zh-CN" altLang="zh-CN" dirty="0" smtClean="0"/>
              <a:t>特别是</a:t>
            </a:r>
            <a:r>
              <a:rPr lang="zh-CN" altLang="zh-CN" dirty="0"/>
              <a:t>在三维游戏这种特殊的计算机程序中，数学运算占据着十分重要的</a:t>
            </a:r>
            <a:r>
              <a:rPr lang="zh-CN" altLang="zh-CN" dirty="0" smtClean="0"/>
              <a:t>地位</a:t>
            </a:r>
            <a:endParaRPr lang="en-US" altLang="zh-CN" dirty="0" smtClean="0"/>
          </a:p>
          <a:p>
            <a:r>
              <a:rPr lang="zh-CN" altLang="zh-CN" dirty="0" smtClean="0"/>
              <a:t>包括</a:t>
            </a:r>
            <a:r>
              <a:rPr lang="zh-CN" altLang="zh-CN" dirty="0"/>
              <a:t>基本的矢量运算、矩阵运算、微积分计算，还包括一些基本的几何</a:t>
            </a:r>
            <a:r>
              <a:rPr lang="zh-CN" altLang="zh-CN" dirty="0" smtClean="0"/>
              <a:t>计算</a:t>
            </a:r>
            <a:endParaRPr lang="zh-CN" altLang="en-US" dirty="0"/>
          </a:p>
        </p:txBody>
      </p:sp>
    </p:spTree>
    <p:extLst>
      <p:ext uri="{BB962C8B-B14F-4D97-AF65-F5344CB8AC3E}">
        <p14:creationId xmlns:p14="http://schemas.microsoft.com/office/powerpoint/2010/main" val="27600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从上面的描述我们可以看出，三维变换都可以统一表示为矩阵的形式，对空间中的某个点进行变换，也就是对这个点的向量和变换矩阵相乘，得到的结果就是变换后的</a:t>
            </a:r>
            <a:r>
              <a:rPr lang="zh-CN" altLang="zh-CN" dirty="0" smtClean="0"/>
              <a:t>点</a:t>
            </a:r>
            <a:endParaRPr lang="en-US" altLang="zh-CN" dirty="0" smtClean="0"/>
          </a:p>
          <a:p>
            <a:r>
              <a:rPr lang="zh-CN" altLang="zh-CN" dirty="0" smtClean="0"/>
              <a:t>由于</a:t>
            </a:r>
            <a:r>
              <a:rPr lang="zh-CN" altLang="zh-CN" dirty="0"/>
              <a:t>矩阵相乘具有结合律，所有的变换都可以在施加到向量之前进行相乘，得到一个单独的矩阵，包含了所有变换信息，这样大大提高了计算效率并且简化了计算</a:t>
            </a:r>
            <a:r>
              <a:rPr lang="zh-CN" altLang="zh-CN" dirty="0" smtClean="0"/>
              <a:t>过程</a:t>
            </a:r>
            <a:endParaRPr lang="zh-CN" altLang="zh-CN" dirty="0"/>
          </a:p>
          <a:p>
            <a:endParaRPr lang="zh-CN" altLang="en-US" dirty="0"/>
          </a:p>
        </p:txBody>
      </p:sp>
    </p:spTree>
    <p:extLst>
      <p:ext uri="{BB962C8B-B14F-4D97-AF65-F5344CB8AC3E}">
        <p14:creationId xmlns:p14="http://schemas.microsoft.com/office/powerpoint/2010/main" val="430723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欧拉角</a:t>
            </a:r>
          </a:p>
        </p:txBody>
      </p:sp>
      <p:sp>
        <p:nvSpPr>
          <p:cNvPr id="3" name="内容占位符 2"/>
          <p:cNvSpPr>
            <a:spLocks noGrp="1"/>
          </p:cNvSpPr>
          <p:nvPr>
            <p:ph idx="1"/>
          </p:nvPr>
        </p:nvSpPr>
        <p:spPr/>
        <p:txBody>
          <a:bodyPr>
            <a:normAutofit fontScale="77500" lnSpcReduction="20000"/>
          </a:bodyPr>
          <a:lstStyle/>
          <a:p>
            <a:r>
              <a:rPr lang="zh-CN" altLang="zh-CN" dirty="0"/>
              <a:t>物体在三维空间中的有限转动，可依次用三个相对转角表示，这三个转角统称为</a:t>
            </a:r>
            <a:r>
              <a:rPr lang="zh-CN" altLang="zh-CN" dirty="0" smtClean="0"/>
              <a:t>欧拉角</a:t>
            </a:r>
            <a:endParaRPr lang="en-US" altLang="zh-CN" dirty="0" smtClean="0"/>
          </a:p>
          <a:p>
            <a:r>
              <a:rPr lang="zh-CN" altLang="zh-CN" dirty="0" smtClean="0"/>
              <a:t>欧拉角</a:t>
            </a:r>
            <a:r>
              <a:rPr lang="zh-CN" altLang="zh-CN" dirty="0"/>
              <a:t>有多种表达方式，其中一种为进动角、章动角和自旋角表示，在飞行模拟仿真、多关节机器人仿真等应用中普遍采用这种表达方式来计算物体的位置姿态的变化。</a:t>
            </a:r>
          </a:p>
          <a:p>
            <a:r>
              <a:rPr lang="zh-CN" altLang="zh-CN" dirty="0"/>
              <a:t>而游戏引擎中最常用的可能是 </a:t>
            </a:r>
            <a:r>
              <a:rPr lang="en-US" altLang="zh-CN" dirty="0"/>
              <a:t>roll</a:t>
            </a:r>
            <a:r>
              <a:rPr lang="zh-CN" altLang="zh-CN" dirty="0"/>
              <a:t>（横滚角），</a:t>
            </a:r>
            <a:r>
              <a:rPr lang="en-US" altLang="zh-CN" dirty="0"/>
              <a:t>pitch</a:t>
            </a:r>
            <a:r>
              <a:rPr lang="zh-CN" altLang="zh-CN" dirty="0"/>
              <a:t>（俯仰角，也称为</a:t>
            </a:r>
            <a:r>
              <a:rPr lang="en-US" altLang="zh-CN" dirty="0"/>
              <a:t>tilt</a:t>
            </a:r>
            <a:r>
              <a:rPr lang="zh-CN" altLang="zh-CN" dirty="0"/>
              <a:t>），</a:t>
            </a:r>
            <a:r>
              <a:rPr lang="en-US" altLang="zh-CN" dirty="0"/>
              <a:t>yaw</a:t>
            </a:r>
            <a:r>
              <a:rPr lang="zh-CN" altLang="zh-CN" dirty="0"/>
              <a:t>（偏航角，也称为</a:t>
            </a:r>
            <a:r>
              <a:rPr lang="en-US" altLang="zh-CN" dirty="0"/>
              <a:t>pan</a:t>
            </a:r>
            <a:r>
              <a:rPr lang="zh-CN" altLang="zh-CN" dirty="0"/>
              <a:t>）这种表达，它分别对应于右手笛卡尔坐标系的</a:t>
            </a:r>
            <a:r>
              <a:rPr lang="en-US" altLang="zh-CN" i="1" dirty="0"/>
              <a:t>x</a:t>
            </a:r>
            <a:r>
              <a:rPr lang="en-US" altLang="zh-CN" dirty="0"/>
              <a:t>, </a:t>
            </a:r>
            <a:r>
              <a:rPr lang="en-US" altLang="zh-CN" i="1" dirty="0"/>
              <a:t>y</a:t>
            </a:r>
            <a:r>
              <a:rPr lang="zh-CN" altLang="zh-CN" dirty="0"/>
              <a:t>和</a:t>
            </a:r>
            <a:r>
              <a:rPr lang="en-US" altLang="zh-CN" i="1" dirty="0"/>
              <a:t>z</a:t>
            </a:r>
            <a:r>
              <a:rPr lang="zh-CN" altLang="zh-CN" dirty="0"/>
              <a:t>轴的旋转</a:t>
            </a:r>
            <a:endParaRPr lang="zh-CN" altLang="en-US" dirty="0"/>
          </a:p>
        </p:txBody>
      </p:sp>
    </p:spTree>
    <p:extLst>
      <p:ext uri="{BB962C8B-B14F-4D97-AF65-F5344CB8AC3E}">
        <p14:creationId xmlns:p14="http://schemas.microsoft.com/office/powerpoint/2010/main" val="404284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7" name="图片 198" descr="File:Flight dynamics with tex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1635646"/>
            <a:ext cx="2224088"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33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mc:AlternateContent xmlns:mc="http://schemas.openxmlformats.org/markup-compatibility/2006">
        <mc:Choice xmlns:a14="http://schemas.microsoft.com/office/drawing/2010/main" Requires="a14">
          <p:sp>
            <p:nvSpPr>
              <p:cNvPr id="4" name="矩形 3"/>
              <p:cNvSpPr/>
              <p:nvPr/>
            </p:nvSpPr>
            <p:spPr>
              <a:xfrm>
                <a:off x="611560" y="423566"/>
                <a:ext cx="8136904" cy="3432799"/>
              </a:xfrm>
              <a:prstGeom prst="rect">
                <a:avLst/>
              </a:prstGeom>
            </p:spPr>
            <p:txBody>
              <a:bodyPr wrap="square">
                <a:spAutoFit/>
              </a:bodyPr>
              <a:lstStyle/>
              <a:p>
                <a:r>
                  <a:rPr lang="zh-CN" altLang="zh-CN" dirty="0"/>
                  <a:t> 绕</a:t>
                </a:r>
                <a:r>
                  <a:rPr lang="en-US" altLang="zh-CN" dirty="0"/>
                  <a:t>x</a:t>
                </a:r>
                <a:r>
                  <a:rPr lang="zh-CN" altLang="zh-CN" dirty="0"/>
                  <a:t>轴定义为</a:t>
                </a:r>
              </a:p>
              <a:p>
                <a14:m>
                  <m:oMath xmlns:m="http://schemas.openxmlformats.org/officeDocument/2006/math">
                    <m:sSub>
                      <m:sSubPr>
                        <m:ctrlPr>
                          <a:rPr lang="zh-CN" altLang="zh-CN" i="1"/>
                        </m:ctrlPr>
                      </m:sSubPr>
                      <m:e>
                        <m:r>
                          <m:rPr>
                            <m:sty m:val="p"/>
                          </m:rPr>
                          <a:rPr lang="en-US" altLang="zh-CN"/>
                          <m:t>R</m:t>
                        </m:r>
                      </m:e>
                      <m:sub>
                        <m:r>
                          <m:rPr>
                            <m:sty m:val="p"/>
                          </m:rPr>
                          <a:rPr lang="en-US" altLang="zh-CN"/>
                          <m:t>x</m:t>
                        </m:r>
                      </m:sub>
                    </m:sSub>
                    <m:d>
                      <m:dPr>
                        <m:ctrlPr>
                          <a:rPr lang="zh-CN" altLang="zh-CN" i="1"/>
                        </m:ctrlPr>
                      </m:dPr>
                      <m:e>
                        <m:sSub>
                          <m:sSubPr>
                            <m:ctrlPr>
                              <a:rPr lang="zh-CN" altLang="zh-CN" i="1"/>
                            </m:ctrlPr>
                          </m:sSubPr>
                          <m:e>
                            <m:r>
                              <m:rPr>
                                <m:sty m:val="p"/>
                              </m:rPr>
                              <a:rPr lang="en-US" altLang="zh-CN"/>
                              <m:t>θ</m:t>
                            </m:r>
                          </m:e>
                          <m:sub>
                            <m:r>
                              <m:rPr>
                                <m:sty m:val="p"/>
                              </m:rPr>
                              <a:rPr lang="en-US" altLang="zh-CN"/>
                              <m:t>x</m:t>
                            </m:r>
                          </m:sub>
                        </m:sSub>
                      </m:e>
                    </m:d>
                    <m:r>
                      <a:rPr lang="en-US" altLang="zh-CN"/>
                      <m:t>=</m:t>
                    </m:r>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x</m:t>
                                      </m:r>
                                    </m:sub>
                                  </m:sSub>
                                </m:e>
                              </m:func>
                            </m:e>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x</m:t>
                                      </m:r>
                                    </m:sub>
                                  </m:sSub>
                                </m:e>
                              </m:func>
                            </m:e>
                          </m:mr>
                          <m:mr>
                            <m:e>
                              <m:r>
                                <a:rPr lang="en-US" altLang="zh-CN"/>
                                <m:t>0</m:t>
                              </m:r>
                            </m:e>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x</m:t>
                                      </m:r>
                                    </m:sub>
                                  </m:sSub>
                                </m:e>
                              </m:func>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x</m:t>
                                      </m:r>
                                    </m:sub>
                                  </m:sSub>
                                </m:e>
                              </m:func>
                            </m:e>
                          </m:mr>
                        </m:m>
                      </m:e>
                    </m:d>
                    <m:r>
                      <a:rPr lang="en-US" altLang="zh-CN"/>
                      <m:t>,</m:t>
                    </m:r>
                    <m:r>
                      <a:rPr lang="zh-CN" altLang="zh-CN"/>
                      <m:t>这里的 </m:t>
                    </m:r>
                    <m:sSub>
                      <m:sSubPr>
                        <m:ctrlPr>
                          <a:rPr lang="zh-CN" altLang="zh-CN" i="1"/>
                        </m:ctrlPr>
                      </m:sSubPr>
                      <m:e>
                        <m:r>
                          <m:rPr>
                            <m:sty m:val="p"/>
                          </m:rPr>
                          <a:rPr lang="en-US" altLang="zh-CN"/>
                          <m:t>θ</m:t>
                        </m:r>
                      </m:e>
                      <m:sub>
                        <m:r>
                          <m:rPr>
                            <m:sty m:val="p"/>
                          </m:rPr>
                          <a:rPr lang="en-US" altLang="zh-CN"/>
                          <m:t>x</m:t>
                        </m:r>
                      </m:sub>
                    </m:sSub>
                    <m:r>
                      <a:rPr lang="en-US" altLang="zh-CN"/>
                      <m:t> </m:t>
                    </m:r>
                    <m:r>
                      <a:rPr lang="zh-CN" altLang="zh-CN"/>
                      <m:t>是</m:t>
                    </m:r>
                    <m:r>
                      <a:rPr lang="en-US" altLang="zh-CN"/>
                      <m:t> </m:t>
                    </m:r>
                    <m:r>
                      <m:rPr>
                        <m:sty m:val="p"/>
                      </m:rPr>
                      <a:rPr lang="en-US" altLang="zh-CN"/>
                      <m:t>roll</m:t>
                    </m:r>
                    <m:r>
                      <a:rPr lang="en-US" altLang="zh-CN"/>
                      <m:t> </m:t>
                    </m:r>
                    <m:r>
                      <a:rPr lang="zh-CN" altLang="zh-CN"/>
                      <m:t>角</m:t>
                    </m:r>
                  </m:oMath>
                </a14:m>
                <a:r>
                  <a:rPr lang="en-US" altLang="zh-CN" dirty="0"/>
                  <a:t>.</a:t>
                </a:r>
                <a:endParaRPr lang="zh-CN" altLang="zh-CN" dirty="0"/>
              </a:p>
              <a:p>
                <a:r>
                  <a:rPr lang="zh-CN" altLang="zh-CN" dirty="0"/>
                  <a:t>绕</a:t>
                </a:r>
                <a:r>
                  <a:rPr lang="en-US" altLang="zh-CN" dirty="0"/>
                  <a:t>y</a:t>
                </a:r>
                <a:r>
                  <a:rPr lang="zh-CN" altLang="zh-CN" dirty="0"/>
                  <a:t>轴定义为</a:t>
                </a:r>
              </a:p>
              <a:p>
                <a14:m>
                  <m:oMathPara xmlns:m="http://schemas.openxmlformats.org/officeDocument/2006/math">
                    <m:oMathParaPr>
                      <m:jc m:val="centerGroup"/>
                    </m:oMathParaPr>
                    <m:oMath xmlns:m="http://schemas.openxmlformats.org/officeDocument/2006/math">
                      <m:sSub>
                        <m:sSubPr>
                          <m:ctrlPr>
                            <a:rPr lang="zh-CN" altLang="zh-CN" i="1"/>
                          </m:ctrlPr>
                        </m:sSubPr>
                        <m:e>
                          <m:r>
                            <m:rPr>
                              <m:sty m:val="p"/>
                            </m:rPr>
                            <a:rPr lang="en-US" altLang="zh-CN"/>
                            <m:t>R</m:t>
                          </m:r>
                        </m:e>
                        <m:sub>
                          <m:r>
                            <m:rPr>
                              <m:sty m:val="p"/>
                            </m:rPr>
                            <a:rPr lang="en-US" altLang="zh-CN"/>
                            <m:t>y</m:t>
                          </m:r>
                        </m:sub>
                      </m:sSub>
                      <m:d>
                        <m:dPr>
                          <m:ctrlPr>
                            <a:rPr lang="zh-CN" altLang="zh-CN" i="1"/>
                          </m:ctrlPr>
                        </m:dPr>
                        <m:e>
                          <m:sSub>
                            <m:sSubPr>
                              <m:ctrlPr>
                                <a:rPr lang="zh-CN" altLang="zh-CN" i="1"/>
                              </m:ctrlPr>
                            </m:sSubPr>
                            <m:e>
                              <m:r>
                                <m:rPr>
                                  <m:sty m:val="p"/>
                                </m:rPr>
                                <a:rPr lang="en-US" altLang="zh-CN"/>
                                <m:t>θ</m:t>
                              </m:r>
                            </m:e>
                            <m:sub>
                              <m:r>
                                <m:rPr>
                                  <m:sty m:val="p"/>
                                </m:rPr>
                                <a:rPr lang="en-US" altLang="zh-CN"/>
                                <m:t>y</m:t>
                              </m:r>
                            </m:sub>
                          </m:sSub>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y</m:t>
                                        </m:r>
                                      </m:sub>
                                    </m:sSub>
                                  </m:e>
                                </m:func>
                              </m:e>
                              <m:e>
                                <m:r>
                                  <a:rPr lang="en-US" altLang="zh-CN"/>
                                  <m:t>0</m:t>
                                </m:r>
                              </m:e>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y</m:t>
                                        </m:r>
                                      </m:sub>
                                    </m:sSub>
                                  </m:e>
                                </m:func>
                              </m:e>
                            </m:mr>
                            <m:mr>
                              <m:e>
                                <m:r>
                                  <a:rPr lang="en-US" altLang="zh-CN"/>
                                  <m:t>0</m:t>
                                </m:r>
                              </m:e>
                              <m:e>
                                <m:r>
                                  <a:rPr lang="en-US" altLang="zh-CN"/>
                                  <m:t>1</m:t>
                                </m:r>
                              </m:e>
                              <m:e>
                                <m:r>
                                  <a:rPr lang="en-US" altLang="zh-CN"/>
                                  <m:t>0</m:t>
                                </m:r>
                              </m:e>
                            </m:mr>
                            <m:mr>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y</m:t>
                                        </m:r>
                                      </m:sub>
                                    </m:sSub>
                                  </m:e>
                                </m:func>
                              </m:e>
                              <m:e>
                                <m:r>
                                  <a:rPr lang="en-US" altLang="zh-CN"/>
                                  <m:t>0</m:t>
                                </m:r>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y</m:t>
                                        </m:r>
                                      </m:sub>
                                    </m:sSub>
                                  </m:e>
                                </m:func>
                              </m:e>
                            </m:mr>
                          </m:m>
                        </m:e>
                      </m:d>
                      <m:r>
                        <a:rPr lang="en-US" altLang="zh-CN"/>
                        <m:t>,</m:t>
                      </m:r>
                      <m:r>
                        <a:rPr lang="zh-CN" altLang="zh-CN"/>
                        <m:t>这里的</m:t>
                      </m:r>
                      <m:sSub>
                        <m:sSubPr>
                          <m:ctrlPr>
                            <a:rPr lang="zh-CN" altLang="zh-CN" i="1"/>
                          </m:ctrlPr>
                        </m:sSubPr>
                        <m:e>
                          <m:r>
                            <m:rPr>
                              <m:sty m:val="p"/>
                            </m:rPr>
                            <a:rPr lang="en-US" altLang="zh-CN"/>
                            <m:t>θ</m:t>
                          </m:r>
                        </m:e>
                        <m:sub>
                          <m:r>
                            <m:rPr>
                              <m:sty m:val="p"/>
                            </m:rPr>
                            <a:rPr lang="en-US" altLang="zh-CN"/>
                            <m:t>y</m:t>
                          </m:r>
                        </m:sub>
                      </m:sSub>
                      <m:r>
                        <a:rPr lang="en-US" altLang="zh-CN"/>
                        <m:t> </m:t>
                      </m:r>
                      <m:r>
                        <a:rPr lang="zh-CN" altLang="zh-CN"/>
                        <m:t>是</m:t>
                      </m:r>
                      <m:r>
                        <a:rPr lang="en-US" altLang="zh-CN"/>
                        <m:t> </m:t>
                      </m:r>
                      <m:r>
                        <m:rPr>
                          <m:sty m:val="p"/>
                        </m:rPr>
                        <a:rPr lang="en-US" altLang="zh-CN"/>
                        <m:t>pitch</m:t>
                      </m:r>
                      <m:r>
                        <a:rPr lang="en-US" altLang="zh-CN"/>
                        <m:t> </m:t>
                      </m:r>
                      <m:r>
                        <a:rPr lang="zh-CN" altLang="zh-CN"/>
                        <m:t>角</m:t>
                      </m:r>
                      <m:r>
                        <a:rPr lang="en-US" altLang="zh-CN"/>
                        <m:t>.</m:t>
                      </m:r>
                    </m:oMath>
                  </m:oMathPara>
                </a14:m>
                <a:endParaRPr lang="zh-CN" altLang="zh-CN" dirty="0"/>
              </a:p>
              <a:p>
                <a:r>
                  <a:rPr lang="zh-CN" altLang="zh-CN" dirty="0"/>
                  <a:t>绕</a:t>
                </a:r>
                <a:r>
                  <a:rPr lang="en-US" altLang="zh-CN" dirty="0"/>
                  <a:t>z</a:t>
                </a:r>
                <a:r>
                  <a:rPr lang="zh-CN" altLang="zh-CN" dirty="0"/>
                  <a:t>轴定义为</a:t>
                </a:r>
              </a:p>
              <a:p>
                <a14:m>
                  <m:oMathPara xmlns:m="http://schemas.openxmlformats.org/officeDocument/2006/math">
                    <m:oMathParaPr>
                      <m:jc m:val="centerGroup"/>
                    </m:oMathParaPr>
                    <m:oMath xmlns:m="http://schemas.openxmlformats.org/officeDocument/2006/math">
                      <m:sSub>
                        <m:sSubPr>
                          <m:ctrlPr>
                            <a:rPr lang="zh-CN" altLang="zh-CN" i="1"/>
                          </m:ctrlPr>
                        </m:sSubPr>
                        <m:e>
                          <m:r>
                            <m:rPr>
                              <m:sty m:val="p"/>
                            </m:rPr>
                            <a:rPr lang="en-US" altLang="zh-CN"/>
                            <m:t>R</m:t>
                          </m:r>
                        </m:e>
                        <m:sub>
                          <m:r>
                            <m:rPr>
                              <m:sty m:val="p"/>
                            </m:rPr>
                            <a:rPr lang="en-US" altLang="zh-CN"/>
                            <m:t>z</m:t>
                          </m:r>
                        </m:sub>
                      </m:sSub>
                      <m:d>
                        <m:dPr>
                          <m:ctrlPr>
                            <a:rPr lang="zh-CN" altLang="zh-CN" i="1"/>
                          </m:ctrlPr>
                        </m:dPr>
                        <m:e>
                          <m:sSub>
                            <m:sSubPr>
                              <m:ctrlPr>
                                <a:rPr lang="zh-CN" altLang="zh-CN" i="1"/>
                              </m:ctrlPr>
                            </m:sSubPr>
                            <m:e>
                              <m:r>
                                <m:rPr>
                                  <m:sty m:val="p"/>
                                </m:rPr>
                                <a:rPr lang="en-US" altLang="zh-CN"/>
                                <m:t>θ</m:t>
                              </m:r>
                            </m:e>
                            <m:sub>
                              <m:r>
                                <m:rPr>
                                  <m:sty m:val="p"/>
                                </m:rPr>
                                <a:rPr lang="en-US" altLang="zh-CN"/>
                                <m:t>z</m:t>
                              </m:r>
                            </m:sub>
                          </m:sSub>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z</m:t>
                                        </m:r>
                                      </m:sub>
                                    </m:sSub>
                                  </m:e>
                                </m:func>
                              </m:e>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z</m:t>
                                        </m:r>
                                      </m:sub>
                                    </m:sSub>
                                  </m:e>
                                </m:func>
                              </m:e>
                              <m:e>
                                <m:r>
                                  <a:rPr lang="en-US" altLang="zh-CN"/>
                                  <m:t>0</m:t>
                                </m:r>
                              </m:e>
                            </m:mr>
                            <m:mr>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z</m:t>
                                        </m:r>
                                      </m:sub>
                                    </m:sSub>
                                  </m:e>
                                </m:func>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z</m:t>
                                        </m:r>
                                      </m:sub>
                                    </m:sSub>
                                  </m:e>
                                </m:func>
                              </m:e>
                              <m:e>
                                <m:r>
                                  <a:rPr lang="en-US" altLang="zh-CN"/>
                                  <m:t>0</m:t>
                                </m:r>
                              </m:e>
                            </m:mr>
                            <m:mr>
                              <m:e>
                                <m:r>
                                  <a:rPr lang="en-US" altLang="zh-CN"/>
                                  <m:t>0</m:t>
                                </m:r>
                              </m:e>
                              <m:e>
                                <m:r>
                                  <a:rPr lang="en-US" altLang="zh-CN"/>
                                  <m:t>0</m:t>
                                </m:r>
                              </m:e>
                              <m:e>
                                <m:r>
                                  <a:rPr lang="en-US" altLang="zh-CN"/>
                                  <m:t>1</m:t>
                                </m:r>
                              </m:e>
                            </m:mr>
                          </m:m>
                        </m:e>
                      </m:d>
                      <m:r>
                        <a:rPr lang="en-US" altLang="zh-CN"/>
                        <m:t>,</m:t>
                      </m:r>
                      <m:r>
                        <a:rPr lang="zh-CN" altLang="zh-CN"/>
                        <m:t>这里的</m:t>
                      </m:r>
                      <m:sSub>
                        <m:sSubPr>
                          <m:ctrlPr>
                            <a:rPr lang="zh-CN" altLang="zh-CN" i="1"/>
                          </m:ctrlPr>
                        </m:sSubPr>
                        <m:e>
                          <m:r>
                            <m:rPr>
                              <m:sty m:val="p"/>
                            </m:rPr>
                            <a:rPr lang="en-US" altLang="zh-CN"/>
                            <m:t>θ</m:t>
                          </m:r>
                        </m:e>
                        <m:sub>
                          <m:r>
                            <m:rPr>
                              <m:sty m:val="p"/>
                            </m:rPr>
                            <a:rPr lang="en-US" altLang="zh-CN"/>
                            <m:t>z</m:t>
                          </m:r>
                        </m:sub>
                      </m:sSub>
                      <m:r>
                        <a:rPr lang="zh-CN" altLang="zh-CN"/>
                        <m:t>是</m:t>
                      </m:r>
                      <m:r>
                        <a:rPr lang="en-US" altLang="zh-CN"/>
                        <m:t> </m:t>
                      </m:r>
                      <m:r>
                        <m:rPr>
                          <m:sty m:val="p"/>
                        </m:rPr>
                        <a:rPr lang="en-US" altLang="zh-CN"/>
                        <m:t>yaw</m:t>
                      </m:r>
                      <m:r>
                        <a:rPr lang="en-US" altLang="zh-CN"/>
                        <m:t> </m:t>
                      </m:r>
                      <m:r>
                        <a:rPr lang="zh-CN" altLang="zh-CN"/>
                        <m:t>角</m:t>
                      </m:r>
                      <m:r>
                        <a:rPr lang="en-US" altLang="zh-CN"/>
                        <m:t>.</m:t>
                      </m:r>
                    </m:oMath>
                  </m:oMathPara>
                </a14:m>
                <a:endParaRPr lang="zh-CN" altLang="zh-CN" dirty="0"/>
              </a:p>
            </p:txBody>
          </p:sp>
        </mc:Choice>
        <mc:Fallback>
          <p:sp>
            <p:nvSpPr>
              <p:cNvPr id="4" name="矩形 3"/>
              <p:cNvSpPr>
                <a:spLocks noRot="1" noChangeAspect="1" noMove="1" noResize="1" noEditPoints="1" noAdjustHandles="1" noChangeArrowheads="1" noChangeShapeType="1" noTextEdit="1"/>
              </p:cNvSpPr>
              <p:nvPr/>
            </p:nvSpPr>
            <p:spPr>
              <a:xfrm>
                <a:off x="611560" y="423566"/>
                <a:ext cx="8136904" cy="3432799"/>
              </a:xfrm>
              <a:prstGeom prst="rect">
                <a:avLst/>
              </a:prstGeom>
              <a:blipFill rotWithShape="1">
                <a:blip r:embed="rId2"/>
                <a:stretch>
                  <a:fillRect l="-599" t="-1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999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zh-CN" altLang="zh-CN" dirty="0"/>
                  <a:t>任何三维旋转矩阵</a:t>
                </a:r>
                <a14:m>
                  <m:oMath xmlns:m="http://schemas.openxmlformats.org/officeDocument/2006/math">
                    <m:r>
                      <m:rPr>
                        <m:sty m:val="p"/>
                      </m:rPr>
                      <a:rPr lang="en-US" altLang="zh-CN"/>
                      <m:t>M</m:t>
                    </m:r>
                    <m:r>
                      <a:rPr lang="en-US" altLang="zh-CN"/>
                      <m:t>∈</m:t>
                    </m:r>
                    <m:sSup>
                      <m:sSupPr>
                        <m:ctrlPr>
                          <a:rPr lang="zh-CN" altLang="zh-CN" i="1"/>
                        </m:ctrlPr>
                      </m:sSupPr>
                      <m:e>
                        <m:r>
                          <m:rPr>
                            <m:sty m:val="p"/>
                          </m:rPr>
                          <a:rPr lang="en-US" altLang="zh-CN"/>
                          <m:t>R</m:t>
                        </m:r>
                      </m:e>
                      <m:sup>
                        <m:r>
                          <a:rPr lang="en-US" altLang="zh-CN"/>
                          <m:t>3×3</m:t>
                        </m:r>
                      </m:sup>
                    </m:sSup>
                  </m:oMath>
                </a14:m>
                <a:r>
                  <a:rPr lang="en-US" altLang="zh-CN" dirty="0"/>
                  <a:t> </a:t>
                </a:r>
                <a:r>
                  <a:rPr lang="zh-CN" altLang="zh-CN" dirty="0"/>
                  <a:t>都可以用利用这三个旋转角 </a:t>
                </a:r>
                <a14:m>
                  <m:oMath xmlns:m="http://schemas.openxmlformats.org/officeDocument/2006/math">
                    <m:sSub>
                      <m:sSubPr>
                        <m:ctrlPr>
                          <a:rPr lang="zh-CN" altLang="zh-CN" i="1"/>
                        </m:ctrlPr>
                      </m:sSubPr>
                      <m:e>
                        <m:r>
                          <m:rPr>
                            <m:sty m:val="p"/>
                          </m:rPr>
                          <a:rPr lang="en-US" altLang="zh-CN"/>
                          <m:t>θ</m:t>
                        </m:r>
                      </m:e>
                      <m:sub>
                        <m:r>
                          <m:rPr>
                            <m:sty m:val="p"/>
                          </m:rPr>
                          <a:rPr lang="en-US" altLang="zh-CN"/>
                          <m:t>x</m:t>
                        </m:r>
                      </m:sub>
                    </m:sSub>
                  </m:oMath>
                </a14:m>
                <a:r>
                  <a:rPr lang="en-US" altLang="zh-CN" dirty="0"/>
                  <a:t> ,</a:t>
                </a:r>
                <a14:m>
                  <m:oMath xmlns:m="http://schemas.openxmlformats.org/officeDocument/2006/math">
                    <m:r>
                      <a:rPr lang="en-US" altLang="zh-CN"/>
                      <m:t> </m:t>
                    </m:r>
                    <m:sSub>
                      <m:sSubPr>
                        <m:ctrlPr>
                          <a:rPr lang="zh-CN" altLang="zh-CN" i="1"/>
                        </m:ctrlPr>
                      </m:sSubPr>
                      <m:e>
                        <m:r>
                          <m:rPr>
                            <m:sty m:val="p"/>
                          </m:rPr>
                          <a:rPr lang="en-US" altLang="zh-CN"/>
                          <m:t>θ</m:t>
                        </m:r>
                      </m:e>
                      <m:sub>
                        <m:r>
                          <m:rPr>
                            <m:sty m:val="p"/>
                          </m:rPr>
                          <a:rPr lang="en-US" altLang="zh-CN"/>
                          <m:t>y</m:t>
                        </m:r>
                      </m:sub>
                    </m:sSub>
                  </m:oMath>
                </a14:m>
                <a:r>
                  <a:rPr lang="en-US" altLang="zh-CN" dirty="0"/>
                  <a:t> </a:t>
                </a:r>
                <a:r>
                  <a:rPr lang="zh-CN" altLang="zh-CN" dirty="0"/>
                  <a:t>和</a:t>
                </a:r>
                <a14:m>
                  <m:oMath xmlns:m="http://schemas.openxmlformats.org/officeDocument/2006/math">
                    <m:sSub>
                      <m:sSubPr>
                        <m:ctrlPr>
                          <a:rPr lang="zh-CN" altLang="zh-CN" i="1"/>
                        </m:ctrlPr>
                      </m:sSubPr>
                      <m:e>
                        <m:r>
                          <m:rPr>
                            <m:sty m:val="p"/>
                          </m:rPr>
                          <a:rPr lang="en-US" altLang="zh-CN"/>
                          <m:t>θ</m:t>
                        </m:r>
                      </m:e>
                      <m:sub>
                        <m:r>
                          <m:rPr>
                            <m:sty m:val="p"/>
                          </m:rPr>
                          <a:rPr lang="en-US" altLang="zh-CN"/>
                          <m:t>z</m:t>
                        </m:r>
                      </m:sub>
                    </m:sSub>
                  </m:oMath>
                </a14:m>
                <a:r>
                  <a:rPr lang="en-US" altLang="zh-CN" dirty="0"/>
                  <a:t> </a:t>
                </a:r>
                <a:r>
                  <a:rPr lang="zh-CN" altLang="zh-CN" dirty="0"/>
                  <a:t>来表示，并且最终可以表示为三个旋转矩阵（</a:t>
                </a:r>
                <a:r>
                  <a:rPr lang="en-US" altLang="zh-CN" dirty="0"/>
                  <a:t>roll, pitch </a:t>
                </a:r>
                <a:r>
                  <a:rPr lang="zh-CN" altLang="zh-CN" dirty="0"/>
                  <a:t>和</a:t>
                </a:r>
                <a:r>
                  <a:rPr lang="en-US" altLang="zh-CN" dirty="0"/>
                  <a:t> yaw </a:t>
                </a:r>
                <a:r>
                  <a:rPr lang="zh-CN" altLang="zh-CN" dirty="0"/>
                  <a:t>矩阵）的乘积。</a:t>
                </a:r>
                <a:r>
                  <a:rPr lang="en-US" altLang="zh-CN" dirty="0"/>
                  <a:t>roll-pitch-yaw</a:t>
                </a:r>
                <a:r>
                  <a:rPr lang="zh-CN" altLang="zh-CN" dirty="0"/>
                  <a:t>系统中欧拉角与旋转矩</a:t>
                </a:r>
                <a:r>
                  <a:rPr lang="en-US" altLang="zh-CN" dirty="0"/>
                  <a:t>M</a:t>
                </a:r>
                <a:r>
                  <a:rPr lang="zh-CN" altLang="zh-CN" dirty="0"/>
                  <a:t>是可转换的，即</a:t>
                </a:r>
                <a14:m>
                  <m:oMath xmlns:m="http://schemas.openxmlformats.org/officeDocument/2006/math">
                    <m:box>
                      <m:boxPr>
                        <m:ctrlPr>
                          <a:rPr lang="zh-CN" altLang="zh-CN" i="1"/>
                        </m:ctrlPr>
                      </m:boxPr>
                      <m:e>
                        <m:r>
                          <a:rPr lang="en-US" altLang="zh-CN"/>
                          <m:t>∃</m:t>
                        </m:r>
                        <m:sSub>
                          <m:sSubPr>
                            <m:ctrlPr>
                              <a:rPr lang="zh-CN" altLang="zh-CN" i="1"/>
                            </m:ctrlPr>
                          </m:sSubPr>
                          <m:e>
                            <m:r>
                              <m:rPr>
                                <m:sty m:val="p"/>
                              </m:rPr>
                              <a:rPr lang="en-US" altLang="zh-CN"/>
                              <m:t>θ</m:t>
                            </m:r>
                          </m:e>
                          <m:sub>
                            <m:r>
                              <m:rPr>
                                <m:sty m:val="p"/>
                              </m:rPr>
                              <a:rPr lang="en-US" altLang="zh-CN"/>
                              <m:t>x</m:t>
                            </m:r>
                          </m:sub>
                        </m:sSub>
                        <m:r>
                          <a:rPr lang="en-US" altLang="zh-CN"/>
                          <m:t> , </m:t>
                        </m:r>
                        <m:sSub>
                          <m:sSubPr>
                            <m:ctrlPr>
                              <a:rPr lang="zh-CN" altLang="zh-CN" i="1"/>
                            </m:ctrlPr>
                          </m:sSubPr>
                          <m:e>
                            <m:r>
                              <m:rPr>
                                <m:sty m:val="p"/>
                              </m:rPr>
                              <a:rPr lang="en-US" altLang="zh-CN"/>
                              <m:t>θ</m:t>
                            </m:r>
                          </m:e>
                          <m:sub>
                            <m:r>
                              <m:rPr>
                                <m:sty m:val="p"/>
                              </m:rPr>
                              <a:rPr lang="en-US" altLang="zh-CN"/>
                              <m:t>y</m:t>
                            </m:r>
                          </m:sub>
                        </m:sSub>
                        <m:r>
                          <a:rPr lang="en-US" altLang="zh-CN"/>
                          <m:t> ,</m:t>
                        </m:r>
                        <m:sSub>
                          <m:sSubPr>
                            <m:ctrlPr>
                              <a:rPr lang="zh-CN" altLang="zh-CN" i="1"/>
                            </m:ctrlPr>
                          </m:sSubPr>
                          <m:e>
                            <m:r>
                              <m:rPr>
                                <m:sty m:val="p"/>
                              </m:rPr>
                              <a:rPr lang="en-US" altLang="zh-CN"/>
                              <m:t>θ</m:t>
                            </m:r>
                          </m:e>
                          <m:sub>
                            <m:r>
                              <m:rPr>
                                <m:sty m:val="p"/>
                              </m:rPr>
                              <a:rPr lang="en-US" altLang="zh-CN"/>
                              <m:t>z</m:t>
                            </m:r>
                          </m:sub>
                        </m:sSub>
                        <m:r>
                          <a:rPr lang="en-US" altLang="zh-CN"/>
                          <m:t>∈</m:t>
                        </m:r>
                        <m:d>
                          <m:dPr>
                            <m:begChr m:val="["/>
                            <m:endChr m:val="]"/>
                            <m:ctrlPr>
                              <a:rPr lang="zh-CN" altLang="zh-CN" i="1"/>
                            </m:ctrlPr>
                          </m:dPr>
                          <m:e>
                            <m:m>
                              <m:mPr>
                                <m:mcs>
                                  <m:mc>
                                    <m:mcPr>
                                      <m:count m:val="3"/>
                                      <m:mcJc m:val="center"/>
                                    </m:mcPr>
                                  </m:mc>
                                </m:mcs>
                                <m:ctrlPr>
                                  <a:rPr lang="zh-CN" altLang="zh-CN" i="1"/>
                                </m:ctrlPr>
                              </m:mPr>
                              <m:mr>
                                <m:e>
                                  <m:r>
                                    <a:rPr lang="en-US" altLang="zh-CN"/>
                                    <m:t>0</m:t>
                                  </m:r>
                                </m:e>
                                <m:e>
                                  <m:r>
                                    <a:rPr lang="en-US" altLang="zh-CN"/>
                                    <m:t>…</m:t>
                                  </m:r>
                                </m:e>
                                <m:e>
                                  <m:r>
                                    <m:rPr>
                                      <m:sty m:val="p"/>
                                    </m:rPr>
                                    <a:rPr lang="en-US" altLang="zh-CN"/>
                                    <m:t>π</m:t>
                                  </m:r>
                                </m:e>
                              </m:mr>
                            </m:m>
                          </m:e>
                        </m:d>
                        <m:r>
                          <a:rPr lang="en-US" altLang="zh-CN"/>
                          <m:t>,</m:t>
                        </m:r>
                        <m:r>
                          <m:rPr>
                            <m:sty m:val="p"/>
                          </m:rPr>
                          <a:rPr lang="en-US" altLang="zh-CN"/>
                          <m:t>M</m:t>
                        </m:r>
                        <m:r>
                          <a:rPr lang="en-US" altLang="zh-CN"/>
                          <m:t>=</m:t>
                        </m:r>
                        <m:sSub>
                          <m:sSubPr>
                            <m:ctrlPr>
                              <a:rPr lang="zh-CN" altLang="zh-CN" i="1"/>
                            </m:ctrlPr>
                          </m:sSubPr>
                          <m:e>
                            <m:r>
                              <m:rPr>
                                <m:sty m:val="p"/>
                              </m:rPr>
                              <a:rPr lang="en-US" altLang="zh-CN"/>
                              <m:t>R</m:t>
                            </m:r>
                          </m:e>
                          <m:sub>
                            <m:r>
                              <m:rPr>
                                <m:sty m:val="p"/>
                              </m:rPr>
                              <a:rPr lang="en-US" altLang="zh-CN"/>
                              <m:t>z</m:t>
                            </m:r>
                          </m:sub>
                        </m:sSub>
                        <m:d>
                          <m:dPr>
                            <m:ctrlPr>
                              <a:rPr lang="zh-CN" altLang="zh-CN" i="1"/>
                            </m:ctrlPr>
                          </m:dPr>
                          <m:e>
                            <m:sSub>
                              <m:sSubPr>
                                <m:ctrlPr>
                                  <a:rPr lang="zh-CN" altLang="zh-CN" i="1"/>
                                </m:ctrlPr>
                              </m:sSubPr>
                              <m:e>
                                <m:r>
                                  <m:rPr>
                                    <m:sty m:val="p"/>
                                  </m:rPr>
                                  <a:rPr lang="en-US" altLang="zh-CN"/>
                                  <m:t>θ</m:t>
                                </m:r>
                              </m:e>
                              <m:sub>
                                <m:r>
                                  <m:rPr>
                                    <m:sty m:val="p"/>
                                  </m:rPr>
                                  <a:rPr lang="en-US" altLang="zh-CN"/>
                                  <m:t>z</m:t>
                                </m:r>
                              </m:sub>
                            </m:sSub>
                          </m:e>
                        </m:d>
                      </m:e>
                    </m:box>
                    <m:sSub>
                      <m:sSubPr>
                        <m:ctrlPr>
                          <a:rPr lang="zh-CN" altLang="zh-CN" i="1"/>
                        </m:ctrlPr>
                      </m:sSubPr>
                      <m:e>
                        <m:r>
                          <m:rPr>
                            <m:sty m:val="p"/>
                          </m:rPr>
                          <a:rPr lang="en-US" altLang="zh-CN"/>
                          <m:t>R</m:t>
                        </m:r>
                      </m:e>
                      <m:sub>
                        <m:r>
                          <m:rPr>
                            <m:sty m:val="p"/>
                          </m:rPr>
                          <a:rPr lang="en-US" altLang="zh-CN"/>
                          <m:t>y</m:t>
                        </m:r>
                      </m:sub>
                    </m:sSub>
                    <m:d>
                      <m:dPr>
                        <m:ctrlPr>
                          <a:rPr lang="zh-CN" altLang="zh-CN" i="1"/>
                        </m:ctrlPr>
                      </m:dPr>
                      <m:e>
                        <m:sSub>
                          <m:sSubPr>
                            <m:ctrlPr>
                              <a:rPr lang="zh-CN" altLang="zh-CN" i="1"/>
                            </m:ctrlPr>
                          </m:sSubPr>
                          <m:e>
                            <m:r>
                              <m:rPr>
                                <m:sty m:val="p"/>
                              </m:rPr>
                              <a:rPr lang="en-US" altLang="zh-CN"/>
                              <m:t>θ</m:t>
                            </m:r>
                          </m:e>
                          <m:sub>
                            <m:r>
                              <m:rPr>
                                <m:sty m:val="p"/>
                              </m:rPr>
                              <a:rPr lang="en-US" altLang="zh-CN"/>
                              <m:t>y</m:t>
                            </m:r>
                          </m:sub>
                        </m:sSub>
                      </m:e>
                    </m:d>
                    <m:r>
                      <a:rPr lang="en-US" altLang="zh-CN"/>
                      <m:t> </m:t>
                    </m:r>
                    <m:sSub>
                      <m:sSubPr>
                        <m:ctrlPr>
                          <a:rPr lang="zh-CN" altLang="zh-CN" i="1"/>
                        </m:ctrlPr>
                      </m:sSubPr>
                      <m:e>
                        <m:r>
                          <m:rPr>
                            <m:sty m:val="p"/>
                          </m:rPr>
                          <a:rPr lang="en-US" altLang="zh-CN"/>
                          <m:t>R</m:t>
                        </m:r>
                      </m:e>
                      <m:sub>
                        <m:r>
                          <m:rPr>
                            <m:sty m:val="p"/>
                          </m:rPr>
                          <a:rPr lang="en-US" altLang="zh-CN"/>
                          <m:t>x</m:t>
                        </m:r>
                      </m:sub>
                    </m:sSub>
                    <m:d>
                      <m:dPr>
                        <m:ctrlPr>
                          <a:rPr lang="zh-CN" altLang="zh-CN" i="1"/>
                        </m:ctrlPr>
                      </m:dPr>
                      <m:e>
                        <m:sSub>
                          <m:sSubPr>
                            <m:ctrlPr>
                              <a:rPr lang="zh-CN" altLang="zh-CN" i="1"/>
                            </m:ctrlPr>
                          </m:sSubPr>
                          <m:e>
                            <m:r>
                              <m:rPr>
                                <m:sty m:val="p"/>
                              </m:rPr>
                              <a:rPr lang="en-US" altLang="zh-CN"/>
                              <m:t>θ</m:t>
                            </m:r>
                          </m:e>
                          <m:sub>
                            <m:r>
                              <m:rPr>
                                <m:sty m:val="p"/>
                              </m:rPr>
                              <a:rPr lang="en-US" altLang="zh-CN"/>
                              <m:t>x</m:t>
                            </m:r>
                          </m:sub>
                        </m:sSub>
                      </m:e>
                    </m:d>
                  </m:oMath>
                </a14:m>
                <a:endParaRPr lang="zh-CN" altLang="zh-CN" dirty="0"/>
              </a:p>
              <a:p>
                <a14:m>
                  <m:oMath xmlns:m="http://schemas.openxmlformats.org/officeDocument/2006/math">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z</m:t>
                                      </m:r>
                                    </m:sub>
                                  </m:sSub>
                                </m:e>
                              </m:func>
                            </m:e>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z</m:t>
                                      </m:r>
                                    </m:sub>
                                  </m:sSub>
                                </m:e>
                              </m:func>
                            </m:e>
                            <m:e>
                              <m:r>
                                <a:rPr lang="en-US" altLang="zh-CN"/>
                                <m:t>0</m:t>
                              </m:r>
                            </m:e>
                          </m:mr>
                          <m:mr>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z</m:t>
                                      </m:r>
                                    </m:sub>
                                  </m:sSub>
                                </m:e>
                              </m:func>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z</m:t>
                                      </m:r>
                                    </m:sub>
                                  </m:sSub>
                                </m:e>
                              </m:func>
                            </m:e>
                            <m:e>
                              <m:r>
                                <a:rPr lang="en-US" altLang="zh-CN"/>
                                <m:t>0</m:t>
                              </m:r>
                            </m:e>
                          </m:mr>
                          <m:mr>
                            <m:e>
                              <m:r>
                                <a:rPr lang="en-US" altLang="zh-CN"/>
                                <m:t>0</m:t>
                              </m:r>
                            </m:e>
                            <m:e>
                              <m:r>
                                <a:rPr lang="en-US" altLang="zh-CN"/>
                                <m:t>0</m:t>
                              </m:r>
                            </m:e>
                            <m:e>
                              <m:r>
                                <a:rPr lang="en-US" altLang="zh-CN"/>
                                <m:t>1</m:t>
                              </m:r>
                            </m:e>
                          </m:mr>
                        </m:m>
                      </m:e>
                    </m:d>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y</m:t>
                                      </m:r>
                                    </m:sub>
                                  </m:sSub>
                                </m:e>
                              </m:func>
                            </m:e>
                            <m:e>
                              <m:r>
                                <a:rPr lang="en-US" altLang="zh-CN"/>
                                <m:t>0</m:t>
                              </m:r>
                            </m:e>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y</m:t>
                                      </m:r>
                                    </m:sub>
                                  </m:sSub>
                                </m:e>
                              </m:func>
                            </m:e>
                          </m:mr>
                          <m:mr>
                            <m:e>
                              <m:r>
                                <a:rPr lang="en-US" altLang="zh-CN"/>
                                <m:t>0</m:t>
                              </m:r>
                            </m:e>
                            <m:e>
                              <m:r>
                                <a:rPr lang="en-US" altLang="zh-CN"/>
                                <m:t>1</m:t>
                              </m:r>
                            </m:e>
                            <m:e>
                              <m:r>
                                <a:rPr lang="en-US" altLang="zh-CN"/>
                                <m:t>0</m:t>
                              </m:r>
                            </m:e>
                          </m:mr>
                          <m:mr>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y</m:t>
                                      </m:r>
                                    </m:sub>
                                  </m:sSub>
                                </m:e>
                              </m:func>
                            </m:e>
                            <m:e>
                              <m:r>
                                <a:rPr lang="en-US" altLang="zh-CN"/>
                                <m:t>0</m:t>
                              </m:r>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y</m:t>
                                      </m:r>
                                    </m:sub>
                                  </m:sSub>
                                </m:e>
                              </m:func>
                            </m:e>
                          </m:mr>
                        </m:m>
                      </m:e>
                    </m:d>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x</m:t>
                                      </m:r>
                                    </m:sub>
                                  </m:sSub>
                                </m:e>
                              </m:func>
                            </m:e>
                            <m:e>
                              <m:r>
                                <a:rPr lang="en-US" altLang="zh-CN" i="1"/>
                                <m:t>−</m:t>
                              </m:r>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x</m:t>
                                      </m:r>
                                    </m:sub>
                                  </m:sSub>
                                </m:e>
                              </m:func>
                            </m:e>
                          </m:mr>
                          <m:mr>
                            <m:e>
                              <m:r>
                                <a:rPr lang="en-US" altLang="zh-CN"/>
                                <m:t>0</m:t>
                              </m:r>
                            </m:e>
                            <m:e>
                              <m:func>
                                <m:funcPr>
                                  <m:ctrlPr>
                                    <a:rPr lang="zh-CN" altLang="zh-CN" i="1"/>
                                  </m:ctrlPr>
                                </m:funcPr>
                                <m:fName>
                                  <m:r>
                                    <m:rPr>
                                      <m:sty m:val="p"/>
                                    </m:rPr>
                                    <a:rPr lang="en-US" altLang="zh-CN"/>
                                    <m:t>sin</m:t>
                                  </m:r>
                                </m:fName>
                                <m:e>
                                  <m:sSub>
                                    <m:sSubPr>
                                      <m:ctrlPr>
                                        <a:rPr lang="zh-CN" altLang="zh-CN" i="1"/>
                                      </m:ctrlPr>
                                    </m:sSubPr>
                                    <m:e>
                                      <m:r>
                                        <m:rPr>
                                          <m:sty m:val="p"/>
                                        </m:rPr>
                                        <a:rPr lang="en-US" altLang="zh-CN"/>
                                        <m:t>θ</m:t>
                                      </m:r>
                                    </m:e>
                                    <m:sub>
                                      <m:r>
                                        <m:rPr>
                                          <m:sty m:val="p"/>
                                        </m:rPr>
                                        <a:rPr lang="en-US" altLang="zh-CN"/>
                                        <m:t>x</m:t>
                                      </m:r>
                                    </m:sub>
                                  </m:sSub>
                                </m:e>
                              </m:func>
                            </m:e>
                            <m:e>
                              <m:func>
                                <m:funcPr>
                                  <m:ctrlPr>
                                    <a:rPr lang="zh-CN" altLang="zh-CN" i="1"/>
                                  </m:ctrlPr>
                                </m:funcPr>
                                <m:fName>
                                  <m:r>
                                    <m:rPr>
                                      <m:sty m:val="p"/>
                                    </m:rPr>
                                    <a:rPr lang="en-US" altLang="zh-CN"/>
                                    <m:t>cos</m:t>
                                  </m:r>
                                </m:fName>
                                <m:e>
                                  <m:sSub>
                                    <m:sSubPr>
                                      <m:ctrlPr>
                                        <a:rPr lang="zh-CN" altLang="zh-CN" i="1"/>
                                      </m:ctrlPr>
                                    </m:sSubPr>
                                    <m:e>
                                      <m:r>
                                        <m:rPr>
                                          <m:sty m:val="p"/>
                                        </m:rPr>
                                        <a:rPr lang="en-US" altLang="zh-CN"/>
                                        <m:t>θ</m:t>
                                      </m:r>
                                    </m:e>
                                    <m:sub>
                                      <m:r>
                                        <m:rPr>
                                          <m:sty m:val="p"/>
                                        </m:rPr>
                                        <a:rPr lang="en-US" altLang="zh-CN"/>
                                        <m:t>x</m:t>
                                      </m:r>
                                    </m:sub>
                                  </m:sSub>
                                </m:e>
                              </m:func>
                            </m:e>
                          </m:mr>
                        </m:m>
                      </m:e>
                    </m:d>
                  </m:oMath>
                </a14:m>
                <a:r>
                  <a:rPr lang="en-US" altLang="zh-CN" dirty="0"/>
                  <a:t>.</a:t>
                </a: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4188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77500" lnSpcReduction="20000"/>
          </a:bodyPr>
          <a:lstStyle/>
          <a:p>
            <a:r>
              <a:rPr lang="zh-CN" altLang="zh-CN" dirty="0"/>
              <a:t>上面介绍的</a:t>
            </a:r>
            <a:r>
              <a:rPr lang="en-US" altLang="zh-CN" dirty="0"/>
              <a:t>roll-pitch-yaw</a:t>
            </a:r>
            <a:r>
              <a:rPr lang="zh-CN" altLang="zh-CN" dirty="0"/>
              <a:t>系统不是唯一的欧拉角表示</a:t>
            </a:r>
            <a:r>
              <a:rPr lang="zh-CN" altLang="zh-CN" dirty="0" smtClean="0"/>
              <a:t>方法</a:t>
            </a:r>
            <a:endParaRPr lang="en-US" altLang="zh-CN" dirty="0" smtClean="0"/>
          </a:p>
          <a:p>
            <a:r>
              <a:rPr lang="zh-CN" altLang="zh-CN" dirty="0" smtClean="0"/>
              <a:t>另外</a:t>
            </a:r>
            <a:r>
              <a:rPr lang="zh-CN" altLang="zh-CN" dirty="0"/>
              <a:t>一种常用的表示方法是所谓的</a:t>
            </a:r>
            <a:r>
              <a:rPr lang="en-US" altLang="zh-CN" dirty="0"/>
              <a:t>heading-pitch-bank</a:t>
            </a:r>
            <a:r>
              <a:rPr lang="zh-CN" altLang="zh-CN" dirty="0" smtClean="0"/>
              <a:t>系统</a:t>
            </a:r>
            <a:endParaRPr lang="en-US" altLang="zh-CN" dirty="0" smtClean="0"/>
          </a:p>
          <a:p>
            <a:r>
              <a:rPr lang="zh-CN" altLang="zh-CN" dirty="0" smtClean="0"/>
              <a:t>在</a:t>
            </a:r>
            <a:r>
              <a:rPr lang="zh-CN" altLang="zh-CN" dirty="0"/>
              <a:t>这个系统中，方位被定义为</a:t>
            </a:r>
            <a:r>
              <a:rPr lang="en-US" altLang="zh-CN" dirty="0"/>
              <a:t>heading</a:t>
            </a:r>
            <a:r>
              <a:rPr lang="zh-CN" altLang="zh-CN" dirty="0"/>
              <a:t>角、</a:t>
            </a:r>
            <a:r>
              <a:rPr lang="en-US" altLang="zh-CN" dirty="0"/>
              <a:t>pitch</a:t>
            </a:r>
            <a:r>
              <a:rPr lang="zh-CN" altLang="zh-CN" dirty="0"/>
              <a:t>角和 </a:t>
            </a:r>
            <a:r>
              <a:rPr lang="en-US" altLang="zh-CN" dirty="0"/>
              <a:t>bank</a:t>
            </a:r>
            <a:r>
              <a:rPr lang="zh-CN" altLang="zh-CN" dirty="0" smtClean="0"/>
              <a:t>角</a:t>
            </a:r>
            <a:endParaRPr lang="en-US" altLang="zh-CN" dirty="0" smtClean="0"/>
          </a:p>
          <a:p>
            <a:r>
              <a:rPr lang="zh-CN" altLang="zh-CN" dirty="0" smtClean="0"/>
              <a:t>它</a:t>
            </a:r>
            <a:r>
              <a:rPr lang="zh-CN" altLang="zh-CN" dirty="0"/>
              <a:t>的基本思想是让物体开始于</a:t>
            </a:r>
            <a:r>
              <a:rPr lang="en-US" altLang="zh-CN" dirty="0"/>
              <a:t>"</a:t>
            </a:r>
            <a:r>
              <a:rPr lang="zh-CN" altLang="zh-CN" dirty="0"/>
              <a:t>标准</a:t>
            </a:r>
            <a:r>
              <a:rPr lang="en-US" altLang="zh-CN" dirty="0"/>
              <a:t>"</a:t>
            </a:r>
            <a:r>
              <a:rPr lang="zh-CN" altLang="zh-CN" dirty="0"/>
              <a:t>方位（即物体坐标轴和惯性坐标轴对齐），然后让物体作</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旋转，最后物体旋转到预期的</a:t>
            </a:r>
            <a:r>
              <a:rPr lang="zh-CN" altLang="zh-CN" dirty="0" smtClean="0"/>
              <a:t>方位</a:t>
            </a:r>
            <a:endParaRPr lang="en-US" altLang="zh-CN" dirty="0" smtClean="0"/>
          </a:p>
          <a:p>
            <a:r>
              <a:rPr lang="en-US" altLang="zh-CN" dirty="0" smtClean="0"/>
              <a:t>heading</a:t>
            </a:r>
            <a:r>
              <a:rPr lang="zh-CN" altLang="zh-CN" dirty="0"/>
              <a:t>、</a:t>
            </a:r>
            <a:r>
              <a:rPr lang="en-US" altLang="zh-CN" dirty="0"/>
              <a:t>pitch</a:t>
            </a:r>
            <a:r>
              <a:rPr lang="zh-CN" altLang="zh-CN" dirty="0"/>
              <a:t>和</a:t>
            </a:r>
            <a:r>
              <a:rPr lang="en-US" altLang="zh-CN" dirty="0"/>
              <a:t>bank</a:t>
            </a:r>
            <a:r>
              <a:rPr lang="zh-CN" altLang="zh-CN" dirty="0"/>
              <a:t>分别是绕</a:t>
            </a:r>
            <a:r>
              <a:rPr lang="en-US" altLang="zh-CN" dirty="0"/>
              <a:t>y, x, z</a:t>
            </a:r>
            <a:r>
              <a:rPr lang="zh-CN" altLang="zh-CN" dirty="0"/>
              <a:t>轴的旋转量，在计算机中通常使用左手坐标系。</a:t>
            </a:r>
          </a:p>
          <a:p>
            <a:endParaRPr lang="zh-CN" altLang="en-US" dirty="0"/>
          </a:p>
        </p:txBody>
      </p:sp>
    </p:spTree>
    <p:extLst>
      <p:ext uri="{BB962C8B-B14F-4D97-AF65-F5344CB8AC3E}">
        <p14:creationId xmlns:p14="http://schemas.microsoft.com/office/powerpoint/2010/main" val="250186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所</a:t>
            </a:r>
            <a:r>
              <a:rPr lang="zh-CN" altLang="zh-CN" dirty="0"/>
              <a:t>示的</a:t>
            </a:r>
            <a:r>
              <a:rPr lang="en-US" altLang="zh-CN" dirty="0"/>
              <a:t>heading</a:t>
            </a:r>
            <a:r>
              <a:rPr lang="zh-CN" altLang="zh-CN" dirty="0"/>
              <a:t>旋转表示绕</a:t>
            </a:r>
            <a:r>
              <a:rPr lang="en-US" altLang="zh-CN" dirty="0"/>
              <a:t>y</a:t>
            </a:r>
            <a:r>
              <a:rPr lang="zh-CN" altLang="zh-CN" dirty="0"/>
              <a:t>轴的旋转量，向右旋转为正（如果从上面看，旋转正方向就是顺时针方向）。</a:t>
            </a:r>
          </a:p>
          <a:p>
            <a:endParaRPr lang="zh-CN" altLang="en-US" dirty="0"/>
          </a:p>
        </p:txBody>
      </p:sp>
      <p:pic>
        <p:nvPicPr>
          <p:cNvPr id="13" name="图片 12" descr="C:\Users\Tesla\AppData\Roaming\Tencent\Users\604670698\QQ\WinTemp\RichOle\0YT5F)YF]Q)XDRAKEB0_O@D.jpg"/>
          <p:cNvPicPr/>
          <p:nvPr/>
        </p:nvPicPr>
        <p:blipFill>
          <a:blip r:embed="rId2" cstate="print"/>
          <a:srcRect/>
          <a:stretch>
            <a:fillRect/>
          </a:stretch>
        </p:blipFill>
        <p:spPr bwMode="auto">
          <a:xfrm>
            <a:off x="3318872" y="2859782"/>
            <a:ext cx="2543175" cy="2056765"/>
          </a:xfrm>
          <a:prstGeom prst="rect">
            <a:avLst/>
          </a:prstGeom>
          <a:noFill/>
          <a:ln w="9525">
            <a:noFill/>
            <a:miter lim="800000"/>
            <a:headEnd/>
            <a:tailEnd/>
          </a:ln>
        </p:spPr>
      </p:pic>
    </p:spTree>
    <p:extLst>
      <p:ext uri="{BB962C8B-B14F-4D97-AF65-F5344CB8AC3E}">
        <p14:creationId xmlns:p14="http://schemas.microsoft.com/office/powerpoint/2010/main" val="173738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所</a:t>
            </a:r>
            <a:r>
              <a:rPr lang="zh-CN" altLang="zh-CN" dirty="0"/>
              <a:t>示的</a:t>
            </a:r>
            <a:r>
              <a:rPr lang="en-US" altLang="zh-CN" dirty="0"/>
              <a:t>pitch</a:t>
            </a:r>
            <a:r>
              <a:rPr lang="zh-CN" altLang="zh-CN" dirty="0"/>
              <a:t>旋转表示绕</a:t>
            </a:r>
            <a:r>
              <a:rPr lang="en-US" altLang="zh-CN" dirty="0"/>
              <a:t>x</a:t>
            </a:r>
            <a:r>
              <a:rPr lang="zh-CN" altLang="zh-CN" dirty="0"/>
              <a:t>轴的旋转量，需要注意的是，这里的</a:t>
            </a:r>
            <a:r>
              <a:rPr lang="en-US" altLang="zh-CN" dirty="0"/>
              <a:t>x</a:t>
            </a:r>
            <a:r>
              <a:rPr lang="zh-CN" altLang="zh-CN" dirty="0"/>
              <a:t>轴指的是物体局部坐标系的</a:t>
            </a:r>
            <a:r>
              <a:rPr lang="en-US" altLang="zh-CN" dirty="0"/>
              <a:t>x</a:t>
            </a:r>
            <a:r>
              <a:rPr lang="zh-CN" altLang="zh-CN" dirty="0"/>
              <a:t>轴，而不是原惯性坐标系的</a:t>
            </a:r>
            <a:r>
              <a:rPr lang="en-US" altLang="zh-CN" dirty="0"/>
              <a:t>x</a:t>
            </a:r>
            <a:r>
              <a:rPr lang="zh-CN" altLang="zh-CN" dirty="0"/>
              <a:t>轴。依然遵守左手法则，向下旋转为正。</a:t>
            </a:r>
          </a:p>
          <a:p>
            <a:endParaRPr lang="zh-CN" altLang="en-US" dirty="0"/>
          </a:p>
        </p:txBody>
      </p:sp>
      <p:pic>
        <p:nvPicPr>
          <p:cNvPr id="4" name="图片 3" descr="C:\Users\Tesla\AppData\Roaming\Tencent\Users\604670698\QQ\WinTemp\RichOle\FSEOM(7)BJ%C1$5UCV)9S36.jpg"/>
          <p:cNvPicPr/>
          <p:nvPr/>
        </p:nvPicPr>
        <p:blipFill>
          <a:blip r:embed="rId2" cstate="print"/>
          <a:srcRect/>
          <a:stretch>
            <a:fillRect/>
          </a:stretch>
        </p:blipFill>
        <p:spPr bwMode="auto">
          <a:xfrm>
            <a:off x="3059832" y="3228975"/>
            <a:ext cx="2562225" cy="1914525"/>
          </a:xfrm>
          <a:prstGeom prst="rect">
            <a:avLst/>
          </a:prstGeom>
          <a:noFill/>
          <a:ln w="9525">
            <a:noFill/>
            <a:miter lim="800000"/>
            <a:headEnd/>
            <a:tailEnd/>
          </a:ln>
        </p:spPr>
      </p:pic>
    </p:spTree>
    <p:extLst>
      <p:ext uri="{BB962C8B-B14F-4D97-AF65-F5344CB8AC3E}">
        <p14:creationId xmlns:p14="http://schemas.microsoft.com/office/powerpoint/2010/main" val="434950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51470"/>
            <a:ext cx="8229600" cy="3394472"/>
          </a:xfrm>
        </p:spPr>
        <p:txBody>
          <a:bodyPr/>
          <a:lstStyle/>
          <a:p>
            <a:r>
              <a:rPr lang="zh-CN" altLang="zh-CN" dirty="0" smtClean="0"/>
              <a:t>所</a:t>
            </a:r>
            <a:r>
              <a:rPr lang="zh-CN" altLang="zh-CN" dirty="0"/>
              <a:t>示为经过了</a:t>
            </a:r>
            <a:r>
              <a:rPr lang="en-US" altLang="zh-CN" dirty="0"/>
              <a:t>heading</a:t>
            </a:r>
            <a:r>
              <a:rPr lang="zh-CN" altLang="zh-CN" dirty="0"/>
              <a:t>和</a:t>
            </a:r>
            <a:r>
              <a:rPr lang="en-US" altLang="zh-CN" dirty="0"/>
              <a:t>pitch</a:t>
            </a:r>
            <a:r>
              <a:rPr lang="zh-CN" altLang="zh-CN" dirty="0"/>
              <a:t>旋转后，</a:t>
            </a:r>
            <a:r>
              <a:rPr lang="en-US" altLang="zh-CN" dirty="0"/>
              <a:t>bank</a:t>
            </a:r>
            <a:r>
              <a:rPr lang="zh-CN" altLang="zh-CN" dirty="0"/>
              <a:t>旋转示意图，</a:t>
            </a:r>
            <a:r>
              <a:rPr lang="en-US" altLang="zh-CN" dirty="0"/>
              <a:t>bank</a:t>
            </a:r>
            <a:r>
              <a:rPr lang="zh-CN" altLang="zh-CN" dirty="0"/>
              <a:t>旋转指的是绕</a:t>
            </a:r>
            <a:r>
              <a:rPr lang="en-US" altLang="zh-CN" dirty="0"/>
              <a:t>z</a:t>
            </a:r>
            <a:r>
              <a:rPr lang="zh-CN" altLang="zh-CN" dirty="0"/>
              <a:t>轴的旋转量。和</a:t>
            </a:r>
            <a:r>
              <a:rPr lang="en-US" altLang="zh-CN" dirty="0"/>
              <a:t>pitch</a:t>
            </a:r>
            <a:r>
              <a:rPr lang="zh-CN" altLang="zh-CN" dirty="0"/>
              <a:t>旋转一样，此处的</a:t>
            </a:r>
            <a:r>
              <a:rPr lang="en-US" altLang="zh-CN" dirty="0"/>
              <a:t>z</a:t>
            </a:r>
            <a:r>
              <a:rPr lang="zh-CN" altLang="zh-CN" dirty="0"/>
              <a:t>轴指的是物体坐标系的</a:t>
            </a:r>
            <a:r>
              <a:rPr lang="en-US" altLang="zh-CN" dirty="0"/>
              <a:t>z</a:t>
            </a:r>
            <a:r>
              <a:rPr lang="zh-CN" altLang="zh-CN" dirty="0"/>
              <a:t>轴，不是原惯性坐标系的</a:t>
            </a:r>
            <a:r>
              <a:rPr lang="en-US" altLang="zh-CN" dirty="0"/>
              <a:t>z</a:t>
            </a:r>
            <a:r>
              <a:rPr lang="zh-CN" altLang="zh-CN" dirty="0"/>
              <a:t>轴。依据左手法则，从原点向</a:t>
            </a:r>
            <a:r>
              <a:rPr lang="en-US" altLang="zh-CN" dirty="0"/>
              <a:t>z</a:t>
            </a:r>
            <a:r>
              <a:rPr lang="zh-CN" altLang="zh-CN" dirty="0"/>
              <a:t>轴正方向看，逆时针方向旋转为正。</a:t>
            </a:r>
          </a:p>
          <a:p>
            <a:endParaRPr lang="zh-CN" altLang="en-US" dirty="0"/>
          </a:p>
        </p:txBody>
      </p:sp>
      <p:pic>
        <p:nvPicPr>
          <p:cNvPr id="4" name="图片 3" descr="C:\Users\Tesla\AppData\Roaming\Tencent\Users\604670698\QQ\WinTemp\RichOle\HGR@)XG%N$O}{I4H}58WKSW.jpg"/>
          <p:cNvPicPr/>
          <p:nvPr/>
        </p:nvPicPr>
        <p:blipFill>
          <a:blip r:embed="rId2" cstate="print"/>
          <a:srcRect/>
          <a:stretch>
            <a:fillRect/>
          </a:stretch>
        </p:blipFill>
        <p:spPr bwMode="auto">
          <a:xfrm>
            <a:off x="3347864" y="3075806"/>
            <a:ext cx="2524125" cy="1885950"/>
          </a:xfrm>
          <a:prstGeom prst="rect">
            <a:avLst/>
          </a:prstGeom>
          <a:noFill/>
          <a:ln w="9525">
            <a:noFill/>
            <a:miter lim="800000"/>
            <a:headEnd/>
            <a:tailEnd/>
          </a:ln>
        </p:spPr>
      </p:pic>
    </p:spTree>
    <p:extLst>
      <p:ext uri="{BB962C8B-B14F-4D97-AF65-F5344CB8AC3E}">
        <p14:creationId xmlns:p14="http://schemas.microsoft.com/office/powerpoint/2010/main" val="555205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0000" lnSpcReduction="20000"/>
              </a:bodyPr>
              <a:lstStyle/>
              <a:p>
                <a:r>
                  <a:rPr lang="zh-CN" altLang="zh-CN" dirty="0"/>
                  <a:t>我们对欧拉角的定义是一个旋转序列，该旋转序列将物体（和它的坐标空间）从惯性坐标空间转换到物体坐标空间。因此，可以用欧拉角定义的转换来得到惯性—物体旋转矩阵的一般形式为：</a:t>
                </a:r>
                <a14:m>
                  <m:oMath xmlns:m="http://schemas.openxmlformats.org/officeDocument/2006/math">
                    <m:sSub>
                      <m:sSubPr>
                        <m:ctrlPr>
                          <a:rPr lang="zh-CN" altLang="zh-CN" i="1"/>
                        </m:ctrlPr>
                      </m:sSubPr>
                      <m:e>
                        <m:r>
                          <m:rPr>
                            <m:sty m:val="p"/>
                          </m:rPr>
                          <a:rPr lang="en-US" altLang="zh-CN"/>
                          <m:t>M</m:t>
                        </m:r>
                      </m:e>
                      <m:sub>
                        <m:r>
                          <a:rPr lang="zh-CN" altLang="zh-CN"/>
                          <m:t>惯</m:t>
                        </m:r>
                        <m:r>
                          <a:rPr lang="en-US" altLang="zh-CN"/>
                          <m:t>—</m:t>
                        </m:r>
                        <m:r>
                          <a:rPr lang="zh-CN" altLang="zh-CN"/>
                          <m:t>物</m:t>
                        </m:r>
                      </m:sub>
                    </m:sSub>
                    <m:r>
                      <a:rPr lang="en-US" altLang="zh-CN"/>
                      <m:t>=</m:t>
                    </m:r>
                    <m:r>
                      <m:rPr>
                        <m:sty m:val="p"/>
                      </m:rPr>
                      <a:rPr lang="en-US" altLang="zh-CN"/>
                      <m:t>HPB</m:t>
                    </m:r>
                  </m:oMath>
                </a14:m>
                <a:r>
                  <a:rPr lang="en-US" altLang="zh-CN" dirty="0"/>
                  <a:t> </a:t>
                </a:r>
                <a:r>
                  <a:rPr lang="zh-CN" altLang="zh-CN" dirty="0"/>
                  <a:t>其中，</a:t>
                </a:r>
                <a:r>
                  <a:rPr lang="en-US" altLang="zh-CN" dirty="0"/>
                  <a:t>H, P, B</a:t>
                </a:r>
                <a:r>
                  <a:rPr lang="zh-CN" altLang="zh-CN" dirty="0"/>
                  <a:t>分别是</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的旋转矩阵。</a:t>
                </a:r>
              </a:p>
              <a:p>
                <a:r>
                  <a:rPr lang="zh-CN" altLang="zh-CN" dirty="0"/>
                  <a:t>设</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的旋转角分别为</a:t>
                </a:r>
                <a:r>
                  <a:rPr lang="en-US" altLang="zh-CN" dirty="0"/>
                  <a:t>h, p, b</a:t>
                </a:r>
                <a:r>
                  <a:rPr lang="zh-CN" altLang="zh-CN" dirty="0"/>
                  <a:t>，则：</a:t>
                </a:r>
              </a:p>
              <a:p>
                <a14:m>
                  <m:oMath xmlns:m="http://schemas.openxmlformats.org/officeDocument/2006/math">
                    <m:r>
                      <m:rPr>
                        <m:sty m:val="p"/>
                      </m:rPr>
                      <a:rPr lang="en-US" altLang="zh-CN"/>
                      <m:t>H</m:t>
                    </m:r>
                    <m:r>
                      <a:rPr lang="en-US" altLang="zh-CN"/>
                      <m:t>=</m:t>
                    </m:r>
                    <m:sSub>
                      <m:sSubPr>
                        <m:ctrlPr>
                          <a:rPr lang="zh-CN" altLang="zh-CN" i="1"/>
                        </m:ctrlPr>
                      </m:sSubPr>
                      <m:e>
                        <m:r>
                          <m:rPr>
                            <m:sty m:val="p"/>
                          </m:rPr>
                          <a:rPr lang="en-US" altLang="zh-CN"/>
                          <m:t>R</m:t>
                        </m:r>
                      </m:e>
                      <m:sub>
                        <m:r>
                          <m:rPr>
                            <m:sty m:val="p"/>
                          </m:rPr>
                          <a:rPr lang="en-US" altLang="zh-CN"/>
                          <m:t>y</m:t>
                        </m:r>
                      </m:sub>
                    </m:sSub>
                    <m:d>
                      <m:dPr>
                        <m:ctrlPr>
                          <a:rPr lang="zh-CN" altLang="zh-CN" i="1"/>
                        </m:ctrlPr>
                      </m:dPr>
                      <m:e>
                        <m:r>
                          <a:rPr lang="en-US" altLang="zh-CN" i="1"/>
                          <m:t>−</m:t>
                        </m:r>
                        <m:r>
                          <m:rPr>
                            <m:sty m:val="p"/>
                          </m:rPr>
                          <a:rPr lang="en-US" altLang="zh-CN"/>
                          <m:t>h</m:t>
                        </m:r>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a:rPr lang="en-US" altLang="zh-CN"/>
                                    <m:t>(</m:t>
                                  </m:r>
                                  <m:r>
                                    <a:rPr lang="en-US" altLang="zh-CN" i="1"/>
                                    <m:t>−</m:t>
                                  </m:r>
                                  <m:r>
                                    <m:rPr>
                                      <m:sty m:val="p"/>
                                    </m:rPr>
                                    <a:rPr lang="en-US" altLang="zh-CN"/>
                                    <m:t>h</m:t>
                                  </m:r>
                                  <m:r>
                                    <a:rPr lang="en-US" altLang="zh-CN"/>
                                    <m:t>)</m:t>
                                  </m:r>
                                </m:e>
                              </m:func>
                            </m:e>
                            <m:e>
                              <m:r>
                                <a:rPr lang="en-US" altLang="zh-CN"/>
                                <m:t>0</m:t>
                              </m:r>
                            </m:e>
                            <m:e>
                              <m:r>
                                <a:rPr lang="en-US" altLang="zh-CN" i="1"/>
                                <m:t>−</m:t>
                              </m:r>
                              <m:func>
                                <m:funcPr>
                                  <m:ctrlPr>
                                    <a:rPr lang="zh-CN" altLang="zh-CN" i="1"/>
                                  </m:ctrlPr>
                                </m:funcPr>
                                <m:fName>
                                  <m:r>
                                    <m:rPr>
                                      <m:sty m:val="p"/>
                                    </m:rPr>
                                    <a:rPr lang="en-US" altLang="zh-CN"/>
                                    <m:t>sin</m:t>
                                  </m:r>
                                </m:fName>
                                <m:e>
                                  <m:r>
                                    <a:rPr lang="en-US" altLang="zh-CN"/>
                                    <m:t>(</m:t>
                                  </m:r>
                                  <m:r>
                                    <a:rPr lang="en-US" altLang="zh-CN" i="1"/>
                                    <m:t>−</m:t>
                                  </m:r>
                                  <m:r>
                                    <m:rPr>
                                      <m:sty m:val="p"/>
                                    </m:rPr>
                                    <a:rPr lang="en-US" altLang="zh-CN"/>
                                    <m:t>h</m:t>
                                  </m:r>
                                  <m:r>
                                    <a:rPr lang="en-US" altLang="zh-CN"/>
                                    <m:t>)</m:t>
                                  </m:r>
                                </m:e>
                              </m:func>
                            </m:e>
                          </m:mr>
                          <m:mr>
                            <m:e>
                              <m:r>
                                <a:rPr lang="en-US" altLang="zh-CN"/>
                                <m:t>0</m:t>
                              </m:r>
                            </m:e>
                            <m:e>
                              <m:r>
                                <a:rPr lang="en-US" altLang="zh-CN"/>
                                <m:t>1</m:t>
                              </m:r>
                            </m:e>
                            <m:e>
                              <m:r>
                                <a:rPr lang="en-US" altLang="zh-CN"/>
                                <m:t>0</m:t>
                              </m:r>
                            </m:e>
                          </m:mr>
                          <m:mr>
                            <m:e>
                              <m:func>
                                <m:funcPr>
                                  <m:ctrlPr>
                                    <a:rPr lang="zh-CN" altLang="zh-CN" i="1"/>
                                  </m:ctrlPr>
                                </m:funcPr>
                                <m:fName>
                                  <m:r>
                                    <m:rPr>
                                      <m:sty m:val="p"/>
                                    </m:rPr>
                                    <a:rPr lang="en-US" altLang="zh-CN"/>
                                    <m:t>sin</m:t>
                                  </m:r>
                                </m:fName>
                                <m:e>
                                  <m:r>
                                    <a:rPr lang="en-US" altLang="zh-CN"/>
                                    <m:t>(</m:t>
                                  </m:r>
                                  <m:r>
                                    <a:rPr lang="en-US" altLang="zh-CN" i="1"/>
                                    <m:t>−</m:t>
                                  </m:r>
                                  <m:r>
                                    <m:rPr>
                                      <m:sty m:val="p"/>
                                    </m:rPr>
                                    <a:rPr lang="en-US" altLang="zh-CN"/>
                                    <m:t>h</m:t>
                                  </m:r>
                                  <m:r>
                                    <a:rPr lang="en-US" altLang="zh-CN"/>
                                    <m:t>)</m:t>
                                  </m:r>
                                </m:e>
                              </m:func>
                            </m:e>
                            <m:e>
                              <m:r>
                                <a:rPr lang="en-US" altLang="zh-CN"/>
                                <m:t>0</m:t>
                              </m:r>
                            </m:e>
                            <m:e>
                              <m:func>
                                <m:funcPr>
                                  <m:ctrlPr>
                                    <a:rPr lang="zh-CN" altLang="zh-CN" i="1"/>
                                  </m:ctrlPr>
                                </m:funcPr>
                                <m:fName>
                                  <m:r>
                                    <m:rPr>
                                      <m:sty m:val="p"/>
                                    </m:rPr>
                                    <a:rPr lang="en-US" altLang="zh-CN"/>
                                    <m:t>cos</m:t>
                                  </m:r>
                                </m:fName>
                                <m:e>
                                  <m:r>
                                    <a:rPr lang="en-US" altLang="zh-CN"/>
                                    <m:t>(</m:t>
                                  </m:r>
                                  <m:r>
                                    <a:rPr lang="en-US" altLang="zh-CN" i="1"/>
                                    <m:t>−</m:t>
                                  </m:r>
                                  <m:r>
                                    <m:rPr>
                                      <m:sty m:val="p"/>
                                    </m:rPr>
                                    <a:rPr lang="en-US" altLang="zh-CN"/>
                                    <m:t>h</m:t>
                                  </m:r>
                                  <m:r>
                                    <a:rPr lang="en-US" altLang="zh-CN"/>
                                    <m:t>)</m:t>
                                  </m:r>
                                </m:e>
                              </m:func>
                            </m:e>
                          </m:mr>
                        </m:m>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h</m:t>
                                  </m:r>
                                </m:e>
                              </m:func>
                            </m:e>
                            <m:e>
                              <m:r>
                                <a:rPr lang="en-US" altLang="zh-CN"/>
                                <m:t>0</m:t>
                              </m:r>
                            </m:e>
                            <m:e>
                              <m:func>
                                <m:funcPr>
                                  <m:ctrlPr>
                                    <a:rPr lang="zh-CN" altLang="zh-CN" i="1"/>
                                  </m:ctrlPr>
                                </m:funcPr>
                                <m:fName>
                                  <m:r>
                                    <m:rPr>
                                      <m:sty m:val="p"/>
                                    </m:rPr>
                                    <a:rPr lang="en-US" altLang="zh-CN"/>
                                    <m:t>sin</m:t>
                                  </m:r>
                                </m:fName>
                                <m:e>
                                  <m:r>
                                    <m:rPr>
                                      <m:sty m:val="p"/>
                                    </m:rPr>
                                    <a:rPr lang="en-US" altLang="zh-CN"/>
                                    <m:t>h</m:t>
                                  </m:r>
                                </m:e>
                              </m:func>
                            </m:e>
                          </m:mr>
                          <m:mr>
                            <m:e>
                              <m:r>
                                <a:rPr lang="en-US" altLang="zh-CN"/>
                                <m:t>0</m:t>
                              </m:r>
                            </m:e>
                            <m:e>
                              <m:r>
                                <a:rPr lang="en-US" altLang="zh-CN"/>
                                <m:t>1</m:t>
                              </m:r>
                            </m:e>
                            <m:e>
                              <m:r>
                                <a:rPr lang="en-US" altLang="zh-CN"/>
                                <m:t>0</m:t>
                              </m:r>
                            </m:e>
                          </m:mr>
                          <m:mr>
                            <m:e>
                              <m:r>
                                <a:rPr lang="en-US" altLang="zh-CN" i="1"/>
                                <m:t>−</m:t>
                              </m:r>
                              <m:func>
                                <m:funcPr>
                                  <m:ctrlPr>
                                    <a:rPr lang="zh-CN" altLang="zh-CN" i="1"/>
                                  </m:ctrlPr>
                                </m:funcPr>
                                <m:fName>
                                  <m:r>
                                    <m:rPr>
                                      <m:sty m:val="p"/>
                                    </m:rPr>
                                    <a:rPr lang="en-US" altLang="zh-CN"/>
                                    <m:t>sin</m:t>
                                  </m:r>
                                </m:fName>
                                <m:e>
                                  <m:r>
                                    <m:rPr>
                                      <m:sty m:val="p"/>
                                    </m:rPr>
                                    <a:rPr lang="en-US" altLang="zh-CN"/>
                                    <m:t>h</m:t>
                                  </m:r>
                                </m:e>
                              </m:func>
                            </m:e>
                            <m:e>
                              <m:r>
                                <a:rPr lang="en-US" altLang="zh-CN"/>
                                <m:t>0</m:t>
                              </m:r>
                            </m:e>
                            <m:e>
                              <m:func>
                                <m:funcPr>
                                  <m:ctrlPr>
                                    <a:rPr lang="zh-CN" altLang="zh-CN" i="1"/>
                                  </m:ctrlPr>
                                </m:funcPr>
                                <m:fName>
                                  <m:r>
                                    <m:rPr>
                                      <m:sty m:val="p"/>
                                    </m:rPr>
                                    <a:rPr lang="en-US" altLang="zh-CN"/>
                                    <m:t>cos</m:t>
                                  </m:r>
                                </m:fName>
                                <m:e>
                                  <m:r>
                                    <m:rPr>
                                      <m:sty m:val="p"/>
                                    </m:rPr>
                                    <a:rPr lang="en-US" altLang="zh-CN"/>
                                    <m:t>h</m:t>
                                  </m:r>
                                </m:e>
                              </m:func>
                            </m:e>
                          </m:mr>
                        </m:m>
                      </m:e>
                    </m:d>
                  </m:oMath>
                </a14:m>
                <a:endParaRPr lang="zh-CN" altLang="zh-CN" dirty="0"/>
              </a:p>
              <a:p>
                <a14:m>
                  <m:oMath xmlns:m="http://schemas.openxmlformats.org/officeDocument/2006/math">
                    <m:r>
                      <m:rPr>
                        <m:sty m:val="p"/>
                      </m:rPr>
                      <a:rPr lang="en-US" altLang="zh-CN"/>
                      <m:t>P</m:t>
                    </m:r>
                    <m:r>
                      <a:rPr lang="en-US" altLang="zh-CN"/>
                      <m:t>=</m:t>
                    </m:r>
                    <m:sSub>
                      <m:sSubPr>
                        <m:ctrlPr>
                          <a:rPr lang="zh-CN" altLang="zh-CN" i="1"/>
                        </m:ctrlPr>
                      </m:sSubPr>
                      <m:e>
                        <m:r>
                          <m:rPr>
                            <m:sty m:val="p"/>
                          </m:rPr>
                          <a:rPr lang="en-US" altLang="zh-CN"/>
                          <m:t>R</m:t>
                        </m:r>
                      </m:e>
                      <m:sub>
                        <m:r>
                          <m:rPr>
                            <m:sty m:val="p"/>
                          </m:rPr>
                          <a:rPr lang="en-US" altLang="zh-CN"/>
                          <m:t>x</m:t>
                        </m:r>
                      </m:sub>
                    </m:sSub>
                    <m:d>
                      <m:dPr>
                        <m:ctrlPr>
                          <a:rPr lang="zh-CN" altLang="zh-CN" i="1"/>
                        </m:ctrlPr>
                      </m:dPr>
                      <m:e>
                        <m:r>
                          <a:rPr lang="en-US" altLang="zh-CN" i="1"/>
                          <m:t>−</m:t>
                        </m:r>
                        <m:r>
                          <m:rPr>
                            <m:sty m:val="p"/>
                          </m:rPr>
                          <a:rPr lang="en-US" altLang="zh-CN"/>
                          <m:t>p</m:t>
                        </m:r>
                      </m:e>
                    </m:d>
                    <m:r>
                      <a:rPr lang="en-US" altLang="zh-CN"/>
                      <m:t>=</m:t>
                    </m:r>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r>
                                    <a:rPr lang="en-US" altLang="zh-CN"/>
                                    <m:t>(</m:t>
                                  </m:r>
                                  <m:r>
                                    <a:rPr lang="en-US" altLang="zh-CN" i="1"/>
                                    <m:t>−</m:t>
                                  </m:r>
                                  <m:r>
                                    <m:rPr>
                                      <m:sty m:val="p"/>
                                    </m:rPr>
                                    <a:rPr lang="en-US" altLang="zh-CN"/>
                                    <m:t>p</m:t>
                                  </m:r>
                                  <m:r>
                                    <a:rPr lang="en-US" altLang="zh-CN"/>
                                    <m:t>)</m:t>
                                  </m:r>
                                </m:e>
                              </m:func>
                            </m:e>
                            <m:e>
                              <m:func>
                                <m:funcPr>
                                  <m:ctrlPr>
                                    <a:rPr lang="zh-CN" altLang="zh-CN" i="1"/>
                                  </m:ctrlPr>
                                </m:funcPr>
                                <m:fName>
                                  <m:r>
                                    <m:rPr>
                                      <m:sty m:val="p"/>
                                    </m:rPr>
                                    <a:rPr lang="en-US" altLang="zh-CN"/>
                                    <m:t>sin</m:t>
                                  </m:r>
                                </m:fName>
                                <m:e>
                                  <m:r>
                                    <a:rPr lang="en-US" altLang="zh-CN"/>
                                    <m:t>(</m:t>
                                  </m:r>
                                  <m:r>
                                    <a:rPr lang="en-US" altLang="zh-CN" i="1"/>
                                    <m:t>−</m:t>
                                  </m:r>
                                  <m:r>
                                    <m:rPr>
                                      <m:sty m:val="p"/>
                                    </m:rPr>
                                    <a:rPr lang="en-US" altLang="zh-CN"/>
                                    <m:t>p</m:t>
                                  </m:r>
                                  <m:r>
                                    <a:rPr lang="en-US" altLang="zh-CN"/>
                                    <m:t>)</m:t>
                                  </m:r>
                                </m:e>
                              </m:func>
                            </m:e>
                          </m:mr>
                          <m:mr>
                            <m:e>
                              <m:r>
                                <a:rPr lang="en-US" altLang="zh-CN"/>
                                <m:t>0</m:t>
                              </m:r>
                            </m:e>
                            <m:e>
                              <m:r>
                                <a:rPr lang="en-US" altLang="zh-CN" i="1"/>
                                <m:t>−</m:t>
                              </m:r>
                              <m:func>
                                <m:funcPr>
                                  <m:ctrlPr>
                                    <a:rPr lang="zh-CN" altLang="zh-CN" i="1"/>
                                  </m:ctrlPr>
                                </m:funcPr>
                                <m:fName>
                                  <m:r>
                                    <m:rPr>
                                      <m:sty m:val="p"/>
                                    </m:rPr>
                                    <a:rPr lang="en-US" altLang="zh-CN"/>
                                    <m:t>sin</m:t>
                                  </m:r>
                                </m:fName>
                                <m:e>
                                  <m:r>
                                    <a:rPr lang="en-US" altLang="zh-CN"/>
                                    <m:t>(</m:t>
                                  </m:r>
                                  <m:r>
                                    <a:rPr lang="en-US" altLang="zh-CN" i="1"/>
                                    <m:t>−</m:t>
                                  </m:r>
                                  <m:r>
                                    <m:rPr>
                                      <m:sty m:val="p"/>
                                    </m:rPr>
                                    <a:rPr lang="en-US" altLang="zh-CN"/>
                                    <m:t>p</m:t>
                                  </m:r>
                                  <m:r>
                                    <a:rPr lang="en-US" altLang="zh-CN"/>
                                    <m:t>)</m:t>
                                  </m:r>
                                </m:e>
                              </m:func>
                            </m:e>
                            <m:e>
                              <m:func>
                                <m:funcPr>
                                  <m:ctrlPr>
                                    <a:rPr lang="zh-CN" altLang="zh-CN" i="1"/>
                                  </m:ctrlPr>
                                </m:funcPr>
                                <m:fName>
                                  <m:r>
                                    <m:rPr>
                                      <m:sty m:val="p"/>
                                    </m:rPr>
                                    <a:rPr lang="en-US" altLang="zh-CN"/>
                                    <m:t>cos</m:t>
                                  </m:r>
                                </m:fName>
                                <m:e>
                                  <m:r>
                                    <a:rPr lang="en-US" altLang="zh-CN"/>
                                    <m:t>(</m:t>
                                  </m:r>
                                  <m:r>
                                    <a:rPr lang="en-US" altLang="zh-CN" i="1"/>
                                    <m:t>−</m:t>
                                  </m:r>
                                  <m:r>
                                    <m:rPr>
                                      <m:sty m:val="p"/>
                                    </m:rPr>
                                    <a:rPr lang="en-US" altLang="zh-CN"/>
                                    <m:t>p</m:t>
                                  </m:r>
                                  <m:r>
                                    <a:rPr lang="en-US" altLang="zh-CN"/>
                                    <m:t>)</m:t>
                                  </m:r>
                                </m:e>
                              </m:func>
                            </m:e>
                          </m:mr>
                        </m:m>
                      </m:e>
                    </m:d>
                    <m:r>
                      <a:rPr lang="en-US" altLang="zh-CN"/>
                      <m:t>=</m:t>
                    </m:r>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r>
                                    <m:rPr>
                                      <m:sty m:val="p"/>
                                    </m:rPr>
                                    <a:rPr lang="en-US" altLang="zh-CN"/>
                                    <m:t>p</m:t>
                                  </m:r>
                                </m:e>
                              </m:func>
                            </m:e>
                            <m:e>
                              <m:r>
                                <a:rPr lang="en-US" altLang="zh-CN" i="1"/>
                                <m:t>−</m:t>
                              </m:r>
                              <m:func>
                                <m:funcPr>
                                  <m:ctrlPr>
                                    <a:rPr lang="zh-CN" altLang="zh-CN" i="1"/>
                                  </m:ctrlPr>
                                </m:funcPr>
                                <m:fName>
                                  <m:r>
                                    <m:rPr>
                                      <m:sty m:val="p"/>
                                    </m:rPr>
                                    <a:rPr lang="en-US" altLang="zh-CN"/>
                                    <m:t>sin</m:t>
                                  </m:r>
                                </m:fName>
                                <m:e>
                                  <m:r>
                                    <m:rPr>
                                      <m:sty m:val="p"/>
                                    </m:rPr>
                                    <a:rPr lang="en-US" altLang="zh-CN"/>
                                    <m:t>p</m:t>
                                  </m:r>
                                </m:e>
                              </m:func>
                            </m:e>
                          </m:mr>
                          <m:mr>
                            <m:e>
                              <m:r>
                                <a:rPr lang="en-US" altLang="zh-CN"/>
                                <m:t>0</m:t>
                              </m:r>
                            </m:e>
                            <m:e>
                              <m:func>
                                <m:funcPr>
                                  <m:ctrlPr>
                                    <a:rPr lang="zh-CN" altLang="zh-CN" i="1"/>
                                  </m:ctrlPr>
                                </m:funcPr>
                                <m:fName>
                                  <m:r>
                                    <m:rPr>
                                      <m:sty m:val="p"/>
                                    </m:rPr>
                                    <a:rPr lang="en-US" altLang="zh-CN"/>
                                    <m:t>sin</m:t>
                                  </m:r>
                                </m:fName>
                                <m:e>
                                  <m:r>
                                    <m:rPr>
                                      <m:sty m:val="p"/>
                                    </m:rPr>
                                    <a:rPr lang="en-US" altLang="zh-CN"/>
                                    <m:t>p</m:t>
                                  </m:r>
                                </m:e>
                              </m:func>
                            </m:e>
                            <m:e>
                              <m:func>
                                <m:funcPr>
                                  <m:ctrlPr>
                                    <a:rPr lang="zh-CN" altLang="zh-CN" i="1"/>
                                  </m:ctrlPr>
                                </m:funcPr>
                                <m:fName>
                                  <m:r>
                                    <m:rPr>
                                      <m:sty m:val="p"/>
                                    </m:rPr>
                                    <a:rPr lang="en-US" altLang="zh-CN"/>
                                    <m:t>cos</m:t>
                                  </m:r>
                                </m:fName>
                                <m:e>
                                  <m:r>
                                    <m:rPr>
                                      <m:sty m:val="p"/>
                                    </m:rPr>
                                    <a:rPr lang="en-US" altLang="zh-CN"/>
                                    <m:t>p</m:t>
                                  </m:r>
                                </m:e>
                              </m:func>
                            </m:e>
                          </m:mr>
                        </m:m>
                      </m:e>
                    </m:d>
                  </m:oMath>
                </a14:m>
                <a:endParaRPr lang="zh-CN" altLang="zh-CN" dirty="0"/>
              </a:p>
              <a:p>
                <a14:m>
                  <m:oMath xmlns:m="http://schemas.openxmlformats.org/officeDocument/2006/math">
                    <m:r>
                      <m:rPr>
                        <m:sty m:val="p"/>
                      </m:rPr>
                      <a:rPr lang="en-US" altLang="zh-CN"/>
                      <m:t>B</m:t>
                    </m:r>
                    <m:r>
                      <a:rPr lang="en-US" altLang="zh-CN"/>
                      <m:t>=</m:t>
                    </m:r>
                    <m:sSub>
                      <m:sSubPr>
                        <m:ctrlPr>
                          <a:rPr lang="zh-CN" altLang="zh-CN" i="1"/>
                        </m:ctrlPr>
                      </m:sSubPr>
                      <m:e>
                        <m:r>
                          <m:rPr>
                            <m:sty m:val="p"/>
                          </m:rPr>
                          <a:rPr lang="en-US" altLang="zh-CN"/>
                          <m:t>R</m:t>
                        </m:r>
                      </m:e>
                      <m:sub>
                        <m:r>
                          <m:rPr>
                            <m:sty m:val="p"/>
                          </m:rPr>
                          <a:rPr lang="en-US" altLang="zh-CN"/>
                          <m:t>z</m:t>
                        </m:r>
                      </m:sub>
                    </m:sSub>
                    <m:d>
                      <m:dPr>
                        <m:ctrlPr>
                          <a:rPr lang="zh-CN" altLang="zh-CN" i="1"/>
                        </m:ctrlPr>
                      </m:dPr>
                      <m:e>
                        <m:r>
                          <a:rPr lang="en-US" altLang="zh-CN" i="1"/>
                          <m:t>−</m:t>
                        </m:r>
                        <m:r>
                          <m:rPr>
                            <m:sty m:val="p"/>
                          </m:rPr>
                          <a:rPr lang="en-US" altLang="zh-CN"/>
                          <m:t>b</m:t>
                        </m:r>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a:rPr lang="en-US" altLang="zh-CN"/>
                                    <m:t>(</m:t>
                                  </m:r>
                                  <m:r>
                                    <a:rPr lang="en-US" altLang="zh-CN" i="1"/>
                                    <m:t>−</m:t>
                                  </m:r>
                                  <m:r>
                                    <m:rPr>
                                      <m:sty m:val="p"/>
                                    </m:rPr>
                                    <a:rPr lang="en-US" altLang="zh-CN"/>
                                    <m:t>b</m:t>
                                  </m:r>
                                  <m:r>
                                    <a:rPr lang="en-US" altLang="zh-CN"/>
                                    <m:t>)</m:t>
                                  </m:r>
                                </m:e>
                              </m:func>
                            </m:e>
                            <m:e>
                              <m:func>
                                <m:funcPr>
                                  <m:ctrlPr>
                                    <a:rPr lang="zh-CN" altLang="zh-CN" i="1"/>
                                  </m:ctrlPr>
                                </m:funcPr>
                                <m:fName>
                                  <m:r>
                                    <m:rPr>
                                      <m:sty m:val="p"/>
                                    </m:rPr>
                                    <a:rPr lang="en-US" altLang="zh-CN"/>
                                    <m:t>sin</m:t>
                                  </m:r>
                                </m:fName>
                                <m:e>
                                  <m:r>
                                    <a:rPr lang="en-US" altLang="zh-CN"/>
                                    <m:t>(</m:t>
                                  </m:r>
                                  <m:r>
                                    <a:rPr lang="en-US" altLang="zh-CN" i="1"/>
                                    <m:t>−</m:t>
                                  </m:r>
                                  <m:r>
                                    <m:rPr>
                                      <m:sty m:val="p"/>
                                    </m:rPr>
                                    <a:rPr lang="en-US" altLang="zh-CN"/>
                                    <m:t>b</m:t>
                                  </m:r>
                                  <m:r>
                                    <a:rPr lang="en-US" altLang="zh-CN"/>
                                    <m:t>)</m:t>
                                  </m:r>
                                </m:e>
                              </m:func>
                            </m:e>
                            <m:e>
                              <m:r>
                                <a:rPr lang="en-US" altLang="zh-CN"/>
                                <m:t>0</m:t>
                              </m:r>
                            </m:e>
                          </m:mr>
                          <m:mr>
                            <m:e>
                              <m:r>
                                <a:rPr lang="en-US" altLang="zh-CN" i="1"/>
                                <m:t>−</m:t>
                              </m:r>
                              <m:func>
                                <m:funcPr>
                                  <m:ctrlPr>
                                    <a:rPr lang="zh-CN" altLang="zh-CN" i="1"/>
                                  </m:ctrlPr>
                                </m:funcPr>
                                <m:fName>
                                  <m:r>
                                    <m:rPr>
                                      <m:sty m:val="p"/>
                                    </m:rPr>
                                    <a:rPr lang="en-US" altLang="zh-CN"/>
                                    <m:t>sin</m:t>
                                  </m:r>
                                </m:fName>
                                <m:e>
                                  <m:r>
                                    <a:rPr lang="en-US" altLang="zh-CN"/>
                                    <m:t>(</m:t>
                                  </m:r>
                                  <m:r>
                                    <a:rPr lang="en-US" altLang="zh-CN" i="1"/>
                                    <m:t>−</m:t>
                                  </m:r>
                                  <m:r>
                                    <m:rPr>
                                      <m:sty m:val="p"/>
                                    </m:rPr>
                                    <a:rPr lang="en-US" altLang="zh-CN"/>
                                    <m:t>b</m:t>
                                  </m:r>
                                  <m:r>
                                    <a:rPr lang="en-US" altLang="zh-CN"/>
                                    <m:t>)</m:t>
                                  </m:r>
                                </m:e>
                              </m:func>
                            </m:e>
                            <m:e>
                              <m:func>
                                <m:funcPr>
                                  <m:ctrlPr>
                                    <a:rPr lang="zh-CN" altLang="zh-CN" i="1"/>
                                  </m:ctrlPr>
                                </m:funcPr>
                                <m:fName>
                                  <m:r>
                                    <m:rPr>
                                      <m:sty m:val="p"/>
                                    </m:rPr>
                                    <a:rPr lang="en-US" altLang="zh-CN"/>
                                    <m:t>cos</m:t>
                                  </m:r>
                                </m:fName>
                                <m:e>
                                  <m:r>
                                    <a:rPr lang="en-US" altLang="zh-CN"/>
                                    <m:t>(</m:t>
                                  </m:r>
                                  <m:r>
                                    <a:rPr lang="en-US" altLang="zh-CN" i="1"/>
                                    <m:t>−</m:t>
                                  </m:r>
                                  <m:r>
                                    <m:rPr>
                                      <m:sty m:val="p"/>
                                    </m:rPr>
                                    <a:rPr lang="en-US" altLang="zh-CN"/>
                                    <m:t>b</m:t>
                                  </m:r>
                                  <m:r>
                                    <a:rPr lang="en-US" altLang="zh-CN"/>
                                    <m:t>)</m:t>
                                  </m:r>
                                </m:e>
                              </m:func>
                            </m:e>
                            <m:e>
                              <m:r>
                                <a:rPr lang="en-US" altLang="zh-CN"/>
                                <m:t>0</m:t>
                              </m:r>
                            </m:e>
                          </m:mr>
                          <m:mr>
                            <m:e>
                              <m:r>
                                <a:rPr lang="en-US" altLang="zh-CN"/>
                                <m:t>0</m:t>
                              </m:r>
                            </m:e>
                            <m:e>
                              <m:r>
                                <a:rPr lang="en-US" altLang="zh-CN"/>
                                <m:t>0</m:t>
                              </m:r>
                            </m:e>
                            <m:e>
                              <m:r>
                                <a:rPr lang="en-US" altLang="zh-CN"/>
                                <m:t>1</m:t>
                              </m:r>
                            </m:e>
                          </m:mr>
                        </m:m>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b</m:t>
                                  </m:r>
                                </m:e>
                              </m:func>
                            </m:e>
                            <m:e>
                              <m:r>
                                <a:rPr lang="en-US" altLang="zh-CN" i="1"/>
                                <m:t>−</m:t>
                              </m:r>
                              <m:func>
                                <m:funcPr>
                                  <m:ctrlPr>
                                    <a:rPr lang="zh-CN" altLang="zh-CN" i="1"/>
                                  </m:ctrlPr>
                                </m:funcPr>
                                <m:fName>
                                  <m:r>
                                    <m:rPr>
                                      <m:sty m:val="p"/>
                                    </m:rPr>
                                    <a:rPr lang="en-US" altLang="zh-CN"/>
                                    <m:t>sin</m:t>
                                  </m:r>
                                </m:fName>
                                <m:e>
                                  <m:r>
                                    <m:rPr>
                                      <m:sty m:val="p"/>
                                    </m:rPr>
                                    <a:rPr lang="en-US" altLang="zh-CN"/>
                                    <m:t>b</m:t>
                                  </m:r>
                                </m:e>
                              </m:func>
                            </m:e>
                            <m:e>
                              <m:r>
                                <m:rPr>
                                  <m:sty m:val="p"/>
                                </m:rPr>
                                <a:rPr lang="en-US" altLang="zh-CN"/>
                                <m:t>o</m:t>
                              </m:r>
                            </m:e>
                          </m:mr>
                          <m:mr>
                            <m:e>
                              <m:func>
                                <m:funcPr>
                                  <m:ctrlPr>
                                    <a:rPr lang="zh-CN" altLang="zh-CN" i="1"/>
                                  </m:ctrlPr>
                                </m:funcPr>
                                <m:fName>
                                  <m:r>
                                    <m:rPr>
                                      <m:sty m:val="p"/>
                                    </m:rPr>
                                    <a:rPr lang="en-US" altLang="zh-CN"/>
                                    <m:t>sin</m:t>
                                  </m:r>
                                </m:fName>
                                <m:e>
                                  <m:r>
                                    <m:rPr>
                                      <m:sty m:val="p"/>
                                    </m:rPr>
                                    <a:rPr lang="en-US" altLang="zh-CN"/>
                                    <m:t>b</m:t>
                                  </m:r>
                                </m:e>
                              </m:func>
                            </m:e>
                            <m:e>
                              <m:func>
                                <m:funcPr>
                                  <m:ctrlPr>
                                    <a:rPr lang="zh-CN" altLang="zh-CN" i="1"/>
                                  </m:ctrlPr>
                                </m:funcPr>
                                <m:fName>
                                  <m:r>
                                    <m:rPr>
                                      <m:sty m:val="p"/>
                                    </m:rPr>
                                    <a:rPr lang="en-US" altLang="zh-CN"/>
                                    <m:t>cos</m:t>
                                  </m:r>
                                </m:fName>
                                <m:e>
                                  <m:r>
                                    <m:rPr>
                                      <m:sty m:val="p"/>
                                    </m:rPr>
                                    <a:rPr lang="en-US" altLang="zh-CN"/>
                                    <m:t>b</m:t>
                                  </m:r>
                                </m:e>
                              </m:func>
                            </m:e>
                            <m:e>
                              <m:r>
                                <a:rPr lang="en-US" altLang="zh-CN"/>
                                <m:t>0</m:t>
                              </m:r>
                            </m:e>
                          </m:mr>
                          <m:mr>
                            <m:e>
                              <m:r>
                                <a:rPr lang="en-US" altLang="zh-CN"/>
                                <m:t>0</m:t>
                              </m:r>
                            </m:e>
                            <m:e>
                              <m:r>
                                <a:rPr lang="en-US" altLang="zh-CN"/>
                                <m:t>0</m:t>
                              </m:r>
                            </m:e>
                            <m:e>
                              <m:r>
                                <a:rPr lang="en-US" altLang="zh-CN"/>
                                <m:t>1</m:t>
                              </m:r>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257" r="-2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55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normAutofit/>
          </a:bodyPr>
          <a:lstStyle/>
          <a:p>
            <a:r>
              <a:rPr lang="zh-CN" altLang="zh-CN" dirty="0"/>
              <a:t>线性代数的知识几乎贯穿于整个图形学体系</a:t>
            </a:r>
            <a:r>
              <a:rPr lang="zh-CN" altLang="zh-CN" dirty="0" smtClean="0"/>
              <a:t>当中</a:t>
            </a:r>
            <a:endParaRPr lang="en-US" altLang="zh-CN" dirty="0" smtClean="0"/>
          </a:p>
          <a:p>
            <a:pPr lvl="1"/>
            <a:r>
              <a:rPr lang="zh-CN" altLang="zh-CN" dirty="0" smtClean="0"/>
              <a:t>比如</a:t>
            </a:r>
            <a:r>
              <a:rPr lang="zh-CN" altLang="zh-CN" dirty="0"/>
              <a:t>图形渲染过程中的顶点坐标变换，投影矩阵的计算，摄像机的位置等都涉及到线性代数的</a:t>
            </a:r>
            <a:r>
              <a:rPr lang="zh-CN" altLang="zh-CN" dirty="0" smtClean="0"/>
              <a:t>运算</a:t>
            </a:r>
            <a:endParaRPr lang="zh-CN" altLang="zh-CN" dirty="0"/>
          </a:p>
        </p:txBody>
      </p:sp>
    </p:spTree>
    <p:extLst>
      <p:ext uri="{BB962C8B-B14F-4D97-AF65-F5344CB8AC3E}">
        <p14:creationId xmlns:p14="http://schemas.microsoft.com/office/powerpoint/2010/main" val="3251170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从欧拉角计算惯性到物体坐标空间的旋转矩阵可以写为：</a:t>
                </a:r>
              </a:p>
              <a:p>
                <a14:m>
                  <m:oMath xmlns:m="http://schemas.openxmlformats.org/officeDocument/2006/math">
                    <m:sSub>
                      <m:sSubPr>
                        <m:ctrlPr>
                          <a:rPr lang="zh-CN" altLang="zh-CN" i="1"/>
                        </m:ctrlPr>
                      </m:sSubPr>
                      <m:e>
                        <m:r>
                          <m:rPr>
                            <m:sty m:val="p"/>
                          </m:rPr>
                          <a:rPr lang="en-US" altLang="zh-CN"/>
                          <m:t>M</m:t>
                        </m:r>
                      </m:e>
                      <m:sub>
                        <m:r>
                          <a:rPr lang="zh-CN" altLang="zh-CN"/>
                          <m:t>惯</m:t>
                        </m:r>
                        <m:r>
                          <a:rPr lang="en-US" altLang="zh-CN"/>
                          <m:t>—</m:t>
                        </m:r>
                        <m:r>
                          <a:rPr lang="zh-CN" altLang="zh-CN"/>
                          <m:t>物</m:t>
                        </m:r>
                      </m:sub>
                    </m:sSub>
                    <m:r>
                      <a:rPr lang="en-US" altLang="zh-CN"/>
                      <m:t>=</m:t>
                    </m:r>
                    <m:r>
                      <m:rPr>
                        <m:sty m:val="p"/>
                      </m:rPr>
                      <a:rPr lang="en-US" altLang="zh-CN"/>
                      <m:t>HPB</m:t>
                    </m:r>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h</m:t>
                                  </m:r>
                                </m:e>
                              </m:func>
                            </m:e>
                            <m:e>
                              <m:r>
                                <a:rPr lang="en-US" altLang="zh-CN"/>
                                <m:t>0</m:t>
                              </m:r>
                            </m:e>
                            <m:e>
                              <m:func>
                                <m:funcPr>
                                  <m:ctrlPr>
                                    <a:rPr lang="zh-CN" altLang="zh-CN" i="1"/>
                                  </m:ctrlPr>
                                </m:funcPr>
                                <m:fName>
                                  <m:r>
                                    <m:rPr>
                                      <m:sty m:val="p"/>
                                    </m:rPr>
                                    <a:rPr lang="en-US" altLang="zh-CN"/>
                                    <m:t>sin</m:t>
                                  </m:r>
                                </m:fName>
                                <m:e>
                                  <m:r>
                                    <m:rPr>
                                      <m:sty m:val="p"/>
                                    </m:rPr>
                                    <a:rPr lang="en-US" altLang="zh-CN"/>
                                    <m:t>h</m:t>
                                  </m:r>
                                </m:e>
                              </m:func>
                            </m:e>
                          </m:mr>
                          <m:mr>
                            <m:e>
                              <m:r>
                                <a:rPr lang="en-US" altLang="zh-CN"/>
                                <m:t>0</m:t>
                              </m:r>
                            </m:e>
                            <m:e>
                              <m:r>
                                <a:rPr lang="en-US" altLang="zh-CN"/>
                                <m:t>1</m:t>
                              </m:r>
                            </m:e>
                            <m:e>
                              <m:r>
                                <a:rPr lang="en-US" altLang="zh-CN"/>
                                <m:t>0</m:t>
                              </m:r>
                            </m:e>
                          </m:mr>
                          <m:mr>
                            <m:e>
                              <m:r>
                                <a:rPr lang="en-US" altLang="zh-CN" i="1"/>
                                <m:t>−</m:t>
                              </m:r>
                              <m:func>
                                <m:funcPr>
                                  <m:ctrlPr>
                                    <a:rPr lang="zh-CN" altLang="zh-CN" i="1"/>
                                  </m:ctrlPr>
                                </m:funcPr>
                                <m:fName>
                                  <m:r>
                                    <m:rPr>
                                      <m:sty m:val="p"/>
                                    </m:rPr>
                                    <a:rPr lang="en-US" altLang="zh-CN"/>
                                    <m:t>sin</m:t>
                                  </m:r>
                                </m:fName>
                                <m:e>
                                  <m:r>
                                    <m:rPr>
                                      <m:sty m:val="p"/>
                                    </m:rPr>
                                    <a:rPr lang="en-US" altLang="zh-CN"/>
                                    <m:t>h</m:t>
                                  </m:r>
                                </m:e>
                              </m:func>
                            </m:e>
                            <m:e>
                              <m:r>
                                <a:rPr lang="en-US" altLang="zh-CN"/>
                                <m:t>0</m:t>
                              </m:r>
                            </m:e>
                            <m:e>
                              <m:func>
                                <m:funcPr>
                                  <m:ctrlPr>
                                    <a:rPr lang="zh-CN" altLang="zh-CN" i="1"/>
                                  </m:ctrlPr>
                                </m:funcPr>
                                <m:fName>
                                  <m:r>
                                    <m:rPr>
                                      <m:sty m:val="p"/>
                                    </m:rPr>
                                    <a:rPr lang="en-US" altLang="zh-CN"/>
                                    <m:t>cos</m:t>
                                  </m:r>
                                </m:fName>
                                <m:e>
                                  <m:r>
                                    <m:rPr>
                                      <m:sty m:val="p"/>
                                    </m:rPr>
                                    <a:rPr lang="en-US" altLang="zh-CN"/>
                                    <m:t>h</m:t>
                                  </m:r>
                                </m:e>
                              </m:func>
                            </m:e>
                          </m:mr>
                        </m:m>
                      </m:e>
                    </m:d>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r>
                                    <m:rPr>
                                      <m:sty m:val="p"/>
                                    </m:rPr>
                                    <a:rPr lang="en-US" altLang="zh-CN"/>
                                    <m:t>p</m:t>
                                  </m:r>
                                </m:e>
                              </m:func>
                            </m:e>
                            <m:e>
                              <m:r>
                                <a:rPr lang="en-US" altLang="zh-CN" i="1"/>
                                <m:t>−</m:t>
                              </m:r>
                              <m:func>
                                <m:funcPr>
                                  <m:ctrlPr>
                                    <a:rPr lang="zh-CN" altLang="zh-CN" i="1"/>
                                  </m:ctrlPr>
                                </m:funcPr>
                                <m:fName>
                                  <m:r>
                                    <m:rPr>
                                      <m:sty m:val="p"/>
                                    </m:rPr>
                                    <a:rPr lang="en-US" altLang="zh-CN"/>
                                    <m:t>sin</m:t>
                                  </m:r>
                                </m:fName>
                                <m:e>
                                  <m:r>
                                    <m:rPr>
                                      <m:sty m:val="p"/>
                                    </m:rPr>
                                    <a:rPr lang="en-US" altLang="zh-CN"/>
                                    <m:t>p</m:t>
                                  </m:r>
                                </m:e>
                              </m:func>
                            </m:e>
                          </m:mr>
                          <m:mr>
                            <m:e>
                              <m:r>
                                <a:rPr lang="en-US" altLang="zh-CN"/>
                                <m:t>0</m:t>
                              </m:r>
                            </m:e>
                            <m:e>
                              <m:func>
                                <m:funcPr>
                                  <m:ctrlPr>
                                    <a:rPr lang="zh-CN" altLang="zh-CN" i="1"/>
                                  </m:ctrlPr>
                                </m:funcPr>
                                <m:fName>
                                  <m:r>
                                    <m:rPr>
                                      <m:sty m:val="p"/>
                                    </m:rPr>
                                    <a:rPr lang="en-US" altLang="zh-CN"/>
                                    <m:t>sin</m:t>
                                  </m:r>
                                </m:fName>
                                <m:e>
                                  <m:r>
                                    <m:rPr>
                                      <m:sty m:val="p"/>
                                    </m:rPr>
                                    <a:rPr lang="en-US" altLang="zh-CN"/>
                                    <m:t>p</m:t>
                                  </m:r>
                                </m:e>
                              </m:func>
                            </m:e>
                            <m:e>
                              <m:func>
                                <m:funcPr>
                                  <m:ctrlPr>
                                    <a:rPr lang="zh-CN" altLang="zh-CN" i="1"/>
                                  </m:ctrlPr>
                                </m:funcPr>
                                <m:fName>
                                  <m:r>
                                    <m:rPr>
                                      <m:sty m:val="p"/>
                                    </m:rPr>
                                    <a:rPr lang="en-US" altLang="zh-CN"/>
                                    <m:t>cos</m:t>
                                  </m:r>
                                </m:fName>
                                <m:e>
                                  <m:r>
                                    <m:rPr>
                                      <m:sty m:val="p"/>
                                    </m:rPr>
                                    <a:rPr lang="en-US" altLang="zh-CN"/>
                                    <m:t>p</m:t>
                                  </m:r>
                                </m:e>
                              </m:func>
                            </m:e>
                          </m:mr>
                        </m:m>
                      </m:e>
                    </m:d>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b</m:t>
                                  </m:r>
                                </m:e>
                              </m:func>
                            </m:e>
                            <m:e>
                              <m:r>
                                <a:rPr lang="en-US" altLang="zh-CN" i="1"/>
                                <m:t>−</m:t>
                              </m:r>
                              <m:func>
                                <m:funcPr>
                                  <m:ctrlPr>
                                    <a:rPr lang="zh-CN" altLang="zh-CN" i="1"/>
                                  </m:ctrlPr>
                                </m:funcPr>
                                <m:fName>
                                  <m:r>
                                    <m:rPr>
                                      <m:sty m:val="p"/>
                                    </m:rPr>
                                    <a:rPr lang="en-US" altLang="zh-CN"/>
                                    <m:t>sin</m:t>
                                  </m:r>
                                </m:fName>
                                <m:e>
                                  <m:r>
                                    <m:rPr>
                                      <m:sty m:val="p"/>
                                    </m:rPr>
                                    <a:rPr lang="en-US" altLang="zh-CN"/>
                                    <m:t>b</m:t>
                                  </m:r>
                                </m:e>
                              </m:func>
                            </m:e>
                            <m:e>
                              <m:r>
                                <m:rPr>
                                  <m:sty m:val="p"/>
                                </m:rPr>
                                <a:rPr lang="en-US" altLang="zh-CN"/>
                                <m:t>o</m:t>
                              </m:r>
                            </m:e>
                          </m:mr>
                          <m:mr>
                            <m:e>
                              <m:func>
                                <m:funcPr>
                                  <m:ctrlPr>
                                    <a:rPr lang="zh-CN" altLang="zh-CN" i="1"/>
                                  </m:ctrlPr>
                                </m:funcPr>
                                <m:fName>
                                  <m:r>
                                    <m:rPr>
                                      <m:sty m:val="p"/>
                                    </m:rPr>
                                    <a:rPr lang="en-US" altLang="zh-CN"/>
                                    <m:t>sin</m:t>
                                  </m:r>
                                </m:fName>
                                <m:e>
                                  <m:r>
                                    <m:rPr>
                                      <m:sty m:val="p"/>
                                    </m:rPr>
                                    <a:rPr lang="en-US" altLang="zh-CN"/>
                                    <m:t>b</m:t>
                                  </m:r>
                                </m:e>
                              </m:func>
                            </m:e>
                            <m:e>
                              <m:func>
                                <m:funcPr>
                                  <m:ctrlPr>
                                    <a:rPr lang="zh-CN" altLang="zh-CN" i="1"/>
                                  </m:ctrlPr>
                                </m:funcPr>
                                <m:fName>
                                  <m:r>
                                    <m:rPr>
                                      <m:sty m:val="p"/>
                                    </m:rPr>
                                    <a:rPr lang="en-US" altLang="zh-CN"/>
                                    <m:t>cos</m:t>
                                  </m:r>
                                </m:fName>
                                <m:e>
                                  <m:r>
                                    <m:rPr>
                                      <m:sty m:val="p"/>
                                    </m:rPr>
                                    <a:rPr lang="en-US" altLang="zh-CN"/>
                                    <m:t>b</m:t>
                                  </m:r>
                                </m:e>
                              </m:func>
                            </m:e>
                            <m:e>
                              <m:r>
                                <a:rPr lang="en-US" altLang="zh-CN"/>
                                <m:t>0</m:t>
                              </m:r>
                            </m:e>
                          </m:mr>
                          <m:mr>
                            <m:e>
                              <m:r>
                                <a:rPr lang="en-US" altLang="zh-CN"/>
                                <m:t>0</m:t>
                              </m:r>
                            </m:e>
                            <m:e>
                              <m:r>
                                <a:rPr lang="en-US" altLang="zh-CN"/>
                                <m:t>0</m:t>
                              </m:r>
                            </m:e>
                            <m:e>
                              <m:r>
                                <a:rPr lang="en-US" altLang="zh-CN"/>
                                <m:t>1</m:t>
                              </m:r>
                            </m:e>
                          </m:mr>
                        </m:m>
                      </m:e>
                    </m:d>
                  </m:oMath>
                </a14:m>
                <a:endParaRPr lang="zh-CN" altLang="zh-CN" dirty="0"/>
              </a:p>
              <a:p>
                <a:r>
                  <a:rPr lang="zh-CN" altLang="zh-CN" dirty="0"/>
                  <a:t>为了从物体空间转换到惯性空间，公式表示为：</a:t>
                </a:r>
              </a:p>
              <a:p>
                <a14:m>
                  <m:oMath xmlns:m="http://schemas.openxmlformats.org/officeDocument/2006/math">
                    <m:sSup>
                      <m:sSupPr>
                        <m:ctrlPr>
                          <a:rPr lang="zh-CN" altLang="zh-CN" i="1"/>
                        </m:ctrlPr>
                      </m:sSupPr>
                      <m:e>
                        <m:sSub>
                          <m:sSubPr>
                            <m:ctrlPr>
                              <a:rPr lang="zh-CN" altLang="zh-CN" i="1"/>
                            </m:ctrlPr>
                          </m:sSubPr>
                          <m:e>
                            <m:r>
                              <m:rPr>
                                <m:sty m:val="p"/>
                              </m:rPr>
                              <a:rPr lang="en-US" altLang="zh-CN"/>
                              <m:t>M</m:t>
                            </m:r>
                          </m:e>
                          <m:sub>
                            <m:r>
                              <a:rPr lang="zh-CN" altLang="zh-CN"/>
                              <m:t>物</m:t>
                            </m:r>
                            <m:r>
                              <a:rPr lang="en-US" altLang="zh-CN"/>
                              <m:t>—</m:t>
                            </m:r>
                            <m:r>
                              <a:rPr lang="zh-CN" altLang="zh-CN"/>
                              <m:t>惯</m:t>
                            </m:r>
                          </m:sub>
                        </m:sSub>
                        <m:r>
                          <a:rPr lang="en-US" altLang="zh-CN"/>
                          <m:t>=</m:t>
                        </m:r>
                        <m:d>
                          <m:dPr>
                            <m:ctrlPr>
                              <a:rPr lang="zh-CN" altLang="zh-CN" i="1"/>
                            </m:ctrlPr>
                          </m:dPr>
                          <m:e>
                            <m:sSub>
                              <m:sSubPr>
                                <m:ctrlPr>
                                  <a:rPr lang="zh-CN" altLang="zh-CN" i="1"/>
                                </m:ctrlPr>
                              </m:sSubPr>
                              <m:e>
                                <m:r>
                                  <m:rPr>
                                    <m:sty m:val="p"/>
                                  </m:rPr>
                                  <a:rPr lang="en-US" altLang="zh-CN"/>
                                  <m:t>M</m:t>
                                </m:r>
                              </m:e>
                              <m:sub>
                                <m:r>
                                  <a:rPr lang="zh-CN" altLang="zh-CN"/>
                                  <m:t>惯</m:t>
                                </m:r>
                                <m:r>
                                  <a:rPr lang="en-US" altLang="zh-CN"/>
                                  <m:t>—</m:t>
                                </m:r>
                                <m:r>
                                  <a:rPr lang="zh-CN" altLang="zh-CN"/>
                                  <m:t>物</m:t>
                                </m:r>
                              </m:sub>
                            </m:sSub>
                          </m:e>
                        </m:d>
                      </m:e>
                      <m:sup>
                        <m:r>
                          <a:rPr lang="en-US" altLang="zh-CN" i="1"/>
                          <m:t>−</m:t>
                        </m:r>
                        <m:r>
                          <a:rPr lang="en-US" altLang="zh-CN"/>
                          <m:t>1</m:t>
                        </m:r>
                      </m:sup>
                    </m:sSup>
                  </m:oMath>
                </a14:m>
                <a:endParaRPr lang="zh-CN" altLang="zh-CN" dirty="0"/>
              </a:p>
              <a:p>
                <a14:m>
                  <m:oMath xmlns:m="http://schemas.openxmlformats.org/officeDocument/2006/math">
                    <m:sSup>
                      <m:sSupPr>
                        <m:ctrlPr>
                          <a:rPr lang="zh-CN" altLang="zh-CN" i="1"/>
                        </m:ctrlPr>
                      </m:sSupPr>
                      <m:e>
                        <m:r>
                          <a:rPr lang="en-US" altLang="zh-CN"/>
                          <m:t>=</m:t>
                        </m:r>
                        <m:d>
                          <m:dPr>
                            <m:ctrlPr>
                              <a:rPr lang="zh-CN" altLang="zh-CN" i="1"/>
                            </m:ctrlPr>
                          </m:dPr>
                          <m:e>
                            <m:r>
                              <m:rPr>
                                <m:sty m:val="p"/>
                              </m:rPr>
                              <a:rPr lang="en-US" altLang="zh-CN"/>
                              <m:t>HPB</m:t>
                            </m:r>
                          </m:e>
                        </m:d>
                      </m:e>
                      <m:sup>
                        <m:r>
                          <a:rPr lang="en-US" altLang="zh-CN" i="1"/>
                          <m:t>−</m:t>
                        </m:r>
                        <m:r>
                          <a:rPr lang="en-US" altLang="zh-CN"/>
                          <m:t>1</m:t>
                        </m:r>
                      </m:sup>
                    </m:sSup>
                  </m:oMath>
                </a14:m>
                <a:endParaRPr lang="zh-CN" altLang="zh-CN" dirty="0"/>
              </a:p>
              <a:p>
                <a14:m>
                  <m:oMath xmlns:m="http://schemas.openxmlformats.org/officeDocument/2006/math">
                    <m:r>
                      <a:rPr lang="en-US" altLang="zh-CN"/>
                      <m:t>=</m:t>
                    </m:r>
                    <m:sSup>
                      <m:sSupPr>
                        <m:ctrlPr>
                          <a:rPr lang="zh-CN" altLang="zh-CN" i="1"/>
                        </m:ctrlPr>
                      </m:sSupPr>
                      <m:e>
                        <m:r>
                          <m:rPr>
                            <m:sty m:val="p"/>
                          </m:rPr>
                          <a:rPr lang="en-US" altLang="zh-CN"/>
                          <m:t>B</m:t>
                        </m:r>
                      </m:e>
                      <m:sup>
                        <m:r>
                          <a:rPr lang="en-US" altLang="zh-CN" i="1"/>
                          <m:t>−</m:t>
                        </m:r>
                        <m:r>
                          <a:rPr lang="en-US" altLang="zh-CN"/>
                          <m:t>1</m:t>
                        </m:r>
                      </m:sup>
                    </m:sSup>
                    <m:sSup>
                      <m:sSupPr>
                        <m:ctrlPr>
                          <a:rPr lang="zh-CN" altLang="zh-CN" i="1"/>
                        </m:ctrlPr>
                      </m:sSupPr>
                      <m:e>
                        <m:r>
                          <m:rPr>
                            <m:sty m:val="p"/>
                          </m:rPr>
                          <a:rPr lang="en-US" altLang="zh-CN"/>
                          <m:t>P</m:t>
                        </m:r>
                      </m:e>
                      <m:sup>
                        <m:r>
                          <a:rPr lang="en-US" altLang="zh-CN" i="1"/>
                          <m:t>−</m:t>
                        </m:r>
                        <m:r>
                          <a:rPr lang="en-US" altLang="zh-CN"/>
                          <m:t>1</m:t>
                        </m:r>
                      </m:sup>
                    </m:sSup>
                    <m:sSup>
                      <m:sSupPr>
                        <m:ctrlPr>
                          <a:rPr lang="zh-CN" altLang="zh-CN" i="1"/>
                        </m:ctrlPr>
                      </m:sSupPr>
                      <m:e>
                        <m:r>
                          <m:rPr>
                            <m:sty m:val="p"/>
                          </m:rPr>
                          <a:rPr lang="en-US" altLang="zh-CN"/>
                          <m:t>H</m:t>
                        </m:r>
                      </m:e>
                      <m:sup>
                        <m:r>
                          <a:rPr lang="en-US" altLang="zh-CN" i="1"/>
                          <m:t>−</m:t>
                        </m:r>
                        <m:r>
                          <a:rPr lang="en-US" altLang="zh-CN"/>
                          <m:t>1</m:t>
                        </m:r>
                      </m:sup>
                    </m:sSup>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0903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0000" lnSpcReduction="20000"/>
              </a:bodyPr>
              <a:lstStyle/>
              <a:p>
                <a:r>
                  <a:rPr lang="zh-CN" altLang="zh-CN" dirty="0"/>
                  <a:t>旋转矩阵</a:t>
                </a:r>
                <a14:m>
                  <m:oMath xmlns:m="http://schemas.openxmlformats.org/officeDocument/2006/math">
                    <m:sSup>
                      <m:sSupPr>
                        <m:ctrlPr>
                          <a:rPr lang="zh-CN" altLang="zh-CN" i="1"/>
                        </m:ctrlPr>
                      </m:sSupPr>
                      <m:e>
                        <m:r>
                          <m:rPr>
                            <m:sty m:val="p"/>
                          </m:rPr>
                          <a:rPr lang="en-US" altLang="zh-CN"/>
                          <m:t>B</m:t>
                        </m:r>
                      </m:e>
                      <m:sup>
                        <m:r>
                          <a:rPr lang="en-US" altLang="zh-CN" i="1"/>
                          <m:t>−</m:t>
                        </m:r>
                        <m:r>
                          <a:rPr lang="en-US" altLang="zh-CN"/>
                          <m:t>1</m:t>
                        </m:r>
                      </m:sup>
                    </m:sSup>
                  </m:oMath>
                </a14:m>
                <a:r>
                  <a:rPr lang="zh-CN" altLang="zh-CN" dirty="0"/>
                  <a:t>、</a:t>
                </a:r>
                <a14:m>
                  <m:oMath xmlns:m="http://schemas.openxmlformats.org/officeDocument/2006/math">
                    <m:sSup>
                      <m:sSupPr>
                        <m:ctrlPr>
                          <a:rPr lang="zh-CN" altLang="zh-CN" i="1"/>
                        </m:ctrlPr>
                      </m:sSupPr>
                      <m:e>
                        <m:r>
                          <m:rPr>
                            <m:sty m:val="p"/>
                          </m:rPr>
                          <a:rPr lang="en-US" altLang="zh-CN"/>
                          <m:t>P</m:t>
                        </m:r>
                      </m:e>
                      <m:sup>
                        <m:r>
                          <a:rPr lang="en-US" altLang="zh-CN" i="1"/>
                          <m:t>−</m:t>
                        </m:r>
                        <m:r>
                          <a:rPr lang="en-US" altLang="zh-CN"/>
                          <m:t>1</m:t>
                        </m:r>
                      </m:sup>
                    </m:sSup>
                  </m:oMath>
                </a14:m>
                <a:r>
                  <a:rPr lang="zh-CN" altLang="zh-CN" dirty="0"/>
                  <a:t>和</a:t>
                </a:r>
                <a14:m>
                  <m:oMath xmlns:m="http://schemas.openxmlformats.org/officeDocument/2006/math">
                    <m:sSup>
                      <m:sSupPr>
                        <m:ctrlPr>
                          <a:rPr lang="zh-CN" altLang="zh-CN" i="1"/>
                        </m:ctrlPr>
                      </m:sSupPr>
                      <m:e>
                        <m:r>
                          <m:rPr>
                            <m:sty m:val="p"/>
                          </m:rPr>
                          <a:rPr lang="en-US" altLang="zh-CN"/>
                          <m:t>H</m:t>
                        </m:r>
                      </m:e>
                      <m:sup>
                        <m:r>
                          <a:rPr lang="en-US" altLang="zh-CN" i="1"/>
                          <m:t>−</m:t>
                        </m:r>
                        <m:r>
                          <a:rPr lang="en-US" altLang="zh-CN"/>
                          <m:t>1</m:t>
                        </m:r>
                      </m:sup>
                    </m:sSup>
                  </m:oMath>
                </a14:m>
                <a:r>
                  <a:rPr lang="zh-CN" altLang="zh-CN" dirty="0"/>
                  <a:t>为</a:t>
                </a:r>
                <a:r>
                  <a:rPr lang="en-US" altLang="zh-CN" dirty="0"/>
                  <a:t>H, P, B</a:t>
                </a:r>
                <a:r>
                  <a:rPr lang="zh-CN" altLang="zh-CN" dirty="0"/>
                  <a:t>对应的逆矩阵，或者是使用了相反旋转角</a:t>
                </a:r>
                <a:r>
                  <a:rPr lang="en-US" altLang="zh-CN" dirty="0"/>
                  <a:t>b, p, h</a:t>
                </a:r>
                <a:r>
                  <a:rPr lang="zh-CN" altLang="zh-CN" dirty="0"/>
                  <a:t>的一般旋转矩阵。</a:t>
                </a:r>
              </a:p>
              <a:p>
                <a14:m>
                  <m:oMath xmlns:m="http://schemas.openxmlformats.org/officeDocument/2006/math">
                    <m:sSup>
                      <m:sSupPr>
                        <m:ctrlPr>
                          <a:rPr lang="zh-CN" altLang="zh-CN" i="1"/>
                        </m:ctrlPr>
                      </m:sSupPr>
                      <m:e>
                        <m:r>
                          <m:rPr>
                            <m:sty m:val="p"/>
                          </m:rPr>
                          <a:rPr lang="en-US" altLang="zh-CN"/>
                          <m:t>B</m:t>
                        </m:r>
                      </m:e>
                      <m:sup>
                        <m:r>
                          <a:rPr lang="en-US" altLang="zh-CN" i="1"/>
                          <m:t>−</m:t>
                        </m:r>
                        <m:r>
                          <a:rPr lang="en-US" altLang="zh-CN"/>
                          <m:t>1</m:t>
                        </m:r>
                      </m:sup>
                    </m:sSup>
                    <m:r>
                      <a:rPr lang="en-US" altLang="zh-CN"/>
                      <m:t>=</m:t>
                    </m:r>
                    <m:sSub>
                      <m:sSubPr>
                        <m:ctrlPr>
                          <a:rPr lang="zh-CN" altLang="zh-CN" i="1"/>
                        </m:ctrlPr>
                      </m:sSubPr>
                      <m:e>
                        <m:r>
                          <m:rPr>
                            <m:sty m:val="p"/>
                          </m:rPr>
                          <a:rPr lang="en-US" altLang="zh-CN"/>
                          <m:t>R</m:t>
                        </m:r>
                      </m:e>
                      <m:sub>
                        <m:r>
                          <m:rPr>
                            <m:sty m:val="p"/>
                          </m:rPr>
                          <a:rPr lang="en-US" altLang="zh-CN"/>
                          <m:t>z</m:t>
                        </m:r>
                      </m:sub>
                    </m:sSub>
                    <m:d>
                      <m:dPr>
                        <m:ctrlPr>
                          <a:rPr lang="zh-CN" altLang="zh-CN" i="1"/>
                        </m:ctrlPr>
                      </m:dPr>
                      <m:e>
                        <m:r>
                          <m:rPr>
                            <m:sty m:val="p"/>
                          </m:rPr>
                          <a:rPr lang="en-US" altLang="zh-CN"/>
                          <m:t>b</m:t>
                        </m:r>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b</m:t>
                                  </m:r>
                                </m:e>
                              </m:func>
                            </m:e>
                            <m:e>
                              <m:func>
                                <m:funcPr>
                                  <m:ctrlPr>
                                    <a:rPr lang="zh-CN" altLang="zh-CN" i="1"/>
                                  </m:ctrlPr>
                                </m:funcPr>
                                <m:fName>
                                  <m:r>
                                    <m:rPr>
                                      <m:sty m:val="p"/>
                                    </m:rPr>
                                    <a:rPr lang="en-US" altLang="zh-CN"/>
                                    <m:t>sin</m:t>
                                  </m:r>
                                </m:fName>
                                <m:e>
                                  <m:r>
                                    <m:rPr>
                                      <m:sty m:val="p"/>
                                    </m:rPr>
                                    <a:rPr lang="en-US" altLang="zh-CN"/>
                                    <m:t>b</m:t>
                                  </m:r>
                                </m:e>
                              </m:func>
                            </m:e>
                            <m:e>
                              <m:r>
                                <m:rPr>
                                  <m:sty m:val="p"/>
                                </m:rPr>
                                <a:rPr lang="en-US" altLang="zh-CN"/>
                                <m:t>o</m:t>
                              </m:r>
                            </m:e>
                          </m:mr>
                          <m:mr>
                            <m:e>
                              <m:func>
                                <m:funcPr>
                                  <m:ctrlPr>
                                    <a:rPr lang="zh-CN" altLang="zh-CN" i="1"/>
                                  </m:ctrlPr>
                                </m:funcPr>
                                <m:fName>
                                  <m:r>
                                    <a:rPr lang="en-US" altLang="zh-CN" i="1"/>
                                    <m:t>−</m:t>
                                  </m:r>
                                  <m:r>
                                    <m:rPr>
                                      <m:sty m:val="p"/>
                                    </m:rPr>
                                    <a:rPr lang="en-US" altLang="zh-CN"/>
                                    <m:t>sin</m:t>
                                  </m:r>
                                </m:fName>
                                <m:e>
                                  <m:r>
                                    <m:rPr>
                                      <m:sty m:val="p"/>
                                    </m:rPr>
                                    <a:rPr lang="en-US" altLang="zh-CN"/>
                                    <m:t>b</m:t>
                                  </m:r>
                                </m:e>
                              </m:func>
                            </m:e>
                            <m:e>
                              <m:func>
                                <m:funcPr>
                                  <m:ctrlPr>
                                    <a:rPr lang="zh-CN" altLang="zh-CN" i="1"/>
                                  </m:ctrlPr>
                                </m:funcPr>
                                <m:fName>
                                  <m:r>
                                    <m:rPr>
                                      <m:sty m:val="p"/>
                                    </m:rPr>
                                    <a:rPr lang="en-US" altLang="zh-CN"/>
                                    <m:t>cos</m:t>
                                  </m:r>
                                </m:fName>
                                <m:e>
                                  <m:r>
                                    <m:rPr>
                                      <m:sty m:val="p"/>
                                    </m:rPr>
                                    <a:rPr lang="en-US" altLang="zh-CN"/>
                                    <m:t>b</m:t>
                                  </m:r>
                                </m:e>
                              </m:func>
                            </m:e>
                            <m:e>
                              <m:r>
                                <a:rPr lang="en-US" altLang="zh-CN"/>
                                <m:t>0</m:t>
                              </m:r>
                            </m:e>
                          </m:mr>
                          <m:mr>
                            <m:e>
                              <m:r>
                                <a:rPr lang="en-US" altLang="zh-CN"/>
                                <m:t>0</m:t>
                              </m:r>
                            </m:e>
                            <m:e>
                              <m:r>
                                <a:rPr lang="en-US" altLang="zh-CN"/>
                                <m:t>0</m:t>
                              </m:r>
                            </m:e>
                            <m:e>
                              <m:r>
                                <a:rPr lang="en-US" altLang="zh-CN"/>
                                <m:t>1</m:t>
                              </m:r>
                            </m:e>
                          </m:mr>
                        </m:m>
                      </m:e>
                    </m:d>
                  </m:oMath>
                </a14:m>
                <a:endParaRPr lang="zh-CN" altLang="zh-CN" dirty="0"/>
              </a:p>
              <a:p>
                <a14:m>
                  <m:oMath xmlns:m="http://schemas.openxmlformats.org/officeDocument/2006/math">
                    <m:sSup>
                      <m:sSupPr>
                        <m:ctrlPr>
                          <a:rPr lang="zh-CN" altLang="zh-CN" i="1"/>
                        </m:ctrlPr>
                      </m:sSupPr>
                      <m:e>
                        <m:r>
                          <m:rPr>
                            <m:sty m:val="p"/>
                          </m:rPr>
                          <a:rPr lang="en-US" altLang="zh-CN"/>
                          <m:t>P</m:t>
                        </m:r>
                      </m:e>
                      <m:sup>
                        <m:r>
                          <a:rPr lang="en-US" altLang="zh-CN" i="1"/>
                          <m:t>−</m:t>
                        </m:r>
                        <m:r>
                          <a:rPr lang="en-US" altLang="zh-CN"/>
                          <m:t>1</m:t>
                        </m:r>
                      </m:sup>
                    </m:sSup>
                    <m:r>
                      <a:rPr lang="en-US" altLang="zh-CN"/>
                      <m:t>=</m:t>
                    </m:r>
                    <m:sSub>
                      <m:sSubPr>
                        <m:ctrlPr>
                          <a:rPr lang="zh-CN" altLang="zh-CN" i="1"/>
                        </m:ctrlPr>
                      </m:sSubPr>
                      <m:e>
                        <m:r>
                          <m:rPr>
                            <m:sty m:val="p"/>
                          </m:rPr>
                          <a:rPr lang="en-US" altLang="zh-CN"/>
                          <m:t>R</m:t>
                        </m:r>
                      </m:e>
                      <m:sub>
                        <m:r>
                          <m:rPr>
                            <m:sty m:val="p"/>
                          </m:rPr>
                          <a:rPr lang="en-US" altLang="zh-CN"/>
                          <m:t>x</m:t>
                        </m:r>
                      </m:sub>
                    </m:sSub>
                    <m:d>
                      <m:dPr>
                        <m:ctrlPr>
                          <a:rPr lang="zh-CN" altLang="zh-CN" i="1"/>
                        </m:ctrlPr>
                      </m:dPr>
                      <m:e>
                        <m:r>
                          <m:rPr>
                            <m:sty m:val="p"/>
                          </m:rPr>
                          <a:rPr lang="en-US" altLang="zh-CN"/>
                          <m:t>p</m:t>
                        </m:r>
                      </m:e>
                    </m:d>
                    <m:r>
                      <a:rPr lang="en-US" altLang="zh-CN"/>
                      <m:t>=</m:t>
                    </m:r>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r>
                                    <m:rPr>
                                      <m:sty m:val="p"/>
                                    </m:rPr>
                                    <a:rPr lang="en-US" altLang="zh-CN"/>
                                    <m:t>p</m:t>
                                  </m:r>
                                </m:e>
                              </m:func>
                            </m:e>
                            <m:e>
                              <m:func>
                                <m:funcPr>
                                  <m:ctrlPr>
                                    <a:rPr lang="zh-CN" altLang="zh-CN" i="1"/>
                                  </m:ctrlPr>
                                </m:funcPr>
                                <m:fName>
                                  <m:r>
                                    <m:rPr>
                                      <m:sty m:val="p"/>
                                    </m:rPr>
                                    <a:rPr lang="en-US" altLang="zh-CN"/>
                                    <m:t>sin</m:t>
                                  </m:r>
                                </m:fName>
                                <m:e>
                                  <m:r>
                                    <m:rPr>
                                      <m:sty m:val="p"/>
                                    </m:rPr>
                                    <a:rPr lang="en-US" altLang="zh-CN"/>
                                    <m:t>p</m:t>
                                  </m:r>
                                </m:e>
                              </m:func>
                            </m:e>
                          </m:mr>
                          <m:mr>
                            <m:e>
                              <m:r>
                                <a:rPr lang="en-US" altLang="zh-CN"/>
                                <m:t>0</m:t>
                              </m:r>
                            </m:e>
                            <m:e>
                              <m:func>
                                <m:funcPr>
                                  <m:ctrlPr>
                                    <a:rPr lang="zh-CN" altLang="zh-CN" i="1"/>
                                  </m:ctrlPr>
                                </m:funcPr>
                                <m:fName>
                                  <m:r>
                                    <a:rPr lang="en-US" altLang="zh-CN" i="1"/>
                                    <m:t>−</m:t>
                                  </m:r>
                                  <m:r>
                                    <m:rPr>
                                      <m:sty m:val="p"/>
                                    </m:rPr>
                                    <a:rPr lang="en-US" altLang="zh-CN"/>
                                    <m:t>sin</m:t>
                                  </m:r>
                                </m:fName>
                                <m:e>
                                  <m:r>
                                    <m:rPr>
                                      <m:sty m:val="p"/>
                                    </m:rPr>
                                    <a:rPr lang="en-US" altLang="zh-CN"/>
                                    <m:t>p</m:t>
                                  </m:r>
                                </m:e>
                              </m:func>
                            </m:e>
                            <m:e>
                              <m:func>
                                <m:funcPr>
                                  <m:ctrlPr>
                                    <a:rPr lang="zh-CN" altLang="zh-CN" i="1"/>
                                  </m:ctrlPr>
                                </m:funcPr>
                                <m:fName>
                                  <m:r>
                                    <m:rPr>
                                      <m:sty m:val="p"/>
                                    </m:rPr>
                                    <a:rPr lang="en-US" altLang="zh-CN"/>
                                    <m:t>cos</m:t>
                                  </m:r>
                                </m:fName>
                                <m:e>
                                  <m:r>
                                    <m:rPr>
                                      <m:sty m:val="p"/>
                                    </m:rPr>
                                    <a:rPr lang="en-US" altLang="zh-CN"/>
                                    <m:t>p</m:t>
                                  </m:r>
                                </m:e>
                              </m:func>
                            </m:e>
                          </m:mr>
                        </m:m>
                      </m:e>
                    </m:d>
                  </m:oMath>
                </a14:m>
                <a:endParaRPr lang="zh-CN" altLang="zh-CN" dirty="0"/>
              </a:p>
              <a:p>
                <a14:m>
                  <m:oMath xmlns:m="http://schemas.openxmlformats.org/officeDocument/2006/math">
                    <m:sSup>
                      <m:sSupPr>
                        <m:ctrlPr>
                          <a:rPr lang="zh-CN" altLang="zh-CN" i="1"/>
                        </m:ctrlPr>
                      </m:sSupPr>
                      <m:e>
                        <m:r>
                          <m:rPr>
                            <m:sty m:val="p"/>
                          </m:rPr>
                          <a:rPr lang="en-US" altLang="zh-CN"/>
                          <m:t>H</m:t>
                        </m:r>
                      </m:e>
                      <m:sup>
                        <m:r>
                          <a:rPr lang="en-US" altLang="zh-CN" i="1"/>
                          <m:t>−</m:t>
                        </m:r>
                        <m:r>
                          <a:rPr lang="en-US" altLang="zh-CN"/>
                          <m:t>1</m:t>
                        </m:r>
                      </m:sup>
                    </m:sSup>
                    <m:r>
                      <a:rPr lang="en-US" altLang="zh-CN"/>
                      <m:t>=</m:t>
                    </m:r>
                    <m:sSub>
                      <m:sSubPr>
                        <m:ctrlPr>
                          <a:rPr lang="zh-CN" altLang="zh-CN" i="1"/>
                        </m:ctrlPr>
                      </m:sSubPr>
                      <m:e>
                        <m:r>
                          <m:rPr>
                            <m:sty m:val="p"/>
                          </m:rPr>
                          <a:rPr lang="en-US" altLang="zh-CN"/>
                          <m:t>R</m:t>
                        </m:r>
                      </m:e>
                      <m:sub>
                        <m:r>
                          <m:rPr>
                            <m:sty m:val="p"/>
                          </m:rPr>
                          <a:rPr lang="en-US" altLang="zh-CN"/>
                          <m:t>y</m:t>
                        </m:r>
                      </m:sub>
                    </m:sSub>
                    <m:d>
                      <m:dPr>
                        <m:ctrlPr>
                          <a:rPr lang="zh-CN" altLang="zh-CN" i="1"/>
                        </m:ctrlPr>
                      </m:dPr>
                      <m:e>
                        <m:r>
                          <m:rPr>
                            <m:sty m:val="p"/>
                          </m:rPr>
                          <a:rPr lang="en-US" altLang="zh-CN"/>
                          <m:t>h</m:t>
                        </m:r>
                      </m:e>
                    </m:d>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h</m:t>
                                  </m:r>
                                </m:e>
                              </m:func>
                            </m:e>
                            <m:e>
                              <m:r>
                                <a:rPr lang="en-US" altLang="zh-CN"/>
                                <m:t>0</m:t>
                              </m:r>
                            </m:e>
                            <m:e>
                              <m:r>
                                <a:rPr lang="en-US" altLang="zh-CN" i="1"/>
                                <m:t>−</m:t>
                              </m:r>
                              <m:func>
                                <m:funcPr>
                                  <m:ctrlPr>
                                    <a:rPr lang="zh-CN" altLang="zh-CN" i="1"/>
                                  </m:ctrlPr>
                                </m:funcPr>
                                <m:fName>
                                  <m:r>
                                    <m:rPr>
                                      <m:sty m:val="p"/>
                                    </m:rPr>
                                    <a:rPr lang="en-US" altLang="zh-CN"/>
                                    <m:t>sin</m:t>
                                  </m:r>
                                </m:fName>
                                <m:e>
                                  <m:r>
                                    <m:rPr>
                                      <m:sty m:val="p"/>
                                    </m:rPr>
                                    <a:rPr lang="en-US" altLang="zh-CN"/>
                                    <m:t>h</m:t>
                                  </m:r>
                                </m:e>
                              </m:func>
                            </m:e>
                          </m:mr>
                          <m:mr>
                            <m:e>
                              <m:r>
                                <a:rPr lang="en-US" altLang="zh-CN"/>
                                <m:t>0</m:t>
                              </m:r>
                            </m:e>
                            <m:e>
                              <m:r>
                                <a:rPr lang="en-US" altLang="zh-CN"/>
                                <m:t>1</m:t>
                              </m:r>
                            </m:e>
                            <m:e>
                              <m:r>
                                <a:rPr lang="en-US" altLang="zh-CN"/>
                                <m:t>0</m:t>
                              </m:r>
                            </m:e>
                          </m:mr>
                          <m:mr>
                            <m:e>
                              <m:func>
                                <m:funcPr>
                                  <m:ctrlPr>
                                    <a:rPr lang="zh-CN" altLang="zh-CN" i="1"/>
                                  </m:ctrlPr>
                                </m:funcPr>
                                <m:fName>
                                  <m:r>
                                    <m:rPr>
                                      <m:sty m:val="p"/>
                                    </m:rPr>
                                    <a:rPr lang="en-US" altLang="zh-CN"/>
                                    <m:t>sin</m:t>
                                  </m:r>
                                </m:fName>
                                <m:e>
                                  <m:r>
                                    <m:rPr>
                                      <m:sty m:val="p"/>
                                    </m:rPr>
                                    <a:rPr lang="en-US" altLang="zh-CN"/>
                                    <m:t>h</m:t>
                                  </m:r>
                                </m:e>
                              </m:func>
                            </m:e>
                            <m:e>
                              <m:r>
                                <a:rPr lang="en-US" altLang="zh-CN"/>
                                <m:t>0</m:t>
                              </m:r>
                            </m:e>
                            <m:e>
                              <m:func>
                                <m:funcPr>
                                  <m:ctrlPr>
                                    <a:rPr lang="zh-CN" altLang="zh-CN" i="1"/>
                                  </m:ctrlPr>
                                </m:funcPr>
                                <m:fName>
                                  <m:r>
                                    <m:rPr>
                                      <m:sty m:val="p"/>
                                    </m:rPr>
                                    <a:rPr lang="en-US" altLang="zh-CN"/>
                                    <m:t>cos</m:t>
                                  </m:r>
                                </m:fName>
                                <m:e>
                                  <m:r>
                                    <m:rPr>
                                      <m:sty m:val="p"/>
                                    </m:rPr>
                                    <a:rPr lang="en-US" altLang="zh-CN"/>
                                    <m:t>h</m:t>
                                  </m:r>
                                </m:e>
                              </m:func>
                            </m:e>
                          </m:mr>
                        </m:m>
                      </m:e>
                    </m:d>
                  </m:oMath>
                </a14:m>
                <a:endParaRPr lang="zh-CN" altLang="zh-CN" dirty="0"/>
              </a:p>
              <a:p>
                <a14:m>
                  <m:oMath xmlns:m="http://schemas.openxmlformats.org/officeDocument/2006/math">
                    <m:sSub>
                      <m:sSubPr>
                        <m:ctrlPr>
                          <a:rPr lang="zh-CN" altLang="zh-CN" i="1"/>
                        </m:ctrlPr>
                      </m:sSubPr>
                      <m:e>
                        <m:r>
                          <m:rPr>
                            <m:sty m:val="p"/>
                          </m:rPr>
                          <a:rPr lang="en-US" altLang="zh-CN"/>
                          <m:t>M</m:t>
                        </m:r>
                      </m:e>
                      <m:sub>
                        <m:r>
                          <a:rPr lang="zh-CN" altLang="zh-CN"/>
                          <m:t>物</m:t>
                        </m:r>
                        <m:r>
                          <a:rPr lang="en-US" altLang="zh-CN"/>
                          <m:t>—</m:t>
                        </m:r>
                        <m:r>
                          <a:rPr lang="zh-CN" altLang="zh-CN"/>
                          <m:t>惯</m:t>
                        </m:r>
                      </m:sub>
                    </m:sSub>
                    <m:r>
                      <a:rPr lang="en-US" altLang="zh-CN"/>
                      <m:t>=</m:t>
                    </m:r>
                    <m:sSup>
                      <m:sSupPr>
                        <m:ctrlPr>
                          <a:rPr lang="zh-CN" altLang="zh-CN" i="1"/>
                        </m:ctrlPr>
                      </m:sSupPr>
                      <m:e>
                        <m:r>
                          <m:rPr>
                            <m:sty m:val="p"/>
                          </m:rPr>
                          <a:rPr lang="en-US" altLang="zh-CN"/>
                          <m:t>B</m:t>
                        </m:r>
                      </m:e>
                      <m:sup>
                        <m:r>
                          <a:rPr lang="en-US" altLang="zh-CN" i="1"/>
                          <m:t>−</m:t>
                        </m:r>
                        <m:r>
                          <a:rPr lang="en-US" altLang="zh-CN"/>
                          <m:t>1</m:t>
                        </m:r>
                      </m:sup>
                    </m:sSup>
                    <m:sSup>
                      <m:sSupPr>
                        <m:ctrlPr>
                          <a:rPr lang="zh-CN" altLang="zh-CN" i="1"/>
                        </m:ctrlPr>
                      </m:sSupPr>
                      <m:e>
                        <m:r>
                          <m:rPr>
                            <m:sty m:val="p"/>
                          </m:rPr>
                          <a:rPr lang="en-US" altLang="zh-CN"/>
                          <m:t>P</m:t>
                        </m:r>
                      </m:e>
                      <m:sup>
                        <m:r>
                          <a:rPr lang="en-US" altLang="zh-CN" i="1"/>
                          <m:t>−</m:t>
                        </m:r>
                        <m:r>
                          <a:rPr lang="en-US" altLang="zh-CN"/>
                          <m:t>1</m:t>
                        </m:r>
                      </m:sup>
                    </m:sSup>
                    <m:sSup>
                      <m:sSupPr>
                        <m:ctrlPr>
                          <a:rPr lang="zh-CN" altLang="zh-CN" i="1"/>
                        </m:ctrlPr>
                      </m:sSupPr>
                      <m:e>
                        <m:r>
                          <m:rPr>
                            <m:sty m:val="p"/>
                          </m:rPr>
                          <a:rPr lang="en-US" altLang="zh-CN"/>
                          <m:t>H</m:t>
                        </m:r>
                      </m:e>
                      <m:sup>
                        <m:r>
                          <a:rPr lang="en-US" altLang="zh-CN" i="1"/>
                          <m:t>−</m:t>
                        </m:r>
                        <m:r>
                          <a:rPr lang="en-US" altLang="zh-CN"/>
                          <m:t>1</m:t>
                        </m:r>
                      </m:sup>
                    </m:sSup>
                    <m:r>
                      <a:rPr lang="en-US" altLang="zh-CN"/>
                      <m:t>=</m:t>
                    </m:r>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b</m:t>
                                  </m:r>
                                </m:e>
                              </m:func>
                            </m:e>
                            <m:e>
                              <m:func>
                                <m:funcPr>
                                  <m:ctrlPr>
                                    <a:rPr lang="zh-CN" altLang="zh-CN" i="1"/>
                                  </m:ctrlPr>
                                </m:funcPr>
                                <m:fName>
                                  <m:r>
                                    <m:rPr>
                                      <m:sty m:val="p"/>
                                    </m:rPr>
                                    <a:rPr lang="en-US" altLang="zh-CN"/>
                                    <m:t>sin</m:t>
                                  </m:r>
                                </m:fName>
                                <m:e>
                                  <m:r>
                                    <m:rPr>
                                      <m:sty m:val="p"/>
                                    </m:rPr>
                                    <a:rPr lang="en-US" altLang="zh-CN"/>
                                    <m:t>b</m:t>
                                  </m:r>
                                </m:e>
                              </m:func>
                            </m:e>
                            <m:e>
                              <m:r>
                                <m:rPr>
                                  <m:sty m:val="p"/>
                                </m:rPr>
                                <a:rPr lang="en-US" altLang="zh-CN"/>
                                <m:t>o</m:t>
                              </m:r>
                            </m:e>
                          </m:mr>
                          <m:mr>
                            <m:e>
                              <m:func>
                                <m:funcPr>
                                  <m:ctrlPr>
                                    <a:rPr lang="zh-CN" altLang="zh-CN" i="1"/>
                                  </m:ctrlPr>
                                </m:funcPr>
                                <m:fName>
                                  <m:r>
                                    <a:rPr lang="en-US" altLang="zh-CN" i="1"/>
                                    <m:t>−</m:t>
                                  </m:r>
                                  <m:r>
                                    <m:rPr>
                                      <m:sty m:val="p"/>
                                    </m:rPr>
                                    <a:rPr lang="en-US" altLang="zh-CN"/>
                                    <m:t>sin</m:t>
                                  </m:r>
                                </m:fName>
                                <m:e>
                                  <m:r>
                                    <m:rPr>
                                      <m:sty m:val="p"/>
                                    </m:rPr>
                                    <a:rPr lang="en-US" altLang="zh-CN"/>
                                    <m:t>b</m:t>
                                  </m:r>
                                </m:e>
                              </m:func>
                            </m:e>
                            <m:e>
                              <m:func>
                                <m:funcPr>
                                  <m:ctrlPr>
                                    <a:rPr lang="zh-CN" altLang="zh-CN" i="1"/>
                                  </m:ctrlPr>
                                </m:funcPr>
                                <m:fName>
                                  <m:r>
                                    <m:rPr>
                                      <m:sty m:val="p"/>
                                    </m:rPr>
                                    <a:rPr lang="en-US" altLang="zh-CN"/>
                                    <m:t>cos</m:t>
                                  </m:r>
                                </m:fName>
                                <m:e>
                                  <m:r>
                                    <m:rPr>
                                      <m:sty m:val="p"/>
                                    </m:rPr>
                                    <a:rPr lang="en-US" altLang="zh-CN"/>
                                    <m:t>b</m:t>
                                  </m:r>
                                </m:e>
                              </m:func>
                            </m:e>
                            <m:e>
                              <m:r>
                                <a:rPr lang="en-US" altLang="zh-CN"/>
                                <m:t>0</m:t>
                              </m:r>
                            </m:e>
                          </m:mr>
                          <m:mr>
                            <m:e>
                              <m:r>
                                <a:rPr lang="en-US" altLang="zh-CN"/>
                                <m:t>0</m:t>
                              </m:r>
                            </m:e>
                            <m:e>
                              <m:r>
                                <a:rPr lang="en-US" altLang="zh-CN"/>
                                <m:t>0</m:t>
                              </m:r>
                            </m:e>
                            <m:e>
                              <m:r>
                                <a:rPr lang="en-US" altLang="zh-CN"/>
                                <m:t>1</m:t>
                              </m:r>
                            </m:e>
                          </m:mr>
                        </m:m>
                      </m:e>
                    </m:d>
                    <m:d>
                      <m:dPr>
                        <m:begChr m:val="["/>
                        <m:endChr m:val="]"/>
                        <m:ctrlPr>
                          <a:rPr lang="zh-CN" altLang="zh-CN" i="1"/>
                        </m:ctrlPr>
                      </m:dPr>
                      <m:e>
                        <m:m>
                          <m:mPr>
                            <m:mcs>
                              <m:mc>
                                <m:mcPr>
                                  <m:count m:val="3"/>
                                  <m:mcJc m:val="center"/>
                                </m:mcPr>
                              </m:mc>
                            </m:mcs>
                            <m:ctrlPr>
                              <a:rPr lang="zh-CN" altLang="zh-CN" i="1"/>
                            </m:ctrlPr>
                          </m:mPr>
                          <m:mr>
                            <m:e>
                              <m:r>
                                <a:rPr lang="en-US" altLang="zh-CN"/>
                                <m:t>1</m:t>
                              </m:r>
                            </m:e>
                            <m:e>
                              <m:r>
                                <a:rPr lang="en-US" altLang="zh-CN"/>
                                <m:t>0</m:t>
                              </m:r>
                            </m:e>
                            <m:e>
                              <m:r>
                                <a:rPr lang="en-US" altLang="zh-CN"/>
                                <m:t>0</m:t>
                              </m:r>
                            </m:e>
                          </m:mr>
                          <m:mr>
                            <m:e>
                              <m:r>
                                <a:rPr lang="en-US" altLang="zh-CN"/>
                                <m:t>0</m:t>
                              </m:r>
                            </m:e>
                            <m:e>
                              <m:func>
                                <m:funcPr>
                                  <m:ctrlPr>
                                    <a:rPr lang="zh-CN" altLang="zh-CN" i="1"/>
                                  </m:ctrlPr>
                                </m:funcPr>
                                <m:fName>
                                  <m:r>
                                    <m:rPr>
                                      <m:sty m:val="p"/>
                                    </m:rPr>
                                    <a:rPr lang="en-US" altLang="zh-CN"/>
                                    <m:t>cos</m:t>
                                  </m:r>
                                </m:fName>
                                <m:e>
                                  <m:r>
                                    <m:rPr>
                                      <m:sty m:val="p"/>
                                    </m:rPr>
                                    <a:rPr lang="en-US" altLang="zh-CN"/>
                                    <m:t>p</m:t>
                                  </m:r>
                                </m:e>
                              </m:func>
                            </m:e>
                            <m:e>
                              <m:func>
                                <m:funcPr>
                                  <m:ctrlPr>
                                    <a:rPr lang="zh-CN" altLang="zh-CN" i="1"/>
                                  </m:ctrlPr>
                                </m:funcPr>
                                <m:fName>
                                  <m:r>
                                    <m:rPr>
                                      <m:sty m:val="p"/>
                                    </m:rPr>
                                    <a:rPr lang="en-US" altLang="zh-CN"/>
                                    <m:t>sin</m:t>
                                  </m:r>
                                </m:fName>
                                <m:e>
                                  <m:r>
                                    <m:rPr>
                                      <m:sty m:val="p"/>
                                    </m:rPr>
                                    <a:rPr lang="en-US" altLang="zh-CN"/>
                                    <m:t>p</m:t>
                                  </m:r>
                                </m:e>
                              </m:func>
                            </m:e>
                          </m:mr>
                          <m:mr>
                            <m:e>
                              <m:r>
                                <a:rPr lang="en-US" altLang="zh-CN"/>
                                <m:t>0</m:t>
                              </m:r>
                            </m:e>
                            <m:e>
                              <m:func>
                                <m:funcPr>
                                  <m:ctrlPr>
                                    <a:rPr lang="zh-CN" altLang="zh-CN" i="1"/>
                                  </m:ctrlPr>
                                </m:funcPr>
                                <m:fName>
                                  <m:r>
                                    <a:rPr lang="en-US" altLang="zh-CN" i="1"/>
                                    <m:t>−</m:t>
                                  </m:r>
                                  <m:r>
                                    <m:rPr>
                                      <m:sty m:val="p"/>
                                    </m:rPr>
                                    <a:rPr lang="en-US" altLang="zh-CN"/>
                                    <m:t>sin</m:t>
                                  </m:r>
                                </m:fName>
                                <m:e>
                                  <m:r>
                                    <m:rPr>
                                      <m:sty m:val="p"/>
                                    </m:rPr>
                                    <a:rPr lang="en-US" altLang="zh-CN"/>
                                    <m:t>p</m:t>
                                  </m:r>
                                </m:e>
                              </m:func>
                            </m:e>
                            <m:e>
                              <m:func>
                                <m:funcPr>
                                  <m:ctrlPr>
                                    <a:rPr lang="zh-CN" altLang="zh-CN" i="1"/>
                                  </m:ctrlPr>
                                </m:funcPr>
                                <m:fName>
                                  <m:r>
                                    <m:rPr>
                                      <m:sty m:val="p"/>
                                    </m:rPr>
                                    <a:rPr lang="en-US" altLang="zh-CN"/>
                                    <m:t>cos</m:t>
                                  </m:r>
                                </m:fName>
                                <m:e>
                                  <m:r>
                                    <m:rPr>
                                      <m:sty m:val="p"/>
                                    </m:rPr>
                                    <a:rPr lang="en-US" altLang="zh-CN"/>
                                    <m:t>p</m:t>
                                  </m:r>
                                </m:e>
                              </m:func>
                            </m:e>
                          </m:mr>
                        </m:m>
                      </m:e>
                    </m:d>
                    <m:d>
                      <m:dPr>
                        <m:begChr m:val="["/>
                        <m:endChr m:val="]"/>
                        <m:ctrlPr>
                          <a:rPr lang="zh-CN" altLang="zh-CN" i="1"/>
                        </m:ctrlPr>
                      </m:dPr>
                      <m:e>
                        <m:m>
                          <m:mPr>
                            <m:mcs>
                              <m:mc>
                                <m:mcPr>
                                  <m:count m:val="3"/>
                                  <m:mcJc m:val="center"/>
                                </m:mcPr>
                              </m:mc>
                            </m:mcs>
                            <m:ctrlPr>
                              <a:rPr lang="zh-CN" altLang="zh-CN" i="1"/>
                            </m:ctrlPr>
                          </m:mPr>
                          <m:mr>
                            <m:e>
                              <m:func>
                                <m:funcPr>
                                  <m:ctrlPr>
                                    <a:rPr lang="zh-CN" altLang="zh-CN" i="1"/>
                                  </m:ctrlPr>
                                </m:funcPr>
                                <m:fName>
                                  <m:r>
                                    <m:rPr>
                                      <m:sty m:val="p"/>
                                    </m:rPr>
                                    <a:rPr lang="en-US" altLang="zh-CN"/>
                                    <m:t>cos</m:t>
                                  </m:r>
                                </m:fName>
                                <m:e>
                                  <m:r>
                                    <m:rPr>
                                      <m:sty m:val="p"/>
                                    </m:rPr>
                                    <a:rPr lang="en-US" altLang="zh-CN"/>
                                    <m:t>h</m:t>
                                  </m:r>
                                </m:e>
                              </m:func>
                            </m:e>
                            <m:e>
                              <m:r>
                                <a:rPr lang="en-US" altLang="zh-CN"/>
                                <m:t>0</m:t>
                              </m:r>
                            </m:e>
                            <m:e>
                              <m:r>
                                <a:rPr lang="en-US" altLang="zh-CN" i="1"/>
                                <m:t>−</m:t>
                              </m:r>
                              <m:func>
                                <m:funcPr>
                                  <m:ctrlPr>
                                    <a:rPr lang="zh-CN" altLang="zh-CN" i="1"/>
                                  </m:ctrlPr>
                                </m:funcPr>
                                <m:fName>
                                  <m:r>
                                    <m:rPr>
                                      <m:sty m:val="p"/>
                                    </m:rPr>
                                    <a:rPr lang="en-US" altLang="zh-CN"/>
                                    <m:t>sin</m:t>
                                  </m:r>
                                </m:fName>
                                <m:e>
                                  <m:r>
                                    <m:rPr>
                                      <m:sty m:val="p"/>
                                    </m:rPr>
                                    <a:rPr lang="en-US" altLang="zh-CN"/>
                                    <m:t>h</m:t>
                                  </m:r>
                                </m:e>
                              </m:func>
                            </m:e>
                          </m:mr>
                          <m:mr>
                            <m:e>
                              <m:r>
                                <a:rPr lang="en-US" altLang="zh-CN"/>
                                <m:t>0</m:t>
                              </m:r>
                            </m:e>
                            <m:e>
                              <m:r>
                                <a:rPr lang="en-US" altLang="zh-CN"/>
                                <m:t>1</m:t>
                              </m:r>
                            </m:e>
                            <m:e>
                              <m:r>
                                <a:rPr lang="en-US" altLang="zh-CN"/>
                                <m:t>0</m:t>
                              </m:r>
                            </m:e>
                          </m:mr>
                          <m:mr>
                            <m:e>
                              <m:func>
                                <m:funcPr>
                                  <m:ctrlPr>
                                    <a:rPr lang="zh-CN" altLang="zh-CN" i="1"/>
                                  </m:ctrlPr>
                                </m:funcPr>
                                <m:fName>
                                  <m:r>
                                    <m:rPr>
                                      <m:sty m:val="p"/>
                                    </m:rPr>
                                    <a:rPr lang="en-US" altLang="zh-CN"/>
                                    <m:t>sin</m:t>
                                  </m:r>
                                </m:fName>
                                <m:e>
                                  <m:r>
                                    <m:rPr>
                                      <m:sty m:val="p"/>
                                    </m:rPr>
                                    <a:rPr lang="en-US" altLang="zh-CN"/>
                                    <m:t>h</m:t>
                                  </m:r>
                                </m:e>
                              </m:func>
                            </m:e>
                            <m:e>
                              <m:r>
                                <a:rPr lang="en-US" altLang="zh-CN"/>
                                <m:t>0</m:t>
                              </m:r>
                            </m:e>
                            <m:e>
                              <m:func>
                                <m:funcPr>
                                  <m:ctrlPr>
                                    <a:rPr lang="zh-CN" altLang="zh-CN" i="1"/>
                                  </m:ctrlPr>
                                </m:funcPr>
                                <m:fName>
                                  <m:r>
                                    <m:rPr>
                                      <m:sty m:val="p"/>
                                    </m:rPr>
                                    <a:rPr lang="en-US" altLang="zh-CN"/>
                                    <m:t>cos</m:t>
                                  </m:r>
                                </m:fName>
                                <m:e>
                                  <m:r>
                                    <m:rPr>
                                      <m:sty m:val="p"/>
                                    </m:rPr>
                                    <a:rPr lang="en-US" altLang="zh-CN"/>
                                    <m:t>h</m:t>
                                  </m:r>
                                </m:e>
                              </m:func>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219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91879"/>
          </a:xfrm>
        </p:spPr>
        <p:txBody>
          <a:bodyPr>
            <a:normAutofit fontScale="55000" lnSpcReduction="20000"/>
          </a:bodyPr>
          <a:lstStyle/>
          <a:p>
            <a:r>
              <a:rPr lang="zh-CN" altLang="zh-CN" dirty="0"/>
              <a:t>欧拉角在表示物体旋转时很常用，但这种表示方法最大的一个问题是可能引起万向节死锁（</a:t>
            </a:r>
            <a:r>
              <a:rPr lang="en-US" altLang="zh-CN" dirty="0"/>
              <a:t>Gimbal Lock</a:t>
            </a:r>
            <a:r>
              <a:rPr lang="zh-CN" altLang="zh-CN" dirty="0" smtClean="0"/>
              <a:t>）</a:t>
            </a:r>
            <a:endParaRPr lang="zh-CN" altLang="zh-CN" dirty="0"/>
          </a:p>
          <a:p>
            <a:r>
              <a:rPr lang="zh-CN" altLang="zh-CN" dirty="0"/>
              <a:t>假如在地面上某一个固定位置有一个望远镜，将望远镜饶纵向轴（垂直于地面）旋转可以观察水平包围圈的方向，我们将正北朝向方位角度记为</a:t>
            </a:r>
            <a:r>
              <a:rPr lang="en-US" altLang="zh-CN" dirty="0"/>
              <a:t>0</a:t>
            </a:r>
            <a:r>
              <a:rPr lang="zh-CN" altLang="zh-CN" dirty="0"/>
              <a:t>度；绕第二个坐标轴（即平行于地平面的横向轴）旋转，可以使得望远镜做俯仰观察，我们将平行地面观察时的角度记为</a:t>
            </a:r>
            <a:r>
              <a:rPr lang="en-US" altLang="zh-CN" dirty="0"/>
              <a:t>0</a:t>
            </a:r>
            <a:r>
              <a:rPr lang="zh-CN" altLang="zh-CN" dirty="0"/>
              <a:t>度，这样，望远镜可以向上仰</a:t>
            </a:r>
            <a:r>
              <a:rPr lang="en-US" altLang="zh-CN" dirty="0"/>
              <a:t>+90</a:t>
            </a:r>
            <a:r>
              <a:rPr lang="zh-CN" altLang="zh-CN" dirty="0"/>
              <a:t>度指向天顶，或者向下</a:t>
            </a:r>
            <a:r>
              <a:rPr lang="en-US" altLang="zh-CN" dirty="0"/>
              <a:t>-90</a:t>
            </a:r>
            <a:r>
              <a:rPr lang="zh-CN" altLang="zh-CN" dirty="0"/>
              <a:t>度指向脚底。这样，周围环境中的每个点只要一对这样的角度就可以确定，比如（</a:t>
            </a:r>
            <a:r>
              <a:rPr lang="en-US" altLang="zh-CN" dirty="0"/>
              <a:t>90, 45</a:t>
            </a:r>
            <a:r>
              <a:rPr lang="zh-CN" altLang="zh-CN" dirty="0"/>
              <a:t>）表示的点是位于正东方向的半天空上。</a:t>
            </a:r>
          </a:p>
          <a:p>
            <a:r>
              <a:rPr lang="zh-CN" altLang="zh-CN" dirty="0" smtClean="0"/>
              <a:t>假如</a:t>
            </a:r>
            <a:r>
              <a:rPr lang="zh-CN" altLang="zh-CN" dirty="0"/>
              <a:t>我们使用望远镜探测到有一个飞行器贴地飞行，位于望远镜的正东方向（</a:t>
            </a:r>
            <a:r>
              <a:rPr lang="en-US" altLang="zh-CN" dirty="0"/>
              <a:t>90, 10</a:t>
            </a:r>
            <a:r>
              <a:rPr lang="zh-CN" altLang="zh-CN" dirty="0"/>
              <a:t>），朝着我们直飞过来。我们使用望远镜跟踪它，我们会发现，第一个旋转角保持不变，但第二个旋转角会持续增大，这表示望远镜不断地抬高，用于跟踪不断靠近的飞行器。随着飞行器的临近，仰角增长越来越快。假设当仰角达到</a:t>
            </a:r>
            <a:r>
              <a:rPr lang="en-US" altLang="zh-CN" dirty="0"/>
              <a:t>90</a:t>
            </a:r>
            <a:r>
              <a:rPr lang="zh-CN" altLang="zh-CN" dirty="0"/>
              <a:t>度时（即指向头顶），飞行器突然急转弯朝南飞去。这时，我们无法通过两个角度的变化来对飞行器继续进行跟踪，因为无论我们如何绕垂直轴旋转，第一个角度都不会发生变化，这就是万向节死锁</a:t>
            </a:r>
            <a:r>
              <a:rPr lang="zh-CN" altLang="zh-CN" dirty="0" smtClean="0"/>
              <a:t>！</a:t>
            </a:r>
            <a:endParaRPr lang="zh-CN" altLang="en-US" dirty="0"/>
          </a:p>
        </p:txBody>
      </p:sp>
    </p:spTree>
    <p:extLst>
      <p:ext uri="{BB962C8B-B14F-4D97-AF65-F5344CB8AC3E}">
        <p14:creationId xmlns:p14="http://schemas.microsoft.com/office/powerpoint/2010/main" val="1793544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四元数</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四元数是最简单的超复数，我们都知道复数是由实数加上虚数单位</a:t>
                </a:r>
                <a:r>
                  <a:rPr lang="en-US" altLang="zh-CN" dirty="0" err="1"/>
                  <a:t>i</a:t>
                </a:r>
                <a:r>
                  <a:rPr lang="zh-CN" altLang="zh-CN" dirty="0"/>
                  <a:t>组成，其中</a:t>
                </a:r>
                <a:r>
                  <a:rPr lang="en-US" altLang="zh-CN" dirty="0"/>
                  <a:t>i</a:t>
                </a:r>
                <a:r>
                  <a:rPr lang="en-US" altLang="zh-CN" baseline="30000" dirty="0"/>
                  <a:t>2</a:t>
                </a:r>
                <a:r>
                  <a:rPr lang="en-US" altLang="zh-CN" dirty="0"/>
                  <a:t> = -1</a:t>
                </a:r>
                <a:r>
                  <a:rPr lang="zh-CN" altLang="zh-CN" dirty="0"/>
                  <a:t>，而四元数是由实数加上三个虚数单位</a:t>
                </a:r>
                <a:r>
                  <a:rPr lang="en-US" altLang="zh-CN" dirty="0" err="1"/>
                  <a:t>i</a:t>
                </a:r>
                <a:r>
                  <a:rPr lang="zh-CN" altLang="zh-CN" dirty="0"/>
                  <a:t>、 </a:t>
                </a:r>
                <a:r>
                  <a:rPr lang="en-US" altLang="zh-CN" dirty="0"/>
                  <a:t>j</a:t>
                </a:r>
                <a:r>
                  <a:rPr lang="zh-CN" altLang="zh-CN" dirty="0"/>
                  <a:t>、 </a:t>
                </a:r>
                <a:r>
                  <a:rPr lang="en-US" altLang="zh-CN" dirty="0"/>
                  <a:t>k </a:t>
                </a:r>
                <a:r>
                  <a:rPr lang="zh-CN" altLang="zh-CN" dirty="0"/>
                  <a:t>组成，而且它们有如下的关系：</a:t>
                </a:r>
                <a:r>
                  <a:rPr lang="en-US" altLang="zh-CN" dirty="0"/>
                  <a:t> i</a:t>
                </a:r>
                <a:r>
                  <a:rPr lang="en-US" altLang="zh-CN" baseline="30000" dirty="0"/>
                  <a:t>2</a:t>
                </a:r>
                <a:r>
                  <a:rPr lang="en-US" altLang="zh-CN" dirty="0"/>
                  <a:t> = j</a:t>
                </a:r>
                <a:r>
                  <a:rPr lang="en-US" altLang="zh-CN" baseline="30000" dirty="0"/>
                  <a:t>2</a:t>
                </a:r>
                <a:r>
                  <a:rPr lang="en-US" altLang="zh-CN" dirty="0"/>
                  <a:t> = k</a:t>
                </a:r>
                <a:r>
                  <a:rPr lang="en-US" altLang="zh-CN" baseline="30000" dirty="0"/>
                  <a:t>2</a:t>
                </a:r>
                <a:r>
                  <a:rPr lang="en-US" altLang="zh-CN" dirty="0"/>
                  <a:t> = </a:t>
                </a:r>
                <a:r>
                  <a:rPr lang="en-US" altLang="zh-CN" dirty="0" err="1"/>
                  <a:t>ijk</a:t>
                </a:r>
                <a:r>
                  <a:rPr lang="en-US" altLang="zh-CN" dirty="0"/>
                  <a:t>= -1 , </a:t>
                </a:r>
                <a:r>
                  <a:rPr lang="zh-CN" altLang="zh-CN" dirty="0"/>
                  <a:t>每个四元数都是实数和虚数单位</a:t>
                </a:r>
                <a:r>
                  <a:rPr lang="en-US" altLang="zh-CN" dirty="0" err="1"/>
                  <a:t>i</a:t>
                </a:r>
                <a:r>
                  <a:rPr lang="zh-CN" altLang="zh-CN" dirty="0"/>
                  <a:t>、</a:t>
                </a:r>
                <a:r>
                  <a:rPr lang="en-US" altLang="zh-CN" dirty="0"/>
                  <a:t>j </a:t>
                </a:r>
                <a:r>
                  <a:rPr lang="zh-CN" altLang="zh-CN" dirty="0"/>
                  <a:t>和</a:t>
                </a:r>
                <a:r>
                  <a:rPr lang="en-US" altLang="zh-CN" dirty="0"/>
                  <a:t> k </a:t>
                </a:r>
                <a:r>
                  <a:rPr lang="zh-CN" altLang="zh-CN" dirty="0"/>
                  <a:t>的线性组合，即：</a:t>
                </a:r>
                <a:r>
                  <a:rPr lang="en-US" altLang="zh-CN" dirty="0"/>
                  <a:t>w + xi +</a:t>
                </a:r>
                <a:r>
                  <a:rPr lang="en-US" altLang="zh-CN" dirty="0" err="1"/>
                  <a:t>yj</a:t>
                </a:r>
                <a:r>
                  <a:rPr lang="en-US" altLang="zh-CN" dirty="0"/>
                  <a:t> + </a:t>
                </a:r>
                <a:r>
                  <a:rPr lang="en-US" altLang="zh-CN" dirty="0" err="1"/>
                  <a:t>zk</a:t>
                </a:r>
                <a:r>
                  <a:rPr lang="zh-CN" altLang="zh-CN" dirty="0"/>
                  <a:t>，其中</a:t>
                </a:r>
                <a:r>
                  <a:rPr lang="en-US" altLang="zh-CN" dirty="0" err="1"/>
                  <a:t>w,x,y,z</a:t>
                </a:r>
                <a:r>
                  <a:rPr lang="zh-CN" altLang="zh-CN" dirty="0"/>
                  <a:t>是实数，它们组成四元数的向量基：</a:t>
                </a:r>
                <a14:m>
                  <m:oMath xmlns:m="http://schemas.openxmlformats.org/officeDocument/2006/math">
                    <m:r>
                      <m:rPr>
                        <m:sty m:val="p"/>
                      </m:rPr>
                      <a:rPr lang="en-US" altLang="zh-CN"/>
                      <m:t>i</m:t>
                    </m:r>
                    <m:r>
                      <a:rPr lang="en-US" altLang="zh-CN"/>
                      <m:t>=(1,0,0)</m:t>
                    </m:r>
                  </m:oMath>
                </a14:m>
                <a:r>
                  <a:rPr lang="zh-CN" altLang="zh-CN" dirty="0"/>
                  <a:t>，</a:t>
                </a:r>
                <a14:m>
                  <m:oMath xmlns:m="http://schemas.openxmlformats.org/officeDocument/2006/math">
                    <m:r>
                      <m:rPr>
                        <m:sty m:val="p"/>
                      </m:rPr>
                      <a:rPr lang="en-US" altLang="zh-CN"/>
                      <m:t>j</m:t>
                    </m:r>
                    <m:r>
                      <a:rPr lang="en-US" altLang="zh-CN"/>
                      <m:t>=(0,1,0)</m:t>
                    </m:r>
                  </m:oMath>
                </a14:m>
                <a:r>
                  <a:rPr lang="en-US" altLang="zh-CN" dirty="0"/>
                  <a:t>, </a:t>
                </a:r>
                <a14:m>
                  <m:oMath xmlns:m="http://schemas.openxmlformats.org/officeDocument/2006/math">
                    <m:r>
                      <m:rPr>
                        <m:sty m:val="p"/>
                      </m:rPr>
                      <a:rPr lang="en-US" altLang="zh-CN"/>
                      <m:t>k</m:t>
                    </m:r>
                    <m:r>
                      <a:rPr lang="en-US" altLang="zh-CN"/>
                      <m:t>=(0,0,1)</m:t>
                    </m:r>
                  </m:oMath>
                </a14:m>
                <a:r>
                  <a:rPr lang="zh-CN" altLang="zh-CN" dirty="0"/>
                  <a:t>，他们之间的关系是：</a:t>
                </a:r>
              </a:p>
              <a:p>
                <a:r>
                  <a:rPr lang="en-US" altLang="zh-CN" dirty="0"/>
                  <a:t>  </a:t>
                </a:r>
                <a14:m>
                  <m:oMath xmlns:m="http://schemas.openxmlformats.org/officeDocument/2006/math">
                    <m:r>
                      <m:rPr>
                        <m:sty m:val="p"/>
                      </m:rPr>
                      <a:rPr lang="en-US" altLang="zh-CN"/>
                      <m:t>i</m:t>
                    </m:r>
                    <m:r>
                      <a:rPr lang="en-US" altLang="zh-CN"/>
                      <m:t>=</m:t>
                    </m:r>
                    <m:r>
                      <m:rPr>
                        <m:sty m:val="p"/>
                      </m:rPr>
                      <a:rPr lang="en-US" altLang="zh-CN"/>
                      <m:t>j</m:t>
                    </m:r>
                    <m:r>
                      <a:rPr lang="en-US" altLang="zh-CN" i="1"/>
                      <m:t>∗</m:t>
                    </m:r>
                    <m:r>
                      <m:rPr>
                        <m:sty m:val="p"/>
                      </m:rPr>
                      <a:rPr lang="en-US" altLang="zh-CN"/>
                      <m:t>k</m:t>
                    </m:r>
                    <m:r>
                      <a:rPr lang="en-US" altLang="zh-CN"/>
                      <m:t>=</m:t>
                    </m:r>
                    <m:r>
                      <a:rPr lang="en-US" altLang="zh-CN" i="1"/>
                      <m:t>−</m:t>
                    </m:r>
                    <m:r>
                      <m:rPr>
                        <m:sty m:val="p"/>
                      </m:rPr>
                      <a:rPr lang="en-US" altLang="zh-CN"/>
                      <m:t>k</m:t>
                    </m:r>
                    <m:r>
                      <a:rPr lang="en-US" altLang="zh-CN" i="1"/>
                      <m:t>∗</m:t>
                    </m:r>
                    <m:r>
                      <m:rPr>
                        <m:sty m:val="p"/>
                      </m:rPr>
                      <a:rPr lang="en-US" altLang="zh-CN"/>
                      <m:t>j</m:t>
                    </m:r>
                  </m:oMath>
                </a14:m>
                <a:endParaRPr lang="zh-CN" altLang="zh-CN" dirty="0"/>
              </a:p>
              <a:p>
                <a:r>
                  <a:rPr lang="en-US" altLang="zh-CN" dirty="0"/>
                  <a:t>  </a:t>
                </a:r>
                <a14:m>
                  <m:oMath xmlns:m="http://schemas.openxmlformats.org/officeDocument/2006/math">
                    <m:r>
                      <m:rPr>
                        <m:sty m:val="p"/>
                      </m:rPr>
                      <a:rPr lang="en-US" altLang="zh-CN"/>
                      <m:t>j</m:t>
                    </m:r>
                    <m:r>
                      <a:rPr lang="en-US" altLang="zh-CN"/>
                      <m:t>=</m:t>
                    </m:r>
                    <m:r>
                      <m:rPr>
                        <m:sty m:val="p"/>
                      </m:rPr>
                      <a:rPr lang="en-US" altLang="zh-CN"/>
                      <m:t>k</m:t>
                    </m:r>
                    <m:r>
                      <a:rPr lang="en-US" altLang="zh-CN" i="1"/>
                      <m:t>∗</m:t>
                    </m:r>
                    <m:r>
                      <m:rPr>
                        <m:sty m:val="p"/>
                      </m:rPr>
                      <a:rPr lang="en-US" altLang="zh-CN"/>
                      <m:t>i</m:t>
                    </m:r>
                    <m:r>
                      <a:rPr lang="en-US" altLang="zh-CN"/>
                      <m:t>=</m:t>
                    </m:r>
                    <m:r>
                      <a:rPr lang="en-US" altLang="zh-CN" i="1"/>
                      <m:t>−</m:t>
                    </m:r>
                    <m:r>
                      <m:rPr>
                        <m:sty m:val="p"/>
                      </m:rPr>
                      <a:rPr lang="en-US" altLang="zh-CN"/>
                      <m:t>i</m:t>
                    </m:r>
                    <m:r>
                      <a:rPr lang="en-US" altLang="zh-CN" i="1"/>
                      <m:t>∗</m:t>
                    </m:r>
                    <m:r>
                      <m:rPr>
                        <m:sty m:val="p"/>
                      </m:rPr>
                      <a:rPr lang="en-US" altLang="zh-CN"/>
                      <m:t>k</m:t>
                    </m:r>
                  </m:oMath>
                </a14:m>
                <a:endParaRPr lang="zh-CN" altLang="zh-CN" dirty="0"/>
              </a:p>
              <a:p>
                <a:r>
                  <a:rPr lang="en-US" altLang="zh-CN" dirty="0"/>
                  <a:t>  </a:t>
                </a:r>
                <a14:m>
                  <m:oMath xmlns:m="http://schemas.openxmlformats.org/officeDocument/2006/math">
                    <m:r>
                      <m:rPr>
                        <m:sty m:val="p"/>
                      </m:rPr>
                      <a:rPr lang="en-US" altLang="zh-CN"/>
                      <m:t>k</m:t>
                    </m:r>
                    <m:r>
                      <a:rPr lang="en-US" altLang="zh-CN"/>
                      <m:t>=</m:t>
                    </m:r>
                    <m:r>
                      <m:rPr>
                        <m:sty m:val="p"/>
                      </m:rPr>
                      <a:rPr lang="en-US" altLang="zh-CN"/>
                      <m:t>i</m:t>
                    </m:r>
                    <m:r>
                      <a:rPr lang="en-US" altLang="zh-CN" i="1"/>
                      <m:t>∗</m:t>
                    </m:r>
                    <m:r>
                      <m:rPr>
                        <m:sty m:val="p"/>
                      </m:rPr>
                      <a:rPr lang="en-US" altLang="zh-CN"/>
                      <m:t>j</m:t>
                    </m:r>
                    <m:r>
                      <a:rPr lang="en-US" altLang="zh-CN"/>
                      <m:t>=</m:t>
                    </m:r>
                    <m:r>
                      <a:rPr lang="en-US" altLang="zh-CN" i="1"/>
                      <m:t>−</m:t>
                    </m:r>
                    <m:r>
                      <m:rPr>
                        <m:sty m:val="p"/>
                      </m:rPr>
                      <a:rPr lang="en-US" altLang="zh-CN"/>
                      <m:t>j</m:t>
                    </m:r>
                    <m:r>
                      <a:rPr lang="en-US" altLang="zh-CN" i="1"/>
                      <m:t>∗</m:t>
                    </m:r>
                    <m:r>
                      <m:rPr>
                        <m:sty m:val="p"/>
                      </m:rPr>
                      <a:rPr lang="en-US" altLang="zh-CN"/>
                      <m:t>i</m:t>
                    </m:r>
                  </m:oMath>
                </a14:m>
                <a:endParaRPr lang="zh-CN" altLang="zh-CN" dirty="0"/>
              </a:p>
              <a:p>
                <a:r>
                  <a:rPr lang="zh-CN" altLang="zh-CN" dirty="0"/>
                  <a:t>我们也可将四元数看成由实部与虚部组成，于是四元数表示为</a:t>
                </a:r>
                <a:r>
                  <a:rPr lang="en-US" altLang="zh-CN" dirty="0"/>
                  <a:t>:</a:t>
                </a:r>
                <a:endParaRPr lang="zh-CN" altLang="zh-CN" dirty="0"/>
              </a:p>
              <a:p>
                <a14:m>
                  <m:oMath xmlns:m="http://schemas.openxmlformats.org/officeDocument/2006/math">
                    <m:r>
                      <m:rPr>
                        <m:sty m:val="p"/>
                      </m:rPr>
                      <a:rPr lang="en-US" altLang="zh-CN"/>
                      <m:t>q</m:t>
                    </m:r>
                    <m:r>
                      <a:rPr lang="en-US" altLang="zh-CN"/>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m:rPr>
                            <m:sty m:val="p"/>
                          </m:rPr>
                          <a:rPr lang="en-US" altLang="zh-CN"/>
                          <m:t>v</m:t>
                        </m:r>
                      </m:sub>
                    </m:sSub>
                  </m:oMath>
                </a14:m>
                <a:endParaRPr lang="zh-CN" altLang="zh-CN" dirty="0"/>
              </a:p>
              <a:p>
                <a:r>
                  <a:rPr lang="zh-CN" altLang="zh-CN" dirty="0"/>
                  <a:t>其中</a:t>
                </a:r>
                <a14:m>
                  <m:oMath xmlns:m="http://schemas.openxmlformats.org/officeDocument/2006/math">
                    <m:sSub>
                      <m:sSubPr>
                        <m:ctrlPr>
                          <a:rPr lang="zh-CN" altLang="zh-CN" i="1"/>
                        </m:ctrlPr>
                      </m:sSubPr>
                      <m:e>
                        <m:r>
                          <m:rPr>
                            <m:sty m:val="p"/>
                          </m:rPr>
                          <a:rPr lang="en-US" altLang="zh-CN"/>
                          <m:t>q</m:t>
                        </m:r>
                      </m:e>
                      <m:sub>
                        <m:r>
                          <a:rPr lang="en-US" altLang="zh-CN"/>
                          <m:t>0</m:t>
                        </m:r>
                      </m:sub>
                    </m:sSub>
                  </m:oMath>
                </a14:m>
                <a:r>
                  <a:rPr lang="zh-CN" altLang="zh-CN" dirty="0"/>
                  <a:t>为实部，</a:t>
                </a:r>
                <a14:m>
                  <m:oMath xmlns:m="http://schemas.openxmlformats.org/officeDocument/2006/math">
                    <m:sSub>
                      <m:sSubPr>
                        <m:ctrlPr>
                          <a:rPr lang="zh-CN" altLang="zh-CN" i="1"/>
                        </m:ctrlPr>
                      </m:sSubPr>
                      <m:e>
                        <m:r>
                          <m:rPr>
                            <m:sty m:val="p"/>
                          </m:rPr>
                          <a:rPr lang="en-US" altLang="zh-CN"/>
                          <m:t>q</m:t>
                        </m:r>
                      </m:e>
                      <m:sub>
                        <m:r>
                          <m:rPr>
                            <m:sty m:val="p"/>
                          </m:rPr>
                          <a:rPr lang="en-US" altLang="zh-CN"/>
                          <m:t>v</m:t>
                        </m:r>
                      </m:sub>
                    </m:sSub>
                  </m:oMath>
                </a14:m>
                <a:r>
                  <a:rPr lang="zh-CN" altLang="zh-CN" dirty="0"/>
                  <a:t>为虚部</a:t>
                </a:r>
                <a:r>
                  <a:rPr lang="en-US" altLang="zh-CN" dirty="0"/>
                  <a:t>:</a:t>
                </a:r>
                <a14:m>
                  <m:oMath xmlns:m="http://schemas.openxmlformats.org/officeDocument/2006/math">
                    <m:sSub>
                      <m:sSubPr>
                        <m:ctrlPr>
                          <a:rPr lang="zh-CN" altLang="zh-CN" i="1"/>
                        </m:ctrlPr>
                      </m:sSubPr>
                      <m:e>
                        <m:r>
                          <m:rPr>
                            <m:sty m:val="p"/>
                          </m:rPr>
                          <a:rPr lang="en-US" altLang="zh-CN"/>
                          <m:t>q</m:t>
                        </m:r>
                      </m:e>
                      <m:sub>
                        <m:r>
                          <m:rPr>
                            <m:sty m:val="p"/>
                          </m:rPr>
                          <a:rPr lang="en-US" altLang="zh-CN"/>
                          <m:t>v</m:t>
                        </m:r>
                      </m:sub>
                    </m:sSub>
                    <m:r>
                      <a:rPr lang="en-US" altLang="zh-CN"/>
                      <m:t>=</m:t>
                    </m:r>
                    <m:r>
                      <m:rPr>
                        <m:sty m:val="p"/>
                      </m:rPr>
                      <a:rPr lang="en-US" altLang="zh-CN"/>
                      <m:t>bi</m:t>
                    </m:r>
                    <m:r>
                      <a:rPr lang="en-US" altLang="zh-CN"/>
                      <m:t> + </m:t>
                    </m:r>
                    <m:r>
                      <m:rPr>
                        <m:sty m:val="p"/>
                      </m:rPr>
                      <a:rPr lang="en-US" altLang="zh-CN"/>
                      <m:t>cj</m:t>
                    </m:r>
                    <m:r>
                      <a:rPr lang="en-US" altLang="zh-CN"/>
                      <m:t> + </m:t>
                    </m:r>
                    <m:r>
                      <m:rPr>
                        <m:sty m:val="p"/>
                      </m:rPr>
                      <a:rPr lang="en-US" altLang="zh-CN"/>
                      <m:t>dk</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四元数运算</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pPr lvl="0"/>
                <a:r>
                  <a:rPr lang="zh-CN" altLang="zh-CN" dirty="0"/>
                  <a:t>四元数的加法与减法</a:t>
                </a:r>
              </a:p>
              <a:p>
                <a:r>
                  <a:rPr lang="zh-CN" altLang="zh-CN" dirty="0"/>
                  <a:t>与常规复数一样，四元数的加减法也是将四元数的实部的虚部分别进行加减运算：</a:t>
                </a:r>
              </a:p>
              <a:p>
                <a14:m>
                  <m:oMath xmlns:m="http://schemas.openxmlformats.org/officeDocument/2006/math">
                    <m:r>
                      <m:rPr>
                        <m:sty m:val="p"/>
                      </m:rPr>
                      <a:rPr lang="en-US" altLang="zh-CN"/>
                      <m:t>q</m:t>
                    </m:r>
                    <m:r>
                      <a:rPr lang="en-US" altLang="zh-CN"/>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m:rPr>
                            <m:sty m:val="p"/>
                          </m:rPr>
                          <a:rPr lang="en-US" altLang="zh-CN"/>
                          <m:t>v</m:t>
                        </m:r>
                      </m:sub>
                    </m:sSub>
                  </m:oMath>
                </a14:m>
                <a:endParaRPr lang="zh-CN" altLang="zh-CN" dirty="0"/>
              </a:p>
              <a:p>
                <a14:m>
                  <m:oMath xmlns:m="http://schemas.openxmlformats.org/officeDocument/2006/math">
                    <m:r>
                      <m:rPr>
                        <m:sty m:val="p"/>
                      </m:rPr>
                      <a:rPr lang="en-US" altLang="zh-CN"/>
                      <m:t>p</m:t>
                    </m:r>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m:rPr>
                            <m:sty m:val="p"/>
                          </m:rPr>
                          <a:rPr lang="en-US" altLang="zh-CN"/>
                          <m:t>v</m:t>
                        </m:r>
                      </m:sub>
                    </m:sSub>
                  </m:oMath>
                </a14:m>
                <a:endParaRPr lang="zh-CN" altLang="zh-CN" dirty="0"/>
              </a:p>
              <a:p>
                <a14:m>
                  <m:oMath xmlns:m="http://schemas.openxmlformats.org/officeDocument/2006/math">
                    <m:r>
                      <m:rPr>
                        <m:sty m:val="p"/>
                      </m:rPr>
                      <a:rPr lang="en-US" altLang="zh-CN"/>
                      <m:t>q</m:t>
                    </m:r>
                    <m:r>
                      <a:rPr lang="en-US" altLang="zh-CN"/>
                      <m:t>+</m:t>
                    </m:r>
                    <m:r>
                      <m:rPr>
                        <m:sty m:val="p"/>
                      </m:rPr>
                      <a:rPr lang="en-US" altLang="zh-CN"/>
                      <m:t>p</m:t>
                    </m:r>
                    <m:r>
                      <a:rPr lang="en-US" altLang="zh-CN"/>
                      <m:t>=</m:t>
                    </m:r>
                    <m:d>
                      <m:dPr>
                        <m:ctrlPr>
                          <a:rPr lang="zh-CN" altLang="zh-CN" i="1"/>
                        </m:ctrlPr>
                      </m:dPr>
                      <m:e>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p</m:t>
                            </m:r>
                          </m:e>
                          <m:sub>
                            <m:r>
                              <a:rPr lang="en-US" altLang="zh-CN"/>
                              <m:t>0</m:t>
                            </m:r>
                          </m:sub>
                        </m:sSub>
                      </m:e>
                    </m:d>
                    <m:r>
                      <a:rPr lang="en-US" altLang="zh-CN"/>
                      <m:t>+(</m:t>
                    </m:r>
                    <m:sSub>
                      <m:sSubPr>
                        <m:ctrlPr>
                          <a:rPr lang="zh-CN" altLang="zh-CN" i="1"/>
                        </m:ctrlPr>
                      </m:sSubPr>
                      <m:e>
                        <m:r>
                          <m:rPr>
                            <m:sty m:val="p"/>
                          </m:rPr>
                          <a:rPr lang="en-US" altLang="zh-CN"/>
                          <m:t>q</m:t>
                        </m:r>
                      </m:e>
                      <m:sub>
                        <m:r>
                          <m:rPr>
                            <m:sty m:val="p"/>
                          </m:rPr>
                          <a:rPr lang="en-US" altLang="zh-CN"/>
                          <m:t>v</m:t>
                        </m:r>
                      </m:sub>
                    </m:sSub>
                    <m:r>
                      <a:rPr lang="en-US" altLang="zh-CN"/>
                      <m:t>+</m:t>
                    </m:r>
                    <m:sSub>
                      <m:sSubPr>
                        <m:ctrlPr>
                          <a:rPr lang="zh-CN" altLang="zh-CN" i="1"/>
                        </m:ctrlPr>
                      </m:sSubPr>
                      <m:e>
                        <m:r>
                          <m:rPr>
                            <m:sty m:val="p"/>
                          </m:rPr>
                          <a:rPr lang="en-US" altLang="zh-CN"/>
                          <m:t>p</m:t>
                        </m:r>
                      </m:e>
                      <m:sub>
                        <m:r>
                          <m:rPr>
                            <m:sty m:val="p"/>
                          </m:rPr>
                          <a:rPr lang="en-US" altLang="zh-CN"/>
                          <m:t>v</m:t>
                        </m:r>
                      </m:sub>
                    </m:sSub>
                    <m:r>
                      <a:rPr lang="en-US" altLang="zh-CN"/>
                      <m:t>)</m:t>
                    </m:r>
                  </m:oMath>
                </a14:m>
                <a:endParaRPr lang="zh-CN" altLang="zh-CN" dirty="0"/>
              </a:p>
              <a:p>
                <a14:m>
                  <m:oMath xmlns:m="http://schemas.openxmlformats.org/officeDocument/2006/math">
                    <m:r>
                      <m:rPr>
                        <m:sty m:val="p"/>
                      </m:rPr>
                      <a:rPr lang="en-US" altLang="zh-CN"/>
                      <m:t>q</m:t>
                    </m:r>
                    <m:r>
                      <a:rPr lang="en-US" altLang="zh-CN" i="1"/>
                      <m:t>−</m:t>
                    </m:r>
                    <m:r>
                      <m:rPr>
                        <m:sty m:val="p"/>
                      </m:rPr>
                      <a:rPr lang="en-US" altLang="zh-CN"/>
                      <m:t>p</m:t>
                    </m:r>
                    <m:r>
                      <a:rPr lang="en-US" altLang="zh-CN"/>
                      <m:t>=</m:t>
                    </m:r>
                    <m:d>
                      <m:dPr>
                        <m:ctrlPr>
                          <a:rPr lang="zh-CN" altLang="zh-CN" i="1"/>
                        </m:ctrlPr>
                      </m:dPr>
                      <m:e>
                        <m:sSub>
                          <m:sSubPr>
                            <m:ctrlPr>
                              <a:rPr lang="zh-CN" altLang="zh-CN" i="1"/>
                            </m:ctrlPr>
                          </m:sSubPr>
                          <m:e>
                            <m:r>
                              <m:rPr>
                                <m:sty m:val="p"/>
                              </m:rPr>
                              <a:rPr lang="en-US" altLang="zh-CN"/>
                              <m:t>q</m:t>
                            </m:r>
                          </m:e>
                          <m:sub>
                            <m:r>
                              <a:rPr lang="en-US" altLang="zh-CN"/>
                              <m:t>0</m:t>
                            </m:r>
                          </m:sub>
                        </m:sSub>
                        <m:r>
                          <a:rPr lang="en-US" altLang="zh-CN" i="1"/>
                          <m:t>−</m:t>
                        </m:r>
                        <m:sSub>
                          <m:sSubPr>
                            <m:ctrlPr>
                              <a:rPr lang="zh-CN" altLang="zh-CN" i="1"/>
                            </m:ctrlPr>
                          </m:sSubPr>
                          <m:e>
                            <m:r>
                              <m:rPr>
                                <m:sty m:val="p"/>
                              </m:rPr>
                              <a:rPr lang="en-US" altLang="zh-CN"/>
                              <m:t>p</m:t>
                            </m:r>
                          </m:e>
                          <m:sub>
                            <m:r>
                              <a:rPr lang="en-US" altLang="zh-CN"/>
                              <m:t>0</m:t>
                            </m:r>
                          </m:sub>
                        </m:sSub>
                      </m:e>
                    </m:d>
                    <m:r>
                      <a:rPr lang="en-US" altLang="zh-CN"/>
                      <m:t>+(</m:t>
                    </m:r>
                    <m:sSub>
                      <m:sSubPr>
                        <m:ctrlPr>
                          <a:rPr lang="zh-CN" altLang="zh-CN" i="1"/>
                        </m:ctrlPr>
                      </m:sSubPr>
                      <m:e>
                        <m:r>
                          <m:rPr>
                            <m:sty m:val="p"/>
                          </m:rPr>
                          <a:rPr lang="en-US" altLang="zh-CN"/>
                          <m:t>q</m:t>
                        </m:r>
                      </m:e>
                      <m:sub>
                        <m:r>
                          <m:rPr>
                            <m:sty m:val="p"/>
                          </m:rPr>
                          <a:rPr lang="en-US" altLang="zh-CN"/>
                          <m:t>v</m:t>
                        </m:r>
                      </m:sub>
                    </m:sSub>
                    <m:r>
                      <a:rPr lang="en-US" altLang="zh-CN" i="1"/>
                      <m:t>−</m:t>
                    </m:r>
                    <m:sSub>
                      <m:sSubPr>
                        <m:ctrlPr>
                          <a:rPr lang="zh-CN" altLang="zh-CN" i="1"/>
                        </m:ctrlPr>
                      </m:sSubPr>
                      <m:e>
                        <m:r>
                          <m:rPr>
                            <m:sty m:val="p"/>
                          </m:rPr>
                          <a:rPr lang="en-US" altLang="zh-CN"/>
                          <m:t>p</m:t>
                        </m:r>
                      </m:e>
                      <m:sub>
                        <m:r>
                          <m:rPr>
                            <m:sty m:val="p"/>
                          </m:rPr>
                          <a:rPr lang="en-US" altLang="zh-CN"/>
                          <m:t>v</m:t>
                        </m:r>
                      </m:sub>
                    </m:sSub>
                    <m:r>
                      <a:rPr lang="en-US" altLang="zh-CN"/>
                      <m:t>)</m:t>
                    </m:r>
                  </m:oMath>
                </a14:m>
                <a:endParaRPr lang="zh-CN" altLang="zh-CN" dirty="0"/>
              </a:p>
              <a:p>
                <a:r>
                  <a:rPr lang="en-US" altLang="zh-CN" dirty="0"/>
                  <a:t> </a:t>
                </a:r>
                <a:endParaRPr lang="zh-CN" altLang="zh-CN" dirty="0"/>
              </a:p>
              <a:p>
                <a:pPr lvl="0"/>
                <a:r>
                  <a:rPr lang="zh-CN" altLang="zh-CN" dirty="0"/>
                  <a:t>加法逆元素</a:t>
                </a:r>
              </a:p>
              <a:p>
                <a:r>
                  <a:rPr lang="en-US" altLang="zh-CN" dirty="0"/>
                  <a:t>	</a:t>
                </a:r>
                <a14:m>
                  <m:oMath xmlns:m="http://schemas.openxmlformats.org/officeDocument/2006/math">
                    <m:r>
                      <m:rPr>
                        <m:sty m:val="p"/>
                      </m:rPr>
                      <a:rPr lang="en-US" altLang="zh-CN"/>
                      <m:t>q</m:t>
                    </m:r>
                    <m:r>
                      <a:rPr lang="en-US" altLang="zh-CN"/>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m:rPr>
                            <m:sty m:val="p"/>
                          </m:rPr>
                          <a:rPr lang="en-US" altLang="zh-CN"/>
                          <m:t>v</m:t>
                        </m:r>
                      </m:sub>
                    </m:sSub>
                  </m:oMath>
                </a14:m>
                <a:r>
                  <a:rPr lang="zh-CN" altLang="zh-CN" dirty="0"/>
                  <a:t>的加法逆元素，是与</a:t>
                </a:r>
                <a:r>
                  <a:rPr lang="en-US" altLang="zh-CN" dirty="0"/>
                  <a:t>q</a:t>
                </a:r>
                <a:r>
                  <a:rPr lang="zh-CN" altLang="zh-CN" dirty="0"/>
                  <a:t>相加为</a:t>
                </a:r>
                <a:r>
                  <a:rPr lang="en-US" altLang="zh-CN" dirty="0"/>
                  <a:t>0</a:t>
                </a:r>
                <a:r>
                  <a:rPr lang="zh-CN" altLang="zh-CN" dirty="0"/>
                  <a:t>的四元数。即：</a:t>
                </a:r>
              </a:p>
              <a:p>
                <a14:m>
                  <m:oMath xmlns:m="http://schemas.openxmlformats.org/officeDocument/2006/math">
                    <m:r>
                      <a:rPr lang="en-US" altLang="zh-CN" i="1"/>
                      <m:t>−</m:t>
                    </m:r>
                    <m:r>
                      <m:rPr>
                        <m:sty m:val="p"/>
                      </m:rPr>
                      <a:rPr lang="en-US" altLang="zh-CN"/>
                      <m:t>q</m:t>
                    </m:r>
                    <m:r>
                      <a:rPr lang="en-US" altLang="zh-CN"/>
                      <m:t>=</m:t>
                    </m:r>
                    <m:sSub>
                      <m:sSubPr>
                        <m:ctrlPr>
                          <a:rPr lang="zh-CN" altLang="zh-CN" i="1"/>
                        </m:ctrlPr>
                      </m:sSubPr>
                      <m:e>
                        <m:r>
                          <a:rPr lang="en-US" altLang="zh-CN" i="1"/>
                          <m:t>−</m:t>
                        </m:r>
                        <m:r>
                          <m:rPr>
                            <m:sty m:val="p"/>
                          </m:rPr>
                          <a:rPr lang="en-US" altLang="zh-CN"/>
                          <m:t>q</m:t>
                        </m:r>
                      </m:e>
                      <m:sub>
                        <m:r>
                          <a:rPr lang="en-US" altLang="zh-CN"/>
                          <m:t>0</m:t>
                        </m:r>
                      </m:sub>
                    </m:sSub>
                    <m:r>
                      <a:rPr lang="en-US" altLang="zh-CN" i="1"/>
                      <m:t>−</m:t>
                    </m:r>
                    <m:sSub>
                      <m:sSubPr>
                        <m:ctrlPr>
                          <a:rPr lang="zh-CN" altLang="zh-CN" i="1"/>
                        </m:ctrlPr>
                      </m:sSubPr>
                      <m:e>
                        <m:r>
                          <m:rPr>
                            <m:sty m:val="p"/>
                          </m:rPr>
                          <a:rPr lang="en-US" altLang="zh-CN"/>
                          <m:t>q</m:t>
                        </m:r>
                      </m:e>
                      <m:sub>
                        <m:r>
                          <m:rPr>
                            <m:sty m:val="p"/>
                          </m:rPr>
                          <a:rPr lang="en-US" altLang="zh-CN"/>
                          <m:t>v</m:t>
                        </m:r>
                      </m:sub>
                    </m:sSub>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4835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pPr lvl="0"/>
                <a:r>
                  <a:rPr lang="zh-CN" altLang="zh-CN" dirty="0"/>
                  <a:t>四元数乘法</a:t>
                </a:r>
              </a:p>
              <a:p>
                <a:r>
                  <a:rPr lang="zh-CN" altLang="zh-CN" dirty="0"/>
                  <a:t>设 </a:t>
                </a:r>
                <a14:m>
                  <m:oMath xmlns:m="http://schemas.openxmlformats.org/officeDocument/2006/math">
                    <m:r>
                      <m:rPr>
                        <m:sty m:val="p"/>
                      </m:rPr>
                      <a:rPr lang="en-US" altLang="zh-CN"/>
                      <m:t>p</m:t>
                    </m:r>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oMath>
                </a14:m>
                <a:endParaRPr lang="zh-CN" altLang="zh-CN" dirty="0"/>
              </a:p>
              <a:p>
                <a:r>
                  <a:rPr lang="en-US" altLang="zh-CN" dirty="0"/>
                  <a:t>       </a:t>
                </a:r>
                <a14:m>
                  <m:oMath xmlns:m="http://schemas.openxmlformats.org/officeDocument/2006/math">
                    <m:r>
                      <m:rPr>
                        <m:sty m:val="p"/>
                      </m:rPr>
                      <a:rPr lang="en-US" altLang="zh-CN"/>
                      <m:t>q</m:t>
                    </m:r>
                    <m:r>
                      <a:rPr lang="en-US" altLang="zh-CN"/>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m:rPr>
                            <m:sty m:val="p"/>
                          </m:rPr>
                          <a:rPr lang="en-US" altLang="zh-CN"/>
                          <m:t>v</m:t>
                        </m:r>
                      </m:sub>
                    </m:sSub>
                    <m:r>
                      <a:rPr lang="en-US" altLang="zh-CN"/>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oMath>
                </a14:m>
                <a:endParaRPr lang="zh-CN" altLang="zh-CN" dirty="0"/>
              </a:p>
              <a:p>
                <a:r>
                  <a:rPr lang="en-US" altLang="zh-CN" dirty="0"/>
                  <a:t> </a:t>
                </a:r>
                <a:endParaRPr lang="zh-CN" altLang="zh-CN" dirty="0"/>
              </a:p>
              <a:p>
                <a14:m>
                  <m:oMath xmlns:m="http://schemas.openxmlformats.org/officeDocument/2006/math">
                    <m:r>
                      <a:rPr lang="en-US" altLang="zh-CN"/>
                      <m:t>                    </m:t>
                    </m:r>
                    <m:r>
                      <m:rPr>
                        <m:sty m:val="p"/>
                      </m:rPr>
                      <a:rPr lang="en-US" altLang="zh-CN"/>
                      <m:t>p</m:t>
                    </m:r>
                    <m:r>
                      <a:rPr lang="en-US" altLang="zh-CN" i="1"/>
                      <m:t>∗</m:t>
                    </m:r>
                    <m:r>
                      <m:rPr>
                        <m:sty m:val="p"/>
                      </m:rPr>
                      <a:rPr lang="en-US" altLang="zh-CN"/>
                      <m:t>q</m:t>
                    </m:r>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r>
                      <a:rPr lang="en-US" altLang="zh-CN"/>
                      <m:t>)</m:t>
                    </m:r>
                    <m:r>
                      <a:rPr lang="en-US" altLang="zh-CN" i="1"/>
                      <m:t>∗</m:t>
                    </m:r>
                    <m:sSub>
                      <m:sSubPr>
                        <m:ctrlPr>
                          <a:rPr lang="zh-CN" altLang="zh-CN" i="1"/>
                        </m:ctrlPr>
                      </m:sSubPr>
                      <m:e>
                        <m:r>
                          <a:rPr lang="en-US" altLang="zh-CN"/>
                          <m:t>(</m:t>
                        </m:r>
                        <m:r>
                          <m:rPr>
                            <m:sty m:val="p"/>
                          </m:rPr>
                          <a:rPr lang="en-US" altLang="zh-CN"/>
                          <m:t>q</m:t>
                        </m:r>
                      </m:e>
                      <m:sub>
                        <m:r>
                          <a:rPr lang="en-US" altLang="zh-CN"/>
                          <m:t>0</m:t>
                        </m:r>
                      </m:sub>
                    </m:sSub>
                    <m:r>
                      <a:rPr lang="en-US" altLang="zh-CN"/>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r>
                      <a:rPr lang="en-US" altLang="zh-CN"/>
                      <m:t>)       =</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oMath>
                </a14:m>
                <a:endParaRPr lang="zh-CN" altLang="zh-CN" dirty="0"/>
              </a:p>
              <a:p>
                <a14:m>
                  <m:oMath xmlns:m="http://schemas.openxmlformats.org/officeDocument/2006/math">
                    <m:r>
                      <a:rPr lang="en-US" altLang="zh-CN"/>
                      <m:t>                                     +</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i="1"/>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i="1"/>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i="1"/>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i="1"/>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r>
                      <a:rPr lang="en-US" altLang="zh-CN"/>
                      <m:t>   </m:t>
                    </m:r>
                  </m:oMath>
                </a14:m>
                <a:endParaRPr lang="zh-CN" altLang="zh-CN" dirty="0"/>
              </a:p>
              <a:p>
                <a14:m>
                  <m:oMath xmlns:m="http://schemas.openxmlformats.org/officeDocument/2006/math">
                    <m:r>
                      <a:rPr lang="en-US" altLang="zh-CN"/>
                      <m:t>                                            +</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i="1"/>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i="1"/>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i="1"/>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i="1"/>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oMath>
                </a14:m>
                <a:endParaRPr lang="zh-CN" altLang="zh-CN" dirty="0"/>
              </a:p>
              <a:p>
                <a14:m>
                  <m:oMath xmlns:m="http://schemas.openxmlformats.org/officeDocument/2006/math">
                    <m:r>
                      <a:rPr lang="en-US" altLang="zh-CN"/>
                      <m:t>                                                +</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r>
                      <a:rPr lang="en-US" altLang="zh-CN" i="1"/>
                      <m:t>∗</m:t>
                    </m:r>
                    <m:sSub>
                      <m:sSubPr>
                        <m:ctrlPr>
                          <a:rPr lang="zh-CN" altLang="zh-CN" i="1"/>
                        </m:ctrlPr>
                      </m:sSubPr>
                      <m:e>
                        <m:r>
                          <m:rPr>
                            <m:sty m:val="p"/>
                          </m:rPr>
                          <a:rPr lang="en-US" altLang="zh-CN"/>
                          <m:t>q</m:t>
                        </m:r>
                      </m:e>
                      <m:sub>
                        <m:r>
                          <a:rPr lang="en-US" altLang="zh-CN"/>
                          <m:t>0</m:t>
                        </m:r>
                      </m:sub>
                    </m:sSub>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r>
                      <a:rPr lang="en-US" altLang="zh-CN" i="1"/>
                      <m:t>∗</m:t>
                    </m:r>
                    <m:sSub>
                      <m:sSubPr>
                        <m:ctrlPr>
                          <a:rPr lang="zh-CN" altLang="zh-CN" i="1"/>
                        </m:ctrlPr>
                      </m:sSubPr>
                      <m:e>
                        <m:r>
                          <m:rPr>
                            <m:sty m:val="p"/>
                          </m:rPr>
                          <a:rPr lang="en-US" altLang="zh-CN"/>
                          <m:t>q</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r>
                      <a:rPr lang="en-US" altLang="zh-CN" i="1"/>
                      <m:t>∗</m:t>
                    </m:r>
                    <m:sSub>
                      <m:sSubPr>
                        <m:ctrlPr>
                          <a:rPr lang="zh-CN" altLang="zh-CN" i="1"/>
                        </m:ctrlPr>
                      </m:sSubPr>
                      <m:e>
                        <m:r>
                          <m:rPr>
                            <m:sty m:val="p"/>
                          </m:rPr>
                          <a:rPr lang="en-US" altLang="zh-CN"/>
                          <m:t>q</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r>
                      <a:rPr lang="en-US" altLang="zh-CN" i="1"/>
                      <m:t>∗</m:t>
                    </m:r>
                    <m:sSub>
                      <m:sSubPr>
                        <m:ctrlPr>
                          <a:rPr lang="zh-CN" altLang="zh-CN" i="1"/>
                        </m:ctrlPr>
                      </m:sSubPr>
                      <m:e>
                        <m:r>
                          <m:rPr>
                            <m:sty m:val="p"/>
                          </m:rPr>
                          <a:rPr lang="en-US" altLang="zh-CN"/>
                          <m:t>q</m:t>
                        </m:r>
                      </m:e>
                      <m:sub>
                        <m:r>
                          <a:rPr lang="en-US" altLang="zh-CN"/>
                          <m:t>3</m:t>
                        </m:r>
                      </m:sub>
                    </m:sSub>
                    <m:r>
                      <a:rPr lang="en-US" altLang="zh-CN" i="1"/>
                      <m:t>∗</m:t>
                    </m:r>
                    <m:r>
                      <m:rPr>
                        <m:sty m:val="p"/>
                      </m:rPr>
                      <a:rPr lang="en-US" altLang="zh-CN"/>
                      <m:t>k</m:t>
                    </m:r>
                  </m:oMath>
                </a14:m>
                <a:endParaRPr lang="zh-CN" altLang="zh-CN" dirty="0"/>
              </a:p>
              <a:p>
                <a:r>
                  <a:rPr lang="zh-CN" altLang="zh-CN" dirty="0"/>
                  <a:t>最终可以化简为：</a:t>
                </a:r>
                <a14:m>
                  <m:oMath xmlns:m="http://schemas.openxmlformats.org/officeDocument/2006/math">
                    <m:r>
                      <m:rPr>
                        <m:sty m:val="p"/>
                      </m:rPr>
                      <a:rPr lang="en-US" altLang="zh-CN"/>
                      <m:t>p</m:t>
                    </m:r>
                    <m:r>
                      <a:rPr lang="en-US" altLang="zh-CN" i="1"/>
                      <m:t>∗</m:t>
                    </m:r>
                    <m:r>
                      <m:rPr>
                        <m:sty m:val="p"/>
                      </m:rPr>
                      <a:rPr lang="en-US" altLang="zh-CN"/>
                      <m:t>q</m:t>
                    </m:r>
                    <m:r>
                      <a:rPr lang="en-US" altLang="zh-CN"/>
                      <m:t>=</m:t>
                    </m:r>
                    <m:sSub>
                      <m:sSubPr>
                        <m:ctrlPr>
                          <a:rPr lang="zh-CN" altLang="zh-CN" i="1"/>
                        </m:ctrlPr>
                      </m:sSubPr>
                      <m:e>
                        <m:r>
                          <a:rPr lang="en-US" altLang="zh-CN"/>
                          <m:t>(</m:t>
                        </m:r>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a:rPr lang="en-US" altLang="zh-CN"/>
                          <m:t>0</m:t>
                        </m:r>
                      </m:sub>
                    </m:sSub>
                    <m:r>
                      <a:rPr lang="en-US" altLang="zh-CN" i="1"/>
                      <m:t>−</m:t>
                    </m:r>
                    <m:d>
                      <m:dPr>
                        <m:ctrlPr>
                          <a:rPr lang="zh-CN" altLang="zh-CN" i="1"/>
                        </m:ctrlPr>
                      </m:dPr>
                      <m:e>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q</m:t>
                            </m:r>
                          </m:e>
                          <m:sub>
                            <m:r>
                              <m:rPr>
                                <m:sty m:val="p"/>
                              </m:rPr>
                              <a:rPr lang="en-US" altLang="zh-CN"/>
                              <m:t>v</m:t>
                            </m:r>
                          </m:sub>
                        </m:sSub>
                      </m:e>
                    </m:d>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q</m:t>
                        </m:r>
                      </m:e>
                      <m:sub>
                        <m:r>
                          <m:rPr>
                            <m:sty m:val="p"/>
                          </m:rPr>
                          <a:rPr lang="en-US" altLang="zh-CN"/>
                          <m:t>v</m:t>
                        </m:r>
                      </m:sub>
                    </m:sSub>
                    <m:r>
                      <a:rPr lang="en-US" altLang="zh-CN"/>
                      <m:t>+</m:t>
                    </m:r>
                    <m:sSub>
                      <m:sSubPr>
                        <m:ctrlPr>
                          <a:rPr lang="zh-CN" altLang="zh-CN" i="1"/>
                        </m:ctrlPr>
                      </m:sSubPr>
                      <m:e>
                        <m:r>
                          <m:rPr>
                            <m:sty m:val="p"/>
                          </m:rPr>
                          <a:rPr lang="en-US" altLang="zh-CN"/>
                          <m:t>q</m:t>
                        </m:r>
                      </m:e>
                      <m:sub>
                        <m:r>
                          <a:rPr lang="en-US" altLang="zh-CN"/>
                          <m:t>0</m:t>
                        </m:r>
                      </m:sub>
                    </m:sSub>
                    <m:r>
                      <a:rPr lang="en-US" altLang="zh-CN" i="1"/>
                      <m:t>∗</m:t>
                    </m:r>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q</m:t>
                        </m:r>
                      </m:e>
                      <m:sub>
                        <m:r>
                          <m:rPr>
                            <m:sty m:val="p"/>
                          </m:rPr>
                          <a:rPr lang="en-US" altLang="zh-CN"/>
                          <m:t>v</m:t>
                        </m:r>
                      </m:sub>
                    </m:sSub>
                    <m:r>
                      <a:rPr lang="en-US" altLang="zh-CN"/>
                      <m:t>)</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1193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pPr lvl="0"/>
                <a:r>
                  <a:rPr lang="zh-CN" altLang="zh-CN" dirty="0"/>
                  <a:t>共轭四元数</a:t>
                </a:r>
              </a:p>
              <a:p>
                <a:r>
                  <a:rPr lang="en-US" altLang="zh-CN" dirty="0"/>
                  <a:t>	</a:t>
                </a:r>
                <a14:m>
                  <m:oMath xmlns:m="http://schemas.openxmlformats.org/officeDocument/2006/math">
                    <m:r>
                      <m:rPr>
                        <m:sty m:val="p"/>
                      </m:rPr>
                      <a:rPr lang="en-US" altLang="zh-CN"/>
                      <m:t>p</m:t>
                    </m:r>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p</m:t>
                        </m:r>
                      </m:e>
                      <m:sub>
                        <m:r>
                          <a:rPr lang="en-US" altLang="zh-CN"/>
                          <m:t>0</m:t>
                        </m:r>
                      </m:sub>
                    </m:sSub>
                    <m:r>
                      <a:rPr lang="en-US" altLang="zh-CN"/>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oMath>
                </a14:m>
                <a:r>
                  <a:rPr lang="zh-CN" altLang="zh-CN" dirty="0"/>
                  <a:t>的共轭四元数为：</a:t>
                </a:r>
              </a:p>
              <a:p>
                <a:r>
                  <a:rPr lang="en-US" altLang="zh-CN" dirty="0"/>
                  <a:t>	</a:t>
                </a:r>
                <a14:m>
                  <m:oMath xmlns:m="http://schemas.openxmlformats.org/officeDocument/2006/math">
                    <m:sSup>
                      <m:sSupPr>
                        <m:ctrlPr>
                          <a:rPr lang="zh-CN" altLang="zh-CN" i="1"/>
                        </m:ctrlPr>
                      </m:sSupPr>
                      <m:e>
                        <m:r>
                          <m:rPr>
                            <m:sty m:val="p"/>
                          </m:rPr>
                          <a:rPr lang="en-US" altLang="zh-CN"/>
                          <m:t>p</m:t>
                        </m:r>
                      </m:e>
                      <m:sup>
                        <m:r>
                          <a:rPr lang="en-US" altLang="zh-CN" i="1"/>
                          <m:t>∗</m:t>
                        </m:r>
                      </m:sup>
                    </m:sSup>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p</m:t>
                        </m:r>
                      </m:e>
                      <m:sub>
                        <m:r>
                          <m:rPr>
                            <m:sty m:val="p"/>
                          </m:rPr>
                          <a:rPr lang="en-US" altLang="zh-CN"/>
                          <m:t>v</m:t>
                        </m:r>
                      </m:sub>
                    </m:sSub>
                    <m:r>
                      <a:rPr lang="en-US" altLang="zh-CN"/>
                      <m:t>=</m:t>
                    </m:r>
                    <m:sSub>
                      <m:sSubPr>
                        <m:ctrlPr>
                          <a:rPr lang="zh-CN" altLang="zh-CN" i="1"/>
                        </m:ctrlPr>
                      </m:sSubPr>
                      <m:e>
                        <m:r>
                          <m:rPr>
                            <m:sty m:val="p"/>
                          </m:rPr>
                          <a:rPr lang="en-US" altLang="zh-CN"/>
                          <m:t>p</m:t>
                        </m:r>
                      </m:e>
                      <m:sub>
                        <m:r>
                          <a:rPr lang="en-US" altLang="zh-CN"/>
                          <m:t>0</m:t>
                        </m:r>
                      </m:sub>
                    </m:sSub>
                    <m:r>
                      <a:rPr lang="en-US" altLang="zh-CN" i="1"/>
                      <m:t>−</m:t>
                    </m:r>
                    <m:sSub>
                      <m:sSubPr>
                        <m:ctrlPr>
                          <a:rPr lang="zh-CN" altLang="zh-CN" i="1"/>
                        </m:ctrlPr>
                      </m:sSubPr>
                      <m:e>
                        <m:r>
                          <m:rPr>
                            <m:sty m:val="p"/>
                          </m:rPr>
                          <a:rPr lang="en-US" altLang="zh-CN"/>
                          <m:t>p</m:t>
                        </m:r>
                      </m:e>
                      <m:sub>
                        <m:r>
                          <a:rPr lang="en-US" altLang="zh-CN"/>
                          <m:t>1</m:t>
                        </m:r>
                      </m:sub>
                    </m:sSub>
                    <m:r>
                      <a:rPr lang="en-US" altLang="zh-CN" i="1"/>
                      <m:t>∗</m:t>
                    </m:r>
                    <m:r>
                      <m:rPr>
                        <m:sty m:val="p"/>
                      </m:rPr>
                      <a:rPr lang="en-US" altLang="zh-CN"/>
                      <m:t>i</m:t>
                    </m:r>
                    <m:r>
                      <a:rPr lang="en-US" altLang="zh-CN" i="1"/>
                      <m:t>−</m:t>
                    </m:r>
                    <m:sSub>
                      <m:sSubPr>
                        <m:ctrlPr>
                          <a:rPr lang="zh-CN" altLang="zh-CN" i="1"/>
                        </m:ctrlPr>
                      </m:sSubPr>
                      <m:e>
                        <m:r>
                          <m:rPr>
                            <m:sty m:val="p"/>
                          </m:rPr>
                          <a:rPr lang="en-US" altLang="zh-CN"/>
                          <m:t>p</m:t>
                        </m:r>
                      </m:e>
                      <m:sub>
                        <m:r>
                          <a:rPr lang="en-US" altLang="zh-CN"/>
                          <m:t>2</m:t>
                        </m:r>
                      </m:sub>
                    </m:sSub>
                    <m:r>
                      <a:rPr lang="en-US" altLang="zh-CN" i="1"/>
                      <m:t>∗</m:t>
                    </m:r>
                    <m:r>
                      <m:rPr>
                        <m:sty m:val="p"/>
                      </m:rPr>
                      <a:rPr lang="en-US" altLang="zh-CN"/>
                      <m:t>j</m:t>
                    </m:r>
                    <m:r>
                      <a:rPr lang="en-US" altLang="zh-CN" i="1"/>
                      <m:t>−</m:t>
                    </m:r>
                    <m:sSub>
                      <m:sSubPr>
                        <m:ctrlPr>
                          <a:rPr lang="zh-CN" altLang="zh-CN" i="1"/>
                        </m:ctrlPr>
                      </m:sSubPr>
                      <m:e>
                        <m:r>
                          <m:rPr>
                            <m:sty m:val="p"/>
                          </m:rPr>
                          <a:rPr lang="en-US" altLang="zh-CN"/>
                          <m:t>p</m:t>
                        </m:r>
                      </m:e>
                      <m:sub>
                        <m:r>
                          <a:rPr lang="en-US" altLang="zh-CN"/>
                          <m:t>3</m:t>
                        </m:r>
                      </m:sub>
                    </m:sSub>
                    <m:r>
                      <a:rPr lang="en-US" altLang="zh-CN" i="1"/>
                      <m:t>∗</m:t>
                    </m:r>
                    <m:r>
                      <m:rPr>
                        <m:sty m:val="p"/>
                      </m:rPr>
                      <a:rPr lang="en-US" altLang="zh-CN"/>
                      <m:t>k</m:t>
                    </m:r>
                  </m:oMath>
                </a14:m>
                <a:endParaRPr lang="zh-CN" altLang="zh-CN" dirty="0"/>
              </a:p>
              <a:p>
                <a:r>
                  <a:rPr lang="en-US" altLang="zh-CN" dirty="0"/>
                  <a:t>	</a:t>
                </a:r>
                <a14:m>
                  <m:oMath xmlns:m="http://schemas.openxmlformats.org/officeDocument/2006/math">
                    <m:r>
                      <m:rPr>
                        <m:sty m:val="p"/>
                      </m:rPr>
                      <a:rPr lang="en-US" altLang="zh-CN"/>
                      <m:t>p</m:t>
                    </m:r>
                    <m:r>
                      <a:rPr lang="en-US" altLang="zh-CN" i="1"/>
                      <m:t>∗</m:t>
                    </m:r>
                    <m:sSup>
                      <m:sSupPr>
                        <m:ctrlPr>
                          <a:rPr lang="zh-CN" altLang="zh-CN" i="1"/>
                        </m:ctrlPr>
                      </m:sSupPr>
                      <m:e>
                        <m:r>
                          <m:rPr>
                            <m:sty m:val="p"/>
                          </m:rPr>
                          <a:rPr lang="en-US" altLang="zh-CN"/>
                          <m:t>p</m:t>
                        </m:r>
                      </m:e>
                      <m:sup>
                        <m:r>
                          <a:rPr lang="en-US" altLang="zh-CN" i="1"/>
                          <m:t>∗</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0</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1</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2</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3</m:t>
                            </m:r>
                          </m:sub>
                        </m:sSub>
                      </m:e>
                      <m:sup>
                        <m:r>
                          <a:rPr lang="en-US" altLang="zh-CN"/>
                          <m:t>2</m:t>
                        </m:r>
                      </m:sup>
                    </m:sSup>
                  </m:oMath>
                </a14:m>
                <a:endParaRPr lang="zh-CN" altLang="zh-CN" dirty="0"/>
              </a:p>
              <a:p>
                <a:r>
                  <a:rPr lang="zh-CN" altLang="zh-CN" dirty="0"/>
                  <a:t>记</a:t>
                </a:r>
                <a14:m>
                  <m:oMath xmlns:m="http://schemas.openxmlformats.org/officeDocument/2006/math">
                    <m:d>
                      <m:dPr>
                        <m:begChr m:val="|"/>
                        <m:endChr m:val="|"/>
                        <m:ctrlPr>
                          <a:rPr lang="zh-CN" altLang="zh-CN" i="1"/>
                        </m:ctrlPr>
                      </m:dPr>
                      <m:e>
                        <m:r>
                          <m:rPr>
                            <m:sty m:val="p"/>
                          </m:rPr>
                          <a:rPr lang="en-US" altLang="zh-CN"/>
                          <m:t>p</m:t>
                        </m:r>
                      </m:e>
                    </m:d>
                    <m:r>
                      <a:rPr lang="en-US" altLang="zh-CN"/>
                      <m:t>=</m:t>
                    </m:r>
                    <m:rad>
                      <m:radPr>
                        <m:degHide m:val="on"/>
                        <m:ctrlPr>
                          <a:rPr lang="zh-CN" altLang="zh-CN" i="1"/>
                        </m:ctrlPr>
                      </m:radPr>
                      <m:deg/>
                      <m:e>
                        <m:sSup>
                          <m:sSupPr>
                            <m:ctrlPr>
                              <a:rPr lang="zh-CN" altLang="zh-CN" i="1"/>
                            </m:ctrlPr>
                          </m:sSupPr>
                          <m:e>
                            <m:sSub>
                              <m:sSubPr>
                                <m:ctrlPr>
                                  <a:rPr lang="zh-CN" altLang="zh-CN" i="1"/>
                                </m:ctrlPr>
                              </m:sSubPr>
                              <m:e>
                                <m:r>
                                  <m:rPr>
                                    <m:sty m:val="p"/>
                                  </m:rPr>
                                  <a:rPr lang="en-US" altLang="zh-CN"/>
                                  <m:t>p</m:t>
                                </m:r>
                              </m:e>
                              <m:sub>
                                <m:r>
                                  <a:rPr lang="en-US" altLang="zh-CN"/>
                                  <m:t>0</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1</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2</m:t>
                                </m:r>
                              </m:sub>
                            </m:sSub>
                          </m:e>
                          <m:sup>
                            <m:r>
                              <a:rPr lang="en-US" altLang="zh-CN"/>
                              <m:t>2</m:t>
                            </m:r>
                          </m:sup>
                        </m:sSup>
                        <m:r>
                          <a:rPr lang="en-US" altLang="zh-CN"/>
                          <m:t>+</m:t>
                        </m:r>
                        <m:sSup>
                          <m:sSupPr>
                            <m:ctrlPr>
                              <a:rPr lang="zh-CN" altLang="zh-CN" i="1"/>
                            </m:ctrlPr>
                          </m:sSupPr>
                          <m:e>
                            <m:sSub>
                              <m:sSubPr>
                                <m:ctrlPr>
                                  <a:rPr lang="zh-CN" altLang="zh-CN" i="1"/>
                                </m:ctrlPr>
                              </m:sSubPr>
                              <m:e>
                                <m:r>
                                  <m:rPr>
                                    <m:sty m:val="p"/>
                                  </m:rPr>
                                  <a:rPr lang="en-US" altLang="zh-CN"/>
                                  <m:t>p</m:t>
                                </m:r>
                              </m:e>
                              <m:sub>
                                <m:r>
                                  <a:rPr lang="en-US" altLang="zh-CN"/>
                                  <m:t>3</m:t>
                                </m:r>
                              </m:sub>
                            </m:sSub>
                          </m:e>
                          <m:sup>
                            <m:r>
                              <a:rPr lang="en-US" altLang="zh-CN"/>
                              <m:t>2</m:t>
                            </m:r>
                          </m:sup>
                        </m:sSup>
                      </m:e>
                    </m:rad>
                    <m:r>
                      <a:rPr lang="en-US" altLang="zh-CN"/>
                      <m:t>=</m:t>
                    </m:r>
                    <m:rad>
                      <m:radPr>
                        <m:degHide m:val="on"/>
                        <m:ctrlPr>
                          <a:rPr lang="zh-CN" altLang="zh-CN" i="1"/>
                        </m:ctrlPr>
                      </m:radPr>
                      <m:deg/>
                      <m:e>
                        <m:r>
                          <m:rPr>
                            <m:sty m:val="p"/>
                          </m:rPr>
                          <a:rPr lang="en-US" altLang="zh-CN"/>
                          <m:t>p</m:t>
                        </m:r>
                        <m:r>
                          <a:rPr lang="en-US" altLang="zh-CN" i="1"/>
                          <m:t>∗</m:t>
                        </m:r>
                        <m:sSup>
                          <m:sSupPr>
                            <m:ctrlPr>
                              <a:rPr lang="zh-CN" altLang="zh-CN" i="1"/>
                            </m:ctrlPr>
                          </m:sSupPr>
                          <m:e>
                            <m:r>
                              <m:rPr>
                                <m:sty m:val="p"/>
                              </m:rPr>
                              <a:rPr lang="en-US" altLang="zh-CN"/>
                              <m:t>p</m:t>
                            </m:r>
                          </m:e>
                          <m:sup>
                            <m:r>
                              <a:rPr lang="en-US" altLang="zh-CN" i="1"/>
                              <m:t>∗</m:t>
                            </m:r>
                          </m:sup>
                        </m:sSup>
                      </m:e>
                    </m:rad>
                  </m:oMath>
                </a14:m>
                <a:r>
                  <a:rPr lang="zh-CN" altLang="zh-CN" dirty="0"/>
                  <a:t>为四元数的泛数。</a:t>
                </a:r>
              </a:p>
              <a:p>
                <a:pPr lvl="0"/>
                <a:r>
                  <a:rPr lang="zh-CN" altLang="zh-CN" dirty="0"/>
                  <a:t>单位四元数</a:t>
                </a:r>
              </a:p>
              <a:p>
                <a:r>
                  <a:rPr lang="zh-CN" altLang="zh-CN" dirty="0"/>
                  <a:t>四元数的模等于</a:t>
                </a:r>
                <a:r>
                  <a:rPr lang="en-US" altLang="zh-CN" dirty="0"/>
                  <a:t>1</a:t>
                </a:r>
                <a:r>
                  <a:rPr lang="zh-CN" altLang="zh-CN" dirty="0"/>
                  <a:t>的四元数是单位四元数。</a:t>
                </a:r>
              </a:p>
              <a:p>
                <a:pPr lvl="0"/>
                <a:r>
                  <a:rPr lang="zh-CN" altLang="zh-CN" dirty="0"/>
                  <a:t>四元数的逆</a:t>
                </a:r>
              </a:p>
              <a:p>
                <a14:m>
                  <m:oMath xmlns:m="http://schemas.openxmlformats.org/officeDocument/2006/math">
                    <m:sSup>
                      <m:sSupPr>
                        <m:ctrlPr>
                          <a:rPr lang="zh-CN" altLang="zh-CN" i="1"/>
                        </m:ctrlPr>
                      </m:sSupPr>
                      <m:e>
                        <m:r>
                          <m:rPr>
                            <m:sty m:val="p"/>
                          </m:rPr>
                          <a:rPr lang="en-US" altLang="zh-CN"/>
                          <m:t>p</m:t>
                        </m:r>
                      </m:e>
                      <m:sup>
                        <m:r>
                          <a:rPr lang="en-US" altLang="zh-CN" i="1"/>
                          <m:t>−</m:t>
                        </m:r>
                        <m:r>
                          <a:rPr lang="en-US" altLang="zh-CN"/>
                          <m:t>1</m:t>
                        </m:r>
                      </m:sup>
                    </m:sSup>
                    <m:r>
                      <a:rPr lang="en-US" altLang="zh-CN"/>
                      <m:t>=</m:t>
                    </m:r>
                    <m:f>
                      <m:fPr>
                        <m:ctrlPr>
                          <a:rPr lang="zh-CN" altLang="zh-CN" i="1"/>
                        </m:ctrlPr>
                      </m:fPr>
                      <m:num>
                        <m:sSup>
                          <m:sSupPr>
                            <m:ctrlPr>
                              <a:rPr lang="zh-CN" altLang="zh-CN" i="1"/>
                            </m:ctrlPr>
                          </m:sSupPr>
                          <m:e>
                            <m:r>
                              <m:rPr>
                                <m:sty m:val="p"/>
                              </m:rPr>
                              <a:rPr lang="en-US" altLang="zh-CN"/>
                              <m:t>p</m:t>
                            </m:r>
                          </m:e>
                          <m:sup>
                            <m:r>
                              <a:rPr lang="en-US" altLang="zh-CN" i="1"/>
                              <m:t>∗</m:t>
                            </m:r>
                          </m:sup>
                        </m:sSup>
                      </m:num>
                      <m:den>
                        <m:sSup>
                          <m:sSupPr>
                            <m:ctrlPr>
                              <a:rPr lang="zh-CN" altLang="zh-CN" i="1"/>
                            </m:ctrlPr>
                          </m:sSupPr>
                          <m:e>
                            <m:d>
                              <m:dPr>
                                <m:begChr m:val="|"/>
                                <m:endChr m:val="|"/>
                                <m:ctrlPr>
                                  <a:rPr lang="zh-CN" altLang="zh-CN" i="1"/>
                                </m:ctrlPr>
                              </m:dPr>
                              <m:e>
                                <m:r>
                                  <m:rPr>
                                    <m:sty m:val="p"/>
                                  </m:rPr>
                                  <a:rPr lang="en-US" altLang="zh-CN"/>
                                  <m:t>p</m:t>
                                </m:r>
                              </m:e>
                            </m:d>
                          </m:e>
                          <m:sup>
                            <m:r>
                              <a:rPr lang="en-US" altLang="zh-CN"/>
                              <m:t>2</m:t>
                            </m:r>
                          </m:sup>
                        </m:sSup>
                      </m:den>
                    </m:f>
                  </m:oMath>
                </a14:m>
                <a:r>
                  <a:rPr lang="zh-CN" altLang="zh-CN" dirty="0"/>
                  <a:t>为</a:t>
                </a:r>
                <a:r>
                  <a:rPr lang="en-US" altLang="zh-CN" dirty="0"/>
                  <a:t>p</a:t>
                </a:r>
                <a:r>
                  <a:rPr lang="zh-CN" altLang="zh-CN" dirty="0"/>
                  <a:t>的逆，也称为</a:t>
                </a:r>
                <a:r>
                  <a:rPr lang="en-US" altLang="zh-CN" dirty="0"/>
                  <a:t>p</a:t>
                </a:r>
                <a:r>
                  <a:rPr lang="zh-CN" altLang="zh-CN" dirty="0"/>
                  <a:t>的倒数。</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b="-7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4746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用四元数表示旋转</a:t>
            </a:r>
          </a:p>
        </p:txBody>
      </p:sp>
      <p:sp>
        <p:nvSpPr>
          <p:cNvPr id="3" name="内容占位符 2"/>
          <p:cNvSpPr>
            <a:spLocks noGrp="1"/>
          </p:cNvSpPr>
          <p:nvPr>
            <p:ph idx="1"/>
          </p:nvPr>
        </p:nvSpPr>
        <p:spPr/>
        <p:txBody>
          <a:bodyPr>
            <a:normAutofit fontScale="92500" lnSpcReduction="10000"/>
          </a:bodyPr>
          <a:lstStyle/>
          <a:p>
            <a:pPr marL="0" lvl="0" indent="266700" fontAlgn="base">
              <a:spcBef>
                <a:spcPct val="0"/>
              </a:spcBef>
              <a:spcAft>
                <a:spcPct val="0"/>
              </a:spcAft>
              <a:buNone/>
            </a:pPr>
            <a:r>
              <a:rPr lang="zh-CN" altLang="zh-CN" dirty="0" smtClean="0">
                <a:latin typeface="Calibri" pitchFamily="34" charset="0"/>
                <a:ea typeface="宋体" pitchFamily="2" charset="-122"/>
                <a:cs typeface="Times New Roman" pitchFamily="18" charset="0"/>
              </a:rPr>
              <a:t>我们</a:t>
            </a:r>
            <a:r>
              <a:rPr lang="zh-CN" altLang="zh-CN" dirty="0">
                <a:latin typeface="Calibri" pitchFamily="34" charset="0"/>
                <a:ea typeface="宋体" pitchFamily="2" charset="-122"/>
                <a:cs typeface="Times New Roman" pitchFamily="18" charset="0"/>
              </a:rPr>
              <a:t>先了解一下轴－角对的</a:t>
            </a:r>
            <a:r>
              <a:rPr lang="zh-CN" altLang="zh-CN" dirty="0" smtClean="0">
                <a:latin typeface="Calibri" pitchFamily="34" charset="0"/>
                <a:ea typeface="宋体" pitchFamily="2" charset="-122"/>
                <a:cs typeface="Times New Roman" pitchFamily="18" charset="0"/>
              </a:rPr>
              <a:t>概念</a:t>
            </a:r>
            <a:endParaRPr lang="en-US" altLang="zh-CN" dirty="0" smtClean="0">
              <a:latin typeface="Calibri" pitchFamily="34" charset="0"/>
              <a:ea typeface="宋体" pitchFamily="2" charset="-122"/>
              <a:cs typeface="Times New Roman" pitchFamily="18" charset="0"/>
            </a:endParaRPr>
          </a:p>
          <a:p>
            <a:pPr marL="0" lvl="0" indent="266700" fontAlgn="base">
              <a:spcBef>
                <a:spcPct val="0"/>
              </a:spcBef>
              <a:spcAft>
                <a:spcPct val="0"/>
              </a:spcAft>
              <a:buNone/>
            </a:pPr>
            <a:r>
              <a:rPr lang="zh-CN" altLang="zh-CN" dirty="0" smtClean="0">
                <a:latin typeface="Calibri" pitchFamily="34" charset="0"/>
                <a:ea typeface="宋体" pitchFamily="2" charset="-122"/>
                <a:cs typeface="Times New Roman" pitchFamily="18" charset="0"/>
              </a:rPr>
              <a:t>设</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为旋转轴</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的方向定义了哪边将被认为是旋转“正”方向，设</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为绕轴旋转的量，轴－角对</a:t>
            </a:r>
            <a:r>
              <a:rPr lang="en-US" altLang="zh-CN" dirty="0">
                <a:latin typeface="Cambria Math" pitchFamily="18" charset="0"/>
                <a:ea typeface="宋体" pitchFamily="2" charset="-122"/>
                <a:cs typeface="Times New Roman" pitchFamily="18" charset="0"/>
              </a:rPr>
              <a:t>(</a:t>
            </a:r>
            <a:r>
              <a:rPr lang="en-US" altLang="zh-CN" dirty="0" err="1">
                <a:latin typeface="Cambria Math" pitchFamily="18" charset="0"/>
                <a:ea typeface="宋体" pitchFamily="2" charset="-122"/>
                <a:cs typeface="Times New Roman" pitchFamily="18" charset="0"/>
              </a:rPr>
              <a:t>n,θ</a:t>
            </a:r>
            <a:r>
              <a:rPr lang="en-US" altLang="zh-CN" dirty="0">
                <a:latin typeface="Cambria Math" pitchFamily="18" charset="0"/>
                <a:ea typeface="宋体" pitchFamily="2" charset="-122"/>
                <a:cs typeface="Times New Roman" pitchFamily="18" charset="0"/>
              </a:rPr>
              <a:t>)</a:t>
            </a:r>
            <a:r>
              <a:rPr lang="zh-CN" altLang="en-US" dirty="0">
                <a:latin typeface="Calibri" pitchFamily="34" charset="0"/>
                <a:ea typeface="宋体" pitchFamily="2" charset="-122"/>
                <a:cs typeface="Times New Roman" pitchFamily="18" charset="0"/>
              </a:rPr>
              <a:t>定义了一个角位移：绕向量</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所指定的轴旋转</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角。</a:t>
            </a:r>
            <a:endParaRPr lang="zh-CN" altLang="en-US" sz="800" dirty="0">
              <a:latin typeface="Arial" pitchFamily="34" charset="0"/>
              <a:ea typeface="宋体" pitchFamily="2" charset="-122"/>
              <a:cs typeface="宋体" pitchFamily="2" charset="-122"/>
            </a:endParaRPr>
          </a:p>
          <a:p>
            <a:pPr marL="0" lvl="0" indent="266700" eaLnBrk="0" fontAlgn="base" hangingPunct="0">
              <a:spcBef>
                <a:spcPct val="0"/>
              </a:spcBef>
              <a:spcAft>
                <a:spcPct val="0"/>
              </a:spcAft>
              <a:buNone/>
            </a:pPr>
            <a:r>
              <a:rPr lang="zh-CN" altLang="en-US" dirty="0">
                <a:latin typeface="Calibri" pitchFamily="34" charset="0"/>
                <a:ea typeface="宋体" pitchFamily="2" charset="-122"/>
                <a:cs typeface="Times New Roman" pitchFamily="18" charset="0"/>
              </a:rPr>
              <a:t>四元数可以被解释为角位移的轴－角对方式。但是</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和</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不是直接存储在四元数的四个数中，而采用下面的方式保存：</a:t>
            </a:r>
            <a:endParaRPr lang="zh-CN" altLang="en-US" sz="800" dirty="0">
              <a:latin typeface="Arial" pitchFamily="34" charset="0"/>
              <a:ea typeface="宋体" pitchFamily="2" charset="-122"/>
              <a:cs typeface="宋体" pitchFamily="2" charset="-122"/>
            </a:endParaRPr>
          </a:p>
          <a:p>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574893946"/>
              </p:ext>
            </p:extLst>
          </p:nvPr>
        </p:nvGraphicFramePr>
        <p:xfrm>
          <a:off x="1907704" y="4587974"/>
          <a:ext cx="3171825" cy="457200"/>
        </p:xfrm>
        <a:graphic>
          <a:graphicData uri="http://schemas.openxmlformats.org/presentationml/2006/ole">
            <mc:AlternateContent xmlns:mc="http://schemas.openxmlformats.org/markup-compatibility/2006">
              <mc:Choice xmlns:v="urn:schemas-microsoft-com:vml" Requires="v">
                <p:oleObj spid="_x0000_s11296" r:id="rId3" imgW="3175000" imgH="457200" progId="Equation.3">
                  <p:embed/>
                </p:oleObj>
              </mc:Choice>
              <mc:Fallback>
                <p:oleObj r:id="rId3" imgW="3175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587974"/>
                        <a:ext cx="3171825" cy="457200"/>
                      </a:xfrm>
                      <a:prstGeom prst="rect">
                        <a:avLst/>
                      </a:prstGeom>
                      <a:solidFill>
                        <a:schemeClr val="accent1">
                          <a:lumMod val="40000"/>
                          <a:lumOff val="60000"/>
                        </a:schemeClr>
                      </a:solidFill>
                    </p:spPr>
                  </p:pic>
                </p:oleObj>
              </mc:Fallback>
            </mc:AlternateContent>
          </a:graphicData>
        </a:graphic>
      </p:graphicFrame>
      <p:sp>
        <p:nvSpPr>
          <p:cNvPr id="9" name="Rectangle 6"/>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76718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在表示方位的时候，使用</a:t>
            </a:r>
            <a:r>
              <a:rPr lang="en-US" altLang="zh-CN" dirty="0"/>
              <a:t>n</a:t>
            </a:r>
            <a:r>
              <a:rPr lang="zh-CN" altLang="zh-CN" dirty="0"/>
              <a:t>为单位向量的四元数（四元数的模等于</a:t>
            </a:r>
            <a:r>
              <a:rPr lang="en-US" altLang="zh-CN" dirty="0"/>
              <a:t>1</a:t>
            </a:r>
            <a:r>
              <a:rPr lang="zh-CN" altLang="zh-CN" dirty="0"/>
              <a:t>的四元数是单位四元数</a:t>
            </a:r>
            <a:r>
              <a:rPr lang="zh-CN" altLang="zh-CN" dirty="0" smtClean="0"/>
              <a:t>）</a:t>
            </a:r>
            <a:endParaRPr lang="zh-CN" altLang="zh-CN" dirty="0"/>
          </a:p>
          <a:p>
            <a:r>
              <a:rPr lang="zh-CN" altLang="zh-CN" dirty="0"/>
              <a:t>使用四元数表示旋转的一个最大好处就是可以实现</a:t>
            </a:r>
            <a:r>
              <a:rPr lang="en-US" altLang="zh-CN" dirty="0"/>
              <a:t>SLERP</a:t>
            </a:r>
            <a:r>
              <a:rPr lang="zh-CN" altLang="zh-CN" dirty="0"/>
              <a:t>插值（</a:t>
            </a:r>
            <a:r>
              <a:rPr lang="en-US" altLang="zh-CN" dirty="0"/>
              <a:t>spherical linear interpolation</a:t>
            </a:r>
            <a:r>
              <a:rPr lang="zh-CN" altLang="zh-CN" dirty="0"/>
              <a:t>，球面线性插值），这可以解决使用欧拉角表示旋转所带来的万向节死锁问题。</a:t>
            </a:r>
          </a:p>
          <a:p>
            <a:r>
              <a:rPr lang="zh-CN" altLang="zh-CN" dirty="0"/>
              <a:t>为了理解</a:t>
            </a:r>
            <a:r>
              <a:rPr lang="en-US" altLang="zh-CN" dirty="0"/>
              <a:t>SLERP</a:t>
            </a:r>
            <a:r>
              <a:rPr lang="zh-CN" altLang="zh-CN" dirty="0"/>
              <a:t>插值的原理，我们首先回顾一下普通线性插值的计算方法。我们一般的做法分为三步：</a:t>
            </a:r>
          </a:p>
          <a:p>
            <a:endParaRPr lang="zh-CN" altLang="en-US" dirty="0"/>
          </a:p>
        </p:txBody>
      </p:sp>
    </p:spTree>
    <p:extLst>
      <p:ext uri="{BB962C8B-B14F-4D97-AF65-F5344CB8AC3E}">
        <p14:creationId xmlns:p14="http://schemas.microsoft.com/office/powerpoint/2010/main" val="2083801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319" name="Picture 31"/>
          <p:cNvPicPr>
            <a:picLocks noGrp="1" noChangeAspect="1" noChangeArrowheads="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a:off x="1934330" y="1410684"/>
            <a:ext cx="5275339" cy="297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16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10000"/>
              </a:bodyPr>
              <a:lstStyle/>
              <a:p>
                <a:r>
                  <a:rPr lang="zh-CN" altLang="zh-CN" dirty="0"/>
                  <a:t>在线性代数中，把既有大小又有方向的量称为</a:t>
                </a:r>
                <a:r>
                  <a:rPr lang="zh-CN" altLang="zh-CN" dirty="0" smtClean="0"/>
                  <a:t>向量</a:t>
                </a:r>
                <a:endParaRPr lang="en-US" altLang="zh-CN" dirty="0" smtClean="0"/>
              </a:p>
              <a:p>
                <a:r>
                  <a:rPr lang="zh-CN" altLang="zh-CN" dirty="0" smtClean="0"/>
                  <a:t>比如</a:t>
                </a:r>
                <a:r>
                  <a:rPr lang="zh-CN" altLang="zh-CN" dirty="0"/>
                  <a:t>物理运算中的位移、速度、加速度</a:t>
                </a:r>
                <a:r>
                  <a:rPr lang="zh-CN" altLang="zh-CN" dirty="0" smtClean="0"/>
                  <a:t>等</a:t>
                </a:r>
                <a:endParaRPr lang="en-US" altLang="zh-CN" dirty="0" smtClean="0"/>
              </a:p>
              <a:p>
                <a:r>
                  <a:rPr lang="zh-CN" altLang="zh-CN" dirty="0" smtClean="0"/>
                  <a:t>其</a:t>
                </a:r>
                <a:r>
                  <a:rPr lang="zh-CN" altLang="zh-CN" dirty="0"/>
                  <a:t>数学定义为</a:t>
                </a:r>
                <a:r>
                  <a:rPr lang="zh-CN" altLang="zh-CN" dirty="0" smtClean="0"/>
                  <a:t>：</a:t>
                </a:r>
                <a:endParaRPr lang="en-US" altLang="zh-CN" dirty="0" smtClean="0"/>
              </a:p>
              <a:p>
                <a:r>
                  <a:rPr lang="zh-CN" altLang="zh-CN" dirty="0" smtClean="0"/>
                  <a:t>数</a:t>
                </a:r>
                <a:r>
                  <a:rPr lang="zh-CN" altLang="zh-CN" dirty="0"/>
                  <a:t>域</a:t>
                </a:r>
                <a:r>
                  <a:rPr lang="en-US" altLang="zh-CN" dirty="0"/>
                  <a:t>P</a:t>
                </a:r>
                <a:r>
                  <a:rPr lang="zh-CN" altLang="zh-CN" dirty="0"/>
                  <a:t>上的</a:t>
                </a:r>
                <a:r>
                  <a:rPr lang="en-US" altLang="zh-CN" dirty="0"/>
                  <a:t>n</a:t>
                </a:r>
                <a:r>
                  <a:rPr lang="zh-CN" altLang="zh-CN" dirty="0"/>
                  <a:t>个有序数</a:t>
                </a:r>
                <a14:m>
                  <m:oMath xmlns:m="http://schemas.openxmlformats.org/officeDocument/2006/math">
                    <m:sSub>
                      <m:sSubPr>
                        <m:ctrlPr>
                          <a:rPr lang="zh-CN" altLang="zh-CN" i="1"/>
                        </m:ctrlPr>
                      </m:sSubPr>
                      <m:e>
                        <m:r>
                          <m:rPr>
                            <m:sty m:val="p"/>
                          </m:rPr>
                          <a:rPr lang="en-US" altLang="zh-CN"/>
                          <m:t>a</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r>
                      <a:rPr lang="en-US" altLang="zh-CN"/>
                      <m:t>,…,</m:t>
                    </m:r>
                    <m:sSub>
                      <m:sSubPr>
                        <m:ctrlPr>
                          <a:rPr lang="zh-CN" altLang="zh-CN" i="1"/>
                        </m:ctrlPr>
                      </m:sSubPr>
                      <m:e>
                        <m:r>
                          <m:rPr>
                            <m:sty m:val="p"/>
                          </m:rPr>
                          <a:rPr lang="en-US" altLang="zh-CN"/>
                          <m:t>a</m:t>
                        </m:r>
                      </m:e>
                      <m:sub>
                        <m:r>
                          <m:rPr>
                            <m:sty m:val="p"/>
                          </m:rPr>
                          <a:rPr lang="en-US" altLang="zh-CN"/>
                          <m:t>n</m:t>
                        </m:r>
                      </m:sub>
                    </m:sSub>
                  </m:oMath>
                </a14:m>
                <a:r>
                  <a:rPr lang="zh-CN" altLang="zh-CN" dirty="0"/>
                  <a:t>所组成的数组，称为</a:t>
                </a:r>
                <a:r>
                  <a:rPr lang="en-US" altLang="zh-CN" dirty="0"/>
                  <a:t>n</a:t>
                </a:r>
                <a:r>
                  <a:rPr lang="zh-CN" altLang="zh-CN" dirty="0"/>
                  <a:t>维向量</a:t>
                </a:r>
                <a:r>
                  <a:rPr lang="en-US" altLang="zh-CN" dirty="0"/>
                  <a:t>(vector)</a:t>
                </a:r>
                <a:r>
                  <a:rPr lang="zh-CN" altLang="zh-CN" dirty="0"/>
                  <a:t>，记作</a:t>
                </a:r>
                <a:r>
                  <a:rPr lang="zh-CN" altLang="zh-CN" b="1" dirty="0"/>
                  <a:t> </a:t>
                </a:r>
                <a14:m>
                  <m:oMath xmlns:m="http://schemas.openxmlformats.org/officeDocument/2006/math">
                    <m:r>
                      <a:rPr lang="en-US" altLang="zh-CN" b="1" i="1"/>
                      <m:t>𝛂</m:t>
                    </m:r>
                    <m:r>
                      <a:rPr lang="en-US" altLang="zh-CN"/>
                      <m:t>=(</m:t>
                    </m:r>
                    <m:sSub>
                      <m:sSubPr>
                        <m:ctrlPr>
                          <a:rPr lang="zh-CN" altLang="zh-CN" i="1"/>
                        </m:ctrlPr>
                      </m:sSubPr>
                      <m:e>
                        <m:r>
                          <m:rPr>
                            <m:sty m:val="p"/>
                          </m:rPr>
                          <a:rPr lang="en-US" altLang="zh-CN"/>
                          <m:t>a</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r>
                      <a:rPr lang="en-US" altLang="zh-CN"/>
                      <m:t>,…,</m:t>
                    </m:r>
                    <m:sSub>
                      <m:sSubPr>
                        <m:ctrlPr>
                          <a:rPr lang="zh-CN" altLang="zh-CN" i="1"/>
                        </m:ctrlPr>
                      </m:sSubPr>
                      <m:e>
                        <m:r>
                          <m:rPr>
                            <m:sty m:val="p"/>
                          </m:rPr>
                          <a:rPr lang="en-US" altLang="zh-CN"/>
                          <m:t>a</m:t>
                        </m:r>
                      </m:e>
                      <m:sub>
                        <m:r>
                          <m:rPr>
                            <m:sty m:val="p"/>
                          </m:rPr>
                          <a:rPr lang="en-US" altLang="zh-CN"/>
                          <m:t>n</m:t>
                        </m:r>
                      </m:sub>
                    </m:sSub>
                    <m:r>
                      <a:rPr lang="en-US" altLang="zh-CN"/>
                      <m:t>)</m:t>
                    </m:r>
                  </m:oMath>
                </a14:m>
                <a:r>
                  <a:rPr lang="zh-CN" altLang="zh-CN" dirty="0"/>
                  <a:t>，由于该向量按行排列，称为行向量，在三维游戏引擎当中，二维向量、三维向量和四维向量最为</a:t>
                </a:r>
                <a:r>
                  <a:rPr lang="zh-CN" altLang="zh-CN" dirty="0" smtClean="0"/>
                  <a:t>常用</a:t>
                </a: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3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7399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需要注意的是，使用四元数方式表示的方位的差的意义</a:t>
            </a:r>
            <a:r>
              <a:rPr lang="zh-CN" altLang="zh-CN" dirty="0" smtClean="0"/>
              <a:t>是</a:t>
            </a:r>
            <a:endParaRPr lang="en-US" altLang="zh-CN" dirty="0" smtClean="0"/>
          </a:p>
          <a:p>
            <a:pPr lvl="1"/>
            <a:r>
              <a:rPr lang="zh-CN" altLang="zh-CN" dirty="0" smtClean="0"/>
              <a:t>一</a:t>
            </a:r>
            <a:r>
              <a:rPr lang="zh-CN" altLang="zh-CN" dirty="0"/>
              <a:t>个方位到另一个方位的</a:t>
            </a:r>
            <a:r>
              <a:rPr lang="zh-CN" altLang="zh-CN" dirty="0" smtClean="0"/>
              <a:t>角位移</a:t>
            </a:r>
            <a:endParaRPr lang="en-US" altLang="zh-CN" dirty="0" smtClean="0"/>
          </a:p>
          <a:p>
            <a:r>
              <a:rPr lang="zh-CN" altLang="zh-CN" dirty="0" smtClean="0"/>
              <a:t>而</a:t>
            </a:r>
            <a:r>
              <a:rPr lang="zh-CN" altLang="zh-CN" dirty="0"/>
              <a:t>四元数求幂表示从角位移中抽取</a:t>
            </a:r>
            <a:r>
              <a:rPr lang="zh-CN" altLang="zh-CN" dirty="0" smtClean="0"/>
              <a:t>“一部分”</a:t>
            </a:r>
            <a:endParaRPr lang="en-US" altLang="zh-CN" dirty="0" smtClean="0"/>
          </a:p>
          <a:p>
            <a:pPr lvl="1"/>
            <a:r>
              <a:rPr lang="zh-CN" altLang="zh-CN" dirty="0" smtClean="0"/>
              <a:t>比如</a:t>
            </a:r>
            <a:r>
              <a:rPr lang="zh-CN" altLang="zh-CN" dirty="0"/>
              <a:t>四元数</a:t>
            </a:r>
            <a:r>
              <a:rPr lang="en-US" altLang="zh-CN" dirty="0"/>
              <a:t>q</a:t>
            </a:r>
            <a:r>
              <a:rPr lang="zh-CN" altLang="zh-CN" dirty="0"/>
              <a:t>代表一个角位移，如果要得到</a:t>
            </a:r>
            <a:r>
              <a:rPr lang="en-US" altLang="zh-CN" dirty="0"/>
              <a:t>1/3</a:t>
            </a:r>
            <a:r>
              <a:rPr lang="zh-CN" altLang="zh-CN" dirty="0"/>
              <a:t>这个角位移的四元数</a:t>
            </a:r>
            <a:r>
              <a:rPr lang="en-US" altLang="zh-CN" dirty="0"/>
              <a:t>,</a:t>
            </a:r>
            <a:r>
              <a:rPr lang="zh-CN" altLang="zh-CN" dirty="0"/>
              <a:t>可以使用：</a:t>
            </a:r>
            <a:r>
              <a:rPr lang="en-US" altLang="zh-CN" dirty="0"/>
              <a:t>q</a:t>
            </a:r>
            <a:r>
              <a:rPr lang="en-US" altLang="zh-CN" baseline="30000" dirty="0"/>
              <a:t>1/3</a:t>
            </a:r>
            <a:r>
              <a:rPr lang="zh-CN" altLang="zh-CN" dirty="0"/>
              <a:t>。</a:t>
            </a:r>
          </a:p>
          <a:p>
            <a:endParaRPr lang="zh-CN" altLang="en-US" dirty="0"/>
          </a:p>
        </p:txBody>
      </p:sp>
    </p:spTree>
    <p:extLst>
      <p:ext uri="{BB962C8B-B14F-4D97-AF65-F5344CB8AC3E}">
        <p14:creationId xmlns:p14="http://schemas.microsoft.com/office/powerpoint/2010/main" val="1600989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a:t>使</a:t>
                </a:r>
                <a:r>
                  <a:rPr lang="zh-CN" altLang="zh-CN" dirty="0"/>
                  <a:t>用欧拉角表示的旋转和四元数表示的旋转可以互相转化，因为他们都可以看成是绕着旋转轴转动一定角度的过程。</a:t>
                </a:r>
              </a:p>
              <a:p>
                <a:r>
                  <a:rPr lang="zh-CN" altLang="zh-CN" dirty="0"/>
                  <a:t>下面是通过旋转角θ和旋转轴</a:t>
                </a:r>
                <a:r>
                  <a:rPr lang="en-US" altLang="zh-CN" dirty="0" err="1">
                    <a:hlinkClick r:id="rId2"/>
                  </a:rPr>
                  <a:t>单位向量</a:t>
                </a:r>
                <a:r>
                  <a:rPr lang="en-US" altLang="zh-CN" dirty="0"/>
                  <a:t> </a:t>
                </a:r>
                <a14:m>
                  <m:oMath xmlns:m="http://schemas.openxmlformats.org/officeDocument/2006/math">
                    <m:r>
                      <a:rPr lang="en-US" altLang="zh-CN"/>
                      <m:t>𝐯</m:t>
                    </m:r>
                    <m:r>
                      <a:rPr lang="en-US" altLang="zh-CN"/>
                      <m:t>=(</m:t>
                    </m:r>
                    <m:r>
                      <m:rPr>
                        <m:sty m:val="p"/>
                      </m:rPr>
                      <a:rPr lang="en-US" altLang="zh-CN"/>
                      <m:t>x</m:t>
                    </m:r>
                    <m:r>
                      <a:rPr lang="en-US" altLang="zh-CN"/>
                      <m:t>,</m:t>
                    </m:r>
                    <m:r>
                      <m:rPr>
                        <m:sty m:val="p"/>
                      </m:rPr>
                      <a:rPr lang="en-US" altLang="zh-CN"/>
                      <m:t>y</m:t>
                    </m:r>
                    <m:r>
                      <a:rPr lang="en-US" altLang="zh-CN"/>
                      <m:t>,</m:t>
                    </m:r>
                    <m:r>
                      <m:rPr>
                        <m:sty m:val="p"/>
                      </m:rPr>
                      <a:rPr lang="en-US" altLang="zh-CN"/>
                      <m:t>z</m:t>
                    </m:r>
                    <m:r>
                      <a:rPr lang="en-US" altLang="zh-CN"/>
                      <m:t>)</m:t>
                    </m:r>
                  </m:oMath>
                </a14:m>
                <a:r>
                  <a:rPr lang="en-US" altLang="zh-CN" dirty="0"/>
                  <a:t> </a:t>
                </a:r>
                <a:r>
                  <a:rPr lang="zh-CN" altLang="zh-CN" dirty="0"/>
                  <a:t>来定义的旋转变换，可以将其转换为旋转矩阵的形式。</a:t>
                </a:r>
              </a:p>
              <a:p>
                <a14:m>
                  <m:oMath xmlns:m="http://schemas.openxmlformats.org/officeDocument/2006/math">
                    <m:r>
                      <m:rPr>
                        <m:sty m:val="p"/>
                      </m:rPr>
                      <a:rPr lang="en-US" altLang="zh-CN"/>
                      <m:t>R</m:t>
                    </m:r>
                    <m:r>
                      <a:rPr lang="en-US" altLang="zh-CN"/>
                      <m:t>(</m:t>
                    </m:r>
                    <m:r>
                      <a:rPr lang="en-US" altLang="zh-CN" b="1" i="1"/>
                      <m:t>𝐧</m:t>
                    </m:r>
                    <m:r>
                      <a:rPr lang="en-US" altLang="zh-CN"/>
                      <m:t>,</m:t>
                    </m:r>
                    <m:r>
                      <m:rPr>
                        <m:sty m:val="p"/>
                      </m:rPr>
                      <a:rPr lang="en-US" altLang="zh-CN"/>
                      <m:t>θ</m:t>
                    </m:r>
                    <m:r>
                      <a:rPr lang="en-US" altLang="zh-CN"/>
                      <m:t>)=</m:t>
                    </m:r>
                    <m:d>
                      <m:dPr>
                        <m:begChr m:val="["/>
                        <m:endChr m:val="]"/>
                        <m:ctrlPr>
                          <a:rPr lang="zh-CN" altLang="zh-CN" i="1"/>
                        </m:ctrlPr>
                      </m:dPr>
                      <m:e>
                        <m:m>
                          <m:mPr>
                            <m:mcs>
                              <m:mc>
                                <m:mcPr>
                                  <m:count m:val="1"/>
                                  <m:mcJc m:val="center"/>
                                </m:mcPr>
                              </m:mc>
                            </m:mcs>
                            <m:ctrlPr>
                              <a:rPr lang="zh-CN" altLang="zh-CN" b="1" i="1"/>
                            </m:ctrlPr>
                          </m:mPr>
                          <m:mr>
                            <m:e>
                              <m:sSup>
                                <m:sSupPr>
                                  <m:ctrlPr>
                                    <a:rPr lang="zh-CN" altLang="zh-CN" b="1" i="1"/>
                                  </m:ctrlPr>
                                </m:sSupPr>
                                <m:e>
                                  <m:r>
                                    <a:rPr lang="en-US" altLang="zh-CN" b="1" i="1"/>
                                    <m:t>𝐏</m:t>
                                  </m:r>
                                </m:e>
                                <m:sup>
                                  <m:r>
                                    <a:rPr lang="en-US" altLang="zh-CN" b="1" i="1"/>
                                    <m:t>′</m:t>
                                  </m:r>
                                </m:sup>
                              </m:sSup>
                            </m:e>
                          </m:mr>
                          <m:mr>
                            <m:e>
                              <m:sSup>
                                <m:sSupPr>
                                  <m:ctrlPr>
                                    <a:rPr lang="zh-CN" altLang="zh-CN" b="1" i="1"/>
                                  </m:ctrlPr>
                                </m:sSupPr>
                                <m:e>
                                  <m:r>
                                    <a:rPr lang="en-US" altLang="zh-CN" b="1" i="1"/>
                                    <m:t>𝐪</m:t>
                                  </m:r>
                                </m:e>
                                <m:sup>
                                  <m:r>
                                    <a:rPr lang="en-US" altLang="zh-CN" b="1" i="1"/>
                                    <m:t>′</m:t>
                                  </m:r>
                                </m:sup>
                              </m:sSup>
                            </m:e>
                          </m:mr>
                          <m:mr>
                            <m:e>
                              <m:sSup>
                                <m:sSupPr>
                                  <m:ctrlPr>
                                    <a:rPr lang="zh-CN" altLang="zh-CN" b="1" i="1"/>
                                  </m:ctrlPr>
                                </m:sSupPr>
                                <m:e>
                                  <m:r>
                                    <a:rPr lang="en-US" altLang="zh-CN" b="1" i="1"/>
                                    <m:t>𝐫</m:t>
                                  </m:r>
                                </m:e>
                                <m:sup>
                                  <m:r>
                                    <a:rPr lang="en-US" altLang="zh-CN" b="1" i="1"/>
                                    <m:t>′</m:t>
                                  </m:r>
                                </m:sup>
                              </m:sSup>
                            </m:e>
                          </m:mr>
                        </m:m>
                      </m:e>
                    </m:d>
                    <m:r>
                      <a:rPr lang="en-US" altLang="zh-CN"/>
                      <m:t>=</m:t>
                    </m:r>
                    <m:d>
                      <m:dPr>
                        <m:begChr m:val="["/>
                        <m:endChr m:val="]"/>
                        <m:ctrlPr>
                          <a:rPr lang="zh-CN" altLang="zh-CN" i="1"/>
                        </m:ctrlPr>
                      </m:dPr>
                      <m:e>
                        <m:m>
                          <m:mPr>
                            <m:mcs>
                              <m:mc>
                                <m:mcPr>
                                  <m:count m:val="3"/>
                                  <m:mcJc m:val="center"/>
                                </m:mcPr>
                              </m:mc>
                            </m:mcs>
                            <m:ctrlPr>
                              <a:rPr lang="zh-CN" altLang="zh-CN" i="1"/>
                            </m:ctrlPr>
                          </m:mPr>
                          <m:mr>
                            <m:e>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func>
                                    <m:funcPr>
                                      <m:ctrlPr>
                                        <a:rPr lang="zh-CN" altLang="zh-CN" i="1"/>
                                      </m:ctrlPr>
                                    </m:funcPr>
                                    <m:fName>
                                      <m:r>
                                        <m:rPr>
                                          <m:sty m:val="p"/>
                                        </m:rPr>
                                        <a:rPr lang="en-US" altLang="zh-CN"/>
                                        <m:t>cos</m:t>
                                      </m:r>
                                    </m:fName>
                                    <m:e>
                                      <m:r>
                                        <m:rPr>
                                          <m:sty m:val="p"/>
                                        </m:rPr>
                                        <a:rPr lang="en-US" altLang="zh-CN"/>
                                        <m:t>θ</m:t>
                                      </m:r>
                                    </m:e>
                                  </m:func>
                                </m:e>
                              </m:func>
                            </m:e>
                            <m:e>
                              <m:sSub>
                                <m:sSubPr>
                                  <m:ctrlPr>
                                    <a:rPr lang="zh-CN" altLang="zh-CN" i="1"/>
                                  </m:ctrlPr>
                                </m:sSubPr>
                                <m:e>
                                  <m:r>
                                    <a:rPr lang="en-US" altLang="zh-CN" b="1" i="1"/>
                                    <m:t>𝐧</m:t>
                                  </m:r>
                                </m:e>
                                <m:sub>
                                  <m:r>
                                    <m:rPr>
                                      <m:sty m:val="p"/>
                                    </m:rPr>
                                    <a:rPr lang="en-US" altLang="zh-CN"/>
                                    <m:t>x</m:t>
                                  </m:r>
                                </m:sub>
                              </m:sSub>
                              <m:sSub>
                                <m:sSubPr>
                                  <m:ctrlPr>
                                    <a:rPr lang="zh-CN" altLang="zh-CN" i="1"/>
                                  </m:ctrlPr>
                                </m:sSubPr>
                                <m:e>
                                  <m:r>
                                    <a:rPr lang="en-US" altLang="zh-CN" b="1" i="1"/>
                                    <m:t>𝐧</m:t>
                                  </m:r>
                                </m:e>
                                <m:sub>
                                  <m:r>
                                    <m:rPr>
                                      <m:sty m:val="p"/>
                                    </m:rPr>
                                    <a:rPr lang="en-US" altLang="zh-CN"/>
                                    <m:t>y</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sSub>
                                    <m:sSubPr>
                                      <m:ctrlPr>
                                        <a:rPr lang="zh-CN" altLang="zh-CN" i="1"/>
                                      </m:ctrlPr>
                                    </m:sSubPr>
                                    <m:e>
                                      <m:r>
                                        <a:rPr lang="en-US" altLang="zh-CN" b="1" i="1"/>
                                        <m:t>𝐧</m:t>
                                      </m:r>
                                    </m:e>
                                    <m:sub>
                                      <m:r>
                                        <m:rPr>
                                          <m:sty m:val="p"/>
                                        </m:rPr>
                                        <a:rPr lang="en-US" altLang="zh-CN"/>
                                        <m:t>z</m:t>
                                      </m:r>
                                    </m:sub>
                                  </m:sSub>
                                  <m:func>
                                    <m:funcPr>
                                      <m:ctrlPr>
                                        <a:rPr lang="zh-CN" altLang="zh-CN" i="1"/>
                                      </m:ctrlPr>
                                    </m:funcPr>
                                    <m:fName>
                                      <m:r>
                                        <m:rPr>
                                          <m:sty m:val="p"/>
                                        </m:rPr>
                                        <a:rPr lang="en-US" altLang="zh-CN"/>
                                        <m:t>sin</m:t>
                                      </m:r>
                                    </m:fName>
                                    <m:e>
                                      <m:r>
                                        <m:rPr>
                                          <m:sty m:val="p"/>
                                        </m:rPr>
                                        <a:rPr lang="en-US" altLang="zh-CN"/>
                                        <m:t>θ</m:t>
                                      </m:r>
                                    </m:e>
                                  </m:func>
                                </m:e>
                              </m:func>
                            </m:e>
                            <m:e>
                              <m:sSub>
                                <m:sSubPr>
                                  <m:ctrlPr>
                                    <a:rPr lang="zh-CN" altLang="zh-CN" i="1"/>
                                  </m:ctrlPr>
                                </m:sSubPr>
                                <m:e>
                                  <m:r>
                                    <a:rPr lang="en-US" altLang="zh-CN" b="1" i="1"/>
                                    <m:t>𝐧</m:t>
                                  </m:r>
                                </m:e>
                                <m:sub>
                                  <m:r>
                                    <m:rPr>
                                      <m:sty m:val="p"/>
                                    </m:rPr>
                                    <a:rPr lang="en-US" altLang="zh-CN"/>
                                    <m:t>x</m:t>
                                  </m:r>
                                </m:sub>
                              </m:sSub>
                              <m:sSub>
                                <m:sSubPr>
                                  <m:ctrlPr>
                                    <a:rPr lang="zh-CN" altLang="zh-CN" i="1"/>
                                  </m:ctrlPr>
                                </m:sSubPr>
                                <m:e>
                                  <m:r>
                                    <a:rPr lang="en-US" altLang="zh-CN" b="1" i="1"/>
                                    <m:t>𝐧</m:t>
                                  </m:r>
                                </m:e>
                                <m:sub>
                                  <m:r>
                                    <m:rPr>
                                      <m:sty m:val="p"/>
                                    </m:rPr>
                                    <a:rPr lang="en-US" altLang="zh-CN"/>
                                    <m:t>z</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r>
                                    <a:rPr lang="en-US" altLang="zh-CN" i="1"/>
                                    <m:t>−</m:t>
                                  </m:r>
                                  <m:sSub>
                                    <m:sSubPr>
                                      <m:ctrlPr>
                                        <a:rPr lang="zh-CN" altLang="zh-CN" i="1"/>
                                      </m:ctrlPr>
                                    </m:sSubPr>
                                    <m:e>
                                      <m:r>
                                        <a:rPr lang="en-US" altLang="zh-CN" b="1" i="1"/>
                                        <m:t>𝐧</m:t>
                                      </m:r>
                                    </m:e>
                                    <m:sub>
                                      <m:r>
                                        <m:rPr>
                                          <m:sty m:val="p"/>
                                        </m:rPr>
                                        <a:rPr lang="en-US" altLang="zh-CN"/>
                                        <m:t>y</m:t>
                                      </m:r>
                                    </m:sub>
                                  </m:sSub>
                                  <m:func>
                                    <m:funcPr>
                                      <m:ctrlPr>
                                        <a:rPr lang="zh-CN" altLang="zh-CN" i="1"/>
                                      </m:ctrlPr>
                                    </m:funcPr>
                                    <m:fName>
                                      <m:r>
                                        <m:rPr>
                                          <m:sty m:val="p"/>
                                        </m:rPr>
                                        <a:rPr lang="en-US" altLang="zh-CN"/>
                                        <m:t>sin</m:t>
                                      </m:r>
                                    </m:fName>
                                    <m:e>
                                      <m:r>
                                        <m:rPr>
                                          <m:sty m:val="p"/>
                                        </m:rPr>
                                        <a:rPr lang="en-US" altLang="zh-CN"/>
                                        <m:t>θ</m:t>
                                      </m:r>
                                    </m:e>
                                  </m:func>
                                </m:e>
                              </m:func>
                            </m:e>
                          </m:mr>
                          <m:mr>
                            <m:e>
                              <m:sSub>
                                <m:sSubPr>
                                  <m:ctrlPr>
                                    <a:rPr lang="zh-CN" altLang="zh-CN" i="1"/>
                                  </m:ctrlPr>
                                </m:sSubPr>
                                <m:e>
                                  <m:r>
                                    <a:rPr lang="en-US" altLang="zh-CN" b="1" i="1"/>
                                    <m:t>𝐧</m:t>
                                  </m:r>
                                </m:e>
                                <m:sub>
                                  <m:r>
                                    <m:rPr>
                                      <m:sty m:val="p"/>
                                    </m:rPr>
                                    <a:rPr lang="en-US" altLang="zh-CN"/>
                                    <m:t>x</m:t>
                                  </m:r>
                                </m:sub>
                              </m:sSub>
                              <m:sSub>
                                <m:sSubPr>
                                  <m:ctrlPr>
                                    <a:rPr lang="zh-CN" altLang="zh-CN" i="1"/>
                                  </m:ctrlPr>
                                </m:sSubPr>
                                <m:e>
                                  <m:r>
                                    <a:rPr lang="en-US" altLang="zh-CN" b="1" i="1"/>
                                    <m:t>𝐧</m:t>
                                  </m:r>
                                </m:e>
                                <m:sub>
                                  <m:r>
                                    <m:rPr>
                                      <m:sty m:val="p"/>
                                    </m:rPr>
                                    <a:rPr lang="en-US" altLang="zh-CN"/>
                                    <m:t>y</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r>
                                    <a:rPr lang="en-US" altLang="zh-CN" i="1"/>
                                    <m:t>−</m:t>
                                  </m:r>
                                  <m:sSub>
                                    <m:sSubPr>
                                      <m:ctrlPr>
                                        <a:rPr lang="zh-CN" altLang="zh-CN" i="1"/>
                                      </m:ctrlPr>
                                    </m:sSubPr>
                                    <m:e>
                                      <m:r>
                                        <a:rPr lang="en-US" altLang="zh-CN" b="1" i="1"/>
                                        <m:t>𝐧</m:t>
                                      </m:r>
                                    </m:e>
                                    <m:sub>
                                      <m:r>
                                        <m:rPr>
                                          <m:sty m:val="p"/>
                                        </m:rPr>
                                        <a:rPr lang="en-US" altLang="zh-CN"/>
                                        <m:t>z</m:t>
                                      </m:r>
                                    </m:sub>
                                  </m:sSub>
                                  <m:func>
                                    <m:funcPr>
                                      <m:ctrlPr>
                                        <a:rPr lang="zh-CN" altLang="zh-CN" i="1"/>
                                      </m:ctrlPr>
                                    </m:funcPr>
                                    <m:fName>
                                      <m:r>
                                        <m:rPr>
                                          <m:sty m:val="p"/>
                                        </m:rPr>
                                        <a:rPr lang="en-US" altLang="zh-CN"/>
                                        <m:t>sin</m:t>
                                      </m:r>
                                    </m:fName>
                                    <m:e>
                                      <m:r>
                                        <m:rPr>
                                          <m:sty m:val="p"/>
                                        </m:rPr>
                                        <a:rPr lang="en-US" altLang="zh-CN"/>
                                        <m:t>θ</m:t>
                                      </m:r>
                                    </m:e>
                                  </m:func>
                                </m:e>
                              </m:func>
                            </m:e>
                            <m:e>
                              <m:sSubSup>
                                <m:sSubSupPr>
                                  <m:ctrlPr>
                                    <a:rPr lang="zh-CN" altLang="zh-CN" i="1"/>
                                  </m:ctrlPr>
                                </m:sSubSupPr>
                                <m:e>
                                  <m:r>
                                    <a:rPr lang="en-US" altLang="zh-CN" b="1" i="1"/>
                                    <m:t>𝐧</m:t>
                                  </m:r>
                                </m:e>
                                <m:sub>
                                  <m:r>
                                    <m:rPr>
                                      <m:sty m:val="p"/>
                                    </m:rPr>
                                    <a:rPr lang="en-US" altLang="zh-CN"/>
                                    <m:t>y</m:t>
                                  </m:r>
                                </m:sub>
                                <m:sup>
                                  <m:r>
                                    <a:rPr lang="en-US" altLang="zh-CN"/>
                                    <m:t>2</m:t>
                                  </m:r>
                                </m:sup>
                              </m:sSubSup>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func>
                                    <m:funcPr>
                                      <m:ctrlPr>
                                        <a:rPr lang="zh-CN" altLang="zh-CN" i="1"/>
                                      </m:ctrlPr>
                                    </m:funcPr>
                                    <m:fName>
                                      <m:r>
                                        <m:rPr>
                                          <m:sty m:val="p"/>
                                        </m:rPr>
                                        <a:rPr lang="en-US" altLang="zh-CN"/>
                                        <m:t>cos</m:t>
                                      </m:r>
                                    </m:fName>
                                    <m:e>
                                      <m:r>
                                        <m:rPr>
                                          <m:sty m:val="p"/>
                                        </m:rPr>
                                        <a:rPr lang="en-US" altLang="zh-CN"/>
                                        <m:t>θ</m:t>
                                      </m:r>
                                    </m:e>
                                  </m:func>
                                </m:e>
                              </m:func>
                            </m:e>
                            <m:e>
                              <m:sSub>
                                <m:sSubPr>
                                  <m:ctrlPr>
                                    <a:rPr lang="zh-CN" altLang="zh-CN" b="1" i="1"/>
                                  </m:ctrlPr>
                                </m:sSubPr>
                                <m:e>
                                  <m:r>
                                    <a:rPr lang="en-US" altLang="zh-CN" b="1" i="1"/>
                                    <m:t>𝐧</m:t>
                                  </m:r>
                                </m:e>
                                <m:sub>
                                  <m:r>
                                    <m:rPr>
                                      <m:sty m:val="p"/>
                                    </m:rPr>
                                    <a:rPr lang="en-US" altLang="zh-CN"/>
                                    <m:t>y</m:t>
                                  </m:r>
                                </m:sub>
                              </m:sSub>
                              <m:sSub>
                                <m:sSubPr>
                                  <m:ctrlPr>
                                    <a:rPr lang="zh-CN" altLang="zh-CN" i="1"/>
                                  </m:ctrlPr>
                                </m:sSubPr>
                                <m:e>
                                  <m:r>
                                    <a:rPr lang="en-US" altLang="zh-CN" b="1" i="1"/>
                                    <m:t>𝐧</m:t>
                                  </m:r>
                                </m:e>
                                <m:sub>
                                  <m:r>
                                    <m:rPr>
                                      <m:sty m:val="p"/>
                                    </m:rPr>
                                    <a:rPr lang="en-US" altLang="zh-CN"/>
                                    <m:t>z</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sSub>
                                    <m:sSubPr>
                                      <m:ctrlPr>
                                        <a:rPr lang="zh-CN" altLang="zh-CN" i="1"/>
                                      </m:ctrlPr>
                                    </m:sSubPr>
                                    <m:e>
                                      <m:r>
                                        <a:rPr lang="en-US" altLang="zh-CN" b="1" i="1"/>
                                        <m:t>𝐧</m:t>
                                      </m:r>
                                    </m:e>
                                    <m:sub>
                                      <m:r>
                                        <m:rPr>
                                          <m:sty m:val="p"/>
                                        </m:rPr>
                                        <a:rPr lang="en-US" altLang="zh-CN"/>
                                        <m:t>x</m:t>
                                      </m:r>
                                    </m:sub>
                                  </m:sSub>
                                  <m:func>
                                    <m:funcPr>
                                      <m:ctrlPr>
                                        <a:rPr lang="zh-CN" altLang="zh-CN" i="1"/>
                                      </m:ctrlPr>
                                    </m:funcPr>
                                    <m:fName>
                                      <m:r>
                                        <m:rPr>
                                          <m:sty m:val="p"/>
                                        </m:rPr>
                                        <a:rPr lang="en-US" altLang="zh-CN"/>
                                        <m:t>sin</m:t>
                                      </m:r>
                                    </m:fName>
                                    <m:e>
                                      <m:r>
                                        <m:rPr>
                                          <m:sty m:val="p"/>
                                        </m:rPr>
                                        <a:rPr lang="en-US" altLang="zh-CN"/>
                                        <m:t>θ</m:t>
                                      </m:r>
                                    </m:e>
                                  </m:func>
                                </m:e>
                              </m:func>
                            </m:e>
                          </m:mr>
                          <m:mr>
                            <m:e>
                              <m:sSub>
                                <m:sSubPr>
                                  <m:ctrlPr>
                                    <a:rPr lang="zh-CN" altLang="zh-CN" i="1"/>
                                  </m:ctrlPr>
                                </m:sSubPr>
                                <m:e>
                                  <m:r>
                                    <a:rPr lang="en-US" altLang="zh-CN" b="1" i="1"/>
                                    <m:t>𝐧</m:t>
                                  </m:r>
                                </m:e>
                                <m:sub>
                                  <m:r>
                                    <m:rPr>
                                      <m:sty m:val="p"/>
                                    </m:rPr>
                                    <a:rPr lang="en-US" altLang="zh-CN"/>
                                    <m:t>x</m:t>
                                  </m:r>
                                </m:sub>
                              </m:sSub>
                              <m:sSub>
                                <m:sSubPr>
                                  <m:ctrlPr>
                                    <a:rPr lang="zh-CN" altLang="zh-CN" i="1"/>
                                  </m:ctrlPr>
                                </m:sSubPr>
                                <m:e>
                                  <m:r>
                                    <a:rPr lang="en-US" altLang="zh-CN" b="1" i="1"/>
                                    <m:t>𝐧</m:t>
                                  </m:r>
                                </m:e>
                                <m:sub>
                                  <m:r>
                                    <m:rPr>
                                      <m:sty m:val="p"/>
                                    </m:rPr>
                                    <a:rPr lang="en-US" altLang="zh-CN"/>
                                    <m:t>z</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sSub>
                                    <m:sSubPr>
                                      <m:ctrlPr>
                                        <a:rPr lang="zh-CN" altLang="zh-CN" i="1"/>
                                      </m:ctrlPr>
                                    </m:sSubPr>
                                    <m:e>
                                      <m:r>
                                        <a:rPr lang="en-US" altLang="zh-CN" b="1" i="1"/>
                                        <m:t>𝐧</m:t>
                                      </m:r>
                                    </m:e>
                                    <m:sub>
                                      <m:r>
                                        <m:rPr>
                                          <m:sty m:val="p"/>
                                        </m:rPr>
                                        <a:rPr lang="en-US" altLang="zh-CN"/>
                                        <m:t>y</m:t>
                                      </m:r>
                                    </m:sub>
                                  </m:sSub>
                                  <m:func>
                                    <m:funcPr>
                                      <m:ctrlPr>
                                        <a:rPr lang="zh-CN" altLang="zh-CN" i="1"/>
                                      </m:ctrlPr>
                                    </m:funcPr>
                                    <m:fName>
                                      <m:r>
                                        <m:rPr>
                                          <m:sty m:val="p"/>
                                        </m:rPr>
                                        <a:rPr lang="en-US" altLang="zh-CN"/>
                                        <m:t>sin</m:t>
                                      </m:r>
                                    </m:fName>
                                    <m:e>
                                      <m:r>
                                        <m:rPr>
                                          <m:sty m:val="p"/>
                                        </m:rPr>
                                        <a:rPr lang="en-US" altLang="zh-CN"/>
                                        <m:t>θ</m:t>
                                      </m:r>
                                    </m:e>
                                  </m:func>
                                </m:e>
                              </m:func>
                            </m:e>
                            <m:e>
                              <m:sSub>
                                <m:sSubPr>
                                  <m:ctrlPr>
                                    <a:rPr lang="zh-CN" altLang="zh-CN" i="1"/>
                                  </m:ctrlPr>
                                </m:sSubPr>
                                <m:e>
                                  <m:r>
                                    <a:rPr lang="en-US" altLang="zh-CN" b="1" i="1"/>
                                    <m:t>𝐧</m:t>
                                  </m:r>
                                </m:e>
                                <m:sub>
                                  <m:r>
                                    <m:rPr>
                                      <m:sty m:val="p"/>
                                    </m:rPr>
                                    <a:rPr lang="en-US" altLang="zh-CN"/>
                                    <m:t>y</m:t>
                                  </m:r>
                                </m:sub>
                              </m:sSub>
                              <m:sSub>
                                <m:sSubPr>
                                  <m:ctrlPr>
                                    <a:rPr lang="zh-CN" altLang="zh-CN" i="1"/>
                                  </m:ctrlPr>
                                </m:sSubPr>
                                <m:e>
                                  <m:r>
                                    <a:rPr lang="en-US" altLang="zh-CN" b="1" i="1"/>
                                    <m:t>𝐧</m:t>
                                  </m:r>
                                </m:e>
                                <m:sub>
                                  <m:r>
                                    <m:rPr>
                                      <m:sty m:val="p"/>
                                    </m:rPr>
                                    <a:rPr lang="en-US" altLang="zh-CN"/>
                                    <m:t>z</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r>
                                    <a:rPr lang="en-US" altLang="zh-CN" i="1"/>
                                    <m:t>−</m:t>
                                  </m:r>
                                  <m:sSub>
                                    <m:sSubPr>
                                      <m:ctrlPr>
                                        <a:rPr lang="zh-CN" altLang="zh-CN" i="1"/>
                                      </m:ctrlPr>
                                    </m:sSubPr>
                                    <m:e>
                                      <m:r>
                                        <a:rPr lang="en-US" altLang="zh-CN" b="1" i="1"/>
                                        <m:t>𝐧</m:t>
                                      </m:r>
                                    </m:e>
                                    <m:sub>
                                      <m:r>
                                        <m:rPr>
                                          <m:sty m:val="p"/>
                                        </m:rPr>
                                        <a:rPr lang="en-US" altLang="zh-CN"/>
                                        <m:t>x</m:t>
                                      </m:r>
                                    </m:sub>
                                  </m:sSub>
                                  <m:func>
                                    <m:funcPr>
                                      <m:ctrlPr>
                                        <a:rPr lang="zh-CN" altLang="zh-CN" i="1"/>
                                      </m:ctrlPr>
                                    </m:funcPr>
                                    <m:fName>
                                      <m:r>
                                        <m:rPr>
                                          <m:sty m:val="p"/>
                                        </m:rPr>
                                        <a:rPr lang="en-US" altLang="zh-CN"/>
                                        <m:t>sin</m:t>
                                      </m:r>
                                    </m:fName>
                                    <m:e>
                                      <m:r>
                                        <m:rPr>
                                          <m:sty m:val="p"/>
                                        </m:rPr>
                                        <a:rPr lang="en-US" altLang="zh-CN"/>
                                        <m:t>θ</m:t>
                                      </m:r>
                                    </m:e>
                                  </m:func>
                                </m:e>
                              </m:func>
                            </m:e>
                            <m:e>
                              <m:sSubSup>
                                <m:sSubSupPr>
                                  <m:ctrlPr>
                                    <a:rPr lang="zh-CN" altLang="zh-CN" i="1"/>
                                  </m:ctrlPr>
                                </m:sSubSupPr>
                                <m:e>
                                  <m:r>
                                    <a:rPr lang="en-US" altLang="zh-CN" b="1" i="1"/>
                                    <m:t>𝐧</m:t>
                                  </m:r>
                                </m:e>
                                <m:sub>
                                  <m:r>
                                    <m:rPr>
                                      <m:sty m:val="p"/>
                                    </m:rPr>
                                    <a:rPr lang="en-US" altLang="zh-CN"/>
                                    <m:t>z</m:t>
                                  </m:r>
                                </m:sub>
                                <m:sup>
                                  <m:r>
                                    <a:rPr lang="en-US" altLang="zh-CN"/>
                                    <m:t>2</m:t>
                                  </m:r>
                                </m:sup>
                              </m:sSubSup>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func>
                                    <m:funcPr>
                                      <m:ctrlPr>
                                        <a:rPr lang="zh-CN" altLang="zh-CN" i="1"/>
                                      </m:ctrlPr>
                                    </m:funcPr>
                                    <m:fName>
                                      <m:r>
                                        <m:rPr>
                                          <m:sty m:val="p"/>
                                        </m:rPr>
                                        <a:rPr lang="en-US" altLang="zh-CN"/>
                                        <m:t>cos</m:t>
                                      </m:r>
                                    </m:fName>
                                    <m:e>
                                      <m:r>
                                        <m:rPr>
                                          <m:sty m:val="p"/>
                                        </m:rPr>
                                        <a:rPr lang="en-US" altLang="zh-CN"/>
                                        <m:t>θ</m:t>
                                      </m:r>
                                    </m:e>
                                  </m:func>
                                </m:e>
                              </m:func>
                            </m:e>
                          </m:mr>
                        </m:m>
                      </m:e>
                    </m:d>
                  </m:oMath>
                </a14:m>
                <a:endParaRPr lang="zh-CN" altLang="zh-CN" dirty="0"/>
              </a:p>
              <a:p>
                <a:r>
                  <a:rPr lang="en-US" altLang="zh-CN" dirty="0"/>
                  <a:t> </a:t>
                </a: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53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32500" lnSpcReduction="20000"/>
              </a:bodyPr>
              <a:lstStyle/>
              <a:p>
                <a:r>
                  <a:rPr lang="zh-CN" altLang="zh-CN" dirty="0"/>
                  <a:t>这个矩阵是用旋转轴</a:t>
                </a:r>
                <a:r>
                  <a:rPr lang="en-US" altLang="zh-CN" dirty="0"/>
                  <a:t>n</a:t>
                </a:r>
                <a:r>
                  <a:rPr lang="zh-CN" altLang="zh-CN" dirty="0"/>
                  <a:t>和角度</a:t>
                </a:r>
                <a14:m>
                  <m:oMath xmlns:m="http://schemas.openxmlformats.org/officeDocument/2006/math">
                    <m:r>
                      <m:rPr>
                        <m:sty m:val="p"/>
                      </m:rPr>
                      <a:rPr lang="en-US" altLang="zh-CN"/>
                      <m:t>θ</m:t>
                    </m:r>
                  </m:oMath>
                </a14:m>
                <a:r>
                  <a:rPr lang="zh-CN" altLang="zh-CN" dirty="0"/>
                  <a:t>表示的，表示这个旋转的四元数形式为：</a:t>
                </a:r>
                <a:r>
                  <a:rPr lang="en-US" altLang="zh-CN" dirty="0"/>
                  <a:t>w + xi +</a:t>
                </a:r>
                <a:r>
                  <a:rPr lang="en-US" altLang="zh-CN" dirty="0" err="1"/>
                  <a:t>yj</a:t>
                </a:r>
                <a:r>
                  <a:rPr lang="en-US" altLang="zh-CN" dirty="0"/>
                  <a:t> + </a:t>
                </a:r>
                <a:r>
                  <a:rPr lang="en-US" altLang="zh-CN" dirty="0" err="1"/>
                  <a:t>zk</a:t>
                </a:r>
                <a:r>
                  <a:rPr lang="zh-CN" altLang="zh-CN" dirty="0"/>
                  <a:t>，其中：</a:t>
                </a:r>
              </a:p>
              <a:p>
                <a14:m>
                  <m:oMath xmlns:m="http://schemas.openxmlformats.org/officeDocument/2006/math">
                    <m:r>
                      <m:rPr>
                        <m:sty m:val="p"/>
                      </m:rPr>
                      <a:rPr lang="en-US" altLang="zh-CN"/>
                      <m:t>w</m:t>
                    </m:r>
                    <m:r>
                      <a:rPr lang="en-US" altLang="zh-CN"/>
                      <m:t>=</m:t>
                    </m:r>
                    <m:func>
                      <m:funcPr>
                        <m:ctrlPr>
                          <a:rPr lang="zh-CN" altLang="zh-CN" i="1"/>
                        </m:ctrlPr>
                      </m:funcPr>
                      <m:fName>
                        <m:r>
                          <m:rPr>
                            <m:sty m:val="p"/>
                          </m:rPr>
                          <a:rPr lang="en-US" altLang="zh-CN"/>
                          <m:t>cos</m:t>
                        </m:r>
                      </m:fName>
                      <m:e>
                        <m:r>
                          <a:rPr lang="en-US" altLang="zh-CN"/>
                          <m:t>(</m:t>
                        </m:r>
                        <m:f>
                          <m:fPr>
                            <m:type m:val="lin"/>
                            <m:ctrlPr>
                              <a:rPr lang="zh-CN" altLang="zh-CN" i="1"/>
                            </m:ctrlPr>
                          </m:fPr>
                          <m:num>
                            <m:r>
                              <m:rPr>
                                <m:sty m:val="p"/>
                              </m:rPr>
                              <a:rPr lang="en-US" altLang="zh-CN"/>
                              <m:t>θ</m:t>
                            </m:r>
                          </m:num>
                          <m:den>
                            <m:r>
                              <a:rPr lang="en-US" altLang="zh-CN"/>
                              <m:t>2</m:t>
                            </m:r>
                          </m:den>
                        </m:f>
                      </m:e>
                    </m:func>
                  </m:oMath>
                </a14:m>
                <a:r>
                  <a:rPr lang="en-US" altLang="zh-CN" dirty="0"/>
                  <a:t>)</a:t>
                </a:r>
                <a:endParaRPr lang="zh-CN" altLang="zh-CN" dirty="0"/>
              </a:p>
              <a:p>
                <a14:m>
                  <m:oMath xmlns:m="http://schemas.openxmlformats.org/officeDocument/2006/math">
                    <m:f>
                      <m:fPr>
                        <m:type m:val="lin"/>
                        <m:ctrlPr>
                          <a:rPr lang="zh-CN" altLang="zh-CN" i="1"/>
                        </m:ctrlPr>
                      </m:fPr>
                      <m:num>
                        <m:r>
                          <m:rPr>
                            <m:sty m:val="p"/>
                          </m:rPr>
                          <a:rPr lang="en-US" altLang="zh-CN"/>
                          <m:t>x</m:t>
                        </m:r>
                        <m:r>
                          <a:rPr lang="en-US" altLang="zh-CN"/>
                          <m:t>=</m:t>
                        </m:r>
                        <m:sSub>
                          <m:sSubPr>
                            <m:ctrlPr>
                              <a:rPr lang="zh-CN" altLang="zh-CN" i="1"/>
                            </m:ctrlPr>
                          </m:sSubPr>
                          <m:e>
                            <m:r>
                              <a:rPr lang="en-US" altLang="zh-CN" b="1" i="1"/>
                              <m:t>𝐧</m:t>
                            </m:r>
                          </m:e>
                          <m:sub>
                            <m:r>
                              <m:rPr>
                                <m:sty m:val="p"/>
                              </m:rPr>
                              <a:rPr lang="en-US" altLang="zh-CN"/>
                              <m:t>x</m:t>
                            </m:r>
                          </m:sub>
                        </m:sSub>
                        <m:func>
                          <m:funcPr>
                            <m:ctrlPr>
                              <a:rPr lang="zh-CN" altLang="zh-CN" i="1"/>
                            </m:ctrlPr>
                          </m:funcPr>
                          <m:fName>
                            <m:r>
                              <m:rPr>
                                <m:sty m:val="p"/>
                              </m:rPr>
                              <a:rPr lang="en-US" altLang="zh-CN"/>
                              <m:t>sin</m:t>
                            </m:r>
                          </m:fName>
                          <m:e>
                            <m:r>
                              <a:rPr lang="en-US" altLang="zh-CN"/>
                              <m:t>(</m:t>
                            </m:r>
                            <m:r>
                              <m:rPr>
                                <m:sty m:val="p"/>
                              </m:rPr>
                              <a:rPr lang="en-US" altLang="zh-CN"/>
                              <m:t>θ</m:t>
                            </m:r>
                          </m:e>
                        </m:func>
                      </m:num>
                      <m:den>
                        <m:r>
                          <a:rPr lang="en-US" altLang="zh-CN"/>
                          <m:t>2)</m:t>
                        </m:r>
                      </m:den>
                    </m:f>
                  </m:oMath>
                </a14:m>
                <a:endParaRPr lang="zh-CN" altLang="zh-CN" dirty="0"/>
              </a:p>
              <a:p>
                <a14:m>
                  <m:oMath xmlns:m="http://schemas.openxmlformats.org/officeDocument/2006/math">
                    <m:r>
                      <m:rPr>
                        <m:sty m:val="p"/>
                      </m:rPr>
                      <a:rPr lang="en-US" altLang="zh-CN"/>
                      <m:t>y</m:t>
                    </m:r>
                    <m:r>
                      <a:rPr lang="en-US" altLang="zh-CN"/>
                      <m:t>=</m:t>
                    </m:r>
                    <m:sSub>
                      <m:sSubPr>
                        <m:ctrlPr>
                          <a:rPr lang="zh-CN" altLang="zh-CN" i="1"/>
                        </m:ctrlPr>
                      </m:sSubPr>
                      <m:e>
                        <m:r>
                          <a:rPr lang="en-US" altLang="zh-CN" b="1" i="1"/>
                          <m:t>𝐧</m:t>
                        </m:r>
                      </m:e>
                      <m:sub>
                        <m:r>
                          <m:rPr>
                            <m:sty m:val="p"/>
                          </m:rPr>
                          <a:rPr lang="en-US" altLang="zh-CN"/>
                          <m:t>y</m:t>
                        </m:r>
                      </m:sub>
                    </m:sSub>
                    <m:func>
                      <m:funcPr>
                        <m:ctrlPr>
                          <a:rPr lang="zh-CN" altLang="zh-CN" i="1"/>
                        </m:ctrlPr>
                      </m:funcPr>
                      <m:fName>
                        <m:r>
                          <m:rPr>
                            <m:sty m:val="p"/>
                          </m:rPr>
                          <a:rPr lang="en-US" altLang="zh-CN"/>
                          <m:t>sin</m:t>
                        </m:r>
                        <m:r>
                          <a:rPr lang="en-US" altLang="zh-CN"/>
                          <m:t>(</m:t>
                        </m:r>
                      </m:fName>
                      <m:e>
                        <m:f>
                          <m:fPr>
                            <m:type m:val="lin"/>
                            <m:ctrlPr>
                              <a:rPr lang="zh-CN" altLang="zh-CN" i="1"/>
                            </m:ctrlPr>
                          </m:fPr>
                          <m:num>
                            <m:r>
                              <m:rPr>
                                <m:sty m:val="p"/>
                              </m:rPr>
                              <a:rPr lang="en-US" altLang="zh-CN"/>
                              <m:t>θ</m:t>
                            </m:r>
                          </m:num>
                          <m:den>
                            <m:r>
                              <a:rPr lang="en-US" altLang="zh-CN"/>
                              <m:t>2</m:t>
                            </m:r>
                          </m:den>
                        </m:f>
                      </m:e>
                    </m:func>
                    <m:r>
                      <a:rPr lang="en-US" altLang="zh-CN"/>
                      <m:t>)</m:t>
                    </m:r>
                  </m:oMath>
                </a14:m>
                <a:endParaRPr lang="zh-CN" altLang="zh-CN" dirty="0"/>
              </a:p>
              <a:p>
                <a14:m>
                  <m:oMath xmlns:m="http://schemas.openxmlformats.org/officeDocument/2006/math">
                    <m:r>
                      <m:rPr>
                        <m:sty m:val="p"/>
                      </m:rPr>
                      <a:rPr lang="en-US" altLang="zh-CN"/>
                      <m:t>z</m:t>
                    </m:r>
                    <m:r>
                      <a:rPr lang="en-US" altLang="zh-CN"/>
                      <m:t>=</m:t>
                    </m:r>
                    <m:sSub>
                      <m:sSubPr>
                        <m:ctrlPr>
                          <a:rPr lang="zh-CN" altLang="zh-CN" i="1"/>
                        </m:ctrlPr>
                      </m:sSubPr>
                      <m:e>
                        <m:r>
                          <a:rPr lang="en-US" altLang="zh-CN" b="1" i="1"/>
                          <m:t>𝐧</m:t>
                        </m:r>
                      </m:e>
                      <m:sub>
                        <m:r>
                          <m:rPr>
                            <m:sty m:val="p"/>
                          </m:rPr>
                          <a:rPr lang="en-US" altLang="zh-CN"/>
                          <m:t>z</m:t>
                        </m:r>
                      </m:sub>
                    </m:sSub>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oMath>
                </a14:m>
                <a:endParaRPr lang="zh-CN" altLang="zh-CN" dirty="0"/>
              </a:p>
              <a:p>
                <a:r>
                  <a:rPr lang="en-US" altLang="zh-CN" dirty="0"/>
                  <a:t> </a:t>
                </a:r>
                <a:endParaRPr lang="zh-CN" altLang="zh-CN" dirty="0"/>
              </a:p>
              <a:p>
                <a:r>
                  <a:rPr lang="zh-CN" altLang="zh-CN" dirty="0"/>
                  <a:t>下面我们来对上面的旋转矩阵进行化解，其中：</a:t>
                </a:r>
              </a:p>
              <a:p>
                <a14:m>
                  <m:oMath xmlns:m="http://schemas.openxmlformats.org/officeDocument/2006/math">
                    <m:sSub>
                      <m:sSubPr>
                        <m:ctrlPr>
                          <a:rPr lang="zh-CN" altLang="zh-CN" i="1"/>
                        </m:ctrlPr>
                      </m:sSubPr>
                      <m:e>
                        <m:r>
                          <m:rPr>
                            <m:sty m:val="p"/>
                          </m:rPr>
                          <a:rPr lang="en-US" altLang="zh-CN"/>
                          <m:t>m</m:t>
                        </m:r>
                      </m:e>
                      <m:sub>
                        <m:r>
                          <a:rPr lang="en-US" altLang="zh-CN"/>
                          <m:t>11</m:t>
                        </m:r>
                      </m:sub>
                    </m:sSub>
                    <m:r>
                      <a:rPr lang="en-US" altLang="zh-CN"/>
                      <m:t>=</m:t>
                    </m:r>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func>
                          <m:funcPr>
                            <m:ctrlPr>
                              <a:rPr lang="zh-CN" altLang="zh-CN" i="1"/>
                            </m:ctrlPr>
                          </m:funcPr>
                          <m:fName>
                            <m:r>
                              <m:rPr>
                                <m:sty m:val="p"/>
                              </m:rPr>
                              <a:rPr lang="en-US" altLang="zh-CN"/>
                              <m:t>cos</m:t>
                            </m:r>
                          </m:fName>
                          <m:e>
                            <m:r>
                              <m:rPr>
                                <m:sty m:val="p"/>
                              </m:rPr>
                              <a:rPr lang="en-US" altLang="zh-CN"/>
                              <m:t>θ</m:t>
                            </m:r>
                          </m:e>
                        </m:func>
                      </m:e>
                    </m:func>
                  </m:oMath>
                </a14:m>
                <a:endParaRPr lang="zh-CN" altLang="zh-CN" dirty="0"/>
              </a:p>
              <a:p>
                <a14:m>
                  <m:oMath xmlns:m="http://schemas.openxmlformats.org/officeDocument/2006/math">
                    <m:r>
                      <a:rPr lang="en-US" altLang="zh-CN"/>
                      <m:t>=</m:t>
                    </m:r>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b="1" i="1"/>
                      <m:t>−</m:t>
                    </m:r>
                    <m:sSubSup>
                      <m:sSubSupPr>
                        <m:ctrlPr>
                          <a:rPr lang="zh-CN" altLang="zh-CN" b="1" i="1"/>
                        </m:ctrlPr>
                      </m:sSubSupPr>
                      <m:e>
                        <m:r>
                          <a:rPr lang="en-US" altLang="zh-CN" b="1" i="1"/>
                          <m:t>𝐧</m:t>
                        </m:r>
                      </m:e>
                      <m:sub>
                        <m:r>
                          <m:rPr>
                            <m:sty m:val="p"/>
                          </m:rPr>
                          <a:rPr lang="en-US" altLang="zh-CN"/>
                          <m:t>x</m:t>
                        </m:r>
                      </m:sub>
                      <m:sup>
                        <m:r>
                          <a:rPr lang="en-US" altLang="zh-CN"/>
                          <m:t>2</m:t>
                        </m:r>
                      </m:sup>
                    </m:sSubSup>
                    <m:func>
                      <m:funcPr>
                        <m:ctrlPr>
                          <a:rPr lang="zh-CN" altLang="zh-CN" i="1"/>
                        </m:ctrlPr>
                      </m:funcPr>
                      <m:fName>
                        <m:r>
                          <m:rPr>
                            <m:sty m:val="p"/>
                          </m:rPr>
                          <a:rPr lang="en-US" altLang="zh-CN"/>
                          <m:t>cos</m:t>
                        </m:r>
                      </m:fName>
                      <m:e>
                        <m:r>
                          <m:rPr>
                            <m:sty m:val="p"/>
                          </m:rPr>
                          <a:rPr lang="en-US" altLang="zh-CN"/>
                          <m:t>θ</m:t>
                        </m:r>
                      </m:e>
                    </m:func>
                    <m:r>
                      <a:rPr lang="en-US" altLang="zh-CN"/>
                      <m:t>+</m:t>
                    </m:r>
                    <m:func>
                      <m:funcPr>
                        <m:ctrlPr>
                          <a:rPr lang="zh-CN" altLang="zh-CN" i="1"/>
                        </m:ctrlPr>
                      </m:funcPr>
                      <m:fName>
                        <m:r>
                          <m:rPr>
                            <m:sty m:val="p"/>
                          </m:rPr>
                          <a:rPr lang="en-US" altLang="zh-CN"/>
                          <m:t>cos</m:t>
                        </m:r>
                      </m:fName>
                      <m:e>
                        <m:r>
                          <m:rPr>
                            <m:sty m:val="p"/>
                          </m:rPr>
                          <a:rPr lang="en-US" altLang="zh-CN"/>
                          <m:t>θ</m:t>
                        </m:r>
                      </m:e>
                    </m:func>
                  </m:oMath>
                </a14:m>
                <a:endParaRPr lang="zh-CN" altLang="zh-CN" dirty="0"/>
              </a:p>
              <a:p>
                <a14:m>
                  <m:oMath xmlns:m="http://schemas.openxmlformats.org/officeDocument/2006/math">
                    <m:r>
                      <a:rPr lang="en-US" altLang="zh-CN"/>
                      <m:t>=1</m:t>
                    </m:r>
                    <m:r>
                      <a:rPr lang="en-US" altLang="zh-CN" i="1"/>
                      <m:t>−</m:t>
                    </m:r>
                    <m:r>
                      <a:rPr lang="en-US" altLang="zh-CN"/>
                      <m:t>1+</m:t>
                    </m:r>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b="1" i="1"/>
                      <m:t>−</m:t>
                    </m:r>
                    <m:sSubSup>
                      <m:sSubSupPr>
                        <m:ctrlPr>
                          <a:rPr lang="zh-CN" altLang="zh-CN" b="1" i="1"/>
                        </m:ctrlPr>
                      </m:sSubSupPr>
                      <m:e>
                        <m:r>
                          <a:rPr lang="en-US" altLang="zh-CN" b="1" i="1"/>
                          <m:t>𝐧</m:t>
                        </m:r>
                      </m:e>
                      <m:sub>
                        <m:r>
                          <m:rPr>
                            <m:sty m:val="p"/>
                          </m:rPr>
                          <a:rPr lang="en-US" altLang="zh-CN"/>
                          <m:t>x</m:t>
                        </m:r>
                      </m:sub>
                      <m:sup>
                        <m:r>
                          <a:rPr lang="en-US" altLang="zh-CN"/>
                          <m:t>2</m:t>
                        </m:r>
                      </m:sup>
                    </m:sSubSup>
                    <m:func>
                      <m:funcPr>
                        <m:ctrlPr>
                          <a:rPr lang="zh-CN" altLang="zh-CN" i="1"/>
                        </m:ctrlPr>
                      </m:funcPr>
                      <m:fName>
                        <m:r>
                          <m:rPr>
                            <m:sty m:val="p"/>
                          </m:rPr>
                          <a:rPr lang="en-US" altLang="zh-CN"/>
                          <m:t>cos</m:t>
                        </m:r>
                      </m:fName>
                      <m:e>
                        <m:r>
                          <m:rPr>
                            <m:sty m:val="p"/>
                          </m:rPr>
                          <a:rPr lang="en-US" altLang="zh-CN"/>
                          <m:t>θ</m:t>
                        </m:r>
                      </m:e>
                    </m:func>
                    <m:r>
                      <a:rPr lang="en-US" altLang="zh-CN"/>
                      <m:t>+</m:t>
                    </m:r>
                    <m:func>
                      <m:funcPr>
                        <m:ctrlPr>
                          <a:rPr lang="zh-CN" altLang="zh-CN" i="1"/>
                        </m:ctrlPr>
                      </m:funcPr>
                      <m:fName>
                        <m:r>
                          <m:rPr>
                            <m:sty m:val="p"/>
                          </m:rPr>
                          <a:rPr lang="en-US" altLang="zh-CN"/>
                          <m:t>cos</m:t>
                        </m:r>
                      </m:fName>
                      <m:e>
                        <m:r>
                          <m:rPr>
                            <m:sty m:val="p"/>
                          </m:rPr>
                          <a:rPr lang="en-US" altLang="zh-CN"/>
                          <m:t>θ</m:t>
                        </m:r>
                      </m:e>
                    </m:func>
                  </m:oMath>
                </a14:m>
                <a:endParaRPr lang="zh-CN" altLang="zh-CN" dirty="0"/>
              </a:p>
              <a:p>
                <a14:m>
                  <m:oMath xmlns:m="http://schemas.openxmlformats.org/officeDocument/2006/math">
                    <m:r>
                      <a:rPr lang="en-US" altLang="zh-CN"/>
                      <m:t>=1</m:t>
                    </m:r>
                    <m:r>
                      <a:rPr lang="en-US" altLang="zh-CN" i="1"/>
                      <m:t>−</m:t>
                    </m:r>
                    <m:r>
                      <a:rPr lang="en-US" altLang="zh-CN"/>
                      <m:t>(1</m:t>
                    </m:r>
                    <m:r>
                      <a:rPr lang="en-US" altLang="zh-CN" i="1"/>
                      <m:t>−</m:t>
                    </m:r>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b="1"/>
                      <m:t>+</m:t>
                    </m:r>
                    <m:sSubSup>
                      <m:sSubSupPr>
                        <m:ctrlPr>
                          <a:rPr lang="zh-CN" altLang="zh-CN" b="1" i="1"/>
                        </m:ctrlPr>
                      </m:sSubSupPr>
                      <m:e>
                        <m:r>
                          <a:rPr lang="en-US" altLang="zh-CN" b="1" i="1"/>
                          <m:t>𝐧</m:t>
                        </m:r>
                      </m:e>
                      <m:sub>
                        <m:r>
                          <m:rPr>
                            <m:sty m:val="p"/>
                          </m:rPr>
                          <a:rPr lang="en-US" altLang="zh-CN"/>
                          <m:t>x</m:t>
                        </m:r>
                      </m:sub>
                      <m:sup>
                        <m:r>
                          <a:rPr lang="en-US" altLang="zh-CN"/>
                          <m:t>2</m:t>
                        </m:r>
                      </m:sup>
                    </m:sSubSup>
                    <m:func>
                      <m:funcPr>
                        <m:ctrlPr>
                          <a:rPr lang="zh-CN" altLang="zh-CN" i="1"/>
                        </m:ctrlPr>
                      </m:funcPr>
                      <m:fName>
                        <m:r>
                          <m:rPr>
                            <m:sty m:val="p"/>
                          </m:rPr>
                          <a:rPr lang="en-US" altLang="zh-CN"/>
                          <m:t>cos</m:t>
                        </m:r>
                      </m:fName>
                      <m:e>
                        <m:r>
                          <m:rPr>
                            <m:sty m:val="p"/>
                          </m:rPr>
                          <a:rPr lang="en-US" altLang="zh-CN"/>
                          <m:t>θ</m:t>
                        </m:r>
                      </m:e>
                    </m:func>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e>
                    </m:func>
                  </m:oMath>
                </a14:m>
                <a:endParaRPr lang="zh-CN" altLang="zh-CN" dirty="0"/>
              </a:p>
              <a:p>
                <a14:m>
                  <m:oMath xmlns:m="http://schemas.openxmlformats.org/officeDocument/2006/math">
                    <m:r>
                      <a:rPr lang="en-US" altLang="zh-CN"/>
                      <m:t>=1</m:t>
                    </m:r>
                    <m:r>
                      <a:rPr lang="en-US" altLang="zh-CN" i="1"/>
                      <m:t>−</m:t>
                    </m:r>
                    <m:r>
                      <a:rPr lang="en-US" altLang="zh-CN"/>
                      <m:t>(1</m:t>
                    </m:r>
                    <m:r>
                      <a:rPr lang="en-US" altLang="zh-CN" i="1"/>
                      <m:t>−</m:t>
                    </m:r>
                    <m:sSubSup>
                      <m:sSubSupPr>
                        <m:ctrlPr>
                          <a:rPr lang="zh-CN" altLang="zh-CN" b="1" i="1"/>
                        </m:ctrlPr>
                      </m:sSubSupPr>
                      <m:e>
                        <m:r>
                          <a:rPr lang="en-US" altLang="zh-CN" b="1" i="1"/>
                          <m:t>𝐧</m:t>
                        </m:r>
                      </m:e>
                      <m:sub>
                        <m:r>
                          <m:rPr>
                            <m:sty m:val="p"/>
                          </m:rPr>
                          <a:rPr lang="en-US" altLang="zh-CN"/>
                          <m:t>x</m:t>
                        </m:r>
                      </m:sub>
                      <m:sup>
                        <m:r>
                          <a:rPr lang="en-US" altLang="zh-CN"/>
                          <m:t>2</m:t>
                        </m:r>
                      </m:sup>
                    </m:sSubSup>
                    <m:r>
                      <a:rPr lang="en-US" altLang="zh-CN" b="1"/>
                      <m:t>)(</m:t>
                    </m:r>
                    <m:r>
                      <a:rPr lang="en-US" altLang="zh-CN" b="1" i="1"/>
                      <m:t>𝟏</m:t>
                    </m:r>
                    <m:r>
                      <a:rPr lang="en-US" altLang="zh-CN" b="1" i="1"/>
                      <m:t>−</m:t>
                    </m:r>
                    <m:func>
                      <m:funcPr>
                        <m:ctrlPr>
                          <a:rPr lang="zh-CN" altLang="zh-CN" i="1"/>
                        </m:ctrlPr>
                      </m:funcPr>
                      <m:fName>
                        <m:r>
                          <m:rPr>
                            <m:sty m:val="p"/>
                          </m:rPr>
                          <a:rPr lang="en-US" altLang="zh-CN"/>
                          <m:t>cos</m:t>
                        </m:r>
                      </m:fName>
                      <m:e>
                        <m:r>
                          <m:rPr>
                            <m:sty m:val="p"/>
                          </m:rPr>
                          <a:rPr lang="en-US" altLang="zh-CN"/>
                          <m:t>θ</m:t>
                        </m:r>
                      </m:e>
                    </m:func>
                    <m:r>
                      <a:rPr lang="en-US" altLang="zh-CN"/>
                      <m:t>)</m:t>
                    </m:r>
                  </m:oMath>
                </a14:m>
                <a:endParaRPr lang="zh-CN" altLang="zh-CN" dirty="0"/>
              </a:p>
              <a:p>
                <a:r>
                  <a:rPr lang="zh-CN" altLang="zh-CN" dirty="0"/>
                  <a:t>由于</a:t>
                </a:r>
                <a14:m>
                  <m:oMath xmlns:m="http://schemas.openxmlformats.org/officeDocument/2006/math">
                    <m:func>
                      <m:funcPr>
                        <m:ctrlPr>
                          <a:rPr lang="zh-CN" altLang="zh-CN" i="1"/>
                        </m:ctrlPr>
                      </m:funcPr>
                      <m:fName>
                        <m:r>
                          <m:rPr>
                            <m:sty m:val="p"/>
                          </m:rPr>
                          <a:rPr lang="en-US" altLang="zh-CN"/>
                          <m:t>cos</m:t>
                        </m:r>
                      </m:fName>
                      <m:e>
                        <m:r>
                          <m:rPr>
                            <m:sty m:val="p"/>
                          </m:rPr>
                          <a:rPr lang="en-US" altLang="zh-CN"/>
                          <m:t>θ</m:t>
                        </m:r>
                        <m:r>
                          <a:rPr lang="en-US" altLang="zh-CN"/>
                          <m:t>=1</m:t>
                        </m:r>
                        <m:r>
                          <a:rPr lang="en-US" altLang="zh-CN" i="1"/>
                          <m:t>−</m:t>
                        </m:r>
                        <m:r>
                          <a:rPr lang="en-US" altLang="zh-CN"/>
                          <m:t>2(</m:t>
                        </m:r>
                        <m:sSup>
                          <m:sSupPr>
                            <m:ctrlPr>
                              <a:rPr lang="zh-CN" altLang="zh-CN" i="1"/>
                            </m:ctrlPr>
                          </m:sSupPr>
                          <m:e>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e>
                          <m:sup>
                            <m:r>
                              <a:rPr lang="en-US" altLang="zh-CN"/>
                              <m:t>2</m:t>
                            </m:r>
                          </m:sup>
                        </m:sSup>
                      </m:e>
                    </m:func>
                  </m:oMath>
                </a14:m>
                <a:r>
                  <a:rPr lang="zh-CN" altLang="zh-CN" dirty="0"/>
                  <a:t>，故上式可以表示为：</a:t>
                </a:r>
              </a:p>
              <a:p>
                <a14:m>
                  <m:oMath xmlns:m="http://schemas.openxmlformats.org/officeDocument/2006/math">
                    <m:sSub>
                      <m:sSubPr>
                        <m:ctrlPr>
                          <a:rPr lang="zh-CN" altLang="zh-CN" i="1"/>
                        </m:ctrlPr>
                      </m:sSubPr>
                      <m:e>
                        <m:r>
                          <m:rPr>
                            <m:sty m:val="p"/>
                          </m:rPr>
                          <a:rPr lang="en-US" altLang="zh-CN"/>
                          <m:t>m</m:t>
                        </m:r>
                      </m:e>
                      <m:sub>
                        <m:r>
                          <a:rPr lang="en-US" altLang="zh-CN"/>
                          <m:t>11</m:t>
                        </m:r>
                      </m:sub>
                    </m:sSub>
                    <m:r>
                      <a:rPr lang="en-US" altLang="zh-CN"/>
                      <m:t>=1</m:t>
                    </m:r>
                    <m:r>
                      <a:rPr lang="en-US" altLang="zh-CN" i="1"/>
                      <m:t>−</m:t>
                    </m:r>
                    <m:d>
                      <m:dPr>
                        <m:ctrlPr>
                          <a:rPr lang="zh-CN" altLang="zh-CN" i="1"/>
                        </m:ctrlPr>
                      </m:dPr>
                      <m:e>
                        <m:r>
                          <a:rPr lang="en-US" altLang="zh-CN"/>
                          <m:t>1</m:t>
                        </m:r>
                        <m:r>
                          <a:rPr lang="en-US" altLang="zh-CN" i="1"/>
                          <m:t>−</m:t>
                        </m:r>
                        <m:sSubSup>
                          <m:sSubSupPr>
                            <m:ctrlPr>
                              <a:rPr lang="zh-CN" altLang="zh-CN" b="1" i="1"/>
                            </m:ctrlPr>
                          </m:sSubSupPr>
                          <m:e>
                            <m:r>
                              <a:rPr lang="en-US" altLang="zh-CN" b="1" i="1"/>
                              <m:t>𝐧</m:t>
                            </m:r>
                          </m:e>
                          <m:sub>
                            <m:r>
                              <m:rPr>
                                <m:sty m:val="p"/>
                              </m:rPr>
                              <a:rPr lang="en-US" altLang="zh-CN"/>
                              <m:t>x</m:t>
                            </m:r>
                          </m:sub>
                          <m:sup>
                            <m:r>
                              <a:rPr lang="en-US" altLang="zh-CN"/>
                              <m:t>2</m:t>
                            </m:r>
                          </m:sup>
                        </m:sSubSup>
                      </m:e>
                    </m:d>
                    <m:r>
                      <a:rPr lang="en-US" altLang="zh-CN"/>
                      <m:t>2(</m:t>
                    </m:r>
                    <m:sSup>
                      <m:sSupPr>
                        <m:ctrlPr>
                          <a:rPr lang="zh-CN" altLang="zh-CN" i="1"/>
                        </m:ctrlPr>
                      </m:sSupPr>
                      <m:e>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e>
                      <m:sup>
                        <m:r>
                          <a:rPr lang="en-US" altLang="zh-CN"/>
                          <m:t>2</m:t>
                        </m:r>
                      </m:sup>
                    </m:sSup>
                  </m:oMath>
                </a14:m>
                <a:endParaRPr lang="zh-CN" altLang="zh-CN" dirty="0"/>
              </a:p>
              <a:p>
                <a14:m>
                  <m:oMath xmlns:m="http://schemas.openxmlformats.org/officeDocument/2006/math">
                    <m:r>
                      <a:rPr lang="en-US" altLang="zh-CN"/>
                      <m:t>=</m:t>
                    </m:r>
                    <m:r>
                      <a:rPr lang="en-US" altLang="zh-CN" i="1"/>
                      <m:t>−</m:t>
                    </m:r>
                    <m:r>
                      <a:rPr lang="en-US" altLang="zh-CN"/>
                      <m:t>1+2(</m:t>
                    </m:r>
                    <m:sSup>
                      <m:sSupPr>
                        <m:ctrlPr>
                          <a:rPr lang="zh-CN" altLang="zh-CN" i="1"/>
                        </m:ctrlPr>
                      </m:sSupPr>
                      <m:e>
                        <m:func>
                          <m:funcPr>
                            <m:ctrlPr>
                              <a:rPr lang="zh-CN" altLang="zh-CN" i="1"/>
                            </m:ctrlPr>
                          </m:funcPr>
                          <m:fName>
                            <m:r>
                              <m:rPr>
                                <m:sty m:val="p"/>
                              </m:rPr>
                              <a:rPr lang="en-US" altLang="zh-CN"/>
                              <m:t>cos</m:t>
                            </m:r>
                            <m:r>
                              <a:rPr lang="en-US" altLang="zh-CN"/>
                              <m:t>(</m:t>
                            </m:r>
                          </m:fName>
                          <m:e>
                            <m:f>
                              <m:fPr>
                                <m:type m:val="lin"/>
                                <m:ctrlPr>
                                  <a:rPr lang="zh-CN" altLang="zh-CN" i="1"/>
                                </m:ctrlPr>
                              </m:fPr>
                              <m:num>
                                <m:r>
                                  <m:rPr>
                                    <m:sty m:val="p"/>
                                  </m:rPr>
                                  <a:rPr lang="en-US" altLang="zh-CN"/>
                                  <m:t>θ</m:t>
                                </m:r>
                              </m:num>
                              <m:den>
                                <m:r>
                                  <a:rPr lang="en-US" altLang="zh-CN"/>
                                  <m:t>2))</m:t>
                                </m:r>
                              </m:den>
                            </m:f>
                          </m:e>
                        </m:func>
                      </m:e>
                      <m:sup>
                        <m:r>
                          <a:rPr lang="en-US" altLang="zh-CN"/>
                          <m:t>2</m:t>
                        </m:r>
                      </m:sup>
                    </m:sSup>
                    <m:r>
                      <a:rPr lang="en-US" altLang="zh-CN"/>
                      <m:t>+2</m:t>
                    </m:r>
                    <m:sSup>
                      <m:sSupPr>
                        <m:ctrlPr>
                          <a:rPr lang="zh-CN" altLang="zh-CN" i="1"/>
                        </m:ctrlPr>
                      </m:sSupPr>
                      <m:e>
                        <m:r>
                          <a:rPr lang="en-US" altLang="zh-CN"/>
                          <m:t>(</m:t>
                        </m:r>
                        <m:f>
                          <m:fPr>
                            <m:type m:val="lin"/>
                            <m:ctrlPr>
                              <a:rPr lang="zh-CN" altLang="zh-CN" i="1"/>
                            </m:ctrlPr>
                          </m:fPr>
                          <m:num>
                            <m:sSub>
                              <m:sSubPr>
                                <m:ctrlPr>
                                  <a:rPr lang="zh-CN" altLang="zh-CN" i="1"/>
                                </m:ctrlPr>
                              </m:sSubPr>
                              <m:e>
                                <m:r>
                                  <a:rPr lang="en-US" altLang="zh-CN" b="1" i="1"/>
                                  <m:t>𝐧</m:t>
                                </m:r>
                              </m:e>
                              <m:sub>
                                <m:r>
                                  <m:rPr>
                                    <m:sty m:val="p"/>
                                  </m:rPr>
                                  <a:rPr lang="en-US" altLang="zh-CN"/>
                                  <m:t>x</m:t>
                                </m:r>
                              </m:sub>
                            </m:sSub>
                            <m:func>
                              <m:funcPr>
                                <m:ctrlPr>
                                  <a:rPr lang="zh-CN" altLang="zh-CN" i="1"/>
                                </m:ctrlPr>
                              </m:funcPr>
                              <m:fName>
                                <m:r>
                                  <m:rPr>
                                    <m:sty m:val="p"/>
                                  </m:rPr>
                                  <a:rPr lang="en-US" altLang="zh-CN"/>
                                  <m:t>sin</m:t>
                                </m:r>
                              </m:fName>
                              <m:e>
                                <m:r>
                                  <a:rPr lang="en-US" altLang="zh-CN"/>
                                  <m:t>(</m:t>
                                </m:r>
                                <m:r>
                                  <m:rPr>
                                    <m:sty m:val="p"/>
                                  </m:rPr>
                                  <a:rPr lang="en-US" altLang="zh-CN"/>
                                  <m:t>θ</m:t>
                                </m:r>
                              </m:e>
                            </m:func>
                          </m:num>
                          <m:den>
                            <m:r>
                              <a:rPr lang="en-US" altLang="zh-CN"/>
                              <m:t>2)</m:t>
                            </m:r>
                          </m:den>
                        </m:f>
                      </m:e>
                      <m:sup>
                        <m:r>
                          <a:rPr lang="en-US" altLang="zh-CN"/>
                          <m:t>2</m:t>
                        </m:r>
                      </m:sup>
                    </m:sSup>
                  </m:oMath>
                </a14:m>
                <a:endParaRPr lang="zh-CN" altLang="zh-CN" dirty="0"/>
              </a:p>
              <a:p>
                <a14:m>
                  <m:oMath xmlns:m="http://schemas.openxmlformats.org/officeDocument/2006/math">
                    <m:r>
                      <a:rPr lang="en-US" altLang="zh-CN"/>
                      <m:t>=</m:t>
                    </m:r>
                    <m:r>
                      <a:rPr lang="en-US" altLang="zh-CN" i="1"/>
                      <m:t>−</m:t>
                    </m:r>
                    <m:r>
                      <a:rPr lang="en-US" altLang="zh-CN"/>
                      <m:t>1+2</m:t>
                    </m:r>
                    <m:sSup>
                      <m:sSupPr>
                        <m:ctrlPr>
                          <a:rPr lang="zh-CN" altLang="zh-CN" i="1"/>
                        </m:ctrlPr>
                      </m:sSupPr>
                      <m:e>
                        <m:r>
                          <m:rPr>
                            <m:sty m:val="p"/>
                          </m:rPr>
                          <a:rPr lang="en-US" altLang="zh-CN"/>
                          <m:t>w</m:t>
                        </m:r>
                      </m:e>
                      <m:sup>
                        <m:r>
                          <a:rPr lang="en-US" altLang="zh-CN"/>
                          <m:t>2</m:t>
                        </m:r>
                      </m:sup>
                    </m:sSup>
                    <m:r>
                      <a:rPr lang="en-US" altLang="zh-CN"/>
                      <m:t>+2</m:t>
                    </m:r>
                    <m:sSup>
                      <m:sSupPr>
                        <m:ctrlPr>
                          <a:rPr lang="zh-CN" altLang="zh-CN" i="1"/>
                        </m:ctrlPr>
                      </m:sSupPr>
                      <m:e>
                        <m:r>
                          <m:rPr>
                            <m:sty m:val="p"/>
                          </m:rPr>
                          <a:rPr lang="en-US" altLang="zh-CN"/>
                          <m:t>x</m:t>
                        </m:r>
                      </m:e>
                      <m:sup>
                        <m:r>
                          <a:rPr lang="en-US" altLang="zh-CN"/>
                          <m:t>2</m:t>
                        </m:r>
                      </m:sup>
                    </m:sSup>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3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8377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a:t>因为用于表示旋转的四元数是单位四元数，即：</a:t>
                </a:r>
                <a14:m>
                  <m:oMath xmlns:m="http://schemas.openxmlformats.org/officeDocument/2006/math">
                    <m:sSup>
                      <m:sSupPr>
                        <m:ctrlPr>
                          <a:rPr lang="zh-CN" altLang="zh-CN" i="1"/>
                        </m:ctrlPr>
                      </m:sSupPr>
                      <m:e>
                        <m:r>
                          <m:rPr>
                            <m:sty m:val="p"/>
                          </m:rPr>
                          <a:rPr lang="en-US" altLang="zh-CN"/>
                          <m:t>w</m:t>
                        </m:r>
                      </m:e>
                      <m:sup>
                        <m:r>
                          <a:rPr lang="en-US" altLang="zh-CN"/>
                          <m:t>2</m:t>
                        </m:r>
                      </m:sup>
                    </m:sSup>
                    <m:r>
                      <a:rPr lang="en-US" altLang="zh-CN"/>
                      <m:t>+</m:t>
                    </m:r>
                    <m:sSup>
                      <m:sSupPr>
                        <m:ctrlPr>
                          <a:rPr lang="zh-CN" altLang="zh-CN" i="1"/>
                        </m:ctrlPr>
                      </m:sSupPr>
                      <m:e>
                        <m:r>
                          <m:rPr>
                            <m:sty m:val="p"/>
                          </m:rPr>
                          <a:rPr lang="en-US" altLang="zh-CN"/>
                          <m:t>x</m:t>
                        </m:r>
                      </m:e>
                      <m:sup>
                        <m:r>
                          <a:rPr lang="en-US" altLang="zh-CN"/>
                          <m:t>2</m:t>
                        </m:r>
                      </m:sup>
                    </m:sSup>
                    <m:r>
                      <a:rPr lang="en-US" altLang="zh-CN"/>
                      <m:t>+</m:t>
                    </m:r>
                    <m:sSup>
                      <m:sSupPr>
                        <m:ctrlPr>
                          <a:rPr lang="zh-CN" altLang="zh-CN" i="1"/>
                        </m:ctrlPr>
                      </m:sSupPr>
                      <m:e>
                        <m:r>
                          <m:rPr>
                            <m:sty m:val="p"/>
                          </m:rPr>
                          <a:rPr lang="en-US" altLang="zh-CN"/>
                          <m:t>y</m:t>
                        </m:r>
                      </m:e>
                      <m:sup>
                        <m:r>
                          <a:rPr lang="en-US" altLang="zh-CN"/>
                          <m:t>2</m:t>
                        </m:r>
                      </m:sup>
                    </m:sSup>
                    <m:r>
                      <a:rPr lang="en-US" altLang="zh-CN"/>
                      <m:t>+</m:t>
                    </m:r>
                    <m:sSup>
                      <m:sSupPr>
                        <m:ctrlPr>
                          <a:rPr lang="zh-CN" altLang="zh-CN" i="1"/>
                        </m:ctrlPr>
                      </m:sSupPr>
                      <m:e>
                        <m:r>
                          <m:rPr>
                            <m:sty m:val="p"/>
                          </m:rPr>
                          <a:rPr lang="en-US" altLang="zh-CN"/>
                          <m:t>z</m:t>
                        </m:r>
                      </m:e>
                      <m:sup>
                        <m:r>
                          <a:rPr lang="en-US" altLang="zh-CN"/>
                          <m:t>2</m:t>
                        </m:r>
                      </m:sup>
                    </m:sSup>
                    <m:r>
                      <a:rPr lang="en-US" altLang="zh-CN"/>
                      <m:t>=1</m:t>
                    </m:r>
                  </m:oMath>
                </a14:m>
                <a:r>
                  <a:rPr lang="zh-CN" altLang="zh-CN" dirty="0"/>
                  <a:t>，所以上式可以转化为：</a:t>
                </a:r>
              </a:p>
              <a:p>
                <a14:m>
                  <m:oMath xmlns:m="http://schemas.openxmlformats.org/officeDocument/2006/math">
                    <m:sSub>
                      <m:sSubPr>
                        <m:ctrlPr>
                          <a:rPr lang="zh-CN" altLang="zh-CN" i="1"/>
                        </m:ctrlPr>
                      </m:sSubPr>
                      <m:e>
                        <m:r>
                          <m:rPr>
                            <m:sty m:val="p"/>
                          </m:rPr>
                          <a:rPr lang="en-US" altLang="zh-CN"/>
                          <m:t>m</m:t>
                        </m:r>
                      </m:e>
                      <m:sub>
                        <m:r>
                          <a:rPr lang="en-US" altLang="zh-CN"/>
                          <m:t>11</m:t>
                        </m:r>
                      </m:sub>
                    </m:sSub>
                    <m:r>
                      <a:rPr lang="en-US" altLang="zh-CN"/>
                      <m:t>=</m:t>
                    </m:r>
                    <m:r>
                      <a:rPr lang="en-US" altLang="zh-CN" i="1"/>
                      <m:t>−</m:t>
                    </m:r>
                    <m:r>
                      <a:rPr lang="en-US" altLang="zh-CN"/>
                      <m:t>1+2</m:t>
                    </m:r>
                    <m:d>
                      <m:dPr>
                        <m:ctrlPr>
                          <a:rPr lang="zh-CN" altLang="zh-CN" i="1"/>
                        </m:ctrlPr>
                      </m:dPr>
                      <m:e>
                        <m:r>
                          <a:rPr lang="en-US" altLang="zh-CN"/>
                          <m:t>1</m:t>
                        </m:r>
                        <m:r>
                          <a:rPr lang="en-US" altLang="zh-CN" i="1"/>
                          <m:t>−</m:t>
                        </m:r>
                        <m:sSup>
                          <m:sSupPr>
                            <m:ctrlPr>
                              <a:rPr lang="zh-CN" altLang="zh-CN" i="1"/>
                            </m:ctrlPr>
                          </m:sSupPr>
                          <m:e>
                            <m:r>
                              <m:rPr>
                                <m:sty m:val="p"/>
                              </m:rPr>
                              <a:rPr lang="en-US" altLang="zh-CN"/>
                              <m:t>y</m:t>
                            </m:r>
                          </m:e>
                          <m:sup>
                            <m:r>
                              <a:rPr lang="en-US" altLang="zh-CN"/>
                              <m:t>2</m:t>
                            </m:r>
                          </m:sup>
                        </m:sSup>
                        <m:r>
                          <a:rPr lang="en-US" altLang="zh-CN" i="1"/>
                          <m:t>−</m:t>
                        </m:r>
                        <m:sSup>
                          <m:sSupPr>
                            <m:ctrlPr>
                              <a:rPr lang="zh-CN" altLang="zh-CN" i="1"/>
                            </m:ctrlPr>
                          </m:sSupPr>
                          <m:e>
                            <m:r>
                              <m:rPr>
                                <m:sty m:val="p"/>
                              </m:rPr>
                              <a:rPr lang="en-US" altLang="zh-CN"/>
                              <m:t>z</m:t>
                            </m:r>
                          </m:e>
                          <m:sup>
                            <m:r>
                              <a:rPr lang="en-US" altLang="zh-CN"/>
                              <m:t>2</m:t>
                            </m:r>
                          </m:sup>
                        </m:sSup>
                      </m:e>
                    </m:d>
                  </m:oMath>
                </a14:m>
                <a:endParaRPr lang="zh-CN" altLang="zh-CN" dirty="0"/>
              </a:p>
              <a:p>
                <a14:m>
                  <m:oMath xmlns:m="http://schemas.openxmlformats.org/officeDocument/2006/math">
                    <m:r>
                      <a:rPr lang="en-US" altLang="zh-CN"/>
                      <m:t>=1</m:t>
                    </m:r>
                    <m:r>
                      <a:rPr lang="en-US" altLang="zh-CN" i="1"/>
                      <m:t>−</m:t>
                    </m:r>
                    <m:r>
                      <a:rPr lang="en-US" altLang="zh-CN"/>
                      <m:t>2</m:t>
                    </m:r>
                    <m:sSup>
                      <m:sSupPr>
                        <m:ctrlPr>
                          <a:rPr lang="zh-CN" altLang="zh-CN" i="1"/>
                        </m:ctrlPr>
                      </m:sSupPr>
                      <m:e>
                        <m:r>
                          <m:rPr>
                            <m:sty m:val="p"/>
                          </m:rPr>
                          <a:rPr lang="en-US" altLang="zh-CN"/>
                          <m:t>y</m:t>
                        </m:r>
                      </m:e>
                      <m:sup>
                        <m:r>
                          <a:rPr lang="en-US" altLang="zh-CN"/>
                          <m:t>2</m:t>
                        </m:r>
                      </m:sup>
                    </m:sSup>
                    <m:r>
                      <a:rPr lang="en-US" altLang="zh-CN" i="1"/>
                      <m:t>−</m:t>
                    </m:r>
                    <m:r>
                      <a:rPr lang="en-US" altLang="zh-CN"/>
                      <m:t>2</m:t>
                    </m:r>
                    <m:sSup>
                      <m:sSupPr>
                        <m:ctrlPr>
                          <a:rPr lang="zh-CN" altLang="zh-CN" i="1"/>
                        </m:ctrlPr>
                      </m:sSupPr>
                      <m:e>
                        <m:r>
                          <m:rPr>
                            <m:sty m:val="p"/>
                          </m:rPr>
                          <a:rPr lang="en-US" altLang="zh-CN"/>
                          <m:t>z</m:t>
                        </m:r>
                      </m:e>
                      <m:sup>
                        <m:r>
                          <a:rPr lang="en-US" altLang="zh-CN"/>
                          <m:t>2</m:t>
                        </m:r>
                      </m:sup>
                    </m:sSup>
                  </m:oMath>
                </a14:m>
                <a:endParaRPr lang="zh-CN" altLang="zh-CN" dirty="0"/>
              </a:p>
              <a:p>
                <a:r>
                  <a:rPr lang="zh-CN" altLang="zh-CN" dirty="0"/>
                  <a:t>其他两个对角线元素</a:t>
                </a:r>
                <a14:m>
                  <m:oMath xmlns:m="http://schemas.openxmlformats.org/officeDocument/2006/math">
                    <m:sSub>
                      <m:sSubPr>
                        <m:ctrlPr>
                          <a:rPr lang="zh-CN" altLang="zh-CN" i="1"/>
                        </m:ctrlPr>
                      </m:sSubPr>
                      <m:e>
                        <m:r>
                          <m:rPr>
                            <m:sty m:val="p"/>
                          </m:rPr>
                          <a:rPr lang="en-US" altLang="zh-CN"/>
                          <m:t>m</m:t>
                        </m:r>
                      </m:e>
                      <m:sub>
                        <m:r>
                          <a:rPr lang="en-US" altLang="zh-CN"/>
                          <m:t>22</m:t>
                        </m:r>
                      </m:sub>
                    </m:sSub>
                  </m:oMath>
                </a14:m>
                <a:r>
                  <a:rPr lang="zh-CN" altLang="zh-CN" dirty="0"/>
                  <a:t>，</a:t>
                </a:r>
                <a14:m>
                  <m:oMath xmlns:m="http://schemas.openxmlformats.org/officeDocument/2006/math">
                    <m:sSub>
                      <m:sSubPr>
                        <m:ctrlPr>
                          <a:rPr lang="zh-CN" altLang="zh-CN" i="1"/>
                        </m:ctrlPr>
                      </m:sSubPr>
                      <m:e>
                        <m:r>
                          <m:rPr>
                            <m:sty m:val="p"/>
                          </m:rPr>
                          <a:rPr lang="en-US" altLang="zh-CN"/>
                          <m:t>m</m:t>
                        </m:r>
                      </m:e>
                      <m:sub>
                        <m:r>
                          <a:rPr lang="en-US" altLang="zh-CN"/>
                          <m:t>33</m:t>
                        </m:r>
                      </m:sub>
                    </m:sSub>
                  </m:oMath>
                </a14:m>
                <a:r>
                  <a:rPr lang="zh-CN" altLang="zh-CN" dirty="0"/>
                  <a:t>可以用同样的方法解得。</a:t>
                </a:r>
              </a:p>
              <a:p>
                <a:r>
                  <a:rPr lang="zh-CN" altLang="zh-CN" dirty="0"/>
                  <a:t>下面给出非对角线元素的解法，以</a:t>
                </a:r>
                <a14:m>
                  <m:oMath xmlns:m="http://schemas.openxmlformats.org/officeDocument/2006/math">
                    <m:sSub>
                      <m:sSubPr>
                        <m:ctrlPr>
                          <a:rPr lang="zh-CN" altLang="zh-CN" i="1"/>
                        </m:ctrlPr>
                      </m:sSubPr>
                      <m:e>
                        <m:r>
                          <m:rPr>
                            <m:sty m:val="p"/>
                          </m:rPr>
                          <a:rPr lang="en-US" altLang="zh-CN"/>
                          <m:t>m</m:t>
                        </m:r>
                      </m:e>
                      <m:sub>
                        <m:r>
                          <a:rPr lang="en-US" altLang="zh-CN"/>
                          <m:t>12</m:t>
                        </m:r>
                      </m:sub>
                    </m:sSub>
                  </m:oMath>
                </a14:m>
                <a:r>
                  <a:rPr lang="zh-CN" altLang="zh-CN" dirty="0"/>
                  <a:t>为例：</a:t>
                </a:r>
              </a:p>
              <a:p>
                <a14:m>
                  <m:oMath xmlns:m="http://schemas.openxmlformats.org/officeDocument/2006/math">
                    <m:sSub>
                      <m:sSubPr>
                        <m:ctrlPr>
                          <a:rPr lang="zh-CN" altLang="zh-CN" i="1"/>
                        </m:ctrlPr>
                      </m:sSubPr>
                      <m:e>
                        <m:sSub>
                          <m:sSubPr>
                            <m:ctrlPr>
                              <a:rPr lang="zh-CN" altLang="zh-CN" i="1"/>
                            </m:ctrlPr>
                          </m:sSubPr>
                          <m:e>
                            <m:r>
                              <m:rPr>
                                <m:sty m:val="p"/>
                              </m:rPr>
                              <a:rPr lang="en-US" altLang="zh-CN"/>
                              <m:t>m</m:t>
                            </m:r>
                          </m:e>
                          <m:sub>
                            <m:r>
                              <a:rPr lang="en-US" altLang="zh-CN"/>
                              <m:t>12</m:t>
                            </m:r>
                          </m:sub>
                        </m:sSub>
                        <m:r>
                          <a:rPr lang="en-US" altLang="zh-CN" b="1"/>
                          <m:t>=</m:t>
                        </m:r>
                        <m:r>
                          <a:rPr lang="en-US" altLang="zh-CN" b="1" i="1"/>
                          <m:t>𝐧</m:t>
                        </m:r>
                      </m:e>
                      <m:sub>
                        <m:r>
                          <m:rPr>
                            <m:sty m:val="p"/>
                          </m:rPr>
                          <a:rPr lang="en-US" altLang="zh-CN"/>
                          <m:t>x</m:t>
                        </m:r>
                      </m:sub>
                    </m:sSub>
                    <m:sSub>
                      <m:sSubPr>
                        <m:ctrlPr>
                          <a:rPr lang="zh-CN" altLang="zh-CN" i="1"/>
                        </m:ctrlPr>
                      </m:sSubPr>
                      <m:e>
                        <m:r>
                          <a:rPr lang="en-US" altLang="zh-CN" b="1" i="1"/>
                          <m:t>𝐧</m:t>
                        </m:r>
                      </m:e>
                      <m:sub>
                        <m:r>
                          <m:rPr>
                            <m:sty m:val="p"/>
                          </m:rPr>
                          <a:rPr lang="en-US" altLang="zh-CN"/>
                          <m:t>y</m:t>
                        </m:r>
                      </m:sub>
                    </m:sSub>
                    <m:r>
                      <a:rPr lang="en-US" altLang="zh-CN"/>
                      <m:t>(1</m:t>
                    </m:r>
                    <m:r>
                      <a:rPr lang="en-US" altLang="zh-CN" i="1"/>
                      <m:t>−</m:t>
                    </m:r>
                    <m:func>
                      <m:funcPr>
                        <m:ctrlPr>
                          <a:rPr lang="zh-CN" altLang="zh-CN" i="1"/>
                        </m:ctrlPr>
                      </m:funcPr>
                      <m:fName>
                        <m:r>
                          <m:rPr>
                            <m:sty m:val="p"/>
                          </m:rPr>
                          <a:rPr lang="en-US" altLang="zh-CN"/>
                          <m:t>cos</m:t>
                        </m:r>
                      </m:fName>
                      <m:e>
                        <m:r>
                          <m:rPr>
                            <m:sty m:val="p"/>
                          </m:rPr>
                          <a:rPr lang="en-US" altLang="zh-CN"/>
                          <m:t>θ</m:t>
                        </m:r>
                        <m:r>
                          <a:rPr lang="en-US" altLang="zh-CN"/>
                          <m:t>)+</m:t>
                        </m:r>
                        <m:sSub>
                          <m:sSubPr>
                            <m:ctrlPr>
                              <a:rPr lang="zh-CN" altLang="zh-CN" i="1"/>
                            </m:ctrlPr>
                          </m:sSubPr>
                          <m:e>
                            <m:r>
                              <a:rPr lang="en-US" altLang="zh-CN" b="1" i="1"/>
                              <m:t>𝐧</m:t>
                            </m:r>
                          </m:e>
                          <m:sub>
                            <m:r>
                              <m:rPr>
                                <m:sty m:val="p"/>
                              </m:rPr>
                              <a:rPr lang="en-US" altLang="zh-CN"/>
                              <m:t>z</m:t>
                            </m:r>
                          </m:sub>
                        </m:sSub>
                        <m:func>
                          <m:funcPr>
                            <m:ctrlPr>
                              <a:rPr lang="zh-CN" altLang="zh-CN" i="1"/>
                            </m:ctrlPr>
                          </m:funcPr>
                          <m:fName>
                            <m:r>
                              <m:rPr>
                                <m:sty m:val="p"/>
                              </m:rPr>
                              <a:rPr lang="en-US" altLang="zh-CN"/>
                              <m:t>sin</m:t>
                            </m:r>
                          </m:fName>
                          <m:e>
                            <m:r>
                              <m:rPr>
                                <m:sty m:val="p"/>
                              </m:rPr>
                              <a:rPr lang="en-US" altLang="zh-CN"/>
                              <m:t>θ</m:t>
                            </m:r>
                          </m:e>
                        </m:func>
                      </m:e>
                    </m:func>
                  </m:oMath>
                </a14:m>
                <a:endParaRPr lang="zh-CN" altLang="zh-CN" dirty="0"/>
              </a:p>
              <a:p>
                <a:r>
                  <a:rPr lang="zh-CN" altLang="zh-CN" dirty="0"/>
                  <a:t>由于</a:t>
                </a:r>
                <a14:m>
                  <m:oMath xmlns:m="http://schemas.openxmlformats.org/officeDocument/2006/math">
                    <m:func>
                      <m:funcPr>
                        <m:ctrlPr>
                          <a:rPr lang="zh-CN" altLang="zh-CN" i="1"/>
                        </m:ctrlPr>
                      </m:funcPr>
                      <m:fName>
                        <m:r>
                          <m:rPr>
                            <m:sty m:val="p"/>
                          </m:rPr>
                          <a:rPr lang="en-US" altLang="zh-CN"/>
                          <m:t>sin</m:t>
                        </m:r>
                      </m:fName>
                      <m:e>
                        <m:r>
                          <m:rPr>
                            <m:sty m:val="p"/>
                          </m:rPr>
                          <a:rPr lang="en-US" altLang="zh-CN"/>
                          <m:t>θ</m:t>
                        </m:r>
                        <m:r>
                          <a:rPr lang="en-US" altLang="zh-CN"/>
                          <m:t>=2</m:t>
                        </m:r>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e>
                    </m:func>
                    <m:r>
                      <a:rPr lang="en-US" altLang="zh-CN"/>
                      <m:t>)</m:t>
                    </m:r>
                    <m:func>
                      <m:funcPr>
                        <m:ctrlPr>
                          <a:rPr lang="zh-CN" altLang="zh-CN" i="1"/>
                        </m:ctrlPr>
                      </m:funcPr>
                      <m:fName>
                        <m:r>
                          <m:rPr>
                            <m:sty m:val="p"/>
                          </m:rPr>
                          <a:rPr lang="en-US" altLang="zh-CN"/>
                          <m:t>cos</m:t>
                        </m:r>
                      </m:fName>
                      <m:e>
                        <m:r>
                          <a:rPr lang="en-US" altLang="zh-CN"/>
                          <m:t>(</m:t>
                        </m:r>
                        <m:f>
                          <m:fPr>
                            <m:type m:val="lin"/>
                            <m:ctrlPr>
                              <a:rPr lang="zh-CN" altLang="zh-CN" i="1"/>
                            </m:ctrlPr>
                          </m:fPr>
                          <m:num>
                            <m:r>
                              <m:rPr>
                                <m:sty m:val="p"/>
                              </m:rPr>
                              <a:rPr lang="en-US" altLang="zh-CN"/>
                              <m:t>θ</m:t>
                            </m:r>
                          </m:num>
                          <m:den>
                            <m:r>
                              <a:rPr lang="en-US" altLang="zh-CN"/>
                              <m:t>2</m:t>
                            </m:r>
                          </m:den>
                        </m:f>
                      </m:e>
                    </m:func>
                    <m:r>
                      <a:rPr lang="en-US" altLang="zh-CN"/>
                      <m:t>)</m:t>
                    </m:r>
                  </m:oMath>
                </a14:m>
                <a:r>
                  <a:rPr lang="zh-CN" altLang="zh-CN" dirty="0"/>
                  <a:t>，代入上式并化解：</a:t>
                </a:r>
              </a:p>
              <a:p>
                <a14:m>
                  <m:oMath xmlns:m="http://schemas.openxmlformats.org/officeDocument/2006/math">
                    <m:sSub>
                      <m:sSubPr>
                        <m:ctrlPr>
                          <a:rPr lang="zh-CN" altLang="zh-CN" i="1"/>
                        </m:ctrlPr>
                      </m:sSubPr>
                      <m:e>
                        <m:r>
                          <m:rPr>
                            <m:sty m:val="p"/>
                          </m:rPr>
                          <a:rPr lang="en-US" altLang="zh-CN"/>
                          <m:t>m</m:t>
                        </m:r>
                      </m:e>
                      <m:sub>
                        <m:r>
                          <a:rPr lang="en-US" altLang="zh-CN"/>
                          <m:t>12</m:t>
                        </m:r>
                      </m:sub>
                    </m:sSub>
                    <m:r>
                      <a:rPr lang="en-US" altLang="zh-CN"/>
                      <m:t>=2</m:t>
                    </m:r>
                    <m:sSub>
                      <m:sSubPr>
                        <m:ctrlPr>
                          <a:rPr lang="zh-CN" altLang="zh-CN" i="1"/>
                        </m:ctrlPr>
                      </m:sSubPr>
                      <m:e>
                        <m:r>
                          <a:rPr lang="en-US" altLang="zh-CN"/>
                          <m:t>(</m:t>
                        </m:r>
                        <m:r>
                          <a:rPr lang="en-US" altLang="zh-CN" b="1" i="1"/>
                          <m:t>𝐧</m:t>
                        </m:r>
                      </m:e>
                      <m:sub>
                        <m:r>
                          <m:rPr>
                            <m:sty m:val="p"/>
                          </m:rPr>
                          <a:rPr lang="en-US" altLang="zh-CN"/>
                          <m:t>x</m:t>
                        </m:r>
                      </m:sub>
                    </m:sSub>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r>
                      <a:rPr lang="en-US" altLang="zh-CN"/>
                      <m:t>)</m:t>
                    </m:r>
                    <m:sSub>
                      <m:sSubPr>
                        <m:ctrlPr>
                          <a:rPr lang="zh-CN" altLang="zh-CN" i="1"/>
                        </m:ctrlPr>
                      </m:sSubPr>
                      <m:e>
                        <m:r>
                          <a:rPr lang="en-US" altLang="zh-CN" b="1" i="1"/>
                          <m:t>𝐧</m:t>
                        </m:r>
                      </m:e>
                      <m:sub>
                        <m:r>
                          <m:rPr>
                            <m:sty m:val="p"/>
                          </m:rPr>
                          <a:rPr lang="en-US" altLang="zh-CN"/>
                          <m:t>y</m:t>
                        </m:r>
                      </m:sub>
                    </m:sSub>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r>
                      <a:rPr lang="en-US" altLang="zh-CN"/>
                      <m:t>+2</m:t>
                    </m:r>
                    <m:func>
                      <m:funcPr>
                        <m:ctrlPr>
                          <a:rPr lang="zh-CN" altLang="zh-CN" i="1"/>
                        </m:ctrlPr>
                      </m:funcPr>
                      <m:fName>
                        <m:r>
                          <m:rPr>
                            <m:sty m:val="p"/>
                          </m:rPr>
                          <a:rPr lang="en-US" altLang="zh-CN"/>
                          <m:t>cos</m:t>
                        </m:r>
                      </m:fName>
                      <m:e>
                        <m:f>
                          <m:fPr>
                            <m:type m:val="lin"/>
                            <m:ctrlPr>
                              <a:rPr lang="zh-CN" altLang="zh-CN" i="1"/>
                            </m:ctrlPr>
                          </m:fPr>
                          <m:num>
                            <m:r>
                              <a:rPr lang="en-US" altLang="zh-CN"/>
                              <m:t>(</m:t>
                            </m:r>
                            <m:r>
                              <m:rPr>
                                <m:sty m:val="p"/>
                              </m:rPr>
                              <a:rPr lang="en-US" altLang="zh-CN"/>
                              <m:t>θ</m:t>
                            </m:r>
                          </m:num>
                          <m:den>
                            <m:r>
                              <a:rPr lang="en-US" altLang="zh-CN"/>
                              <m:t>2)(</m:t>
                            </m:r>
                          </m:den>
                        </m:f>
                      </m:e>
                    </m:func>
                    <m:sSub>
                      <m:sSubPr>
                        <m:ctrlPr>
                          <a:rPr lang="zh-CN" altLang="zh-CN" i="1"/>
                        </m:ctrlPr>
                      </m:sSubPr>
                      <m:e>
                        <m:r>
                          <a:rPr lang="en-US" altLang="zh-CN" b="1" i="1"/>
                          <m:t>𝐧</m:t>
                        </m:r>
                      </m:e>
                      <m:sub>
                        <m:r>
                          <m:rPr>
                            <m:sty m:val="p"/>
                          </m:rPr>
                          <a:rPr lang="en-US" altLang="zh-CN"/>
                          <m:t>z</m:t>
                        </m:r>
                      </m:sub>
                    </m:sSub>
                    <m:func>
                      <m:funcPr>
                        <m:ctrlPr>
                          <a:rPr lang="zh-CN" altLang="zh-CN" i="1"/>
                        </m:ctrlPr>
                      </m:funcPr>
                      <m:fName>
                        <m:r>
                          <m:rPr>
                            <m:sty m:val="p"/>
                          </m:rPr>
                          <a:rPr lang="en-US" altLang="zh-CN"/>
                          <m:t>sin</m:t>
                        </m:r>
                      </m:fName>
                      <m:e>
                        <m:r>
                          <a:rPr lang="en-US" altLang="zh-CN"/>
                          <m:t>(</m:t>
                        </m:r>
                        <m:f>
                          <m:fPr>
                            <m:type m:val="lin"/>
                            <m:ctrlPr>
                              <a:rPr lang="zh-CN" altLang="zh-CN" i="1"/>
                            </m:ctrlPr>
                          </m:fPr>
                          <m:num>
                            <m:r>
                              <m:rPr>
                                <m:sty m:val="p"/>
                              </m:rPr>
                              <a:rPr lang="en-US" altLang="zh-CN"/>
                              <m:t>θ</m:t>
                            </m:r>
                          </m:num>
                          <m:den>
                            <m:r>
                              <a:rPr lang="en-US" altLang="zh-CN"/>
                              <m:t>2))</m:t>
                            </m:r>
                          </m:den>
                        </m:f>
                      </m:e>
                    </m:func>
                  </m:oMath>
                </a14:m>
                <a:endParaRPr lang="zh-CN" altLang="zh-CN" dirty="0"/>
              </a:p>
              <a:p>
                <a14:m>
                  <m:oMath xmlns:m="http://schemas.openxmlformats.org/officeDocument/2006/math">
                    <m:r>
                      <a:rPr lang="en-US" altLang="zh-CN"/>
                      <m:t>=2</m:t>
                    </m:r>
                    <m:r>
                      <m:rPr>
                        <m:sty m:val="p"/>
                      </m:rPr>
                      <a:rPr lang="en-US" altLang="zh-CN"/>
                      <m:t>xy</m:t>
                    </m:r>
                    <m:r>
                      <a:rPr lang="en-US" altLang="zh-CN"/>
                      <m:t>+2</m:t>
                    </m:r>
                    <m:r>
                      <m:rPr>
                        <m:sty m:val="p"/>
                      </m:rPr>
                      <a:rPr lang="en-US" altLang="zh-CN"/>
                      <m:t>wz</m:t>
                    </m:r>
                  </m:oMath>
                </a14:m>
                <a:endParaRPr lang="zh-CN" altLang="zh-CN" dirty="0"/>
              </a:p>
              <a:p>
                <a:r>
                  <a:rPr lang="zh-CN" altLang="zh-CN" dirty="0"/>
                  <a:t>对其他非对角线的元素可用同样的方法推导出来。</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693" r="-74" b="-23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8713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zh-CN" dirty="0"/>
                  <a:t>最终，四元数表示的转换使用矩阵的形式可以表示为：</a:t>
                </a:r>
              </a:p>
              <a:p>
                <a14:m>
                  <m:oMath xmlns:m="http://schemas.openxmlformats.org/officeDocument/2006/math">
                    <m:d>
                      <m:dPr>
                        <m:begChr m:val="["/>
                        <m:endChr m:val="]"/>
                        <m:ctrlPr>
                          <a:rPr lang="zh-CN" altLang="zh-CN" i="1"/>
                        </m:ctrlPr>
                      </m:dPr>
                      <m:e>
                        <m:m>
                          <m:mPr>
                            <m:mcs>
                              <m:mc>
                                <m:mcPr>
                                  <m:count m:val="3"/>
                                  <m:mcJc m:val="center"/>
                                </m:mcPr>
                              </m:mc>
                            </m:mcs>
                            <m:ctrlPr>
                              <a:rPr lang="zh-CN" altLang="zh-CN" i="1"/>
                            </m:ctrlPr>
                          </m:mPr>
                          <m:mr>
                            <m:e>
                              <m:r>
                                <a:rPr lang="en-US" altLang="zh-CN"/>
                                <m:t>1</m:t>
                              </m:r>
                              <m:r>
                                <a:rPr lang="en-US" altLang="zh-CN" i="1"/>
                                <m:t>−</m:t>
                              </m:r>
                              <m:sSup>
                                <m:sSupPr>
                                  <m:ctrlPr>
                                    <a:rPr lang="zh-CN" altLang="zh-CN" i="1"/>
                                  </m:ctrlPr>
                                </m:sSupPr>
                                <m:e>
                                  <m:r>
                                    <a:rPr lang="en-US" altLang="zh-CN"/>
                                    <m:t>2</m:t>
                                  </m:r>
                                  <m:r>
                                    <m:rPr>
                                      <m:sty m:val="p"/>
                                    </m:rPr>
                                    <a:rPr lang="en-US" altLang="zh-CN"/>
                                    <m:t>y</m:t>
                                  </m:r>
                                </m:e>
                                <m:sup>
                                  <m:r>
                                    <a:rPr lang="en-US" altLang="zh-CN"/>
                                    <m:t>2</m:t>
                                  </m:r>
                                </m:sup>
                              </m:sSup>
                              <m:r>
                                <a:rPr lang="en-US" altLang="zh-CN" i="1"/>
                                <m:t>−</m:t>
                              </m:r>
                              <m:r>
                                <a:rPr lang="en-US" altLang="zh-CN"/>
                                <m:t>2</m:t>
                              </m:r>
                              <m:sSup>
                                <m:sSupPr>
                                  <m:ctrlPr>
                                    <a:rPr lang="zh-CN" altLang="zh-CN" i="1"/>
                                  </m:ctrlPr>
                                </m:sSupPr>
                                <m:e>
                                  <m:r>
                                    <m:rPr>
                                      <m:sty m:val="p"/>
                                    </m:rPr>
                                    <a:rPr lang="en-US" altLang="zh-CN"/>
                                    <m:t>z</m:t>
                                  </m:r>
                                </m:e>
                                <m:sup>
                                  <m:r>
                                    <a:rPr lang="en-US" altLang="zh-CN"/>
                                    <m:t>2</m:t>
                                  </m:r>
                                </m:sup>
                              </m:sSup>
                            </m:e>
                            <m:e>
                              <m:r>
                                <a:rPr lang="en-US" altLang="zh-CN"/>
                                <m:t>2</m:t>
                              </m:r>
                              <m:r>
                                <m:rPr>
                                  <m:sty m:val="p"/>
                                </m:rPr>
                                <a:rPr lang="en-US" altLang="zh-CN"/>
                                <m:t>xy</m:t>
                              </m:r>
                              <m:r>
                                <a:rPr lang="en-US" altLang="zh-CN"/>
                                <m:t>+2</m:t>
                              </m:r>
                              <m:r>
                                <m:rPr>
                                  <m:sty m:val="p"/>
                                </m:rPr>
                                <a:rPr lang="en-US" altLang="zh-CN"/>
                                <m:t>wz</m:t>
                              </m:r>
                            </m:e>
                            <m:e>
                              <m:r>
                                <a:rPr lang="en-US" altLang="zh-CN"/>
                                <m:t>2</m:t>
                              </m:r>
                              <m:r>
                                <m:rPr>
                                  <m:sty m:val="p"/>
                                </m:rPr>
                                <a:rPr lang="en-US" altLang="zh-CN"/>
                                <m:t>xz</m:t>
                              </m:r>
                              <m:r>
                                <a:rPr lang="en-US" altLang="zh-CN" i="1"/>
                                <m:t>−</m:t>
                              </m:r>
                              <m:r>
                                <a:rPr lang="en-US" altLang="zh-CN"/>
                                <m:t>2</m:t>
                              </m:r>
                              <m:r>
                                <m:rPr>
                                  <m:sty m:val="p"/>
                                </m:rPr>
                                <a:rPr lang="en-US" altLang="zh-CN"/>
                                <m:t>wy</m:t>
                              </m:r>
                            </m:e>
                          </m:mr>
                          <m:mr>
                            <m:e>
                              <m:r>
                                <a:rPr lang="en-US" altLang="zh-CN"/>
                                <m:t>2</m:t>
                              </m:r>
                              <m:r>
                                <m:rPr>
                                  <m:sty m:val="p"/>
                                </m:rPr>
                                <a:rPr lang="en-US" altLang="zh-CN"/>
                                <m:t>xy</m:t>
                              </m:r>
                              <m:r>
                                <a:rPr lang="en-US" altLang="zh-CN" i="1"/>
                                <m:t>−</m:t>
                              </m:r>
                              <m:r>
                                <a:rPr lang="en-US" altLang="zh-CN"/>
                                <m:t>2</m:t>
                              </m:r>
                              <m:r>
                                <m:rPr>
                                  <m:sty m:val="p"/>
                                </m:rPr>
                                <a:rPr lang="en-US" altLang="zh-CN"/>
                                <m:t>wz</m:t>
                              </m:r>
                            </m:e>
                            <m:e>
                              <m:r>
                                <a:rPr lang="en-US" altLang="zh-CN"/>
                                <m:t>1</m:t>
                              </m:r>
                              <m:r>
                                <a:rPr lang="en-US" altLang="zh-CN" i="1"/>
                                <m:t>−</m:t>
                              </m:r>
                              <m:r>
                                <a:rPr lang="en-US" altLang="zh-CN"/>
                                <m:t>2</m:t>
                              </m:r>
                              <m:sSup>
                                <m:sSupPr>
                                  <m:ctrlPr>
                                    <a:rPr lang="zh-CN" altLang="zh-CN" i="1"/>
                                  </m:ctrlPr>
                                </m:sSupPr>
                                <m:e>
                                  <m:r>
                                    <m:rPr>
                                      <m:sty m:val="p"/>
                                    </m:rPr>
                                    <a:rPr lang="en-US" altLang="zh-CN"/>
                                    <m:t>x</m:t>
                                  </m:r>
                                </m:e>
                                <m:sup>
                                  <m:r>
                                    <a:rPr lang="en-US" altLang="zh-CN"/>
                                    <m:t>2</m:t>
                                  </m:r>
                                </m:sup>
                              </m:sSup>
                              <m:r>
                                <a:rPr lang="en-US" altLang="zh-CN" i="1"/>
                                <m:t>−</m:t>
                              </m:r>
                              <m:r>
                                <a:rPr lang="en-US" altLang="zh-CN"/>
                                <m:t>2</m:t>
                              </m:r>
                              <m:sSup>
                                <m:sSupPr>
                                  <m:ctrlPr>
                                    <a:rPr lang="zh-CN" altLang="zh-CN" i="1"/>
                                  </m:ctrlPr>
                                </m:sSupPr>
                                <m:e>
                                  <m:r>
                                    <m:rPr>
                                      <m:sty m:val="p"/>
                                    </m:rPr>
                                    <a:rPr lang="en-US" altLang="zh-CN"/>
                                    <m:t>z</m:t>
                                  </m:r>
                                </m:e>
                                <m:sup>
                                  <m:r>
                                    <a:rPr lang="en-US" altLang="zh-CN"/>
                                    <m:t>2</m:t>
                                  </m:r>
                                </m:sup>
                              </m:sSup>
                            </m:e>
                            <m:e>
                              <m:r>
                                <a:rPr lang="en-US" altLang="zh-CN"/>
                                <m:t>2</m:t>
                              </m:r>
                              <m:r>
                                <m:rPr>
                                  <m:sty m:val="p"/>
                                </m:rPr>
                                <a:rPr lang="en-US" altLang="zh-CN"/>
                                <m:t>yz</m:t>
                              </m:r>
                              <m:r>
                                <a:rPr lang="en-US" altLang="zh-CN"/>
                                <m:t>+2</m:t>
                              </m:r>
                              <m:r>
                                <m:rPr>
                                  <m:sty m:val="p"/>
                                </m:rPr>
                                <a:rPr lang="en-US" altLang="zh-CN"/>
                                <m:t>wx</m:t>
                              </m:r>
                            </m:e>
                          </m:mr>
                          <m:mr>
                            <m:e>
                              <m:r>
                                <a:rPr lang="en-US" altLang="zh-CN"/>
                                <m:t>2</m:t>
                              </m:r>
                              <m:r>
                                <m:rPr>
                                  <m:sty m:val="p"/>
                                </m:rPr>
                                <a:rPr lang="en-US" altLang="zh-CN"/>
                                <m:t>xz</m:t>
                              </m:r>
                              <m:r>
                                <a:rPr lang="en-US" altLang="zh-CN"/>
                                <m:t>+2</m:t>
                              </m:r>
                              <m:r>
                                <m:rPr>
                                  <m:sty m:val="p"/>
                                </m:rPr>
                                <a:rPr lang="en-US" altLang="zh-CN"/>
                                <m:t>wy</m:t>
                              </m:r>
                            </m:e>
                            <m:e>
                              <m:r>
                                <a:rPr lang="en-US" altLang="zh-CN"/>
                                <m:t>2</m:t>
                              </m:r>
                              <m:r>
                                <m:rPr>
                                  <m:sty m:val="p"/>
                                </m:rPr>
                                <a:rPr lang="en-US" altLang="zh-CN"/>
                                <m:t>yz</m:t>
                              </m:r>
                              <m:r>
                                <a:rPr lang="en-US" altLang="zh-CN" i="1"/>
                                <m:t>−</m:t>
                              </m:r>
                              <m:r>
                                <a:rPr lang="en-US" altLang="zh-CN"/>
                                <m:t>2</m:t>
                              </m:r>
                              <m:r>
                                <m:rPr>
                                  <m:sty m:val="p"/>
                                </m:rPr>
                                <a:rPr lang="en-US" altLang="zh-CN"/>
                                <m:t>wx</m:t>
                              </m:r>
                            </m:e>
                            <m:e>
                              <m:r>
                                <a:rPr lang="en-US" altLang="zh-CN"/>
                                <m:t>1</m:t>
                              </m:r>
                              <m:r>
                                <a:rPr lang="en-US" altLang="zh-CN" i="1"/>
                                <m:t>−</m:t>
                              </m:r>
                              <m:r>
                                <a:rPr lang="en-US" altLang="zh-CN"/>
                                <m:t>2</m:t>
                              </m:r>
                              <m:sSup>
                                <m:sSupPr>
                                  <m:ctrlPr>
                                    <a:rPr lang="zh-CN" altLang="zh-CN" i="1"/>
                                  </m:ctrlPr>
                                </m:sSupPr>
                                <m:e>
                                  <m:r>
                                    <m:rPr>
                                      <m:sty m:val="p"/>
                                    </m:rPr>
                                    <a:rPr lang="en-US" altLang="zh-CN"/>
                                    <m:t>x</m:t>
                                  </m:r>
                                </m:e>
                                <m:sup>
                                  <m:r>
                                    <a:rPr lang="en-US" altLang="zh-CN"/>
                                    <m:t>2</m:t>
                                  </m:r>
                                </m:sup>
                              </m:sSup>
                              <m:r>
                                <a:rPr lang="en-US" altLang="zh-CN" i="1"/>
                                <m:t>−</m:t>
                              </m:r>
                              <m:r>
                                <a:rPr lang="en-US" altLang="zh-CN"/>
                                <m:t>2</m:t>
                              </m:r>
                              <m:sSup>
                                <m:sSupPr>
                                  <m:ctrlPr>
                                    <a:rPr lang="zh-CN" altLang="zh-CN" i="1"/>
                                  </m:ctrlPr>
                                </m:sSupPr>
                                <m:e>
                                  <m:r>
                                    <m:rPr>
                                      <m:sty m:val="p"/>
                                    </m:rPr>
                                    <a:rPr lang="en-US" altLang="zh-CN"/>
                                    <m:t>y</m:t>
                                  </m:r>
                                </m:e>
                                <m:sup>
                                  <m:r>
                                    <a:rPr lang="en-US" altLang="zh-CN"/>
                                    <m:t>2</m:t>
                                  </m:r>
                                </m:sup>
                              </m:sSup>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9773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旋转矩阵、欧拉角和四元数比较</a:t>
            </a:r>
          </a:p>
        </p:txBody>
      </p:sp>
      <p:sp>
        <p:nvSpPr>
          <p:cNvPr id="3" name="内容占位符 2"/>
          <p:cNvSpPr>
            <a:spLocks noGrp="1"/>
          </p:cNvSpPr>
          <p:nvPr>
            <p:ph idx="1"/>
          </p:nvPr>
        </p:nvSpPr>
        <p:spPr/>
        <p:txBody>
          <a:bodyPr/>
          <a:lstStyle/>
          <a:p>
            <a:endParaRPr lang="zh-CN" altLang="en-US" dirty="0"/>
          </a:p>
        </p:txBody>
      </p:sp>
      <p:pic>
        <p:nvPicPr>
          <p:cNvPr id="13313" name="Picture 1"/>
          <p:cNvPicPr>
            <a:picLocks noChangeAspect="1" noChangeArrowheads="1"/>
          </p:cNvPicPr>
          <p:nvPr/>
        </p:nvPicPr>
        <p:blipFill>
          <a:blip r:embed="rId2"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855788" y="957263"/>
            <a:ext cx="5430837"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932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从上面的表可以看出，三种表示方法各有优劣，适用于不同的场合，下面有一些使用上的建议：</a:t>
            </a:r>
          </a:p>
          <a:p>
            <a:pPr lvl="0"/>
            <a:r>
              <a:rPr lang="zh-CN" altLang="zh-CN" dirty="0"/>
              <a:t>欧拉角最容易使用。当需要为世界中的物体指定方位时，使用欧拉角最为简单，比如直接按照玩家键盘输入来确定方位，或者在代码中直接指定方位</a:t>
            </a:r>
            <a:r>
              <a:rPr lang="en-US" altLang="zh-CN" dirty="0"/>
              <a:t>(</a:t>
            </a:r>
            <a:r>
              <a:rPr lang="zh-CN" altLang="zh-CN" dirty="0"/>
              <a:t>如为渲染设定摄像机</a:t>
            </a:r>
            <a:r>
              <a:rPr lang="en-US" altLang="zh-CN" dirty="0"/>
              <a:t>)</a:t>
            </a:r>
            <a:r>
              <a:rPr lang="zh-CN" altLang="zh-CN" dirty="0"/>
              <a:t>。</a:t>
            </a:r>
          </a:p>
          <a:p>
            <a:pPr lvl="0"/>
            <a:r>
              <a:rPr lang="zh-CN" altLang="zh-CN" dirty="0"/>
              <a:t>如果需要在坐标系之间转换，最好选择矩阵形式。当然，也可以使用其他格式来保存方位，并在需要的时候转换到矩阵格式，比如用欧拉角作为方位的</a:t>
            </a:r>
            <a:r>
              <a:rPr lang="en-US" altLang="zh-CN" dirty="0"/>
              <a:t>”</a:t>
            </a:r>
            <a:r>
              <a:rPr lang="zh-CN" altLang="zh-CN" dirty="0"/>
              <a:t>主拷贝</a:t>
            </a:r>
            <a:r>
              <a:rPr lang="en-US" altLang="zh-CN" dirty="0"/>
              <a:t>”</a:t>
            </a:r>
            <a:r>
              <a:rPr lang="zh-CN" altLang="zh-CN" dirty="0"/>
              <a:t>，但同时维护一个旋转矩阵，当欧拉角发生改变时矩阵也要同时进行更新。</a:t>
            </a:r>
          </a:p>
          <a:p>
            <a:pPr lvl="0"/>
            <a:r>
              <a:rPr lang="zh-CN" altLang="zh-CN" dirty="0"/>
              <a:t>需要大量保存方位数据时</a:t>
            </a:r>
            <a:r>
              <a:rPr lang="en-US" altLang="zh-CN" dirty="0"/>
              <a:t>(</a:t>
            </a:r>
            <a:r>
              <a:rPr lang="zh-CN" altLang="zh-CN" dirty="0"/>
              <a:t>比如动画</a:t>
            </a:r>
            <a:r>
              <a:rPr lang="en-US" altLang="zh-CN" dirty="0"/>
              <a:t>)</a:t>
            </a:r>
            <a:r>
              <a:rPr lang="zh-CN" altLang="zh-CN" dirty="0"/>
              <a:t>，使用欧拉角或四元数。欧拉角将少占用</a:t>
            </a:r>
            <a:r>
              <a:rPr lang="en-US" altLang="zh-CN" dirty="0"/>
              <a:t>25%</a:t>
            </a:r>
            <a:r>
              <a:rPr lang="zh-CN" altLang="zh-CN" dirty="0"/>
              <a:t>的内存，但它在转换到矩阵时要稍微慢一些。如果动画数据使用到嵌套坐标系，那么四元数可能是最好的选择。</a:t>
            </a:r>
          </a:p>
          <a:p>
            <a:r>
              <a:rPr lang="zh-CN" altLang="zh-CN" dirty="0"/>
              <a:t>平滑的插值只能用四元数完成。如果使用其他形式表示方位，可以先转换到四元数然后进行插值，插值完毕后再转换回原来的形式。</a:t>
            </a:r>
            <a:endParaRPr lang="zh-CN" altLang="en-US" dirty="0"/>
          </a:p>
        </p:txBody>
      </p:sp>
    </p:spTree>
    <p:extLst>
      <p:ext uri="{BB962C8B-B14F-4D97-AF65-F5344CB8AC3E}">
        <p14:creationId xmlns:p14="http://schemas.microsoft.com/office/powerpoint/2010/main" val="1771277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a:t>
            </a:r>
          </a:p>
        </p:txBody>
      </p:sp>
      <p:sp>
        <p:nvSpPr>
          <p:cNvPr id="3" name="内容占位符 2"/>
          <p:cNvSpPr>
            <a:spLocks noGrp="1"/>
          </p:cNvSpPr>
          <p:nvPr>
            <p:ph idx="1"/>
          </p:nvPr>
        </p:nvSpPr>
        <p:spPr/>
        <p:txBody>
          <a:bodyPr/>
          <a:lstStyle/>
          <a:p>
            <a:r>
              <a:rPr lang="zh-CN" altLang="zh-CN" dirty="0"/>
              <a:t>三维游戏引擎中操作的对象几乎都是采用几何的方式表示的，比如三维模型、场景划分等，一些典型应用也大量使用了几何运算，比如碰撞检测</a:t>
            </a:r>
            <a:r>
              <a:rPr lang="zh-CN" altLang="zh-CN" dirty="0" smtClean="0"/>
              <a:t>等</a:t>
            </a:r>
            <a:endParaRPr lang="zh-CN" altLang="en-US" dirty="0"/>
          </a:p>
        </p:txBody>
      </p:sp>
    </p:spTree>
    <p:extLst>
      <p:ext uri="{BB962C8B-B14F-4D97-AF65-F5344CB8AC3E}">
        <p14:creationId xmlns:p14="http://schemas.microsoft.com/office/powerpoint/2010/main" val="3510706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zh-CN" altLang="zh-CN" b="1" dirty="0"/>
                  <a:t>直线方程</a:t>
                </a:r>
              </a:p>
              <a:p>
                <a:r>
                  <a:rPr lang="zh-CN" altLang="zh-CN" dirty="0"/>
                  <a:t>已知直线上一点</a:t>
                </a:r>
                <a14:m>
                  <m:oMath xmlns:m="http://schemas.openxmlformats.org/officeDocument/2006/math">
                    <m:sSub>
                      <m:sSubPr>
                        <m:ctrlPr>
                          <a:rPr lang="zh-CN" altLang="zh-CN" i="1"/>
                        </m:ctrlPr>
                      </m:sSubPr>
                      <m:e>
                        <m:r>
                          <m:rPr>
                            <m:sty m:val="p"/>
                          </m:rPr>
                          <a:rPr lang="en-US" altLang="zh-CN"/>
                          <m:t>M</m:t>
                        </m:r>
                      </m:e>
                      <m:sub>
                        <m:r>
                          <a:rPr lang="en-US" altLang="zh-CN"/>
                          <m:t>0</m:t>
                        </m:r>
                      </m:sub>
                    </m:sSub>
                    <m:r>
                      <a:rPr lang="en-US" altLang="zh-CN"/>
                      <m:t>=(</m:t>
                    </m:r>
                    <m:sSub>
                      <m:sSubPr>
                        <m:ctrlPr>
                          <a:rPr lang="zh-CN" altLang="zh-CN" i="1"/>
                        </m:ctrlPr>
                      </m:sSubPr>
                      <m:e>
                        <m:r>
                          <m:rPr>
                            <m:sty m:val="p"/>
                          </m:rPr>
                          <a:rPr lang="en-US" altLang="zh-CN"/>
                          <m:t>x</m:t>
                        </m:r>
                      </m:e>
                      <m:sub>
                        <m:r>
                          <a:rPr lang="en-US" altLang="zh-CN"/>
                          <m:t>0</m:t>
                        </m:r>
                      </m:sub>
                    </m:sSub>
                    <m:r>
                      <a:rPr lang="en-US" altLang="zh-CN"/>
                      <m:t>,</m:t>
                    </m:r>
                    <m:sSub>
                      <m:sSubPr>
                        <m:ctrlPr>
                          <a:rPr lang="zh-CN" altLang="zh-CN" i="1"/>
                        </m:ctrlPr>
                      </m:sSubPr>
                      <m:e>
                        <m:r>
                          <m:rPr>
                            <m:sty m:val="p"/>
                          </m:rPr>
                          <a:rPr lang="en-US" altLang="zh-CN"/>
                          <m:t>y</m:t>
                        </m:r>
                      </m:e>
                      <m:sub>
                        <m:r>
                          <a:rPr lang="en-US" altLang="zh-CN"/>
                          <m:t>0</m:t>
                        </m:r>
                      </m:sub>
                    </m:sSub>
                    <m:r>
                      <a:rPr lang="en-US" altLang="zh-CN"/>
                      <m:t>,</m:t>
                    </m:r>
                    <m:sSub>
                      <m:sSubPr>
                        <m:ctrlPr>
                          <a:rPr lang="zh-CN" altLang="zh-CN" i="1"/>
                        </m:ctrlPr>
                      </m:sSubPr>
                      <m:e>
                        <m:r>
                          <m:rPr>
                            <m:sty m:val="p"/>
                          </m:rPr>
                          <a:rPr lang="en-US" altLang="zh-CN"/>
                          <m:t>z</m:t>
                        </m:r>
                      </m:e>
                      <m:sub>
                        <m:r>
                          <a:rPr lang="en-US" altLang="zh-CN"/>
                          <m:t>0</m:t>
                        </m:r>
                      </m:sub>
                    </m:sSub>
                    <m:r>
                      <a:rPr lang="en-US" altLang="zh-CN"/>
                      <m:t>)</m:t>
                    </m:r>
                  </m:oMath>
                </a14:m>
                <a:r>
                  <a:rPr lang="zh-CN" altLang="zh-CN" dirty="0"/>
                  <a:t>和它的方向向量</a:t>
                </a:r>
                <a14:m>
                  <m:oMath xmlns:m="http://schemas.openxmlformats.org/officeDocument/2006/math">
                    <m:r>
                      <m:rPr>
                        <m:sty m:val="p"/>
                      </m:rPr>
                      <a:rPr lang="en-US" altLang="zh-CN"/>
                      <m:t>s</m:t>
                    </m:r>
                    <m:r>
                      <a:rPr lang="en-US" altLang="zh-CN"/>
                      <m:t>=(</m:t>
                    </m:r>
                    <m:r>
                      <m:rPr>
                        <m:sty m:val="p"/>
                      </m:rPr>
                      <a:rPr lang="en-US" altLang="zh-CN"/>
                      <m:t>m</m:t>
                    </m:r>
                    <m:r>
                      <a:rPr lang="en-US" altLang="zh-CN"/>
                      <m:t>,</m:t>
                    </m:r>
                    <m:r>
                      <m:rPr>
                        <m:sty m:val="p"/>
                      </m:rPr>
                      <a:rPr lang="en-US" altLang="zh-CN"/>
                      <m:t>n</m:t>
                    </m:r>
                    <m:r>
                      <a:rPr lang="en-US" altLang="zh-CN"/>
                      <m:t>,</m:t>
                    </m:r>
                    <m:r>
                      <m:rPr>
                        <m:sty m:val="p"/>
                      </m:rPr>
                      <a:rPr lang="en-US" altLang="zh-CN"/>
                      <m:t>q</m:t>
                    </m:r>
                    <m:r>
                      <a:rPr lang="en-US" altLang="zh-CN"/>
                      <m:t>)</m:t>
                    </m:r>
                  </m:oMath>
                </a14:m>
                <a:r>
                  <a:rPr lang="zh-CN" altLang="zh-CN" dirty="0"/>
                  <a:t>，设点</a:t>
                </a:r>
                <a14:m>
                  <m:oMath xmlns:m="http://schemas.openxmlformats.org/officeDocument/2006/math">
                    <m:r>
                      <m:rPr>
                        <m:sty m:val="p"/>
                      </m:rPr>
                      <a:rPr lang="en-US" altLang="zh-CN"/>
                      <m:t>M</m:t>
                    </m:r>
                    <m:r>
                      <a:rPr lang="en-US" altLang="zh-CN"/>
                      <m:t>=(</m:t>
                    </m:r>
                    <m:r>
                      <m:rPr>
                        <m:sty m:val="p"/>
                      </m:rPr>
                      <a:rPr lang="en-US" altLang="zh-CN"/>
                      <m:t>x</m:t>
                    </m:r>
                    <m:r>
                      <a:rPr lang="en-US" altLang="zh-CN"/>
                      <m:t>,</m:t>
                    </m:r>
                    <m:r>
                      <m:rPr>
                        <m:sty m:val="p"/>
                      </m:rPr>
                      <a:rPr lang="en-US" altLang="zh-CN"/>
                      <m:t>y</m:t>
                    </m:r>
                    <m:r>
                      <a:rPr lang="en-US" altLang="zh-CN"/>
                      <m:t>,</m:t>
                    </m:r>
                    <m:r>
                      <m:rPr>
                        <m:sty m:val="p"/>
                      </m:rPr>
                      <a:rPr lang="en-US" altLang="zh-CN"/>
                      <m:t>z</m:t>
                    </m:r>
                    <m:r>
                      <a:rPr lang="en-US" altLang="zh-CN"/>
                      <m:t>)</m:t>
                    </m:r>
                  </m:oMath>
                </a14:m>
                <a:r>
                  <a:rPr lang="zh-CN" altLang="zh-CN" dirty="0"/>
                  <a:t>是直线</a:t>
                </a:r>
                <a:r>
                  <a:rPr lang="en-US" altLang="zh-CN" dirty="0"/>
                  <a:t>L</a:t>
                </a:r>
                <a:r>
                  <a:rPr lang="zh-CN" altLang="zh-CN" dirty="0"/>
                  <a:t>上的任一点，直线</a:t>
                </a:r>
                <a:r>
                  <a:rPr lang="en-US" altLang="zh-CN" dirty="0"/>
                  <a:t>L</a:t>
                </a:r>
                <a:r>
                  <a:rPr lang="zh-CN" altLang="zh-CN" dirty="0"/>
                  <a:t>的点法式方程为：</a:t>
                </a:r>
              </a:p>
              <a:p>
                <a14:m>
                  <m:oMath xmlns:m="http://schemas.openxmlformats.org/officeDocument/2006/math">
                    <m:f>
                      <m:fPr>
                        <m:ctrlPr>
                          <a:rPr lang="zh-CN" altLang="zh-CN" i="1"/>
                        </m:ctrlPr>
                      </m:fPr>
                      <m:num>
                        <m:r>
                          <m:rPr>
                            <m:sty m:val="p"/>
                          </m:rPr>
                          <a:rPr lang="en-US" altLang="zh-CN"/>
                          <m:t>x</m:t>
                        </m:r>
                        <m:r>
                          <a:rPr lang="en-US" altLang="zh-CN" i="1"/>
                          <m:t>−</m:t>
                        </m:r>
                        <m:sSub>
                          <m:sSubPr>
                            <m:ctrlPr>
                              <a:rPr lang="zh-CN" altLang="zh-CN" i="1"/>
                            </m:ctrlPr>
                          </m:sSubPr>
                          <m:e>
                            <m:r>
                              <m:rPr>
                                <m:sty m:val="p"/>
                              </m:rPr>
                              <a:rPr lang="en-US" altLang="zh-CN"/>
                              <m:t>x</m:t>
                            </m:r>
                          </m:e>
                          <m:sub>
                            <m:r>
                              <a:rPr lang="en-US" altLang="zh-CN"/>
                              <m:t>0</m:t>
                            </m:r>
                          </m:sub>
                        </m:sSub>
                      </m:num>
                      <m:den>
                        <m:r>
                          <m:rPr>
                            <m:sty m:val="p"/>
                          </m:rPr>
                          <a:rPr lang="en-US" altLang="zh-CN"/>
                          <m:t>m</m:t>
                        </m:r>
                      </m:den>
                    </m:f>
                    <m:r>
                      <a:rPr lang="en-US" altLang="zh-CN"/>
                      <m:t>=</m:t>
                    </m:r>
                    <m:f>
                      <m:fPr>
                        <m:ctrlPr>
                          <a:rPr lang="zh-CN" altLang="zh-CN" i="1"/>
                        </m:ctrlPr>
                      </m:fPr>
                      <m:num>
                        <m:r>
                          <m:rPr>
                            <m:sty m:val="p"/>
                          </m:rPr>
                          <a:rPr lang="en-US" altLang="zh-CN"/>
                          <m:t>y</m:t>
                        </m:r>
                        <m:r>
                          <a:rPr lang="en-US" altLang="zh-CN" i="1"/>
                          <m:t>−</m:t>
                        </m:r>
                        <m:sSub>
                          <m:sSubPr>
                            <m:ctrlPr>
                              <a:rPr lang="zh-CN" altLang="zh-CN" i="1"/>
                            </m:ctrlPr>
                          </m:sSubPr>
                          <m:e>
                            <m:r>
                              <m:rPr>
                                <m:sty m:val="p"/>
                              </m:rPr>
                              <a:rPr lang="en-US" altLang="zh-CN"/>
                              <m:t>y</m:t>
                            </m:r>
                          </m:e>
                          <m:sub>
                            <m:r>
                              <a:rPr lang="en-US" altLang="zh-CN"/>
                              <m:t>0</m:t>
                            </m:r>
                          </m:sub>
                        </m:sSub>
                      </m:num>
                      <m:den>
                        <m:r>
                          <m:rPr>
                            <m:sty m:val="p"/>
                          </m:rPr>
                          <a:rPr lang="en-US" altLang="zh-CN"/>
                          <m:t>n</m:t>
                        </m:r>
                      </m:den>
                    </m:f>
                    <m:r>
                      <a:rPr lang="en-US" altLang="zh-CN"/>
                      <m:t>=</m:t>
                    </m:r>
                    <m:f>
                      <m:fPr>
                        <m:ctrlPr>
                          <a:rPr lang="zh-CN" altLang="zh-CN" i="1"/>
                        </m:ctrlPr>
                      </m:fPr>
                      <m:num>
                        <m:r>
                          <m:rPr>
                            <m:sty m:val="p"/>
                          </m:rPr>
                          <a:rPr lang="en-US" altLang="zh-CN"/>
                          <m:t>z</m:t>
                        </m:r>
                        <m:r>
                          <a:rPr lang="en-US" altLang="zh-CN" i="1"/>
                          <m:t>−</m:t>
                        </m:r>
                        <m:sSub>
                          <m:sSubPr>
                            <m:ctrlPr>
                              <a:rPr lang="zh-CN" altLang="zh-CN" i="1"/>
                            </m:ctrlPr>
                          </m:sSubPr>
                          <m:e>
                            <m:r>
                              <m:rPr>
                                <m:sty m:val="p"/>
                              </m:rPr>
                              <a:rPr lang="en-US" altLang="zh-CN"/>
                              <m:t>z</m:t>
                            </m:r>
                          </m:e>
                          <m:sub>
                            <m:r>
                              <a:rPr lang="en-US" altLang="zh-CN"/>
                              <m:t>0</m:t>
                            </m:r>
                          </m:sub>
                        </m:sSub>
                      </m:num>
                      <m:den>
                        <m:r>
                          <m:rPr>
                            <m:sty m:val="p"/>
                          </m:rPr>
                          <a:rPr lang="en-US" altLang="zh-CN"/>
                          <m:t>q</m:t>
                        </m:r>
                      </m:den>
                    </m:f>
                  </m:oMath>
                </a14:m>
                <a:endParaRPr lang="zh-CN" altLang="zh-CN" dirty="0"/>
              </a:p>
              <a:p>
                <a:r>
                  <a:rPr lang="zh-CN" altLang="zh-CN" dirty="0"/>
                  <a:t>通过上式我们可以得到在光线透视和碰撞检测等场合常用的直线参数方程形式：</a:t>
                </a:r>
              </a:p>
              <a:p>
                <a14:m>
                  <m:oMath xmlns:m="http://schemas.openxmlformats.org/officeDocument/2006/math">
                    <m:d>
                      <m:dPr>
                        <m:begChr m:val="{"/>
                        <m:endChr m:val=""/>
                        <m:ctrlPr>
                          <a:rPr lang="zh-CN" altLang="zh-CN" i="1"/>
                        </m:ctrlPr>
                      </m:dPr>
                      <m:e>
                        <m:eqArr>
                          <m:eqArrPr>
                            <m:ctrlPr>
                              <a:rPr lang="zh-CN" altLang="zh-CN" i="1"/>
                            </m:ctrlPr>
                          </m:eqArrPr>
                          <m:e>
                            <m:r>
                              <m:rPr>
                                <m:sty m:val="p"/>
                              </m:rPr>
                              <a:rPr lang="en-US" altLang="zh-CN"/>
                              <m:t>x</m:t>
                            </m:r>
                            <m:r>
                              <a:rPr lang="en-US" altLang="zh-CN"/>
                              <m:t>=</m:t>
                            </m:r>
                            <m:sSub>
                              <m:sSubPr>
                                <m:ctrlPr>
                                  <a:rPr lang="zh-CN" altLang="zh-CN" i="1"/>
                                </m:ctrlPr>
                              </m:sSubPr>
                              <m:e>
                                <m:r>
                                  <m:rPr>
                                    <m:sty m:val="p"/>
                                  </m:rPr>
                                  <a:rPr lang="en-US" altLang="zh-CN"/>
                                  <m:t>x</m:t>
                                </m:r>
                              </m:e>
                              <m:sub>
                                <m:r>
                                  <a:rPr lang="en-US" altLang="zh-CN"/>
                                  <m:t>0</m:t>
                                </m:r>
                              </m:sub>
                            </m:sSub>
                            <m:r>
                              <a:rPr lang="en-US" altLang="zh-CN"/>
                              <m:t>+</m:t>
                            </m:r>
                            <m:r>
                              <m:rPr>
                                <m:sty m:val="p"/>
                              </m:rPr>
                              <a:rPr lang="en-US" altLang="zh-CN"/>
                              <m:t>mt</m:t>
                            </m:r>
                          </m:e>
                          <m:e>
                            <m:r>
                              <m:rPr>
                                <m:sty m:val="p"/>
                              </m:rPr>
                              <a:rPr lang="en-US" altLang="zh-CN"/>
                              <m:t>y</m:t>
                            </m:r>
                            <m:r>
                              <a:rPr lang="en-US" altLang="zh-CN"/>
                              <m:t>=</m:t>
                            </m:r>
                            <m:sSub>
                              <m:sSubPr>
                                <m:ctrlPr>
                                  <a:rPr lang="zh-CN" altLang="zh-CN" i="1"/>
                                </m:ctrlPr>
                              </m:sSubPr>
                              <m:e>
                                <m:r>
                                  <m:rPr>
                                    <m:sty m:val="p"/>
                                  </m:rPr>
                                  <a:rPr lang="en-US" altLang="zh-CN"/>
                                  <m:t>y</m:t>
                                </m:r>
                              </m:e>
                              <m:sub>
                                <m:r>
                                  <a:rPr lang="en-US" altLang="zh-CN"/>
                                  <m:t>0</m:t>
                                </m:r>
                              </m:sub>
                            </m:sSub>
                            <m:r>
                              <a:rPr lang="en-US" altLang="zh-CN"/>
                              <m:t>+</m:t>
                            </m:r>
                            <m:r>
                              <m:rPr>
                                <m:sty m:val="p"/>
                              </m:rPr>
                              <a:rPr lang="en-US" altLang="zh-CN"/>
                              <m:t>nt</m:t>
                            </m:r>
                          </m:e>
                          <m:e>
                            <m:r>
                              <m:rPr>
                                <m:sty m:val="p"/>
                              </m:rPr>
                              <a:rPr lang="en-US" altLang="zh-CN"/>
                              <m:t>z</m:t>
                            </m:r>
                            <m:r>
                              <a:rPr lang="en-US" altLang="zh-CN"/>
                              <m:t>=</m:t>
                            </m:r>
                            <m:sSub>
                              <m:sSubPr>
                                <m:ctrlPr>
                                  <a:rPr lang="zh-CN" altLang="zh-CN" i="1"/>
                                </m:ctrlPr>
                              </m:sSubPr>
                              <m:e>
                                <m:r>
                                  <m:rPr>
                                    <m:sty m:val="p"/>
                                  </m:rPr>
                                  <a:rPr lang="en-US" altLang="zh-CN"/>
                                  <m:t>z</m:t>
                                </m:r>
                              </m:e>
                              <m:sub>
                                <m:r>
                                  <a:rPr lang="en-US" altLang="zh-CN"/>
                                  <m:t>0</m:t>
                                </m:r>
                              </m:sub>
                            </m:sSub>
                            <m:r>
                              <a:rPr lang="en-US" altLang="zh-CN"/>
                              <m:t>+</m:t>
                            </m:r>
                            <m:r>
                              <m:rPr>
                                <m:sty m:val="p"/>
                              </m:rPr>
                              <a:rPr lang="en-US" altLang="zh-CN"/>
                              <m:t>qt</m:t>
                            </m:r>
                          </m:e>
                        </m:eqArr>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326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b="1" dirty="0"/>
                  <a:t>平面方程</a:t>
                </a:r>
              </a:p>
              <a:p>
                <a:r>
                  <a:rPr lang="zh-CN" altLang="zh-CN" dirty="0"/>
                  <a:t>已知平面上一点</a:t>
                </a:r>
                <a14:m>
                  <m:oMath xmlns:m="http://schemas.openxmlformats.org/officeDocument/2006/math">
                    <m:sSub>
                      <m:sSubPr>
                        <m:ctrlPr>
                          <a:rPr lang="zh-CN" altLang="zh-CN" i="1"/>
                        </m:ctrlPr>
                      </m:sSubPr>
                      <m:e>
                        <m:r>
                          <m:rPr>
                            <m:sty m:val="p"/>
                          </m:rPr>
                          <a:rPr lang="en-US" altLang="zh-CN"/>
                          <m:t>M</m:t>
                        </m:r>
                      </m:e>
                      <m:sub>
                        <m:r>
                          <a:rPr lang="en-US" altLang="zh-CN"/>
                          <m:t>1</m:t>
                        </m:r>
                      </m:sub>
                    </m:sSub>
                    <m:r>
                      <a:rPr lang="en-US" altLang="zh-CN"/>
                      <m:t>=(</m:t>
                    </m:r>
                    <m:sSub>
                      <m:sSubPr>
                        <m:ctrlPr>
                          <a:rPr lang="zh-CN" altLang="zh-CN" i="1"/>
                        </m:ctrlPr>
                      </m:sSubPr>
                      <m:e>
                        <m:r>
                          <m:rPr>
                            <m:sty m:val="p"/>
                          </m:rPr>
                          <a:rPr lang="en-US" altLang="zh-CN"/>
                          <m:t>x</m:t>
                        </m:r>
                      </m:e>
                      <m:sub>
                        <m:r>
                          <a:rPr lang="en-US" altLang="zh-CN"/>
                          <m:t>1</m:t>
                        </m:r>
                      </m:sub>
                    </m:sSub>
                    <m:r>
                      <a:rPr lang="en-US" altLang="zh-CN"/>
                      <m:t>,</m:t>
                    </m:r>
                    <m:sSub>
                      <m:sSubPr>
                        <m:ctrlPr>
                          <a:rPr lang="zh-CN" altLang="zh-CN" i="1"/>
                        </m:ctrlPr>
                      </m:sSubPr>
                      <m:e>
                        <m:r>
                          <m:rPr>
                            <m:sty m:val="p"/>
                          </m:rPr>
                          <a:rPr lang="en-US" altLang="zh-CN"/>
                          <m:t>y</m:t>
                        </m:r>
                      </m:e>
                      <m:sub>
                        <m:r>
                          <a:rPr lang="en-US" altLang="zh-CN"/>
                          <m:t>1</m:t>
                        </m:r>
                      </m:sub>
                    </m:sSub>
                    <m:r>
                      <a:rPr lang="en-US" altLang="zh-CN"/>
                      <m:t>,</m:t>
                    </m:r>
                    <m:sSub>
                      <m:sSubPr>
                        <m:ctrlPr>
                          <a:rPr lang="zh-CN" altLang="zh-CN" i="1"/>
                        </m:ctrlPr>
                      </m:sSubPr>
                      <m:e>
                        <m:r>
                          <m:rPr>
                            <m:sty m:val="p"/>
                          </m:rPr>
                          <a:rPr lang="en-US" altLang="zh-CN"/>
                          <m:t>z</m:t>
                        </m:r>
                      </m:e>
                      <m:sub>
                        <m:r>
                          <a:rPr lang="en-US" altLang="zh-CN"/>
                          <m:t>1</m:t>
                        </m:r>
                      </m:sub>
                    </m:sSub>
                    <m:r>
                      <a:rPr lang="en-US" altLang="zh-CN"/>
                      <m:t>)</m:t>
                    </m:r>
                  </m:oMath>
                </a14:m>
                <a:r>
                  <a:rPr lang="zh-CN" altLang="zh-CN" dirty="0"/>
                  <a:t>和它的法向量</a:t>
                </a:r>
                <a14:m>
                  <m:oMath xmlns:m="http://schemas.openxmlformats.org/officeDocument/2006/math">
                    <m:r>
                      <a:rPr lang="en-US" altLang="zh-CN" b="1" i="1"/>
                      <m:t>𝐧</m:t>
                    </m:r>
                    <m:r>
                      <a:rPr lang="en-US" altLang="zh-CN"/>
                      <m:t>=(</m:t>
                    </m:r>
                    <m:r>
                      <m:rPr>
                        <m:sty m:val="p"/>
                      </m:rPr>
                      <a:rPr lang="en-US" altLang="zh-CN"/>
                      <m:t>A</m:t>
                    </m:r>
                    <m:r>
                      <a:rPr lang="en-US" altLang="zh-CN"/>
                      <m:t>,</m:t>
                    </m:r>
                    <m:r>
                      <m:rPr>
                        <m:sty m:val="p"/>
                      </m:rPr>
                      <a:rPr lang="en-US" altLang="zh-CN"/>
                      <m:t>B</m:t>
                    </m:r>
                    <m:r>
                      <a:rPr lang="en-US" altLang="zh-CN"/>
                      <m:t>,</m:t>
                    </m:r>
                    <m:r>
                      <m:rPr>
                        <m:sty m:val="p"/>
                      </m:rPr>
                      <a:rPr lang="en-US" altLang="zh-CN"/>
                      <m:t>C</m:t>
                    </m:r>
                    <m:r>
                      <a:rPr lang="en-US" altLang="zh-CN"/>
                      <m:t>)</m:t>
                    </m:r>
                  </m:oMath>
                </a14:m>
                <a:r>
                  <a:rPr lang="en-US" altLang="zh-CN" dirty="0"/>
                  <a:t>,</a:t>
                </a:r>
                <a14:m>
                  <m:oMath xmlns:m="http://schemas.openxmlformats.org/officeDocument/2006/math">
                    <m:r>
                      <a:rPr lang="en-US" altLang="zh-CN"/>
                      <m:t> </m:t>
                    </m:r>
                    <m:r>
                      <m:rPr>
                        <m:sty m:val="p"/>
                      </m:rPr>
                      <a:rPr lang="en-US" altLang="zh-CN"/>
                      <m:t>M</m:t>
                    </m:r>
                    <m:r>
                      <a:rPr lang="en-US" altLang="zh-CN"/>
                      <m:t>=(</m:t>
                    </m:r>
                    <m:r>
                      <m:rPr>
                        <m:sty m:val="p"/>
                      </m:rPr>
                      <a:rPr lang="en-US" altLang="zh-CN"/>
                      <m:t>x</m:t>
                    </m:r>
                    <m:r>
                      <a:rPr lang="en-US" altLang="zh-CN"/>
                      <m:t>,</m:t>
                    </m:r>
                    <m:r>
                      <m:rPr>
                        <m:sty m:val="p"/>
                      </m:rPr>
                      <a:rPr lang="en-US" altLang="zh-CN"/>
                      <m:t>y</m:t>
                    </m:r>
                    <m:r>
                      <a:rPr lang="en-US" altLang="zh-CN"/>
                      <m:t>,</m:t>
                    </m:r>
                    <m:r>
                      <m:rPr>
                        <m:sty m:val="p"/>
                      </m:rPr>
                      <a:rPr lang="en-US" altLang="zh-CN"/>
                      <m:t>z</m:t>
                    </m:r>
                    <m:r>
                      <a:rPr lang="en-US" altLang="zh-CN"/>
                      <m:t>)</m:t>
                    </m:r>
                  </m:oMath>
                </a14:m>
                <a:r>
                  <a:rPr lang="zh-CN" altLang="zh-CN" dirty="0"/>
                  <a:t>是平面上任意一点，则可以得到：</a:t>
                </a:r>
              </a:p>
              <a:p>
                <a14:m>
                  <m:oMath xmlns:m="http://schemas.openxmlformats.org/officeDocument/2006/math">
                    <m:r>
                      <a:rPr lang="en-US" altLang="zh-CN" b="1" i="1"/>
                      <m:t>𝐧</m:t>
                    </m:r>
                    <m:r>
                      <a:rPr lang="en-US" altLang="zh-CN" b="1"/>
                      <m:t>∙</m:t>
                    </m:r>
                    <m:acc>
                      <m:accPr>
                        <m:chr m:val="⃗"/>
                        <m:ctrlPr>
                          <a:rPr lang="zh-CN" altLang="zh-CN" b="1" i="1"/>
                        </m:ctrlPr>
                      </m:accPr>
                      <m:e>
                        <m:sSub>
                          <m:sSubPr>
                            <m:ctrlPr>
                              <a:rPr lang="zh-CN" altLang="zh-CN" i="1"/>
                            </m:ctrlPr>
                          </m:sSubPr>
                          <m:e>
                            <m:r>
                              <m:rPr>
                                <m:sty m:val="p"/>
                              </m:rPr>
                              <a:rPr lang="en-US" altLang="zh-CN"/>
                              <m:t>M</m:t>
                            </m:r>
                          </m:e>
                          <m:sub>
                            <m:r>
                              <a:rPr lang="en-US" altLang="zh-CN"/>
                              <m:t>1</m:t>
                            </m:r>
                          </m:sub>
                        </m:sSub>
                        <m:r>
                          <m:rPr>
                            <m:sty m:val="p"/>
                          </m:rPr>
                          <a:rPr lang="en-US" altLang="zh-CN"/>
                          <m:t>M</m:t>
                        </m:r>
                      </m:e>
                    </m:acc>
                    <m:r>
                      <a:rPr lang="en-US" altLang="zh-CN" b="1"/>
                      <m:t>=</m:t>
                    </m:r>
                    <m:r>
                      <a:rPr lang="en-US" altLang="zh-CN"/>
                      <m:t>0</m:t>
                    </m:r>
                  </m:oMath>
                </a14:m>
                <a:endParaRPr lang="zh-CN" altLang="zh-CN" dirty="0"/>
              </a:p>
              <a:p>
                <a:r>
                  <a:rPr lang="zh-CN" altLang="zh-CN" dirty="0"/>
                  <a:t>由于</a:t>
                </a:r>
                <a14:m>
                  <m:oMath xmlns:m="http://schemas.openxmlformats.org/officeDocument/2006/math">
                    <m:r>
                      <a:rPr lang="en-US" altLang="zh-CN" b="1" i="1"/>
                      <m:t>𝐧</m:t>
                    </m:r>
                    <m:r>
                      <a:rPr lang="en-US" altLang="zh-CN"/>
                      <m:t>=(</m:t>
                    </m:r>
                    <m:r>
                      <m:rPr>
                        <m:sty m:val="p"/>
                      </m:rPr>
                      <a:rPr lang="en-US" altLang="zh-CN"/>
                      <m:t>A</m:t>
                    </m:r>
                    <m:r>
                      <a:rPr lang="en-US" altLang="zh-CN"/>
                      <m:t>,</m:t>
                    </m:r>
                    <m:r>
                      <m:rPr>
                        <m:sty m:val="p"/>
                      </m:rPr>
                      <a:rPr lang="en-US" altLang="zh-CN"/>
                      <m:t>B</m:t>
                    </m:r>
                    <m:r>
                      <a:rPr lang="en-US" altLang="zh-CN"/>
                      <m:t>,</m:t>
                    </m:r>
                    <m:r>
                      <m:rPr>
                        <m:sty m:val="p"/>
                      </m:rPr>
                      <a:rPr lang="en-US" altLang="zh-CN"/>
                      <m:t>C</m:t>
                    </m:r>
                    <m:r>
                      <a:rPr lang="en-US" altLang="zh-CN"/>
                      <m:t>)</m:t>
                    </m:r>
                  </m:oMath>
                </a14:m>
                <a:r>
                  <a:rPr lang="zh-CN" altLang="zh-CN" dirty="0"/>
                  <a:t>，</a:t>
                </a:r>
                <a14:m>
                  <m:oMath xmlns:m="http://schemas.openxmlformats.org/officeDocument/2006/math">
                    <m:acc>
                      <m:accPr>
                        <m:chr m:val="⃗"/>
                        <m:ctrlPr>
                          <a:rPr lang="zh-CN" altLang="zh-CN" b="1" i="1"/>
                        </m:ctrlPr>
                      </m:accPr>
                      <m:e>
                        <m:sSub>
                          <m:sSubPr>
                            <m:ctrlPr>
                              <a:rPr lang="zh-CN" altLang="zh-CN" i="1"/>
                            </m:ctrlPr>
                          </m:sSubPr>
                          <m:e>
                            <m:r>
                              <m:rPr>
                                <m:sty m:val="p"/>
                              </m:rPr>
                              <a:rPr lang="en-US" altLang="zh-CN"/>
                              <m:t>M</m:t>
                            </m:r>
                          </m:e>
                          <m:sub>
                            <m:r>
                              <a:rPr lang="en-US" altLang="zh-CN"/>
                              <m:t>1</m:t>
                            </m:r>
                          </m:sub>
                        </m:sSub>
                        <m:r>
                          <m:rPr>
                            <m:sty m:val="p"/>
                          </m:rPr>
                          <a:rPr lang="en-US" altLang="zh-CN"/>
                          <m:t>M</m:t>
                        </m:r>
                      </m:e>
                    </m:acc>
                    <m:r>
                      <a:rPr lang="en-US" altLang="zh-CN" b="1"/>
                      <m:t>=(</m:t>
                    </m:r>
                    <m:r>
                      <m:rPr>
                        <m:sty m:val="p"/>
                      </m:rPr>
                      <a:rPr lang="en-US" altLang="zh-CN"/>
                      <m:t>x</m:t>
                    </m:r>
                    <m:r>
                      <a:rPr lang="en-US" altLang="zh-CN" i="1"/>
                      <m:t>−</m:t>
                    </m:r>
                    <m:sSub>
                      <m:sSubPr>
                        <m:ctrlPr>
                          <a:rPr lang="zh-CN" altLang="zh-CN" i="1"/>
                        </m:ctrlPr>
                      </m:sSubPr>
                      <m:e>
                        <m:r>
                          <m:rPr>
                            <m:sty m:val="p"/>
                          </m:rPr>
                          <a:rPr lang="en-US" altLang="zh-CN"/>
                          <m:t>x</m:t>
                        </m:r>
                      </m:e>
                      <m:sub>
                        <m:r>
                          <a:rPr lang="en-US" altLang="zh-CN"/>
                          <m:t>1</m:t>
                        </m:r>
                      </m:sub>
                    </m:sSub>
                    <m:r>
                      <a:rPr lang="en-US" altLang="zh-CN"/>
                      <m:t>,</m:t>
                    </m:r>
                    <m:r>
                      <m:rPr>
                        <m:sty m:val="p"/>
                      </m:rPr>
                      <a:rPr lang="en-US" altLang="zh-CN"/>
                      <m:t>y</m:t>
                    </m:r>
                    <m:r>
                      <a:rPr lang="en-US" altLang="zh-CN" i="1"/>
                      <m:t>−</m:t>
                    </m:r>
                    <m:sSub>
                      <m:sSubPr>
                        <m:ctrlPr>
                          <a:rPr lang="zh-CN" altLang="zh-CN" i="1"/>
                        </m:ctrlPr>
                      </m:sSubPr>
                      <m:e>
                        <m:r>
                          <m:rPr>
                            <m:sty m:val="p"/>
                          </m:rPr>
                          <a:rPr lang="en-US" altLang="zh-CN"/>
                          <m:t>y</m:t>
                        </m:r>
                      </m:e>
                      <m:sub>
                        <m:r>
                          <a:rPr lang="en-US" altLang="zh-CN"/>
                          <m:t>1</m:t>
                        </m:r>
                      </m:sub>
                    </m:sSub>
                    <m:r>
                      <a:rPr lang="en-US" altLang="zh-CN"/>
                      <m:t>,</m:t>
                    </m:r>
                    <m:r>
                      <m:rPr>
                        <m:sty m:val="p"/>
                      </m:rPr>
                      <a:rPr lang="en-US" altLang="zh-CN"/>
                      <m:t>z</m:t>
                    </m:r>
                    <m:r>
                      <a:rPr lang="en-US" altLang="zh-CN" i="1"/>
                      <m:t>−</m:t>
                    </m:r>
                    <m:sSub>
                      <m:sSubPr>
                        <m:ctrlPr>
                          <a:rPr lang="zh-CN" altLang="zh-CN" i="1"/>
                        </m:ctrlPr>
                      </m:sSubPr>
                      <m:e>
                        <m:r>
                          <m:rPr>
                            <m:sty m:val="p"/>
                          </m:rPr>
                          <a:rPr lang="en-US" altLang="zh-CN"/>
                          <m:t>z</m:t>
                        </m:r>
                      </m:e>
                      <m:sub>
                        <m:r>
                          <a:rPr lang="en-US" altLang="zh-CN"/>
                          <m:t>1</m:t>
                        </m:r>
                      </m:sub>
                    </m:sSub>
                    <m:r>
                      <a:rPr lang="en-US" altLang="zh-CN"/>
                      <m:t>)</m:t>
                    </m:r>
                  </m:oMath>
                </a14:m>
                <a:r>
                  <a:rPr lang="zh-CN" altLang="zh-CN" dirty="0"/>
                  <a:t>，可以推出平面的点法式方程为：</a:t>
                </a:r>
              </a:p>
              <a:p>
                <a14:m>
                  <m:oMath xmlns:m="http://schemas.openxmlformats.org/officeDocument/2006/math">
                    <m:r>
                      <m:rPr>
                        <m:sty m:val="p"/>
                      </m:rPr>
                      <a:rPr lang="en-US" altLang="zh-CN"/>
                      <m:t>A</m:t>
                    </m:r>
                    <m:d>
                      <m:dPr>
                        <m:ctrlPr>
                          <a:rPr lang="zh-CN" altLang="zh-CN" i="1"/>
                        </m:ctrlPr>
                      </m:dPr>
                      <m:e>
                        <m:r>
                          <m:rPr>
                            <m:sty m:val="p"/>
                          </m:rPr>
                          <a:rPr lang="en-US" altLang="zh-CN"/>
                          <m:t>x</m:t>
                        </m:r>
                        <m:r>
                          <a:rPr lang="en-US" altLang="zh-CN" i="1"/>
                          <m:t>−</m:t>
                        </m:r>
                        <m:sSub>
                          <m:sSubPr>
                            <m:ctrlPr>
                              <a:rPr lang="zh-CN" altLang="zh-CN" i="1"/>
                            </m:ctrlPr>
                          </m:sSubPr>
                          <m:e>
                            <m:r>
                              <m:rPr>
                                <m:sty m:val="p"/>
                              </m:rPr>
                              <a:rPr lang="en-US" altLang="zh-CN"/>
                              <m:t>x</m:t>
                            </m:r>
                          </m:e>
                          <m:sub>
                            <m:r>
                              <a:rPr lang="en-US" altLang="zh-CN"/>
                              <m:t>1</m:t>
                            </m:r>
                          </m:sub>
                        </m:sSub>
                      </m:e>
                    </m:d>
                    <m:r>
                      <a:rPr lang="en-US" altLang="zh-CN"/>
                      <m:t>+</m:t>
                    </m:r>
                    <m:r>
                      <m:rPr>
                        <m:sty m:val="p"/>
                      </m:rPr>
                      <a:rPr lang="en-US" altLang="zh-CN"/>
                      <m:t>B</m:t>
                    </m:r>
                    <m:d>
                      <m:dPr>
                        <m:ctrlPr>
                          <a:rPr lang="zh-CN" altLang="zh-CN" i="1"/>
                        </m:ctrlPr>
                      </m:dPr>
                      <m:e>
                        <m:r>
                          <m:rPr>
                            <m:sty m:val="p"/>
                          </m:rPr>
                          <a:rPr lang="en-US" altLang="zh-CN"/>
                          <m:t>y</m:t>
                        </m:r>
                        <m:r>
                          <a:rPr lang="en-US" altLang="zh-CN" i="1"/>
                          <m:t>−</m:t>
                        </m:r>
                        <m:sSub>
                          <m:sSubPr>
                            <m:ctrlPr>
                              <a:rPr lang="zh-CN" altLang="zh-CN" i="1"/>
                            </m:ctrlPr>
                          </m:sSubPr>
                          <m:e>
                            <m:r>
                              <m:rPr>
                                <m:sty m:val="p"/>
                              </m:rPr>
                              <a:rPr lang="en-US" altLang="zh-CN"/>
                              <m:t>y</m:t>
                            </m:r>
                          </m:e>
                          <m:sub>
                            <m:r>
                              <a:rPr lang="en-US" altLang="zh-CN"/>
                              <m:t>1</m:t>
                            </m:r>
                          </m:sub>
                        </m:sSub>
                      </m:e>
                    </m:d>
                    <m:r>
                      <a:rPr lang="en-US" altLang="zh-CN"/>
                      <m:t>+</m:t>
                    </m:r>
                    <m:r>
                      <m:rPr>
                        <m:sty m:val="p"/>
                      </m:rPr>
                      <a:rPr lang="en-US" altLang="zh-CN"/>
                      <m:t>C</m:t>
                    </m:r>
                    <m:d>
                      <m:dPr>
                        <m:ctrlPr>
                          <a:rPr lang="zh-CN" altLang="zh-CN" i="1"/>
                        </m:ctrlPr>
                      </m:dPr>
                      <m:e>
                        <m:r>
                          <m:rPr>
                            <m:sty m:val="p"/>
                          </m:rPr>
                          <a:rPr lang="en-US" altLang="zh-CN"/>
                          <m:t>z</m:t>
                        </m:r>
                        <m:r>
                          <a:rPr lang="en-US" altLang="zh-CN" i="1"/>
                          <m:t>−</m:t>
                        </m:r>
                        <m:sSub>
                          <m:sSubPr>
                            <m:ctrlPr>
                              <a:rPr lang="zh-CN" altLang="zh-CN" i="1"/>
                            </m:ctrlPr>
                          </m:sSubPr>
                          <m:e>
                            <m:r>
                              <m:rPr>
                                <m:sty m:val="p"/>
                              </m:rPr>
                              <a:rPr lang="en-US" altLang="zh-CN"/>
                              <m:t>z</m:t>
                            </m:r>
                          </m:e>
                          <m:sub>
                            <m:r>
                              <a:rPr lang="en-US" altLang="zh-CN"/>
                              <m:t>1</m:t>
                            </m:r>
                          </m:sub>
                        </m:sSub>
                      </m:e>
                    </m:d>
                    <m:r>
                      <a:rPr lang="en-US" altLang="zh-CN"/>
                      <m:t>=0</m:t>
                    </m:r>
                  </m:oMath>
                </a14:m>
                <a:endParaRPr lang="zh-CN" altLang="zh-CN" dirty="0"/>
              </a:p>
              <a:p>
                <a:r>
                  <a:rPr lang="zh-CN" altLang="zh-CN" dirty="0"/>
                  <a:t>可以进一步将其写成更一般的形式：</a:t>
                </a:r>
              </a:p>
              <a:p>
                <a14:m>
                  <m:oMath xmlns:m="http://schemas.openxmlformats.org/officeDocument/2006/math">
                    <m:r>
                      <m:rPr>
                        <m:sty m:val="p"/>
                      </m:rPr>
                      <a:rPr lang="en-US" altLang="zh-CN"/>
                      <m:t>Ax</m:t>
                    </m:r>
                    <m:r>
                      <a:rPr lang="en-US" altLang="zh-CN"/>
                      <m:t>+</m:t>
                    </m:r>
                    <m:r>
                      <m:rPr>
                        <m:sty m:val="p"/>
                      </m:rPr>
                      <a:rPr lang="en-US" altLang="zh-CN"/>
                      <m:t>By</m:t>
                    </m:r>
                    <m:r>
                      <a:rPr lang="en-US" altLang="zh-CN"/>
                      <m:t>+</m:t>
                    </m:r>
                    <m:r>
                      <m:rPr>
                        <m:sty m:val="p"/>
                      </m:rPr>
                      <a:rPr lang="en-US" altLang="zh-CN"/>
                      <m:t>Cz</m:t>
                    </m:r>
                    <m:r>
                      <a:rPr lang="en-US" altLang="zh-CN"/>
                      <m:t>+</m:t>
                    </m:r>
                    <m:r>
                      <m:rPr>
                        <m:sty m:val="p"/>
                      </m:rPr>
                      <a:rPr lang="en-US" altLang="zh-CN"/>
                      <m:t>D</m:t>
                    </m:r>
                    <m:r>
                      <a:rPr lang="en-US" altLang="zh-CN"/>
                      <m:t>=0</m:t>
                    </m:r>
                  </m:oMath>
                </a14:m>
                <a:endParaRPr lang="zh-CN" altLang="zh-CN" dirty="0"/>
              </a:p>
              <a:p>
                <a:r>
                  <a:rPr lang="zh-CN" altLang="zh-CN" dirty="0"/>
                  <a:t>我们假设平面有“正面”和“反面”。一般来说，</a:t>
                </a:r>
                <a:r>
                  <a:rPr lang="en-US" altLang="zh-CN" b="1" dirty="0"/>
                  <a:t>n</a:t>
                </a:r>
                <a:r>
                  <a:rPr lang="zh-CN" altLang="zh-CN" dirty="0"/>
                  <a:t>指向的方向是平面的正面。即，从</a:t>
                </a:r>
                <a:r>
                  <a:rPr lang="en-US" altLang="zh-CN" dirty="0"/>
                  <a:t>n</a:t>
                </a:r>
                <a:r>
                  <a:rPr lang="zh-CN" altLang="zh-CN" dirty="0"/>
                  <a:t>的头向尾看，我们看见的是正面。</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09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0000" lnSpcReduction="20000"/>
              </a:bodyPr>
              <a:lstStyle/>
              <a:p>
                <a:r>
                  <a:rPr lang="zh-CN" altLang="zh-CN" dirty="0"/>
                  <a:t>假设两个向量</a:t>
                </a:r>
                <a14:m>
                  <m:oMath xmlns:m="http://schemas.openxmlformats.org/officeDocument/2006/math">
                    <m:r>
                      <a:rPr lang="en-US" altLang="zh-CN" b="1" i="1"/>
                      <m:t>𝛂</m:t>
                    </m:r>
                    <m:r>
                      <a:rPr lang="en-US" altLang="zh-CN"/>
                      <m:t>=(</m:t>
                    </m:r>
                    <m:sSub>
                      <m:sSubPr>
                        <m:ctrlPr>
                          <a:rPr lang="zh-CN" altLang="zh-CN" i="1"/>
                        </m:ctrlPr>
                      </m:sSubPr>
                      <m:e>
                        <m:r>
                          <m:rPr>
                            <m:sty m:val="p"/>
                          </m:rPr>
                          <a:rPr lang="en-US" altLang="zh-CN"/>
                          <m:t>a</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r>
                      <a:rPr lang="en-US" altLang="zh-CN"/>
                      <m:t>,…,</m:t>
                    </m:r>
                    <m:sSub>
                      <m:sSubPr>
                        <m:ctrlPr>
                          <a:rPr lang="zh-CN" altLang="zh-CN" i="1"/>
                        </m:ctrlPr>
                      </m:sSubPr>
                      <m:e>
                        <m:r>
                          <m:rPr>
                            <m:sty m:val="p"/>
                          </m:rPr>
                          <a:rPr lang="en-US" altLang="zh-CN"/>
                          <m:t>a</m:t>
                        </m:r>
                      </m:e>
                      <m:sub>
                        <m:r>
                          <m:rPr>
                            <m:sty m:val="p"/>
                          </m:rPr>
                          <a:rPr lang="en-US" altLang="zh-CN"/>
                          <m:t>n</m:t>
                        </m:r>
                      </m:sub>
                    </m:sSub>
                    <m:r>
                      <a:rPr lang="en-US" altLang="zh-CN"/>
                      <m:t>)</m:t>
                    </m:r>
                  </m:oMath>
                </a14:m>
                <a:r>
                  <a:rPr lang="zh-CN" altLang="zh-CN" dirty="0"/>
                  <a:t>，</a:t>
                </a:r>
                <a14:m>
                  <m:oMath xmlns:m="http://schemas.openxmlformats.org/officeDocument/2006/math">
                    <m:r>
                      <a:rPr lang="en-US" altLang="zh-CN" b="1" i="1"/>
                      <m:t>𝛃</m:t>
                    </m:r>
                    <m:r>
                      <a:rPr lang="en-US" altLang="zh-CN"/>
                      <m:t>=(</m:t>
                    </m:r>
                    <m:sSub>
                      <m:sSubPr>
                        <m:ctrlPr>
                          <a:rPr lang="zh-CN" altLang="zh-CN" i="1"/>
                        </m:ctrlPr>
                      </m:sSubPr>
                      <m:e>
                        <m:r>
                          <m:rPr>
                            <m:sty m:val="p"/>
                          </m:rPr>
                          <a:rPr lang="en-US" altLang="zh-CN"/>
                          <m:t>b</m:t>
                        </m:r>
                      </m:e>
                      <m:sub>
                        <m:r>
                          <a:rPr lang="en-US" altLang="zh-CN"/>
                          <m:t>1</m:t>
                        </m:r>
                      </m:sub>
                    </m:sSub>
                    <m:r>
                      <a:rPr lang="en-US" altLang="zh-CN"/>
                      <m:t>,</m:t>
                    </m:r>
                    <m:sSub>
                      <m:sSubPr>
                        <m:ctrlPr>
                          <a:rPr lang="zh-CN" altLang="zh-CN" i="1"/>
                        </m:ctrlPr>
                      </m:sSubPr>
                      <m:e>
                        <m:r>
                          <m:rPr>
                            <m:sty m:val="p"/>
                          </m:rPr>
                          <a:rPr lang="en-US" altLang="zh-CN"/>
                          <m:t>b</m:t>
                        </m:r>
                      </m:e>
                      <m:sub>
                        <m:r>
                          <a:rPr lang="en-US" altLang="zh-CN"/>
                          <m:t>2</m:t>
                        </m:r>
                      </m:sub>
                    </m:sSub>
                    <m:r>
                      <a:rPr lang="en-US" altLang="zh-CN"/>
                      <m:t>,</m:t>
                    </m:r>
                    <m:sSub>
                      <m:sSubPr>
                        <m:ctrlPr>
                          <a:rPr lang="zh-CN" altLang="zh-CN" i="1"/>
                        </m:ctrlPr>
                      </m:sSubPr>
                      <m:e>
                        <m:r>
                          <a:rPr lang="zh-CN" altLang="zh-CN"/>
                          <m:t>⋯</m:t>
                        </m:r>
                        <m:r>
                          <m:rPr>
                            <m:sty m:val="p"/>
                          </m:rPr>
                          <a:rPr lang="en-US" altLang="zh-CN"/>
                          <m:t>b</m:t>
                        </m:r>
                      </m:e>
                      <m:sub>
                        <m:r>
                          <m:rPr>
                            <m:sty m:val="p"/>
                          </m:rPr>
                          <a:rPr lang="en-US" altLang="zh-CN"/>
                          <m:t>n</m:t>
                        </m:r>
                      </m:sub>
                    </m:sSub>
                    <m:r>
                      <a:rPr lang="en-US" altLang="zh-CN"/>
                      <m:t>) </m:t>
                    </m:r>
                  </m:oMath>
                </a14:m>
                <a:r>
                  <a:rPr lang="zh-CN" altLang="zh-CN" dirty="0"/>
                  <a:t>，实数</a:t>
                </a:r>
                <a14:m>
                  <m:oMath xmlns:m="http://schemas.openxmlformats.org/officeDocument/2006/math">
                    <m:r>
                      <m:rPr>
                        <m:sty m:val="p"/>
                      </m:rPr>
                      <a:rPr lang="en-US" altLang="zh-CN"/>
                      <m:t>k</m:t>
                    </m:r>
                    <m:r>
                      <a:rPr lang="en-US" altLang="zh-CN"/>
                      <m:t>∈</m:t>
                    </m:r>
                    <m:r>
                      <a:rPr lang="en-US" altLang="zh-CN" b="1" i="1"/>
                      <m:t>𝐑</m:t>
                    </m:r>
                  </m:oMath>
                </a14:m>
                <a:r>
                  <a:rPr lang="zh-CN" altLang="zh-CN" dirty="0"/>
                  <a:t>，则有如下基本法则：</a:t>
                </a:r>
              </a:p>
              <a:p>
                <a:r>
                  <a:rPr lang="zh-CN" altLang="zh-CN" b="1" dirty="0"/>
                  <a:t>向量相等</a:t>
                </a:r>
                <a:endParaRPr lang="zh-CN" altLang="zh-CN" dirty="0"/>
              </a:p>
              <a:p>
                <a:pPr lvl="1"/>
                <a14:m>
                  <m:oMath xmlns:m="http://schemas.openxmlformats.org/officeDocument/2006/math">
                    <m:r>
                      <a:rPr lang="en-US" altLang="zh-CN" b="1" i="1"/>
                      <m:t>𝛂</m:t>
                    </m:r>
                    <m:r>
                      <a:rPr lang="en-US" altLang="zh-CN"/>
                      <m:t>=</m:t>
                    </m:r>
                    <m:r>
                      <a:rPr lang="en-US" altLang="zh-CN" b="1" i="1"/>
                      <m:t>𝛃</m:t>
                    </m:r>
                  </m:oMath>
                </a14:m>
                <a:r>
                  <a:rPr lang="zh-CN" altLang="zh-CN" dirty="0"/>
                  <a:t>，当且仅当</a:t>
                </a:r>
                <a14:m>
                  <m:oMath xmlns:m="http://schemas.openxmlformats.org/officeDocument/2006/math">
                    <m:sSub>
                      <m:sSubPr>
                        <m:ctrlPr>
                          <a:rPr lang="zh-CN" altLang="zh-CN" i="1"/>
                        </m:ctrlPr>
                      </m:sSubPr>
                      <m:e>
                        <m:r>
                          <m:rPr>
                            <m:sty m:val="p"/>
                          </m:rPr>
                          <a:rPr lang="en-US" altLang="zh-CN"/>
                          <m:t>a</m:t>
                        </m:r>
                      </m:e>
                      <m:sub>
                        <m:r>
                          <m:rPr>
                            <m:sty m:val="p"/>
                          </m:rPr>
                          <a:rPr lang="en-US" altLang="zh-CN"/>
                          <m:t>i</m:t>
                        </m:r>
                      </m:sub>
                    </m:sSub>
                    <m:r>
                      <a:rPr lang="en-US" altLang="zh-CN"/>
                      <m:t>=</m:t>
                    </m:r>
                    <m:sSub>
                      <m:sSubPr>
                        <m:ctrlPr>
                          <a:rPr lang="zh-CN" altLang="zh-CN" i="1"/>
                        </m:ctrlPr>
                      </m:sSubPr>
                      <m:e>
                        <m:r>
                          <m:rPr>
                            <m:sty m:val="p"/>
                          </m:rPr>
                          <a:rPr lang="en-US" altLang="zh-CN"/>
                          <m:t>b</m:t>
                        </m:r>
                      </m:e>
                      <m:sub>
                        <m:r>
                          <m:rPr>
                            <m:sty m:val="p"/>
                          </m:rPr>
                          <a:rPr lang="en-US" altLang="zh-CN"/>
                          <m:t>i</m:t>
                        </m:r>
                      </m:sub>
                    </m:sSub>
                    <m:r>
                      <a:rPr lang="en-US" altLang="zh-CN"/>
                      <m:t>(</m:t>
                    </m:r>
                    <m:r>
                      <m:rPr>
                        <m:sty m:val="p"/>
                      </m:rPr>
                      <a:rPr lang="en-US" altLang="zh-CN"/>
                      <m:t>i</m:t>
                    </m:r>
                    <m:r>
                      <a:rPr lang="en-US" altLang="zh-CN"/>
                      <m:t>=1,2,⋯,</m:t>
                    </m:r>
                    <m:r>
                      <m:rPr>
                        <m:sty m:val="p"/>
                      </m:rPr>
                      <a:rPr lang="en-US" altLang="zh-CN"/>
                      <m:t>n</m:t>
                    </m:r>
                    <m:r>
                      <a:rPr lang="en-US" altLang="zh-CN"/>
                      <m:t>)</m:t>
                    </m:r>
                  </m:oMath>
                </a14:m>
                <a:r>
                  <a:rPr lang="zh-CN" altLang="zh-CN" dirty="0"/>
                  <a:t>； </a:t>
                </a:r>
              </a:p>
              <a:p>
                <a:r>
                  <a:rPr lang="zh-CN" altLang="zh-CN" b="1" dirty="0"/>
                  <a:t>向量加法</a:t>
                </a:r>
                <a:endParaRPr lang="zh-CN" altLang="zh-CN" dirty="0"/>
              </a:p>
              <a:p>
                <a:pPr lvl="1"/>
                <a14:m>
                  <m:oMath xmlns:m="http://schemas.openxmlformats.org/officeDocument/2006/math">
                    <m:r>
                      <a:rPr lang="en-US" altLang="zh-CN" b="1" i="1"/>
                      <m:t>𝛂</m:t>
                    </m:r>
                    <m:r>
                      <a:rPr lang="en-US" altLang="zh-CN"/>
                      <m:t>+</m:t>
                    </m:r>
                    <m:r>
                      <a:rPr lang="en-US" altLang="zh-CN" b="1" i="1"/>
                      <m:t>𝛃</m:t>
                    </m:r>
                    <m:r>
                      <a:rPr lang="en-US" altLang="zh-CN"/>
                      <m:t>=(</m:t>
                    </m:r>
                    <m:sSub>
                      <m:sSubPr>
                        <m:ctrlPr>
                          <a:rPr lang="zh-CN" altLang="zh-CN" i="1"/>
                        </m:ctrlPr>
                      </m:sSubPr>
                      <m:e>
                        <m:r>
                          <m:rPr>
                            <m:sty m:val="p"/>
                          </m:rPr>
                          <a:rPr lang="en-US" altLang="zh-CN"/>
                          <m:t>a</m:t>
                        </m:r>
                      </m:e>
                      <m:sub>
                        <m:r>
                          <a:rPr lang="en-US" altLang="zh-CN"/>
                          <m:t>1</m:t>
                        </m:r>
                      </m:sub>
                    </m:sSub>
                    <m:r>
                      <a:rPr lang="en-US" altLang="zh-CN"/>
                      <m:t>+</m:t>
                    </m:r>
                    <m:sSub>
                      <m:sSubPr>
                        <m:ctrlPr>
                          <a:rPr lang="zh-CN" altLang="zh-CN" i="1"/>
                        </m:ctrlPr>
                      </m:sSubPr>
                      <m:e>
                        <m:r>
                          <m:rPr>
                            <m:sty m:val="p"/>
                          </m:rPr>
                          <a:rPr lang="en-US" altLang="zh-CN"/>
                          <m:t>b</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r>
                      <a:rPr lang="en-US" altLang="zh-CN"/>
                      <m:t>+</m:t>
                    </m:r>
                    <m:sSub>
                      <m:sSubPr>
                        <m:ctrlPr>
                          <a:rPr lang="zh-CN" altLang="zh-CN" i="1"/>
                        </m:ctrlPr>
                      </m:sSubPr>
                      <m:e>
                        <m:r>
                          <m:rPr>
                            <m:sty m:val="p"/>
                          </m:rPr>
                          <a:rPr lang="en-US" altLang="zh-CN"/>
                          <m:t>b</m:t>
                        </m:r>
                      </m:e>
                      <m:sub>
                        <m:r>
                          <a:rPr lang="en-US" altLang="zh-CN"/>
                          <m:t>2</m:t>
                        </m:r>
                      </m:sub>
                    </m:sSub>
                    <m:r>
                      <a:rPr lang="en-US" altLang="zh-CN"/>
                      <m:t>,⋯</m:t>
                    </m:r>
                    <m:sSub>
                      <m:sSubPr>
                        <m:ctrlPr>
                          <a:rPr lang="zh-CN" altLang="zh-CN" i="1"/>
                        </m:ctrlPr>
                      </m:sSubPr>
                      <m:e>
                        <m:r>
                          <a:rPr lang="en-US" altLang="zh-CN"/>
                          <m:t>,</m:t>
                        </m:r>
                        <m:r>
                          <m:rPr>
                            <m:sty m:val="p"/>
                          </m:rPr>
                          <a:rPr lang="en-US" altLang="zh-CN"/>
                          <m:t>a</m:t>
                        </m:r>
                      </m:e>
                      <m:sub>
                        <m:r>
                          <m:rPr>
                            <m:sty m:val="p"/>
                          </m:rPr>
                          <a:rPr lang="en-US" altLang="zh-CN"/>
                          <m:t>n</m:t>
                        </m:r>
                      </m:sub>
                    </m:sSub>
                    <m:r>
                      <a:rPr lang="en-US" altLang="zh-CN"/>
                      <m:t>+</m:t>
                    </m:r>
                    <m:sSub>
                      <m:sSubPr>
                        <m:ctrlPr>
                          <a:rPr lang="zh-CN" altLang="zh-CN" i="1"/>
                        </m:ctrlPr>
                      </m:sSubPr>
                      <m:e>
                        <m:r>
                          <m:rPr>
                            <m:sty m:val="p"/>
                          </m:rPr>
                          <a:rPr lang="en-US" altLang="zh-CN"/>
                          <m:t>b</m:t>
                        </m:r>
                      </m:e>
                      <m:sub>
                        <m:r>
                          <m:rPr>
                            <m:sty m:val="p"/>
                          </m:rPr>
                          <a:rPr lang="en-US" altLang="zh-CN"/>
                          <m:t>n</m:t>
                        </m:r>
                      </m:sub>
                    </m:sSub>
                    <m:r>
                      <a:rPr lang="en-US" altLang="zh-CN"/>
                      <m:t>)</m:t>
                    </m:r>
                  </m:oMath>
                </a14:m>
                <a:r>
                  <a:rPr lang="en-US" altLang="zh-CN" dirty="0"/>
                  <a:t> </a:t>
                </a:r>
                <a:r>
                  <a:rPr lang="zh-CN" altLang="zh-CN" dirty="0"/>
                  <a:t>；</a:t>
                </a:r>
              </a:p>
              <a:p>
                <a:r>
                  <a:rPr lang="zh-CN" altLang="zh-CN" b="1" dirty="0"/>
                  <a:t>向量与数量乘法</a:t>
                </a:r>
                <a:endParaRPr lang="zh-CN" altLang="zh-CN" dirty="0"/>
              </a:p>
              <a:p>
                <a:r>
                  <a:rPr lang="zh-CN" altLang="zh-CN" dirty="0"/>
                  <a:t>也简称为数乘，计算方法如下：</a:t>
                </a:r>
              </a:p>
              <a:p>
                <a:pPr lvl="1"/>
                <a14:m>
                  <m:oMath xmlns:m="http://schemas.openxmlformats.org/officeDocument/2006/math">
                    <m:r>
                      <a:rPr lang="en-US" altLang="zh-CN" b="1" i="1"/>
                      <m:t>𝐤</m:t>
                    </m:r>
                    <m:r>
                      <a:rPr lang="en-US" altLang="zh-CN" b="1" i="1"/>
                      <m:t>𝛂</m:t>
                    </m:r>
                    <m:r>
                      <a:rPr lang="en-US" altLang="zh-CN"/>
                      <m:t>=(</m:t>
                    </m:r>
                    <m:r>
                      <m:rPr>
                        <m:sty m:val="p"/>
                      </m:rPr>
                      <a:rPr lang="en-US" altLang="zh-CN"/>
                      <m:t>k</m:t>
                    </m:r>
                    <m:sSub>
                      <m:sSubPr>
                        <m:ctrlPr>
                          <a:rPr lang="zh-CN" altLang="zh-CN" i="1"/>
                        </m:ctrlPr>
                      </m:sSubPr>
                      <m:e>
                        <m:r>
                          <m:rPr>
                            <m:sty m:val="p"/>
                          </m:rPr>
                          <a:rPr lang="en-US" altLang="zh-CN"/>
                          <m:t>a</m:t>
                        </m:r>
                      </m:e>
                      <m:sub>
                        <m:r>
                          <a:rPr lang="en-US" altLang="zh-CN"/>
                          <m:t>1</m:t>
                        </m:r>
                      </m:sub>
                    </m:sSub>
                    <m:r>
                      <a:rPr lang="en-US" altLang="zh-CN"/>
                      <m:t>,</m:t>
                    </m:r>
                    <m:r>
                      <m:rPr>
                        <m:sty m:val="p"/>
                      </m:rPr>
                      <a:rPr lang="en-US" altLang="zh-CN"/>
                      <m:t>k</m:t>
                    </m:r>
                    <m:sSub>
                      <m:sSubPr>
                        <m:ctrlPr>
                          <a:rPr lang="zh-CN" altLang="zh-CN" i="1"/>
                        </m:ctrlPr>
                      </m:sSubPr>
                      <m:e>
                        <m:r>
                          <m:rPr>
                            <m:sty m:val="p"/>
                          </m:rPr>
                          <a:rPr lang="en-US" altLang="zh-CN"/>
                          <m:t>a</m:t>
                        </m:r>
                      </m:e>
                      <m:sub>
                        <m:r>
                          <a:rPr lang="en-US" altLang="zh-CN"/>
                          <m:t>2</m:t>
                        </m:r>
                      </m:sub>
                    </m:sSub>
                    <m:r>
                      <a:rPr lang="en-US" altLang="zh-CN"/>
                      <m:t>,⋯,</m:t>
                    </m:r>
                    <m:r>
                      <m:rPr>
                        <m:sty m:val="p"/>
                      </m:rPr>
                      <a:rPr lang="en-US" altLang="zh-CN"/>
                      <m:t>k</m:t>
                    </m:r>
                    <m:sSub>
                      <m:sSubPr>
                        <m:ctrlPr>
                          <a:rPr lang="zh-CN" altLang="zh-CN" i="1"/>
                        </m:ctrlPr>
                      </m:sSubPr>
                      <m:e>
                        <m:r>
                          <m:rPr>
                            <m:sty m:val="p"/>
                          </m:rPr>
                          <a:rPr lang="en-US" altLang="zh-CN"/>
                          <m:t>a</m:t>
                        </m:r>
                      </m:e>
                      <m:sub>
                        <m:r>
                          <m:rPr>
                            <m:sty m:val="p"/>
                          </m:rPr>
                          <a:rPr lang="en-US" altLang="zh-CN"/>
                          <m:t>n</m:t>
                        </m:r>
                      </m:sub>
                    </m:sSub>
                    <m:r>
                      <a:rPr lang="en-US" altLang="zh-CN"/>
                      <m:t>)</m:t>
                    </m:r>
                  </m:oMath>
                </a14:m>
                <a:r>
                  <a:rPr lang="en-US" altLang="zh-CN" dirty="0"/>
                  <a:t> ;</a:t>
                </a:r>
                <a:endParaRPr lang="zh-CN" altLang="zh-CN" dirty="0"/>
              </a:p>
              <a:p>
                <a:r>
                  <a:rPr lang="zh-CN" altLang="zh-CN" dirty="0"/>
                  <a:t>向量的加法运算与数乘运算统称为向量的线性运算，满足以下运算规律</a:t>
                </a:r>
                <a14:m>
                  <m:oMath xmlns:m="http://schemas.openxmlformats.org/officeDocument/2006/math">
                    <m:d>
                      <m:dPr>
                        <m:begChr m:val="（"/>
                        <m:endChr m:val="）"/>
                        <m:ctrlPr>
                          <a:rPr lang="zh-CN" altLang="zh-CN" i="1"/>
                        </m:ctrlPr>
                      </m:dPr>
                      <m:e>
                        <m:r>
                          <a:rPr lang="en-US" altLang="zh-CN" b="1" i="1"/>
                          <m:t>𝛂</m:t>
                        </m:r>
                        <m:r>
                          <a:rPr lang="zh-CN" altLang="zh-CN"/>
                          <m:t>，</m:t>
                        </m:r>
                        <m:r>
                          <a:rPr lang="en-US" altLang="zh-CN" b="1" i="1"/>
                          <m:t>𝛃</m:t>
                        </m:r>
                        <m:r>
                          <a:rPr lang="zh-CN" altLang="zh-CN"/>
                          <m:t>，</m:t>
                        </m:r>
                        <m:r>
                          <a:rPr lang="en-US" altLang="zh-CN" b="1" i="1"/>
                          <m:t>𝛄</m:t>
                        </m:r>
                        <m:r>
                          <a:rPr lang="zh-CN" altLang="zh-CN"/>
                          <m:t>为向量，</m:t>
                        </m:r>
                        <m:r>
                          <m:rPr>
                            <m:sty m:val="p"/>
                          </m:rPr>
                          <a:rPr lang="en-US" altLang="zh-CN"/>
                          <m:t>k</m:t>
                        </m:r>
                        <m:r>
                          <a:rPr lang="zh-CN" altLang="zh-CN"/>
                          <m:t>，</m:t>
                        </m:r>
                        <m:r>
                          <m:rPr>
                            <m:sty m:val="p"/>
                          </m:rPr>
                          <a:rPr lang="en-US" altLang="zh-CN"/>
                          <m:t>l</m:t>
                        </m:r>
                        <m:r>
                          <a:rPr lang="zh-CN" altLang="zh-CN"/>
                          <m:t>为数</m:t>
                        </m:r>
                      </m:e>
                    </m:d>
                    <m:r>
                      <a:rPr lang="zh-CN" altLang="zh-CN"/>
                      <m:t>：</m:t>
                    </m:r>
                  </m:oMath>
                </a14:m>
                <a:endParaRPr lang="zh-CN" altLang="zh-CN" dirty="0"/>
              </a:p>
              <a:p>
                <a:pPr lvl="1"/>
                <a14:m>
                  <m:oMath xmlns:m="http://schemas.openxmlformats.org/officeDocument/2006/math">
                    <m:r>
                      <a:rPr lang="en-US" altLang="zh-CN" b="1" i="1"/>
                      <m:t>𝛂</m:t>
                    </m:r>
                    <m:r>
                      <a:rPr lang="en-US" altLang="zh-CN"/>
                      <m:t>+</m:t>
                    </m:r>
                    <m:r>
                      <a:rPr lang="en-US" altLang="zh-CN" b="1" i="1"/>
                      <m:t>𝛃</m:t>
                    </m:r>
                    <m:r>
                      <a:rPr lang="en-US" altLang="zh-CN"/>
                      <m:t>=</m:t>
                    </m:r>
                    <m:r>
                      <a:rPr lang="en-US" altLang="zh-CN" b="1" i="1"/>
                      <m:t>𝛃</m:t>
                    </m:r>
                    <m:r>
                      <a:rPr lang="en-US" altLang="zh-CN"/>
                      <m:t>+</m:t>
                    </m:r>
                    <m:r>
                      <a:rPr lang="en-US" altLang="zh-CN" b="1" i="1"/>
                      <m:t>𝛂</m:t>
                    </m:r>
                  </m:oMath>
                </a14:m>
                <a:r>
                  <a:rPr lang="zh-CN" altLang="zh-CN" dirty="0"/>
                  <a:t>；</a:t>
                </a:r>
              </a:p>
              <a:p>
                <a:pPr lvl="1"/>
                <a14:m>
                  <m:oMath xmlns:m="http://schemas.openxmlformats.org/officeDocument/2006/math">
                    <m:d>
                      <m:dPr>
                        <m:begChr m:val="（"/>
                        <m:endChr m:val="）"/>
                        <m:ctrlPr>
                          <a:rPr lang="zh-CN" altLang="zh-CN" i="1"/>
                        </m:ctrlPr>
                      </m:dPr>
                      <m:e>
                        <m:r>
                          <a:rPr lang="en-US" altLang="zh-CN" b="1" i="1"/>
                          <m:t>𝛂</m:t>
                        </m:r>
                        <m:r>
                          <a:rPr lang="en-US" altLang="zh-CN"/>
                          <m:t>+</m:t>
                        </m:r>
                        <m:r>
                          <a:rPr lang="en-US" altLang="zh-CN" b="1" i="1"/>
                          <m:t>𝛃</m:t>
                        </m:r>
                      </m:e>
                    </m:d>
                    <m:r>
                      <a:rPr lang="en-US" altLang="zh-CN"/>
                      <m:t>+</m:t>
                    </m:r>
                    <m:r>
                      <a:rPr lang="en-US" altLang="zh-CN" b="1" i="1"/>
                      <m:t>𝛄</m:t>
                    </m:r>
                    <m:r>
                      <a:rPr lang="en-US" altLang="zh-CN"/>
                      <m:t>=</m:t>
                    </m:r>
                    <m:r>
                      <a:rPr lang="en-US" altLang="zh-CN" b="1" i="1"/>
                      <m:t>𝛂</m:t>
                    </m:r>
                    <m:r>
                      <a:rPr lang="en-US" altLang="zh-CN"/>
                      <m:t>+(</m:t>
                    </m:r>
                    <m:r>
                      <a:rPr lang="en-US" altLang="zh-CN" b="1" i="1"/>
                      <m:t>𝛃</m:t>
                    </m:r>
                    <m:r>
                      <a:rPr lang="en-US" altLang="zh-CN"/>
                      <m:t>+</m:t>
                    </m:r>
                    <m:r>
                      <a:rPr lang="en-US" altLang="zh-CN" b="1" i="1"/>
                      <m:t>𝛄</m:t>
                    </m:r>
                    <m:r>
                      <a:rPr lang="en-US" altLang="zh-CN"/>
                      <m:t>)</m:t>
                    </m:r>
                  </m:oMath>
                </a14:m>
                <a:r>
                  <a:rPr lang="zh-CN" altLang="zh-CN" dirty="0"/>
                  <a:t>；</a:t>
                </a:r>
              </a:p>
              <a:p>
                <a:pPr lvl="1"/>
                <a14:m>
                  <m:oMath xmlns:m="http://schemas.openxmlformats.org/officeDocument/2006/math">
                    <m:r>
                      <a:rPr lang="en-US" altLang="zh-CN" b="1" i="1"/>
                      <m:t>𝛂</m:t>
                    </m:r>
                    <m:r>
                      <a:rPr lang="en-US" altLang="zh-CN"/>
                      <m:t>+</m:t>
                    </m:r>
                    <m:r>
                      <a:rPr lang="en-US" altLang="zh-CN" b="1" i="1"/>
                      <m:t>𝟎</m:t>
                    </m:r>
                    <m:r>
                      <a:rPr lang="en-US" altLang="zh-CN"/>
                      <m:t>=</m:t>
                    </m:r>
                    <m:r>
                      <a:rPr lang="en-US" altLang="zh-CN" b="1" i="1"/>
                      <m:t>𝛂</m:t>
                    </m:r>
                  </m:oMath>
                </a14:m>
                <a:r>
                  <a:rPr lang="zh-CN" altLang="zh-CN" dirty="0"/>
                  <a:t>；</a:t>
                </a:r>
              </a:p>
              <a:p>
                <a:pPr lvl="1"/>
                <a14:m>
                  <m:oMath xmlns:m="http://schemas.openxmlformats.org/officeDocument/2006/math">
                    <m:r>
                      <a:rPr lang="en-US" altLang="zh-CN" b="1" i="1"/>
                      <m:t>𝛂</m:t>
                    </m:r>
                    <m:r>
                      <a:rPr lang="en-US" altLang="zh-CN"/>
                      <m:t>+</m:t>
                    </m:r>
                    <m:d>
                      <m:dPr>
                        <m:ctrlPr>
                          <a:rPr lang="zh-CN" altLang="zh-CN" i="1"/>
                        </m:ctrlPr>
                      </m:dPr>
                      <m:e>
                        <m:r>
                          <a:rPr lang="en-US" altLang="zh-CN" i="1"/>
                          <m:t>−</m:t>
                        </m:r>
                        <m:r>
                          <a:rPr lang="en-US" altLang="zh-CN" b="1" i="1"/>
                          <m:t>𝛂</m:t>
                        </m:r>
                      </m:e>
                    </m:d>
                    <m:r>
                      <a:rPr lang="en-US" altLang="zh-CN"/>
                      <m:t>=0</m:t>
                    </m:r>
                  </m:oMath>
                </a14:m>
                <a:r>
                  <a:rPr lang="en-US" altLang="zh-CN" dirty="0"/>
                  <a:t>;</a:t>
                </a:r>
                <a:endParaRPr lang="zh-CN" altLang="zh-CN" dirty="0"/>
              </a:p>
              <a:p>
                <a:pPr lvl="1"/>
                <a14:m>
                  <m:oMath xmlns:m="http://schemas.openxmlformats.org/officeDocument/2006/math">
                    <m:r>
                      <a:rPr lang="en-US" altLang="zh-CN"/>
                      <m:t>1∙</m:t>
                    </m:r>
                    <m:r>
                      <a:rPr lang="en-US" altLang="zh-CN" b="1" i="1"/>
                      <m:t>𝛂</m:t>
                    </m:r>
                    <m:r>
                      <a:rPr lang="en-US" altLang="zh-CN"/>
                      <m:t>=</m:t>
                    </m:r>
                    <m:r>
                      <a:rPr lang="en-US" altLang="zh-CN" b="1" i="1"/>
                      <m:t>𝛂</m:t>
                    </m:r>
                  </m:oMath>
                </a14:m>
                <a:r>
                  <a:rPr lang="zh-CN" altLang="zh-CN" dirty="0"/>
                  <a:t>；</a:t>
                </a:r>
              </a:p>
              <a:p>
                <a:pPr lvl="1"/>
                <a14:m>
                  <m:oMath xmlns:m="http://schemas.openxmlformats.org/officeDocument/2006/math">
                    <m:r>
                      <m:rPr>
                        <m:sty m:val="p"/>
                      </m:rPr>
                      <a:rPr lang="en-US" altLang="zh-CN"/>
                      <m:t>k</m:t>
                    </m:r>
                    <m:d>
                      <m:dPr>
                        <m:ctrlPr>
                          <a:rPr lang="zh-CN" altLang="zh-CN" i="1"/>
                        </m:ctrlPr>
                      </m:dPr>
                      <m:e>
                        <m:r>
                          <m:rPr>
                            <m:sty m:val="p"/>
                          </m:rPr>
                          <a:rPr lang="en-US" altLang="zh-CN"/>
                          <m:t>l</m:t>
                        </m:r>
                        <m:r>
                          <a:rPr lang="en-US" altLang="zh-CN" b="1" i="1"/>
                          <m:t>𝛂</m:t>
                        </m:r>
                      </m:e>
                    </m:d>
                    <m:r>
                      <a:rPr lang="en-US" altLang="zh-CN"/>
                      <m:t>=(</m:t>
                    </m:r>
                    <m:r>
                      <m:rPr>
                        <m:sty m:val="p"/>
                      </m:rPr>
                      <a:rPr lang="en-US" altLang="zh-CN"/>
                      <m:t>kl</m:t>
                    </m:r>
                    <m:r>
                      <a:rPr lang="en-US" altLang="zh-CN"/>
                      <m:t>)</m:t>
                    </m:r>
                    <m:r>
                      <a:rPr lang="en-US" altLang="zh-CN" b="1" i="1"/>
                      <m:t>𝛂</m:t>
                    </m:r>
                  </m:oMath>
                </a14:m>
                <a:r>
                  <a:rPr lang="zh-CN" altLang="zh-CN" dirty="0"/>
                  <a:t>；</a:t>
                </a:r>
              </a:p>
              <a:p>
                <a:pPr lvl="1"/>
                <a14:m>
                  <m:oMath xmlns:m="http://schemas.openxmlformats.org/officeDocument/2006/math">
                    <m:d>
                      <m:dPr>
                        <m:ctrlPr>
                          <a:rPr lang="zh-CN" altLang="zh-CN" i="1"/>
                        </m:ctrlPr>
                      </m:dPr>
                      <m:e>
                        <m:r>
                          <m:rPr>
                            <m:sty m:val="p"/>
                          </m:rPr>
                          <a:rPr lang="en-US" altLang="zh-CN"/>
                          <m:t>k</m:t>
                        </m:r>
                        <m:r>
                          <a:rPr lang="en-US" altLang="zh-CN"/>
                          <m:t>+</m:t>
                        </m:r>
                        <m:r>
                          <m:rPr>
                            <m:sty m:val="p"/>
                          </m:rPr>
                          <a:rPr lang="en-US" altLang="zh-CN"/>
                          <m:t>l</m:t>
                        </m:r>
                      </m:e>
                    </m:d>
                    <m:r>
                      <a:rPr lang="en-US" altLang="zh-CN" b="1" i="1"/>
                      <m:t>𝛂</m:t>
                    </m:r>
                    <m:r>
                      <a:rPr lang="en-US" altLang="zh-CN"/>
                      <m:t>=</m:t>
                    </m:r>
                    <m:r>
                      <m:rPr>
                        <m:sty m:val="p"/>
                      </m:rPr>
                      <a:rPr lang="en-US" altLang="zh-CN"/>
                      <m:t>k</m:t>
                    </m:r>
                    <m:r>
                      <a:rPr lang="en-US" altLang="zh-CN" b="1" i="1"/>
                      <m:t>𝛂</m:t>
                    </m:r>
                    <m:r>
                      <a:rPr lang="en-US" altLang="zh-CN"/>
                      <m:t>+</m:t>
                    </m:r>
                    <m:r>
                      <m:rPr>
                        <m:sty m:val="p"/>
                      </m:rPr>
                      <a:rPr lang="en-US" altLang="zh-CN"/>
                      <m:t>l</m:t>
                    </m:r>
                    <m:r>
                      <a:rPr lang="en-US" altLang="zh-CN" b="1" i="1"/>
                      <m:t>𝛂</m:t>
                    </m:r>
                  </m:oMath>
                </a14:m>
                <a:r>
                  <a:rPr lang="zh-CN" altLang="zh-CN" dirty="0"/>
                  <a:t>；</a:t>
                </a:r>
              </a:p>
              <a:p>
                <a:pPr lvl="1"/>
                <a14:m>
                  <m:oMath xmlns:m="http://schemas.openxmlformats.org/officeDocument/2006/math">
                    <m:r>
                      <m:rPr>
                        <m:sty m:val="p"/>
                      </m:rPr>
                      <a:rPr lang="en-US" altLang="zh-CN"/>
                      <m:t>k</m:t>
                    </m:r>
                    <m:d>
                      <m:dPr>
                        <m:ctrlPr>
                          <a:rPr lang="zh-CN" altLang="zh-CN" i="1"/>
                        </m:ctrlPr>
                      </m:dPr>
                      <m:e>
                        <m:r>
                          <a:rPr lang="en-US" altLang="zh-CN" b="1" i="1"/>
                          <m:t>𝛂</m:t>
                        </m:r>
                        <m:r>
                          <a:rPr lang="en-US" altLang="zh-CN"/>
                          <m:t>+</m:t>
                        </m:r>
                        <m:r>
                          <a:rPr lang="en-US" altLang="zh-CN" b="1" i="1"/>
                          <m:t>𝛃</m:t>
                        </m:r>
                      </m:e>
                    </m:d>
                    <m:r>
                      <a:rPr lang="en-US" altLang="zh-CN"/>
                      <m:t>=</m:t>
                    </m:r>
                    <m:r>
                      <m:rPr>
                        <m:sty m:val="p"/>
                      </m:rPr>
                      <a:rPr lang="en-US" altLang="zh-CN"/>
                      <m:t>k</m:t>
                    </m:r>
                    <m:r>
                      <a:rPr lang="en-US" altLang="zh-CN" b="1" i="1"/>
                      <m:t>𝛂</m:t>
                    </m:r>
                    <m:r>
                      <a:rPr lang="en-US" altLang="zh-CN"/>
                      <m:t>+</m:t>
                    </m:r>
                    <m:r>
                      <m:rPr>
                        <m:sty m:val="p"/>
                      </m:rPr>
                      <a:rPr lang="en-US" altLang="zh-CN"/>
                      <m:t>k</m:t>
                    </m:r>
                    <m:r>
                      <a:rPr lang="en-US" altLang="zh-CN" b="1" i="1"/>
                      <m:t>𝛃</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471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p:cNvGrpSpPr>
          <p:nvPr/>
        </p:nvGrpSpPr>
        <p:grpSpPr bwMode="auto">
          <a:xfrm>
            <a:off x="2915816" y="1635646"/>
            <a:ext cx="2598738" cy="1865313"/>
            <a:chOff x="2550" y="6605"/>
            <a:chExt cx="4092" cy="2938"/>
          </a:xfrm>
          <a:solidFill>
            <a:schemeClr val="accent1">
              <a:lumMod val="60000"/>
              <a:lumOff val="40000"/>
            </a:schemeClr>
          </a:solidFill>
        </p:grpSpPr>
        <p:grpSp>
          <p:nvGrpSpPr>
            <p:cNvPr id="7" name="Group 4"/>
            <p:cNvGrpSpPr>
              <a:grpSpLocks/>
            </p:cNvGrpSpPr>
            <p:nvPr/>
          </p:nvGrpSpPr>
          <p:grpSpPr bwMode="auto">
            <a:xfrm>
              <a:off x="2550" y="6781"/>
              <a:ext cx="2655" cy="2515"/>
              <a:chOff x="2550" y="7509"/>
              <a:chExt cx="3420" cy="3270"/>
            </a:xfrm>
            <a:grpFill/>
          </p:grpSpPr>
          <p:sp>
            <p:nvSpPr>
              <p:cNvPr id="10" name="AutoShape 7"/>
              <p:cNvSpPr>
                <a:spLocks noChangeArrowheads="1"/>
              </p:cNvSpPr>
              <p:nvPr/>
            </p:nvSpPr>
            <p:spPr bwMode="auto">
              <a:xfrm>
                <a:off x="2550" y="8727"/>
                <a:ext cx="3420" cy="1167"/>
              </a:xfrm>
              <a:prstGeom prst="parallelogram">
                <a:avLst>
                  <a:gd name="adj" fmla="val 73265"/>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chemeClr val="tx1"/>
                    </a:solidFill>
                    <a:effectLst/>
                    <a:latin typeface="Calibri" pitchFamily="34" charset="0"/>
                    <a:ea typeface="宋体" pitchFamily="2" charset="-122"/>
                    <a:cs typeface="Times New Roman" pitchFamily="18" charset="0"/>
                  </a:rPr>
                  <a:t>Front side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AutoShape 6"/>
              <p:cNvSpPr>
                <a:spLocks noChangeShapeType="1"/>
              </p:cNvSpPr>
              <p:nvPr/>
            </p:nvSpPr>
            <p:spPr bwMode="auto">
              <a:xfrm flipV="1">
                <a:off x="4110" y="7509"/>
                <a:ext cx="0" cy="1560"/>
              </a:xfrm>
              <a:prstGeom prst="straightConnector1">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5"/>
              <p:cNvSpPr>
                <a:spLocks noChangeShapeType="1"/>
              </p:cNvSpPr>
              <p:nvPr/>
            </p:nvSpPr>
            <p:spPr bwMode="auto">
              <a:xfrm flipH="1" flipV="1">
                <a:off x="4725" y="9894"/>
                <a:ext cx="945" cy="885"/>
              </a:xfrm>
              <a:prstGeom prst="straightConnector1">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Text Box 3"/>
            <p:cNvSpPr txBox="1">
              <a:spLocks noChangeArrowheads="1"/>
            </p:cNvSpPr>
            <p:nvPr/>
          </p:nvSpPr>
          <p:spPr bwMode="auto">
            <a:xfrm>
              <a:off x="5264" y="9136"/>
              <a:ext cx="1378"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Back side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2"/>
            <p:cNvSpPr txBox="1">
              <a:spLocks noChangeArrowheads="1"/>
            </p:cNvSpPr>
            <p:nvPr/>
          </p:nvSpPr>
          <p:spPr bwMode="auto">
            <a:xfrm>
              <a:off x="3836" y="6605"/>
              <a:ext cx="553"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n</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3" name="Rectangle 12"/>
          <p:cNvSpPr>
            <a:spLocks noChangeArrowheads="1"/>
          </p:cNvSpPr>
          <p:nvPr/>
        </p:nvSpPr>
        <p:spPr bwMode="auto">
          <a:xfrm>
            <a:off x="0" y="2322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9869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b="1" dirty="0"/>
              <a:t>点在三角形内部的判断</a:t>
            </a:r>
          </a:p>
          <a:p>
            <a:r>
              <a:rPr lang="zh-CN" altLang="zh-CN" dirty="0"/>
              <a:t>首先我们需要确定点是否在三角形所在平面内。由于三角形的三个顶点可以确定平面方程</a:t>
            </a:r>
            <a:r>
              <a:rPr lang="en-US" altLang="zh-CN" dirty="0"/>
              <a:t>a*</a:t>
            </a:r>
            <a:r>
              <a:rPr lang="en-US" altLang="zh-CN" dirty="0" err="1"/>
              <a:t>x+b</a:t>
            </a:r>
            <a:r>
              <a:rPr lang="en-US" altLang="zh-CN" dirty="0"/>
              <a:t>*</a:t>
            </a:r>
            <a:r>
              <a:rPr lang="en-US" altLang="zh-CN" dirty="0" err="1"/>
              <a:t>y+c</a:t>
            </a:r>
            <a:r>
              <a:rPr lang="en-US" altLang="zh-CN" dirty="0"/>
              <a:t>*</a:t>
            </a:r>
            <a:r>
              <a:rPr lang="en-US" altLang="zh-CN" dirty="0" err="1"/>
              <a:t>z+d</a:t>
            </a:r>
            <a:r>
              <a:rPr lang="en-US" altLang="zh-CN" dirty="0"/>
              <a:t>=0</a:t>
            </a:r>
            <a:r>
              <a:rPr lang="zh-CN" altLang="zh-CN" dirty="0"/>
              <a:t>，将待检测点代入方程后，通过判断等式是否成立可以得到待监测点和三角形是否共面。</a:t>
            </a:r>
          </a:p>
          <a:p>
            <a:r>
              <a:rPr lang="zh-CN" altLang="zh-CN" dirty="0"/>
              <a:t>除此之外，还可以连接待检测点和三角形的三个顶点构成三个向量，对它们两两叉乘求出三个法向量，如果它们方向一致，则证明待检测点和三角形共面，否则不共面。</a:t>
            </a:r>
          </a:p>
          <a:p>
            <a:endParaRPr lang="zh-CN" altLang="en-US" dirty="0"/>
          </a:p>
        </p:txBody>
      </p:sp>
    </p:spTree>
    <p:extLst>
      <p:ext uri="{BB962C8B-B14F-4D97-AF65-F5344CB8AC3E}">
        <p14:creationId xmlns:p14="http://schemas.microsoft.com/office/powerpoint/2010/main" val="2769768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如果待检测点和三角形不共面的话，则点肯定不在三角形内部。否则开始判断待检测点是否位于三角形内部，判断方法有以下三种：</a:t>
            </a:r>
          </a:p>
          <a:p>
            <a:pPr lvl="0"/>
            <a:r>
              <a:rPr lang="zh-CN" altLang="zh-CN" dirty="0"/>
              <a:t>如果待检测点和三角形共面的话，连接点</a:t>
            </a:r>
            <a:r>
              <a:rPr lang="en-US" altLang="zh-CN" dirty="0"/>
              <a:t>P</a:t>
            </a:r>
            <a:r>
              <a:rPr lang="zh-CN" altLang="zh-CN" dirty="0"/>
              <a:t>和三角形的三个顶点得到三条线段</a:t>
            </a:r>
            <a:r>
              <a:rPr lang="en-US" altLang="zh-CN" dirty="0"/>
              <a:t>PA</a:t>
            </a:r>
            <a:r>
              <a:rPr lang="zh-CN" altLang="zh-CN" dirty="0"/>
              <a:t>，</a:t>
            </a:r>
            <a:r>
              <a:rPr lang="en-US" altLang="zh-CN" dirty="0"/>
              <a:t>PB</a:t>
            </a:r>
            <a:r>
              <a:rPr lang="zh-CN" altLang="zh-CN" dirty="0"/>
              <a:t>和</a:t>
            </a:r>
            <a:r>
              <a:rPr lang="en-US" altLang="zh-CN" dirty="0"/>
              <a:t>PC</a:t>
            </a:r>
            <a:r>
              <a:rPr lang="zh-CN" altLang="zh-CN" dirty="0"/>
              <a:t>（如图 </a:t>
            </a:r>
            <a:r>
              <a:rPr lang="en-US" altLang="zh-CN" dirty="0"/>
              <a:t>12</a:t>
            </a:r>
            <a:r>
              <a:rPr lang="zh-CN" altLang="zh-CN" dirty="0"/>
              <a:t>所示），求出这三条线段与三角形各边的夹角，如果所有夹角之和为</a:t>
            </a:r>
            <a:r>
              <a:rPr lang="en-US" altLang="zh-CN" dirty="0"/>
              <a:t>2π</a:t>
            </a:r>
            <a:r>
              <a:rPr lang="zh-CN" altLang="zh-CN" dirty="0"/>
              <a:t>，那么点</a:t>
            </a:r>
            <a:r>
              <a:rPr lang="en-US" altLang="zh-CN" dirty="0"/>
              <a:t>P</a:t>
            </a:r>
            <a:r>
              <a:rPr lang="zh-CN" altLang="zh-CN" dirty="0"/>
              <a:t>在三角形内，否则不在，此法直观，但效率低下。</a:t>
            </a:r>
          </a:p>
          <a:p>
            <a:endParaRPr lang="zh-CN" altLang="en-US" dirty="0"/>
          </a:p>
        </p:txBody>
      </p:sp>
    </p:spTree>
    <p:extLst>
      <p:ext uri="{BB962C8B-B14F-4D97-AF65-F5344CB8AC3E}">
        <p14:creationId xmlns:p14="http://schemas.microsoft.com/office/powerpoint/2010/main" val="3693715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p:cNvGrpSpPr>
          <p:nvPr/>
        </p:nvGrpSpPr>
        <p:grpSpPr bwMode="auto">
          <a:xfrm>
            <a:off x="2771800" y="1771717"/>
            <a:ext cx="2843213" cy="1622425"/>
            <a:chOff x="3390" y="13818"/>
            <a:chExt cx="4478" cy="2555"/>
          </a:xfrm>
          <a:solidFill>
            <a:schemeClr val="accent1">
              <a:lumMod val="60000"/>
              <a:lumOff val="40000"/>
            </a:schemeClr>
          </a:solidFill>
        </p:grpSpPr>
        <p:grpSp>
          <p:nvGrpSpPr>
            <p:cNvPr id="6" name="Group 3"/>
            <p:cNvGrpSpPr>
              <a:grpSpLocks/>
            </p:cNvGrpSpPr>
            <p:nvPr/>
          </p:nvGrpSpPr>
          <p:grpSpPr bwMode="auto">
            <a:xfrm>
              <a:off x="3390" y="13818"/>
              <a:ext cx="4478" cy="2555"/>
              <a:chOff x="3390" y="13818"/>
              <a:chExt cx="4478" cy="2555"/>
            </a:xfrm>
            <a:grpFill/>
          </p:grpSpPr>
          <p:grpSp>
            <p:nvGrpSpPr>
              <p:cNvPr id="8" name="Group 7"/>
              <p:cNvGrpSpPr>
                <a:grpSpLocks/>
              </p:cNvGrpSpPr>
              <p:nvPr/>
            </p:nvGrpSpPr>
            <p:grpSpPr bwMode="auto">
              <a:xfrm>
                <a:off x="3390" y="13818"/>
                <a:ext cx="4478" cy="2555"/>
                <a:chOff x="3390" y="13818"/>
                <a:chExt cx="4478" cy="2555"/>
              </a:xfrm>
              <a:grpFill/>
            </p:grpSpPr>
            <p:sp>
              <p:nvSpPr>
                <p:cNvPr id="12" name="AutoShape 11"/>
                <p:cNvSpPr>
                  <a:spLocks noChangeArrowheads="1"/>
                </p:cNvSpPr>
                <p:nvPr/>
              </p:nvSpPr>
              <p:spPr bwMode="auto">
                <a:xfrm>
                  <a:off x="4200" y="14276"/>
                  <a:ext cx="2970" cy="1890"/>
                </a:xfrm>
                <a:prstGeom prst="triangle">
                  <a:avLst>
                    <a:gd name="adj" fmla="val 50000"/>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P</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Text Box 10"/>
                <p:cNvSpPr txBox="1">
                  <a:spLocks noChangeArrowheads="1"/>
                </p:cNvSpPr>
                <p:nvPr/>
              </p:nvSpPr>
              <p:spPr bwMode="auto">
                <a:xfrm>
                  <a:off x="5422" y="13818"/>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Text Box 9"/>
                <p:cNvSpPr txBox="1">
                  <a:spLocks noChangeArrowheads="1"/>
                </p:cNvSpPr>
                <p:nvPr/>
              </p:nvSpPr>
              <p:spPr bwMode="auto">
                <a:xfrm>
                  <a:off x="3390" y="15915"/>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Text Box 8"/>
                <p:cNvSpPr txBox="1">
                  <a:spLocks noChangeArrowheads="1"/>
                </p:cNvSpPr>
                <p:nvPr/>
              </p:nvSpPr>
              <p:spPr bwMode="auto">
                <a:xfrm>
                  <a:off x="7170" y="15915"/>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9" name="Group 4"/>
              <p:cNvGrpSpPr>
                <a:grpSpLocks/>
              </p:cNvGrpSpPr>
              <p:nvPr/>
            </p:nvGrpSpPr>
            <p:grpSpPr bwMode="auto">
              <a:xfrm>
                <a:off x="4200" y="15446"/>
                <a:ext cx="2970" cy="720"/>
                <a:chOff x="4200" y="1926"/>
                <a:chExt cx="2970" cy="720"/>
              </a:xfrm>
              <a:grpFill/>
            </p:grpSpPr>
            <p:sp>
              <p:nvSpPr>
                <p:cNvPr id="10" name="AutoShape 6"/>
                <p:cNvSpPr>
                  <a:spLocks noChangeShapeType="1"/>
                </p:cNvSpPr>
                <p:nvPr/>
              </p:nvSpPr>
              <p:spPr bwMode="auto">
                <a:xfrm flipH="1">
                  <a:off x="4200" y="1926"/>
                  <a:ext cx="1470" cy="72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5"/>
                <p:cNvSpPr>
                  <a:spLocks noChangeShapeType="1"/>
                </p:cNvSpPr>
                <p:nvPr/>
              </p:nvSpPr>
              <p:spPr bwMode="auto">
                <a:xfrm>
                  <a:off x="5670" y="1926"/>
                  <a:ext cx="1500" cy="72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 name="AutoShape 2"/>
            <p:cNvSpPr>
              <a:spLocks noChangeShapeType="1"/>
            </p:cNvSpPr>
            <p:nvPr/>
          </p:nvSpPr>
          <p:spPr bwMode="auto">
            <a:xfrm>
              <a:off x="5670" y="14276"/>
              <a:ext cx="0" cy="1170"/>
            </a:xfrm>
            <a:prstGeom prst="straightConnector1">
              <a:avLst/>
            </a:prstGeom>
            <a:grp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Rectangle 17"/>
          <p:cNvSpPr>
            <a:spLocks noChangeArrowheads="1"/>
          </p:cNvSpPr>
          <p:nvPr/>
        </p:nvSpPr>
        <p:spPr bwMode="auto">
          <a:xfrm>
            <a:off x="800100" y="207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00308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pPr lvl="0"/>
                <a:r>
                  <a:rPr lang="zh-CN" altLang="zh-CN" dirty="0"/>
                  <a:t>假设点</a:t>
                </a:r>
                <a:r>
                  <a:rPr lang="en-US" altLang="zh-CN" dirty="0"/>
                  <a:t>P</a:t>
                </a:r>
                <a:r>
                  <a:rPr lang="zh-CN" altLang="zh-CN" dirty="0"/>
                  <a:t>位于三角形内，当沿着</a:t>
                </a:r>
                <a:r>
                  <a:rPr lang="en-US" altLang="zh-CN" dirty="0"/>
                  <a:t>ABCA</a:t>
                </a:r>
                <a:r>
                  <a:rPr lang="zh-CN" altLang="zh-CN" dirty="0"/>
                  <a:t>的方向在三条边上行走时，会发现点</a:t>
                </a:r>
                <a:r>
                  <a:rPr lang="en-US" altLang="zh-CN" dirty="0"/>
                  <a:t>P</a:t>
                </a:r>
                <a:r>
                  <a:rPr lang="zh-CN" altLang="zh-CN" dirty="0"/>
                  <a:t>始终位于边</a:t>
                </a:r>
                <a:r>
                  <a:rPr lang="en-US" altLang="zh-CN" dirty="0"/>
                  <a:t>AB</a:t>
                </a:r>
                <a:r>
                  <a:rPr lang="zh-CN" altLang="zh-CN" dirty="0"/>
                  <a:t>，</a:t>
                </a:r>
                <a:r>
                  <a:rPr lang="en-US" altLang="zh-CN" dirty="0"/>
                  <a:t>BC</a:t>
                </a:r>
                <a:r>
                  <a:rPr lang="zh-CN" altLang="zh-CN" dirty="0"/>
                  <a:t>和</a:t>
                </a:r>
                <a:r>
                  <a:rPr lang="en-US" altLang="zh-CN" dirty="0"/>
                  <a:t>CA</a:t>
                </a:r>
                <a:r>
                  <a:rPr lang="zh-CN" altLang="zh-CN" dirty="0"/>
                  <a:t>的</a:t>
                </a:r>
                <a:r>
                  <a:rPr lang="zh-CN" altLang="zh-CN" dirty="0" smtClean="0"/>
                  <a:t>右侧</a:t>
                </a:r>
                <a:endParaRPr lang="en-US" altLang="zh-CN" dirty="0" smtClean="0"/>
              </a:p>
              <a:p>
                <a:pPr lvl="0"/>
                <a:r>
                  <a:rPr lang="zh-CN" altLang="zh-CN" dirty="0" smtClean="0"/>
                  <a:t>可以</a:t>
                </a:r>
                <a:r>
                  <a:rPr lang="zh-CN" altLang="zh-CN" dirty="0"/>
                  <a:t>通过叉积来实现，连接</a:t>
                </a:r>
                <a:r>
                  <a:rPr lang="en-US" altLang="zh-CN" dirty="0"/>
                  <a:t>BP</a:t>
                </a:r>
                <a:r>
                  <a:rPr lang="zh-CN" altLang="zh-CN" dirty="0"/>
                  <a:t>，将</a:t>
                </a:r>
                <a14:m>
                  <m:oMath xmlns:m="http://schemas.openxmlformats.org/officeDocument/2006/math">
                    <m:acc>
                      <m:accPr>
                        <m:chr m:val="⃗"/>
                        <m:ctrlPr>
                          <a:rPr lang="zh-CN" altLang="zh-CN" i="1"/>
                        </m:ctrlPr>
                      </m:accPr>
                      <m:e>
                        <m:r>
                          <m:rPr>
                            <m:sty m:val="p"/>
                          </m:rPr>
                          <a:rPr lang="en-US" altLang="zh-CN"/>
                          <m:t>BP</m:t>
                        </m:r>
                      </m:e>
                    </m:acc>
                  </m:oMath>
                </a14:m>
                <a:r>
                  <a:rPr lang="zh-CN" altLang="zh-CN" dirty="0"/>
                  <a:t>和</a:t>
                </a:r>
                <a14:m>
                  <m:oMath xmlns:m="http://schemas.openxmlformats.org/officeDocument/2006/math">
                    <m:acc>
                      <m:accPr>
                        <m:chr m:val="⃗"/>
                        <m:ctrlPr>
                          <a:rPr lang="zh-CN" altLang="zh-CN" i="1"/>
                        </m:ctrlPr>
                      </m:accPr>
                      <m:e>
                        <m:r>
                          <m:rPr>
                            <m:sty m:val="p"/>
                          </m:rPr>
                          <a:rPr lang="en-US" altLang="zh-CN"/>
                          <m:t>BA</m:t>
                        </m:r>
                      </m:e>
                    </m:acc>
                  </m:oMath>
                </a14:m>
                <a:r>
                  <a:rPr lang="zh-CN" altLang="zh-CN" dirty="0"/>
                  <a:t>做叉积，再将</a:t>
                </a:r>
                <a14:m>
                  <m:oMath xmlns:m="http://schemas.openxmlformats.org/officeDocument/2006/math">
                    <m:acc>
                      <m:accPr>
                        <m:chr m:val="⃗"/>
                        <m:ctrlPr>
                          <a:rPr lang="zh-CN" altLang="zh-CN" i="1"/>
                        </m:ctrlPr>
                      </m:accPr>
                      <m:e>
                        <m:r>
                          <m:rPr>
                            <m:sty m:val="p"/>
                          </m:rPr>
                          <a:rPr lang="en-US" altLang="zh-CN"/>
                          <m:t>BC</m:t>
                        </m:r>
                      </m:e>
                    </m:acc>
                  </m:oMath>
                </a14:m>
                <a:r>
                  <a:rPr lang="zh-CN" altLang="zh-CN" dirty="0"/>
                  <a:t>和</a:t>
                </a:r>
                <a14:m>
                  <m:oMath xmlns:m="http://schemas.openxmlformats.org/officeDocument/2006/math">
                    <m:acc>
                      <m:accPr>
                        <m:chr m:val="⃗"/>
                        <m:ctrlPr>
                          <a:rPr lang="zh-CN" altLang="zh-CN" i="1"/>
                        </m:ctrlPr>
                      </m:accPr>
                      <m:e>
                        <m:r>
                          <m:rPr>
                            <m:sty m:val="p"/>
                          </m:rPr>
                          <a:rPr lang="en-US" altLang="zh-CN"/>
                          <m:t>BA</m:t>
                        </m:r>
                      </m:e>
                    </m:acc>
                  </m:oMath>
                </a14:m>
                <a:r>
                  <a:rPr lang="zh-CN" altLang="zh-CN" dirty="0"/>
                  <a:t>做叉积，如果两个叉积的结果方向一致，那么两个点在同</a:t>
                </a:r>
                <a:r>
                  <a:rPr lang="zh-CN" altLang="zh-CN" dirty="0" smtClean="0"/>
                  <a:t>一侧</a:t>
                </a:r>
                <a:endParaRPr lang="en-US" altLang="zh-CN" dirty="0" smtClean="0"/>
              </a:p>
              <a:p>
                <a:pPr lvl="0"/>
                <a:r>
                  <a:rPr lang="zh-CN" altLang="zh-CN" dirty="0" smtClean="0"/>
                  <a:t>可以</a:t>
                </a:r>
                <a:r>
                  <a:rPr lang="zh-CN" altLang="zh-CN" dirty="0"/>
                  <a:t>看到</a:t>
                </a:r>
                <a14:m>
                  <m:oMath xmlns:m="http://schemas.openxmlformats.org/officeDocument/2006/math">
                    <m:acc>
                      <m:accPr>
                        <m:chr m:val="⃗"/>
                        <m:ctrlPr>
                          <a:rPr lang="zh-CN" altLang="zh-CN" i="1"/>
                        </m:ctrlPr>
                      </m:accPr>
                      <m:e>
                        <m:r>
                          <m:rPr>
                            <m:sty m:val="p"/>
                          </m:rPr>
                          <a:rPr lang="en-US" altLang="zh-CN"/>
                          <m:t>B</m:t>
                        </m:r>
                        <m:sSup>
                          <m:sSupPr>
                            <m:ctrlPr>
                              <a:rPr lang="zh-CN" altLang="zh-CN" i="1"/>
                            </m:ctrlPr>
                          </m:sSupPr>
                          <m:e>
                            <m:r>
                              <m:rPr>
                                <m:sty m:val="p"/>
                              </m:rPr>
                              <a:rPr lang="en-US" altLang="zh-CN"/>
                              <m:t>P</m:t>
                            </m:r>
                          </m:e>
                          <m:sup>
                            <m:r>
                              <a:rPr lang="en-US" altLang="zh-CN" i="1"/>
                              <m:t>′</m:t>
                            </m:r>
                          </m:sup>
                        </m:sSup>
                      </m:e>
                    </m:acc>
                  </m:oMath>
                </a14:m>
                <a:r>
                  <a:rPr lang="en-US" altLang="zh-CN" dirty="0"/>
                  <a:t> </a:t>
                </a:r>
                <a:r>
                  <a:rPr lang="zh-CN" altLang="zh-CN" dirty="0"/>
                  <a:t>和</a:t>
                </a:r>
                <a14:m>
                  <m:oMath xmlns:m="http://schemas.openxmlformats.org/officeDocument/2006/math">
                    <m:acc>
                      <m:accPr>
                        <m:chr m:val="⃗"/>
                        <m:ctrlPr>
                          <a:rPr lang="zh-CN" altLang="zh-CN" i="1"/>
                        </m:ctrlPr>
                      </m:accPr>
                      <m:e>
                        <m:r>
                          <m:rPr>
                            <m:sty m:val="p"/>
                          </m:rPr>
                          <a:rPr lang="en-US" altLang="zh-CN"/>
                          <m:t>BA</m:t>
                        </m:r>
                      </m:e>
                    </m:acc>
                  </m:oMath>
                </a14:m>
                <a:r>
                  <a:rPr lang="zh-CN" altLang="zh-CN" dirty="0"/>
                  <a:t>做叉积，将</a:t>
                </a:r>
                <a14:m>
                  <m:oMath xmlns:m="http://schemas.openxmlformats.org/officeDocument/2006/math">
                    <m:acc>
                      <m:accPr>
                        <m:chr m:val="⃗"/>
                        <m:ctrlPr>
                          <a:rPr lang="zh-CN" altLang="zh-CN" i="1"/>
                        </m:ctrlPr>
                      </m:accPr>
                      <m:e>
                        <m:r>
                          <m:rPr>
                            <m:sty m:val="p"/>
                          </m:rPr>
                          <a:rPr lang="en-US" altLang="zh-CN"/>
                          <m:t>BC</m:t>
                        </m:r>
                      </m:e>
                    </m:acc>
                  </m:oMath>
                </a14:m>
                <a:r>
                  <a:rPr lang="zh-CN" altLang="zh-CN" dirty="0"/>
                  <a:t>和</a:t>
                </a:r>
                <a14:m>
                  <m:oMath xmlns:m="http://schemas.openxmlformats.org/officeDocument/2006/math">
                    <m:acc>
                      <m:accPr>
                        <m:chr m:val="⃗"/>
                        <m:ctrlPr>
                          <a:rPr lang="zh-CN" altLang="zh-CN" i="1"/>
                        </m:ctrlPr>
                      </m:accPr>
                      <m:e>
                        <m:r>
                          <m:rPr>
                            <m:sty m:val="p"/>
                          </m:rPr>
                          <a:rPr lang="en-US" altLang="zh-CN"/>
                          <m:t>BA</m:t>
                        </m:r>
                      </m:e>
                    </m:acc>
                  </m:oMath>
                </a14:m>
                <a:r>
                  <a:rPr lang="zh-CN" altLang="zh-CN" dirty="0"/>
                  <a:t>做叉积，两个叉积的结果方向不一致，所以</a:t>
                </a:r>
                <a14:m>
                  <m:oMath xmlns:m="http://schemas.openxmlformats.org/officeDocument/2006/math">
                    <m:sSup>
                      <m:sSupPr>
                        <m:ctrlPr>
                          <a:rPr lang="zh-CN" altLang="zh-CN" i="1"/>
                        </m:ctrlPr>
                      </m:sSupPr>
                      <m:e>
                        <m:r>
                          <m:rPr>
                            <m:sty m:val="p"/>
                          </m:rPr>
                          <a:rPr lang="en-US" altLang="zh-CN"/>
                          <m:t>P</m:t>
                        </m:r>
                      </m:e>
                      <m:sup>
                        <m:r>
                          <a:rPr lang="en-US" altLang="zh-CN" i="1"/>
                          <m:t>′</m:t>
                        </m:r>
                      </m:sup>
                    </m:sSup>
                  </m:oMath>
                </a14:m>
                <a:r>
                  <a:rPr lang="zh-CN" altLang="zh-CN" dirty="0"/>
                  <a:t>在三角形</a:t>
                </a:r>
                <a:r>
                  <a:rPr lang="zh-CN" altLang="zh-CN" dirty="0" smtClean="0"/>
                  <a:t>外</a:t>
                </a:r>
                <a:endParaRPr lang="en-US" altLang="zh-CN" dirty="0" smtClean="0"/>
              </a:p>
              <a:p>
                <a:pPr lvl="0"/>
                <a:r>
                  <a:rPr lang="zh-CN" altLang="zh-CN" dirty="0" smtClean="0"/>
                  <a:t>这个</a:t>
                </a:r>
                <a:r>
                  <a:rPr lang="zh-CN" altLang="zh-CN" dirty="0"/>
                  <a:t>算法只用到了三次叉乘，没有除法运算和三角函数、开根号等运算，所以效率很高，而且精度很高（没有浮点误差）。</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651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6407" name="Picture 2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34330" y="2004523"/>
            <a:ext cx="5275339" cy="178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295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由于三角形的三个顶点处于同一个平面，其中的两个点可以看做是另外一个点的</a:t>
            </a:r>
            <a:r>
              <a:rPr lang="zh-CN" altLang="zh-CN" dirty="0" smtClean="0"/>
              <a:t>位移</a:t>
            </a:r>
            <a:endParaRPr lang="en-US" altLang="zh-CN" dirty="0" smtClean="0"/>
          </a:p>
          <a:p>
            <a:pPr lvl="0"/>
            <a:r>
              <a:rPr lang="zh-CN" altLang="zh-CN" dirty="0" smtClean="0"/>
              <a:t>比如</a:t>
            </a:r>
            <a:r>
              <a:rPr lang="zh-CN" altLang="zh-CN" dirty="0"/>
              <a:t>选择点</a:t>
            </a:r>
            <a:r>
              <a:rPr lang="en-US" altLang="zh-CN" dirty="0"/>
              <a:t>A</a:t>
            </a:r>
            <a:r>
              <a:rPr lang="zh-CN" altLang="zh-CN" dirty="0"/>
              <a:t>作为起点，那么点</a:t>
            </a:r>
            <a:r>
              <a:rPr lang="en-US" altLang="zh-CN" dirty="0"/>
              <a:t>B</a:t>
            </a:r>
            <a:r>
              <a:rPr lang="zh-CN" altLang="zh-CN" dirty="0"/>
              <a:t>相当于在</a:t>
            </a:r>
            <a:r>
              <a:rPr lang="en-US" altLang="zh-CN" dirty="0"/>
              <a:t>AB</a:t>
            </a:r>
            <a:r>
              <a:rPr lang="zh-CN" altLang="zh-CN" dirty="0"/>
              <a:t>方向移动一段距离得到，而点</a:t>
            </a:r>
            <a:r>
              <a:rPr lang="en-US" altLang="zh-CN" dirty="0"/>
              <a:t>C</a:t>
            </a:r>
            <a:r>
              <a:rPr lang="zh-CN" altLang="zh-CN" dirty="0"/>
              <a:t>相当于在</a:t>
            </a:r>
            <a:r>
              <a:rPr lang="en-US" altLang="zh-CN" dirty="0"/>
              <a:t>AC</a:t>
            </a:r>
            <a:r>
              <a:rPr lang="zh-CN" altLang="zh-CN" dirty="0"/>
              <a:t>方向移动一段距离得到。</a:t>
            </a:r>
          </a:p>
          <a:p>
            <a:endParaRPr lang="zh-CN" altLang="en-US" dirty="0"/>
          </a:p>
        </p:txBody>
      </p:sp>
    </p:spTree>
    <p:extLst>
      <p:ext uri="{BB962C8B-B14F-4D97-AF65-F5344CB8AC3E}">
        <p14:creationId xmlns:p14="http://schemas.microsoft.com/office/powerpoint/2010/main" val="820034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7410" name="Picture 2"/>
          <p:cNvPicPr>
            <a:picLocks noGrp="1" noChangeAspect="1" noChangeArrowheads="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a:off x="1934330" y="2202723"/>
            <a:ext cx="5275339" cy="138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2156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819871"/>
              </a:xfrm>
            </p:spPr>
            <p:txBody>
              <a:bodyPr>
                <a:normAutofit fontScale="40000" lnSpcReduction="20000"/>
              </a:bodyPr>
              <a:lstStyle/>
              <a:p>
                <a:r>
                  <a:rPr lang="zh-CN" altLang="zh-CN" dirty="0" smtClean="0"/>
                  <a:t>对于</a:t>
                </a:r>
                <a:r>
                  <a:rPr lang="zh-CN" altLang="zh-CN" dirty="0"/>
                  <a:t>平面内任意一点，都可以由如下方程来表示：</a:t>
                </a:r>
              </a:p>
              <a:p>
                <a:r>
                  <a:rPr lang="en-US" altLang="zh-CN" dirty="0"/>
                  <a:t> </a:t>
                </a:r>
                <a:endParaRPr lang="zh-CN" altLang="zh-CN" dirty="0"/>
              </a:p>
              <a:p>
                <a14:m>
                  <m:oMath xmlns:m="http://schemas.openxmlformats.org/officeDocument/2006/math">
                    <m:acc>
                      <m:accPr>
                        <m:chr m:val="⃗"/>
                        <m:ctrlPr>
                          <a:rPr lang="zh-CN" altLang="zh-CN" i="1"/>
                        </m:ctrlPr>
                      </m:accPr>
                      <m:e>
                        <m:r>
                          <m:rPr>
                            <m:sty m:val="p"/>
                          </m:rPr>
                          <a:rPr lang="en-US" altLang="zh-CN"/>
                          <m:t>AP</m:t>
                        </m:r>
                      </m:e>
                    </m:acc>
                    <m:r>
                      <a:rPr lang="en-US" altLang="zh-CN"/>
                      <m:t>=</m:t>
                    </m:r>
                    <m:r>
                      <m:rPr>
                        <m:sty m:val="p"/>
                      </m:rPr>
                      <a:rPr lang="en-US" altLang="zh-CN"/>
                      <m:t>u</m:t>
                    </m:r>
                    <m:r>
                      <a:rPr lang="en-US" altLang="zh-CN" i="1"/>
                      <m:t>∗</m:t>
                    </m:r>
                    <m:acc>
                      <m:accPr>
                        <m:chr m:val="⃗"/>
                        <m:ctrlPr>
                          <a:rPr lang="zh-CN" altLang="zh-CN" i="1"/>
                        </m:ctrlPr>
                      </m:accPr>
                      <m:e>
                        <m:r>
                          <m:rPr>
                            <m:sty m:val="p"/>
                          </m:rPr>
                          <a:rPr lang="en-US" altLang="zh-CN"/>
                          <m:t>AC</m:t>
                        </m:r>
                      </m:e>
                    </m:acc>
                    <m:r>
                      <a:rPr lang="en-US" altLang="zh-CN"/>
                      <m:t>+</m:t>
                    </m:r>
                    <m:r>
                      <m:rPr>
                        <m:sty m:val="p"/>
                      </m:rPr>
                      <a:rPr lang="en-US" altLang="zh-CN"/>
                      <m:t>v</m:t>
                    </m:r>
                    <m:r>
                      <a:rPr lang="en-US" altLang="zh-CN" i="1"/>
                      <m:t>∗</m:t>
                    </m:r>
                    <m:acc>
                      <m:accPr>
                        <m:chr m:val="⃗"/>
                        <m:ctrlPr>
                          <a:rPr lang="zh-CN" altLang="zh-CN" i="1"/>
                        </m:ctrlPr>
                      </m:accPr>
                      <m:e>
                        <m:r>
                          <m:rPr>
                            <m:sty m:val="p"/>
                          </m:rPr>
                          <a:rPr lang="en-US" altLang="zh-CN"/>
                          <m:t>AB</m:t>
                        </m:r>
                      </m:e>
                    </m:acc>
                  </m:oMath>
                </a14:m>
                <a:endParaRPr lang="zh-CN" altLang="zh-CN" dirty="0"/>
              </a:p>
              <a:p>
                <a:r>
                  <a:rPr lang="zh-CN" altLang="zh-CN" dirty="0"/>
                  <a:t>点</a:t>
                </a:r>
                <a:r>
                  <a:rPr lang="en-US" altLang="zh-CN" dirty="0"/>
                  <a:t>P</a:t>
                </a:r>
                <a:r>
                  <a:rPr lang="zh-CN" altLang="zh-CN" dirty="0"/>
                  <a:t>位于三角形</a:t>
                </a:r>
                <a:r>
                  <a:rPr lang="en-US" altLang="zh-CN" dirty="0"/>
                  <a:t>ABC</a:t>
                </a:r>
                <a:r>
                  <a:rPr lang="zh-CN" altLang="zh-CN" dirty="0"/>
                  <a:t>内部的条件是：</a:t>
                </a:r>
              </a:p>
              <a:p>
                <a:pPr lvl="0"/>
                <a14:m>
                  <m:oMath xmlns:m="http://schemas.openxmlformats.org/officeDocument/2006/math">
                    <m:r>
                      <a:rPr lang="en-US" altLang="zh-CN"/>
                      <m:t></m:t>
                    </m:r>
                    <m:r>
                      <m:rPr>
                        <m:sty m:val="p"/>
                      </m:rPr>
                      <a:rPr lang="en-US" altLang="zh-CN"/>
                      <m:t>u</m:t>
                    </m:r>
                    <m:r>
                      <a:rPr lang="en-US" altLang="zh-CN"/>
                      <m:t>≥0</m:t>
                    </m:r>
                  </m:oMath>
                </a14:m>
                <a:endParaRPr lang="zh-CN" altLang="zh-CN" dirty="0"/>
              </a:p>
              <a:p>
                <a:pPr lvl="0"/>
                <a14:m>
                  <m:oMath xmlns:m="http://schemas.openxmlformats.org/officeDocument/2006/math">
                    <m:r>
                      <m:rPr>
                        <m:sty m:val="p"/>
                      </m:rPr>
                      <a:rPr lang="en-US" altLang="zh-CN"/>
                      <m:t>v</m:t>
                    </m:r>
                    <m:r>
                      <a:rPr lang="en-US" altLang="zh-CN"/>
                      <m:t>≥0</m:t>
                    </m:r>
                  </m:oMath>
                </a14:m>
                <a:endParaRPr lang="zh-CN" altLang="zh-CN" dirty="0"/>
              </a:p>
              <a:p>
                <a:pPr lvl="0"/>
                <a14:m>
                  <m:oMath xmlns:m="http://schemas.openxmlformats.org/officeDocument/2006/math">
                    <m:r>
                      <m:rPr>
                        <m:sty m:val="p"/>
                      </m:rPr>
                      <a:rPr lang="en-US" altLang="zh-CN"/>
                      <m:t>u</m:t>
                    </m:r>
                    <m:r>
                      <a:rPr lang="en-US" altLang="zh-CN"/>
                      <m:t>+</m:t>
                    </m:r>
                    <m:r>
                      <m:rPr>
                        <m:sty m:val="p"/>
                      </m:rPr>
                      <a:rPr lang="en-US" altLang="zh-CN"/>
                      <m:t>v</m:t>
                    </m:r>
                    <m:r>
                      <a:rPr lang="en-US" altLang="zh-CN"/>
                      <m:t>≤1</m:t>
                    </m:r>
                  </m:oMath>
                </a14:m>
                <a:endParaRPr lang="zh-CN" altLang="zh-CN" dirty="0"/>
              </a:p>
              <a:p>
                <a:r>
                  <a:rPr lang="zh-CN" altLang="zh-CN" dirty="0"/>
                  <a:t>当</a:t>
                </a:r>
                <a:r>
                  <a:rPr lang="en-US" altLang="zh-CN" dirty="0"/>
                  <a:t>u = 0</a:t>
                </a:r>
                <a:r>
                  <a:rPr lang="zh-CN" altLang="zh-CN" dirty="0"/>
                  <a:t>且</a:t>
                </a:r>
                <a:r>
                  <a:rPr lang="en-US" altLang="zh-CN" dirty="0"/>
                  <a:t>v = 0</a:t>
                </a:r>
                <a:r>
                  <a:rPr lang="zh-CN" altLang="zh-CN" dirty="0"/>
                  <a:t>时，</a:t>
                </a:r>
                <a:r>
                  <a:rPr lang="en-US" altLang="zh-CN" dirty="0"/>
                  <a:t>P</a:t>
                </a:r>
                <a:r>
                  <a:rPr lang="zh-CN" altLang="zh-CN" dirty="0"/>
                  <a:t>就是点</a:t>
                </a:r>
                <a:r>
                  <a:rPr lang="en-US" altLang="zh-CN" dirty="0"/>
                  <a:t>A</a:t>
                </a:r>
                <a:r>
                  <a:rPr lang="zh-CN" altLang="zh-CN" dirty="0"/>
                  <a:t>，当</a:t>
                </a:r>
                <a:r>
                  <a:rPr lang="en-US" altLang="zh-CN" dirty="0"/>
                  <a:t>u = 0,v = 1</a:t>
                </a:r>
                <a:r>
                  <a:rPr lang="zh-CN" altLang="zh-CN" dirty="0"/>
                  <a:t>时，</a:t>
                </a:r>
                <a:r>
                  <a:rPr lang="en-US" altLang="zh-CN" dirty="0"/>
                  <a:t>P</a:t>
                </a:r>
                <a:r>
                  <a:rPr lang="zh-CN" altLang="zh-CN" dirty="0"/>
                  <a:t>就是点</a:t>
                </a:r>
                <a:r>
                  <a:rPr lang="en-US" altLang="zh-CN" dirty="0"/>
                  <a:t>B</a:t>
                </a:r>
                <a:r>
                  <a:rPr lang="zh-CN" altLang="zh-CN" dirty="0"/>
                  <a:t>，而当</a:t>
                </a:r>
                <a:r>
                  <a:rPr lang="en-US" altLang="zh-CN" dirty="0"/>
                  <a:t>u = 1, v = 0</a:t>
                </a:r>
                <a:r>
                  <a:rPr lang="zh-CN" altLang="zh-CN" dirty="0"/>
                  <a:t>时，</a:t>
                </a:r>
                <a:r>
                  <a:rPr lang="en-US" altLang="zh-CN" dirty="0"/>
                  <a:t>P</a:t>
                </a:r>
                <a:r>
                  <a:rPr lang="zh-CN" altLang="zh-CN" dirty="0"/>
                  <a:t>就是点</a:t>
                </a:r>
                <a:r>
                  <a:rPr lang="en-US" altLang="zh-CN" dirty="0"/>
                  <a:t>C</a:t>
                </a:r>
                <a:r>
                  <a:rPr lang="zh-CN" altLang="zh-CN" dirty="0"/>
                  <a:t>。将上式两边分别点乘</a:t>
                </a:r>
                <a14:m>
                  <m:oMath xmlns:m="http://schemas.openxmlformats.org/officeDocument/2006/math">
                    <m:acc>
                      <m:accPr>
                        <m:chr m:val="⃗"/>
                        <m:ctrlPr>
                          <a:rPr lang="zh-CN" altLang="zh-CN" i="1"/>
                        </m:ctrlPr>
                      </m:accPr>
                      <m:e>
                        <m:r>
                          <m:rPr>
                            <m:sty m:val="p"/>
                          </m:rPr>
                          <a:rPr lang="en-US" altLang="zh-CN"/>
                          <m:t>AC</m:t>
                        </m:r>
                      </m:e>
                    </m:acc>
                    <m:r>
                      <a:rPr lang="zh-CN" altLang="zh-CN"/>
                      <m:t>和</m:t>
                    </m:r>
                    <m:acc>
                      <m:accPr>
                        <m:chr m:val="⃗"/>
                        <m:ctrlPr>
                          <a:rPr lang="zh-CN" altLang="zh-CN" i="1"/>
                        </m:ctrlPr>
                      </m:accPr>
                      <m:e>
                        <m:r>
                          <m:rPr>
                            <m:sty m:val="p"/>
                          </m:rPr>
                          <a:rPr lang="en-US" altLang="zh-CN"/>
                          <m:t>AB</m:t>
                        </m:r>
                      </m:e>
                    </m:acc>
                  </m:oMath>
                </a14:m>
                <a:r>
                  <a:rPr lang="zh-CN" altLang="zh-CN" dirty="0"/>
                  <a:t>，则可以得到下面两个等式。</a:t>
                </a:r>
              </a:p>
              <a:p>
                <a14:m>
                  <m:oMath xmlns:m="http://schemas.openxmlformats.org/officeDocument/2006/math">
                    <m:acc>
                      <m:accPr>
                        <m:chr m:val="⃗"/>
                        <m:ctrlPr>
                          <a:rPr lang="zh-CN" altLang="zh-CN" i="1"/>
                        </m:ctrlPr>
                      </m:accPr>
                      <m:e>
                        <m:r>
                          <m:rPr>
                            <m:sty m:val="p"/>
                          </m:rPr>
                          <a:rPr lang="en-US" altLang="zh-CN"/>
                          <m:t>AC</m:t>
                        </m:r>
                      </m:e>
                    </m:acc>
                    <m:r>
                      <a:rPr lang="en-US" altLang="zh-CN"/>
                      <m:t>∙</m:t>
                    </m:r>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AC</m:t>
                        </m:r>
                      </m:e>
                    </m:acc>
                    <m:r>
                      <a:rPr lang="en-US" altLang="zh-CN"/>
                      <m:t>∙(</m:t>
                    </m:r>
                    <m:r>
                      <m:rPr>
                        <m:sty m:val="p"/>
                      </m:rPr>
                      <a:rPr lang="en-US" altLang="zh-CN"/>
                      <m:t>u</m:t>
                    </m:r>
                    <m:r>
                      <a:rPr lang="en-US" altLang="zh-CN" i="1"/>
                      <m:t>∗</m:t>
                    </m:r>
                    <m:acc>
                      <m:accPr>
                        <m:chr m:val="⃗"/>
                        <m:ctrlPr>
                          <a:rPr lang="zh-CN" altLang="zh-CN" i="1"/>
                        </m:ctrlPr>
                      </m:accPr>
                      <m:e>
                        <m:r>
                          <m:rPr>
                            <m:sty m:val="p"/>
                          </m:rPr>
                          <a:rPr lang="en-US" altLang="zh-CN"/>
                          <m:t>AC</m:t>
                        </m:r>
                      </m:e>
                    </m:acc>
                    <m:r>
                      <a:rPr lang="en-US" altLang="zh-CN"/>
                      <m:t>+</m:t>
                    </m:r>
                    <m:r>
                      <m:rPr>
                        <m:sty m:val="p"/>
                      </m:rPr>
                      <a:rPr lang="en-US" altLang="zh-CN"/>
                      <m:t>v</m:t>
                    </m:r>
                    <m:r>
                      <a:rPr lang="en-US" altLang="zh-CN" i="1"/>
                      <m:t>∗</m:t>
                    </m:r>
                    <m:acc>
                      <m:accPr>
                        <m:chr m:val="⃗"/>
                        <m:ctrlPr>
                          <a:rPr lang="zh-CN" altLang="zh-CN" i="1"/>
                        </m:ctrlPr>
                      </m:accPr>
                      <m:e>
                        <m:r>
                          <m:rPr>
                            <m:sty m:val="p"/>
                          </m:rPr>
                          <a:rPr lang="en-US" altLang="zh-CN"/>
                          <m:t>AB</m:t>
                        </m:r>
                      </m:e>
                    </m:acc>
                    <m:r>
                      <a:rPr lang="en-US" altLang="zh-CN"/>
                      <m:t>)</m:t>
                    </m:r>
                  </m:oMath>
                </a14:m>
                <a:endParaRPr lang="zh-CN" altLang="zh-CN" dirty="0"/>
              </a:p>
              <a:p>
                <a14:m>
                  <m:oMath xmlns:m="http://schemas.openxmlformats.org/officeDocument/2006/math">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AB</m:t>
                        </m:r>
                      </m:e>
                    </m:acc>
                    <m:r>
                      <a:rPr lang="en-US" altLang="zh-CN"/>
                      <m:t>∙(</m:t>
                    </m:r>
                    <m:r>
                      <m:rPr>
                        <m:sty m:val="p"/>
                      </m:rPr>
                      <a:rPr lang="en-US" altLang="zh-CN"/>
                      <m:t>u</m:t>
                    </m:r>
                    <m:r>
                      <a:rPr lang="en-US" altLang="zh-CN" i="1"/>
                      <m:t>∗</m:t>
                    </m:r>
                    <m:acc>
                      <m:accPr>
                        <m:chr m:val="⃗"/>
                        <m:ctrlPr>
                          <a:rPr lang="zh-CN" altLang="zh-CN" i="1"/>
                        </m:ctrlPr>
                      </m:accPr>
                      <m:e>
                        <m:r>
                          <m:rPr>
                            <m:sty m:val="p"/>
                          </m:rPr>
                          <a:rPr lang="en-US" altLang="zh-CN"/>
                          <m:t>AC</m:t>
                        </m:r>
                      </m:e>
                    </m:acc>
                    <m:r>
                      <a:rPr lang="en-US" altLang="zh-CN"/>
                      <m:t>+</m:t>
                    </m:r>
                    <m:r>
                      <m:rPr>
                        <m:sty m:val="p"/>
                      </m:rPr>
                      <a:rPr lang="en-US" altLang="zh-CN"/>
                      <m:t>v</m:t>
                    </m:r>
                    <m:r>
                      <a:rPr lang="en-US" altLang="zh-CN" i="1"/>
                      <m:t>∗</m:t>
                    </m:r>
                    <m:acc>
                      <m:accPr>
                        <m:chr m:val="⃗"/>
                        <m:ctrlPr>
                          <a:rPr lang="zh-CN" altLang="zh-CN" i="1"/>
                        </m:ctrlPr>
                      </m:accPr>
                      <m:e>
                        <m:r>
                          <m:rPr>
                            <m:sty m:val="p"/>
                          </m:rPr>
                          <a:rPr lang="en-US" altLang="zh-CN"/>
                          <m:t>AB</m:t>
                        </m:r>
                      </m:e>
                    </m:acc>
                    <m:r>
                      <a:rPr lang="en-US" altLang="zh-CN"/>
                      <m:t>)</m:t>
                    </m:r>
                  </m:oMath>
                </a14:m>
                <a:endParaRPr lang="zh-CN" altLang="zh-CN" dirty="0"/>
              </a:p>
              <a:p>
                <a:r>
                  <a:rPr lang="zh-CN" altLang="zh-CN" dirty="0"/>
                  <a:t>最终可以求得：</a:t>
                </a:r>
              </a:p>
              <a:p>
                <a14:m>
                  <m:oMath xmlns:m="http://schemas.openxmlformats.org/officeDocument/2006/math">
                    <m:r>
                      <m:rPr>
                        <m:sty m:val="p"/>
                      </m:rPr>
                      <a:rPr lang="en-US" altLang="zh-CN"/>
                      <m:t>u</m:t>
                    </m:r>
                    <m:r>
                      <a:rPr lang="en-US" altLang="zh-CN"/>
                      <m:t>=</m:t>
                    </m:r>
                    <m:f>
                      <m:fPr>
                        <m:ctrlPr>
                          <a:rPr lang="zh-CN" altLang="zh-CN" i="1"/>
                        </m:ctrlPr>
                      </m:fPr>
                      <m:num>
                        <m:d>
                          <m:dPr>
                            <m:ctrlPr>
                              <a:rPr lang="zh-CN" altLang="zh-CN" i="1"/>
                            </m:ctrlPr>
                          </m:dPr>
                          <m:e>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AB</m:t>
                                </m:r>
                              </m:e>
                            </m:acc>
                          </m:e>
                        </m:d>
                        <m:r>
                          <a:rPr lang="en-US" altLang="zh-CN" i="1"/>
                          <m:t>−</m:t>
                        </m:r>
                        <m:d>
                          <m:dPr>
                            <m:ctrlPr>
                              <a:rPr lang="zh-CN" altLang="zh-CN" i="1"/>
                            </m:ctrlPr>
                          </m:dPr>
                          <m:e>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AB</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num>
                      <m:den>
                        <m:d>
                          <m:dPr>
                            <m:ctrlPr>
                              <a:rPr lang="zh-CN" altLang="zh-CN" i="1"/>
                            </m:ctrlPr>
                          </m:dPr>
                          <m:e>
                            <m:acc>
                              <m:accPr>
                                <m:chr m:val="⃗"/>
                                <m:ctrlPr>
                                  <a:rPr lang="zh-CN" altLang="zh-CN" i="1"/>
                                </m:ctrlPr>
                              </m:accPr>
                              <m:e>
                                <m:r>
                                  <m:rPr>
                                    <m:sty m:val="p"/>
                                  </m:rPr>
                                  <a:rPr lang="en-US" altLang="zh-CN"/>
                                  <m:t>AC</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AB</m:t>
                                </m:r>
                              </m:e>
                            </m:acc>
                          </m:e>
                        </m:d>
                        <m:r>
                          <a:rPr lang="en-US" altLang="zh-CN" i="1"/>
                          <m:t>−</m:t>
                        </m:r>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den>
                    </m:f>
                  </m:oMath>
                </a14:m>
                <a:endParaRPr lang="zh-CN" altLang="zh-CN" dirty="0"/>
              </a:p>
              <a:p>
                <a14:m>
                  <m:oMath xmlns:m="http://schemas.openxmlformats.org/officeDocument/2006/math">
                    <m:r>
                      <m:rPr>
                        <m:sty m:val="p"/>
                      </m:rPr>
                      <a:rPr lang="en-US" altLang="zh-CN"/>
                      <m:t>v</m:t>
                    </m:r>
                    <m:r>
                      <a:rPr lang="en-US" altLang="zh-CN"/>
                      <m:t>=</m:t>
                    </m:r>
                    <m:f>
                      <m:fPr>
                        <m:ctrlPr>
                          <a:rPr lang="zh-CN" altLang="zh-CN" i="1"/>
                        </m:ctrlPr>
                      </m:fPr>
                      <m:num>
                        <m:d>
                          <m:dPr>
                            <m:ctrlPr>
                              <a:rPr lang="zh-CN" altLang="zh-CN" i="1"/>
                            </m:ctrlPr>
                          </m:dPr>
                          <m:e>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AB</m:t>
                                </m:r>
                              </m:e>
                            </m:acc>
                          </m:e>
                        </m:d>
                        <m:d>
                          <m:dPr>
                            <m:ctrlPr>
                              <a:rPr lang="zh-CN" altLang="zh-CN" i="1"/>
                            </m:ctrlPr>
                          </m:dPr>
                          <m:e>
                            <m:acc>
                              <m:accPr>
                                <m:chr m:val="⃗"/>
                                <m:ctrlPr>
                                  <a:rPr lang="zh-CN" altLang="zh-CN" i="1"/>
                                </m:ctrlPr>
                              </m:accPr>
                              <m:e>
                                <m:r>
                                  <m:rPr>
                                    <m:sty m:val="p"/>
                                  </m:rPr>
                                  <a:rPr lang="en-US" altLang="zh-CN"/>
                                  <m:t>AC</m:t>
                                </m:r>
                              </m:e>
                            </m:acc>
                            <m:r>
                              <a:rPr lang="en-US" altLang="zh-CN"/>
                              <m:t>∙</m:t>
                            </m:r>
                            <m:acc>
                              <m:accPr>
                                <m:chr m:val="⃗"/>
                                <m:ctrlPr>
                                  <a:rPr lang="zh-CN" altLang="zh-CN" i="1"/>
                                </m:ctrlPr>
                              </m:accPr>
                              <m:e>
                                <m:r>
                                  <m:rPr>
                                    <m:sty m:val="p"/>
                                  </m:rPr>
                                  <a:rPr lang="en-US" altLang="zh-CN"/>
                                  <m:t>AC</m:t>
                                </m:r>
                              </m:e>
                            </m:acc>
                          </m:e>
                        </m:d>
                        <m:r>
                          <a:rPr lang="en-US" altLang="zh-CN" i="1"/>
                          <m:t>−</m:t>
                        </m:r>
                        <m:d>
                          <m:dPr>
                            <m:ctrlPr>
                              <a:rPr lang="zh-CN" altLang="zh-CN" i="1"/>
                            </m:ctrlPr>
                          </m:dPr>
                          <m:e>
                            <m:acc>
                              <m:accPr>
                                <m:chr m:val="⃗"/>
                                <m:ctrlPr>
                                  <a:rPr lang="zh-CN" altLang="zh-CN" i="1"/>
                                </m:ctrlPr>
                              </m:accPr>
                              <m:e>
                                <m:r>
                                  <m:rPr>
                                    <m:sty m:val="p"/>
                                  </m:rPr>
                                  <a:rPr lang="en-US" altLang="zh-CN"/>
                                  <m:t>AP</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num>
                      <m:den>
                        <m:d>
                          <m:dPr>
                            <m:ctrlPr>
                              <a:rPr lang="zh-CN" altLang="zh-CN" i="1"/>
                            </m:ctrlPr>
                          </m:dPr>
                          <m:e>
                            <m:acc>
                              <m:accPr>
                                <m:chr m:val="⃗"/>
                                <m:ctrlPr>
                                  <a:rPr lang="zh-CN" altLang="zh-CN" i="1"/>
                                </m:ctrlPr>
                              </m:accPr>
                              <m:e>
                                <m:r>
                                  <m:rPr>
                                    <m:sty m:val="p"/>
                                  </m:rPr>
                                  <a:rPr lang="en-US" altLang="zh-CN"/>
                                  <m:t>AC</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AB</m:t>
                                </m:r>
                              </m:e>
                            </m:acc>
                          </m:e>
                        </m:d>
                        <m:r>
                          <a:rPr lang="en-US" altLang="zh-CN" i="1"/>
                          <m:t>−</m:t>
                        </m:r>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d>
                          <m:dPr>
                            <m:ctrlPr>
                              <a:rPr lang="zh-CN" altLang="zh-CN" i="1"/>
                            </m:ctrlPr>
                          </m:dPr>
                          <m:e>
                            <m:acc>
                              <m:accPr>
                                <m:chr m:val="⃗"/>
                                <m:ctrlPr>
                                  <a:rPr lang="zh-CN" altLang="zh-CN" i="1"/>
                                </m:ctrlPr>
                              </m:accPr>
                              <m:e>
                                <m:r>
                                  <m:rPr>
                                    <m:sty m:val="p"/>
                                  </m:rPr>
                                  <a:rPr lang="en-US" altLang="zh-CN"/>
                                  <m:t>AB</m:t>
                                </m:r>
                              </m:e>
                            </m:acc>
                            <m:r>
                              <a:rPr lang="en-US" altLang="zh-CN"/>
                              <m:t>∙</m:t>
                            </m:r>
                            <m:acc>
                              <m:accPr>
                                <m:chr m:val="⃗"/>
                                <m:ctrlPr>
                                  <a:rPr lang="zh-CN" altLang="zh-CN" i="1"/>
                                </m:ctrlPr>
                              </m:accPr>
                              <m:e>
                                <m:r>
                                  <m:rPr>
                                    <m:sty m:val="p"/>
                                  </m:rPr>
                                  <a:rPr lang="en-US" altLang="zh-CN"/>
                                  <m:t>AC</m:t>
                                </m:r>
                              </m:e>
                            </m:acc>
                          </m:e>
                        </m:d>
                      </m:den>
                    </m:f>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19871"/>
              </a:xfrm>
              <a:blipFill rotWithShape="1">
                <a:blip r:embed="rId2"/>
                <a:stretch>
                  <a:fillRect t="-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9081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直线与三角形相交检测</a:t>
            </a:r>
          </a:p>
        </p:txBody>
      </p:sp>
      <p:sp>
        <p:nvSpPr>
          <p:cNvPr id="3" name="内容占位符 2"/>
          <p:cNvSpPr>
            <a:spLocks noGrp="1"/>
          </p:cNvSpPr>
          <p:nvPr>
            <p:ph idx="1"/>
          </p:nvPr>
        </p:nvSpPr>
        <p:spPr/>
        <p:txBody>
          <a:bodyPr/>
          <a:lstStyle/>
          <a:p>
            <a:r>
              <a:rPr lang="zh-CN" altLang="zh-CN" dirty="0"/>
              <a:t>直线和三角形的相交检测是游戏引擎中常见的问题，最典型的应用就是拾取</a:t>
            </a:r>
            <a:r>
              <a:rPr lang="en-US" altLang="zh-CN" dirty="0"/>
              <a:t>(Picking)</a:t>
            </a:r>
            <a:r>
              <a:rPr lang="zh-CN" altLang="zh-CN" dirty="0"/>
              <a:t>，即判断鼠点选了三维场景中的哪个</a:t>
            </a:r>
            <a:r>
              <a:rPr lang="zh-CN" altLang="zh-CN" dirty="0" smtClean="0"/>
              <a:t>物体</a:t>
            </a:r>
            <a:endParaRPr lang="zh-CN" altLang="en-US" dirty="0"/>
          </a:p>
        </p:txBody>
      </p:sp>
    </p:spTree>
    <p:extLst>
      <p:ext uri="{BB962C8B-B14F-4D97-AF65-F5344CB8AC3E}">
        <p14:creationId xmlns:p14="http://schemas.microsoft.com/office/powerpoint/2010/main" val="213143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向量的数量积</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a:t>有</a:t>
                </a:r>
                <a:r>
                  <a:rPr lang="en-US" altLang="zh-CN" b="1" dirty="0"/>
                  <a:t>a</a:t>
                </a:r>
                <a:r>
                  <a:rPr lang="zh-CN" altLang="zh-CN" dirty="0"/>
                  <a:t>，</a:t>
                </a:r>
                <a:r>
                  <a:rPr lang="en-US" altLang="zh-CN" b="1" dirty="0"/>
                  <a:t>b</a:t>
                </a:r>
                <a:r>
                  <a:rPr lang="zh-CN" altLang="zh-CN" dirty="0"/>
                  <a:t>两个向量，向量的数量积，也称为点积，记作</a:t>
                </a:r>
                <a14:m>
                  <m:oMath xmlns:m="http://schemas.openxmlformats.org/officeDocument/2006/math">
                    <m:r>
                      <a:rPr lang="en-US" altLang="zh-CN" b="1" i="1"/>
                      <m:t>𝐚</m:t>
                    </m:r>
                    <m:r>
                      <a:rPr lang="en-US" altLang="zh-CN"/>
                      <m:t>∙</m:t>
                    </m:r>
                    <m:r>
                      <a:rPr lang="en-US" altLang="zh-CN" b="1" i="1"/>
                      <m:t>𝐛</m:t>
                    </m:r>
                  </m:oMath>
                </a14:m>
                <a:r>
                  <a:rPr lang="zh-CN" altLang="zh-CN" dirty="0"/>
                  <a:t>，其结果是一个标量。</a:t>
                </a:r>
              </a:p>
              <a:p>
                <a14:m>
                  <m:oMath xmlns:m="http://schemas.openxmlformats.org/officeDocument/2006/math">
                    <m:r>
                      <a:rPr lang="en-US" altLang="zh-CN" b="1" i="1"/>
                      <m:t>𝐚</m:t>
                    </m:r>
                    <m:r>
                      <a:rPr lang="en-US" altLang="zh-CN"/>
                      <m:t>∙</m:t>
                    </m:r>
                    <m:r>
                      <a:rPr lang="en-US" altLang="zh-CN" b="1" i="1"/>
                      <m:t>𝐛</m:t>
                    </m:r>
                    <m:r>
                      <a:rPr lang="en-US" altLang="zh-CN"/>
                      <m:t>=</m:t>
                    </m:r>
                    <m:d>
                      <m:dPr>
                        <m:ctrlPr>
                          <a:rPr lang="zh-CN" altLang="zh-CN" i="1"/>
                        </m:ctrlPr>
                      </m:dPr>
                      <m:e>
                        <m:sSub>
                          <m:sSubPr>
                            <m:ctrlPr>
                              <a:rPr lang="zh-CN" altLang="zh-CN" i="1"/>
                            </m:ctrlPr>
                          </m:sSubPr>
                          <m:e>
                            <m:r>
                              <m:rPr>
                                <m:sty m:val="p"/>
                              </m:rPr>
                              <a:rPr lang="en-US" altLang="zh-CN"/>
                              <m:t>a</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r>
                          <a:rPr lang="en-US" altLang="zh-CN"/>
                          <m:t>,…,</m:t>
                        </m:r>
                        <m:sSub>
                          <m:sSubPr>
                            <m:ctrlPr>
                              <a:rPr lang="zh-CN" altLang="zh-CN" i="1"/>
                            </m:ctrlPr>
                          </m:sSubPr>
                          <m:e>
                            <m:r>
                              <m:rPr>
                                <m:sty m:val="p"/>
                              </m:rPr>
                              <a:rPr lang="en-US" altLang="zh-CN"/>
                              <m:t>a</m:t>
                            </m:r>
                          </m:e>
                          <m:sub>
                            <m:r>
                              <m:rPr>
                                <m:sty m:val="p"/>
                              </m:rPr>
                              <a:rPr lang="en-US" altLang="zh-CN"/>
                              <m:t>n</m:t>
                            </m:r>
                          </m:sub>
                        </m:sSub>
                      </m:e>
                    </m:d>
                    <m:r>
                      <a:rPr lang="en-US" altLang="zh-CN"/>
                      <m:t>∙</m:t>
                    </m:r>
                    <m:d>
                      <m:dPr>
                        <m:begChr m:val="["/>
                        <m:endChr m:val="]"/>
                        <m:ctrlPr>
                          <a:rPr lang="zh-CN" altLang="zh-CN" i="1"/>
                        </m:ctrlPr>
                      </m:dPr>
                      <m:e>
                        <m:m>
                          <m:mPr>
                            <m:mcs>
                              <m:mc>
                                <m:mcPr>
                                  <m:count m:val="1"/>
                                  <m:mcJc m:val="center"/>
                                </m:mcPr>
                              </m:mc>
                            </m:mcs>
                            <m:ctrlPr>
                              <a:rPr lang="zh-CN" altLang="zh-CN" i="1"/>
                            </m:ctrlPr>
                          </m:mPr>
                          <m:mr>
                            <m:e>
                              <m:sSub>
                                <m:sSubPr>
                                  <m:ctrlPr>
                                    <a:rPr lang="zh-CN" altLang="zh-CN" i="1"/>
                                  </m:ctrlPr>
                                </m:sSubPr>
                                <m:e>
                                  <m:r>
                                    <m:rPr>
                                      <m:sty m:val="p"/>
                                    </m:rPr>
                                    <a:rPr lang="en-US" altLang="zh-CN"/>
                                    <m:t>b</m:t>
                                  </m:r>
                                </m:e>
                                <m:sub>
                                  <m:r>
                                    <a:rPr lang="en-US" altLang="zh-CN"/>
                                    <m:t>1</m:t>
                                  </m:r>
                                </m:sub>
                              </m:sSub>
                            </m:e>
                          </m:mr>
                          <m:mr>
                            <m:e>
                              <m:sSub>
                                <m:sSubPr>
                                  <m:ctrlPr>
                                    <a:rPr lang="zh-CN" altLang="zh-CN" i="1"/>
                                  </m:ctrlPr>
                                </m:sSubPr>
                                <m:e>
                                  <m:r>
                                    <m:rPr>
                                      <m:sty m:val="p"/>
                                    </m:rPr>
                                    <a:rPr lang="en-US" altLang="zh-CN"/>
                                    <m:t>b</m:t>
                                  </m:r>
                                </m:e>
                                <m:sub>
                                  <m:r>
                                    <a:rPr lang="en-US" altLang="zh-CN"/>
                                    <m:t>2</m:t>
                                  </m:r>
                                </m:sub>
                              </m:sSub>
                            </m:e>
                          </m:mr>
                          <m:mr>
                            <m:e>
                              <m:r>
                                <a:rPr lang="en-US" altLang="zh-CN"/>
                                <m:t>⋮</m:t>
                              </m:r>
                            </m:e>
                          </m:mr>
                          <m:mr>
                            <m:e>
                              <m:sSub>
                                <m:sSubPr>
                                  <m:ctrlPr>
                                    <a:rPr lang="zh-CN" altLang="zh-CN" i="1"/>
                                  </m:ctrlPr>
                                </m:sSubPr>
                                <m:e>
                                  <m:r>
                                    <m:rPr>
                                      <m:sty m:val="p"/>
                                    </m:rPr>
                                    <a:rPr lang="en-US" altLang="zh-CN"/>
                                    <m:t>b</m:t>
                                  </m:r>
                                </m:e>
                                <m:sub>
                                  <m:r>
                                    <m:rPr>
                                      <m:sty m:val="p"/>
                                    </m:rPr>
                                    <a:rPr lang="en-US" altLang="zh-CN"/>
                                    <m:t>n</m:t>
                                  </m:r>
                                </m:sub>
                              </m:sSub>
                            </m:e>
                          </m:mr>
                        </m:m>
                      </m:e>
                    </m:d>
                    <m:r>
                      <a:rPr lang="en-US" altLang="zh-CN"/>
                      <m:t>=</m:t>
                    </m:r>
                    <m:sSub>
                      <m:sSubPr>
                        <m:ctrlPr>
                          <a:rPr lang="zh-CN" altLang="zh-CN" i="1"/>
                        </m:ctrlPr>
                      </m:sSubPr>
                      <m:e>
                        <m:r>
                          <m:rPr>
                            <m:sty m:val="p"/>
                          </m:rPr>
                          <a:rPr lang="en-US" altLang="zh-CN"/>
                          <m:t>a</m:t>
                        </m:r>
                      </m:e>
                      <m:sub>
                        <m:r>
                          <a:rPr lang="en-US" altLang="zh-CN"/>
                          <m:t>1</m:t>
                        </m:r>
                      </m:sub>
                    </m:sSub>
                    <m:sSub>
                      <m:sSubPr>
                        <m:ctrlPr>
                          <a:rPr lang="zh-CN" altLang="zh-CN" i="1"/>
                        </m:ctrlPr>
                      </m:sSubPr>
                      <m:e>
                        <m:r>
                          <m:rPr>
                            <m:sty m:val="p"/>
                          </m:rPr>
                          <a:rPr lang="en-US" altLang="zh-CN"/>
                          <m:t>b</m:t>
                        </m:r>
                      </m:e>
                      <m:sub>
                        <m:r>
                          <a:rPr lang="en-US" altLang="zh-CN"/>
                          <m:t>1</m:t>
                        </m:r>
                      </m:sub>
                    </m:sSub>
                    <m:r>
                      <a:rPr lang="en-US" altLang="zh-CN"/>
                      <m:t>+</m:t>
                    </m:r>
                    <m:sSub>
                      <m:sSubPr>
                        <m:ctrlPr>
                          <a:rPr lang="zh-CN" altLang="zh-CN" i="1"/>
                        </m:ctrlPr>
                      </m:sSubPr>
                      <m:e>
                        <m:r>
                          <m:rPr>
                            <m:sty m:val="p"/>
                          </m:rPr>
                          <a:rPr lang="en-US" altLang="zh-CN"/>
                          <m:t>a</m:t>
                        </m:r>
                      </m:e>
                      <m:sub>
                        <m:r>
                          <a:rPr lang="en-US" altLang="zh-CN"/>
                          <m:t>2</m:t>
                        </m:r>
                      </m:sub>
                    </m:sSub>
                    <m:sSub>
                      <m:sSubPr>
                        <m:ctrlPr>
                          <a:rPr lang="zh-CN" altLang="zh-CN" i="1"/>
                        </m:ctrlPr>
                      </m:sSubPr>
                      <m:e>
                        <m:r>
                          <m:rPr>
                            <m:sty m:val="p"/>
                          </m:rPr>
                          <a:rPr lang="en-US" altLang="zh-CN"/>
                          <m:t>b</m:t>
                        </m:r>
                      </m:e>
                      <m:sub>
                        <m:r>
                          <a:rPr lang="en-US" altLang="zh-CN"/>
                          <m:t>1</m:t>
                        </m:r>
                      </m:sub>
                    </m:sSub>
                    <m:r>
                      <a:rPr lang="en-US" altLang="zh-CN"/>
                      <m:t>+⋯+</m:t>
                    </m:r>
                    <m:sSub>
                      <m:sSubPr>
                        <m:ctrlPr>
                          <a:rPr lang="zh-CN" altLang="zh-CN" i="1"/>
                        </m:ctrlPr>
                      </m:sSubPr>
                      <m:e>
                        <m:r>
                          <m:rPr>
                            <m:sty m:val="p"/>
                          </m:rPr>
                          <a:rPr lang="en-US" altLang="zh-CN"/>
                          <m:t>a</m:t>
                        </m:r>
                      </m:e>
                      <m:sub>
                        <m:r>
                          <m:rPr>
                            <m:sty m:val="p"/>
                          </m:rPr>
                          <a:rPr lang="en-US" altLang="zh-CN"/>
                          <m:t>n</m:t>
                        </m:r>
                      </m:sub>
                    </m:sSub>
                    <m:sSub>
                      <m:sSubPr>
                        <m:ctrlPr>
                          <a:rPr lang="zh-CN" altLang="zh-CN" i="1"/>
                        </m:ctrlPr>
                      </m:sSubPr>
                      <m:e>
                        <m:r>
                          <m:rPr>
                            <m:sty m:val="p"/>
                          </m:rPr>
                          <a:rPr lang="en-US" altLang="zh-CN"/>
                          <m:t>b</m:t>
                        </m:r>
                      </m:e>
                      <m:sub>
                        <m:r>
                          <m:rPr>
                            <m:sty m:val="p"/>
                          </m:rPr>
                          <a:rPr lang="en-US" altLang="zh-CN"/>
                          <m:t>n</m:t>
                        </m:r>
                      </m:sub>
                    </m:sSub>
                    <m:r>
                      <a:rPr lang="en-US" altLang="zh-CN"/>
                      <m:t>=</m:t>
                    </m:r>
                    <m:d>
                      <m:dPr>
                        <m:begChr m:val="|"/>
                        <m:endChr m:val="|"/>
                        <m:ctrlPr>
                          <a:rPr lang="zh-CN" altLang="zh-CN" i="1"/>
                        </m:ctrlPr>
                      </m:dPr>
                      <m:e>
                        <m:r>
                          <a:rPr lang="en-US" altLang="zh-CN" b="1" i="1"/>
                          <m:t>𝐚</m:t>
                        </m:r>
                      </m:e>
                    </m:d>
                    <m:r>
                      <a:rPr lang="en-US" altLang="zh-CN"/>
                      <m:t> </m:t>
                    </m:r>
                    <m:d>
                      <m:dPr>
                        <m:begChr m:val="|"/>
                        <m:endChr m:val="|"/>
                        <m:ctrlPr>
                          <a:rPr lang="zh-CN" altLang="zh-CN" i="1"/>
                        </m:ctrlPr>
                      </m:dPr>
                      <m:e>
                        <m:r>
                          <a:rPr lang="en-US" altLang="zh-CN" b="1" i="1"/>
                          <m:t>𝐛</m:t>
                        </m:r>
                      </m:e>
                    </m:d>
                    <m:func>
                      <m:funcPr>
                        <m:ctrlPr>
                          <a:rPr lang="zh-CN" altLang="zh-CN" i="1"/>
                        </m:ctrlPr>
                      </m:funcPr>
                      <m:fName>
                        <m:r>
                          <m:rPr>
                            <m:sty m:val="p"/>
                          </m:rPr>
                          <a:rPr lang="en-US" altLang="zh-CN"/>
                          <m:t>cos</m:t>
                        </m:r>
                      </m:fName>
                      <m:e>
                        <m:r>
                          <m:rPr>
                            <m:sty m:val="p"/>
                          </m:rPr>
                          <a:rPr lang="en-US" altLang="zh-CN"/>
                          <m:t>θ</m:t>
                        </m:r>
                      </m:e>
                    </m:func>
                  </m:oMath>
                </a14:m>
                <a:r>
                  <a:rPr lang="zh-CN" altLang="zh-CN" dirty="0"/>
                  <a:t>，</a:t>
                </a:r>
              </a:p>
              <a:p>
                <a:r>
                  <a:rPr lang="zh-CN" altLang="zh-CN" dirty="0"/>
                  <a:t>其中</a:t>
                </a:r>
                <a14:m>
                  <m:oMath xmlns:m="http://schemas.openxmlformats.org/officeDocument/2006/math">
                    <m:r>
                      <m:rPr>
                        <m:sty m:val="p"/>
                      </m:rPr>
                      <a:rPr lang="en-US" altLang="zh-CN"/>
                      <m:t>θ</m:t>
                    </m:r>
                  </m:oMath>
                </a14:m>
                <a:r>
                  <a:rPr lang="zh-CN" altLang="zh-CN" dirty="0"/>
                  <a:t>为</a:t>
                </a:r>
                <a:r>
                  <a:rPr lang="en-US" altLang="zh-CN" b="1" dirty="0"/>
                  <a:t>a</a:t>
                </a:r>
                <a:r>
                  <a:rPr lang="zh-CN" altLang="zh-CN" dirty="0"/>
                  <a:t>，</a:t>
                </a:r>
                <a:r>
                  <a:rPr lang="en-US" altLang="zh-CN" b="1" dirty="0"/>
                  <a:t>b</a:t>
                </a:r>
                <a:r>
                  <a:rPr lang="zh-CN" altLang="zh-CN" dirty="0"/>
                  <a:t>的夹角。</a:t>
                </a:r>
              </a:p>
              <a:p>
                <a:r>
                  <a:rPr lang="zh-CN" altLang="zh-CN" dirty="0"/>
                  <a:t>当</a:t>
                </a:r>
                <a14:m>
                  <m:oMath xmlns:m="http://schemas.openxmlformats.org/officeDocument/2006/math">
                    <m:r>
                      <m:rPr>
                        <m:sty m:val="p"/>
                      </m:rPr>
                      <a:rPr lang="en-US" altLang="zh-CN"/>
                      <m:t>a</m:t>
                    </m:r>
                    <m:r>
                      <a:rPr lang="en-US" altLang="zh-CN"/>
                      <m:t>≠0</m:t>
                    </m:r>
                  </m:oMath>
                </a14:m>
                <a:r>
                  <a:rPr lang="zh-CN" altLang="zh-CN" dirty="0"/>
                  <a:t>时向量</a:t>
                </a:r>
                <a:r>
                  <a:rPr lang="en-US" altLang="zh-CN" dirty="0"/>
                  <a:t>b</a:t>
                </a:r>
                <a:r>
                  <a:rPr lang="zh-CN" altLang="zh-CN" dirty="0"/>
                  <a:t>在向量</a:t>
                </a:r>
                <a:r>
                  <a:rPr lang="en-US" altLang="zh-CN" dirty="0"/>
                  <a:t>a</a:t>
                </a:r>
                <a:r>
                  <a:rPr lang="zh-CN" altLang="zh-CN" dirty="0"/>
                  <a:t>的方向上的投影（用</a:t>
                </a:r>
                <a14:m>
                  <m:oMath xmlns:m="http://schemas.openxmlformats.org/officeDocument/2006/math">
                    <m:sSub>
                      <m:sSubPr>
                        <m:ctrlPr>
                          <a:rPr lang="zh-CN" altLang="zh-CN" i="1"/>
                        </m:ctrlPr>
                      </m:sSubPr>
                      <m:e>
                        <m:r>
                          <m:rPr>
                            <m:sty m:val="p"/>
                          </m:rPr>
                          <a:rPr lang="en-US" altLang="zh-CN"/>
                          <m:t>Prj</m:t>
                        </m:r>
                      </m:e>
                      <m:sub>
                        <m:r>
                          <m:rPr>
                            <m:sty m:val="p"/>
                          </m:rPr>
                          <a:rPr lang="en-US" altLang="zh-CN"/>
                          <m:t>a</m:t>
                        </m:r>
                      </m:sub>
                    </m:sSub>
                    <m:r>
                      <m:rPr>
                        <m:sty m:val="p"/>
                      </m:rPr>
                      <a:rPr lang="en-US" altLang="zh-CN"/>
                      <m:t>b</m:t>
                    </m:r>
                  </m:oMath>
                </a14:m>
                <a:r>
                  <a:rPr lang="zh-CN" altLang="zh-CN" dirty="0"/>
                  <a:t>来表示）可以用点积来计算：</a:t>
                </a:r>
                <a14:m>
                  <m:oMath xmlns:m="http://schemas.openxmlformats.org/officeDocument/2006/math">
                    <m:r>
                      <a:rPr lang="en-US" altLang="zh-CN" b="1" i="1"/>
                      <m:t>𝐚</m:t>
                    </m:r>
                    <m:r>
                      <a:rPr lang="en-US" altLang="zh-CN"/>
                      <m:t>∙</m:t>
                    </m:r>
                    <m:r>
                      <a:rPr lang="en-US" altLang="zh-CN" b="1" i="1"/>
                      <m:t>𝐛</m:t>
                    </m:r>
                    <m:r>
                      <a:rPr lang="en-US" altLang="zh-CN"/>
                      <m:t>=</m:t>
                    </m:r>
                    <m:d>
                      <m:dPr>
                        <m:begChr m:val="|"/>
                        <m:endChr m:val="|"/>
                        <m:ctrlPr>
                          <a:rPr lang="zh-CN" altLang="zh-CN" i="1"/>
                        </m:ctrlPr>
                      </m:dPr>
                      <m:e>
                        <m:r>
                          <a:rPr lang="en-US" altLang="zh-CN" b="1" i="1"/>
                          <m:t>𝐚</m:t>
                        </m:r>
                      </m:e>
                    </m:d>
                    <m:sSub>
                      <m:sSubPr>
                        <m:ctrlPr>
                          <a:rPr lang="zh-CN" altLang="zh-CN" i="1"/>
                        </m:ctrlPr>
                      </m:sSubPr>
                      <m:e>
                        <m:r>
                          <m:rPr>
                            <m:sty m:val="p"/>
                          </m:rPr>
                          <a:rPr lang="en-US" altLang="zh-CN"/>
                          <m:t>Prj</m:t>
                        </m:r>
                      </m:e>
                      <m:sub>
                        <m:r>
                          <a:rPr lang="en-US" altLang="zh-CN" b="1" i="1"/>
                          <m:t>𝐚</m:t>
                        </m:r>
                      </m:sub>
                    </m:sSub>
                    <m:r>
                      <a:rPr lang="en-US" altLang="zh-CN" b="1" i="1"/>
                      <m:t>𝐛</m:t>
                    </m:r>
                  </m:oMath>
                </a14:m>
                <a:r>
                  <a:rPr lang="zh-CN" altLang="zh-CN" dirty="0"/>
                  <a:t>，同理，当</a:t>
                </a:r>
                <a14:m>
                  <m:oMath xmlns:m="http://schemas.openxmlformats.org/officeDocument/2006/math">
                    <m:r>
                      <m:rPr>
                        <m:sty m:val="p"/>
                      </m:rPr>
                      <a:rPr lang="en-US" altLang="zh-CN"/>
                      <m:t>b</m:t>
                    </m:r>
                    <m:r>
                      <a:rPr lang="en-US" altLang="zh-CN"/>
                      <m:t>≠0</m:t>
                    </m:r>
                  </m:oMath>
                </a14:m>
                <a:r>
                  <a:rPr lang="zh-CN" altLang="zh-CN" dirty="0"/>
                  <a:t>，</a:t>
                </a:r>
                <a14:m>
                  <m:oMath xmlns:m="http://schemas.openxmlformats.org/officeDocument/2006/math">
                    <m:r>
                      <a:rPr lang="en-US" altLang="zh-CN" b="1" i="1"/>
                      <m:t>𝐚</m:t>
                    </m:r>
                    <m:r>
                      <a:rPr lang="en-US" altLang="zh-CN"/>
                      <m:t>∙</m:t>
                    </m:r>
                    <m:r>
                      <a:rPr lang="en-US" altLang="zh-CN" b="1" i="1"/>
                      <m:t>𝐛</m:t>
                    </m:r>
                    <m:r>
                      <a:rPr lang="en-US" altLang="zh-CN"/>
                      <m:t>=</m:t>
                    </m:r>
                    <m:d>
                      <m:dPr>
                        <m:begChr m:val="|"/>
                        <m:endChr m:val="|"/>
                        <m:ctrlPr>
                          <a:rPr lang="zh-CN" altLang="zh-CN" i="1"/>
                        </m:ctrlPr>
                      </m:dPr>
                      <m:e>
                        <m:r>
                          <a:rPr lang="en-US" altLang="zh-CN" b="1" i="1"/>
                          <m:t>𝐛</m:t>
                        </m:r>
                      </m:e>
                    </m:d>
                    <m:sSub>
                      <m:sSubPr>
                        <m:ctrlPr>
                          <a:rPr lang="zh-CN" altLang="zh-CN" i="1"/>
                        </m:ctrlPr>
                      </m:sSubPr>
                      <m:e>
                        <m:r>
                          <m:rPr>
                            <m:sty m:val="p"/>
                          </m:rPr>
                          <a:rPr lang="en-US" altLang="zh-CN"/>
                          <m:t>Prj</m:t>
                        </m:r>
                      </m:e>
                      <m:sub>
                        <m:r>
                          <a:rPr lang="en-US" altLang="zh-CN" b="1" i="1"/>
                          <m:t>𝐛</m:t>
                        </m:r>
                      </m:sub>
                    </m:sSub>
                    <m:r>
                      <a:rPr lang="en-US" altLang="zh-CN" b="1" i="1"/>
                      <m:t>𝐚</m:t>
                    </m:r>
                  </m:oMath>
                </a14:m>
                <a:r>
                  <a:rPr lang="zh-CN" altLang="zh-CN" b="1" dirty="0"/>
                  <a:t>。</a:t>
                </a:r>
                <a:endParaRPr lang="zh-CN" altLang="zh-CN" dirty="0"/>
              </a:p>
              <a:p>
                <a:r>
                  <a:rPr lang="zh-CN" altLang="zh-CN" dirty="0"/>
                  <a:t>数量积运算规律：</a:t>
                </a:r>
              </a:p>
              <a:p>
                <a:pPr lvl="0"/>
                <a14:m>
                  <m:oMath xmlns:m="http://schemas.openxmlformats.org/officeDocument/2006/math">
                    <m:r>
                      <a:rPr lang="en-US" altLang="zh-CN" b="1" i="1"/>
                      <m:t>𝐚</m:t>
                    </m:r>
                    <m:r>
                      <a:rPr lang="en-US" altLang="zh-CN" b="1"/>
                      <m:t>∙</m:t>
                    </m:r>
                    <m:r>
                      <a:rPr lang="en-US" altLang="zh-CN" b="1" i="1"/>
                      <m:t>𝐛</m:t>
                    </m:r>
                    <m:r>
                      <a:rPr lang="en-US" altLang="zh-CN" b="1"/>
                      <m:t>=</m:t>
                    </m:r>
                    <m:r>
                      <a:rPr lang="en-US" altLang="zh-CN" b="1" i="1"/>
                      <m:t>𝐛</m:t>
                    </m:r>
                    <m:r>
                      <a:rPr lang="en-US" altLang="zh-CN" b="1"/>
                      <m:t>∙</m:t>
                    </m:r>
                    <m:r>
                      <a:rPr lang="en-US" altLang="zh-CN" b="1" i="1"/>
                      <m:t>𝐚</m:t>
                    </m:r>
                  </m:oMath>
                </a14:m>
                <a:r>
                  <a:rPr lang="zh-CN" altLang="zh-CN" dirty="0"/>
                  <a:t>；</a:t>
                </a:r>
              </a:p>
              <a:p>
                <a:pPr lvl="0"/>
                <a14:m>
                  <m:oMath xmlns:m="http://schemas.openxmlformats.org/officeDocument/2006/math">
                    <m:d>
                      <m:dPr>
                        <m:ctrlPr>
                          <a:rPr lang="zh-CN" altLang="zh-CN" b="1" i="1"/>
                        </m:ctrlPr>
                      </m:dPr>
                      <m:e>
                        <m:r>
                          <a:rPr lang="en-US" altLang="zh-CN" b="1" i="1"/>
                          <m:t>𝐚</m:t>
                        </m:r>
                        <m:r>
                          <a:rPr lang="en-US" altLang="zh-CN" b="1"/>
                          <m:t>+</m:t>
                        </m:r>
                        <m:r>
                          <a:rPr lang="en-US" altLang="zh-CN" b="1" i="1"/>
                          <m:t>𝐛</m:t>
                        </m:r>
                      </m:e>
                    </m:d>
                    <m:r>
                      <a:rPr lang="en-US" altLang="zh-CN" b="1"/>
                      <m:t>∙</m:t>
                    </m:r>
                    <m:r>
                      <a:rPr lang="en-US" altLang="zh-CN" b="1" i="1"/>
                      <m:t>𝐜</m:t>
                    </m:r>
                    <m:r>
                      <a:rPr lang="en-US" altLang="zh-CN" b="1"/>
                      <m:t>=</m:t>
                    </m:r>
                    <m:r>
                      <a:rPr lang="en-US" altLang="zh-CN" b="1" i="1"/>
                      <m:t>𝐚</m:t>
                    </m:r>
                    <m:r>
                      <a:rPr lang="en-US" altLang="zh-CN" b="1"/>
                      <m:t>∙</m:t>
                    </m:r>
                    <m:r>
                      <a:rPr lang="en-US" altLang="zh-CN" b="1" i="1"/>
                      <m:t>𝐜</m:t>
                    </m:r>
                    <m:r>
                      <a:rPr lang="en-US" altLang="zh-CN" b="1"/>
                      <m:t>+</m:t>
                    </m:r>
                    <m:r>
                      <a:rPr lang="en-US" altLang="zh-CN" b="1" i="1"/>
                      <m:t>𝐛</m:t>
                    </m:r>
                    <m:r>
                      <a:rPr lang="en-US" altLang="zh-CN" b="1"/>
                      <m:t>∙</m:t>
                    </m:r>
                    <m:r>
                      <a:rPr lang="en-US" altLang="zh-CN" b="1" i="1"/>
                      <m:t>𝐜</m:t>
                    </m:r>
                  </m:oMath>
                </a14:m>
                <a:r>
                  <a:rPr lang="zh-CN" altLang="zh-CN" dirty="0"/>
                  <a:t>；</a:t>
                </a:r>
              </a:p>
              <a:p>
                <a:pPr lvl="0"/>
                <a14:m>
                  <m:oMath xmlns:m="http://schemas.openxmlformats.org/officeDocument/2006/math">
                    <m:d>
                      <m:dPr>
                        <m:ctrlPr>
                          <a:rPr lang="zh-CN" altLang="zh-CN" b="1" i="1"/>
                        </m:ctrlPr>
                      </m:dPr>
                      <m:e>
                        <m:r>
                          <a:rPr lang="en-US" altLang="zh-CN" b="1" i="1"/>
                          <m:t>𝐤𝐚</m:t>
                        </m:r>
                      </m:e>
                    </m:d>
                    <m:r>
                      <a:rPr lang="en-US" altLang="zh-CN" b="1"/>
                      <m:t>∙</m:t>
                    </m:r>
                    <m:r>
                      <a:rPr lang="en-US" altLang="zh-CN" b="1" i="1"/>
                      <m:t>𝐛</m:t>
                    </m:r>
                    <m:r>
                      <a:rPr lang="en-US" altLang="zh-CN" b="1"/>
                      <m:t>=</m:t>
                    </m:r>
                    <m:r>
                      <a:rPr lang="en-US" altLang="zh-CN" b="1" i="1"/>
                      <m:t>𝐤</m:t>
                    </m:r>
                    <m:d>
                      <m:dPr>
                        <m:ctrlPr>
                          <a:rPr lang="zh-CN" altLang="zh-CN" b="1" i="1"/>
                        </m:ctrlPr>
                      </m:dPr>
                      <m:e>
                        <m:r>
                          <a:rPr lang="en-US" altLang="zh-CN" b="1" i="1"/>
                          <m:t>𝐚</m:t>
                        </m:r>
                        <m:r>
                          <a:rPr lang="en-US" altLang="zh-CN" b="1"/>
                          <m:t>∙</m:t>
                        </m:r>
                        <m:r>
                          <a:rPr lang="en-US" altLang="zh-CN" b="1" i="1"/>
                          <m:t>𝐛</m:t>
                        </m:r>
                      </m:e>
                    </m:d>
                    <m:r>
                      <a:rPr lang="zh-CN" altLang="zh-CN"/>
                      <m:t>，</m:t>
                    </m:r>
                    <m:r>
                      <a:rPr lang="en-US" altLang="zh-CN" b="1" i="1"/>
                      <m:t>𝐤</m:t>
                    </m:r>
                    <m:r>
                      <a:rPr lang="zh-CN" altLang="zh-CN"/>
                      <m:t>为数</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6511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直接求解</a:t>
            </a:r>
            <a:r>
              <a:rPr lang="zh-CN" altLang="zh-CN" dirty="0" smtClean="0"/>
              <a:t>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0000" lnSpcReduction="20000"/>
              </a:bodyPr>
              <a:lstStyle/>
              <a:p>
                <a:r>
                  <a:rPr lang="zh-CN" altLang="zh-CN" dirty="0" smtClean="0"/>
                  <a:t>首先</a:t>
                </a:r>
                <a:r>
                  <a:rPr lang="zh-CN" altLang="zh-CN" dirty="0"/>
                  <a:t>判断直线是否与三角形所在的平面相交，如果相交，再判断交点是否在三角形内。如果两个条件都满足，则证明直线和三角形相交。</a:t>
                </a:r>
              </a:p>
              <a:p>
                <a:r>
                  <a:rPr lang="zh-CN" altLang="zh-CN" dirty="0"/>
                  <a:t>直线与平面相交的条件是交点同时满足直线方程和平面方程。设交点为</a:t>
                </a:r>
                <a14:m>
                  <m:oMath xmlns:m="http://schemas.openxmlformats.org/officeDocument/2006/math">
                    <m:r>
                      <m:rPr>
                        <m:sty m:val="p"/>
                      </m:rPr>
                      <a:rPr lang="en-US" altLang="zh-CN"/>
                      <m:t>M</m:t>
                    </m:r>
                    <m:r>
                      <a:rPr lang="en-US" altLang="zh-CN"/>
                      <m:t>=(</m:t>
                    </m:r>
                    <m:r>
                      <m:rPr>
                        <m:sty m:val="p"/>
                      </m:rPr>
                      <a:rPr lang="en-US" altLang="zh-CN"/>
                      <m:t>x</m:t>
                    </m:r>
                    <m:r>
                      <a:rPr lang="en-US" altLang="zh-CN"/>
                      <m:t>,</m:t>
                    </m:r>
                    <m:r>
                      <m:rPr>
                        <m:sty m:val="p"/>
                      </m:rPr>
                      <a:rPr lang="en-US" altLang="zh-CN"/>
                      <m:t>y</m:t>
                    </m:r>
                    <m:r>
                      <a:rPr lang="en-US" altLang="zh-CN"/>
                      <m:t>,</m:t>
                    </m:r>
                    <m:r>
                      <m:rPr>
                        <m:sty m:val="p"/>
                      </m:rPr>
                      <a:rPr lang="en-US" altLang="zh-CN"/>
                      <m:t>z</m:t>
                    </m:r>
                    <m:r>
                      <a:rPr lang="en-US" altLang="zh-CN"/>
                      <m:t>)</m:t>
                    </m:r>
                  </m:oMath>
                </a14:m>
                <a:r>
                  <a:rPr lang="zh-CN" altLang="zh-CN" dirty="0"/>
                  <a:t>，</a:t>
                </a:r>
                <a14:m>
                  <m:oMath xmlns:m="http://schemas.openxmlformats.org/officeDocument/2006/math">
                    <m:sSub>
                      <m:sSubPr>
                        <m:ctrlPr>
                          <a:rPr lang="zh-CN" altLang="zh-CN" i="1"/>
                        </m:ctrlPr>
                      </m:sSubPr>
                      <m:e>
                        <m:r>
                          <m:rPr>
                            <m:sty m:val="p"/>
                          </m:rPr>
                          <a:rPr lang="en-US" altLang="zh-CN"/>
                          <m:t>M</m:t>
                        </m:r>
                      </m:e>
                      <m:sub>
                        <m:r>
                          <a:rPr lang="en-US" altLang="zh-CN"/>
                          <m:t>0</m:t>
                        </m:r>
                      </m:sub>
                    </m:sSub>
                    <m:r>
                      <a:rPr lang="en-US" altLang="zh-CN"/>
                      <m:t>=(</m:t>
                    </m:r>
                    <m:sSub>
                      <m:sSubPr>
                        <m:ctrlPr>
                          <a:rPr lang="zh-CN" altLang="zh-CN" i="1"/>
                        </m:ctrlPr>
                      </m:sSubPr>
                      <m:e>
                        <m:r>
                          <m:rPr>
                            <m:sty m:val="p"/>
                          </m:rPr>
                          <a:rPr lang="en-US" altLang="zh-CN"/>
                          <m:t>x</m:t>
                        </m:r>
                      </m:e>
                      <m:sub>
                        <m:r>
                          <a:rPr lang="en-US" altLang="zh-CN"/>
                          <m:t>0</m:t>
                        </m:r>
                      </m:sub>
                    </m:sSub>
                    <m:r>
                      <a:rPr lang="en-US" altLang="zh-CN"/>
                      <m:t>,</m:t>
                    </m:r>
                    <m:sSub>
                      <m:sSubPr>
                        <m:ctrlPr>
                          <a:rPr lang="zh-CN" altLang="zh-CN" i="1"/>
                        </m:ctrlPr>
                      </m:sSubPr>
                      <m:e>
                        <m:r>
                          <m:rPr>
                            <m:sty m:val="p"/>
                          </m:rPr>
                          <a:rPr lang="en-US" altLang="zh-CN"/>
                          <m:t>y</m:t>
                        </m:r>
                      </m:e>
                      <m:sub>
                        <m:r>
                          <a:rPr lang="en-US" altLang="zh-CN"/>
                          <m:t>0</m:t>
                        </m:r>
                      </m:sub>
                    </m:sSub>
                    <m:r>
                      <a:rPr lang="en-US" altLang="zh-CN"/>
                      <m:t>,</m:t>
                    </m:r>
                    <m:sSub>
                      <m:sSubPr>
                        <m:ctrlPr>
                          <a:rPr lang="zh-CN" altLang="zh-CN" i="1"/>
                        </m:ctrlPr>
                      </m:sSubPr>
                      <m:e>
                        <m:r>
                          <m:rPr>
                            <m:sty m:val="p"/>
                          </m:rPr>
                          <a:rPr lang="en-US" altLang="zh-CN"/>
                          <m:t>z</m:t>
                        </m:r>
                      </m:e>
                      <m:sub>
                        <m:r>
                          <a:rPr lang="en-US" altLang="zh-CN"/>
                          <m:t>0</m:t>
                        </m:r>
                      </m:sub>
                    </m:sSub>
                    <m:r>
                      <a:rPr lang="en-US" altLang="zh-CN"/>
                      <m:t>)</m:t>
                    </m:r>
                  </m:oMath>
                </a14:m>
                <a:r>
                  <a:rPr lang="zh-CN" altLang="zh-CN" dirty="0"/>
                  <a:t>为直线上的一点，直线的方向向量为</a:t>
                </a:r>
                <a14:m>
                  <m:oMath xmlns:m="http://schemas.openxmlformats.org/officeDocument/2006/math">
                    <m:r>
                      <a:rPr lang="en-US" altLang="zh-CN" b="1" i="1"/>
                      <m:t>𝐬</m:t>
                    </m:r>
                    <m:r>
                      <a:rPr lang="en-US" altLang="zh-CN"/>
                      <m:t>=(</m:t>
                    </m:r>
                    <m:r>
                      <m:rPr>
                        <m:sty m:val="p"/>
                      </m:rPr>
                      <a:rPr lang="en-US" altLang="zh-CN"/>
                      <m:t>m</m:t>
                    </m:r>
                    <m:r>
                      <a:rPr lang="en-US" altLang="zh-CN"/>
                      <m:t>,</m:t>
                    </m:r>
                    <m:r>
                      <m:rPr>
                        <m:sty m:val="p"/>
                      </m:rPr>
                      <a:rPr lang="en-US" altLang="zh-CN"/>
                      <m:t>n</m:t>
                    </m:r>
                    <m:r>
                      <a:rPr lang="en-US" altLang="zh-CN"/>
                      <m:t>,</m:t>
                    </m:r>
                    <m:r>
                      <m:rPr>
                        <m:sty m:val="p"/>
                      </m:rPr>
                      <a:rPr lang="en-US" altLang="zh-CN"/>
                      <m:t>q</m:t>
                    </m:r>
                    <m:r>
                      <a:rPr lang="en-US" altLang="zh-CN"/>
                      <m:t>)</m:t>
                    </m:r>
                  </m:oMath>
                </a14:m>
                <a:r>
                  <a:rPr lang="zh-CN" altLang="zh-CN" dirty="0"/>
                  <a:t>；</a:t>
                </a:r>
                <a14:m>
                  <m:oMath xmlns:m="http://schemas.openxmlformats.org/officeDocument/2006/math">
                    <m:sSub>
                      <m:sSubPr>
                        <m:ctrlPr>
                          <a:rPr lang="zh-CN" altLang="zh-CN" i="1"/>
                        </m:ctrlPr>
                      </m:sSubPr>
                      <m:e>
                        <m:r>
                          <m:rPr>
                            <m:sty m:val="p"/>
                          </m:rPr>
                          <a:rPr lang="en-US" altLang="zh-CN"/>
                          <m:t>M</m:t>
                        </m:r>
                      </m:e>
                      <m:sub>
                        <m:r>
                          <a:rPr lang="en-US" altLang="zh-CN"/>
                          <m:t>1</m:t>
                        </m:r>
                      </m:sub>
                    </m:sSub>
                    <m:r>
                      <a:rPr lang="en-US" altLang="zh-CN"/>
                      <m:t>=(</m:t>
                    </m:r>
                    <m:sSub>
                      <m:sSubPr>
                        <m:ctrlPr>
                          <a:rPr lang="zh-CN" altLang="zh-CN" i="1"/>
                        </m:ctrlPr>
                      </m:sSubPr>
                      <m:e>
                        <m:r>
                          <m:rPr>
                            <m:sty m:val="p"/>
                          </m:rPr>
                          <a:rPr lang="en-US" altLang="zh-CN"/>
                          <m:t>x</m:t>
                        </m:r>
                      </m:e>
                      <m:sub>
                        <m:r>
                          <a:rPr lang="en-US" altLang="zh-CN"/>
                          <m:t>1</m:t>
                        </m:r>
                      </m:sub>
                    </m:sSub>
                    <m:r>
                      <a:rPr lang="en-US" altLang="zh-CN"/>
                      <m:t>,</m:t>
                    </m:r>
                    <m:sSub>
                      <m:sSubPr>
                        <m:ctrlPr>
                          <a:rPr lang="zh-CN" altLang="zh-CN" i="1"/>
                        </m:ctrlPr>
                      </m:sSubPr>
                      <m:e>
                        <m:r>
                          <m:rPr>
                            <m:sty m:val="p"/>
                          </m:rPr>
                          <a:rPr lang="en-US" altLang="zh-CN"/>
                          <m:t>y</m:t>
                        </m:r>
                      </m:e>
                      <m:sub>
                        <m:r>
                          <a:rPr lang="en-US" altLang="zh-CN"/>
                          <m:t>1</m:t>
                        </m:r>
                      </m:sub>
                    </m:sSub>
                    <m:r>
                      <a:rPr lang="en-US" altLang="zh-CN"/>
                      <m:t>,</m:t>
                    </m:r>
                    <m:sSub>
                      <m:sSubPr>
                        <m:ctrlPr>
                          <a:rPr lang="zh-CN" altLang="zh-CN" i="1"/>
                        </m:ctrlPr>
                      </m:sSubPr>
                      <m:e>
                        <m:r>
                          <m:rPr>
                            <m:sty m:val="p"/>
                          </m:rPr>
                          <a:rPr lang="en-US" altLang="zh-CN"/>
                          <m:t>z</m:t>
                        </m:r>
                      </m:e>
                      <m:sub>
                        <m:r>
                          <a:rPr lang="en-US" altLang="zh-CN"/>
                          <m:t>1</m:t>
                        </m:r>
                      </m:sub>
                    </m:sSub>
                    <m:r>
                      <a:rPr lang="en-US" altLang="zh-CN"/>
                      <m:t>)</m:t>
                    </m:r>
                  </m:oMath>
                </a14:m>
                <a:r>
                  <a:rPr lang="zh-CN" altLang="zh-CN" dirty="0"/>
                  <a:t>为三角形所在平面上一点，平面的法向量</a:t>
                </a:r>
                <a14:m>
                  <m:oMath xmlns:m="http://schemas.openxmlformats.org/officeDocument/2006/math">
                    <m:r>
                      <a:rPr lang="en-US" altLang="zh-CN" b="1" i="1"/>
                      <m:t>𝐧</m:t>
                    </m:r>
                    <m:r>
                      <a:rPr lang="en-US" altLang="zh-CN"/>
                      <m:t>=(</m:t>
                    </m:r>
                    <m:r>
                      <m:rPr>
                        <m:sty m:val="p"/>
                      </m:rPr>
                      <a:rPr lang="en-US" altLang="zh-CN"/>
                      <m:t>A</m:t>
                    </m:r>
                    <m:r>
                      <a:rPr lang="en-US" altLang="zh-CN"/>
                      <m:t>,</m:t>
                    </m:r>
                    <m:r>
                      <m:rPr>
                        <m:sty m:val="p"/>
                      </m:rPr>
                      <a:rPr lang="en-US" altLang="zh-CN"/>
                      <m:t>B</m:t>
                    </m:r>
                    <m:r>
                      <a:rPr lang="en-US" altLang="zh-CN"/>
                      <m:t>,</m:t>
                    </m:r>
                    <m:r>
                      <m:rPr>
                        <m:sty m:val="p"/>
                      </m:rPr>
                      <a:rPr lang="en-US" altLang="zh-CN"/>
                      <m:t>C</m:t>
                    </m:r>
                    <m:r>
                      <a:rPr lang="en-US" altLang="zh-CN"/>
                      <m:t>)</m:t>
                    </m:r>
                  </m:oMath>
                </a14:m>
                <a:r>
                  <a:rPr lang="zh-CN" altLang="zh-CN" dirty="0"/>
                  <a:t>，利用直线和平面的点法式方程可以得到下面的方程组：</a:t>
                </a:r>
              </a:p>
              <a:p>
                <a14:m>
                  <m:oMath xmlns:m="http://schemas.openxmlformats.org/officeDocument/2006/math">
                    <m:d>
                      <m:dPr>
                        <m:begChr m:val="{"/>
                        <m:endChr m:val=""/>
                        <m:ctrlPr>
                          <a:rPr lang="zh-CN" altLang="zh-CN" i="1"/>
                        </m:ctrlPr>
                      </m:dPr>
                      <m:e>
                        <m:eqArr>
                          <m:eqArrPr>
                            <m:ctrlPr>
                              <a:rPr lang="zh-CN" altLang="zh-CN" i="1"/>
                            </m:ctrlPr>
                          </m:eqArrPr>
                          <m:e>
                            <m:r>
                              <m:rPr>
                                <m:sty m:val="p"/>
                              </m:rPr>
                              <a:rPr lang="en-US" altLang="zh-CN"/>
                              <m:t>p</m:t>
                            </m:r>
                            <m:d>
                              <m:dPr>
                                <m:ctrlPr>
                                  <a:rPr lang="zh-CN" altLang="zh-CN" i="1"/>
                                </m:ctrlPr>
                              </m:dPr>
                              <m:e>
                                <m:r>
                                  <m:rPr>
                                    <m:sty m:val="p"/>
                                  </m:rPr>
                                  <a:rPr lang="en-US" altLang="zh-CN"/>
                                  <m:t>t</m:t>
                                </m:r>
                              </m:e>
                            </m:d>
                            <m:r>
                              <a:rPr lang="en-US" altLang="zh-CN"/>
                              <m:t>=</m:t>
                            </m:r>
                            <m:sSub>
                              <m:sSubPr>
                                <m:ctrlPr>
                                  <a:rPr lang="zh-CN" altLang="zh-CN" i="1"/>
                                </m:ctrlPr>
                              </m:sSubPr>
                              <m:e>
                                <m:r>
                                  <m:rPr>
                                    <m:sty m:val="p"/>
                                  </m:rPr>
                                  <a:rPr lang="en-US" altLang="zh-CN"/>
                                  <m:t>M</m:t>
                                </m:r>
                              </m:e>
                              <m:sub>
                                <m:r>
                                  <a:rPr lang="en-US" altLang="zh-CN"/>
                                  <m:t>0</m:t>
                                </m:r>
                              </m:sub>
                            </m:sSub>
                            <m:r>
                              <a:rPr lang="en-US" altLang="zh-CN"/>
                              <m:t>+</m:t>
                            </m:r>
                            <m:r>
                              <m:rPr>
                                <m:sty m:val="p"/>
                              </m:rPr>
                              <a:rPr lang="en-US" altLang="zh-CN"/>
                              <m:t>t</m:t>
                            </m:r>
                            <m:r>
                              <a:rPr lang="en-US" altLang="zh-CN" b="1" i="1"/>
                              <m:t>𝐬</m:t>
                            </m:r>
                          </m:e>
                          <m:e>
                            <m:r>
                              <a:rPr lang="en-US" altLang="zh-CN" b="1" i="1"/>
                              <m:t>𝐧</m:t>
                            </m:r>
                            <m:r>
                              <a:rPr lang="en-US" altLang="zh-CN" b="1"/>
                              <m:t>∙</m:t>
                            </m:r>
                            <m:acc>
                              <m:accPr>
                                <m:chr m:val="⃗"/>
                                <m:ctrlPr>
                                  <a:rPr lang="zh-CN" altLang="zh-CN" b="1" i="1"/>
                                </m:ctrlPr>
                              </m:accPr>
                              <m:e>
                                <m:sSub>
                                  <m:sSubPr>
                                    <m:ctrlPr>
                                      <a:rPr lang="zh-CN" altLang="zh-CN" i="1"/>
                                    </m:ctrlPr>
                                  </m:sSubPr>
                                  <m:e>
                                    <m:r>
                                      <m:rPr>
                                        <m:sty m:val="p"/>
                                      </m:rPr>
                                      <a:rPr lang="en-US" altLang="zh-CN"/>
                                      <m:t>M</m:t>
                                    </m:r>
                                  </m:e>
                                  <m:sub>
                                    <m:r>
                                      <a:rPr lang="en-US" altLang="zh-CN"/>
                                      <m:t>1</m:t>
                                    </m:r>
                                  </m:sub>
                                </m:sSub>
                                <m:r>
                                  <m:rPr>
                                    <m:sty m:val="p"/>
                                  </m:rPr>
                                  <a:rPr lang="en-US" altLang="zh-CN"/>
                                  <m:t>M</m:t>
                                </m:r>
                              </m:e>
                            </m:acc>
                            <m:r>
                              <a:rPr lang="en-US" altLang="zh-CN" b="1"/>
                              <m:t>=</m:t>
                            </m:r>
                            <m:r>
                              <a:rPr lang="en-US" altLang="zh-CN"/>
                              <m:t>0</m:t>
                            </m:r>
                          </m:e>
                        </m:eqArr>
                      </m:e>
                    </m:d>
                  </m:oMath>
                </a14:m>
                <a:endParaRPr lang="zh-CN" altLang="zh-CN" dirty="0"/>
              </a:p>
              <a:p>
                <a:r>
                  <a:rPr lang="zh-CN" altLang="zh-CN" dirty="0"/>
                  <a:t>整理得：</a:t>
                </a:r>
              </a:p>
              <a:p>
                <a:r>
                  <a:rPr lang="en-US" altLang="zh-CN" dirty="0"/>
                  <a:t> </a:t>
                </a:r>
                <a:endParaRPr lang="zh-CN" altLang="zh-CN" dirty="0"/>
              </a:p>
              <a:p>
                <a14:m>
                  <m:oMath xmlns:m="http://schemas.openxmlformats.org/officeDocument/2006/math">
                    <m:d>
                      <m:dPr>
                        <m:begChr m:val="{"/>
                        <m:endChr m:val=""/>
                        <m:ctrlPr>
                          <a:rPr lang="zh-CN" altLang="zh-CN" i="1"/>
                        </m:ctrlPr>
                      </m:dPr>
                      <m:e>
                        <m:eqArr>
                          <m:eqArrPr>
                            <m:ctrlPr>
                              <a:rPr lang="zh-CN" altLang="zh-CN" i="1"/>
                            </m:ctrlPr>
                          </m:eqArrPr>
                          <m:e>
                            <m:f>
                              <m:fPr>
                                <m:ctrlPr>
                                  <a:rPr lang="zh-CN" altLang="zh-CN" i="1"/>
                                </m:ctrlPr>
                              </m:fPr>
                              <m:num>
                                <m:r>
                                  <m:rPr>
                                    <m:sty m:val="p"/>
                                  </m:rPr>
                                  <a:rPr lang="en-US" altLang="zh-CN"/>
                                  <m:t>x</m:t>
                                </m:r>
                                <m:r>
                                  <a:rPr lang="en-US" altLang="zh-CN" i="1"/>
                                  <m:t>−</m:t>
                                </m:r>
                                <m:sSub>
                                  <m:sSubPr>
                                    <m:ctrlPr>
                                      <a:rPr lang="zh-CN" altLang="zh-CN" i="1"/>
                                    </m:ctrlPr>
                                  </m:sSubPr>
                                  <m:e>
                                    <m:r>
                                      <m:rPr>
                                        <m:sty m:val="p"/>
                                      </m:rPr>
                                      <a:rPr lang="en-US" altLang="zh-CN"/>
                                      <m:t>x</m:t>
                                    </m:r>
                                  </m:e>
                                  <m:sub>
                                    <m:r>
                                      <a:rPr lang="en-US" altLang="zh-CN"/>
                                      <m:t>0</m:t>
                                    </m:r>
                                  </m:sub>
                                </m:sSub>
                              </m:num>
                              <m:den>
                                <m:r>
                                  <m:rPr>
                                    <m:sty m:val="p"/>
                                  </m:rPr>
                                  <a:rPr lang="en-US" altLang="zh-CN"/>
                                  <m:t>m</m:t>
                                </m:r>
                              </m:den>
                            </m:f>
                            <m:r>
                              <a:rPr lang="en-US" altLang="zh-CN"/>
                              <m:t>=</m:t>
                            </m:r>
                            <m:f>
                              <m:fPr>
                                <m:ctrlPr>
                                  <a:rPr lang="zh-CN" altLang="zh-CN" i="1"/>
                                </m:ctrlPr>
                              </m:fPr>
                              <m:num>
                                <m:r>
                                  <m:rPr>
                                    <m:sty m:val="p"/>
                                  </m:rPr>
                                  <a:rPr lang="en-US" altLang="zh-CN"/>
                                  <m:t>y</m:t>
                                </m:r>
                                <m:r>
                                  <a:rPr lang="en-US" altLang="zh-CN" i="1"/>
                                  <m:t>−</m:t>
                                </m:r>
                                <m:sSub>
                                  <m:sSubPr>
                                    <m:ctrlPr>
                                      <a:rPr lang="zh-CN" altLang="zh-CN" i="1"/>
                                    </m:ctrlPr>
                                  </m:sSubPr>
                                  <m:e>
                                    <m:r>
                                      <m:rPr>
                                        <m:sty m:val="p"/>
                                      </m:rPr>
                                      <a:rPr lang="en-US" altLang="zh-CN"/>
                                      <m:t>y</m:t>
                                    </m:r>
                                  </m:e>
                                  <m:sub>
                                    <m:r>
                                      <a:rPr lang="en-US" altLang="zh-CN"/>
                                      <m:t>0</m:t>
                                    </m:r>
                                  </m:sub>
                                </m:sSub>
                              </m:num>
                              <m:den>
                                <m:r>
                                  <m:rPr>
                                    <m:sty m:val="p"/>
                                  </m:rPr>
                                  <a:rPr lang="en-US" altLang="zh-CN"/>
                                  <m:t>n</m:t>
                                </m:r>
                              </m:den>
                            </m:f>
                            <m:r>
                              <a:rPr lang="en-US" altLang="zh-CN"/>
                              <m:t>=</m:t>
                            </m:r>
                            <m:f>
                              <m:fPr>
                                <m:ctrlPr>
                                  <a:rPr lang="zh-CN" altLang="zh-CN" i="1"/>
                                </m:ctrlPr>
                              </m:fPr>
                              <m:num>
                                <m:r>
                                  <m:rPr>
                                    <m:sty m:val="p"/>
                                  </m:rPr>
                                  <a:rPr lang="en-US" altLang="zh-CN"/>
                                  <m:t>z</m:t>
                                </m:r>
                                <m:r>
                                  <a:rPr lang="en-US" altLang="zh-CN" i="1"/>
                                  <m:t>−</m:t>
                                </m:r>
                                <m:sSub>
                                  <m:sSubPr>
                                    <m:ctrlPr>
                                      <a:rPr lang="zh-CN" altLang="zh-CN" i="1"/>
                                    </m:ctrlPr>
                                  </m:sSubPr>
                                  <m:e>
                                    <m:r>
                                      <m:rPr>
                                        <m:sty m:val="p"/>
                                      </m:rPr>
                                      <a:rPr lang="en-US" altLang="zh-CN"/>
                                      <m:t>z</m:t>
                                    </m:r>
                                  </m:e>
                                  <m:sub>
                                    <m:r>
                                      <a:rPr lang="en-US" altLang="zh-CN"/>
                                      <m:t>0</m:t>
                                    </m:r>
                                  </m:sub>
                                </m:sSub>
                              </m:num>
                              <m:den>
                                <m:r>
                                  <m:rPr>
                                    <m:sty m:val="p"/>
                                  </m:rPr>
                                  <a:rPr lang="en-US" altLang="zh-CN"/>
                                  <m:t>q</m:t>
                                </m:r>
                              </m:den>
                            </m:f>
                            <m:r>
                              <a:rPr lang="en-US" altLang="zh-CN"/>
                              <m:t>=</m:t>
                            </m:r>
                            <m:r>
                              <m:rPr>
                                <m:sty m:val="p"/>
                              </m:rPr>
                              <a:rPr lang="en-US" altLang="zh-CN"/>
                              <m:t>t</m:t>
                            </m:r>
                            <m:r>
                              <a:rPr lang="en-US" altLang="zh-CN"/>
                              <m:t>                    </m:t>
                            </m:r>
                            <m:r>
                              <a:rPr lang="zh-CN" altLang="zh-CN"/>
                              <m:t>（</m:t>
                            </m:r>
                            <m:r>
                              <a:rPr lang="en-US" altLang="zh-CN"/>
                              <m:t>1</m:t>
                            </m:r>
                            <m:r>
                              <a:rPr lang="zh-CN" altLang="zh-CN"/>
                              <m:t>）</m:t>
                            </m:r>
                          </m:e>
                          <m:e>
                            <m:r>
                              <m:rPr>
                                <m:sty m:val="p"/>
                              </m:rPr>
                              <a:rPr lang="en-US" altLang="zh-CN"/>
                              <m:t>A</m:t>
                            </m:r>
                            <m:d>
                              <m:dPr>
                                <m:ctrlPr>
                                  <a:rPr lang="zh-CN" altLang="zh-CN" i="1"/>
                                </m:ctrlPr>
                              </m:dPr>
                              <m:e>
                                <m:r>
                                  <m:rPr>
                                    <m:sty m:val="p"/>
                                  </m:rPr>
                                  <a:rPr lang="en-US" altLang="zh-CN"/>
                                  <m:t>x</m:t>
                                </m:r>
                                <m:r>
                                  <a:rPr lang="en-US" altLang="zh-CN" i="1"/>
                                  <m:t>−</m:t>
                                </m:r>
                                <m:sSub>
                                  <m:sSubPr>
                                    <m:ctrlPr>
                                      <a:rPr lang="zh-CN" altLang="zh-CN" i="1"/>
                                    </m:ctrlPr>
                                  </m:sSubPr>
                                  <m:e>
                                    <m:r>
                                      <m:rPr>
                                        <m:sty m:val="p"/>
                                      </m:rPr>
                                      <a:rPr lang="en-US" altLang="zh-CN"/>
                                      <m:t>x</m:t>
                                    </m:r>
                                  </m:e>
                                  <m:sub>
                                    <m:r>
                                      <a:rPr lang="en-US" altLang="zh-CN"/>
                                      <m:t>1</m:t>
                                    </m:r>
                                  </m:sub>
                                </m:sSub>
                              </m:e>
                            </m:d>
                            <m:r>
                              <a:rPr lang="en-US" altLang="zh-CN"/>
                              <m:t>+</m:t>
                            </m:r>
                            <m:r>
                              <m:rPr>
                                <m:sty m:val="p"/>
                              </m:rPr>
                              <a:rPr lang="en-US" altLang="zh-CN"/>
                              <m:t>B</m:t>
                            </m:r>
                            <m:d>
                              <m:dPr>
                                <m:ctrlPr>
                                  <a:rPr lang="zh-CN" altLang="zh-CN" i="1"/>
                                </m:ctrlPr>
                              </m:dPr>
                              <m:e>
                                <m:r>
                                  <m:rPr>
                                    <m:sty m:val="p"/>
                                  </m:rPr>
                                  <a:rPr lang="en-US" altLang="zh-CN"/>
                                  <m:t>y</m:t>
                                </m:r>
                                <m:r>
                                  <a:rPr lang="en-US" altLang="zh-CN" i="1"/>
                                  <m:t>−</m:t>
                                </m:r>
                                <m:sSub>
                                  <m:sSubPr>
                                    <m:ctrlPr>
                                      <a:rPr lang="zh-CN" altLang="zh-CN" i="1"/>
                                    </m:ctrlPr>
                                  </m:sSubPr>
                                  <m:e>
                                    <m:r>
                                      <m:rPr>
                                        <m:sty m:val="p"/>
                                      </m:rPr>
                                      <a:rPr lang="en-US" altLang="zh-CN"/>
                                      <m:t>y</m:t>
                                    </m:r>
                                  </m:e>
                                  <m:sub>
                                    <m:r>
                                      <a:rPr lang="en-US" altLang="zh-CN"/>
                                      <m:t>1</m:t>
                                    </m:r>
                                  </m:sub>
                                </m:sSub>
                              </m:e>
                            </m:d>
                            <m:r>
                              <a:rPr lang="en-US" altLang="zh-CN"/>
                              <m:t>+</m:t>
                            </m:r>
                            <m:r>
                              <m:rPr>
                                <m:sty m:val="p"/>
                              </m:rPr>
                              <a:rPr lang="en-US" altLang="zh-CN"/>
                              <m:t>C</m:t>
                            </m:r>
                            <m:d>
                              <m:dPr>
                                <m:ctrlPr>
                                  <a:rPr lang="zh-CN" altLang="zh-CN" i="1"/>
                                </m:ctrlPr>
                              </m:dPr>
                              <m:e>
                                <m:r>
                                  <m:rPr>
                                    <m:sty m:val="p"/>
                                  </m:rPr>
                                  <a:rPr lang="en-US" altLang="zh-CN"/>
                                  <m:t>z</m:t>
                                </m:r>
                                <m:r>
                                  <a:rPr lang="en-US" altLang="zh-CN" i="1"/>
                                  <m:t>−</m:t>
                                </m:r>
                                <m:sSub>
                                  <m:sSubPr>
                                    <m:ctrlPr>
                                      <a:rPr lang="zh-CN" altLang="zh-CN" i="1"/>
                                    </m:ctrlPr>
                                  </m:sSubPr>
                                  <m:e>
                                    <m:r>
                                      <m:rPr>
                                        <m:sty m:val="p"/>
                                      </m:rPr>
                                      <a:rPr lang="en-US" altLang="zh-CN"/>
                                      <m:t>z</m:t>
                                    </m:r>
                                  </m:e>
                                  <m:sub>
                                    <m:r>
                                      <a:rPr lang="en-US" altLang="zh-CN"/>
                                      <m:t>1</m:t>
                                    </m:r>
                                  </m:sub>
                                </m:sSub>
                              </m:e>
                            </m:d>
                            <m:r>
                              <a:rPr lang="en-US" altLang="zh-CN"/>
                              <m:t>=0  </m:t>
                            </m:r>
                            <m:r>
                              <a:rPr lang="zh-CN" altLang="zh-CN"/>
                              <m:t>（</m:t>
                            </m:r>
                            <m:r>
                              <a:rPr lang="en-US" altLang="zh-CN"/>
                              <m:t>2</m:t>
                            </m:r>
                            <m:r>
                              <a:rPr lang="zh-CN" altLang="zh-CN"/>
                              <m:t>）</m:t>
                            </m:r>
                          </m:e>
                        </m:eqArr>
                      </m:e>
                    </m:d>
                  </m:oMath>
                </a14:m>
                <a:endParaRPr lang="zh-CN" altLang="zh-CN" dirty="0"/>
              </a:p>
              <a:p>
                <a:r>
                  <a:rPr lang="zh-CN" altLang="zh-CN" dirty="0"/>
                  <a:t>从上面的方程组中可以解出</a:t>
                </a:r>
                <a:r>
                  <a:rPr lang="en-US" altLang="zh-CN" dirty="0"/>
                  <a:t>t</a:t>
                </a:r>
                <a:r>
                  <a:rPr lang="zh-CN" altLang="zh-CN" dirty="0"/>
                  <a:t>的值，把</a:t>
                </a:r>
                <a:r>
                  <a:rPr lang="en-US" altLang="zh-CN" dirty="0"/>
                  <a:t>t</a:t>
                </a:r>
                <a:r>
                  <a:rPr lang="zh-CN" altLang="zh-CN" dirty="0"/>
                  <a:t>代入（</a:t>
                </a:r>
                <a:r>
                  <a:rPr lang="en-US" altLang="zh-CN" dirty="0"/>
                  <a:t>1</a:t>
                </a:r>
                <a:r>
                  <a:rPr lang="zh-CN" altLang="zh-CN" dirty="0"/>
                  <a:t>）可得交点坐标。</a:t>
                </a:r>
              </a:p>
              <a:p>
                <a:r>
                  <a:rPr lang="zh-CN" altLang="zh-CN" dirty="0"/>
                  <a:t>得到交点坐标以后，可以按照上一小节的方法判断交点是否在三角形内。</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815" t="-1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9484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参数化求解</a:t>
            </a:r>
            <a:r>
              <a:rPr lang="zh-CN" altLang="zh-CN" dirty="0" smtClean="0"/>
              <a:t>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891879"/>
              </a:xfrm>
            </p:spPr>
            <p:txBody>
              <a:bodyPr>
                <a:normAutofit fontScale="32500" lnSpcReduction="20000"/>
              </a:bodyPr>
              <a:lstStyle/>
              <a:p>
                <a:r>
                  <a:rPr lang="zh-CN" altLang="zh-CN" dirty="0" smtClean="0"/>
                  <a:t>从</a:t>
                </a:r>
                <a:r>
                  <a:rPr lang="zh-CN" altLang="zh-CN" dirty="0"/>
                  <a:t>上一小节的分析，我们知道了，三角形所在平面内的任意点都可以使用下面的方程来表示：</a:t>
                </a:r>
              </a:p>
              <a:p>
                <a14:m>
                  <m:oMath xmlns:m="http://schemas.openxmlformats.org/officeDocument/2006/math">
                    <m:acc>
                      <m:accPr>
                        <m:chr m:val="⃗"/>
                        <m:ctrlPr>
                          <a:rPr lang="zh-CN" altLang="zh-CN" i="1"/>
                        </m:ctrlPr>
                      </m:accPr>
                      <m:e>
                        <m:r>
                          <m:rPr>
                            <m:sty m:val="p"/>
                          </m:rPr>
                          <a:rPr lang="en-US" altLang="zh-CN"/>
                          <m:t>AP</m:t>
                        </m:r>
                      </m:e>
                    </m:acc>
                    <m:r>
                      <a:rPr lang="en-US" altLang="zh-CN"/>
                      <m:t>=</m:t>
                    </m:r>
                    <m:r>
                      <m:rPr>
                        <m:sty m:val="p"/>
                      </m:rPr>
                      <a:rPr lang="en-US" altLang="zh-CN"/>
                      <m:t>u</m:t>
                    </m:r>
                    <m:r>
                      <a:rPr lang="en-US" altLang="zh-CN" i="1"/>
                      <m:t>∗</m:t>
                    </m:r>
                    <m:acc>
                      <m:accPr>
                        <m:chr m:val="⃗"/>
                        <m:ctrlPr>
                          <a:rPr lang="zh-CN" altLang="zh-CN" i="1"/>
                        </m:ctrlPr>
                      </m:accPr>
                      <m:e>
                        <m:r>
                          <m:rPr>
                            <m:sty m:val="p"/>
                          </m:rPr>
                          <a:rPr lang="en-US" altLang="zh-CN"/>
                          <m:t>AC</m:t>
                        </m:r>
                      </m:e>
                    </m:acc>
                    <m:r>
                      <a:rPr lang="en-US" altLang="zh-CN"/>
                      <m:t>+</m:t>
                    </m:r>
                    <m:r>
                      <m:rPr>
                        <m:sty m:val="p"/>
                      </m:rPr>
                      <a:rPr lang="en-US" altLang="zh-CN"/>
                      <m:t>v</m:t>
                    </m:r>
                    <m:r>
                      <a:rPr lang="en-US" altLang="zh-CN" i="1"/>
                      <m:t>∗</m:t>
                    </m:r>
                    <m:acc>
                      <m:accPr>
                        <m:chr m:val="⃗"/>
                        <m:ctrlPr>
                          <a:rPr lang="zh-CN" altLang="zh-CN" i="1"/>
                        </m:ctrlPr>
                      </m:accPr>
                      <m:e>
                        <m:r>
                          <m:rPr>
                            <m:sty m:val="p"/>
                          </m:rPr>
                          <a:rPr lang="en-US" altLang="zh-CN"/>
                          <m:t>AB</m:t>
                        </m:r>
                      </m:e>
                    </m:acc>
                  </m:oMath>
                </a14:m>
                <a:endParaRPr lang="zh-CN" altLang="zh-CN" dirty="0"/>
              </a:p>
              <a:p>
                <a:r>
                  <a:rPr lang="zh-CN" altLang="zh-CN" dirty="0"/>
                  <a:t>则任意点</a:t>
                </a:r>
                <a:r>
                  <a:rPr lang="en-US" altLang="zh-CN" dirty="0"/>
                  <a:t>P</a:t>
                </a:r>
                <a:r>
                  <a:rPr lang="zh-CN" altLang="zh-CN" dirty="0"/>
                  <a:t>可以表示为：</a:t>
                </a:r>
              </a:p>
              <a:p>
                <a14:m>
                  <m:oMath xmlns:m="http://schemas.openxmlformats.org/officeDocument/2006/math">
                    <m:r>
                      <m:rPr>
                        <m:sty m:val="p"/>
                      </m:rPr>
                      <a:rPr lang="en-US" altLang="zh-CN"/>
                      <m:t>P</m:t>
                    </m:r>
                    <m:r>
                      <a:rPr lang="en-US" altLang="zh-CN"/>
                      <m:t>=</m:t>
                    </m:r>
                    <m:r>
                      <m:rPr>
                        <m:sty m:val="p"/>
                      </m:rPr>
                      <a:rPr lang="en-US" altLang="zh-CN"/>
                      <m:t>uC</m:t>
                    </m:r>
                    <m:r>
                      <a:rPr lang="en-US" altLang="zh-CN"/>
                      <m:t>+</m:t>
                    </m:r>
                    <m:r>
                      <m:rPr>
                        <m:sty m:val="p"/>
                      </m:rPr>
                      <a:rPr lang="en-US" altLang="zh-CN"/>
                      <m:t>vB</m:t>
                    </m:r>
                    <m:r>
                      <a:rPr lang="en-US" altLang="zh-CN"/>
                      <m:t>+</m:t>
                    </m:r>
                    <m:d>
                      <m:dPr>
                        <m:ctrlPr>
                          <a:rPr lang="zh-CN" altLang="zh-CN" i="1"/>
                        </m:ctrlPr>
                      </m:dPr>
                      <m:e>
                        <m:r>
                          <a:rPr lang="en-US" altLang="zh-CN"/>
                          <m:t>1</m:t>
                        </m:r>
                        <m:r>
                          <a:rPr lang="en-US" altLang="zh-CN" i="1"/>
                          <m:t>−</m:t>
                        </m:r>
                        <m:r>
                          <m:rPr>
                            <m:sty m:val="p"/>
                          </m:rPr>
                          <a:rPr lang="en-US" altLang="zh-CN"/>
                          <m:t>u</m:t>
                        </m:r>
                        <m:r>
                          <a:rPr lang="en-US" altLang="zh-CN" i="1"/>
                          <m:t>−</m:t>
                        </m:r>
                        <m:r>
                          <m:rPr>
                            <m:sty m:val="p"/>
                          </m:rPr>
                          <a:rPr lang="en-US" altLang="zh-CN"/>
                          <m:t>v</m:t>
                        </m:r>
                      </m:e>
                    </m:d>
                    <m:r>
                      <m:rPr>
                        <m:sty m:val="p"/>
                      </m:rPr>
                      <a:rPr lang="en-US" altLang="zh-CN"/>
                      <m:t>A</m:t>
                    </m:r>
                  </m:oMath>
                </a14:m>
                <a:endParaRPr lang="zh-CN" altLang="zh-CN" dirty="0"/>
              </a:p>
              <a:p>
                <a:r>
                  <a:rPr lang="zh-CN" altLang="zh-CN" dirty="0"/>
                  <a:t>由</a:t>
                </a:r>
                <a:r>
                  <a:rPr lang="en-US" altLang="zh-CN" dirty="0"/>
                  <a:t>u</a:t>
                </a:r>
                <a:r>
                  <a:rPr lang="zh-CN" altLang="zh-CN" dirty="0"/>
                  <a:t>和</a:t>
                </a:r>
                <a:r>
                  <a:rPr lang="en-US" altLang="zh-CN" dirty="0"/>
                  <a:t>v</a:t>
                </a:r>
                <a:r>
                  <a:rPr lang="zh-CN" altLang="zh-CN" dirty="0"/>
                  <a:t>的取值范围可以得到</a:t>
                </a:r>
                <a:r>
                  <a:rPr lang="en-US" altLang="zh-CN" dirty="0"/>
                  <a:t>P</a:t>
                </a:r>
                <a:r>
                  <a:rPr lang="zh-CN" altLang="zh-CN" dirty="0"/>
                  <a:t>和三角形的位置关系。于是，求直线与三角形的交点也就变成了解下面的方程（其中</a:t>
                </a:r>
                <a:r>
                  <a:rPr lang="en-US" altLang="zh-CN" dirty="0" err="1"/>
                  <a:t>t,u,v</a:t>
                </a:r>
                <a:r>
                  <a:rPr lang="zh-CN" altLang="zh-CN" dirty="0"/>
                  <a:t>是未知数，其他为已知）：</a:t>
                </a:r>
              </a:p>
              <a:p>
                <a14:m>
                  <m:oMath xmlns:m="http://schemas.openxmlformats.org/officeDocument/2006/math">
                    <m:sSub>
                      <m:sSubPr>
                        <m:ctrlPr>
                          <a:rPr lang="zh-CN" altLang="zh-CN" i="1"/>
                        </m:ctrlPr>
                      </m:sSubPr>
                      <m:e>
                        <m:r>
                          <m:rPr>
                            <m:sty m:val="p"/>
                          </m:rPr>
                          <a:rPr lang="en-US" altLang="zh-CN"/>
                          <m:t>M</m:t>
                        </m:r>
                      </m:e>
                      <m:sub>
                        <m:r>
                          <a:rPr lang="en-US" altLang="zh-CN"/>
                          <m:t>0</m:t>
                        </m:r>
                      </m:sub>
                    </m:sSub>
                    <m:r>
                      <a:rPr lang="en-US" altLang="zh-CN"/>
                      <m:t>+</m:t>
                    </m:r>
                    <m:r>
                      <m:rPr>
                        <m:sty m:val="p"/>
                      </m:rPr>
                      <a:rPr lang="en-US" altLang="zh-CN"/>
                      <m:t>t</m:t>
                    </m:r>
                    <m:r>
                      <a:rPr lang="en-US" altLang="zh-CN" b="1" i="1"/>
                      <m:t>𝐬</m:t>
                    </m:r>
                    <m:r>
                      <a:rPr lang="en-US" altLang="zh-CN"/>
                      <m:t>=</m:t>
                    </m:r>
                    <m:r>
                      <m:rPr>
                        <m:sty m:val="p"/>
                      </m:rPr>
                      <a:rPr lang="en-US" altLang="zh-CN"/>
                      <m:t>uC</m:t>
                    </m:r>
                    <m:r>
                      <a:rPr lang="en-US" altLang="zh-CN"/>
                      <m:t>+</m:t>
                    </m:r>
                    <m:r>
                      <m:rPr>
                        <m:sty m:val="p"/>
                      </m:rPr>
                      <a:rPr lang="en-US" altLang="zh-CN"/>
                      <m:t>vB</m:t>
                    </m:r>
                    <m:r>
                      <a:rPr lang="en-US" altLang="zh-CN"/>
                      <m:t>+</m:t>
                    </m:r>
                    <m:d>
                      <m:dPr>
                        <m:ctrlPr>
                          <a:rPr lang="zh-CN" altLang="zh-CN" i="1"/>
                        </m:ctrlPr>
                      </m:dPr>
                      <m:e>
                        <m:r>
                          <a:rPr lang="en-US" altLang="zh-CN"/>
                          <m:t>1</m:t>
                        </m:r>
                        <m:r>
                          <a:rPr lang="en-US" altLang="zh-CN" i="1"/>
                          <m:t>−</m:t>
                        </m:r>
                        <m:r>
                          <m:rPr>
                            <m:sty m:val="p"/>
                          </m:rPr>
                          <a:rPr lang="en-US" altLang="zh-CN"/>
                          <m:t>u</m:t>
                        </m:r>
                        <m:r>
                          <a:rPr lang="en-US" altLang="zh-CN" i="1"/>
                          <m:t>−</m:t>
                        </m:r>
                        <m:r>
                          <m:rPr>
                            <m:sty m:val="p"/>
                          </m:rPr>
                          <a:rPr lang="en-US" altLang="zh-CN"/>
                          <m:t>v</m:t>
                        </m:r>
                      </m:e>
                    </m:d>
                    <m:r>
                      <m:rPr>
                        <m:sty m:val="p"/>
                      </m:rPr>
                      <a:rPr lang="en-US" altLang="zh-CN"/>
                      <m:t>A</m:t>
                    </m:r>
                  </m:oMath>
                </a14:m>
                <a:endParaRPr lang="zh-CN" altLang="zh-CN" dirty="0"/>
              </a:p>
              <a:p>
                <a:r>
                  <a:rPr lang="zh-CN" altLang="zh-CN" dirty="0"/>
                  <a:t>整理得：</a:t>
                </a:r>
              </a:p>
              <a:p>
                <a14:m>
                  <m:oMath xmlns:m="http://schemas.openxmlformats.org/officeDocument/2006/math">
                    <m:sSub>
                      <m:sSubPr>
                        <m:ctrlPr>
                          <a:rPr lang="zh-CN" altLang="zh-CN" i="1"/>
                        </m:ctrlPr>
                      </m:sSubPr>
                      <m:e>
                        <m:r>
                          <m:rPr>
                            <m:sty m:val="p"/>
                          </m:rPr>
                          <a:rPr lang="en-US" altLang="zh-CN"/>
                          <m:t>M</m:t>
                        </m:r>
                      </m:e>
                      <m:sub>
                        <m:r>
                          <a:rPr lang="en-US" altLang="zh-CN"/>
                          <m:t>0</m:t>
                        </m:r>
                      </m:sub>
                    </m:sSub>
                    <m:r>
                      <a:rPr lang="en-US" altLang="zh-CN" i="1"/>
                      <m:t>−</m:t>
                    </m:r>
                    <m:r>
                      <m:rPr>
                        <m:sty m:val="p"/>
                      </m:rPr>
                      <a:rPr lang="en-US" altLang="zh-CN"/>
                      <m:t>A</m:t>
                    </m:r>
                    <m:r>
                      <a:rPr lang="en-US" altLang="zh-CN"/>
                      <m:t>=</m:t>
                    </m:r>
                    <m:r>
                      <a:rPr lang="en-US" altLang="zh-CN" i="1"/>
                      <m:t>−</m:t>
                    </m:r>
                    <m:r>
                      <m:rPr>
                        <m:sty m:val="p"/>
                      </m:rPr>
                      <a:rPr lang="en-US" altLang="zh-CN"/>
                      <m:t>t</m:t>
                    </m:r>
                    <m:r>
                      <a:rPr lang="en-US" altLang="zh-CN" b="1" i="1"/>
                      <m:t>𝐬</m:t>
                    </m:r>
                    <m:r>
                      <a:rPr lang="en-US" altLang="zh-CN" b="1"/>
                      <m:t>+</m:t>
                    </m:r>
                    <m:r>
                      <m:rPr>
                        <m:sty m:val="p"/>
                      </m:rPr>
                      <a:rPr lang="en-US" altLang="zh-CN"/>
                      <m:t>v</m:t>
                    </m:r>
                    <m:d>
                      <m:dPr>
                        <m:ctrlPr>
                          <a:rPr lang="zh-CN" altLang="zh-CN" b="1" i="1"/>
                        </m:ctrlPr>
                      </m:dPr>
                      <m:e>
                        <m:r>
                          <m:rPr>
                            <m:sty m:val="p"/>
                          </m:rPr>
                          <a:rPr lang="en-US" altLang="zh-CN"/>
                          <m:t>B</m:t>
                        </m:r>
                        <m:r>
                          <a:rPr lang="en-US" altLang="zh-CN" i="1"/>
                          <m:t>−</m:t>
                        </m:r>
                        <m:r>
                          <m:rPr>
                            <m:sty m:val="p"/>
                          </m:rPr>
                          <a:rPr lang="en-US" altLang="zh-CN"/>
                          <m:t>A</m:t>
                        </m:r>
                      </m:e>
                    </m:d>
                    <m:r>
                      <a:rPr lang="en-US" altLang="zh-CN" b="1"/>
                      <m:t>+</m:t>
                    </m:r>
                    <m:r>
                      <m:rPr>
                        <m:sty m:val="p"/>
                      </m:rPr>
                      <a:rPr lang="en-US" altLang="zh-CN"/>
                      <m:t>u</m:t>
                    </m:r>
                    <m:r>
                      <a:rPr lang="en-US" altLang="zh-CN"/>
                      <m:t>(</m:t>
                    </m:r>
                    <m:r>
                      <m:rPr>
                        <m:sty m:val="p"/>
                      </m:rPr>
                      <a:rPr lang="en-US" altLang="zh-CN"/>
                      <m:t>C</m:t>
                    </m:r>
                    <m:r>
                      <a:rPr lang="en-US" altLang="zh-CN" i="1"/>
                      <m:t>−</m:t>
                    </m:r>
                    <m:r>
                      <m:rPr>
                        <m:sty m:val="p"/>
                      </m:rPr>
                      <a:rPr lang="en-US" altLang="zh-CN"/>
                      <m:t>A</m:t>
                    </m:r>
                    <m:r>
                      <a:rPr lang="en-US" altLang="zh-CN" b="1"/>
                      <m:t>)</m:t>
                    </m:r>
                  </m:oMath>
                </a14:m>
                <a:endParaRPr lang="zh-CN" altLang="zh-CN" dirty="0"/>
              </a:p>
              <a:p>
                <a:r>
                  <a:rPr lang="zh-CN" altLang="zh-CN" dirty="0"/>
                  <a:t>化为线性方程组为：</a:t>
                </a:r>
              </a:p>
              <a:p>
                <a14:m>
                  <m:oMath xmlns:m="http://schemas.openxmlformats.org/officeDocument/2006/math">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B</m:t>
                              </m:r>
                              <m:r>
                                <a:rPr lang="en-US" altLang="zh-CN" i="1"/>
                                <m:t>−</m:t>
                              </m:r>
                              <m:r>
                                <m:rPr>
                                  <m:sty m:val="p"/>
                                </m:rPr>
                                <a:rPr lang="en-US" altLang="zh-CN"/>
                                <m:t>A</m:t>
                              </m:r>
                            </m:e>
                            <m:e>
                              <m:r>
                                <m:rPr>
                                  <m:sty m:val="p"/>
                                </m:rPr>
                                <a:rPr lang="en-US" altLang="zh-CN"/>
                                <m:t>C</m:t>
                              </m:r>
                              <m:r>
                                <a:rPr lang="en-US" altLang="zh-CN" i="1"/>
                                <m:t>−</m:t>
                              </m:r>
                              <m:r>
                                <m:rPr>
                                  <m:sty m:val="p"/>
                                </m:rPr>
                                <a:rPr lang="en-US" altLang="zh-CN"/>
                                <m:t>A</m:t>
                              </m:r>
                            </m:e>
                          </m:mr>
                        </m:m>
                      </m:e>
                    </m:d>
                    <m:d>
                      <m:dPr>
                        <m:begChr m:val="["/>
                        <m:endChr m:val="]"/>
                        <m:ctrlPr>
                          <a:rPr lang="zh-CN" altLang="zh-CN" i="1"/>
                        </m:ctrlPr>
                      </m:dPr>
                      <m:e>
                        <m:m>
                          <m:mPr>
                            <m:mcs>
                              <m:mc>
                                <m:mcPr>
                                  <m:count m:val="1"/>
                                  <m:mcJc m:val="center"/>
                                </m:mcPr>
                              </m:mc>
                            </m:mcs>
                            <m:ctrlPr>
                              <a:rPr lang="zh-CN" altLang="zh-CN" i="1"/>
                            </m:ctrlPr>
                          </m:mPr>
                          <m:mr>
                            <m:e>
                              <m:r>
                                <m:rPr>
                                  <m:sty m:val="p"/>
                                </m:rPr>
                                <a:rPr lang="en-US" altLang="zh-CN"/>
                                <m:t>t</m:t>
                              </m:r>
                            </m:e>
                          </m:mr>
                          <m:mr>
                            <m:e>
                              <m:r>
                                <m:rPr>
                                  <m:sty m:val="p"/>
                                </m:rPr>
                                <a:rPr lang="en-US" altLang="zh-CN"/>
                                <m:t>v</m:t>
                              </m:r>
                            </m:e>
                          </m:mr>
                          <m:mr>
                            <m:e>
                              <m:r>
                                <m:rPr>
                                  <m:sty m:val="p"/>
                                </m:rPr>
                                <a:rPr lang="en-US" altLang="zh-CN"/>
                                <m:t>u</m:t>
                              </m:r>
                            </m:e>
                          </m:mr>
                        </m:m>
                      </m:e>
                    </m:d>
                    <m:r>
                      <a:rPr lang="en-US" altLang="zh-CN"/>
                      <m:t>=</m:t>
                    </m:r>
                    <m:sSub>
                      <m:sSubPr>
                        <m:ctrlPr>
                          <a:rPr lang="zh-CN" altLang="zh-CN" i="1"/>
                        </m:ctrlPr>
                      </m:sSubPr>
                      <m:e>
                        <m:r>
                          <m:rPr>
                            <m:sty m:val="p"/>
                          </m:rPr>
                          <a:rPr lang="en-US" altLang="zh-CN"/>
                          <m:t>M</m:t>
                        </m:r>
                      </m:e>
                      <m:sub>
                        <m:r>
                          <a:rPr lang="en-US" altLang="zh-CN"/>
                          <m:t>0</m:t>
                        </m:r>
                      </m:sub>
                    </m:sSub>
                    <m:r>
                      <a:rPr lang="en-US" altLang="zh-CN" i="1"/>
                      <m:t>−</m:t>
                    </m:r>
                    <m:r>
                      <m:rPr>
                        <m:sty m:val="p"/>
                      </m:rPr>
                      <a:rPr lang="en-US" altLang="zh-CN"/>
                      <m:t>A</m:t>
                    </m:r>
                  </m:oMath>
                </a14:m>
                <a:endParaRPr lang="zh-CN" altLang="zh-CN" dirty="0"/>
              </a:p>
              <a:p>
                <a:r>
                  <a:rPr lang="zh-CN" altLang="zh-CN" dirty="0"/>
                  <a:t>令</a:t>
                </a:r>
                <a14:m>
                  <m:oMath xmlns:m="http://schemas.openxmlformats.org/officeDocument/2006/math">
                    <m:r>
                      <m:rPr>
                        <m:sty m:val="p"/>
                      </m:rPr>
                      <a:rPr lang="en-US" altLang="zh-CN"/>
                      <m:t>B</m:t>
                    </m:r>
                    <m:r>
                      <a:rPr lang="en-US" altLang="zh-CN" i="1"/>
                      <m:t>−</m:t>
                    </m:r>
                    <m:r>
                      <m:rPr>
                        <m:sty m:val="p"/>
                      </m:rPr>
                      <a:rPr lang="en-US" altLang="zh-CN"/>
                      <m:t>A</m:t>
                    </m:r>
                    <m:r>
                      <a:rPr lang="en-US" altLang="zh-CN"/>
                      <m:t>=</m:t>
                    </m:r>
                    <m:r>
                      <m:rPr>
                        <m:sty m:val="p"/>
                      </m:rPr>
                      <a:rPr lang="en-US" altLang="zh-CN"/>
                      <m:t>E</m:t>
                    </m:r>
                  </m:oMath>
                </a14:m>
                <a:r>
                  <a:rPr lang="zh-CN" altLang="zh-CN" dirty="0"/>
                  <a:t>，</a:t>
                </a:r>
                <a14:m>
                  <m:oMath xmlns:m="http://schemas.openxmlformats.org/officeDocument/2006/math">
                    <m:r>
                      <m:rPr>
                        <m:sty m:val="p"/>
                      </m:rPr>
                      <a:rPr lang="en-US" altLang="zh-CN"/>
                      <m:t>C</m:t>
                    </m:r>
                    <m:r>
                      <a:rPr lang="en-US" altLang="zh-CN" i="1"/>
                      <m:t>−</m:t>
                    </m:r>
                    <m:r>
                      <m:rPr>
                        <m:sty m:val="p"/>
                      </m:rPr>
                      <a:rPr lang="en-US" altLang="zh-CN"/>
                      <m:t>A</m:t>
                    </m:r>
                    <m:r>
                      <a:rPr lang="en-US" altLang="zh-CN"/>
                      <m:t>=</m:t>
                    </m:r>
                    <m:r>
                      <m:rPr>
                        <m:sty m:val="p"/>
                      </m:rPr>
                      <a:rPr lang="en-US" altLang="zh-CN"/>
                      <m:t>F</m:t>
                    </m:r>
                    <m:r>
                      <a:rPr lang="zh-CN" altLang="zh-CN"/>
                      <m:t>， </m:t>
                    </m:r>
                    <m:sSub>
                      <m:sSubPr>
                        <m:ctrlPr>
                          <a:rPr lang="zh-CN" altLang="zh-CN" i="1"/>
                        </m:ctrlPr>
                      </m:sSubPr>
                      <m:e>
                        <m:r>
                          <m:rPr>
                            <m:sty m:val="p"/>
                          </m:rPr>
                          <a:rPr lang="en-US" altLang="zh-CN"/>
                          <m:t>M</m:t>
                        </m:r>
                      </m:e>
                      <m:sub>
                        <m:r>
                          <a:rPr lang="en-US" altLang="zh-CN"/>
                          <m:t>0</m:t>
                        </m:r>
                      </m:sub>
                    </m:sSub>
                    <m:r>
                      <a:rPr lang="en-US" altLang="zh-CN" i="1"/>
                      <m:t>−</m:t>
                    </m:r>
                    <m:r>
                      <m:rPr>
                        <m:sty m:val="p"/>
                      </m:rPr>
                      <a:rPr lang="en-US" altLang="zh-CN"/>
                      <m:t>A</m:t>
                    </m:r>
                    <m:r>
                      <a:rPr lang="en-US" altLang="zh-CN"/>
                      <m:t>=</m:t>
                    </m:r>
                    <m:r>
                      <m:rPr>
                        <m:sty m:val="p"/>
                      </m:rPr>
                      <a:rPr lang="en-US" altLang="zh-CN"/>
                      <m:t>T</m:t>
                    </m:r>
                  </m:oMath>
                </a14:m>
                <a:r>
                  <a:rPr lang="zh-CN" altLang="zh-CN" dirty="0"/>
                  <a:t>，上式改写成</a:t>
                </a:r>
                <a14:m>
                  <m:oMath xmlns:m="http://schemas.openxmlformats.org/officeDocument/2006/math">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E</m:t>
                              </m:r>
                            </m:e>
                            <m:e>
                              <m:r>
                                <m:rPr>
                                  <m:sty m:val="p"/>
                                </m:rPr>
                                <a:rPr lang="en-US" altLang="zh-CN"/>
                                <m:t>F</m:t>
                              </m:r>
                            </m:e>
                          </m:mr>
                        </m:m>
                      </m:e>
                    </m:d>
                    <m:d>
                      <m:dPr>
                        <m:begChr m:val="["/>
                        <m:endChr m:val="]"/>
                        <m:ctrlPr>
                          <a:rPr lang="zh-CN" altLang="zh-CN" i="1"/>
                        </m:ctrlPr>
                      </m:dPr>
                      <m:e>
                        <m:m>
                          <m:mPr>
                            <m:mcs>
                              <m:mc>
                                <m:mcPr>
                                  <m:count m:val="1"/>
                                  <m:mcJc m:val="center"/>
                                </m:mcPr>
                              </m:mc>
                            </m:mcs>
                            <m:ctrlPr>
                              <a:rPr lang="zh-CN" altLang="zh-CN" i="1"/>
                            </m:ctrlPr>
                          </m:mPr>
                          <m:mr>
                            <m:e>
                              <m:r>
                                <m:rPr>
                                  <m:sty m:val="p"/>
                                </m:rPr>
                                <a:rPr lang="en-US" altLang="zh-CN"/>
                                <m:t>t</m:t>
                              </m:r>
                            </m:e>
                          </m:mr>
                          <m:mr>
                            <m:e>
                              <m:r>
                                <m:rPr>
                                  <m:sty m:val="p"/>
                                </m:rPr>
                                <a:rPr lang="en-US" altLang="zh-CN"/>
                                <m:t>v</m:t>
                              </m:r>
                            </m:e>
                          </m:mr>
                          <m:mr>
                            <m:e>
                              <m:r>
                                <m:rPr>
                                  <m:sty m:val="p"/>
                                </m:rPr>
                                <a:rPr lang="en-US" altLang="zh-CN"/>
                                <m:t>u</m:t>
                              </m:r>
                            </m:e>
                          </m:mr>
                        </m:m>
                      </m:e>
                    </m:d>
                    <m:r>
                      <a:rPr lang="en-US" altLang="zh-CN"/>
                      <m:t>=</m:t>
                    </m:r>
                    <m:r>
                      <m:rPr>
                        <m:sty m:val="p"/>
                      </m:rPr>
                      <a:rPr lang="en-US" altLang="zh-CN"/>
                      <m:t>T</m:t>
                    </m:r>
                  </m:oMath>
                </a14:m>
                <a:r>
                  <a:rPr lang="zh-CN" altLang="zh-CN" dirty="0"/>
                  <a:t>。</a:t>
                </a:r>
              </a:p>
              <a:p>
                <a:r>
                  <a:rPr lang="zh-CN" altLang="zh-CN" dirty="0"/>
                  <a:t>根据克拉默法则，可得到</a:t>
                </a:r>
                <a:r>
                  <a:rPr lang="en-US" altLang="zh-CN" dirty="0" err="1"/>
                  <a:t>t,u</a:t>
                </a:r>
                <a:r>
                  <a:rPr lang="en-US" altLang="zh-CN" dirty="0"/>
                  <a:t>, v</a:t>
                </a:r>
                <a:r>
                  <a:rPr lang="zh-CN" altLang="zh-CN" dirty="0"/>
                  <a:t>的解分别是</a:t>
                </a:r>
              </a:p>
              <a:p>
                <a14:m>
                  <m:oMath xmlns:m="http://schemas.openxmlformats.org/officeDocument/2006/math">
                    <m:r>
                      <m:rPr>
                        <m:sty m:val="p"/>
                      </m:rPr>
                      <a:rPr lang="en-US" altLang="zh-CN"/>
                      <m:t>t</m:t>
                    </m:r>
                    <m:r>
                      <a:rPr lang="en-US" altLang="zh-CN"/>
                      <m:t>=</m:t>
                    </m:r>
                    <m:f>
                      <m:fPr>
                        <m:ctrlPr>
                          <a:rPr lang="zh-CN" altLang="zh-CN" i="1"/>
                        </m:ctrlPr>
                      </m:fPr>
                      <m:num>
                        <m:r>
                          <a:rPr lang="en-US" altLang="zh-CN"/>
                          <m:t>1</m:t>
                        </m:r>
                      </m:num>
                      <m:den>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E</m:t>
                                  </m:r>
                                </m:e>
                                <m:e>
                                  <m:r>
                                    <m:rPr>
                                      <m:sty m:val="p"/>
                                    </m:rPr>
                                    <a:rPr lang="en-US" altLang="zh-CN"/>
                                    <m:t>F</m:t>
                                  </m:r>
                                </m:e>
                              </m:mr>
                            </m:m>
                          </m:e>
                        </m:d>
                      </m:den>
                    </m:f>
                    <m:d>
                      <m:dPr>
                        <m:begChr m:val="|"/>
                        <m:endChr m:val="|"/>
                        <m:ctrlPr>
                          <a:rPr lang="zh-CN" altLang="zh-CN" i="1"/>
                        </m:ctrlPr>
                      </m:dPr>
                      <m:e>
                        <m:m>
                          <m:mPr>
                            <m:mcs>
                              <m:mc>
                                <m:mcPr>
                                  <m:count m:val="3"/>
                                  <m:mcJc m:val="center"/>
                                </m:mcPr>
                              </m:mc>
                            </m:mcs>
                            <m:ctrlPr>
                              <a:rPr lang="zh-CN" altLang="zh-CN" i="1"/>
                            </m:ctrlPr>
                          </m:mPr>
                          <m:mr>
                            <m:e>
                              <m:r>
                                <m:rPr>
                                  <m:sty m:val="p"/>
                                </m:rPr>
                                <a:rPr lang="en-US" altLang="zh-CN"/>
                                <m:t>T</m:t>
                              </m:r>
                            </m:e>
                            <m:e>
                              <m:r>
                                <m:rPr>
                                  <m:sty m:val="p"/>
                                </m:rPr>
                                <a:rPr lang="en-US" altLang="zh-CN"/>
                                <m:t>E</m:t>
                              </m:r>
                            </m:e>
                            <m:e>
                              <m:r>
                                <m:rPr>
                                  <m:sty m:val="p"/>
                                </m:rPr>
                                <a:rPr lang="en-US" altLang="zh-CN"/>
                                <m:t>F</m:t>
                              </m:r>
                            </m:e>
                          </m:mr>
                        </m:m>
                      </m:e>
                    </m:d>
                  </m:oMath>
                </a14:m>
                <a:endParaRPr lang="zh-CN" altLang="zh-CN" dirty="0"/>
              </a:p>
              <a:p>
                <a14:m>
                  <m:oMath xmlns:m="http://schemas.openxmlformats.org/officeDocument/2006/math">
                    <m:r>
                      <m:rPr>
                        <m:sty m:val="p"/>
                      </m:rPr>
                      <a:rPr lang="en-US" altLang="zh-CN"/>
                      <m:t>u</m:t>
                    </m:r>
                    <m:r>
                      <a:rPr lang="en-US" altLang="zh-CN"/>
                      <m:t>=</m:t>
                    </m:r>
                    <m:f>
                      <m:fPr>
                        <m:ctrlPr>
                          <a:rPr lang="zh-CN" altLang="zh-CN" i="1"/>
                        </m:ctrlPr>
                      </m:fPr>
                      <m:num>
                        <m:r>
                          <a:rPr lang="en-US" altLang="zh-CN"/>
                          <m:t>1</m:t>
                        </m:r>
                      </m:num>
                      <m:den>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E</m:t>
                                  </m:r>
                                </m:e>
                                <m:e>
                                  <m:r>
                                    <m:rPr>
                                      <m:sty m:val="p"/>
                                    </m:rPr>
                                    <a:rPr lang="en-US" altLang="zh-CN"/>
                                    <m:t>F</m:t>
                                  </m:r>
                                </m:e>
                              </m:mr>
                            </m:m>
                          </m:e>
                        </m:d>
                      </m:den>
                    </m:f>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E</m:t>
                              </m:r>
                            </m:e>
                            <m:e>
                              <m:r>
                                <m:rPr>
                                  <m:sty m:val="p"/>
                                </m:rPr>
                                <a:rPr lang="en-US" altLang="zh-CN"/>
                                <m:t>T</m:t>
                              </m:r>
                            </m:e>
                          </m:mr>
                        </m:m>
                      </m:e>
                    </m:d>
                  </m:oMath>
                </a14:m>
                <a:endParaRPr lang="zh-CN" altLang="zh-CN" dirty="0"/>
              </a:p>
              <a:p>
                <a14:m>
                  <m:oMath xmlns:m="http://schemas.openxmlformats.org/officeDocument/2006/math">
                    <m:r>
                      <m:rPr>
                        <m:sty m:val="p"/>
                      </m:rPr>
                      <a:rPr lang="en-US" altLang="zh-CN"/>
                      <m:t>v</m:t>
                    </m:r>
                    <m:r>
                      <a:rPr lang="en-US" altLang="zh-CN"/>
                      <m:t>=</m:t>
                    </m:r>
                    <m:f>
                      <m:fPr>
                        <m:ctrlPr>
                          <a:rPr lang="zh-CN" altLang="zh-CN" i="1"/>
                        </m:ctrlPr>
                      </m:fPr>
                      <m:num>
                        <m:r>
                          <a:rPr lang="en-US" altLang="zh-CN"/>
                          <m:t>1</m:t>
                        </m:r>
                      </m:num>
                      <m:den>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E</m:t>
                                  </m:r>
                                </m:e>
                                <m:e>
                                  <m:r>
                                    <m:rPr>
                                      <m:sty m:val="p"/>
                                    </m:rPr>
                                    <a:rPr lang="en-US" altLang="zh-CN"/>
                                    <m:t>F</m:t>
                                  </m:r>
                                </m:e>
                              </m:mr>
                            </m:m>
                          </m:e>
                        </m:d>
                      </m:den>
                    </m:f>
                    <m:d>
                      <m:dPr>
                        <m:begChr m:val="|"/>
                        <m:endChr m:val="|"/>
                        <m:ctrlPr>
                          <a:rPr lang="zh-CN" altLang="zh-CN" i="1"/>
                        </m:ctrlPr>
                      </m:dPr>
                      <m:e>
                        <m:m>
                          <m:mPr>
                            <m:mcs>
                              <m:mc>
                                <m:mcPr>
                                  <m:count m:val="3"/>
                                  <m:mcJc m:val="center"/>
                                </m:mcPr>
                              </m:mc>
                            </m:mcs>
                            <m:ctrlPr>
                              <a:rPr lang="zh-CN" altLang="zh-CN" i="1"/>
                            </m:ctrlPr>
                          </m:mPr>
                          <m:mr>
                            <m:e>
                              <m:r>
                                <a:rPr lang="en-US" altLang="zh-CN" i="1"/>
                                <m:t>−</m:t>
                              </m:r>
                              <m:r>
                                <m:rPr>
                                  <m:sty m:val="p"/>
                                </m:rPr>
                                <a:rPr lang="en-US" altLang="zh-CN"/>
                                <m:t>s</m:t>
                              </m:r>
                            </m:e>
                            <m:e>
                              <m:r>
                                <m:rPr>
                                  <m:sty m:val="p"/>
                                </m:rPr>
                                <a:rPr lang="en-US" altLang="zh-CN"/>
                                <m:t>T</m:t>
                              </m:r>
                            </m:e>
                            <m:e>
                              <m:r>
                                <m:rPr>
                                  <m:sty m:val="p"/>
                                </m:rPr>
                                <a:rPr lang="en-US" altLang="zh-CN"/>
                                <m:t>F</m:t>
                              </m:r>
                            </m:e>
                          </m:mr>
                        </m:m>
                      </m:e>
                    </m:d>
                  </m:oMath>
                </a14:m>
                <a:endParaRPr lang="zh-CN" altLang="zh-CN" dirty="0"/>
              </a:p>
              <a:p>
                <a:r>
                  <a:rPr lang="zh-CN" altLang="zh-CN" dirty="0"/>
                  <a:t>通过求得的</a:t>
                </a:r>
                <a:r>
                  <a:rPr lang="en-US" altLang="zh-CN" dirty="0"/>
                  <a:t>u</a:t>
                </a:r>
                <a:r>
                  <a:rPr lang="zh-CN" altLang="zh-CN" dirty="0"/>
                  <a:t>、</a:t>
                </a:r>
                <a:r>
                  <a:rPr lang="en-US" altLang="zh-CN" dirty="0"/>
                  <a:t>v</a:t>
                </a:r>
                <a:r>
                  <a:rPr lang="zh-CN" altLang="zh-CN" dirty="0"/>
                  <a:t>可以判断直线和三角形相交的交点是否在三角形内部。</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2"/>
                <a:stretch>
                  <a:fillRect t="-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6922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a:t>
            </a:r>
          </a:p>
        </p:txBody>
      </p:sp>
      <p:sp>
        <p:nvSpPr>
          <p:cNvPr id="3" name="内容占位符 2"/>
          <p:cNvSpPr>
            <a:spLocks noGrp="1"/>
          </p:cNvSpPr>
          <p:nvPr>
            <p:ph idx="1"/>
          </p:nvPr>
        </p:nvSpPr>
        <p:spPr/>
        <p:txBody>
          <a:bodyPr>
            <a:normAutofit/>
          </a:bodyPr>
          <a:lstStyle/>
          <a:p>
            <a:r>
              <a:rPr lang="zh-CN" altLang="zh-CN" dirty="0"/>
              <a:t>游戏引擎中经常要用到光滑的参数曲线，这些曲线可以用来对几何体精确造型或者描述物件的运动路径等。常用的</a:t>
            </a:r>
            <a:r>
              <a:rPr lang="en-US" altLang="zh-CN" dirty="0" err="1">
                <a:latin typeface="+mn-ea"/>
                <a:hlinkClick r:id="rId2" tooltip="参数曲线"/>
              </a:rPr>
              <a:t>参数曲线</a:t>
            </a:r>
            <a:r>
              <a:rPr lang="zh-CN" altLang="zh-CN" dirty="0"/>
              <a:t>有贝塞尔曲线（</a:t>
            </a:r>
            <a:r>
              <a:rPr lang="en-US" altLang="zh-CN" dirty="0" err="1"/>
              <a:t>Bézier</a:t>
            </a:r>
            <a:r>
              <a:rPr lang="zh-CN" altLang="zh-CN" dirty="0"/>
              <a:t>曲线）和</a:t>
            </a:r>
            <a:r>
              <a:rPr lang="en-US" altLang="zh-CN" dirty="0"/>
              <a:t>B</a:t>
            </a:r>
            <a:r>
              <a:rPr lang="zh-CN" altLang="zh-CN" dirty="0" smtClean="0"/>
              <a:t>样条曲线</a:t>
            </a:r>
            <a:endParaRPr lang="zh-CN" altLang="en-US" dirty="0"/>
          </a:p>
        </p:txBody>
      </p:sp>
    </p:spTree>
    <p:extLst>
      <p:ext uri="{BB962C8B-B14F-4D97-AF65-F5344CB8AC3E}">
        <p14:creationId xmlns:p14="http://schemas.microsoft.com/office/powerpoint/2010/main" val="700441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贝塞尔曲线</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67" descr="http://ironbark.bendigo.latrobe.edu.au/~fran/int32gp/2006/wk13/lctrs/fig8-33.png"/>
          <p:cNvPicPr>
            <a:picLocks noChangeAspect="1" noChangeArrowheads="1"/>
          </p:cNvPicPr>
          <p:nvPr/>
        </p:nvPicPr>
        <p:blipFill>
          <a:blip r:embed="rId2">
            <a:extLst>
              <a:ext uri="{28A0092B-C50C-407E-A947-70E740481C1C}">
                <a14:useLocalDpi xmlns:a14="http://schemas.microsoft.com/office/drawing/2010/main" val="0"/>
              </a:ext>
            </a:extLst>
          </a:blip>
          <a:srcRect l="22214" t="10715" r="22198" b="27382"/>
          <a:stretch>
            <a:fillRect/>
          </a:stretch>
        </p:blipFill>
        <p:spPr bwMode="auto">
          <a:xfrm>
            <a:off x="2205341" y="951223"/>
            <a:ext cx="4895850" cy="4176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63391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14416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b="1" dirty="0"/>
                  <a:t>线性贝塞尔曲线</a:t>
                </a:r>
                <a:r>
                  <a:rPr lang="en-US" altLang="zh-CN" b="1" dirty="0"/>
                  <a:t>:</a:t>
                </a:r>
                <a:endParaRPr lang="zh-CN" altLang="zh-CN" dirty="0"/>
              </a:p>
              <a:p>
                <a:r>
                  <a:rPr lang="zh-CN" altLang="zh-CN" dirty="0"/>
                  <a:t>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，线性贝塞尔曲线只是一条两点之间的</a:t>
                </a:r>
                <a:r>
                  <a:rPr lang="en-US" altLang="zh-CN" dirty="0" err="1">
                    <a:hlinkClick r:id="rId2" tooltip="直线"/>
                  </a:rPr>
                  <a:t>直线</a:t>
                </a:r>
                <a:r>
                  <a:rPr lang="zh-CN" altLang="zh-CN" dirty="0"/>
                  <a:t>，实际上等同于</a:t>
                </a:r>
                <a:r>
                  <a:rPr lang="en-US" altLang="zh-CN" dirty="0" err="1">
                    <a:hlinkClick r:id="rId3" tooltip="线性插值"/>
                  </a:rPr>
                  <a:t>线性插值</a:t>
                </a:r>
                <a:r>
                  <a:rPr lang="zh-CN" altLang="zh-CN" dirty="0"/>
                  <a:t>。这条线由下式给出：</a:t>
                </a:r>
              </a:p>
              <a:p>
                <a14:m>
                  <m:oMath xmlns:m="http://schemas.openxmlformats.org/officeDocument/2006/math">
                    <m:r>
                      <m:rPr>
                        <m:sty m:val="p"/>
                      </m:rPr>
                      <a:rPr lang="en-US" altLang="zh-CN"/>
                      <m:t>B</m:t>
                    </m:r>
                    <m:d>
                      <m:dPr>
                        <m:ctrlPr>
                          <a:rPr lang="zh-CN" altLang="zh-CN" i="1"/>
                        </m:ctrlPr>
                      </m:dPr>
                      <m:e>
                        <m:r>
                          <m:rPr>
                            <m:sty m:val="p"/>
                          </m:rPr>
                          <a:rPr lang="en-US" altLang="zh-CN"/>
                          <m:t>t</m:t>
                        </m:r>
                      </m:e>
                    </m:d>
                    <m:r>
                      <a:rPr lang="en-US" altLang="zh-CN"/>
                      <m:t>= </m:t>
                    </m:r>
                    <m:sSub>
                      <m:sSubPr>
                        <m:ctrlPr>
                          <a:rPr lang="zh-CN" altLang="zh-CN" i="1"/>
                        </m:ctrlPr>
                      </m:sSubPr>
                      <m:e>
                        <m:r>
                          <m:rPr>
                            <m:sty m:val="p"/>
                          </m:rPr>
                          <a:rPr lang="en-US" altLang="zh-CN"/>
                          <m:t>P</m:t>
                        </m:r>
                      </m:e>
                      <m:sub>
                        <m:r>
                          <a:rPr lang="en-US" altLang="zh-CN"/>
                          <m:t>0</m:t>
                        </m:r>
                      </m:sub>
                    </m:sSub>
                    <m:r>
                      <a:rPr lang="en-US" altLang="zh-CN"/>
                      <m:t>+</m:t>
                    </m:r>
                    <m:d>
                      <m:dPr>
                        <m:ctrlPr>
                          <a:rPr lang="zh-CN" altLang="zh-CN" i="1"/>
                        </m:ctrlPr>
                      </m:dPr>
                      <m:e>
                        <m:sSub>
                          <m:sSubPr>
                            <m:ctrlPr>
                              <a:rPr lang="zh-CN" altLang="zh-CN" i="1"/>
                            </m:ctrlPr>
                          </m:sSubPr>
                          <m:e>
                            <m:r>
                              <m:rPr>
                                <m:sty m:val="p"/>
                              </m:rPr>
                              <a:rPr lang="en-US" altLang="zh-CN"/>
                              <m:t>P</m:t>
                            </m:r>
                          </m:e>
                          <m:sub>
                            <m:r>
                              <a:rPr lang="en-US" altLang="zh-CN"/>
                              <m:t>1</m:t>
                            </m:r>
                          </m:sub>
                        </m:sSub>
                        <m:r>
                          <a:rPr lang="en-US" altLang="zh-CN" i="1"/>
                          <m:t>−</m:t>
                        </m:r>
                        <m:sSub>
                          <m:sSubPr>
                            <m:ctrlPr>
                              <a:rPr lang="zh-CN" altLang="zh-CN" i="1"/>
                            </m:ctrlPr>
                          </m:sSubPr>
                          <m:e>
                            <m:r>
                              <m:rPr>
                                <m:sty m:val="p"/>
                              </m:rPr>
                              <a:rPr lang="en-US" altLang="zh-CN"/>
                              <m:t>P</m:t>
                            </m:r>
                          </m:e>
                          <m:sub>
                            <m:r>
                              <a:rPr lang="en-US" altLang="zh-CN"/>
                              <m:t>0</m:t>
                            </m:r>
                          </m:sub>
                        </m:sSub>
                      </m:e>
                    </m:d>
                    <m:r>
                      <m:rPr>
                        <m:sty m:val="p"/>
                      </m:rPr>
                      <a:rPr lang="en-US" altLang="zh-CN"/>
                      <m:t>t</m:t>
                    </m:r>
                    <m:r>
                      <a:rPr lang="en-US" altLang="zh-CN"/>
                      <m:t>=</m:t>
                    </m:r>
                    <m:d>
                      <m:dPr>
                        <m:ctrlPr>
                          <a:rPr lang="zh-CN" altLang="zh-CN" i="1"/>
                        </m:ctrlPr>
                      </m:dPr>
                      <m:e>
                        <m:r>
                          <a:rPr lang="en-US" altLang="zh-CN"/>
                          <m:t>1</m:t>
                        </m:r>
                        <m:r>
                          <a:rPr lang="en-US" altLang="zh-CN" i="1"/>
                          <m:t>−</m:t>
                        </m:r>
                        <m:r>
                          <m:rPr>
                            <m:sty m:val="p"/>
                          </m:rPr>
                          <a:rPr lang="en-US" altLang="zh-CN"/>
                          <m:t>t</m:t>
                        </m:r>
                      </m:e>
                    </m:d>
                    <m:sSub>
                      <m:sSubPr>
                        <m:ctrlPr>
                          <a:rPr lang="zh-CN" altLang="zh-CN" i="1"/>
                        </m:ctrlPr>
                      </m:sSubPr>
                      <m:e>
                        <m:r>
                          <m:rPr>
                            <m:sty m:val="p"/>
                          </m:rPr>
                          <a:rPr lang="en-US" altLang="zh-CN"/>
                          <m:t>P</m:t>
                        </m:r>
                      </m:e>
                      <m:sub>
                        <m:r>
                          <a:rPr lang="en-US" altLang="zh-CN"/>
                          <m:t>0</m:t>
                        </m:r>
                      </m:sub>
                    </m:sSub>
                    <m:r>
                      <a:rPr lang="en-US" altLang="zh-CN"/>
                      <m:t>+</m:t>
                    </m:r>
                    <m:r>
                      <m:rPr>
                        <m:sty m:val="p"/>
                      </m:rPr>
                      <a:rPr lang="en-US" altLang="zh-CN"/>
                      <m:t>t</m:t>
                    </m:r>
                    <m:sSub>
                      <m:sSubPr>
                        <m:ctrlPr>
                          <a:rPr lang="zh-CN" altLang="zh-CN" i="1"/>
                        </m:ctrlPr>
                      </m:sSubPr>
                      <m:e>
                        <m:r>
                          <m:rPr>
                            <m:sty m:val="p"/>
                          </m:rPr>
                          <a:rPr lang="en-US" altLang="zh-CN"/>
                          <m:t>p</m:t>
                        </m:r>
                      </m:e>
                      <m:sub>
                        <m:r>
                          <a:rPr lang="en-US" altLang="zh-CN"/>
                          <m:t>1</m:t>
                        </m:r>
                      </m:sub>
                    </m:sSub>
                    <m:r>
                      <a:rPr lang="en-US" altLang="zh-CN"/>
                      <m:t>, </m:t>
                    </m:r>
                    <m:r>
                      <m:rPr>
                        <m:sty m:val="p"/>
                      </m:rPr>
                      <a:rPr lang="en-US" altLang="zh-CN"/>
                      <m:t>t</m:t>
                    </m:r>
                    <m:r>
                      <a:rPr lang="en-US" altLang="zh-CN"/>
                      <m:t>∈[0, 1]</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l="-444" t="-3232"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799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b="1" dirty="0"/>
                  <a:t>二次方贝塞尔曲线</a:t>
                </a:r>
                <a:r>
                  <a:rPr lang="en-US" altLang="zh-CN" b="1" dirty="0"/>
                  <a:t>:</a:t>
                </a:r>
                <a:endParaRPr lang="zh-CN" altLang="zh-CN" dirty="0"/>
              </a:p>
              <a:p>
                <a:r>
                  <a:rPr lang="zh-CN" altLang="zh-CN" dirty="0"/>
                  <a:t>二次方贝塞尔曲线的路径由给定点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b="1" dirty="0"/>
                  <a:t>P</a:t>
                </a:r>
                <a:r>
                  <a:rPr lang="en-US" altLang="zh-CN" baseline="-25000" dirty="0"/>
                  <a:t>2</a:t>
                </a:r>
                <a:r>
                  <a:rPr lang="zh-CN" altLang="zh-CN" dirty="0"/>
                  <a:t>的函数</a:t>
                </a:r>
                <a:r>
                  <a:rPr lang="en-US" altLang="zh-CN" b="1" dirty="0"/>
                  <a:t>B</a:t>
                </a:r>
                <a:r>
                  <a:rPr lang="zh-CN" altLang="zh-CN" dirty="0"/>
                  <a:t>（</a:t>
                </a:r>
                <a:r>
                  <a:rPr lang="en-US" altLang="zh-CN" i="1" dirty="0"/>
                  <a:t>t</a:t>
                </a:r>
                <a:r>
                  <a:rPr lang="zh-CN" altLang="zh-CN" dirty="0"/>
                  <a:t>）确定：</a:t>
                </a:r>
              </a:p>
              <a:p>
                <a14:m>
                  <m:oMath xmlns:m="http://schemas.openxmlformats.org/officeDocument/2006/math">
                    <m:r>
                      <m:rPr>
                        <m:sty m:val="p"/>
                      </m:rPr>
                      <a:rPr lang="en-US" altLang="zh-CN"/>
                      <m:t>B</m:t>
                    </m:r>
                    <m:d>
                      <m:dPr>
                        <m:ctrlPr>
                          <a:rPr lang="zh-CN" altLang="zh-CN" i="1"/>
                        </m:ctrlPr>
                      </m:dPr>
                      <m:e>
                        <m:r>
                          <m:rPr>
                            <m:sty m:val="p"/>
                          </m:rPr>
                          <a:rPr lang="en-US" altLang="zh-CN"/>
                          <m:t>t</m:t>
                        </m:r>
                      </m:e>
                    </m:d>
                    <m:r>
                      <a:rPr lang="en-US" altLang="zh-CN"/>
                      <m:t>= </m:t>
                    </m:r>
                    <m:sSub>
                      <m:sSubPr>
                        <m:ctrlPr>
                          <a:rPr lang="zh-CN" altLang="zh-CN" i="1"/>
                        </m:ctrlPr>
                      </m:sSubPr>
                      <m:e>
                        <m:r>
                          <m:rPr>
                            <m:sty m:val="p"/>
                          </m:rPr>
                          <a:rPr lang="en-US" altLang="zh-CN"/>
                          <m:t>P</m:t>
                        </m:r>
                      </m:e>
                      <m:sub>
                        <m:r>
                          <a:rPr lang="en-US" altLang="zh-CN"/>
                          <m:t>0</m:t>
                        </m:r>
                      </m:sub>
                    </m:sSub>
                    <m:sSup>
                      <m:sSupPr>
                        <m:ctrlPr>
                          <a:rPr lang="zh-CN" altLang="zh-CN" i="1"/>
                        </m:ctrlPr>
                      </m:sSupPr>
                      <m:e>
                        <m:r>
                          <a:rPr lang="en-US" altLang="zh-CN"/>
                          <m:t>(1</m:t>
                        </m:r>
                        <m:r>
                          <a:rPr lang="en-US" altLang="zh-CN" i="1"/>
                          <m:t>−</m:t>
                        </m:r>
                        <m:r>
                          <m:rPr>
                            <m:sty m:val="p"/>
                          </m:rPr>
                          <a:rPr lang="en-US" altLang="zh-CN"/>
                          <m:t>t</m:t>
                        </m:r>
                        <m:r>
                          <a:rPr lang="en-US" altLang="zh-CN"/>
                          <m:t>)</m:t>
                        </m:r>
                      </m:e>
                      <m:sup>
                        <m:r>
                          <a:rPr lang="en-US" altLang="zh-CN"/>
                          <m:t>2</m:t>
                        </m:r>
                      </m:sup>
                    </m:sSup>
                    <m:r>
                      <a:rPr lang="en-US" altLang="zh-CN"/>
                      <m:t>+2</m:t>
                    </m:r>
                    <m:sSub>
                      <m:sSubPr>
                        <m:ctrlPr>
                          <a:rPr lang="zh-CN" altLang="zh-CN" i="1"/>
                        </m:ctrlPr>
                      </m:sSubPr>
                      <m:e>
                        <m:r>
                          <m:rPr>
                            <m:sty m:val="p"/>
                          </m:rPr>
                          <a:rPr lang="en-US" altLang="zh-CN"/>
                          <m:t>P</m:t>
                        </m:r>
                      </m:e>
                      <m:sub>
                        <m:r>
                          <a:rPr lang="en-US" altLang="zh-CN"/>
                          <m:t>1</m:t>
                        </m:r>
                      </m:sub>
                    </m:sSub>
                    <m:r>
                      <m:rPr>
                        <m:sty m:val="p"/>
                      </m:rPr>
                      <a:rPr lang="en-US" altLang="zh-CN"/>
                      <m:t>t</m:t>
                    </m:r>
                    <m:d>
                      <m:dPr>
                        <m:ctrlPr>
                          <a:rPr lang="zh-CN" altLang="zh-CN" i="1"/>
                        </m:ctrlPr>
                      </m:dPr>
                      <m:e>
                        <m:r>
                          <a:rPr lang="en-US" altLang="zh-CN"/>
                          <m:t>1</m:t>
                        </m:r>
                        <m:r>
                          <a:rPr lang="en-US" altLang="zh-CN" i="1"/>
                          <m:t>−</m:t>
                        </m:r>
                        <m:r>
                          <m:rPr>
                            <m:sty m:val="p"/>
                          </m:rPr>
                          <a:rPr lang="en-US" altLang="zh-CN"/>
                          <m:t>t</m:t>
                        </m:r>
                      </m:e>
                    </m:d>
                    <m:r>
                      <a:rPr lang="en-US" altLang="zh-CN"/>
                      <m:t>+</m:t>
                    </m:r>
                    <m:sSub>
                      <m:sSubPr>
                        <m:ctrlPr>
                          <a:rPr lang="zh-CN" altLang="zh-CN" i="1"/>
                        </m:ctrlPr>
                      </m:sSubPr>
                      <m:e>
                        <m:r>
                          <m:rPr>
                            <m:sty m:val="p"/>
                          </m:rPr>
                          <a:rPr lang="en-US" altLang="zh-CN"/>
                          <m:t>P</m:t>
                        </m:r>
                      </m:e>
                      <m:sub>
                        <m:r>
                          <a:rPr lang="en-US" altLang="zh-CN"/>
                          <m:t>2</m:t>
                        </m:r>
                      </m:sub>
                    </m:sSub>
                    <m:sSup>
                      <m:sSupPr>
                        <m:ctrlPr>
                          <a:rPr lang="zh-CN" altLang="zh-CN" i="1"/>
                        </m:ctrlPr>
                      </m:sSupPr>
                      <m:e>
                        <m:r>
                          <m:rPr>
                            <m:sty m:val="p"/>
                          </m:rPr>
                          <a:rPr lang="en-US" altLang="zh-CN"/>
                          <m:t>t</m:t>
                        </m:r>
                      </m:e>
                      <m:sup>
                        <m:r>
                          <a:rPr lang="en-US" altLang="zh-CN"/>
                          <m:t>2</m:t>
                        </m:r>
                      </m:sup>
                    </m:sSup>
                    <m:r>
                      <a:rPr lang="en-US" altLang="zh-CN"/>
                      <m:t>, </m:t>
                    </m:r>
                    <m:r>
                      <m:rPr>
                        <m:sty m:val="p"/>
                      </m:rPr>
                      <a:rPr lang="en-US" altLang="zh-CN"/>
                      <m:t>t</m:t>
                    </m:r>
                    <m:r>
                      <a:rPr lang="en-US" altLang="zh-CN"/>
                      <m:t>∈[0, 1]</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316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891879"/>
              </a:xfrm>
            </p:spPr>
            <p:txBody>
              <a:bodyPr>
                <a:normAutofit fontScale="55000" lnSpcReduction="20000"/>
              </a:bodyPr>
              <a:lstStyle/>
              <a:p>
                <a:r>
                  <a:rPr lang="zh-CN" altLang="zh-CN" b="1" dirty="0"/>
                  <a:t>三次方贝塞尔曲线</a:t>
                </a:r>
                <a:r>
                  <a:rPr lang="en-US" altLang="zh-CN" b="1" dirty="0"/>
                  <a:t>:</a:t>
                </a:r>
                <a:endParaRPr lang="zh-CN" altLang="zh-CN" dirty="0"/>
              </a:p>
              <a:p>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b="1" dirty="0"/>
                  <a:t>P</a:t>
                </a:r>
                <a:r>
                  <a:rPr lang="en-US" altLang="zh-CN" baseline="-25000" dirty="0"/>
                  <a:t>2</a:t>
                </a:r>
                <a:r>
                  <a:rPr lang="zh-CN" altLang="zh-CN" dirty="0"/>
                  <a:t>、</a:t>
                </a:r>
                <a:r>
                  <a:rPr lang="en-US" altLang="zh-CN" b="1" dirty="0"/>
                  <a:t>P</a:t>
                </a:r>
                <a:r>
                  <a:rPr lang="en-US" altLang="zh-CN" baseline="-25000" dirty="0"/>
                  <a:t>3</a:t>
                </a:r>
                <a:r>
                  <a:rPr lang="zh-CN" altLang="zh-CN" dirty="0"/>
                  <a:t>四个点在平面或在三维空间中定义了三次方贝塞尔曲线，曲线的</a:t>
                </a:r>
                <a:r>
                  <a:rPr lang="en-US" altLang="zh-CN" dirty="0" err="1">
                    <a:hlinkClick r:id="rId2" tooltip="参数方程"/>
                  </a:rPr>
                  <a:t>参数</a:t>
                </a:r>
                <a:r>
                  <a:rPr lang="zh-CN" altLang="zh-CN" dirty="0"/>
                  <a:t>形式为：</a:t>
                </a:r>
              </a:p>
              <a:p>
                <a14:m>
                  <m:oMath xmlns:m="http://schemas.openxmlformats.org/officeDocument/2006/math">
                    <m:r>
                      <m:rPr>
                        <m:sty m:val="p"/>
                      </m:rPr>
                      <a:rPr lang="en-US" altLang="zh-CN"/>
                      <m:t>B</m:t>
                    </m:r>
                    <m:d>
                      <m:dPr>
                        <m:ctrlPr>
                          <a:rPr lang="zh-CN" altLang="zh-CN" i="1"/>
                        </m:ctrlPr>
                      </m:dPr>
                      <m:e>
                        <m:r>
                          <m:rPr>
                            <m:sty m:val="p"/>
                          </m:rPr>
                          <a:rPr lang="en-US" altLang="zh-CN"/>
                          <m:t>t</m:t>
                        </m:r>
                      </m:e>
                    </m:d>
                    <m:r>
                      <a:rPr lang="en-US" altLang="zh-CN"/>
                      <m:t>= </m:t>
                    </m:r>
                    <m:sSub>
                      <m:sSubPr>
                        <m:ctrlPr>
                          <a:rPr lang="zh-CN" altLang="zh-CN" i="1"/>
                        </m:ctrlPr>
                      </m:sSubPr>
                      <m:e>
                        <m:r>
                          <m:rPr>
                            <m:sty m:val="p"/>
                          </m:rPr>
                          <a:rPr lang="en-US" altLang="zh-CN"/>
                          <m:t>P</m:t>
                        </m:r>
                      </m:e>
                      <m:sub>
                        <m:r>
                          <a:rPr lang="en-US" altLang="zh-CN"/>
                          <m:t>0</m:t>
                        </m:r>
                      </m:sub>
                    </m:sSub>
                    <m:sSup>
                      <m:sSupPr>
                        <m:ctrlPr>
                          <a:rPr lang="zh-CN" altLang="zh-CN" i="1"/>
                        </m:ctrlPr>
                      </m:sSupPr>
                      <m:e>
                        <m:r>
                          <a:rPr lang="en-US" altLang="zh-CN"/>
                          <m:t>(1</m:t>
                        </m:r>
                        <m:r>
                          <a:rPr lang="en-US" altLang="zh-CN" i="1"/>
                          <m:t>−</m:t>
                        </m:r>
                        <m:r>
                          <m:rPr>
                            <m:sty m:val="p"/>
                          </m:rPr>
                          <a:rPr lang="en-US" altLang="zh-CN"/>
                          <m:t>t</m:t>
                        </m:r>
                        <m:r>
                          <a:rPr lang="en-US" altLang="zh-CN"/>
                          <m:t>)</m:t>
                        </m:r>
                      </m:e>
                      <m:sup>
                        <m:r>
                          <a:rPr lang="en-US" altLang="zh-CN"/>
                          <m:t>3</m:t>
                        </m:r>
                      </m:sup>
                    </m:sSup>
                    <m:r>
                      <a:rPr lang="en-US" altLang="zh-CN"/>
                      <m:t>+3</m:t>
                    </m:r>
                    <m:sSub>
                      <m:sSubPr>
                        <m:ctrlPr>
                          <a:rPr lang="zh-CN" altLang="zh-CN" i="1"/>
                        </m:ctrlPr>
                      </m:sSubPr>
                      <m:e>
                        <m:r>
                          <m:rPr>
                            <m:sty m:val="p"/>
                          </m:rPr>
                          <a:rPr lang="en-US" altLang="zh-CN"/>
                          <m:t>P</m:t>
                        </m:r>
                      </m:e>
                      <m:sub>
                        <m:r>
                          <a:rPr lang="en-US" altLang="zh-CN"/>
                          <m:t>1</m:t>
                        </m:r>
                      </m:sub>
                    </m:sSub>
                    <m:r>
                      <m:rPr>
                        <m:sty m:val="p"/>
                      </m:rPr>
                      <a:rPr lang="en-US" altLang="zh-CN"/>
                      <m:t>t</m:t>
                    </m:r>
                    <m:sSup>
                      <m:sSupPr>
                        <m:ctrlPr>
                          <a:rPr lang="zh-CN" altLang="zh-CN" i="1"/>
                        </m:ctrlPr>
                      </m:sSupPr>
                      <m:e>
                        <m:d>
                          <m:dPr>
                            <m:ctrlPr>
                              <a:rPr lang="zh-CN" altLang="zh-CN" i="1"/>
                            </m:ctrlPr>
                          </m:dPr>
                          <m:e>
                            <m:r>
                              <a:rPr lang="en-US" altLang="zh-CN"/>
                              <m:t>1</m:t>
                            </m:r>
                            <m:r>
                              <a:rPr lang="en-US" altLang="zh-CN" i="1"/>
                              <m:t>−</m:t>
                            </m:r>
                            <m:r>
                              <m:rPr>
                                <m:sty m:val="p"/>
                              </m:rPr>
                              <a:rPr lang="en-US" altLang="zh-CN"/>
                              <m:t>t</m:t>
                            </m:r>
                          </m:e>
                        </m:d>
                      </m:e>
                      <m:sup>
                        <m:r>
                          <a:rPr lang="en-US" altLang="zh-CN"/>
                          <m:t>2</m:t>
                        </m:r>
                      </m:sup>
                    </m:sSup>
                    <m:r>
                      <a:rPr lang="en-US" altLang="zh-CN"/>
                      <m:t>+</m:t>
                    </m:r>
                    <m:sSub>
                      <m:sSubPr>
                        <m:ctrlPr>
                          <a:rPr lang="zh-CN" altLang="zh-CN" i="1"/>
                        </m:ctrlPr>
                      </m:sSubPr>
                      <m:e>
                        <m:r>
                          <a:rPr lang="en-US" altLang="zh-CN"/>
                          <m:t>3</m:t>
                        </m:r>
                        <m:r>
                          <m:rPr>
                            <m:sty m:val="p"/>
                          </m:rPr>
                          <a:rPr lang="en-US" altLang="zh-CN"/>
                          <m:t>P</m:t>
                        </m:r>
                      </m:e>
                      <m:sub>
                        <m:r>
                          <a:rPr lang="en-US" altLang="zh-CN"/>
                          <m:t>2</m:t>
                        </m:r>
                      </m:sub>
                    </m:sSub>
                    <m:sSup>
                      <m:sSupPr>
                        <m:ctrlPr>
                          <a:rPr lang="zh-CN" altLang="zh-CN" i="1"/>
                        </m:ctrlPr>
                      </m:sSupPr>
                      <m:e>
                        <m:r>
                          <m:rPr>
                            <m:sty m:val="p"/>
                          </m:rPr>
                          <a:rPr lang="en-US" altLang="zh-CN"/>
                          <m:t>t</m:t>
                        </m:r>
                      </m:e>
                      <m:sup>
                        <m:r>
                          <a:rPr lang="en-US" altLang="zh-CN"/>
                          <m:t>2</m:t>
                        </m:r>
                      </m:sup>
                    </m:sSup>
                    <m:d>
                      <m:dPr>
                        <m:ctrlPr>
                          <a:rPr lang="zh-CN" altLang="zh-CN" i="1"/>
                        </m:ctrlPr>
                      </m:dPr>
                      <m:e>
                        <m:r>
                          <a:rPr lang="en-US" altLang="zh-CN"/>
                          <m:t>1</m:t>
                        </m:r>
                        <m:r>
                          <a:rPr lang="en-US" altLang="zh-CN" i="1"/>
                          <m:t>−</m:t>
                        </m:r>
                        <m:r>
                          <m:rPr>
                            <m:sty m:val="p"/>
                          </m:rPr>
                          <a:rPr lang="en-US" altLang="zh-CN"/>
                          <m:t>t</m:t>
                        </m:r>
                      </m:e>
                    </m:d>
                    <m:r>
                      <a:rPr lang="en-US" altLang="zh-CN"/>
                      <m:t>+</m:t>
                    </m:r>
                    <m:sSub>
                      <m:sSubPr>
                        <m:ctrlPr>
                          <a:rPr lang="zh-CN" altLang="zh-CN" i="1"/>
                        </m:ctrlPr>
                      </m:sSubPr>
                      <m:e>
                        <m:r>
                          <m:rPr>
                            <m:sty m:val="p"/>
                          </m:rPr>
                          <a:rPr lang="en-US" altLang="zh-CN"/>
                          <m:t>P</m:t>
                        </m:r>
                      </m:e>
                      <m:sub>
                        <m:r>
                          <a:rPr lang="en-US" altLang="zh-CN"/>
                          <m:t>3</m:t>
                        </m:r>
                      </m:sub>
                    </m:sSub>
                    <m:sSup>
                      <m:sSupPr>
                        <m:ctrlPr>
                          <a:rPr lang="zh-CN" altLang="zh-CN" i="1"/>
                        </m:ctrlPr>
                      </m:sSupPr>
                      <m:e>
                        <m:r>
                          <m:rPr>
                            <m:sty m:val="p"/>
                          </m:rPr>
                          <a:rPr lang="en-US" altLang="zh-CN"/>
                          <m:t>t</m:t>
                        </m:r>
                      </m:e>
                      <m:sup>
                        <m:r>
                          <a:rPr lang="en-US" altLang="zh-CN"/>
                          <m:t>3</m:t>
                        </m:r>
                      </m:sup>
                    </m:sSup>
                    <m:r>
                      <a:rPr lang="en-US" altLang="zh-CN"/>
                      <m:t>, </m:t>
                    </m:r>
                    <m:r>
                      <m:rPr>
                        <m:sty m:val="p"/>
                      </m:rPr>
                      <a:rPr lang="en-US" altLang="zh-CN"/>
                      <m:t>t</m:t>
                    </m:r>
                    <m:r>
                      <a:rPr lang="en-US" altLang="zh-CN"/>
                      <m:t>∈[0, 1]</m:t>
                    </m:r>
                  </m:oMath>
                </a14:m>
                <a:endParaRPr lang="zh-CN" altLang="zh-CN" dirty="0"/>
              </a:p>
              <a:p>
                <a:r>
                  <a:rPr lang="zh-CN" altLang="zh-CN" dirty="0"/>
                  <a:t>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dirty="0"/>
                  <a:t>…</a:t>
                </a:r>
                <a:r>
                  <a:rPr lang="zh-CN" altLang="zh-CN" dirty="0"/>
                  <a:t>、</a:t>
                </a:r>
                <a:r>
                  <a:rPr lang="en-US" altLang="zh-CN" b="1" dirty="0" err="1"/>
                  <a:t>P</a:t>
                </a:r>
                <a:r>
                  <a:rPr lang="en-US" altLang="zh-CN" baseline="-25000" dirty="0" err="1"/>
                  <a:t>n</a:t>
                </a:r>
                <a:r>
                  <a:rPr lang="zh-CN" altLang="zh-CN" dirty="0"/>
                  <a:t>，</a:t>
                </a:r>
                <a:r>
                  <a:rPr lang="en-US" altLang="zh-CN" i="1" dirty="0"/>
                  <a:t>n</a:t>
                </a:r>
                <a:r>
                  <a:rPr lang="zh-CN" altLang="zh-CN" dirty="0"/>
                  <a:t>阶贝塞尔曲线可以使用下面的一般化公式来确定：</a:t>
                </a:r>
              </a:p>
              <a:p>
                <a14:m>
                  <m:oMath xmlns:m="http://schemas.openxmlformats.org/officeDocument/2006/math">
                    <m:r>
                      <m:rPr>
                        <m:sty m:val="p"/>
                      </m:rPr>
                      <a:rPr lang="en-US" altLang="zh-CN"/>
                      <m:t>B</m:t>
                    </m:r>
                    <m:d>
                      <m:dPr>
                        <m:ctrlPr>
                          <a:rPr lang="zh-CN" altLang="zh-CN" i="1"/>
                        </m:ctrlPr>
                      </m:dPr>
                      <m:e>
                        <m:r>
                          <m:rPr>
                            <m:sty m:val="p"/>
                          </m:rPr>
                          <a:rPr lang="en-US" altLang="zh-CN"/>
                          <m:t>t</m:t>
                        </m:r>
                      </m:e>
                    </m:d>
                    <m:r>
                      <a:rPr lang="en-US" altLang="zh-CN"/>
                      <m:t>= </m:t>
                    </m:r>
                    <m:nary>
                      <m:naryPr>
                        <m:chr m:val="∑"/>
                        <m:limLoc m:val="undOvr"/>
                        <m:ctrlPr>
                          <a:rPr lang="zh-CN" altLang="zh-CN" i="1"/>
                        </m:ctrlPr>
                      </m:naryPr>
                      <m:sub>
                        <m:r>
                          <m:rPr>
                            <m:sty m:val="p"/>
                          </m:rPr>
                          <a:rPr lang="en-US" altLang="zh-CN"/>
                          <m:t>i</m:t>
                        </m:r>
                        <m:r>
                          <a:rPr lang="en-US" altLang="zh-CN"/>
                          <m:t>=0</m:t>
                        </m:r>
                      </m:sub>
                      <m:sup>
                        <m:r>
                          <m:rPr>
                            <m:sty m:val="p"/>
                          </m:rPr>
                          <a:rPr lang="en-US" altLang="zh-CN"/>
                          <m:t>n</m:t>
                        </m:r>
                      </m:sup>
                      <m:e>
                        <m:sSub>
                          <m:sSubPr>
                            <m:ctrlPr>
                              <a:rPr lang="zh-CN" altLang="zh-CN" i="1"/>
                            </m:ctrlPr>
                          </m:sSubPr>
                          <m:e>
                            <m:d>
                              <m:dPr>
                                <m:ctrlPr>
                                  <a:rPr lang="zh-CN" altLang="zh-CN" i="1"/>
                                </m:ctrlPr>
                              </m:dPr>
                              <m:e>
                                <m:m>
                                  <m:mPr>
                                    <m:mcs>
                                      <m:mc>
                                        <m:mcPr>
                                          <m:count m:val="1"/>
                                          <m:mcJc m:val="center"/>
                                        </m:mcPr>
                                      </m:mc>
                                    </m:mcs>
                                    <m:ctrlPr>
                                      <a:rPr lang="zh-CN" altLang="zh-CN" i="1"/>
                                    </m:ctrlPr>
                                  </m:mPr>
                                  <m:mr>
                                    <m:e>
                                      <m:r>
                                        <m:rPr>
                                          <m:sty m:val="p"/>
                                        </m:rPr>
                                        <a:rPr lang="en-US" altLang="zh-CN"/>
                                        <m:t>n</m:t>
                                      </m:r>
                                    </m:e>
                                  </m:mr>
                                  <m:mr>
                                    <m:e>
                                      <m:r>
                                        <m:rPr>
                                          <m:sty m:val="p"/>
                                        </m:rPr>
                                        <a:rPr lang="en-US" altLang="zh-CN"/>
                                        <m:t>i</m:t>
                                      </m:r>
                                    </m:e>
                                  </m:mr>
                                </m:m>
                              </m:e>
                            </m:d>
                            <m:r>
                              <m:rPr>
                                <m:sty m:val="p"/>
                              </m:rPr>
                              <a:rPr lang="en-US" altLang="zh-CN"/>
                              <m:t>P</m:t>
                            </m:r>
                          </m:e>
                          <m:sub>
                            <m:r>
                              <m:rPr>
                                <m:sty m:val="p"/>
                              </m:rPr>
                              <a:rPr lang="en-US" altLang="zh-CN"/>
                              <m:t>i</m:t>
                            </m:r>
                          </m:sub>
                        </m:sSub>
                        <m:sSup>
                          <m:sSupPr>
                            <m:ctrlPr>
                              <a:rPr lang="zh-CN" altLang="zh-CN" i="1"/>
                            </m:ctrlPr>
                          </m:sSupPr>
                          <m:e>
                            <m:r>
                              <a:rPr lang="en-US" altLang="zh-CN"/>
                              <m:t>(1</m:t>
                            </m:r>
                            <m:r>
                              <a:rPr lang="en-US" altLang="zh-CN" i="1"/>
                              <m:t>−</m:t>
                            </m:r>
                            <m:r>
                              <m:rPr>
                                <m:sty m:val="p"/>
                              </m:rPr>
                              <a:rPr lang="en-US" altLang="zh-CN"/>
                              <m:t>t</m:t>
                            </m:r>
                            <m:r>
                              <a:rPr lang="en-US" altLang="zh-CN"/>
                              <m:t>)</m:t>
                            </m:r>
                          </m:e>
                          <m:sup>
                            <m:r>
                              <m:rPr>
                                <m:sty m:val="p"/>
                              </m:rPr>
                              <a:rPr lang="en-US" altLang="zh-CN"/>
                              <m:t>n</m:t>
                            </m:r>
                            <m:r>
                              <a:rPr lang="en-US" altLang="zh-CN" i="1"/>
                              <m:t>−</m:t>
                            </m:r>
                            <m:r>
                              <m:rPr>
                                <m:sty m:val="p"/>
                              </m:rPr>
                              <a:rPr lang="en-US" altLang="zh-CN"/>
                              <m:t>i</m:t>
                            </m:r>
                          </m:sup>
                        </m:sSup>
                        <m:sSup>
                          <m:sSupPr>
                            <m:ctrlPr>
                              <a:rPr lang="zh-CN" altLang="zh-CN" i="1"/>
                            </m:ctrlPr>
                          </m:sSupPr>
                          <m:e>
                            <m:r>
                              <m:rPr>
                                <m:sty m:val="p"/>
                              </m:rPr>
                              <a:rPr lang="en-US" altLang="zh-CN"/>
                              <m:t>t</m:t>
                            </m:r>
                          </m:e>
                          <m:sup>
                            <m:r>
                              <m:rPr>
                                <m:sty m:val="p"/>
                              </m:rPr>
                              <a:rPr lang="en-US" altLang="zh-CN"/>
                              <m:t>i</m:t>
                            </m:r>
                          </m:sup>
                        </m:sSup>
                      </m:e>
                    </m:nary>
                    <m:r>
                      <a:rPr lang="en-US" altLang="zh-CN"/>
                      <m:t>, </m:t>
                    </m:r>
                    <m:r>
                      <m:rPr>
                        <m:sty m:val="p"/>
                      </m:rPr>
                      <a:rPr lang="en-US" altLang="zh-CN"/>
                      <m:t>t</m:t>
                    </m:r>
                    <m:r>
                      <a:rPr lang="en-US" altLang="zh-CN"/>
                      <m:t>∈[0, 1]</m:t>
                    </m:r>
                  </m:oMath>
                </a14:m>
                <a:endParaRPr lang="zh-CN" altLang="zh-CN" dirty="0"/>
              </a:p>
              <a:p>
                <a:r>
                  <a:rPr lang="zh-CN" altLang="zh-CN" dirty="0"/>
                  <a:t>例如</a:t>
                </a:r>
                <a:r>
                  <a:rPr lang="en-US" altLang="zh-CN" i="1" dirty="0"/>
                  <a:t>n</a:t>
                </a:r>
                <a:r>
                  <a:rPr lang="en-US" altLang="zh-CN" dirty="0"/>
                  <a:t> = 5</a:t>
                </a:r>
                <a:r>
                  <a:rPr lang="zh-CN" altLang="zh-CN" dirty="0"/>
                  <a:t>时，该贝塞尔曲线公式可以表示如下：</a:t>
                </a:r>
              </a:p>
              <a:p>
                <a14:m>
                  <m:oMath xmlns:m="http://schemas.openxmlformats.org/officeDocument/2006/math">
                    <m:r>
                      <m:rPr>
                        <m:sty m:val="p"/>
                      </m:rPr>
                      <a:rPr lang="en-US" altLang="zh-CN"/>
                      <m:t>B</m:t>
                    </m:r>
                    <m:d>
                      <m:dPr>
                        <m:ctrlPr>
                          <a:rPr lang="zh-CN" altLang="zh-CN" i="1"/>
                        </m:ctrlPr>
                      </m:dPr>
                      <m:e>
                        <m:r>
                          <m:rPr>
                            <m:sty m:val="p"/>
                          </m:rPr>
                          <a:rPr lang="en-US" altLang="zh-CN"/>
                          <m:t>t</m:t>
                        </m:r>
                      </m:e>
                    </m:d>
                    <m:r>
                      <a:rPr lang="en-US" altLang="zh-CN"/>
                      <m:t>= </m:t>
                    </m:r>
                    <m:sSub>
                      <m:sSubPr>
                        <m:ctrlPr>
                          <a:rPr lang="zh-CN" altLang="zh-CN" i="1"/>
                        </m:ctrlPr>
                      </m:sSubPr>
                      <m:e>
                        <m:r>
                          <m:rPr>
                            <m:sty m:val="p"/>
                          </m:rPr>
                          <a:rPr lang="en-US" altLang="zh-CN"/>
                          <m:t>P</m:t>
                        </m:r>
                      </m:e>
                      <m:sub>
                        <m:r>
                          <a:rPr lang="en-US" altLang="zh-CN"/>
                          <m:t>0</m:t>
                        </m:r>
                      </m:sub>
                    </m:sSub>
                    <m:sSup>
                      <m:sSupPr>
                        <m:ctrlPr>
                          <a:rPr lang="zh-CN" altLang="zh-CN" i="1"/>
                        </m:ctrlPr>
                      </m:sSupPr>
                      <m:e>
                        <m:d>
                          <m:dPr>
                            <m:ctrlPr>
                              <a:rPr lang="zh-CN" altLang="zh-CN" i="1"/>
                            </m:ctrlPr>
                          </m:dPr>
                          <m:e>
                            <m:r>
                              <a:rPr lang="en-US" altLang="zh-CN"/>
                              <m:t>1</m:t>
                            </m:r>
                            <m:r>
                              <a:rPr lang="en-US" altLang="zh-CN" i="1"/>
                              <m:t>−</m:t>
                            </m:r>
                            <m:r>
                              <m:rPr>
                                <m:sty m:val="p"/>
                              </m:rPr>
                              <a:rPr lang="en-US" altLang="zh-CN"/>
                              <m:t>t</m:t>
                            </m:r>
                          </m:e>
                        </m:d>
                      </m:e>
                      <m:sup>
                        <m:r>
                          <a:rPr lang="en-US" altLang="zh-CN"/>
                          <m:t>5</m:t>
                        </m:r>
                      </m:sup>
                    </m:sSup>
                    <m:r>
                      <a:rPr lang="en-US" altLang="zh-CN"/>
                      <m:t>+5</m:t>
                    </m:r>
                    <m:sSub>
                      <m:sSubPr>
                        <m:ctrlPr>
                          <a:rPr lang="zh-CN" altLang="zh-CN" i="1"/>
                        </m:ctrlPr>
                      </m:sSubPr>
                      <m:e>
                        <m:r>
                          <m:rPr>
                            <m:sty m:val="p"/>
                          </m:rPr>
                          <a:rPr lang="en-US" altLang="zh-CN"/>
                          <m:t>P</m:t>
                        </m:r>
                      </m:e>
                      <m:sub>
                        <m:r>
                          <a:rPr lang="en-US" altLang="zh-CN"/>
                          <m:t>1</m:t>
                        </m:r>
                      </m:sub>
                    </m:sSub>
                    <m:r>
                      <m:rPr>
                        <m:sty m:val="p"/>
                      </m:rPr>
                      <a:rPr lang="en-US" altLang="zh-CN"/>
                      <m:t>t</m:t>
                    </m:r>
                    <m:sSup>
                      <m:sSupPr>
                        <m:ctrlPr>
                          <a:rPr lang="zh-CN" altLang="zh-CN" i="1"/>
                        </m:ctrlPr>
                      </m:sSupPr>
                      <m:e>
                        <m:d>
                          <m:dPr>
                            <m:ctrlPr>
                              <a:rPr lang="zh-CN" altLang="zh-CN" i="1"/>
                            </m:ctrlPr>
                          </m:dPr>
                          <m:e>
                            <m:r>
                              <a:rPr lang="en-US" altLang="zh-CN"/>
                              <m:t>1</m:t>
                            </m:r>
                            <m:r>
                              <a:rPr lang="en-US" altLang="zh-CN" i="1"/>
                              <m:t>−</m:t>
                            </m:r>
                            <m:r>
                              <m:rPr>
                                <m:sty m:val="p"/>
                              </m:rPr>
                              <a:rPr lang="en-US" altLang="zh-CN"/>
                              <m:t>t</m:t>
                            </m:r>
                          </m:e>
                        </m:d>
                      </m:e>
                      <m:sup>
                        <m:r>
                          <a:rPr lang="en-US" altLang="zh-CN"/>
                          <m:t>4</m:t>
                        </m:r>
                      </m:sup>
                    </m:sSup>
                    <m:r>
                      <a:rPr lang="en-US" altLang="zh-CN"/>
                      <m:t>+</m:t>
                    </m:r>
                    <m:sSub>
                      <m:sSubPr>
                        <m:ctrlPr>
                          <a:rPr lang="zh-CN" altLang="zh-CN" i="1"/>
                        </m:ctrlPr>
                      </m:sSubPr>
                      <m:e>
                        <m:r>
                          <a:rPr lang="en-US" altLang="zh-CN"/>
                          <m:t>10</m:t>
                        </m:r>
                        <m:r>
                          <m:rPr>
                            <m:sty m:val="p"/>
                          </m:rPr>
                          <a:rPr lang="en-US" altLang="zh-CN"/>
                          <m:t>P</m:t>
                        </m:r>
                      </m:e>
                      <m:sub>
                        <m:r>
                          <a:rPr lang="en-US" altLang="zh-CN"/>
                          <m:t>2</m:t>
                        </m:r>
                      </m:sub>
                    </m:sSub>
                    <m:sSup>
                      <m:sSupPr>
                        <m:ctrlPr>
                          <a:rPr lang="zh-CN" altLang="zh-CN" i="1"/>
                        </m:ctrlPr>
                      </m:sSupPr>
                      <m:e>
                        <m:r>
                          <m:rPr>
                            <m:sty m:val="p"/>
                          </m:rPr>
                          <a:rPr lang="en-US" altLang="zh-CN"/>
                          <m:t>t</m:t>
                        </m:r>
                      </m:e>
                      <m:sup>
                        <m:r>
                          <a:rPr lang="en-US" altLang="zh-CN"/>
                          <m:t>2</m:t>
                        </m:r>
                      </m:sup>
                    </m:sSup>
                    <m:sSup>
                      <m:sSupPr>
                        <m:ctrlPr>
                          <a:rPr lang="zh-CN" altLang="zh-CN" i="1"/>
                        </m:ctrlPr>
                      </m:sSupPr>
                      <m:e>
                        <m:d>
                          <m:dPr>
                            <m:ctrlPr>
                              <a:rPr lang="zh-CN" altLang="zh-CN" i="1"/>
                            </m:ctrlPr>
                          </m:dPr>
                          <m:e>
                            <m:r>
                              <a:rPr lang="en-US" altLang="zh-CN"/>
                              <m:t>1</m:t>
                            </m:r>
                            <m:r>
                              <a:rPr lang="en-US" altLang="zh-CN" i="1"/>
                              <m:t>−</m:t>
                            </m:r>
                            <m:r>
                              <m:rPr>
                                <m:sty m:val="p"/>
                              </m:rPr>
                              <a:rPr lang="en-US" altLang="zh-CN"/>
                              <m:t>t</m:t>
                            </m:r>
                          </m:e>
                        </m:d>
                      </m:e>
                      <m:sup>
                        <m:r>
                          <a:rPr lang="en-US" altLang="zh-CN"/>
                          <m:t>3</m:t>
                        </m:r>
                      </m:sup>
                    </m:sSup>
                    <m:r>
                      <a:rPr lang="en-US" altLang="zh-CN"/>
                      <m:t>+</m:t>
                    </m:r>
                    <m:sSub>
                      <m:sSubPr>
                        <m:ctrlPr>
                          <a:rPr lang="zh-CN" altLang="zh-CN" i="1"/>
                        </m:ctrlPr>
                      </m:sSubPr>
                      <m:e>
                        <m:r>
                          <a:rPr lang="en-US" altLang="zh-CN"/>
                          <m:t>10</m:t>
                        </m:r>
                        <m:r>
                          <m:rPr>
                            <m:sty m:val="p"/>
                          </m:rPr>
                          <a:rPr lang="en-US" altLang="zh-CN"/>
                          <m:t>P</m:t>
                        </m:r>
                      </m:e>
                      <m:sub>
                        <m:r>
                          <a:rPr lang="en-US" altLang="zh-CN"/>
                          <m:t>3</m:t>
                        </m:r>
                      </m:sub>
                    </m:sSub>
                    <m:sSup>
                      <m:sSupPr>
                        <m:ctrlPr>
                          <a:rPr lang="zh-CN" altLang="zh-CN" i="1"/>
                        </m:ctrlPr>
                      </m:sSupPr>
                      <m:e>
                        <m:r>
                          <m:rPr>
                            <m:sty m:val="p"/>
                          </m:rPr>
                          <a:rPr lang="en-US" altLang="zh-CN"/>
                          <m:t>t</m:t>
                        </m:r>
                      </m:e>
                      <m:sup>
                        <m:r>
                          <a:rPr lang="en-US" altLang="zh-CN"/>
                          <m:t>3</m:t>
                        </m:r>
                      </m:sup>
                    </m:sSup>
                    <m:sSup>
                      <m:sSupPr>
                        <m:ctrlPr>
                          <a:rPr lang="zh-CN" altLang="zh-CN" i="1"/>
                        </m:ctrlPr>
                      </m:sSupPr>
                      <m:e>
                        <m:d>
                          <m:dPr>
                            <m:ctrlPr>
                              <a:rPr lang="zh-CN" altLang="zh-CN" i="1"/>
                            </m:ctrlPr>
                          </m:dPr>
                          <m:e>
                            <m:r>
                              <a:rPr lang="en-US" altLang="zh-CN"/>
                              <m:t>1</m:t>
                            </m:r>
                            <m:r>
                              <a:rPr lang="en-US" altLang="zh-CN" i="1"/>
                              <m:t>−</m:t>
                            </m:r>
                            <m:r>
                              <m:rPr>
                                <m:sty m:val="p"/>
                              </m:rPr>
                              <a:rPr lang="en-US" altLang="zh-CN"/>
                              <m:t>t</m:t>
                            </m:r>
                          </m:e>
                        </m:d>
                      </m:e>
                      <m:sup>
                        <m:r>
                          <a:rPr lang="en-US" altLang="zh-CN"/>
                          <m:t>2</m:t>
                        </m:r>
                      </m:sup>
                    </m:sSup>
                    <m:r>
                      <a:rPr lang="en-US" altLang="zh-CN"/>
                      <m:t>+</m:t>
                    </m:r>
                    <m:sSub>
                      <m:sSubPr>
                        <m:ctrlPr>
                          <a:rPr lang="zh-CN" altLang="zh-CN" i="1"/>
                        </m:ctrlPr>
                      </m:sSubPr>
                      <m:e>
                        <m:r>
                          <a:rPr lang="en-US" altLang="zh-CN"/>
                          <m:t>5</m:t>
                        </m:r>
                        <m:r>
                          <m:rPr>
                            <m:sty m:val="p"/>
                          </m:rPr>
                          <a:rPr lang="en-US" altLang="zh-CN"/>
                          <m:t>P</m:t>
                        </m:r>
                      </m:e>
                      <m:sub>
                        <m:r>
                          <a:rPr lang="en-US" altLang="zh-CN"/>
                          <m:t>4</m:t>
                        </m:r>
                      </m:sub>
                    </m:sSub>
                    <m:sSup>
                      <m:sSupPr>
                        <m:ctrlPr>
                          <a:rPr lang="zh-CN" altLang="zh-CN" i="1"/>
                        </m:ctrlPr>
                      </m:sSupPr>
                      <m:e>
                        <m:r>
                          <m:rPr>
                            <m:sty m:val="p"/>
                          </m:rPr>
                          <a:rPr lang="en-US" altLang="zh-CN"/>
                          <m:t>t</m:t>
                        </m:r>
                      </m:e>
                      <m:sup>
                        <m:r>
                          <a:rPr lang="en-US" altLang="zh-CN"/>
                          <m:t>4</m:t>
                        </m:r>
                      </m:sup>
                    </m:sSup>
                    <m:d>
                      <m:dPr>
                        <m:ctrlPr>
                          <a:rPr lang="zh-CN" altLang="zh-CN" i="1"/>
                        </m:ctrlPr>
                      </m:dPr>
                      <m:e>
                        <m:r>
                          <a:rPr lang="en-US" altLang="zh-CN"/>
                          <m:t>1</m:t>
                        </m:r>
                        <m:r>
                          <a:rPr lang="en-US" altLang="zh-CN" i="1"/>
                          <m:t>−</m:t>
                        </m:r>
                        <m:r>
                          <m:rPr>
                            <m:sty m:val="p"/>
                          </m:rPr>
                          <a:rPr lang="en-US" altLang="zh-CN"/>
                          <m:t>t</m:t>
                        </m:r>
                      </m:e>
                    </m:d>
                    <m:r>
                      <a:rPr lang="en-US" altLang="zh-CN"/>
                      <m:t>+</m:t>
                    </m:r>
                    <m:sSub>
                      <m:sSubPr>
                        <m:ctrlPr>
                          <a:rPr lang="zh-CN" altLang="zh-CN" i="1"/>
                        </m:ctrlPr>
                      </m:sSubPr>
                      <m:e>
                        <m:r>
                          <m:rPr>
                            <m:sty m:val="p"/>
                          </m:rPr>
                          <a:rPr lang="en-US" altLang="zh-CN"/>
                          <m:t>P</m:t>
                        </m:r>
                      </m:e>
                      <m:sub>
                        <m:r>
                          <a:rPr lang="en-US" altLang="zh-CN"/>
                          <m:t>5</m:t>
                        </m:r>
                      </m:sub>
                    </m:sSub>
                    <m:sSup>
                      <m:sSupPr>
                        <m:ctrlPr>
                          <a:rPr lang="zh-CN" altLang="zh-CN" i="1"/>
                        </m:ctrlPr>
                      </m:sSupPr>
                      <m:e>
                        <m:r>
                          <m:rPr>
                            <m:sty m:val="p"/>
                          </m:rPr>
                          <a:rPr lang="en-US" altLang="zh-CN"/>
                          <m:t>t</m:t>
                        </m:r>
                      </m:e>
                      <m:sup>
                        <m:r>
                          <a:rPr lang="en-US" altLang="zh-CN"/>
                          <m:t>5</m:t>
                        </m:r>
                      </m:sup>
                    </m:sSup>
                  </m:oMath>
                </a14:m>
                <a:endParaRPr lang="zh-CN" altLang="zh-CN" dirty="0"/>
              </a:p>
              <a:p>
                <a:r>
                  <a:rPr lang="en-US" altLang="zh-CN" dirty="0"/>
                  <a:t>B</a:t>
                </a:r>
                <a:r>
                  <a:rPr lang="zh-CN" altLang="zh-CN" dirty="0"/>
                  <a:t>样条是</a:t>
                </a:r>
                <a:r>
                  <a:rPr lang="en-US" altLang="zh-CN" dirty="0" err="1">
                    <a:hlinkClick r:id="rId3" tooltip="样条曲线"/>
                  </a:rPr>
                  <a:t>样条曲线</a:t>
                </a:r>
                <a:r>
                  <a:rPr lang="zh-CN" altLang="zh-CN" dirty="0"/>
                  <a:t>一种特殊的表示形式。它是</a:t>
                </a:r>
                <a:r>
                  <a:rPr lang="en-US" altLang="zh-CN" dirty="0"/>
                  <a:t>B</a:t>
                </a:r>
                <a:r>
                  <a:rPr lang="zh-CN" altLang="zh-CN" dirty="0"/>
                  <a:t>样条基曲线的</a:t>
                </a:r>
                <a:r>
                  <a:rPr lang="en-US" altLang="zh-CN" dirty="0" err="1">
                    <a:hlinkClick r:id="rId4" tooltip="线性组合"/>
                  </a:rPr>
                  <a:t>线性组合</a:t>
                </a:r>
                <a:r>
                  <a:rPr lang="zh-CN" altLang="zh-CN" dirty="0"/>
                  <a:t>。</a:t>
                </a:r>
                <a:r>
                  <a:rPr lang="en-US" altLang="zh-CN" dirty="0"/>
                  <a:t>B</a:t>
                </a:r>
                <a:r>
                  <a:rPr lang="zh-CN" altLang="zh-CN" dirty="0"/>
                  <a:t>样条是贝塞尔曲线的一种一般化，可以进一步推广为</a:t>
                </a:r>
                <a:r>
                  <a:rPr lang="en-US" altLang="zh-CN" dirty="0" err="1">
                    <a:hlinkClick r:id="rId5" tooltip="非均匀有理B样条"/>
                  </a:rPr>
                  <a:t>非均匀有理B样条</a:t>
                </a:r>
                <a:r>
                  <a:rPr lang="zh-CN" altLang="zh-CN" dirty="0"/>
                  <a:t>（</a:t>
                </a:r>
                <a:r>
                  <a:rPr lang="en-US" altLang="zh-CN" dirty="0"/>
                  <a:t>NURBS</a:t>
                </a:r>
                <a:r>
                  <a:rPr lang="zh-CN" altLang="zh-CN" dirty="0"/>
                  <a:t>），使得我们能给更多一般的几何体建造精确的模型。</a:t>
                </a:r>
                <a:r>
                  <a:rPr lang="en-US" altLang="zh-CN" dirty="0">
                    <a:hlinkClick r:id="rId6" tooltip="De Boor算法"/>
                  </a:rPr>
                  <a:t>De </a:t>
                </a:r>
                <a:r>
                  <a:rPr lang="en-US" altLang="zh-CN" dirty="0" err="1">
                    <a:hlinkClick r:id="rId6" tooltip="De Boor算法"/>
                  </a:rPr>
                  <a:t>Boor算法</a:t>
                </a:r>
                <a:r>
                  <a:rPr lang="zh-CN" altLang="zh-CN" dirty="0"/>
                  <a:t>是一个</a:t>
                </a:r>
                <a:r>
                  <a:rPr lang="en-US" altLang="zh-CN" dirty="0" err="1">
                    <a:hlinkClick r:id="rId7" tooltip="数值稳定性"/>
                  </a:rPr>
                  <a:t>数值上稳定</a:t>
                </a:r>
                <a:r>
                  <a:rPr lang="zh-CN" altLang="zh-CN" dirty="0"/>
                  <a:t>的计算</a:t>
                </a:r>
                <a:r>
                  <a:rPr lang="en-US" altLang="zh-CN" dirty="0"/>
                  <a:t>B</a:t>
                </a:r>
                <a:r>
                  <a:rPr lang="zh-CN" altLang="zh-CN" dirty="0"/>
                  <a:t>样条的方法。</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8"/>
                <a:stretch>
                  <a:fillRect t="-2665" r="-519" b="-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639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I:\个人\★教学\★游戏引擎原理及应用\★写书\具体内容\★《游戏引擎原理及应用》最终书稿\图片\1 游戏引擎原理\2 数学基础\bspline.png"/>
          <p:cNvPicPr/>
          <p:nvPr/>
        </p:nvPicPr>
        <p:blipFill>
          <a:blip r:embed="rId2" cstate="print"/>
          <a:srcRect/>
          <a:stretch>
            <a:fillRect/>
          </a:stretch>
        </p:blipFill>
        <p:spPr bwMode="auto">
          <a:xfrm>
            <a:off x="2371725" y="714375"/>
            <a:ext cx="4400550" cy="3714750"/>
          </a:xfrm>
          <a:prstGeom prst="rect">
            <a:avLst/>
          </a:prstGeom>
          <a:noFill/>
          <a:ln w="9525">
            <a:noFill/>
            <a:miter lim="800000"/>
            <a:headEnd/>
            <a:tailEnd/>
          </a:ln>
        </p:spPr>
      </p:pic>
    </p:spTree>
    <p:extLst>
      <p:ext uri="{BB962C8B-B14F-4D97-AF65-F5344CB8AC3E}">
        <p14:creationId xmlns:p14="http://schemas.microsoft.com/office/powerpoint/2010/main" val="19918016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891879"/>
              </a:xfrm>
            </p:spPr>
            <p:txBody>
              <a:bodyPr>
                <a:normAutofit fontScale="40000" lnSpcReduction="20000"/>
              </a:bodyPr>
              <a:lstStyle/>
              <a:p>
                <a:r>
                  <a:rPr lang="zh-CN" altLang="zh-CN" dirty="0"/>
                  <a:t>如图 </a:t>
                </a:r>
                <a:r>
                  <a:rPr lang="en-US" altLang="zh-CN" dirty="0"/>
                  <a:t>16</a:t>
                </a:r>
                <a:r>
                  <a:rPr lang="zh-CN" altLang="zh-CN" dirty="0"/>
                  <a:t>所示为使用控制点方式构造的</a:t>
                </a:r>
                <a:r>
                  <a:rPr lang="en-US" altLang="zh-CN" dirty="0"/>
                  <a:t>B</a:t>
                </a:r>
                <a:r>
                  <a:rPr lang="zh-CN" altLang="zh-CN" dirty="0"/>
                  <a:t>样条曲线，</a:t>
                </a:r>
                <a:r>
                  <a:rPr lang="en-US" altLang="zh-CN" dirty="0"/>
                  <a:t>B</a:t>
                </a:r>
                <a:r>
                  <a:rPr lang="zh-CN" altLang="zh-CN" dirty="0"/>
                  <a:t>样条曲线的定义为：</a:t>
                </a:r>
              </a:p>
              <a:p>
                <a:r>
                  <a:rPr lang="zh-CN" altLang="zh-CN" dirty="0"/>
                  <a:t>给定</a:t>
                </a:r>
                <a:r>
                  <a:rPr lang="en-US" altLang="zh-CN" i="1" dirty="0"/>
                  <a:t>m</a:t>
                </a:r>
                <a:r>
                  <a:rPr lang="en-US" altLang="zh-CN" dirty="0"/>
                  <a:t>+1 </a:t>
                </a:r>
                <a:r>
                  <a:rPr lang="zh-CN" altLang="zh-CN" dirty="0"/>
                  <a:t>个节点</a:t>
                </a:r>
                <a:r>
                  <a:rPr lang="en-US" altLang="zh-CN" i="1" dirty="0" err="1"/>
                  <a:t>t</a:t>
                </a:r>
                <a:r>
                  <a:rPr lang="en-US" altLang="zh-CN" i="1" baseline="-25000" dirty="0" err="1"/>
                  <a:t>i</a:t>
                </a:r>
                <a:r>
                  <a:rPr lang="en-US" altLang="zh-CN" dirty="0"/>
                  <a:t> </a:t>
                </a:r>
                <a:r>
                  <a:rPr lang="zh-CN" altLang="zh-CN" dirty="0"/>
                  <a:t>，分布在</a:t>
                </a:r>
                <a:r>
                  <a:rPr lang="en-US" altLang="zh-CN" dirty="0"/>
                  <a:t>[0,1]</a:t>
                </a:r>
                <a:r>
                  <a:rPr lang="zh-CN" altLang="zh-CN" dirty="0"/>
                  <a:t>区间，满足：</a:t>
                </a:r>
              </a:p>
              <a:p>
                <a14:m>
                  <m:oMath xmlns:m="http://schemas.openxmlformats.org/officeDocument/2006/math">
                    <m:sSub>
                      <m:sSubPr>
                        <m:ctrlPr>
                          <a:rPr lang="zh-CN" altLang="zh-CN" i="1"/>
                        </m:ctrlPr>
                      </m:sSubPr>
                      <m:e>
                        <m:r>
                          <m:rPr>
                            <m:sty m:val="p"/>
                          </m:rPr>
                          <a:rPr lang="en-US" altLang="zh-CN"/>
                          <m:t>t</m:t>
                        </m:r>
                      </m:e>
                      <m:sub>
                        <m:r>
                          <a:rPr lang="en-US" altLang="zh-CN"/>
                          <m:t>0</m:t>
                        </m:r>
                      </m:sub>
                    </m:sSub>
                    <m:r>
                      <a:rPr lang="en-US" altLang="zh-CN"/>
                      <m:t>&lt;</m:t>
                    </m:r>
                    <m:sSub>
                      <m:sSubPr>
                        <m:ctrlPr>
                          <a:rPr lang="zh-CN" altLang="zh-CN" i="1"/>
                        </m:ctrlPr>
                      </m:sSubPr>
                      <m:e>
                        <m:r>
                          <m:rPr>
                            <m:sty m:val="p"/>
                          </m:rPr>
                          <a:rPr lang="en-US" altLang="zh-CN"/>
                          <m:t>t</m:t>
                        </m:r>
                      </m:e>
                      <m:sub>
                        <m:r>
                          <a:rPr lang="en-US" altLang="zh-CN"/>
                          <m:t>1</m:t>
                        </m:r>
                      </m:sub>
                    </m:sSub>
                    <m:r>
                      <a:rPr lang="en-US" altLang="zh-CN"/>
                      <m:t>&lt;</m:t>
                    </m:r>
                    <m:r>
                      <a:rPr lang="en-US" altLang="zh-CN" i="1"/>
                      <m:t>⋯&lt;</m:t>
                    </m:r>
                    <m:sSub>
                      <m:sSubPr>
                        <m:ctrlPr>
                          <a:rPr lang="zh-CN" altLang="zh-CN" i="1"/>
                        </m:ctrlPr>
                      </m:sSubPr>
                      <m:e>
                        <m:r>
                          <m:rPr>
                            <m:sty m:val="p"/>
                          </m:rPr>
                          <a:rPr lang="en-US" altLang="zh-CN"/>
                          <m:t>t</m:t>
                        </m:r>
                      </m:e>
                      <m:sub>
                        <m:r>
                          <m:rPr>
                            <m:sty m:val="p"/>
                          </m:rPr>
                          <a:rPr lang="en-US" altLang="zh-CN"/>
                          <m:t>m</m:t>
                        </m:r>
                      </m:sub>
                    </m:sSub>
                  </m:oMath>
                </a14:m>
                <a:endParaRPr lang="zh-CN" altLang="zh-CN" dirty="0"/>
              </a:p>
              <a:p>
                <a:r>
                  <a:rPr lang="zh-CN" altLang="zh-CN" dirty="0"/>
                  <a:t>一个</a:t>
                </a:r>
                <a:r>
                  <a:rPr lang="en-US" altLang="zh-CN" dirty="0"/>
                  <a:t>n</a:t>
                </a:r>
                <a:r>
                  <a:rPr lang="zh-CN" altLang="zh-CN" dirty="0"/>
                  <a:t>次</a:t>
                </a:r>
                <a:r>
                  <a:rPr lang="en-US" altLang="zh-CN" dirty="0"/>
                  <a:t>B</a:t>
                </a:r>
                <a:r>
                  <a:rPr lang="zh-CN" altLang="zh-CN" dirty="0"/>
                  <a:t>样条是一个</a:t>
                </a:r>
                <a:r>
                  <a:rPr lang="en-US" altLang="zh-CN" dirty="0" err="1">
                    <a:hlinkClick r:id="rId2" tooltip="参数曲线"/>
                  </a:rPr>
                  <a:t>参数曲线</a:t>
                </a:r>
                <a:r>
                  <a:rPr lang="zh-CN" altLang="zh-CN" dirty="0"/>
                  <a:t>：</a:t>
                </a:r>
              </a:p>
              <a:p>
                <a14:m>
                  <m:oMath xmlns:m="http://schemas.openxmlformats.org/officeDocument/2006/math">
                    <m:r>
                      <m:rPr>
                        <m:sty m:val="p"/>
                      </m:rPr>
                      <a:rPr lang="en-US" altLang="zh-CN"/>
                      <m:t>S</m:t>
                    </m:r>
                    <m:r>
                      <a:rPr lang="en-US" altLang="zh-CN"/>
                      <m:t>:[0, 1]→</m:t>
                    </m:r>
                    <m:sSup>
                      <m:sSupPr>
                        <m:ctrlPr>
                          <a:rPr lang="zh-CN" altLang="zh-CN" i="1"/>
                        </m:ctrlPr>
                      </m:sSupPr>
                      <m:e>
                        <m:r>
                          <a:rPr lang="en-US" altLang="zh-CN" i="1"/>
                          <m:t>ℝ</m:t>
                        </m:r>
                      </m:e>
                      <m:sup>
                        <m:r>
                          <a:rPr lang="en-US" altLang="zh-CN"/>
                          <m:t>2</m:t>
                        </m:r>
                      </m:sup>
                    </m:sSup>
                  </m:oMath>
                </a14:m>
                <a:endParaRPr lang="zh-CN" altLang="zh-CN" dirty="0"/>
              </a:p>
              <a:p>
                <a:r>
                  <a:rPr lang="zh-CN" altLang="zh-CN" dirty="0"/>
                  <a:t>它由</a:t>
                </a:r>
                <a:r>
                  <a:rPr lang="en-US" altLang="zh-CN" dirty="0"/>
                  <a:t>n</a:t>
                </a:r>
                <a:r>
                  <a:rPr lang="zh-CN" altLang="zh-CN" dirty="0"/>
                  <a:t>次</a:t>
                </a:r>
                <a:r>
                  <a:rPr lang="en-US" altLang="zh-CN" dirty="0"/>
                  <a:t>B</a:t>
                </a:r>
                <a:r>
                  <a:rPr lang="zh-CN" altLang="zh-CN" dirty="0"/>
                  <a:t>样条基</a:t>
                </a:r>
                <a:r>
                  <a:rPr lang="en-US" altLang="zh-CN" dirty="0"/>
                  <a:t>(basis B-spline)</a:t>
                </a:r>
                <a:r>
                  <a:rPr lang="zh-CN" altLang="zh-CN" dirty="0"/>
                  <a:t>组成：</a:t>
                </a:r>
              </a:p>
              <a:p>
                <a14:m>
                  <m:oMath xmlns:m="http://schemas.openxmlformats.org/officeDocument/2006/math">
                    <m:r>
                      <m:rPr>
                        <m:sty m:val="p"/>
                      </m:rPr>
                      <a:rPr lang="en-US" altLang="zh-CN"/>
                      <m:t>S</m:t>
                    </m:r>
                    <m:d>
                      <m:dPr>
                        <m:ctrlPr>
                          <a:rPr lang="zh-CN" altLang="zh-CN" i="1"/>
                        </m:ctrlPr>
                      </m:dPr>
                      <m:e>
                        <m:r>
                          <m:rPr>
                            <m:sty m:val="p"/>
                          </m:rPr>
                          <a:rPr lang="en-US" altLang="zh-CN"/>
                          <m:t>t</m:t>
                        </m:r>
                      </m:e>
                    </m:d>
                    <m:r>
                      <a:rPr lang="en-US" altLang="zh-CN"/>
                      <m:t>= </m:t>
                    </m:r>
                    <m:nary>
                      <m:naryPr>
                        <m:chr m:val="∑"/>
                        <m:limLoc m:val="undOvr"/>
                        <m:ctrlPr>
                          <a:rPr lang="zh-CN" altLang="zh-CN" i="1"/>
                        </m:ctrlPr>
                      </m:naryPr>
                      <m:sub>
                        <m:r>
                          <m:rPr>
                            <m:sty m:val="p"/>
                          </m:rPr>
                          <a:rPr lang="en-US" altLang="zh-CN"/>
                          <m:t>i</m:t>
                        </m:r>
                        <m:r>
                          <a:rPr lang="en-US" altLang="zh-CN"/>
                          <m:t>= 0</m:t>
                        </m:r>
                      </m:sub>
                      <m:sup>
                        <m:r>
                          <m:rPr>
                            <m:sty m:val="p"/>
                          </m:rPr>
                          <a:rPr lang="en-US" altLang="zh-CN"/>
                          <m:t>m</m:t>
                        </m:r>
                      </m:sup>
                      <m:e>
                        <m:sSub>
                          <m:sSubPr>
                            <m:ctrlPr>
                              <a:rPr lang="zh-CN" altLang="zh-CN" i="1"/>
                            </m:ctrlPr>
                          </m:sSubPr>
                          <m:e>
                            <m:r>
                              <m:rPr>
                                <m:sty m:val="p"/>
                              </m:rPr>
                              <a:rPr lang="en-US" altLang="zh-CN"/>
                              <m:t>P</m:t>
                            </m:r>
                          </m:e>
                          <m:sub>
                            <m:r>
                              <m:rPr>
                                <m:sty m:val="p"/>
                              </m:rPr>
                              <a:rPr lang="en-US" altLang="zh-CN"/>
                              <m:t>i</m:t>
                            </m:r>
                          </m:sub>
                        </m:sSub>
                        <m:sSub>
                          <m:sSubPr>
                            <m:ctrlPr>
                              <a:rPr lang="zh-CN" altLang="zh-CN" i="1"/>
                            </m:ctrlPr>
                          </m:sSubPr>
                          <m:e>
                            <m:r>
                              <m:rPr>
                                <m:sty m:val="p"/>
                              </m:rPr>
                              <a:rPr lang="en-US" altLang="zh-CN"/>
                              <m:t>b</m:t>
                            </m:r>
                          </m:e>
                          <m:sub>
                            <m:r>
                              <m:rPr>
                                <m:sty m:val="p"/>
                              </m:rPr>
                              <a:rPr lang="en-US" altLang="zh-CN"/>
                              <m:t>i</m:t>
                            </m:r>
                            <m:r>
                              <a:rPr lang="en-US" altLang="zh-CN"/>
                              <m:t>, </m:t>
                            </m:r>
                            <m:r>
                              <m:rPr>
                                <m:sty m:val="p"/>
                              </m:rPr>
                              <a:rPr lang="en-US" altLang="zh-CN"/>
                              <m:t>n</m:t>
                            </m:r>
                          </m:sub>
                        </m:sSub>
                        <m:d>
                          <m:dPr>
                            <m:ctrlPr>
                              <a:rPr lang="zh-CN" altLang="zh-CN" i="1"/>
                            </m:ctrlPr>
                          </m:dPr>
                          <m:e>
                            <m:r>
                              <m:rPr>
                                <m:sty m:val="p"/>
                              </m:rPr>
                              <a:rPr lang="en-US" altLang="zh-CN"/>
                              <m:t>t</m:t>
                            </m:r>
                          </m:e>
                        </m:d>
                        <m:r>
                          <a:rPr lang="en-US" altLang="zh-CN"/>
                          <m:t> ,  </m:t>
                        </m:r>
                        <m:r>
                          <m:rPr>
                            <m:sty m:val="p"/>
                          </m:rPr>
                          <a:rPr lang="en-US" altLang="zh-CN"/>
                          <m:t>tϵ</m:t>
                        </m:r>
                        <m:r>
                          <a:rPr lang="en-US" altLang="zh-CN"/>
                          <m:t>[0, 1]</m:t>
                        </m:r>
                      </m:e>
                    </m:nary>
                  </m:oMath>
                </a14:m>
                <a:endParaRPr lang="zh-CN" altLang="zh-CN" dirty="0"/>
              </a:p>
              <a:p>
                <a:r>
                  <a:rPr lang="zh-CN" altLang="zh-CN" dirty="0"/>
                  <a:t>其中</a:t>
                </a:r>
                <a:r>
                  <a:rPr lang="en-US" altLang="zh-CN" dirty="0"/>
                  <a:t>P</a:t>
                </a:r>
                <a:r>
                  <a:rPr lang="en-US" altLang="zh-CN" i="1" baseline="-25000" dirty="0"/>
                  <a:t>i</a:t>
                </a:r>
                <a:r>
                  <a:rPr lang="zh-CN" altLang="zh-CN" dirty="0"/>
                  <a:t>称为控制点或</a:t>
                </a:r>
                <a:r>
                  <a:rPr lang="en-US" altLang="zh-CN" dirty="0"/>
                  <a:t>de Boor</a:t>
                </a:r>
                <a:r>
                  <a:rPr lang="zh-CN" altLang="zh-CN" dirty="0"/>
                  <a:t>点。</a:t>
                </a:r>
                <a:r>
                  <a:rPr lang="en-US" altLang="zh-CN" dirty="0" err="1">
                    <a:hlinkClick r:id="rId3" tooltip="多边形"/>
                  </a:rPr>
                  <a:t>多边形</a:t>
                </a:r>
                <a:r>
                  <a:rPr lang="zh-CN" altLang="zh-CN" dirty="0"/>
                  <a:t>可以通过把</a:t>
                </a:r>
                <a:r>
                  <a:rPr lang="en-US" altLang="zh-CN" dirty="0"/>
                  <a:t>de Boor</a:t>
                </a:r>
                <a:r>
                  <a:rPr lang="zh-CN" altLang="zh-CN" dirty="0"/>
                  <a:t>点用</a:t>
                </a:r>
                <a:r>
                  <a:rPr lang="en-US" altLang="zh-CN" dirty="0">
                    <a:hlinkClick r:id="rId4" tooltip="线"/>
                  </a:rPr>
                  <a:t>线</a:t>
                </a:r>
                <a:r>
                  <a:rPr lang="zh-CN" altLang="zh-CN" dirty="0"/>
                  <a:t>连起来构造出来，从</a:t>
                </a:r>
                <a:r>
                  <a:rPr lang="en-US" altLang="zh-CN" dirty="0"/>
                  <a:t>P</a:t>
                </a:r>
                <a:r>
                  <a:rPr lang="en-US" altLang="zh-CN" baseline="-25000" dirty="0"/>
                  <a:t>0</a:t>
                </a:r>
                <a:r>
                  <a:rPr lang="zh-CN" altLang="zh-CN" dirty="0"/>
                  <a:t>开始，到</a:t>
                </a:r>
                <a:r>
                  <a:rPr lang="en-US" altLang="zh-CN" dirty="0" err="1"/>
                  <a:t>P</a:t>
                </a:r>
                <a:r>
                  <a:rPr lang="en-US" altLang="zh-CN" i="1" baseline="-25000" dirty="0" err="1"/>
                  <a:t>n</a:t>
                </a:r>
                <a:r>
                  <a:rPr lang="zh-CN" altLang="zh-CN" dirty="0"/>
                  <a:t>结束。这样的多边形称为</a:t>
                </a:r>
                <a:r>
                  <a:rPr lang="en-US" altLang="zh-CN" dirty="0"/>
                  <a:t>de Boor</a:t>
                </a:r>
                <a:r>
                  <a:rPr lang="zh-CN" altLang="zh-CN" dirty="0"/>
                  <a:t>多边形</a:t>
                </a:r>
                <a:r>
                  <a:rPr lang="en-US" altLang="zh-CN" dirty="0"/>
                  <a:t>.</a:t>
                </a:r>
                <a:endParaRPr lang="zh-CN" altLang="zh-CN" dirty="0"/>
              </a:p>
              <a:p>
                <a:r>
                  <a:rPr lang="en-US" altLang="zh-CN" i="1" dirty="0"/>
                  <a:t>m</a:t>
                </a:r>
                <a:r>
                  <a:rPr lang="en-US" altLang="zh-CN" dirty="0"/>
                  <a:t>+1</a:t>
                </a:r>
                <a:r>
                  <a:rPr lang="zh-CN" altLang="zh-CN" dirty="0"/>
                  <a:t>个</a:t>
                </a:r>
                <a:r>
                  <a:rPr lang="en-US" altLang="zh-CN" i="1" dirty="0"/>
                  <a:t>n</a:t>
                </a:r>
                <a:r>
                  <a:rPr lang="zh-CN" altLang="zh-CN" dirty="0"/>
                  <a:t>次</a:t>
                </a:r>
                <a:r>
                  <a:rPr lang="en-US" altLang="zh-CN" dirty="0"/>
                  <a:t>B</a:t>
                </a:r>
                <a:r>
                  <a:rPr lang="zh-CN" altLang="zh-CN" dirty="0"/>
                  <a:t>样条基可以用</a:t>
                </a:r>
                <a:r>
                  <a:rPr lang="en-US" altLang="zh-CN" dirty="0"/>
                  <a:t>Cox-de Boor</a:t>
                </a:r>
                <a:r>
                  <a:rPr lang="zh-CN" altLang="zh-CN" dirty="0"/>
                  <a:t>递归公式</a:t>
                </a:r>
                <a:r>
                  <a:rPr lang="en-US" altLang="zh-CN" dirty="0"/>
                  <a:t> </a:t>
                </a:r>
                <a:r>
                  <a:rPr lang="zh-CN" altLang="zh-CN" dirty="0"/>
                  <a:t>定义：</a:t>
                </a:r>
              </a:p>
              <a:p>
                <a14:m>
                  <m:oMath xmlns:m="http://schemas.openxmlformats.org/officeDocument/2006/math">
                    <m:sSub>
                      <m:sSubPr>
                        <m:ctrlPr>
                          <a:rPr lang="zh-CN" altLang="zh-CN" i="1"/>
                        </m:ctrlPr>
                      </m:sSubPr>
                      <m:e>
                        <m:r>
                          <m:rPr>
                            <m:sty m:val="p"/>
                          </m:rPr>
                          <a:rPr lang="en-US" altLang="zh-CN"/>
                          <m:t>b</m:t>
                        </m:r>
                      </m:e>
                      <m:sub>
                        <m:r>
                          <m:rPr>
                            <m:sty m:val="p"/>
                          </m:rPr>
                          <a:rPr lang="en-US" altLang="zh-CN"/>
                          <m:t>j</m:t>
                        </m:r>
                        <m:r>
                          <a:rPr lang="en-US" altLang="zh-CN"/>
                          <m:t>,0</m:t>
                        </m:r>
                      </m:sub>
                    </m:sSub>
                    <m:d>
                      <m:dPr>
                        <m:ctrlPr>
                          <a:rPr lang="zh-CN" altLang="zh-CN" i="1"/>
                        </m:ctrlPr>
                      </m:dPr>
                      <m:e>
                        <m:r>
                          <m:rPr>
                            <m:sty m:val="p"/>
                          </m:rPr>
                          <a:rPr lang="en-US" altLang="zh-CN"/>
                          <m:t>t</m:t>
                        </m:r>
                      </m:e>
                    </m:d>
                    <m:box>
                      <m:boxPr>
                        <m:ctrlPr>
                          <a:rPr lang="zh-CN" altLang="zh-CN" i="1"/>
                        </m:ctrlPr>
                      </m:boxPr>
                      <m:e>
                        <m:r>
                          <a:rPr lang="en-US" altLang="zh-CN"/>
                          <m:t>∶=</m:t>
                        </m:r>
                      </m:e>
                    </m:box>
                    <m:d>
                      <m:dPr>
                        <m:begChr m:val="{"/>
                        <m:endChr m:val=""/>
                        <m:ctrlPr>
                          <a:rPr lang="zh-CN" altLang="zh-CN" i="1"/>
                        </m:ctrlPr>
                      </m:dPr>
                      <m:e>
                        <m:eqArr>
                          <m:eqArrPr>
                            <m:ctrlPr>
                              <a:rPr lang="zh-CN" altLang="zh-CN" i="1"/>
                            </m:ctrlPr>
                          </m:eqArrPr>
                          <m:e>
                            <m:r>
                              <a:rPr lang="en-US" altLang="zh-CN"/>
                              <m:t>1</m:t>
                            </m:r>
                          </m:e>
                          <m:e>
                            <m:r>
                              <a:rPr lang="en-US" altLang="zh-CN"/>
                              <m:t>0</m:t>
                            </m:r>
                          </m:e>
                        </m:eqArr>
                        <m:r>
                          <a:rPr lang="en-US" altLang="zh-CN"/>
                          <m:t>  </m:t>
                        </m:r>
                        <m:m>
                          <m:mPr>
                            <m:mcs>
                              <m:mc>
                                <m:mcPr>
                                  <m:count m:val="1"/>
                                  <m:mcJc m:val="center"/>
                                </m:mcPr>
                              </m:mc>
                            </m:mcs>
                            <m:ctrlPr>
                              <a:rPr lang="zh-CN" altLang="zh-CN" i="1"/>
                            </m:ctrlPr>
                          </m:mPr>
                          <m:mr>
                            <m:e>
                              <m:sSub>
                                <m:sSubPr>
                                  <m:ctrlPr>
                                    <a:rPr lang="zh-CN" altLang="zh-CN" i="1"/>
                                  </m:ctrlPr>
                                </m:sSubPr>
                                <m:e>
                                  <m:r>
                                    <m:rPr>
                                      <m:sty m:val="p"/>
                                    </m:rPr>
                                    <a:rPr lang="en-US" altLang="zh-CN"/>
                                    <m:t>t</m:t>
                                  </m:r>
                                </m:e>
                                <m:sub>
                                  <m:r>
                                    <m:rPr>
                                      <m:sty m:val="p"/>
                                    </m:rPr>
                                    <a:rPr lang="en-US" altLang="zh-CN"/>
                                    <m:t>j</m:t>
                                  </m:r>
                                </m:sub>
                              </m:sSub>
                              <m:r>
                                <a:rPr lang="en-US" altLang="zh-CN"/>
                                <m:t>&lt;</m:t>
                              </m:r>
                              <m:r>
                                <a:rPr lang="en-US" altLang="zh-CN" i="1"/>
                                <m:t>𝑡</m:t>
                              </m:r>
                              <m:r>
                                <a:rPr lang="en-US" altLang="zh-CN" i="1"/>
                                <m:t>&lt;</m:t>
                              </m:r>
                              <m:sSub>
                                <m:sSubPr>
                                  <m:ctrlPr>
                                    <a:rPr lang="zh-CN" altLang="zh-CN" i="1"/>
                                  </m:ctrlPr>
                                </m:sSubPr>
                                <m:e>
                                  <m:r>
                                    <m:rPr>
                                      <m:sty m:val="p"/>
                                    </m:rPr>
                                    <a:rPr lang="en-US" altLang="zh-CN"/>
                                    <m:t>t</m:t>
                                  </m:r>
                                </m:e>
                                <m:sub>
                                  <m:r>
                                    <m:rPr>
                                      <m:sty m:val="p"/>
                                    </m:rPr>
                                    <a:rPr lang="en-US" altLang="zh-CN"/>
                                    <m:t>j</m:t>
                                  </m:r>
                                  <m:r>
                                    <a:rPr lang="en-US" altLang="zh-CN"/>
                                    <m:t>+1</m:t>
                                  </m:r>
                                </m:sub>
                              </m:sSub>
                            </m:e>
                          </m:mr>
                          <m:mr>
                            <m:e>
                              <m:r>
                                <a:rPr lang="en-US" altLang="zh-CN"/>
                                <m:t>⋯</m:t>
                              </m:r>
                            </m:e>
                          </m:mr>
                        </m:m>
                      </m:e>
                    </m:d>
                  </m:oMath>
                </a14:m>
                <a:endParaRPr lang="zh-CN" altLang="zh-CN" dirty="0"/>
              </a:p>
              <a:p>
                <a14:m>
                  <m:oMath xmlns:m="http://schemas.openxmlformats.org/officeDocument/2006/math">
                    <m:sSub>
                      <m:sSubPr>
                        <m:ctrlPr>
                          <a:rPr lang="zh-CN" altLang="zh-CN" i="1"/>
                        </m:ctrlPr>
                      </m:sSubPr>
                      <m:e>
                        <m:r>
                          <m:rPr>
                            <m:sty m:val="p"/>
                          </m:rPr>
                          <a:rPr lang="en-US" altLang="zh-CN"/>
                          <m:t>b</m:t>
                        </m:r>
                      </m:e>
                      <m:sub>
                        <m:r>
                          <m:rPr>
                            <m:sty m:val="p"/>
                          </m:rPr>
                          <a:rPr lang="en-US" altLang="zh-CN"/>
                          <m:t>j</m:t>
                        </m:r>
                        <m:r>
                          <a:rPr lang="en-US" altLang="zh-CN"/>
                          <m:t>,</m:t>
                        </m:r>
                        <m:r>
                          <m:rPr>
                            <m:sty m:val="p"/>
                          </m:rPr>
                          <a:rPr lang="en-US" altLang="zh-CN"/>
                          <m:t>n</m:t>
                        </m:r>
                      </m:sub>
                    </m:sSub>
                    <m:d>
                      <m:dPr>
                        <m:ctrlPr>
                          <a:rPr lang="zh-CN" altLang="zh-CN" i="1"/>
                        </m:ctrlPr>
                      </m:dPr>
                      <m:e>
                        <m:r>
                          <m:rPr>
                            <m:sty m:val="p"/>
                          </m:rPr>
                          <a:rPr lang="en-US" altLang="zh-CN"/>
                          <m:t>t</m:t>
                        </m:r>
                      </m:e>
                    </m:d>
                    <m:box>
                      <m:boxPr>
                        <m:ctrlPr>
                          <a:rPr lang="zh-CN" altLang="zh-CN" i="1"/>
                        </m:ctrlPr>
                      </m:boxPr>
                      <m:e>
                        <m:r>
                          <a:rPr lang="en-US" altLang="zh-CN"/>
                          <m:t>∶=</m:t>
                        </m:r>
                      </m:e>
                    </m:box>
                    <m:f>
                      <m:fPr>
                        <m:ctrlPr>
                          <a:rPr lang="zh-CN" altLang="zh-CN" i="1"/>
                        </m:ctrlPr>
                      </m:fPr>
                      <m:num>
                        <m:r>
                          <m:rPr>
                            <m:sty m:val="p"/>
                          </m:rPr>
                          <a:rPr lang="en-US" altLang="zh-CN"/>
                          <m:t>t</m:t>
                        </m:r>
                        <m:r>
                          <a:rPr lang="en-US" altLang="zh-CN" i="1"/>
                          <m:t>−</m:t>
                        </m:r>
                        <m:sSub>
                          <m:sSubPr>
                            <m:ctrlPr>
                              <a:rPr lang="zh-CN" altLang="zh-CN" i="1"/>
                            </m:ctrlPr>
                          </m:sSubPr>
                          <m:e>
                            <m:r>
                              <m:rPr>
                                <m:sty m:val="p"/>
                              </m:rPr>
                              <a:rPr lang="en-US" altLang="zh-CN"/>
                              <m:t>t</m:t>
                            </m:r>
                          </m:e>
                          <m:sub>
                            <m:r>
                              <m:rPr>
                                <m:sty m:val="p"/>
                              </m:rPr>
                              <a:rPr lang="en-US" altLang="zh-CN"/>
                              <m:t>j</m:t>
                            </m:r>
                          </m:sub>
                        </m:sSub>
                      </m:num>
                      <m:den>
                        <m:sSub>
                          <m:sSubPr>
                            <m:ctrlPr>
                              <a:rPr lang="zh-CN" altLang="zh-CN" i="1"/>
                            </m:ctrlPr>
                          </m:sSubPr>
                          <m:e>
                            <m:r>
                              <m:rPr>
                                <m:sty m:val="p"/>
                              </m:rPr>
                              <a:rPr lang="en-US" altLang="zh-CN"/>
                              <m:t>t</m:t>
                            </m:r>
                          </m:e>
                          <m:sub>
                            <m:r>
                              <m:rPr>
                                <m:sty m:val="p"/>
                              </m:rPr>
                              <a:rPr lang="en-US" altLang="zh-CN"/>
                              <m:t>j</m:t>
                            </m:r>
                            <m:r>
                              <a:rPr lang="en-US" altLang="zh-CN"/>
                              <m:t>+</m:t>
                            </m:r>
                            <m:r>
                              <m:rPr>
                                <m:sty m:val="p"/>
                              </m:rPr>
                              <a:rPr lang="en-US" altLang="zh-CN"/>
                              <m:t>n</m:t>
                            </m:r>
                          </m:sub>
                        </m:sSub>
                        <m:r>
                          <a:rPr lang="en-US" altLang="zh-CN" i="1"/>
                          <m:t>−</m:t>
                        </m:r>
                        <m:sSub>
                          <m:sSubPr>
                            <m:ctrlPr>
                              <a:rPr lang="zh-CN" altLang="zh-CN" i="1"/>
                            </m:ctrlPr>
                          </m:sSubPr>
                          <m:e>
                            <m:r>
                              <m:rPr>
                                <m:sty m:val="p"/>
                              </m:rPr>
                              <a:rPr lang="en-US" altLang="zh-CN"/>
                              <m:t>t</m:t>
                            </m:r>
                          </m:e>
                          <m:sub>
                            <m:r>
                              <m:rPr>
                                <m:sty m:val="p"/>
                              </m:rPr>
                              <a:rPr lang="en-US" altLang="zh-CN"/>
                              <m:t>j</m:t>
                            </m:r>
                          </m:sub>
                        </m:sSub>
                      </m:den>
                    </m:f>
                    <m:sSub>
                      <m:sSubPr>
                        <m:ctrlPr>
                          <a:rPr lang="zh-CN" altLang="zh-CN" i="1"/>
                        </m:ctrlPr>
                      </m:sSubPr>
                      <m:e>
                        <m:r>
                          <m:rPr>
                            <m:sty m:val="p"/>
                          </m:rPr>
                          <a:rPr lang="en-US" altLang="zh-CN"/>
                          <m:t>b</m:t>
                        </m:r>
                      </m:e>
                      <m:sub>
                        <m:r>
                          <m:rPr>
                            <m:sty m:val="p"/>
                          </m:rPr>
                          <a:rPr lang="en-US" altLang="zh-CN"/>
                          <m:t>j</m:t>
                        </m:r>
                        <m:r>
                          <a:rPr lang="en-US" altLang="zh-CN"/>
                          <m:t>,</m:t>
                        </m:r>
                        <m:r>
                          <m:rPr>
                            <m:sty m:val="p"/>
                          </m:rPr>
                          <a:rPr lang="en-US" altLang="zh-CN"/>
                          <m:t>n</m:t>
                        </m:r>
                        <m:r>
                          <a:rPr lang="en-US" altLang="zh-CN" i="1"/>
                          <m:t>−</m:t>
                        </m:r>
                        <m:r>
                          <a:rPr lang="en-US" altLang="zh-CN"/>
                          <m:t>1</m:t>
                        </m:r>
                      </m:sub>
                    </m:sSub>
                    <m:d>
                      <m:dPr>
                        <m:ctrlPr>
                          <a:rPr lang="zh-CN" altLang="zh-CN" i="1"/>
                        </m:ctrlPr>
                      </m:dPr>
                      <m:e>
                        <m:r>
                          <m:rPr>
                            <m:sty m:val="p"/>
                          </m:rPr>
                          <a:rPr lang="en-US" altLang="zh-CN"/>
                          <m:t>t</m:t>
                        </m:r>
                      </m:e>
                    </m:d>
                    <m:r>
                      <a:rPr lang="en-US" altLang="zh-CN"/>
                      <m:t>+</m:t>
                    </m:r>
                    <m:f>
                      <m:fPr>
                        <m:ctrlPr>
                          <a:rPr lang="zh-CN" altLang="zh-CN" i="1"/>
                        </m:ctrlPr>
                      </m:fPr>
                      <m:num>
                        <m:sSub>
                          <m:sSubPr>
                            <m:ctrlPr>
                              <a:rPr lang="zh-CN" altLang="zh-CN" i="1"/>
                            </m:ctrlPr>
                          </m:sSubPr>
                          <m:e>
                            <m:r>
                              <m:rPr>
                                <m:sty m:val="p"/>
                              </m:rPr>
                              <a:rPr lang="en-US" altLang="zh-CN"/>
                              <m:t>t</m:t>
                            </m:r>
                          </m:e>
                          <m:sub>
                            <m:r>
                              <m:rPr>
                                <m:sty m:val="p"/>
                              </m:rPr>
                              <a:rPr lang="en-US" altLang="zh-CN"/>
                              <m:t>j</m:t>
                            </m:r>
                            <m:r>
                              <a:rPr lang="en-US" altLang="zh-CN"/>
                              <m:t>+</m:t>
                            </m:r>
                            <m:r>
                              <m:rPr>
                                <m:sty m:val="p"/>
                              </m:rPr>
                              <a:rPr lang="en-US" altLang="zh-CN"/>
                              <m:t>n</m:t>
                            </m:r>
                            <m:r>
                              <a:rPr lang="en-US" altLang="zh-CN"/>
                              <m:t>+1</m:t>
                            </m:r>
                          </m:sub>
                        </m:sSub>
                        <m:r>
                          <a:rPr lang="en-US" altLang="zh-CN" i="1"/>
                          <m:t>−</m:t>
                        </m:r>
                        <m:r>
                          <m:rPr>
                            <m:sty m:val="p"/>
                          </m:rPr>
                          <a:rPr lang="en-US" altLang="zh-CN"/>
                          <m:t>t</m:t>
                        </m:r>
                      </m:num>
                      <m:den>
                        <m:sSub>
                          <m:sSubPr>
                            <m:ctrlPr>
                              <a:rPr lang="zh-CN" altLang="zh-CN" i="1"/>
                            </m:ctrlPr>
                          </m:sSubPr>
                          <m:e>
                            <m:r>
                              <m:rPr>
                                <m:sty m:val="p"/>
                              </m:rPr>
                              <a:rPr lang="en-US" altLang="zh-CN"/>
                              <m:t>t</m:t>
                            </m:r>
                          </m:e>
                          <m:sub>
                            <m:r>
                              <m:rPr>
                                <m:sty m:val="p"/>
                              </m:rPr>
                              <a:rPr lang="en-US" altLang="zh-CN"/>
                              <m:t>j</m:t>
                            </m:r>
                            <m:r>
                              <a:rPr lang="en-US" altLang="zh-CN"/>
                              <m:t>+</m:t>
                            </m:r>
                            <m:r>
                              <m:rPr>
                                <m:sty m:val="p"/>
                              </m:rPr>
                              <a:rPr lang="en-US" altLang="zh-CN"/>
                              <m:t>n</m:t>
                            </m:r>
                            <m:r>
                              <a:rPr lang="en-US" altLang="zh-CN"/>
                              <m:t>+1</m:t>
                            </m:r>
                          </m:sub>
                        </m:sSub>
                        <m:r>
                          <a:rPr lang="en-US" altLang="zh-CN" i="1"/>
                          <m:t>−</m:t>
                        </m:r>
                        <m:sSub>
                          <m:sSubPr>
                            <m:ctrlPr>
                              <a:rPr lang="zh-CN" altLang="zh-CN" i="1"/>
                            </m:ctrlPr>
                          </m:sSubPr>
                          <m:e>
                            <m:r>
                              <m:rPr>
                                <m:sty m:val="p"/>
                              </m:rPr>
                              <a:rPr lang="en-US" altLang="zh-CN"/>
                              <m:t>t</m:t>
                            </m:r>
                          </m:e>
                          <m:sub>
                            <m:r>
                              <m:rPr>
                                <m:sty m:val="p"/>
                              </m:rPr>
                              <a:rPr lang="en-US" altLang="zh-CN"/>
                              <m:t>j</m:t>
                            </m:r>
                            <m:r>
                              <a:rPr lang="en-US" altLang="zh-CN"/>
                              <m:t>+1</m:t>
                            </m:r>
                          </m:sub>
                        </m:sSub>
                      </m:den>
                    </m:f>
                    <m:sSub>
                      <m:sSubPr>
                        <m:ctrlPr>
                          <a:rPr lang="zh-CN" altLang="zh-CN" i="1"/>
                        </m:ctrlPr>
                      </m:sSubPr>
                      <m:e>
                        <m:r>
                          <m:rPr>
                            <m:sty m:val="p"/>
                          </m:rPr>
                          <a:rPr lang="en-US" altLang="zh-CN"/>
                          <m:t>b</m:t>
                        </m:r>
                      </m:e>
                      <m:sub>
                        <m:r>
                          <m:rPr>
                            <m:sty m:val="p"/>
                          </m:rPr>
                          <a:rPr lang="en-US" altLang="zh-CN"/>
                          <m:t>j</m:t>
                        </m:r>
                        <m:r>
                          <a:rPr lang="en-US" altLang="zh-CN"/>
                          <m:t>+1,</m:t>
                        </m:r>
                        <m:r>
                          <m:rPr>
                            <m:sty m:val="p"/>
                          </m:rPr>
                          <a:rPr lang="en-US" altLang="zh-CN"/>
                          <m:t>n</m:t>
                        </m:r>
                        <m:r>
                          <a:rPr lang="en-US" altLang="zh-CN" i="1"/>
                          <m:t>−</m:t>
                        </m:r>
                        <m:r>
                          <a:rPr lang="en-US" altLang="zh-CN"/>
                          <m:t>1</m:t>
                        </m:r>
                      </m:sub>
                    </m:sSub>
                    <m:r>
                      <a:rPr lang="en-US" altLang="zh-CN"/>
                      <m:t>(</m:t>
                    </m:r>
                    <m:r>
                      <m:rPr>
                        <m:sty m:val="p"/>
                      </m:rPr>
                      <a:rPr lang="en-US" altLang="zh-CN"/>
                      <m:t>t</m:t>
                    </m:r>
                    <m:r>
                      <a:rPr lang="en-US" altLang="zh-CN"/>
                      <m:t>)</m:t>
                    </m:r>
                  </m:oMath>
                </a14:m>
                <a:endParaRPr lang="zh-CN" altLang="zh-CN" dirty="0"/>
              </a:p>
              <a:p>
                <a:r>
                  <a:rPr lang="zh-CN" altLang="zh-CN" dirty="0"/>
                  <a:t>当节点等距，称</a:t>
                </a:r>
                <a:r>
                  <a:rPr lang="en-US" altLang="zh-CN" dirty="0"/>
                  <a:t>B</a:t>
                </a:r>
                <a:r>
                  <a:rPr lang="zh-CN" altLang="zh-CN" dirty="0"/>
                  <a:t>样条为均匀</a:t>
                </a:r>
                <a:r>
                  <a:rPr lang="en-US" altLang="zh-CN" dirty="0"/>
                  <a:t>(uniform)</a:t>
                </a:r>
                <a:r>
                  <a:rPr lang="zh-CN" altLang="zh-CN" dirty="0"/>
                  <a:t>，否则为非均匀</a:t>
                </a:r>
                <a:r>
                  <a:rPr lang="en-US" altLang="zh-CN" dirty="0"/>
                  <a:t>(non-uniform)</a:t>
                </a:r>
                <a:r>
                  <a:rPr lang="zh-CN" altLang="zh-CN" dirty="0"/>
                  <a:t>。</a:t>
                </a:r>
              </a:p>
              <a:p>
                <a:r>
                  <a:rPr lang="zh-CN" altLang="zh-CN" dirty="0"/>
                  <a:t>关于参数曲线更多的知识，以及使用参数曲面进行几何造型的相关知识，请读者参考计算机图形学相关教材。</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5"/>
                <a:stretch>
                  <a:fillRect t="-1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6157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数学在游戏引擎中的高级应用</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747863"/>
              </a:xfrm>
            </p:spPr>
            <p:txBody>
              <a:bodyPr>
                <a:normAutofit fontScale="47500" lnSpcReduction="20000"/>
              </a:bodyPr>
              <a:lstStyle/>
              <a:p>
                <a:r>
                  <a:rPr lang="zh-CN" altLang="zh-CN" b="1" dirty="0"/>
                  <a:t>速度的积分运算</a:t>
                </a:r>
              </a:p>
              <a:p>
                <a:r>
                  <a:rPr lang="zh-CN" altLang="zh-CN" dirty="0"/>
                  <a:t>积分运算在游戏中用的非常多，最常见的就是牛顿第二定律：</a:t>
                </a:r>
              </a:p>
              <a:p>
                <a14:m>
                  <m:oMath xmlns:m="http://schemas.openxmlformats.org/officeDocument/2006/math">
                    <m:r>
                      <a:rPr lang="en-US" altLang="zh-CN" b="1" i="1"/>
                      <m:t>𝐅</m:t>
                    </m:r>
                    <m:r>
                      <a:rPr lang="en-US" altLang="zh-CN" b="1"/>
                      <m:t>=</m:t>
                    </m:r>
                    <m:r>
                      <m:rPr>
                        <m:sty m:val="p"/>
                      </m:rPr>
                      <a:rPr lang="en-US" altLang="zh-CN"/>
                      <m:t>m</m:t>
                    </m:r>
                    <m:r>
                      <a:rPr lang="en-US" altLang="zh-CN" b="1" i="1"/>
                      <m:t>𝐚</m:t>
                    </m:r>
                    <m:r>
                      <a:rPr lang="en-US" altLang="zh-CN" b="1"/>
                      <m:t>(</m:t>
                    </m:r>
                    <m:r>
                      <m:rPr>
                        <m:sty m:val="p"/>
                      </m:rPr>
                      <a:rPr lang="en-US" altLang="zh-CN"/>
                      <m:t>t</m:t>
                    </m:r>
                    <m:r>
                      <a:rPr lang="en-US" altLang="zh-CN" b="1"/>
                      <m:t>)</m:t>
                    </m:r>
                  </m:oMath>
                </a14:m>
                <a:endParaRPr lang="zh-CN" altLang="zh-CN" dirty="0"/>
              </a:p>
              <a:p>
                <a:r>
                  <a:rPr lang="zh-CN" altLang="zh-CN" dirty="0"/>
                  <a:t>物体在外力作用下，会产生加速度，而加速度跟速度存在如下关系：</a:t>
                </a:r>
              </a:p>
              <a:p>
                <a14:m>
                  <m:oMath xmlns:m="http://schemas.openxmlformats.org/officeDocument/2006/math">
                    <m:r>
                      <a:rPr lang="en-US" altLang="zh-CN" b="1" i="1"/>
                      <m:t>𝐚</m:t>
                    </m:r>
                    <m:r>
                      <a:rPr lang="en-US" altLang="zh-CN" b="1"/>
                      <m:t>(</m:t>
                    </m:r>
                    <m:r>
                      <m:rPr>
                        <m:sty m:val="p"/>
                      </m:rPr>
                      <a:rPr lang="en-US" altLang="zh-CN"/>
                      <m:t>t</m:t>
                    </m:r>
                    <m:r>
                      <a:rPr lang="en-US" altLang="zh-CN" b="1"/>
                      <m:t>)</m:t>
                    </m:r>
                    <m:box>
                      <m:boxPr>
                        <m:diff m:val="on"/>
                        <m:ctrlPr>
                          <a:rPr lang="zh-CN" altLang="zh-CN" i="1"/>
                        </m:ctrlPr>
                      </m:boxPr>
                      <m:e>
                        <m:r>
                          <m:rPr>
                            <m:sty m:val="p"/>
                          </m:rPr>
                          <a:rPr lang="en-US" altLang="zh-CN"/>
                          <m:t>dt</m:t>
                        </m:r>
                        <m:r>
                          <a:rPr lang="en-US" altLang="zh-CN"/>
                          <m:t>=</m:t>
                        </m:r>
                        <m:box>
                          <m:boxPr>
                            <m:diff m:val="on"/>
                            <m:ctrlPr>
                              <a:rPr lang="zh-CN" altLang="zh-CN" i="1"/>
                            </m:ctrlPr>
                          </m:boxPr>
                          <m:e>
                            <m:r>
                              <m:rPr>
                                <m:sty m:val="p"/>
                              </m:rPr>
                              <a:rPr lang="en-US" altLang="zh-CN"/>
                              <m:t>d</m:t>
                            </m:r>
                            <m:r>
                              <a:rPr lang="en-US" altLang="zh-CN" b="1" i="1"/>
                              <m:t>𝐮</m:t>
                            </m:r>
                          </m:e>
                        </m:box>
                      </m:e>
                    </m:box>
                  </m:oMath>
                </a14:m>
                <a:endParaRPr lang="zh-CN" altLang="zh-CN" dirty="0"/>
              </a:p>
              <a:p>
                <a:r>
                  <a:rPr lang="en-US" altLang="zh-CN" b="1" dirty="0"/>
                  <a:t>	</a:t>
                </a:r>
                <a:r>
                  <a:rPr lang="zh-CN" altLang="zh-CN" dirty="0"/>
                  <a:t>其中</a:t>
                </a:r>
                <a14:m>
                  <m:oMath xmlns:m="http://schemas.openxmlformats.org/officeDocument/2006/math">
                    <m:r>
                      <a:rPr lang="en-US" altLang="zh-CN" b="1" i="1"/>
                      <m:t>𝐮</m:t>
                    </m:r>
                    <m:r>
                      <a:rPr lang="en-US" altLang="zh-CN"/>
                      <m:t>(</m:t>
                    </m:r>
                    <m:r>
                      <m:rPr>
                        <m:sty m:val="p"/>
                      </m:rPr>
                      <a:rPr lang="en-US" altLang="zh-CN"/>
                      <m:t>t</m:t>
                    </m:r>
                    <m:r>
                      <a:rPr lang="en-US" altLang="zh-CN"/>
                      <m:t>)</m:t>
                    </m:r>
                  </m:oMath>
                </a14:m>
                <a:r>
                  <a:rPr lang="zh-CN" altLang="zh-CN" dirty="0"/>
                  <a:t>为速度，</a:t>
                </a:r>
                <a14:m>
                  <m:oMath xmlns:m="http://schemas.openxmlformats.org/officeDocument/2006/math">
                    <m:r>
                      <m:rPr>
                        <m:sty m:val="p"/>
                      </m:rPr>
                      <a:rPr lang="en-US" altLang="zh-CN"/>
                      <m:t>a</m:t>
                    </m:r>
                    <m:r>
                      <a:rPr lang="en-US" altLang="zh-CN" b="1"/>
                      <m:t>(</m:t>
                    </m:r>
                    <m:r>
                      <m:rPr>
                        <m:sty m:val="p"/>
                      </m:rPr>
                      <a:rPr lang="en-US" altLang="zh-CN"/>
                      <m:t>t</m:t>
                    </m:r>
                    <m:r>
                      <a:rPr lang="en-US" altLang="zh-CN" b="1"/>
                      <m:t>)</m:t>
                    </m:r>
                  </m:oMath>
                </a14:m>
                <a:r>
                  <a:rPr lang="zh-CN" altLang="zh-CN" dirty="0"/>
                  <a:t>加速度。通过对方程两边积分得到：</a:t>
                </a:r>
              </a:p>
              <a:p>
                <a14:m>
                  <m:oMath xmlns:m="http://schemas.openxmlformats.org/officeDocument/2006/math">
                    <m:nary>
                      <m:naryPr>
                        <m:limLoc m:val="subSup"/>
                        <m:ctrlPr>
                          <a:rPr lang="zh-CN" altLang="zh-CN" i="1"/>
                        </m:ctrlPr>
                      </m:naryPr>
                      <m:sub>
                        <m:sSub>
                          <m:sSubPr>
                            <m:ctrlPr>
                              <a:rPr lang="zh-CN" altLang="zh-CN" i="1"/>
                            </m:ctrlPr>
                          </m:sSubPr>
                          <m:e>
                            <m:r>
                              <m:rPr>
                                <m:sty m:val="p"/>
                              </m:rPr>
                              <a:rPr lang="en-US" altLang="zh-CN"/>
                              <m:t>t</m:t>
                            </m:r>
                          </m:e>
                          <m:sub>
                            <m:r>
                              <a:rPr lang="en-US" altLang="zh-CN"/>
                              <m:t>0</m:t>
                            </m:r>
                          </m:sub>
                        </m:sSub>
                      </m:sub>
                      <m:sup>
                        <m:r>
                          <m:rPr>
                            <m:sty m:val="p"/>
                          </m:rPr>
                          <a:rPr lang="en-US" altLang="zh-CN"/>
                          <m:t>t</m:t>
                        </m:r>
                      </m:sup>
                      <m:e>
                        <m:r>
                          <m:rPr>
                            <m:sty m:val="p"/>
                          </m:rPr>
                          <a:rPr lang="en-US" altLang="zh-CN"/>
                          <m:t>a</m:t>
                        </m:r>
                      </m:e>
                    </m:nary>
                    <m:r>
                      <a:rPr lang="en-US" altLang="zh-CN"/>
                      <m:t>(</m:t>
                    </m:r>
                    <m:r>
                      <m:rPr>
                        <m:sty m:val="p"/>
                      </m:rPr>
                      <a:rPr lang="en-US" altLang="zh-CN"/>
                      <m:t>t</m:t>
                    </m:r>
                    <m:r>
                      <a:rPr lang="en-US" altLang="zh-CN"/>
                      <m:t>)</m:t>
                    </m:r>
                    <m:r>
                      <m:rPr>
                        <m:sty m:val="p"/>
                      </m:rPr>
                      <a:rPr lang="en-US" altLang="zh-CN"/>
                      <m:t>dt</m:t>
                    </m:r>
                    <m:r>
                      <a:rPr lang="en-US" altLang="zh-CN"/>
                      <m:t>=</m:t>
                    </m:r>
                    <m:nary>
                      <m:naryPr>
                        <m:limLoc m:val="subSup"/>
                        <m:ctrlPr>
                          <a:rPr lang="zh-CN" altLang="zh-CN" i="1"/>
                        </m:ctrlPr>
                      </m:naryPr>
                      <m:sub>
                        <m:sSub>
                          <m:sSubPr>
                            <m:ctrlPr>
                              <a:rPr lang="zh-CN" altLang="zh-CN" i="1"/>
                            </m:ctrlPr>
                          </m:sSubPr>
                          <m:e>
                            <m:r>
                              <m:rPr>
                                <m:sty m:val="p"/>
                              </m:rPr>
                              <a:rPr lang="en-US" altLang="zh-CN"/>
                              <m:t>u</m:t>
                            </m:r>
                          </m:e>
                          <m:sub>
                            <m:r>
                              <a:rPr lang="en-US" altLang="zh-CN"/>
                              <m:t>0</m:t>
                            </m:r>
                          </m:sub>
                        </m:sSub>
                      </m:sub>
                      <m:sup>
                        <m:r>
                          <m:rPr>
                            <m:sty m:val="p"/>
                          </m:rPr>
                          <a:rPr lang="en-US" altLang="zh-CN"/>
                          <m:t>u</m:t>
                        </m:r>
                      </m:sup>
                      <m:e>
                        <m:r>
                          <m:rPr>
                            <m:sty m:val="p"/>
                          </m:rPr>
                          <a:rPr lang="en-US" altLang="zh-CN"/>
                          <m:t>d</m:t>
                        </m:r>
                        <m:r>
                          <a:rPr lang="en-US" altLang="zh-CN" b="1" i="1"/>
                          <m:t>𝐮</m:t>
                        </m:r>
                      </m:e>
                    </m:nary>
                  </m:oMath>
                </a14:m>
                <a:endParaRPr lang="zh-CN" altLang="zh-CN" dirty="0"/>
              </a:p>
              <a:p>
                <a:r>
                  <a:rPr lang="zh-CN" altLang="zh-CN" dirty="0"/>
                  <a:t>其中</a:t>
                </a:r>
                <a14:m>
                  <m:oMath xmlns:m="http://schemas.openxmlformats.org/officeDocument/2006/math">
                    <m:sSub>
                      <m:sSubPr>
                        <m:ctrlPr>
                          <a:rPr lang="zh-CN" altLang="zh-CN" i="1"/>
                        </m:ctrlPr>
                      </m:sSubPr>
                      <m:e>
                        <m:r>
                          <a:rPr lang="en-US" altLang="zh-CN" b="1" i="1"/>
                          <m:t>𝐮</m:t>
                        </m:r>
                      </m:e>
                      <m:sub>
                        <m:r>
                          <a:rPr lang="en-US" altLang="zh-CN"/>
                          <m:t>0</m:t>
                        </m:r>
                      </m:sub>
                    </m:sSub>
                  </m:oMath>
                </a14:m>
                <a:r>
                  <a:rPr lang="zh-CN" altLang="zh-CN" dirty="0"/>
                  <a:t>为时间</a:t>
                </a:r>
                <a14:m>
                  <m:oMath xmlns:m="http://schemas.openxmlformats.org/officeDocument/2006/math">
                    <m:sSub>
                      <m:sSubPr>
                        <m:ctrlPr>
                          <a:rPr lang="zh-CN" altLang="zh-CN" i="1"/>
                        </m:ctrlPr>
                      </m:sSubPr>
                      <m:e>
                        <m:r>
                          <m:rPr>
                            <m:sty m:val="p"/>
                          </m:rPr>
                          <a:rPr lang="en-US" altLang="zh-CN"/>
                          <m:t>t</m:t>
                        </m:r>
                      </m:e>
                      <m:sub>
                        <m:r>
                          <a:rPr lang="en-US" altLang="zh-CN"/>
                          <m:t>0</m:t>
                        </m:r>
                      </m:sub>
                    </m:sSub>
                  </m:oMath>
                </a14:m>
                <a:r>
                  <a:rPr lang="zh-CN" altLang="zh-CN" dirty="0"/>
                  <a:t>时的速度值，从中可以解出</a:t>
                </a:r>
                <a14:m>
                  <m:oMath xmlns:m="http://schemas.openxmlformats.org/officeDocument/2006/math">
                    <m:r>
                      <a:rPr lang="en-US" altLang="zh-CN" b="1" i="1"/>
                      <m:t>𝐮</m:t>
                    </m:r>
                    <m:r>
                      <a:rPr lang="en-US" altLang="zh-CN"/>
                      <m:t>(</m:t>
                    </m:r>
                    <m:r>
                      <m:rPr>
                        <m:sty m:val="p"/>
                      </m:rPr>
                      <a:rPr lang="en-US" altLang="zh-CN"/>
                      <m:t>t</m:t>
                    </m:r>
                    <m:r>
                      <a:rPr lang="en-US" altLang="zh-CN"/>
                      <m:t>)</m:t>
                    </m:r>
                  </m:oMath>
                </a14:m>
                <a:r>
                  <a:rPr lang="zh-CN" altLang="zh-CN" dirty="0"/>
                  <a:t>。</a:t>
                </a:r>
              </a:p>
              <a:p>
                <a:r>
                  <a:rPr lang="zh-CN" altLang="zh-CN" dirty="0"/>
                  <a:t>求解速度以后，同理，我们可以积分得到位移。这样就可以计算出物体在受力情况下的位置移动的情况。对于一般的运动来说，除了线加速度、线速度外，还得考虑物体自身旋转的情况，根据运动学知识，我们知道刚体的运动可以分解为线性运动和物体绕其重心的旋转运动。</a:t>
                </a:r>
              </a:p>
              <a:p>
                <a:r>
                  <a:rPr lang="zh-CN" altLang="zh-CN" dirty="0"/>
                  <a:t>利用积分求得的运动满足物理规律，从而能够模拟出更加真实自然的运动效果。</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747863"/>
              </a:xfrm>
              <a:blipFill rotWithShape="1">
                <a:blip r:embed="rId2"/>
                <a:stretch>
                  <a:fillRect t="-1789" r="-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362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62118" y="1295575"/>
            <a:ext cx="5419764" cy="32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8013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差分的应用</a:t>
            </a:r>
          </a:p>
          <a:p>
            <a:r>
              <a:rPr lang="zh-CN" altLang="zh-CN" dirty="0"/>
              <a:t>与积分正好相反，差分可以通过物体位置的变化来计算运动速度，通过速度差来计算得到物体运动的</a:t>
            </a:r>
            <a:r>
              <a:rPr lang="zh-CN" altLang="zh-CN" dirty="0" smtClean="0"/>
              <a:t>加速度</a:t>
            </a:r>
            <a:endParaRPr lang="en-US" altLang="zh-CN" dirty="0" smtClean="0"/>
          </a:p>
          <a:p>
            <a:r>
              <a:rPr lang="zh-CN" altLang="zh-CN" dirty="0" smtClean="0"/>
              <a:t>根据</a:t>
            </a:r>
            <a:r>
              <a:rPr lang="zh-CN" altLang="zh-CN" dirty="0"/>
              <a:t>计算方法的不同，可以将差分计算分为显式差分和隐式差分</a:t>
            </a:r>
            <a:r>
              <a:rPr lang="zh-CN" altLang="zh-CN" dirty="0" smtClean="0"/>
              <a:t>两种</a:t>
            </a:r>
            <a:endParaRPr lang="zh-CN" altLang="en-US" dirty="0"/>
          </a:p>
        </p:txBody>
      </p:sp>
    </p:spTree>
    <p:extLst>
      <p:ext uri="{BB962C8B-B14F-4D97-AF65-F5344CB8AC3E}">
        <p14:creationId xmlns:p14="http://schemas.microsoft.com/office/powerpoint/2010/main" val="31400934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流体</a:t>
            </a:r>
            <a:r>
              <a:rPr lang="zh-CN" altLang="zh-CN" b="1" dirty="0" smtClean="0"/>
              <a:t>方程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流体</a:t>
            </a:r>
            <a:r>
              <a:rPr lang="zh-CN" altLang="zh-CN" dirty="0"/>
              <a:t>仿真在工业上的应用很广泛，如飞机气动设计，汽车外形设计等，在电影特效上也有很多</a:t>
            </a:r>
            <a:r>
              <a:rPr lang="zh-CN" altLang="zh-CN" dirty="0" smtClean="0"/>
              <a:t>应用</a:t>
            </a:r>
            <a:endParaRPr lang="en-US" altLang="zh-CN" dirty="0" smtClean="0"/>
          </a:p>
          <a:p>
            <a:r>
              <a:rPr lang="zh-CN" altLang="zh-CN" dirty="0" smtClean="0"/>
              <a:t>但</a:t>
            </a:r>
            <a:r>
              <a:rPr lang="zh-CN" altLang="zh-CN" dirty="0"/>
              <a:t>由于计算量大，游戏引擎中通常采用简单的粒子系统来表现流体，多为喷泉、烟雾和爆炸等</a:t>
            </a:r>
            <a:r>
              <a:rPr lang="zh-CN" altLang="zh-CN" dirty="0" smtClean="0"/>
              <a:t>效果</a:t>
            </a:r>
            <a:endParaRPr lang="en-US" altLang="zh-CN" dirty="0" smtClean="0"/>
          </a:p>
          <a:p>
            <a:r>
              <a:rPr lang="zh-CN" altLang="zh-CN" dirty="0" smtClean="0"/>
              <a:t>随着</a:t>
            </a:r>
            <a:r>
              <a:rPr lang="zh-CN" altLang="zh-CN" dirty="0"/>
              <a:t>硬件的发展，计算机的计算能力逐渐增强，特别是</a:t>
            </a:r>
            <a:r>
              <a:rPr lang="en-US" altLang="zh-CN" dirty="0"/>
              <a:t>GPU</a:t>
            </a:r>
            <a:r>
              <a:rPr lang="zh-CN" altLang="zh-CN" dirty="0"/>
              <a:t>的不断发展和一些新的流体仿真算法的出现，我们有机会在游戏中展现更加复杂、真实的流体</a:t>
            </a:r>
            <a:r>
              <a:rPr lang="zh-CN" altLang="zh-CN" dirty="0" smtClean="0"/>
              <a:t>效果</a:t>
            </a:r>
            <a:endParaRPr lang="zh-CN" altLang="en-US" dirty="0"/>
          </a:p>
        </p:txBody>
      </p:sp>
    </p:spTree>
    <p:extLst>
      <p:ext uri="{BB962C8B-B14F-4D97-AF65-F5344CB8AC3E}">
        <p14:creationId xmlns:p14="http://schemas.microsoft.com/office/powerpoint/2010/main" val="28220021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r>
                  <a:rPr lang="zh-CN" altLang="zh-CN" dirty="0"/>
                  <a:t>纳维</a:t>
                </a:r>
                <a:r>
                  <a:rPr lang="en-US" altLang="zh-CN" dirty="0"/>
                  <a:t>-</a:t>
                </a:r>
                <a:r>
                  <a:rPr lang="zh-CN" altLang="zh-CN" dirty="0"/>
                  <a:t>斯托克斯方程通常由两部分构成：</a:t>
                </a:r>
              </a:p>
              <a:p>
                <a:pPr lvl="0"/>
                <a:r>
                  <a:rPr lang="zh-CN" altLang="zh-CN" dirty="0"/>
                  <a:t>质量方程（连续性方程）</a:t>
                </a:r>
              </a:p>
              <a:p>
                <a14:m>
                  <m:oMath xmlns:m="http://schemas.openxmlformats.org/officeDocument/2006/math">
                    <m:r>
                      <a:rPr lang="en-US" altLang="zh-CN"/>
                      <m:t>∇∙</m:t>
                    </m:r>
                    <m:r>
                      <a:rPr lang="en-US" altLang="zh-CN" b="1" i="1"/>
                      <m:t>𝐮</m:t>
                    </m:r>
                    <m:r>
                      <a:rPr lang="en-US" altLang="zh-CN"/>
                      <m:t>=0</m:t>
                    </m:r>
                  </m:oMath>
                </a14:m>
                <a:endParaRPr lang="zh-CN" altLang="zh-CN" dirty="0"/>
              </a:p>
              <a:p>
                <a:pPr lvl="0"/>
                <a:r>
                  <a:rPr lang="zh-CN" altLang="zh-CN" dirty="0"/>
                  <a:t>动量方程</a:t>
                </a:r>
              </a:p>
              <a:p>
                <a14:m>
                  <m:oMath xmlns:m="http://schemas.openxmlformats.org/officeDocument/2006/math">
                    <m:f>
                      <m:fPr>
                        <m:ctrlPr>
                          <a:rPr lang="zh-CN" altLang="zh-CN" i="1"/>
                        </m:ctrlPr>
                      </m:fPr>
                      <m:num>
                        <m:r>
                          <a:rPr lang="en-US" altLang="zh-CN"/>
                          <m:t>∂</m:t>
                        </m:r>
                        <m:r>
                          <a:rPr lang="en-US" altLang="zh-CN" b="1" i="1"/>
                          <m:t>𝐮</m:t>
                        </m:r>
                      </m:num>
                      <m:den>
                        <m:r>
                          <a:rPr lang="en-US" altLang="zh-CN"/>
                          <m:t>∂</m:t>
                        </m:r>
                        <m:r>
                          <m:rPr>
                            <m:sty m:val="p"/>
                          </m:rPr>
                          <a:rPr lang="en-US" altLang="zh-CN"/>
                          <m:t>t</m:t>
                        </m:r>
                      </m:den>
                    </m:f>
                    <m:r>
                      <a:rPr lang="en-US" altLang="zh-CN"/>
                      <m:t>+</m:t>
                    </m:r>
                    <m:d>
                      <m:dPr>
                        <m:ctrlPr>
                          <a:rPr lang="zh-CN" altLang="zh-CN" i="1"/>
                        </m:ctrlPr>
                      </m:dPr>
                      <m:e>
                        <m:r>
                          <a:rPr lang="en-US" altLang="zh-CN" b="1" i="1"/>
                          <m:t>𝐮</m:t>
                        </m:r>
                        <m:r>
                          <a:rPr lang="en-US" altLang="zh-CN"/>
                          <m:t>∙∇</m:t>
                        </m:r>
                      </m:e>
                    </m:d>
                    <m:r>
                      <a:rPr lang="en-US" altLang="zh-CN" b="1" i="1"/>
                      <m:t>𝐮</m:t>
                    </m:r>
                    <m:r>
                      <a:rPr lang="en-US" altLang="zh-CN"/>
                      <m:t>=</m:t>
                    </m:r>
                    <m:r>
                      <a:rPr lang="en-US" altLang="zh-CN" i="1"/>
                      <m:t>−</m:t>
                    </m:r>
                    <m:f>
                      <m:fPr>
                        <m:ctrlPr>
                          <a:rPr lang="zh-CN" altLang="zh-CN" i="1"/>
                        </m:ctrlPr>
                      </m:fPr>
                      <m:num>
                        <m:r>
                          <a:rPr lang="en-US" altLang="zh-CN"/>
                          <m:t>1</m:t>
                        </m:r>
                      </m:num>
                      <m:den>
                        <m:r>
                          <m:rPr>
                            <m:sty m:val="p"/>
                          </m:rPr>
                          <a:rPr lang="en-US" altLang="zh-CN"/>
                          <m:t>ρ</m:t>
                        </m:r>
                      </m:den>
                    </m:f>
                    <m:r>
                      <a:rPr lang="en-US" altLang="zh-CN"/>
                      <m:t>∇</m:t>
                    </m:r>
                    <m:r>
                      <m:rPr>
                        <m:sty m:val="p"/>
                      </m:rPr>
                      <a:rPr lang="en-US" altLang="zh-CN"/>
                      <m:t>p</m:t>
                    </m:r>
                    <m:r>
                      <a:rPr lang="en-US" altLang="zh-CN"/>
                      <m:t>+</m:t>
                    </m:r>
                    <m:f>
                      <m:fPr>
                        <m:ctrlPr>
                          <a:rPr lang="zh-CN" altLang="zh-CN" i="1"/>
                        </m:ctrlPr>
                      </m:fPr>
                      <m:num>
                        <m:r>
                          <a:rPr lang="en-US" altLang="zh-CN"/>
                          <m:t>1</m:t>
                        </m:r>
                      </m:num>
                      <m:den>
                        <m:r>
                          <m:rPr>
                            <m:sty m:val="p"/>
                          </m:rPr>
                          <a:rPr lang="en-US" altLang="zh-CN"/>
                          <m:t>ρ</m:t>
                        </m:r>
                      </m:den>
                    </m:f>
                    <m:r>
                      <m:rPr>
                        <m:sty m:val="p"/>
                      </m:rPr>
                      <a:rPr lang="en-US" altLang="zh-CN"/>
                      <m:t>μ</m:t>
                    </m:r>
                    <m:sSup>
                      <m:sSupPr>
                        <m:ctrlPr>
                          <a:rPr lang="zh-CN" altLang="zh-CN" i="1"/>
                        </m:ctrlPr>
                      </m:sSupPr>
                      <m:e>
                        <m:r>
                          <a:rPr lang="en-US" altLang="zh-CN"/>
                          <m:t>∇</m:t>
                        </m:r>
                      </m:e>
                      <m:sup>
                        <m:r>
                          <a:rPr lang="en-US" altLang="zh-CN"/>
                          <m:t>2</m:t>
                        </m:r>
                      </m:sup>
                    </m:sSup>
                    <m:r>
                      <a:rPr lang="en-US" altLang="zh-CN" b="1" i="1"/>
                      <m:t>𝐯</m:t>
                    </m:r>
                    <m:r>
                      <a:rPr lang="en-US" altLang="zh-CN"/>
                      <m:t>+</m:t>
                    </m:r>
                    <m:r>
                      <a:rPr lang="en-US" altLang="zh-CN" b="1" i="1"/>
                      <m:t>𝐟</m:t>
                    </m:r>
                  </m:oMath>
                </a14:m>
                <a:endParaRPr lang="zh-CN" altLang="zh-CN" dirty="0"/>
              </a:p>
              <a:p>
                <a:r>
                  <a:rPr lang="zh-CN" altLang="zh-CN" dirty="0"/>
                  <a:t>这里</a:t>
                </a:r>
                <a14:m>
                  <m:oMath xmlns:m="http://schemas.openxmlformats.org/officeDocument/2006/math">
                    <m:r>
                      <a:rPr lang="en-US" altLang="zh-CN"/>
                      <m:t>∇</m:t>
                    </m:r>
                    <m:r>
                      <a:rPr lang="zh-CN" altLang="zh-CN"/>
                      <m:t>为梯度，</m:t>
                    </m:r>
                    <m:r>
                      <a:rPr lang="en-US" altLang="zh-CN" b="1" i="1"/>
                      <m:t>𝐮</m:t>
                    </m:r>
                    <m:r>
                      <a:rPr lang="zh-CN" altLang="zh-CN"/>
                      <m:t>为速度，</m:t>
                    </m:r>
                    <m:r>
                      <m:rPr>
                        <m:sty m:val="p"/>
                      </m:rPr>
                      <a:rPr lang="en-US" altLang="zh-CN"/>
                      <m:t>ρ</m:t>
                    </m:r>
                    <m:r>
                      <a:rPr lang="zh-CN" altLang="zh-CN"/>
                      <m:t>为密度，</m:t>
                    </m:r>
                    <m:r>
                      <m:rPr>
                        <m:sty m:val="p"/>
                      </m:rPr>
                      <a:rPr lang="en-US" altLang="zh-CN"/>
                      <m:t>p</m:t>
                    </m:r>
                    <m:r>
                      <a:rPr lang="zh-CN" altLang="zh-CN"/>
                      <m:t>为压强</m:t>
                    </m:r>
                  </m:oMath>
                </a14:m>
                <a:r>
                  <a:rPr lang="zh-CN" altLang="zh-CN" dirty="0"/>
                  <a:t>，</a:t>
                </a:r>
                <a:r>
                  <a:rPr lang="en-US" altLang="zh-CN" b="1" dirty="0"/>
                  <a:t>f</a:t>
                </a:r>
                <a:r>
                  <a:rPr lang="zh-CN" altLang="zh-CN" dirty="0"/>
                  <a:t>为外力作用。</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4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14436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有限元变形计算</a:t>
            </a:r>
          </a:p>
        </p:txBody>
      </p:sp>
      <p:sp>
        <p:nvSpPr>
          <p:cNvPr id="3" name="内容占位符 2"/>
          <p:cNvSpPr>
            <a:spLocks noGrp="1"/>
          </p:cNvSpPr>
          <p:nvPr>
            <p:ph idx="1"/>
          </p:nvPr>
        </p:nvSpPr>
        <p:spPr/>
        <p:txBody>
          <a:bodyPr>
            <a:normAutofit fontScale="92500" lnSpcReduction="20000"/>
          </a:bodyPr>
          <a:lstStyle/>
          <a:p>
            <a:r>
              <a:rPr lang="zh-CN" altLang="zh-CN" dirty="0"/>
              <a:t>游戏中经常需要模拟柔软的物体效果，如肥胖的怪物，布料，皮球等，这些物体在外力作用下会发生</a:t>
            </a:r>
            <a:r>
              <a:rPr lang="zh-CN" altLang="zh-CN" dirty="0" smtClean="0"/>
              <a:t>变形</a:t>
            </a:r>
            <a:endParaRPr lang="en-US" altLang="zh-CN" dirty="0" smtClean="0"/>
          </a:p>
          <a:p>
            <a:r>
              <a:rPr lang="zh-CN" altLang="zh-CN" dirty="0" smtClean="0"/>
              <a:t>数字</a:t>
            </a:r>
            <a:r>
              <a:rPr lang="zh-CN" altLang="zh-CN" dirty="0"/>
              <a:t>游戏中通常采用质量弹簧模型来计算软体</a:t>
            </a:r>
            <a:r>
              <a:rPr lang="zh-CN" altLang="zh-CN" dirty="0" smtClean="0"/>
              <a:t>变形</a:t>
            </a:r>
            <a:endParaRPr lang="zh-CN" altLang="zh-CN" dirty="0"/>
          </a:p>
          <a:p>
            <a:r>
              <a:rPr lang="zh-CN" altLang="zh-CN" dirty="0"/>
              <a:t>使用限元方法可以得到更为精确的软体变形，有限元方法多用于工程计算当中，在游戏中的应用很</a:t>
            </a:r>
            <a:r>
              <a:rPr lang="zh-CN" altLang="zh-CN" dirty="0" smtClean="0"/>
              <a:t>少见</a:t>
            </a:r>
            <a:endParaRPr lang="zh-CN" altLang="en-US" dirty="0"/>
          </a:p>
        </p:txBody>
      </p:sp>
    </p:spTree>
    <p:extLst>
      <p:ext uri="{BB962C8B-B14F-4D97-AF65-F5344CB8AC3E}">
        <p14:creationId xmlns:p14="http://schemas.microsoft.com/office/powerpoint/2010/main" val="13124715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zh-CN" altLang="en-US" dirty="0">
                <a:hlinkClick r:id="rId2"/>
              </a:rPr>
              <a:t>游戏引擎原理及</a:t>
            </a:r>
            <a:r>
              <a:rPr lang="zh-CN" altLang="en-US" dirty="0" smtClean="0">
                <a:hlinkClick r:id="rId2"/>
              </a:rPr>
              <a:t>应用，韩</a:t>
            </a:r>
            <a:r>
              <a:rPr lang="zh-CN" altLang="en-US" dirty="0">
                <a:hlinkClick r:id="rId2"/>
              </a:rPr>
              <a:t>红雷 柳有</a:t>
            </a:r>
            <a:r>
              <a:rPr lang="zh-CN" altLang="en-US" dirty="0" smtClean="0">
                <a:hlinkClick r:id="rId2"/>
              </a:rPr>
              <a:t>权，高等教育出版社 </a:t>
            </a:r>
            <a:r>
              <a:rPr lang="en-US" altLang="zh-CN" dirty="0" smtClean="0">
                <a:hlinkClick r:id="rId2"/>
              </a:rPr>
              <a:t>2012</a:t>
            </a:r>
            <a:r>
              <a:rPr lang="zh-CN" altLang="en-US" dirty="0" smtClean="0">
                <a:hlinkClick r:id="rId2"/>
              </a:rPr>
              <a:t>年</a:t>
            </a:r>
            <a:endParaRPr lang="zh-CN" altLang="en-US" dirty="0"/>
          </a:p>
        </p:txBody>
      </p:sp>
    </p:spTree>
    <p:extLst>
      <p:ext uri="{BB962C8B-B14F-4D97-AF65-F5344CB8AC3E}">
        <p14:creationId xmlns:p14="http://schemas.microsoft.com/office/powerpoint/2010/main" val="62008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向量的向量积</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zh-CN" altLang="zh-CN" dirty="0"/>
                  <a:t>有</a:t>
                </a:r>
                <a:r>
                  <a:rPr lang="en-US" altLang="zh-CN" b="1" dirty="0"/>
                  <a:t>a</a:t>
                </a:r>
                <a:r>
                  <a:rPr lang="zh-CN" altLang="zh-CN" dirty="0"/>
                  <a:t>，</a:t>
                </a:r>
                <a:r>
                  <a:rPr lang="en-US" altLang="zh-CN" b="1" dirty="0"/>
                  <a:t>b</a:t>
                </a:r>
                <a:r>
                  <a:rPr lang="zh-CN" altLang="zh-CN" b="1" dirty="0"/>
                  <a:t>，</a:t>
                </a:r>
                <a:r>
                  <a:rPr lang="en-US" altLang="zh-CN" b="1" dirty="0"/>
                  <a:t>c</a:t>
                </a:r>
                <a:r>
                  <a:rPr lang="zh-CN" altLang="zh-CN" dirty="0"/>
                  <a:t>三个向量，</a:t>
                </a:r>
                <a14:m>
                  <m:oMath xmlns:m="http://schemas.openxmlformats.org/officeDocument/2006/math">
                    <m:r>
                      <a:rPr lang="en-US" altLang="zh-CN" b="1" i="1"/>
                      <m:t>𝐜</m:t>
                    </m:r>
                    <m:r>
                      <a:rPr lang="en-US" altLang="zh-CN"/>
                      <m:t>=</m:t>
                    </m:r>
                    <m:r>
                      <a:rPr lang="en-US" altLang="zh-CN" b="1" i="1"/>
                      <m:t>𝐚</m:t>
                    </m:r>
                    <m:r>
                      <a:rPr lang="en-US" altLang="zh-CN"/>
                      <m:t>×</m:t>
                    </m:r>
                    <m:r>
                      <a:rPr lang="en-US" altLang="zh-CN" b="1" i="1"/>
                      <m:t>𝐛</m:t>
                    </m:r>
                  </m:oMath>
                </a14:m>
                <a:r>
                  <a:rPr lang="zh-CN" altLang="zh-CN" b="1" dirty="0"/>
                  <a:t>，</a:t>
                </a:r>
                <a:r>
                  <a:rPr lang="en-US" altLang="zh-CN" b="1" dirty="0"/>
                  <a:t>c</a:t>
                </a:r>
                <a:r>
                  <a:rPr lang="zh-CN" altLang="zh-CN" dirty="0"/>
                  <a:t>叫做向量</a:t>
                </a:r>
                <a:r>
                  <a:rPr lang="en-US" altLang="zh-CN" b="1" dirty="0"/>
                  <a:t>a</a:t>
                </a:r>
                <a:r>
                  <a:rPr lang="zh-CN" altLang="zh-CN" dirty="0"/>
                  <a:t>与</a:t>
                </a:r>
                <a:r>
                  <a:rPr lang="en-US" altLang="zh-CN" b="1" dirty="0"/>
                  <a:t>b</a:t>
                </a:r>
                <a:r>
                  <a:rPr lang="zh-CN" altLang="zh-CN" dirty="0"/>
                  <a:t>的向量积，也称为叉积。</a:t>
                </a:r>
                <a:r>
                  <a:rPr lang="en-US" altLang="zh-CN" b="1" dirty="0"/>
                  <a:t>c</a:t>
                </a:r>
                <a:r>
                  <a:rPr lang="zh-CN" altLang="zh-CN" dirty="0"/>
                  <a:t>的模</a:t>
                </a:r>
                <a14:m>
                  <m:oMath xmlns:m="http://schemas.openxmlformats.org/officeDocument/2006/math">
                    <m:d>
                      <m:dPr>
                        <m:begChr m:val="|"/>
                        <m:endChr m:val="|"/>
                        <m:ctrlPr>
                          <a:rPr lang="zh-CN" altLang="zh-CN" i="1"/>
                        </m:ctrlPr>
                      </m:dPr>
                      <m:e>
                        <m:r>
                          <m:rPr>
                            <m:sty m:val="p"/>
                          </m:rPr>
                          <a:rPr lang="en-US" altLang="zh-CN"/>
                          <m:t>c</m:t>
                        </m:r>
                      </m:e>
                    </m:d>
                    <m:r>
                      <a:rPr lang="en-US" altLang="zh-CN"/>
                      <m:t>=</m:t>
                    </m:r>
                    <m:d>
                      <m:dPr>
                        <m:begChr m:val="|"/>
                        <m:endChr m:val="|"/>
                        <m:ctrlPr>
                          <a:rPr lang="zh-CN" altLang="zh-CN" i="1"/>
                        </m:ctrlPr>
                      </m:dPr>
                      <m:e>
                        <m:r>
                          <a:rPr lang="en-US" altLang="zh-CN" b="1" i="1"/>
                          <m:t>𝐚</m:t>
                        </m:r>
                      </m:e>
                    </m:d>
                    <m:d>
                      <m:dPr>
                        <m:begChr m:val="|"/>
                        <m:endChr m:val="|"/>
                        <m:ctrlPr>
                          <a:rPr lang="zh-CN" altLang="zh-CN" i="1"/>
                        </m:ctrlPr>
                      </m:dPr>
                      <m:e>
                        <m:r>
                          <a:rPr lang="en-US" altLang="zh-CN" b="1" i="1"/>
                          <m:t>𝐛</m:t>
                        </m:r>
                      </m:e>
                    </m:d>
                    <m:func>
                      <m:funcPr>
                        <m:ctrlPr>
                          <a:rPr lang="zh-CN" altLang="zh-CN" i="1"/>
                        </m:ctrlPr>
                      </m:funcPr>
                      <m:fName>
                        <m:r>
                          <m:rPr>
                            <m:sty m:val="p"/>
                          </m:rPr>
                          <a:rPr lang="en-US" altLang="zh-CN"/>
                          <m:t>sin</m:t>
                        </m:r>
                      </m:fName>
                      <m:e>
                        <m:r>
                          <m:rPr>
                            <m:sty m:val="p"/>
                          </m:rPr>
                          <a:rPr lang="en-US" altLang="zh-CN"/>
                          <m:t>θ</m:t>
                        </m:r>
                      </m:e>
                    </m:func>
                  </m:oMath>
                </a14:m>
                <a:r>
                  <a:rPr lang="zh-CN" altLang="zh-CN" dirty="0"/>
                  <a:t>，其中</a:t>
                </a:r>
                <a14:m>
                  <m:oMath xmlns:m="http://schemas.openxmlformats.org/officeDocument/2006/math">
                    <m:r>
                      <m:rPr>
                        <m:sty m:val="p"/>
                      </m:rPr>
                      <a:rPr lang="en-US" altLang="zh-CN"/>
                      <m:t>θ</m:t>
                    </m:r>
                  </m:oMath>
                </a14:m>
                <a:r>
                  <a:rPr lang="zh-CN" altLang="zh-CN" dirty="0"/>
                  <a:t>为</a:t>
                </a:r>
                <a:r>
                  <a:rPr lang="en-US" altLang="zh-CN" b="1" dirty="0"/>
                  <a:t>a</a:t>
                </a:r>
                <a:r>
                  <a:rPr lang="zh-CN" altLang="zh-CN" dirty="0"/>
                  <a:t>、</a:t>
                </a:r>
                <a:r>
                  <a:rPr lang="en-US" altLang="zh-CN" b="1" dirty="0"/>
                  <a:t>b</a:t>
                </a:r>
                <a:r>
                  <a:rPr lang="zh-CN" altLang="zh-CN" dirty="0"/>
                  <a:t>之间的夹角。</a:t>
                </a:r>
                <a:r>
                  <a:rPr lang="en-US" altLang="zh-CN" b="1" dirty="0"/>
                  <a:t>c</a:t>
                </a:r>
                <a:r>
                  <a:rPr lang="zh-CN" altLang="zh-CN" dirty="0"/>
                  <a:t>的方向垂直于</a:t>
                </a:r>
                <a:r>
                  <a:rPr lang="en-US" altLang="zh-CN" b="1" dirty="0"/>
                  <a:t>a</a:t>
                </a:r>
                <a:r>
                  <a:rPr lang="zh-CN" altLang="zh-CN" dirty="0"/>
                  <a:t>与</a:t>
                </a:r>
                <a:r>
                  <a:rPr lang="en-US" altLang="zh-CN" b="1" dirty="0"/>
                  <a:t>b</a:t>
                </a:r>
                <a:r>
                  <a:rPr lang="zh-CN" altLang="zh-CN" dirty="0"/>
                  <a:t>所决定的平面（即</a:t>
                </a:r>
                <a:r>
                  <a:rPr lang="en-US" altLang="zh-CN" b="1" dirty="0"/>
                  <a:t>c</a:t>
                </a:r>
                <a:r>
                  <a:rPr lang="zh-CN" altLang="zh-CN" dirty="0"/>
                  <a:t>既垂直于</a:t>
                </a:r>
                <a:r>
                  <a:rPr lang="en-US" altLang="zh-CN" b="1" dirty="0"/>
                  <a:t>a</a:t>
                </a:r>
                <a:r>
                  <a:rPr lang="en-US" altLang="zh-CN" dirty="0"/>
                  <a:t>,</a:t>
                </a:r>
                <a:r>
                  <a:rPr lang="zh-CN" altLang="zh-CN" dirty="0"/>
                  <a:t>又垂直于</a:t>
                </a:r>
                <a:r>
                  <a:rPr lang="en-US" altLang="zh-CN" b="1" dirty="0"/>
                  <a:t>b</a:t>
                </a:r>
                <a:r>
                  <a:rPr lang="zh-CN" altLang="zh-CN" dirty="0"/>
                  <a:t>）。</a:t>
                </a:r>
              </a:p>
              <a:p>
                <a:r>
                  <a:rPr lang="zh-CN" altLang="zh-CN" dirty="0"/>
                  <a:t>由向量积的定义可以推导出：</a:t>
                </a:r>
              </a:p>
              <a:p>
                <a:pPr lvl="1"/>
                <a14:m>
                  <m:oMath xmlns:m="http://schemas.openxmlformats.org/officeDocument/2006/math">
                    <m:r>
                      <m:rPr>
                        <m:sty m:val="p"/>
                      </m:rPr>
                      <a:rPr lang="en-US" altLang="zh-CN"/>
                      <m:t>a</m:t>
                    </m:r>
                    <m:r>
                      <a:rPr lang="en-US" altLang="zh-CN"/>
                      <m:t>×</m:t>
                    </m:r>
                    <m:r>
                      <m:rPr>
                        <m:sty m:val="p"/>
                      </m:rPr>
                      <a:rPr lang="en-US" altLang="zh-CN"/>
                      <m:t>a</m:t>
                    </m:r>
                    <m:r>
                      <a:rPr lang="en-US" altLang="zh-CN"/>
                      <m:t>=0</m:t>
                    </m:r>
                  </m:oMath>
                </a14:m>
                <a:r>
                  <a:rPr lang="zh-CN" altLang="zh-CN" dirty="0"/>
                  <a:t>；</a:t>
                </a:r>
              </a:p>
              <a:p>
                <a:pPr lvl="0"/>
                <a:r>
                  <a:rPr lang="zh-CN" altLang="zh-CN" dirty="0"/>
                  <a:t>对于两个非零向量</a:t>
                </a:r>
                <a:r>
                  <a:rPr lang="en-US" altLang="zh-CN" b="1" dirty="0"/>
                  <a:t>a</a:t>
                </a:r>
                <a:r>
                  <a:rPr lang="en-US" altLang="zh-CN" dirty="0"/>
                  <a:t>, </a:t>
                </a:r>
                <a:r>
                  <a:rPr lang="en-US" altLang="zh-CN" b="1" dirty="0"/>
                  <a:t>b</a:t>
                </a:r>
                <a:r>
                  <a:rPr lang="zh-CN" altLang="zh-CN" dirty="0"/>
                  <a:t>，如果</a:t>
                </a:r>
                <a14:m>
                  <m:oMath xmlns:m="http://schemas.openxmlformats.org/officeDocument/2006/math">
                    <m:r>
                      <a:rPr lang="en-US" altLang="zh-CN" b="1" i="1"/>
                      <m:t>𝐚</m:t>
                    </m:r>
                    <m:r>
                      <a:rPr lang="zh-CN" altLang="zh-CN"/>
                      <m:t>×</m:t>
                    </m:r>
                    <m:r>
                      <a:rPr lang="en-US" altLang="zh-CN" b="1" i="1"/>
                      <m:t>𝐛</m:t>
                    </m:r>
                    <m:r>
                      <a:rPr lang="en-US" altLang="zh-CN" b="1"/>
                      <m:t>=</m:t>
                    </m:r>
                    <m:r>
                      <a:rPr lang="en-US" altLang="zh-CN" b="1" i="1"/>
                      <m:t>𝟎</m:t>
                    </m:r>
                  </m:oMath>
                </a14:m>
                <a:r>
                  <a:rPr lang="en-US" altLang="zh-CN" b="1" dirty="0"/>
                  <a:t>,</a:t>
                </a:r>
                <a:r>
                  <a:rPr lang="zh-CN" altLang="zh-CN" dirty="0"/>
                  <a:t>那么</a:t>
                </a:r>
                <a14:m>
                  <m:oMath xmlns:m="http://schemas.openxmlformats.org/officeDocument/2006/math">
                    <m:r>
                      <a:rPr lang="en-US" altLang="zh-CN" b="1" i="1"/>
                      <m:t>𝐚</m:t>
                    </m:r>
                    <m:r>
                      <a:rPr lang="en-US" altLang="zh-CN"/>
                      <m:t>//</m:t>
                    </m:r>
                    <m:r>
                      <a:rPr lang="en-US" altLang="zh-CN" b="1" i="1"/>
                      <m:t>𝐛</m:t>
                    </m:r>
                  </m:oMath>
                </a14:m>
                <a:r>
                  <a:rPr lang="zh-CN" altLang="zh-CN" dirty="0"/>
                  <a:t>；反之，如果</a:t>
                </a:r>
                <a14:m>
                  <m:oMath xmlns:m="http://schemas.openxmlformats.org/officeDocument/2006/math">
                    <m:r>
                      <a:rPr lang="en-US" altLang="zh-CN" b="1" i="1"/>
                      <m:t>𝐚</m:t>
                    </m:r>
                    <m:r>
                      <a:rPr lang="en-US" altLang="zh-CN"/>
                      <m:t>//</m:t>
                    </m:r>
                    <m:r>
                      <a:rPr lang="en-US" altLang="zh-CN" b="1" i="1"/>
                      <m:t>𝐛</m:t>
                    </m:r>
                  </m:oMath>
                </a14:m>
                <a:r>
                  <a:rPr lang="zh-CN" altLang="zh-CN" dirty="0"/>
                  <a:t>，那么</a:t>
                </a:r>
                <a14:m>
                  <m:oMath xmlns:m="http://schemas.openxmlformats.org/officeDocument/2006/math">
                    <m:r>
                      <a:rPr lang="en-US" altLang="zh-CN" b="1" i="1"/>
                      <m:t>𝐚</m:t>
                    </m:r>
                    <m:r>
                      <a:rPr lang="zh-CN" altLang="zh-CN"/>
                      <m:t>×</m:t>
                    </m:r>
                    <m:r>
                      <a:rPr lang="en-US" altLang="zh-CN" b="1" i="1"/>
                      <m:t>𝐛</m:t>
                    </m:r>
                    <m:r>
                      <a:rPr lang="en-US" altLang="zh-CN" b="1"/>
                      <m:t>=</m:t>
                    </m:r>
                    <m:r>
                      <a:rPr lang="en-US" altLang="zh-CN" b="1" i="1"/>
                      <m:t>𝟎</m:t>
                    </m:r>
                  </m:oMath>
                </a14:m>
                <a:r>
                  <a:rPr lang="zh-CN" altLang="zh-CN" dirty="0"/>
                  <a:t>，即向量</a:t>
                </a:r>
                <a14:m>
                  <m:oMath xmlns:m="http://schemas.openxmlformats.org/officeDocument/2006/math">
                    <m:r>
                      <a:rPr lang="en-US" altLang="zh-CN" b="1" i="1"/>
                      <m:t>𝐚</m:t>
                    </m:r>
                    <m:r>
                      <a:rPr lang="en-US" altLang="zh-CN"/>
                      <m:t>//</m:t>
                    </m:r>
                    <m:r>
                      <a:rPr lang="en-US" altLang="zh-CN" b="1" i="1"/>
                      <m:t>𝐛</m:t>
                    </m:r>
                  </m:oMath>
                </a14:m>
                <a:r>
                  <a:rPr lang="zh-CN" altLang="zh-CN" dirty="0"/>
                  <a:t>的充分必要条件是</a:t>
                </a:r>
                <a14:m>
                  <m:oMath xmlns:m="http://schemas.openxmlformats.org/officeDocument/2006/math">
                    <m:r>
                      <a:rPr lang="en-US" altLang="zh-CN" b="1" i="1"/>
                      <m:t>𝐚</m:t>
                    </m:r>
                    <m:r>
                      <a:rPr lang="zh-CN" altLang="zh-CN"/>
                      <m:t>×</m:t>
                    </m:r>
                    <m:r>
                      <a:rPr lang="en-US" altLang="zh-CN" b="1" i="1"/>
                      <m:t>𝐛</m:t>
                    </m:r>
                    <m:r>
                      <a:rPr lang="en-US" altLang="zh-CN"/>
                      <m:t>=</m:t>
                    </m:r>
                    <m:r>
                      <a:rPr lang="en-US" altLang="zh-CN" b="1" i="1"/>
                      <m:t>𝟎</m:t>
                    </m:r>
                  </m:oMath>
                </a14:m>
                <a:r>
                  <a:rPr lang="zh-CN" altLang="zh-CN" dirty="0"/>
                  <a:t>。</a:t>
                </a:r>
              </a:p>
              <a:p>
                <a:r>
                  <a:rPr lang="zh-CN" altLang="zh-CN" dirty="0"/>
                  <a:t>向量积的运算规律：</a:t>
                </a:r>
              </a:p>
              <a:p>
                <a:pPr lvl="1"/>
                <a14:m>
                  <m:oMath xmlns:m="http://schemas.openxmlformats.org/officeDocument/2006/math">
                    <m:r>
                      <a:rPr lang="en-US" altLang="zh-CN" b="1" i="1"/>
                      <m:t>𝐚</m:t>
                    </m:r>
                    <m:r>
                      <a:rPr lang="en-US" altLang="zh-CN"/>
                      <m:t>×</m:t>
                    </m:r>
                    <m:r>
                      <a:rPr lang="en-US" altLang="zh-CN" b="1" i="1"/>
                      <m:t>𝐛</m:t>
                    </m:r>
                    <m:r>
                      <a:rPr lang="en-US" altLang="zh-CN"/>
                      <m:t>=</m:t>
                    </m:r>
                    <m:r>
                      <a:rPr lang="en-US" altLang="zh-CN" i="1"/>
                      <m:t>−</m:t>
                    </m:r>
                    <m:r>
                      <a:rPr lang="en-US" altLang="zh-CN" b="1" i="1"/>
                      <m:t>𝐛</m:t>
                    </m:r>
                    <m:r>
                      <a:rPr lang="en-US" altLang="zh-CN"/>
                      <m:t>×</m:t>
                    </m:r>
                    <m:r>
                      <a:rPr lang="en-US" altLang="zh-CN" b="1" i="1"/>
                      <m:t>𝐚</m:t>
                    </m:r>
                  </m:oMath>
                </a14:m>
                <a:r>
                  <a:rPr lang="zh-CN" altLang="zh-CN" dirty="0"/>
                  <a:t>；</a:t>
                </a:r>
              </a:p>
              <a:p>
                <a:pPr lvl="1"/>
                <a14:m>
                  <m:oMath xmlns:m="http://schemas.openxmlformats.org/officeDocument/2006/math">
                    <m:d>
                      <m:dPr>
                        <m:begChr m:val="（"/>
                        <m:endChr m:val="）"/>
                        <m:ctrlPr>
                          <a:rPr lang="zh-CN" altLang="zh-CN" i="1"/>
                        </m:ctrlPr>
                      </m:dPr>
                      <m:e>
                        <m:r>
                          <a:rPr lang="en-US" altLang="zh-CN" b="1" i="1"/>
                          <m:t>𝐚</m:t>
                        </m:r>
                        <m:r>
                          <a:rPr lang="en-US" altLang="zh-CN"/>
                          <m:t>+</m:t>
                        </m:r>
                        <m:r>
                          <a:rPr lang="en-US" altLang="zh-CN" b="1" i="1"/>
                          <m:t>𝐛</m:t>
                        </m:r>
                      </m:e>
                    </m:d>
                    <m:r>
                      <a:rPr lang="en-US" altLang="zh-CN"/>
                      <m:t>×</m:t>
                    </m:r>
                    <m:r>
                      <a:rPr lang="en-US" altLang="zh-CN" b="1" i="1"/>
                      <m:t>𝐜</m:t>
                    </m:r>
                    <m:r>
                      <a:rPr lang="en-US" altLang="zh-CN"/>
                      <m:t>=</m:t>
                    </m:r>
                    <m:r>
                      <a:rPr lang="en-US" altLang="zh-CN" b="1" i="1"/>
                      <m:t>𝐚</m:t>
                    </m:r>
                    <m:r>
                      <a:rPr lang="en-US" altLang="zh-CN"/>
                      <m:t>×</m:t>
                    </m:r>
                    <m:r>
                      <a:rPr lang="en-US" altLang="zh-CN" b="1" i="1"/>
                      <m:t>𝐜</m:t>
                    </m:r>
                    <m:r>
                      <a:rPr lang="en-US" altLang="zh-CN"/>
                      <m:t>+</m:t>
                    </m:r>
                    <m:r>
                      <a:rPr lang="en-US" altLang="zh-CN" b="1" i="1"/>
                      <m:t>𝐛</m:t>
                    </m:r>
                    <m:r>
                      <a:rPr lang="en-US" altLang="zh-CN"/>
                      <m:t>×</m:t>
                    </m:r>
                    <m:r>
                      <a:rPr lang="en-US" altLang="zh-CN" b="1" i="1"/>
                      <m:t>𝐜</m:t>
                    </m:r>
                  </m:oMath>
                </a14:m>
                <a:r>
                  <a:rPr lang="zh-CN" altLang="zh-CN" dirty="0"/>
                  <a:t>；</a:t>
                </a:r>
              </a:p>
              <a:p>
                <a:pPr lvl="1"/>
                <a14:m>
                  <m:oMath xmlns:m="http://schemas.openxmlformats.org/officeDocument/2006/math">
                    <m:d>
                      <m:dPr>
                        <m:begChr m:val="（"/>
                        <m:endChr m:val="）"/>
                        <m:ctrlPr>
                          <a:rPr lang="zh-CN" altLang="zh-CN" i="1"/>
                        </m:ctrlPr>
                      </m:dPr>
                      <m:e>
                        <m:r>
                          <m:rPr>
                            <m:sty m:val="p"/>
                          </m:rPr>
                          <a:rPr lang="en-US" altLang="zh-CN"/>
                          <m:t>k</m:t>
                        </m:r>
                        <m:r>
                          <a:rPr lang="en-US" altLang="zh-CN" b="1" i="1"/>
                          <m:t>𝐚</m:t>
                        </m:r>
                      </m:e>
                    </m:d>
                    <m:r>
                      <a:rPr lang="en-US" altLang="zh-CN"/>
                      <m:t>×</m:t>
                    </m:r>
                    <m:r>
                      <a:rPr lang="en-US" altLang="zh-CN" b="1" i="1"/>
                      <m:t>𝐛</m:t>
                    </m:r>
                    <m:r>
                      <a:rPr lang="en-US" altLang="zh-CN"/>
                      <m:t>=</m:t>
                    </m:r>
                    <m:r>
                      <a:rPr lang="en-US" altLang="zh-CN" b="1" i="1"/>
                      <m:t>𝐚</m:t>
                    </m:r>
                    <m:r>
                      <a:rPr lang="en-US" altLang="zh-CN"/>
                      <m:t>×</m:t>
                    </m:r>
                    <m:d>
                      <m:dPr>
                        <m:begChr m:val="（"/>
                        <m:endChr m:val="）"/>
                        <m:ctrlPr>
                          <a:rPr lang="zh-CN" altLang="zh-CN" i="1"/>
                        </m:ctrlPr>
                      </m:dPr>
                      <m:e>
                        <m:r>
                          <m:rPr>
                            <m:sty m:val="p"/>
                          </m:rPr>
                          <a:rPr lang="en-US" altLang="zh-CN"/>
                          <m:t>k</m:t>
                        </m:r>
                        <m:r>
                          <a:rPr lang="en-US" altLang="zh-CN" b="1" i="1"/>
                          <m:t>𝐛</m:t>
                        </m:r>
                      </m:e>
                    </m:d>
                    <m:r>
                      <a:rPr lang="en-US" altLang="zh-CN"/>
                      <m:t>=</m:t>
                    </m:r>
                    <m:r>
                      <m:rPr>
                        <m:sty m:val="p"/>
                      </m:rPr>
                      <a:rPr lang="en-US" altLang="zh-CN"/>
                      <m:t>k</m:t>
                    </m:r>
                    <m:d>
                      <m:dPr>
                        <m:begChr m:val="（"/>
                        <m:endChr m:val="）"/>
                        <m:ctrlPr>
                          <a:rPr lang="zh-CN" altLang="zh-CN" b="1" i="1"/>
                        </m:ctrlPr>
                      </m:dPr>
                      <m:e>
                        <m:r>
                          <a:rPr lang="en-US" altLang="zh-CN" b="1" i="1"/>
                          <m:t>𝐚</m:t>
                        </m:r>
                        <m:r>
                          <a:rPr lang="en-US" altLang="zh-CN" b="1"/>
                          <m:t>×</m:t>
                        </m:r>
                        <m:r>
                          <a:rPr lang="en-US" altLang="zh-CN" b="1" i="1"/>
                          <m:t>𝐛</m:t>
                        </m:r>
                      </m:e>
                    </m:d>
                    <m:r>
                      <a:rPr lang="zh-CN" altLang="zh-CN"/>
                      <m:t>（</m:t>
                    </m:r>
                    <m:r>
                      <m:rPr>
                        <m:sty m:val="p"/>
                      </m:rPr>
                      <a:rPr lang="en-US" altLang="zh-CN"/>
                      <m:t>k</m:t>
                    </m:r>
                    <m:r>
                      <a:rPr lang="zh-CN" altLang="zh-CN"/>
                      <m:t>为数量）</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071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494</TotalTime>
  <Words>8931</Words>
  <Application>Microsoft Office PowerPoint</Application>
  <PresentationFormat>全屏显示(16:9)</PresentationFormat>
  <Paragraphs>439</Paragraphs>
  <Slides>84</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87" baseType="lpstr">
      <vt:lpstr>凤舞九天</vt:lpstr>
      <vt:lpstr>Equation.DSMT4</vt:lpstr>
      <vt:lpstr>Equation.3</vt:lpstr>
      <vt:lpstr>数学基础</vt:lpstr>
      <vt:lpstr>大纲</vt:lpstr>
      <vt:lpstr>游戏引擎特点</vt:lpstr>
      <vt:lpstr>线性代数</vt:lpstr>
      <vt:lpstr>向量</vt:lpstr>
      <vt:lpstr>PowerPoint 演示文稿</vt:lpstr>
      <vt:lpstr>向量的数量积</vt:lpstr>
      <vt:lpstr>PowerPoint 演示文稿</vt:lpstr>
      <vt:lpstr>向量的向量积</vt:lpstr>
      <vt:lpstr>PowerPoint 演示文稿</vt:lpstr>
      <vt:lpstr>矩阵</vt:lpstr>
      <vt:lpstr>矩阵加法</vt:lpstr>
      <vt:lpstr>PowerPoint 演示文稿</vt:lpstr>
      <vt:lpstr>数与矩阵相乘</vt:lpstr>
      <vt:lpstr>矩阵的乘法</vt:lpstr>
      <vt:lpstr>PowerPoint 演示文稿</vt:lpstr>
      <vt:lpstr>PowerPoint 演示文稿</vt:lpstr>
      <vt:lpstr>矩阵的转置</vt:lpstr>
      <vt:lpstr>逆矩阵</vt:lpstr>
      <vt:lpstr>矩阵和向量在游戏引擎中的应用</vt:lpstr>
      <vt:lpstr>PowerPoint 演示文稿</vt:lpstr>
      <vt:lpstr>PowerPoint 演示文稿</vt:lpstr>
      <vt:lpstr>PowerPoint 演示文稿</vt:lpstr>
      <vt:lpstr>PowerPoint 演示文稿</vt:lpstr>
      <vt:lpstr>PowerPoint 演示文稿</vt:lpstr>
      <vt:lpstr>三维变换</vt:lpstr>
      <vt:lpstr>PowerPoint 演示文稿</vt:lpstr>
      <vt:lpstr>透视投影的原理</vt:lpstr>
      <vt:lpstr>PowerPoint 演示文稿</vt:lpstr>
      <vt:lpstr>PowerPoint 演示文稿</vt:lpstr>
      <vt:lpstr>欧拉角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四元数</vt:lpstr>
      <vt:lpstr>四元数运算</vt:lpstr>
      <vt:lpstr>PowerPoint 演示文稿</vt:lpstr>
      <vt:lpstr>PowerPoint 演示文稿</vt:lpstr>
      <vt:lpstr>用四元数表示旋转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旋转矩阵、欧拉角和四元数比较</vt:lpstr>
      <vt:lpstr>PowerPoint 演示文稿</vt:lpstr>
      <vt:lpstr>几何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直线与三角形相交检测</vt:lpstr>
      <vt:lpstr>直接求解方法</vt:lpstr>
      <vt:lpstr>参数化求解方法</vt:lpstr>
      <vt:lpstr>曲线</vt:lpstr>
      <vt:lpstr>贝塞尔曲线</vt:lpstr>
      <vt:lpstr>PowerPoint 演示文稿</vt:lpstr>
      <vt:lpstr>PowerPoint 演示文稿</vt:lpstr>
      <vt:lpstr>PowerPoint 演示文稿</vt:lpstr>
      <vt:lpstr>PowerPoint 演示文稿</vt:lpstr>
      <vt:lpstr>PowerPoint 演示文稿</vt:lpstr>
      <vt:lpstr>数学在游戏引擎中的高级应用</vt:lpstr>
      <vt:lpstr>PowerPoint 演示文稿</vt:lpstr>
      <vt:lpstr>流体方程</vt:lpstr>
      <vt:lpstr>PowerPoint 演示文稿</vt:lpstr>
      <vt:lpstr>有限元变形计算</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数学基础</dc:title>
  <dc:creator>HL H</dc:creator>
  <cp:lastModifiedBy>HL H</cp:lastModifiedBy>
  <cp:revision>43</cp:revision>
  <dcterms:created xsi:type="dcterms:W3CDTF">2018-01-30T08:44:45Z</dcterms:created>
  <dcterms:modified xsi:type="dcterms:W3CDTF">2018-03-08T09:27:51Z</dcterms:modified>
</cp:coreProperties>
</file>