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60" r:id="rId1"/>
  </p:sldMasterIdLst>
  <p:notesMasterIdLst>
    <p:notesMasterId r:id="rId91"/>
  </p:notesMasterIdLst>
  <p:sldIdLst>
    <p:sldId id="256" r:id="rId2"/>
    <p:sldId id="258" r:id="rId3"/>
    <p:sldId id="257" r:id="rId4"/>
    <p:sldId id="259" r:id="rId5"/>
    <p:sldId id="260" r:id="rId6"/>
    <p:sldId id="261" r:id="rId7"/>
    <p:sldId id="262" r:id="rId8"/>
    <p:sldId id="263" r:id="rId9"/>
    <p:sldId id="343" r:id="rId10"/>
    <p:sldId id="264" r:id="rId11"/>
    <p:sldId id="265" r:id="rId12"/>
    <p:sldId id="344" r:id="rId13"/>
    <p:sldId id="266" r:id="rId14"/>
    <p:sldId id="267" r:id="rId15"/>
    <p:sldId id="268" r:id="rId16"/>
    <p:sldId id="269" r:id="rId17"/>
    <p:sldId id="270" r:id="rId18"/>
    <p:sldId id="271" r:id="rId19"/>
    <p:sldId id="272" r:id="rId20"/>
    <p:sldId id="346" r:id="rId21"/>
    <p:sldId id="273" r:id="rId22"/>
    <p:sldId id="274" r:id="rId23"/>
    <p:sldId id="275" r:id="rId24"/>
    <p:sldId id="276" r:id="rId25"/>
    <p:sldId id="277" r:id="rId26"/>
    <p:sldId id="279" r:id="rId27"/>
    <p:sldId id="280" r:id="rId28"/>
    <p:sldId id="281" r:id="rId29"/>
    <p:sldId id="282" r:id="rId30"/>
    <p:sldId id="278" r:id="rId31"/>
    <p:sldId id="283" r:id="rId32"/>
    <p:sldId id="347" r:id="rId33"/>
    <p:sldId id="284" r:id="rId34"/>
    <p:sldId id="349"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9" r:id="rId87"/>
    <p:sldId id="340" r:id="rId88"/>
    <p:sldId id="341" r:id="rId89"/>
    <p:sldId id="342" r:id="rId9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E0532B-F938-4BD9-B220-F9E1F5253C1A}" type="datetimeFigureOut">
              <a:rPr lang="zh-CN" altLang="en-US" smtClean="0"/>
              <a:t>2019/3/13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B9FC1E-E5A3-4373-B236-4782E68489BB}" type="slidenum">
              <a:rPr lang="zh-CN" altLang="en-US" smtClean="0"/>
              <a:t>‹#›</a:t>
            </a:fld>
            <a:endParaRPr lang="zh-CN" altLang="en-US"/>
          </a:p>
        </p:txBody>
      </p:sp>
    </p:spTree>
    <p:extLst>
      <p:ext uri="{BB962C8B-B14F-4D97-AF65-F5344CB8AC3E}">
        <p14:creationId xmlns:p14="http://schemas.microsoft.com/office/powerpoint/2010/main" val="1864078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2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如</a:t>
            </a:r>
            <a:r>
              <a:rPr kumimoji="0" lang="zh-CN"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 </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5</a:t>
            </a:r>
            <a:r>
              <a:rPr kumimoji="0" lang="zh-CN" altLang="en-US" sz="12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所示。这个过程的变换矩阵可以表示如下：</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1FB9FC1E-E5A3-4373-B236-4782E68489BB}" type="slidenum">
              <a:rPr lang="zh-CN" altLang="en-US" smtClean="0"/>
              <a:t>31</a:t>
            </a:fld>
            <a:endParaRPr lang="zh-CN" altLang="en-US"/>
          </a:p>
        </p:txBody>
      </p:sp>
    </p:spTree>
    <p:extLst>
      <p:ext uri="{BB962C8B-B14F-4D97-AF65-F5344CB8AC3E}">
        <p14:creationId xmlns:p14="http://schemas.microsoft.com/office/powerpoint/2010/main" val="2314467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即每一个网格节点是一个带有一定质量的点，网格的边构成了点与点之间的弹簧，当两个节点之间的距离变短时，它们之间的斥力会增加；它们之间的距离变长时，它们之间的拉力会增加。弹簧力可以通过胡克定律计算得到。当很多个节点组合在一起时，就构成了一个线性方程组，通过该方程组可以计算得到每个节点受到的力，从而计算得出其加速度、速度和位移，并最终能够得到物体表面的变形状态。质量弹簧模型的特点是计算速度较快，适合游戏使用，但精确度较差。当然，现在出现了一些改进的质量弹簧模型，可以得到真实感更强的软体变形效果。</a:t>
            </a:r>
            <a:endParaRPr lang="zh-CN" altLang="en-US" dirty="0"/>
          </a:p>
        </p:txBody>
      </p:sp>
      <p:sp>
        <p:nvSpPr>
          <p:cNvPr id="4" name="灯片编号占位符 3"/>
          <p:cNvSpPr>
            <a:spLocks noGrp="1"/>
          </p:cNvSpPr>
          <p:nvPr>
            <p:ph type="sldNum" sz="quarter" idx="10"/>
          </p:nvPr>
        </p:nvSpPr>
        <p:spPr/>
        <p:txBody>
          <a:bodyPr/>
          <a:lstStyle/>
          <a:p>
            <a:fld id="{1FB9FC1E-E5A3-4373-B236-4782E68489BB}" type="slidenum">
              <a:rPr lang="zh-CN" altLang="en-US" smtClean="0"/>
              <a:t>88</a:t>
            </a:fld>
            <a:endParaRPr lang="zh-CN" altLang="en-US"/>
          </a:p>
        </p:txBody>
      </p:sp>
    </p:spTree>
    <p:extLst>
      <p:ext uri="{BB962C8B-B14F-4D97-AF65-F5344CB8AC3E}">
        <p14:creationId xmlns:p14="http://schemas.microsoft.com/office/powerpoint/2010/main" val="3686681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2019/3/13</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2019/3/13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6.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6.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6.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9.bin"/><Relationship Id="rId4" Type="http://schemas.openxmlformats.org/officeDocument/2006/relationships/image" Target="../media/image26.gif"/></Relationships>
</file>

<file path=ppt/slides/_rels/slide32.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image" Target="../media/image6.tmp"/><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7.wmf"/><Relationship Id="rId4" Type="http://schemas.openxmlformats.org/officeDocument/2006/relationships/oleObject" Target="../embeddings/oleObject10.bin"/></Relationships>
</file>

<file path=ppt/slides/_rels/slide34.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6.tmp"/><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slideLayout" Target="../slideLayouts/slideLayout7.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upload.wikimedia.org/wikipedia/commons/5/54/Flight_dynamics_with_text.pn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3.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zh.wikipedia.org/wiki/%E5%8D%95%E4%BD%8D%E5%90%91%E9%87%8F"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zh.wikipedia.org/wiki/%E5%8F%82%E6%95%B0%E6%9B%B2%E7%BA%BF"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zh.wikipedia.org/wiki/%E7%B7%9A%E6%80%A7%E6%8F%92%E5%80%BC" TargetMode="External"/><Relationship Id="rId2" Type="http://schemas.openxmlformats.org/officeDocument/2006/relationships/hyperlink" Target="http://zh.wikipedia.org/wiki/%E7%9B%B4%E7%B7%9A" TargetMode="Externa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hyperlink" Target="http://zh.wikipedia.org/wiki/%E6%A0%B7%E6%9D%A1%E6%9B%B2%E7%BA%BF" TargetMode="External"/><Relationship Id="rId7" Type="http://schemas.openxmlformats.org/officeDocument/2006/relationships/hyperlink" Target="http://zh.wikipedia.org/wiki/%E6%95%B0%E5%80%BC%E7%A8%B3%E5%AE%9A%E6%80%A7" TargetMode="External"/><Relationship Id="rId2" Type="http://schemas.openxmlformats.org/officeDocument/2006/relationships/hyperlink" Target="http://zh.wikipedia.org/wiki/%E5%8F%83%E6%95%B8%E6%96%B9%E7%A8%8B" TargetMode="External"/><Relationship Id="rId1" Type="http://schemas.openxmlformats.org/officeDocument/2006/relationships/slideLayout" Target="../slideLayouts/slideLayout2.xml"/><Relationship Id="rId6" Type="http://schemas.openxmlformats.org/officeDocument/2006/relationships/hyperlink" Target="http://zh.wikipedia.org/wiki/De_Boor%E7%AE%97%E6%B3%95" TargetMode="External"/><Relationship Id="rId5" Type="http://schemas.openxmlformats.org/officeDocument/2006/relationships/hyperlink" Target="http://zh.wikipedia.org/wiki/%E9%9D%9E%E5%9D%87%E5%8C%80%E6%9C%89%E7%90%86B%E6%A0%B7%E6%9D%A1" TargetMode="External"/><Relationship Id="rId4" Type="http://schemas.openxmlformats.org/officeDocument/2006/relationships/hyperlink" Target="http://zh.wikipedia.org/wiki/%E7%BA%BF%E6%80%A7%E7%BB%84%E5%90%88" TargetMode="Externa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zh.wikipedia.org/wiki/%E5%A4%9A%E8%BE%B9%E5%BD%A2" TargetMode="External"/><Relationship Id="rId2" Type="http://schemas.openxmlformats.org/officeDocument/2006/relationships/hyperlink" Target="http://zh.wikipedia.org/wiki/%E5%8F%82%E6%95%B0%E6%9B%B2%E7%BA%BF" TargetMode="Externa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hyperlink" Target="http://zh.wikipedia.org/wiki/%E7%BA%BF" TargetMode="External"/></Relationships>
</file>

<file path=ppt/slides/_rels/slide8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www.hep.com.cn/book/details?uuid=5277e92a-1414-1000-a0f5-3fafc67de19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6.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数学基础</a:t>
            </a:r>
            <a:endParaRPr lang="zh-CN" altLang="en-US" dirty="0"/>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2948097818"/>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向量的向量积</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r>
                  <a:rPr lang="zh-CN" altLang="zh-CN" dirty="0"/>
                  <a:t>有</a:t>
                </a:r>
                <a:r>
                  <a:rPr lang="en-US" altLang="zh-CN" b="1" dirty="0"/>
                  <a:t>a</a:t>
                </a:r>
                <a:r>
                  <a:rPr lang="zh-CN" altLang="zh-CN" dirty="0"/>
                  <a:t>，</a:t>
                </a:r>
                <a:r>
                  <a:rPr lang="en-US" altLang="zh-CN" b="1" dirty="0"/>
                  <a:t>b</a:t>
                </a:r>
                <a:r>
                  <a:rPr lang="zh-CN" altLang="zh-CN" b="1" dirty="0"/>
                  <a:t>，</a:t>
                </a:r>
                <a:r>
                  <a:rPr lang="en-US" altLang="zh-CN" b="1" dirty="0"/>
                  <a:t>c</a:t>
                </a:r>
                <a:r>
                  <a:rPr lang="zh-CN" altLang="zh-CN" dirty="0"/>
                  <a:t>三个向量，</a:t>
                </a:r>
                <a14:m>
                  <m:oMath xmlns:m="http://schemas.openxmlformats.org/officeDocument/2006/math">
                    <m:r>
                      <a:rPr lang="en-US" altLang="zh-CN" b="1" i="1">
                        <a:latin typeface="Cambria Math"/>
                      </a:rPr>
                      <m:t>𝐜</m:t>
                    </m:r>
                    <m:r>
                      <a:rPr lang="en-US" altLang="zh-CN">
                        <a:latin typeface="Cambria Math"/>
                      </a:rPr>
                      <m:t>=</m:t>
                    </m:r>
                    <m:r>
                      <a:rPr lang="en-US" altLang="zh-CN" b="1" i="1">
                        <a:latin typeface="Cambria Math"/>
                      </a:rPr>
                      <m:t>𝐚</m:t>
                    </m:r>
                    <m:r>
                      <a:rPr lang="en-US" altLang="zh-CN">
                        <a:latin typeface="Cambria Math"/>
                      </a:rPr>
                      <m:t>×</m:t>
                    </m:r>
                    <m:r>
                      <a:rPr lang="en-US" altLang="zh-CN" b="1" i="1">
                        <a:latin typeface="Cambria Math"/>
                      </a:rPr>
                      <m:t>𝐛</m:t>
                    </m:r>
                  </m:oMath>
                </a14:m>
                <a:r>
                  <a:rPr lang="zh-CN" altLang="zh-CN" b="1" dirty="0"/>
                  <a:t>，</a:t>
                </a:r>
                <a:r>
                  <a:rPr lang="en-US" altLang="zh-CN" b="1" dirty="0"/>
                  <a:t>c</a:t>
                </a:r>
                <a:r>
                  <a:rPr lang="zh-CN" altLang="zh-CN" dirty="0"/>
                  <a:t>叫做向量</a:t>
                </a:r>
                <a:r>
                  <a:rPr lang="en-US" altLang="zh-CN" b="1" dirty="0"/>
                  <a:t>a</a:t>
                </a:r>
                <a:r>
                  <a:rPr lang="zh-CN" altLang="zh-CN" dirty="0"/>
                  <a:t>与</a:t>
                </a:r>
                <a:r>
                  <a:rPr lang="en-US" altLang="zh-CN" b="1" dirty="0"/>
                  <a:t>b</a:t>
                </a:r>
                <a:r>
                  <a:rPr lang="zh-CN" altLang="zh-CN" dirty="0"/>
                  <a:t>的向量积，也称为叉积。</a:t>
                </a:r>
                <a:r>
                  <a:rPr lang="en-US" altLang="zh-CN" b="1" dirty="0"/>
                  <a:t>c</a:t>
                </a:r>
                <a:r>
                  <a:rPr lang="zh-CN" altLang="zh-CN" dirty="0"/>
                  <a:t>的模</a:t>
                </a:r>
                <a14:m>
                  <m:oMath xmlns:m="http://schemas.openxmlformats.org/officeDocument/2006/math">
                    <m:d>
                      <m:dPr>
                        <m:begChr m:val="|"/>
                        <m:endChr m:val="|"/>
                        <m:ctrlPr>
                          <a:rPr lang="zh-CN" altLang="zh-CN" i="1">
                            <a:latin typeface="Cambria Math"/>
                          </a:rPr>
                        </m:ctrlPr>
                      </m:dPr>
                      <m:e>
                        <m:r>
                          <m:rPr>
                            <m:sty m:val="p"/>
                          </m:rPr>
                          <a:rPr lang="en-US" altLang="zh-CN">
                            <a:latin typeface="Cambria Math"/>
                          </a:rPr>
                          <m:t>c</m:t>
                        </m:r>
                      </m:e>
                    </m:d>
                    <m:r>
                      <a:rPr lang="en-US" altLang="zh-CN">
                        <a:latin typeface="Cambria Math"/>
                      </a:rPr>
                      <m:t>=</m:t>
                    </m:r>
                    <m:d>
                      <m:dPr>
                        <m:begChr m:val="|"/>
                        <m:endChr m:val="|"/>
                        <m:ctrlPr>
                          <a:rPr lang="zh-CN" altLang="zh-CN" i="1">
                            <a:latin typeface="Cambria Math"/>
                          </a:rPr>
                        </m:ctrlPr>
                      </m:dPr>
                      <m:e>
                        <m:r>
                          <a:rPr lang="en-US" altLang="zh-CN" b="1" i="1">
                            <a:latin typeface="Cambria Math"/>
                          </a:rPr>
                          <m:t>𝐚</m:t>
                        </m:r>
                      </m:e>
                    </m:d>
                    <m:d>
                      <m:dPr>
                        <m:begChr m:val="|"/>
                        <m:endChr m:val="|"/>
                        <m:ctrlPr>
                          <a:rPr lang="zh-CN" altLang="zh-CN" i="1">
                            <a:latin typeface="Cambria Math"/>
                          </a:rPr>
                        </m:ctrlPr>
                      </m:dPr>
                      <m:e>
                        <m:r>
                          <a:rPr lang="en-US" altLang="zh-CN" b="1" i="1">
                            <a:latin typeface="Cambria Math"/>
                          </a:rPr>
                          <m:t>𝐛</m:t>
                        </m:r>
                      </m:e>
                    </m:d>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θ</m:t>
                        </m:r>
                      </m:e>
                    </m:func>
                  </m:oMath>
                </a14:m>
                <a:r>
                  <a:rPr lang="zh-CN" altLang="zh-CN" dirty="0"/>
                  <a:t>，其中</a:t>
                </a:r>
                <a14:m>
                  <m:oMath xmlns:m="http://schemas.openxmlformats.org/officeDocument/2006/math">
                    <m:r>
                      <m:rPr>
                        <m:sty m:val="p"/>
                      </m:rPr>
                      <a:rPr lang="en-US" altLang="zh-CN">
                        <a:latin typeface="Cambria Math"/>
                      </a:rPr>
                      <m:t>θ</m:t>
                    </m:r>
                  </m:oMath>
                </a14:m>
                <a:r>
                  <a:rPr lang="zh-CN" altLang="zh-CN" dirty="0"/>
                  <a:t>为</a:t>
                </a:r>
                <a:r>
                  <a:rPr lang="en-US" altLang="zh-CN" b="1" dirty="0"/>
                  <a:t>a</a:t>
                </a:r>
                <a:r>
                  <a:rPr lang="zh-CN" altLang="zh-CN" dirty="0"/>
                  <a:t>、</a:t>
                </a:r>
                <a:r>
                  <a:rPr lang="en-US" altLang="zh-CN" b="1" dirty="0"/>
                  <a:t>b</a:t>
                </a:r>
                <a:r>
                  <a:rPr lang="zh-CN" altLang="zh-CN" dirty="0"/>
                  <a:t>之间的夹角。</a:t>
                </a:r>
                <a:r>
                  <a:rPr lang="en-US" altLang="zh-CN" b="1" dirty="0"/>
                  <a:t>c</a:t>
                </a:r>
                <a:r>
                  <a:rPr lang="zh-CN" altLang="zh-CN" dirty="0"/>
                  <a:t>的方向垂直于</a:t>
                </a:r>
                <a:r>
                  <a:rPr lang="en-US" altLang="zh-CN" b="1" dirty="0"/>
                  <a:t>a</a:t>
                </a:r>
                <a:r>
                  <a:rPr lang="zh-CN" altLang="zh-CN" dirty="0"/>
                  <a:t>与</a:t>
                </a:r>
                <a:r>
                  <a:rPr lang="en-US" altLang="zh-CN" b="1" dirty="0"/>
                  <a:t>b</a:t>
                </a:r>
                <a:r>
                  <a:rPr lang="zh-CN" altLang="zh-CN" dirty="0"/>
                  <a:t>所决定的平面（即</a:t>
                </a:r>
                <a:r>
                  <a:rPr lang="en-US" altLang="zh-CN" b="1" dirty="0"/>
                  <a:t>c</a:t>
                </a:r>
                <a:r>
                  <a:rPr lang="zh-CN" altLang="zh-CN" dirty="0"/>
                  <a:t>既垂直于</a:t>
                </a:r>
                <a:r>
                  <a:rPr lang="en-US" altLang="zh-CN" b="1" dirty="0"/>
                  <a:t>a</a:t>
                </a:r>
                <a:r>
                  <a:rPr lang="en-US" altLang="zh-CN" dirty="0"/>
                  <a:t>,</a:t>
                </a:r>
                <a:r>
                  <a:rPr lang="zh-CN" altLang="zh-CN" dirty="0"/>
                  <a:t>又垂直于</a:t>
                </a:r>
                <a:r>
                  <a:rPr lang="en-US" altLang="zh-CN" b="1" dirty="0"/>
                  <a:t>b</a:t>
                </a:r>
                <a:r>
                  <a:rPr lang="zh-CN" altLang="zh-CN" dirty="0"/>
                  <a:t>）。</a:t>
                </a:r>
              </a:p>
              <a:p>
                <a:r>
                  <a:rPr lang="zh-CN" altLang="zh-CN" dirty="0"/>
                  <a:t>由向量积的定义可以推导出：</a:t>
                </a:r>
              </a:p>
              <a:p>
                <a:pPr lvl="1"/>
                <a14:m>
                  <m:oMath xmlns:m="http://schemas.openxmlformats.org/officeDocument/2006/math">
                    <m:r>
                      <m:rPr>
                        <m:sty m:val="p"/>
                      </m:rPr>
                      <a:rPr lang="en-US" altLang="zh-CN">
                        <a:latin typeface="Cambria Math"/>
                      </a:rPr>
                      <m:t>a</m:t>
                    </m:r>
                    <m:r>
                      <a:rPr lang="en-US" altLang="zh-CN">
                        <a:latin typeface="Cambria Math"/>
                      </a:rPr>
                      <m:t>×</m:t>
                    </m:r>
                    <m:r>
                      <m:rPr>
                        <m:sty m:val="p"/>
                      </m:rPr>
                      <a:rPr lang="en-US" altLang="zh-CN">
                        <a:latin typeface="Cambria Math"/>
                      </a:rPr>
                      <m:t>a</m:t>
                    </m:r>
                    <m:r>
                      <a:rPr lang="en-US" altLang="zh-CN">
                        <a:latin typeface="Cambria Math"/>
                      </a:rPr>
                      <m:t>=0</m:t>
                    </m:r>
                  </m:oMath>
                </a14:m>
                <a:r>
                  <a:rPr lang="zh-CN" altLang="zh-CN" dirty="0"/>
                  <a:t>；</a:t>
                </a:r>
              </a:p>
              <a:p>
                <a:pPr lvl="0"/>
                <a:r>
                  <a:rPr lang="zh-CN" altLang="zh-CN" dirty="0"/>
                  <a:t>对于两个非零向量</a:t>
                </a:r>
                <a:r>
                  <a:rPr lang="en-US" altLang="zh-CN" b="1" dirty="0"/>
                  <a:t>a</a:t>
                </a:r>
                <a:r>
                  <a:rPr lang="en-US" altLang="zh-CN" dirty="0"/>
                  <a:t>, </a:t>
                </a:r>
                <a:r>
                  <a:rPr lang="en-US" altLang="zh-CN" b="1" dirty="0"/>
                  <a:t>b</a:t>
                </a:r>
                <a:r>
                  <a:rPr lang="zh-CN" altLang="zh-CN" dirty="0"/>
                  <a:t>，如果</a:t>
                </a:r>
                <a14:m>
                  <m:oMath xmlns:m="http://schemas.openxmlformats.org/officeDocument/2006/math">
                    <m:r>
                      <a:rPr lang="en-US" altLang="zh-CN" b="1" i="1">
                        <a:latin typeface="Cambria Math"/>
                      </a:rPr>
                      <m:t>𝐚</m:t>
                    </m:r>
                    <m:r>
                      <a:rPr lang="zh-CN" altLang="zh-CN">
                        <a:latin typeface="Cambria Math"/>
                      </a:rPr>
                      <m:t>×</m:t>
                    </m:r>
                    <m:r>
                      <a:rPr lang="en-US" altLang="zh-CN" b="1" i="1">
                        <a:latin typeface="Cambria Math"/>
                      </a:rPr>
                      <m:t>𝐛</m:t>
                    </m:r>
                    <m:r>
                      <a:rPr lang="en-US" altLang="zh-CN" b="1">
                        <a:latin typeface="Cambria Math"/>
                      </a:rPr>
                      <m:t>=</m:t>
                    </m:r>
                    <m:r>
                      <a:rPr lang="en-US" altLang="zh-CN" b="1" i="1">
                        <a:latin typeface="Cambria Math"/>
                      </a:rPr>
                      <m:t>𝟎</m:t>
                    </m:r>
                  </m:oMath>
                </a14:m>
                <a:r>
                  <a:rPr lang="en-US" altLang="zh-CN" b="1" dirty="0"/>
                  <a:t>,</a:t>
                </a:r>
                <a:r>
                  <a:rPr lang="zh-CN" altLang="zh-CN" dirty="0"/>
                  <a:t>那么</a:t>
                </a:r>
                <a14:m>
                  <m:oMath xmlns:m="http://schemas.openxmlformats.org/officeDocument/2006/math">
                    <m:r>
                      <a:rPr lang="en-US" altLang="zh-CN" b="1" i="1">
                        <a:latin typeface="Cambria Math"/>
                      </a:rPr>
                      <m:t>𝐚</m:t>
                    </m:r>
                    <m:r>
                      <a:rPr lang="en-US" altLang="zh-CN">
                        <a:latin typeface="Cambria Math"/>
                      </a:rPr>
                      <m:t>//</m:t>
                    </m:r>
                    <m:r>
                      <a:rPr lang="en-US" altLang="zh-CN" b="1" i="1">
                        <a:latin typeface="Cambria Math"/>
                      </a:rPr>
                      <m:t>𝐛</m:t>
                    </m:r>
                  </m:oMath>
                </a14:m>
                <a:r>
                  <a:rPr lang="zh-CN" altLang="zh-CN" dirty="0"/>
                  <a:t>；反之，如果</a:t>
                </a:r>
                <a14:m>
                  <m:oMath xmlns:m="http://schemas.openxmlformats.org/officeDocument/2006/math">
                    <m:r>
                      <a:rPr lang="en-US" altLang="zh-CN" b="1" i="1">
                        <a:latin typeface="Cambria Math"/>
                      </a:rPr>
                      <m:t>𝐚</m:t>
                    </m:r>
                    <m:r>
                      <a:rPr lang="en-US" altLang="zh-CN">
                        <a:latin typeface="Cambria Math"/>
                      </a:rPr>
                      <m:t>//</m:t>
                    </m:r>
                    <m:r>
                      <a:rPr lang="en-US" altLang="zh-CN" b="1" i="1">
                        <a:latin typeface="Cambria Math"/>
                      </a:rPr>
                      <m:t>𝐛</m:t>
                    </m:r>
                  </m:oMath>
                </a14:m>
                <a:r>
                  <a:rPr lang="zh-CN" altLang="zh-CN" dirty="0"/>
                  <a:t>，那么</a:t>
                </a:r>
                <a14:m>
                  <m:oMath xmlns:m="http://schemas.openxmlformats.org/officeDocument/2006/math">
                    <m:r>
                      <a:rPr lang="en-US" altLang="zh-CN" b="1" i="1">
                        <a:latin typeface="Cambria Math"/>
                      </a:rPr>
                      <m:t>𝐚</m:t>
                    </m:r>
                    <m:r>
                      <a:rPr lang="zh-CN" altLang="zh-CN">
                        <a:latin typeface="Cambria Math"/>
                      </a:rPr>
                      <m:t>×</m:t>
                    </m:r>
                    <m:r>
                      <a:rPr lang="en-US" altLang="zh-CN" b="1" i="1">
                        <a:latin typeface="Cambria Math"/>
                      </a:rPr>
                      <m:t>𝐛</m:t>
                    </m:r>
                    <m:r>
                      <a:rPr lang="en-US" altLang="zh-CN" b="1">
                        <a:latin typeface="Cambria Math"/>
                      </a:rPr>
                      <m:t>=</m:t>
                    </m:r>
                    <m:r>
                      <a:rPr lang="en-US" altLang="zh-CN" b="1" i="1">
                        <a:latin typeface="Cambria Math"/>
                      </a:rPr>
                      <m:t>𝟎</m:t>
                    </m:r>
                  </m:oMath>
                </a14:m>
                <a:r>
                  <a:rPr lang="zh-CN" altLang="zh-CN" dirty="0"/>
                  <a:t>，即向量</a:t>
                </a:r>
                <a14:m>
                  <m:oMath xmlns:m="http://schemas.openxmlformats.org/officeDocument/2006/math">
                    <m:r>
                      <a:rPr lang="en-US" altLang="zh-CN" b="1" i="1">
                        <a:latin typeface="Cambria Math"/>
                      </a:rPr>
                      <m:t>𝐚</m:t>
                    </m:r>
                    <m:r>
                      <a:rPr lang="en-US" altLang="zh-CN">
                        <a:latin typeface="Cambria Math"/>
                      </a:rPr>
                      <m:t>//</m:t>
                    </m:r>
                    <m:r>
                      <a:rPr lang="en-US" altLang="zh-CN" b="1" i="1">
                        <a:latin typeface="Cambria Math"/>
                      </a:rPr>
                      <m:t>𝐛</m:t>
                    </m:r>
                  </m:oMath>
                </a14:m>
                <a:r>
                  <a:rPr lang="zh-CN" altLang="zh-CN" dirty="0"/>
                  <a:t>的充分必要条件是</a:t>
                </a:r>
                <a14:m>
                  <m:oMath xmlns:m="http://schemas.openxmlformats.org/officeDocument/2006/math">
                    <m:r>
                      <a:rPr lang="en-US" altLang="zh-CN" b="1" i="1">
                        <a:latin typeface="Cambria Math"/>
                      </a:rPr>
                      <m:t>𝐚</m:t>
                    </m:r>
                    <m:r>
                      <a:rPr lang="zh-CN" altLang="zh-CN">
                        <a:latin typeface="Cambria Math"/>
                      </a:rPr>
                      <m:t>×</m:t>
                    </m:r>
                    <m:r>
                      <a:rPr lang="en-US" altLang="zh-CN" b="1" i="1">
                        <a:latin typeface="Cambria Math"/>
                      </a:rPr>
                      <m:t>𝐛</m:t>
                    </m:r>
                    <m:r>
                      <a:rPr lang="en-US" altLang="zh-CN">
                        <a:latin typeface="Cambria Math"/>
                      </a:rPr>
                      <m:t>=</m:t>
                    </m:r>
                    <m:r>
                      <a:rPr lang="en-US" altLang="zh-CN" b="1" i="1">
                        <a:latin typeface="Cambria Math"/>
                      </a:rPr>
                      <m:t>𝟎</m:t>
                    </m:r>
                  </m:oMath>
                </a14:m>
                <a:r>
                  <a:rPr lang="zh-CN" altLang="zh-CN" dirty="0"/>
                  <a:t>。</a:t>
                </a:r>
              </a:p>
              <a:p>
                <a:r>
                  <a:rPr lang="zh-CN" altLang="zh-CN" dirty="0"/>
                  <a:t>向量积的运算规律：</a:t>
                </a:r>
              </a:p>
              <a:p>
                <a:pPr lvl="1"/>
                <a14:m>
                  <m:oMath xmlns:m="http://schemas.openxmlformats.org/officeDocument/2006/math">
                    <m:r>
                      <a:rPr lang="en-US" altLang="zh-CN" b="1" i="1">
                        <a:latin typeface="Cambria Math"/>
                      </a:rPr>
                      <m:t>𝐚</m:t>
                    </m:r>
                    <m:r>
                      <a:rPr lang="en-US" altLang="zh-CN">
                        <a:latin typeface="Cambria Math"/>
                      </a:rPr>
                      <m:t>×</m:t>
                    </m:r>
                    <m:r>
                      <a:rPr lang="en-US" altLang="zh-CN" b="1" i="1">
                        <a:latin typeface="Cambria Math"/>
                      </a:rPr>
                      <m:t>𝐛</m:t>
                    </m:r>
                    <m:r>
                      <a:rPr lang="en-US" altLang="zh-CN">
                        <a:latin typeface="Cambria Math"/>
                      </a:rPr>
                      <m:t>=</m:t>
                    </m:r>
                    <m:r>
                      <a:rPr lang="en-US" altLang="zh-CN" i="1">
                        <a:latin typeface="Cambria Math"/>
                      </a:rPr>
                      <m:t>−</m:t>
                    </m:r>
                    <m:r>
                      <a:rPr lang="en-US" altLang="zh-CN" b="1" i="1">
                        <a:latin typeface="Cambria Math"/>
                      </a:rPr>
                      <m:t>𝐛</m:t>
                    </m:r>
                    <m:r>
                      <a:rPr lang="en-US" altLang="zh-CN">
                        <a:latin typeface="Cambria Math"/>
                      </a:rPr>
                      <m:t>×</m:t>
                    </m:r>
                    <m:r>
                      <a:rPr lang="en-US" altLang="zh-CN" b="1" i="1">
                        <a:latin typeface="Cambria Math"/>
                      </a:rPr>
                      <m:t>𝐚</m:t>
                    </m:r>
                  </m:oMath>
                </a14:m>
                <a:r>
                  <a:rPr lang="zh-CN" altLang="zh-CN" dirty="0"/>
                  <a:t>；</a:t>
                </a:r>
              </a:p>
              <a:p>
                <a:pPr lvl="1"/>
                <a14:m>
                  <m:oMath xmlns:m="http://schemas.openxmlformats.org/officeDocument/2006/math">
                    <m:d>
                      <m:dPr>
                        <m:begChr m:val="（"/>
                        <m:endChr m:val="）"/>
                        <m:ctrlPr>
                          <a:rPr lang="zh-CN" altLang="zh-CN" i="1">
                            <a:latin typeface="Cambria Math"/>
                          </a:rPr>
                        </m:ctrlPr>
                      </m:dPr>
                      <m:e>
                        <m:r>
                          <a:rPr lang="en-US" altLang="zh-CN" b="1" i="1">
                            <a:latin typeface="Cambria Math"/>
                          </a:rPr>
                          <m:t>𝐚</m:t>
                        </m:r>
                        <m:r>
                          <a:rPr lang="en-US" altLang="zh-CN">
                            <a:latin typeface="Cambria Math"/>
                          </a:rPr>
                          <m:t>+</m:t>
                        </m:r>
                        <m:r>
                          <a:rPr lang="en-US" altLang="zh-CN" b="1" i="1">
                            <a:latin typeface="Cambria Math"/>
                          </a:rPr>
                          <m:t>𝐛</m:t>
                        </m:r>
                      </m:e>
                    </m:d>
                    <m:r>
                      <a:rPr lang="en-US" altLang="zh-CN">
                        <a:latin typeface="Cambria Math"/>
                      </a:rPr>
                      <m:t>×</m:t>
                    </m:r>
                    <m:r>
                      <a:rPr lang="en-US" altLang="zh-CN" b="1" i="1">
                        <a:latin typeface="Cambria Math"/>
                      </a:rPr>
                      <m:t>𝐜</m:t>
                    </m:r>
                    <m:r>
                      <a:rPr lang="en-US" altLang="zh-CN">
                        <a:latin typeface="Cambria Math"/>
                      </a:rPr>
                      <m:t>=</m:t>
                    </m:r>
                    <m:r>
                      <a:rPr lang="en-US" altLang="zh-CN" b="1" i="1">
                        <a:latin typeface="Cambria Math"/>
                      </a:rPr>
                      <m:t>𝐚</m:t>
                    </m:r>
                    <m:r>
                      <a:rPr lang="en-US" altLang="zh-CN">
                        <a:latin typeface="Cambria Math"/>
                      </a:rPr>
                      <m:t>×</m:t>
                    </m:r>
                    <m:r>
                      <a:rPr lang="en-US" altLang="zh-CN" b="1" i="1">
                        <a:latin typeface="Cambria Math"/>
                      </a:rPr>
                      <m:t>𝐜</m:t>
                    </m:r>
                    <m:r>
                      <a:rPr lang="en-US" altLang="zh-CN">
                        <a:latin typeface="Cambria Math"/>
                      </a:rPr>
                      <m:t>+</m:t>
                    </m:r>
                    <m:r>
                      <a:rPr lang="en-US" altLang="zh-CN" b="1" i="1">
                        <a:latin typeface="Cambria Math"/>
                      </a:rPr>
                      <m:t>𝐛</m:t>
                    </m:r>
                    <m:r>
                      <a:rPr lang="en-US" altLang="zh-CN">
                        <a:latin typeface="Cambria Math"/>
                      </a:rPr>
                      <m:t>×</m:t>
                    </m:r>
                    <m:r>
                      <a:rPr lang="en-US" altLang="zh-CN" b="1" i="1">
                        <a:latin typeface="Cambria Math"/>
                      </a:rPr>
                      <m:t>𝐜</m:t>
                    </m:r>
                  </m:oMath>
                </a14:m>
                <a:r>
                  <a:rPr lang="zh-CN" altLang="zh-CN" dirty="0"/>
                  <a:t>；</a:t>
                </a:r>
              </a:p>
              <a:p>
                <a:pPr lvl="1"/>
                <a14:m>
                  <m:oMath xmlns:m="http://schemas.openxmlformats.org/officeDocument/2006/math">
                    <m:d>
                      <m:dPr>
                        <m:begChr m:val="（"/>
                        <m:endChr m:val="）"/>
                        <m:ctrlPr>
                          <a:rPr lang="zh-CN" altLang="zh-CN" i="1">
                            <a:latin typeface="Cambria Math"/>
                          </a:rPr>
                        </m:ctrlPr>
                      </m:dPr>
                      <m:e>
                        <m:r>
                          <m:rPr>
                            <m:sty m:val="p"/>
                          </m:rPr>
                          <a:rPr lang="en-US" altLang="zh-CN">
                            <a:latin typeface="Cambria Math"/>
                          </a:rPr>
                          <m:t>k</m:t>
                        </m:r>
                        <m:r>
                          <a:rPr lang="en-US" altLang="zh-CN" b="1" i="1">
                            <a:latin typeface="Cambria Math"/>
                          </a:rPr>
                          <m:t>𝐚</m:t>
                        </m:r>
                      </m:e>
                    </m:d>
                    <m:r>
                      <a:rPr lang="en-US" altLang="zh-CN">
                        <a:latin typeface="Cambria Math"/>
                      </a:rPr>
                      <m:t>×</m:t>
                    </m:r>
                    <m:r>
                      <a:rPr lang="en-US" altLang="zh-CN" b="1" i="1">
                        <a:latin typeface="Cambria Math"/>
                      </a:rPr>
                      <m:t>𝐛</m:t>
                    </m:r>
                    <m:r>
                      <a:rPr lang="en-US" altLang="zh-CN">
                        <a:latin typeface="Cambria Math"/>
                      </a:rPr>
                      <m:t>=</m:t>
                    </m:r>
                    <m:r>
                      <a:rPr lang="en-US" altLang="zh-CN" b="1" i="1">
                        <a:latin typeface="Cambria Math"/>
                      </a:rPr>
                      <m:t>𝐚</m:t>
                    </m:r>
                    <m:r>
                      <a:rPr lang="en-US" altLang="zh-CN">
                        <a:latin typeface="Cambria Math"/>
                      </a:rPr>
                      <m:t>×</m:t>
                    </m:r>
                    <m:d>
                      <m:dPr>
                        <m:begChr m:val="（"/>
                        <m:endChr m:val="）"/>
                        <m:ctrlPr>
                          <a:rPr lang="zh-CN" altLang="zh-CN" i="1">
                            <a:latin typeface="Cambria Math"/>
                          </a:rPr>
                        </m:ctrlPr>
                      </m:dPr>
                      <m:e>
                        <m:r>
                          <m:rPr>
                            <m:sty m:val="p"/>
                          </m:rPr>
                          <a:rPr lang="en-US" altLang="zh-CN">
                            <a:latin typeface="Cambria Math"/>
                          </a:rPr>
                          <m:t>k</m:t>
                        </m:r>
                        <m:r>
                          <a:rPr lang="en-US" altLang="zh-CN" b="1" i="1">
                            <a:latin typeface="Cambria Math"/>
                          </a:rPr>
                          <m:t>𝐛</m:t>
                        </m:r>
                      </m:e>
                    </m:d>
                    <m:r>
                      <a:rPr lang="en-US" altLang="zh-CN">
                        <a:latin typeface="Cambria Math"/>
                      </a:rPr>
                      <m:t>=</m:t>
                    </m:r>
                    <m:r>
                      <m:rPr>
                        <m:sty m:val="p"/>
                      </m:rPr>
                      <a:rPr lang="en-US" altLang="zh-CN">
                        <a:latin typeface="Cambria Math"/>
                      </a:rPr>
                      <m:t>k</m:t>
                    </m:r>
                    <m:d>
                      <m:dPr>
                        <m:begChr m:val="（"/>
                        <m:endChr m:val="）"/>
                        <m:ctrlPr>
                          <a:rPr lang="zh-CN" altLang="zh-CN" b="1" i="1">
                            <a:latin typeface="Cambria Math"/>
                          </a:rPr>
                        </m:ctrlPr>
                      </m:dPr>
                      <m:e>
                        <m:r>
                          <a:rPr lang="en-US" altLang="zh-CN" b="1" i="1">
                            <a:latin typeface="Cambria Math"/>
                          </a:rPr>
                          <m:t>𝐚</m:t>
                        </m:r>
                        <m:r>
                          <a:rPr lang="en-US" altLang="zh-CN" b="1">
                            <a:latin typeface="Cambria Math"/>
                          </a:rPr>
                          <m:t>×</m:t>
                        </m:r>
                        <m:r>
                          <a:rPr lang="en-US" altLang="zh-CN" b="1" i="1">
                            <a:latin typeface="Cambria Math"/>
                          </a:rPr>
                          <m:t>𝐛</m:t>
                        </m:r>
                      </m:e>
                    </m:d>
                    <m:r>
                      <a:rPr lang="zh-CN" altLang="zh-CN">
                        <a:latin typeface="Cambria Math"/>
                      </a:rPr>
                      <m:t>（</m:t>
                    </m:r>
                    <m:r>
                      <m:rPr>
                        <m:sty m:val="p"/>
                      </m:rPr>
                      <a:rPr lang="en-US" altLang="zh-CN">
                        <a:latin typeface="Cambria Math"/>
                      </a:rPr>
                      <m:t>k</m:t>
                    </m:r>
                    <m:r>
                      <a:rPr lang="zh-CN" altLang="zh-CN">
                        <a:latin typeface="Cambria Math"/>
                      </a:rPr>
                      <m:t>为数量）</m:t>
                    </m:r>
                  </m:oMath>
                </a14:m>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r="-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9071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55000" lnSpcReduction="20000"/>
              </a:bodyPr>
              <a:lstStyle/>
              <a:p>
                <a:r>
                  <a:rPr lang="zh-CN" altLang="zh-CN" dirty="0"/>
                  <a:t>可以很容易地推导出，</a:t>
                </a:r>
                <a14:m>
                  <m:oMath xmlns:m="http://schemas.openxmlformats.org/officeDocument/2006/math">
                    <m:d>
                      <m:dPr>
                        <m:begChr m:val="‖"/>
                        <m:endChr m:val="‖"/>
                        <m:ctrlPr>
                          <a:rPr lang="zh-CN" altLang="zh-CN" i="1">
                            <a:latin typeface="Cambria Math"/>
                          </a:rPr>
                        </m:ctrlPr>
                      </m:dPr>
                      <m:e>
                        <m:r>
                          <a:rPr lang="en-US" altLang="zh-CN" b="1" i="1">
                            <a:latin typeface="Cambria Math"/>
                          </a:rPr>
                          <m:t>𝐚</m:t>
                        </m:r>
                        <m:r>
                          <a:rPr lang="en-US" altLang="zh-CN">
                            <a:latin typeface="Cambria Math"/>
                          </a:rPr>
                          <m:t>×</m:t>
                        </m:r>
                        <m:r>
                          <a:rPr lang="en-US" altLang="zh-CN" b="1" i="1">
                            <a:latin typeface="Cambria Math"/>
                          </a:rPr>
                          <m:t>𝐛</m:t>
                        </m:r>
                      </m:e>
                    </m:d>
                  </m:oMath>
                </a14:m>
                <a:r>
                  <a:rPr lang="zh-CN" altLang="zh-CN" dirty="0"/>
                  <a:t>等于以</a:t>
                </a:r>
                <a:r>
                  <a:rPr lang="en-US" altLang="zh-CN" dirty="0"/>
                  <a:t>a</a:t>
                </a:r>
                <a:r>
                  <a:rPr lang="zh-CN" altLang="zh-CN" dirty="0"/>
                  <a:t>与</a:t>
                </a:r>
                <a:r>
                  <a:rPr lang="en-US" altLang="zh-CN" dirty="0"/>
                  <a:t>b</a:t>
                </a:r>
                <a:r>
                  <a:rPr lang="zh-CN" altLang="zh-CN" dirty="0"/>
                  <a:t>为两边的平行四边形的面积。</a:t>
                </a:r>
              </a:p>
              <a:p>
                <a:r>
                  <a:rPr lang="zh-CN" altLang="zh-CN" dirty="0"/>
                  <a:t>设</a:t>
                </a:r>
                <a14:m>
                  <m:oMath xmlns:m="http://schemas.openxmlformats.org/officeDocument/2006/math">
                    <m:r>
                      <m:rPr>
                        <m:sty m:val="p"/>
                      </m:rPr>
                      <a:rPr lang="en-US" altLang="zh-CN">
                        <a:latin typeface="Cambria Math"/>
                      </a:rPr>
                      <m:t>a</m:t>
                    </m:r>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x</m:t>
                        </m:r>
                      </m:sub>
                    </m:sSub>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y</m:t>
                        </m:r>
                      </m:sub>
                    </m:sSub>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z</m:t>
                        </m:r>
                      </m:sub>
                    </m:sSub>
                    <m:r>
                      <a:rPr lang="en-US" altLang="zh-CN">
                        <a:latin typeface="Cambria Math"/>
                      </a:rPr>
                      <m:t>)</m:t>
                    </m:r>
                  </m:oMath>
                </a14:m>
                <a:r>
                  <a:rPr lang="zh-CN" altLang="zh-CN" dirty="0"/>
                  <a:t>，</a:t>
                </a:r>
                <a14:m>
                  <m:oMath xmlns:m="http://schemas.openxmlformats.org/officeDocument/2006/math">
                    <m:r>
                      <m:rPr>
                        <m:sty m:val="p"/>
                      </m:rPr>
                      <a:rPr lang="en-US" altLang="zh-CN">
                        <a:latin typeface="Cambria Math"/>
                      </a:rPr>
                      <m:t>b</m:t>
                    </m:r>
                    <m:r>
                      <a:rPr lang="en-US" altLang="zh-CN">
                        <a:latin typeface="Cambria Math"/>
                      </a:rPr>
                      <m:t>=(</m:t>
                    </m:r>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x</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y</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z</m:t>
                        </m:r>
                      </m:sub>
                    </m:sSub>
                    <m:r>
                      <a:rPr lang="en-US" altLang="zh-CN">
                        <a:latin typeface="Cambria Math"/>
                      </a:rPr>
                      <m:t>)</m:t>
                    </m:r>
                  </m:oMath>
                </a14:m>
                <a:r>
                  <a:rPr lang="zh-CN" altLang="zh-CN" dirty="0"/>
                  <a:t>，则向量积的坐标表示为：</a:t>
                </a:r>
              </a:p>
              <a:p>
                <a:pPr lvl="1"/>
                <a14:m>
                  <m:oMath xmlns:m="http://schemas.openxmlformats.org/officeDocument/2006/math">
                    <m:r>
                      <a:rPr lang="en-US" altLang="zh-CN" b="1" i="1">
                        <a:latin typeface="Cambria Math"/>
                      </a:rPr>
                      <m:t>𝐚</m:t>
                    </m:r>
                    <m:r>
                      <a:rPr lang="en-US" altLang="zh-CN">
                        <a:latin typeface="Cambria Math"/>
                      </a:rPr>
                      <m:t>×</m:t>
                    </m:r>
                    <m:r>
                      <a:rPr lang="en-US" altLang="zh-CN" b="1" i="1">
                        <a:latin typeface="Cambria Math"/>
                      </a:rPr>
                      <m:t>𝐛</m:t>
                    </m:r>
                    <m:r>
                      <a:rPr lang="en-US" altLang="zh-CN" b="1">
                        <a:latin typeface="Cambria Math"/>
                      </a:rPr>
                      <m:t>=</m:t>
                    </m:r>
                    <m:d>
                      <m:dPr>
                        <m:ctrlPr>
                          <a:rPr lang="zh-CN" altLang="zh-CN" i="1">
                            <a:latin typeface="Cambria Math"/>
                          </a:rPr>
                        </m:ctrlPr>
                      </m:dPr>
                      <m:e>
                        <m:d>
                          <m:dPr>
                            <m:begChr m:val="（"/>
                            <m:endChr m:val="）"/>
                            <m:ctrlPr>
                              <a:rPr lang="zh-CN" altLang="zh-CN" i="1">
                                <a:latin typeface="Cambria Math"/>
                              </a:rPr>
                            </m:ctrlPr>
                          </m:dPr>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y</m:t>
                                </m:r>
                              </m:sub>
                            </m:sSub>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z</m:t>
                                </m:r>
                              </m:sub>
                            </m:sSub>
                            <m:r>
                              <a:rPr lang="en-US" altLang="zh-CN" i="1">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z</m:t>
                                </m:r>
                              </m:sub>
                            </m:sSub>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y</m:t>
                                </m:r>
                              </m:sub>
                            </m:sSub>
                          </m:e>
                        </m:d>
                        <m:r>
                          <a:rPr lang="zh-CN" altLang="zh-CN">
                            <a:latin typeface="Cambria Math"/>
                          </a:rPr>
                          <m:t>，</m:t>
                        </m:r>
                        <m:d>
                          <m:dPr>
                            <m:begChr m:val="（"/>
                            <m:endChr m:val="）"/>
                            <m:ctrlPr>
                              <a:rPr lang="zh-CN" altLang="zh-CN" i="1">
                                <a:latin typeface="Cambria Math"/>
                              </a:rPr>
                            </m:ctrlPr>
                          </m:dPr>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z</m:t>
                                </m:r>
                              </m:sub>
                            </m:sSub>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x</m:t>
                                </m:r>
                              </m:sub>
                            </m:sSub>
                            <m:r>
                              <a:rPr lang="en-US" altLang="zh-CN" i="1">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x</m:t>
                                </m:r>
                              </m:sub>
                            </m:sSub>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z</m:t>
                                </m:r>
                              </m:sub>
                            </m:sSub>
                          </m:e>
                        </m:d>
                        <m:r>
                          <a:rPr lang="zh-CN" altLang="zh-CN">
                            <a:latin typeface="Cambria Math"/>
                          </a:rPr>
                          <m:t>，</m:t>
                        </m:r>
                        <m:d>
                          <m:dPr>
                            <m:begChr m:val="（"/>
                            <m:endChr m:val="）"/>
                            <m:ctrlPr>
                              <a:rPr lang="zh-CN" altLang="zh-CN" i="1">
                                <a:latin typeface="Cambria Math"/>
                              </a:rPr>
                            </m:ctrlPr>
                          </m:dPr>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x</m:t>
                                </m:r>
                              </m:sub>
                            </m:sSub>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y</m:t>
                                </m:r>
                              </m:sub>
                            </m:sSub>
                            <m:r>
                              <a:rPr lang="en-US" altLang="zh-CN" i="1">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y</m:t>
                                </m:r>
                              </m:sub>
                            </m:sSub>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x</m:t>
                                </m:r>
                              </m:sub>
                            </m:sSub>
                          </m:e>
                        </m:d>
                      </m:e>
                    </m:d>
                  </m:oMath>
                </a14:m>
                <a:endParaRPr lang="zh-CN" altLang="zh-CN" dirty="0"/>
              </a:p>
              <a:p>
                <a:r>
                  <a:rPr lang="zh-CN" altLang="zh-CN" dirty="0"/>
                  <a:t>这里要强调的是，在游戏引擎当中，一般采用齐次坐标来表示空间中的点</a:t>
                </a:r>
                <a:r>
                  <a:rPr lang="zh-CN" altLang="zh-CN" dirty="0" smtClean="0"/>
                  <a:t>坐标</a:t>
                </a:r>
                <a:endParaRPr lang="en-US" altLang="zh-CN" dirty="0" smtClean="0"/>
              </a:p>
              <a:p>
                <a:r>
                  <a:rPr lang="zh-CN" altLang="zh-CN" dirty="0" smtClean="0"/>
                  <a:t>所谓</a:t>
                </a:r>
                <a:r>
                  <a:rPr lang="zh-CN" altLang="zh-CN" dirty="0"/>
                  <a:t>齐次坐标就是用一个</a:t>
                </a:r>
                <a:r>
                  <a:rPr lang="en-US" altLang="zh-CN" i="1" dirty="0"/>
                  <a:t>n</a:t>
                </a:r>
                <a:r>
                  <a:rPr lang="en-US" altLang="zh-CN" dirty="0"/>
                  <a:t>+1</a:t>
                </a:r>
                <a:r>
                  <a:rPr lang="zh-CN" altLang="zh-CN" dirty="0"/>
                  <a:t>维向量表示一个</a:t>
                </a:r>
                <a:r>
                  <a:rPr lang="en-US" altLang="zh-CN" dirty="0"/>
                  <a:t>n</a:t>
                </a:r>
                <a:r>
                  <a:rPr lang="zh-CN" altLang="zh-CN" dirty="0"/>
                  <a:t>维向量，对于二维点</a:t>
                </a:r>
                <a:r>
                  <a:rPr lang="en-US" altLang="zh-CN" dirty="0"/>
                  <a:t>(</a:t>
                </a:r>
                <a:r>
                  <a:rPr lang="en-US" altLang="zh-CN" i="1" dirty="0"/>
                  <a:t>x</a:t>
                </a:r>
                <a:r>
                  <a:rPr lang="en-US" altLang="zh-CN" dirty="0"/>
                  <a:t>, </a:t>
                </a:r>
                <a:r>
                  <a:rPr lang="en-US" altLang="zh-CN" i="1" dirty="0"/>
                  <a:t>y</a:t>
                </a:r>
                <a:r>
                  <a:rPr lang="en-US" altLang="zh-CN" dirty="0"/>
                  <a:t>)</a:t>
                </a:r>
                <a:r>
                  <a:rPr lang="zh-CN" altLang="zh-CN" dirty="0"/>
                  <a:t>，则使用三维向量</a:t>
                </a:r>
                <a:r>
                  <a:rPr lang="en-US" altLang="zh-CN" dirty="0"/>
                  <a:t>(</a:t>
                </a:r>
                <a:r>
                  <a:rPr lang="en-US" altLang="zh-CN" i="1" dirty="0"/>
                  <a:t>X</a:t>
                </a:r>
                <a:r>
                  <a:rPr lang="en-US" altLang="zh-CN" dirty="0"/>
                  <a:t>, </a:t>
                </a:r>
                <a:r>
                  <a:rPr lang="en-US" altLang="zh-CN" i="1" dirty="0"/>
                  <a:t>Y</a:t>
                </a:r>
                <a:r>
                  <a:rPr lang="en-US" altLang="zh-CN" dirty="0"/>
                  <a:t>, </a:t>
                </a:r>
                <a:r>
                  <a:rPr lang="en-US" altLang="zh-CN" i="1" dirty="0">
                    <a:sym typeface="Symbol"/>
                  </a:rPr>
                  <a:t></a:t>
                </a:r>
                <a:r>
                  <a:rPr lang="en-US" altLang="zh-CN" dirty="0"/>
                  <a:t>)</a:t>
                </a:r>
                <a:r>
                  <a:rPr lang="zh-CN" altLang="zh-CN" dirty="0"/>
                  <a:t>表示，其中</a:t>
                </a:r>
                <a:r>
                  <a:rPr lang="en-US" altLang="zh-CN" i="1" dirty="0">
                    <a:sym typeface="Symbol"/>
                  </a:rPr>
                  <a:t></a:t>
                </a:r>
                <a:r>
                  <a:rPr lang="zh-CN" altLang="zh-CN" dirty="0"/>
                  <a:t>可以任意取值，齐次坐标与普通坐标之间是一一对应关系，通过</a:t>
                </a:r>
                <a:r>
                  <a:rPr lang="en-US" altLang="zh-CN" i="1" dirty="0"/>
                  <a:t>x</a:t>
                </a:r>
                <a:r>
                  <a:rPr lang="en-US" altLang="zh-CN" dirty="0"/>
                  <a:t>=</a:t>
                </a:r>
                <a:r>
                  <a:rPr lang="en-US" altLang="zh-CN" i="1" dirty="0"/>
                  <a:t>X</a:t>
                </a:r>
                <a:r>
                  <a:rPr lang="en-US" altLang="zh-CN" dirty="0"/>
                  <a:t>/</a:t>
                </a:r>
                <a:r>
                  <a:rPr lang="en-US" altLang="zh-CN" i="1" dirty="0">
                    <a:sym typeface="Symbol"/>
                  </a:rPr>
                  <a:t></a:t>
                </a:r>
                <a:r>
                  <a:rPr lang="zh-CN" altLang="zh-CN" dirty="0"/>
                  <a:t>，</a:t>
                </a:r>
                <a:r>
                  <a:rPr lang="en-US" altLang="zh-CN" dirty="0"/>
                  <a:t>y=</a:t>
                </a:r>
                <a:r>
                  <a:rPr lang="en-US" altLang="zh-CN" i="1" dirty="0"/>
                  <a:t>Y</a:t>
                </a:r>
                <a:r>
                  <a:rPr lang="en-US" altLang="zh-CN" dirty="0"/>
                  <a:t>/</a:t>
                </a:r>
                <a:r>
                  <a:rPr lang="en-US" altLang="zh-CN" dirty="0">
                    <a:sym typeface="Symbol"/>
                  </a:rPr>
                  <a:t></a:t>
                </a:r>
                <a:r>
                  <a:rPr lang="zh-CN" altLang="zh-CN" dirty="0"/>
                  <a:t>可以得到原始</a:t>
                </a:r>
                <a:r>
                  <a:rPr lang="zh-CN" altLang="zh-CN" dirty="0" smtClean="0"/>
                  <a:t>坐标</a:t>
                </a:r>
                <a:endParaRPr lang="en-US" altLang="zh-CN" dirty="0" smtClean="0"/>
              </a:p>
              <a:p>
                <a:r>
                  <a:rPr lang="zh-CN" altLang="zh-CN" dirty="0" smtClean="0"/>
                  <a:t>比如</a:t>
                </a:r>
                <a:r>
                  <a:rPr lang="en-US" altLang="zh-CN" dirty="0" smtClean="0"/>
                  <a:t> </a:t>
                </a:r>
                <a:r>
                  <a:rPr lang="en-US" altLang="zh-CN" dirty="0"/>
                  <a:t>(2,3)</a:t>
                </a:r>
                <a:r>
                  <a:rPr lang="zh-CN" altLang="zh-CN" dirty="0"/>
                  <a:t>的齐次坐标表示可以是</a:t>
                </a:r>
                <a:r>
                  <a:rPr lang="en-US" altLang="zh-CN" dirty="0"/>
                  <a:t>(4,6,2)</a:t>
                </a:r>
                <a:r>
                  <a:rPr lang="zh-CN" altLang="zh-CN" dirty="0"/>
                  <a:t>或者</a:t>
                </a:r>
                <a:r>
                  <a:rPr lang="en-US" altLang="zh-CN" dirty="0"/>
                  <a:t>(3,4.5,1.5</a:t>
                </a:r>
                <a:r>
                  <a:rPr lang="en-US" altLang="zh-CN" dirty="0" smtClean="0"/>
                  <a:t>)</a:t>
                </a:r>
              </a:p>
              <a:p>
                <a:r>
                  <a:rPr lang="zh-CN" altLang="zh-CN" dirty="0" smtClean="0"/>
                  <a:t>齐次坐标</a:t>
                </a:r>
                <a:r>
                  <a:rPr lang="zh-CN" altLang="zh-CN" dirty="0"/>
                  <a:t>表示点的优势是：防止浮点数溢出；实现矩阵变换的统一表示，在三维空间中，一个</a:t>
                </a:r>
                <a:r>
                  <a:rPr lang="en-US" altLang="zh-CN" dirty="0"/>
                  <a:t>4</a:t>
                </a:r>
                <a:r>
                  <a:rPr lang="zh-CN" altLang="zh-CN" dirty="0"/>
                  <a:t>ⅹ</a:t>
                </a:r>
                <a:r>
                  <a:rPr lang="en-US" altLang="zh-CN" dirty="0"/>
                  <a:t>4</a:t>
                </a:r>
                <a:r>
                  <a:rPr lang="zh-CN" altLang="zh-CN" dirty="0"/>
                  <a:t>矩阵里可以同时包含旋转，平移，缩放等变换</a:t>
                </a:r>
                <a:r>
                  <a:rPr lang="zh-CN" altLang="zh-CN" dirty="0" smtClean="0"/>
                  <a:t>信息</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0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761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向量</a:t>
            </a:r>
            <a:r>
              <a:rPr lang="zh-CN" altLang="en-US" sz="2600" dirty="0" smtClean="0">
                <a:solidFill>
                  <a:srgbClr val="000000"/>
                </a:solidFill>
                <a:latin typeface="Microsoft Yahei"/>
                <a:ea typeface="Microsoft Yahei"/>
                <a:sym typeface="Microsoft Yahei"/>
              </a:rPr>
              <a:t>的叉乘几何意义</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一个垂直于原向量构成平面的向量</a:t>
            </a: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是一条边向另一条边的投影乘以另一条边的长度。</a:t>
            </a: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两个向量长度的乘积</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两个向量长度的和</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a:xfrm>
            <a:off x="1178719" y="2137767"/>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178719" y="4066580"/>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19849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由</a:t>
                </a:r>
                <a14:m>
                  <m:oMath xmlns:m="http://schemas.openxmlformats.org/officeDocument/2006/math">
                    <m:r>
                      <m:rPr>
                        <m:sty m:val="p"/>
                      </m:rPr>
                      <a:rPr lang="en-US" altLang="zh-CN">
                        <a:latin typeface="Cambria Math"/>
                      </a:rPr>
                      <m:t>m</m:t>
                    </m:r>
                    <m:r>
                      <a:rPr lang="en-US" altLang="zh-CN">
                        <a:latin typeface="Cambria Math"/>
                      </a:rPr>
                      <m:t>×</m:t>
                    </m:r>
                    <m:r>
                      <m:rPr>
                        <m:sty m:val="p"/>
                      </m:rPr>
                      <a:rPr lang="en-US" altLang="zh-CN">
                        <a:latin typeface="Cambria Math"/>
                      </a:rPr>
                      <m:t>n</m:t>
                    </m:r>
                  </m:oMath>
                </a14:m>
                <a:r>
                  <a:rPr lang="zh-CN" altLang="zh-CN" dirty="0"/>
                  <a:t>个数</a:t>
                </a:r>
                <a14:m>
                  <m:oMath xmlns:m="http://schemas.openxmlformats.org/officeDocument/2006/math">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ij</m:t>
                        </m:r>
                      </m:sub>
                    </m:sSub>
                  </m:oMath>
                </a14:m>
                <a:r>
                  <a:rPr lang="en-US" altLang="zh-CN" dirty="0"/>
                  <a:t>(</a:t>
                </a:r>
                <a:r>
                  <a:rPr lang="en-US" altLang="zh-CN" dirty="0" err="1"/>
                  <a:t>i</a:t>
                </a:r>
                <a:r>
                  <a:rPr lang="en-US" altLang="zh-CN" dirty="0"/>
                  <a:t>=1,2,…,m; j=1,2,…,n)</a:t>
                </a:r>
                <a:r>
                  <a:rPr lang="zh-CN" altLang="zh-CN" dirty="0"/>
                  <a:t>排成的</a:t>
                </a:r>
                <a:r>
                  <a:rPr lang="en-US" altLang="zh-CN" dirty="0"/>
                  <a:t>m</a:t>
                </a:r>
                <a:r>
                  <a:rPr lang="zh-CN" altLang="zh-CN" dirty="0"/>
                  <a:t>行</a:t>
                </a:r>
                <a:r>
                  <a:rPr lang="en-US" altLang="zh-CN" dirty="0"/>
                  <a:t>n</a:t>
                </a:r>
                <a:r>
                  <a:rPr lang="zh-CN" altLang="zh-CN" dirty="0"/>
                  <a:t>列的表即构成了矩阵</a:t>
                </a:r>
                <a14:m>
                  <m:oMath xmlns:m="http://schemas.openxmlformats.org/officeDocument/2006/math">
                    <m:r>
                      <a:rPr lang="en-US" altLang="zh-CN" b="1" i="1">
                        <a:latin typeface="Cambria Math"/>
                      </a:rPr>
                      <m:t>𝐀</m:t>
                    </m:r>
                  </m:oMath>
                </a14:m>
                <a:r>
                  <a:rPr lang="zh-CN" altLang="zh-CN" b="1" dirty="0"/>
                  <a:t>：</a:t>
                </a:r>
                <a:endParaRPr lang="zh-CN" altLang="zh-CN" dirty="0"/>
              </a:p>
              <a:p>
                <a14:m>
                  <m:oMath xmlns:m="http://schemas.openxmlformats.org/officeDocument/2006/math">
                    <m:r>
                      <a:rPr lang="en-US" altLang="zh-CN" b="1" i="1">
                        <a:latin typeface="Cambria Math"/>
                      </a:rPr>
                      <m:t>𝐀</m:t>
                    </m:r>
                    <m:r>
                      <a:rPr lang="en-US" altLang="zh-CN">
                        <a:latin typeface="Cambria Math"/>
                      </a:rPr>
                      <m:t>= </m:t>
                    </m:r>
                    <m:d>
                      <m:dPr>
                        <m:begChr m:val="["/>
                        <m:endChr m:val="]"/>
                        <m:ctrlPr>
                          <a:rPr lang="zh-CN" altLang="zh-CN" i="1">
                            <a:latin typeface="Cambria Math"/>
                          </a:rPr>
                        </m:ctrlPr>
                      </m:dPr>
                      <m:e>
                        <m:m>
                          <m:mPr>
                            <m:mcs>
                              <m:mc>
                                <m:mcPr>
                                  <m:count m:val="4"/>
                                  <m:mcJc m:val="center"/>
                                </m:mcPr>
                              </m:mc>
                            </m:mcs>
                            <m:ctrlPr>
                              <a:rPr lang="zh-CN" altLang="zh-CN" i="1">
                                <a:latin typeface="Cambria Math"/>
                              </a:rPr>
                            </m:ctrlPr>
                          </m:mPr>
                          <m:mr>
                            <m:e>
                              <m:sSub>
                                <m:sSubPr>
                                  <m:ctrlPr>
                                    <a:rPr lang="zh-CN" altLang="zh-CN" i="1">
                                      <a:latin typeface="Cambria Math"/>
                                    </a:rPr>
                                  </m:ctrlPr>
                                </m:sSubPr>
                                <m:e>
                                  <m:r>
                                    <m:rPr>
                                      <m:sty m:val="p"/>
                                    </m:rPr>
                                    <a:rPr lang="en-US" altLang="zh-CN">
                                      <a:latin typeface="Cambria Math"/>
                                    </a:rPr>
                                    <m:t>a</m:t>
                                  </m:r>
                                </m:e>
                                <m:sub>
                                  <m:r>
                                    <a:rPr lang="en-US" altLang="zh-CN">
                                      <a:latin typeface="Cambria Math"/>
                                    </a:rPr>
                                    <m:t>11</m:t>
                                  </m:r>
                                </m:sub>
                              </m:sSub>
                            </m:e>
                            <m:e>
                              <m:sSub>
                                <m:sSubPr>
                                  <m:ctrlPr>
                                    <a:rPr lang="zh-CN" altLang="zh-CN" i="1">
                                      <a:latin typeface="Cambria Math"/>
                                    </a:rPr>
                                  </m:ctrlPr>
                                </m:sSubPr>
                                <m:e>
                                  <m:r>
                                    <m:rPr>
                                      <m:sty m:val="p"/>
                                    </m:rPr>
                                    <a:rPr lang="en-US" altLang="zh-CN">
                                      <a:latin typeface="Cambria Math"/>
                                    </a:rPr>
                                    <m:t>a</m:t>
                                  </m:r>
                                </m:e>
                                <m:sub>
                                  <m:r>
                                    <a:rPr lang="en-US" altLang="zh-CN">
                                      <a:latin typeface="Cambria Math"/>
                                    </a:rPr>
                                    <m:t>12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a</m:t>
                                  </m:r>
                                </m:e>
                                <m:sub>
                                  <m:r>
                                    <a:rPr lang="en-US" altLang="zh-CN">
                                      <a:latin typeface="Cambria Math"/>
                                    </a:rPr>
                                    <m:t>1</m:t>
                                  </m:r>
                                  <m:r>
                                    <m:rPr>
                                      <m:sty m:val="p"/>
                                    </m:rPr>
                                    <a:rPr lang="en-US" altLang="zh-CN">
                                      <a:latin typeface="Cambria Math"/>
                                    </a:rPr>
                                    <m:t>n</m:t>
                                  </m:r>
                                </m:sub>
                              </m:sSub>
                            </m:e>
                          </m:mr>
                          <m:mr>
                            <m:e>
                              <m:sSub>
                                <m:sSubPr>
                                  <m:ctrlPr>
                                    <a:rPr lang="zh-CN" altLang="zh-CN" i="1">
                                      <a:latin typeface="Cambria Math"/>
                                    </a:rPr>
                                  </m:ctrlPr>
                                </m:sSubPr>
                                <m:e>
                                  <m:r>
                                    <m:rPr>
                                      <m:sty m:val="p"/>
                                    </m:rPr>
                                    <a:rPr lang="en-US" altLang="zh-CN">
                                      <a:latin typeface="Cambria Math"/>
                                    </a:rPr>
                                    <m:t>a</m:t>
                                  </m:r>
                                </m:e>
                                <m:sub>
                                  <m:r>
                                    <a:rPr lang="en-US" altLang="zh-CN">
                                      <a:latin typeface="Cambria Math"/>
                                    </a:rPr>
                                    <m:t>21</m:t>
                                  </m:r>
                                </m:sub>
                              </m:sSub>
                            </m:e>
                            <m:e>
                              <m:sSub>
                                <m:sSubPr>
                                  <m:ctrlPr>
                                    <a:rPr lang="zh-CN" altLang="zh-CN" i="1">
                                      <a:latin typeface="Cambria Math"/>
                                    </a:rPr>
                                  </m:ctrlPr>
                                </m:sSubPr>
                                <m:e>
                                  <m:r>
                                    <m:rPr>
                                      <m:sty m:val="p"/>
                                    </m:rPr>
                                    <a:rPr lang="en-US" altLang="zh-CN">
                                      <a:latin typeface="Cambria Math"/>
                                    </a:rPr>
                                    <m:t>a</m:t>
                                  </m:r>
                                </m:e>
                                <m:sub>
                                  <m:r>
                                    <a:rPr lang="en-US" altLang="zh-CN">
                                      <a:latin typeface="Cambria Math"/>
                                    </a:rPr>
                                    <m:t>22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a</m:t>
                                  </m:r>
                                </m:e>
                                <m:sub>
                                  <m:r>
                                    <a:rPr lang="en-US" altLang="zh-CN">
                                      <a:latin typeface="Cambria Math"/>
                                    </a:rPr>
                                    <m:t>2</m:t>
                                  </m:r>
                                  <m:r>
                                    <m:rPr>
                                      <m:sty m:val="p"/>
                                    </m:rPr>
                                    <a:rPr lang="en-US" altLang="zh-CN">
                                      <a:latin typeface="Cambria Math"/>
                                    </a:rPr>
                                    <m:t>n</m:t>
                                  </m:r>
                                </m:sub>
                              </m:sSub>
                            </m:e>
                          </m:mr>
                          <m:mr>
                            <m:e>
                              <m:r>
                                <a:rPr lang="en-US" altLang="zh-CN">
                                  <a:latin typeface="Cambria Math"/>
                                </a:rPr>
                                <m:t>⋮</m:t>
                              </m:r>
                            </m:e>
                            <m:e>
                              <m:r>
                                <a:rPr lang="en-US" altLang="zh-CN">
                                  <a:latin typeface="Cambria Math"/>
                                </a:rPr>
                                <m:t>⋮</m:t>
                              </m:r>
                            </m:e>
                            <m:e>
                              <m:r>
                                <a:rPr lang="en-US" altLang="zh-CN">
                                  <a:latin typeface="Cambria Math"/>
                                </a:rPr>
                                <m:t>⋮</m:t>
                              </m:r>
                            </m:e>
                            <m:e>
                              <m:r>
                                <a:rPr lang="en-US" altLang="zh-CN">
                                  <a:latin typeface="Cambria Math"/>
                                </a:rPr>
                                <m:t>⋮</m:t>
                              </m:r>
                            </m:e>
                          </m:mr>
                          <m:mr>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m</m:t>
                                  </m:r>
                                  <m:r>
                                    <a:rPr lang="en-US" altLang="zh-CN">
                                      <a:latin typeface="Cambria Math"/>
                                    </a:rPr>
                                    <m:t>1</m:t>
                                  </m:r>
                                </m:sub>
                              </m:sSub>
                            </m:e>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m</m:t>
                                  </m:r>
                                  <m:r>
                                    <a:rPr lang="en-US" altLang="zh-CN">
                                      <a:latin typeface="Cambria Math"/>
                                    </a:rPr>
                                    <m:t>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mn</m:t>
                                  </m:r>
                                </m:sub>
                              </m:sSub>
                            </m:e>
                          </m:mr>
                        </m:m>
                      </m:e>
                    </m:d>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0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404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矩阵加法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47500" lnSpcReduction="20000"/>
              </a:bodyPr>
              <a:lstStyle/>
              <a:p>
                <a:r>
                  <a:rPr lang="zh-CN" altLang="zh-CN" dirty="0"/>
                  <a:t>设</a:t>
                </a:r>
                <a14:m>
                  <m:oMath xmlns:m="http://schemas.openxmlformats.org/officeDocument/2006/math">
                    <m:r>
                      <a:rPr lang="en-US" altLang="zh-CN" b="1" i="1">
                        <a:latin typeface="Cambria Math"/>
                      </a:rPr>
                      <m:t>𝐀</m:t>
                    </m:r>
                    <m:r>
                      <a:rPr lang="en-US" altLang="zh-CN">
                        <a:latin typeface="Cambria Math"/>
                      </a:rPr>
                      <m:t>=</m:t>
                    </m:r>
                    <m:d>
                      <m:dPr>
                        <m:begChr m:val="（"/>
                        <m:endChr m:val="）"/>
                        <m:ctrlPr>
                          <a:rPr lang="zh-CN" altLang="zh-CN" i="1">
                            <a:latin typeface="Cambria Math"/>
                          </a:rPr>
                        </m:ctrlPr>
                      </m:dPr>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ij</m:t>
                            </m:r>
                          </m:sub>
                        </m:sSub>
                      </m:e>
                    </m:d>
                  </m:oMath>
                </a14:m>
                <a:r>
                  <a:rPr lang="zh-CN" altLang="zh-CN" dirty="0"/>
                  <a:t>，</a:t>
                </a:r>
                <a14:m>
                  <m:oMath xmlns:m="http://schemas.openxmlformats.org/officeDocument/2006/math">
                    <m:r>
                      <a:rPr lang="en-US" altLang="zh-CN" b="1" i="1">
                        <a:latin typeface="Cambria Math"/>
                      </a:rPr>
                      <m:t>𝐁</m:t>
                    </m:r>
                    <m:r>
                      <a:rPr lang="en-US" altLang="zh-CN">
                        <a:latin typeface="Cambria Math"/>
                      </a:rPr>
                      <m:t>=(</m:t>
                    </m:r>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ij</m:t>
                        </m:r>
                      </m:sub>
                    </m:sSub>
                    <m:r>
                      <a:rPr lang="en-US" altLang="zh-CN">
                        <a:latin typeface="Cambria Math"/>
                      </a:rPr>
                      <m:t>)∈</m:t>
                    </m:r>
                    <m:sSup>
                      <m:sSupPr>
                        <m:ctrlPr>
                          <a:rPr lang="zh-CN" altLang="zh-CN" i="1">
                            <a:latin typeface="Cambria Math"/>
                          </a:rPr>
                        </m:ctrlPr>
                      </m:sSupPr>
                      <m:e>
                        <m:r>
                          <m:rPr>
                            <m:sty m:val="p"/>
                          </m:rPr>
                          <a:rPr lang="en-US" altLang="zh-CN">
                            <a:latin typeface="Cambria Math"/>
                          </a:rPr>
                          <m:t>P</m:t>
                        </m:r>
                      </m:e>
                      <m:sup>
                        <m:r>
                          <m:rPr>
                            <m:sty m:val="p"/>
                          </m:rPr>
                          <a:rPr lang="en-US" altLang="zh-CN">
                            <a:latin typeface="Cambria Math"/>
                          </a:rPr>
                          <m:t>m</m:t>
                        </m:r>
                        <m:r>
                          <a:rPr lang="en-US" altLang="zh-CN">
                            <a:latin typeface="Cambria Math"/>
                          </a:rPr>
                          <m:t>×</m:t>
                        </m:r>
                        <m:r>
                          <m:rPr>
                            <m:sty m:val="p"/>
                          </m:rPr>
                          <a:rPr lang="en-US" altLang="zh-CN">
                            <a:latin typeface="Cambria Math"/>
                          </a:rPr>
                          <m:t>n</m:t>
                        </m:r>
                      </m:sup>
                    </m:sSup>
                  </m:oMath>
                </a14:m>
                <a:r>
                  <a:rPr lang="zh-CN" altLang="zh-CN" dirty="0"/>
                  <a:t>，令</a:t>
                </a:r>
              </a:p>
              <a:p>
                <a14:m>
                  <m:oMath xmlns:m="http://schemas.openxmlformats.org/officeDocument/2006/math">
                    <m:r>
                      <a:rPr lang="en-US" altLang="zh-CN" b="1" i="1">
                        <a:latin typeface="Cambria Math"/>
                      </a:rPr>
                      <m:t>𝐂</m:t>
                    </m:r>
                    <m:r>
                      <a:rPr lang="en-US" altLang="zh-CN">
                        <a:latin typeface="Cambria Math"/>
                      </a:rPr>
                      <m:t>=</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ij</m:t>
                            </m:r>
                          </m:sub>
                        </m:sSub>
                      </m:e>
                    </m:d>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ij</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ij</m:t>
                        </m:r>
                      </m:sub>
                    </m:sSub>
                    <m:r>
                      <a:rPr lang="en-US" altLang="zh-CN">
                        <a:latin typeface="Cambria Math"/>
                      </a:rPr>
                      <m:t>)</m:t>
                    </m:r>
                  </m:oMath>
                </a14:m>
                <a:endParaRPr lang="zh-CN" altLang="zh-CN" dirty="0"/>
              </a:p>
              <a:p>
                <a:r>
                  <a:rPr lang="zh-CN" altLang="zh-CN" dirty="0"/>
                  <a:t>则称矩阵</a:t>
                </a:r>
                <a:r>
                  <a:rPr lang="en-US" altLang="zh-CN" dirty="0"/>
                  <a:t>C</a:t>
                </a:r>
                <a:r>
                  <a:rPr lang="zh-CN" altLang="zh-CN" dirty="0"/>
                  <a:t>为</a:t>
                </a:r>
                <a:r>
                  <a:rPr lang="en-US" altLang="zh-CN" dirty="0"/>
                  <a:t>A</a:t>
                </a:r>
                <a:r>
                  <a:rPr lang="zh-CN" altLang="zh-CN" dirty="0"/>
                  <a:t>与</a:t>
                </a:r>
                <a:r>
                  <a:rPr lang="en-US" altLang="zh-CN" dirty="0"/>
                  <a:t>B</a:t>
                </a:r>
                <a:r>
                  <a:rPr lang="zh-CN" altLang="zh-CN" dirty="0"/>
                  <a:t>的和，记为</a:t>
                </a:r>
              </a:p>
              <a:p>
                <a14:m>
                  <m:oMath xmlns:m="http://schemas.openxmlformats.org/officeDocument/2006/math">
                    <m:r>
                      <a:rPr lang="en-US" altLang="zh-CN" b="1" i="1">
                        <a:latin typeface="Cambria Math"/>
                      </a:rPr>
                      <m:t>𝐂</m:t>
                    </m:r>
                    <m:r>
                      <a:rPr lang="en-US" altLang="zh-CN">
                        <a:latin typeface="Cambria Math"/>
                      </a:rPr>
                      <m:t>=</m:t>
                    </m:r>
                    <m:r>
                      <a:rPr lang="en-US" altLang="zh-CN" b="1" i="1">
                        <a:latin typeface="Cambria Math"/>
                      </a:rPr>
                      <m:t>𝐀</m:t>
                    </m:r>
                    <m:r>
                      <a:rPr lang="en-US" altLang="zh-CN">
                        <a:latin typeface="Cambria Math"/>
                      </a:rPr>
                      <m:t>+</m:t>
                    </m:r>
                    <m:r>
                      <a:rPr lang="en-US" altLang="zh-CN" b="1" i="1">
                        <a:latin typeface="Cambria Math"/>
                      </a:rPr>
                      <m:t>𝐁</m:t>
                    </m:r>
                  </m:oMath>
                </a14:m>
                <a:endParaRPr lang="zh-CN" altLang="zh-CN" dirty="0"/>
              </a:p>
              <a:p>
                <a:r>
                  <a:rPr lang="zh-CN" altLang="zh-CN" dirty="0"/>
                  <a:t>即</a:t>
                </a:r>
              </a:p>
              <a:p>
                <a14:m>
                  <m:oMath xmlns:m="http://schemas.openxmlformats.org/officeDocument/2006/math">
                    <m:r>
                      <a:rPr lang="en-US" altLang="zh-CN">
                        <a:latin typeface="Cambria Math"/>
                      </a:rPr>
                      <m:t>                                    </m:t>
                    </m:r>
                    <m:d>
                      <m:dPr>
                        <m:begChr m:val="["/>
                        <m:endChr m:val="]"/>
                        <m:ctrlPr>
                          <a:rPr lang="zh-CN" altLang="zh-CN" i="1">
                            <a:latin typeface="Cambria Math"/>
                          </a:rPr>
                        </m:ctrlPr>
                      </m:dPr>
                      <m:e>
                        <m:m>
                          <m:mPr>
                            <m:mcs>
                              <m:mc>
                                <m:mcPr>
                                  <m:count m:val="4"/>
                                  <m:mcJc m:val="center"/>
                                </m:mcPr>
                              </m:mc>
                            </m:mcs>
                            <m:ctrlPr>
                              <a:rPr lang="zh-CN" altLang="zh-CN" i="1">
                                <a:latin typeface="Cambria Math"/>
                              </a:rPr>
                            </m:ctrlPr>
                          </m:mPr>
                          <m:mr>
                            <m:e>
                              <m:sSub>
                                <m:sSubPr>
                                  <m:ctrlPr>
                                    <a:rPr lang="zh-CN" altLang="zh-CN" i="1">
                                      <a:latin typeface="Cambria Math"/>
                                    </a:rPr>
                                  </m:ctrlPr>
                                </m:sSubPr>
                                <m:e>
                                  <m:r>
                                    <m:rPr>
                                      <m:sty m:val="p"/>
                                    </m:rPr>
                                    <a:rPr lang="en-US" altLang="zh-CN">
                                      <a:latin typeface="Cambria Math"/>
                                    </a:rPr>
                                    <m:t>a</m:t>
                                  </m:r>
                                </m:e>
                                <m:sub>
                                  <m:r>
                                    <a:rPr lang="en-US" altLang="zh-CN">
                                      <a:latin typeface="Cambria Math"/>
                                    </a:rPr>
                                    <m:t>11</m:t>
                                  </m:r>
                                </m:sub>
                              </m:sSub>
                            </m:e>
                            <m:e>
                              <m:sSub>
                                <m:sSubPr>
                                  <m:ctrlPr>
                                    <a:rPr lang="zh-CN" altLang="zh-CN" i="1">
                                      <a:latin typeface="Cambria Math"/>
                                    </a:rPr>
                                  </m:ctrlPr>
                                </m:sSubPr>
                                <m:e>
                                  <m:r>
                                    <m:rPr>
                                      <m:sty m:val="p"/>
                                    </m:rPr>
                                    <a:rPr lang="en-US" altLang="zh-CN">
                                      <a:latin typeface="Cambria Math"/>
                                    </a:rPr>
                                    <m:t>a</m:t>
                                  </m:r>
                                </m:e>
                                <m:sub>
                                  <m:r>
                                    <a:rPr lang="en-US" altLang="zh-CN">
                                      <a:latin typeface="Cambria Math"/>
                                    </a:rPr>
                                    <m:t>12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a</m:t>
                                  </m:r>
                                </m:e>
                                <m:sub>
                                  <m:r>
                                    <a:rPr lang="en-US" altLang="zh-CN">
                                      <a:latin typeface="Cambria Math"/>
                                    </a:rPr>
                                    <m:t>1</m:t>
                                  </m:r>
                                  <m:r>
                                    <m:rPr>
                                      <m:sty m:val="p"/>
                                    </m:rPr>
                                    <a:rPr lang="en-US" altLang="zh-CN">
                                      <a:latin typeface="Cambria Math"/>
                                    </a:rPr>
                                    <m:t>n</m:t>
                                  </m:r>
                                </m:sub>
                              </m:sSub>
                            </m:e>
                          </m:mr>
                          <m:mr>
                            <m:e>
                              <m:sSub>
                                <m:sSubPr>
                                  <m:ctrlPr>
                                    <a:rPr lang="zh-CN" altLang="zh-CN" i="1">
                                      <a:latin typeface="Cambria Math"/>
                                    </a:rPr>
                                  </m:ctrlPr>
                                </m:sSubPr>
                                <m:e>
                                  <m:r>
                                    <m:rPr>
                                      <m:sty m:val="p"/>
                                    </m:rPr>
                                    <a:rPr lang="en-US" altLang="zh-CN">
                                      <a:latin typeface="Cambria Math"/>
                                    </a:rPr>
                                    <m:t>a</m:t>
                                  </m:r>
                                </m:e>
                                <m:sub>
                                  <m:r>
                                    <a:rPr lang="en-US" altLang="zh-CN">
                                      <a:latin typeface="Cambria Math"/>
                                    </a:rPr>
                                    <m:t>21</m:t>
                                  </m:r>
                                </m:sub>
                              </m:sSub>
                            </m:e>
                            <m:e>
                              <m:sSub>
                                <m:sSubPr>
                                  <m:ctrlPr>
                                    <a:rPr lang="zh-CN" altLang="zh-CN" i="1">
                                      <a:latin typeface="Cambria Math"/>
                                    </a:rPr>
                                  </m:ctrlPr>
                                </m:sSubPr>
                                <m:e>
                                  <m:r>
                                    <m:rPr>
                                      <m:sty m:val="p"/>
                                    </m:rPr>
                                    <a:rPr lang="en-US" altLang="zh-CN">
                                      <a:latin typeface="Cambria Math"/>
                                    </a:rPr>
                                    <m:t>a</m:t>
                                  </m:r>
                                </m:e>
                                <m:sub>
                                  <m:r>
                                    <a:rPr lang="en-US" altLang="zh-CN">
                                      <a:latin typeface="Cambria Math"/>
                                    </a:rPr>
                                    <m:t>22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a</m:t>
                                  </m:r>
                                </m:e>
                                <m:sub>
                                  <m:r>
                                    <a:rPr lang="en-US" altLang="zh-CN">
                                      <a:latin typeface="Cambria Math"/>
                                    </a:rPr>
                                    <m:t>2</m:t>
                                  </m:r>
                                  <m:r>
                                    <m:rPr>
                                      <m:sty m:val="p"/>
                                    </m:rPr>
                                    <a:rPr lang="en-US" altLang="zh-CN">
                                      <a:latin typeface="Cambria Math"/>
                                    </a:rPr>
                                    <m:t>n</m:t>
                                  </m:r>
                                </m:sub>
                              </m:sSub>
                            </m:e>
                          </m:mr>
                          <m:mr>
                            <m:e>
                              <m:r>
                                <a:rPr lang="en-US" altLang="zh-CN">
                                  <a:latin typeface="Cambria Math"/>
                                </a:rPr>
                                <m:t>⋮</m:t>
                              </m:r>
                            </m:e>
                            <m:e>
                              <m:r>
                                <a:rPr lang="en-US" altLang="zh-CN">
                                  <a:latin typeface="Cambria Math"/>
                                </a:rPr>
                                <m:t>⋮</m:t>
                              </m:r>
                            </m:e>
                            <m:e>
                              <m:r>
                                <a:rPr lang="en-US" altLang="zh-CN">
                                  <a:latin typeface="Cambria Math"/>
                                </a:rPr>
                                <m:t>⋮</m:t>
                              </m:r>
                            </m:e>
                            <m:e>
                              <m:r>
                                <a:rPr lang="en-US" altLang="zh-CN">
                                  <a:latin typeface="Cambria Math"/>
                                </a:rPr>
                                <m:t>⋮</m:t>
                              </m:r>
                            </m:e>
                          </m:mr>
                          <m:mr>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m</m:t>
                                  </m:r>
                                  <m:r>
                                    <a:rPr lang="en-US" altLang="zh-CN">
                                      <a:latin typeface="Cambria Math"/>
                                    </a:rPr>
                                    <m:t>1</m:t>
                                  </m:r>
                                </m:sub>
                              </m:sSub>
                            </m:e>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m</m:t>
                                  </m:r>
                                  <m:r>
                                    <a:rPr lang="en-US" altLang="zh-CN">
                                      <a:latin typeface="Cambria Math"/>
                                    </a:rPr>
                                    <m:t>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mn</m:t>
                                  </m:r>
                                </m:sub>
                              </m:sSub>
                            </m:e>
                          </m:mr>
                        </m:m>
                      </m:e>
                    </m:d>
                    <m:r>
                      <a:rPr lang="en-US" altLang="zh-CN">
                        <a:latin typeface="Cambria Math"/>
                      </a:rPr>
                      <m:t>+</m:t>
                    </m:r>
                    <m:d>
                      <m:dPr>
                        <m:begChr m:val="["/>
                        <m:endChr m:val="]"/>
                        <m:ctrlPr>
                          <a:rPr lang="zh-CN" altLang="zh-CN" i="1">
                            <a:latin typeface="Cambria Math"/>
                          </a:rPr>
                        </m:ctrlPr>
                      </m:dPr>
                      <m:e>
                        <m:m>
                          <m:mPr>
                            <m:mcs>
                              <m:mc>
                                <m:mcPr>
                                  <m:count m:val="4"/>
                                  <m:mcJc m:val="center"/>
                                </m:mcPr>
                              </m:mc>
                            </m:mcs>
                            <m:ctrlPr>
                              <a:rPr lang="zh-CN" altLang="zh-CN" i="1">
                                <a:latin typeface="Cambria Math"/>
                              </a:rPr>
                            </m:ctrlPr>
                          </m:mPr>
                          <m:mr>
                            <m:e>
                              <m:sSub>
                                <m:sSubPr>
                                  <m:ctrlPr>
                                    <a:rPr lang="zh-CN" altLang="zh-CN" i="1">
                                      <a:latin typeface="Cambria Math"/>
                                    </a:rPr>
                                  </m:ctrlPr>
                                </m:sSubPr>
                                <m:e>
                                  <m:r>
                                    <m:rPr>
                                      <m:sty m:val="p"/>
                                    </m:rPr>
                                    <a:rPr lang="en-US" altLang="zh-CN">
                                      <a:latin typeface="Cambria Math"/>
                                    </a:rPr>
                                    <m:t>b</m:t>
                                  </m:r>
                                </m:e>
                                <m:sub>
                                  <m:r>
                                    <a:rPr lang="en-US" altLang="zh-CN">
                                      <a:latin typeface="Cambria Math"/>
                                    </a:rPr>
                                    <m:t>11</m:t>
                                  </m:r>
                                </m:sub>
                              </m:sSub>
                            </m:e>
                            <m:e>
                              <m:sSub>
                                <m:sSubPr>
                                  <m:ctrlPr>
                                    <a:rPr lang="zh-CN" altLang="zh-CN" i="1">
                                      <a:latin typeface="Cambria Math"/>
                                    </a:rPr>
                                  </m:ctrlPr>
                                </m:sSubPr>
                                <m:e>
                                  <m:r>
                                    <m:rPr>
                                      <m:sty m:val="p"/>
                                    </m:rPr>
                                    <a:rPr lang="en-US" altLang="zh-CN">
                                      <a:latin typeface="Cambria Math"/>
                                    </a:rPr>
                                    <m:t>b</m:t>
                                  </m:r>
                                </m:e>
                                <m:sub>
                                  <m:r>
                                    <a:rPr lang="en-US" altLang="zh-CN">
                                      <a:latin typeface="Cambria Math"/>
                                    </a:rPr>
                                    <m:t>12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b</m:t>
                                  </m:r>
                                </m:e>
                                <m:sub>
                                  <m:r>
                                    <a:rPr lang="en-US" altLang="zh-CN">
                                      <a:latin typeface="Cambria Math"/>
                                    </a:rPr>
                                    <m:t>1</m:t>
                                  </m:r>
                                  <m:r>
                                    <m:rPr>
                                      <m:sty m:val="p"/>
                                    </m:rPr>
                                    <a:rPr lang="en-US" altLang="zh-CN">
                                      <a:latin typeface="Cambria Math"/>
                                    </a:rPr>
                                    <m:t>n</m:t>
                                  </m:r>
                                </m:sub>
                              </m:sSub>
                            </m:e>
                          </m:mr>
                          <m:mr>
                            <m:e>
                              <m:sSub>
                                <m:sSubPr>
                                  <m:ctrlPr>
                                    <a:rPr lang="zh-CN" altLang="zh-CN" i="1">
                                      <a:latin typeface="Cambria Math"/>
                                    </a:rPr>
                                  </m:ctrlPr>
                                </m:sSubPr>
                                <m:e>
                                  <m:r>
                                    <m:rPr>
                                      <m:sty m:val="p"/>
                                    </m:rPr>
                                    <a:rPr lang="en-US" altLang="zh-CN">
                                      <a:latin typeface="Cambria Math"/>
                                    </a:rPr>
                                    <m:t>b</m:t>
                                  </m:r>
                                </m:e>
                                <m:sub>
                                  <m:r>
                                    <a:rPr lang="en-US" altLang="zh-CN">
                                      <a:latin typeface="Cambria Math"/>
                                    </a:rPr>
                                    <m:t>21</m:t>
                                  </m:r>
                                </m:sub>
                              </m:sSub>
                            </m:e>
                            <m:e>
                              <m:sSub>
                                <m:sSubPr>
                                  <m:ctrlPr>
                                    <a:rPr lang="zh-CN" altLang="zh-CN" i="1">
                                      <a:latin typeface="Cambria Math"/>
                                    </a:rPr>
                                  </m:ctrlPr>
                                </m:sSubPr>
                                <m:e>
                                  <m:r>
                                    <m:rPr>
                                      <m:sty m:val="p"/>
                                    </m:rPr>
                                    <a:rPr lang="en-US" altLang="zh-CN">
                                      <a:latin typeface="Cambria Math"/>
                                    </a:rPr>
                                    <m:t>b</m:t>
                                  </m:r>
                                </m:e>
                                <m:sub>
                                  <m:r>
                                    <a:rPr lang="en-US" altLang="zh-CN">
                                      <a:latin typeface="Cambria Math"/>
                                    </a:rPr>
                                    <m:t>22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b</m:t>
                                  </m:r>
                                </m:e>
                                <m:sub>
                                  <m:r>
                                    <a:rPr lang="en-US" altLang="zh-CN">
                                      <a:latin typeface="Cambria Math"/>
                                    </a:rPr>
                                    <m:t>2</m:t>
                                  </m:r>
                                  <m:r>
                                    <m:rPr>
                                      <m:sty m:val="p"/>
                                    </m:rPr>
                                    <a:rPr lang="en-US" altLang="zh-CN">
                                      <a:latin typeface="Cambria Math"/>
                                    </a:rPr>
                                    <m:t>n</m:t>
                                  </m:r>
                                </m:sub>
                              </m:sSub>
                            </m:e>
                          </m:mr>
                          <m:mr>
                            <m:e>
                              <m:r>
                                <a:rPr lang="en-US" altLang="zh-CN">
                                  <a:latin typeface="Cambria Math"/>
                                </a:rPr>
                                <m:t>⋮</m:t>
                              </m:r>
                            </m:e>
                            <m:e>
                              <m:r>
                                <a:rPr lang="en-US" altLang="zh-CN">
                                  <a:latin typeface="Cambria Math"/>
                                </a:rPr>
                                <m:t>⋮</m:t>
                              </m:r>
                            </m:e>
                            <m:e>
                              <m:r>
                                <a:rPr lang="en-US" altLang="zh-CN">
                                  <a:latin typeface="Cambria Math"/>
                                </a:rPr>
                                <m:t>⋮</m:t>
                              </m:r>
                            </m:e>
                            <m:e>
                              <m:r>
                                <a:rPr lang="en-US" altLang="zh-CN">
                                  <a:latin typeface="Cambria Math"/>
                                </a:rPr>
                                <m:t>⋮</m:t>
                              </m:r>
                            </m:e>
                          </m:mr>
                          <m:mr>
                            <m:e>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m</m:t>
                                  </m:r>
                                  <m:r>
                                    <a:rPr lang="en-US" altLang="zh-CN">
                                      <a:latin typeface="Cambria Math"/>
                                    </a:rPr>
                                    <m:t>1</m:t>
                                  </m:r>
                                </m:sub>
                              </m:sSub>
                            </m:e>
                            <m:e>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m</m:t>
                                  </m:r>
                                  <m:r>
                                    <a:rPr lang="en-US" altLang="zh-CN">
                                      <a:latin typeface="Cambria Math"/>
                                    </a:rPr>
                                    <m:t>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mn</m:t>
                                  </m:r>
                                </m:sub>
                              </m:sSub>
                            </m:e>
                          </m:mr>
                        </m:m>
                      </m:e>
                    </m:d>
                    <m:r>
                      <a:rPr lang="en-US" altLang="zh-CN">
                        <a:latin typeface="Cambria Math"/>
                      </a:rPr>
                      <m:t>  =</m:t>
                    </m:r>
                    <m:d>
                      <m:dPr>
                        <m:begChr m:val="["/>
                        <m:endChr m:val="]"/>
                        <m:ctrlPr>
                          <a:rPr lang="zh-CN" altLang="zh-CN" i="1">
                            <a:latin typeface="Cambria Math"/>
                          </a:rPr>
                        </m:ctrlPr>
                      </m:dPr>
                      <m:e>
                        <m:m>
                          <m:mPr>
                            <m:mcs>
                              <m:mc>
                                <m:mcPr>
                                  <m:count m:val="4"/>
                                  <m:mcJc m:val="center"/>
                                </m:mcPr>
                              </m:mc>
                            </m:mcs>
                            <m:ctrlPr>
                              <a:rPr lang="zh-CN" altLang="zh-CN" i="1">
                                <a:latin typeface="Cambria Math"/>
                              </a:rPr>
                            </m:ctrlPr>
                          </m:mPr>
                          <m:mr>
                            <m:e>
                              <m:sSub>
                                <m:sSubPr>
                                  <m:ctrlPr>
                                    <a:rPr lang="zh-CN" altLang="zh-CN" i="1">
                                      <a:latin typeface="Cambria Math"/>
                                    </a:rPr>
                                  </m:ctrlPr>
                                </m:sSubPr>
                                <m:e>
                                  <m:r>
                                    <m:rPr>
                                      <m:sty m:val="p"/>
                                    </m:rPr>
                                    <a:rPr lang="en-US" altLang="zh-CN">
                                      <a:latin typeface="Cambria Math"/>
                                    </a:rPr>
                                    <m:t>a</m:t>
                                  </m:r>
                                </m:e>
                                <m:sub>
                                  <m:r>
                                    <a:rPr lang="en-US" altLang="zh-CN">
                                      <a:latin typeface="Cambria Math"/>
                                    </a:rPr>
                                    <m:t>11</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a:rPr lang="en-US" altLang="zh-CN">
                                      <a:latin typeface="Cambria Math"/>
                                    </a:rPr>
                                    <m:t>11</m:t>
                                  </m:r>
                                </m:sub>
                              </m:sSub>
                            </m:e>
                            <m:e>
                              <m:sSub>
                                <m:sSubPr>
                                  <m:ctrlPr>
                                    <a:rPr lang="zh-CN" altLang="zh-CN" i="1">
                                      <a:latin typeface="Cambria Math"/>
                                    </a:rPr>
                                  </m:ctrlPr>
                                </m:sSubPr>
                                <m:e>
                                  <m:r>
                                    <m:rPr>
                                      <m:sty m:val="p"/>
                                    </m:rPr>
                                    <a:rPr lang="en-US" altLang="zh-CN">
                                      <a:latin typeface="Cambria Math"/>
                                    </a:rPr>
                                    <m:t>a</m:t>
                                  </m:r>
                                </m:e>
                                <m:sub>
                                  <m:r>
                                    <a:rPr lang="en-US" altLang="zh-CN">
                                      <a:latin typeface="Cambria Math"/>
                                    </a:rPr>
                                    <m:t>12</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a:rPr lang="en-US" altLang="zh-CN">
                                      <a:latin typeface="Cambria Math"/>
                                    </a:rPr>
                                    <m:t>12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a</m:t>
                                  </m:r>
                                </m:e>
                                <m:sub>
                                  <m:r>
                                    <a:rPr lang="en-US" altLang="zh-CN">
                                      <a:latin typeface="Cambria Math"/>
                                    </a:rPr>
                                    <m:t>1</m:t>
                                  </m:r>
                                  <m:r>
                                    <m:rPr>
                                      <m:sty m:val="p"/>
                                    </m:rPr>
                                    <a:rPr lang="en-US" altLang="zh-CN">
                                      <a:latin typeface="Cambria Math"/>
                                    </a:rPr>
                                    <m:t>n</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a:rPr lang="en-US" altLang="zh-CN">
                                      <a:latin typeface="Cambria Math"/>
                                    </a:rPr>
                                    <m:t>1</m:t>
                                  </m:r>
                                  <m:r>
                                    <m:rPr>
                                      <m:sty m:val="p"/>
                                    </m:rPr>
                                    <a:rPr lang="en-US" altLang="zh-CN">
                                      <a:latin typeface="Cambria Math"/>
                                    </a:rPr>
                                    <m:t>n</m:t>
                                  </m:r>
                                </m:sub>
                              </m:sSub>
                            </m:e>
                          </m:mr>
                          <m:mr>
                            <m:e>
                              <m:sSub>
                                <m:sSubPr>
                                  <m:ctrlPr>
                                    <a:rPr lang="zh-CN" altLang="zh-CN" i="1">
                                      <a:latin typeface="Cambria Math"/>
                                    </a:rPr>
                                  </m:ctrlPr>
                                </m:sSubPr>
                                <m:e>
                                  <m:r>
                                    <m:rPr>
                                      <m:sty m:val="p"/>
                                    </m:rPr>
                                    <a:rPr lang="en-US" altLang="zh-CN">
                                      <a:latin typeface="Cambria Math"/>
                                    </a:rPr>
                                    <m:t>a</m:t>
                                  </m:r>
                                </m:e>
                                <m:sub>
                                  <m:r>
                                    <a:rPr lang="en-US" altLang="zh-CN">
                                      <a:latin typeface="Cambria Math"/>
                                    </a:rPr>
                                    <m:t>21</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a:rPr lang="en-US" altLang="zh-CN">
                                      <a:latin typeface="Cambria Math"/>
                                    </a:rPr>
                                    <m:t>21</m:t>
                                  </m:r>
                                </m:sub>
                              </m:sSub>
                            </m:e>
                            <m:e>
                              <m:sSub>
                                <m:sSubPr>
                                  <m:ctrlPr>
                                    <a:rPr lang="zh-CN" altLang="zh-CN" i="1">
                                      <a:latin typeface="Cambria Math"/>
                                    </a:rPr>
                                  </m:ctrlPr>
                                </m:sSubPr>
                                <m:e>
                                  <m:r>
                                    <m:rPr>
                                      <m:sty m:val="p"/>
                                    </m:rPr>
                                    <a:rPr lang="en-US" altLang="zh-CN">
                                      <a:latin typeface="Cambria Math"/>
                                    </a:rPr>
                                    <m:t>a</m:t>
                                  </m:r>
                                </m:e>
                                <m:sub>
                                  <m:r>
                                    <a:rPr lang="en-US" altLang="zh-CN">
                                      <a:latin typeface="Cambria Math"/>
                                    </a:rPr>
                                    <m:t>22</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a:rPr lang="en-US" altLang="zh-CN">
                                      <a:latin typeface="Cambria Math"/>
                                    </a:rPr>
                                    <m:t>22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a</m:t>
                                  </m:r>
                                </m:e>
                                <m:sub>
                                  <m:r>
                                    <a:rPr lang="en-US" altLang="zh-CN">
                                      <a:latin typeface="Cambria Math"/>
                                    </a:rPr>
                                    <m:t>2</m:t>
                                  </m:r>
                                  <m:r>
                                    <m:rPr>
                                      <m:sty m:val="p"/>
                                    </m:rPr>
                                    <a:rPr lang="en-US" altLang="zh-CN">
                                      <a:latin typeface="Cambria Math"/>
                                    </a:rPr>
                                    <m:t>n</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a:rPr lang="en-US" altLang="zh-CN">
                                      <a:latin typeface="Cambria Math"/>
                                    </a:rPr>
                                    <m:t>2</m:t>
                                  </m:r>
                                  <m:r>
                                    <m:rPr>
                                      <m:sty m:val="p"/>
                                    </m:rPr>
                                    <a:rPr lang="en-US" altLang="zh-CN">
                                      <a:latin typeface="Cambria Math"/>
                                    </a:rPr>
                                    <m:t>n</m:t>
                                  </m:r>
                                </m:sub>
                              </m:sSub>
                            </m:e>
                          </m:mr>
                          <m:mr>
                            <m:e>
                              <m:r>
                                <a:rPr lang="en-US" altLang="zh-CN">
                                  <a:latin typeface="Cambria Math"/>
                                </a:rPr>
                                <m:t>⋮</m:t>
                              </m:r>
                            </m:e>
                            <m:e>
                              <m:r>
                                <a:rPr lang="en-US" altLang="zh-CN">
                                  <a:latin typeface="Cambria Math"/>
                                </a:rPr>
                                <m:t>⋮</m:t>
                              </m:r>
                            </m:e>
                            <m:e>
                              <m:r>
                                <a:rPr lang="en-US" altLang="zh-CN">
                                  <a:latin typeface="Cambria Math"/>
                                </a:rPr>
                                <m:t>⋮</m:t>
                              </m:r>
                            </m:e>
                            <m:e>
                              <m:r>
                                <a:rPr lang="en-US" altLang="zh-CN">
                                  <a:latin typeface="Cambria Math"/>
                                </a:rPr>
                                <m:t>⋮</m:t>
                              </m:r>
                            </m:e>
                          </m:mr>
                          <m:mr>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m</m:t>
                                  </m:r>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m</m:t>
                                  </m:r>
                                  <m:r>
                                    <a:rPr lang="en-US" altLang="zh-CN">
                                      <a:latin typeface="Cambria Math"/>
                                    </a:rPr>
                                    <m:t>1</m:t>
                                  </m:r>
                                </m:sub>
                              </m:sSub>
                            </m:e>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m</m:t>
                                  </m:r>
                                  <m:r>
                                    <a:rPr lang="en-US" altLang="zh-CN">
                                      <a:latin typeface="Cambria Math"/>
                                    </a:rPr>
                                    <m:t>2</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m</m:t>
                                  </m:r>
                                  <m:r>
                                    <a:rPr lang="en-US" altLang="zh-CN">
                                      <a:latin typeface="Cambria Math"/>
                                    </a:rPr>
                                    <m:t>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mn</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mn</m:t>
                                  </m:r>
                                </m:sub>
                              </m:sSub>
                            </m:e>
                          </m:mr>
                        </m:m>
                      </m:e>
                    </m:d>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4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1097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40000" lnSpcReduction="20000"/>
              </a:bodyPr>
              <a:lstStyle/>
              <a:p>
                <a:r>
                  <a:rPr lang="zh-CN" altLang="zh-CN" dirty="0"/>
                  <a:t>注意只有同型的两个矩阵才能相加，即两个矩阵需要具有相同行数与列数。</a:t>
                </a:r>
              </a:p>
              <a:p>
                <a:r>
                  <a:rPr lang="zh-CN" altLang="zh-CN" dirty="0"/>
                  <a:t>加法满足下列运算规律（设</a:t>
                </a:r>
                <a:r>
                  <a:rPr lang="en-US" altLang="zh-CN" b="1" dirty="0"/>
                  <a:t>A</a:t>
                </a:r>
                <a:r>
                  <a:rPr lang="zh-CN" altLang="zh-CN" dirty="0"/>
                  <a:t>，</a:t>
                </a:r>
                <a:r>
                  <a:rPr lang="en-US" altLang="zh-CN" b="1" dirty="0"/>
                  <a:t>B</a:t>
                </a:r>
                <a:r>
                  <a:rPr lang="zh-CN" altLang="zh-CN" dirty="0"/>
                  <a:t>，</a:t>
                </a:r>
                <a:r>
                  <a:rPr lang="en-US" altLang="zh-CN" b="1" dirty="0"/>
                  <a:t>C</a:t>
                </a:r>
                <a14:m>
                  <m:oMath xmlns:m="http://schemas.openxmlformats.org/officeDocument/2006/math">
                    <m:r>
                      <a:rPr lang="en-US" altLang="zh-CN" b="1">
                        <a:latin typeface="Cambria Math"/>
                      </a:rPr>
                      <m:t> </m:t>
                    </m:r>
                    <m:r>
                      <a:rPr lang="en-US" altLang="zh-CN">
                        <a:latin typeface="Cambria Math"/>
                      </a:rPr>
                      <m:t>∈</m:t>
                    </m:r>
                    <m:sSup>
                      <m:sSupPr>
                        <m:ctrlPr>
                          <a:rPr lang="zh-CN" altLang="zh-CN" i="1">
                            <a:latin typeface="Cambria Math"/>
                          </a:rPr>
                        </m:ctrlPr>
                      </m:sSupPr>
                      <m:e>
                        <m:r>
                          <a:rPr lang="en-US" altLang="zh-CN" b="1" i="1">
                            <a:latin typeface="Cambria Math"/>
                          </a:rPr>
                          <m:t>𝐏</m:t>
                        </m:r>
                      </m:e>
                      <m:sup>
                        <m:r>
                          <m:rPr>
                            <m:sty m:val="p"/>
                          </m:rPr>
                          <a:rPr lang="en-US" altLang="zh-CN">
                            <a:latin typeface="Cambria Math"/>
                          </a:rPr>
                          <m:t>m</m:t>
                        </m:r>
                        <m:r>
                          <a:rPr lang="en-US" altLang="zh-CN">
                            <a:latin typeface="Cambria Math"/>
                          </a:rPr>
                          <m:t>×</m:t>
                        </m:r>
                        <m:r>
                          <m:rPr>
                            <m:sty m:val="p"/>
                          </m:rPr>
                          <a:rPr lang="en-US" altLang="zh-CN">
                            <a:latin typeface="Cambria Math"/>
                          </a:rPr>
                          <m:t>n</m:t>
                        </m:r>
                      </m:sup>
                    </m:sSup>
                  </m:oMath>
                </a14:m>
                <a:r>
                  <a:rPr lang="zh-CN" altLang="zh-CN" dirty="0"/>
                  <a:t>）：</a:t>
                </a:r>
              </a:p>
              <a:p>
                <a:pPr lvl="0"/>
                <a14:m>
                  <m:oMath xmlns:m="http://schemas.openxmlformats.org/officeDocument/2006/math">
                    <m:r>
                      <a:rPr lang="en-US" altLang="zh-CN" b="1" i="1">
                        <a:latin typeface="Cambria Math"/>
                      </a:rPr>
                      <m:t>𝐀</m:t>
                    </m:r>
                    <m:r>
                      <a:rPr lang="en-US" altLang="zh-CN">
                        <a:latin typeface="Cambria Math"/>
                      </a:rPr>
                      <m:t>+</m:t>
                    </m:r>
                    <m:r>
                      <a:rPr lang="en-US" altLang="zh-CN" b="1" i="1">
                        <a:latin typeface="Cambria Math"/>
                      </a:rPr>
                      <m:t>𝐁</m:t>
                    </m:r>
                    <m:r>
                      <a:rPr lang="en-US" altLang="zh-CN">
                        <a:latin typeface="Cambria Math"/>
                      </a:rPr>
                      <m:t>=</m:t>
                    </m:r>
                    <m:r>
                      <a:rPr lang="en-US" altLang="zh-CN" b="1" i="1">
                        <a:latin typeface="Cambria Math"/>
                      </a:rPr>
                      <m:t>𝐁</m:t>
                    </m:r>
                    <m:r>
                      <a:rPr lang="en-US" altLang="zh-CN">
                        <a:latin typeface="Cambria Math"/>
                      </a:rPr>
                      <m:t>+</m:t>
                    </m:r>
                    <m:r>
                      <a:rPr lang="en-US" altLang="zh-CN" b="1" i="1">
                        <a:latin typeface="Cambria Math"/>
                      </a:rPr>
                      <m:t>𝐀</m:t>
                    </m:r>
                  </m:oMath>
                </a14:m>
                <a:r>
                  <a:rPr lang="en-US" altLang="zh-CN" dirty="0"/>
                  <a:t> </a:t>
                </a:r>
                <a:r>
                  <a:rPr lang="zh-CN" altLang="zh-CN" dirty="0"/>
                  <a:t>（交换律）</a:t>
                </a:r>
              </a:p>
              <a:p>
                <a:pPr lvl="0"/>
                <a14:m>
                  <m:oMath xmlns:m="http://schemas.openxmlformats.org/officeDocument/2006/math">
                    <m:d>
                      <m:dPr>
                        <m:begChr m:val="（"/>
                        <m:endChr m:val="）"/>
                        <m:ctrlPr>
                          <a:rPr lang="zh-CN" altLang="zh-CN" i="1">
                            <a:latin typeface="Cambria Math"/>
                          </a:rPr>
                        </m:ctrlPr>
                      </m:dPr>
                      <m:e>
                        <m:r>
                          <a:rPr lang="en-US" altLang="zh-CN" b="1" i="1">
                            <a:latin typeface="Cambria Math"/>
                          </a:rPr>
                          <m:t>𝐀</m:t>
                        </m:r>
                        <m:r>
                          <a:rPr lang="en-US" altLang="zh-CN">
                            <a:latin typeface="Cambria Math"/>
                          </a:rPr>
                          <m:t>+</m:t>
                        </m:r>
                        <m:r>
                          <a:rPr lang="en-US" altLang="zh-CN" b="1" i="1">
                            <a:latin typeface="Cambria Math"/>
                          </a:rPr>
                          <m:t>𝐁</m:t>
                        </m:r>
                      </m:e>
                    </m:d>
                    <m:r>
                      <a:rPr lang="en-US" altLang="zh-CN">
                        <a:latin typeface="Cambria Math"/>
                      </a:rPr>
                      <m:t>+</m:t>
                    </m:r>
                    <m:r>
                      <a:rPr lang="en-US" altLang="zh-CN" b="1" i="1">
                        <a:latin typeface="Cambria Math"/>
                      </a:rPr>
                      <m:t>𝐂</m:t>
                    </m:r>
                    <m:r>
                      <a:rPr lang="en-US" altLang="zh-CN">
                        <a:latin typeface="Cambria Math"/>
                      </a:rPr>
                      <m:t>=</m:t>
                    </m:r>
                    <m:r>
                      <a:rPr lang="en-US" altLang="zh-CN" b="1" i="1">
                        <a:latin typeface="Cambria Math"/>
                      </a:rPr>
                      <m:t>𝐀</m:t>
                    </m:r>
                    <m:r>
                      <a:rPr lang="en-US" altLang="zh-CN">
                        <a:latin typeface="Cambria Math"/>
                      </a:rPr>
                      <m:t>+</m:t>
                    </m:r>
                    <m:d>
                      <m:dPr>
                        <m:ctrlPr>
                          <a:rPr lang="zh-CN" altLang="zh-CN" i="1">
                            <a:latin typeface="Cambria Math"/>
                          </a:rPr>
                        </m:ctrlPr>
                      </m:dPr>
                      <m:e>
                        <m:r>
                          <a:rPr lang="en-US" altLang="zh-CN" b="1" i="1">
                            <a:latin typeface="Cambria Math"/>
                          </a:rPr>
                          <m:t>𝐁</m:t>
                        </m:r>
                        <m:r>
                          <a:rPr lang="en-US" altLang="zh-CN">
                            <a:latin typeface="Cambria Math"/>
                          </a:rPr>
                          <m:t>+</m:t>
                        </m:r>
                        <m:r>
                          <a:rPr lang="en-US" altLang="zh-CN" b="1" i="1">
                            <a:latin typeface="Cambria Math"/>
                          </a:rPr>
                          <m:t>𝐂</m:t>
                        </m:r>
                      </m:e>
                    </m:d>
                  </m:oMath>
                </a14:m>
                <a:r>
                  <a:rPr lang="zh-CN" altLang="zh-CN" dirty="0"/>
                  <a:t>（结合律）</a:t>
                </a:r>
              </a:p>
              <a:p>
                <a:pPr lvl="0"/>
                <a:r>
                  <a:rPr lang="zh-CN" altLang="zh-CN" dirty="0"/>
                  <a:t>设</a:t>
                </a:r>
                <a14:m>
                  <m:oMath xmlns:m="http://schemas.openxmlformats.org/officeDocument/2006/math">
                    <m:sSub>
                      <m:sSubPr>
                        <m:ctrlPr>
                          <a:rPr lang="zh-CN" altLang="zh-CN" i="1">
                            <a:latin typeface="Cambria Math"/>
                          </a:rPr>
                        </m:ctrlPr>
                      </m:sSubPr>
                      <m:e>
                        <m:r>
                          <a:rPr lang="en-US" altLang="zh-CN" b="1" i="1">
                            <a:latin typeface="Cambria Math"/>
                          </a:rPr>
                          <m:t>𝟎</m:t>
                        </m:r>
                      </m:e>
                      <m:sub>
                        <m:r>
                          <m:rPr>
                            <m:sty m:val="p"/>
                          </m:rPr>
                          <a:rPr lang="en-US" altLang="zh-CN">
                            <a:latin typeface="Cambria Math"/>
                          </a:rPr>
                          <m:t>m</m:t>
                        </m:r>
                        <m:r>
                          <a:rPr lang="en-US" altLang="zh-CN">
                            <a:latin typeface="Cambria Math"/>
                          </a:rPr>
                          <m:t>×</m:t>
                        </m:r>
                        <m:r>
                          <m:rPr>
                            <m:sty m:val="p"/>
                          </m:rPr>
                          <a:rPr lang="en-US" altLang="zh-CN">
                            <a:latin typeface="Cambria Math"/>
                          </a:rPr>
                          <m:t>n</m:t>
                        </m:r>
                      </m:sub>
                    </m:sSub>
                  </m:oMath>
                </a14:m>
                <a:r>
                  <a:rPr lang="zh-CN" altLang="zh-CN" dirty="0"/>
                  <a:t>为零矩阵，则</a:t>
                </a:r>
              </a:p>
              <a:p>
                <a:r>
                  <a:rPr lang="en-US" altLang="zh-CN" dirty="0"/>
                  <a:t>                       </a:t>
                </a:r>
                <a14:m>
                  <m:oMath xmlns:m="http://schemas.openxmlformats.org/officeDocument/2006/math">
                    <m:r>
                      <a:rPr lang="en-US" altLang="zh-CN" b="1" i="1">
                        <a:latin typeface="Cambria Math"/>
                      </a:rPr>
                      <m:t>𝐀</m:t>
                    </m:r>
                    <m:r>
                      <a:rPr lang="en-US" altLang="zh-CN">
                        <a:latin typeface="Cambria Math"/>
                      </a:rPr>
                      <m:t>+</m:t>
                    </m:r>
                    <m:r>
                      <a:rPr lang="en-US" altLang="zh-CN" b="1" i="1">
                        <a:latin typeface="Cambria Math"/>
                      </a:rPr>
                      <m:t>𝟎</m:t>
                    </m:r>
                    <m:r>
                      <a:rPr lang="en-US" altLang="zh-CN">
                        <a:latin typeface="Cambria Math"/>
                      </a:rPr>
                      <m:t>=</m:t>
                    </m:r>
                    <m:r>
                      <a:rPr lang="en-US" altLang="zh-CN" b="1" i="1">
                        <a:latin typeface="Cambria Math"/>
                      </a:rPr>
                      <m:t>𝐀</m:t>
                    </m:r>
                  </m:oMath>
                </a14:m>
                <a:r>
                  <a:rPr lang="zh-CN" altLang="zh-CN" dirty="0"/>
                  <a:t>；</a:t>
                </a:r>
              </a:p>
              <a:p>
                <a:pPr lvl="0"/>
                <a:r>
                  <a:rPr lang="zh-CN" altLang="zh-CN" dirty="0"/>
                  <a:t>设</a:t>
                </a:r>
                <a14:m>
                  <m:oMath xmlns:m="http://schemas.openxmlformats.org/officeDocument/2006/math">
                    <m:r>
                      <a:rPr lang="en-US" altLang="zh-CN" b="1" i="1">
                        <a:latin typeface="Cambria Math"/>
                      </a:rPr>
                      <m:t>𝐀</m:t>
                    </m:r>
                    <m:r>
                      <a:rPr lang="en-US" altLang="zh-CN">
                        <a:latin typeface="Cambria Math"/>
                      </a:rPr>
                      <m:t>=</m:t>
                    </m:r>
                    <m:sSub>
                      <m:sSubPr>
                        <m:ctrlPr>
                          <a:rPr lang="zh-CN" altLang="zh-CN" i="1">
                            <a:latin typeface="Cambria Math"/>
                          </a:rPr>
                        </m:ctrlPr>
                      </m:sSubPr>
                      <m:e>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ij</m:t>
                            </m:r>
                          </m:sub>
                        </m:sSub>
                        <m:r>
                          <a:rPr lang="en-US" altLang="zh-CN">
                            <a:latin typeface="Cambria Math"/>
                          </a:rPr>
                          <m:t>)</m:t>
                        </m:r>
                      </m:e>
                      <m:sub>
                        <m:r>
                          <m:rPr>
                            <m:sty m:val="p"/>
                          </m:rPr>
                          <a:rPr lang="en-US" altLang="zh-CN">
                            <a:latin typeface="Cambria Math"/>
                          </a:rPr>
                          <m:t>m</m:t>
                        </m:r>
                        <m:r>
                          <a:rPr lang="en-US" altLang="zh-CN">
                            <a:latin typeface="Cambria Math"/>
                          </a:rPr>
                          <m:t>×</m:t>
                        </m:r>
                        <m:r>
                          <m:rPr>
                            <m:sty m:val="p"/>
                          </m:rPr>
                          <a:rPr lang="en-US" altLang="zh-CN">
                            <a:latin typeface="Cambria Math"/>
                          </a:rPr>
                          <m:t>n</m:t>
                        </m:r>
                      </m:sub>
                    </m:sSub>
                  </m:oMath>
                </a14:m>
                <a:r>
                  <a:rPr lang="zh-CN" altLang="zh-CN" dirty="0"/>
                  <a:t>，矩阵</a:t>
                </a:r>
              </a:p>
              <a:p>
                <a14:m>
                  <m:oMath xmlns:m="http://schemas.openxmlformats.org/officeDocument/2006/math">
                    <m:d>
                      <m:dPr>
                        <m:ctrlPr>
                          <a:rPr lang="zh-CN" altLang="zh-CN" i="1">
                            <a:latin typeface="Cambria Math"/>
                          </a:rPr>
                        </m:ctrlPr>
                      </m:dPr>
                      <m:e>
                        <m:r>
                          <a:rPr lang="en-US" altLang="zh-CN" i="1">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ij</m:t>
                            </m:r>
                          </m:sub>
                        </m:sSub>
                      </m:e>
                    </m:d>
                    <m:r>
                      <a:rPr lang="en-US" altLang="zh-CN">
                        <a:latin typeface="Cambria Math"/>
                      </a:rPr>
                      <m:t>=</m:t>
                    </m:r>
                    <m:d>
                      <m:dPr>
                        <m:begChr m:val="["/>
                        <m:endChr m:val="]"/>
                        <m:ctrlPr>
                          <a:rPr lang="zh-CN" altLang="zh-CN" i="1">
                            <a:latin typeface="Cambria Math"/>
                          </a:rPr>
                        </m:ctrlPr>
                      </m:dPr>
                      <m:e>
                        <m:m>
                          <m:mPr>
                            <m:mcs>
                              <m:mc>
                                <m:mcPr>
                                  <m:count m:val="4"/>
                                  <m:mcJc m:val="center"/>
                                </m:mcPr>
                              </m:mc>
                            </m:mcs>
                            <m:ctrlPr>
                              <a:rPr lang="zh-CN" altLang="zh-CN" i="1">
                                <a:latin typeface="Cambria Math"/>
                              </a:rPr>
                            </m:ctrlPr>
                          </m:mPr>
                          <m:mr>
                            <m:e>
                              <m:r>
                                <a:rPr lang="en-US" altLang="zh-CN" i="1">
                                  <a:latin typeface="Cambria Math"/>
                                </a:rPr>
                                <m:t>−</m:t>
                              </m:r>
                              <m:sSub>
                                <m:sSubPr>
                                  <m:ctrlPr>
                                    <a:rPr lang="zh-CN" altLang="zh-CN" i="1">
                                      <a:latin typeface="Cambria Math"/>
                                    </a:rPr>
                                  </m:ctrlPr>
                                </m:sSubPr>
                                <m:e>
                                  <m:r>
                                    <m:rPr>
                                      <m:sty m:val="p"/>
                                    </m:rPr>
                                    <a:rPr lang="en-US" altLang="zh-CN">
                                      <a:latin typeface="Cambria Math"/>
                                    </a:rPr>
                                    <m:t>a</m:t>
                                  </m:r>
                                </m:e>
                                <m:sub>
                                  <m:r>
                                    <a:rPr lang="en-US" altLang="zh-CN">
                                      <a:latin typeface="Cambria Math"/>
                                    </a:rPr>
                                    <m:t>11</m:t>
                                  </m:r>
                                </m:sub>
                              </m:sSub>
                            </m:e>
                            <m:e>
                              <m:sSub>
                                <m:sSubPr>
                                  <m:ctrlPr>
                                    <a:rPr lang="zh-CN" altLang="zh-CN" i="1">
                                      <a:latin typeface="Cambria Math"/>
                                    </a:rPr>
                                  </m:ctrlPr>
                                </m:sSubPr>
                                <m:e>
                                  <m:r>
                                    <a:rPr lang="en-US" altLang="zh-CN" i="1">
                                      <a:latin typeface="Cambria Math"/>
                                    </a:rPr>
                                    <m:t>−</m:t>
                                  </m:r>
                                  <m:r>
                                    <m:rPr>
                                      <m:sty m:val="p"/>
                                    </m:rPr>
                                    <a:rPr lang="en-US" altLang="zh-CN">
                                      <a:latin typeface="Cambria Math"/>
                                    </a:rPr>
                                    <m:t>a</m:t>
                                  </m:r>
                                </m:e>
                                <m:sub>
                                  <m:r>
                                    <a:rPr lang="en-US" altLang="zh-CN">
                                      <a:latin typeface="Cambria Math"/>
                                    </a:rPr>
                                    <m:t>12</m:t>
                                  </m:r>
                                </m:sub>
                              </m:sSub>
                            </m:e>
                            <m:e>
                              <m:r>
                                <a:rPr lang="en-US" altLang="zh-CN">
                                  <a:latin typeface="Cambria Math"/>
                                </a:rPr>
                                <m:t>⋯</m:t>
                              </m:r>
                            </m:e>
                            <m:e>
                              <m:r>
                                <a:rPr lang="en-US" altLang="zh-CN" i="1">
                                  <a:latin typeface="Cambria Math"/>
                                </a:rPr>
                                <m:t>−</m:t>
                              </m:r>
                              <m:sSub>
                                <m:sSubPr>
                                  <m:ctrlPr>
                                    <a:rPr lang="zh-CN" altLang="zh-CN" i="1">
                                      <a:latin typeface="Cambria Math"/>
                                    </a:rPr>
                                  </m:ctrlPr>
                                </m:sSubPr>
                                <m:e>
                                  <m:r>
                                    <m:rPr>
                                      <m:sty m:val="p"/>
                                    </m:rPr>
                                    <a:rPr lang="en-US" altLang="zh-CN">
                                      <a:latin typeface="Cambria Math"/>
                                    </a:rPr>
                                    <m:t>a</m:t>
                                  </m:r>
                                </m:e>
                                <m:sub>
                                  <m:r>
                                    <a:rPr lang="en-US" altLang="zh-CN">
                                      <a:latin typeface="Cambria Math"/>
                                    </a:rPr>
                                    <m:t>1</m:t>
                                  </m:r>
                                  <m:r>
                                    <m:rPr>
                                      <m:sty m:val="p"/>
                                    </m:rPr>
                                    <a:rPr lang="en-US" altLang="zh-CN">
                                      <a:latin typeface="Cambria Math"/>
                                    </a:rPr>
                                    <m:t>n</m:t>
                                  </m:r>
                                </m:sub>
                              </m:sSub>
                            </m:e>
                          </m:mr>
                          <m:mr>
                            <m:e>
                              <m:sSub>
                                <m:sSubPr>
                                  <m:ctrlPr>
                                    <a:rPr lang="zh-CN" altLang="zh-CN" i="1">
                                      <a:latin typeface="Cambria Math"/>
                                    </a:rPr>
                                  </m:ctrlPr>
                                </m:sSubPr>
                                <m:e>
                                  <m:r>
                                    <a:rPr lang="en-US" altLang="zh-CN" i="1">
                                      <a:latin typeface="Cambria Math"/>
                                    </a:rPr>
                                    <m:t>−</m:t>
                                  </m:r>
                                  <m:r>
                                    <m:rPr>
                                      <m:sty m:val="p"/>
                                    </m:rPr>
                                    <a:rPr lang="en-US" altLang="zh-CN">
                                      <a:latin typeface="Cambria Math"/>
                                    </a:rPr>
                                    <m:t>a</m:t>
                                  </m:r>
                                </m:e>
                                <m:sub>
                                  <m:r>
                                    <a:rPr lang="en-US" altLang="zh-CN">
                                      <a:latin typeface="Cambria Math"/>
                                    </a:rPr>
                                    <m:t>21</m:t>
                                  </m:r>
                                </m:sub>
                              </m:sSub>
                            </m:e>
                            <m:e>
                              <m:r>
                                <a:rPr lang="en-US" altLang="zh-CN" i="1">
                                  <a:latin typeface="Cambria Math"/>
                                </a:rPr>
                                <m:t>−</m:t>
                              </m:r>
                              <m:sSub>
                                <m:sSubPr>
                                  <m:ctrlPr>
                                    <a:rPr lang="zh-CN" altLang="zh-CN" i="1">
                                      <a:latin typeface="Cambria Math"/>
                                    </a:rPr>
                                  </m:ctrlPr>
                                </m:sSubPr>
                                <m:e>
                                  <m:r>
                                    <m:rPr>
                                      <m:sty m:val="p"/>
                                    </m:rPr>
                                    <a:rPr lang="en-US" altLang="zh-CN">
                                      <a:latin typeface="Cambria Math"/>
                                    </a:rPr>
                                    <m:t>a</m:t>
                                  </m:r>
                                </m:e>
                                <m:sub>
                                  <m:r>
                                    <a:rPr lang="en-US" altLang="zh-CN">
                                      <a:latin typeface="Cambria Math"/>
                                    </a:rPr>
                                    <m:t>22</m:t>
                                  </m:r>
                                </m:sub>
                              </m:sSub>
                            </m:e>
                            <m:e>
                              <m:r>
                                <a:rPr lang="en-US" altLang="zh-CN">
                                  <a:latin typeface="Cambria Math"/>
                                </a:rPr>
                                <m:t>⋯</m:t>
                              </m:r>
                            </m:e>
                            <m:e>
                              <m:r>
                                <a:rPr lang="en-US" altLang="zh-CN" i="1">
                                  <a:latin typeface="Cambria Math"/>
                                </a:rPr>
                                <m:t>−</m:t>
                              </m:r>
                              <m:sSub>
                                <m:sSubPr>
                                  <m:ctrlPr>
                                    <a:rPr lang="zh-CN" altLang="zh-CN" i="1">
                                      <a:latin typeface="Cambria Math"/>
                                    </a:rPr>
                                  </m:ctrlPr>
                                </m:sSubPr>
                                <m:e>
                                  <m:r>
                                    <m:rPr>
                                      <m:sty m:val="p"/>
                                    </m:rPr>
                                    <a:rPr lang="en-US" altLang="zh-CN">
                                      <a:latin typeface="Cambria Math"/>
                                    </a:rPr>
                                    <m:t>a</m:t>
                                  </m:r>
                                </m:e>
                                <m:sub>
                                  <m:r>
                                    <a:rPr lang="en-US" altLang="zh-CN">
                                      <a:latin typeface="Cambria Math"/>
                                    </a:rPr>
                                    <m:t>2</m:t>
                                  </m:r>
                                  <m:r>
                                    <m:rPr>
                                      <m:sty m:val="p"/>
                                    </m:rPr>
                                    <a:rPr lang="en-US" altLang="zh-CN">
                                      <a:latin typeface="Cambria Math"/>
                                    </a:rPr>
                                    <m:t>n</m:t>
                                  </m:r>
                                </m:sub>
                              </m:sSub>
                            </m:e>
                          </m:mr>
                          <m:mr>
                            <m:e>
                              <m:r>
                                <a:rPr lang="en-US" altLang="zh-CN">
                                  <a:latin typeface="Cambria Math"/>
                                </a:rPr>
                                <m:t>⋮</m:t>
                              </m:r>
                            </m:e>
                            <m:e>
                              <m:r>
                                <a:rPr lang="en-US" altLang="zh-CN">
                                  <a:latin typeface="Cambria Math"/>
                                </a:rPr>
                                <m:t>⋮</m:t>
                              </m:r>
                            </m:e>
                            <m:e>
                              <m:r>
                                <a:rPr lang="en-US" altLang="zh-CN">
                                  <a:latin typeface="Cambria Math"/>
                                </a:rPr>
                                <m:t>⋮</m:t>
                              </m:r>
                            </m:e>
                            <m:e>
                              <m:r>
                                <a:rPr lang="en-US" altLang="zh-CN">
                                  <a:latin typeface="Cambria Math"/>
                                </a:rPr>
                                <m:t>⋮</m:t>
                              </m:r>
                            </m:e>
                          </m:mr>
                          <m:mr>
                            <m:e>
                              <m:sSub>
                                <m:sSubPr>
                                  <m:ctrlPr>
                                    <a:rPr lang="zh-CN" altLang="zh-CN" i="1">
                                      <a:latin typeface="Cambria Math"/>
                                    </a:rPr>
                                  </m:ctrlPr>
                                </m:sSubPr>
                                <m:e>
                                  <m:r>
                                    <a:rPr lang="en-US" altLang="zh-CN" i="1">
                                      <a:latin typeface="Cambria Math"/>
                                    </a:rPr>
                                    <m:t>−</m:t>
                                  </m:r>
                                  <m:r>
                                    <m:rPr>
                                      <m:sty m:val="p"/>
                                    </m:rPr>
                                    <a:rPr lang="en-US" altLang="zh-CN">
                                      <a:latin typeface="Cambria Math"/>
                                    </a:rPr>
                                    <m:t>a</m:t>
                                  </m:r>
                                </m:e>
                                <m:sub>
                                  <m:r>
                                    <m:rPr>
                                      <m:sty m:val="p"/>
                                    </m:rPr>
                                    <a:rPr lang="en-US" altLang="zh-CN">
                                      <a:latin typeface="Cambria Math"/>
                                    </a:rPr>
                                    <m:t>m</m:t>
                                  </m:r>
                                  <m:r>
                                    <a:rPr lang="en-US" altLang="zh-CN">
                                      <a:latin typeface="Cambria Math"/>
                                    </a:rPr>
                                    <m:t>1</m:t>
                                  </m:r>
                                </m:sub>
                              </m:sSub>
                            </m:e>
                            <m:e>
                              <m:r>
                                <a:rPr lang="en-US" altLang="zh-CN" i="1">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m</m:t>
                                  </m:r>
                                  <m:r>
                                    <a:rPr lang="en-US" altLang="zh-CN">
                                      <a:latin typeface="Cambria Math"/>
                                    </a:rPr>
                                    <m:t>2</m:t>
                                  </m:r>
                                </m:sub>
                              </m:sSub>
                            </m:e>
                            <m:e>
                              <m:r>
                                <a:rPr lang="en-US" altLang="zh-CN">
                                  <a:latin typeface="Cambria Math"/>
                                </a:rPr>
                                <m:t>⋯</m:t>
                              </m:r>
                            </m:e>
                            <m:e>
                              <m:sSub>
                                <m:sSubPr>
                                  <m:ctrlPr>
                                    <a:rPr lang="zh-CN" altLang="zh-CN" i="1">
                                      <a:latin typeface="Cambria Math"/>
                                    </a:rPr>
                                  </m:ctrlPr>
                                </m:sSubPr>
                                <m:e>
                                  <m:r>
                                    <a:rPr lang="en-US" altLang="zh-CN" i="1">
                                      <a:latin typeface="Cambria Math"/>
                                    </a:rPr>
                                    <m:t>−</m:t>
                                  </m:r>
                                  <m:r>
                                    <m:rPr>
                                      <m:sty m:val="p"/>
                                    </m:rPr>
                                    <a:rPr lang="en-US" altLang="zh-CN">
                                      <a:latin typeface="Cambria Math"/>
                                    </a:rPr>
                                    <m:t>a</m:t>
                                  </m:r>
                                </m:e>
                                <m:sub>
                                  <m:r>
                                    <m:rPr>
                                      <m:sty m:val="p"/>
                                    </m:rPr>
                                    <a:rPr lang="en-US" altLang="zh-CN">
                                      <a:latin typeface="Cambria Math"/>
                                    </a:rPr>
                                    <m:t>mn</m:t>
                                  </m:r>
                                </m:sub>
                              </m:sSub>
                            </m:e>
                          </m:mr>
                        </m:m>
                      </m:e>
                    </m:d>
                  </m:oMath>
                </a14:m>
                <a:endParaRPr lang="zh-CN" altLang="zh-CN" dirty="0"/>
              </a:p>
              <a:p>
                <a:r>
                  <a:rPr lang="zh-CN" altLang="zh-CN" dirty="0"/>
                  <a:t>称为</a:t>
                </a:r>
                <a:r>
                  <a:rPr lang="en-US" altLang="zh-CN" dirty="0"/>
                  <a:t>A</a:t>
                </a:r>
                <a:r>
                  <a:rPr lang="zh-CN" altLang="zh-CN" dirty="0"/>
                  <a:t>的负矩阵，记为</a:t>
                </a:r>
                <a14:m>
                  <m:oMath xmlns:m="http://schemas.openxmlformats.org/officeDocument/2006/math">
                    <m:r>
                      <a:rPr lang="en-US" altLang="zh-CN" i="1">
                        <a:latin typeface="Cambria Math"/>
                      </a:rPr>
                      <m:t>−</m:t>
                    </m:r>
                    <m:r>
                      <m:rPr>
                        <m:sty m:val="p"/>
                      </m:rPr>
                      <a:rPr lang="en-US" altLang="zh-CN">
                        <a:latin typeface="Cambria Math"/>
                      </a:rPr>
                      <m:t>A</m:t>
                    </m:r>
                  </m:oMath>
                </a14:m>
                <a:r>
                  <a:rPr lang="zh-CN" altLang="zh-CN" dirty="0"/>
                  <a:t>于是有</a:t>
                </a:r>
              </a:p>
              <a:p>
                <a:r>
                  <a:rPr lang="en-US" altLang="zh-CN" dirty="0"/>
                  <a:t>                              </a:t>
                </a:r>
                <a14:m>
                  <m:oMath xmlns:m="http://schemas.openxmlformats.org/officeDocument/2006/math">
                    <m:r>
                      <a:rPr lang="en-US" altLang="zh-CN" b="1" i="1">
                        <a:latin typeface="Cambria Math"/>
                      </a:rPr>
                      <m:t>𝐀</m:t>
                    </m:r>
                    <m:r>
                      <a:rPr lang="en-US" altLang="zh-CN">
                        <a:latin typeface="Cambria Math"/>
                      </a:rPr>
                      <m:t>+</m:t>
                    </m:r>
                    <m:d>
                      <m:dPr>
                        <m:ctrlPr>
                          <a:rPr lang="zh-CN" altLang="zh-CN" i="1">
                            <a:latin typeface="Cambria Math"/>
                          </a:rPr>
                        </m:ctrlPr>
                      </m:dPr>
                      <m:e>
                        <m:r>
                          <a:rPr lang="en-US" altLang="zh-CN" i="1">
                            <a:latin typeface="Cambria Math"/>
                          </a:rPr>
                          <m:t>−</m:t>
                        </m:r>
                        <m:r>
                          <a:rPr lang="en-US" altLang="zh-CN" b="1" i="1">
                            <a:latin typeface="Cambria Math"/>
                          </a:rPr>
                          <m:t>𝐀</m:t>
                        </m:r>
                      </m:e>
                    </m:d>
                    <m:r>
                      <a:rPr lang="en-US" altLang="zh-CN">
                        <a:latin typeface="Cambria Math"/>
                      </a:rPr>
                      <m:t>=0</m:t>
                    </m:r>
                  </m:oMath>
                </a14:m>
                <a:r>
                  <a:rPr lang="zh-CN" altLang="zh-CN" dirty="0"/>
                  <a:t>，</a:t>
                </a:r>
              </a:p>
              <a:p>
                <a:r>
                  <a:rPr lang="zh-CN" altLang="zh-CN" dirty="0"/>
                  <a:t>矩阵减法定义为</a:t>
                </a:r>
              </a:p>
              <a:p>
                <a:r>
                  <a:rPr lang="en-US" altLang="zh-CN" dirty="0"/>
                  <a:t> </a:t>
                </a:r>
                <a:endParaRPr lang="zh-CN" altLang="zh-CN" dirty="0"/>
              </a:p>
              <a:p>
                <a:r>
                  <a:rPr lang="en-US" altLang="zh-CN" dirty="0"/>
                  <a:t>                             </a:t>
                </a:r>
                <a14:m>
                  <m:oMath xmlns:m="http://schemas.openxmlformats.org/officeDocument/2006/math">
                    <m:r>
                      <a:rPr lang="en-US" altLang="zh-CN" b="1" i="1">
                        <a:latin typeface="Cambria Math"/>
                      </a:rPr>
                      <m:t>𝐀</m:t>
                    </m:r>
                    <m:r>
                      <a:rPr lang="en-US" altLang="zh-CN" i="1">
                        <a:latin typeface="Cambria Math"/>
                      </a:rPr>
                      <m:t>−</m:t>
                    </m:r>
                    <m:r>
                      <a:rPr lang="en-US" altLang="zh-CN" b="1" i="1">
                        <a:latin typeface="Cambria Math"/>
                      </a:rPr>
                      <m:t>𝐁</m:t>
                    </m:r>
                    <m:r>
                      <a:rPr lang="en-US" altLang="zh-CN">
                        <a:latin typeface="Cambria Math"/>
                      </a:rPr>
                      <m:t>=</m:t>
                    </m:r>
                    <m:r>
                      <a:rPr lang="en-US" altLang="zh-CN" b="1" i="1">
                        <a:latin typeface="Cambria Math"/>
                      </a:rPr>
                      <m:t>𝐀</m:t>
                    </m:r>
                    <m:r>
                      <a:rPr lang="en-US" altLang="zh-CN">
                        <a:latin typeface="Cambria Math"/>
                      </a:rPr>
                      <m:t>+(</m:t>
                    </m:r>
                    <m:r>
                      <a:rPr lang="en-US" altLang="zh-CN" i="1">
                        <a:latin typeface="Cambria Math"/>
                      </a:rPr>
                      <m:t>−</m:t>
                    </m:r>
                    <m:r>
                      <a:rPr lang="en-US" altLang="zh-CN" b="1" i="1">
                        <a:latin typeface="Cambria Math"/>
                      </a:rPr>
                      <m:t>𝐁</m:t>
                    </m:r>
                    <m:r>
                      <a:rPr lang="en-US" altLang="zh-CN">
                        <a:latin typeface="Cambria Math"/>
                      </a:rPr>
                      <m:t>)</m:t>
                    </m:r>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4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9811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数与矩阵相乘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55000" lnSpcReduction="20000"/>
              </a:bodyPr>
              <a:lstStyle/>
              <a:p>
                <a:r>
                  <a:rPr lang="zh-CN" altLang="zh-CN" dirty="0"/>
                  <a:t>设</a:t>
                </a:r>
                <a14:m>
                  <m:oMath xmlns:m="http://schemas.openxmlformats.org/officeDocument/2006/math">
                    <m:r>
                      <a:rPr lang="en-US" altLang="zh-CN" b="1" i="1">
                        <a:latin typeface="Cambria Math"/>
                      </a:rPr>
                      <m:t>𝐀</m:t>
                    </m:r>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ij</m:t>
                        </m:r>
                      </m:sub>
                    </m:sSub>
                    <m:r>
                      <a:rPr lang="en-US" altLang="zh-CN">
                        <a:latin typeface="Cambria Math"/>
                      </a:rPr>
                      <m:t>)∈</m:t>
                    </m:r>
                    <m:sSup>
                      <m:sSupPr>
                        <m:ctrlPr>
                          <a:rPr lang="zh-CN" altLang="zh-CN" i="1">
                            <a:latin typeface="Cambria Math"/>
                          </a:rPr>
                        </m:ctrlPr>
                      </m:sSupPr>
                      <m:e>
                        <m:r>
                          <m:rPr>
                            <m:sty m:val="p"/>
                          </m:rPr>
                          <a:rPr lang="en-US" altLang="zh-CN">
                            <a:latin typeface="Cambria Math"/>
                          </a:rPr>
                          <m:t>P</m:t>
                        </m:r>
                      </m:e>
                      <m:sup>
                        <m:r>
                          <m:rPr>
                            <m:sty m:val="p"/>
                          </m:rPr>
                          <a:rPr lang="en-US" altLang="zh-CN">
                            <a:latin typeface="Cambria Math"/>
                          </a:rPr>
                          <m:t>m</m:t>
                        </m:r>
                        <m:r>
                          <a:rPr lang="en-US" altLang="zh-CN">
                            <a:latin typeface="Cambria Math"/>
                          </a:rPr>
                          <m:t>×</m:t>
                        </m:r>
                        <m:r>
                          <m:rPr>
                            <m:sty m:val="p"/>
                          </m:rPr>
                          <a:rPr lang="en-US" altLang="zh-CN">
                            <a:latin typeface="Cambria Math"/>
                          </a:rPr>
                          <m:t>n</m:t>
                        </m:r>
                      </m:sup>
                    </m:sSup>
                  </m:oMath>
                </a14:m>
                <a:r>
                  <a:rPr lang="zh-CN" altLang="zh-CN" dirty="0"/>
                  <a:t>，数</a:t>
                </a:r>
                <a:r>
                  <a:rPr lang="en-US" altLang="zh-CN" dirty="0"/>
                  <a:t> </a:t>
                </a:r>
                <a:r>
                  <a:rPr lang="zh-CN" altLang="zh-CN" dirty="0"/>
                  <a:t>与矩阵</a:t>
                </a:r>
                <a:r>
                  <a:rPr lang="en-US" altLang="zh-CN" dirty="0"/>
                  <a:t>A</a:t>
                </a:r>
                <a:r>
                  <a:rPr lang="zh-CN" altLang="zh-CN" dirty="0"/>
                  <a:t>的乘积记作</a:t>
                </a:r>
                <a:r>
                  <a:rPr lang="en-US" altLang="zh-CN" dirty="0"/>
                  <a:t> A</a:t>
                </a:r>
                <a:r>
                  <a:rPr lang="zh-CN" altLang="zh-CN" dirty="0"/>
                  <a:t>，即</a:t>
                </a:r>
              </a:p>
              <a:p>
                <a14:m>
                  <m:oMath xmlns:m="http://schemas.openxmlformats.org/officeDocument/2006/math">
                    <m:r>
                      <m:rPr>
                        <m:sty m:val="p"/>
                      </m:rPr>
                      <a:rPr lang="en-US" altLang="zh-CN">
                        <a:latin typeface="Cambria Math"/>
                      </a:rPr>
                      <m:t>λA</m:t>
                    </m:r>
                    <m:r>
                      <a:rPr lang="en-US" altLang="zh-CN">
                        <a:latin typeface="Cambria Math"/>
                      </a:rPr>
                      <m:t>=</m:t>
                    </m:r>
                    <m:d>
                      <m:dPr>
                        <m:begChr m:val="["/>
                        <m:endChr m:val="]"/>
                        <m:ctrlPr>
                          <a:rPr lang="zh-CN" altLang="zh-CN" i="1">
                            <a:latin typeface="Cambria Math"/>
                          </a:rPr>
                        </m:ctrlPr>
                      </m:dPr>
                      <m:e>
                        <m:m>
                          <m:mPr>
                            <m:mcs>
                              <m:mc>
                                <m:mcPr>
                                  <m:count m:val="4"/>
                                  <m:mcJc m:val="center"/>
                                </m:mcPr>
                              </m:mc>
                            </m:mcs>
                            <m:ctrlPr>
                              <a:rPr lang="zh-CN" altLang="zh-CN" i="1">
                                <a:latin typeface="Cambria Math"/>
                              </a:rPr>
                            </m:ctrlPr>
                          </m:mPr>
                          <m:mr>
                            <m:e>
                              <m:sSub>
                                <m:sSubPr>
                                  <m:ctrlPr>
                                    <a:rPr lang="zh-CN" altLang="zh-CN" i="1">
                                      <a:latin typeface="Cambria Math"/>
                                    </a:rPr>
                                  </m:ctrlPr>
                                </m:sSubPr>
                                <m:e>
                                  <m:r>
                                    <a:rPr lang="en-US" altLang="zh-CN">
                                      <a:latin typeface="Cambria Math"/>
                                    </a:rPr>
                                    <m:t> </m:t>
                                  </m:r>
                                  <m:r>
                                    <m:rPr>
                                      <m:sty m:val="p"/>
                                    </m:rPr>
                                    <a:rPr lang="en-US" altLang="zh-CN">
                                      <a:latin typeface="Cambria Math"/>
                                    </a:rPr>
                                    <m:t>a</m:t>
                                  </m:r>
                                </m:e>
                                <m:sub>
                                  <m:r>
                                    <a:rPr lang="en-US" altLang="zh-CN">
                                      <a:latin typeface="Cambria Math"/>
                                    </a:rPr>
                                    <m:t>11</m:t>
                                  </m:r>
                                </m:sub>
                              </m:sSub>
                            </m:e>
                            <m:e>
                              <m:sSub>
                                <m:sSubPr>
                                  <m:ctrlPr>
                                    <a:rPr lang="zh-CN" altLang="zh-CN" i="1">
                                      <a:latin typeface="Cambria Math"/>
                                    </a:rPr>
                                  </m:ctrlPr>
                                </m:sSubPr>
                                <m:e>
                                  <m:r>
                                    <m:rPr>
                                      <m:sty m:val="p"/>
                                    </m:rPr>
                                    <a:rPr lang="en-US" altLang="zh-CN">
                                      <a:latin typeface="Cambria Math"/>
                                    </a:rPr>
                                    <m:t>a</m:t>
                                  </m:r>
                                </m:e>
                                <m:sub>
                                  <m:r>
                                    <a:rPr lang="en-US" altLang="zh-CN">
                                      <a:latin typeface="Cambria Math"/>
                                    </a:rPr>
                                    <m:t>12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a</m:t>
                                  </m:r>
                                </m:e>
                                <m:sub>
                                  <m:r>
                                    <a:rPr lang="en-US" altLang="zh-CN">
                                      <a:latin typeface="Cambria Math"/>
                                    </a:rPr>
                                    <m:t>1</m:t>
                                  </m:r>
                                  <m:r>
                                    <m:rPr>
                                      <m:sty m:val="p"/>
                                    </m:rPr>
                                    <a:rPr lang="en-US" altLang="zh-CN">
                                      <a:latin typeface="Cambria Math"/>
                                    </a:rPr>
                                    <m:t>n</m:t>
                                  </m:r>
                                </m:sub>
                              </m:sSub>
                            </m:e>
                          </m:mr>
                          <m:mr>
                            <m:e>
                              <m:sSub>
                                <m:sSubPr>
                                  <m:ctrlPr>
                                    <a:rPr lang="zh-CN" altLang="zh-CN" i="1">
                                      <a:latin typeface="Cambria Math"/>
                                    </a:rPr>
                                  </m:ctrlPr>
                                </m:sSubPr>
                                <m:e>
                                  <m:r>
                                    <m:rPr>
                                      <m:sty m:val="p"/>
                                    </m:rPr>
                                    <a:rPr lang="en-US" altLang="zh-CN">
                                      <a:latin typeface="Cambria Math"/>
                                    </a:rPr>
                                    <m:t>a</m:t>
                                  </m:r>
                                </m:e>
                                <m:sub>
                                  <m:r>
                                    <a:rPr lang="en-US" altLang="zh-CN">
                                      <a:latin typeface="Cambria Math"/>
                                    </a:rPr>
                                    <m:t>21</m:t>
                                  </m:r>
                                </m:sub>
                              </m:sSub>
                            </m:e>
                            <m:e>
                              <m:sSub>
                                <m:sSubPr>
                                  <m:ctrlPr>
                                    <a:rPr lang="zh-CN" altLang="zh-CN" i="1">
                                      <a:latin typeface="Cambria Math"/>
                                    </a:rPr>
                                  </m:ctrlPr>
                                </m:sSubPr>
                                <m:e>
                                  <m:r>
                                    <a:rPr lang="en-US" altLang="zh-CN">
                                      <a:latin typeface="Cambria Math"/>
                                    </a:rPr>
                                    <m:t> </m:t>
                                  </m:r>
                                  <m:r>
                                    <m:rPr>
                                      <m:sty m:val="p"/>
                                    </m:rPr>
                                    <a:rPr lang="en-US" altLang="zh-CN">
                                      <a:latin typeface="Cambria Math"/>
                                    </a:rPr>
                                    <m:t>a</m:t>
                                  </m:r>
                                </m:e>
                                <m:sub>
                                  <m:r>
                                    <a:rPr lang="en-US" altLang="zh-CN">
                                      <a:latin typeface="Cambria Math"/>
                                    </a:rPr>
                                    <m:t>22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a</m:t>
                                  </m:r>
                                </m:e>
                                <m:sub>
                                  <m:r>
                                    <a:rPr lang="en-US" altLang="zh-CN">
                                      <a:latin typeface="Cambria Math"/>
                                    </a:rPr>
                                    <m:t>2</m:t>
                                  </m:r>
                                  <m:r>
                                    <m:rPr>
                                      <m:sty m:val="p"/>
                                    </m:rPr>
                                    <a:rPr lang="en-US" altLang="zh-CN">
                                      <a:latin typeface="Cambria Math"/>
                                    </a:rPr>
                                    <m:t>n</m:t>
                                  </m:r>
                                </m:sub>
                              </m:sSub>
                            </m:e>
                          </m:mr>
                          <m:mr>
                            <m:e>
                              <m:r>
                                <a:rPr lang="en-US" altLang="zh-CN">
                                  <a:latin typeface="Cambria Math"/>
                                </a:rPr>
                                <m:t>⋮</m:t>
                              </m:r>
                            </m:e>
                            <m:e>
                              <m:r>
                                <a:rPr lang="en-US" altLang="zh-CN">
                                  <a:latin typeface="Cambria Math"/>
                                </a:rPr>
                                <m:t>⋮</m:t>
                              </m:r>
                            </m:e>
                            <m:e>
                              <m:r>
                                <a:rPr lang="en-US" altLang="zh-CN">
                                  <a:latin typeface="Cambria Math"/>
                                </a:rPr>
                                <m:t>⋮</m:t>
                              </m:r>
                            </m:e>
                            <m:e>
                              <m:r>
                                <a:rPr lang="en-US" altLang="zh-CN">
                                  <a:latin typeface="Cambria Math"/>
                                </a:rPr>
                                <m:t>⋮</m:t>
                              </m:r>
                            </m:e>
                          </m:mr>
                          <m:mr>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m</m:t>
                                  </m:r>
                                  <m:r>
                                    <a:rPr lang="en-US" altLang="zh-CN">
                                      <a:latin typeface="Cambria Math"/>
                                    </a:rPr>
                                    <m:t>1</m:t>
                                  </m:r>
                                </m:sub>
                              </m:sSub>
                            </m:e>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m</m:t>
                                  </m:r>
                                  <m:r>
                                    <a:rPr lang="en-US" altLang="zh-CN">
                                      <a:latin typeface="Cambria Math"/>
                                    </a:rPr>
                                    <m:t>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mn</m:t>
                                  </m:r>
                                </m:sub>
                              </m:sSub>
                            </m:e>
                          </m:mr>
                        </m:m>
                      </m:e>
                    </m:d>
                  </m:oMath>
                </a14:m>
                <a:endParaRPr lang="zh-CN" altLang="zh-CN" dirty="0"/>
              </a:p>
              <a:p>
                <a:r>
                  <a:rPr lang="zh-CN" altLang="zh-CN" dirty="0"/>
                  <a:t>数乘矩阵的运算规律</a:t>
                </a:r>
                <a:r>
                  <a:rPr lang="zh-CN" altLang="zh-CN" b="1" dirty="0"/>
                  <a:t>（</a:t>
                </a:r>
                <a:r>
                  <a:rPr lang="zh-CN" altLang="zh-CN" dirty="0"/>
                  <a:t>设</a:t>
                </a:r>
                <a:r>
                  <a:rPr lang="en-US" altLang="zh-CN" b="1" dirty="0"/>
                  <a:t>A</a:t>
                </a:r>
                <a:r>
                  <a:rPr lang="zh-CN" altLang="zh-CN" dirty="0"/>
                  <a:t>、</a:t>
                </a:r>
                <a:r>
                  <a:rPr lang="en-US" altLang="zh-CN" b="1" dirty="0"/>
                  <a:t>B</a:t>
                </a:r>
                <a14:m>
                  <m:oMath xmlns:m="http://schemas.openxmlformats.org/officeDocument/2006/math">
                    <m:r>
                      <a:rPr lang="en-US" altLang="zh-CN">
                        <a:latin typeface="Cambria Math"/>
                      </a:rPr>
                      <m:t>∈</m:t>
                    </m:r>
                    <m:sSup>
                      <m:sSupPr>
                        <m:ctrlPr>
                          <a:rPr lang="zh-CN" altLang="zh-CN" i="1">
                            <a:latin typeface="Cambria Math"/>
                          </a:rPr>
                        </m:ctrlPr>
                      </m:sSupPr>
                      <m:e>
                        <m:r>
                          <m:rPr>
                            <m:sty m:val="p"/>
                          </m:rPr>
                          <a:rPr lang="en-US" altLang="zh-CN">
                            <a:latin typeface="Cambria Math"/>
                          </a:rPr>
                          <m:t>P</m:t>
                        </m:r>
                      </m:e>
                      <m:sup>
                        <m:r>
                          <m:rPr>
                            <m:sty m:val="p"/>
                          </m:rPr>
                          <a:rPr lang="en-US" altLang="zh-CN">
                            <a:latin typeface="Cambria Math"/>
                          </a:rPr>
                          <m:t>m</m:t>
                        </m:r>
                        <m:r>
                          <a:rPr lang="en-US" altLang="zh-CN">
                            <a:latin typeface="Cambria Math"/>
                          </a:rPr>
                          <m:t>×</m:t>
                        </m:r>
                        <m:r>
                          <m:rPr>
                            <m:sty m:val="p"/>
                          </m:rPr>
                          <a:rPr lang="en-US" altLang="zh-CN">
                            <a:latin typeface="Cambria Math"/>
                          </a:rPr>
                          <m:t>n</m:t>
                        </m:r>
                      </m:sup>
                    </m:sSup>
                    <m:r>
                      <a:rPr lang="zh-CN" altLang="zh-CN">
                        <a:latin typeface="Cambria Math"/>
                      </a:rPr>
                      <m:t>，</m:t>
                    </m:r>
                    <m:r>
                      <a:rPr lang="en-US" altLang="zh-CN">
                        <a:latin typeface="Cambria Math"/>
                      </a:rPr>
                      <m:t> ,</m:t>
                    </m:r>
                    <m:r>
                      <m:rPr>
                        <m:sty m:val="p"/>
                      </m:rPr>
                      <a:rPr lang="en-US" altLang="zh-CN">
                        <a:latin typeface="Cambria Math"/>
                      </a:rPr>
                      <m:t>μ</m:t>
                    </m:r>
                  </m:oMath>
                </a14:m>
                <a:r>
                  <a:rPr lang="zh-CN" altLang="zh-CN" dirty="0"/>
                  <a:t>为数）</a:t>
                </a:r>
              </a:p>
              <a:p>
                <a:pPr lvl="0"/>
                <a14:m>
                  <m:oMath xmlns:m="http://schemas.openxmlformats.org/officeDocument/2006/math">
                    <m:r>
                      <a:rPr lang="en-US" altLang="zh-CN">
                        <a:latin typeface="Cambria Math"/>
                      </a:rPr>
                      <m:t>1</m:t>
                    </m:r>
                    <m:r>
                      <a:rPr lang="en-US" altLang="zh-CN" b="1" i="1">
                        <a:latin typeface="Cambria Math"/>
                      </a:rPr>
                      <m:t>𝐀</m:t>
                    </m:r>
                    <m:r>
                      <a:rPr lang="en-US" altLang="zh-CN">
                        <a:latin typeface="Cambria Math"/>
                      </a:rPr>
                      <m:t>=</m:t>
                    </m:r>
                    <m:r>
                      <a:rPr lang="en-US" altLang="zh-CN" b="1" i="1">
                        <a:latin typeface="Cambria Math"/>
                      </a:rPr>
                      <m:t>𝐀</m:t>
                    </m:r>
                  </m:oMath>
                </a14:m>
                <a:r>
                  <a:rPr lang="zh-CN" altLang="zh-CN" dirty="0"/>
                  <a:t>；</a:t>
                </a:r>
              </a:p>
              <a:p>
                <a:pPr lvl="0"/>
                <a14:m>
                  <m:oMath xmlns:m="http://schemas.openxmlformats.org/officeDocument/2006/math">
                    <m:d>
                      <m:dPr>
                        <m:ctrlPr>
                          <a:rPr lang="zh-CN" altLang="zh-CN" i="1">
                            <a:latin typeface="Cambria Math"/>
                          </a:rPr>
                        </m:ctrlPr>
                      </m:dPr>
                      <m:e>
                        <m:r>
                          <m:rPr>
                            <m:sty m:val="p"/>
                          </m:rPr>
                          <a:rPr lang="en-US" altLang="zh-CN">
                            <a:latin typeface="Cambria Math"/>
                          </a:rPr>
                          <m:t>μ</m:t>
                        </m:r>
                      </m:e>
                    </m:d>
                    <m:r>
                      <a:rPr lang="en-US" altLang="zh-CN" b="1" i="1">
                        <a:latin typeface="Cambria Math"/>
                      </a:rPr>
                      <m:t>𝐀</m:t>
                    </m:r>
                    <m:r>
                      <a:rPr lang="en-US" altLang="zh-CN">
                        <a:latin typeface="Cambria Math"/>
                      </a:rPr>
                      <m:t>=</m:t>
                    </m:r>
                    <m:d>
                      <m:dPr>
                        <m:ctrlPr>
                          <a:rPr lang="zh-CN" altLang="zh-CN" i="1">
                            <a:latin typeface="Cambria Math"/>
                          </a:rPr>
                        </m:ctrlPr>
                      </m:dPr>
                      <m:e>
                        <m:r>
                          <m:rPr>
                            <m:sty m:val="p"/>
                          </m:rPr>
                          <a:rPr lang="en-US" altLang="zh-CN">
                            <a:latin typeface="Cambria Math"/>
                          </a:rPr>
                          <m:t>μ</m:t>
                        </m:r>
                        <m:r>
                          <a:rPr lang="en-US" altLang="zh-CN" b="1" i="1">
                            <a:latin typeface="Cambria Math"/>
                          </a:rPr>
                          <m:t>𝐀</m:t>
                        </m:r>
                      </m:e>
                    </m:d>
                    <m:r>
                      <a:rPr lang="en-US" altLang="zh-CN">
                        <a:latin typeface="Cambria Math"/>
                      </a:rPr>
                      <m:t>=</m:t>
                    </m:r>
                    <m:r>
                      <m:rPr>
                        <m:sty m:val="p"/>
                      </m:rPr>
                      <a:rPr lang="en-US" altLang="zh-CN">
                        <a:latin typeface="Cambria Math"/>
                      </a:rPr>
                      <m:t>μ</m:t>
                    </m:r>
                    <m:r>
                      <a:rPr lang="en-US" altLang="zh-CN">
                        <a:latin typeface="Cambria Math"/>
                      </a:rPr>
                      <m:t>( </m:t>
                    </m:r>
                    <m:r>
                      <a:rPr lang="en-US" altLang="zh-CN" b="1" i="1">
                        <a:latin typeface="Cambria Math"/>
                      </a:rPr>
                      <m:t>𝐀</m:t>
                    </m:r>
                    <m:r>
                      <a:rPr lang="en-US" altLang="zh-CN">
                        <a:latin typeface="Cambria Math"/>
                      </a:rPr>
                      <m:t>)</m:t>
                    </m:r>
                  </m:oMath>
                </a14:m>
                <a:r>
                  <a:rPr lang="zh-CN" altLang="zh-CN" dirty="0"/>
                  <a:t>；</a:t>
                </a:r>
              </a:p>
              <a:p>
                <a:pPr lvl="0"/>
                <a14:m>
                  <m:oMath xmlns:m="http://schemas.openxmlformats.org/officeDocument/2006/math">
                    <m:d>
                      <m:dPr>
                        <m:ctrlPr>
                          <a:rPr lang="zh-CN" altLang="zh-CN" i="1">
                            <a:latin typeface="Cambria Math"/>
                          </a:rPr>
                        </m:ctrlPr>
                      </m:dPr>
                      <m:e>
                        <m:r>
                          <a:rPr lang="en-US" altLang="zh-CN">
                            <a:latin typeface="Cambria Math"/>
                          </a:rPr>
                          <m:t>+</m:t>
                        </m:r>
                        <m:r>
                          <m:rPr>
                            <m:sty m:val="p"/>
                          </m:rPr>
                          <a:rPr lang="en-US" altLang="zh-CN">
                            <a:latin typeface="Cambria Math"/>
                          </a:rPr>
                          <m:t>μ</m:t>
                        </m:r>
                      </m:e>
                    </m:d>
                    <m:r>
                      <a:rPr lang="en-US" altLang="zh-CN" b="1" i="1">
                        <a:latin typeface="Cambria Math"/>
                      </a:rPr>
                      <m:t>𝐀</m:t>
                    </m:r>
                    <m:r>
                      <a:rPr lang="en-US" altLang="zh-CN">
                        <a:latin typeface="Cambria Math"/>
                      </a:rPr>
                      <m:t>= </m:t>
                    </m:r>
                    <m:r>
                      <a:rPr lang="en-US" altLang="zh-CN" b="1" i="1">
                        <a:latin typeface="Cambria Math"/>
                      </a:rPr>
                      <m:t>𝐀</m:t>
                    </m:r>
                    <m:r>
                      <a:rPr lang="en-US" altLang="zh-CN">
                        <a:latin typeface="Cambria Math"/>
                      </a:rPr>
                      <m:t>+</m:t>
                    </m:r>
                    <m:r>
                      <m:rPr>
                        <m:sty m:val="p"/>
                      </m:rPr>
                      <a:rPr lang="en-US" altLang="zh-CN">
                        <a:latin typeface="Cambria Math"/>
                      </a:rPr>
                      <m:t>μ</m:t>
                    </m:r>
                    <m:r>
                      <a:rPr lang="en-US" altLang="zh-CN" b="1" i="1">
                        <a:latin typeface="Cambria Math"/>
                      </a:rPr>
                      <m:t>𝐀</m:t>
                    </m:r>
                  </m:oMath>
                </a14:m>
                <a:r>
                  <a:rPr lang="zh-CN" altLang="zh-CN" dirty="0"/>
                  <a:t>；</a:t>
                </a:r>
              </a:p>
              <a:p>
                <a:pPr lvl="0"/>
                <a14:m>
                  <m:oMath xmlns:m="http://schemas.openxmlformats.org/officeDocument/2006/math">
                    <m:r>
                      <m:rPr>
                        <m:sty m:val="p"/>
                      </m:rPr>
                      <a:rPr lang="en-US" altLang="zh-CN">
                        <a:latin typeface="Cambria Math"/>
                      </a:rPr>
                      <m:t>λ</m:t>
                    </m:r>
                    <m:d>
                      <m:dPr>
                        <m:begChr m:val="（"/>
                        <m:endChr m:val="）"/>
                        <m:ctrlPr>
                          <a:rPr lang="zh-CN" altLang="zh-CN" i="1">
                            <a:latin typeface="Cambria Math"/>
                          </a:rPr>
                        </m:ctrlPr>
                      </m:dPr>
                      <m:e>
                        <m:r>
                          <a:rPr lang="en-US" altLang="zh-CN" b="1" i="1">
                            <a:latin typeface="Cambria Math"/>
                          </a:rPr>
                          <m:t>𝐀</m:t>
                        </m:r>
                        <m:r>
                          <a:rPr lang="en-US" altLang="zh-CN">
                            <a:latin typeface="Cambria Math"/>
                          </a:rPr>
                          <m:t>+</m:t>
                        </m:r>
                        <m:r>
                          <a:rPr lang="en-US" altLang="zh-CN" b="1" i="1">
                            <a:latin typeface="Cambria Math"/>
                          </a:rPr>
                          <m:t>𝐁</m:t>
                        </m:r>
                      </m:e>
                    </m:d>
                    <m:r>
                      <a:rPr lang="en-US" altLang="zh-CN">
                        <a:latin typeface="Cambria Math"/>
                      </a:rPr>
                      <m:t>= </m:t>
                    </m:r>
                    <m:r>
                      <a:rPr lang="en-US" altLang="zh-CN" b="1" i="1">
                        <a:latin typeface="Cambria Math"/>
                      </a:rPr>
                      <m:t>𝐀</m:t>
                    </m:r>
                    <m:r>
                      <a:rPr lang="en-US" altLang="zh-CN">
                        <a:latin typeface="Cambria Math"/>
                      </a:rPr>
                      <m:t>+ </m:t>
                    </m:r>
                    <m:r>
                      <a:rPr lang="en-US" altLang="zh-CN" b="1" i="1">
                        <a:latin typeface="Cambria Math"/>
                      </a:rPr>
                      <m:t>𝐁</m:t>
                    </m:r>
                  </m:oMath>
                </a14:m>
                <a:r>
                  <a:rPr lang="en-US" altLang="zh-CN" dirty="0"/>
                  <a:t>.</a:t>
                </a:r>
                <a:endParaRPr lang="zh-CN" altLang="zh-CN" dirty="0"/>
              </a:p>
              <a:p>
                <a:r>
                  <a:rPr lang="zh-CN" altLang="zh-CN" dirty="0"/>
                  <a:t>矩阵相加与数乘矩阵统称为矩阵的线性运算。</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25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0687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矩阵的乘法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zh-CN" dirty="0"/>
                  <a:t>矩阵</a:t>
                </a:r>
                <a14:m>
                  <m:oMath xmlns:m="http://schemas.openxmlformats.org/officeDocument/2006/math">
                    <m:r>
                      <a:rPr lang="en-US" altLang="zh-CN" b="1" i="1">
                        <a:latin typeface="Cambria Math"/>
                      </a:rPr>
                      <m:t>𝐀</m:t>
                    </m:r>
                    <m:r>
                      <a:rPr lang="en-US" altLang="zh-CN">
                        <a:latin typeface="Cambria Math"/>
                      </a:rPr>
                      <m:t>=</m:t>
                    </m:r>
                    <m:sSub>
                      <m:sSubPr>
                        <m:ctrlPr>
                          <a:rPr lang="zh-CN" altLang="zh-CN" i="1">
                            <a:latin typeface="Cambria Math"/>
                          </a:rPr>
                        </m:ctrlPr>
                      </m:sSubPr>
                      <m:e>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ij</m:t>
                            </m:r>
                          </m:sub>
                        </m:sSub>
                        <m:r>
                          <a:rPr lang="en-US" altLang="zh-CN">
                            <a:latin typeface="Cambria Math"/>
                          </a:rPr>
                          <m:t>)</m:t>
                        </m:r>
                      </m:e>
                      <m:sub>
                        <m:r>
                          <m:rPr>
                            <m:sty m:val="p"/>
                          </m:rPr>
                          <a:rPr lang="en-US" altLang="zh-CN">
                            <a:latin typeface="Cambria Math"/>
                          </a:rPr>
                          <m:t>m</m:t>
                        </m:r>
                        <m:r>
                          <a:rPr lang="en-US" altLang="zh-CN">
                            <a:latin typeface="Cambria Math"/>
                          </a:rPr>
                          <m:t>×</m:t>
                        </m:r>
                        <m:r>
                          <m:rPr>
                            <m:sty m:val="p"/>
                          </m:rPr>
                          <a:rPr lang="en-US" altLang="zh-CN">
                            <a:latin typeface="Cambria Math"/>
                          </a:rPr>
                          <m:t>s</m:t>
                        </m:r>
                      </m:sub>
                    </m:sSub>
                  </m:oMath>
                </a14:m>
                <a:r>
                  <a:rPr lang="en-US" altLang="zh-CN" dirty="0"/>
                  <a:t>,</a:t>
                </a:r>
                <a14:m>
                  <m:oMath xmlns:m="http://schemas.openxmlformats.org/officeDocument/2006/math">
                    <m:r>
                      <a:rPr lang="en-US" altLang="zh-CN">
                        <a:latin typeface="Cambria Math"/>
                      </a:rPr>
                      <m:t> </m:t>
                    </m:r>
                    <m:r>
                      <a:rPr lang="en-US" altLang="zh-CN" b="1" i="1">
                        <a:latin typeface="Cambria Math"/>
                      </a:rPr>
                      <m:t>𝐁</m:t>
                    </m:r>
                    <m:r>
                      <a:rPr lang="en-US" altLang="zh-CN">
                        <a:latin typeface="Cambria Math"/>
                      </a:rPr>
                      <m:t>=</m:t>
                    </m:r>
                    <m:sSub>
                      <m:sSubPr>
                        <m:ctrlPr>
                          <a:rPr lang="zh-CN" altLang="zh-CN" i="1">
                            <a:latin typeface="Cambria Math"/>
                          </a:rPr>
                        </m:ctrlPr>
                      </m:sSubPr>
                      <m:e>
                        <m:r>
                          <a:rPr lang="en-US" altLang="zh-CN">
                            <a:latin typeface="Cambria Math"/>
                          </a:rPr>
                          <m:t>(</m:t>
                        </m:r>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ij</m:t>
                            </m:r>
                          </m:sub>
                        </m:sSub>
                        <m:r>
                          <a:rPr lang="en-US" altLang="zh-CN">
                            <a:latin typeface="Cambria Math"/>
                          </a:rPr>
                          <m:t>)</m:t>
                        </m:r>
                      </m:e>
                      <m:sub>
                        <m:r>
                          <m:rPr>
                            <m:sty m:val="p"/>
                          </m:rPr>
                          <a:rPr lang="en-US" altLang="zh-CN">
                            <a:latin typeface="Cambria Math"/>
                          </a:rPr>
                          <m:t>s</m:t>
                        </m:r>
                        <m:r>
                          <a:rPr lang="en-US" altLang="zh-CN">
                            <a:latin typeface="Cambria Math"/>
                          </a:rPr>
                          <m:t>×</m:t>
                        </m:r>
                        <m:r>
                          <m:rPr>
                            <m:sty m:val="p"/>
                          </m:rPr>
                          <a:rPr lang="en-US" altLang="zh-CN">
                            <a:latin typeface="Cambria Math"/>
                          </a:rPr>
                          <m:t>n</m:t>
                        </m:r>
                      </m:sub>
                    </m:sSub>
                  </m:oMath>
                </a14:m>
                <a:r>
                  <a:rPr lang="en-US" altLang="zh-CN" dirty="0"/>
                  <a:t> ,</a:t>
                </a:r>
                <a14:m>
                  <m:oMath xmlns:m="http://schemas.openxmlformats.org/officeDocument/2006/math">
                    <m:r>
                      <a:rPr lang="en-US" altLang="zh-CN" b="1" i="1">
                        <a:latin typeface="Cambria Math"/>
                      </a:rPr>
                      <m:t>𝐂</m:t>
                    </m:r>
                    <m:r>
                      <a:rPr lang="en-US" altLang="zh-CN">
                        <a:latin typeface="Cambria Math"/>
                      </a:rPr>
                      <m:t>=</m:t>
                    </m:r>
                    <m:sSub>
                      <m:sSubPr>
                        <m:ctrlPr>
                          <a:rPr lang="zh-CN" altLang="zh-CN" i="1">
                            <a:latin typeface="Cambria Math"/>
                          </a:rPr>
                        </m:ctrlPr>
                      </m:sSubPr>
                      <m:e>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ij</m:t>
                                </m:r>
                              </m:sub>
                            </m:sSub>
                          </m:e>
                        </m:d>
                      </m:e>
                      <m:sub>
                        <m:r>
                          <m:rPr>
                            <m:sty m:val="p"/>
                          </m:rPr>
                          <a:rPr lang="en-US" altLang="zh-CN">
                            <a:latin typeface="Cambria Math"/>
                          </a:rPr>
                          <m:t>m</m:t>
                        </m:r>
                        <m:r>
                          <a:rPr lang="en-US" altLang="zh-CN">
                            <a:latin typeface="Cambria Math"/>
                          </a:rPr>
                          <m:t>×</m:t>
                        </m:r>
                        <m:r>
                          <m:rPr>
                            <m:sty m:val="p"/>
                          </m:rPr>
                          <a:rPr lang="en-US" altLang="zh-CN">
                            <a:latin typeface="Cambria Math"/>
                          </a:rPr>
                          <m:t>n</m:t>
                        </m:r>
                      </m:sub>
                    </m:sSub>
                  </m:oMath>
                </a14:m>
                <a:r>
                  <a:rPr lang="zh-CN" altLang="zh-CN" dirty="0"/>
                  <a:t>，其中</a:t>
                </a:r>
                <a14:m>
                  <m:oMath xmlns:m="http://schemas.openxmlformats.org/officeDocument/2006/math">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ij</m:t>
                        </m:r>
                      </m:sub>
                    </m:sSub>
                  </m:oMath>
                </a14:m>
                <a:r>
                  <a:rPr lang="zh-CN" altLang="zh-CN" dirty="0"/>
                  <a:t>是</a:t>
                </a:r>
                <a:r>
                  <a:rPr lang="en-US" altLang="zh-CN" b="1" dirty="0"/>
                  <a:t>A</a:t>
                </a:r>
                <a:r>
                  <a:rPr lang="zh-CN" altLang="zh-CN" dirty="0"/>
                  <a:t>的第</a:t>
                </a:r>
                <a:r>
                  <a:rPr lang="en-US" altLang="zh-CN" dirty="0" err="1"/>
                  <a:t>i</a:t>
                </a:r>
                <a:r>
                  <a:rPr lang="zh-CN" altLang="zh-CN" dirty="0"/>
                  <a:t>行元素与</a:t>
                </a:r>
                <a:r>
                  <a:rPr lang="en-US" altLang="zh-CN" b="1" dirty="0"/>
                  <a:t>B</a:t>
                </a:r>
                <a:r>
                  <a:rPr lang="zh-CN" altLang="zh-CN" dirty="0"/>
                  <a:t>的第</a:t>
                </a:r>
                <a:r>
                  <a:rPr lang="en-US" altLang="zh-CN" dirty="0"/>
                  <a:t>j</a:t>
                </a:r>
                <a:r>
                  <a:rPr lang="zh-CN" altLang="zh-CN" dirty="0"/>
                  <a:t>列对应元素的乘积之和，即：</a:t>
                </a:r>
              </a:p>
              <a:p>
                <a14:m>
                  <m:oMath xmlns:m="http://schemas.openxmlformats.org/officeDocument/2006/math">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ij</m:t>
                        </m:r>
                      </m:sub>
                    </m:sSub>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m:t>
                        </m:r>
                        <m:r>
                          <a:rPr lang="en-US" altLang="zh-CN">
                            <a:latin typeface="Cambria Math"/>
                          </a:rPr>
                          <m:t>1</m:t>
                        </m:r>
                      </m:sub>
                    </m:sSub>
                    <m:sSub>
                      <m:sSubPr>
                        <m:ctrlPr>
                          <a:rPr lang="zh-CN" altLang="zh-CN" i="1">
                            <a:latin typeface="Cambria Math"/>
                          </a:rPr>
                        </m:ctrlPr>
                      </m:sSubPr>
                      <m:e>
                        <m:r>
                          <m:rPr>
                            <m:sty m:val="p"/>
                          </m:rPr>
                          <a:rPr lang="en-US" altLang="zh-CN">
                            <a:latin typeface="Cambria Math"/>
                          </a:rPr>
                          <m:t>b</m:t>
                        </m:r>
                      </m:e>
                      <m:sub>
                        <m:r>
                          <a:rPr lang="en-US" altLang="zh-CN">
                            <a:latin typeface="Cambria Math"/>
                          </a:rPr>
                          <m:t>1</m:t>
                        </m:r>
                        <m:r>
                          <m:rPr>
                            <m:sty m:val="p"/>
                          </m:rPr>
                          <a:rPr lang="en-US" altLang="zh-CN">
                            <a:latin typeface="Cambria Math"/>
                          </a:rPr>
                          <m:t>j</m:t>
                        </m:r>
                      </m:sub>
                    </m:sSub>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m:t>
                        </m:r>
                        <m:r>
                          <a:rPr lang="en-US" altLang="zh-CN">
                            <a:latin typeface="Cambria Math"/>
                          </a:rPr>
                          <m:t>2</m:t>
                        </m:r>
                      </m:sub>
                    </m:sSub>
                    <m:sSub>
                      <m:sSubPr>
                        <m:ctrlPr>
                          <a:rPr lang="zh-CN" altLang="zh-CN" i="1">
                            <a:latin typeface="Cambria Math"/>
                          </a:rPr>
                        </m:ctrlPr>
                      </m:sSubPr>
                      <m:e>
                        <m:r>
                          <m:rPr>
                            <m:sty m:val="p"/>
                          </m:rPr>
                          <a:rPr lang="en-US" altLang="zh-CN">
                            <a:latin typeface="Cambria Math"/>
                          </a:rPr>
                          <m:t>b</m:t>
                        </m:r>
                      </m:e>
                      <m:sub>
                        <m:r>
                          <a:rPr lang="en-US" altLang="zh-CN">
                            <a:latin typeface="Cambria Math"/>
                          </a:rPr>
                          <m:t>2</m:t>
                        </m:r>
                        <m:r>
                          <m:rPr>
                            <m:sty m:val="p"/>
                          </m:rPr>
                          <a:rPr lang="en-US" altLang="zh-CN">
                            <a:latin typeface="Cambria Math"/>
                          </a:rPr>
                          <m:t>j</m:t>
                        </m:r>
                      </m:sub>
                    </m:sSub>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is</m:t>
                        </m:r>
                      </m:sub>
                    </m:sSub>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sj</m:t>
                        </m:r>
                      </m:sub>
                    </m:sSub>
                    <m:r>
                      <a:rPr lang="en-US" altLang="zh-CN">
                        <a:latin typeface="Cambria Math"/>
                      </a:rPr>
                      <m:t>=</m:t>
                    </m:r>
                    <m:nary>
                      <m:naryPr>
                        <m:chr m:val="∑"/>
                        <m:limLoc m:val="undOvr"/>
                        <m:ctrlPr>
                          <a:rPr lang="zh-CN" altLang="zh-CN" i="1">
                            <a:latin typeface="Cambria Math"/>
                          </a:rPr>
                        </m:ctrlPr>
                      </m:naryPr>
                      <m:sub>
                        <m:r>
                          <m:rPr>
                            <m:sty m:val="p"/>
                          </m:rPr>
                          <a:rPr lang="en-US" altLang="zh-CN">
                            <a:latin typeface="Cambria Math"/>
                          </a:rPr>
                          <m:t>k</m:t>
                        </m:r>
                        <m:r>
                          <a:rPr lang="en-US" altLang="zh-CN">
                            <a:latin typeface="Cambria Math"/>
                          </a:rPr>
                          <m:t>=1</m:t>
                        </m:r>
                      </m:sub>
                      <m:sup>
                        <m:r>
                          <m:rPr>
                            <m:sty m:val="p"/>
                          </m:rPr>
                          <a:rPr lang="en-US" altLang="zh-CN">
                            <a:latin typeface="Cambria Math"/>
                          </a:rPr>
                          <m:t>s</m:t>
                        </m:r>
                      </m:sup>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ik</m:t>
                            </m:r>
                          </m:sub>
                        </m:sSub>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kj</m:t>
                            </m:r>
                          </m:sub>
                        </m:sSub>
                      </m:e>
                    </m:nary>
                  </m:oMath>
                </a14:m>
                <a:endParaRPr lang="zh-CN" altLang="zh-CN" dirty="0"/>
              </a:p>
              <a:p>
                <a:r>
                  <a:rPr lang="zh-CN" altLang="zh-CN" dirty="0"/>
                  <a:t>则</a:t>
                </a:r>
                <a:r>
                  <a:rPr lang="en-US" altLang="zh-CN" b="1" dirty="0"/>
                  <a:t>C</a:t>
                </a:r>
                <a:r>
                  <a:rPr lang="zh-CN" altLang="zh-CN" dirty="0"/>
                  <a:t>称为矩阵</a:t>
                </a:r>
                <a:r>
                  <a:rPr lang="en-US" altLang="zh-CN" b="1" dirty="0"/>
                  <a:t>A</a:t>
                </a:r>
                <a:r>
                  <a:rPr lang="zh-CN" altLang="zh-CN" dirty="0"/>
                  <a:t>与</a:t>
                </a:r>
                <a:r>
                  <a:rPr lang="en-US" altLang="zh-CN" b="1" dirty="0"/>
                  <a:t>B</a:t>
                </a:r>
                <a:r>
                  <a:rPr lang="zh-CN" altLang="zh-CN" dirty="0"/>
                  <a:t>的乘积，记为：</a:t>
                </a:r>
              </a:p>
              <a:p>
                <a14:m>
                  <m:oMath xmlns:m="http://schemas.openxmlformats.org/officeDocument/2006/math">
                    <m:r>
                      <a:rPr lang="en-US" altLang="zh-CN" b="1" i="1">
                        <a:latin typeface="Cambria Math"/>
                      </a:rPr>
                      <m:t>𝐂</m:t>
                    </m:r>
                    <m:r>
                      <a:rPr lang="en-US" altLang="zh-CN">
                        <a:latin typeface="Cambria Math"/>
                      </a:rPr>
                      <m:t>=</m:t>
                    </m:r>
                    <m:r>
                      <m:rPr>
                        <m:sty m:val="p"/>
                      </m:rPr>
                      <a:rPr lang="en-US" altLang="zh-CN">
                        <a:latin typeface="Cambria Math"/>
                      </a:rPr>
                      <m:t>AB</m:t>
                    </m:r>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70" t="-21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0240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55000" lnSpcReduction="20000"/>
              </a:bodyPr>
              <a:lstStyle/>
              <a:p>
                <a:r>
                  <a:rPr lang="zh-CN" altLang="zh-CN" dirty="0"/>
                  <a:t>注意，只有</a:t>
                </a:r>
                <a:r>
                  <a:rPr lang="en-US" altLang="zh-CN" b="1" dirty="0"/>
                  <a:t>A</a:t>
                </a:r>
                <a:r>
                  <a:rPr lang="zh-CN" altLang="zh-CN" dirty="0"/>
                  <a:t>的列数等于</a:t>
                </a:r>
                <a:r>
                  <a:rPr lang="en-US" altLang="zh-CN" b="1" dirty="0"/>
                  <a:t>B</a:t>
                </a:r>
                <a:r>
                  <a:rPr lang="zh-CN" altLang="zh-CN" dirty="0"/>
                  <a:t>的行数，</a:t>
                </a:r>
                <a:r>
                  <a:rPr lang="en-US" altLang="zh-CN" b="1" dirty="0"/>
                  <a:t>A</a:t>
                </a:r>
                <a:r>
                  <a:rPr lang="zh-CN" altLang="zh-CN" dirty="0"/>
                  <a:t>与</a:t>
                </a:r>
                <a:r>
                  <a:rPr lang="en-US" altLang="zh-CN" b="1" dirty="0"/>
                  <a:t>B</a:t>
                </a:r>
                <a:r>
                  <a:rPr lang="zh-CN" altLang="zh-CN" dirty="0"/>
                  <a:t>才能相乘，相乘规则如下所示：</a:t>
                </a:r>
              </a:p>
              <a:p>
                <a14:m>
                  <m:oMath xmlns:m="http://schemas.openxmlformats.org/officeDocument/2006/math">
                    <m:d>
                      <m:dPr>
                        <m:begChr m:val="["/>
                        <m:endChr m:val="]"/>
                        <m:ctrlPr>
                          <a:rPr lang="zh-CN" altLang="zh-CN" i="1">
                            <a:latin typeface="Cambria Math"/>
                          </a:rPr>
                        </m:ctrlPr>
                      </m:dPr>
                      <m:e>
                        <m:m>
                          <m:mPr>
                            <m:mcs>
                              <m:mc>
                                <m:mcPr>
                                  <m:count m:val="4"/>
                                  <m:mcJc m:val="center"/>
                                </m:mcPr>
                              </m:mc>
                            </m:mcs>
                            <m:ctrlPr>
                              <a:rPr lang="zh-CN" altLang="zh-CN" i="1">
                                <a:latin typeface="Cambria Math"/>
                              </a:rPr>
                            </m:ctrlPr>
                          </m:mPr>
                          <m:mr>
                            <m:e>
                              <m:sSub>
                                <m:sSubPr>
                                  <m:ctrlPr>
                                    <a:rPr lang="zh-CN" altLang="zh-CN" i="1">
                                      <a:latin typeface="Cambria Math"/>
                                    </a:rPr>
                                  </m:ctrlPr>
                                </m:sSubPr>
                                <m:e>
                                  <m:r>
                                    <m:rPr>
                                      <m:sty m:val="p"/>
                                    </m:rPr>
                                    <a:rPr lang="en-US" altLang="zh-CN">
                                      <a:latin typeface="Cambria Math"/>
                                    </a:rPr>
                                    <m:t>a</m:t>
                                  </m:r>
                                </m:e>
                                <m:sub>
                                  <m:r>
                                    <a:rPr lang="en-US" altLang="zh-CN">
                                      <a:latin typeface="Cambria Math"/>
                                    </a:rPr>
                                    <m:t>11</m:t>
                                  </m:r>
                                </m:sub>
                              </m:sSub>
                            </m:e>
                            <m:e>
                              <m:sSub>
                                <m:sSubPr>
                                  <m:ctrlPr>
                                    <a:rPr lang="zh-CN" altLang="zh-CN" i="1">
                                      <a:latin typeface="Cambria Math"/>
                                    </a:rPr>
                                  </m:ctrlPr>
                                </m:sSubPr>
                                <m:e>
                                  <m:r>
                                    <m:rPr>
                                      <m:sty m:val="p"/>
                                    </m:rPr>
                                    <a:rPr lang="en-US" altLang="zh-CN">
                                      <a:latin typeface="Cambria Math"/>
                                    </a:rPr>
                                    <m:t>a</m:t>
                                  </m:r>
                                </m:e>
                                <m:sub>
                                  <m:r>
                                    <a:rPr lang="en-US" altLang="zh-CN">
                                      <a:latin typeface="Cambria Math"/>
                                    </a:rPr>
                                    <m:t>12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a</m:t>
                                  </m:r>
                                </m:e>
                                <m:sub>
                                  <m:r>
                                    <a:rPr lang="en-US" altLang="zh-CN">
                                      <a:latin typeface="Cambria Math"/>
                                    </a:rPr>
                                    <m:t>1</m:t>
                                  </m:r>
                                  <m:r>
                                    <m:rPr>
                                      <m:sty m:val="p"/>
                                    </m:rPr>
                                    <a:rPr lang="en-US" altLang="zh-CN">
                                      <a:latin typeface="Cambria Math"/>
                                    </a:rPr>
                                    <m:t>s</m:t>
                                  </m:r>
                                </m:sub>
                              </m:sSub>
                            </m:e>
                          </m:mr>
                          <m:mr>
                            <m:e>
                              <m:r>
                                <a:rPr lang="en-US" altLang="zh-CN">
                                  <a:latin typeface="Cambria Math"/>
                                </a:rPr>
                                <m:t>⋮</m:t>
                              </m:r>
                            </m:e>
                            <m:e>
                              <m:r>
                                <a:rPr lang="en-US" altLang="zh-CN">
                                  <a:latin typeface="Cambria Math"/>
                                </a:rPr>
                                <m:t>⋮</m:t>
                              </m:r>
                            </m:e>
                            <m:e>
                              <m:r>
                                <a:rPr lang="en-US" altLang="zh-CN">
                                  <a:latin typeface="Cambria Math"/>
                                </a:rPr>
                                <m:t>⋮</m:t>
                              </m:r>
                            </m:e>
                            <m:e>
                              <m:r>
                                <a:rPr lang="en-US" altLang="zh-CN">
                                  <a:latin typeface="Cambria Math"/>
                                </a:rPr>
                                <m:t>⋮</m:t>
                              </m:r>
                            </m:e>
                          </m:mr>
                          <m:mr>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m:t>
                                  </m:r>
                                  <m:r>
                                    <a:rPr lang="en-US" altLang="zh-CN">
                                      <a:latin typeface="Cambria Math"/>
                                    </a:rPr>
                                    <m:t>1</m:t>
                                  </m:r>
                                </m:sub>
                              </m:sSub>
                            </m:e>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m:t>
                                  </m:r>
                                  <m:r>
                                    <a:rPr lang="en-US" altLang="zh-CN">
                                      <a:latin typeface="Cambria Math"/>
                                    </a:rPr>
                                    <m:t>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is</m:t>
                                  </m:r>
                                </m:sub>
                              </m:sSub>
                            </m:e>
                          </m:mr>
                          <m:mr>
                            <m:e>
                              <m:r>
                                <a:rPr lang="en-US" altLang="zh-CN">
                                  <a:latin typeface="Cambria Math"/>
                                </a:rPr>
                                <m:t>⋮</m:t>
                              </m:r>
                            </m:e>
                            <m:e>
                              <m:r>
                                <a:rPr lang="en-US" altLang="zh-CN">
                                  <a:latin typeface="Cambria Math"/>
                                </a:rPr>
                                <m:t>⋮</m:t>
                              </m:r>
                            </m:e>
                            <m:e>
                              <m:r>
                                <a:rPr lang="en-US" altLang="zh-CN">
                                  <a:latin typeface="Cambria Math"/>
                                </a:rPr>
                                <m:t>⋮</m:t>
                              </m:r>
                            </m:e>
                            <m:e>
                              <m:r>
                                <a:rPr lang="en-US" altLang="zh-CN">
                                  <a:latin typeface="Cambria Math"/>
                                </a:rPr>
                                <m:t>⋮</m:t>
                              </m:r>
                            </m:e>
                          </m:mr>
                          <m:mr>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m</m:t>
                                  </m:r>
                                  <m:r>
                                    <a:rPr lang="en-US" altLang="zh-CN">
                                      <a:latin typeface="Cambria Math"/>
                                    </a:rPr>
                                    <m:t>1</m:t>
                                  </m:r>
                                </m:sub>
                              </m:sSub>
                            </m:e>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m</m:t>
                                  </m:r>
                                  <m:r>
                                    <a:rPr lang="en-US" altLang="zh-CN">
                                      <a:latin typeface="Cambria Math"/>
                                    </a:rPr>
                                    <m:t>2</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ms</m:t>
                                  </m:r>
                                </m:sub>
                              </m:sSub>
                            </m:e>
                          </m:mr>
                        </m:m>
                      </m:e>
                    </m:d>
                    <m:d>
                      <m:dPr>
                        <m:begChr m:val="["/>
                        <m:endChr m:val="]"/>
                        <m:ctrlPr>
                          <a:rPr lang="zh-CN" altLang="zh-CN" i="1">
                            <a:latin typeface="Cambria Math"/>
                          </a:rPr>
                        </m:ctrlPr>
                      </m:dPr>
                      <m:e>
                        <m:m>
                          <m:mPr>
                            <m:mcs>
                              <m:mc>
                                <m:mcPr>
                                  <m:count m:val="5"/>
                                  <m:mcJc m:val="center"/>
                                </m:mcPr>
                              </m:mc>
                            </m:mcs>
                            <m:ctrlPr>
                              <a:rPr lang="zh-CN" altLang="zh-CN" i="1">
                                <a:latin typeface="Cambria Math"/>
                              </a:rPr>
                            </m:ctrlPr>
                          </m:mPr>
                          <m:mr>
                            <m:e>
                              <m:sSub>
                                <m:sSubPr>
                                  <m:ctrlPr>
                                    <a:rPr lang="zh-CN" altLang="zh-CN" i="1">
                                      <a:latin typeface="Cambria Math"/>
                                    </a:rPr>
                                  </m:ctrlPr>
                                </m:sSubPr>
                                <m:e>
                                  <m:r>
                                    <m:rPr>
                                      <m:sty m:val="p"/>
                                    </m:rPr>
                                    <a:rPr lang="en-US" altLang="zh-CN">
                                      <a:latin typeface="Cambria Math"/>
                                    </a:rPr>
                                    <m:t>b</m:t>
                                  </m:r>
                                </m:e>
                                <m:sub>
                                  <m:r>
                                    <a:rPr lang="en-US" altLang="zh-CN">
                                      <a:latin typeface="Cambria Math"/>
                                    </a:rPr>
                                    <m:t>11</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b</m:t>
                                  </m:r>
                                </m:e>
                                <m:sub>
                                  <m:r>
                                    <a:rPr lang="en-US" altLang="zh-CN">
                                      <a:latin typeface="Cambria Math"/>
                                    </a:rPr>
                                    <m:t>1</m:t>
                                  </m:r>
                                  <m:r>
                                    <m:rPr>
                                      <m:sty m:val="p"/>
                                    </m:rPr>
                                    <a:rPr lang="en-US" altLang="zh-CN">
                                      <a:latin typeface="Cambria Math"/>
                                    </a:rPr>
                                    <m:t>j</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b</m:t>
                                  </m:r>
                                </m:e>
                                <m:sub>
                                  <m:r>
                                    <a:rPr lang="en-US" altLang="zh-CN">
                                      <a:latin typeface="Cambria Math"/>
                                    </a:rPr>
                                    <m:t>1</m:t>
                                  </m:r>
                                  <m:r>
                                    <m:rPr>
                                      <m:sty m:val="p"/>
                                    </m:rPr>
                                    <a:rPr lang="en-US" altLang="zh-CN">
                                      <a:latin typeface="Cambria Math"/>
                                    </a:rPr>
                                    <m:t>n</m:t>
                                  </m:r>
                                </m:sub>
                              </m:sSub>
                            </m:e>
                          </m:mr>
                          <m:mr>
                            <m:e>
                              <m:sSub>
                                <m:sSubPr>
                                  <m:ctrlPr>
                                    <a:rPr lang="zh-CN" altLang="zh-CN" i="1">
                                      <a:latin typeface="Cambria Math"/>
                                    </a:rPr>
                                  </m:ctrlPr>
                                </m:sSubPr>
                                <m:e>
                                  <m:r>
                                    <m:rPr>
                                      <m:sty m:val="p"/>
                                    </m:rPr>
                                    <a:rPr lang="en-US" altLang="zh-CN">
                                      <a:latin typeface="Cambria Math"/>
                                    </a:rPr>
                                    <m:t>b</m:t>
                                  </m:r>
                                </m:e>
                                <m:sub>
                                  <m:r>
                                    <a:rPr lang="en-US" altLang="zh-CN">
                                      <a:latin typeface="Cambria Math"/>
                                    </a:rPr>
                                    <m:t>21</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b</m:t>
                                  </m:r>
                                </m:e>
                                <m:sub>
                                  <m:r>
                                    <a:rPr lang="en-US" altLang="zh-CN">
                                      <a:latin typeface="Cambria Math"/>
                                    </a:rPr>
                                    <m:t>2</m:t>
                                  </m:r>
                                  <m:r>
                                    <m:rPr>
                                      <m:sty m:val="p"/>
                                    </m:rPr>
                                    <a:rPr lang="en-US" altLang="zh-CN">
                                      <a:latin typeface="Cambria Math"/>
                                    </a:rPr>
                                    <m:t>j</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b</m:t>
                                  </m:r>
                                </m:e>
                                <m:sub>
                                  <m:r>
                                    <a:rPr lang="en-US" altLang="zh-CN">
                                      <a:latin typeface="Cambria Math"/>
                                    </a:rPr>
                                    <m:t>2</m:t>
                                  </m:r>
                                  <m:r>
                                    <m:rPr>
                                      <m:sty m:val="p"/>
                                    </m:rPr>
                                    <a:rPr lang="en-US" altLang="zh-CN">
                                      <a:latin typeface="Cambria Math"/>
                                    </a:rPr>
                                    <m:t>n</m:t>
                                  </m:r>
                                </m:sub>
                              </m:sSub>
                            </m:e>
                          </m:mr>
                          <m:mr>
                            <m:e>
                              <m:r>
                                <a:rPr lang="en-US" altLang="zh-CN">
                                  <a:latin typeface="Cambria Math"/>
                                </a:rPr>
                                <m:t>⋮</m:t>
                              </m:r>
                            </m:e>
                            <m:e>
                              <m:r>
                                <a:rPr lang="en-US" altLang="zh-CN">
                                  <a:latin typeface="Cambria Math"/>
                                </a:rPr>
                                <m:t>⋮</m:t>
                              </m:r>
                            </m:e>
                            <m:e>
                              <m:r>
                                <a:rPr lang="en-US" altLang="zh-CN">
                                  <a:latin typeface="Cambria Math"/>
                                </a:rPr>
                                <m:t>⋮</m:t>
                              </m:r>
                            </m:e>
                            <m:e>
                              <m:r>
                                <a:rPr lang="en-US" altLang="zh-CN">
                                  <a:latin typeface="Cambria Math"/>
                                </a:rPr>
                                <m:t>⋮</m:t>
                              </m:r>
                            </m:e>
                            <m:e>
                              <m:r>
                                <a:rPr lang="en-US" altLang="zh-CN">
                                  <a:latin typeface="Cambria Math"/>
                                </a:rPr>
                                <m:t>⋮</m:t>
                              </m:r>
                            </m:e>
                          </m:mr>
                          <m:mr>
                            <m:e>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s</m:t>
                                  </m:r>
                                  <m:r>
                                    <a:rPr lang="en-US" altLang="zh-CN">
                                      <a:latin typeface="Cambria Math"/>
                                    </a:rPr>
                                    <m:t>1</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sj</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sn</m:t>
                                  </m:r>
                                </m:sub>
                              </m:sSub>
                            </m:e>
                          </m:mr>
                        </m:m>
                      </m:e>
                    </m:d>
                    <m:r>
                      <a:rPr lang="en-US" altLang="zh-CN">
                        <a:latin typeface="Cambria Math"/>
                      </a:rPr>
                      <m:t>=</m:t>
                    </m:r>
                    <m:d>
                      <m:dPr>
                        <m:begChr m:val="["/>
                        <m:endChr m:val="]"/>
                        <m:ctrlPr>
                          <a:rPr lang="zh-CN" altLang="zh-CN" i="1">
                            <a:latin typeface="Cambria Math"/>
                          </a:rPr>
                        </m:ctrlPr>
                      </m:dPr>
                      <m:e>
                        <m:m>
                          <m:mPr>
                            <m:mcs>
                              <m:mc>
                                <m:mcPr>
                                  <m:count m:val="5"/>
                                  <m:mcJc m:val="center"/>
                                </m:mcPr>
                              </m:mc>
                            </m:mcs>
                            <m:ctrlPr>
                              <a:rPr lang="zh-CN" altLang="zh-CN" i="1">
                                <a:latin typeface="Cambria Math"/>
                              </a:rPr>
                            </m:ctrlPr>
                          </m:mPr>
                          <m:mr>
                            <m:e>
                              <m:sSub>
                                <m:sSubPr>
                                  <m:ctrlPr>
                                    <a:rPr lang="zh-CN" altLang="zh-CN" i="1">
                                      <a:latin typeface="Cambria Math"/>
                                    </a:rPr>
                                  </m:ctrlPr>
                                </m:sSubPr>
                                <m:e>
                                  <m:r>
                                    <m:rPr>
                                      <m:sty m:val="p"/>
                                    </m:rPr>
                                    <a:rPr lang="en-US" altLang="zh-CN">
                                      <a:latin typeface="Cambria Math"/>
                                    </a:rPr>
                                    <m:t>c</m:t>
                                  </m:r>
                                </m:e>
                                <m:sub>
                                  <m:r>
                                    <a:rPr lang="en-US" altLang="zh-CN">
                                      <a:latin typeface="Cambria Math"/>
                                    </a:rPr>
                                    <m:t>11</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c</m:t>
                                  </m:r>
                                </m:e>
                                <m:sub>
                                  <m:r>
                                    <a:rPr lang="en-US" altLang="zh-CN">
                                      <a:latin typeface="Cambria Math"/>
                                    </a:rPr>
                                    <m:t>1</m:t>
                                  </m:r>
                                  <m:r>
                                    <m:rPr>
                                      <m:sty m:val="p"/>
                                    </m:rPr>
                                    <a:rPr lang="en-US" altLang="zh-CN">
                                      <a:latin typeface="Cambria Math"/>
                                    </a:rPr>
                                    <m:t>j</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c</m:t>
                                  </m:r>
                                </m:e>
                                <m:sub>
                                  <m:r>
                                    <a:rPr lang="en-US" altLang="zh-CN">
                                      <a:latin typeface="Cambria Math"/>
                                    </a:rPr>
                                    <m:t>1</m:t>
                                  </m:r>
                                  <m:r>
                                    <m:rPr>
                                      <m:sty m:val="p"/>
                                    </m:rPr>
                                    <a:rPr lang="en-US" altLang="zh-CN">
                                      <a:latin typeface="Cambria Math"/>
                                    </a:rPr>
                                    <m:t>n</m:t>
                                  </m:r>
                                </m:sub>
                              </m:sSub>
                            </m:e>
                          </m:mr>
                          <m:mr>
                            <m:e>
                              <m:r>
                                <a:rPr lang="en-US" altLang="zh-CN">
                                  <a:latin typeface="Cambria Math"/>
                                </a:rPr>
                                <m:t>⋮</m:t>
                              </m:r>
                            </m:e>
                            <m:e>
                              <m:r>
                                <a:rPr lang="en-US" altLang="zh-CN">
                                  <a:latin typeface="Cambria Math"/>
                                </a:rPr>
                                <m:t>⋮</m:t>
                              </m:r>
                            </m:e>
                            <m:e>
                              <m:r>
                                <a:rPr lang="en-US" altLang="zh-CN">
                                  <a:latin typeface="Cambria Math"/>
                                </a:rPr>
                                <m:t>⋮</m:t>
                              </m:r>
                            </m:e>
                            <m:e>
                              <m:r>
                                <a:rPr lang="en-US" altLang="zh-CN">
                                  <a:latin typeface="Cambria Math"/>
                                </a:rPr>
                                <m:t>⋮</m:t>
                              </m:r>
                            </m:e>
                            <m:e>
                              <m:r>
                                <a:rPr lang="en-US" altLang="zh-CN">
                                  <a:latin typeface="Cambria Math"/>
                                </a:rPr>
                                <m:t>⋮</m:t>
                              </m:r>
                            </m:e>
                          </m:mr>
                          <m:mr>
                            <m:e>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i</m:t>
                                  </m:r>
                                  <m:r>
                                    <a:rPr lang="en-US" altLang="zh-CN">
                                      <a:latin typeface="Cambria Math"/>
                                    </a:rPr>
                                    <m:t>1</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ij</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in</m:t>
                                  </m:r>
                                </m:sub>
                              </m:sSub>
                            </m:e>
                          </m:mr>
                          <m:mr>
                            <m:e>
                              <m:r>
                                <a:rPr lang="en-US" altLang="zh-CN">
                                  <a:latin typeface="Cambria Math"/>
                                </a:rPr>
                                <m:t>⋮</m:t>
                              </m:r>
                            </m:e>
                            <m:e>
                              <m:r>
                                <a:rPr lang="en-US" altLang="zh-CN">
                                  <a:latin typeface="Cambria Math"/>
                                </a:rPr>
                                <m:t>⋮</m:t>
                              </m:r>
                            </m:e>
                            <m:e>
                              <m:r>
                                <a:rPr lang="en-US" altLang="zh-CN">
                                  <a:latin typeface="Cambria Math"/>
                                </a:rPr>
                                <m:t>⋮</m:t>
                              </m:r>
                            </m:e>
                            <m:e>
                              <m:r>
                                <a:rPr lang="en-US" altLang="zh-CN">
                                  <a:latin typeface="Cambria Math"/>
                                </a:rPr>
                                <m:t>⋮</m:t>
                              </m:r>
                            </m:e>
                            <m:e>
                              <m:r>
                                <a:rPr lang="en-US" altLang="zh-CN">
                                  <a:latin typeface="Cambria Math"/>
                                </a:rPr>
                                <m:t>⋮</m:t>
                              </m:r>
                            </m:e>
                          </m:mr>
                          <m:mr>
                            <m:e>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m</m:t>
                                  </m:r>
                                  <m:r>
                                    <a:rPr lang="en-US" altLang="zh-CN">
                                      <a:latin typeface="Cambria Math"/>
                                    </a:rPr>
                                    <m:t>1</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mj</m:t>
                                  </m:r>
                                </m:sub>
                              </m:sSub>
                            </m:e>
                            <m:e>
                              <m:r>
                                <a:rPr lang="en-US" altLang="zh-CN">
                                  <a:latin typeface="Cambria Math"/>
                                </a:rPr>
                                <m:t>⋯</m:t>
                              </m:r>
                            </m:e>
                            <m:e>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mn</m:t>
                                  </m:r>
                                </m:sub>
                              </m:sSub>
                            </m:e>
                          </m:mr>
                        </m:m>
                      </m:e>
                    </m:d>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0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6694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zh-CN" altLang="zh-CN" dirty="0"/>
                  <a:t>矩阵乘法的运算规律：</a:t>
                </a:r>
              </a:p>
              <a:p>
                <a:pPr lvl="0"/>
                <a14:m>
                  <m:oMath xmlns:m="http://schemas.openxmlformats.org/officeDocument/2006/math">
                    <m:r>
                      <a:rPr lang="zh-CN" altLang="zh-CN">
                        <a:latin typeface="Cambria Math"/>
                      </a:rPr>
                      <m:t>结合律：</m:t>
                    </m:r>
                    <m:d>
                      <m:dPr>
                        <m:begChr m:val="（"/>
                        <m:endChr m:val="）"/>
                        <m:ctrlPr>
                          <a:rPr lang="zh-CN" altLang="zh-CN" i="1">
                            <a:latin typeface="Cambria Math"/>
                          </a:rPr>
                        </m:ctrlPr>
                      </m:dPr>
                      <m:e>
                        <m:r>
                          <a:rPr lang="en-US" altLang="zh-CN" b="1" i="1">
                            <a:latin typeface="Cambria Math"/>
                          </a:rPr>
                          <m:t>𝐀𝐁</m:t>
                        </m:r>
                      </m:e>
                    </m:d>
                    <m:r>
                      <a:rPr lang="en-US" altLang="zh-CN" b="1" i="1">
                        <a:latin typeface="Cambria Math"/>
                      </a:rPr>
                      <m:t>𝐂</m:t>
                    </m:r>
                    <m:r>
                      <a:rPr lang="en-US" altLang="zh-CN">
                        <a:latin typeface="Cambria Math"/>
                      </a:rPr>
                      <m:t>=</m:t>
                    </m:r>
                    <m:r>
                      <a:rPr lang="en-US" altLang="zh-CN" b="1" i="1">
                        <a:latin typeface="Cambria Math"/>
                      </a:rPr>
                      <m:t>𝐀</m:t>
                    </m:r>
                    <m:r>
                      <a:rPr lang="en-US" altLang="zh-CN">
                        <a:latin typeface="Cambria Math"/>
                      </a:rPr>
                      <m:t>(</m:t>
                    </m:r>
                    <m:r>
                      <a:rPr lang="en-US" altLang="zh-CN" b="1" i="1">
                        <a:latin typeface="Cambria Math"/>
                      </a:rPr>
                      <m:t>𝐁𝐂</m:t>
                    </m:r>
                    <m:r>
                      <a:rPr lang="en-US" altLang="zh-CN">
                        <a:latin typeface="Cambria Math"/>
                      </a:rPr>
                      <m:t>)</m:t>
                    </m:r>
                  </m:oMath>
                </a14:m>
                <a:r>
                  <a:rPr lang="en-US" altLang="zh-CN" dirty="0"/>
                  <a:t>;</a:t>
                </a:r>
                <a:endParaRPr lang="zh-CN" altLang="zh-CN" dirty="0"/>
              </a:p>
              <a:p>
                <a:pPr lvl="0"/>
                <a14:m>
                  <m:oMath xmlns:m="http://schemas.openxmlformats.org/officeDocument/2006/math">
                    <m:r>
                      <a:rPr lang="zh-CN" altLang="zh-CN">
                        <a:latin typeface="Cambria Math"/>
                      </a:rPr>
                      <m:t>数乘结合律：</m:t>
                    </m:r>
                    <m:r>
                      <m:rPr>
                        <m:sty m:val="p"/>
                      </m:rPr>
                      <a:rPr lang="en-US" altLang="zh-CN">
                        <a:latin typeface="Cambria Math"/>
                      </a:rPr>
                      <m:t>k</m:t>
                    </m:r>
                    <m:d>
                      <m:dPr>
                        <m:ctrlPr>
                          <a:rPr lang="zh-CN" altLang="zh-CN" i="1">
                            <a:latin typeface="Cambria Math"/>
                          </a:rPr>
                        </m:ctrlPr>
                      </m:dPr>
                      <m:e>
                        <m:r>
                          <a:rPr lang="en-US" altLang="zh-CN" b="1" i="1">
                            <a:latin typeface="Cambria Math"/>
                          </a:rPr>
                          <m:t>𝐀𝐁</m:t>
                        </m:r>
                      </m:e>
                    </m:d>
                    <m:r>
                      <a:rPr lang="en-US" altLang="zh-CN">
                        <a:latin typeface="Cambria Math"/>
                      </a:rPr>
                      <m:t>=</m:t>
                    </m:r>
                    <m:d>
                      <m:dPr>
                        <m:ctrlPr>
                          <a:rPr lang="zh-CN" altLang="zh-CN" i="1">
                            <a:latin typeface="Cambria Math"/>
                          </a:rPr>
                        </m:ctrlPr>
                      </m:dPr>
                      <m:e>
                        <m:r>
                          <m:rPr>
                            <m:sty m:val="p"/>
                          </m:rPr>
                          <a:rPr lang="en-US" altLang="zh-CN">
                            <a:latin typeface="Cambria Math"/>
                          </a:rPr>
                          <m:t>k</m:t>
                        </m:r>
                        <m:r>
                          <a:rPr lang="en-US" altLang="zh-CN" b="1" i="1">
                            <a:latin typeface="Cambria Math"/>
                          </a:rPr>
                          <m:t>𝐀</m:t>
                        </m:r>
                      </m:e>
                    </m:d>
                    <m:r>
                      <a:rPr lang="en-US" altLang="zh-CN" b="1" i="1">
                        <a:latin typeface="Cambria Math"/>
                      </a:rPr>
                      <m:t>𝐁</m:t>
                    </m:r>
                    <m:r>
                      <a:rPr lang="en-US" altLang="zh-CN">
                        <a:latin typeface="Cambria Math"/>
                      </a:rPr>
                      <m:t>=</m:t>
                    </m:r>
                    <m:r>
                      <a:rPr lang="en-US" altLang="zh-CN" b="1" i="1">
                        <a:latin typeface="Cambria Math"/>
                      </a:rPr>
                      <m:t>𝐀</m:t>
                    </m:r>
                    <m:d>
                      <m:dPr>
                        <m:ctrlPr>
                          <a:rPr lang="zh-CN" altLang="zh-CN" i="1">
                            <a:latin typeface="Cambria Math"/>
                          </a:rPr>
                        </m:ctrlPr>
                      </m:dPr>
                      <m:e>
                        <m:r>
                          <m:rPr>
                            <m:sty m:val="p"/>
                          </m:rPr>
                          <a:rPr lang="en-US" altLang="zh-CN">
                            <a:latin typeface="Cambria Math"/>
                          </a:rPr>
                          <m:t>k</m:t>
                        </m:r>
                        <m:r>
                          <a:rPr lang="en-US" altLang="zh-CN" b="1" i="1">
                            <a:latin typeface="Cambria Math"/>
                          </a:rPr>
                          <m:t>𝐁</m:t>
                        </m:r>
                      </m:e>
                    </m:d>
                    <m:r>
                      <a:rPr lang="en-US" altLang="zh-CN">
                        <a:latin typeface="Cambria Math"/>
                      </a:rPr>
                      <m:t>,</m:t>
                    </m:r>
                    <m:r>
                      <a:rPr lang="zh-CN" altLang="zh-CN">
                        <a:latin typeface="Cambria Math"/>
                      </a:rPr>
                      <m:t>其中</m:t>
                    </m:r>
                    <m:r>
                      <m:rPr>
                        <m:sty m:val="p"/>
                      </m:rPr>
                      <a:rPr lang="en-US" altLang="zh-CN">
                        <a:latin typeface="Cambria Math"/>
                      </a:rPr>
                      <m:t>k</m:t>
                    </m:r>
                    <m:r>
                      <a:rPr lang="zh-CN" altLang="zh-CN">
                        <a:latin typeface="Cambria Math"/>
                      </a:rPr>
                      <m:t>为数</m:t>
                    </m:r>
                  </m:oMath>
                </a14:m>
                <a:r>
                  <a:rPr lang="zh-CN" altLang="zh-CN" dirty="0"/>
                  <a:t>；</a:t>
                </a:r>
              </a:p>
              <a:p>
                <a:pPr lvl="0"/>
                <a14:m>
                  <m:oMath xmlns:m="http://schemas.openxmlformats.org/officeDocument/2006/math">
                    <m:r>
                      <a:rPr lang="zh-CN" altLang="zh-CN">
                        <a:latin typeface="Cambria Math"/>
                      </a:rPr>
                      <m:t>分配律：</m:t>
                    </m:r>
                    <m:r>
                      <a:rPr lang="en-US" altLang="zh-CN" b="1" i="1">
                        <a:latin typeface="Cambria Math"/>
                      </a:rPr>
                      <m:t>𝐀</m:t>
                    </m:r>
                    <m:d>
                      <m:dPr>
                        <m:ctrlPr>
                          <a:rPr lang="zh-CN" altLang="zh-CN" i="1">
                            <a:latin typeface="Cambria Math"/>
                          </a:rPr>
                        </m:ctrlPr>
                      </m:dPr>
                      <m:e>
                        <m:r>
                          <a:rPr lang="en-US" altLang="zh-CN" b="1" i="1">
                            <a:latin typeface="Cambria Math"/>
                          </a:rPr>
                          <m:t>𝐁</m:t>
                        </m:r>
                        <m:r>
                          <a:rPr lang="en-US" altLang="zh-CN">
                            <a:latin typeface="Cambria Math"/>
                          </a:rPr>
                          <m:t>+</m:t>
                        </m:r>
                        <m:r>
                          <a:rPr lang="en-US" altLang="zh-CN" b="1" i="1">
                            <a:latin typeface="Cambria Math"/>
                          </a:rPr>
                          <m:t>𝐂</m:t>
                        </m:r>
                      </m:e>
                    </m:d>
                    <m:r>
                      <a:rPr lang="en-US" altLang="zh-CN">
                        <a:latin typeface="Cambria Math"/>
                      </a:rPr>
                      <m:t>=</m:t>
                    </m:r>
                    <m:r>
                      <a:rPr lang="en-US" altLang="zh-CN" b="1" i="1">
                        <a:latin typeface="Cambria Math"/>
                      </a:rPr>
                      <m:t>𝐀𝐁</m:t>
                    </m:r>
                    <m:r>
                      <a:rPr lang="en-US" altLang="zh-CN">
                        <a:latin typeface="Cambria Math"/>
                      </a:rPr>
                      <m:t>+</m:t>
                    </m:r>
                    <m:r>
                      <a:rPr lang="en-US" altLang="zh-CN" b="1" i="1">
                        <a:latin typeface="Cambria Math"/>
                      </a:rPr>
                      <m:t>𝐀𝐂</m:t>
                    </m:r>
                  </m:oMath>
                </a14:m>
                <a:r>
                  <a:rPr lang="en-US" altLang="zh-CN" dirty="0"/>
                  <a:t>,</a:t>
                </a:r>
                <a:endParaRPr lang="zh-CN" altLang="zh-CN" dirty="0"/>
              </a:p>
              <a:p>
                <a14:m>
                  <m:oMath xmlns:m="http://schemas.openxmlformats.org/officeDocument/2006/math">
                    <m:r>
                      <a:rPr lang="en-US" altLang="zh-CN">
                        <a:latin typeface="Cambria Math"/>
                      </a:rPr>
                      <m:t>                         </m:t>
                    </m:r>
                    <m:d>
                      <m:dPr>
                        <m:ctrlPr>
                          <a:rPr lang="zh-CN" altLang="zh-CN" i="1">
                            <a:latin typeface="Cambria Math"/>
                          </a:rPr>
                        </m:ctrlPr>
                      </m:dPr>
                      <m:e>
                        <m:r>
                          <a:rPr lang="en-US" altLang="zh-CN" b="1" i="1">
                            <a:latin typeface="Cambria Math"/>
                          </a:rPr>
                          <m:t>𝐁</m:t>
                        </m:r>
                        <m:r>
                          <a:rPr lang="en-US" altLang="zh-CN">
                            <a:latin typeface="Cambria Math"/>
                          </a:rPr>
                          <m:t>+</m:t>
                        </m:r>
                        <m:r>
                          <a:rPr lang="en-US" altLang="zh-CN" b="1" i="1">
                            <a:latin typeface="Cambria Math"/>
                          </a:rPr>
                          <m:t>𝐂</m:t>
                        </m:r>
                      </m:e>
                    </m:d>
                    <m:r>
                      <a:rPr lang="en-US" altLang="zh-CN" b="1" i="1">
                        <a:latin typeface="Cambria Math"/>
                      </a:rPr>
                      <m:t>𝐀</m:t>
                    </m:r>
                    <m:r>
                      <a:rPr lang="en-US" altLang="zh-CN">
                        <a:latin typeface="Cambria Math"/>
                      </a:rPr>
                      <m:t>=</m:t>
                    </m:r>
                    <m:r>
                      <a:rPr lang="en-US" altLang="zh-CN" b="1" i="1">
                        <a:latin typeface="Cambria Math"/>
                      </a:rPr>
                      <m:t>𝐁𝐀</m:t>
                    </m:r>
                    <m:r>
                      <a:rPr lang="en-US" altLang="zh-CN">
                        <a:latin typeface="Cambria Math"/>
                      </a:rPr>
                      <m:t>+</m:t>
                    </m:r>
                    <m:r>
                      <a:rPr lang="en-US" altLang="zh-CN" b="1" i="1">
                        <a:latin typeface="Cambria Math"/>
                      </a:rPr>
                      <m:t>𝐂𝐀</m:t>
                    </m:r>
                  </m:oMath>
                </a14:m>
                <a:r>
                  <a:rPr lang="en-US" altLang="zh-CN" dirty="0"/>
                  <a:t>.</a:t>
                </a:r>
                <a:endParaRPr lang="zh-CN" altLang="zh-CN" dirty="0"/>
              </a:p>
              <a:p>
                <a:r>
                  <a:rPr lang="zh-CN" altLang="zh-CN" dirty="0"/>
                  <a:t>注意矩阵乘法不满足交换律，即</a:t>
                </a:r>
                <a14:m>
                  <m:oMath xmlns:m="http://schemas.openxmlformats.org/officeDocument/2006/math">
                    <m:r>
                      <a:rPr lang="en-US" altLang="zh-CN" b="1" i="1">
                        <a:latin typeface="Cambria Math"/>
                      </a:rPr>
                      <m:t>𝐀𝐁</m:t>
                    </m:r>
                    <m:r>
                      <a:rPr lang="en-US" altLang="zh-CN">
                        <a:latin typeface="Cambria Math"/>
                      </a:rPr>
                      <m:t>≠</m:t>
                    </m:r>
                    <m:r>
                      <a:rPr lang="en-US" altLang="zh-CN" b="1" i="1">
                        <a:latin typeface="Cambria Math"/>
                      </a:rPr>
                      <m:t>𝐁𝐀</m:t>
                    </m:r>
                  </m:oMath>
                </a14:m>
                <a:r>
                  <a:rPr lang="zh-CN" altLang="zh-CN" b="1" dirty="0"/>
                  <a:t>。</a:t>
                </a:r>
                <a:r>
                  <a:rPr lang="zh-CN" altLang="zh-CN" dirty="0"/>
                  <a:t>另外也不满足消去律，已知</a:t>
                </a:r>
                <a14:m>
                  <m:oMath xmlns:m="http://schemas.openxmlformats.org/officeDocument/2006/math">
                    <m:r>
                      <a:rPr lang="en-US" altLang="zh-CN" b="1" i="1">
                        <a:latin typeface="Cambria Math"/>
                      </a:rPr>
                      <m:t>𝐀𝐁</m:t>
                    </m:r>
                    <m:r>
                      <a:rPr lang="en-US" altLang="zh-CN">
                        <a:latin typeface="Cambria Math"/>
                      </a:rPr>
                      <m:t>=</m:t>
                    </m:r>
                    <m:r>
                      <a:rPr lang="en-US" altLang="zh-CN" b="1" i="1">
                        <a:latin typeface="Cambria Math"/>
                      </a:rPr>
                      <m:t>𝐀𝐂</m:t>
                    </m:r>
                  </m:oMath>
                </a14:m>
                <a:r>
                  <a:rPr lang="zh-CN" altLang="zh-CN" dirty="0"/>
                  <a:t>，一般不能推出</a:t>
                </a:r>
                <a:r>
                  <a:rPr lang="en-US" altLang="zh-CN" b="1" dirty="0"/>
                  <a:t>B</a:t>
                </a:r>
                <a:r>
                  <a:rPr lang="en-US" altLang="zh-CN" dirty="0"/>
                  <a:t>=</a:t>
                </a:r>
                <a:r>
                  <a:rPr lang="en-US" altLang="zh-CN" b="1" dirty="0"/>
                  <a:t>C</a:t>
                </a:r>
                <a:r>
                  <a:rPr lang="zh-CN" altLang="zh-CN" dirty="0"/>
                  <a:t>的结论。</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2" t="-4488" r="-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0546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40000" lnSpcReduction="20000"/>
          </a:bodyPr>
          <a:lstStyle/>
          <a:p>
            <a:r>
              <a:rPr lang="zh-CN" altLang="zh-CN" dirty="0" smtClean="0"/>
              <a:t>线性代数</a:t>
            </a:r>
            <a:r>
              <a:rPr lang="en-US" altLang="zh-CN" dirty="0"/>
              <a:t>	</a:t>
            </a:r>
            <a:endParaRPr lang="zh-CN" altLang="zh-CN" dirty="0"/>
          </a:p>
          <a:p>
            <a:pPr lvl="1"/>
            <a:r>
              <a:rPr lang="zh-CN" altLang="zh-CN" dirty="0"/>
              <a:t>向量</a:t>
            </a:r>
            <a:r>
              <a:rPr lang="en-US" altLang="zh-CN" dirty="0"/>
              <a:t>	</a:t>
            </a:r>
            <a:endParaRPr lang="zh-CN" altLang="zh-CN" dirty="0"/>
          </a:p>
          <a:p>
            <a:pPr lvl="1"/>
            <a:r>
              <a:rPr lang="zh-CN" altLang="zh-CN" dirty="0"/>
              <a:t>矩阵</a:t>
            </a:r>
            <a:r>
              <a:rPr lang="en-US" altLang="zh-CN" dirty="0"/>
              <a:t>	</a:t>
            </a:r>
            <a:endParaRPr lang="zh-CN" altLang="zh-CN" dirty="0"/>
          </a:p>
          <a:p>
            <a:pPr lvl="1"/>
            <a:r>
              <a:rPr lang="zh-CN" altLang="zh-CN" dirty="0"/>
              <a:t>矩阵和向量在游戏引擎中的应用</a:t>
            </a:r>
            <a:r>
              <a:rPr lang="en-US" altLang="zh-CN" dirty="0"/>
              <a:t>	</a:t>
            </a:r>
            <a:endParaRPr lang="zh-CN" altLang="zh-CN" dirty="0"/>
          </a:p>
          <a:p>
            <a:pPr lvl="1"/>
            <a:r>
              <a:rPr lang="zh-CN" altLang="zh-CN" dirty="0"/>
              <a:t>欧拉角</a:t>
            </a:r>
            <a:r>
              <a:rPr lang="en-US" altLang="zh-CN" dirty="0"/>
              <a:t>	</a:t>
            </a:r>
            <a:endParaRPr lang="zh-CN" altLang="zh-CN" dirty="0"/>
          </a:p>
          <a:p>
            <a:pPr lvl="1"/>
            <a:r>
              <a:rPr lang="zh-CN" altLang="zh-CN" dirty="0"/>
              <a:t>四元数</a:t>
            </a:r>
            <a:r>
              <a:rPr lang="en-US" altLang="zh-CN" dirty="0"/>
              <a:t>	</a:t>
            </a:r>
            <a:endParaRPr lang="zh-CN" altLang="zh-CN" dirty="0"/>
          </a:p>
          <a:p>
            <a:pPr lvl="1"/>
            <a:r>
              <a:rPr lang="zh-CN" altLang="zh-CN" dirty="0"/>
              <a:t>旋转矩阵、欧拉角和四元数比较</a:t>
            </a:r>
            <a:r>
              <a:rPr lang="en-US" altLang="zh-CN" dirty="0"/>
              <a:t>	</a:t>
            </a:r>
            <a:endParaRPr lang="zh-CN" altLang="zh-CN" dirty="0"/>
          </a:p>
          <a:p>
            <a:r>
              <a:rPr lang="zh-CN" altLang="zh-CN" dirty="0"/>
              <a:t>几何</a:t>
            </a:r>
            <a:r>
              <a:rPr lang="en-US" altLang="zh-CN" dirty="0"/>
              <a:t>	</a:t>
            </a:r>
            <a:endParaRPr lang="zh-CN" altLang="zh-CN" dirty="0"/>
          </a:p>
          <a:p>
            <a:pPr lvl="1"/>
            <a:r>
              <a:rPr lang="zh-CN" altLang="zh-CN" dirty="0"/>
              <a:t>直线方程</a:t>
            </a:r>
            <a:r>
              <a:rPr lang="en-US" altLang="zh-CN" dirty="0"/>
              <a:t>	</a:t>
            </a:r>
            <a:endParaRPr lang="zh-CN" altLang="zh-CN" dirty="0"/>
          </a:p>
          <a:p>
            <a:pPr lvl="1"/>
            <a:r>
              <a:rPr lang="zh-CN" altLang="zh-CN" dirty="0"/>
              <a:t>平面方程</a:t>
            </a:r>
            <a:r>
              <a:rPr lang="en-US" altLang="zh-CN" dirty="0"/>
              <a:t>	</a:t>
            </a:r>
            <a:endParaRPr lang="zh-CN" altLang="zh-CN" dirty="0"/>
          </a:p>
          <a:p>
            <a:pPr lvl="1"/>
            <a:r>
              <a:rPr lang="zh-CN" altLang="zh-CN" dirty="0"/>
              <a:t>点在三角形内部的判断</a:t>
            </a:r>
            <a:r>
              <a:rPr lang="en-US" altLang="zh-CN" dirty="0"/>
              <a:t>	</a:t>
            </a:r>
            <a:endParaRPr lang="zh-CN" altLang="zh-CN" dirty="0"/>
          </a:p>
          <a:p>
            <a:pPr lvl="1"/>
            <a:r>
              <a:rPr lang="zh-CN" altLang="zh-CN" dirty="0"/>
              <a:t>直线与三角形相交检测</a:t>
            </a:r>
            <a:r>
              <a:rPr lang="en-US" altLang="zh-CN" dirty="0"/>
              <a:t>	</a:t>
            </a:r>
            <a:endParaRPr lang="zh-CN" altLang="zh-CN" dirty="0"/>
          </a:p>
          <a:p>
            <a:pPr lvl="1"/>
            <a:r>
              <a:rPr lang="zh-CN" altLang="zh-CN" dirty="0"/>
              <a:t>曲线</a:t>
            </a:r>
            <a:r>
              <a:rPr lang="en-US" altLang="zh-CN" dirty="0"/>
              <a:t>	</a:t>
            </a:r>
            <a:endParaRPr lang="zh-CN" altLang="zh-CN" dirty="0"/>
          </a:p>
          <a:p>
            <a:r>
              <a:rPr lang="zh-CN" altLang="zh-CN" dirty="0"/>
              <a:t>数学在游戏引擎中的高级应用</a:t>
            </a:r>
            <a:r>
              <a:rPr lang="en-US" altLang="zh-CN" dirty="0"/>
              <a:t>	</a:t>
            </a:r>
            <a:endParaRPr lang="zh-CN" altLang="zh-CN" dirty="0"/>
          </a:p>
          <a:p>
            <a:pPr lvl="1"/>
            <a:r>
              <a:rPr lang="zh-CN" altLang="zh-CN" dirty="0"/>
              <a:t>速度的积分运算</a:t>
            </a:r>
            <a:r>
              <a:rPr lang="en-US" altLang="zh-CN" dirty="0"/>
              <a:t>	</a:t>
            </a:r>
            <a:endParaRPr lang="zh-CN" altLang="zh-CN" dirty="0"/>
          </a:p>
          <a:p>
            <a:pPr lvl="1"/>
            <a:r>
              <a:rPr lang="zh-CN" altLang="zh-CN" dirty="0"/>
              <a:t>差分的应用</a:t>
            </a:r>
            <a:r>
              <a:rPr lang="en-US" altLang="zh-CN" dirty="0"/>
              <a:t>	</a:t>
            </a:r>
            <a:endParaRPr lang="zh-CN" altLang="zh-CN" dirty="0"/>
          </a:p>
          <a:p>
            <a:pPr lvl="1"/>
            <a:r>
              <a:rPr lang="zh-CN" altLang="zh-CN" dirty="0"/>
              <a:t>流体方程</a:t>
            </a:r>
            <a:r>
              <a:rPr lang="en-US" altLang="zh-CN" dirty="0"/>
              <a:t>	</a:t>
            </a:r>
            <a:endParaRPr lang="zh-CN" altLang="zh-CN" dirty="0"/>
          </a:p>
          <a:p>
            <a:pPr lvl="1"/>
            <a:r>
              <a:rPr lang="zh-CN" altLang="zh-CN" dirty="0"/>
              <a:t>有限元变形计算</a:t>
            </a:r>
            <a:r>
              <a:rPr lang="en-US" altLang="zh-CN"/>
              <a:t>	</a:t>
            </a:r>
            <a:endParaRPr lang="zh-CN" altLang="en-US" dirty="0"/>
          </a:p>
        </p:txBody>
      </p:sp>
    </p:spTree>
    <p:extLst>
      <p:ext uri="{BB962C8B-B14F-4D97-AF65-F5344CB8AC3E}">
        <p14:creationId xmlns:p14="http://schemas.microsoft.com/office/powerpoint/2010/main" val="3525623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矩阵乘法的运算规律：</a:t>
            </a: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结合律：（𝐀𝐁）𝐂</a:t>
            </a:r>
            <a:r>
              <a:rPr lang="en-US" altLang="zh-CN" sz="2600" dirty="0">
                <a:solidFill>
                  <a:srgbClr val="000000"/>
                </a:solidFill>
                <a:latin typeface="Microsoft Yahei"/>
                <a:ea typeface="Microsoft Yahei"/>
                <a:sym typeface="Microsoft Yahei"/>
              </a:rPr>
              <a:t>=</a:t>
            </a:r>
            <a:r>
              <a:rPr lang="zh-CN" altLang="en-US" sz="2600" dirty="0">
                <a:solidFill>
                  <a:srgbClr val="000000"/>
                </a:solidFill>
                <a:latin typeface="Microsoft Yahei"/>
                <a:ea typeface="Microsoft Yahei"/>
                <a:sym typeface="Microsoft Yahei"/>
              </a:rPr>
              <a:t>𝐀</a:t>
            </a:r>
            <a:r>
              <a:rPr lang="en-US" altLang="zh-CN" sz="2600" dirty="0">
                <a:solidFill>
                  <a:srgbClr val="000000"/>
                </a:solidFill>
                <a:latin typeface="Microsoft Yahei"/>
                <a:ea typeface="Microsoft Yahei"/>
                <a:sym typeface="Microsoft Yahei"/>
              </a:rPr>
              <a:t>(</a:t>
            </a:r>
            <a:r>
              <a:rPr lang="zh-CN" altLang="en-US" sz="2600" dirty="0">
                <a:solidFill>
                  <a:srgbClr val="000000"/>
                </a:solidFill>
                <a:latin typeface="Microsoft Yahei"/>
                <a:ea typeface="Microsoft Yahei"/>
                <a:sym typeface="Microsoft Yahei"/>
              </a:rPr>
              <a:t>𝐁𝐂</a:t>
            </a:r>
            <a:r>
              <a:rPr lang="en-US" altLang="zh-CN" sz="2600" dirty="0" smtClean="0">
                <a:solidFill>
                  <a:srgbClr val="000000"/>
                </a:solidFill>
                <a:latin typeface="Microsoft Yahei"/>
                <a:ea typeface="Microsoft Yahei"/>
                <a:sym typeface="Microsoft Yahei"/>
              </a:rPr>
              <a:t>);</a:t>
            </a:r>
            <a:endParaRPr lang="en-US" altLang="zh-CN"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7207696"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数</a:t>
            </a:r>
            <a:r>
              <a:rPr lang="zh-CN" altLang="en-US" sz="2600" dirty="0">
                <a:solidFill>
                  <a:srgbClr val="000000"/>
                </a:solidFill>
                <a:latin typeface="Microsoft Yahei"/>
                <a:ea typeface="Microsoft Yahei"/>
                <a:sym typeface="Microsoft Yahei"/>
              </a:rPr>
              <a:t>乘结合律：</a:t>
            </a:r>
            <a:r>
              <a:rPr lang="en-US" altLang="zh-CN" sz="2600" dirty="0">
                <a:solidFill>
                  <a:srgbClr val="000000"/>
                </a:solidFill>
                <a:latin typeface="Microsoft Yahei"/>
                <a:ea typeface="Microsoft Yahei"/>
                <a:sym typeface="Microsoft Yahei"/>
              </a:rPr>
              <a:t>k(</a:t>
            </a:r>
            <a:r>
              <a:rPr lang="zh-CN" altLang="en-US" sz="2600" dirty="0">
                <a:solidFill>
                  <a:srgbClr val="000000"/>
                </a:solidFill>
                <a:latin typeface="Microsoft Yahei"/>
                <a:ea typeface="Microsoft Yahei"/>
                <a:sym typeface="Microsoft Yahei"/>
              </a:rPr>
              <a:t>𝐀𝐁</a:t>
            </a:r>
            <a:r>
              <a:rPr lang="en-US" altLang="zh-CN" sz="2600" dirty="0">
                <a:solidFill>
                  <a:srgbClr val="000000"/>
                </a:solidFill>
                <a:latin typeface="Microsoft Yahei"/>
                <a:ea typeface="Microsoft Yahei"/>
                <a:sym typeface="Microsoft Yahei"/>
              </a:rPr>
              <a:t>)=(k</a:t>
            </a:r>
            <a:r>
              <a:rPr lang="zh-CN" altLang="en-US" sz="2600" dirty="0">
                <a:solidFill>
                  <a:srgbClr val="000000"/>
                </a:solidFill>
                <a:latin typeface="Microsoft Yahei"/>
                <a:ea typeface="Microsoft Yahei"/>
                <a:sym typeface="Microsoft Yahei"/>
              </a:rPr>
              <a:t>𝐀</a:t>
            </a:r>
            <a:r>
              <a:rPr lang="en-US" altLang="zh-CN" sz="2600" dirty="0">
                <a:solidFill>
                  <a:srgbClr val="000000"/>
                </a:solidFill>
                <a:latin typeface="Microsoft Yahei"/>
                <a:ea typeface="Microsoft Yahei"/>
                <a:sym typeface="Microsoft Yahei"/>
              </a:rPr>
              <a:t>)</a:t>
            </a:r>
            <a:r>
              <a:rPr lang="zh-CN" altLang="en-US" sz="2600" dirty="0">
                <a:solidFill>
                  <a:srgbClr val="000000"/>
                </a:solidFill>
                <a:latin typeface="Microsoft Yahei"/>
                <a:ea typeface="Microsoft Yahei"/>
                <a:sym typeface="Microsoft Yahei"/>
              </a:rPr>
              <a:t>𝐁</a:t>
            </a:r>
            <a:r>
              <a:rPr lang="en-US" altLang="zh-CN" sz="2600" dirty="0">
                <a:solidFill>
                  <a:srgbClr val="000000"/>
                </a:solidFill>
                <a:latin typeface="Microsoft Yahei"/>
                <a:ea typeface="Microsoft Yahei"/>
                <a:sym typeface="Microsoft Yahei"/>
              </a:rPr>
              <a:t>=</a:t>
            </a:r>
            <a:r>
              <a:rPr lang="zh-CN" altLang="en-US" sz="2600" dirty="0">
                <a:solidFill>
                  <a:srgbClr val="000000"/>
                </a:solidFill>
                <a:latin typeface="Microsoft Yahei"/>
                <a:ea typeface="Microsoft Yahei"/>
                <a:sym typeface="Microsoft Yahei"/>
              </a:rPr>
              <a:t>𝐀</a:t>
            </a:r>
            <a:r>
              <a:rPr lang="en-US" altLang="zh-CN" sz="2600" dirty="0">
                <a:solidFill>
                  <a:srgbClr val="000000"/>
                </a:solidFill>
                <a:latin typeface="Microsoft Yahei"/>
                <a:ea typeface="Microsoft Yahei"/>
                <a:sym typeface="Microsoft Yahei"/>
              </a:rPr>
              <a:t>(k</a:t>
            </a:r>
            <a:r>
              <a:rPr lang="zh-CN" altLang="en-US" sz="2600" dirty="0">
                <a:solidFill>
                  <a:srgbClr val="000000"/>
                </a:solidFill>
                <a:latin typeface="Microsoft Yahei"/>
                <a:ea typeface="Microsoft Yahei"/>
                <a:sym typeface="Microsoft Yahei"/>
              </a:rPr>
              <a:t>𝐁</a:t>
            </a:r>
            <a:r>
              <a:rPr lang="en-US" altLang="zh-CN" sz="2600" dirty="0">
                <a:solidFill>
                  <a:srgbClr val="000000"/>
                </a:solidFill>
                <a:latin typeface="Microsoft Yahei"/>
                <a:ea typeface="Microsoft Yahei"/>
                <a:sym typeface="Microsoft Yahei"/>
              </a:rPr>
              <a:t>),</a:t>
            </a:r>
            <a:r>
              <a:rPr lang="zh-CN" altLang="en-US" sz="2600" dirty="0">
                <a:solidFill>
                  <a:srgbClr val="000000"/>
                </a:solidFill>
                <a:latin typeface="Microsoft Yahei"/>
                <a:ea typeface="Microsoft Yahei"/>
                <a:sym typeface="Microsoft Yahei"/>
              </a:rPr>
              <a:t>其中</a:t>
            </a:r>
            <a:r>
              <a:rPr lang="en-US" altLang="zh-CN" sz="2600" dirty="0">
                <a:solidFill>
                  <a:srgbClr val="000000"/>
                </a:solidFill>
                <a:latin typeface="Microsoft Yahei"/>
                <a:ea typeface="Microsoft Yahei"/>
                <a:sym typeface="Microsoft Yahei"/>
              </a:rPr>
              <a:t>k</a:t>
            </a:r>
            <a:r>
              <a:rPr lang="zh-CN" altLang="en-US" sz="2600" dirty="0">
                <a:solidFill>
                  <a:srgbClr val="000000"/>
                </a:solidFill>
                <a:latin typeface="Microsoft Yahei"/>
                <a:ea typeface="Microsoft Yahei"/>
                <a:sym typeface="Microsoft Yahei"/>
              </a:rPr>
              <a:t>为数</a:t>
            </a:r>
            <a:r>
              <a:rPr lang="zh-CN" altLang="en-US" sz="2600" dirty="0" smtClean="0">
                <a:solidFill>
                  <a:srgbClr val="000000"/>
                </a:solidFill>
                <a:latin typeface="Microsoft Yahei"/>
                <a:ea typeface="Microsoft Yahei"/>
                <a:sym typeface="Microsoft Yahei"/>
              </a:rPr>
              <a:t>；</a:t>
            </a:r>
            <a:endParaRPr lang="en-US" altLang="zh-CN"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631632"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分配律</a:t>
            </a:r>
            <a:r>
              <a:rPr lang="zh-CN" altLang="en-US" sz="2600" dirty="0">
                <a:solidFill>
                  <a:srgbClr val="000000"/>
                </a:solidFill>
                <a:latin typeface="Microsoft Yahei"/>
                <a:ea typeface="Microsoft Yahei"/>
                <a:sym typeface="Microsoft Yahei"/>
              </a:rPr>
              <a:t>：𝐀</a:t>
            </a:r>
            <a:r>
              <a:rPr lang="en-US" altLang="zh-CN" sz="2600" dirty="0">
                <a:solidFill>
                  <a:srgbClr val="000000"/>
                </a:solidFill>
                <a:latin typeface="Microsoft Yahei"/>
                <a:ea typeface="Microsoft Yahei"/>
                <a:sym typeface="Microsoft Yahei"/>
              </a:rPr>
              <a:t>(</a:t>
            </a:r>
            <a:r>
              <a:rPr lang="zh-CN" altLang="en-US" sz="2600" dirty="0">
                <a:solidFill>
                  <a:srgbClr val="000000"/>
                </a:solidFill>
                <a:latin typeface="Microsoft Yahei"/>
                <a:ea typeface="Microsoft Yahei"/>
                <a:sym typeface="Microsoft Yahei"/>
              </a:rPr>
              <a:t>𝐁</a:t>
            </a:r>
            <a:r>
              <a:rPr lang="en-US" altLang="zh-CN" sz="2600" dirty="0">
                <a:solidFill>
                  <a:srgbClr val="000000"/>
                </a:solidFill>
                <a:latin typeface="Microsoft Yahei"/>
                <a:ea typeface="Microsoft Yahei"/>
                <a:sym typeface="Microsoft Yahei"/>
              </a:rPr>
              <a:t>+</a:t>
            </a:r>
            <a:r>
              <a:rPr lang="zh-CN" altLang="en-US" sz="2600" dirty="0">
                <a:solidFill>
                  <a:srgbClr val="000000"/>
                </a:solidFill>
                <a:latin typeface="Microsoft Yahei"/>
                <a:ea typeface="Microsoft Yahei"/>
                <a:sym typeface="Microsoft Yahei"/>
              </a:rPr>
              <a:t>𝐂</a:t>
            </a:r>
            <a:r>
              <a:rPr lang="en-US" altLang="zh-CN" sz="2600" dirty="0">
                <a:solidFill>
                  <a:srgbClr val="000000"/>
                </a:solidFill>
                <a:latin typeface="Microsoft Yahei"/>
                <a:ea typeface="Microsoft Yahei"/>
                <a:sym typeface="Microsoft Yahei"/>
              </a:rPr>
              <a:t>)=</a:t>
            </a:r>
            <a:r>
              <a:rPr lang="zh-CN" altLang="en-US" sz="2600" dirty="0">
                <a:solidFill>
                  <a:srgbClr val="000000"/>
                </a:solidFill>
                <a:latin typeface="Microsoft Yahei"/>
                <a:ea typeface="Microsoft Yahei"/>
                <a:sym typeface="Microsoft Yahei"/>
              </a:rPr>
              <a:t>𝐀𝐁</a:t>
            </a:r>
            <a:r>
              <a:rPr lang="en-US" altLang="zh-CN" sz="2600" dirty="0">
                <a:solidFill>
                  <a:srgbClr val="000000"/>
                </a:solidFill>
                <a:latin typeface="Microsoft Yahei"/>
                <a:ea typeface="Microsoft Yahei"/>
                <a:sym typeface="Microsoft Yahei"/>
              </a:rPr>
              <a:t>+</a:t>
            </a:r>
            <a:r>
              <a:rPr lang="zh-CN" altLang="en-US" sz="2600" dirty="0">
                <a:solidFill>
                  <a:srgbClr val="000000"/>
                </a:solidFill>
                <a:latin typeface="Microsoft Yahei"/>
                <a:ea typeface="Microsoft Yahei"/>
                <a:sym typeface="Microsoft Yahei"/>
              </a:rPr>
              <a:t>𝐀𝐂</a:t>
            </a:r>
            <a:r>
              <a:rPr lang="en-US" altLang="zh-CN" sz="2600" dirty="0" smtClean="0">
                <a:solidFill>
                  <a:srgbClr val="000000"/>
                </a:solidFill>
                <a:latin typeface="Microsoft Yahei"/>
                <a:ea typeface="Microsoft Yahei"/>
                <a:sym typeface="Microsoft Yahei"/>
              </a:rPr>
              <a:t>,(</a:t>
            </a:r>
            <a:r>
              <a:rPr lang="zh-CN" altLang="en-US" sz="2600" dirty="0">
                <a:solidFill>
                  <a:srgbClr val="000000"/>
                </a:solidFill>
                <a:latin typeface="Microsoft Yahei"/>
                <a:ea typeface="Microsoft Yahei"/>
                <a:sym typeface="Microsoft Yahei"/>
              </a:rPr>
              <a:t>𝐁</a:t>
            </a:r>
            <a:r>
              <a:rPr lang="en-US" altLang="zh-CN" sz="2600" dirty="0">
                <a:solidFill>
                  <a:srgbClr val="000000"/>
                </a:solidFill>
                <a:latin typeface="Microsoft Yahei"/>
                <a:ea typeface="Microsoft Yahei"/>
                <a:sym typeface="Microsoft Yahei"/>
              </a:rPr>
              <a:t>+</a:t>
            </a:r>
            <a:r>
              <a:rPr lang="zh-CN" altLang="en-US" sz="2600" dirty="0">
                <a:solidFill>
                  <a:srgbClr val="000000"/>
                </a:solidFill>
                <a:latin typeface="Microsoft Yahei"/>
                <a:ea typeface="Microsoft Yahei"/>
                <a:sym typeface="Microsoft Yahei"/>
              </a:rPr>
              <a:t>𝐂</a:t>
            </a:r>
            <a:r>
              <a:rPr lang="en-US" altLang="zh-CN" sz="2600" dirty="0">
                <a:solidFill>
                  <a:srgbClr val="000000"/>
                </a:solidFill>
                <a:latin typeface="Microsoft Yahei"/>
                <a:ea typeface="Microsoft Yahei"/>
                <a:sym typeface="Microsoft Yahei"/>
              </a:rPr>
              <a:t>)</a:t>
            </a:r>
            <a:r>
              <a:rPr lang="zh-CN" altLang="en-US" sz="2600" dirty="0">
                <a:solidFill>
                  <a:srgbClr val="000000"/>
                </a:solidFill>
                <a:latin typeface="Microsoft Yahei"/>
                <a:ea typeface="Microsoft Yahei"/>
                <a:sym typeface="Microsoft Yahei"/>
              </a:rPr>
              <a:t>𝐀</a:t>
            </a:r>
            <a:r>
              <a:rPr lang="en-US" altLang="zh-CN" sz="2600" dirty="0">
                <a:solidFill>
                  <a:srgbClr val="000000"/>
                </a:solidFill>
                <a:latin typeface="Microsoft Yahei"/>
                <a:ea typeface="Microsoft Yahei"/>
                <a:sym typeface="Microsoft Yahei"/>
              </a:rPr>
              <a:t>=</a:t>
            </a:r>
            <a:r>
              <a:rPr lang="zh-CN" altLang="en-US" sz="2600" dirty="0">
                <a:solidFill>
                  <a:srgbClr val="000000"/>
                </a:solidFill>
                <a:latin typeface="Microsoft Yahei"/>
                <a:ea typeface="Microsoft Yahei"/>
                <a:sym typeface="Microsoft Yahei"/>
              </a:rPr>
              <a:t>𝐁𝐀</a:t>
            </a:r>
            <a:r>
              <a:rPr lang="en-US" altLang="zh-CN" sz="2600" dirty="0" smtClean="0">
                <a:solidFill>
                  <a:srgbClr val="000000"/>
                </a:solidFill>
                <a:latin typeface="Microsoft Yahei"/>
                <a:ea typeface="Microsoft Yahei"/>
                <a:sym typeface="Microsoft Yahei"/>
              </a:rPr>
              <a:t>+C</a:t>
            </a:r>
            <a:r>
              <a:rPr lang="zh-CN" altLang="en-US" sz="2600" dirty="0" smtClean="0">
                <a:solidFill>
                  <a:srgbClr val="000000"/>
                </a:solidFill>
                <a:latin typeface="Microsoft Yahei"/>
                <a:ea typeface="Microsoft Yahei"/>
                <a:sym typeface="Microsoft Yahei"/>
              </a:rPr>
              <a:t>𝐀</a:t>
            </a:r>
            <a:endParaRPr lang="en-US" altLang="zh-CN"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交换律：𝐀𝐁 </a:t>
            </a:r>
            <a:r>
              <a:rPr lang="en-US" altLang="zh-CN" sz="2600" dirty="0" smtClean="0">
                <a:solidFill>
                  <a:srgbClr val="000000"/>
                </a:solidFill>
                <a:latin typeface="Microsoft Yahei"/>
                <a:ea typeface="Microsoft Yahei"/>
                <a:sym typeface="Microsoft Yahei"/>
              </a:rPr>
              <a:t>=</a:t>
            </a:r>
            <a:r>
              <a:rPr lang="zh-CN" altLang="en-US" sz="2600" dirty="0" smtClean="0">
                <a:solidFill>
                  <a:srgbClr val="000000"/>
                </a:solidFill>
                <a:latin typeface="Microsoft Yahei"/>
                <a:ea typeface="Microsoft Yahei"/>
                <a:sym typeface="Microsoft Yahei"/>
              </a:rPr>
              <a:t>𝐁</a:t>
            </a:r>
            <a:r>
              <a:rPr lang="zh-CN" altLang="en-US" sz="2600" dirty="0">
                <a:solidFill>
                  <a:srgbClr val="000000"/>
                </a:solidFill>
                <a:latin typeface="Microsoft Yahei"/>
                <a:ea typeface="Microsoft Yahei"/>
                <a:sym typeface="Microsoft Yahei"/>
              </a:rPr>
              <a:t>𝐀</a:t>
            </a:r>
          </a:p>
        </p:txBody>
      </p:sp>
      <p:sp>
        <p:nvSpPr>
          <p:cNvPr id="10" name="矩形 9"/>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矩形 10"/>
          <p:cNvSpPr>
            <a:spLocks noChangeAspect="1"/>
          </p:cNvSpPr>
          <p:nvPr>
            <p:custDataLst>
              <p:tags r:id="rId8"/>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矩形 11"/>
          <p:cNvSpPr>
            <a:spLocks noChangeAspect="1"/>
          </p:cNvSpPr>
          <p:nvPr>
            <p:custDataLst>
              <p:tags r:id="rId9"/>
            </p:custDataLst>
          </p:nvPr>
        </p:nvSpPr>
        <p:spPr>
          <a:xfrm>
            <a:off x="1178719" y="3423642"/>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矩形 12"/>
          <p:cNvSpPr>
            <a:spLocks noChangeAspect="1"/>
          </p:cNvSpPr>
          <p:nvPr>
            <p:custDataLst>
              <p:tags r:id="rId10"/>
            </p:custDataLst>
          </p:nvPr>
        </p:nvSpPr>
        <p:spPr>
          <a:xfrm>
            <a:off x="1178719" y="4066580"/>
            <a:ext cx="385762" cy="385762"/>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5260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矩阵的转置</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zh-CN" altLang="zh-CN" dirty="0"/>
                  <a:t>设</a:t>
                </a:r>
                <a14:m>
                  <m:oMath xmlns:m="http://schemas.openxmlformats.org/officeDocument/2006/math">
                    <m:r>
                      <m:rPr>
                        <m:sty m:val="p"/>
                      </m:rPr>
                      <a:rPr lang="en-US" altLang="zh-CN">
                        <a:latin typeface="Cambria Math"/>
                      </a:rPr>
                      <m:t>A</m:t>
                    </m:r>
                    <m:r>
                      <a:rPr lang="en-US" altLang="zh-CN">
                        <a:latin typeface="Cambria Math"/>
                      </a:rPr>
                      <m:t>=</m:t>
                    </m:r>
                    <m:sSub>
                      <m:sSubPr>
                        <m:ctrlPr>
                          <a:rPr lang="zh-CN" altLang="zh-CN" i="1">
                            <a:latin typeface="Cambria Math"/>
                          </a:rPr>
                        </m:ctrlPr>
                      </m:sSubPr>
                      <m:e>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ij</m:t>
                            </m:r>
                          </m:sub>
                        </m:sSub>
                        <m:r>
                          <a:rPr lang="en-US" altLang="zh-CN">
                            <a:latin typeface="Cambria Math"/>
                          </a:rPr>
                          <m:t>)</m:t>
                        </m:r>
                      </m:e>
                      <m:sub>
                        <m:r>
                          <m:rPr>
                            <m:sty m:val="p"/>
                          </m:rPr>
                          <a:rPr lang="en-US" altLang="zh-CN">
                            <a:latin typeface="Cambria Math"/>
                          </a:rPr>
                          <m:t>mn</m:t>
                        </m:r>
                      </m:sub>
                    </m:sSub>
                  </m:oMath>
                </a14:m>
                <a:r>
                  <a:rPr lang="en-US" altLang="zh-CN" dirty="0"/>
                  <a:t> ,</a:t>
                </a:r>
                <a:r>
                  <a:rPr lang="zh-CN" altLang="zh-CN" dirty="0"/>
                  <a:t>则</a:t>
                </a:r>
                <a14:m>
                  <m:oMath xmlns:m="http://schemas.openxmlformats.org/officeDocument/2006/math">
                    <m:sSup>
                      <m:sSupPr>
                        <m:ctrlPr>
                          <a:rPr lang="zh-CN" altLang="zh-CN" i="1">
                            <a:latin typeface="Cambria Math"/>
                          </a:rPr>
                        </m:ctrlPr>
                      </m:sSupPr>
                      <m:e>
                        <m:r>
                          <m:rPr>
                            <m:sty m:val="p"/>
                          </m:rPr>
                          <a:rPr lang="en-US" altLang="zh-CN">
                            <a:latin typeface="Cambria Math"/>
                          </a:rPr>
                          <m:t>A</m:t>
                        </m:r>
                      </m:e>
                      <m:sup>
                        <m:r>
                          <m:rPr>
                            <m:sty m:val="p"/>
                          </m:rPr>
                          <a:rPr lang="en-US" altLang="zh-CN">
                            <a:latin typeface="Cambria Math"/>
                          </a:rPr>
                          <m:t>T</m:t>
                        </m:r>
                      </m:sup>
                    </m:sSup>
                    <m:r>
                      <a:rPr lang="en-US" altLang="zh-CN">
                        <a:latin typeface="Cambria Math"/>
                      </a:rPr>
                      <m:t>=</m:t>
                    </m:r>
                    <m:sSub>
                      <m:sSubPr>
                        <m:ctrlPr>
                          <a:rPr lang="zh-CN" altLang="zh-CN" i="1">
                            <a:latin typeface="Cambria Math"/>
                          </a:rPr>
                        </m:ctrlPr>
                      </m:sSubPr>
                      <m:e>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ji</m:t>
                            </m:r>
                          </m:sub>
                        </m:sSub>
                        <m:r>
                          <a:rPr lang="en-US" altLang="zh-CN">
                            <a:latin typeface="Cambria Math"/>
                          </a:rPr>
                          <m:t>)</m:t>
                        </m:r>
                      </m:e>
                      <m:sub>
                        <m:r>
                          <m:rPr>
                            <m:sty m:val="p"/>
                          </m:rPr>
                          <a:rPr lang="en-US" altLang="zh-CN">
                            <a:latin typeface="Cambria Math"/>
                          </a:rPr>
                          <m:t>nm</m:t>
                        </m:r>
                      </m:sub>
                    </m:sSub>
                  </m:oMath>
                </a14:m>
                <a:r>
                  <a:rPr lang="zh-CN" altLang="zh-CN" dirty="0"/>
                  <a:t>叫做</a:t>
                </a:r>
                <a:r>
                  <a:rPr lang="en-US" altLang="zh-CN" b="1" i="1" dirty="0"/>
                  <a:t>A</a:t>
                </a:r>
                <a:r>
                  <a:rPr lang="zh-CN" altLang="zh-CN" dirty="0"/>
                  <a:t>的转置矩阵。</a:t>
                </a:r>
              </a:p>
              <a:p>
                <a:r>
                  <a:rPr lang="zh-CN" altLang="zh-CN" dirty="0"/>
                  <a:t>矩阵的转置运算规律</a:t>
                </a:r>
              </a:p>
              <a:p>
                <a:pPr lvl="0"/>
                <a14:m>
                  <m:oMath xmlns:m="http://schemas.openxmlformats.org/officeDocument/2006/math">
                    <m:sSup>
                      <m:sSupPr>
                        <m:ctrlPr>
                          <a:rPr lang="zh-CN" altLang="zh-CN" i="1">
                            <a:latin typeface="Cambria Math"/>
                          </a:rPr>
                        </m:ctrlPr>
                      </m:sSupPr>
                      <m:e>
                        <m:sSup>
                          <m:sSupPr>
                            <m:ctrlPr>
                              <a:rPr lang="zh-CN" altLang="zh-CN" i="1">
                                <a:latin typeface="Cambria Math"/>
                              </a:rPr>
                            </m:ctrlPr>
                          </m:sSupPr>
                          <m:e>
                            <m:r>
                              <a:rPr lang="en-US" altLang="zh-CN">
                                <a:latin typeface="Cambria Math"/>
                              </a:rPr>
                              <m:t>(</m:t>
                            </m:r>
                            <m:r>
                              <a:rPr lang="en-US" altLang="zh-CN" b="1" i="1">
                                <a:latin typeface="Cambria Math"/>
                              </a:rPr>
                              <m:t>𝐀</m:t>
                            </m:r>
                          </m:e>
                          <m:sup>
                            <m:r>
                              <m:rPr>
                                <m:sty m:val="p"/>
                              </m:rPr>
                              <a:rPr lang="en-US" altLang="zh-CN">
                                <a:latin typeface="Cambria Math"/>
                              </a:rPr>
                              <m:t>T</m:t>
                            </m:r>
                          </m:sup>
                        </m:sSup>
                        <m:r>
                          <a:rPr lang="en-US" altLang="zh-CN">
                            <a:latin typeface="Cambria Math"/>
                          </a:rPr>
                          <m:t>)</m:t>
                        </m:r>
                      </m:e>
                      <m:sup>
                        <m:r>
                          <m:rPr>
                            <m:sty m:val="p"/>
                          </m:rPr>
                          <a:rPr lang="en-US" altLang="zh-CN">
                            <a:latin typeface="Cambria Math"/>
                          </a:rPr>
                          <m:t>T</m:t>
                        </m:r>
                      </m:sup>
                    </m:sSup>
                    <m:r>
                      <a:rPr lang="en-US" altLang="zh-CN">
                        <a:latin typeface="Cambria Math"/>
                      </a:rPr>
                      <m:t>=</m:t>
                    </m:r>
                    <m:r>
                      <a:rPr lang="en-US" altLang="zh-CN" b="1" i="1">
                        <a:latin typeface="Cambria Math"/>
                      </a:rPr>
                      <m:t>𝐀</m:t>
                    </m:r>
                  </m:oMath>
                </a14:m>
                <a:r>
                  <a:rPr lang="zh-CN" altLang="zh-CN" dirty="0"/>
                  <a:t>；</a:t>
                </a:r>
              </a:p>
              <a:p>
                <a:pPr lvl="0"/>
                <a14:m>
                  <m:oMath xmlns:m="http://schemas.openxmlformats.org/officeDocument/2006/math">
                    <m:sSup>
                      <m:sSupPr>
                        <m:ctrlPr>
                          <a:rPr lang="zh-CN" altLang="zh-CN" i="1">
                            <a:latin typeface="Cambria Math"/>
                          </a:rPr>
                        </m:ctrlPr>
                      </m:sSupPr>
                      <m:e>
                        <m:r>
                          <a:rPr lang="en-US" altLang="zh-CN">
                            <a:latin typeface="Cambria Math"/>
                          </a:rPr>
                          <m:t>(</m:t>
                        </m:r>
                        <m:r>
                          <a:rPr lang="en-US" altLang="zh-CN" b="1" i="1">
                            <a:latin typeface="Cambria Math"/>
                          </a:rPr>
                          <m:t>𝐀</m:t>
                        </m:r>
                        <m:r>
                          <a:rPr lang="en-US" altLang="zh-CN">
                            <a:latin typeface="Cambria Math"/>
                          </a:rPr>
                          <m:t>+</m:t>
                        </m:r>
                        <m:r>
                          <a:rPr lang="en-US" altLang="zh-CN" b="1" i="1">
                            <a:latin typeface="Cambria Math"/>
                          </a:rPr>
                          <m:t>𝐁</m:t>
                        </m:r>
                        <m:r>
                          <a:rPr lang="en-US" altLang="zh-CN">
                            <a:latin typeface="Cambria Math"/>
                          </a:rPr>
                          <m:t>)</m:t>
                        </m:r>
                      </m:e>
                      <m:sup>
                        <m:r>
                          <m:rPr>
                            <m:sty m:val="p"/>
                          </m:rPr>
                          <a:rPr lang="en-US" altLang="zh-CN">
                            <a:latin typeface="Cambria Math"/>
                          </a:rPr>
                          <m:t>T</m:t>
                        </m:r>
                      </m:sup>
                    </m:sSup>
                    <m:r>
                      <a:rPr lang="en-US" altLang="zh-CN">
                        <a:latin typeface="Cambria Math"/>
                      </a:rPr>
                      <m:t>=</m:t>
                    </m:r>
                    <m:sSup>
                      <m:sSupPr>
                        <m:ctrlPr>
                          <a:rPr lang="zh-CN" altLang="zh-CN" i="1">
                            <a:latin typeface="Cambria Math"/>
                          </a:rPr>
                        </m:ctrlPr>
                      </m:sSupPr>
                      <m:e>
                        <m:r>
                          <a:rPr lang="en-US" altLang="zh-CN" b="1" i="1">
                            <a:latin typeface="Cambria Math"/>
                          </a:rPr>
                          <m:t>𝐀</m:t>
                        </m:r>
                      </m:e>
                      <m:sup>
                        <m:r>
                          <m:rPr>
                            <m:sty m:val="p"/>
                          </m:rPr>
                          <a:rPr lang="en-US" altLang="zh-CN">
                            <a:latin typeface="Cambria Math"/>
                          </a:rPr>
                          <m:t>T</m:t>
                        </m:r>
                      </m:sup>
                    </m:sSup>
                    <m:r>
                      <a:rPr lang="en-US" altLang="zh-CN">
                        <a:latin typeface="Cambria Math"/>
                      </a:rPr>
                      <m:t>+</m:t>
                    </m:r>
                    <m:sSup>
                      <m:sSupPr>
                        <m:ctrlPr>
                          <a:rPr lang="zh-CN" altLang="zh-CN" i="1">
                            <a:latin typeface="Cambria Math"/>
                          </a:rPr>
                        </m:ctrlPr>
                      </m:sSupPr>
                      <m:e>
                        <m:r>
                          <a:rPr lang="en-US" altLang="zh-CN" b="1" i="1">
                            <a:latin typeface="Cambria Math"/>
                          </a:rPr>
                          <m:t>𝐁</m:t>
                        </m:r>
                      </m:e>
                      <m:sup>
                        <m:r>
                          <m:rPr>
                            <m:sty m:val="p"/>
                          </m:rPr>
                          <a:rPr lang="en-US" altLang="zh-CN">
                            <a:latin typeface="Cambria Math"/>
                          </a:rPr>
                          <m:t>T</m:t>
                        </m:r>
                      </m:sup>
                    </m:sSup>
                  </m:oMath>
                </a14:m>
                <a:r>
                  <a:rPr lang="zh-CN" altLang="zh-CN" dirty="0"/>
                  <a:t>；</a:t>
                </a:r>
              </a:p>
              <a:p>
                <a:pPr lvl="0"/>
                <a14:m>
                  <m:oMath xmlns:m="http://schemas.openxmlformats.org/officeDocument/2006/math">
                    <m:sSup>
                      <m:sSupPr>
                        <m:ctrlPr>
                          <a:rPr lang="zh-CN" altLang="zh-CN" i="1">
                            <a:latin typeface="Cambria Math"/>
                          </a:rPr>
                        </m:ctrlPr>
                      </m:sSupPr>
                      <m:e>
                        <m:d>
                          <m:dPr>
                            <m:ctrlPr>
                              <a:rPr lang="zh-CN" altLang="zh-CN" i="1">
                                <a:latin typeface="Cambria Math"/>
                              </a:rPr>
                            </m:ctrlPr>
                          </m:dPr>
                          <m:e>
                            <m:r>
                              <m:rPr>
                                <m:sty m:val="p"/>
                              </m:rPr>
                              <a:rPr lang="en-US" altLang="zh-CN">
                                <a:latin typeface="Cambria Math"/>
                              </a:rPr>
                              <m:t>μ</m:t>
                            </m:r>
                            <m:r>
                              <a:rPr lang="en-US" altLang="zh-CN" b="1" i="1">
                                <a:latin typeface="Cambria Math"/>
                              </a:rPr>
                              <m:t>𝐀</m:t>
                            </m:r>
                          </m:e>
                        </m:d>
                      </m:e>
                      <m:sup>
                        <m:r>
                          <m:rPr>
                            <m:sty m:val="p"/>
                          </m:rPr>
                          <a:rPr lang="en-US" altLang="zh-CN">
                            <a:latin typeface="Cambria Math"/>
                          </a:rPr>
                          <m:t>T</m:t>
                        </m:r>
                      </m:sup>
                    </m:sSup>
                    <m:r>
                      <a:rPr lang="en-US" altLang="zh-CN">
                        <a:latin typeface="Cambria Math"/>
                      </a:rPr>
                      <m:t>=</m:t>
                    </m:r>
                    <m:r>
                      <m:rPr>
                        <m:sty m:val="p"/>
                      </m:rPr>
                      <a:rPr lang="en-US" altLang="zh-CN">
                        <a:latin typeface="Cambria Math"/>
                      </a:rPr>
                      <m:t>μ</m:t>
                    </m:r>
                    <m:sSup>
                      <m:sSupPr>
                        <m:ctrlPr>
                          <a:rPr lang="zh-CN" altLang="zh-CN" i="1">
                            <a:latin typeface="Cambria Math"/>
                          </a:rPr>
                        </m:ctrlPr>
                      </m:sSupPr>
                      <m:e>
                        <m:r>
                          <a:rPr lang="en-US" altLang="zh-CN" b="1" i="1">
                            <a:latin typeface="Cambria Math"/>
                          </a:rPr>
                          <m:t>𝐀</m:t>
                        </m:r>
                      </m:e>
                      <m:sup>
                        <m:r>
                          <m:rPr>
                            <m:sty m:val="p"/>
                          </m:rPr>
                          <a:rPr lang="en-US" altLang="zh-CN">
                            <a:latin typeface="Cambria Math"/>
                          </a:rPr>
                          <m:t>T</m:t>
                        </m:r>
                      </m:sup>
                    </m:sSup>
                    <m:r>
                      <a:rPr lang="en-US" altLang="zh-CN">
                        <a:latin typeface="Cambria Math"/>
                      </a:rPr>
                      <m:t>(</m:t>
                    </m:r>
                    <m:r>
                      <m:rPr>
                        <m:sty m:val="p"/>
                      </m:rPr>
                      <a:rPr lang="en-US" altLang="zh-CN">
                        <a:latin typeface="Cambria Math"/>
                      </a:rPr>
                      <m:t>μ</m:t>
                    </m:r>
                    <m:r>
                      <a:rPr lang="zh-CN" altLang="zh-CN">
                        <a:latin typeface="Cambria Math"/>
                      </a:rPr>
                      <m:t>为数</m:t>
                    </m:r>
                    <m:r>
                      <a:rPr lang="en-US" altLang="zh-CN">
                        <a:latin typeface="Cambria Math"/>
                      </a:rPr>
                      <m:t>)</m:t>
                    </m:r>
                  </m:oMath>
                </a14:m>
                <a:r>
                  <a:rPr lang="zh-CN" altLang="zh-CN" dirty="0"/>
                  <a:t>；</a:t>
                </a:r>
              </a:p>
              <a:p>
                <a:pPr lvl="0"/>
                <a14:m>
                  <m:oMath xmlns:m="http://schemas.openxmlformats.org/officeDocument/2006/math">
                    <m:sSup>
                      <m:sSupPr>
                        <m:ctrlPr>
                          <a:rPr lang="zh-CN" altLang="zh-CN" i="1">
                            <a:latin typeface="Cambria Math"/>
                          </a:rPr>
                        </m:ctrlPr>
                      </m:sSupPr>
                      <m:e>
                        <m:d>
                          <m:dPr>
                            <m:ctrlPr>
                              <a:rPr lang="zh-CN" altLang="zh-CN" i="1">
                                <a:latin typeface="Cambria Math"/>
                              </a:rPr>
                            </m:ctrlPr>
                          </m:dPr>
                          <m:e>
                            <m:r>
                              <a:rPr lang="en-US" altLang="zh-CN" b="1" i="1">
                                <a:latin typeface="Cambria Math"/>
                              </a:rPr>
                              <m:t>𝐀𝐁</m:t>
                            </m:r>
                          </m:e>
                        </m:d>
                      </m:e>
                      <m:sup>
                        <m:r>
                          <m:rPr>
                            <m:sty m:val="p"/>
                          </m:rPr>
                          <a:rPr lang="en-US" altLang="zh-CN">
                            <a:latin typeface="Cambria Math"/>
                          </a:rPr>
                          <m:t>T</m:t>
                        </m:r>
                      </m:sup>
                    </m:sSup>
                    <m:r>
                      <a:rPr lang="en-US" altLang="zh-CN">
                        <a:latin typeface="Cambria Math"/>
                      </a:rPr>
                      <m:t>=</m:t>
                    </m:r>
                    <m:sSup>
                      <m:sSupPr>
                        <m:ctrlPr>
                          <a:rPr lang="zh-CN" altLang="zh-CN" i="1">
                            <a:latin typeface="Cambria Math"/>
                          </a:rPr>
                        </m:ctrlPr>
                      </m:sSupPr>
                      <m:e>
                        <m:r>
                          <a:rPr lang="en-US" altLang="zh-CN" b="1" i="1">
                            <a:latin typeface="Cambria Math"/>
                          </a:rPr>
                          <m:t>𝐁</m:t>
                        </m:r>
                      </m:e>
                      <m:sup>
                        <m:r>
                          <m:rPr>
                            <m:sty m:val="p"/>
                          </m:rPr>
                          <a:rPr lang="en-US" altLang="zh-CN">
                            <a:latin typeface="Cambria Math"/>
                          </a:rPr>
                          <m:t>T</m:t>
                        </m:r>
                      </m:sup>
                    </m:sSup>
                    <m:sSup>
                      <m:sSupPr>
                        <m:ctrlPr>
                          <a:rPr lang="zh-CN" altLang="zh-CN" i="1">
                            <a:latin typeface="Cambria Math"/>
                          </a:rPr>
                        </m:ctrlPr>
                      </m:sSupPr>
                      <m:e>
                        <m:r>
                          <a:rPr lang="en-US" altLang="zh-CN" b="1" i="1">
                            <a:latin typeface="Cambria Math"/>
                          </a:rPr>
                          <m:t>𝐀</m:t>
                        </m:r>
                      </m:e>
                      <m:sup>
                        <m:r>
                          <m:rPr>
                            <m:sty m:val="p"/>
                          </m:rPr>
                          <a:rPr lang="en-US" altLang="zh-CN">
                            <a:latin typeface="Cambria Math"/>
                          </a:rPr>
                          <m:t>T</m:t>
                        </m:r>
                      </m:sup>
                    </m:sSup>
                  </m:oMath>
                </a14:m>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70" t="-4309" r="-62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3276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逆矩阵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47500" lnSpcReduction="20000"/>
              </a:bodyPr>
              <a:lstStyle/>
              <a:p>
                <a:r>
                  <a:rPr lang="zh-CN" altLang="zh-CN" dirty="0"/>
                  <a:t>设</a:t>
                </a:r>
                <a:r>
                  <a:rPr lang="en-US" altLang="zh-CN" b="1" dirty="0"/>
                  <a:t>A</a:t>
                </a:r>
                <a:r>
                  <a:rPr lang="zh-CN" altLang="zh-CN" dirty="0"/>
                  <a:t>为</a:t>
                </a:r>
                <a:r>
                  <a:rPr lang="en-US" altLang="zh-CN" dirty="0"/>
                  <a:t>n</a:t>
                </a:r>
                <a:r>
                  <a:rPr lang="zh-CN" altLang="zh-CN" dirty="0"/>
                  <a:t>阶方阵，如果存在</a:t>
                </a:r>
                <a:r>
                  <a:rPr lang="en-US" altLang="zh-CN" dirty="0"/>
                  <a:t>n</a:t>
                </a:r>
                <a:r>
                  <a:rPr lang="zh-CN" altLang="zh-CN" dirty="0"/>
                  <a:t>阶方阵</a:t>
                </a:r>
                <a:r>
                  <a:rPr lang="en-US" altLang="zh-CN" b="1" dirty="0"/>
                  <a:t>B</a:t>
                </a:r>
                <a:r>
                  <a:rPr lang="zh-CN" altLang="zh-CN" dirty="0"/>
                  <a:t>，使得</a:t>
                </a:r>
              </a:p>
              <a:p>
                <a:r>
                  <a:rPr lang="en-US" altLang="zh-CN" dirty="0"/>
                  <a:t>                            </a:t>
                </a:r>
                <a14:m>
                  <m:oMath xmlns:m="http://schemas.openxmlformats.org/officeDocument/2006/math">
                    <m:r>
                      <a:rPr lang="en-US" altLang="zh-CN" b="1" i="1">
                        <a:latin typeface="Cambria Math"/>
                      </a:rPr>
                      <m:t>𝐀𝐁</m:t>
                    </m:r>
                    <m:r>
                      <a:rPr lang="en-US" altLang="zh-CN">
                        <a:latin typeface="Cambria Math"/>
                      </a:rPr>
                      <m:t>=</m:t>
                    </m:r>
                    <m:r>
                      <a:rPr lang="en-US" altLang="zh-CN" b="1" i="1">
                        <a:latin typeface="Cambria Math"/>
                      </a:rPr>
                      <m:t>𝐁𝐀</m:t>
                    </m:r>
                    <m:r>
                      <a:rPr lang="en-US" altLang="zh-CN">
                        <a:latin typeface="Cambria Math"/>
                      </a:rPr>
                      <m:t>=</m:t>
                    </m:r>
                    <m:r>
                      <a:rPr lang="en-US" altLang="zh-CN" b="1" i="1">
                        <a:latin typeface="Cambria Math"/>
                      </a:rPr>
                      <m:t>𝐄</m:t>
                    </m:r>
                  </m:oMath>
                </a14:m>
                <a:endParaRPr lang="zh-CN" altLang="zh-CN" dirty="0"/>
              </a:p>
              <a:p>
                <a:r>
                  <a:rPr lang="zh-CN" altLang="zh-CN" dirty="0"/>
                  <a:t>则称矩阵</a:t>
                </a:r>
                <a:r>
                  <a:rPr lang="en-US" altLang="zh-CN" b="1" dirty="0"/>
                  <a:t>A</a:t>
                </a:r>
                <a:r>
                  <a:rPr lang="zh-CN" altLang="zh-CN" dirty="0"/>
                  <a:t>是可逆的</a:t>
                </a:r>
                <a:r>
                  <a:rPr lang="en-US" altLang="zh-CN" dirty="0"/>
                  <a:t>,</a:t>
                </a:r>
                <a:r>
                  <a:rPr lang="zh-CN" altLang="zh-CN" dirty="0"/>
                  <a:t>并称</a:t>
                </a:r>
                <a:r>
                  <a:rPr lang="en-US" altLang="zh-CN" b="1" dirty="0"/>
                  <a:t>B</a:t>
                </a:r>
                <a:r>
                  <a:rPr lang="zh-CN" altLang="zh-CN" dirty="0"/>
                  <a:t>为</a:t>
                </a:r>
                <a:r>
                  <a:rPr lang="en-US" altLang="zh-CN" b="1" dirty="0"/>
                  <a:t>A</a:t>
                </a:r>
                <a:r>
                  <a:rPr lang="zh-CN" altLang="zh-CN" dirty="0"/>
                  <a:t>的逆矩阵，记为</a:t>
                </a:r>
                <a14:m>
                  <m:oMath xmlns:m="http://schemas.openxmlformats.org/officeDocument/2006/math">
                    <m:sSup>
                      <m:sSupPr>
                        <m:ctrlPr>
                          <a:rPr lang="zh-CN" altLang="zh-CN" i="1">
                            <a:latin typeface="Cambria Math"/>
                          </a:rPr>
                        </m:ctrlPr>
                      </m:sSupPr>
                      <m:e>
                        <m:r>
                          <a:rPr lang="en-US" altLang="zh-CN" b="1" i="1">
                            <a:latin typeface="Cambria Math"/>
                          </a:rPr>
                          <m:t>𝐀</m:t>
                        </m:r>
                      </m:e>
                      <m:sup>
                        <m:r>
                          <a:rPr lang="en-US" altLang="zh-CN" i="1">
                            <a:latin typeface="Cambria Math"/>
                          </a:rPr>
                          <m:t>−</m:t>
                        </m:r>
                        <m:r>
                          <a:rPr lang="en-US" altLang="zh-CN">
                            <a:latin typeface="Cambria Math"/>
                          </a:rPr>
                          <m:t>1</m:t>
                        </m:r>
                      </m:sup>
                    </m:sSup>
                  </m:oMath>
                </a14:m>
                <a:r>
                  <a:rPr lang="zh-CN" altLang="zh-CN" dirty="0"/>
                  <a:t>。</a:t>
                </a:r>
              </a:p>
              <a:p>
                <a:r>
                  <a:rPr lang="en-US" altLang="zh-CN" dirty="0"/>
                  <a:t>n</a:t>
                </a:r>
                <a:r>
                  <a:rPr lang="zh-CN" altLang="zh-CN" dirty="0"/>
                  <a:t>阶方阵</a:t>
                </a:r>
                <a14:m>
                  <m:oMath xmlns:m="http://schemas.openxmlformats.org/officeDocument/2006/math">
                    <m:r>
                      <a:rPr lang="en-US" altLang="zh-CN" b="1" i="1">
                        <a:latin typeface="Cambria Math"/>
                      </a:rPr>
                      <m:t>𝐀</m:t>
                    </m:r>
                    <m:r>
                      <a:rPr lang="en-US" altLang="zh-CN">
                        <a:latin typeface="Cambria Math"/>
                      </a:rPr>
                      <m:t>=</m:t>
                    </m:r>
                    <m:sSub>
                      <m:sSubPr>
                        <m:ctrlPr>
                          <a:rPr lang="zh-CN" altLang="zh-CN" i="1">
                            <a:latin typeface="Cambria Math"/>
                          </a:rPr>
                        </m:ctrlPr>
                      </m:sSubPr>
                      <m:e>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ij</m:t>
                            </m:r>
                          </m:sub>
                        </m:sSub>
                        <m:r>
                          <a:rPr lang="en-US" altLang="zh-CN">
                            <a:latin typeface="Cambria Math"/>
                          </a:rPr>
                          <m:t>)</m:t>
                        </m:r>
                      </m:e>
                      <m:sub>
                        <m:r>
                          <m:rPr>
                            <m:sty m:val="p"/>
                          </m:rPr>
                          <a:rPr lang="en-US" altLang="zh-CN">
                            <a:latin typeface="Cambria Math"/>
                          </a:rPr>
                          <m:t>n</m:t>
                        </m:r>
                        <m:r>
                          <a:rPr lang="en-US" altLang="zh-CN">
                            <a:latin typeface="Cambria Math"/>
                          </a:rPr>
                          <m:t>×</m:t>
                        </m:r>
                        <m:r>
                          <m:rPr>
                            <m:sty m:val="p"/>
                          </m:rPr>
                          <a:rPr lang="en-US" altLang="zh-CN">
                            <a:latin typeface="Cambria Math"/>
                          </a:rPr>
                          <m:t>n</m:t>
                        </m:r>
                      </m:sub>
                    </m:sSub>
                  </m:oMath>
                </a14:m>
                <a:r>
                  <a:rPr lang="zh-CN" altLang="zh-CN" dirty="0"/>
                  <a:t>可逆的充分必要条件是</a:t>
                </a:r>
                <a14:m>
                  <m:oMath xmlns:m="http://schemas.openxmlformats.org/officeDocument/2006/math">
                    <m:d>
                      <m:dPr>
                        <m:begChr m:val="|"/>
                        <m:endChr m:val="|"/>
                        <m:ctrlPr>
                          <a:rPr lang="zh-CN" altLang="zh-CN" i="1">
                            <a:latin typeface="Cambria Math"/>
                          </a:rPr>
                        </m:ctrlPr>
                      </m:dPr>
                      <m:e>
                        <m:r>
                          <a:rPr lang="en-US" altLang="zh-CN" b="1" i="1">
                            <a:latin typeface="Cambria Math"/>
                          </a:rPr>
                          <m:t>𝐀</m:t>
                        </m:r>
                      </m:e>
                    </m:d>
                    <m:r>
                      <a:rPr lang="zh-CN" altLang="zh-CN">
                        <a:latin typeface="Cambria Math"/>
                      </a:rPr>
                      <m:t>≠</m:t>
                    </m:r>
                    <m:r>
                      <a:rPr lang="en-US" altLang="zh-CN">
                        <a:latin typeface="Cambria Math"/>
                      </a:rPr>
                      <m:t>0</m:t>
                    </m:r>
                  </m:oMath>
                </a14:m>
                <a:r>
                  <a:rPr lang="en-US" altLang="zh-CN" dirty="0"/>
                  <a:t> </a:t>
                </a:r>
                <a:r>
                  <a:rPr lang="zh-CN" altLang="zh-CN" dirty="0"/>
                  <a:t>。当</a:t>
                </a:r>
                <a:r>
                  <a:rPr lang="en-US" altLang="zh-CN" b="1" dirty="0"/>
                  <a:t>A</a:t>
                </a:r>
                <a:r>
                  <a:rPr lang="zh-CN" altLang="zh-CN" dirty="0"/>
                  <a:t>可逆时</a:t>
                </a:r>
              </a:p>
              <a:p>
                <a14:m>
                  <m:oMath xmlns:m="http://schemas.openxmlformats.org/officeDocument/2006/math">
                    <m:sSup>
                      <m:sSupPr>
                        <m:ctrlPr>
                          <a:rPr lang="zh-CN" altLang="zh-CN" i="1">
                            <a:latin typeface="Cambria Math"/>
                          </a:rPr>
                        </m:ctrlPr>
                      </m:sSupPr>
                      <m:e>
                        <m:r>
                          <a:rPr lang="en-US" altLang="zh-CN" b="1" i="1">
                            <a:latin typeface="Cambria Math"/>
                          </a:rPr>
                          <m:t>𝐀</m:t>
                        </m:r>
                      </m:e>
                      <m:sup>
                        <m:r>
                          <a:rPr lang="en-US" altLang="zh-CN" i="1">
                            <a:latin typeface="Cambria Math"/>
                          </a:rPr>
                          <m:t>−</m:t>
                        </m:r>
                        <m:r>
                          <a:rPr lang="en-US" altLang="zh-CN">
                            <a:latin typeface="Cambria Math"/>
                          </a:rPr>
                          <m:t>1</m:t>
                        </m:r>
                      </m:sup>
                    </m:sSup>
                    <m:r>
                      <a:rPr lang="en-US" altLang="zh-CN">
                        <a:latin typeface="Cambria Math"/>
                      </a:rPr>
                      <m:t>=</m:t>
                    </m:r>
                    <m:f>
                      <m:fPr>
                        <m:ctrlPr>
                          <a:rPr lang="zh-CN" altLang="zh-CN" i="1">
                            <a:latin typeface="Cambria Math"/>
                          </a:rPr>
                        </m:ctrlPr>
                      </m:fPr>
                      <m:num>
                        <m:r>
                          <a:rPr lang="en-US" altLang="zh-CN">
                            <a:latin typeface="Cambria Math"/>
                          </a:rPr>
                          <m:t>1</m:t>
                        </m:r>
                      </m:num>
                      <m:den>
                        <m:d>
                          <m:dPr>
                            <m:begChr m:val="|"/>
                            <m:endChr m:val="|"/>
                            <m:ctrlPr>
                              <a:rPr lang="zh-CN" altLang="zh-CN" i="1">
                                <a:latin typeface="Cambria Math"/>
                              </a:rPr>
                            </m:ctrlPr>
                          </m:dPr>
                          <m:e>
                            <m:r>
                              <a:rPr lang="en-US" altLang="zh-CN" b="1" i="1">
                                <a:latin typeface="Cambria Math"/>
                              </a:rPr>
                              <m:t>𝐀</m:t>
                            </m:r>
                          </m:e>
                        </m:d>
                      </m:den>
                    </m:f>
                    <m:sSup>
                      <m:sSupPr>
                        <m:ctrlPr>
                          <a:rPr lang="zh-CN" altLang="zh-CN" i="1">
                            <a:latin typeface="Cambria Math"/>
                          </a:rPr>
                        </m:ctrlPr>
                      </m:sSupPr>
                      <m:e>
                        <m:r>
                          <a:rPr lang="en-US" altLang="zh-CN" b="1" i="1">
                            <a:latin typeface="Cambria Math"/>
                          </a:rPr>
                          <m:t>𝐀</m:t>
                        </m:r>
                      </m:e>
                      <m:sup>
                        <m:r>
                          <a:rPr lang="en-US" altLang="zh-CN" i="1">
                            <a:latin typeface="Cambria Math"/>
                          </a:rPr>
                          <m:t>∗</m:t>
                        </m:r>
                      </m:sup>
                    </m:sSup>
                  </m:oMath>
                </a14:m>
                <a:endParaRPr lang="zh-CN" altLang="zh-CN" dirty="0"/>
              </a:p>
              <a:p>
                <a:r>
                  <a:rPr lang="zh-CN" altLang="zh-CN" dirty="0"/>
                  <a:t>其中</a:t>
                </a:r>
                <a14:m>
                  <m:oMath xmlns:m="http://schemas.openxmlformats.org/officeDocument/2006/math">
                    <m:sSup>
                      <m:sSupPr>
                        <m:ctrlPr>
                          <a:rPr lang="zh-CN" altLang="zh-CN" i="1">
                            <a:latin typeface="Cambria Math"/>
                          </a:rPr>
                        </m:ctrlPr>
                      </m:sSupPr>
                      <m:e>
                        <m:r>
                          <a:rPr lang="en-US" altLang="zh-CN" b="1" i="1">
                            <a:latin typeface="Cambria Math"/>
                          </a:rPr>
                          <m:t>𝐀</m:t>
                        </m:r>
                      </m:e>
                      <m:sup>
                        <m:r>
                          <a:rPr lang="en-US" altLang="zh-CN" i="1">
                            <a:latin typeface="Cambria Math"/>
                          </a:rPr>
                          <m:t>∗</m:t>
                        </m:r>
                      </m:sup>
                    </m:sSup>
                  </m:oMath>
                </a14:m>
                <a:r>
                  <a:rPr lang="zh-CN" altLang="zh-CN" dirty="0"/>
                  <a:t>为</a:t>
                </a:r>
                <a14:m>
                  <m:oMath xmlns:m="http://schemas.openxmlformats.org/officeDocument/2006/math">
                    <m:r>
                      <a:rPr lang="en-US" altLang="zh-CN" b="1" i="1">
                        <a:latin typeface="Cambria Math"/>
                      </a:rPr>
                      <m:t>𝐀</m:t>
                    </m:r>
                  </m:oMath>
                </a14:m>
                <a:r>
                  <a:rPr lang="zh-CN" altLang="zh-CN" dirty="0"/>
                  <a:t>的伴随阵，由</a:t>
                </a:r>
                <a:r>
                  <a:rPr lang="en-US" altLang="zh-CN" dirty="0"/>
                  <a:t>A</a:t>
                </a:r>
                <a:r>
                  <a:rPr lang="zh-CN" altLang="zh-CN" dirty="0"/>
                  <a:t>的代数余子式组成。可逆矩阵的性质包括：</a:t>
                </a:r>
              </a:p>
              <a:p>
                <a:pPr lvl="0"/>
                <a:r>
                  <a:rPr lang="zh-CN" altLang="zh-CN" dirty="0"/>
                  <a:t>若</a:t>
                </a:r>
                <a:r>
                  <a:rPr lang="en-US" altLang="zh-CN" dirty="0"/>
                  <a:t>A</a:t>
                </a:r>
                <a:r>
                  <a:rPr lang="zh-CN" altLang="zh-CN" dirty="0"/>
                  <a:t>可逆，则</a:t>
                </a:r>
                <a14:m>
                  <m:oMath xmlns:m="http://schemas.openxmlformats.org/officeDocument/2006/math">
                    <m:sSup>
                      <m:sSupPr>
                        <m:ctrlPr>
                          <a:rPr lang="zh-CN" altLang="zh-CN" i="1">
                            <a:latin typeface="Cambria Math"/>
                          </a:rPr>
                        </m:ctrlPr>
                      </m:sSupPr>
                      <m:e>
                        <m:r>
                          <a:rPr lang="en-US" altLang="zh-CN" b="1" i="1">
                            <a:latin typeface="Cambria Math"/>
                          </a:rPr>
                          <m:t>𝐀</m:t>
                        </m:r>
                      </m:e>
                      <m:sup>
                        <m:r>
                          <a:rPr lang="en-US" altLang="zh-CN" i="1">
                            <a:latin typeface="Cambria Math"/>
                          </a:rPr>
                          <m:t>−</m:t>
                        </m:r>
                        <m:r>
                          <a:rPr lang="en-US" altLang="zh-CN">
                            <a:latin typeface="Cambria Math"/>
                          </a:rPr>
                          <m:t>1</m:t>
                        </m:r>
                      </m:sup>
                    </m:sSup>
                  </m:oMath>
                </a14:m>
                <a:r>
                  <a:rPr lang="zh-CN" altLang="zh-CN" dirty="0"/>
                  <a:t>也可逆，且</a:t>
                </a:r>
                <a14:m>
                  <m:oMath xmlns:m="http://schemas.openxmlformats.org/officeDocument/2006/math">
                    <m:sSup>
                      <m:sSupPr>
                        <m:ctrlPr>
                          <a:rPr lang="zh-CN" altLang="zh-CN" i="1">
                            <a:latin typeface="Cambria Math"/>
                          </a:rPr>
                        </m:ctrlPr>
                      </m:sSupPr>
                      <m:e>
                        <m:r>
                          <a:rPr lang="en-US" altLang="zh-CN">
                            <a:latin typeface="Cambria Math"/>
                          </a:rPr>
                          <m:t>(</m:t>
                        </m:r>
                        <m:sSup>
                          <m:sSupPr>
                            <m:ctrlPr>
                              <a:rPr lang="zh-CN" altLang="zh-CN" i="1">
                                <a:latin typeface="Cambria Math"/>
                              </a:rPr>
                            </m:ctrlPr>
                          </m:sSupPr>
                          <m:e>
                            <m:r>
                              <a:rPr lang="en-US" altLang="zh-CN" b="1" i="1">
                                <a:latin typeface="Cambria Math"/>
                              </a:rPr>
                              <m:t>𝐀</m:t>
                            </m:r>
                          </m:e>
                          <m:sup>
                            <m:r>
                              <a:rPr lang="en-US" altLang="zh-CN" i="1">
                                <a:latin typeface="Cambria Math"/>
                              </a:rPr>
                              <m:t>−</m:t>
                            </m:r>
                            <m:r>
                              <a:rPr lang="en-US" altLang="zh-CN">
                                <a:latin typeface="Cambria Math"/>
                              </a:rPr>
                              <m:t>1</m:t>
                            </m:r>
                          </m:sup>
                        </m:sSup>
                        <m:r>
                          <a:rPr lang="en-US" altLang="zh-CN">
                            <a:latin typeface="Cambria Math"/>
                          </a:rPr>
                          <m:t>)</m:t>
                        </m:r>
                      </m:e>
                      <m:sup>
                        <m:r>
                          <a:rPr lang="en-US" altLang="zh-CN" i="1">
                            <a:latin typeface="Cambria Math"/>
                          </a:rPr>
                          <m:t>−</m:t>
                        </m:r>
                        <m:r>
                          <a:rPr lang="en-US" altLang="zh-CN">
                            <a:latin typeface="Cambria Math"/>
                          </a:rPr>
                          <m:t>1</m:t>
                        </m:r>
                      </m:sup>
                    </m:sSup>
                    <m:r>
                      <a:rPr lang="en-US" altLang="zh-CN">
                        <a:latin typeface="Cambria Math"/>
                      </a:rPr>
                      <m:t>=</m:t>
                    </m:r>
                    <m:r>
                      <a:rPr lang="en-US" altLang="zh-CN" b="1" i="1">
                        <a:latin typeface="Cambria Math"/>
                      </a:rPr>
                      <m:t>𝐀</m:t>
                    </m:r>
                  </m:oMath>
                </a14:m>
                <a:r>
                  <a:rPr lang="zh-CN" altLang="zh-CN" dirty="0"/>
                  <a:t>；</a:t>
                </a:r>
              </a:p>
              <a:p>
                <a:pPr lvl="0"/>
                <a:r>
                  <a:rPr lang="zh-CN" altLang="zh-CN" dirty="0"/>
                  <a:t>若</a:t>
                </a:r>
                <a:r>
                  <a:rPr lang="en-US" altLang="zh-CN" dirty="0"/>
                  <a:t>A</a:t>
                </a:r>
                <a:r>
                  <a:rPr lang="zh-CN" altLang="zh-CN" dirty="0"/>
                  <a:t>可逆，数</a:t>
                </a:r>
                <a14:m>
                  <m:oMath xmlns:m="http://schemas.openxmlformats.org/officeDocument/2006/math">
                    <m:r>
                      <m:rPr>
                        <m:sty m:val="p"/>
                      </m:rPr>
                      <a:rPr lang="en-US" altLang="zh-CN">
                        <a:latin typeface="Cambria Math"/>
                      </a:rPr>
                      <m:t>μ</m:t>
                    </m:r>
                    <m:r>
                      <a:rPr lang="en-US" altLang="zh-CN">
                        <a:latin typeface="Cambria Math"/>
                      </a:rPr>
                      <m:t>≠0</m:t>
                    </m:r>
                  </m:oMath>
                </a14:m>
                <a:r>
                  <a:rPr lang="en-US" altLang="zh-CN" dirty="0"/>
                  <a:t>,</a:t>
                </a:r>
                <a:r>
                  <a:rPr lang="zh-CN" altLang="zh-CN" dirty="0"/>
                  <a:t>则</a:t>
                </a:r>
                <a14:m>
                  <m:oMath xmlns:m="http://schemas.openxmlformats.org/officeDocument/2006/math">
                    <m:r>
                      <m:rPr>
                        <m:sty m:val="p"/>
                      </m:rPr>
                      <a:rPr lang="en-US" altLang="zh-CN">
                        <a:latin typeface="Cambria Math"/>
                      </a:rPr>
                      <m:t>μ</m:t>
                    </m:r>
                    <m:r>
                      <a:rPr lang="en-US" altLang="zh-CN" b="1" i="1">
                        <a:latin typeface="Cambria Math"/>
                      </a:rPr>
                      <m:t>𝐀</m:t>
                    </m:r>
                  </m:oMath>
                </a14:m>
                <a:r>
                  <a:rPr lang="zh-CN" altLang="zh-CN" dirty="0"/>
                  <a:t>也可逆，且</a:t>
                </a:r>
                <a14:m>
                  <m:oMath xmlns:m="http://schemas.openxmlformats.org/officeDocument/2006/math">
                    <m:sSup>
                      <m:sSupPr>
                        <m:ctrlPr>
                          <a:rPr lang="zh-CN" altLang="zh-CN" i="1">
                            <a:latin typeface="Cambria Math"/>
                          </a:rPr>
                        </m:ctrlPr>
                      </m:sSupPr>
                      <m:e>
                        <m:r>
                          <a:rPr lang="en-US" altLang="zh-CN">
                            <a:latin typeface="Cambria Math"/>
                          </a:rPr>
                          <m:t>(</m:t>
                        </m:r>
                        <m:r>
                          <m:rPr>
                            <m:sty m:val="p"/>
                          </m:rPr>
                          <a:rPr lang="en-US" altLang="zh-CN">
                            <a:latin typeface="Cambria Math"/>
                          </a:rPr>
                          <m:t>μ</m:t>
                        </m:r>
                        <m:r>
                          <a:rPr lang="en-US" altLang="zh-CN" b="1" i="1">
                            <a:latin typeface="Cambria Math"/>
                          </a:rPr>
                          <m:t>𝐀</m:t>
                        </m:r>
                        <m:r>
                          <a:rPr lang="en-US" altLang="zh-CN">
                            <a:latin typeface="Cambria Math"/>
                          </a:rPr>
                          <m:t>)</m:t>
                        </m:r>
                      </m:e>
                      <m:sup>
                        <m:r>
                          <a:rPr lang="en-US" altLang="zh-CN" i="1">
                            <a:latin typeface="Cambria Math"/>
                          </a:rPr>
                          <m:t>−</m:t>
                        </m:r>
                        <m:r>
                          <a:rPr lang="en-US" altLang="zh-CN">
                            <a:latin typeface="Cambria Math"/>
                          </a:rPr>
                          <m:t>1</m:t>
                        </m:r>
                      </m:sup>
                    </m:sSup>
                    <m:r>
                      <a:rPr lang="en-US" altLang="zh-CN">
                        <a:latin typeface="Cambria Math"/>
                      </a:rPr>
                      <m:t>=</m:t>
                    </m:r>
                    <m:f>
                      <m:fPr>
                        <m:ctrlPr>
                          <a:rPr lang="zh-CN" altLang="zh-CN" i="1">
                            <a:latin typeface="Cambria Math"/>
                          </a:rPr>
                        </m:ctrlPr>
                      </m:fPr>
                      <m:num>
                        <m:r>
                          <a:rPr lang="en-US" altLang="zh-CN">
                            <a:latin typeface="Cambria Math"/>
                          </a:rPr>
                          <m:t>1</m:t>
                        </m:r>
                      </m:num>
                      <m:den>
                        <m:r>
                          <m:rPr>
                            <m:sty m:val="p"/>
                          </m:rPr>
                          <a:rPr lang="en-US" altLang="zh-CN">
                            <a:latin typeface="Cambria Math"/>
                          </a:rPr>
                          <m:t>μ</m:t>
                        </m:r>
                      </m:den>
                    </m:f>
                    <m:sSup>
                      <m:sSupPr>
                        <m:ctrlPr>
                          <a:rPr lang="zh-CN" altLang="zh-CN" i="1">
                            <a:latin typeface="Cambria Math"/>
                          </a:rPr>
                        </m:ctrlPr>
                      </m:sSupPr>
                      <m:e>
                        <m:r>
                          <a:rPr lang="en-US" altLang="zh-CN" b="1" i="1">
                            <a:latin typeface="Cambria Math"/>
                          </a:rPr>
                          <m:t>𝐀</m:t>
                        </m:r>
                      </m:e>
                      <m:sup>
                        <m:r>
                          <a:rPr lang="en-US" altLang="zh-CN" i="1">
                            <a:latin typeface="Cambria Math"/>
                          </a:rPr>
                          <m:t>−</m:t>
                        </m:r>
                        <m:r>
                          <a:rPr lang="en-US" altLang="zh-CN">
                            <a:latin typeface="Cambria Math"/>
                          </a:rPr>
                          <m:t>1</m:t>
                        </m:r>
                      </m:sup>
                    </m:sSup>
                  </m:oMath>
                </a14:m>
                <a:r>
                  <a:rPr lang="zh-CN" altLang="zh-CN" dirty="0"/>
                  <a:t>；</a:t>
                </a:r>
              </a:p>
              <a:p>
                <a:pPr lvl="0"/>
                <a:r>
                  <a:rPr lang="zh-CN" altLang="zh-CN" dirty="0"/>
                  <a:t>若</a:t>
                </a:r>
                <a:r>
                  <a:rPr lang="en-US" altLang="zh-CN" dirty="0"/>
                  <a:t>A,B</a:t>
                </a:r>
                <a:r>
                  <a:rPr lang="zh-CN" altLang="zh-CN" dirty="0"/>
                  <a:t>为同阶可逆矩阵，则</a:t>
                </a:r>
                <a:r>
                  <a:rPr lang="en-US" altLang="zh-CN" dirty="0"/>
                  <a:t>AB</a:t>
                </a:r>
                <a:r>
                  <a:rPr lang="zh-CN" altLang="zh-CN" dirty="0"/>
                  <a:t>也可逆，且</a:t>
                </a:r>
                <a14:m>
                  <m:oMath xmlns:m="http://schemas.openxmlformats.org/officeDocument/2006/math">
                    <m:sSup>
                      <m:sSupPr>
                        <m:ctrlPr>
                          <a:rPr lang="zh-CN" altLang="zh-CN" i="1">
                            <a:latin typeface="Cambria Math"/>
                          </a:rPr>
                        </m:ctrlPr>
                      </m:sSupPr>
                      <m:e>
                        <m:r>
                          <a:rPr lang="en-US" altLang="zh-CN">
                            <a:latin typeface="Cambria Math"/>
                          </a:rPr>
                          <m:t>(</m:t>
                        </m:r>
                        <m:r>
                          <a:rPr lang="en-US" altLang="zh-CN" b="1" i="1">
                            <a:latin typeface="Cambria Math"/>
                          </a:rPr>
                          <m:t>𝐀𝐁</m:t>
                        </m:r>
                        <m:r>
                          <a:rPr lang="en-US" altLang="zh-CN">
                            <a:latin typeface="Cambria Math"/>
                          </a:rPr>
                          <m:t>)</m:t>
                        </m:r>
                      </m:e>
                      <m:sup>
                        <m:r>
                          <a:rPr lang="en-US" altLang="zh-CN" i="1">
                            <a:latin typeface="Cambria Math"/>
                          </a:rPr>
                          <m:t>−</m:t>
                        </m:r>
                        <m:r>
                          <a:rPr lang="en-US" altLang="zh-CN">
                            <a:latin typeface="Cambria Math"/>
                          </a:rPr>
                          <m:t>1</m:t>
                        </m:r>
                      </m:sup>
                    </m:sSup>
                    <m:r>
                      <a:rPr lang="en-US" altLang="zh-CN">
                        <a:latin typeface="Cambria Math"/>
                      </a:rPr>
                      <m:t>=</m:t>
                    </m:r>
                    <m:sSup>
                      <m:sSupPr>
                        <m:ctrlPr>
                          <a:rPr lang="zh-CN" altLang="zh-CN" i="1">
                            <a:latin typeface="Cambria Math"/>
                          </a:rPr>
                        </m:ctrlPr>
                      </m:sSupPr>
                      <m:e>
                        <m:r>
                          <a:rPr lang="en-US" altLang="zh-CN" b="1" i="1">
                            <a:latin typeface="Cambria Math"/>
                          </a:rPr>
                          <m:t>𝐁</m:t>
                        </m:r>
                      </m:e>
                      <m:sup>
                        <m:r>
                          <a:rPr lang="en-US" altLang="zh-CN" i="1">
                            <a:latin typeface="Cambria Math"/>
                          </a:rPr>
                          <m:t>−</m:t>
                        </m:r>
                        <m:r>
                          <a:rPr lang="en-US" altLang="zh-CN">
                            <a:latin typeface="Cambria Math"/>
                          </a:rPr>
                          <m:t>1</m:t>
                        </m:r>
                      </m:sup>
                    </m:sSup>
                    <m:sSup>
                      <m:sSupPr>
                        <m:ctrlPr>
                          <a:rPr lang="zh-CN" altLang="zh-CN" i="1">
                            <a:latin typeface="Cambria Math"/>
                          </a:rPr>
                        </m:ctrlPr>
                      </m:sSupPr>
                      <m:e>
                        <m:r>
                          <a:rPr lang="en-US" altLang="zh-CN" b="1" i="1">
                            <a:latin typeface="Cambria Math"/>
                          </a:rPr>
                          <m:t>𝐀</m:t>
                        </m:r>
                      </m:e>
                      <m:sup>
                        <m:r>
                          <a:rPr lang="en-US" altLang="zh-CN" i="1">
                            <a:latin typeface="Cambria Math"/>
                          </a:rPr>
                          <m:t>−</m:t>
                        </m:r>
                        <m:r>
                          <a:rPr lang="en-US" altLang="zh-CN">
                            <a:latin typeface="Cambria Math"/>
                          </a:rPr>
                          <m:t>1</m:t>
                        </m:r>
                      </m:sup>
                    </m:sSup>
                  </m:oMath>
                </a14:m>
                <a:r>
                  <a:rPr lang="zh-CN" altLang="zh-CN" dirty="0"/>
                  <a:t>；</a:t>
                </a:r>
              </a:p>
              <a:p>
                <a:pPr lvl="0"/>
                <a:r>
                  <a:rPr lang="zh-CN" altLang="zh-CN" dirty="0"/>
                  <a:t>若</a:t>
                </a:r>
                <a:r>
                  <a:rPr lang="en-US" altLang="zh-CN" dirty="0"/>
                  <a:t>A</a:t>
                </a:r>
                <a:r>
                  <a:rPr lang="zh-CN" altLang="zh-CN" dirty="0"/>
                  <a:t>可逆，则</a:t>
                </a:r>
                <a14:m>
                  <m:oMath xmlns:m="http://schemas.openxmlformats.org/officeDocument/2006/math">
                    <m:sSup>
                      <m:sSupPr>
                        <m:ctrlPr>
                          <a:rPr lang="zh-CN" altLang="zh-CN" i="1">
                            <a:latin typeface="Cambria Math"/>
                          </a:rPr>
                        </m:ctrlPr>
                      </m:sSupPr>
                      <m:e>
                        <m:r>
                          <a:rPr lang="en-US" altLang="zh-CN" b="1" i="1">
                            <a:latin typeface="Cambria Math"/>
                          </a:rPr>
                          <m:t>𝐀</m:t>
                        </m:r>
                      </m:e>
                      <m:sup>
                        <m:r>
                          <m:rPr>
                            <m:sty m:val="p"/>
                          </m:rPr>
                          <a:rPr lang="en-US" altLang="zh-CN">
                            <a:latin typeface="Cambria Math"/>
                          </a:rPr>
                          <m:t>T</m:t>
                        </m:r>
                      </m:sup>
                    </m:sSup>
                  </m:oMath>
                </a14:m>
                <a:r>
                  <a:rPr lang="zh-CN" altLang="zh-CN" dirty="0"/>
                  <a:t>也可逆，且</a:t>
                </a:r>
                <a14:m>
                  <m:oMath xmlns:m="http://schemas.openxmlformats.org/officeDocument/2006/math">
                    <m:sSup>
                      <m:sSupPr>
                        <m:ctrlPr>
                          <a:rPr lang="zh-CN" altLang="zh-CN" i="1">
                            <a:latin typeface="Cambria Math"/>
                          </a:rPr>
                        </m:ctrlPr>
                      </m:sSupPr>
                      <m:e>
                        <m:r>
                          <a:rPr lang="en-US" altLang="zh-CN">
                            <a:latin typeface="Cambria Math"/>
                          </a:rPr>
                          <m:t>(</m:t>
                        </m:r>
                        <m:sSup>
                          <m:sSupPr>
                            <m:ctrlPr>
                              <a:rPr lang="zh-CN" altLang="zh-CN" i="1">
                                <a:latin typeface="Cambria Math"/>
                              </a:rPr>
                            </m:ctrlPr>
                          </m:sSupPr>
                          <m:e>
                            <m:r>
                              <a:rPr lang="en-US" altLang="zh-CN" b="1" i="1">
                                <a:latin typeface="Cambria Math"/>
                              </a:rPr>
                              <m:t>𝐀</m:t>
                            </m:r>
                          </m:e>
                          <m:sup>
                            <m:r>
                              <m:rPr>
                                <m:sty m:val="p"/>
                              </m:rPr>
                              <a:rPr lang="en-US" altLang="zh-CN">
                                <a:latin typeface="Cambria Math"/>
                              </a:rPr>
                              <m:t>T</m:t>
                            </m:r>
                          </m:sup>
                        </m:sSup>
                        <m:r>
                          <a:rPr lang="en-US" altLang="zh-CN">
                            <a:latin typeface="Cambria Math"/>
                          </a:rPr>
                          <m:t>)</m:t>
                        </m:r>
                      </m:e>
                      <m:sup>
                        <m:r>
                          <a:rPr lang="en-US" altLang="zh-CN" i="1">
                            <a:latin typeface="Cambria Math"/>
                          </a:rPr>
                          <m:t>−</m:t>
                        </m:r>
                        <m:r>
                          <a:rPr lang="en-US" altLang="zh-CN">
                            <a:latin typeface="Cambria Math"/>
                          </a:rPr>
                          <m:t>1</m:t>
                        </m:r>
                      </m:sup>
                    </m:sSup>
                    <m:r>
                      <a:rPr lang="en-US" altLang="zh-CN">
                        <a:latin typeface="Cambria Math"/>
                      </a:rPr>
                      <m:t>=</m:t>
                    </m:r>
                    <m:sSup>
                      <m:sSupPr>
                        <m:ctrlPr>
                          <a:rPr lang="zh-CN" altLang="zh-CN" i="1">
                            <a:latin typeface="Cambria Math"/>
                          </a:rPr>
                        </m:ctrlPr>
                      </m:sSupPr>
                      <m:e>
                        <m:r>
                          <a:rPr lang="en-US" altLang="zh-CN">
                            <a:latin typeface="Cambria Math"/>
                          </a:rPr>
                          <m:t>(</m:t>
                        </m:r>
                        <m:sSup>
                          <m:sSupPr>
                            <m:ctrlPr>
                              <a:rPr lang="zh-CN" altLang="zh-CN" i="1">
                                <a:latin typeface="Cambria Math"/>
                              </a:rPr>
                            </m:ctrlPr>
                          </m:sSupPr>
                          <m:e>
                            <m:r>
                              <a:rPr lang="en-US" altLang="zh-CN" b="1" i="1">
                                <a:latin typeface="Cambria Math"/>
                              </a:rPr>
                              <m:t>𝐀</m:t>
                            </m:r>
                          </m:e>
                          <m:sup>
                            <m:r>
                              <a:rPr lang="en-US" altLang="zh-CN" i="1">
                                <a:latin typeface="Cambria Math"/>
                              </a:rPr>
                              <m:t>−</m:t>
                            </m:r>
                            <m:r>
                              <a:rPr lang="en-US" altLang="zh-CN">
                                <a:latin typeface="Cambria Math"/>
                              </a:rPr>
                              <m:t>1</m:t>
                            </m:r>
                          </m:sup>
                        </m:sSup>
                        <m:r>
                          <a:rPr lang="en-US" altLang="zh-CN">
                            <a:latin typeface="Cambria Math"/>
                          </a:rPr>
                          <m:t>)</m:t>
                        </m:r>
                      </m:e>
                      <m:sup>
                        <m:r>
                          <m:rPr>
                            <m:sty m:val="p"/>
                          </m:rPr>
                          <a:rPr lang="en-US" altLang="zh-CN">
                            <a:latin typeface="Cambria Math"/>
                          </a:rPr>
                          <m:t>T</m:t>
                        </m:r>
                      </m:sup>
                    </m:sSup>
                  </m:oMath>
                </a14:m>
                <a:r>
                  <a:rPr lang="zh-CN" altLang="zh-CN" dirty="0"/>
                  <a:t>；</a:t>
                </a:r>
              </a:p>
              <a:p>
                <a:pPr lvl="0"/>
                <a:r>
                  <a:rPr lang="zh-CN" altLang="zh-CN" dirty="0"/>
                  <a:t>若</a:t>
                </a:r>
                <a:r>
                  <a:rPr lang="en-US" altLang="zh-CN" dirty="0"/>
                  <a:t>A</a:t>
                </a:r>
                <a:r>
                  <a:rPr lang="zh-CN" altLang="zh-CN" dirty="0"/>
                  <a:t>可逆，则</a:t>
                </a:r>
                <a14:m>
                  <m:oMath xmlns:m="http://schemas.openxmlformats.org/officeDocument/2006/math">
                    <m:d>
                      <m:dPr>
                        <m:begChr m:val="|"/>
                        <m:endChr m:val="|"/>
                        <m:ctrlPr>
                          <a:rPr lang="zh-CN" altLang="zh-CN" i="1">
                            <a:latin typeface="Cambria Math"/>
                          </a:rPr>
                        </m:ctrlPr>
                      </m:dPr>
                      <m:e>
                        <m:sSup>
                          <m:sSupPr>
                            <m:ctrlPr>
                              <a:rPr lang="zh-CN" altLang="zh-CN" i="1">
                                <a:latin typeface="Cambria Math"/>
                              </a:rPr>
                            </m:ctrlPr>
                          </m:sSupPr>
                          <m:e>
                            <m:r>
                              <a:rPr lang="en-US" altLang="zh-CN" b="1" i="1">
                                <a:latin typeface="Cambria Math"/>
                              </a:rPr>
                              <m:t>𝐀</m:t>
                            </m:r>
                          </m:e>
                          <m:sup>
                            <m:r>
                              <a:rPr lang="en-US" altLang="zh-CN" i="1">
                                <a:latin typeface="Cambria Math"/>
                              </a:rPr>
                              <m:t>−</m:t>
                            </m:r>
                            <m:r>
                              <a:rPr lang="en-US" altLang="zh-CN">
                                <a:latin typeface="Cambria Math"/>
                              </a:rPr>
                              <m:t>1</m:t>
                            </m:r>
                          </m:sup>
                        </m:sSup>
                      </m:e>
                    </m:d>
                    <m:r>
                      <a:rPr lang="en-US" altLang="zh-CN">
                        <a:latin typeface="Cambria Math"/>
                      </a:rPr>
                      <m:t>=</m:t>
                    </m:r>
                    <m:f>
                      <m:fPr>
                        <m:ctrlPr>
                          <a:rPr lang="zh-CN" altLang="zh-CN" i="1">
                            <a:latin typeface="Cambria Math"/>
                          </a:rPr>
                        </m:ctrlPr>
                      </m:fPr>
                      <m:num>
                        <m:r>
                          <a:rPr lang="en-US" altLang="zh-CN">
                            <a:latin typeface="Cambria Math"/>
                          </a:rPr>
                          <m:t>1</m:t>
                        </m:r>
                      </m:num>
                      <m:den>
                        <m:d>
                          <m:dPr>
                            <m:begChr m:val="|"/>
                            <m:endChr m:val="|"/>
                            <m:ctrlPr>
                              <a:rPr lang="zh-CN" altLang="zh-CN" i="1">
                                <a:latin typeface="Cambria Math"/>
                              </a:rPr>
                            </m:ctrlPr>
                          </m:dPr>
                          <m:e>
                            <m:r>
                              <a:rPr lang="en-US" altLang="zh-CN" b="1" i="1">
                                <a:latin typeface="Cambria Math"/>
                              </a:rPr>
                              <m:t>𝐀</m:t>
                            </m:r>
                          </m:e>
                        </m:d>
                      </m:den>
                    </m:f>
                  </m:oMath>
                </a14:m>
                <a:r>
                  <a:rPr lang="en-US" altLang="zh-CN" dirty="0"/>
                  <a:t> </a:t>
                </a:r>
                <a:r>
                  <a:rPr lang="zh-CN" altLang="zh-CN" dirty="0"/>
                  <a:t>，即</a:t>
                </a:r>
                <a14:m>
                  <m:oMath xmlns:m="http://schemas.openxmlformats.org/officeDocument/2006/math">
                    <m:d>
                      <m:dPr>
                        <m:begChr m:val="|"/>
                        <m:endChr m:val="|"/>
                        <m:ctrlPr>
                          <a:rPr lang="zh-CN" altLang="zh-CN" i="1">
                            <a:latin typeface="Cambria Math"/>
                          </a:rPr>
                        </m:ctrlPr>
                      </m:dPr>
                      <m:e>
                        <m:sSup>
                          <m:sSupPr>
                            <m:ctrlPr>
                              <a:rPr lang="zh-CN" altLang="zh-CN" i="1">
                                <a:latin typeface="Cambria Math"/>
                              </a:rPr>
                            </m:ctrlPr>
                          </m:sSupPr>
                          <m:e>
                            <m:r>
                              <a:rPr lang="en-US" altLang="zh-CN" b="1" i="1">
                                <a:latin typeface="Cambria Math"/>
                              </a:rPr>
                              <m:t>𝐀</m:t>
                            </m:r>
                          </m:e>
                          <m:sup>
                            <m:r>
                              <a:rPr lang="en-US" altLang="zh-CN" i="1">
                                <a:latin typeface="Cambria Math"/>
                              </a:rPr>
                              <m:t>−</m:t>
                            </m:r>
                            <m:r>
                              <a:rPr lang="en-US" altLang="zh-CN">
                                <a:latin typeface="Cambria Math"/>
                              </a:rPr>
                              <m:t>1</m:t>
                            </m:r>
                          </m:sup>
                        </m:sSup>
                      </m:e>
                    </m:d>
                    <m:r>
                      <a:rPr lang="en-US" altLang="zh-CN">
                        <a:latin typeface="Cambria Math"/>
                      </a:rPr>
                      <m:t>=</m:t>
                    </m:r>
                    <m:sSup>
                      <m:sSupPr>
                        <m:ctrlPr>
                          <a:rPr lang="zh-CN" altLang="zh-CN" i="1">
                            <a:latin typeface="Cambria Math"/>
                          </a:rPr>
                        </m:ctrlPr>
                      </m:sSupPr>
                      <m:e>
                        <m:d>
                          <m:dPr>
                            <m:begChr m:val="|"/>
                            <m:endChr m:val="|"/>
                            <m:ctrlPr>
                              <a:rPr lang="zh-CN" altLang="zh-CN" i="1">
                                <a:latin typeface="Cambria Math"/>
                              </a:rPr>
                            </m:ctrlPr>
                          </m:dPr>
                          <m:e>
                            <m:r>
                              <a:rPr lang="en-US" altLang="zh-CN" b="1" i="1">
                                <a:latin typeface="Cambria Math"/>
                              </a:rPr>
                              <m:t>𝐀</m:t>
                            </m:r>
                          </m:e>
                        </m:d>
                      </m:e>
                      <m:sup>
                        <m:r>
                          <a:rPr lang="en-US" altLang="zh-CN" i="1">
                            <a:latin typeface="Cambria Math"/>
                          </a:rPr>
                          <m:t>−</m:t>
                        </m:r>
                        <m:r>
                          <a:rPr lang="en-US" altLang="zh-CN">
                            <a:latin typeface="Cambria Math"/>
                          </a:rPr>
                          <m:t>1</m:t>
                        </m:r>
                      </m:sup>
                    </m:sSup>
                  </m:oMath>
                </a14:m>
                <a:r>
                  <a:rPr lang="en-US" altLang="zh-CN" dirty="0"/>
                  <a:t>.</a:t>
                </a:r>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9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312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矩阵和向量在游戏引擎中的应用</a:t>
            </a:r>
          </a:p>
        </p:txBody>
      </p:sp>
      <p:sp>
        <p:nvSpPr>
          <p:cNvPr id="3" name="内容占位符 2"/>
          <p:cNvSpPr>
            <a:spLocks noGrp="1"/>
          </p:cNvSpPr>
          <p:nvPr>
            <p:ph idx="1"/>
          </p:nvPr>
        </p:nvSpPr>
        <p:spPr/>
        <p:txBody>
          <a:bodyPr/>
          <a:lstStyle/>
          <a:p>
            <a:r>
              <a:rPr lang="zh-CN" altLang="zh-CN" b="1" dirty="0"/>
              <a:t>二维变换</a:t>
            </a:r>
          </a:p>
          <a:p>
            <a:r>
              <a:rPr lang="zh-CN" altLang="zh-CN" dirty="0" smtClean="0"/>
              <a:t>点</a:t>
            </a:r>
            <a:r>
              <a:rPr lang="en-US" altLang="zh-CN" dirty="0" smtClean="0"/>
              <a:t>P(</a:t>
            </a:r>
            <a:r>
              <a:rPr lang="en-US" altLang="zh-CN" i="1" dirty="0" err="1" smtClean="0"/>
              <a:t>x</a:t>
            </a:r>
            <a:r>
              <a:rPr lang="en-US" altLang="zh-CN" dirty="0" err="1" smtClean="0"/>
              <a:t>,</a:t>
            </a:r>
            <a:r>
              <a:rPr lang="en-US" altLang="zh-CN" i="1" dirty="0" err="1" smtClean="0"/>
              <a:t>y</a:t>
            </a:r>
            <a:r>
              <a:rPr lang="en-US" altLang="zh-CN" dirty="0" smtClean="0"/>
              <a:t>)</a:t>
            </a:r>
            <a:r>
              <a:rPr lang="zh-CN" altLang="zh-CN" dirty="0" smtClean="0"/>
              <a:t>移动</a:t>
            </a:r>
            <a:r>
              <a:rPr lang="en-US" altLang="zh-CN" dirty="0" smtClean="0"/>
              <a:t>(</a:t>
            </a:r>
            <a:r>
              <a:rPr lang="en-US" altLang="zh-CN" i="1" dirty="0" err="1" smtClean="0"/>
              <a:t>t</a:t>
            </a:r>
            <a:r>
              <a:rPr lang="en-US" altLang="zh-CN" i="1" baseline="-25000" dirty="0" err="1" smtClean="0"/>
              <a:t>x</a:t>
            </a:r>
            <a:r>
              <a:rPr lang="en-US" altLang="zh-CN" dirty="0" err="1" smtClean="0"/>
              <a:t>,</a:t>
            </a:r>
            <a:r>
              <a:rPr lang="en-US" altLang="zh-CN" i="1" dirty="0" err="1" smtClean="0"/>
              <a:t>t</a:t>
            </a:r>
            <a:r>
              <a:rPr lang="en-US" altLang="zh-CN" i="1" baseline="-25000" dirty="0" err="1" smtClean="0"/>
              <a:t>y</a:t>
            </a:r>
            <a:r>
              <a:rPr lang="en-US" altLang="zh-CN" dirty="0" smtClean="0"/>
              <a:t>)</a:t>
            </a:r>
            <a:r>
              <a:rPr lang="zh-CN" altLang="zh-CN" dirty="0" smtClean="0"/>
              <a:t>后，得到点</a:t>
            </a:r>
            <a:r>
              <a:rPr lang="en-US" altLang="zh-CN" dirty="0" smtClean="0"/>
              <a:t>P'(</a:t>
            </a:r>
            <a:r>
              <a:rPr lang="en-US" altLang="zh-CN" i="1" dirty="0" smtClean="0"/>
              <a:t>x</a:t>
            </a:r>
            <a:r>
              <a:rPr lang="en-US" altLang="zh-CN" dirty="0" smtClean="0"/>
              <a:t>', </a:t>
            </a:r>
            <a:r>
              <a:rPr lang="en-US" altLang="zh-CN" i="1" dirty="0" smtClean="0"/>
              <a:t>y</a:t>
            </a:r>
            <a:r>
              <a:rPr lang="en-US" altLang="zh-CN" dirty="0" smtClean="0"/>
              <a:t>') </a:t>
            </a:r>
            <a:r>
              <a:rPr lang="zh-CN" altLang="zh-CN" dirty="0" smtClean="0"/>
              <a:t>，这个过程可以表示为：</a:t>
            </a:r>
          </a:p>
          <a:p>
            <a:endParaRPr lang="zh-CN" altLang="en-US" dirty="0"/>
          </a:p>
        </p:txBody>
      </p:sp>
      <p:grpSp>
        <p:nvGrpSpPr>
          <p:cNvPr id="4" name="组合 3"/>
          <p:cNvGrpSpPr/>
          <p:nvPr/>
        </p:nvGrpSpPr>
        <p:grpSpPr>
          <a:xfrm>
            <a:off x="3635896" y="2923059"/>
            <a:ext cx="2581275" cy="1912938"/>
            <a:chOff x="468313" y="2924175"/>
            <a:chExt cx="2581275" cy="1912938"/>
          </a:xfrm>
        </p:grpSpPr>
        <p:sp>
          <p:nvSpPr>
            <p:cNvPr id="5" name="Rectangle 8"/>
            <p:cNvSpPr>
              <a:spLocks noChangeArrowheads="1"/>
            </p:cNvSpPr>
            <p:nvPr/>
          </p:nvSpPr>
          <p:spPr bwMode="auto">
            <a:xfrm>
              <a:off x="468313" y="3052763"/>
              <a:ext cx="2422525" cy="1738312"/>
            </a:xfrm>
            <a:prstGeom prst="rect">
              <a:avLst/>
            </a:prstGeom>
            <a:solidFill>
              <a:schemeClr val="bg1"/>
            </a:solidFill>
            <a:ln w="9525">
              <a:noFill/>
              <a:miter lim="800000"/>
              <a:headEnd/>
              <a:tailEnd/>
            </a:ln>
            <a:effectLst/>
          </p:spPr>
          <p:txBody>
            <a:bodyPr wrap="none" anchor="ct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6" name="Line 10"/>
            <p:cNvSpPr>
              <a:spLocks noChangeShapeType="1"/>
            </p:cNvSpPr>
            <p:nvPr/>
          </p:nvSpPr>
          <p:spPr bwMode="auto">
            <a:xfrm>
              <a:off x="650875" y="4425950"/>
              <a:ext cx="2057400" cy="0"/>
            </a:xfrm>
            <a:prstGeom prst="line">
              <a:avLst/>
            </a:prstGeom>
            <a:noFill/>
            <a:ln w="57150">
              <a:solidFill>
                <a:schemeClr val="tx1"/>
              </a:solidFill>
              <a:miter lim="800000"/>
              <a:headEnd/>
              <a:tailEnd type="triangle"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7" name="Line 11"/>
            <p:cNvSpPr>
              <a:spLocks noChangeShapeType="1"/>
            </p:cNvSpPr>
            <p:nvPr/>
          </p:nvSpPr>
          <p:spPr bwMode="auto">
            <a:xfrm flipV="1">
              <a:off x="1016000" y="3098800"/>
              <a:ext cx="0" cy="1646238"/>
            </a:xfrm>
            <a:prstGeom prst="line">
              <a:avLst/>
            </a:prstGeom>
            <a:noFill/>
            <a:ln w="57150">
              <a:solidFill>
                <a:schemeClr val="tx1"/>
              </a:solidFill>
              <a:miter lim="800000"/>
              <a:headEnd/>
              <a:tailEnd type="triangle"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8" name="Freeform 12"/>
            <p:cNvSpPr>
              <a:spLocks/>
            </p:cNvSpPr>
            <p:nvPr/>
          </p:nvSpPr>
          <p:spPr bwMode="auto">
            <a:xfrm>
              <a:off x="1244600" y="3648075"/>
              <a:ext cx="412750" cy="457200"/>
            </a:xfrm>
            <a:custGeom>
              <a:avLst/>
              <a:gdLst/>
              <a:ahLst/>
              <a:cxnLst>
                <a:cxn ang="0">
                  <a:pos x="96" y="0"/>
                </a:cxn>
                <a:cxn ang="0">
                  <a:pos x="0" y="480"/>
                </a:cxn>
                <a:cxn ang="0">
                  <a:pos x="432" y="480"/>
                </a:cxn>
                <a:cxn ang="0">
                  <a:pos x="96" y="0"/>
                </a:cxn>
              </a:cxnLst>
              <a:rect l="0" t="0" r="r" b="b"/>
              <a:pathLst>
                <a:path w="432" h="480">
                  <a:moveTo>
                    <a:pt x="96" y="0"/>
                  </a:moveTo>
                  <a:lnTo>
                    <a:pt x="0" y="480"/>
                  </a:lnTo>
                  <a:lnTo>
                    <a:pt x="432" y="480"/>
                  </a:lnTo>
                  <a:lnTo>
                    <a:pt x="96" y="0"/>
                  </a:lnTo>
                  <a:close/>
                </a:path>
              </a:pathLst>
            </a:custGeom>
            <a:noFill/>
            <a:ln w="28575" cap="flat" cmpd="sng">
              <a:solidFill>
                <a:schemeClr val="tx2"/>
              </a:solidFill>
              <a:prstDash val="solid"/>
              <a:miter lim="800000"/>
              <a:headEnd type="none" w="med" len="med"/>
              <a:tailEnd type="none"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9" name="Freeform 13"/>
            <p:cNvSpPr>
              <a:spLocks/>
            </p:cNvSpPr>
            <p:nvPr/>
          </p:nvSpPr>
          <p:spPr bwMode="auto">
            <a:xfrm>
              <a:off x="1839913" y="3144838"/>
              <a:ext cx="411162" cy="457200"/>
            </a:xfrm>
            <a:custGeom>
              <a:avLst/>
              <a:gdLst/>
              <a:ahLst/>
              <a:cxnLst>
                <a:cxn ang="0">
                  <a:pos x="96" y="0"/>
                </a:cxn>
                <a:cxn ang="0">
                  <a:pos x="0" y="480"/>
                </a:cxn>
                <a:cxn ang="0">
                  <a:pos x="432" y="480"/>
                </a:cxn>
                <a:cxn ang="0">
                  <a:pos x="96" y="0"/>
                </a:cxn>
              </a:cxnLst>
              <a:rect l="0" t="0" r="r" b="b"/>
              <a:pathLst>
                <a:path w="432" h="480">
                  <a:moveTo>
                    <a:pt x="96" y="0"/>
                  </a:moveTo>
                  <a:lnTo>
                    <a:pt x="0" y="480"/>
                  </a:lnTo>
                  <a:lnTo>
                    <a:pt x="432" y="480"/>
                  </a:lnTo>
                  <a:lnTo>
                    <a:pt x="96" y="0"/>
                  </a:lnTo>
                  <a:close/>
                </a:path>
              </a:pathLst>
            </a:custGeom>
            <a:noFill/>
            <a:ln w="28575" cap="flat" cmpd="sng">
              <a:solidFill>
                <a:schemeClr val="tx2"/>
              </a:solidFill>
              <a:prstDash val="solid"/>
              <a:miter lim="800000"/>
              <a:headEnd type="none" w="med" len="med"/>
              <a:tailEnd type="none"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0" name="Line 14"/>
            <p:cNvSpPr>
              <a:spLocks noChangeShapeType="1"/>
            </p:cNvSpPr>
            <p:nvPr/>
          </p:nvSpPr>
          <p:spPr bwMode="auto">
            <a:xfrm flipV="1">
              <a:off x="1620838" y="3557588"/>
              <a:ext cx="593725" cy="503237"/>
            </a:xfrm>
            <a:prstGeom prst="line">
              <a:avLst/>
            </a:prstGeom>
            <a:noFill/>
            <a:ln w="9525">
              <a:solidFill>
                <a:schemeClr val="tx1"/>
              </a:solidFill>
              <a:prstDash val="dash"/>
              <a:miter lim="800000"/>
              <a:headEnd/>
              <a:tailEnd type="arrow"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1" name="Text Box 15"/>
            <p:cNvSpPr txBox="1">
              <a:spLocks noChangeArrowheads="1"/>
            </p:cNvSpPr>
            <p:nvPr/>
          </p:nvSpPr>
          <p:spPr bwMode="auto">
            <a:xfrm>
              <a:off x="2570163" y="4379913"/>
              <a:ext cx="274637" cy="457200"/>
            </a:xfrm>
            <a:prstGeom prst="rect">
              <a:avLst/>
            </a:prstGeom>
            <a:noFill/>
            <a:ln w="9525">
              <a:noFill/>
              <a:miter lim="800000"/>
              <a:headEnd/>
              <a:tailEnd/>
            </a:ln>
            <a:effectLst/>
          </p:spPr>
          <p:txBody>
            <a:bodyPr>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en-US" altLang="zh-CN" sz="2400">
                  <a:latin typeface="Times New Roman" pitchFamily="18" charset="0"/>
                  <a:ea typeface="宋体" pitchFamily="2" charset="-122"/>
                </a:rPr>
                <a:t>X</a:t>
              </a:r>
            </a:p>
          </p:txBody>
        </p:sp>
        <p:sp>
          <p:nvSpPr>
            <p:cNvPr id="12" name="Text Box 16"/>
            <p:cNvSpPr txBox="1">
              <a:spLocks noChangeArrowheads="1"/>
            </p:cNvSpPr>
            <p:nvPr/>
          </p:nvSpPr>
          <p:spPr bwMode="auto">
            <a:xfrm>
              <a:off x="655638" y="4356100"/>
              <a:ext cx="365125" cy="457200"/>
            </a:xfrm>
            <a:prstGeom prst="rect">
              <a:avLst/>
            </a:prstGeom>
            <a:noFill/>
            <a:ln w="9525">
              <a:noFill/>
              <a:miter lim="800000"/>
              <a:headEnd/>
              <a:tailEnd/>
            </a:ln>
            <a:effectLst/>
          </p:spPr>
          <p:txBody>
            <a:bodyPr>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en-US" altLang="zh-CN" sz="2400">
                  <a:latin typeface="Times New Roman" pitchFamily="18" charset="0"/>
                  <a:ea typeface="宋体" pitchFamily="2" charset="-122"/>
                </a:rPr>
                <a:t>O</a:t>
              </a:r>
            </a:p>
          </p:txBody>
        </p:sp>
        <p:sp>
          <p:nvSpPr>
            <p:cNvPr id="13" name="Rectangle 17"/>
            <p:cNvSpPr>
              <a:spLocks noChangeArrowheads="1"/>
            </p:cNvSpPr>
            <p:nvPr/>
          </p:nvSpPr>
          <p:spPr bwMode="auto">
            <a:xfrm>
              <a:off x="1474788" y="3963988"/>
              <a:ext cx="733425" cy="457200"/>
            </a:xfrm>
            <a:prstGeom prst="rect">
              <a:avLst/>
            </a:prstGeom>
            <a:noFill/>
            <a:ln w="9525">
              <a:noFill/>
              <a:miter lim="800000"/>
              <a:headEnd/>
              <a:tailEnd/>
            </a:ln>
            <a:effectLst/>
          </p:spPr>
          <p:txBody>
            <a:bodyPr wrap="none">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zh-CN" altLang="en-US" sz="2400">
                  <a:latin typeface="Times New Roman" pitchFamily="18" charset="0"/>
                  <a:ea typeface="宋体" pitchFamily="2" charset="-122"/>
                </a:rPr>
                <a:t>(</a:t>
              </a:r>
              <a:r>
                <a:rPr kumimoji="1" lang="en-US" altLang="zh-CN" sz="2400" i="1">
                  <a:latin typeface="Times New Roman" pitchFamily="18" charset="0"/>
                  <a:ea typeface="宋体" pitchFamily="2" charset="-122"/>
                </a:rPr>
                <a:t>x</a:t>
              </a:r>
              <a:r>
                <a:rPr kumimoji="1" lang="en-US" altLang="zh-CN" sz="2400">
                  <a:latin typeface="Times New Roman" pitchFamily="18" charset="0"/>
                  <a:ea typeface="宋体" pitchFamily="2" charset="-122"/>
                </a:rPr>
                <a:t>,</a:t>
              </a:r>
              <a:r>
                <a:rPr kumimoji="1" lang="en-US" altLang="zh-CN" sz="2400" i="1">
                  <a:latin typeface="Times New Roman" pitchFamily="18" charset="0"/>
                  <a:ea typeface="宋体" pitchFamily="2" charset="-122"/>
                </a:rPr>
                <a:t>y</a:t>
              </a:r>
              <a:r>
                <a:rPr kumimoji="1" lang="en-US" altLang="zh-CN" sz="2400">
                  <a:latin typeface="Times New Roman" pitchFamily="18" charset="0"/>
                  <a:ea typeface="宋体" pitchFamily="2" charset="-122"/>
                </a:rPr>
                <a:t>)</a:t>
              </a:r>
            </a:p>
          </p:txBody>
        </p:sp>
        <p:sp>
          <p:nvSpPr>
            <p:cNvPr id="14" name="Rectangle 18"/>
            <p:cNvSpPr>
              <a:spLocks noChangeArrowheads="1"/>
            </p:cNvSpPr>
            <p:nvPr/>
          </p:nvSpPr>
          <p:spPr bwMode="auto">
            <a:xfrm>
              <a:off x="2205038" y="3368675"/>
              <a:ext cx="844550" cy="457200"/>
            </a:xfrm>
            <a:prstGeom prst="rect">
              <a:avLst/>
            </a:prstGeom>
            <a:noFill/>
            <a:ln w="9525">
              <a:noFill/>
              <a:miter lim="800000"/>
              <a:headEnd/>
              <a:tailEnd/>
            </a:ln>
            <a:effectLst/>
          </p:spPr>
          <p:txBody>
            <a:bodyPr wrap="none">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zh-CN" altLang="en-US" sz="2400">
                  <a:latin typeface="Times New Roman" pitchFamily="18" charset="0"/>
                  <a:ea typeface="宋体" pitchFamily="2" charset="-122"/>
                </a:rPr>
                <a:t>(</a:t>
              </a:r>
              <a:r>
                <a:rPr kumimoji="1" lang="en-US" altLang="zh-CN" sz="2400" i="1">
                  <a:latin typeface="Times New Roman" pitchFamily="18" charset="0"/>
                  <a:ea typeface="宋体" pitchFamily="2" charset="-122"/>
                </a:rPr>
                <a:t>x</a:t>
              </a:r>
              <a:r>
                <a:rPr kumimoji="1" lang="en-US" altLang="zh-CN" sz="2400">
                  <a:latin typeface="Times New Roman" pitchFamily="18" charset="0"/>
                  <a:ea typeface="宋体" pitchFamily="2" charset="-122"/>
                  <a:cs typeface="Times New Roman" pitchFamily="18" charset="0"/>
                </a:rPr>
                <a:t>'</a:t>
              </a:r>
              <a:r>
                <a:rPr kumimoji="1" lang="en-US" altLang="zh-CN" sz="2400">
                  <a:latin typeface="Times New Roman" pitchFamily="18" charset="0"/>
                  <a:ea typeface="宋体" pitchFamily="2" charset="-122"/>
                </a:rPr>
                <a:t>,</a:t>
              </a:r>
              <a:r>
                <a:rPr kumimoji="1" lang="en-US" altLang="zh-CN" sz="2400" i="1">
                  <a:latin typeface="Times New Roman" pitchFamily="18" charset="0"/>
                  <a:ea typeface="宋体" pitchFamily="2" charset="-122"/>
                </a:rPr>
                <a:t>y</a:t>
              </a:r>
              <a:r>
                <a:rPr kumimoji="1" lang="en-US" altLang="zh-CN" sz="2400">
                  <a:latin typeface="Times New Roman" pitchFamily="18" charset="0"/>
                  <a:ea typeface="宋体" pitchFamily="2" charset="-122"/>
                  <a:cs typeface="Times New Roman" pitchFamily="18" charset="0"/>
                </a:rPr>
                <a:t>'</a:t>
              </a:r>
              <a:r>
                <a:rPr kumimoji="1" lang="en-US" altLang="zh-CN" sz="2400">
                  <a:latin typeface="Times New Roman" pitchFamily="18" charset="0"/>
                  <a:ea typeface="宋体" pitchFamily="2" charset="-122"/>
                </a:rPr>
                <a:t>)</a:t>
              </a:r>
            </a:p>
          </p:txBody>
        </p:sp>
        <p:sp>
          <p:nvSpPr>
            <p:cNvPr id="15" name="Oval 20"/>
            <p:cNvSpPr>
              <a:spLocks noChangeArrowheads="1"/>
            </p:cNvSpPr>
            <p:nvPr/>
          </p:nvSpPr>
          <p:spPr bwMode="auto">
            <a:xfrm>
              <a:off x="1620838" y="3989388"/>
              <a:ext cx="71437" cy="71437"/>
            </a:xfrm>
            <a:prstGeom prst="ellipse">
              <a:avLst/>
            </a:prstGeom>
            <a:solidFill>
              <a:schemeClr val="tx1"/>
            </a:solidFill>
            <a:ln w="57150" algn="ctr">
              <a:solidFill>
                <a:schemeClr val="tx1"/>
              </a:solidFill>
              <a:round/>
              <a:headEnd/>
              <a:tailEnd/>
            </a:ln>
            <a:effectLst/>
          </p:spPr>
          <p:txBody>
            <a:bodyPr wrap="none" anchor="ct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6" name="Oval 21"/>
            <p:cNvSpPr>
              <a:spLocks noChangeArrowheads="1"/>
            </p:cNvSpPr>
            <p:nvPr/>
          </p:nvSpPr>
          <p:spPr bwMode="auto">
            <a:xfrm>
              <a:off x="2197100" y="3484563"/>
              <a:ext cx="71438" cy="71437"/>
            </a:xfrm>
            <a:prstGeom prst="ellipse">
              <a:avLst/>
            </a:prstGeom>
            <a:solidFill>
              <a:schemeClr val="tx1"/>
            </a:solidFill>
            <a:ln w="57150" algn="ctr">
              <a:solidFill>
                <a:schemeClr val="tx1"/>
              </a:solidFill>
              <a:round/>
              <a:headEnd/>
              <a:tailEnd/>
            </a:ln>
            <a:effectLst/>
          </p:spPr>
          <p:txBody>
            <a:bodyPr wrap="none" anchor="ct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7" name="Text Box 22"/>
            <p:cNvSpPr txBox="1">
              <a:spLocks noChangeArrowheads="1"/>
            </p:cNvSpPr>
            <p:nvPr/>
          </p:nvSpPr>
          <p:spPr bwMode="auto">
            <a:xfrm>
              <a:off x="1036638" y="2924175"/>
              <a:ext cx="431800" cy="457200"/>
            </a:xfrm>
            <a:prstGeom prst="rect">
              <a:avLst/>
            </a:prstGeom>
            <a:noFill/>
            <a:ln w="9525">
              <a:noFill/>
              <a:miter lim="800000"/>
              <a:headEnd/>
              <a:tailEnd/>
            </a:ln>
            <a:effectLst/>
          </p:spPr>
          <p:txBody>
            <a:bodyPr>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en-US" altLang="zh-CN" sz="2400">
                  <a:latin typeface="Times New Roman" pitchFamily="18" charset="0"/>
                  <a:ea typeface="宋体" pitchFamily="2" charset="-122"/>
                </a:rPr>
                <a:t>Y</a:t>
              </a:r>
            </a:p>
          </p:txBody>
        </p:sp>
      </p:grpSp>
      <p:sp>
        <p:nvSpPr>
          <p:cNvPr id="1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1387189114"/>
              </p:ext>
            </p:extLst>
          </p:nvPr>
        </p:nvGraphicFramePr>
        <p:xfrm>
          <a:off x="4183583" y="2461122"/>
          <a:ext cx="1385888" cy="442913"/>
        </p:xfrm>
        <a:graphic>
          <a:graphicData uri="http://schemas.openxmlformats.org/presentationml/2006/ole">
            <mc:AlternateContent xmlns:mc="http://schemas.openxmlformats.org/markup-compatibility/2006">
              <mc:Choice xmlns:v="urn:schemas-microsoft-com:vml" Requires="v">
                <p:oleObj spid="_x0000_s20503" r:id="rId3" imgW="1384300" imgH="444500" progId="Equation.DSMT4">
                  <p:embed/>
                </p:oleObj>
              </mc:Choice>
              <mc:Fallback>
                <p:oleObj r:id="rId3" imgW="1384300" imgH="444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583" y="2461122"/>
                        <a:ext cx="1385888" cy="442913"/>
                      </a:xfrm>
                      <a:prstGeom prst="rect">
                        <a:avLst/>
                      </a:prstGeom>
                      <a:solidFill>
                        <a:schemeClr val="accent2">
                          <a:lumMod val="60000"/>
                          <a:lumOff val="40000"/>
                        </a:schemeClr>
                      </a:solidFill>
                    </p:spPr>
                  </p:pic>
                </p:oleObj>
              </mc:Fallback>
            </mc:AlternateContent>
          </a:graphicData>
        </a:graphic>
      </p:graphicFrame>
      <p:sp>
        <p:nvSpPr>
          <p:cNvPr id="20" name="Rectangle 3"/>
          <p:cNvSpPr>
            <a:spLocks noChangeArrowheads="1"/>
          </p:cNvSpPr>
          <p:nvPr/>
        </p:nvSpPr>
        <p:spPr bwMode="auto">
          <a:xfrm>
            <a:off x="0" y="900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064304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如果采用</a:t>
            </a:r>
            <a:r>
              <a:rPr lang="zh-CN" altLang="zh-CN" b="1" dirty="0"/>
              <a:t>齐次坐标</a:t>
            </a:r>
            <a:r>
              <a:rPr lang="en-US" altLang="zh-CN" dirty="0"/>
              <a:t>: (</a:t>
            </a:r>
            <a:r>
              <a:rPr lang="en-US" altLang="zh-CN" i="1" dirty="0"/>
              <a:t>x</a:t>
            </a:r>
            <a:r>
              <a:rPr lang="en-US" altLang="zh-CN" dirty="0"/>
              <a:t>, </a:t>
            </a:r>
            <a:r>
              <a:rPr lang="en-US" altLang="zh-CN" i="1" dirty="0"/>
              <a:t>y</a:t>
            </a:r>
            <a:r>
              <a:rPr lang="en-US" altLang="zh-CN" dirty="0"/>
              <a:t>)  </a:t>
            </a:r>
            <a:r>
              <a:rPr lang="en-US" altLang="zh-CN" dirty="0">
                <a:sym typeface="Wingdings"/>
              </a:rPr>
              <a:t></a:t>
            </a:r>
            <a:r>
              <a:rPr lang="en-US" altLang="zh-CN" dirty="0"/>
              <a:t> (</a:t>
            </a:r>
            <a:r>
              <a:rPr lang="en-US" altLang="zh-CN" i="1" dirty="0"/>
              <a:t>x</a:t>
            </a:r>
            <a:r>
              <a:rPr lang="en-US" altLang="zh-CN" dirty="0"/>
              <a:t>, </a:t>
            </a:r>
            <a:r>
              <a:rPr lang="en-US" altLang="zh-CN" i="1" dirty="0"/>
              <a:t>y</a:t>
            </a:r>
            <a:r>
              <a:rPr lang="en-US" altLang="zh-CN" dirty="0"/>
              <a:t>, 1) </a:t>
            </a:r>
            <a:r>
              <a:rPr lang="zh-CN" altLang="zh-CN" dirty="0"/>
              <a:t>，则上式可以表示为：</a:t>
            </a:r>
          </a:p>
          <a:p>
            <a:endParaRPr lang="en-US" altLang="zh-CN" dirty="0"/>
          </a:p>
          <a:p>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2260504"/>
              </p:ext>
            </p:extLst>
          </p:nvPr>
        </p:nvGraphicFramePr>
        <p:xfrm>
          <a:off x="2915816" y="2931790"/>
          <a:ext cx="1247775" cy="619125"/>
        </p:xfrm>
        <a:graphic>
          <a:graphicData uri="http://schemas.openxmlformats.org/presentationml/2006/ole">
            <mc:AlternateContent xmlns:mc="http://schemas.openxmlformats.org/markup-compatibility/2006">
              <mc:Choice xmlns:v="urn:schemas-microsoft-com:vml" Requires="v">
                <p:oleObj spid="_x0000_s2087" r:id="rId3" imgW="1244600" imgH="622300" progId="Equation.DSMT4">
                  <p:embed/>
                </p:oleObj>
              </mc:Choice>
              <mc:Fallback>
                <p:oleObj r:id="rId3" imgW="1244600" imgH="622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931790"/>
                        <a:ext cx="1247775" cy="619125"/>
                      </a:xfrm>
                      <a:prstGeom prst="rect">
                        <a:avLst/>
                      </a:prstGeom>
                      <a:solidFill>
                        <a:schemeClr val="accent2">
                          <a:lumMod val="60000"/>
                          <a:lumOff val="40000"/>
                        </a:schemeClr>
                      </a:solidFill>
                    </p:spPr>
                  </p:pic>
                </p:oleObj>
              </mc:Fallback>
            </mc:AlternateContent>
          </a:graphicData>
        </a:graphic>
      </p:graphicFrame>
      <p:sp>
        <p:nvSpPr>
          <p:cNvPr id="6" name="Rectangle 3"/>
          <p:cNvSpPr>
            <a:spLocks noChangeArrowheads="1"/>
          </p:cNvSpPr>
          <p:nvPr/>
        </p:nvSpPr>
        <p:spPr bwMode="auto">
          <a:xfrm>
            <a:off x="0" y="1076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7418036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latin typeface="Cambria Math" pitchFamily="18" charset="0"/>
                <a:ea typeface="宋体" pitchFamily="2" charset="-122"/>
                <a:cs typeface="Times New Roman" pitchFamily="18" charset="0"/>
              </a:rPr>
              <a:t>将点</a:t>
            </a:r>
            <a:r>
              <a:rPr lang="en-US" altLang="zh-CN" dirty="0">
                <a:latin typeface="Cambria Math" pitchFamily="18" charset="0"/>
                <a:ea typeface="宋体" pitchFamily="2" charset="-122"/>
                <a:cs typeface="Times New Roman" pitchFamily="18" charset="0"/>
              </a:rPr>
              <a:t>P(</a:t>
            </a:r>
            <a:r>
              <a:rPr lang="en-US" altLang="zh-CN" i="1" dirty="0" err="1">
                <a:latin typeface="Cambria Math" pitchFamily="18" charset="0"/>
                <a:ea typeface="宋体" pitchFamily="2" charset="-122"/>
                <a:cs typeface="Times New Roman" pitchFamily="18" charset="0"/>
              </a:rPr>
              <a:t>x</a:t>
            </a:r>
            <a:r>
              <a:rPr lang="en-US" altLang="zh-CN" dirty="0" err="1">
                <a:latin typeface="Cambria Math" pitchFamily="18" charset="0"/>
                <a:ea typeface="宋体" pitchFamily="2" charset="-122"/>
                <a:cs typeface="Times New Roman" pitchFamily="18" charset="0"/>
              </a:rPr>
              <a:t>,</a:t>
            </a:r>
            <a:r>
              <a:rPr lang="en-US" altLang="zh-CN" i="1" dirty="0" err="1">
                <a:latin typeface="Cambria Math" pitchFamily="18" charset="0"/>
                <a:ea typeface="宋体" pitchFamily="2" charset="-122"/>
                <a:cs typeface="Times New Roman" pitchFamily="18" charset="0"/>
              </a:rPr>
              <a:t>y</a:t>
            </a:r>
            <a:r>
              <a:rPr lang="en-US" altLang="zh-CN" dirty="0">
                <a:latin typeface="Cambria Math" pitchFamily="18" charset="0"/>
                <a:ea typeface="宋体" pitchFamily="2" charset="-122"/>
                <a:cs typeface="Times New Roman" pitchFamily="18" charset="0"/>
              </a:rPr>
              <a:t>)</a:t>
            </a:r>
            <a:r>
              <a:rPr lang="zh-CN" altLang="en-US" dirty="0">
                <a:latin typeface="Cambria Math" pitchFamily="18" charset="0"/>
                <a:ea typeface="宋体" pitchFamily="2" charset="-122"/>
                <a:cs typeface="Times New Roman" pitchFamily="18" charset="0"/>
              </a:rPr>
              <a:t>绕坐标原点按逆时针旋转角</a:t>
            </a:r>
            <a:r>
              <a:rPr lang="zh-CN" altLang="en-US" dirty="0">
                <a:latin typeface="Cambria Math" pitchFamily="18" charset="0"/>
                <a:ea typeface="宋体" pitchFamily="2" charset="-122"/>
                <a:cs typeface="Times New Roman" pitchFamily="18" charset="0"/>
                <a:sym typeface="Symbol" pitchFamily="18" charset="2"/>
              </a:rPr>
              <a:t></a:t>
            </a:r>
            <a:r>
              <a:rPr lang="zh-CN" altLang="en-US" dirty="0">
                <a:latin typeface="Cambria Math" pitchFamily="18" charset="0"/>
                <a:ea typeface="宋体" pitchFamily="2" charset="-122"/>
                <a:cs typeface="Times New Roman" pitchFamily="18" charset="0"/>
              </a:rPr>
              <a:t> </a:t>
            </a:r>
            <a:r>
              <a:rPr lang="zh-CN" altLang="en-US" dirty="0">
                <a:latin typeface="Cambria Math" pitchFamily="18" charset="0"/>
                <a:ea typeface="宋体" pitchFamily="2" charset="-122"/>
                <a:cs typeface="Times New Roman" pitchFamily="18" charset="0"/>
                <a:sym typeface="Symbol" pitchFamily="18" charset="2"/>
              </a:rPr>
              <a:t>的过程可以表示为：</a:t>
            </a:r>
            <a:endParaRPr lang="zh-CN" altLang="en-US" sz="800" dirty="0">
              <a:latin typeface="Arial" pitchFamily="34" charset="0"/>
              <a:ea typeface="宋体" pitchFamily="2" charset="-122"/>
              <a:cs typeface="宋体" pitchFamily="2" charset="-122"/>
              <a:sym typeface="Symbol" pitchFamily="18" charset="2"/>
            </a:endParaRP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38397413"/>
              </p:ext>
            </p:extLst>
          </p:nvPr>
        </p:nvGraphicFramePr>
        <p:xfrm>
          <a:off x="3491880" y="3075806"/>
          <a:ext cx="1704975" cy="619125"/>
        </p:xfrm>
        <a:graphic>
          <a:graphicData uri="http://schemas.openxmlformats.org/presentationml/2006/ole">
            <mc:AlternateContent xmlns:mc="http://schemas.openxmlformats.org/markup-compatibility/2006">
              <mc:Choice xmlns:v="urn:schemas-microsoft-com:vml" Requires="v">
                <p:oleObj spid="_x0000_s3110" r:id="rId3" imgW="1701800" imgH="622300" progId="Equation.DSMT4">
                  <p:embed/>
                </p:oleObj>
              </mc:Choice>
              <mc:Fallback>
                <p:oleObj r:id="rId3" imgW="1701800" imgH="622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3075806"/>
                        <a:ext cx="1704975" cy="619125"/>
                      </a:xfrm>
                      <a:prstGeom prst="rect">
                        <a:avLst/>
                      </a:prstGeom>
                      <a:solidFill>
                        <a:schemeClr val="accent2">
                          <a:lumMod val="40000"/>
                          <a:lumOff val="60000"/>
                        </a:schemeClr>
                      </a:solidFill>
                    </p:spPr>
                  </p:pic>
                </p:oleObj>
              </mc:Fallback>
            </mc:AlternateContent>
          </a:graphicData>
        </a:graphic>
      </p:graphicFrame>
      <p:grpSp>
        <p:nvGrpSpPr>
          <p:cNvPr id="6" name="组合 5"/>
          <p:cNvGrpSpPr/>
          <p:nvPr/>
        </p:nvGrpSpPr>
        <p:grpSpPr>
          <a:xfrm>
            <a:off x="6228184" y="1663700"/>
            <a:ext cx="2489200" cy="2690813"/>
            <a:chOff x="912813" y="2708275"/>
            <a:chExt cx="2489200" cy="2690813"/>
          </a:xfrm>
        </p:grpSpPr>
        <p:sp>
          <p:nvSpPr>
            <p:cNvPr id="7" name="Freeform 19"/>
            <p:cNvSpPr>
              <a:spLocks/>
            </p:cNvSpPr>
            <p:nvPr/>
          </p:nvSpPr>
          <p:spPr bwMode="auto">
            <a:xfrm>
              <a:off x="2124075" y="3789363"/>
              <a:ext cx="388938" cy="1152525"/>
            </a:xfrm>
            <a:custGeom>
              <a:avLst/>
              <a:gdLst/>
              <a:ahLst/>
              <a:cxnLst>
                <a:cxn ang="0">
                  <a:pos x="227" y="726"/>
                </a:cxn>
                <a:cxn ang="0">
                  <a:pos x="191" y="321"/>
                </a:cxn>
                <a:cxn ang="0">
                  <a:pos x="0" y="0"/>
                </a:cxn>
              </a:cxnLst>
              <a:rect l="0" t="0" r="r" b="b"/>
              <a:pathLst>
                <a:path w="245" h="726">
                  <a:moveTo>
                    <a:pt x="227" y="726"/>
                  </a:moveTo>
                  <a:cubicBezTo>
                    <a:pt x="221" y="659"/>
                    <a:pt x="245" y="520"/>
                    <a:pt x="191" y="321"/>
                  </a:cubicBezTo>
                  <a:cubicBezTo>
                    <a:pt x="137" y="122"/>
                    <a:pt x="40" y="67"/>
                    <a:pt x="0" y="0"/>
                  </a:cubicBezTo>
                </a:path>
              </a:pathLst>
            </a:custGeom>
            <a:noFill/>
            <a:ln w="28575" cap="flat" cmpd="sng">
              <a:solidFill>
                <a:srgbClr val="FF0000"/>
              </a:solidFill>
              <a:prstDash val="solid"/>
              <a:round/>
              <a:headEnd type="none" w="med" len="med"/>
              <a:tailEnd type="triangle" w="med" len="med"/>
            </a:ln>
            <a:effectLst/>
          </p:spPr>
          <p:txBody>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8" name="Line 7"/>
            <p:cNvSpPr>
              <a:spLocks noChangeShapeType="1"/>
            </p:cNvSpPr>
            <p:nvPr/>
          </p:nvSpPr>
          <p:spPr bwMode="auto">
            <a:xfrm>
              <a:off x="912813" y="4986338"/>
              <a:ext cx="2171700" cy="1587"/>
            </a:xfrm>
            <a:prstGeom prst="line">
              <a:avLst/>
            </a:prstGeom>
            <a:noFill/>
            <a:ln w="57150">
              <a:solidFill>
                <a:srgbClr val="000000"/>
              </a:solidFill>
              <a:round/>
              <a:headEnd/>
              <a:tailEnd type="triangle" w="med" len="med"/>
            </a:ln>
          </p:spPr>
          <p:txBody>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9" name="Line 8"/>
            <p:cNvSpPr>
              <a:spLocks noChangeShapeType="1"/>
            </p:cNvSpPr>
            <p:nvPr/>
          </p:nvSpPr>
          <p:spPr bwMode="auto">
            <a:xfrm flipV="1">
              <a:off x="912813" y="2906713"/>
              <a:ext cx="0" cy="2079625"/>
            </a:xfrm>
            <a:prstGeom prst="line">
              <a:avLst/>
            </a:prstGeom>
            <a:noFill/>
            <a:ln w="57150">
              <a:solidFill>
                <a:srgbClr val="000000"/>
              </a:solidFill>
              <a:round/>
              <a:headEnd/>
              <a:tailEnd type="triangle" w="med" len="med"/>
            </a:ln>
          </p:spPr>
          <p:txBody>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0" name="Line 9"/>
            <p:cNvSpPr>
              <a:spLocks noChangeShapeType="1"/>
            </p:cNvSpPr>
            <p:nvPr/>
          </p:nvSpPr>
          <p:spPr bwMode="auto">
            <a:xfrm flipV="1">
              <a:off x="912813" y="3698875"/>
              <a:ext cx="1143000" cy="1287463"/>
            </a:xfrm>
            <a:prstGeom prst="line">
              <a:avLst/>
            </a:prstGeom>
            <a:noFill/>
            <a:ln w="28575">
              <a:solidFill>
                <a:srgbClr val="000000"/>
              </a:solidFill>
              <a:prstDash val="dash"/>
              <a:round/>
              <a:headEnd/>
              <a:tailEnd/>
            </a:ln>
          </p:spPr>
          <p:txBody>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1" name="Freeform 10"/>
            <p:cNvSpPr>
              <a:spLocks/>
            </p:cNvSpPr>
            <p:nvPr/>
          </p:nvSpPr>
          <p:spPr bwMode="auto">
            <a:xfrm>
              <a:off x="1168400" y="4741863"/>
              <a:ext cx="92075" cy="244475"/>
            </a:xfrm>
            <a:custGeom>
              <a:avLst/>
              <a:gdLst/>
              <a:ahLst/>
              <a:cxnLst>
                <a:cxn ang="0">
                  <a:pos x="139" y="385"/>
                </a:cxn>
                <a:cxn ang="0">
                  <a:pos x="122" y="142"/>
                </a:cxn>
                <a:cxn ang="0">
                  <a:pos x="0" y="0"/>
                </a:cxn>
              </a:cxnLst>
              <a:rect l="0" t="0" r="r" b="b"/>
              <a:pathLst>
                <a:path w="145" h="385">
                  <a:moveTo>
                    <a:pt x="139" y="385"/>
                  </a:moveTo>
                  <a:cubicBezTo>
                    <a:pt x="136" y="345"/>
                    <a:pt x="145" y="206"/>
                    <a:pt x="122" y="142"/>
                  </a:cubicBezTo>
                  <a:cubicBezTo>
                    <a:pt x="99" y="78"/>
                    <a:pt x="26" y="30"/>
                    <a:pt x="0" y="0"/>
                  </a:cubicBezTo>
                </a:path>
              </a:pathLst>
            </a:custGeom>
            <a:noFill/>
            <a:ln w="9525">
              <a:solidFill>
                <a:srgbClr val="000000"/>
              </a:solidFill>
              <a:round/>
              <a:headEnd type="none" w="med" len="med"/>
              <a:tailEnd type="triangle" w="med" len="med"/>
            </a:ln>
          </p:spPr>
          <p:txBody>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2" name="Text Box 11"/>
            <p:cNvSpPr txBox="1">
              <a:spLocks noChangeArrowheads="1"/>
            </p:cNvSpPr>
            <p:nvPr/>
          </p:nvSpPr>
          <p:spPr bwMode="auto">
            <a:xfrm>
              <a:off x="3059113" y="4797425"/>
              <a:ext cx="342900" cy="495300"/>
            </a:xfrm>
            <a:prstGeom prst="rect">
              <a:avLst/>
            </a:prstGeom>
            <a:noFill/>
            <a:ln w="9525">
              <a:noFill/>
              <a:miter lim="800000"/>
              <a:headEnd/>
              <a:tailEnd/>
            </a:ln>
          </p:spPr>
          <p:txBody>
            <a:bodyPr lIns="0" tIns="0" rIns="0" bIns="0"/>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just">
                <a:spcBef>
                  <a:spcPct val="0"/>
                </a:spcBef>
              </a:pPr>
              <a:r>
                <a:rPr lang="en-US" altLang="zh-CN" sz="2800">
                  <a:latin typeface="Times New Roman" pitchFamily="18" charset="0"/>
                  <a:ea typeface="宋体" pitchFamily="2" charset="-122"/>
                </a:rPr>
                <a:t>X</a:t>
              </a:r>
              <a:endParaRPr lang="en-US" altLang="zh-CN" sz="2400">
                <a:latin typeface="Times New Roman" pitchFamily="18" charset="0"/>
                <a:ea typeface="宋体" pitchFamily="2" charset="-122"/>
              </a:endParaRPr>
            </a:p>
          </p:txBody>
        </p:sp>
        <p:sp>
          <p:nvSpPr>
            <p:cNvPr id="13" name="Text Box 12"/>
            <p:cNvSpPr txBox="1">
              <a:spLocks noChangeArrowheads="1"/>
            </p:cNvSpPr>
            <p:nvPr/>
          </p:nvSpPr>
          <p:spPr bwMode="auto">
            <a:xfrm>
              <a:off x="954088" y="2708275"/>
              <a:ext cx="342900" cy="495300"/>
            </a:xfrm>
            <a:prstGeom prst="rect">
              <a:avLst/>
            </a:prstGeom>
            <a:noFill/>
            <a:ln w="9525">
              <a:noFill/>
              <a:miter lim="800000"/>
              <a:headEnd/>
              <a:tailEnd/>
            </a:ln>
          </p:spPr>
          <p:txBody>
            <a:bodyPr lIns="0" tIns="0" rIns="0" bIns="0"/>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just">
                <a:spcBef>
                  <a:spcPct val="0"/>
                </a:spcBef>
              </a:pPr>
              <a:r>
                <a:rPr lang="en-US" altLang="zh-CN" sz="2800">
                  <a:latin typeface="Times New Roman" pitchFamily="18" charset="0"/>
                  <a:ea typeface="宋体" pitchFamily="2" charset="-122"/>
                </a:rPr>
                <a:t>Y</a:t>
              </a:r>
              <a:endParaRPr lang="en-US" altLang="zh-CN" sz="2400">
                <a:latin typeface="Times New Roman" pitchFamily="18" charset="0"/>
                <a:ea typeface="宋体" pitchFamily="2" charset="-122"/>
              </a:endParaRPr>
            </a:p>
          </p:txBody>
        </p:sp>
        <p:sp>
          <p:nvSpPr>
            <p:cNvPr id="14" name="Text Box 13"/>
            <p:cNvSpPr txBox="1">
              <a:spLocks noChangeArrowheads="1"/>
            </p:cNvSpPr>
            <p:nvPr/>
          </p:nvSpPr>
          <p:spPr bwMode="auto">
            <a:xfrm>
              <a:off x="1370013" y="4491038"/>
              <a:ext cx="342900" cy="495300"/>
            </a:xfrm>
            <a:prstGeom prst="rect">
              <a:avLst/>
            </a:prstGeom>
            <a:noFill/>
            <a:ln w="9525">
              <a:noFill/>
              <a:miter lim="800000"/>
              <a:headEnd/>
              <a:tailEnd/>
            </a:ln>
          </p:spPr>
          <p:txBody>
            <a:bodyPr lIns="0" tIns="0" rIns="0" bIns="0"/>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just">
                <a:spcBef>
                  <a:spcPct val="0"/>
                </a:spcBef>
              </a:pPr>
              <a:r>
                <a:rPr lang="zh-CN" altLang="en-US" sz="2800" i="1">
                  <a:latin typeface="Times New Roman" pitchFamily="18" charset="0"/>
                  <a:ea typeface="宋体" pitchFamily="2" charset="-122"/>
                  <a:sym typeface="Symbol" pitchFamily="18" charset="2"/>
                </a:rPr>
                <a:t></a:t>
              </a:r>
              <a:endParaRPr lang="zh-CN" altLang="en-US" sz="2400">
                <a:latin typeface="Times New Roman" pitchFamily="18" charset="0"/>
                <a:ea typeface="宋体" pitchFamily="2" charset="-122"/>
              </a:endParaRPr>
            </a:p>
          </p:txBody>
        </p:sp>
        <p:sp>
          <p:nvSpPr>
            <p:cNvPr id="15" name="Oval 14"/>
            <p:cNvSpPr>
              <a:spLocks noChangeArrowheads="1"/>
            </p:cNvSpPr>
            <p:nvPr/>
          </p:nvSpPr>
          <p:spPr bwMode="auto">
            <a:xfrm>
              <a:off x="1979613" y="3644900"/>
              <a:ext cx="144462" cy="144463"/>
            </a:xfrm>
            <a:prstGeom prst="ellipse">
              <a:avLst/>
            </a:prstGeom>
            <a:solidFill>
              <a:srgbClr val="000000"/>
            </a:solidFill>
            <a:ln w="19050" algn="ctr">
              <a:solidFill>
                <a:schemeClr val="tx1"/>
              </a:solidFill>
              <a:round/>
              <a:headEnd/>
              <a:tailEnd/>
            </a:ln>
            <a:effectLst/>
          </p:spPr>
          <p:txBody>
            <a:bodyPr wrap="none" anchor="ct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6" name="Oval 16"/>
            <p:cNvSpPr>
              <a:spLocks noChangeArrowheads="1"/>
            </p:cNvSpPr>
            <p:nvPr/>
          </p:nvSpPr>
          <p:spPr bwMode="auto">
            <a:xfrm>
              <a:off x="2381250" y="4906963"/>
              <a:ext cx="144463" cy="144462"/>
            </a:xfrm>
            <a:prstGeom prst="ellipse">
              <a:avLst/>
            </a:prstGeom>
            <a:solidFill>
              <a:srgbClr val="000000"/>
            </a:solidFill>
            <a:ln w="19050" algn="ctr">
              <a:solidFill>
                <a:schemeClr val="tx1"/>
              </a:solidFill>
              <a:round/>
              <a:headEnd/>
              <a:tailEnd/>
            </a:ln>
            <a:effectLst/>
          </p:spPr>
          <p:txBody>
            <a:bodyPr wrap="none" anchor="ct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7" name="Rectangle 17"/>
            <p:cNvSpPr>
              <a:spLocks noChangeArrowheads="1"/>
            </p:cNvSpPr>
            <p:nvPr/>
          </p:nvSpPr>
          <p:spPr bwMode="auto">
            <a:xfrm>
              <a:off x="2079625" y="4941888"/>
              <a:ext cx="733425" cy="457200"/>
            </a:xfrm>
            <a:prstGeom prst="rect">
              <a:avLst/>
            </a:prstGeom>
            <a:noFill/>
            <a:ln w="9525">
              <a:noFill/>
              <a:miter lim="800000"/>
              <a:headEnd/>
              <a:tailEnd/>
            </a:ln>
            <a:effectLst/>
          </p:spPr>
          <p:txBody>
            <a:bodyPr wrap="none">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zh-CN" altLang="en-US" sz="2400">
                  <a:latin typeface="Times New Roman" pitchFamily="18" charset="0"/>
                  <a:ea typeface="宋体" pitchFamily="2" charset="-122"/>
                </a:rPr>
                <a:t>(</a:t>
              </a:r>
              <a:r>
                <a:rPr kumimoji="1" lang="en-US" altLang="zh-CN" sz="2400" i="1">
                  <a:latin typeface="Times New Roman" pitchFamily="18" charset="0"/>
                  <a:ea typeface="宋体" pitchFamily="2" charset="-122"/>
                </a:rPr>
                <a:t>x</a:t>
              </a:r>
              <a:r>
                <a:rPr kumimoji="1" lang="en-US" altLang="zh-CN" sz="2400">
                  <a:latin typeface="Times New Roman" pitchFamily="18" charset="0"/>
                  <a:ea typeface="宋体" pitchFamily="2" charset="-122"/>
                </a:rPr>
                <a:t>,</a:t>
              </a:r>
              <a:r>
                <a:rPr kumimoji="1" lang="en-US" altLang="zh-CN" sz="2400" i="1">
                  <a:latin typeface="Times New Roman" pitchFamily="18" charset="0"/>
                  <a:ea typeface="宋体" pitchFamily="2" charset="-122"/>
                </a:rPr>
                <a:t>y</a:t>
              </a:r>
              <a:r>
                <a:rPr kumimoji="1" lang="en-US" altLang="zh-CN" sz="2400">
                  <a:latin typeface="Times New Roman" pitchFamily="18" charset="0"/>
                  <a:ea typeface="宋体" pitchFamily="2" charset="-122"/>
                </a:rPr>
                <a:t>)</a:t>
              </a:r>
            </a:p>
          </p:txBody>
        </p:sp>
        <p:sp>
          <p:nvSpPr>
            <p:cNvPr id="18" name="Rectangle 18"/>
            <p:cNvSpPr>
              <a:spLocks noChangeArrowheads="1"/>
            </p:cNvSpPr>
            <p:nvPr/>
          </p:nvSpPr>
          <p:spPr bwMode="auto">
            <a:xfrm>
              <a:off x="2114550" y="3368675"/>
              <a:ext cx="844550" cy="457200"/>
            </a:xfrm>
            <a:prstGeom prst="rect">
              <a:avLst/>
            </a:prstGeom>
            <a:noFill/>
            <a:ln w="9525">
              <a:noFill/>
              <a:miter lim="800000"/>
              <a:headEnd/>
              <a:tailEnd/>
            </a:ln>
            <a:effectLst/>
          </p:spPr>
          <p:txBody>
            <a:bodyPr wrap="none">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zh-CN" altLang="en-US" sz="2400">
                  <a:latin typeface="Times New Roman" pitchFamily="18" charset="0"/>
                  <a:ea typeface="宋体" pitchFamily="2" charset="-122"/>
                </a:rPr>
                <a:t>(</a:t>
              </a:r>
              <a:r>
                <a:rPr kumimoji="1" lang="en-US" altLang="zh-CN" sz="2400" i="1">
                  <a:latin typeface="Times New Roman" pitchFamily="18" charset="0"/>
                  <a:ea typeface="宋体" pitchFamily="2" charset="-122"/>
                </a:rPr>
                <a:t>x</a:t>
              </a:r>
              <a:r>
                <a:rPr kumimoji="1" lang="en-US" altLang="zh-CN" sz="2400">
                  <a:latin typeface="Times New Roman" pitchFamily="18" charset="0"/>
                  <a:ea typeface="宋体" pitchFamily="2" charset="-122"/>
                  <a:cs typeface="Times New Roman" pitchFamily="18" charset="0"/>
                </a:rPr>
                <a:t>'</a:t>
              </a:r>
              <a:r>
                <a:rPr kumimoji="1" lang="en-US" altLang="zh-CN" sz="2400">
                  <a:latin typeface="Times New Roman" pitchFamily="18" charset="0"/>
                  <a:ea typeface="宋体" pitchFamily="2" charset="-122"/>
                </a:rPr>
                <a:t>,</a:t>
              </a:r>
              <a:r>
                <a:rPr kumimoji="1" lang="en-US" altLang="zh-CN" sz="2400" i="1">
                  <a:latin typeface="Times New Roman" pitchFamily="18" charset="0"/>
                  <a:ea typeface="宋体" pitchFamily="2" charset="-122"/>
                </a:rPr>
                <a:t>y</a:t>
              </a:r>
              <a:r>
                <a:rPr kumimoji="1" lang="en-US" altLang="zh-CN" sz="2400">
                  <a:latin typeface="Times New Roman" pitchFamily="18" charset="0"/>
                  <a:ea typeface="宋体" pitchFamily="2" charset="-122"/>
                  <a:cs typeface="Times New Roman" pitchFamily="18" charset="0"/>
                </a:rPr>
                <a:t>'</a:t>
              </a:r>
              <a:r>
                <a:rPr kumimoji="1" lang="en-US" altLang="zh-CN" sz="2400">
                  <a:latin typeface="Times New Roman" pitchFamily="18" charset="0"/>
                  <a:ea typeface="宋体" pitchFamily="2" charset="-122"/>
                </a:rPr>
                <a:t>)</a:t>
              </a:r>
            </a:p>
          </p:txBody>
        </p:sp>
      </p:grpSp>
    </p:spTree>
    <p:extLst>
      <p:ext uri="{BB962C8B-B14F-4D97-AF65-F5344CB8AC3E}">
        <p14:creationId xmlns:p14="http://schemas.microsoft.com/office/powerpoint/2010/main" val="38690226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latin typeface="Cambria Math" pitchFamily="18" charset="0"/>
                <a:ea typeface="宋体" pitchFamily="2" charset="-122"/>
                <a:cs typeface="Times New Roman" pitchFamily="18" charset="0"/>
              </a:rPr>
              <a:t>进行缩放的变换公式如下：</a:t>
            </a:r>
            <a:endParaRPr lang="zh-CN" altLang="zh-CN" sz="800" dirty="0">
              <a:latin typeface="Arial" pitchFamily="34" charset="0"/>
              <a:ea typeface="宋体" pitchFamily="2" charset="-122"/>
              <a:cs typeface="宋体" pitchFamily="2" charset="-122"/>
            </a:endParaRPr>
          </a:p>
          <a:p>
            <a:pPr lvl="0"/>
            <a:r>
              <a:rPr lang="zh-CN" altLang="zh-CN" dirty="0">
                <a:latin typeface="Cambria Math" pitchFamily="18" charset="0"/>
                <a:ea typeface="宋体" pitchFamily="2" charset="-122"/>
                <a:cs typeface="Times New Roman" pitchFamily="18" charset="0"/>
              </a:rPr>
              <a:t>其中</a:t>
            </a:r>
            <a:r>
              <a:rPr lang="en-US" altLang="zh-CN" i="1" dirty="0" err="1">
                <a:latin typeface="Cambria Math" pitchFamily="18" charset="0"/>
                <a:ea typeface="宋体" pitchFamily="2" charset="-122"/>
                <a:cs typeface="Times New Roman" pitchFamily="18" charset="0"/>
              </a:rPr>
              <a:t>s</a:t>
            </a:r>
            <a:r>
              <a:rPr lang="en-US" altLang="zh-CN" i="1" baseline="-30000" dirty="0" err="1">
                <a:latin typeface="Cambria Math" pitchFamily="18" charset="0"/>
                <a:ea typeface="宋体" pitchFamily="2" charset="-122"/>
                <a:cs typeface="Times New Roman" pitchFamily="18" charset="0"/>
              </a:rPr>
              <a:t>x</a:t>
            </a:r>
            <a:r>
              <a:rPr lang="zh-CN" altLang="en-US" dirty="0">
                <a:latin typeface="Cambria Math" pitchFamily="18" charset="0"/>
                <a:ea typeface="宋体" pitchFamily="2" charset="-122"/>
                <a:cs typeface="Times New Roman" pitchFamily="18" charset="0"/>
              </a:rPr>
              <a:t>和</a:t>
            </a:r>
            <a:r>
              <a:rPr lang="en-US" altLang="zh-CN" i="1" dirty="0" err="1">
                <a:latin typeface="Cambria Math" pitchFamily="18" charset="0"/>
                <a:ea typeface="宋体" pitchFamily="2" charset="-122"/>
                <a:cs typeface="Times New Roman" pitchFamily="18" charset="0"/>
              </a:rPr>
              <a:t>s</a:t>
            </a:r>
            <a:r>
              <a:rPr lang="en-US" altLang="zh-CN" i="1" baseline="-30000" dirty="0" err="1">
                <a:latin typeface="Cambria Math" pitchFamily="18" charset="0"/>
                <a:ea typeface="宋体" pitchFamily="2" charset="-122"/>
                <a:cs typeface="Times New Roman" pitchFamily="18" charset="0"/>
              </a:rPr>
              <a:t>y</a:t>
            </a:r>
            <a:r>
              <a:rPr lang="zh-CN" altLang="en-US" dirty="0">
                <a:latin typeface="Cambria Math" pitchFamily="18" charset="0"/>
                <a:ea typeface="宋体" pitchFamily="2" charset="-122"/>
                <a:cs typeface="Times New Roman" pitchFamily="18" charset="0"/>
              </a:rPr>
              <a:t>分别为</a:t>
            </a:r>
            <a:r>
              <a:rPr lang="en-US" altLang="zh-CN" i="1" dirty="0">
                <a:latin typeface="Cambria Math" pitchFamily="18" charset="0"/>
                <a:ea typeface="宋体" pitchFamily="2" charset="-122"/>
                <a:cs typeface="Times New Roman" pitchFamily="18" charset="0"/>
              </a:rPr>
              <a:t>x</a:t>
            </a:r>
            <a:r>
              <a:rPr lang="zh-CN" altLang="en-US" dirty="0">
                <a:latin typeface="Cambria Math" pitchFamily="18" charset="0"/>
                <a:ea typeface="宋体" pitchFamily="2" charset="-122"/>
                <a:cs typeface="Times New Roman" pitchFamily="18" charset="0"/>
              </a:rPr>
              <a:t>和</a:t>
            </a:r>
            <a:r>
              <a:rPr lang="en-US" altLang="zh-CN" i="1" dirty="0">
                <a:latin typeface="Cambria Math" pitchFamily="18" charset="0"/>
                <a:ea typeface="宋体" pitchFamily="2" charset="-122"/>
                <a:cs typeface="Times New Roman" pitchFamily="18" charset="0"/>
              </a:rPr>
              <a:t>y</a:t>
            </a:r>
            <a:r>
              <a:rPr lang="zh-CN" altLang="en-US" dirty="0">
                <a:latin typeface="Cambria Math" pitchFamily="18" charset="0"/>
                <a:ea typeface="宋体" pitchFamily="2" charset="-122"/>
                <a:cs typeface="Times New Roman" pitchFamily="18" charset="0"/>
              </a:rPr>
              <a:t>分量的放缩比例。</a:t>
            </a:r>
            <a:endParaRPr lang="zh-CN" altLang="en-US" sz="800" dirty="0">
              <a:latin typeface="Arial" pitchFamily="34" charset="0"/>
              <a:ea typeface="宋体" pitchFamily="2" charset="-122"/>
              <a:cs typeface="宋体" pitchFamily="2" charset="-122"/>
            </a:endParaRP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682008764"/>
              </p:ext>
            </p:extLst>
          </p:nvPr>
        </p:nvGraphicFramePr>
        <p:xfrm>
          <a:off x="4716016" y="2576513"/>
          <a:ext cx="1304925" cy="619125"/>
        </p:xfrm>
        <a:graphic>
          <a:graphicData uri="http://schemas.openxmlformats.org/presentationml/2006/ole">
            <mc:AlternateContent xmlns:mc="http://schemas.openxmlformats.org/markup-compatibility/2006">
              <mc:Choice xmlns:v="urn:schemas-microsoft-com:vml" Requires="v">
                <p:oleObj spid="_x0000_s4135" r:id="rId3" imgW="1307532" imgH="622030" progId="Equation.DSMT4">
                  <p:embed/>
                </p:oleObj>
              </mc:Choice>
              <mc:Fallback>
                <p:oleObj r:id="rId3" imgW="1307532" imgH="62203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576513"/>
                        <a:ext cx="1304925" cy="619125"/>
                      </a:xfrm>
                      <a:prstGeom prst="rect">
                        <a:avLst/>
                      </a:prstGeom>
                      <a:solidFill>
                        <a:schemeClr val="accent1">
                          <a:lumMod val="40000"/>
                          <a:lumOff val="60000"/>
                        </a:schemeClr>
                      </a:solidFill>
                    </p:spPr>
                  </p:pic>
                </p:oleObj>
              </mc:Fallback>
            </mc:AlternateContent>
          </a:graphicData>
        </a:graphic>
      </p:graphicFrame>
      <p:grpSp>
        <p:nvGrpSpPr>
          <p:cNvPr id="5" name="组合 4"/>
          <p:cNvGrpSpPr/>
          <p:nvPr/>
        </p:nvGrpSpPr>
        <p:grpSpPr>
          <a:xfrm>
            <a:off x="1116013" y="2420938"/>
            <a:ext cx="2309812" cy="2024062"/>
            <a:chOff x="1116013" y="2420938"/>
            <a:chExt cx="2309812" cy="2024062"/>
          </a:xfrm>
        </p:grpSpPr>
        <p:sp>
          <p:nvSpPr>
            <p:cNvPr id="6" name="Rectangle 24"/>
            <p:cNvSpPr>
              <a:spLocks noChangeArrowheads="1"/>
            </p:cNvSpPr>
            <p:nvPr/>
          </p:nvSpPr>
          <p:spPr bwMode="auto">
            <a:xfrm>
              <a:off x="1116013" y="2708275"/>
              <a:ext cx="2133600" cy="1676400"/>
            </a:xfrm>
            <a:prstGeom prst="rect">
              <a:avLst/>
            </a:prstGeom>
            <a:solidFill>
              <a:schemeClr val="bg1"/>
            </a:solidFill>
            <a:ln w="9525">
              <a:noFill/>
              <a:miter lim="800000"/>
              <a:headEnd/>
              <a:tailEnd/>
            </a:ln>
            <a:effectLst/>
          </p:spPr>
          <p:txBody>
            <a:bodyPr wrap="none" anchor="ct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7" name="Line 25"/>
            <p:cNvSpPr>
              <a:spLocks noChangeShapeType="1"/>
            </p:cNvSpPr>
            <p:nvPr/>
          </p:nvSpPr>
          <p:spPr bwMode="auto">
            <a:xfrm>
              <a:off x="1276350" y="4032250"/>
              <a:ext cx="1812925" cy="0"/>
            </a:xfrm>
            <a:prstGeom prst="line">
              <a:avLst/>
            </a:prstGeom>
            <a:noFill/>
            <a:ln w="38100">
              <a:solidFill>
                <a:schemeClr val="tx1"/>
              </a:solidFill>
              <a:miter lim="800000"/>
              <a:headEnd/>
              <a:tailEnd type="triangle"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8" name="Line 26"/>
            <p:cNvSpPr>
              <a:spLocks noChangeShapeType="1"/>
            </p:cNvSpPr>
            <p:nvPr/>
          </p:nvSpPr>
          <p:spPr bwMode="auto">
            <a:xfrm flipV="1">
              <a:off x="1598613" y="2752725"/>
              <a:ext cx="0" cy="1587500"/>
            </a:xfrm>
            <a:prstGeom prst="line">
              <a:avLst/>
            </a:prstGeom>
            <a:noFill/>
            <a:ln w="38100">
              <a:solidFill>
                <a:schemeClr val="tx1"/>
              </a:solidFill>
              <a:miter lim="800000"/>
              <a:headEnd/>
              <a:tailEnd type="triangle"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9" name="Text Box 27"/>
            <p:cNvSpPr txBox="1">
              <a:spLocks noChangeArrowheads="1"/>
            </p:cNvSpPr>
            <p:nvPr/>
          </p:nvSpPr>
          <p:spPr bwMode="auto">
            <a:xfrm>
              <a:off x="2967038" y="3987800"/>
              <a:ext cx="242887" cy="457200"/>
            </a:xfrm>
            <a:prstGeom prst="rect">
              <a:avLst/>
            </a:prstGeom>
            <a:noFill/>
            <a:ln w="9525">
              <a:noFill/>
              <a:miter lim="800000"/>
              <a:headEnd/>
              <a:tailEnd/>
            </a:ln>
            <a:effectLst/>
          </p:spPr>
          <p:txBody>
            <a:bodyPr>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en-US" altLang="zh-CN" sz="2400">
                  <a:latin typeface="Times New Roman" pitchFamily="18" charset="0"/>
                  <a:ea typeface="宋体" pitchFamily="2" charset="-122"/>
                </a:rPr>
                <a:t>X</a:t>
              </a:r>
            </a:p>
          </p:txBody>
        </p:sp>
        <p:sp>
          <p:nvSpPr>
            <p:cNvPr id="10" name="Text Box 28"/>
            <p:cNvSpPr txBox="1">
              <a:spLocks noChangeArrowheads="1"/>
            </p:cNvSpPr>
            <p:nvPr/>
          </p:nvSpPr>
          <p:spPr bwMode="auto">
            <a:xfrm>
              <a:off x="1357313" y="3987800"/>
              <a:ext cx="322262" cy="366713"/>
            </a:xfrm>
            <a:prstGeom prst="rect">
              <a:avLst/>
            </a:prstGeom>
            <a:noFill/>
            <a:ln w="9525">
              <a:noFill/>
              <a:miter lim="800000"/>
              <a:headEnd/>
              <a:tailEnd/>
            </a:ln>
            <a:effectLst/>
          </p:spPr>
          <p:txBody>
            <a:bodyPr>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en-US" altLang="zh-CN" sz="1800">
                  <a:latin typeface="Times New Roman" pitchFamily="18" charset="0"/>
                  <a:ea typeface="宋体" pitchFamily="2" charset="-122"/>
                </a:rPr>
                <a:t>O</a:t>
              </a:r>
            </a:p>
          </p:txBody>
        </p:sp>
        <p:sp>
          <p:nvSpPr>
            <p:cNvPr id="11" name="Freeform 30"/>
            <p:cNvSpPr>
              <a:spLocks/>
            </p:cNvSpPr>
            <p:nvPr/>
          </p:nvSpPr>
          <p:spPr bwMode="auto">
            <a:xfrm>
              <a:off x="1839913" y="3448050"/>
              <a:ext cx="361950" cy="390525"/>
            </a:xfrm>
            <a:custGeom>
              <a:avLst/>
              <a:gdLst/>
              <a:ahLst/>
              <a:cxnLst>
                <a:cxn ang="0">
                  <a:pos x="96" y="0"/>
                </a:cxn>
                <a:cxn ang="0">
                  <a:pos x="0" y="480"/>
                </a:cxn>
                <a:cxn ang="0">
                  <a:pos x="432" y="480"/>
                </a:cxn>
                <a:cxn ang="0">
                  <a:pos x="96" y="0"/>
                </a:cxn>
              </a:cxnLst>
              <a:rect l="0" t="0" r="r" b="b"/>
              <a:pathLst>
                <a:path w="432" h="480">
                  <a:moveTo>
                    <a:pt x="96" y="0"/>
                  </a:moveTo>
                  <a:lnTo>
                    <a:pt x="0" y="480"/>
                  </a:lnTo>
                  <a:lnTo>
                    <a:pt x="432" y="480"/>
                  </a:lnTo>
                  <a:lnTo>
                    <a:pt x="96" y="0"/>
                  </a:lnTo>
                  <a:close/>
                </a:path>
              </a:pathLst>
            </a:custGeom>
            <a:noFill/>
            <a:ln w="38100" cap="flat" cmpd="sng">
              <a:solidFill>
                <a:schemeClr val="tx1"/>
              </a:solidFill>
              <a:prstDash val="solid"/>
              <a:miter lim="800000"/>
              <a:headEnd type="none" w="med" len="med"/>
              <a:tailEnd type="none"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2" name="Rectangle 31"/>
            <p:cNvSpPr>
              <a:spLocks noChangeArrowheads="1"/>
            </p:cNvSpPr>
            <p:nvPr/>
          </p:nvSpPr>
          <p:spPr bwMode="auto">
            <a:xfrm>
              <a:off x="2139950" y="3690938"/>
              <a:ext cx="641350" cy="396875"/>
            </a:xfrm>
            <a:prstGeom prst="rect">
              <a:avLst/>
            </a:prstGeom>
            <a:noFill/>
            <a:ln w="9525">
              <a:noFill/>
              <a:miter lim="800000"/>
              <a:headEnd/>
              <a:tailEnd/>
            </a:ln>
            <a:effectLst/>
          </p:spPr>
          <p:txBody>
            <a:bodyPr wrap="none">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zh-CN" altLang="en-US">
                  <a:latin typeface="Times New Roman" pitchFamily="18" charset="0"/>
                  <a:ea typeface="宋体" pitchFamily="2" charset="-122"/>
                </a:rPr>
                <a:t>(</a:t>
              </a:r>
              <a:r>
                <a:rPr kumimoji="1" lang="en-US" altLang="zh-CN" i="1">
                  <a:latin typeface="Times New Roman" pitchFamily="18" charset="0"/>
                  <a:ea typeface="宋体" pitchFamily="2" charset="-122"/>
                </a:rPr>
                <a:t>x</a:t>
              </a:r>
              <a:r>
                <a:rPr kumimoji="1" lang="en-US" altLang="zh-CN">
                  <a:latin typeface="Times New Roman" pitchFamily="18" charset="0"/>
                  <a:ea typeface="宋体" pitchFamily="2" charset="-122"/>
                </a:rPr>
                <a:t>,</a:t>
              </a:r>
              <a:r>
                <a:rPr kumimoji="1" lang="en-US" altLang="zh-CN" i="1">
                  <a:latin typeface="Times New Roman" pitchFamily="18" charset="0"/>
                  <a:ea typeface="宋体" pitchFamily="2" charset="-122"/>
                </a:rPr>
                <a:t>y</a:t>
              </a:r>
              <a:r>
                <a:rPr kumimoji="1" lang="en-US" altLang="zh-CN">
                  <a:latin typeface="Times New Roman" pitchFamily="18" charset="0"/>
                  <a:ea typeface="宋体" pitchFamily="2" charset="-122"/>
                </a:rPr>
                <a:t>)</a:t>
              </a:r>
            </a:p>
          </p:txBody>
        </p:sp>
        <p:sp>
          <p:nvSpPr>
            <p:cNvPr id="13" name="Rectangle 32"/>
            <p:cNvSpPr>
              <a:spLocks noChangeArrowheads="1"/>
            </p:cNvSpPr>
            <p:nvPr/>
          </p:nvSpPr>
          <p:spPr bwMode="auto">
            <a:xfrm>
              <a:off x="2676525" y="3543300"/>
              <a:ext cx="749300" cy="396875"/>
            </a:xfrm>
            <a:prstGeom prst="rect">
              <a:avLst/>
            </a:prstGeom>
            <a:noFill/>
            <a:ln w="9525">
              <a:noFill/>
              <a:miter lim="800000"/>
              <a:headEnd/>
              <a:tailEnd/>
            </a:ln>
            <a:effectLst/>
          </p:spPr>
          <p:txBody>
            <a:bodyPr wrap="none">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zh-CN" altLang="en-US" dirty="0">
                  <a:latin typeface="Times New Roman" pitchFamily="18" charset="0"/>
                  <a:ea typeface="宋体" pitchFamily="2" charset="-122"/>
                </a:rPr>
                <a:t>(</a:t>
              </a:r>
              <a:r>
                <a:rPr kumimoji="1" lang="en-US" altLang="zh-CN" i="1" dirty="0" err="1">
                  <a:latin typeface="Times New Roman" pitchFamily="18" charset="0"/>
                  <a:ea typeface="宋体" pitchFamily="2" charset="-122"/>
                </a:rPr>
                <a:t>x'</a:t>
              </a:r>
              <a:r>
                <a:rPr kumimoji="1" lang="en-US" altLang="zh-CN" dirty="0" err="1">
                  <a:latin typeface="Times New Roman" pitchFamily="18" charset="0"/>
                  <a:ea typeface="宋体" pitchFamily="2" charset="-122"/>
                </a:rPr>
                <a:t>,</a:t>
              </a:r>
              <a:r>
                <a:rPr kumimoji="1" lang="en-US" altLang="zh-CN" i="1" dirty="0" err="1">
                  <a:latin typeface="Times New Roman" pitchFamily="18" charset="0"/>
                  <a:ea typeface="宋体" pitchFamily="2" charset="-122"/>
                </a:rPr>
                <a:t>y</a:t>
              </a:r>
              <a:r>
                <a:rPr kumimoji="1" lang="en-US" altLang="zh-CN" i="1" dirty="0">
                  <a:latin typeface="Times New Roman" pitchFamily="18" charset="0"/>
                  <a:ea typeface="宋体" pitchFamily="2" charset="-122"/>
                </a:rPr>
                <a:t>'</a:t>
              </a:r>
              <a:r>
                <a:rPr kumimoji="1" lang="en-US" altLang="zh-CN" dirty="0">
                  <a:latin typeface="Times New Roman" pitchFamily="18" charset="0"/>
                  <a:ea typeface="宋体" pitchFamily="2" charset="-122"/>
                </a:rPr>
                <a:t>)</a:t>
              </a:r>
            </a:p>
          </p:txBody>
        </p:sp>
        <p:sp>
          <p:nvSpPr>
            <p:cNvPr id="14" name="Line 33"/>
            <p:cNvSpPr>
              <a:spLocks noChangeShapeType="1"/>
            </p:cNvSpPr>
            <p:nvPr/>
          </p:nvSpPr>
          <p:spPr bwMode="auto">
            <a:xfrm flipV="1">
              <a:off x="1600200" y="3643313"/>
              <a:ext cx="522288" cy="390525"/>
            </a:xfrm>
            <a:prstGeom prst="line">
              <a:avLst/>
            </a:prstGeom>
            <a:noFill/>
            <a:ln w="9525">
              <a:solidFill>
                <a:schemeClr val="tx1"/>
              </a:solidFill>
              <a:miter lim="800000"/>
              <a:headEnd/>
              <a:tailEn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5" name="Line 34"/>
            <p:cNvSpPr>
              <a:spLocks noChangeShapeType="1"/>
            </p:cNvSpPr>
            <p:nvPr/>
          </p:nvSpPr>
          <p:spPr bwMode="auto">
            <a:xfrm flipV="1">
              <a:off x="1600200" y="3643313"/>
              <a:ext cx="1246188" cy="390525"/>
            </a:xfrm>
            <a:prstGeom prst="line">
              <a:avLst/>
            </a:prstGeom>
            <a:noFill/>
            <a:ln w="9525">
              <a:solidFill>
                <a:schemeClr val="tx1"/>
              </a:solidFill>
              <a:miter lim="800000"/>
              <a:headEnd/>
              <a:tailEn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6" name="Line 35"/>
            <p:cNvSpPr>
              <a:spLocks noChangeShapeType="1"/>
            </p:cNvSpPr>
            <p:nvPr/>
          </p:nvSpPr>
          <p:spPr bwMode="auto">
            <a:xfrm flipV="1">
              <a:off x="1600200" y="2747963"/>
              <a:ext cx="682625" cy="1285875"/>
            </a:xfrm>
            <a:prstGeom prst="line">
              <a:avLst/>
            </a:prstGeom>
            <a:noFill/>
            <a:ln w="9525">
              <a:solidFill>
                <a:schemeClr val="tx1"/>
              </a:solidFill>
              <a:miter lim="800000"/>
              <a:headEnd/>
              <a:tailEn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7" name="Freeform 36"/>
            <p:cNvSpPr>
              <a:spLocks/>
            </p:cNvSpPr>
            <p:nvPr/>
          </p:nvSpPr>
          <p:spPr bwMode="auto">
            <a:xfrm>
              <a:off x="2122488" y="2747963"/>
              <a:ext cx="723900" cy="895350"/>
            </a:xfrm>
            <a:custGeom>
              <a:avLst/>
              <a:gdLst/>
              <a:ahLst/>
              <a:cxnLst>
                <a:cxn ang="0">
                  <a:pos x="96" y="0"/>
                </a:cxn>
                <a:cxn ang="0">
                  <a:pos x="0" y="480"/>
                </a:cxn>
                <a:cxn ang="0">
                  <a:pos x="432" y="480"/>
                </a:cxn>
                <a:cxn ang="0">
                  <a:pos x="96" y="0"/>
                </a:cxn>
              </a:cxnLst>
              <a:rect l="0" t="0" r="r" b="b"/>
              <a:pathLst>
                <a:path w="432" h="480">
                  <a:moveTo>
                    <a:pt x="96" y="0"/>
                  </a:moveTo>
                  <a:lnTo>
                    <a:pt x="0" y="480"/>
                  </a:lnTo>
                  <a:lnTo>
                    <a:pt x="432" y="480"/>
                  </a:lnTo>
                  <a:lnTo>
                    <a:pt x="96" y="0"/>
                  </a:lnTo>
                  <a:close/>
                </a:path>
              </a:pathLst>
            </a:custGeom>
            <a:noFill/>
            <a:ln w="38100" cap="flat" cmpd="sng">
              <a:solidFill>
                <a:schemeClr val="tx1"/>
              </a:solidFill>
              <a:prstDash val="solid"/>
              <a:miter lim="800000"/>
              <a:headEnd type="none" w="med" len="med"/>
              <a:tailEnd type="none" w="med" len="med"/>
            </a:ln>
            <a:effectLst/>
          </p:spPr>
          <p:txBody>
            <a:bodyPr wrap="none"/>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endParaRPr lang="zh-CN" altLang="en-US"/>
            </a:p>
          </p:txBody>
        </p:sp>
        <p:sp>
          <p:nvSpPr>
            <p:cNvPr id="18" name="Text Box 37"/>
            <p:cNvSpPr txBox="1">
              <a:spLocks noChangeArrowheads="1"/>
            </p:cNvSpPr>
            <p:nvPr/>
          </p:nvSpPr>
          <p:spPr bwMode="auto">
            <a:xfrm>
              <a:off x="1500188" y="2420938"/>
              <a:ext cx="360362" cy="457200"/>
            </a:xfrm>
            <a:prstGeom prst="rect">
              <a:avLst/>
            </a:prstGeom>
            <a:noFill/>
            <a:ln w="9525">
              <a:noFill/>
              <a:miter lim="800000"/>
              <a:headEnd/>
              <a:tailEnd/>
            </a:ln>
            <a:effectLst/>
          </p:spPr>
          <p:txBody>
            <a:bodyPr>
              <a:spAutoFit/>
            </a:bodyPr>
            <a:lstStyle>
              <a:defPPr>
                <a:defRPr lang="en-US"/>
              </a:defPPr>
              <a:lvl1pPr algn="ctr" rtl="0" fontAlgn="base">
                <a:spcBef>
                  <a:spcPct val="50000"/>
                </a:spcBef>
                <a:spcAft>
                  <a:spcPct val="0"/>
                </a:spcAft>
                <a:defRPr sz="2000" kern="1200">
                  <a:solidFill>
                    <a:schemeClr val="tx1"/>
                  </a:solidFill>
                  <a:latin typeface="Arial" charset="0"/>
                  <a:ea typeface="黑体" pitchFamily="2" charset="-122"/>
                  <a:cs typeface="+mn-cs"/>
                </a:defRPr>
              </a:lvl1pPr>
              <a:lvl2pPr marL="457200" algn="ctr" rtl="0" fontAlgn="base">
                <a:spcBef>
                  <a:spcPct val="50000"/>
                </a:spcBef>
                <a:spcAft>
                  <a:spcPct val="0"/>
                </a:spcAft>
                <a:defRPr sz="2000" kern="1200">
                  <a:solidFill>
                    <a:schemeClr val="tx1"/>
                  </a:solidFill>
                  <a:latin typeface="Arial" charset="0"/>
                  <a:ea typeface="黑体" pitchFamily="2" charset="-122"/>
                  <a:cs typeface="+mn-cs"/>
                </a:defRPr>
              </a:lvl2pPr>
              <a:lvl3pPr marL="914400" algn="ctr" rtl="0" fontAlgn="base">
                <a:spcBef>
                  <a:spcPct val="50000"/>
                </a:spcBef>
                <a:spcAft>
                  <a:spcPct val="0"/>
                </a:spcAft>
                <a:defRPr sz="2000" kern="1200">
                  <a:solidFill>
                    <a:schemeClr val="tx1"/>
                  </a:solidFill>
                  <a:latin typeface="Arial" charset="0"/>
                  <a:ea typeface="黑体" pitchFamily="2" charset="-122"/>
                  <a:cs typeface="+mn-cs"/>
                </a:defRPr>
              </a:lvl3pPr>
              <a:lvl4pPr marL="1371600" algn="ctr" rtl="0" fontAlgn="base">
                <a:spcBef>
                  <a:spcPct val="50000"/>
                </a:spcBef>
                <a:spcAft>
                  <a:spcPct val="0"/>
                </a:spcAft>
                <a:defRPr sz="2000" kern="1200">
                  <a:solidFill>
                    <a:schemeClr val="tx1"/>
                  </a:solidFill>
                  <a:latin typeface="Arial" charset="0"/>
                  <a:ea typeface="黑体" pitchFamily="2" charset="-122"/>
                  <a:cs typeface="+mn-cs"/>
                </a:defRPr>
              </a:lvl4pPr>
              <a:lvl5pPr marL="1828800" algn="ctr" rtl="0" fontAlgn="base">
                <a:spcBef>
                  <a:spcPct val="50000"/>
                </a:spcBef>
                <a:spcAft>
                  <a:spcPct val="0"/>
                </a:spcAft>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a:lstStyle>
            <a:p>
              <a:pPr algn="l"/>
              <a:r>
                <a:rPr kumimoji="1" lang="en-US" altLang="zh-CN" sz="2400">
                  <a:latin typeface="Times New Roman" pitchFamily="18" charset="0"/>
                  <a:ea typeface="宋体" pitchFamily="2" charset="-122"/>
                </a:rPr>
                <a:t>Y</a:t>
              </a:r>
            </a:p>
          </p:txBody>
        </p:sp>
      </p:grpSp>
      <p:sp>
        <p:nvSpPr>
          <p:cNvPr id="21" name="Rectangle 5"/>
          <p:cNvSpPr>
            <a:spLocks noChangeArrowheads="1"/>
          </p:cNvSpPr>
          <p:nvPr/>
        </p:nvSpPr>
        <p:spPr bwMode="auto">
          <a:xfrm>
            <a:off x="0" y="2657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4580233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用于表示平移、旋转和放缩的矩阵分别记为</a:t>
            </a:r>
            <a:r>
              <a:rPr lang="en-US" altLang="zh-CN" b="1" dirty="0"/>
              <a:t>T</a:t>
            </a:r>
            <a:r>
              <a:rPr lang="zh-CN" altLang="zh-CN" dirty="0"/>
              <a:t>、</a:t>
            </a:r>
            <a:r>
              <a:rPr lang="en-US" altLang="zh-CN" b="1" dirty="0"/>
              <a:t>R</a:t>
            </a:r>
            <a:r>
              <a:rPr lang="zh-CN" altLang="zh-CN" dirty="0"/>
              <a:t>和</a:t>
            </a:r>
            <a:r>
              <a:rPr lang="en-US" altLang="zh-CN" b="1" dirty="0" smtClean="0"/>
              <a:t>S</a:t>
            </a:r>
            <a:endParaRPr lang="en-US" altLang="zh-CN" dirty="0" smtClean="0"/>
          </a:p>
          <a:p>
            <a:r>
              <a:rPr lang="zh-CN" altLang="zh-CN" dirty="0" smtClean="0"/>
              <a:t>由于</a:t>
            </a:r>
            <a:r>
              <a:rPr lang="zh-CN" altLang="zh-CN" dirty="0"/>
              <a:t>变换过程满足结合律，比如：</a:t>
            </a:r>
            <a:r>
              <a:rPr lang="en-US" altLang="zh-CN" dirty="0"/>
              <a:t>(</a:t>
            </a:r>
            <a:r>
              <a:rPr lang="en-US" altLang="zh-CN" b="1" dirty="0"/>
              <a:t>PT</a:t>
            </a:r>
            <a:r>
              <a:rPr lang="en-US" altLang="zh-CN" dirty="0"/>
              <a:t>)</a:t>
            </a:r>
            <a:r>
              <a:rPr lang="en-US" altLang="zh-CN" b="1" dirty="0"/>
              <a:t>R</a:t>
            </a:r>
            <a:r>
              <a:rPr lang="en-US" altLang="zh-CN" dirty="0"/>
              <a:t>=</a:t>
            </a:r>
            <a:r>
              <a:rPr lang="en-US" altLang="zh-CN" b="1" dirty="0"/>
              <a:t>P</a:t>
            </a:r>
            <a:r>
              <a:rPr lang="en-US" altLang="zh-CN" dirty="0"/>
              <a:t>(</a:t>
            </a:r>
            <a:r>
              <a:rPr lang="en-US" altLang="zh-CN" b="1" dirty="0"/>
              <a:t>TR</a:t>
            </a:r>
            <a:r>
              <a:rPr lang="en-US" altLang="zh-CN" dirty="0"/>
              <a:t>)</a:t>
            </a:r>
            <a:r>
              <a:rPr lang="zh-CN" altLang="zh-CN" dirty="0"/>
              <a:t>，所以可以先将所有变换矩阵合并，将这些变换一并施加到点</a:t>
            </a:r>
            <a:r>
              <a:rPr lang="en-US" altLang="zh-CN" dirty="0"/>
              <a:t>P</a:t>
            </a:r>
            <a:r>
              <a:rPr lang="zh-CN" altLang="zh-CN" dirty="0" smtClean="0"/>
              <a:t>上</a:t>
            </a:r>
            <a:endParaRPr lang="en-US" altLang="zh-CN" dirty="0" smtClean="0"/>
          </a:p>
          <a:p>
            <a:r>
              <a:rPr lang="zh-CN" altLang="zh-CN" dirty="0" smtClean="0"/>
              <a:t>变换</a:t>
            </a:r>
            <a:r>
              <a:rPr lang="zh-CN" altLang="zh-CN" dirty="0"/>
              <a:t>一般不满足交换律，这跟矩阵的运算法则是一致的，比如：</a:t>
            </a:r>
            <a:r>
              <a:rPr lang="en-US" altLang="zh-CN" dirty="0"/>
              <a:t>(PT)R</a:t>
            </a:r>
            <a:r>
              <a:rPr lang="zh-CN" altLang="zh-CN" dirty="0"/>
              <a:t>≠</a:t>
            </a:r>
            <a:r>
              <a:rPr lang="en-US" altLang="zh-CN" dirty="0"/>
              <a:t>(</a:t>
            </a:r>
            <a:r>
              <a:rPr lang="en-US" altLang="zh-CN" dirty="0" smtClean="0"/>
              <a:t>PR)T</a:t>
            </a:r>
            <a:endParaRPr lang="zh-CN" altLang="zh-CN" dirty="0"/>
          </a:p>
          <a:p>
            <a:endParaRPr lang="zh-CN" altLang="en-US" dirty="0"/>
          </a:p>
        </p:txBody>
      </p:sp>
    </p:spTree>
    <p:extLst>
      <p:ext uri="{BB962C8B-B14F-4D97-AF65-F5344CB8AC3E}">
        <p14:creationId xmlns:p14="http://schemas.microsoft.com/office/powerpoint/2010/main" val="1957865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1"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067694"/>
            <a:ext cx="5276850" cy="2009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516909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23478"/>
            <a:ext cx="8229600" cy="857250"/>
          </a:xfrm>
        </p:spPr>
        <p:txBody>
          <a:bodyPr/>
          <a:lstStyle/>
          <a:p>
            <a:r>
              <a:rPr lang="zh-CN" altLang="en-US" dirty="0"/>
              <a:t>三维变换</a:t>
            </a:r>
          </a:p>
        </p:txBody>
      </p:sp>
      <p:graphicFrame>
        <p:nvGraphicFramePr>
          <p:cNvPr id="9" name="对象 8"/>
          <p:cNvGraphicFramePr>
            <a:graphicFrameLocks noChangeAspect="1"/>
          </p:cNvGraphicFramePr>
          <p:nvPr>
            <p:extLst>
              <p:ext uri="{D42A27DB-BD31-4B8C-83A1-F6EECF244321}">
                <p14:modId xmlns:p14="http://schemas.microsoft.com/office/powerpoint/2010/main" val="3708349437"/>
              </p:ext>
            </p:extLst>
          </p:nvPr>
        </p:nvGraphicFramePr>
        <p:xfrm>
          <a:off x="4039091" y="895945"/>
          <a:ext cx="1438275" cy="809625"/>
        </p:xfrm>
        <a:graphic>
          <a:graphicData uri="http://schemas.openxmlformats.org/presentationml/2006/ole">
            <mc:AlternateContent xmlns:mc="http://schemas.openxmlformats.org/markup-compatibility/2006">
              <mc:Choice xmlns:v="urn:schemas-microsoft-com:vml" Requires="v">
                <p:oleObj spid="_x0000_s6279" r:id="rId3" imgW="1435100" imgH="812800" progId="Equation.DSMT4">
                  <p:embed/>
                </p:oleObj>
              </mc:Choice>
              <mc:Fallback>
                <p:oleObj r:id="rId3" imgW="1435100" imgH="8128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9091" y="895945"/>
                        <a:ext cx="1438275" cy="809625"/>
                      </a:xfrm>
                      <a:prstGeom prst="rect">
                        <a:avLst/>
                      </a:prstGeom>
                      <a:solidFill>
                        <a:schemeClr val="accent1">
                          <a:lumMod val="20000"/>
                          <a:lumOff val="80000"/>
                        </a:schemeClr>
                      </a:solid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905473067"/>
              </p:ext>
            </p:extLst>
          </p:nvPr>
        </p:nvGraphicFramePr>
        <p:xfrm>
          <a:off x="4066838" y="2067694"/>
          <a:ext cx="1552575" cy="809625"/>
        </p:xfrm>
        <a:graphic>
          <a:graphicData uri="http://schemas.openxmlformats.org/presentationml/2006/ole">
            <mc:AlternateContent xmlns:mc="http://schemas.openxmlformats.org/markup-compatibility/2006">
              <mc:Choice xmlns:v="urn:schemas-microsoft-com:vml" Requires="v">
                <p:oleObj spid="_x0000_s6280" r:id="rId5" imgW="1548728" imgH="812447" progId="Equation.DSMT4">
                  <p:embed/>
                </p:oleObj>
              </mc:Choice>
              <mc:Fallback>
                <p:oleObj r:id="rId5" imgW="1548728" imgH="812447"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6838" y="2067694"/>
                        <a:ext cx="1552575" cy="809625"/>
                      </a:xfrm>
                      <a:prstGeom prst="rect">
                        <a:avLst/>
                      </a:prstGeom>
                      <a:solidFill>
                        <a:schemeClr val="accent1">
                          <a:lumMod val="20000"/>
                          <a:lumOff val="80000"/>
                        </a:schemeClr>
                      </a:solid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493182609"/>
              </p:ext>
            </p:extLst>
          </p:nvPr>
        </p:nvGraphicFramePr>
        <p:xfrm>
          <a:off x="4895528" y="3075806"/>
          <a:ext cx="1876425" cy="809625"/>
        </p:xfrm>
        <a:graphic>
          <a:graphicData uri="http://schemas.openxmlformats.org/presentationml/2006/ole">
            <mc:AlternateContent xmlns:mc="http://schemas.openxmlformats.org/markup-compatibility/2006">
              <mc:Choice xmlns:v="urn:schemas-microsoft-com:vml" Requires="v">
                <p:oleObj spid="_x0000_s6281" r:id="rId7" imgW="1879600" imgH="812800" progId="Equation.DSMT4">
                  <p:embed/>
                </p:oleObj>
              </mc:Choice>
              <mc:Fallback>
                <p:oleObj r:id="rId7" imgW="1879600" imgH="8128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5528" y="3075806"/>
                        <a:ext cx="1876425" cy="809625"/>
                      </a:xfrm>
                      <a:prstGeom prst="rect">
                        <a:avLst/>
                      </a:prstGeom>
                      <a:solidFill>
                        <a:schemeClr val="accent1">
                          <a:lumMod val="20000"/>
                          <a:lumOff val="80000"/>
                        </a:schemeClr>
                      </a:solid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654978329"/>
              </p:ext>
            </p:extLst>
          </p:nvPr>
        </p:nvGraphicFramePr>
        <p:xfrm>
          <a:off x="2987824" y="4083918"/>
          <a:ext cx="3067050" cy="914400"/>
        </p:xfrm>
        <a:graphic>
          <a:graphicData uri="http://schemas.openxmlformats.org/presentationml/2006/ole">
            <mc:AlternateContent xmlns:mc="http://schemas.openxmlformats.org/markup-compatibility/2006">
              <mc:Choice xmlns:v="urn:schemas-microsoft-com:vml" Requires="v">
                <p:oleObj spid="_x0000_s6282" r:id="rId9" imgW="3073400" imgH="914400" progId="Equation.DSMT4">
                  <p:embed/>
                </p:oleObj>
              </mc:Choice>
              <mc:Fallback>
                <p:oleObj r:id="rId9" imgW="3073400" imgH="9144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824" y="4083918"/>
                        <a:ext cx="3067050" cy="914400"/>
                      </a:xfrm>
                      <a:prstGeom prst="rect">
                        <a:avLst/>
                      </a:prstGeom>
                      <a:solidFill>
                        <a:schemeClr val="accent1">
                          <a:lumMod val="20000"/>
                          <a:lumOff val="80000"/>
                        </a:schemeClr>
                      </a:solidFill>
                    </p:spPr>
                  </p:pic>
                </p:oleObj>
              </mc:Fallback>
            </mc:AlternateContent>
          </a:graphicData>
        </a:graphic>
      </p:graphicFrame>
      <p:sp>
        <p:nvSpPr>
          <p:cNvPr id="13" name="Rectangle 10"/>
          <p:cNvSpPr>
            <a:spLocks noChangeArrowheads="1"/>
          </p:cNvSpPr>
          <p:nvPr/>
        </p:nvSpPr>
        <p:spPr bwMode="auto">
          <a:xfrm>
            <a:off x="323528" y="8435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三维点</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P(</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x</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y</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z</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移动</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t</a:t>
            </a:r>
            <a:r>
              <a:rPr kumimoji="0" lang="en-US" altLang="zh-CN" sz="1000" b="0" i="1" u="none" strike="noStrike" cap="none" normalizeH="0" baseline="-30000" dirty="0" err="1" smtClean="0">
                <a:ln>
                  <a:noFill/>
                </a:ln>
                <a:solidFill>
                  <a:schemeClr val="tx1"/>
                </a:solidFill>
                <a:effectLst/>
                <a:latin typeface="Cambria Math" pitchFamily="18" charset="0"/>
                <a:ea typeface="宋体" pitchFamily="2" charset="-122"/>
                <a:cs typeface="Times New Roman" pitchFamily="18" charset="0"/>
              </a:rPr>
              <a:t>x</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t</a:t>
            </a:r>
            <a:r>
              <a:rPr kumimoji="0" lang="en-US" altLang="zh-CN" sz="1000" b="0" i="1" u="none" strike="noStrike" cap="none" normalizeH="0" baseline="-30000" dirty="0" err="1" smtClean="0">
                <a:ln>
                  <a:noFill/>
                </a:ln>
                <a:solidFill>
                  <a:schemeClr val="tx1"/>
                </a:solidFill>
                <a:effectLst/>
                <a:latin typeface="Cambria Math" pitchFamily="18" charset="0"/>
                <a:ea typeface="宋体" pitchFamily="2" charset="-122"/>
                <a:cs typeface="Times New Roman" pitchFamily="18" charset="0"/>
              </a:rPr>
              <a:t>y</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t</a:t>
            </a:r>
            <a:r>
              <a:rPr kumimoji="0" lang="en-US" altLang="zh-CN" sz="1000" b="0" i="1" u="none" strike="noStrike" cap="none" normalizeH="0" baseline="-30000" dirty="0" err="1" smtClean="0">
                <a:ln>
                  <a:noFill/>
                </a:ln>
                <a:solidFill>
                  <a:schemeClr val="tx1"/>
                </a:solidFill>
                <a:effectLst/>
                <a:latin typeface="Cambria Math" pitchFamily="18" charset="0"/>
                <a:ea typeface="宋体" pitchFamily="2" charset="-122"/>
                <a:cs typeface="Times New Roman" pitchFamily="18" charset="0"/>
              </a:rPr>
              <a:t>z</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后，得到点</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P'(</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x</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y</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z</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的过程：</a:t>
            </a:r>
            <a:endParaRPr kumimoji="0" lang="zh-CN" altLang="en-US" sz="3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 name="Rectangle 11"/>
          <p:cNvSpPr>
            <a:spLocks noChangeArrowheads="1"/>
          </p:cNvSpPr>
          <p:nvPr/>
        </p:nvSpPr>
        <p:spPr bwMode="auto">
          <a:xfrm>
            <a:off x="-108520" y="23597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三维点</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P(</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x</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y</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z</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放缩</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s</a:t>
            </a:r>
            <a:r>
              <a:rPr kumimoji="0" lang="en-US" altLang="zh-CN" sz="1000" b="0" i="1" u="none" strike="noStrike" cap="none" normalizeH="0" baseline="-30000" dirty="0" err="1" smtClean="0">
                <a:ln>
                  <a:noFill/>
                </a:ln>
                <a:solidFill>
                  <a:schemeClr val="tx1"/>
                </a:solidFill>
                <a:effectLst/>
                <a:latin typeface="Cambria Math" pitchFamily="18" charset="0"/>
                <a:ea typeface="宋体" pitchFamily="2" charset="-122"/>
                <a:cs typeface="Times New Roman" pitchFamily="18" charset="0"/>
              </a:rPr>
              <a:t>x</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s</a:t>
            </a:r>
            <a:r>
              <a:rPr kumimoji="0" lang="en-US" altLang="zh-CN" sz="1000" b="0" i="1" u="none" strike="noStrike" cap="none" normalizeH="0" baseline="-30000" dirty="0" err="1" smtClean="0">
                <a:ln>
                  <a:noFill/>
                </a:ln>
                <a:solidFill>
                  <a:schemeClr val="tx1"/>
                </a:solidFill>
                <a:effectLst/>
                <a:latin typeface="Cambria Math" pitchFamily="18" charset="0"/>
                <a:ea typeface="宋体" pitchFamily="2" charset="-122"/>
                <a:cs typeface="Times New Roman" pitchFamily="18" charset="0"/>
              </a:rPr>
              <a:t>y</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s</a:t>
            </a:r>
            <a:r>
              <a:rPr kumimoji="0" lang="en-US" altLang="zh-CN" sz="1000" b="0" i="1" u="none" strike="noStrike" cap="none" normalizeH="0" baseline="-30000" dirty="0" err="1" smtClean="0">
                <a:ln>
                  <a:noFill/>
                </a:ln>
                <a:solidFill>
                  <a:schemeClr val="tx1"/>
                </a:solidFill>
                <a:effectLst/>
                <a:latin typeface="Cambria Math" pitchFamily="18" charset="0"/>
                <a:ea typeface="宋体" pitchFamily="2" charset="-122"/>
                <a:cs typeface="Times New Roman" pitchFamily="18" charset="0"/>
              </a:rPr>
              <a:t>z</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后，得到点</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P' (</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x</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y</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t>
            </a:r>
            <a:r>
              <a:rPr kumimoji="0" lang="en-US" altLang="zh-CN" sz="1000" b="0" i="1"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z</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的过程：</a:t>
            </a:r>
            <a:endParaRPr kumimoji="0" lang="zh-CN" altLang="en-US" sz="3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5" name="Rectangle 12"/>
          <p:cNvSpPr>
            <a:spLocks noChangeArrowheads="1"/>
          </p:cNvSpPr>
          <p:nvPr/>
        </p:nvSpPr>
        <p:spPr bwMode="auto">
          <a:xfrm>
            <a:off x="-108520" y="329635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绕</a:t>
            </a:r>
            <a:r>
              <a:rPr kumimoji="0" lang="en-US" altLang="zh-CN" sz="1000" b="0" i="1"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x</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轴逆时针旋转</a:t>
            </a:r>
            <a:r>
              <a:rPr kumimoji="0" lang="zh-CN" altLang="en-US" sz="1000" b="0" i="1"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sym typeface="Symbol" pitchFamily="18" charset="2"/>
              </a:rPr>
              <a:t></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角的变换过程如下，绕</a:t>
            </a:r>
            <a:r>
              <a:rPr kumimoji="0" lang="en-US" altLang="zh-CN" sz="1000" b="0" i="1"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sym typeface="Symbol" pitchFamily="18" charset="2"/>
              </a:rPr>
              <a:t>y</a:t>
            </a:r>
            <a:r>
              <a:rPr kumimoji="0" lang="zh-CN" altLang="en-US" sz="1000" b="0" i="1"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sym typeface="Symbol" pitchFamily="18" charset="2"/>
              </a:rPr>
              <a:t>和</a:t>
            </a:r>
            <a:r>
              <a:rPr kumimoji="0" lang="en-US" altLang="zh-CN" sz="1000" b="0" i="1"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sym typeface="Symbol" pitchFamily="18" charset="2"/>
              </a:rPr>
              <a:t>z</a:t>
            </a:r>
            <a:r>
              <a:rPr kumimoji="0" lang="zh-CN" altLang="en-US" sz="1000" b="0" i="1"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sym typeface="Symbol" pitchFamily="18" charset="2"/>
              </a:rPr>
              <a:t>轴的旋转过程可以很容易推到出来。</a:t>
            </a:r>
            <a:endParaRPr kumimoji="0" lang="zh-CN" altLang="en-US" sz="300" b="0" i="1" u="none" strike="noStrike" cap="none" normalizeH="0" baseline="0" dirty="0" smtClean="0">
              <a:ln>
                <a:noFill/>
              </a:ln>
              <a:solidFill>
                <a:schemeClr val="tx1"/>
              </a:solidFill>
              <a:effectLst/>
              <a:latin typeface="Arial" pitchFamily="34" charset="0"/>
              <a:ea typeface="宋体" pitchFamily="2" charset="-122"/>
              <a:cs typeface="宋体" pitchFamily="2" charset="-122"/>
              <a:sym typeface="Symbol" pitchFamily="18" charset="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000" b="0" i="1"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sym typeface="Symbol" pitchFamily="18" charset="2"/>
            </a:endParaRPr>
          </a:p>
        </p:txBody>
      </p:sp>
      <p:sp>
        <p:nvSpPr>
          <p:cNvPr id="16" name="Rectangle 13"/>
          <p:cNvSpPr>
            <a:spLocks noChangeArrowheads="1"/>
          </p:cNvSpPr>
          <p:nvPr/>
        </p:nvSpPr>
        <p:spPr bwMode="auto">
          <a:xfrm>
            <a:off x="-180528" y="408391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绕任意轴</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a:t>
            </a:r>
            <a:r>
              <a:rPr kumimoji="0" lang="en-US" altLang="zh-CN" sz="1000" b="0" i="0" u="none" strike="noStrike" cap="none" normalizeH="0" baseline="-30000" dirty="0" smtClean="0">
                <a:ln>
                  <a:noFill/>
                </a:ln>
                <a:solidFill>
                  <a:schemeClr val="tx1"/>
                </a:solidFill>
                <a:effectLst/>
                <a:latin typeface="Cambria Math" pitchFamily="18" charset="0"/>
                <a:ea typeface="宋体" pitchFamily="2" charset="-122"/>
                <a:cs typeface="Times New Roman" pitchFamily="18" charset="0"/>
              </a:rPr>
              <a:t>x</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 A</a:t>
            </a:r>
            <a:r>
              <a:rPr kumimoji="0" lang="en-US" altLang="zh-CN" sz="1000" b="0" i="0" u="none" strike="noStrike" cap="none" normalizeH="0" baseline="-30000" dirty="0" smtClean="0">
                <a:ln>
                  <a:noFill/>
                </a:ln>
                <a:solidFill>
                  <a:schemeClr val="tx1"/>
                </a:solidFill>
                <a:effectLst/>
                <a:latin typeface="Cambria Math" pitchFamily="18" charset="0"/>
                <a:ea typeface="宋体" pitchFamily="2" charset="-122"/>
                <a:cs typeface="Times New Roman" pitchFamily="18" charset="0"/>
              </a:rPr>
              <a:t>y</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 </a:t>
            </a:r>
            <a:r>
              <a:rPr kumimoji="0" lang="en-US" altLang="zh-CN" sz="1000" b="0" i="0" u="none" strike="noStrike" cap="none" normalizeH="0" baseline="0" dirty="0" err="1" smtClean="0">
                <a:ln>
                  <a:noFill/>
                </a:ln>
                <a:solidFill>
                  <a:schemeClr val="tx1"/>
                </a:solidFill>
                <a:effectLst/>
                <a:latin typeface="Cambria Math" pitchFamily="18" charset="0"/>
                <a:ea typeface="宋体" pitchFamily="2" charset="-122"/>
                <a:cs typeface="Times New Roman" pitchFamily="18" charset="0"/>
              </a:rPr>
              <a:t>A</a:t>
            </a:r>
            <a:r>
              <a:rPr kumimoji="0" lang="en-US" altLang="zh-CN" sz="1000" b="0" i="0" u="none" strike="noStrike" cap="none" normalizeH="0" baseline="-30000" dirty="0" err="1" smtClean="0">
                <a:ln>
                  <a:noFill/>
                </a:ln>
                <a:solidFill>
                  <a:schemeClr val="tx1"/>
                </a:solidFill>
                <a:effectLst/>
                <a:latin typeface="Cambria Math" pitchFamily="18" charset="0"/>
                <a:ea typeface="宋体" pitchFamily="2" charset="-122"/>
                <a:cs typeface="Times New Roman" pitchFamily="18" charset="0"/>
              </a:rPr>
              <a:t>z</a:t>
            </a:r>
            <a:r>
              <a:rPr kumimoji="0" lang="en-US" altLang="zh-CN"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a:t>
            </a:r>
            <a:r>
              <a:rPr kumimoji="0" lang="zh-CN" altLang="en-US" sz="1000" b="0" i="0" u="none" strike="noStrike" cap="none" normalizeH="0" baseline="0" dirty="0" smtClean="0">
                <a:ln>
                  <a:noFill/>
                </a:ln>
                <a:solidFill>
                  <a:schemeClr val="tx1"/>
                </a:solidFill>
                <a:effectLst/>
                <a:latin typeface="Cambria Math" pitchFamily="18" charset="0"/>
                <a:ea typeface="宋体" pitchFamily="2" charset="-122"/>
                <a:cs typeface="Times New Roman" pitchFamily="18" charset="0"/>
              </a:rPr>
              <a:t>的旋转变换可以表示如下：</a:t>
            </a:r>
            <a:endParaRPr kumimoji="0" lang="zh-CN" altLang="en-US" sz="3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 name="Rectangle 14"/>
          <p:cNvSpPr>
            <a:spLocks noChangeArrowheads="1"/>
          </p:cNvSpPr>
          <p:nvPr/>
        </p:nvSpPr>
        <p:spPr bwMode="auto">
          <a:xfrm>
            <a:off x="2699792" y="4906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73007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游戏引擎特点</a:t>
            </a:r>
            <a:endParaRPr lang="zh-CN" altLang="en-US" dirty="0"/>
          </a:p>
        </p:txBody>
      </p:sp>
      <p:sp>
        <p:nvSpPr>
          <p:cNvPr id="3" name="内容占位符 2"/>
          <p:cNvSpPr>
            <a:spLocks noGrp="1"/>
          </p:cNvSpPr>
          <p:nvPr>
            <p:ph idx="1"/>
          </p:nvPr>
        </p:nvSpPr>
        <p:spPr/>
        <p:txBody>
          <a:bodyPr>
            <a:normAutofit/>
          </a:bodyPr>
          <a:lstStyle/>
          <a:p>
            <a:r>
              <a:rPr lang="zh-CN" altLang="zh-CN" dirty="0" smtClean="0"/>
              <a:t>计算机程序</a:t>
            </a:r>
            <a:r>
              <a:rPr lang="zh-CN" altLang="zh-CN" dirty="0"/>
              <a:t>都是由逻辑与运算组成</a:t>
            </a:r>
            <a:r>
              <a:rPr lang="zh-CN" altLang="zh-CN" dirty="0" smtClean="0"/>
              <a:t>的</a:t>
            </a:r>
            <a:endParaRPr lang="en-US" altLang="zh-CN" dirty="0" smtClean="0"/>
          </a:p>
          <a:p>
            <a:r>
              <a:rPr lang="zh-CN" altLang="zh-CN" dirty="0" smtClean="0"/>
              <a:t>特别是</a:t>
            </a:r>
            <a:r>
              <a:rPr lang="zh-CN" altLang="zh-CN" dirty="0"/>
              <a:t>在三维游戏这种特殊的计算机程序中，数学运算占据着十分重要的</a:t>
            </a:r>
            <a:r>
              <a:rPr lang="zh-CN" altLang="zh-CN" dirty="0" smtClean="0"/>
              <a:t>地位</a:t>
            </a:r>
            <a:endParaRPr lang="en-US" altLang="zh-CN" dirty="0" smtClean="0"/>
          </a:p>
          <a:p>
            <a:r>
              <a:rPr lang="zh-CN" altLang="zh-CN" dirty="0" smtClean="0"/>
              <a:t>包括</a:t>
            </a:r>
            <a:r>
              <a:rPr lang="zh-CN" altLang="zh-CN" dirty="0"/>
              <a:t>基本的矢量运算、矩阵运算、微积分计算，还包括一些基本的几何</a:t>
            </a:r>
            <a:r>
              <a:rPr lang="zh-CN" altLang="zh-CN" dirty="0" smtClean="0"/>
              <a:t>计算</a:t>
            </a:r>
            <a:endParaRPr lang="zh-CN" altLang="en-US" dirty="0"/>
          </a:p>
        </p:txBody>
      </p:sp>
    </p:spTree>
    <p:extLst>
      <p:ext uri="{BB962C8B-B14F-4D97-AF65-F5344CB8AC3E}">
        <p14:creationId xmlns:p14="http://schemas.microsoft.com/office/powerpoint/2010/main" val="2760091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通常情况下，一个物体从一个位置变到另外一个位置，往往经过多个连续变换，由于变换满足结合律，所以可以先将这些变换矩阵相乘，组合成一个矩阵。</a:t>
            </a:r>
          </a:p>
          <a:p>
            <a:r>
              <a:rPr lang="zh-CN" altLang="zh-CN" dirty="0"/>
              <a:t>除了上面介绍的模型变换之外，在三维渲染过程当中，还需要进行视点变换、投影变换和窗口变换，在这里我们只介绍和线性代数相关的变换公式，详细的渲染流水线将在本书后面的“三维渲染技术”章节进行介绍。</a:t>
            </a:r>
          </a:p>
          <a:p>
            <a:endParaRPr lang="zh-CN" altLang="en-US" dirty="0"/>
          </a:p>
        </p:txBody>
      </p:sp>
    </p:spTree>
    <p:extLst>
      <p:ext uri="{BB962C8B-B14F-4D97-AF65-F5344CB8AC3E}">
        <p14:creationId xmlns:p14="http://schemas.microsoft.com/office/powerpoint/2010/main" val="13167307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Cambria Math" pitchFamily="18" charset="0"/>
                <a:ea typeface="宋体" pitchFamily="2" charset="-122"/>
                <a:cs typeface="Times New Roman" pitchFamily="18" charset="0"/>
              </a:rPr>
              <a:t>透视投影的原理</a:t>
            </a:r>
            <a:endParaRPr lang="zh-CN" altLang="en-US" dirty="0"/>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9" name="图片 112"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059582"/>
            <a:ext cx="3933825" cy="1781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57200" y="2238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097309128"/>
              </p:ext>
            </p:extLst>
          </p:nvPr>
        </p:nvGraphicFramePr>
        <p:xfrm>
          <a:off x="2339752" y="3363838"/>
          <a:ext cx="3886200" cy="1571625"/>
        </p:xfrm>
        <a:graphic>
          <a:graphicData uri="http://schemas.openxmlformats.org/presentationml/2006/ole">
            <mc:AlternateContent xmlns:mc="http://schemas.openxmlformats.org/markup-compatibility/2006">
              <mc:Choice xmlns:v="urn:schemas-microsoft-com:vml" Requires="v">
                <p:oleObj spid="_x0000_s7205" r:id="rId5" imgW="3886200" imgH="1574800" progId="Equation.DSMT4">
                  <p:embed/>
                </p:oleObj>
              </mc:Choice>
              <mc:Fallback>
                <p:oleObj r:id="rId5" imgW="3886200" imgH="1574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3363838"/>
                        <a:ext cx="3886200" cy="1571625"/>
                      </a:xfrm>
                      <a:prstGeom prst="rect">
                        <a:avLst/>
                      </a:prstGeom>
                      <a:solidFill>
                        <a:schemeClr val="accent1">
                          <a:lumMod val="40000"/>
                          <a:lumOff val="60000"/>
                        </a:schemeClr>
                      </a:solidFill>
                    </p:spPr>
                  </p:pic>
                </p:oleObj>
              </mc:Fallback>
            </mc:AlternateContent>
          </a:graphicData>
        </a:graphic>
      </p:graphicFrame>
      <p:sp>
        <p:nvSpPr>
          <p:cNvPr id="8" name="Rectangle 6"/>
          <p:cNvSpPr>
            <a:spLocks noChangeArrowheads="1"/>
          </p:cNvSpPr>
          <p:nvPr/>
        </p:nvSpPr>
        <p:spPr bwMode="auto">
          <a:xfrm>
            <a:off x="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3200129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827584" y="723304"/>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体验过</a:t>
            </a:r>
            <a:r>
              <a:rPr lang="en-US" altLang="zh-CN" sz="2600" dirty="0" smtClean="0">
                <a:solidFill>
                  <a:srgbClr val="000000"/>
                </a:solidFill>
                <a:latin typeface="Microsoft Yahei"/>
                <a:ea typeface="Microsoft Yahei"/>
                <a:sym typeface="Microsoft Yahei"/>
              </a:rPr>
              <a:t>VR</a:t>
            </a:r>
            <a:r>
              <a:rPr lang="zh-CN" altLang="en-US" sz="2600" dirty="0" smtClean="0">
                <a:solidFill>
                  <a:srgbClr val="000000"/>
                </a:solidFill>
                <a:latin typeface="Microsoft Yahei"/>
                <a:ea typeface="Microsoft Yahei"/>
                <a:sym typeface="Microsoft Yahei"/>
              </a:rPr>
              <a:t>吗？</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是</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没</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5"/>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6"/>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7"/>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8"/>
            </p:custDataLst>
          </p:nvPr>
        </p:nvGrpSpPr>
        <p:grpSpPr>
          <a:xfrm>
            <a:off x="0" y="0"/>
            <a:ext cx="9144000" cy="635000"/>
            <a:chOff x="0" y="0"/>
            <a:chExt cx="9144000" cy="635000"/>
          </a:xfrm>
        </p:grpSpPr>
        <p:sp>
          <p:nvSpPr>
            <p:cNvPr id="15" name="TitleBackground"/>
            <p:cNvSpPr/>
            <p:nvPr>
              <p:custDataLst>
                <p:tags r:id="rId10"/>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1"/>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投票</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3"/>
              </p:custDataLst>
            </p:nvPr>
          </p:nvSpPr>
          <p:spPr>
            <a:xfrm>
              <a:off x="1195705" y="109220"/>
              <a:ext cx="2286000" cy="508000"/>
            </a:xfrm>
            <a:prstGeom prst="rect">
              <a:avLst/>
            </a:prstGeom>
            <a:noFill/>
          </p:spPr>
          <p:txBody>
            <a:bodyPr vert="horz" wrap="none" rtlCol="0" anchor="ctr" anchorCtr="0">
              <a:noAutofit/>
            </a:bodyPr>
            <a:lstStyle/>
            <a:p>
              <a:r>
                <a:rPr lang="zh-CN" altLang="en-US" sz="2000" smtClean="0">
                  <a:solidFill>
                    <a:srgbClr val="808080"/>
                  </a:solidFill>
                  <a:latin typeface="Microsoft Yahei"/>
                  <a:ea typeface="Microsoft Yahei"/>
                  <a:sym typeface="Microsoft Yahei"/>
                </a:rPr>
                <a:t>最多可选</a:t>
              </a:r>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项</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014074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8194" name="图片 120"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28600"/>
            <a:ext cx="3514725" cy="19335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对象 3"/>
          <p:cNvGraphicFramePr>
            <a:graphicFrameLocks noChangeAspect="1"/>
          </p:cNvGraphicFramePr>
          <p:nvPr>
            <p:extLst>
              <p:ext uri="{D42A27DB-BD31-4B8C-83A1-F6EECF244321}">
                <p14:modId xmlns:p14="http://schemas.microsoft.com/office/powerpoint/2010/main" val="320278431"/>
              </p:ext>
            </p:extLst>
          </p:nvPr>
        </p:nvGraphicFramePr>
        <p:xfrm>
          <a:off x="3131840" y="2859782"/>
          <a:ext cx="3962400" cy="1571625"/>
        </p:xfrm>
        <a:graphic>
          <a:graphicData uri="http://schemas.openxmlformats.org/presentationml/2006/ole">
            <mc:AlternateContent xmlns:mc="http://schemas.openxmlformats.org/markup-compatibility/2006">
              <mc:Choice xmlns:v="urn:schemas-microsoft-com:vml" Requires="v">
                <p:oleObj spid="_x0000_s8228" r:id="rId4" imgW="3962400" imgH="1574800" progId="Equation.DSMT4">
                  <p:embed/>
                </p:oleObj>
              </mc:Choice>
              <mc:Fallback>
                <p:oleObj r:id="rId4" imgW="3962400" imgH="1574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2859782"/>
                        <a:ext cx="3962400" cy="1571625"/>
                      </a:xfrm>
                      <a:prstGeom prst="rect">
                        <a:avLst/>
                      </a:prstGeom>
                      <a:solidFill>
                        <a:schemeClr val="accent1">
                          <a:lumMod val="40000"/>
                          <a:lumOff val="60000"/>
                        </a:schemeClr>
                      </a:solidFill>
                    </p:spPr>
                  </p:pic>
                </p:oleObj>
              </mc:Fallback>
            </mc:AlternateContent>
          </a:graphicData>
        </a:graphic>
      </p:graphicFrame>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2113776"/>
            <a:ext cx="353173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Cambria Math" pitchFamily="18" charset="0"/>
                <a:ea typeface="宋体" pitchFamily="2" charset="-122"/>
                <a:cs typeface="宋体" pitchFamily="2" charset="-122"/>
              </a:rPr>
              <a:t>正交投影变换，它的投影变换矩阵可以写为：</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Rectangle 5"/>
          <p:cNvSpPr>
            <a:spLocks noChangeArrowheads="1"/>
          </p:cNvSpPr>
          <p:nvPr/>
        </p:nvSpPr>
        <p:spPr bwMode="auto">
          <a:xfrm>
            <a:off x="0" y="396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8244912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请给出你见过的使用平行投影的游戏</a:t>
            </a:r>
          </a:p>
        </p:txBody>
      </p:sp>
      <p:sp>
        <p:nvSpPr>
          <p:cNvPr id="4" name="圆角矩形 3"/>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0" name="矩形 9"/>
          <p:cNvSpPr/>
          <p:nvPr>
            <p:custDataLst>
              <p:tags r:id="rId4"/>
            </p:custDataLst>
          </p:nvPr>
        </p:nvSpPr>
        <p:spPr>
          <a:xfrm>
            <a:off x="0" y="4295537"/>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主观题</a:t>
              </a:r>
              <a:endParaRPr lang="zh-CN" altLang="en-US" sz="2600">
                <a:solidFill>
                  <a:srgbClr val="000000"/>
                </a:solidFill>
                <a:latin typeface="Microsoft Yahei"/>
                <a:ea typeface="Microsoft Yahei"/>
                <a:sym typeface="Microsoft Yahei"/>
              </a:endParaRP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10</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153207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从上面的描述我们可以看出，三维变换都可以统一表示为矩阵的形式，对空间中的某个点进行变换，也就是对这个点的向量和变换矩阵相乘，得到的结果就是变换后的</a:t>
            </a:r>
            <a:r>
              <a:rPr lang="zh-CN" altLang="zh-CN" dirty="0" smtClean="0"/>
              <a:t>点</a:t>
            </a:r>
            <a:endParaRPr lang="en-US" altLang="zh-CN" dirty="0" smtClean="0"/>
          </a:p>
          <a:p>
            <a:r>
              <a:rPr lang="zh-CN" altLang="zh-CN" dirty="0" smtClean="0"/>
              <a:t>由于</a:t>
            </a:r>
            <a:r>
              <a:rPr lang="zh-CN" altLang="zh-CN" dirty="0"/>
              <a:t>矩阵相乘具有结合律，所有的变换都可以在施加到向量之前进行相乘，得到一个单独的矩阵，包含了所有变换信息，这样大大提高了计算效率并且简化了计算</a:t>
            </a:r>
            <a:r>
              <a:rPr lang="zh-CN" altLang="zh-CN" dirty="0" smtClean="0"/>
              <a:t>过程</a:t>
            </a:r>
            <a:endParaRPr lang="zh-CN" altLang="zh-CN" dirty="0"/>
          </a:p>
          <a:p>
            <a:endParaRPr lang="zh-CN" altLang="en-US" dirty="0"/>
          </a:p>
        </p:txBody>
      </p:sp>
    </p:spTree>
    <p:extLst>
      <p:ext uri="{BB962C8B-B14F-4D97-AF65-F5344CB8AC3E}">
        <p14:creationId xmlns:p14="http://schemas.microsoft.com/office/powerpoint/2010/main" val="4307238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欧拉角</a:t>
            </a:r>
          </a:p>
        </p:txBody>
      </p:sp>
      <p:sp>
        <p:nvSpPr>
          <p:cNvPr id="3" name="内容占位符 2"/>
          <p:cNvSpPr>
            <a:spLocks noGrp="1"/>
          </p:cNvSpPr>
          <p:nvPr>
            <p:ph idx="1"/>
          </p:nvPr>
        </p:nvSpPr>
        <p:spPr/>
        <p:txBody>
          <a:bodyPr>
            <a:normAutofit fontScale="77500" lnSpcReduction="20000"/>
          </a:bodyPr>
          <a:lstStyle/>
          <a:p>
            <a:r>
              <a:rPr lang="zh-CN" altLang="zh-CN" dirty="0"/>
              <a:t>物体在三维空间中的有限转动，可依次用三个相对转角表示，这三个转角统称为</a:t>
            </a:r>
            <a:r>
              <a:rPr lang="zh-CN" altLang="zh-CN" dirty="0" smtClean="0"/>
              <a:t>欧拉角</a:t>
            </a:r>
            <a:endParaRPr lang="en-US" altLang="zh-CN" dirty="0" smtClean="0"/>
          </a:p>
          <a:p>
            <a:r>
              <a:rPr lang="zh-CN" altLang="zh-CN" dirty="0" smtClean="0"/>
              <a:t>欧拉角</a:t>
            </a:r>
            <a:r>
              <a:rPr lang="zh-CN" altLang="zh-CN" dirty="0"/>
              <a:t>有多种表达方式，其中一种为进动角、章动角和自旋角表示，在飞行模拟仿真、多关节机器人仿真等应用中普遍采用这种表达方式来计算物体的位置姿态的变化。</a:t>
            </a:r>
          </a:p>
          <a:p>
            <a:r>
              <a:rPr lang="zh-CN" altLang="zh-CN" dirty="0"/>
              <a:t>而游戏引擎中最常用的可能是 </a:t>
            </a:r>
            <a:r>
              <a:rPr lang="en-US" altLang="zh-CN" dirty="0"/>
              <a:t>roll</a:t>
            </a:r>
            <a:r>
              <a:rPr lang="zh-CN" altLang="zh-CN" dirty="0"/>
              <a:t>（横滚角），</a:t>
            </a:r>
            <a:r>
              <a:rPr lang="en-US" altLang="zh-CN" dirty="0"/>
              <a:t>pitch</a:t>
            </a:r>
            <a:r>
              <a:rPr lang="zh-CN" altLang="zh-CN" dirty="0"/>
              <a:t>（俯仰角，也称为</a:t>
            </a:r>
            <a:r>
              <a:rPr lang="en-US" altLang="zh-CN" dirty="0"/>
              <a:t>tilt</a:t>
            </a:r>
            <a:r>
              <a:rPr lang="zh-CN" altLang="zh-CN" dirty="0"/>
              <a:t>），</a:t>
            </a:r>
            <a:r>
              <a:rPr lang="en-US" altLang="zh-CN" dirty="0"/>
              <a:t>yaw</a:t>
            </a:r>
            <a:r>
              <a:rPr lang="zh-CN" altLang="zh-CN" dirty="0"/>
              <a:t>（偏航角，也称为</a:t>
            </a:r>
            <a:r>
              <a:rPr lang="en-US" altLang="zh-CN" dirty="0"/>
              <a:t>pan</a:t>
            </a:r>
            <a:r>
              <a:rPr lang="zh-CN" altLang="zh-CN" dirty="0"/>
              <a:t>）这种表达，它分别对应于右手笛卡尔坐标系的</a:t>
            </a:r>
            <a:r>
              <a:rPr lang="en-US" altLang="zh-CN" i="1" dirty="0"/>
              <a:t>x</a:t>
            </a:r>
            <a:r>
              <a:rPr lang="en-US" altLang="zh-CN" dirty="0"/>
              <a:t>, </a:t>
            </a:r>
            <a:r>
              <a:rPr lang="en-US" altLang="zh-CN" i="1" dirty="0"/>
              <a:t>y</a:t>
            </a:r>
            <a:r>
              <a:rPr lang="zh-CN" altLang="zh-CN" dirty="0"/>
              <a:t>和</a:t>
            </a:r>
            <a:r>
              <a:rPr lang="en-US" altLang="zh-CN" i="1" dirty="0"/>
              <a:t>z</a:t>
            </a:r>
            <a:r>
              <a:rPr lang="zh-CN" altLang="zh-CN" dirty="0"/>
              <a:t>轴的旋转</a:t>
            </a:r>
            <a:endParaRPr lang="zh-CN" altLang="en-US" dirty="0"/>
          </a:p>
        </p:txBody>
      </p:sp>
    </p:spTree>
    <p:extLst>
      <p:ext uri="{BB962C8B-B14F-4D97-AF65-F5344CB8AC3E}">
        <p14:creationId xmlns:p14="http://schemas.microsoft.com/office/powerpoint/2010/main" val="4042846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217" name="图片 198" descr="File:Flight dynamics with text.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1635646"/>
            <a:ext cx="2224088"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5337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mc:AlternateContent xmlns:mc="http://schemas.openxmlformats.org/markup-compatibility/2006" xmlns:a14="http://schemas.microsoft.com/office/drawing/2010/main">
        <mc:Choice Requires="a14">
          <p:sp>
            <p:nvSpPr>
              <p:cNvPr id="4" name="矩形 3"/>
              <p:cNvSpPr/>
              <p:nvPr/>
            </p:nvSpPr>
            <p:spPr>
              <a:xfrm>
                <a:off x="611560" y="423566"/>
                <a:ext cx="8136904" cy="3432799"/>
              </a:xfrm>
              <a:prstGeom prst="rect">
                <a:avLst/>
              </a:prstGeom>
            </p:spPr>
            <p:txBody>
              <a:bodyPr wrap="square">
                <a:spAutoFit/>
              </a:bodyPr>
              <a:lstStyle/>
              <a:p>
                <a:r>
                  <a:rPr lang="zh-CN" altLang="zh-CN" dirty="0"/>
                  <a:t> 绕</a:t>
                </a:r>
                <a:r>
                  <a:rPr lang="en-US" altLang="zh-CN" dirty="0"/>
                  <a:t>x</a:t>
                </a:r>
                <a:r>
                  <a:rPr lang="zh-CN" altLang="zh-CN" dirty="0"/>
                  <a:t>轴定义为</a:t>
                </a:r>
              </a:p>
              <a:p>
                <a14:m>
                  <m:oMath xmlns:m="http://schemas.openxmlformats.org/officeDocument/2006/math">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x</m:t>
                        </m:r>
                      </m:sub>
                    </m:sSub>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x</m:t>
                            </m:r>
                          </m:sub>
                        </m:sSub>
                      </m:e>
                    </m:d>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a:rPr lang="en-US" altLang="zh-CN">
                                  <a:latin typeface="Cambria Math"/>
                                </a:rPr>
                                <m:t>1</m:t>
                              </m:r>
                            </m:e>
                            <m:e>
                              <m:r>
                                <a:rPr lang="en-US" altLang="zh-CN">
                                  <a:latin typeface="Cambria Math"/>
                                </a:rPr>
                                <m:t>0</m:t>
                              </m:r>
                            </m:e>
                            <m:e>
                              <m:r>
                                <a:rPr lang="en-US" altLang="zh-CN">
                                  <a:latin typeface="Cambria Math"/>
                                </a:rPr>
                                <m:t>0</m:t>
                              </m:r>
                            </m:e>
                          </m:mr>
                          <m:mr>
                            <m:e>
                              <m:r>
                                <a:rPr lang="en-US" altLang="zh-CN">
                                  <a:latin typeface="Cambria Math"/>
                                </a:rPr>
                                <m:t>0</m:t>
                              </m:r>
                            </m:e>
                            <m:e>
                              <m:func>
                                <m:funcPr>
                                  <m:ctrlPr>
                                    <a:rPr lang="zh-CN" altLang="zh-CN" i="1">
                                      <a:latin typeface="Cambria Math"/>
                                    </a:rPr>
                                  </m:ctrlPr>
                                </m:funcPr>
                                <m:fName>
                                  <m:r>
                                    <m:rPr>
                                      <m:sty m:val="p"/>
                                    </m:rPr>
                                    <a:rPr lang="en-US" altLang="zh-CN">
                                      <a:latin typeface="Cambria Math"/>
                                    </a:rPr>
                                    <m:t>cos</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x</m:t>
                                      </m:r>
                                    </m:sub>
                                  </m:sSub>
                                </m:e>
                              </m:func>
                            </m:e>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x</m:t>
                                      </m:r>
                                    </m:sub>
                                  </m:sSub>
                                </m:e>
                              </m:func>
                            </m:e>
                          </m:mr>
                          <m:mr>
                            <m:e>
                              <m:r>
                                <a:rPr lang="en-US" altLang="zh-CN">
                                  <a:latin typeface="Cambria Math"/>
                                </a:rPr>
                                <m:t>0</m:t>
                              </m:r>
                            </m:e>
                            <m:e>
                              <m:func>
                                <m:funcPr>
                                  <m:ctrlPr>
                                    <a:rPr lang="zh-CN" altLang="zh-CN" i="1">
                                      <a:latin typeface="Cambria Math"/>
                                    </a:rPr>
                                  </m:ctrlPr>
                                </m:funcPr>
                                <m:fName>
                                  <m:r>
                                    <m:rPr>
                                      <m:sty m:val="p"/>
                                    </m:rPr>
                                    <a:rPr lang="en-US" altLang="zh-CN">
                                      <a:latin typeface="Cambria Math"/>
                                    </a:rPr>
                                    <m:t>sin</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x</m:t>
                                      </m:r>
                                    </m:sub>
                                  </m:sSub>
                                </m:e>
                              </m:func>
                            </m:e>
                            <m:e>
                              <m:func>
                                <m:funcPr>
                                  <m:ctrlPr>
                                    <a:rPr lang="zh-CN" altLang="zh-CN" i="1">
                                      <a:latin typeface="Cambria Math"/>
                                    </a:rPr>
                                  </m:ctrlPr>
                                </m:funcPr>
                                <m:fName>
                                  <m:r>
                                    <m:rPr>
                                      <m:sty m:val="p"/>
                                    </m:rPr>
                                    <a:rPr lang="en-US" altLang="zh-CN">
                                      <a:latin typeface="Cambria Math"/>
                                    </a:rPr>
                                    <m:t>cos</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x</m:t>
                                      </m:r>
                                    </m:sub>
                                  </m:sSub>
                                </m:e>
                              </m:func>
                            </m:e>
                          </m:mr>
                        </m:m>
                      </m:e>
                    </m:d>
                    <m:r>
                      <a:rPr lang="en-US" altLang="zh-CN">
                        <a:latin typeface="Cambria Math"/>
                      </a:rPr>
                      <m:t>,</m:t>
                    </m:r>
                    <m:r>
                      <a:rPr lang="zh-CN" altLang="zh-CN">
                        <a:latin typeface="Cambria Math"/>
                      </a:rPr>
                      <m:t>这里的</m:t>
                    </m:r>
                    <m:r>
                      <a:rPr lang="zh-CN" altLang="zh-CN">
                        <a:latin typeface="Cambria Math"/>
                      </a:rPr>
                      <m:t> </m:t>
                    </m:r>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x</m:t>
                        </m:r>
                      </m:sub>
                    </m:sSub>
                    <m:r>
                      <a:rPr lang="en-US" altLang="zh-CN">
                        <a:latin typeface="Cambria Math"/>
                      </a:rPr>
                      <m:t> </m:t>
                    </m:r>
                    <m:r>
                      <a:rPr lang="zh-CN" altLang="zh-CN">
                        <a:latin typeface="Cambria Math"/>
                      </a:rPr>
                      <m:t>是</m:t>
                    </m:r>
                    <m:r>
                      <a:rPr lang="en-US" altLang="zh-CN">
                        <a:latin typeface="Cambria Math"/>
                      </a:rPr>
                      <m:t> </m:t>
                    </m:r>
                    <m:r>
                      <m:rPr>
                        <m:sty m:val="p"/>
                      </m:rPr>
                      <a:rPr lang="en-US" altLang="zh-CN">
                        <a:latin typeface="Cambria Math"/>
                      </a:rPr>
                      <m:t>roll</m:t>
                    </m:r>
                    <m:r>
                      <a:rPr lang="en-US" altLang="zh-CN">
                        <a:latin typeface="Cambria Math"/>
                      </a:rPr>
                      <m:t> </m:t>
                    </m:r>
                    <m:r>
                      <a:rPr lang="zh-CN" altLang="zh-CN">
                        <a:latin typeface="Cambria Math"/>
                      </a:rPr>
                      <m:t>角</m:t>
                    </m:r>
                  </m:oMath>
                </a14:m>
                <a:r>
                  <a:rPr lang="en-US" altLang="zh-CN" dirty="0"/>
                  <a:t>.</a:t>
                </a:r>
                <a:endParaRPr lang="zh-CN" altLang="zh-CN" dirty="0"/>
              </a:p>
              <a:p>
                <a:r>
                  <a:rPr lang="zh-CN" altLang="zh-CN" dirty="0"/>
                  <a:t>绕</a:t>
                </a:r>
                <a:r>
                  <a:rPr lang="en-US" altLang="zh-CN" dirty="0"/>
                  <a:t>y</a:t>
                </a:r>
                <a:r>
                  <a:rPr lang="zh-CN" altLang="zh-CN" dirty="0"/>
                  <a:t>轴定义为</a:t>
                </a:r>
              </a:p>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y</m:t>
                          </m:r>
                        </m:sub>
                      </m:sSub>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y</m:t>
                              </m:r>
                            </m:sub>
                          </m:sSub>
                        </m:e>
                      </m:d>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func>
                                  <m:funcPr>
                                    <m:ctrlPr>
                                      <a:rPr lang="zh-CN" altLang="zh-CN" i="1">
                                        <a:latin typeface="Cambria Math"/>
                                      </a:rPr>
                                    </m:ctrlPr>
                                  </m:funcPr>
                                  <m:fName>
                                    <m:r>
                                      <m:rPr>
                                        <m:sty m:val="p"/>
                                      </m:rPr>
                                      <a:rPr lang="en-US" altLang="zh-CN">
                                        <a:latin typeface="Cambria Math"/>
                                      </a:rPr>
                                      <m:t>cos</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y</m:t>
                                        </m:r>
                                      </m:sub>
                                    </m:sSub>
                                  </m:e>
                                </m:func>
                              </m:e>
                              <m:e>
                                <m:r>
                                  <a:rPr lang="en-US" altLang="zh-CN">
                                    <a:latin typeface="Cambria Math"/>
                                  </a:rPr>
                                  <m:t>0</m:t>
                                </m:r>
                              </m:e>
                              <m:e>
                                <m:func>
                                  <m:funcPr>
                                    <m:ctrlPr>
                                      <a:rPr lang="zh-CN" altLang="zh-CN" i="1">
                                        <a:latin typeface="Cambria Math"/>
                                      </a:rPr>
                                    </m:ctrlPr>
                                  </m:funcPr>
                                  <m:fName>
                                    <m:r>
                                      <m:rPr>
                                        <m:sty m:val="p"/>
                                      </m:rPr>
                                      <a:rPr lang="en-US" altLang="zh-CN">
                                        <a:latin typeface="Cambria Math"/>
                                      </a:rPr>
                                      <m:t>sin</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y</m:t>
                                        </m:r>
                                      </m:sub>
                                    </m:sSub>
                                  </m:e>
                                </m:func>
                              </m:e>
                            </m:mr>
                            <m:mr>
                              <m:e>
                                <m:r>
                                  <a:rPr lang="en-US" altLang="zh-CN">
                                    <a:latin typeface="Cambria Math"/>
                                  </a:rPr>
                                  <m:t>0</m:t>
                                </m:r>
                              </m:e>
                              <m:e>
                                <m:r>
                                  <a:rPr lang="en-US" altLang="zh-CN">
                                    <a:latin typeface="Cambria Math"/>
                                  </a:rPr>
                                  <m:t>1</m:t>
                                </m:r>
                              </m:e>
                              <m:e>
                                <m:r>
                                  <a:rPr lang="en-US" altLang="zh-CN">
                                    <a:latin typeface="Cambria Math"/>
                                  </a:rPr>
                                  <m:t>0</m:t>
                                </m:r>
                              </m:e>
                            </m:mr>
                            <m:mr>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y</m:t>
                                        </m:r>
                                      </m:sub>
                                    </m:sSub>
                                  </m:e>
                                </m:func>
                              </m:e>
                              <m:e>
                                <m:r>
                                  <a:rPr lang="en-US" altLang="zh-CN">
                                    <a:latin typeface="Cambria Math"/>
                                  </a:rPr>
                                  <m:t>0</m:t>
                                </m:r>
                              </m:e>
                              <m:e>
                                <m:func>
                                  <m:funcPr>
                                    <m:ctrlPr>
                                      <a:rPr lang="zh-CN" altLang="zh-CN" i="1">
                                        <a:latin typeface="Cambria Math"/>
                                      </a:rPr>
                                    </m:ctrlPr>
                                  </m:funcPr>
                                  <m:fName>
                                    <m:r>
                                      <m:rPr>
                                        <m:sty m:val="p"/>
                                      </m:rPr>
                                      <a:rPr lang="en-US" altLang="zh-CN">
                                        <a:latin typeface="Cambria Math"/>
                                      </a:rPr>
                                      <m:t>cos</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y</m:t>
                                        </m:r>
                                      </m:sub>
                                    </m:sSub>
                                  </m:e>
                                </m:func>
                              </m:e>
                            </m:mr>
                          </m:m>
                        </m:e>
                      </m:d>
                      <m:r>
                        <a:rPr lang="en-US" altLang="zh-CN">
                          <a:latin typeface="Cambria Math"/>
                        </a:rPr>
                        <m:t>,</m:t>
                      </m:r>
                      <m:r>
                        <a:rPr lang="zh-CN" altLang="zh-CN">
                          <a:latin typeface="Cambria Math"/>
                        </a:rPr>
                        <m:t>这里的</m:t>
                      </m:r>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y</m:t>
                          </m:r>
                        </m:sub>
                      </m:sSub>
                      <m:r>
                        <a:rPr lang="en-US" altLang="zh-CN">
                          <a:latin typeface="Cambria Math"/>
                        </a:rPr>
                        <m:t> </m:t>
                      </m:r>
                      <m:r>
                        <a:rPr lang="zh-CN" altLang="zh-CN">
                          <a:latin typeface="Cambria Math"/>
                        </a:rPr>
                        <m:t>是</m:t>
                      </m:r>
                      <m:r>
                        <a:rPr lang="en-US" altLang="zh-CN">
                          <a:latin typeface="Cambria Math"/>
                        </a:rPr>
                        <m:t> </m:t>
                      </m:r>
                      <m:r>
                        <m:rPr>
                          <m:sty m:val="p"/>
                        </m:rPr>
                        <a:rPr lang="en-US" altLang="zh-CN">
                          <a:latin typeface="Cambria Math"/>
                        </a:rPr>
                        <m:t>pitch</m:t>
                      </m:r>
                      <m:r>
                        <a:rPr lang="en-US" altLang="zh-CN">
                          <a:latin typeface="Cambria Math"/>
                        </a:rPr>
                        <m:t> </m:t>
                      </m:r>
                      <m:r>
                        <a:rPr lang="zh-CN" altLang="zh-CN">
                          <a:latin typeface="Cambria Math"/>
                        </a:rPr>
                        <m:t>角</m:t>
                      </m:r>
                      <m:r>
                        <a:rPr lang="en-US" altLang="zh-CN">
                          <a:latin typeface="Cambria Math"/>
                        </a:rPr>
                        <m:t>.</m:t>
                      </m:r>
                    </m:oMath>
                  </m:oMathPara>
                </a14:m>
                <a:endParaRPr lang="zh-CN" altLang="zh-CN" dirty="0"/>
              </a:p>
              <a:p>
                <a:r>
                  <a:rPr lang="zh-CN" altLang="zh-CN" dirty="0"/>
                  <a:t>绕</a:t>
                </a:r>
                <a:r>
                  <a:rPr lang="en-US" altLang="zh-CN" dirty="0"/>
                  <a:t>z</a:t>
                </a:r>
                <a:r>
                  <a:rPr lang="zh-CN" altLang="zh-CN" dirty="0"/>
                  <a:t>轴定义为</a:t>
                </a:r>
              </a:p>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z</m:t>
                          </m:r>
                        </m:sub>
                      </m:sSub>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z</m:t>
                              </m:r>
                            </m:sub>
                          </m:sSub>
                        </m:e>
                      </m:d>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func>
                                  <m:funcPr>
                                    <m:ctrlPr>
                                      <a:rPr lang="zh-CN" altLang="zh-CN" i="1">
                                        <a:latin typeface="Cambria Math"/>
                                      </a:rPr>
                                    </m:ctrlPr>
                                  </m:funcPr>
                                  <m:fName>
                                    <m:r>
                                      <m:rPr>
                                        <m:sty m:val="p"/>
                                      </m:rPr>
                                      <a:rPr lang="en-US" altLang="zh-CN">
                                        <a:latin typeface="Cambria Math"/>
                                      </a:rPr>
                                      <m:t>cos</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z</m:t>
                                        </m:r>
                                      </m:sub>
                                    </m:sSub>
                                  </m:e>
                                </m:func>
                              </m:e>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z</m:t>
                                        </m:r>
                                      </m:sub>
                                    </m:sSub>
                                  </m:e>
                                </m:func>
                              </m:e>
                              <m:e>
                                <m:r>
                                  <a:rPr lang="en-US" altLang="zh-CN">
                                    <a:latin typeface="Cambria Math"/>
                                  </a:rPr>
                                  <m:t>0</m:t>
                                </m:r>
                              </m:e>
                            </m:mr>
                            <m:mr>
                              <m:e>
                                <m:func>
                                  <m:funcPr>
                                    <m:ctrlPr>
                                      <a:rPr lang="zh-CN" altLang="zh-CN" i="1">
                                        <a:latin typeface="Cambria Math"/>
                                      </a:rPr>
                                    </m:ctrlPr>
                                  </m:funcPr>
                                  <m:fName>
                                    <m:r>
                                      <m:rPr>
                                        <m:sty m:val="p"/>
                                      </m:rPr>
                                      <a:rPr lang="en-US" altLang="zh-CN">
                                        <a:latin typeface="Cambria Math"/>
                                      </a:rPr>
                                      <m:t>sin</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z</m:t>
                                        </m:r>
                                      </m:sub>
                                    </m:sSub>
                                  </m:e>
                                </m:func>
                              </m:e>
                              <m:e>
                                <m:func>
                                  <m:funcPr>
                                    <m:ctrlPr>
                                      <a:rPr lang="zh-CN" altLang="zh-CN" i="1">
                                        <a:latin typeface="Cambria Math"/>
                                      </a:rPr>
                                    </m:ctrlPr>
                                  </m:funcPr>
                                  <m:fName>
                                    <m:r>
                                      <m:rPr>
                                        <m:sty m:val="p"/>
                                      </m:rPr>
                                      <a:rPr lang="en-US" altLang="zh-CN">
                                        <a:latin typeface="Cambria Math"/>
                                      </a:rPr>
                                      <m:t>cos</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z</m:t>
                                        </m:r>
                                      </m:sub>
                                    </m:sSub>
                                  </m:e>
                                </m:func>
                              </m:e>
                              <m:e>
                                <m:r>
                                  <a:rPr lang="en-US" altLang="zh-CN">
                                    <a:latin typeface="Cambria Math"/>
                                  </a:rPr>
                                  <m:t>0</m:t>
                                </m:r>
                              </m:e>
                            </m:mr>
                            <m:mr>
                              <m:e>
                                <m:r>
                                  <a:rPr lang="en-US" altLang="zh-CN">
                                    <a:latin typeface="Cambria Math"/>
                                  </a:rPr>
                                  <m:t>0</m:t>
                                </m:r>
                              </m:e>
                              <m:e>
                                <m:r>
                                  <a:rPr lang="en-US" altLang="zh-CN">
                                    <a:latin typeface="Cambria Math"/>
                                  </a:rPr>
                                  <m:t>0</m:t>
                                </m:r>
                              </m:e>
                              <m:e>
                                <m:r>
                                  <a:rPr lang="en-US" altLang="zh-CN">
                                    <a:latin typeface="Cambria Math"/>
                                  </a:rPr>
                                  <m:t>1</m:t>
                                </m:r>
                              </m:e>
                            </m:mr>
                          </m:m>
                        </m:e>
                      </m:d>
                      <m:r>
                        <a:rPr lang="en-US" altLang="zh-CN">
                          <a:latin typeface="Cambria Math"/>
                        </a:rPr>
                        <m:t>,</m:t>
                      </m:r>
                      <m:r>
                        <a:rPr lang="zh-CN" altLang="zh-CN">
                          <a:latin typeface="Cambria Math"/>
                        </a:rPr>
                        <m:t>这里的</m:t>
                      </m:r>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z</m:t>
                          </m:r>
                        </m:sub>
                      </m:sSub>
                      <m:r>
                        <a:rPr lang="zh-CN" altLang="zh-CN">
                          <a:latin typeface="Cambria Math"/>
                        </a:rPr>
                        <m:t>是</m:t>
                      </m:r>
                      <m:r>
                        <a:rPr lang="en-US" altLang="zh-CN">
                          <a:latin typeface="Cambria Math"/>
                        </a:rPr>
                        <m:t> </m:t>
                      </m:r>
                      <m:r>
                        <m:rPr>
                          <m:sty m:val="p"/>
                        </m:rPr>
                        <a:rPr lang="en-US" altLang="zh-CN">
                          <a:latin typeface="Cambria Math"/>
                        </a:rPr>
                        <m:t>yaw</m:t>
                      </m:r>
                      <m:r>
                        <a:rPr lang="en-US" altLang="zh-CN">
                          <a:latin typeface="Cambria Math"/>
                        </a:rPr>
                        <m:t> </m:t>
                      </m:r>
                      <m:r>
                        <a:rPr lang="zh-CN" altLang="zh-CN">
                          <a:latin typeface="Cambria Math"/>
                        </a:rPr>
                        <m:t>角</m:t>
                      </m:r>
                      <m:r>
                        <a:rPr lang="en-US" altLang="zh-CN">
                          <a:latin typeface="Cambria Math"/>
                        </a:rPr>
                        <m:t>.</m:t>
                      </m:r>
                    </m:oMath>
                  </m:oMathPara>
                </a14:m>
                <a:endParaRPr lang="zh-CN" altLang="zh-CN" dirty="0"/>
              </a:p>
            </p:txBody>
          </p:sp>
        </mc:Choice>
        <mc:Fallback xmlns="">
          <p:sp>
            <p:nvSpPr>
              <p:cNvPr id="4" name="矩形 3"/>
              <p:cNvSpPr>
                <a:spLocks noRot="1" noChangeAspect="1" noMove="1" noResize="1" noEditPoints="1" noAdjustHandles="1" noChangeArrowheads="1" noChangeShapeType="1" noTextEdit="1"/>
              </p:cNvSpPr>
              <p:nvPr/>
            </p:nvSpPr>
            <p:spPr>
              <a:xfrm>
                <a:off x="611560" y="423566"/>
                <a:ext cx="8136904" cy="3432799"/>
              </a:xfrm>
              <a:prstGeom prst="rect">
                <a:avLst/>
              </a:prstGeom>
              <a:blipFill rotWithShape="1">
                <a:blip r:embed="rId2"/>
                <a:stretch>
                  <a:fillRect l="-599" t="-14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19998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zh-CN" altLang="zh-CN" dirty="0"/>
                  <a:t>任何三维旋转矩阵</a:t>
                </a:r>
                <a14:m>
                  <m:oMath xmlns:m="http://schemas.openxmlformats.org/officeDocument/2006/math">
                    <m:r>
                      <m:rPr>
                        <m:sty m:val="p"/>
                      </m:rPr>
                      <a:rPr lang="en-US" altLang="zh-CN">
                        <a:latin typeface="Cambria Math"/>
                      </a:rPr>
                      <m:t>M</m:t>
                    </m:r>
                    <m:r>
                      <a:rPr lang="en-US" altLang="zh-CN">
                        <a:latin typeface="Cambria Math"/>
                      </a:rPr>
                      <m:t>∈</m:t>
                    </m:r>
                    <m:sSup>
                      <m:sSupPr>
                        <m:ctrlPr>
                          <a:rPr lang="zh-CN" altLang="zh-CN" i="1">
                            <a:latin typeface="Cambria Math"/>
                          </a:rPr>
                        </m:ctrlPr>
                      </m:sSupPr>
                      <m:e>
                        <m:r>
                          <m:rPr>
                            <m:sty m:val="p"/>
                          </m:rPr>
                          <a:rPr lang="en-US" altLang="zh-CN">
                            <a:latin typeface="Cambria Math"/>
                          </a:rPr>
                          <m:t>R</m:t>
                        </m:r>
                      </m:e>
                      <m:sup>
                        <m:r>
                          <a:rPr lang="en-US" altLang="zh-CN">
                            <a:latin typeface="Cambria Math"/>
                          </a:rPr>
                          <m:t>3×3</m:t>
                        </m:r>
                      </m:sup>
                    </m:sSup>
                  </m:oMath>
                </a14:m>
                <a:r>
                  <a:rPr lang="en-US" altLang="zh-CN" dirty="0"/>
                  <a:t> </a:t>
                </a:r>
                <a:r>
                  <a:rPr lang="zh-CN" altLang="zh-CN" dirty="0"/>
                  <a:t>都可以用利用这三个旋转角 </a:t>
                </a:r>
                <a14:m>
                  <m:oMath xmlns:m="http://schemas.openxmlformats.org/officeDocument/2006/math">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x</m:t>
                        </m:r>
                      </m:sub>
                    </m:sSub>
                  </m:oMath>
                </a14:m>
                <a:r>
                  <a:rPr lang="en-US" altLang="zh-CN" dirty="0"/>
                  <a:t> ,</a:t>
                </a:r>
                <a14:m>
                  <m:oMath xmlns:m="http://schemas.openxmlformats.org/officeDocument/2006/math">
                    <m:r>
                      <a:rPr lang="en-US" altLang="zh-CN">
                        <a:latin typeface="Cambria Math"/>
                      </a:rPr>
                      <m:t> </m:t>
                    </m:r>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y</m:t>
                        </m:r>
                      </m:sub>
                    </m:sSub>
                  </m:oMath>
                </a14:m>
                <a:r>
                  <a:rPr lang="en-US" altLang="zh-CN" dirty="0"/>
                  <a:t> </a:t>
                </a:r>
                <a:r>
                  <a:rPr lang="zh-CN" altLang="zh-CN" dirty="0"/>
                  <a:t>和</a:t>
                </a:r>
                <a14:m>
                  <m:oMath xmlns:m="http://schemas.openxmlformats.org/officeDocument/2006/math">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z</m:t>
                        </m:r>
                      </m:sub>
                    </m:sSub>
                  </m:oMath>
                </a14:m>
                <a:r>
                  <a:rPr lang="en-US" altLang="zh-CN" dirty="0"/>
                  <a:t> </a:t>
                </a:r>
                <a:r>
                  <a:rPr lang="zh-CN" altLang="zh-CN" dirty="0"/>
                  <a:t>来表示，并且最终可以表示为三个旋转矩阵（</a:t>
                </a:r>
                <a:r>
                  <a:rPr lang="en-US" altLang="zh-CN" dirty="0"/>
                  <a:t>roll, pitch </a:t>
                </a:r>
                <a:r>
                  <a:rPr lang="zh-CN" altLang="zh-CN" dirty="0"/>
                  <a:t>和</a:t>
                </a:r>
                <a:r>
                  <a:rPr lang="en-US" altLang="zh-CN" dirty="0"/>
                  <a:t> yaw </a:t>
                </a:r>
                <a:r>
                  <a:rPr lang="zh-CN" altLang="zh-CN" dirty="0"/>
                  <a:t>矩阵）的乘积。</a:t>
                </a:r>
                <a:r>
                  <a:rPr lang="en-US" altLang="zh-CN" dirty="0"/>
                  <a:t>roll-pitch-yaw</a:t>
                </a:r>
                <a:r>
                  <a:rPr lang="zh-CN" altLang="zh-CN" dirty="0"/>
                  <a:t>系统中欧拉角与旋转矩</a:t>
                </a:r>
                <a:r>
                  <a:rPr lang="en-US" altLang="zh-CN" dirty="0"/>
                  <a:t>M</a:t>
                </a:r>
                <a:r>
                  <a:rPr lang="zh-CN" altLang="zh-CN" dirty="0"/>
                  <a:t>是可转换的，即</a:t>
                </a:r>
                <a14:m>
                  <m:oMath xmlns:m="http://schemas.openxmlformats.org/officeDocument/2006/math">
                    <m:box>
                      <m:boxPr>
                        <m:ctrlPr>
                          <a:rPr lang="zh-CN" altLang="zh-CN" i="1">
                            <a:latin typeface="Cambria Math"/>
                          </a:rPr>
                        </m:ctrlPr>
                      </m:boxPr>
                      <m:e>
                        <m:r>
                          <a:rPr lang="en-US" altLang="zh-CN">
                            <a:latin typeface="Cambria Math"/>
                          </a:rPr>
                          <m:t>∃</m:t>
                        </m:r>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x</m:t>
                            </m:r>
                          </m:sub>
                        </m:sSub>
                        <m:r>
                          <a:rPr lang="en-US" altLang="zh-CN">
                            <a:latin typeface="Cambria Math"/>
                          </a:rPr>
                          <m:t> , </m:t>
                        </m:r>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y</m:t>
                            </m:r>
                          </m:sub>
                        </m:sSub>
                        <m:r>
                          <a:rPr lang="en-US" altLang="zh-CN">
                            <a:latin typeface="Cambria Math"/>
                          </a:rPr>
                          <m:t> ,</m:t>
                        </m:r>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z</m:t>
                            </m:r>
                          </m:sub>
                        </m:sSub>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a:rPr lang="en-US" altLang="zh-CN">
                                      <a:latin typeface="Cambria Math"/>
                                    </a:rPr>
                                    <m:t>0</m:t>
                                  </m:r>
                                </m:e>
                                <m:e>
                                  <m:r>
                                    <a:rPr lang="en-US" altLang="zh-CN">
                                      <a:latin typeface="Cambria Math"/>
                                    </a:rPr>
                                    <m:t>…</m:t>
                                  </m:r>
                                </m:e>
                                <m:e>
                                  <m:r>
                                    <m:rPr>
                                      <m:sty m:val="p"/>
                                    </m:rPr>
                                    <a:rPr lang="en-US" altLang="zh-CN">
                                      <a:latin typeface="Cambria Math"/>
                                    </a:rPr>
                                    <m:t>π</m:t>
                                  </m:r>
                                </m:e>
                              </m:mr>
                            </m:m>
                          </m:e>
                        </m:d>
                        <m:r>
                          <a:rPr lang="en-US" altLang="zh-CN">
                            <a:latin typeface="Cambria Math"/>
                          </a:rPr>
                          <m:t>,</m:t>
                        </m:r>
                        <m:r>
                          <m:rPr>
                            <m:sty m:val="p"/>
                          </m:rPr>
                          <a:rPr lang="en-US" altLang="zh-CN">
                            <a:latin typeface="Cambria Math"/>
                          </a:rPr>
                          <m:t>M</m:t>
                        </m:r>
                        <m:r>
                          <a:rPr lang="en-US" altLang="zh-CN">
                            <a:latin typeface="Cambria Math"/>
                          </a:rPr>
                          <m: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z</m:t>
                            </m:r>
                          </m:sub>
                        </m:sSub>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z</m:t>
                                </m:r>
                              </m:sub>
                            </m:sSub>
                          </m:e>
                        </m:d>
                      </m:e>
                    </m:box>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y</m:t>
                        </m:r>
                      </m:sub>
                    </m:sSub>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y</m:t>
                            </m:r>
                          </m:sub>
                        </m:sSub>
                      </m:e>
                    </m:d>
                    <m:r>
                      <a:rPr lang="en-US" altLang="zh-CN">
                        <a:latin typeface="Cambria Math"/>
                      </a:rPr>
                      <m:t> </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x</m:t>
                        </m:r>
                      </m:sub>
                    </m:sSub>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x</m:t>
                            </m:r>
                          </m:sub>
                        </m:sSub>
                      </m:e>
                    </m:d>
                  </m:oMath>
                </a14:m>
                <a:endParaRPr lang="zh-CN" altLang="zh-CN" dirty="0"/>
              </a:p>
              <a:p>
                <a14:m>
                  <m:oMath xmlns:m="http://schemas.openxmlformats.org/officeDocument/2006/math">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func>
                                <m:funcPr>
                                  <m:ctrlPr>
                                    <a:rPr lang="zh-CN" altLang="zh-CN" i="1">
                                      <a:latin typeface="Cambria Math"/>
                                    </a:rPr>
                                  </m:ctrlPr>
                                </m:funcPr>
                                <m:fName>
                                  <m:r>
                                    <m:rPr>
                                      <m:sty m:val="p"/>
                                    </m:rPr>
                                    <a:rPr lang="en-US" altLang="zh-CN">
                                      <a:latin typeface="Cambria Math"/>
                                    </a:rPr>
                                    <m:t>cos</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z</m:t>
                                      </m:r>
                                    </m:sub>
                                  </m:sSub>
                                </m:e>
                              </m:func>
                            </m:e>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z</m:t>
                                      </m:r>
                                    </m:sub>
                                  </m:sSub>
                                </m:e>
                              </m:func>
                            </m:e>
                            <m:e>
                              <m:r>
                                <a:rPr lang="en-US" altLang="zh-CN">
                                  <a:latin typeface="Cambria Math"/>
                                </a:rPr>
                                <m:t>0</m:t>
                              </m:r>
                            </m:e>
                          </m:mr>
                          <m:mr>
                            <m:e>
                              <m:func>
                                <m:funcPr>
                                  <m:ctrlPr>
                                    <a:rPr lang="zh-CN" altLang="zh-CN" i="1">
                                      <a:latin typeface="Cambria Math"/>
                                    </a:rPr>
                                  </m:ctrlPr>
                                </m:funcPr>
                                <m:fName>
                                  <m:r>
                                    <m:rPr>
                                      <m:sty m:val="p"/>
                                    </m:rPr>
                                    <a:rPr lang="en-US" altLang="zh-CN">
                                      <a:latin typeface="Cambria Math"/>
                                    </a:rPr>
                                    <m:t>sin</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z</m:t>
                                      </m:r>
                                    </m:sub>
                                  </m:sSub>
                                </m:e>
                              </m:func>
                            </m:e>
                            <m:e>
                              <m:func>
                                <m:funcPr>
                                  <m:ctrlPr>
                                    <a:rPr lang="zh-CN" altLang="zh-CN" i="1">
                                      <a:latin typeface="Cambria Math"/>
                                    </a:rPr>
                                  </m:ctrlPr>
                                </m:funcPr>
                                <m:fName>
                                  <m:r>
                                    <m:rPr>
                                      <m:sty m:val="p"/>
                                    </m:rPr>
                                    <a:rPr lang="en-US" altLang="zh-CN">
                                      <a:latin typeface="Cambria Math"/>
                                    </a:rPr>
                                    <m:t>cos</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z</m:t>
                                      </m:r>
                                    </m:sub>
                                  </m:sSub>
                                </m:e>
                              </m:func>
                            </m:e>
                            <m:e>
                              <m:r>
                                <a:rPr lang="en-US" altLang="zh-CN">
                                  <a:latin typeface="Cambria Math"/>
                                </a:rPr>
                                <m:t>0</m:t>
                              </m:r>
                            </m:e>
                          </m:mr>
                          <m:mr>
                            <m:e>
                              <m:r>
                                <a:rPr lang="en-US" altLang="zh-CN">
                                  <a:latin typeface="Cambria Math"/>
                                </a:rPr>
                                <m:t>0</m:t>
                              </m:r>
                            </m:e>
                            <m:e>
                              <m:r>
                                <a:rPr lang="en-US" altLang="zh-CN">
                                  <a:latin typeface="Cambria Math"/>
                                </a:rPr>
                                <m:t>0</m:t>
                              </m:r>
                            </m:e>
                            <m:e>
                              <m:r>
                                <a:rPr lang="en-US" altLang="zh-CN">
                                  <a:latin typeface="Cambria Math"/>
                                </a:rPr>
                                <m:t>1</m:t>
                              </m:r>
                            </m:e>
                          </m:mr>
                        </m:m>
                      </m:e>
                    </m:d>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func>
                                <m:funcPr>
                                  <m:ctrlPr>
                                    <a:rPr lang="zh-CN" altLang="zh-CN" i="1">
                                      <a:latin typeface="Cambria Math"/>
                                    </a:rPr>
                                  </m:ctrlPr>
                                </m:funcPr>
                                <m:fName>
                                  <m:r>
                                    <m:rPr>
                                      <m:sty m:val="p"/>
                                    </m:rPr>
                                    <a:rPr lang="en-US" altLang="zh-CN">
                                      <a:latin typeface="Cambria Math"/>
                                    </a:rPr>
                                    <m:t>cos</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y</m:t>
                                      </m:r>
                                    </m:sub>
                                  </m:sSub>
                                </m:e>
                              </m:func>
                            </m:e>
                            <m:e>
                              <m:r>
                                <a:rPr lang="en-US" altLang="zh-CN">
                                  <a:latin typeface="Cambria Math"/>
                                </a:rPr>
                                <m:t>0</m:t>
                              </m:r>
                            </m:e>
                            <m:e>
                              <m:func>
                                <m:funcPr>
                                  <m:ctrlPr>
                                    <a:rPr lang="zh-CN" altLang="zh-CN" i="1">
                                      <a:latin typeface="Cambria Math"/>
                                    </a:rPr>
                                  </m:ctrlPr>
                                </m:funcPr>
                                <m:fName>
                                  <m:r>
                                    <m:rPr>
                                      <m:sty m:val="p"/>
                                    </m:rPr>
                                    <a:rPr lang="en-US" altLang="zh-CN">
                                      <a:latin typeface="Cambria Math"/>
                                    </a:rPr>
                                    <m:t>sin</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y</m:t>
                                      </m:r>
                                    </m:sub>
                                  </m:sSub>
                                </m:e>
                              </m:func>
                            </m:e>
                          </m:mr>
                          <m:mr>
                            <m:e>
                              <m:r>
                                <a:rPr lang="en-US" altLang="zh-CN">
                                  <a:latin typeface="Cambria Math"/>
                                </a:rPr>
                                <m:t>0</m:t>
                              </m:r>
                            </m:e>
                            <m:e>
                              <m:r>
                                <a:rPr lang="en-US" altLang="zh-CN">
                                  <a:latin typeface="Cambria Math"/>
                                </a:rPr>
                                <m:t>1</m:t>
                              </m:r>
                            </m:e>
                            <m:e>
                              <m:r>
                                <a:rPr lang="en-US" altLang="zh-CN">
                                  <a:latin typeface="Cambria Math"/>
                                </a:rPr>
                                <m:t>0</m:t>
                              </m:r>
                            </m:e>
                          </m:mr>
                          <m:mr>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y</m:t>
                                      </m:r>
                                    </m:sub>
                                  </m:sSub>
                                </m:e>
                              </m:func>
                            </m:e>
                            <m:e>
                              <m:r>
                                <a:rPr lang="en-US" altLang="zh-CN">
                                  <a:latin typeface="Cambria Math"/>
                                </a:rPr>
                                <m:t>0</m:t>
                              </m:r>
                            </m:e>
                            <m:e>
                              <m:func>
                                <m:funcPr>
                                  <m:ctrlPr>
                                    <a:rPr lang="zh-CN" altLang="zh-CN" i="1">
                                      <a:latin typeface="Cambria Math"/>
                                    </a:rPr>
                                  </m:ctrlPr>
                                </m:funcPr>
                                <m:fName>
                                  <m:r>
                                    <m:rPr>
                                      <m:sty m:val="p"/>
                                    </m:rPr>
                                    <a:rPr lang="en-US" altLang="zh-CN">
                                      <a:latin typeface="Cambria Math"/>
                                    </a:rPr>
                                    <m:t>cos</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y</m:t>
                                      </m:r>
                                    </m:sub>
                                  </m:sSub>
                                </m:e>
                              </m:func>
                            </m:e>
                          </m:mr>
                        </m:m>
                      </m:e>
                    </m:d>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a:rPr lang="en-US" altLang="zh-CN">
                                  <a:latin typeface="Cambria Math"/>
                                </a:rPr>
                                <m:t>1</m:t>
                              </m:r>
                            </m:e>
                            <m:e>
                              <m:r>
                                <a:rPr lang="en-US" altLang="zh-CN">
                                  <a:latin typeface="Cambria Math"/>
                                </a:rPr>
                                <m:t>0</m:t>
                              </m:r>
                            </m:e>
                            <m:e>
                              <m:r>
                                <a:rPr lang="en-US" altLang="zh-CN">
                                  <a:latin typeface="Cambria Math"/>
                                </a:rPr>
                                <m:t>0</m:t>
                              </m:r>
                            </m:e>
                          </m:mr>
                          <m:mr>
                            <m:e>
                              <m:r>
                                <a:rPr lang="en-US" altLang="zh-CN">
                                  <a:latin typeface="Cambria Math"/>
                                </a:rPr>
                                <m:t>0</m:t>
                              </m:r>
                            </m:e>
                            <m:e>
                              <m:func>
                                <m:funcPr>
                                  <m:ctrlPr>
                                    <a:rPr lang="zh-CN" altLang="zh-CN" i="1">
                                      <a:latin typeface="Cambria Math"/>
                                    </a:rPr>
                                  </m:ctrlPr>
                                </m:funcPr>
                                <m:fName>
                                  <m:r>
                                    <m:rPr>
                                      <m:sty m:val="p"/>
                                    </m:rPr>
                                    <a:rPr lang="en-US" altLang="zh-CN">
                                      <a:latin typeface="Cambria Math"/>
                                    </a:rPr>
                                    <m:t>cos</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x</m:t>
                                      </m:r>
                                    </m:sub>
                                  </m:sSub>
                                </m:e>
                              </m:func>
                            </m:e>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x</m:t>
                                      </m:r>
                                    </m:sub>
                                  </m:sSub>
                                </m:e>
                              </m:func>
                            </m:e>
                          </m:mr>
                          <m:mr>
                            <m:e>
                              <m:r>
                                <a:rPr lang="en-US" altLang="zh-CN">
                                  <a:latin typeface="Cambria Math"/>
                                </a:rPr>
                                <m:t>0</m:t>
                              </m:r>
                            </m:e>
                            <m:e>
                              <m:func>
                                <m:funcPr>
                                  <m:ctrlPr>
                                    <a:rPr lang="zh-CN" altLang="zh-CN" i="1">
                                      <a:latin typeface="Cambria Math"/>
                                    </a:rPr>
                                  </m:ctrlPr>
                                </m:funcPr>
                                <m:fName>
                                  <m:r>
                                    <m:rPr>
                                      <m:sty m:val="p"/>
                                    </m:rPr>
                                    <a:rPr lang="en-US" altLang="zh-CN">
                                      <a:latin typeface="Cambria Math"/>
                                    </a:rPr>
                                    <m:t>sin</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x</m:t>
                                      </m:r>
                                    </m:sub>
                                  </m:sSub>
                                </m:e>
                              </m:func>
                            </m:e>
                            <m:e>
                              <m:func>
                                <m:funcPr>
                                  <m:ctrlPr>
                                    <a:rPr lang="zh-CN" altLang="zh-CN" i="1">
                                      <a:latin typeface="Cambria Math"/>
                                    </a:rPr>
                                  </m:ctrlPr>
                                </m:funcPr>
                                <m:fName>
                                  <m:r>
                                    <m:rPr>
                                      <m:sty m:val="p"/>
                                    </m:rPr>
                                    <a:rPr lang="en-US" altLang="zh-CN">
                                      <a:latin typeface="Cambria Math"/>
                                    </a:rPr>
                                    <m:t>cos</m:t>
                                  </m:r>
                                </m:fName>
                                <m:e>
                                  <m:sSub>
                                    <m:sSubPr>
                                      <m:ctrlPr>
                                        <a:rPr lang="zh-CN" altLang="zh-CN" i="1">
                                          <a:latin typeface="Cambria Math"/>
                                        </a:rPr>
                                      </m:ctrlPr>
                                    </m:sSubPr>
                                    <m:e>
                                      <m:r>
                                        <m:rPr>
                                          <m:sty m:val="p"/>
                                        </m:rPr>
                                        <a:rPr lang="en-US" altLang="zh-CN">
                                          <a:latin typeface="Cambria Math"/>
                                        </a:rPr>
                                        <m:t>θ</m:t>
                                      </m:r>
                                    </m:e>
                                    <m:sub>
                                      <m:r>
                                        <m:rPr>
                                          <m:sty m:val="p"/>
                                        </m:rPr>
                                        <a:rPr lang="en-US" altLang="zh-CN">
                                          <a:latin typeface="Cambria Math"/>
                                        </a:rPr>
                                        <m:t>x</m:t>
                                      </m:r>
                                    </m:sub>
                                  </m:sSub>
                                </m:e>
                              </m:func>
                            </m:e>
                          </m:mr>
                        </m:m>
                      </m:e>
                    </m:d>
                  </m:oMath>
                </a14:m>
                <a:r>
                  <a:rPr lang="en-US" altLang="zh-CN" dirty="0"/>
                  <a:t>.</a:t>
                </a:r>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4188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线性代数</a:t>
            </a:r>
          </a:p>
        </p:txBody>
      </p:sp>
      <p:sp>
        <p:nvSpPr>
          <p:cNvPr id="3" name="内容占位符 2"/>
          <p:cNvSpPr>
            <a:spLocks noGrp="1"/>
          </p:cNvSpPr>
          <p:nvPr>
            <p:ph idx="1"/>
          </p:nvPr>
        </p:nvSpPr>
        <p:spPr/>
        <p:txBody>
          <a:bodyPr>
            <a:normAutofit/>
          </a:bodyPr>
          <a:lstStyle/>
          <a:p>
            <a:r>
              <a:rPr lang="zh-CN" altLang="zh-CN" dirty="0"/>
              <a:t>线性代数的知识几乎贯穿于整个图形学体系</a:t>
            </a:r>
            <a:r>
              <a:rPr lang="zh-CN" altLang="zh-CN" dirty="0" smtClean="0"/>
              <a:t>当中</a:t>
            </a:r>
            <a:endParaRPr lang="en-US" altLang="zh-CN" dirty="0" smtClean="0"/>
          </a:p>
          <a:p>
            <a:pPr lvl="1"/>
            <a:r>
              <a:rPr lang="zh-CN" altLang="zh-CN" dirty="0" smtClean="0"/>
              <a:t>比如</a:t>
            </a:r>
            <a:r>
              <a:rPr lang="zh-CN" altLang="zh-CN" dirty="0"/>
              <a:t>图形渲染过程中的顶点坐标变换，投影矩阵的计算，摄像机的位置等都涉及到线性代数的</a:t>
            </a:r>
            <a:r>
              <a:rPr lang="zh-CN" altLang="zh-CN" dirty="0" smtClean="0"/>
              <a:t>运算</a:t>
            </a:r>
            <a:endParaRPr lang="zh-CN" altLang="zh-CN" dirty="0"/>
          </a:p>
        </p:txBody>
      </p:sp>
    </p:spTree>
    <p:extLst>
      <p:ext uri="{BB962C8B-B14F-4D97-AF65-F5344CB8AC3E}">
        <p14:creationId xmlns:p14="http://schemas.microsoft.com/office/powerpoint/2010/main" val="32511706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19871"/>
          </a:xfrm>
        </p:spPr>
        <p:txBody>
          <a:bodyPr>
            <a:normAutofit fontScale="77500" lnSpcReduction="20000"/>
          </a:bodyPr>
          <a:lstStyle/>
          <a:p>
            <a:r>
              <a:rPr lang="zh-CN" altLang="zh-CN" dirty="0"/>
              <a:t>上面介绍的</a:t>
            </a:r>
            <a:r>
              <a:rPr lang="en-US" altLang="zh-CN" dirty="0"/>
              <a:t>roll-pitch-yaw</a:t>
            </a:r>
            <a:r>
              <a:rPr lang="zh-CN" altLang="zh-CN" dirty="0"/>
              <a:t>系统不是唯一的欧拉角表示</a:t>
            </a:r>
            <a:r>
              <a:rPr lang="zh-CN" altLang="zh-CN" dirty="0" smtClean="0"/>
              <a:t>方法</a:t>
            </a:r>
            <a:endParaRPr lang="en-US" altLang="zh-CN" dirty="0" smtClean="0"/>
          </a:p>
          <a:p>
            <a:r>
              <a:rPr lang="zh-CN" altLang="zh-CN" dirty="0" smtClean="0"/>
              <a:t>另外</a:t>
            </a:r>
            <a:r>
              <a:rPr lang="zh-CN" altLang="zh-CN" dirty="0"/>
              <a:t>一种常用的表示方法是所谓的</a:t>
            </a:r>
            <a:r>
              <a:rPr lang="en-US" altLang="zh-CN" dirty="0"/>
              <a:t>heading-pitch-bank</a:t>
            </a:r>
            <a:r>
              <a:rPr lang="zh-CN" altLang="zh-CN" dirty="0" smtClean="0"/>
              <a:t>系统</a:t>
            </a:r>
            <a:endParaRPr lang="en-US" altLang="zh-CN" dirty="0" smtClean="0"/>
          </a:p>
          <a:p>
            <a:r>
              <a:rPr lang="zh-CN" altLang="zh-CN" dirty="0" smtClean="0"/>
              <a:t>在</a:t>
            </a:r>
            <a:r>
              <a:rPr lang="zh-CN" altLang="zh-CN" dirty="0"/>
              <a:t>这个系统中，方位被定义为</a:t>
            </a:r>
            <a:r>
              <a:rPr lang="en-US" altLang="zh-CN" dirty="0"/>
              <a:t>heading</a:t>
            </a:r>
            <a:r>
              <a:rPr lang="zh-CN" altLang="zh-CN" dirty="0"/>
              <a:t>角、</a:t>
            </a:r>
            <a:r>
              <a:rPr lang="en-US" altLang="zh-CN" dirty="0"/>
              <a:t>pitch</a:t>
            </a:r>
            <a:r>
              <a:rPr lang="zh-CN" altLang="zh-CN" dirty="0"/>
              <a:t>角和 </a:t>
            </a:r>
            <a:r>
              <a:rPr lang="en-US" altLang="zh-CN" dirty="0"/>
              <a:t>bank</a:t>
            </a:r>
            <a:r>
              <a:rPr lang="zh-CN" altLang="zh-CN" dirty="0" smtClean="0"/>
              <a:t>角</a:t>
            </a:r>
            <a:endParaRPr lang="en-US" altLang="zh-CN" dirty="0" smtClean="0"/>
          </a:p>
          <a:p>
            <a:r>
              <a:rPr lang="zh-CN" altLang="zh-CN" dirty="0" smtClean="0"/>
              <a:t>它</a:t>
            </a:r>
            <a:r>
              <a:rPr lang="zh-CN" altLang="zh-CN" dirty="0"/>
              <a:t>的基本思想是让物体开始于</a:t>
            </a:r>
            <a:r>
              <a:rPr lang="en-US" altLang="zh-CN" dirty="0"/>
              <a:t>"</a:t>
            </a:r>
            <a:r>
              <a:rPr lang="zh-CN" altLang="zh-CN" dirty="0"/>
              <a:t>标准</a:t>
            </a:r>
            <a:r>
              <a:rPr lang="en-US" altLang="zh-CN" dirty="0"/>
              <a:t>"</a:t>
            </a:r>
            <a:r>
              <a:rPr lang="zh-CN" altLang="zh-CN" dirty="0"/>
              <a:t>方位（即物体坐标轴和惯性坐标轴对齐），然后让物体作</a:t>
            </a:r>
            <a:r>
              <a:rPr lang="en-US" altLang="zh-CN" dirty="0"/>
              <a:t>heading</a:t>
            </a:r>
            <a:r>
              <a:rPr lang="zh-CN" altLang="zh-CN" dirty="0"/>
              <a:t>、</a:t>
            </a:r>
            <a:r>
              <a:rPr lang="en-US" altLang="zh-CN" dirty="0"/>
              <a:t>pitch</a:t>
            </a:r>
            <a:r>
              <a:rPr lang="zh-CN" altLang="zh-CN" dirty="0"/>
              <a:t>和</a:t>
            </a:r>
            <a:r>
              <a:rPr lang="en-US" altLang="zh-CN" dirty="0"/>
              <a:t>bank</a:t>
            </a:r>
            <a:r>
              <a:rPr lang="zh-CN" altLang="zh-CN" dirty="0"/>
              <a:t>旋转，最后物体旋转到预期的</a:t>
            </a:r>
            <a:r>
              <a:rPr lang="zh-CN" altLang="zh-CN" dirty="0" smtClean="0"/>
              <a:t>方位</a:t>
            </a:r>
            <a:endParaRPr lang="en-US" altLang="zh-CN" dirty="0" smtClean="0"/>
          </a:p>
          <a:p>
            <a:r>
              <a:rPr lang="en-US" altLang="zh-CN" dirty="0" smtClean="0"/>
              <a:t>heading</a:t>
            </a:r>
            <a:r>
              <a:rPr lang="zh-CN" altLang="zh-CN" dirty="0"/>
              <a:t>、</a:t>
            </a:r>
            <a:r>
              <a:rPr lang="en-US" altLang="zh-CN" dirty="0"/>
              <a:t>pitch</a:t>
            </a:r>
            <a:r>
              <a:rPr lang="zh-CN" altLang="zh-CN" dirty="0"/>
              <a:t>和</a:t>
            </a:r>
            <a:r>
              <a:rPr lang="en-US" altLang="zh-CN" dirty="0"/>
              <a:t>bank</a:t>
            </a:r>
            <a:r>
              <a:rPr lang="zh-CN" altLang="zh-CN" dirty="0"/>
              <a:t>分别是绕</a:t>
            </a:r>
            <a:r>
              <a:rPr lang="en-US" altLang="zh-CN" dirty="0"/>
              <a:t>y, x, z</a:t>
            </a:r>
            <a:r>
              <a:rPr lang="zh-CN" altLang="zh-CN" dirty="0"/>
              <a:t>轴的旋转量，在计算机中通常使用左手坐标系。</a:t>
            </a:r>
          </a:p>
          <a:p>
            <a:endParaRPr lang="zh-CN" altLang="en-US" dirty="0"/>
          </a:p>
        </p:txBody>
      </p:sp>
    </p:spTree>
    <p:extLst>
      <p:ext uri="{BB962C8B-B14F-4D97-AF65-F5344CB8AC3E}">
        <p14:creationId xmlns:p14="http://schemas.microsoft.com/office/powerpoint/2010/main" val="2501868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所</a:t>
            </a:r>
            <a:r>
              <a:rPr lang="zh-CN" altLang="zh-CN" dirty="0"/>
              <a:t>示的</a:t>
            </a:r>
            <a:r>
              <a:rPr lang="en-US" altLang="zh-CN" dirty="0"/>
              <a:t>heading</a:t>
            </a:r>
            <a:r>
              <a:rPr lang="zh-CN" altLang="zh-CN" dirty="0"/>
              <a:t>旋转表示绕</a:t>
            </a:r>
            <a:r>
              <a:rPr lang="en-US" altLang="zh-CN" dirty="0"/>
              <a:t>y</a:t>
            </a:r>
            <a:r>
              <a:rPr lang="zh-CN" altLang="zh-CN" dirty="0"/>
              <a:t>轴的旋转量，向右旋转为正（如果从上面看，旋转正方向就是顺时针方向）。</a:t>
            </a:r>
          </a:p>
          <a:p>
            <a:endParaRPr lang="zh-CN" altLang="en-US" dirty="0"/>
          </a:p>
        </p:txBody>
      </p:sp>
      <p:pic>
        <p:nvPicPr>
          <p:cNvPr id="13" name="图片 12" descr="C:\Users\Tesla\AppData\Roaming\Tencent\Users\604670698\QQ\WinTemp\RichOle\0YT5F)YF]Q)XDRAKEB0_O@D.jpg"/>
          <p:cNvPicPr/>
          <p:nvPr/>
        </p:nvPicPr>
        <p:blipFill>
          <a:blip r:embed="rId2" cstate="print"/>
          <a:srcRect/>
          <a:stretch>
            <a:fillRect/>
          </a:stretch>
        </p:blipFill>
        <p:spPr bwMode="auto">
          <a:xfrm>
            <a:off x="3318872" y="2859782"/>
            <a:ext cx="2543175" cy="2056765"/>
          </a:xfrm>
          <a:prstGeom prst="rect">
            <a:avLst/>
          </a:prstGeom>
          <a:noFill/>
          <a:ln w="9525">
            <a:noFill/>
            <a:miter lim="800000"/>
            <a:headEnd/>
            <a:tailEnd/>
          </a:ln>
        </p:spPr>
      </p:pic>
    </p:spTree>
    <p:extLst>
      <p:ext uri="{BB962C8B-B14F-4D97-AF65-F5344CB8AC3E}">
        <p14:creationId xmlns:p14="http://schemas.microsoft.com/office/powerpoint/2010/main" val="1737385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所</a:t>
            </a:r>
            <a:r>
              <a:rPr lang="zh-CN" altLang="zh-CN" dirty="0"/>
              <a:t>示的</a:t>
            </a:r>
            <a:r>
              <a:rPr lang="en-US" altLang="zh-CN" dirty="0"/>
              <a:t>pitch</a:t>
            </a:r>
            <a:r>
              <a:rPr lang="zh-CN" altLang="zh-CN" dirty="0"/>
              <a:t>旋转表示绕</a:t>
            </a:r>
            <a:r>
              <a:rPr lang="en-US" altLang="zh-CN" dirty="0"/>
              <a:t>x</a:t>
            </a:r>
            <a:r>
              <a:rPr lang="zh-CN" altLang="zh-CN" dirty="0"/>
              <a:t>轴的旋转量，需要注意的是，这里的</a:t>
            </a:r>
            <a:r>
              <a:rPr lang="en-US" altLang="zh-CN" dirty="0"/>
              <a:t>x</a:t>
            </a:r>
            <a:r>
              <a:rPr lang="zh-CN" altLang="zh-CN" dirty="0"/>
              <a:t>轴指的是物体局部坐标系的</a:t>
            </a:r>
            <a:r>
              <a:rPr lang="en-US" altLang="zh-CN" dirty="0"/>
              <a:t>x</a:t>
            </a:r>
            <a:r>
              <a:rPr lang="zh-CN" altLang="zh-CN" dirty="0"/>
              <a:t>轴，而不是原惯性坐标系的</a:t>
            </a:r>
            <a:r>
              <a:rPr lang="en-US" altLang="zh-CN" dirty="0"/>
              <a:t>x</a:t>
            </a:r>
            <a:r>
              <a:rPr lang="zh-CN" altLang="zh-CN" dirty="0"/>
              <a:t>轴。依然遵守左手法则，向下旋转为正。</a:t>
            </a:r>
          </a:p>
          <a:p>
            <a:endParaRPr lang="zh-CN" altLang="en-US" dirty="0"/>
          </a:p>
        </p:txBody>
      </p:sp>
      <p:pic>
        <p:nvPicPr>
          <p:cNvPr id="4" name="图片 3" descr="C:\Users\Tesla\AppData\Roaming\Tencent\Users\604670698\QQ\WinTemp\RichOle\FSEOM(7)BJ%C1$5UCV)9S36.jpg"/>
          <p:cNvPicPr/>
          <p:nvPr/>
        </p:nvPicPr>
        <p:blipFill>
          <a:blip r:embed="rId2" cstate="print"/>
          <a:srcRect/>
          <a:stretch>
            <a:fillRect/>
          </a:stretch>
        </p:blipFill>
        <p:spPr bwMode="auto">
          <a:xfrm>
            <a:off x="3059832" y="3228975"/>
            <a:ext cx="2562225" cy="1914525"/>
          </a:xfrm>
          <a:prstGeom prst="rect">
            <a:avLst/>
          </a:prstGeom>
          <a:noFill/>
          <a:ln w="9525">
            <a:noFill/>
            <a:miter lim="800000"/>
            <a:headEnd/>
            <a:tailEnd/>
          </a:ln>
        </p:spPr>
      </p:pic>
    </p:spTree>
    <p:extLst>
      <p:ext uri="{BB962C8B-B14F-4D97-AF65-F5344CB8AC3E}">
        <p14:creationId xmlns:p14="http://schemas.microsoft.com/office/powerpoint/2010/main" val="4349502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9552" y="51470"/>
            <a:ext cx="8229600" cy="3394472"/>
          </a:xfrm>
        </p:spPr>
        <p:txBody>
          <a:bodyPr/>
          <a:lstStyle/>
          <a:p>
            <a:r>
              <a:rPr lang="zh-CN" altLang="zh-CN" dirty="0" smtClean="0"/>
              <a:t>所</a:t>
            </a:r>
            <a:r>
              <a:rPr lang="zh-CN" altLang="zh-CN" dirty="0"/>
              <a:t>示为经过了</a:t>
            </a:r>
            <a:r>
              <a:rPr lang="en-US" altLang="zh-CN" dirty="0"/>
              <a:t>heading</a:t>
            </a:r>
            <a:r>
              <a:rPr lang="zh-CN" altLang="zh-CN" dirty="0"/>
              <a:t>和</a:t>
            </a:r>
            <a:r>
              <a:rPr lang="en-US" altLang="zh-CN" dirty="0"/>
              <a:t>pitch</a:t>
            </a:r>
            <a:r>
              <a:rPr lang="zh-CN" altLang="zh-CN" dirty="0"/>
              <a:t>旋转后，</a:t>
            </a:r>
            <a:r>
              <a:rPr lang="en-US" altLang="zh-CN" dirty="0"/>
              <a:t>bank</a:t>
            </a:r>
            <a:r>
              <a:rPr lang="zh-CN" altLang="zh-CN" dirty="0"/>
              <a:t>旋转示意图，</a:t>
            </a:r>
            <a:r>
              <a:rPr lang="en-US" altLang="zh-CN" dirty="0"/>
              <a:t>bank</a:t>
            </a:r>
            <a:r>
              <a:rPr lang="zh-CN" altLang="zh-CN" dirty="0"/>
              <a:t>旋转指的是绕</a:t>
            </a:r>
            <a:r>
              <a:rPr lang="en-US" altLang="zh-CN" dirty="0"/>
              <a:t>z</a:t>
            </a:r>
            <a:r>
              <a:rPr lang="zh-CN" altLang="zh-CN" dirty="0"/>
              <a:t>轴的旋转量。和</a:t>
            </a:r>
            <a:r>
              <a:rPr lang="en-US" altLang="zh-CN" dirty="0"/>
              <a:t>pitch</a:t>
            </a:r>
            <a:r>
              <a:rPr lang="zh-CN" altLang="zh-CN" dirty="0"/>
              <a:t>旋转一样，此处的</a:t>
            </a:r>
            <a:r>
              <a:rPr lang="en-US" altLang="zh-CN" dirty="0"/>
              <a:t>z</a:t>
            </a:r>
            <a:r>
              <a:rPr lang="zh-CN" altLang="zh-CN" dirty="0"/>
              <a:t>轴指的是物体坐标系的</a:t>
            </a:r>
            <a:r>
              <a:rPr lang="en-US" altLang="zh-CN" dirty="0"/>
              <a:t>z</a:t>
            </a:r>
            <a:r>
              <a:rPr lang="zh-CN" altLang="zh-CN" dirty="0"/>
              <a:t>轴，不是原惯性坐标系的</a:t>
            </a:r>
            <a:r>
              <a:rPr lang="en-US" altLang="zh-CN" dirty="0"/>
              <a:t>z</a:t>
            </a:r>
            <a:r>
              <a:rPr lang="zh-CN" altLang="zh-CN" dirty="0"/>
              <a:t>轴。依据左手法则，从原点向</a:t>
            </a:r>
            <a:r>
              <a:rPr lang="en-US" altLang="zh-CN" dirty="0"/>
              <a:t>z</a:t>
            </a:r>
            <a:r>
              <a:rPr lang="zh-CN" altLang="zh-CN" dirty="0"/>
              <a:t>轴正方向看，逆时针方向旋转为正。</a:t>
            </a:r>
          </a:p>
          <a:p>
            <a:endParaRPr lang="zh-CN" altLang="en-US" dirty="0"/>
          </a:p>
        </p:txBody>
      </p:sp>
      <p:pic>
        <p:nvPicPr>
          <p:cNvPr id="4" name="图片 3" descr="C:\Users\Tesla\AppData\Roaming\Tencent\Users\604670698\QQ\WinTemp\RichOle\HGR@)XG%N$O}{I4H}58WKSW.jpg"/>
          <p:cNvPicPr/>
          <p:nvPr/>
        </p:nvPicPr>
        <p:blipFill>
          <a:blip r:embed="rId2" cstate="print"/>
          <a:srcRect/>
          <a:stretch>
            <a:fillRect/>
          </a:stretch>
        </p:blipFill>
        <p:spPr bwMode="auto">
          <a:xfrm>
            <a:off x="3347864" y="3075806"/>
            <a:ext cx="2524125" cy="1885950"/>
          </a:xfrm>
          <a:prstGeom prst="rect">
            <a:avLst/>
          </a:prstGeom>
          <a:noFill/>
          <a:ln w="9525">
            <a:noFill/>
            <a:miter lim="800000"/>
            <a:headEnd/>
            <a:tailEnd/>
          </a:ln>
        </p:spPr>
      </p:pic>
    </p:spTree>
    <p:extLst>
      <p:ext uri="{BB962C8B-B14F-4D97-AF65-F5344CB8AC3E}">
        <p14:creationId xmlns:p14="http://schemas.microsoft.com/office/powerpoint/2010/main" val="5552054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40000" lnSpcReduction="20000"/>
              </a:bodyPr>
              <a:lstStyle/>
              <a:p>
                <a:r>
                  <a:rPr lang="zh-CN" altLang="zh-CN" dirty="0"/>
                  <a:t>我们对欧拉角的定义是一个旋转序列，该旋转序列将物体（和它的坐标空间）从惯性坐标空间转换到物体坐标空间。因此，可以用欧拉角定义的转换来得到惯性—物体旋转矩阵的一般形式为：</a:t>
                </a:r>
                <a14:m>
                  <m:oMath xmlns:m="http://schemas.openxmlformats.org/officeDocument/2006/math">
                    <m:sSub>
                      <m:sSubPr>
                        <m:ctrlPr>
                          <a:rPr lang="zh-CN" altLang="zh-CN" i="1">
                            <a:latin typeface="Cambria Math"/>
                          </a:rPr>
                        </m:ctrlPr>
                      </m:sSubPr>
                      <m:e>
                        <m:r>
                          <m:rPr>
                            <m:sty m:val="p"/>
                          </m:rPr>
                          <a:rPr lang="en-US" altLang="zh-CN">
                            <a:latin typeface="Cambria Math"/>
                          </a:rPr>
                          <m:t>M</m:t>
                        </m:r>
                      </m:e>
                      <m:sub>
                        <m:r>
                          <a:rPr lang="zh-CN" altLang="zh-CN">
                            <a:latin typeface="Cambria Math"/>
                          </a:rPr>
                          <m:t>惯</m:t>
                        </m:r>
                        <m:r>
                          <a:rPr lang="en-US" altLang="zh-CN">
                            <a:latin typeface="Cambria Math"/>
                          </a:rPr>
                          <m:t>—</m:t>
                        </m:r>
                        <m:r>
                          <a:rPr lang="zh-CN" altLang="zh-CN">
                            <a:latin typeface="Cambria Math"/>
                          </a:rPr>
                          <m:t>物</m:t>
                        </m:r>
                      </m:sub>
                    </m:sSub>
                    <m:r>
                      <a:rPr lang="en-US" altLang="zh-CN">
                        <a:latin typeface="Cambria Math"/>
                      </a:rPr>
                      <m:t>=</m:t>
                    </m:r>
                    <m:r>
                      <m:rPr>
                        <m:sty m:val="p"/>
                      </m:rPr>
                      <a:rPr lang="en-US" altLang="zh-CN">
                        <a:latin typeface="Cambria Math"/>
                      </a:rPr>
                      <m:t>HPB</m:t>
                    </m:r>
                  </m:oMath>
                </a14:m>
                <a:r>
                  <a:rPr lang="en-US" altLang="zh-CN" dirty="0"/>
                  <a:t> </a:t>
                </a:r>
                <a:r>
                  <a:rPr lang="zh-CN" altLang="zh-CN" dirty="0"/>
                  <a:t>其中，</a:t>
                </a:r>
                <a:r>
                  <a:rPr lang="en-US" altLang="zh-CN" dirty="0"/>
                  <a:t>H, P, B</a:t>
                </a:r>
                <a:r>
                  <a:rPr lang="zh-CN" altLang="zh-CN" dirty="0"/>
                  <a:t>分别是</a:t>
                </a:r>
                <a:r>
                  <a:rPr lang="en-US" altLang="zh-CN" dirty="0"/>
                  <a:t>heading</a:t>
                </a:r>
                <a:r>
                  <a:rPr lang="zh-CN" altLang="zh-CN" dirty="0"/>
                  <a:t>、</a:t>
                </a:r>
                <a:r>
                  <a:rPr lang="en-US" altLang="zh-CN" dirty="0"/>
                  <a:t>pitch</a:t>
                </a:r>
                <a:r>
                  <a:rPr lang="zh-CN" altLang="zh-CN" dirty="0"/>
                  <a:t>和</a:t>
                </a:r>
                <a:r>
                  <a:rPr lang="en-US" altLang="zh-CN" dirty="0"/>
                  <a:t>bank</a:t>
                </a:r>
                <a:r>
                  <a:rPr lang="zh-CN" altLang="zh-CN" dirty="0"/>
                  <a:t>的旋转矩阵。</a:t>
                </a:r>
              </a:p>
              <a:p>
                <a:r>
                  <a:rPr lang="zh-CN" altLang="zh-CN" dirty="0"/>
                  <a:t>设</a:t>
                </a:r>
                <a:r>
                  <a:rPr lang="en-US" altLang="zh-CN" dirty="0"/>
                  <a:t>heading</a:t>
                </a:r>
                <a:r>
                  <a:rPr lang="zh-CN" altLang="zh-CN" dirty="0"/>
                  <a:t>、</a:t>
                </a:r>
                <a:r>
                  <a:rPr lang="en-US" altLang="zh-CN" dirty="0"/>
                  <a:t>pitch</a:t>
                </a:r>
                <a:r>
                  <a:rPr lang="zh-CN" altLang="zh-CN" dirty="0"/>
                  <a:t>和</a:t>
                </a:r>
                <a:r>
                  <a:rPr lang="en-US" altLang="zh-CN" dirty="0"/>
                  <a:t>bank</a:t>
                </a:r>
                <a:r>
                  <a:rPr lang="zh-CN" altLang="zh-CN" dirty="0"/>
                  <a:t>的旋转角分别为</a:t>
                </a:r>
                <a:r>
                  <a:rPr lang="en-US" altLang="zh-CN" dirty="0"/>
                  <a:t>h, p, b</a:t>
                </a:r>
                <a:r>
                  <a:rPr lang="zh-CN" altLang="zh-CN" dirty="0"/>
                  <a:t>，则：</a:t>
                </a:r>
              </a:p>
              <a:p>
                <a14:m>
                  <m:oMath xmlns:m="http://schemas.openxmlformats.org/officeDocument/2006/math">
                    <m:r>
                      <m:rPr>
                        <m:sty m:val="p"/>
                      </m:rPr>
                      <a:rPr lang="en-US" altLang="zh-CN">
                        <a:latin typeface="Cambria Math"/>
                      </a:rPr>
                      <m:t>H</m:t>
                    </m:r>
                    <m:r>
                      <a:rPr lang="en-US" altLang="zh-CN">
                        <a:latin typeface="Cambria Math"/>
                      </a:rPr>
                      <m: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y</m:t>
                        </m:r>
                      </m:sub>
                    </m:sSub>
                    <m:d>
                      <m:dPr>
                        <m:ctrlPr>
                          <a:rPr lang="zh-CN" altLang="zh-CN" i="1">
                            <a:latin typeface="Cambria Math"/>
                          </a:rPr>
                        </m:ctrlPr>
                      </m:dPr>
                      <m:e>
                        <m:r>
                          <a:rPr lang="en-US" altLang="zh-CN" i="1">
                            <a:latin typeface="Cambria Math"/>
                          </a:rPr>
                          <m:t>−</m:t>
                        </m:r>
                        <m:r>
                          <m:rPr>
                            <m:sty m:val="p"/>
                          </m:rPr>
                          <a:rPr lang="en-US" altLang="zh-CN">
                            <a:latin typeface="Cambria Math"/>
                          </a:rPr>
                          <m:t>h</m:t>
                        </m:r>
                      </m:e>
                    </m:d>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func>
                                <m:funcPr>
                                  <m:ctrlPr>
                                    <a:rPr lang="zh-CN" altLang="zh-CN" i="1">
                                      <a:latin typeface="Cambria Math"/>
                                    </a:rPr>
                                  </m:ctrlPr>
                                </m:funcPr>
                                <m:fName>
                                  <m:r>
                                    <m:rPr>
                                      <m:sty m:val="p"/>
                                    </m:rPr>
                                    <a:rPr lang="en-US" altLang="zh-CN">
                                      <a:latin typeface="Cambria Math"/>
                                    </a:rPr>
                                    <m:t>cos</m:t>
                                  </m:r>
                                </m:fName>
                                <m:e>
                                  <m:r>
                                    <a:rPr lang="en-US" altLang="zh-CN">
                                      <a:latin typeface="Cambria Math"/>
                                    </a:rPr>
                                    <m:t>(</m:t>
                                  </m:r>
                                  <m:r>
                                    <a:rPr lang="en-US" altLang="zh-CN" i="1">
                                      <a:latin typeface="Cambria Math"/>
                                    </a:rPr>
                                    <m:t>−</m:t>
                                  </m:r>
                                  <m:r>
                                    <m:rPr>
                                      <m:sty m:val="p"/>
                                    </m:rPr>
                                    <a:rPr lang="en-US" altLang="zh-CN">
                                      <a:latin typeface="Cambria Math"/>
                                    </a:rPr>
                                    <m:t>h</m:t>
                                  </m:r>
                                  <m:r>
                                    <a:rPr lang="en-US" altLang="zh-CN">
                                      <a:latin typeface="Cambria Math"/>
                                    </a:rPr>
                                    <m:t>)</m:t>
                                  </m:r>
                                </m:e>
                              </m:func>
                            </m:e>
                            <m:e>
                              <m:r>
                                <a:rPr lang="en-US" altLang="zh-CN">
                                  <a:latin typeface="Cambria Math"/>
                                </a:rPr>
                                <m:t>0</m:t>
                              </m:r>
                            </m:e>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r>
                                    <a:rPr lang="en-US" altLang="zh-CN">
                                      <a:latin typeface="Cambria Math"/>
                                    </a:rPr>
                                    <m:t>(</m:t>
                                  </m:r>
                                  <m:r>
                                    <a:rPr lang="en-US" altLang="zh-CN" i="1">
                                      <a:latin typeface="Cambria Math"/>
                                    </a:rPr>
                                    <m:t>−</m:t>
                                  </m:r>
                                  <m:r>
                                    <m:rPr>
                                      <m:sty m:val="p"/>
                                    </m:rPr>
                                    <a:rPr lang="en-US" altLang="zh-CN">
                                      <a:latin typeface="Cambria Math"/>
                                    </a:rPr>
                                    <m:t>h</m:t>
                                  </m:r>
                                  <m:r>
                                    <a:rPr lang="en-US" altLang="zh-CN">
                                      <a:latin typeface="Cambria Math"/>
                                    </a:rPr>
                                    <m:t>)</m:t>
                                  </m:r>
                                </m:e>
                              </m:func>
                            </m:e>
                          </m:mr>
                          <m:mr>
                            <m:e>
                              <m:r>
                                <a:rPr lang="en-US" altLang="zh-CN">
                                  <a:latin typeface="Cambria Math"/>
                                </a:rPr>
                                <m:t>0</m:t>
                              </m:r>
                            </m:e>
                            <m:e>
                              <m:r>
                                <a:rPr lang="en-US" altLang="zh-CN">
                                  <a:latin typeface="Cambria Math"/>
                                </a:rPr>
                                <m:t>1</m:t>
                              </m:r>
                            </m:e>
                            <m:e>
                              <m:r>
                                <a:rPr lang="en-US" altLang="zh-CN">
                                  <a:latin typeface="Cambria Math"/>
                                </a:rPr>
                                <m:t>0</m:t>
                              </m:r>
                            </m:e>
                          </m:mr>
                          <m:mr>
                            <m:e>
                              <m:func>
                                <m:funcPr>
                                  <m:ctrlPr>
                                    <a:rPr lang="zh-CN" altLang="zh-CN" i="1">
                                      <a:latin typeface="Cambria Math"/>
                                    </a:rPr>
                                  </m:ctrlPr>
                                </m:funcPr>
                                <m:fName>
                                  <m:r>
                                    <m:rPr>
                                      <m:sty m:val="p"/>
                                    </m:rPr>
                                    <a:rPr lang="en-US" altLang="zh-CN">
                                      <a:latin typeface="Cambria Math"/>
                                    </a:rPr>
                                    <m:t>sin</m:t>
                                  </m:r>
                                </m:fName>
                                <m:e>
                                  <m:r>
                                    <a:rPr lang="en-US" altLang="zh-CN">
                                      <a:latin typeface="Cambria Math"/>
                                    </a:rPr>
                                    <m:t>(</m:t>
                                  </m:r>
                                  <m:r>
                                    <a:rPr lang="en-US" altLang="zh-CN" i="1">
                                      <a:latin typeface="Cambria Math"/>
                                    </a:rPr>
                                    <m:t>−</m:t>
                                  </m:r>
                                  <m:r>
                                    <m:rPr>
                                      <m:sty m:val="p"/>
                                    </m:rPr>
                                    <a:rPr lang="en-US" altLang="zh-CN">
                                      <a:latin typeface="Cambria Math"/>
                                    </a:rPr>
                                    <m:t>h</m:t>
                                  </m:r>
                                  <m:r>
                                    <a:rPr lang="en-US" altLang="zh-CN">
                                      <a:latin typeface="Cambria Math"/>
                                    </a:rPr>
                                    <m:t>)</m:t>
                                  </m:r>
                                </m:e>
                              </m:func>
                            </m:e>
                            <m:e>
                              <m:r>
                                <a:rPr lang="en-US" altLang="zh-CN">
                                  <a:latin typeface="Cambria Math"/>
                                </a:rPr>
                                <m:t>0</m:t>
                              </m:r>
                            </m:e>
                            <m:e>
                              <m:func>
                                <m:funcPr>
                                  <m:ctrlPr>
                                    <a:rPr lang="zh-CN" altLang="zh-CN" i="1">
                                      <a:latin typeface="Cambria Math"/>
                                    </a:rPr>
                                  </m:ctrlPr>
                                </m:funcPr>
                                <m:fName>
                                  <m:r>
                                    <m:rPr>
                                      <m:sty m:val="p"/>
                                    </m:rPr>
                                    <a:rPr lang="en-US" altLang="zh-CN">
                                      <a:latin typeface="Cambria Math"/>
                                    </a:rPr>
                                    <m:t>cos</m:t>
                                  </m:r>
                                </m:fName>
                                <m:e>
                                  <m:r>
                                    <a:rPr lang="en-US" altLang="zh-CN">
                                      <a:latin typeface="Cambria Math"/>
                                    </a:rPr>
                                    <m:t>(</m:t>
                                  </m:r>
                                  <m:r>
                                    <a:rPr lang="en-US" altLang="zh-CN" i="1">
                                      <a:latin typeface="Cambria Math"/>
                                    </a:rPr>
                                    <m:t>−</m:t>
                                  </m:r>
                                  <m:r>
                                    <m:rPr>
                                      <m:sty m:val="p"/>
                                    </m:rPr>
                                    <a:rPr lang="en-US" altLang="zh-CN">
                                      <a:latin typeface="Cambria Math"/>
                                    </a:rPr>
                                    <m:t>h</m:t>
                                  </m:r>
                                  <m:r>
                                    <a:rPr lang="en-US" altLang="zh-CN">
                                      <a:latin typeface="Cambria Math"/>
                                    </a:rPr>
                                    <m:t>)</m:t>
                                  </m:r>
                                </m:e>
                              </m:func>
                            </m:e>
                          </m:mr>
                        </m:m>
                      </m:e>
                    </m:d>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h</m:t>
                                  </m:r>
                                </m:e>
                              </m:func>
                            </m:e>
                            <m:e>
                              <m:r>
                                <a:rPr lang="en-US" altLang="zh-CN">
                                  <a:latin typeface="Cambria Math"/>
                                </a:rPr>
                                <m:t>0</m:t>
                              </m:r>
                            </m:e>
                            <m:e>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h</m:t>
                                  </m:r>
                                </m:e>
                              </m:func>
                            </m:e>
                          </m:mr>
                          <m:mr>
                            <m:e>
                              <m:r>
                                <a:rPr lang="en-US" altLang="zh-CN">
                                  <a:latin typeface="Cambria Math"/>
                                </a:rPr>
                                <m:t>0</m:t>
                              </m:r>
                            </m:e>
                            <m:e>
                              <m:r>
                                <a:rPr lang="en-US" altLang="zh-CN">
                                  <a:latin typeface="Cambria Math"/>
                                </a:rPr>
                                <m:t>1</m:t>
                              </m:r>
                            </m:e>
                            <m:e>
                              <m:r>
                                <a:rPr lang="en-US" altLang="zh-CN">
                                  <a:latin typeface="Cambria Math"/>
                                </a:rPr>
                                <m:t>0</m:t>
                              </m:r>
                            </m:e>
                          </m:mr>
                          <m:mr>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h</m:t>
                                  </m:r>
                                </m:e>
                              </m:func>
                            </m:e>
                            <m:e>
                              <m:r>
                                <a:rPr lang="en-US" altLang="zh-CN">
                                  <a:latin typeface="Cambria Math"/>
                                </a:rPr>
                                <m:t>0</m:t>
                              </m:r>
                            </m:e>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h</m:t>
                                  </m:r>
                                </m:e>
                              </m:func>
                            </m:e>
                          </m:mr>
                        </m:m>
                      </m:e>
                    </m:d>
                  </m:oMath>
                </a14:m>
                <a:endParaRPr lang="zh-CN" altLang="zh-CN" dirty="0"/>
              </a:p>
              <a:p>
                <a14:m>
                  <m:oMath xmlns:m="http://schemas.openxmlformats.org/officeDocument/2006/math">
                    <m:r>
                      <m:rPr>
                        <m:sty m:val="p"/>
                      </m:rPr>
                      <a:rPr lang="en-US" altLang="zh-CN">
                        <a:latin typeface="Cambria Math"/>
                      </a:rPr>
                      <m:t>P</m:t>
                    </m:r>
                    <m:r>
                      <a:rPr lang="en-US" altLang="zh-CN">
                        <a:latin typeface="Cambria Math"/>
                      </a:rPr>
                      <m: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x</m:t>
                        </m:r>
                      </m:sub>
                    </m:sSub>
                    <m:d>
                      <m:dPr>
                        <m:ctrlPr>
                          <a:rPr lang="zh-CN" altLang="zh-CN" i="1">
                            <a:latin typeface="Cambria Math"/>
                          </a:rPr>
                        </m:ctrlPr>
                      </m:dPr>
                      <m:e>
                        <m:r>
                          <a:rPr lang="en-US" altLang="zh-CN" i="1">
                            <a:latin typeface="Cambria Math"/>
                          </a:rPr>
                          <m:t>−</m:t>
                        </m:r>
                        <m:r>
                          <m:rPr>
                            <m:sty m:val="p"/>
                          </m:rPr>
                          <a:rPr lang="en-US" altLang="zh-CN">
                            <a:latin typeface="Cambria Math"/>
                          </a:rPr>
                          <m:t>p</m:t>
                        </m:r>
                      </m:e>
                    </m:d>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a:rPr lang="en-US" altLang="zh-CN">
                                  <a:latin typeface="Cambria Math"/>
                                </a:rPr>
                                <m:t>1</m:t>
                              </m:r>
                            </m:e>
                            <m:e>
                              <m:r>
                                <a:rPr lang="en-US" altLang="zh-CN">
                                  <a:latin typeface="Cambria Math"/>
                                </a:rPr>
                                <m:t>0</m:t>
                              </m:r>
                            </m:e>
                            <m:e>
                              <m:r>
                                <a:rPr lang="en-US" altLang="zh-CN">
                                  <a:latin typeface="Cambria Math"/>
                                </a:rPr>
                                <m:t>0</m:t>
                              </m:r>
                            </m:e>
                          </m:mr>
                          <m:mr>
                            <m:e>
                              <m:r>
                                <a:rPr lang="en-US" altLang="zh-CN">
                                  <a:latin typeface="Cambria Math"/>
                                </a:rPr>
                                <m:t>0</m:t>
                              </m:r>
                            </m:e>
                            <m:e>
                              <m:func>
                                <m:funcPr>
                                  <m:ctrlPr>
                                    <a:rPr lang="zh-CN" altLang="zh-CN" i="1">
                                      <a:latin typeface="Cambria Math"/>
                                    </a:rPr>
                                  </m:ctrlPr>
                                </m:funcPr>
                                <m:fName>
                                  <m:r>
                                    <m:rPr>
                                      <m:sty m:val="p"/>
                                    </m:rPr>
                                    <a:rPr lang="en-US" altLang="zh-CN">
                                      <a:latin typeface="Cambria Math"/>
                                    </a:rPr>
                                    <m:t>cos</m:t>
                                  </m:r>
                                </m:fName>
                                <m:e>
                                  <m:r>
                                    <a:rPr lang="en-US" altLang="zh-CN">
                                      <a:latin typeface="Cambria Math"/>
                                    </a:rPr>
                                    <m:t>(</m:t>
                                  </m:r>
                                  <m:r>
                                    <a:rPr lang="en-US" altLang="zh-CN" i="1">
                                      <a:latin typeface="Cambria Math"/>
                                    </a:rPr>
                                    <m:t>−</m:t>
                                  </m:r>
                                  <m:r>
                                    <m:rPr>
                                      <m:sty m:val="p"/>
                                    </m:rPr>
                                    <a:rPr lang="en-US" altLang="zh-CN">
                                      <a:latin typeface="Cambria Math"/>
                                    </a:rPr>
                                    <m:t>p</m:t>
                                  </m:r>
                                  <m:r>
                                    <a:rPr lang="en-US" altLang="zh-CN">
                                      <a:latin typeface="Cambria Math"/>
                                    </a:rPr>
                                    <m:t>)</m:t>
                                  </m:r>
                                </m:e>
                              </m:func>
                            </m:e>
                            <m:e>
                              <m:func>
                                <m:funcPr>
                                  <m:ctrlPr>
                                    <a:rPr lang="zh-CN" altLang="zh-CN" i="1">
                                      <a:latin typeface="Cambria Math"/>
                                    </a:rPr>
                                  </m:ctrlPr>
                                </m:funcPr>
                                <m:fName>
                                  <m:r>
                                    <m:rPr>
                                      <m:sty m:val="p"/>
                                    </m:rPr>
                                    <a:rPr lang="en-US" altLang="zh-CN">
                                      <a:latin typeface="Cambria Math"/>
                                    </a:rPr>
                                    <m:t>sin</m:t>
                                  </m:r>
                                </m:fName>
                                <m:e>
                                  <m:r>
                                    <a:rPr lang="en-US" altLang="zh-CN">
                                      <a:latin typeface="Cambria Math"/>
                                    </a:rPr>
                                    <m:t>(</m:t>
                                  </m:r>
                                  <m:r>
                                    <a:rPr lang="en-US" altLang="zh-CN" i="1">
                                      <a:latin typeface="Cambria Math"/>
                                    </a:rPr>
                                    <m:t>−</m:t>
                                  </m:r>
                                  <m:r>
                                    <m:rPr>
                                      <m:sty m:val="p"/>
                                    </m:rPr>
                                    <a:rPr lang="en-US" altLang="zh-CN">
                                      <a:latin typeface="Cambria Math"/>
                                    </a:rPr>
                                    <m:t>p</m:t>
                                  </m:r>
                                  <m:r>
                                    <a:rPr lang="en-US" altLang="zh-CN">
                                      <a:latin typeface="Cambria Math"/>
                                    </a:rPr>
                                    <m:t>)</m:t>
                                  </m:r>
                                </m:e>
                              </m:func>
                            </m:e>
                          </m:mr>
                          <m:mr>
                            <m:e>
                              <m:r>
                                <a:rPr lang="en-US" altLang="zh-CN">
                                  <a:latin typeface="Cambria Math"/>
                                </a:rPr>
                                <m:t>0</m:t>
                              </m:r>
                            </m:e>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r>
                                    <a:rPr lang="en-US" altLang="zh-CN">
                                      <a:latin typeface="Cambria Math"/>
                                    </a:rPr>
                                    <m:t>(</m:t>
                                  </m:r>
                                  <m:r>
                                    <a:rPr lang="en-US" altLang="zh-CN" i="1">
                                      <a:latin typeface="Cambria Math"/>
                                    </a:rPr>
                                    <m:t>−</m:t>
                                  </m:r>
                                  <m:r>
                                    <m:rPr>
                                      <m:sty m:val="p"/>
                                    </m:rPr>
                                    <a:rPr lang="en-US" altLang="zh-CN">
                                      <a:latin typeface="Cambria Math"/>
                                    </a:rPr>
                                    <m:t>p</m:t>
                                  </m:r>
                                  <m:r>
                                    <a:rPr lang="en-US" altLang="zh-CN">
                                      <a:latin typeface="Cambria Math"/>
                                    </a:rPr>
                                    <m:t>)</m:t>
                                  </m:r>
                                </m:e>
                              </m:func>
                            </m:e>
                            <m:e>
                              <m:func>
                                <m:funcPr>
                                  <m:ctrlPr>
                                    <a:rPr lang="zh-CN" altLang="zh-CN" i="1">
                                      <a:latin typeface="Cambria Math"/>
                                    </a:rPr>
                                  </m:ctrlPr>
                                </m:funcPr>
                                <m:fName>
                                  <m:r>
                                    <m:rPr>
                                      <m:sty m:val="p"/>
                                    </m:rPr>
                                    <a:rPr lang="en-US" altLang="zh-CN">
                                      <a:latin typeface="Cambria Math"/>
                                    </a:rPr>
                                    <m:t>cos</m:t>
                                  </m:r>
                                </m:fName>
                                <m:e>
                                  <m:r>
                                    <a:rPr lang="en-US" altLang="zh-CN">
                                      <a:latin typeface="Cambria Math"/>
                                    </a:rPr>
                                    <m:t>(</m:t>
                                  </m:r>
                                  <m:r>
                                    <a:rPr lang="en-US" altLang="zh-CN" i="1">
                                      <a:latin typeface="Cambria Math"/>
                                    </a:rPr>
                                    <m:t>−</m:t>
                                  </m:r>
                                  <m:r>
                                    <m:rPr>
                                      <m:sty m:val="p"/>
                                    </m:rPr>
                                    <a:rPr lang="en-US" altLang="zh-CN">
                                      <a:latin typeface="Cambria Math"/>
                                    </a:rPr>
                                    <m:t>p</m:t>
                                  </m:r>
                                  <m:r>
                                    <a:rPr lang="en-US" altLang="zh-CN">
                                      <a:latin typeface="Cambria Math"/>
                                    </a:rPr>
                                    <m:t>)</m:t>
                                  </m:r>
                                </m:e>
                              </m:func>
                            </m:e>
                          </m:mr>
                        </m:m>
                      </m:e>
                    </m:d>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a:rPr lang="en-US" altLang="zh-CN">
                                  <a:latin typeface="Cambria Math"/>
                                </a:rPr>
                                <m:t>1</m:t>
                              </m:r>
                            </m:e>
                            <m:e>
                              <m:r>
                                <a:rPr lang="en-US" altLang="zh-CN">
                                  <a:latin typeface="Cambria Math"/>
                                </a:rPr>
                                <m:t>0</m:t>
                              </m:r>
                            </m:e>
                            <m:e>
                              <m:r>
                                <a:rPr lang="en-US" altLang="zh-CN">
                                  <a:latin typeface="Cambria Math"/>
                                </a:rPr>
                                <m:t>0</m:t>
                              </m:r>
                            </m:e>
                          </m:mr>
                          <m:mr>
                            <m:e>
                              <m:r>
                                <a:rPr lang="en-US" altLang="zh-CN">
                                  <a:latin typeface="Cambria Math"/>
                                </a:rPr>
                                <m:t>0</m:t>
                              </m:r>
                            </m:e>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p</m:t>
                                  </m:r>
                                </m:e>
                              </m:func>
                            </m:e>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p</m:t>
                                  </m:r>
                                </m:e>
                              </m:func>
                            </m:e>
                          </m:mr>
                          <m:mr>
                            <m:e>
                              <m:r>
                                <a:rPr lang="en-US" altLang="zh-CN">
                                  <a:latin typeface="Cambria Math"/>
                                </a:rPr>
                                <m:t>0</m:t>
                              </m:r>
                            </m:e>
                            <m:e>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p</m:t>
                                  </m:r>
                                </m:e>
                              </m:func>
                            </m:e>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p</m:t>
                                  </m:r>
                                </m:e>
                              </m:func>
                            </m:e>
                          </m:mr>
                        </m:m>
                      </m:e>
                    </m:d>
                  </m:oMath>
                </a14:m>
                <a:endParaRPr lang="zh-CN" altLang="zh-CN" dirty="0"/>
              </a:p>
              <a:p>
                <a14:m>
                  <m:oMath xmlns:m="http://schemas.openxmlformats.org/officeDocument/2006/math">
                    <m:r>
                      <m:rPr>
                        <m:sty m:val="p"/>
                      </m:rPr>
                      <a:rPr lang="en-US" altLang="zh-CN">
                        <a:latin typeface="Cambria Math"/>
                      </a:rPr>
                      <m:t>B</m:t>
                    </m:r>
                    <m:r>
                      <a:rPr lang="en-US" altLang="zh-CN">
                        <a:latin typeface="Cambria Math"/>
                      </a:rPr>
                      <m: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z</m:t>
                        </m:r>
                      </m:sub>
                    </m:sSub>
                    <m:d>
                      <m:dPr>
                        <m:ctrlPr>
                          <a:rPr lang="zh-CN" altLang="zh-CN" i="1">
                            <a:latin typeface="Cambria Math"/>
                          </a:rPr>
                        </m:ctrlPr>
                      </m:dPr>
                      <m:e>
                        <m:r>
                          <a:rPr lang="en-US" altLang="zh-CN" i="1">
                            <a:latin typeface="Cambria Math"/>
                          </a:rPr>
                          <m:t>−</m:t>
                        </m:r>
                        <m:r>
                          <m:rPr>
                            <m:sty m:val="p"/>
                          </m:rPr>
                          <a:rPr lang="en-US" altLang="zh-CN">
                            <a:latin typeface="Cambria Math"/>
                          </a:rPr>
                          <m:t>b</m:t>
                        </m:r>
                      </m:e>
                    </m:d>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func>
                                <m:funcPr>
                                  <m:ctrlPr>
                                    <a:rPr lang="zh-CN" altLang="zh-CN" i="1">
                                      <a:latin typeface="Cambria Math"/>
                                    </a:rPr>
                                  </m:ctrlPr>
                                </m:funcPr>
                                <m:fName>
                                  <m:r>
                                    <m:rPr>
                                      <m:sty m:val="p"/>
                                    </m:rPr>
                                    <a:rPr lang="en-US" altLang="zh-CN">
                                      <a:latin typeface="Cambria Math"/>
                                    </a:rPr>
                                    <m:t>cos</m:t>
                                  </m:r>
                                </m:fName>
                                <m:e>
                                  <m:r>
                                    <a:rPr lang="en-US" altLang="zh-CN">
                                      <a:latin typeface="Cambria Math"/>
                                    </a:rPr>
                                    <m:t>(</m:t>
                                  </m:r>
                                  <m:r>
                                    <a:rPr lang="en-US" altLang="zh-CN" i="1">
                                      <a:latin typeface="Cambria Math"/>
                                    </a:rPr>
                                    <m:t>−</m:t>
                                  </m:r>
                                  <m:r>
                                    <m:rPr>
                                      <m:sty m:val="p"/>
                                    </m:rPr>
                                    <a:rPr lang="en-US" altLang="zh-CN">
                                      <a:latin typeface="Cambria Math"/>
                                    </a:rPr>
                                    <m:t>b</m:t>
                                  </m:r>
                                  <m:r>
                                    <a:rPr lang="en-US" altLang="zh-CN">
                                      <a:latin typeface="Cambria Math"/>
                                    </a:rPr>
                                    <m:t>)</m:t>
                                  </m:r>
                                </m:e>
                              </m:func>
                            </m:e>
                            <m:e>
                              <m:func>
                                <m:funcPr>
                                  <m:ctrlPr>
                                    <a:rPr lang="zh-CN" altLang="zh-CN" i="1">
                                      <a:latin typeface="Cambria Math"/>
                                    </a:rPr>
                                  </m:ctrlPr>
                                </m:funcPr>
                                <m:fName>
                                  <m:r>
                                    <m:rPr>
                                      <m:sty m:val="p"/>
                                    </m:rPr>
                                    <a:rPr lang="en-US" altLang="zh-CN">
                                      <a:latin typeface="Cambria Math"/>
                                    </a:rPr>
                                    <m:t>sin</m:t>
                                  </m:r>
                                </m:fName>
                                <m:e>
                                  <m:r>
                                    <a:rPr lang="en-US" altLang="zh-CN">
                                      <a:latin typeface="Cambria Math"/>
                                    </a:rPr>
                                    <m:t>(</m:t>
                                  </m:r>
                                  <m:r>
                                    <a:rPr lang="en-US" altLang="zh-CN" i="1">
                                      <a:latin typeface="Cambria Math"/>
                                    </a:rPr>
                                    <m:t>−</m:t>
                                  </m:r>
                                  <m:r>
                                    <m:rPr>
                                      <m:sty m:val="p"/>
                                    </m:rPr>
                                    <a:rPr lang="en-US" altLang="zh-CN">
                                      <a:latin typeface="Cambria Math"/>
                                    </a:rPr>
                                    <m:t>b</m:t>
                                  </m:r>
                                  <m:r>
                                    <a:rPr lang="en-US" altLang="zh-CN">
                                      <a:latin typeface="Cambria Math"/>
                                    </a:rPr>
                                    <m:t>)</m:t>
                                  </m:r>
                                </m:e>
                              </m:func>
                            </m:e>
                            <m:e>
                              <m:r>
                                <a:rPr lang="en-US" altLang="zh-CN">
                                  <a:latin typeface="Cambria Math"/>
                                </a:rPr>
                                <m:t>0</m:t>
                              </m:r>
                            </m:e>
                          </m:mr>
                          <m:mr>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r>
                                    <a:rPr lang="en-US" altLang="zh-CN">
                                      <a:latin typeface="Cambria Math"/>
                                    </a:rPr>
                                    <m:t>(</m:t>
                                  </m:r>
                                  <m:r>
                                    <a:rPr lang="en-US" altLang="zh-CN" i="1">
                                      <a:latin typeface="Cambria Math"/>
                                    </a:rPr>
                                    <m:t>−</m:t>
                                  </m:r>
                                  <m:r>
                                    <m:rPr>
                                      <m:sty m:val="p"/>
                                    </m:rPr>
                                    <a:rPr lang="en-US" altLang="zh-CN">
                                      <a:latin typeface="Cambria Math"/>
                                    </a:rPr>
                                    <m:t>b</m:t>
                                  </m:r>
                                  <m:r>
                                    <a:rPr lang="en-US" altLang="zh-CN">
                                      <a:latin typeface="Cambria Math"/>
                                    </a:rPr>
                                    <m:t>)</m:t>
                                  </m:r>
                                </m:e>
                              </m:func>
                            </m:e>
                            <m:e>
                              <m:func>
                                <m:funcPr>
                                  <m:ctrlPr>
                                    <a:rPr lang="zh-CN" altLang="zh-CN" i="1">
                                      <a:latin typeface="Cambria Math"/>
                                    </a:rPr>
                                  </m:ctrlPr>
                                </m:funcPr>
                                <m:fName>
                                  <m:r>
                                    <m:rPr>
                                      <m:sty m:val="p"/>
                                    </m:rPr>
                                    <a:rPr lang="en-US" altLang="zh-CN">
                                      <a:latin typeface="Cambria Math"/>
                                    </a:rPr>
                                    <m:t>cos</m:t>
                                  </m:r>
                                </m:fName>
                                <m:e>
                                  <m:r>
                                    <a:rPr lang="en-US" altLang="zh-CN">
                                      <a:latin typeface="Cambria Math"/>
                                    </a:rPr>
                                    <m:t>(</m:t>
                                  </m:r>
                                  <m:r>
                                    <a:rPr lang="en-US" altLang="zh-CN" i="1">
                                      <a:latin typeface="Cambria Math"/>
                                    </a:rPr>
                                    <m:t>−</m:t>
                                  </m:r>
                                  <m:r>
                                    <m:rPr>
                                      <m:sty m:val="p"/>
                                    </m:rPr>
                                    <a:rPr lang="en-US" altLang="zh-CN">
                                      <a:latin typeface="Cambria Math"/>
                                    </a:rPr>
                                    <m:t>b</m:t>
                                  </m:r>
                                  <m:r>
                                    <a:rPr lang="en-US" altLang="zh-CN">
                                      <a:latin typeface="Cambria Math"/>
                                    </a:rPr>
                                    <m:t>)</m:t>
                                  </m:r>
                                </m:e>
                              </m:func>
                            </m:e>
                            <m:e>
                              <m:r>
                                <a:rPr lang="en-US" altLang="zh-CN">
                                  <a:latin typeface="Cambria Math"/>
                                </a:rPr>
                                <m:t>0</m:t>
                              </m:r>
                            </m:e>
                          </m:mr>
                          <m:mr>
                            <m:e>
                              <m:r>
                                <a:rPr lang="en-US" altLang="zh-CN">
                                  <a:latin typeface="Cambria Math"/>
                                </a:rPr>
                                <m:t>0</m:t>
                              </m:r>
                            </m:e>
                            <m:e>
                              <m:r>
                                <a:rPr lang="en-US" altLang="zh-CN">
                                  <a:latin typeface="Cambria Math"/>
                                </a:rPr>
                                <m:t>0</m:t>
                              </m:r>
                            </m:e>
                            <m:e>
                              <m:r>
                                <a:rPr lang="en-US" altLang="zh-CN">
                                  <a:latin typeface="Cambria Math"/>
                                </a:rPr>
                                <m:t>1</m:t>
                              </m:r>
                            </m:e>
                          </m:mr>
                        </m:m>
                      </m:e>
                    </m:d>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b</m:t>
                                  </m:r>
                                </m:e>
                              </m:func>
                            </m:e>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b</m:t>
                                  </m:r>
                                </m:e>
                              </m:func>
                            </m:e>
                            <m:e>
                              <m:r>
                                <m:rPr>
                                  <m:sty m:val="p"/>
                                </m:rPr>
                                <a:rPr lang="en-US" altLang="zh-CN">
                                  <a:latin typeface="Cambria Math"/>
                                </a:rPr>
                                <m:t>o</m:t>
                              </m:r>
                            </m:e>
                          </m:mr>
                          <m:mr>
                            <m:e>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b</m:t>
                                  </m:r>
                                </m:e>
                              </m:func>
                            </m:e>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b</m:t>
                                  </m:r>
                                </m:e>
                              </m:func>
                            </m:e>
                            <m:e>
                              <m:r>
                                <a:rPr lang="en-US" altLang="zh-CN">
                                  <a:latin typeface="Cambria Math"/>
                                </a:rPr>
                                <m:t>0</m:t>
                              </m:r>
                            </m:e>
                          </m:mr>
                          <m:mr>
                            <m:e>
                              <m:r>
                                <a:rPr lang="en-US" altLang="zh-CN">
                                  <a:latin typeface="Cambria Math"/>
                                </a:rPr>
                                <m:t>0</m:t>
                              </m:r>
                            </m:e>
                            <m:e>
                              <m:r>
                                <a:rPr lang="en-US" altLang="zh-CN">
                                  <a:latin typeface="Cambria Math"/>
                                </a:rPr>
                                <m:t>0</m:t>
                              </m:r>
                            </m:e>
                            <m:e>
                              <m:r>
                                <a:rPr lang="en-US" altLang="zh-CN">
                                  <a:latin typeface="Cambria Math"/>
                                </a:rPr>
                                <m:t>1</m:t>
                              </m:r>
                            </m:e>
                          </m:mr>
                        </m:m>
                      </m:e>
                    </m:d>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257" r="-20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55760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55000" lnSpcReduction="20000"/>
              </a:bodyPr>
              <a:lstStyle/>
              <a:p>
                <a:r>
                  <a:rPr lang="zh-CN" altLang="zh-CN" dirty="0"/>
                  <a:t>从欧拉角计算惯性到物体坐标空间的旋转矩阵可以写为：</a:t>
                </a:r>
              </a:p>
              <a:p>
                <a14:m>
                  <m:oMath xmlns:m="http://schemas.openxmlformats.org/officeDocument/2006/math">
                    <m:sSub>
                      <m:sSubPr>
                        <m:ctrlPr>
                          <a:rPr lang="zh-CN" altLang="zh-CN" i="1">
                            <a:latin typeface="Cambria Math"/>
                          </a:rPr>
                        </m:ctrlPr>
                      </m:sSubPr>
                      <m:e>
                        <m:r>
                          <m:rPr>
                            <m:sty m:val="p"/>
                          </m:rPr>
                          <a:rPr lang="en-US" altLang="zh-CN">
                            <a:latin typeface="Cambria Math"/>
                          </a:rPr>
                          <m:t>M</m:t>
                        </m:r>
                      </m:e>
                      <m:sub>
                        <m:r>
                          <a:rPr lang="zh-CN" altLang="zh-CN">
                            <a:latin typeface="Cambria Math"/>
                          </a:rPr>
                          <m:t>惯</m:t>
                        </m:r>
                        <m:r>
                          <a:rPr lang="en-US" altLang="zh-CN">
                            <a:latin typeface="Cambria Math"/>
                          </a:rPr>
                          <m:t>—</m:t>
                        </m:r>
                        <m:r>
                          <a:rPr lang="zh-CN" altLang="zh-CN">
                            <a:latin typeface="Cambria Math"/>
                          </a:rPr>
                          <m:t>物</m:t>
                        </m:r>
                      </m:sub>
                    </m:sSub>
                    <m:r>
                      <a:rPr lang="en-US" altLang="zh-CN">
                        <a:latin typeface="Cambria Math"/>
                      </a:rPr>
                      <m:t>=</m:t>
                    </m:r>
                    <m:r>
                      <m:rPr>
                        <m:sty m:val="p"/>
                      </m:rPr>
                      <a:rPr lang="en-US" altLang="zh-CN">
                        <a:latin typeface="Cambria Math"/>
                      </a:rPr>
                      <m:t>HPB</m:t>
                    </m:r>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h</m:t>
                                  </m:r>
                                </m:e>
                              </m:func>
                            </m:e>
                            <m:e>
                              <m:r>
                                <a:rPr lang="en-US" altLang="zh-CN">
                                  <a:latin typeface="Cambria Math"/>
                                </a:rPr>
                                <m:t>0</m:t>
                              </m:r>
                            </m:e>
                            <m:e>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h</m:t>
                                  </m:r>
                                </m:e>
                              </m:func>
                            </m:e>
                          </m:mr>
                          <m:mr>
                            <m:e>
                              <m:r>
                                <a:rPr lang="en-US" altLang="zh-CN">
                                  <a:latin typeface="Cambria Math"/>
                                </a:rPr>
                                <m:t>0</m:t>
                              </m:r>
                            </m:e>
                            <m:e>
                              <m:r>
                                <a:rPr lang="en-US" altLang="zh-CN">
                                  <a:latin typeface="Cambria Math"/>
                                </a:rPr>
                                <m:t>1</m:t>
                              </m:r>
                            </m:e>
                            <m:e>
                              <m:r>
                                <a:rPr lang="en-US" altLang="zh-CN">
                                  <a:latin typeface="Cambria Math"/>
                                </a:rPr>
                                <m:t>0</m:t>
                              </m:r>
                            </m:e>
                          </m:mr>
                          <m:mr>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h</m:t>
                                  </m:r>
                                </m:e>
                              </m:func>
                            </m:e>
                            <m:e>
                              <m:r>
                                <a:rPr lang="en-US" altLang="zh-CN">
                                  <a:latin typeface="Cambria Math"/>
                                </a:rPr>
                                <m:t>0</m:t>
                              </m:r>
                            </m:e>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h</m:t>
                                  </m:r>
                                </m:e>
                              </m:func>
                            </m:e>
                          </m:mr>
                        </m:m>
                      </m:e>
                    </m:d>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a:rPr lang="en-US" altLang="zh-CN">
                                  <a:latin typeface="Cambria Math"/>
                                </a:rPr>
                                <m:t>1</m:t>
                              </m:r>
                            </m:e>
                            <m:e>
                              <m:r>
                                <a:rPr lang="en-US" altLang="zh-CN">
                                  <a:latin typeface="Cambria Math"/>
                                </a:rPr>
                                <m:t>0</m:t>
                              </m:r>
                            </m:e>
                            <m:e>
                              <m:r>
                                <a:rPr lang="en-US" altLang="zh-CN">
                                  <a:latin typeface="Cambria Math"/>
                                </a:rPr>
                                <m:t>0</m:t>
                              </m:r>
                            </m:e>
                          </m:mr>
                          <m:mr>
                            <m:e>
                              <m:r>
                                <a:rPr lang="en-US" altLang="zh-CN">
                                  <a:latin typeface="Cambria Math"/>
                                </a:rPr>
                                <m:t>0</m:t>
                              </m:r>
                            </m:e>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p</m:t>
                                  </m:r>
                                </m:e>
                              </m:func>
                            </m:e>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p</m:t>
                                  </m:r>
                                </m:e>
                              </m:func>
                            </m:e>
                          </m:mr>
                          <m:mr>
                            <m:e>
                              <m:r>
                                <a:rPr lang="en-US" altLang="zh-CN">
                                  <a:latin typeface="Cambria Math"/>
                                </a:rPr>
                                <m:t>0</m:t>
                              </m:r>
                            </m:e>
                            <m:e>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p</m:t>
                                  </m:r>
                                </m:e>
                              </m:func>
                            </m:e>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p</m:t>
                                  </m:r>
                                </m:e>
                              </m:func>
                            </m:e>
                          </m:mr>
                        </m:m>
                      </m:e>
                    </m:d>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b</m:t>
                                  </m:r>
                                </m:e>
                              </m:func>
                            </m:e>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b</m:t>
                                  </m:r>
                                </m:e>
                              </m:func>
                            </m:e>
                            <m:e>
                              <m:r>
                                <m:rPr>
                                  <m:sty m:val="p"/>
                                </m:rPr>
                                <a:rPr lang="en-US" altLang="zh-CN">
                                  <a:latin typeface="Cambria Math"/>
                                </a:rPr>
                                <m:t>o</m:t>
                              </m:r>
                            </m:e>
                          </m:mr>
                          <m:mr>
                            <m:e>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b</m:t>
                                  </m:r>
                                </m:e>
                              </m:func>
                            </m:e>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b</m:t>
                                  </m:r>
                                </m:e>
                              </m:func>
                            </m:e>
                            <m:e>
                              <m:r>
                                <a:rPr lang="en-US" altLang="zh-CN">
                                  <a:latin typeface="Cambria Math"/>
                                </a:rPr>
                                <m:t>0</m:t>
                              </m:r>
                            </m:e>
                          </m:mr>
                          <m:mr>
                            <m:e>
                              <m:r>
                                <a:rPr lang="en-US" altLang="zh-CN">
                                  <a:latin typeface="Cambria Math"/>
                                </a:rPr>
                                <m:t>0</m:t>
                              </m:r>
                            </m:e>
                            <m:e>
                              <m:r>
                                <a:rPr lang="en-US" altLang="zh-CN">
                                  <a:latin typeface="Cambria Math"/>
                                </a:rPr>
                                <m:t>0</m:t>
                              </m:r>
                            </m:e>
                            <m:e>
                              <m:r>
                                <a:rPr lang="en-US" altLang="zh-CN">
                                  <a:latin typeface="Cambria Math"/>
                                </a:rPr>
                                <m:t>1</m:t>
                              </m:r>
                            </m:e>
                          </m:mr>
                        </m:m>
                      </m:e>
                    </m:d>
                  </m:oMath>
                </a14:m>
                <a:endParaRPr lang="zh-CN" altLang="zh-CN" dirty="0"/>
              </a:p>
              <a:p>
                <a:r>
                  <a:rPr lang="zh-CN" altLang="zh-CN" dirty="0"/>
                  <a:t>为了从物体空间转换到惯性空间，公式表示为：</a:t>
                </a:r>
              </a:p>
              <a:p>
                <a14:m>
                  <m:oMath xmlns:m="http://schemas.openxmlformats.org/officeDocument/2006/math">
                    <m:sSup>
                      <m:sSupPr>
                        <m:ctrlPr>
                          <a:rPr lang="zh-CN" altLang="zh-CN" i="1">
                            <a:latin typeface="Cambria Math"/>
                          </a:rPr>
                        </m:ctrlPr>
                      </m:sSupPr>
                      <m:e>
                        <m:sSub>
                          <m:sSubPr>
                            <m:ctrlPr>
                              <a:rPr lang="zh-CN" altLang="zh-CN" i="1">
                                <a:latin typeface="Cambria Math"/>
                              </a:rPr>
                            </m:ctrlPr>
                          </m:sSubPr>
                          <m:e>
                            <m:r>
                              <m:rPr>
                                <m:sty m:val="p"/>
                              </m:rPr>
                              <a:rPr lang="en-US" altLang="zh-CN">
                                <a:latin typeface="Cambria Math"/>
                              </a:rPr>
                              <m:t>M</m:t>
                            </m:r>
                          </m:e>
                          <m:sub>
                            <m:r>
                              <a:rPr lang="zh-CN" altLang="zh-CN">
                                <a:latin typeface="Cambria Math"/>
                              </a:rPr>
                              <m:t>物</m:t>
                            </m:r>
                            <m:r>
                              <a:rPr lang="en-US" altLang="zh-CN">
                                <a:latin typeface="Cambria Math"/>
                              </a:rPr>
                              <m:t>—</m:t>
                            </m:r>
                            <m:r>
                              <a:rPr lang="zh-CN" altLang="zh-CN">
                                <a:latin typeface="Cambria Math"/>
                              </a:rPr>
                              <m:t>惯</m:t>
                            </m:r>
                          </m:sub>
                        </m:sSub>
                        <m:r>
                          <a:rPr lang="en-US" altLang="zh-CN">
                            <a:latin typeface="Cambria Math"/>
                          </a:rPr>
                          <m:t>=</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M</m:t>
                                </m:r>
                              </m:e>
                              <m:sub>
                                <m:r>
                                  <a:rPr lang="zh-CN" altLang="zh-CN">
                                    <a:latin typeface="Cambria Math"/>
                                  </a:rPr>
                                  <m:t>惯</m:t>
                                </m:r>
                                <m:r>
                                  <a:rPr lang="en-US" altLang="zh-CN">
                                    <a:latin typeface="Cambria Math"/>
                                  </a:rPr>
                                  <m:t>—</m:t>
                                </m:r>
                                <m:r>
                                  <a:rPr lang="zh-CN" altLang="zh-CN">
                                    <a:latin typeface="Cambria Math"/>
                                  </a:rPr>
                                  <m:t>物</m:t>
                                </m:r>
                              </m:sub>
                            </m:sSub>
                          </m:e>
                        </m:d>
                      </m:e>
                      <m:sup>
                        <m:r>
                          <a:rPr lang="en-US" altLang="zh-CN" i="1">
                            <a:latin typeface="Cambria Math"/>
                          </a:rPr>
                          <m:t>−</m:t>
                        </m:r>
                        <m:r>
                          <a:rPr lang="en-US" altLang="zh-CN">
                            <a:latin typeface="Cambria Math"/>
                          </a:rPr>
                          <m:t>1</m:t>
                        </m:r>
                      </m:sup>
                    </m:sSup>
                  </m:oMath>
                </a14:m>
                <a:endParaRPr lang="zh-CN" altLang="zh-CN" dirty="0"/>
              </a:p>
              <a:p>
                <a14:m>
                  <m:oMath xmlns:m="http://schemas.openxmlformats.org/officeDocument/2006/math">
                    <m:sSup>
                      <m:sSupPr>
                        <m:ctrlPr>
                          <a:rPr lang="zh-CN" altLang="zh-CN" i="1">
                            <a:latin typeface="Cambria Math"/>
                          </a:rPr>
                        </m:ctrlPr>
                      </m:sSupPr>
                      <m:e>
                        <m:r>
                          <a:rPr lang="en-US" altLang="zh-CN">
                            <a:latin typeface="Cambria Math"/>
                          </a:rPr>
                          <m:t>=</m:t>
                        </m:r>
                        <m:d>
                          <m:dPr>
                            <m:ctrlPr>
                              <a:rPr lang="zh-CN" altLang="zh-CN" i="1">
                                <a:latin typeface="Cambria Math"/>
                              </a:rPr>
                            </m:ctrlPr>
                          </m:dPr>
                          <m:e>
                            <m:r>
                              <m:rPr>
                                <m:sty m:val="p"/>
                              </m:rPr>
                              <a:rPr lang="en-US" altLang="zh-CN">
                                <a:latin typeface="Cambria Math"/>
                              </a:rPr>
                              <m:t>HPB</m:t>
                            </m:r>
                          </m:e>
                        </m:d>
                      </m:e>
                      <m:sup>
                        <m:r>
                          <a:rPr lang="en-US" altLang="zh-CN" i="1">
                            <a:latin typeface="Cambria Math"/>
                          </a:rPr>
                          <m:t>−</m:t>
                        </m:r>
                        <m:r>
                          <a:rPr lang="en-US" altLang="zh-CN">
                            <a:latin typeface="Cambria Math"/>
                          </a:rPr>
                          <m:t>1</m:t>
                        </m:r>
                      </m:sup>
                    </m:sSup>
                  </m:oMath>
                </a14:m>
                <a:endParaRPr lang="zh-CN" altLang="zh-CN" dirty="0"/>
              </a:p>
              <a:p>
                <a14:m>
                  <m:oMath xmlns:m="http://schemas.openxmlformats.org/officeDocument/2006/math">
                    <m:r>
                      <a:rPr lang="en-US" altLang="zh-CN">
                        <a:latin typeface="Cambria Math"/>
                      </a:rPr>
                      <m:t>=</m:t>
                    </m:r>
                    <m:sSup>
                      <m:sSupPr>
                        <m:ctrlPr>
                          <a:rPr lang="zh-CN" altLang="zh-CN" i="1">
                            <a:latin typeface="Cambria Math"/>
                          </a:rPr>
                        </m:ctrlPr>
                      </m:sSupPr>
                      <m:e>
                        <m:r>
                          <m:rPr>
                            <m:sty m:val="p"/>
                          </m:rPr>
                          <a:rPr lang="en-US" altLang="zh-CN">
                            <a:latin typeface="Cambria Math"/>
                          </a:rPr>
                          <m:t>B</m:t>
                        </m:r>
                      </m:e>
                      <m:sup>
                        <m:r>
                          <a:rPr lang="en-US" altLang="zh-CN" i="1">
                            <a:latin typeface="Cambria Math"/>
                          </a:rPr>
                          <m:t>−</m:t>
                        </m:r>
                        <m:r>
                          <a:rPr lang="en-US" altLang="zh-CN">
                            <a:latin typeface="Cambria Math"/>
                          </a:rPr>
                          <m:t>1</m:t>
                        </m:r>
                      </m:sup>
                    </m:sSup>
                    <m:sSup>
                      <m:sSupPr>
                        <m:ctrlPr>
                          <a:rPr lang="zh-CN" altLang="zh-CN" i="1">
                            <a:latin typeface="Cambria Math"/>
                          </a:rPr>
                        </m:ctrlPr>
                      </m:sSupPr>
                      <m:e>
                        <m:r>
                          <m:rPr>
                            <m:sty m:val="p"/>
                          </m:rPr>
                          <a:rPr lang="en-US" altLang="zh-CN">
                            <a:latin typeface="Cambria Math"/>
                          </a:rPr>
                          <m:t>P</m:t>
                        </m:r>
                      </m:e>
                      <m:sup>
                        <m:r>
                          <a:rPr lang="en-US" altLang="zh-CN" i="1">
                            <a:latin typeface="Cambria Math"/>
                          </a:rPr>
                          <m:t>−</m:t>
                        </m:r>
                        <m:r>
                          <a:rPr lang="en-US" altLang="zh-CN">
                            <a:latin typeface="Cambria Math"/>
                          </a:rPr>
                          <m:t>1</m:t>
                        </m:r>
                      </m:sup>
                    </m:sSup>
                    <m:sSup>
                      <m:sSupPr>
                        <m:ctrlPr>
                          <a:rPr lang="zh-CN" altLang="zh-CN" i="1">
                            <a:latin typeface="Cambria Math"/>
                          </a:rPr>
                        </m:ctrlPr>
                      </m:sSupPr>
                      <m:e>
                        <m:r>
                          <m:rPr>
                            <m:sty m:val="p"/>
                          </m:rPr>
                          <a:rPr lang="en-US" altLang="zh-CN">
                            <a:latin typeface="Cambria Math"/>
                          </a:rPr>
                          <m:t>H</m:t>
                        </m:r>
                      </m:e>
                      <m:sup>
                        <m:r>
                          <a:rPr lang="en-US" altLang="zh-CN" i="1">
                            <a:latin typeface="Cambria Math"/>
                          </a:rPr>
                          <m:t>−</m:t>
                        </m:r>
                        <m:r>
                          <a:rPr lang="en-US" altLang="zh-CN">
                            <a:latin typeface="Cambria Math"/>
                          </a:rPr>
                          <m:t>1</m:t>
                        </m:r>
                      </m:sup>
                    </m:sSup>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0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09033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40000" lnSpcReduction="20000"/>
              </a:bodyPr>
              <a:lstStyle/>
              <a:p>
                <a:r>
                  <a:rPr lang="zh-CN" altLang="zh-CN" dirty="0"/>
                  <a:t>旋转矩阵</a:t>
                </a:r>
                <a14:m>
                  <m:oMath xmlns:m="http://schemas.openxmlformats.org/officeDocument/2006/math">
                    <m:sSup>
                      <m:sSupPr>
                        <m:ctrlPr>
                          <a:rPr lang="zh-CN" altLang="zh-CN" i="1">
                            <a:latin typeface="Cambria Math"/>
                          </a:rPr>
                        </m:ctrlPr>
                      </m:sSupPr>
                      <m:e>
                        <m:r>
                          <m:rPr>
                            <m:sty m:val="p"/>
                          </m:rPr>
                          <a:rPr lang="en-US" altLang="zh-CN">
                            <a:latin typeface="Cambria Math"/>
                          </a:rPr>
                          <m:t>B</m:t>
                        </m:r>
                      </m:e>
                      <m:sup>
                        <m:r>
                          <a:rPr lang="en-US" altLang="zh-CN" i="1">
                            <a:latin typeface="Cambria Math"/>
                          </a:rPr>
                          <m:t>−</m:t>
                        </m:r>
                        <m:r>
                          <a:rPr lang="en-US" altLang="zh-CN">
                            <a:latin typeface="Cambria Math"/>
                          </a:rPr>
                          <m:t>1</m:t>
                        </m:r>
                      </m:sup>
                    </m:sSup>
                  </m:oMath>
                </a14:m>
                <a:r>
                  <a:rPr lang="zh-CN" altLang="zh-CN" dirty="0"/>
                  <a:t>、</a:t>
                </a:r>
                <a14:m>
                  <m:oMath xmlns:m="http://schemas.openxmlformats.org/officeDocument/2006/math">
                    <m:sSup>
                      <m:sSupPr>
                        <m:ctrlPr>
                          <a:rPr lang="zh-CN" altLang="zh-CN" i="1">
                            <a:latin typeface="Cambria Math"/>
                          </a:rPr>
                        </m:ctrlPr>
                      </m:sSupPr>
                      <m:e>
                        <m:r>
                          <m:rPr>
                            <m:sty m:val="p"/>
                          </m:rPr>
                          <a:rPr lang="en-US" altLang="zh-CN">
                            <a:latin typeface="Cambria Math"/>
                          </a:rPr>
                          <m:t>P</m:t>
                        </m:r>
                      </m:e>
                      <m:sup>
                        <m:r>
                          <a:rPr lang="en-US" altLang="zh-CN" i="1">
                            <a:latin typeface="Cambria Math"/>
                          </a:rPr>
                          <m:t>−</m:t>
                        </m:r>
                        <m:r>
                          <a:rPr lang="en-US" altLang="zh-CN">
                            <a:latin typeface="Cambria Math"/>
                          </a:rPr>
                          <m:t>1</m:t>
                        </m:r>
                      </m:sup>
                    </m:sSup>
                  </m:oMath>
                </a14:m>
                <a:r>
                  <a:rPr lang="zh-CN" altLang="zh-CN" dirty="0"/>
                  <a:t>和</a:t>
                </a:r>
                <a14:m>
                  <m:oMath xmlns:m="http://schemas.openxmlformats.org/officeDocument/2006/math">
                    <m:sSup>
                      <m:sSupPr>
                        <m:ctrlPr>
                          <a:rPr lang="zh-CN" altLang="zh-CN" i="1">
                            <a:latin typeface="Cambria Math"/>
                          </a:rPr>
                        </m:ctrlPr>
                      </m:sSupPr>
                      <m:e>
                        <m:r>
                          <m:rPr>
                            <m:sty m:val="p"/>
                          </m:rPr>
                          <a:rPr lang="en-US" altLang="zh-CN">
                            <a:latin typeface="Cambria Math"/>
                          </a:rPr>
                          <m:t>H</m:t>
                        </m:r>
                      </m:e>
                      <m:sup>
                        <m:r>
                          <a:rPr lang="en-US" altLang="zh-CN" i="1">
                            <a:latin typeface="Cambria Math"/>
                          </a:rPr>
                          <m:t>−</m:t>
                        </m:r>
                        <m:r>
                          <a:rPr lang="en-US" altLang="zh-CN">
                            <a:latin typeface="Cambria Math"/>
                          </a:rPr>
                          <m:t>1</m:t>
                        </m:r>
                      </m:sup>
                    </m:sSup>
                  </m:oMath>
                </a14:m>
                <a:r>
                  <a:rPr lang="zh-CN" altLang="zh-CN" dirty="0"/>
                  <a:t>为</a:t>
                </a:r>
                <a:r>
                  <a:rPr lang="en-US" altLang="zh-CN" dirty="0"/>
                  <a:t>H, P, B</a:t>
                </a:r>
                <a:r>
                  <a:rPr lang="zh-CN" altLang="zh-CN" dirty="0"/>
                  <a:t>对应的逆矩阵，或者是使用了相反旋转角</a:t>
                </a:r>
                <a:r>
                  <a:rPr lang="en-US" altLang="zh-CN" dirty="0"/>
                  <a:t>b, p, h</a:t>
                </a:r>
                <a:r>
                  <a:rPr lang="zh-CN" altLang="zh-CN" dirty="0"/>
                  <a:t>的一般旋转矩阵。</a:t>
                </a:r>
              </a:p>
              <a:p>
                <a14:m>
                  <m:oMath xmlns:m="http://schemas.openxmlformats.org/officeDocument/2006/math">
                    <m:sSup>
                      <m:sSupPr>
                        <m:ctrlPr>
                          <a:rPr lang="zh-CN" altLang="zh-CN" i="1">
                            <a:latin typeface="Cambria Math"/>
                          </a:rPr>
                        </m:ctrlPr>
                      </m:sSupPr>
                      <m:e>
                        <m:r>
                          <m:rPr>
                            <m:sty m:val="p"/>
                          </m:rPr>
                          <a:rPr lang="en-US" altLang="zh-CN">
                            <a:latin typeface="Cambria Math"/>
                          </a:rPr>
                          <m:t>B</m:t>
                        </m:r>
                      </m:e>
                      <m:sup>
                        <m:r>
                          <a:rPr lang="en-US" altLang="zh-CN" i="1">
                            <a:latin typeface="Cambria Math"/>
                          </a:rPr>
                          <m:t>−</m:t>
                        </m:r>
                        <m:r>
                          <a:rPr lang="en-US" altLang="zh-CN">
                            <a:latin typeface="Cambria Math"/>
                          </a:rPr>
                          <m:t>1</m:t>
                        </m:r>
                      </m:sup>
                    </m:sSup>
                    <m:r>
                      <a:rPr lang="en-US" altLang="zh-CN">
                        <a:latin typeface="Cambria Math"/>
                      </a:rPr>
                      <m: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z</m:t>
                        </m:r>
                      </m:sub>
                    </m:sSub>
                    <m:d>
                      <m:dPr>
                        <m:ctrlPr>
                          <a:rPr lang="zh-CN" altLang="zh-CN" i="1">
                            <a:latin typeface="Cambria Math"/>
                          </a:rPr>
                        </m:ctrlPr>
                      </m:dPr>
                      <m:e>
                        <m:r>
                          <m:rPr>
                            <m:sty m:val="p"/>
                          </m:rPr>
                          <a:rPr lang="en-US" altLang="zh-CN">
                            <a:latin typeface="Cambria Math"/>
                          </a:rPr>
                          <m:t>b</m:t>
                        </m:r>
                      </m:e>
                    </m:d>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b</m:t>
                                  </m:r>
                                </m:e>
                              </m:func>
                            </m:e>
                            <m:e>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b</m:t>
                                  </m:r>
                                </m:e>
                              </m:func>
                            </m:e>
                            <m:e>
                              <m:r>
                                <m:rPr>
                                  <m:sty m:val="p"/>
                                </m:rPr>
                                <a:rPr lang="en-US" altLang="zh-CN">
                                  <a:latin typeface="Cambria Math"/>
                                </a:rPr>
                                <m:t>o</m:t>
                              </m:r>
                            </m:e>
                          </m:mr>
                          <m:mr>
                            <m:e>
                              <m:func>
                                <m:funcPr>
                                  <m:ctrlPr>
                                    <a:rPr lang="zh-CN" altLang="zh-CN" i="1">
                                      <a:latin typeface="Cambria Math"/>
                                    </a:rPr>
                                  </m:ctrlPr>
                                </m:funcPr>
                                <m:fName>
                                  <m:r>
                                    <a:rPr lang="en-US" altLang="zh-CN" i="1">
                                      <a:latin typeface="Cambria Math"/>
                                    </a:rPr>
                                    <m:t>−</m:t>
                                  </m:r>
                                  <m:r>
                                    <m:rPr>
                                      <m:sty m:val="p"/>
                                    </m:rPr>
                                    <a:rPr lang="en-US" altLang="zh-CN">
                                      <a:latin typeface="Cambria Math"/>
                                    </a:rPr>
                                    <m:t>sin</m:t>
                                  </m:r>
                                </m:fName>
                                <m:e>
                                  <m:r>
                                    <m:rPr>
                                      <m:sty m:val="p"/>
                                    </m:rPr>
                                    <a:rPr lang="en-US" altLang="zh-CN">
                                      <a:latin typeface="Cambria Math"/>
                                    </a:rPr>
                                    <m:t>b</m:t>
                                  </m:r>
                                </m:e>
                              </m:func>
                            </m:e>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b</m:t>
                                  </m:r>
                                </m:e>
                              </m:func>
                            </m:e>
                            <m:e>
                              <m:r>
                                <a:rPr lang="en-US" altLang="zh-CN">
                                  <a:latin typeface="Cambria Math"/>
                                </a:rPr>
                                <m:t>0</m:t>
                              </m:r>
                            </m:e>
                          </m:mr>
                          <m:mr>
                            <m:e>
                              <m:r>
                                <a:rPr lang="en-US" altLang="zh-CN">
                                  <a:latin typeface="Cambria Math"/>
                                </a:rPr>
                                <m:t>0</m:t>
                              </m:r>
                            </m:e>
                            <m:e>
                              <m:r>
                                <a:rPr lang="en-US" altLang="zh-CN">
                                  <a:latin typeface="Cambria Math"/>
                                </a:rPr>
                                <m:t>0</m:t>
                              </m:r>
                            </m:e>
                            <m:e>
                              <m:r>
                                <a:rPr lang="en-US" altLang="zh-CN">
                                  <a:latin typeface="Cambria Math"/>
                                </a:rPr>
                                <m:t>1</m:t>
                              </m:r>
                            </m:e>
                          </m:mr>
                        </m:m>
                      </m:e>
                    </m:d>
                  </m:oMath>
                </a14:m>
                <a:endParaRPr lang="zh-CN" altLang="zh-CN" dirty="0"/>
              </a:p>
              <a:p>
                <a14:m>
                  <m:oMath xmlns:m="http://schemas.openxmlformats.org/officeDocument/2006/math">
                    <m:sSup>
                      <m:sSupPr>
                        <m:ctrlPr>
                          <a:rPr lang="zh-CN" altLang="zh-CN" i="1">
                            <a:latin typeface="Cambria Math"/>
                          </a:rPr>
                        </m:ctrlPr>
                      </m:sSupPr>
                      <m:e>
                        <m:r>
                          <m:rPr>
                            <m:sty m:val="p"/>
                          </m:rPr>
                          <a:rPr lang="en-US" altLang="zh-CN">
                            <a:latin typeface="Cambria Math"/>
                          </a:rPr>
                          <m:t>P</m:t>
                        </m:r>
                      </m:e>
                      <m:sup>
                        <m:r>
                          <a:rPr lang="en-US" altLang="zh-CN" i="1">
                            <a:latin typeface="Cambria Math"/>
                          </a:rPr>
                          <m:t>−</m:t>
                        </m:r>
                        <m:r>
                          <a:rPr lang="en-US" altLang="zh-CN">
                            <a:latin typeface="Cambria Math"/>
                          </a:rPr>
                          <m:t>1</m:t>
                        </m:r>
                      </m:sup>
                    </m:sSup>
                    <m:r>
                      <a:rPr lang="en-US" altLang="zh-CN">
                        <a:latin typeface="Cambria Math"/>
                      </a:rPr>
                      <m: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x</m:t>
                        </m:r>
                      </m:sub>
                    </m:sSub>
                    <m:d>
                      <m:dPr>
                        <m:ctrlPr>
                          <a:rPr lang="zh-CN" altLang="zh-CN" i="1">
                            <a:latin typeface="Cambria Math"/>
                          </a:rPr>
                        </m:ctrlPr>
                      </m:dPr>
                      <m:e>
                        <m:r>
                          <m:rPr>
                            <m:sty m:val="p"/>
                          </m:rPr>
                          <a:rPr lang="en-US" altLang="zh-CN">
                            <a:latin typeface="Cambria Math"/>
                          </a:rPr>
                          <m:t>p</m:t>
                        </m:r>
                      </m:e>
                    </m:d>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a:rPr lang="en-US" altLang="zh-CN">
                                  <a:latin typeface="Cambria Math"/>
                                </a:rPr>
                                <m:t>1</m:t>
                              </m:r>
                            </m:e>
                            <m:e>
                              <m:r>
                                <a:rPr lang="en-US" altLang="zh-CN">
                                  <a:latin typeface="Cambria Math"/>
                                </a:rPr>
                                <m:t>0</m:t>
                              </m:r>
                            </m:e>
                            <m:e>
                              <m:r>
                                <a:rPr lang="en-US" altLang="zh-CN">
                                  <a:latin typeface="Cambria Math"/>
                                </a:rPr>
                                <m:t>0</m:t>
                              </m:r>
                            </m:e>
                          </m:mr>
                          <m:mr>
                            <m:e>
                              <m:r>
                                <a:rPr lang="en-US" altLang="zh-CN">
                                  <a:latin typeface="Cambria Math"/>
                                </a:rPr>
                                <m:t>0</m:t>
                              </m:r>
                            </m:e>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p</m:t>
                                  </m:r>
                                </m:e>
                              </m:func>
                            </m:e>
                            <m:e>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p</m:t>
                                  </m:r>
                                </m:e>
                              </m:func>
                            </m:e>
                          </m:mr>
                          <m:mr>
                            <m:e>
                              <m:r>
                                <a:rPr lang="en-US" altLang="zh-CN">
                                  <a:latin typeface="Cambria Math"/>
                                </a:rPr>
                                <m:t>0</m:t>
                              </m:r>
                            </m:e>
                            <m:e>
                              <m:func>
                                <m:funcPr>
                                  <m:ctrlPr>
                                    <a:rPr lang="zh-CN" altLang="zh-CN" i="1">
                                      <a:latin typeface="Cambria Math"/>
                                    </a:rPr>
                                  </m:ctrlPr>
                                </m:funcPr>
                                <m:fName>
                                  <m:r>
                                    <a:rPr lang="en-US" altLang="zh-CN" i="1">
                                      <a:latin typeface="Cambria Math"/>
                                    </a:rPr>
                                    <m:t>−</m:t>
                                  </m:r>
                                  <m:r>
                                    <m:rPr>
                                      <m:sty m:val="p"/>
                                    </m:rPr>
                                    <a:rPr lang="en-US" altLang="zh-CN">
                                      <a:latin typeface="Cambria Math"/>
                                    </a:rPr>
                                    <m:t>sin</m:t>
                                  </m:r>
                                </m:fName>
                                <m:e>
                                  <m:r>
                                    <m:rPr>
                                      <m:sty m:val="p"/>
                                    </m:rPr>
                                    <a:rPr lang="en-US" altLang="zh-CN">
                                      <a:latin typeface="Cambria Math"/>
                                    </a:rPr>
                                    <m:t>p</m:t>
                                  </m:r>
                                </m:e>
                              </m:func>
                            </m:e>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p</m:t>
                                  </m:r>
                                </m:e>
                              </m:func>
                            </m:e>
                          </m:mr>
                        </m:m>
                      </m:e>
                    </m:d>
                  </m:oMath>
                </a14:m>
                <a:endParaRPr lang="zh-CN" altLang="zh-CN" dirty="0"/>
              </a:p>
              <a:p>
                <a14:m>
                  <m:oMath xmlns:m="http://schemas.openxmlformats.org/officeDocument/2006/math">
                    <m:sSup>
                      <m:sSupPr>
                        <m:ctrlPr>
                          <a:rPr lang="zh-CN" altLang="zh-CN" i="1">
                            <a:latin typeface="Cambria Math"/>
                          </a:rPr>
                        </m:ctrlPr>
                      </m:sSupPr>
                      <m:e>
                        <m:r>
                          <m:rPr>
                            <m:sty m:val="p"/>
                          </m:rPr>
                          <a:rPr lang="en-US" altLang="zh-CN">
                            <a:latin typeface="Cambria Math"/>
                          </a:rPr>
                          <m:t>H</m:t>
                        </m:r>
                      </m:e>
                      <m:sup>
                        <m:r>
                          <a:rPr lang="en-US" altLang="zh-CN" i="1">
                            <a:latin typeface="Cambria Math"/>
                          </a:rPr>
                          <m:t>−</m:t>
                        </m:r>
                        <m:r>
                          <a:rPr lang="en-US" altLang="zh-CN">
                            <a:latin typeface="Cambria Math"/>
                          </a:rPr>
                          <m:t>1</m:t>
                        </m:r>
                      </m:sup>
                    </m:sSup>
                    <m:r>
                      <a:rPr lang="en-US" altLang="zh-CN">
                        <a:latin typeface="Cambria Math"/>
                      </a:rPr>
                      <m: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y</m:t>
                        </m:r>
                      </m:sub>
                    </m:sSub>
                    <m:d>
                      <m:dPr>
                        <m:ctrlPr>
                          <a:rPr lang="zh-CN" altLang="zh-CN" i="1">
                            <a:latin typeface="Cambria Math"/>
                          </a:rPr>
                        </m:ctrlPr>
                      </m:dPr>
                      <m:e>
                        <m:r>
                          <m:rPr>
                            <m:sty m:val="p"/>
                          </m:rPr>
                          <a:rPr lang="en-US" altLang="zh-CN">
                            <a:latin typeface="Cambria Math"/>
                          </a:rPr>
                          <m:t>h</m:t>
                        </m:r>
                      </m:e>
                    </m:d>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h</m:t>
                                  </m:r>
                                </m:e>
                              </m:func>
                            </m:e>
                            <m:e>
                              <m:r>
                                <a:rPr lang="en-US" altLang="zh-CN">
                                  <a:latin typeface="Cambria Math"/>
                                </a:rPr>
                                <m:t>0</m:t>
                              </m:r>
                            </m:e>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h</m:t>
                                  </m:r>
                                </m:e>
                              </m:func>
                            </m:e>
                          </m:mr>
                          <m:mr>
                            <m:e>
                              <m:r>
                                <a:rPr lang="en-US" altLang="zh-CN">
                                  <a:latin typeface="Cambria Math"/>
                                </a:rPr>
                                <m:t>0</m:t>
                              </m:r>
                            </m:e>
                            <m:e>
                              <m:r>
                                <a:rPr lang="en-US" altLang="zh-CN">
                                  <a:latin typeface="Cambria Math"/>
                                </a:rPr>
                                <m:t>1</m:t>
                              </m:r>
                            </m:e>
                            <m:e>
                              <m:r>
                                <a:rPr lang="en-US" altLang="zh-CN">
                                  <a:latin typeface="Cambria Math"/>
                                </a:rPr>
                                <m:t>0</m:t>
                              </m:r>
                            </m:e>
                          </m:mr>
                          <m:mr>
                            <m:e>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h</m:t>
                                  </m:r>
                                </m:e>
                              </m:func>
                            </m:e>
                            <m:e>
                              <m:r>
                                <a:rPr lang="en-US" altLang="zh-CN">
                                  <a:latin typeface="Cambria Math"/>
                                </a:rPr>
                                <m:t>0</m:t>
                              </m:r>
                            </m:e>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h</m:t>
                                  </m:r>
                                </m:e>
                              </m:func>
                            </m:e>
                          </m:mr>
                        </m:m>
                      </m:e>
                    </m:d>
                  </m:oMath>
                </a14:m>
                <a:endParaRPr lang="zh-CN" altLang="zh-CN" dirty="0"/>
              </a:p>
              <a:p>
                <a14:m>
                  <m:oMath xmlns:m="http://schemas.openxmlformats.org/officeDocument/2006/math">
                    <m:sSub>
                      <m:sSubPr>
                        <m:ctrlPr>
                          <a:rPr lang="zh-CN" altLang="zh-CN" i="1">
                            <a:latin typeface="Cambria Math"/>
                          </a:rPr>
                        </m:ctrlPr>
                      </m:sSubPr>
                      <m:e>
                        <m:r>
                          <m:rPr>
                            <m:sty m:val="p"/>
                          </m:rPr>
                          <a:rPr lang="en-US" altLang="zh-CN">
                            <a:latin typeface="Cambria Math"/>
                          </a:rPr>
                          <m:t>M</m:t>
                        </m:r>
                      </m:e>
                      <m:sub>
                        <m:r>
                          <a:rPr lang="zh-CN" altLang="zh-CN">
                            <a:latin typeface="Cambria Math"/>
                          </a:rPr>
                          <m:t>物</m:t>
                        </m:r>
                        <m:r>
                          <a:rPr lang="en-US" altLang="zh-CN">
                            <a:latin typeface="Cambria Math"/>
                          </a:rPr>
                          <m:t>—</m:t>
                        </m:r>
                        <m:r>
                          <a:rPr lang="zh-CN" altLang="zh-CN">
                            <a:latin typeface="Cambria Math"/>
                          </a:rPr>
                          <m:t>惯</m:t>
                        </m:r>
                      </m:sub>
                    </m:sSub>
                    <m:r>
                      <a:rPr lang="en-US" altLang="zh-CN">
                        <a:latin typeface="Cambria Math"/>
                      </a:rPr>
                      <m:t>=</m:t>
                    </m:r>
                    <m:sSup>
                      <m:sSupPr>
                        <m:ctrlPr>
                          <a:rPr lang="zh-CN" altLang="zh-CN" i="1">
                            <a:latin typeface="Cambria Math"/>
                          </a:rPr>
                        </m:ctrlPr>
                      </m:sSupPr>
                      <m:e>
                        <m:r>
                          <m:rPr>
                            <m:sty m:val="p"/>
                          </m:rPr>
                          <a:rPr lang="en-US" altLang="zh-CN">
                            <a:latin typeface="Cambria Math"/>
                          </a:rPr>
                          <m:t>B</m:t>
                        </m:r>
                      </m:e>
                      <m:sup>
                        <m:r>
                          <a:rPr lang="en-US" altLang="zh-CN" i="1">
                            <a:latin typeface="Cambria Math"/>
                          </a:rPr>
                          <m:t>−</m:t>
                        </m:r>
                        <m:r>
                          <a:rPr lang="en-US" altLang="zh-CN">
                            <a:latin typeface="Cambria Math"/>
                          </a:rPr>
                          <m:t>1</m:t>
                        </m:r>
                      </m:sup>
                    </m:sSup>
                    <m:sSup>
                      <m:sSupPr>
                        <m:ctrlPr>
                          <a:rPr lang="zh-CN" altLang="zh-CN" i="1">
                            <a:latin typeface="Cambria Math"/>
                          </a:rPr>
                        </m:ctrlPr>
                      </m:sSupPr>
                      <m:e>
                        <m:r>
                          <m:rPr>
                            <m:sty m:val="p"/>
                          </m:rPr>
                          <a:rPr lang="en-US" altLang="zh-CN">
                            <a:latin typeface="Cambria Math"/>
                          </a:rPr>
                          <m:t>P</m:t>
                        </m:r>
                      </m:e>
                      <m:sup>
                        <m:r>
                          <a:rPr lang="en-US" altLang="zh-CN" i="1">
                            <a:latin typeface="Cambria Math"/>
                          </a:rPr>
                          <m:t>−</m:t>
                        </m:r>
                        <m:r>
                          <a:rPr lang="en-US" altLang="zh-CN">
                            <a:latin typeface="Cambria Math"/>
                          </a:rPr>
                          <m:t>1</m:t>
                        </m:r>
                      </m:sup>
                    </m:sSup>
                    <m:sSup>
                      <m:sSupPr>
                        <m:ctrlPr>
                          <a:rPr lang="zh-CN" altLang="zh-CN" i="1">
                            <a:latin typeface="Cambria Math"/>
                          </a:rPr>
                        </m:ctrlPr>
                      </m:sSupPr>
                      <m:e>
                        <m:r>
                          <m:rPr>
                            <m:sty m:val="p"/>
                          </m:rPr>
                          <a:rPr lang="en-US" altLang="zh-CN">
                            <a:latin typeface="Cambria Math"/>
                          </a:rPr>
                          <m:t>H</m:t>
                        </m:r>
                      </m:e>
                      <m:sup>
                        <m:r>
                          <a:rPr lang="en-US" altLang="zh-CN" i="1">
                            <a:latin typeface="Cambria Math"/>
                          </a:rPr>
                          <m:t>−</m:t>
                        </m:r>
                        <m:r>
                          <a:rPr lang="en-US" altLang="zh-CN">
                            <a:latin typeface="Cambria Math"/>
                          </a:rPr>
                          <m:t>1</m:t>
                        </m:r>
                      </m:sup>
                    </m:sSup>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b</m:t>
                                  </m:r>
                                </m:e>
                              </m:func>
                            </m:e>
                            <m:e>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b</m:t>
                                  </m:r>
                                </m:e>
                              </m:func>
                            </m:e>
                            <m:e>
                              <m:r>
                                <m:rPr>
                                  <m:sty m:val="p"/>
                                </m:rPr>
                                <a:rPr lang="en-US" altLang="zh-CN">
                                  <a:latin typeface="Cambria Math"/>
                                </a:rPr>
                                <m:t>o</m:t>
                              </m:r>
                            </m:e>
                          </m:mr>
                          <m:mr>
                            <m:e>
                              <m:func>
                                <m:funcPr>
                                  <m:ctrlPr>
                                    <a:rPr lang="zh-CN" altLang="zh-CN" i="1">
                                      <a:latin typeface="Cambria Math"/>
                                    </a:rPr>
                                  </m:ctrlPr>
                                </m:funcPr>
                                <m:fName>
                                  <m:r>
                                    <a:rPr lang="en-US" altLang="zh-CN" i="1">
                                      <a:latin typeface="Cambria Math"/>
                                    </a:rPr>
                                    <m:t>−</m:t>
                                  </m:r>
                                  <m:r>
                                    <m:rPr>
                                      <m:sty m:val="p"/>
                                    </m:rPr>
                                    <a:rPr lang="en-US" altLang="zh-CN">
                                      <a:latin typeface="Cambria Math"/>
                                    </a:rPr>
                                    <m:t>sin</m:t>
                                  </m:r>
                                </m:fName>
                                <m:e>
                                  <m:r>
                                    <m:rPr>
                                      <m:sty m:val="p"/>
                                    </m:rPr>
                                    <a:rPr lang="en-US" altLang="zh-CN">
                                      <a:latin typeface="Cambria Math"/>
                                    </a:rPr>
                                    <m:t>b</m:t>
                                  </m:r>
                                </m:e>
                              </m:func>
                            </m:e>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b</m:t>
                                  </m:r>
                                </m:e>
                              </m:func>
                            </m:e>
                            <m:e>
                              <m:r>
                                <a:rPr lang="en-US" altLang="zh-CN">
                                  <a:latin typeface="Cambria Math"/>
                                </a:rPr>
                                <m:t>0</m:t>
                              </m:r>
                            </m:e>
                          </m:mr>
                          <m:mr>
                            <m:e>
                              <m:r>
                                <a:rPr lang="en-US" altLang="zh-CN">
                                  <a:latin typeface="Cambria Math"/>
                                </a:rPr>
                                <m:t>0</m:t>
                              </m:r>
                            </m:e>
                            <m:e>
                              <m:r>
                                <a:rPr lang="en-US" altLang="zh-CN">
                                  <a:latin typeface="Cambria Math"/>
                                </a:rPr>
                                <m:t>0</m:t>
                              </m:r>
                            </m:e>
                            <m:e>
                              <m:r>
                                <a:rPr lang="en-US" altLang="zh-CN">
                                  <a:latin typeface="Cambria Math"/>
                                </a:rPr>
                                <m:t>1</m:t>
                              </m:r>
                            </m:e>
                          </m:mr>
                        </m:m>
                      </m:e>
                    </m:d>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a:rPr lang="en-US" altLang="zh-CN">
                                  <a:latin typeface="Cambria Math"/>
                                </a:rPr>
                                <m:t>1</m:t>
                              </m:r>
                            </m:e>
                            <m:e>
                              <m:r>
                                <a:rPr lang="en-US" altLang="zh-CN">
                                  <a:latin typeface="Cambria Math"/>
                                </a:rPr>
                                <m:t>0</m:t>
                              </m:r>
                            </m:e>
                            <m:e>
                              <m:r>
                                <a:rPr lang="en-US" altLang="zh-CN">
                                  <a:latin typeface="Cambria Math"/>
                                </a:rPr>
                                <m:t>0</m:t>
                              </m:r>
                            </m:e>
                          </m:mr>
                          <m:mr>
                            <m:e>
                              <m:r>
                                <a:rPr lang="en-US" altLang="zh-CN">
                                  <a:latin typeface="Cambria Math"/>
                                </a:rPr>
                                <m:t>0</m:t>
                              </m:r>
                            </m:e>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p</m:t>
                                  </m:r>
                                </m:e>
                              </m:func>
                            </m:e>
                            <m:e>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p</m:t>
                                  </m:r>
                                </m:e>
                              </m:func>
                            </m:e>
                          </m:mr>
                          <m:mr>
                            <m:e>
                              <m:r>
                                <a:rPr lang="en-US" altLang="zh-CN">
                                  <a:latin typeface="Cambria Math"/>
                                </a:rPr>
                                <m:t>0</m:t>
                              </m:r>
                            </m:e>
                            <m:e>
                              <m:func>
                                <m:funcPr>
                                  <m:ctrlPr>
                                    <a:rPr lang="zh-CN" altLang="zh-CN" i="1">
                                      <a:latin typeface="Cambria Math"/>
                                    </a:rPr>
                                  </m:ctrlPr>
                                </m:funcPr>
                                <m:fName>
                                  <m:r>
                                    <a:rPr lang="en-US" altLang="zh-CN" i="1">
                                      <a:latin typeface="Cambria Math"/>
                                    </a:rPr>
                                    <m:t>−</m:t>
                                  </m:r>
                                  <m:r>
                                    <m:rPr>
                                      <m:sty m:val="p"/>
                                    </m:rPr>
                                    <a:rPr lang="en-US" altLang="zh-CN">
                                      <a:latin typeface="Cambria Math"/>
                                    </a:rPr>
                                    <m:t>sin</m:t>
                                  </m:r>
                                </m:fName>
                                <m:e>
                                  <m:r>
                                    <m:rPr>
                                      <m:sty m:val="p"/>
                                    </m:rPr>
                                    <a:rPr lang="en-US" altLang="zh-CN">
                                      <a:latin typeface="Cambria Math"/>
                                    </a:rPr>
                                    <m:t>p</m:t>
                                  </m:r>
                                </m:e>
                              </m:func>
                            </m:e>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p</m:t>
                                  </m:r>
                                </m:e>
                              </m:func>
                            </m:e>
                          </m:mr>
                        </m:m>
                      </m:e>
                    </m:d>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h</m:t>
                                  </m:r>
                                </m:e>
                              </m:func>
                            </m:e>
                            <m:e>
                              <m:r>
                                <a:rPr lang="en-US" altLang="zh-CN">
                                  <a:latin typeface="Cambria Math"/>
                                </a:rPr>
                                <m:t>0</m:t>
                              </m:r>
                            </m:e>
                            <m:e>
                              <m:r>
                                <a:rPr lang="en-US" altLang="zh-CN" i="1">
                                  <a:latin typeface="Cambria Math"/>
                                </a:rPr>
                                <m:t>−</m:t>
                              </m:r>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h</m:t>
                                  </m:r>
                                </m:e>
                              </m:func>
                            </m:e>
                          </m:mr>
                          <m:mr>
                            <m:e>
                              <m:r>
                                <a:rPr lang="en-US" altLang="zh-CN">
                                  <a:latin typeface="Cambria Math"/>
                                </a:rPr>
                                <m:t>0</m:t>
                              </m:r>
                            </m:e>
                            <m:e>
                              <m:r>
                                <a:rPr lang="en-US" altLang="zh-CN">
                                  <a:latin typeface="Cambria Math"/>
                                </a:rPr>
                                <m:t>1</m:t>
                              </m:r>
                            </m:e>
                            <m:e>
                              <m:r>
                                <a:rPr lang="en-US" altLang="zh-CN">
                                  <a:latin typeface="Cambria Math"/>
                                </a:rPr>
                                <m:t>0</m:t>
                              </m:r>
                            </m:e>
                          </m:mr>
                          <m:mr>
                            <m:e>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h</m:t>
                                  </m:r>
                                </m:e>
                              </m:func>
                            </m:e>
                            <m:e>
                              <m:r>
                                <a:rPr lang="en-US" altLang="zh-CN">
                                  <a:latin typeface="Cambria Math"/>
                                </a:rPr>
                                <m:t>0</m:t>
                              </m:r>
                            </m:e>
                            <m:e>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h</m:t>
                                  </m:r>
                                </m:e>
                              </m:func>
                            </m:e>
                          </m:mr>
                        </m:m>
                      </m:e>
                    </m:d>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2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42198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91879"/>
          </a:xfrm>
        </p:spPr>
        <p:txBody>
          <a:bodyPr>
            <a:normAutofit fontScale="55000" lnSpcReduction="20000"/>
          </a:bodyPr>
          <a:lstStyle/>
          <a:p>
            <a:r>
              <a:rPr lang="zh-CN" altLang="zh-CN" dirty="0"/>
              <a:t>欧拉角在表示物体旋转时很常用，但这种表示方法最大的一个问题是可能引起万向节死锁（</a:t>
            </a:r>
            <a:r>
              <a:rPr lang="en-US" altLang="zh-CN" dirty="0"/>
              <a:t>Gimbal Lock</a:t>
            </a:r>
            <a:r>
              <a:rPr lang="zh-CN" altLang="zh-CN" dirty="0" smtClean="0"/>
              <a:t>）</a:t>
            </a:r>
            <a:endParaRPr lang="zh-CN" altLang="zh-CN" dirty="0"/>
          </a:p>
          <a:p>
            <a:r>
              <a:rPr lang="zh-CN" altLang="zh-CN" dirty="0"/>
              <a:t>假如在地面上某一个固定位置有一个望远镜，将望远镜饶纵向轴（垂直于地面）旋转可以观察水平包围圈的方向，我们将正北朝向方位角度记为</a:t>
            </a:r>
            <a:r>
              <a:rPr lang="en-US" altLang="zh-CN" dirty="0"/>
              <a:t>0</a:t>
            </a:r>
            <a:r>
              <a:rPr lang="zh-CN" altLang="zh-CN" dirty="0"/>
              <a:t>度；绕第二个坐标轴（即平行于地平面的横向轴）旋转，可以使得望远镜做俯仰观察，我们将平行地面观察时的角度记为</a:t>
            </a:r>
            <a:r>
              <a:rPr lang="en-US" altLang="zh-CN" dirty="0"/>
              <a:t>0</a:t>
            </a:r>
            <a:r>
              <a:rPr lang="zh-CN" altLang="zh-CN" dirty="0"/>
              <a:t>度，这样，望远镜可以向上仰</a:t>
            </a:r>
            <a:r>
              <a:rPr lang="en-US" altLang="zh-CN" dirty="0"/>
              <a:t>+90</a:t>
            </a:r>
            <a:r>
              <a:rPr lang="zh-CN" altLang="zh-CN" dirty="0"/>
              <a:t>度指向天顶，或者向下</a:t>
            </a:r>
            <a:r>
              <a:rPr lang="en-US" altLang="zh-CN" dirty="0"/>
              <a:t>-90</a:t>
            </a:r>
            <a:r>
              <a:rPr lang="zh-CN" altLang="zh-CN" dirty="0"/>
              <a:t>度指向脚底。这样，周围环境中的每个点只要一对这样的角度就可以确定，比如（</a:t>
            </a:r>
            <a:r>
              <a:rPr lang="en-US" altLang="zh-CN" dirty="0"/>
              <a:t>90, 45</a:t>
            </a:r>
            <a:r>
              <a:rPr lang="zh-CN" altLang="zh-CN" dirty="0"/>
              <a:t>）表示的点是位于正东方向的半天空上。</a:t>
            </a:r>
          </a:p>
          <a:p>
            <a:r>
              <a:rPr lang="zh-CN" altLang="zh-CN" dirty="0" smtClean="0"/>
              <a:t>假如</a:t>
            </a:r>
            <a:r>
              <a:rPr lang="zh-CN" altLang="zh-CN" dirty="0"/>
              <a:t>我们使用望远镜探测到有一个飞行器贴地飞行，位于望远镜的正东方向（</a:t>
            </a:r>
            <a:r>
              <a:rPr lang="en-US" altLang="zh-CN" dirty="0"/>
              <a:t>90, 10</a:t>
            </a:r>
            <a:r>
              <a:rPr lang="zh-CN" altLang="zh-CN" dirty="0"/>
              <a:t>），朝着我们直飞过来。我们使用望远镜跟踪它，我们会发现，第一个旋转角保持不变，但第二个旋转角会持续增大，这表示望远镜不断地抬高，用于跟踪不断靠近的飞行器。随着飞行器的临近，仰角增长越来越快。假设当仰角达到</a:t>
            </a:r>
            <a:r>
              <a:rPr lang="en-US" altLang="zh-CN" dirty="0"/>
              <a:t>90</a:t>
            </a:r>
            <a:r>
              <a:rPr lang="zh-CN" altLang="zh-CN" dirty="0"/>
              <a:t>度时（即指向头顶），飞行器突然急转弯朝南飞去。这时，我们无法通过两个角度的变化来对飞行器继续进行跟踪，因为无论我们如何绕垂直轴旋转，第一个角度都不会发生变化，这就是万向节死锁</a:t>
            </a:r>
            <a:r>
              <a:rPr lang="zh-CN" altLang="zh-CN" dirty="0" smtClean="0"/>
              <a:t>！</a:t>
            </a:r>
            <a:endParaRPr lang="zh-CN" altLang="en-US" dirty="0"/>
          </a:p>
        </p:txBody>
      </p:sp>
    </p:spTree>
    <p:extLst>
      <p:ext uri="{BB962C8B-B14F-4D97-AF65-F5344CB8AC3E}">
        <p14:creationId xmlns:p14="http://schemas.microsoft.com/office/powerpoint/2010/main" val="17935449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四元数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55000" lnSpcReduction="20000"/>
              </a:bodyPr>
              <a:lstStyle/>
              <a:p>
                <a:r>
                  <a:rPr lang="zh-CN" altLang="zh-CN" dirty="0"/>
                  <a:t>四元数是最简单的超复数，我们都知道复数是由实数加上虚数单位</a:t>
                </a:r>
                <a:r>
                  <a:rPr lang="en-US" altLang="zh-CN" dirty="0" err="1"/>
                  <a:t>i</a:t>
                </a:r>
                <a:r>
                  <a:rPr lang="zh-CN" altLang="zh-CN" dirty="0"/>
                  <a:t>组成，其中</a:t>
                </a:r>
                <a:r>
                  <a:rPr lang="en-US" altLang="zh-CN" dirty="0"/>
                  <a:t>i</a:t>
                </a:r>
                <a:r>
                  <a:rPr lang="en-US" altLang="zh-CN" baseline="30000" dirty="0"/>
                  <a:t>2</a:t>
                </a:r>
                <a:r>
                  <a:rPr lang="en-US" altLang="zh-CN" dirty="0"/>
                  <a:t> = -1</a:t>
                </a:r>
                <a:r>
                  <a:rPr lang="zh-CN" altLang="zh-CN" dirty="0"/>
                  <a:t>，而四元数是由实数加上三个虚数单位</a:t>
                </a:r>
                <a:r>
                  <a:rPr lang="en-US" altLang="zh-CN" dirty="0" err="1"/>
                  <a:t>i</a:t>
                </a:r>
                <a:r>
                  <a:rPr lang="zh-CN" altLang="zh-CN" dirty="0"/>
                  <a:t>、 </a:t>
                </a:r>
                <a:r>
                  <a:rPr lang="en-US" altLang="zh-CN" dirty="0"/>
                  <a:t>j</a:t>
                </a:r>
                <a:r>
                  <a:rPr lang="zh-CN" altLang="zh-CN" dirty="0"/>
                  <a:t>、 </a:t>
                </a:r>
                <a:r>
                  <a:rPr lang="en-US" altLang="zh-CN" dirty="0"/>
                  <a:t>k </a:t>
                </a:r>
                <a:r>
                  <a:rPr lang="zh-CN" altLang="zh-CN" dirty="0"/>
                  <a:t>组成，而且它们有如下的关系：</a:t>
                </a:r>
                <a:r>
                  <a:rPr lang="en-US" altLang="zh-CN" dirty="0"/>
                  <a:t> i</a:t>
                </a:r>
                <a:r>
                  <a:rPr lang="en-US" altLang="zh-CN" baseline="30000" dirty="0"/>
                  <a:t>2</a:t>
                </a:r>
                <a:r>
                  <a:rPr lang="en-US" altLang="zh-CN" dirty="0"/>
                  <a:t> = j</a:t>
                </a:r>
                <a:r>
                  <a:rPr lang="en-US" altLang="zh-CN" baseline="30000" dirty="0"/>
                  <a:t>2</a:t>
                </a:r>
                <a:r>
                  <a:rPr lang="en-US" altLang="zh-CN" dirty="0"/>
                  <a:t> = k</a:t>
                </a:r>
                <a:r>
                  <a:rPr lang="en-US" altLang="zh-CN" baseline="30000" dirty="0"/>
                  <a:t>2</a:t>
                </a:r>
                <a:r>
                  <a:rPr lang="en-US" altLang="zh-CN" dirty="0"/>
                  <a:t> = </a:t>
                </a:r>
                <a:r>
                  <a:rPr lang="en-US" altLang="zh-CN" dirty="0" err="1"/>
                  <a:t>ijk</a:t>
                </a:r>
                <a:r>
                  <a:rPr lang="en-US" altLang="zh-CN" dirty="0"/>
                  <a:t>= -1 , </a:t>
                </a:r>
                <a:r>
                  <a:rPr lang="zh-CN" altLang="zh-CN" dirty="0"/>
                  <a:t>每个四元数都是实数和虚数单位</a:t>
                </a:r>
                <a:r>
                  <a:rPr lang="en-US" altLang="zh-CN" dirty="0" err="1"/>
                  <a:t>i</a:t>
                </a:r>
                <a:r>
                  <a:rPr lang="zh-CN" altLang="zh-CN" dirty="0"/>
                  <a:t>、</a:t>
                </a:r>
                <a:r>
                  <a:rPr lang="en-US" altLang="zh-CN" dirty="0"/>
                  <a:t>j </a:t>
                </a:r>
                <a:r>
                  <a:rPr lang="zh-CN" altLang="zh-CN" dirty="0"/>
                  <a:t>和</a:t>
                </a:r>
                <a:r>
                  <a:rPr lang="en-US" altLang="zh-CN" dirty="0"/>
                  <a:t> k </a:t>
                </a:r>
                <a:r>
                  <a:rPr lang="zh-CN" altLang="zh-CN" dirty="0"/>
                  <a:t>的线性组合，即：</a:t>
                </a:r>
                <a:r>
                  <a:rPr lang="en-US" altLang="zh-CN" dirty="0"/>
                  <a:t>w + xi +</a:t>
                </a:r>
                <a:r>
                  <a:rPr lang="en-US" altLang="zh-CN" dirty="0" err="1"/>
                  <a:t>yj</a:t>
                </a:r>
                <a:r>
                  <a:rPr lang="en-US" altLang="zh-CN" dirty="0"/>
                  <a:t> + </a:t>
                </a:r>
                <a:r>
                  <a:rPr lang="en-US" altLang="zh-CN" dirty="0" err="1"/>
                  <a:t>zk</a:t>
                </a:r>
                <a:r>
                  <a:rPr lang="zh-CN" altLang="zh-CN" dirty="0"/>
                  <a:t>，其中</a:t>
                </a:r>
                <a:r>
                  <a:rPr lang="en-US" altLang="zh-CN" dirty="0" err="1"/>
                  <a:t>w,x,y,z</a:t>
                </a:r>
                <a:r>
                  <a:rPr lang="zh-CN" altLang="zh-CN" dirty="0"/>
                  <a:t>是实数，它们组成四元数的向量基：</a:t>
                </a:r>
                <a14:m>
                  <m:oMath xmlns:m="http://schemas.openxmlformats.org/officeDocument/2006/math">
                    <m:r>
                      <m:rPr>
                        <m:sty m:val="p"/>
                      </m:rPr>
                      <a:rPr lang="en-US" altLang="zh-CN">
                        <a:latin typeface="Cambria Math"/>
                      </a:rPr>
                      <m:t>i</m:t>
                    </m:r>
                    <m:r>
                      <a:rPr lang="en-US" altLang="zh-CN">
                        <a:latin typeface="Cambria Math"/>
                      </a:rPr>
                      <m:t>=(1,0,0)</m:t>
                    </m:r>
                  </m:oMath>
                </a14:m>
                <a:r>
                  <a:rPr lang="zh-CN" altLang="zh-CN" dirty="0"/>
                  <a:t>，</a:t>
                </a:r>
                <a14:m>
                  <m:oMath xmlns:m="http://schemas.openxmlformats.org/officeDocument/2006/math">
                    <m:r>
                      <m:rPr>
                        <m:sty m:val="p"/>
                      </m:rPr>
                      <a:rPr lang="en-US" altLang="zh-CN">
                        <a:latin typeface="Cambria Math"/>
                      </a:rPr>
                      <m:t>j</m:t>
                    </m:r>
                    <m:r>
                      <a:rPr lang="en-US" altLang="zh-CN">
                        <a:latin typeface="Cambria Math"/>
                      </a:rPr>
                      <m:t>=(0,1,0)</m:t>
                    </m:r>
                  </m:oMath>
                </a14:m>
                <a:r>
                  <a:rPr lang="en-US" altLang="zh-CN" dirty="0"/>
                  <a:t>, </a:t>
                </a:r>
                <a14:m>
                  <m:oMath xmlns:m="http://schemas.openxmlformats.org/officeDocument/2006/math">
                    <m:r>
                      <m:rPr>
                        <m:sty m:val="p"/>
                      </m:rPr>
                      <a:rPr lang="en-US" altLang="zh-CN">
                        <a:latin typeface="Cambria Math"/>
                      </a:rPr>
                      <m:t>k</m:t>
                    </m:r>
                    <m:r>
                      <a:rPr lang="en-US" altLang="zh-CN">
                        <a:latin typeface="Cambria Math"/>
                      </a:rPr>
                      <m:t>=(0,0,1)</m:t>
                    </m:r>
                  </m:oMath>
                </a14:m>
                <a:r>
                  <a:rPr lang="zh-CN" altLang="zh-CN" dirty="0"/>
                  <a:t>，他们之间的关系是：</a:t>
                </a:r>
              </a:p>
              <a:p>
                <a:r>
                  <a:rPr lang="en-US" altLang="zh-CN" dirty="0"/>
                  <a:t>  </a:t>
                </a:r>
                <a14:m>
                  <m:oMath xmlns:m="http://schemas.openxmlformats.org/officeDocument/2006/math">
                    <m:r>
                      <m:rPr>
                        <m:sty m:val="p"/>
                      </m:rPr>
                      <a:rPr lang="en-US" altLang="zh-CN">
                        <a:latin typeface="Cambria Math"/>
                      </a:rPr>
                      <m:t>i</m:t>
                    </m:r>
                    <m:r>
                      <a:rPr lang="en-US" altLang="zh-CN">
                        <a:latin typeface="Cambria Math"/>
                      </a:rPr>
                      <m:t>=</m:t>
                    </m:r>
                    <m:r>
                      <m:rPr>
                        <m:sty m:val="p"/>
                      </m:rPr>
                      <a:rPr lang="en-US" altLang="zh-CN">
                        <a:latin typeface="Cambria Math"/>
                      </a:rPr>
                      <m:t>j</m:t>
                    </m:r>
                    <m:r>
                      <a:rPr lang="en-US" altLang="zh-CN" i="1">
                        <a:latin typeface="Cambria Math"/>
                      </a:rPr>
                      <m:t>∗</m:t>
                    </m:r>
                    <m:r>
                      <m:rPr>
                        <m:sty m:val="p"/>
                      </m:rPr>
                      <a:rPr lang="en-US" altLang="zh-CN">
                        <a:latin typeface="Cambria Math"/>
                      </a:rPr>
                      <m:t>k</m:t>
                    </m:r>
                    <m:r>
                      <a:rPr lang="en-US" altLang="zh-CN">
                        <a:latin typeface="Cambria Math"/>
                      </a:rPr>
                      <m:t>=</m:t>
                    </m:r>
                    <m:r>
                      <a:rPr lang="en-US" altLang="zh-CN" i="1">
                        <a:latin typeface="Cambria Math"/>
                      </a:rPr>
                      <m:t>−</m:t>
                    </m:r>
                    <m:r>
                      <m:rPr>
                        <m:sty m:val="p"/>
                      </m:rPr>
                      <a:rPr lang="en-US" altLang="zh-CN">
                        <a:latin typeface="Cambria Math"/>
                      </a:rPr>
                      <m:t>k</m:t>
                    </m:r>
                    <m:r>
                      <a:rPr lang="en-US" altLang="zh-CN" i="1">
                        <a:latin typeface="Cambria Math"/>
                      </a:rPr>
                      <m:t>∗</m:t>
                    </m:r>
                    <m:r>
                      <m:rPr>
                        <m:sty m:val="p"/>
                      </m:rPr>
                      <a:rPr lang="en-US" altLang="zh-CN">
                        <a:latin typeface="Cambria Math"/>
                      </a:rPr>
                      <m:t>j</m:t>
                    </m:r>
                  </m:oMath>
                </a14:m>
                <a:endParaRPr lang="zh-CN" altLang="zh-CN" dirty="0"/>
              </a:p>
              <a:p>
                <a:r>
                  <a:rPr lang="en-US" altLang="zh-CN" dirty="0"/>
                  <a:t>  </a:t>
                </a:r>
                <a14:m>
                  <m:oMath xmlns:m="http://schemas.openxmlformats.org/officeDocument/2006/math">
                    <m:r>
                      <m:rPr>
                        <m:sty m:val="p"/>
                      </m:rPr>
                      <a:rPr lang="en-US" altLang="zh-CN">
                        <a:latin typeface="Cambria Math"/>
                      </a:rPr>
                      <m:t>j</m:t>
                    </m:r>
                    <m:r>
                      <a:rPr lang="en-US" altLang="zh-CN">
                        <a:latin typeface="Cambria Math"/>
                      </a:rPr>
                      <m:t>=</m:t>
                    </m:r>
                    <m:r>
                      <m:rPr>
                        <m:sty m:val="p"/>
                      </m:rPr>
                      <a:rPr lang="en-US" altLang="zh-CN">
                        <a:latin typeface="Cambria Math"/>
                      </a:rPr>
                      <m:t>k</m:t>
                    </m:r>
                    <m:r>
                      <a:rPr lang="en-US" altLang="zh-CN" i="1">
                        <a:latin typeface="Cambria Math"/>
                      </a:rPr>
                      <m:t>∗</m:t>
                    </m:r>
                    <m:r>
                      <m:rPr>
                        <m:sty m:val="p"/>
                      </m:rPr>
                      <a:rPr lang="en-US" altLang="zh-CN">
                        <a:latin typeface="Cambria Math"/>
                      </a:rPr>
                      <m:t>i</m:t>
                    </m:r>
                    <m:r>
                      <a:rPr lang="en-US" altLang="zh-CN">
                        <a:latin typeface="Cambria Math"/>
                      </a:rPr>
                      <m:t>=</m:t>
                    </m:r>
                    <m:r>
                      <a:rPr lang="en-US" altLang="zh-CN" i="1">
                        <a:latin typeface="Cambria Math"/>
                      </a:rPr>
                      <m:t>−</m:t>
                    </m:r>
                    <m:r>
                      <m:rPr>
                        <m:sty m:val="p"/>
                      </m:rPr>
                      <a:rPr lang="en-US" altLang="zh-CN">
                        <a:latin typeface="Cambria Math"/>
                      </a:rPr>
                      <m:t>i</m:t>
                    </m:r>
                    <m:r>
                      <a:rPr lang="en-US" altLang="zh-CN" i="1">
                        <a:latin typeface="Cambria Math"/>
                      </a:rPr>
                      <m:t>∗</m:t>
                    </m:r>
                    <m:r>
                      <m:rPr>
                        <m:sty m:val="p"/>
                      </m:rPr>
                      <a:rPr lang="en-US" altLang="zh-CN">
                        <a:latin typeface="Cambria Math"/>
                      </a:rPr>
                      <m:t>k</m:t>
                    </m:r>
                  </m:oMath>
                </a14:m>
                <a:endParaRPr lang="zh-CN" altLang="zh-CN" dirty="0"/>
              </a:p>
              <a:p>
                <a:r>
                  <a:rPr lang="en-US" altLang="zh-CN" dirty="0"/>
                  <a:t>  </a:t>
                </a:r>
                <a14:m>
                  <m:oMath xmlns:m="http://schemas.openxmlformats.org/officeDocument/2006/math">
                    <m:r>
                      <m:rPr>
                        <m:sty m:val="p"/>
                      </m:rPr>
                      <a:rPr lang="en-US" altLang="zh-CN">
                        <a:latin typeface="Cambria Math"/>
                      </a:rPr>
                      <m:t>k</m:t>
                    </m:r>
                    <m:r>
                      <a:rPr lang="en-US" altLang="zh-CN">
                        <a:latin typeface="Cambria Math"/>
                      </a:rPr>
                      <m:t>=</m:t>
                    </m:r>
                    <m:r>
                      <m:rPr>
                        <m:sty m:val="p"/>
                      </m:rPr>
                      <a:rPr lang="en-US" altLang="zh-CN">
                        <a:latin typeface="Cambria Math"/>
                      </a:rPr>
                      <m:t>i</m:t>
                    </m:r>
                    <m:r>
                      <a:rPr lang="en-US" altLang="zh-CN" i="1">
                        <a:latin typeface="Cambria Math"/>
                      </a:rPr>
                      <m:t>∗</m:t>
                    </m:r>
                    <m:r>
                      <m:rPr>
                        <m:sty m:val="p"/>
                      </m:rPr>
                      <a:rPr lang="en-US" altLang="zh-CN">
                        <a:latin typeface="Cambria Math"/>
                      </a:rPr>
                      <m:t>j</m:t>
                    </m:r>
                    <m:r>
                      <a:rPr lang="en-US" altLang="zh-CN">
                        <a:latin typeface="Cambria Math"/>
                      </a:rPr>
                      <m:t>=</m:t>
                    </m:r>
                    <m:r>
                      <a:rPr lang="en-US" altLang="zh-CN" i="1">
                        <a:latin typeface="Cambria Math"/>
                      </a:rPr>
                      <m:t>−</m:t>
                    </m:r>
                    <m:r>
                      <m:rPr>
                        <m:sty m:val="p"/>
                      </m:rPr>
                      <a:rPr lang="en-US" altLang="zh-CN">
                        <a:latin typeface="Cambria Math"/>
                      </a:rPr>
                      <m:t>j</m:t>
                    </m:r>
                    <m:r>
                      <a:rPr lang="en-US" altLang="zh-CN" i="1">
                        <a:latin typeface="Cambria Math"/>
                      </a:rPr>
                      <m:t>∗</m:t>
                    </m:r>
                    <m:r>
                      <m:rPr>
                        <m:sty m:val="p"/>
                      </m:rPr>
                      <a:rPr lang="en-US" altLang="zh-CN">
                        <a:latin typeface="Cambria Math"/>
                      </a:rPr>
                      <m:t>i</m:t>
                    </m:r>
                  </m:oMath>
                </a14:m>
                <a:endParaRPr lang="zh-CN" altLang="zh-CN" dirty="0"/>
              </a:p>
              <a:p>
                <a:r>
                  <a:rPr lang="zh-CN" altLang="zh-CN" dirty="0"/>
                  <a:t>我们也可将四元数看成由实部与虚部组成，于是四元数表示为</a:t>
                </a:r>
                <a:r>
                  <a:rPr lang="en-US" altLang="zh-CN" dirty="0"/>
                  <a:t>:</a:t>
                </a:r>
                <a:endParaRPr lang="zh-CN" altLang="zh-CN" dirty="0"/>
              </a:p>
              <a:p>
                <a14:m>
                  <m:oMath xmlns:m="http://schemas.openxmlformats.org/officeDocument/2006/math">
                    <m:r>
                      <m:rPr>
                        <m:sty m:val="p"/>
                      </m:rPr>
                      <a:rPr lang="en-US" altLang="zh-CN">
                        <a:latin typeface="Cambria Math"/>
                      </a:rPr>
                      <m:t>q</m:t>
                    </m:r>
                    <m:r>
                      <a:rPr lang="en-US" altLang="zh-CN">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q</m:t>
                        </m:r>
                      </m:e>
                      <m:sub>
                        <m:r>
                          <m:rPr>
                            <m:sty m:val="p"/>
                          </m:rPr>
                          <a:rPr lang="en-US" altLang="zh-CN">
                            <a:latin typeface="Cambria Math"/>
                          </a:rPr>
                          <m:t>v</m:t>
                        </m:r>
                      </m:sub>
                    </m:sSub>
                  </m:oMath>
                </a14:m>
                <a:endParaRPr lang="zh-CN" altLang="zh-CN" dirty="0"/>
              </a:p>
              <a:p>
                <a:r>
                  <a:rPr lang="zh-CN" altLang="zh-CN" dirty="0"/>
                  <a:t>其中</a:t>
                </a:r>
                <a14:m>
                  <m:oMath xmlns:m="http://schemas.openxmlformats.org/officeDocument/2006/math">
                    <m:sSub>
                      <m:sSubPr>
                        <m:ctrlPr>
                          <a:rPr lang="zh-CN" altLang="zh-CN" i="1">
                            <a:latin typeface="Cambria Math"/>
                          </a:rPr>
                        </m:ctrlPr>
                      </m:sSubPr>
                      <m:e>
                        <m:r>
                          <m:rPr>
                            <m:sty m:val="p"/>
                          </m:rPr>
                          <a:rPr lang="en-US" altLang="zh-CN">
                            <a:latin typeface="Cambria Math"/>
                          </a:rPr>
                          <m:t>q</m:t>
                        </m:r>
                      </m:e>
                      <m:sub>
                        <m:r>
                          <a:rPr lang="en-US" altLang="zh-CN">
                            <a:latin typeface="Cambria Math"/>
                          </a:rPr>
                          <m:t>0</m:t>
                        </m:r>
                      </m:sub>
                    </m:sSub>
                  </m:oMath>
                </a14:m>
                <a:r>
                  <a:rPr lang="zh-CN" altLang="zh-CN" dirty="0"/>
                  <a:t>为实部，</a:t>
                </a:r>
                <a14:m>
                  <m:oMath xmlns:m="http://schemas.openxmlformats.org/officeDocument/2006/math">
                    <m:sSub>
                      <m:sSubPr>
                        <m:ctrlPr>
                          <a:rPr lang="zh-CN" altLang="zh-CN" i="1">
                            <a:latin typeface="Cambria Math"/>
                          </a:rPr>
                        </m:ctrlPr>
                      </m:sSubPr>
                      <m:e>
                        <m:r>
                          <m:rPr>
                            <m:sty m:val="p"/>
                          </m:rPr>
                          <a:rPr lang="en-US" altLang="zh-CN">
                            <a:latin typeface="Cambria Math"/>
                          </a:rPr>
                          <m:t>q</m:t>
                        </m:r>
                      </m:e>
                      <m:sub>
                        <m:r>
                          <m:rPr>
                            <m:sty m:val="p"/>
                          </m:rPr>
                          <a:rPr lang="en-US" altLang="zh-CN">
                            <a:latin typeface="Cambria Math"/>
                          </a:rPr>
                          <m:t>v</m:t>
                        </m:r>
                      </m:sub>
                    </m:sSub>
                  </m:oMath>
                </a14:m>
                <a:r>
                  <a:rPr lang="zh-CN" altLang="zh-CN" dirty="0"/>
                  <a:t>为虚部</a:t>
                </a:r>
                <a:r>
                  <a:rPr lang="en-US" altLang="zh-CN" dirty="0"/>
                  <a:t>:</a:t>
                </a:r>
                <a14:m>
                  <m:oMath xmlns:m="http://schemas.openxmlformats.org/officeDocument/2006/math">
                    <m:sSub>
                      <m:sSubPr>
                        <m:ctrlPr>
                          <a:rPr lang="zh-CN" altLang="zh-CN" i="1">
                            <a:latin typeface="Cambria Math"/>
                          </a:rPr>
                        </m:ctrlPr>
                      </m:sSubPr>
                      <m:e>
                        <m:r>
                          <m:rPr>
                            <m:sty m:val="p"/>
                          </m:rPr>
                          <a:rPr lang="en-US" altLang="zh-CN">
                            <a:latin typeface="Cambria Math"/>
                          </a:rPr>
                          <m:t>q</m:t>
                        </m:r>
                      </m:e>
                      <m:sub>
                        <m:r>
                          <m:rPr>
                            <m:sty m:val="p"/>
                          </m:rPr>
                          <a:rPr lang="en-US" altLang="zh-CN">
                            <a:latin typeface="Cambria Math"/>
                          </a:rPr>
                          <m:t>v</m:t>
                        </m:r>
                      </m:sub>
                    </m:sSub>
                    <m:r>
                      <a:rPr lang="en-US" altLang="zh-CN">
                        <a:latin typeface="Cambria Math"/>
                      </a:rPr>
                      <m:t>=</m:t>
                    </m:r>
                    <m:r>
                      <m:rPr>
                        <m:sty m:val="p"/>
                      </m:rPr>
                      <a:rPr lang="en-US" altLang="zh-CN">
                        <a:latin typeface="Cambria Math"/>
                      </a:rPr>
                      <m:t>bi</m:t>
                    </m:r>
                    <m:r>
                      <a:rPr lang="en-US" altLang="zh-CN">
                        <a:latin typeface="Cambria Math"/>
                      </a:rPr>
                      <m:t> + </m:t>
                    </m:r>
                    <m:r>
                      <m:rPr>
                        <m:sty m:val="p"/>
                      </m:rPr>
                      <a:rPr lang="en-US" altLang="zh-CN">
                        <a:latin typeface="Cambria Math"/>
                      </a:rPr>
                      <m:t>cj</m:t>
                    </m:r>
                    <m:r>
                      <a:rPr lang="en-US" altLang="zh-CN">
                        <a:latin typeface="Cambria Math"/>
                      </a:rPr>
                      <m:t> + </m:t>
                    </m:r>
                    <m:r>
                      <m:rPr>
                        <m:sty m:val="p"/>
                      </m:rPr>
                      <a:rPr lang="en-US" altLang="zh-CN">
                        <a:latin typeface="Cambria Math"/>
                      </a:rPr>
                      <m:t>dk</m:t>
                    </m:r>
                  </m:oMath>
                </a14:m>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0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5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四元数运算</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55000" lnSpcReduction="20000"/>
              </a:bodyPr>
              <a:lstStyle/>
              <a:p>
                <a:pPr lvl="0"/>
                <a:r>
                  <a:rPr lang="zh-CN" altLang="zh-CN" dirty="0"/>
                  <a:t>四元数的加法与减法</a:t>
                </a:r>
              </a:p>
              <a:p>
                <a:r>
                  <a:rPr lang="zh-CN" altLang="zh-CN" dirty="0"/>
                  <a:t>与常规复数一样，四元数的加减法也是将四元数的实部的虚部分别进行加减运算：</a:t>
                </a:r>
              </a:p>
              <a:p>
                <a14:m>
                  <m:oMath xmlns:m="http://schemas.openxmlformats.org/officeDocument/2006/math">
                    <m:r>
                      <m:rPr>
                        <m:sty m:val="p"/>
                      </m:rPr>
                      <a:rPr lang="en-US" altLang="zh-CN">
                        <a:latin typeface="Cambria Math"/>
                      </a:rPr>
                      <m:t>q</m:t>
                    </m:r>
                    <m:r>
                      <a:rPr lang="en-US" altLang="zh-CN">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q</m:t>
                        </m:r>
                      </m:e>
                      <m:sub>
                        <m:r>
                          <m:rPr>
                            <m:sty m:val="p"/>
                          </m:rPr>
                          <a:rPr lang="en-US" altLang="zh-CN">
                            <a:latin typeface="Cambria Math"/>
                          </a:rPr>
                          <m:t>v</m:t>
                        </m:r>
                      </m:sub>
                    </m:sSub>
                  </m:oMath>
                </a14:m>
                <a:endParaRPr lang="zh-CN" altLang="zh-CN" dirty="0"/>
              </a:p>
              <a:p>
                <a14:m>
                  <m:oMath xmlns:m="http://schemas.openxmlformats.org/officeDocument/2006/math">
                    <m:r>
                      <m:rPr>
                        <m:sty m:val="p"/>
                      </m:rPr>
                      <a:rPr lang="en-US" altLang="zh-CN">
                        <a:latin typeface="Cambria Math"/>
                      </a:rPr>
                      <m:t>p</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v</m:t>
                        </m:r>
                      </m:sub>
                    </m:sSub>
                  </m:oMath>
                </a14:m>
                <a:endParaRPr lang="zh-CN" altLang="zh-CN" dirty="0"/>
              </a:p>
              <a:p>
                <a14:m>
                  <m:oMath xmlns:m="http://schemas.openxmlformats.org/officeDocument/2006/math">
                    <m:r>
                      <m:rPr>
                        <m:sty m:val="p"/>
                      </m:rPr>
                      <a:rPr lang="en-US" altLang="zh-CN">
                        <a:latin typeface="Cambria Math"/>
                      </a:rPr>
                      <m:t>q</m:t>
                    </m:r>
                    <m:r>
                      <a:rPr lang="en-US" altLang="zh-CN">
                        <a:latin typeface="Cambria Math"/>
                      </a:rPr>
                      <m:t>+</m:t>
                    </m:r>
                    <m:r>
                      <m:rPr>
                        <m:sty m:val="p"/>
                      </m:rPr>
                      <a:rPr lang="en-US" altLang="zh-CN">
                        <a:latin typeface="Cambria Math"/>
                      </a:rPr>
                      <m:t>p</m:t>
                    </m:r>
                    <m:r>
                      <a:rPr lang="en-US" altLang="zh-CN">
                        <a:latin typeface="Cambria Math"/>
                      </a:rPr>
                      <m:t>=</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q</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e>
                    </m:d>
                    <m:r>
                      <a:rPr lang="en-US" altLang="zh-CN">
                        <a:latin typeface="Cambria Math"/>
                      </a:rPr>
                      <m:t>+(</m:t>
                    </m:r>
                    <m:sSub>
                      <m:sSubPr>
                        <m:ctrlPr>
                          <a:rPr lang="zh-CN" altLang="zh-CN" i="1">
                            <a:latin typeface="Cambria Math"/>
                          </a:rPr>
                        </m:ctrlPr>
                      </m:sSubPr>
                      <m:e>
                        <m:r>
                          <m:rPr>
                            <m:sty m:val="p"/>
                          </m:rPr>
                          <a:rPr lang="en-US" altLang="zh-CN">
                            <a:latin typeface="Cambria Math"/>
                          </a:rPr>
                          <m:t>q</m:t>
                        </m:r>
                      </m:e>
                      <m:sub>
                        <m:r>
                          <m:rPr>
                            <m:sty m:val="p"/>
                          </m:rPr>
                          <a:rPr lang="en-US" altLang="zh-CN">
                            <a:latin typeface="Cambria Math"/>
                          </a:rPr>
                          <m:t>v</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v</m:t>
                        </m:r>
                      </m:sub>
                    </m:sSub>
                    <m:r>
                      <a:rPr lang="en-US" altLang="zh-CN">
                        <a:latin typeface="Cambria Math"/>
                      </a:rPr>
                      <m:t>)</m:t>
                    </m:r>
                  </m:oMath>
                </a14:m>
                <a:endParaRPr lang="zh-CN" altLang="zh-CN" dirty="0"/>
              </a:p>
              <a:p>
                <a14:m>
                  <m:oMath xmlns:m="http://schemas.openxmlformats.org/officeDocument/2006/math">
                    <m:r>
                      <m:rPr>
                        <m:sty m:val="p"/>
                      </m:rPr>
                      <a:rPr lang="en-US" altLang="zh-CN">
                        <a:latin typeface="Cambria Math"/>
                      </a:rPr>
                      <m:t>q</m:t>
                    </m:r>
                    <m:r>
                      <a:rPr lang="en-US" altLang="zh-CN" i="1">
                        <a:latin typeface="Cambria Math"/>
                      </a:rPr>
                      <m:t>−</m:t>
                    </m:r>
                    <m:r>
                      <m:rPr>
                        <m:sty m:val="p"/>
                      </m:rPr>
                      <a:rPr lang="en-US" altLang="zh-CN">
                        <a:latin typeface="Cambria Math"/>
                      </a:rPr>
                      <m:t>p</m:t>
                    </m:r>
                    <m:r>
                      <a:rPr lang="en-US" altLang="zh-CN">
                        <a:latin typeface="Cambria Math"/>
                      </a:rPr>
                      <m:t>=</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q</m:t>
                            </m:r>
                          </m:e>
                          <m:sub>
                            <m:r>
                              <a:rPr lang="en-US" altLang="zh-CN">
                                <a:latin typeface="Cambria Math"/>
                              </a:rPr>
                              <m:t>0</m:t>
                            </m:r>
                          </m:sub>
                        </m:sSub>
                        <m:r>
                          <a:rPr lang="en-US" altLang="zh-CN" i="1">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e>
                    </m:d>
                    <m:r>
                      <a:rPr lang="en-US" altLang="zh-CN">
                        <a:latin typeface="Cambria Math"/>
                      </a:rPr>
                      <m:t>+(</m:t>
                    </m:r>
                    <m:sSub>
                      <m:sSubPr>
                        <m:ctrlPr>
                          <a:rPr lang="zh-CN" altLang="zh-CN" i="1">
                            <a:latin typeface="Cambria Math"/>
                          </a:rPr>
                        </m:ctrlPr>
                      </m:sSubPr>
                      <m:e>
                        <m:r>
                          <m:rPr>
                            <m:sty m:val="p"/>
                          </m:rPr>
                          <a:rPr lang="en-US" altLang="zh-CN">
                            <a:latin typeface="Cambria Math"/>
                          </a:rPr>
                          <m:t>q</m:t>
                        </m:r>
                      </m:e>
                      <m:sub>
                        <m:r>
                          <m:rPr>
                            <m:sty m:val="p"/>
                          </m:rPr>
                          <a:rPr lang="en-US" altLang="zh-CN">
                            <a:latin typeface="Cambria Math"/>
                          </a:rPr>
                          <m:t>v</m:t>
                        </m:r>
                      </m:sub>
                    </m:sSub>
                    <m:r>
                      <a:rPr lang="en-US" altLang="zh-CN" i="1">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v</m:t>
                        </m:r>
                      </m:sub>
                    </m:sSub>
                    <m:r>
                      <a:rPr lang="en-US" altLang="zh-CN">
                        <a:latin typeface="Cambria Math"/>
                      </a:rPr>
                      <m:t>)</m:t>
                    </m:r>
                  </m:oMath>
                </a14:m>
                <a:endParaRPr lang="zh-CN" altLang="zh-CN" dirty="0"/>
              </a:p>
              <a:p>
                <a:r>
                  <a:rPr lang="en-US" altLang="zh-CN" dirty="0"/>
                  <a:t> </a:t>
                </a:r>
                <a:endParaRPr lang="zh-CN" altLang="zh-CN" dirty="0"/>
              </a:p>
              <a:p>
                <a:pPr lvl="0"/>
                <a:r>
                  <a:rPr lang="zh-CN" altLang="zh-CN" dirty="0"/>
                  <a:t>加法逆元素</a:t>
                </a:r>
              </a:p>
              <a:p>
                <a:r>
                  <a:rPr lang="en-US" altLang="zh-CN" dirty="0"/>
                  <a:t>	</a:t>
                </a:r>
                <a14:m>
                  <m:oMath xmlns:m="http://schemas.openxmlformats.org/officeDocument/2006/math">
                    <m:r>
                      <m:rPr>
                        <m:sty m:val="p"/>
                      </m:rPr>
                      <a:rPr lang="en-US" altLang="zh-CN">
                        <a:latin typeface="Cambria Math"/>
                      </a:rPr>
                      <m:t>q</m:t>
                    </m:r>
                    <m:r>
                      <a:rPr lang="en-US" altLang="zh-CN">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q</m:t>
                        </m:r>
                      </m:e>
                      <m:sub>
                        <m:r>
                          <m:rPr>
                            <m:sty m:val="p"/>
                          </m:rPr>
                          <a:rPr lang="en-US" altLang="zh-CN">
                            <a:latin typeface="Cambria Math"/>
                          </a:rPr>
                          <m:t>v</m:t>
                        </m:r>
                      </m:sub>
                    </m:sSub>
                  </m:oMath>
                </a14:m>
                <a:r>
                  <a:rPr lang="zh-CN" altLang="zh-CN" dirty="0"/>
                  <a:t>的加法逆元素，是与</a:t>
                </a:r>
                <a:r>
                  <a:rPr lang="en-US" altLang="zh-CN" dirty="0"/>
                  <a:t>q</a:t>
                </a:r>
                <a:r>
                  <a:rPr lang="zh-CN" altLang="zh-CN" dirty="0"/>
                  <a:t>相加为</a:t>
                </a:r>
                <a:r>
                  <a:rPr lang="en-US" altLang="zh-CN" dirty="0"/>
                  <a:t>0</a:t>
                </a:r>
                <a:r>
                  <a:rPr lang="zh-CN" altLang="zh-CN" dirty="0"/>
                  <a:t>的四元数。即：</a:t>
                </a:r>
              </a:p>
              <a:p>
                <a14:m>
                  <m:oMath xmlns:m="http://schemas.openxmlformats.org/officeDocument/2006/math">
                    <m:r>
                      <a:rPr lang="en-US" altLang="zh-CN" i="1">
                        <a:latin typeface="Cambria Math"/>
                      </a:rPr>
                      <m:t>−</m:t>
                    </m:r>
                    <m:r>
                      <m:rPr>
                        <m:sty m:val="p"/>
                      </m:rPr>
                      <a:rPr lang="en-US" altLang="zh-CN">
                        <a:latin typeface="Cambria Math"/>
                      </a:rPr>
                      <m:t>q</m:t>
                    </m:r>
                    <m:r>
                      <a:rPr lang="en-US" altLang="zh-CN">
                        <a:latin typeface="Cambria Math"/>
                      </a:rPr>
                      <m:t>=</m:t>
                    </m:r>
                    <m:sSub>
                      <m:sSubPr>
                        <m:ctrlPr>
                          <a:rPr lang="zh-CN" altLang="zh-CN" i="1">
                            <a:latin typeface="Cambria Math"/>
                          </a:rPr>
                        </m:ctrlPr>
                      </m:sSubPr>
                      <m:e>
                        <m:r>
                          <a:rPr lang="en-US" altLang="zh-CN" i="1">
                            <a:latin typeface="Cambria Math"/>
                          </a:rPr>
                          <m:t>−</m:t>
                        </m:r>
                        <m:r>
                          <m:rPr>
                            <m:sty m:val="p"/>
                          </m:rPr>
                          <a:rPr lang="en-US" altLang="zh-CN">
                            <a:latin typeface="Cambria Math"/>
                          </a:rPr>
                          <m:t>q</m:t>
                        </m:r>
                      </m:e>
                      <m:sub>
                        <m:r>
                          <a:rPr lang="en-US" altLang="zh-CN">
                            <a:latin typeface="Cambria Math"/>
                          </a:rPr>
                          <m:t>0</m:t>
                        </m:r>
                      </m:sub>
                    </m:sSub>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m:rPr>
                            <m:sty m:val="p"/>
                          </m:rPr>
                          <a:rPr lang="en-US" altLang="zh-CN">
                            <a:latin typeface="Cambria Math"/>
                          </a:rPr>
                          <m:t>v</m:t>
                        </m:r>
                      </m:sub>
                    </m:sSub>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9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483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zh-CN" dirty="0"/>
                  <a:t>在线性代数中，把既有大小又有方向的量称为</a:t>
                </a:r>
                <a:r>
                  <a:rPr lang="zh-CN" altLang="zh-CN" dirty="0" smtClean="0"/>
                  <a:t>向量</a:t>
                </a:r>
                <a:endParaRPr lang="en-US" altLang="zh-CN" dirty="0" smtClean="0"/>
              </a:p>
              <a:p>
                <a:r>
                  <a:rPr lang="zh-CN" altLang="zh-CN" dirty="0" smtClean="0"/>
                  <a:t>比如</a:t>
                </a:r>
                <a:r>
                  <a:rPr lang="zh-CN" altLang="zh-CN" dirty="0"/>
                  <a:t>物理运算中的位移、速度、加速度</a:t>
                </a:r>
                <a:r>
                  <a:rPr lang="zh-CN" altLang="zh-CN" dirty="0" smtClean="0"/>
                  <a:t>等</a:t>
                </a:r>
                <a:endParaRPr lang="en-US" altLang="zh-CN" dirty="0" smtClean="0"/>
              </a:p>
              <a:p>
                <a:r>
                  <a:rPr lang="zh-CN" altLang="zh-CN" dirty="0" smtClean="0"/>
                  <a:t>其</a:t>
                </a:r>
                <a:r>
                  <a:rPr lang="zh-CN" altLang="zh-CN" dirty="0"/>
                  <a:t>数学定义为</a:t>
                </a:r>
                <a:r>
                  <a:rPr lang="zh-CN" altLang="zh-CN" dirty="0" smtClean="0"/>
                  <a:t>：</a:t>
                </a:r>
                <a:endParaRPr lang="en-US" altLang="zh-CN" dirty="0" smtClean="0"/>
              </a:p>
              <a:p>
                <a:r>
                  <a:rPr lang="zh-CN" altLang="zh-CN" dirty="0" smtClean="0"/>
                  <a:t>数</a:t>
                </a:r>
                <a:r>
                  <a:rPr lang="zh-CN" altLang="zh-CN" dirty="0"/>
                  <a:t>域</a:t>
                </a:r>
                <a:r>
                  <a:rPr lang="en-US" altLang="zh-CN" dirty="0"/>
                  <a:t>P</a:t>
                </a:r>
                <a:r>
                  <a:rPr lang="zh-CN" altLang="zh-CN" dirty="0"/>
                  <a:t>上的</a:t>
                </a:r>
                <a:r>
                  <a:rPr lang="en-US" altLang="zh-CN" dirty="0"/>
                  <a:t>n</a:t>
                </a:r>
                <a:r>
                  <a:rPr lang="zh-CN" altLang="zh-CN" dirty="0"/>
                  <a:t>个有序数</a:t>
                </a:r>
                <a14:m>
                  <m:oMath xmlns:m="http://schemas.openxmlformats.org/officeDocument/2006/math">
                    <m:sSub>
                      <m:sSubPr>
                        <m:ctrlPr>
                          <a:rPr lang="zh-CN" altLang="zh-CN" i="1">
                            <a:latin typeface="Cambria Math"/>
                          </a:rPr>
                        </m:ctrlPr>
                      </m:sSubPr>
                      <m:e>
                        <m:r>
                          <m:rPr>
                            <m:sty m:val="p"/>
                          </m:rPr>
                          <a:rPr lang="en-US" altLang="zh-CN">
                            <a:latin typeface="Cambria Math"/>
                          </a:rPr>
                          <m:t>a</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a</m:t>
                        </m:r>
                      </m:e>
                      <m:sub>
                        <m:r>
                          <a:rPr lang="en-US" altLang="zh-CN">
                            <a:latin typeface="Cambria Math"/>
                          </a:rPr>
                          <m:t>2</m:t>
                        </m:r>
                      </m:sub>
                    </m:sSub>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n</m:t>
                        </m:r>
                      </m:sub>
                    </m:sSub>
                  </m:oMath>
                </a14:m>
                <a:r>
                  <a:rPr lang="zh-CN" altLang="zh-CN" dirty="0"/>
                  <a:t>所组成的数组，称为</a:t>
                </a:r>
                <a:r>
                  <a:rPr lang="en-US" altLang="zh-CN" dirty="0"/>
                  <a:t>n</a:t>
                </a:r>
                <a:r>
                  <a:rPr lang="zh-CN" altLang="zh-CN" dirty="0"/>
                  <a:t>维向量</a:t>
                </a:r>
                <a:r>
                  <a:rPr lang="en-US" altLang="zh-CN" dirty="0"/>
                  <a:t>(vector)</a:t>
                </a:r>
                <a:r>
                  <a:rPr lang="zh-CN" altLang="zh-CN" dirty="0"/>
                  <a:t>，记作</a:t>
                </a:r>
                <a:r>
                  <a:rPr lang="zh-CN" altLang="zh-CN" b="1" dirty="0"/>
                  <a:t> </a:t>
                </a:r>
                <a14:m>
                  <m:oMath xmlns:m="http://schemas.openxmlformats.org/officeDocument/2006/math">
                    <m:r>
                      <a:rPr lang="en-US" altLang="zh-CN" b="1" i="1">
                        <a:latin typeface="Cambria Math"/>
                      </a:rPr>
                      <m:t>𝛂</m:t>
                    </m:r>
                    <m:r>
                      <a:rPr lang="en-US" altLang="zh-CN">
                        <a:latin typeface="Cambria Math"/>
                      </a:rPr>
                      <m:t>=(</m:t>
                    </m:r>
                    <m:sSub>
                      <m:sSubPr>
                        <m:ctrlPr>
                          <a:rPr lang="zh-CN" altLang="zh-CN" i="1">
                            <a:latin typeface="Cambria Math"/>
                          </a:rPr>
                        </m:ctrlPr>
                      </m:sSubPr>
                      <m:e>
                        <m:r>
                          <m:rPr>
                            <m:sty m:val="p"/>
                          </m:rPr>
                          <a:rPr lang="en-US" altLang="zh-CN">
                            <a:latin typeface="Cambria Math"/>
                          </a:rPr>
                          <m:t>a</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a</m:t>
                        </m:r>
                      </m:e>
                      <m:sub>
                        <m:r>
                          <a:rPr lang="en-US" altLang="zh-CN">
                            <a:latin typeface="Cambria Math"/>
                          </a:rPr>
                          <m:t>2</m:t>
                        </m:r>
                      </m:sub>
                    </m:sSub>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n</m:t>
                        </m:r>
                      </m:sub>
                    </m:sSub>
                    <m:r>
                      <a:rPr lang="en-US" altLang="zh-CN">
                        <a:latin typeface="Cambria Math"/>
                      </a:rPr>
                      <m:t>)</m:t>
                    </m:r>
                  </m:oMath>
                </a14:m>
                <a:r>
                  <a:rPr lang="zh-CN" altLang="zh-CN" dirty="0"/>
                  <a:t>，由于该向量按行排列，称为行向量，在三维游戏引擎当中，二维向量、三维向量和四维向量最为</a:t>
                </a:r>
                <a:r>
                  <a:rPr lang="zh-CN" altLang="zh-CN" dirty="0" smtClean="0"/>
                  <a:t>常用</a:t>
                </a:r>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2" t="-3411" r="-3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73992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47500" lnSpcReduction="20000"/>
              </a:bodyPr>
              <a:lstStyle/>
              <a:p>
                <a:pPr lvl="0"/>
                <a:r>
                  <a:rPr lang="zh-CN" altLang="zh-CN" dirty="0"/>
                  <a:t>四元数乘法</a:t>
                </a:r>
              </a:p>
              <a:p>
                <a:r>
                  <a:rPr lang="zh-CN" altLang="zh-CN" dirty="0"/>
                  <a:t>设 </a:t>
                </a:r>
                <a14:m>
                  <m:oMath xmlns:m="http://schemas.openxmlformats.org/officeDocument/2006/math">
                    <m:r>
                      <m:rPr>
                        <m:sty m:val="p"/>
                      </m:rPr>
                      <a:rPr lang="en-US" altLang="zh-CN">
                        <a:latin typeface="Cambria Math"/>
                      </a:rPr>
                      <m:t>p</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v</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r>
                      <a:rPr lang="en-US" altLang="zh-CN" i="1">
                        <a:latin typeface="Cambria Math"/>
                      </a:rPr>
                      <m:t>∗</m:t>
                    </m:r>
                    <m:r>
                      <m:rPr>
                        <m:sty m:val="p"/>
                      </m:rPr>
                      <a:rPr lang="en-US" altLang="zh-CN">
                        <a:latin typeface="Cambria Math"/>
                      </a:rPr>
                      <m:t>i</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2</m:t>
                        </m:r>
                      </m:sub>
                    </m:sSub>
                    <m:r>
                      <a:rPr lang="en-US" altLang="zh-CN" i="1">
                        <a:latin typeface="Cambria Math"/>
                      </a:rPr>
                      <m:t>∗</m:t>
                    </m:r>
                    <m:r>
                      <m:rPr>
                        <m:sty m:val="p"/>
                      </m:rPr>
                      <a:rPr lang="en-US" altLang="zh-CN">
                        <a:latin typeface="Cambria Math"/>
                      </a:rPr>
                      <m:t>j</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3</m:t>
                        </m:r>
                      </m:sub>
                    </m:sSub>
                    <m:r>
                      <a:rPr lang="en-US" altLang="zh-CN" i="1">
                        <a:latin typeface="Cambria Math"/>
                      </a:rPr>
                      <m:t>∗</m:t>
                    </m:r>
                    <m:r>
                      <m:rPr>
                        <m:sty m:val="p"/>
                      </m:rPr>
                      <a:rPr lang="en-US" altLang="zh-CN">
                        <a:latin typeface="Cambria Math"/>
                      </a:rPr>
                      <m:t>k</m:t>
                    </m:r>
                  </m:oMath>
                </a14:m>
                <a:endParaRPr lang="zh-CN" altLang="zh-CN" dirty="0"/>
              </a:p>
              <a:p>
                <a:r>
                  <a:rPr lang="en-US" altLang="zh-CN" dirty="0"/>
                  <a:t>       </a:t>
                </a:r>
                <a14:m>
                  <m:oMath xmlns:m="http://schemas.openxmlformats.org/officeDocument/2006/math">
                    <m:r>
                      <m:rPr>
                        <m:sty m:val="p"/>
                      </m:rPr>
                      <a:rPr lang="en-US" altLang="zh-CN">
                        <a:latin typeface="Cambria Math"/>
                      </a:rPr>
                      <m:t>q</m:t>
                    </m:r>
                    <m:r>
                      <a:rPr lang="en-US" altLang="zh-CN">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q</m:t>
                        </m:r>
                      </m:e>
                      <m:sub>
                        <m:r>
                          <m:rPr>
                            <m:sty m:val="p"/>
                          </m:rPr>
                          <a:rPr lang="en-US" altLang="zh-CN">
                            <a:latin typeface="Cambria Math"/>
                          </a:rPr>
                          <m:t>v</m:t>
                        </m:r>
                      </m:sub>
                    </m:sSub>
                    <m:r>
                      <a:rPr lang="en-US" altLang="zh-CN">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1</m:t>
                        </m:r>
                      </m:sub>
                    </m:sSub>
                    <m:r>
                      <a:rPr lang="en-US" altLang="zh-CN" i="1">
                        <a:latin typeface="Cambria Math"/>
                      </a:rPr>
                      <m:t>∗</m:t>
                    </m:r>
                    <m:r>
                      <m:rPr>
                        <m:sty m:val="p"/>
                      </m:rPr>
                      <a:rPr lang="en-US" altLang="zh-CN">
                        <a:latin typeface="Cambria Math"/>
                      </a:rPr>
                      <m:t>i</m:t>
                    </m:r>
                    <m:r>
                      <a:rPr lang="en-US" altLang="zh-CN">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2</m:t>
                        </m:r>
                      </m:sub>
                    </m:sSub>
                    <m:r>
                      <a:rPr lang="en-US" altLang="zh-CN" i="1">
                        <a:latin typeface="Cambria Math"/>
                      </a:rPr>
                      <m:t>∗</m:t>
                    </m:r>
                    <m:r>
                      <m:rPr>
                        <m:sty m:val="p"/>
                      </m:rPr>
                      <a:rPr lang="en-US" altLang="zh-CN">
                        <a:latin typeface="Cambria Math"/>
                      </a:rPr>
                      <m:t>j</m:t>
                    </m:r>
                    <m:r>
                      <a:rPr lang="en-US" altLang="zh-CN">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3</m:t>
                        </m:r>
                      </m:sub>
                    </m:sSub>
                    <m:r>
                      <a:rPr lang="en-US" altLang="zh-CN" i="1">
                        <a:latin typeface="Cambria Math"/>
                      </a:rPr>
                      <m:t>∗</m:t>
                    </m:r>
                    <m:r>
                      <m:rPr>
                        <m:sty m:val="p"/>
                      </m:rPr>
                      <a:rPr lang="en-US" altLang="zh-CN">
                        <a:latin typeface="Cambria Math"/>
                      </a:rPr>
                      <m:t>k</m:t>
                    </m:r>
                  </m:oMath>
                </a14:m>
                <a:endParaRPr lang="zh-CN" altLang="zh-CN" dirty="0"/>
              </a:p>
              <a:p>
                <a:r>
                  <a:rPr lang="en-US" altLang="zh-CN" dirty="0"/>
                  <a:t> </a:t>
                </a:r>
                <a:endParaRPr lang="zh-CN" altLang="zh-CN" dirty="0"/>
              </a:p>
              <a:p>
                <a14:m>
                  <m:oMath xmlns:m="http://schemas.openxmlformats.org/officeDocument/2006/math">
                    <m:r>
                      <a:rPr lang="en-US" altLang="zh-CN">
                        <a:latin typeface="Cambria Math"/>
                      </a:rPr>
                      <m:t>                    </m:t>
                    </m:r>
                    <m:r>
                      <m:rPr>
                        <m:sty m:val="p"/>
                      </m:rPr>
                      <a:rPr lang="en-US" altLang="zh-CN">
                        <a:latin typeface="Cambria Math"/>
                      </a:rPr>
                      <m:t>p</m:t>
                    </m:r>
                    <m:r>
                      <a:rPr lang="en-US" altLang="zh-CN" i="1">
                        <a:latin typeface="Cambria Math"/>
                      </a:rPr>
                      <m:t>∗</m:t>
                    </m:r>
                    <m:r>
                      <m:rPr>
                        <m:sty m:val="p"/>
                      </m:rPr>
                      <a:rPr lang="en-US" altLang="zh-CN">
                        <a:latin typeface="Cambria Math"/>
                      </a:rPr>
                      <m:t>q</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r>
                      <a:rPr lang="en-US" altLang="zh-CN" i="1">
                        <a:latin typeface="Cambria Math"/>
                      </a:rPr>
                      <m:t>∗</m:t>
                    </m:r>
                    <m:r>
                      <m:rPr>
                        <m:sty m:val="p"/>
                      </m:rPr>
                      <a:rPr lang="en-US" altLang="zh-CN">
                        <a:latin typeface="Cambria Math"/>
                      </a:rPr>
                      <m:t>i</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2</m:t>
                        </m:r>
                      </m:sub>
                    </m:sSub>
                    <m:r>
                      <a:rPr lang="en-US" altLang="zh-CN" i="1">
                        <a:latin typeface="Cambria Math"/>
                      </a:rPr>
                      <m:t>∗</m:t>
                    </m:r>
                    <m:r>
                      <m:rPr>
                        <m:sty m:val="p"/>
                      </m:rPr>
                      <a:rPr lang="en-US" altLang="zh-CN">
                        <a:latin typeface="Cambria Math"/>
                      </a:rPr>
                      <m:t>j</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3</m:t>
                        </m:r>
                      </m:sub>
                    </m:sSub>
                    <m:r>
                      <a:rPr lang="en-US" altLang="zh-CN" i="1">
                        <a:latin typeface="Cambria Math"/>
                      </a:rPr>
                      <m:t>∗</m:t>
                    </m:r>
                    <m:r>
                      <m:rPr>
                        <m:sty m:val="p"/>
                      </m:rPr>
                      <a:rPr lang="en-US" altLang="zh-CN">
                        <a:latin typeface="Cambria Math"/>
                      </a:rPr>
                      <m:t>k</m:t>
                    </m:r>
                    <m:r>
                      <a:rPr lang="en-US" altLang="zh-CN">
                        <a:latin typeface="Cambria Math"/>
                      </a:rPr>
                      <m:t>)</m:t>
                    </m:r>
                    <m:r>
                      <a:rPr lang="en-US" altLang="zh-CN" i="1">
                        <a:latin typeface="Cambria Math"/>
                      </a:rPr>
                      <m:t>∗</m:t>
                    </m:r>
                    <m:sSub>
                      <m:sSubPr>
                        <m:ctrlPr>
                          <a:rPr lang="zh-CN" altLang="zh-CN" i="1">
                            <a:latin typeface="Cambria Math"/>
                          </a:rPr>
                        </m:ctrlPr>
                      </m:sSubPr>
                      <m:e>
                        <m:r>
                          <a:rPr lang="en-US" altLang="zh-CN">
                            <a:latin typeface="Cambria Math"/>
                          </a:rPr>
                          <m:t>(</m:t>
                        </m:r>
                        <m:r>
                          <m:rPr>
                            <m:sty m:val="p"/>
                          </m:rPr>
                          <a:rPr lang="en-US" altLang="zh-CN">
                            <a:latin typeface="Cambria Math"/>
                          </a:rPr>
                          <m:t>q</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1</m:t>
                        </m:r>
                      </m:sub>
                    </m:sSub>
                    <m:r>
                      <a:rPr lang="en-US" altLang="zh-CN" i="1">
                        <a:latin typeface="Cambria Math"/>
                      </a:rPr>
                      <m:t>∗</m:t>
                    </m:r>
                    <m:r>
                      <m:rPr>
                        <m:sty m:val="p"/>
                      </m:rPr>
                      <a:rPr lang="en-US" altLang="zh-CN">
                        <a:latin typeface="Cambria Math"/>
                      </a:rPr>
                      <m:t>i</m:t>
                    </m:r>
                    <m:r>
                      <a:rPr lang="en-US" altLang="zh-CN">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2</m:t>
                        </m:r>
                      </m:sub>
                    </m:sSub>
                    <m:r>
                      <a:rPr lang="en-US" altLang="zh-CN" i="1">
                        <a:latin typeface="Cambria Math"/>
                      </a:rPr>
                      <m:t>∗</m:t>
                    </m:r>
                    <m:r>
                      <m:rPr>
                        <m:sty m:val="p"/>
                      </m:rPr>
                      <a:rPr lang="en-US" altLang="zh-CN">
                        <a:latin typeface="Cambria Math"/>
                      </a:rPr>
                      <m:t>j</m:t>
                    </m:r>
                    <m:r>
                      <a:rPr lang="en-US" altLang="zh-CN">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3</m:t>
                        </m:r>
                      </m:sub>
                    </m:sSub>
                    <m:r>
                      <a:rPr lang="en-US" altLang="zh-CN" i="1">
                        <a:latin typeface="Cambria Math"/>
                      </a:rPr>
                      <m:t>∗</m:t>
                    </m:r>
                    <m:r>
                      <m:rPr>
                        <m:sty m:val="p"/>
                      </m:rPr>
                      <a:rPr lang="en-US" altLang="zh-CN">
                        <a:latin typeface="Cambria Math"/>
                      </a:rPr>
                      <m:t>k</m:t>
                    </m:r>
                    <m:r>
                      <a:rPr lang="en-US" altLang="zh-CN">
                        <a:latin typeface="Cambria Math"/>
                      </a:rPr>
                      <m:t>)       =</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1</m:t>
                        </m:r>
                      </m:sub>
                    </m:sSub>
                    <m:r>
                      <a:rPr lang="en-US" altLang="zh-CN" i="1">
                        <a:latin typeface="Cambria Math"/>
                      </a:rPr>
                      <m:t>∗</m:t>
                    </m:r>
                    <m:r>
                      <m:rPr>
                        <m:sty m:val="p"/>
                      </m:rPr>
                      <a:rPr lang="en-US" altLang="zh-CN">
                        <a:latin typeface="Cambria Math"/>
                      </a:rPr>
                      <m:t>i</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2</m:t>
                        </m:r>
                      </m:sub>
                    </m:sSub>
                    <m:r>
                      <a:rPr lang="en-US" altLang="zh-CN" i="1">
                        <a:latin typeface="Cambria Math"/>
                      </a:rPr>
                      <m:t>∗</m:t>
                    </m:r>
                    <m:r>
                      <m:rPr>
                        <m:sty m:val="p"/>
                      </m:rPr>
                      <a:rPr lang="en-US" altLang="zh-CN">
                        <a:latin typeface="Cambria Math"/>
                      </a:rPr>
                      <m:t>j</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3</m:t>
                        </m:r>
                      </m:sub>
                    </m:sSub>
                    <m:r>
                      <a:rPr lang="en-US" altLang="zh-CN" i="1">
                        <a:latin typeface="Cambria Math"/>
                      </a:rPr>
                      <m:t>∗</m:t>
                    </m:r>
                    <m:r>
                      <m:rPr>
                        <m:sty m:val="p"/>
                      </m:rPr>
                      <a:rPr lang="en-US" altLang="zh-CN">
                        <a:latin typeface="Cambria Math"/>
                      </a:rPr>
                      <m:t>k</m:t>
                    </m:r>
                  </m:oMath>
                </a14:m>
                <a:endParaRPr lang="zh-CN" altLang="zh-CN" dirty="0"/>
              </a:p>
              <a:p>
                <a14:m>
                  <m:oMath xmlns:m="http://schemas.openxmlformats.org/officeDocument/2006/math">
                    <m:r>
                      <a:rPr lang="en-US" altLang="zh-CN">
                        <a:latin typeface="Cambria Math"/>
                      </a:rPr>
                      <m:t>                                     +</m:t>
                    </m:r>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r>
                      <a:rPr lang="en-US" altLang="zh-CN" i="1">
                        <a:latin typeface="Cambria Math"/>
                      </a:rPr>
                      <m:t>∗</m:t>
                    </m:r>
                    <m:r>
                      <m:rPr>
                        <m:sty m:val="p"/>
                      </m:rPr>
                      <a:rPr lang="en-US" altLang="zh-CN">
                        <a:latin typeface="Cambria Math"/>
                      </a:rPr>
                      <m:t>i</m:t>
                    </m:r>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r>
                      <a:rPr lang="en-US" altLang="zh-CN" i="1">
                        <a:latin typeface="Cambria Math"/>
                      </a:rPr>
                      <m:t>∗</m:t>
                    </m:r>
                    <m:r>
                      <m:rPr>
                        <m:sty m:val="p"/>
                      </m:rPr>
                      <a:rPr lang="en-US" altLang="zh-CN">
                        <a:latin typeface="Cambria Math"/>
                      </a:rPr>
                      <m:t>i</m:t>
                    </m:r>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1</m:t>
                        </m:r>
                      </m:sub>
                    </m:sSub>
                    <m:r>
                      <a:rPr lang="en-US" altLang="zh-CN" i="1">
                        <a:latin typeface="Cambria Math"/>
                      </a:rPr>
                      <m:t>∗</m:t>
                    </m:r>
                    <m:r>
                      <m:rPr>
                        <m:sty m:val="p"/>
                      </m:rPr>
                      <a:rPr lang="en-US" altLang="zh-CN">
                        <a:latin typeface="Cambria Math"/>
                      </a:rPr>
                      <m:t>i</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r>
                      <a:rPr lang="en-US" altLang="zh-CN" i="1">
                        <a:latin typeface="Cambria Math"/>
                      </a:rPr>
                      <m:t>∗</m:t>
                    </m:r>
                    <m:r>
                      <m:rPr>
                        <m:sty m:val="p"/>
                      </m:rPr>
                      <a:rPr lang="en-US" altLang="zh-CN">
                        <a:latin typeface="Cambria Math"/>
                      </a:rPr>
                      <m:t>i</m:t>
                    </m:r>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2</m:t>
                        </m:r>
                      </m:sub>
                    </m:sSub>
                    <m:r>
                      <a:rPr lang="en-US" altLang="zh-CN" i="1">
                        <a:latin typeface="Cambria Math"/>
                      </a:rPr>
                      <m:t>∗</m:t>
                    </m:r>
                    <m:r>
                      <m:rPr>
                        <m:sty m:val="p"/>
                      </m:rPr>
                      <a:rPr lang="en-US" altLang="zh-CN">
                        <a:latin typeface="Cambria Math"/>
                      </a:rPr>
                      <m:t>j</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r>
                      <a:rPr lang="en-US" altLang="zh-CN" i="1">
                        <a:latin typeface="Cambria Math"/>
                      </a:rPr>
                      <m:t>∗</m:t>
                    </m:r>
                    <m:r>
                      <m:rPr>
                        <m:sty m:val="p"/>
                      </m:rPr>
                      <a:rPr lang="en-US" altLang="zh-CN">
                        <a:latin typeface="Cambria Math"/>
                      </a:rPr>
                      <m:t>i</m:t>
                    </m:r>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3</m:t>
                        </m:r>
                      </m:sub>
                    </m:sSub>
                    <m:r>
                      <a:rPr lang="en-US" altLang="zh-CN" i="1">
                        <a:latin typeface="Cambria Math"/>
                      </a:rPr>
                      <m:t>∗</m:t>
                    </m:r>
                    <m:r>
                      <m:rPr>
                        <m:sty m:val="p"/>
                      </m:rPr>
                      <a:rPr lang="en-US" altLang="zh-CN">
                        <a:latin typeface="Cambria Math"/>
                      </a:rPr>
                      <m:t>k</m:t>
                    </m:r>
                    <m:r>
                      <a:rPr lang="en-US" altLang="zh-CN">
                        <a:latin typeface="Cambria Math"/>
                      </a:rPr>
                      <m:t>   </m:t>
                    </m:r>
                  </m:oMath>
                </a14:m>
                <a:endParaRPr lang="zh-CN" altLang="zh-CN" dirty="0"/>
              </a:p>
              <a:p>
                <a14:m>
                  <m:oMath xmlns:m="http://schemas.openxmlformats.org/officeDocument/2006/math">
                    <m:r>
                      <a:rPr lang="en-US" altLang="zh-CN">
                        <a:latin typeface="Cambria Math"/>
                      </a:rPr>
                      <m:t>                                            +</m:t>
                    </m:r>
                    <m:sSub>
                      <m:sSubPr>
                        <m:ctrlPr>
                          <a:rPr lang="zh-CN" altLang="zh-CN" i="1">
                            <a:latin typeface="Cambria Math"/>
                          </a:rPr>
                        </m:ctrlPr>
                      </m:sSubPr>
                      <m:e>
                        <m:r>
                          <m:rPr>
                            <m:sty m:val="p"/>
                          </m:rPr>
                          <a:rPr lang="en-US" altLang="zh-CN">
                            <a:latin typeface="Cambria Math"/>
                          </a:rPr>
                          <m:t>p</m:t>
                        </m:r>
                      </m:e>
                      <m:sub>
                        <m:r>
                          <a:rPr lang="en-US" altLang="zh-CN">
                            <a:latin typeface="Cambria Math"/>
                          </a:rPr>
                          <m:t>2</m:t>
                        </m:r>
                      </m:sub>
                    </m:sSub>
                    <m:r>
                      <a:rPr lang="en-US" altLang="zh-CN" i="1">
                        <a:latin typeface="Cambria Math"/>
                      </a:rPr>
                      <m:t>∗</m:t>
                    </m:r>
                    <m:r>
                      <m:rPr>
                        <m:sty m:val="p"/>
                      </m:rPr>
                      <a:rPr lang="en-US" altLang="zh-CN">
                        <a:latin typeface="Cambria Math"/>
                      </a:rPr>
                      <m:t>j</m:t>
                    </m:r>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2</m:t>
                        </m:r>
                      </m:sub>
                    </m:sSub>
                    <m:r>
                      <a:rPr lang="en-US" altLang="zh-CN" i="1">
                        <a:latin typeface="Cambria Math"/>
                      </a:rPr>
                      <m:t>∗</m:t>
                    </m:r>
                    <m:r>
                      <m:rPr>
                        <m:sty m:val="p"/>
                      </m:rPr>
                      <a:rPr lang="en-US" altLang="zh-CN">
                        <a:latin typeface="Cambria Math"/>
                      </a:rPr>
                      <m:t>j</m:t>
                    </m:r>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1</m:t>
                        </m:r>
                      </m:sub>
                    </m:sSub>
                    <m:r>
                      <a:rPr lang="en-US" altLang="zh-CN" i="1">
                        <a:latin typeface="Cambria Math"/>
                      </a:rPr>
                      <m:t>∗</m:t>
                    </m:r>
                    <m:r>
                      <m:rPr>
                        <m:sty m:val="p"/>
                      </m:rPr>
                      <a:rPr lang="en-US" altLang="zh-CN">
                        <a:latin typeface="Cambria Math"/>
                      </a:rPr>
                      <m:t>i</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2</m:t>
                        </m:r>
                      </m:sub>
                    </m:sSub>
                    <m:r>
                      <a:rPr lang="en-US" altLang="zh-CN" i="1">
                        <a:latin typeface="Cambria Math"/>
                      </a:rPr>
                      <m:t>∗</m:t>
                    </m:r>
                    <m:r>
                      <m:rPr>
                        <m:sty m:val="p"/>
                      </m:rPr>
                      <a:rPr lang="en-US" altLang="zh-CN">
                        <a:latin typeface="Cambria Math"/>
                      </a:rPr>
                      <m:t>j</m:t>
                    </m:r>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2</m:t>
                        </m:r>
                      </m:sub>
                    </m:sSub>
                    <m:r>
                      <a:rPr lang="en-US" altLang="zh-CN" i="1">
                        <a:latin typeface="Cambria Math"/>
                      </a:rPr>
                      <m:t>∗</m:t>
                    </m:r>
                    <m:r>
                      <m:rPr>
                        <m:sty m:val="p"/>
                      </m:rPr>
                      <a:rPr lang="en-US" altLang="zh-CN">
                        <a:latin typeface="Cambria Math"/>
                      </a:rPr>
                      <m:t>j</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2</m:t>
                        </m:r>
                      </m:sub>
                    </m:sSub>
                    <m:r>
                      <a:rPr lang="en-US" altLang="zh-CN" i="1">
                        <a:latin typeface="Cambria Math"/>
                      </a:rPr>
                      <m:t>∗</m:t>
                    </m:r>
                    <m:r>
                      <m:rPr>
                        <m:sty m:val="p"/>
                      </m:rPr>
                      <a:rPr lang="en-US" altLang="zh-CN">
                        <a:latin typeface="Cambria Math"/>
                      </a:rPr>
                      <m:t>j</m:t>
                    </m:r>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3</m:t>
                        </m:r>
                      </m:sub>
                    </m:sSub>
                    <m:r>
                      <a:rPr lang="en-US" altLang="zh-CN" i="1">
                        <a:latin typeface="Cambria Math"/>
                      </a:rPr>
                      <m:t>∗</m:t>
                    </m:r>
                    <m:r>
                      <m:rPr>
                        <m:sty m:val="p"/>
                      </m:rPr>
                      <a:rPr lang="en-US" altLang="zh-CN">
                        <a:latin typeface="Cambria Math"/>
                      </a:rPr>
                      <m:t>k</m:t>
                    </m:r>
                  </m:oMath>
                </a14:m>
                <a:endParaRPr lang="zh-CN" altLang="zh-CN" dirty="0"/>
              </a:p>
              <a:p>
                <a14:m>
                  <m:oMath xmlns:m="http://schemas.openxmlformats.org/officeDocument/2006/math">
                    <m:r>
                      <a:rPr lang="en-US" altLang="zh-CN">
                        <a:latin typeface="Cambria Math"/>
                      </a:rPr>
                      <m:t>                                                +</m:t>
                    </m:r>
                    <m:sSub>
                      <m:sSubPr>
                        <m:ctrlPr>
                          <a:rPr lang="zh-CN" altLang="zh-CN" i="1">
                            <a:latin typeface="Cambria Math"/>
                          </a:rPr>
                        </m:ctrlPr>
                      </m:sSubPr>
                      <m:e>
                        <m:r>
                          <m:rPr>
                            <m:sty m:val="p"/>
                          </m:rPr>
                          <a:rPr lang="en-US" altLang="zh-CN">
                            <a:latin typeface="Cambria Math"/>
                          </a:rPr>
                          <m:t>p</m:t>
                        </m:r>
                      </m:e>
                      <m:sub>
                        <m:r>
                          <a:rPr lang="en-US" altLang="zh-CN">
                            <a:latin typeface="Cambria Math"/>
                          </a:rPr>
                          <m:t>3</m:t>
                        </m:r>
                      </m:sub>
                    </m:sSub>
                    <m:r>
                      <a:rPr lang="en-US" altLang="zh-CN" i="1">
                        <a:latin typeface="Cambria Math"/>
                      </a:rPr>
                      <m:t>∗</m:t>
                    </m:r>
                    <m:r>
                      <m:rPr>
                        <m:sty m:val="p"/>
                      </m:rPr>
                      <a:rPr lang="en-US" altLang="zh-CN">
                        <a:latin typeface="Cambria Math"/>
                      </a:rPr>
                      <m:t>k</m:t>
                    </m:r>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3</m:t>
                        </m:r>
                      </m:sub>
                    </m:sSub>
                    <m:r>
                      <a:rPr lang="en-US" altLang="zh-CN" i="1">
                        <a:latin typeface="Cambria Math"/>
                      </a:rPr>
                      <m:t>∗</m:t>
                    </m:r>
                    <m:r>
                      <m:rPr>
                        <m:sty m:val="p"/>
                      </m:rPr>
                      <a:rPr lang="en-US" altLang="zh-CN">
                        <a:latin typeface="Cambria Math"/>
                      </a:rPr>
                      <m:t>k</m:t>
                    </m:r>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1</m:t>
                        </m:r>
                      </m:sub>
                    </m:sSub>
                    <m:r>
                      <a:rPr lang="en-US" altLang="zh-CN" i="1">
                        <a:latin typeface="Cambria Math"/>
                      </a:rPr>
                      <m:t>∗</m:t>
                    </m:r>
                    <m:r>
                      <m:rPr>
                        <m:sty m:val="p"/>
                      </m:rPr>
                      <a:rPr lang="en-US" altLang="zh-CN">
                        <a:latin typeface="Cambria Math"/>
                      </a:rPr>
                      <m:t>i</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3</m:t>
                        </m:r>
                      </m:sub>
                    </m:sSub>
                    <m:r>
                      <a:rPr lang="en-US" altLang="zh-CN" i="1">
                        <a:latin typeface="Cambria Math"/>
                      </a:rPr>
                      <m:t>∗</m:t>
                    </m:r>
                    <m:r>
                      <m:rPr>
                        <m:sty m:val="p"/>
                      </m:rPr>
                      <a:rPr lang="en-US" altLang="zh-CN">
                        <a:latin typeface="Cambria Math"/>
                      </a:rPr>
                      <m:t>k</m:t>
                    </m:r>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2</m:t>
                        </m:r>
                      </m:sub>
                    </m:sSub>
                    <m:r>
                      <a:rPr lang="en-US" altLang="zh-CN" i="1">
                        <a:latin typeface="Cambria Math"/>
                      </a:rPr>
                      <m:t>∗</m:t>
                    </m:r>
                    <m:r>
                      <m:rPr>
                        <m:sty m:val="p"/>
                      </m:rPr>
                      <a:rPr lang="en-US" altLang="zh-CN">
                        <a:latin typeface="Cambria Math"/>
                      </a:rPr>
                      <m:t>j</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3</m:t>
                        </m:r>
                      </m:sub>
                    </m:sSub>
                    <m:r>
                      <a:rPr lang="en-US" altLang="zh-CN" i="1">
                        <a:latin typeface="Cambria Math"/>
                      </a:rPr>
                      <m:t>∗</m:t>
                    </m:r>
                    <m:r>
                      <m:rPr>
                        <m:sty m:val="p"/>
                      </m:rPr>
                      <a:rPr lang="en-US" altLang="zh-CN">
                        <a:latin typeface="Cambria Math"/>
                      </a:rPr>
                      <m:t>k</m:t>
                    </m:r>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3</m:t>
                        </m:r>
                      </m:sub>
                    </m:sSub>
                    <m:r>
                      <a:rPr lang="en-US" altLang="zh-CN" i="1">
                        <a:latin typeface="Cambria Math"/>
                      </a:rPr>
                      <m:t>∗</m:t>
                    </m:r>
                    <m:r>
                      <m:rPr>
                        <m:sty m:val="p"/>
                      </m:rPr>
                      <a:rPr lang="en-US" altLang="zh-CN">
                        <a:latin typeface="Cambria Math"/>
                      </a:rPr>
                      <m:t>k</m:t>
                    </m:r>
                  </m:oMath>
                </a14:m>
                <a:endParaRPr lang="zh-CN" altLang="zh-CN" dirty="0"/>
              </a:p>
              <a:p>
                <a:r>
                  <a:rPr lang="zh-CN" altLang="zh-CN" dirty="0"/>
                  <a:t>最终可以化简为：</a:t>
                </a:r>
                <a14:m>
                  <m:oMath xmlns:m="http://schemas.openxmlformats.org/officeDocument/2006/math">
                    <m:r>
                      <m:rPr>
                        <m:sty m:val="p"/>
                      </m:rPr>
                      <a:rPr lang="en-US" altLang="zh-CN">
                        <a:latin typeface="Cambria Math"/>
                      </a:rPr>
                      <m:t>p</m:t>
                    </m:r>
                    <m:r>
                      <a:rPr lang="en-US" altLang="zh-CN" i="1">
                        <a:latin typeface="Cambria Math"/>
                      </a:rPr>
                      <m:t>∗</m:t>
                    </m:r>
                    <m:r>
                      <m:rPr>
                        <m:sty m:val="p"/>
                      </m:rPr>
                      <a:rPr lang="en-US" altLang="zh-CN">
                        <a:latin typeface="Cambria Math"/>
                      </a:rPr>
                      <m:t>q</m:t>
                    </m:r>
                    <m:r>
                      <a:rPr lang="en-US" altLang="zh-CN">
                        <a:latin typeface="Cambria Math"/>
                      </a:rPr>
                      <m:t>=</m:t>
                    </m:r>
                    <m:sSub>
                      <m:sSubPr>
                        <m:ctrlPr>
                          <a:rPr lang="zh-CN" altLang="zh-CN" i="1">
                            <a:latin typeface="Cambria Math"/>
                          </a:rPr>
                        </m:ctrlPr>
                      </m:sSubPr>
                      <m:e>
                        <m:r>
                          <a:rPr lang="en-US" altLang="zh-CN">
                            <a:latin typeface="Cambria Math"/>
                          </a:rPr>
                          <m:t>(</m:t>
                        </m:r>
                        <m:r>
                          <m:rPr>
                            <m:sty m:val="p"/>
                          </m:rPr>
                          <a:rPr lang="en-US" altLang="zh-CN">
                            <a:latin typeface="Cambria Math"/>
                          </a:rPr>
                          <m:t>p</m:t>
                        </m:r>
                      </m:e>
                      <m:sub>
                        <m:r>
                          <a:rPr lang="en-US" altLang="zh-CN">
                            <a:latin typeface="Cambria Math"/>
                          </a:rPr>
                          <m:t>0</m:t>
                        </m:r>
                      </m:sub>
                    </m:sSub>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0</m:t>
                        </m:r>
                      </m:sub>
                    </m:sSub>
                    <m:r>
                      <a:rPr lang="en-US" altLang="zh-CN" i="1">
                        <a:latin typeface="Cambria Math"/>
                      </a:rPr>
                      <m:t>−</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v</m:t>
                            </m:r>
                          </m:sub>
                        </m:sSub>
                        <m:r>
                          <a:rPr lang="en-US" altLang="zh-CN">
                            <a:latin typeface="Cambria Math"/>
                          </a:rPr>
                          <m:t>∙</m:t>
                        </m:r>
                        <m:sSub>
                          <m:sSubPr>
                            <m:ctrlPr>
                              <a:rPr lang="zh-CN" altLang="zh-CN" i="1">
                                <a:latin typeface="Cambria Math"/>
                              </a:rPr>
                            </m:ctrlPr>
                          </m:sSubPr>
                          <m:e>
                            <m:r>
                              <m:rPr>
                                <m:sty m:val="p"/>
                              </m:rPr>
                              <a:rPr lang="en-US" altLang="zh-CN">
                                <a:latin typeface="Cambria Math"/>
                              </a:rPr>
                              <m:t>q</m:t>
                            </m:r>
                          </m:e>
                          <m:sub>
                            <m:r>
                              <m:rPr>
                                <m:sty m:val="p"/>
                              </m:rPr>
                              <a:rPr lang="en-US" altLang="zh-CN">
                                <a:latin typeface="Cambria Math"/>
                              </a:rPr>
                              <m:t>v</m:t>
                            </m:r>
                          </m:sub>
                        </m:sSub>
                      </m:e>
                    </m:d>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r>
                      <a:rPr lang="en-US" altLang="zh-CN" i="1">
                        <a:latin typeface="Cambria Math"/>
                      </a:rPr>
                      <m:t>∗</m:t>
                    </m:r>
                    <m:sSub>
                      <m:sSubPr>
                        <m:ctrlPr>
                          <a:rPr lang="zh-CN" altLang="zh-CN" i="1">
                            <a:latin typeface="Cambria Math"/>
                          </a:rPr>
                        </m:ctrlPr>
                      </m:sSubPr>
                      <m:e>
                        <m:r>
                          <m:rPr>
                            <m:sty m:val="p"/>
                          </m:rPr>
                          <a:rPr lang="en-US" altLang="zh-CN">
                            <a:latin typeface="Cambria Math"/>
                          </a:rPr>
                          <m:t>q</m:t>
                        </m:r>
                      </m:e>
                      <m:sub>
                        <m:r>
                          <m:rPr>
                            <m:sty m:val="p"/>
                          </m:rPr>
                          <a:rPr lang="en-US" altLang="zh-CN">
                            <a:latin typeface="Cambria Math"/>
                          </a:rPr>
                          <m:t>v</m:t>
                        </m:r>
                      </m:sub>
                    </m:sSub>
                    <m:r>
                      <a:rPr lang="en-US" altLang="zh-CN">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0</m:t>
                        </m:r>
                      </m:sub>
                    </m:sSub>
                    <m:r>
                      <a:rPr lang="en-US" altLang="zh-CN" i="1">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v</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v</m:t>
                        </m:r>
                      </m:sub>
                    </m:sSub>
                    <m:r>
                      <a:rPr lang="en-US" altLang="zh-CN">
                        <a:latin typeface="Cambria Math"/>
                      </a:rPr>
                      <m:t>×</m:t>
                    </m:r>
                    <m:sSub>
                      <m:sSubPr>
                        <m:ctrlPr>
                          <a:rPr lang="zh-CN" altLang="zh-CN" i="1">
                            <a:latin typeface="Cambria Math"/>
                          </a:rPr>
                        </m:ctrlPr>
                      </m:sSubPr>
                      <m:e>
                        <m:r>
                          <m:rPr>
                            <m:sty m:val="p"/>
                          </m:rPr>
                          <a:rPr lang="en-US" altLang="zh-CN">
                            <a:latin typeface="Cambria Math"/>
                          </a:rPr>
                          <m:t>q</m:t>
                        </m:r>
                      </m:e>
                      <m:sub>
                        <m:r>
                          <m:rPr>
                            <m:sty m:val="p"/>
                          </m:rPr>
                          <a:rPr lang="en-US" altLang="zh-CN">
                            <a:latin typeface="Cambria Math"/>
                          </a:rPr>
                          <m:t>v</m:t>
                        </m:r>
                      </m:sub>
                    </m:sSub>
                    <m:r>
                      <a:rPr lang="en-US" altLang="zh-CN">
                        <a:latin typeface="Cambria Math"/>
                      </a:rPr>
                      <m:t>)</m:t>
                    </m:r>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9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11937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pPr lvl="0"/>
                <a:r>
                  <a:rPr lang="zh-CN" altLang="zh-CN" dirty="0"/>
                  <a:t>共轭四元数</a:t>
                </a:r>
              </a:p>
              <a:p>
                <a:r>
                  <a:rPr lang="en-US" altLang="zh-CN" dirty="0"/>
                  <a:t>	</a:t>
                </a:r>
                <a14:m>
                  <m:oMath xmlns:m="http://schemas.openxmlformats.org/officeDocument/2006/math">
                    <m:r>
                      <m:rPr>
                        <m:sty m:val="p"/>
                      </m:rPr>
                      <a:rPr lang="en-US" altLang="zh-CN">
                        <a:latin typeface="Cambria Math"/>
                      </a:rPr>
                      <m:t>p</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v</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r>
                      <a:rPr lang="en-US" altLang="zh-CN" i="1">
                        <a:latin typeface="Cambria Math"/>
                      </a:rPr>
                      <m:t>∗</m:t>
                    </m:r>
                    <m:r>
                      <m:rPr>
                        <m:sty m:val="p"/>
                      </m:rPr>
                      <a:rPr lang="en-US" altLang="zh-CN">
                        <a:latin typeface="Cambria Math"/>
                      </a:rPr>
                      <m:t>i</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2</m:t>
                        </m:r>
                      </m:sub>
                    </m:sSub>
                    <m:r>
                      <a:rPr lang="en-US" altLang="zh-CN" i="1">
                        <a:latin typeface="Cambria Math"/>
                      </a:rPr>
                      <m:t>∗</m:t>
                    </m:r>
                    <m:r>
                      <m:rPr>
                        <m:sty m:val="p"/>
                      </m:rPr>
                      <a:rPr lang="en-US" altLang="zh-CN">
                        <a:latin typeface="Cambria Math"/>
                      </a:rPr>
                      <m:t>j</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3</m:t>
                        </m:r>
                      </m:sub>
                    </m:sSub>
                    <m:r>
                      <a:rPr lang="en-US" altLang="zh-CN" i="1">
                        <a:latin typeface="Cambria Math"/>
                      </a:rPr>
                      <m:t>∗</m:t>
                    </m:r>
                    <m:r>
                      <m:rPr>
                        <m:sty m:val="p"/>
                      </m:rPr>
                      <a:rPr lang="en-US" altLang="zh-CN">
                        <a:latin typeface="Cambria Math"/>
                      </a:rPr>
                      <m:t>k</m:t>
                    </m:r>
                  </m:oMath>
                </a14:m>
                <a:r>
                  <a:rPr lang="zh-CN" altLang="zh-CN" dirty="0"/>
                  <a:t>的共轭四元数为：</a:t>
                </a:r>
              </a:p>
              <a:p>
                <a:r>
                  <a:rPr lang="en-US" altLang="zh-CN" dirty="0"/>
                  <a:t>	</a:t>
                </a:r>
                <a14:m>
                  <m:oMath xmlns:m="http://schemas.openxmlformats.org/officeDocument/2006/math">
                    <m:sSup>
                      <m:sSupPr>
                        <m:ctrlPr>
                          <a:rPr lang="zh-CN" altLang="zh-CN" i="1">
                            <a:latin typeface="Cambria Math"/>
                          </a:rPr>
                        </m:ctrlPr>
                      </m:sSupPr>
                      <m:e>
                        <m:r>
                          <m:rPr>
                            <m:sty m:val="p"/>
                          </m:rPr>
                          <a:rPr lang="en-US" altLang="zh-CN">
                            <a:latin typeface="Cambria Math"/>
                          </a:rPr>
                          <m:t>p</m:t>
                        </m:r>
                      </m:e>
                      <m:sup>
                        <m:r>
                          <a:rPr lang="en-US" altLang="zh-CN" i="1">
                            <a:latin typeface="Cambria Math"/>
                          </a:rPr>
                          <m:t>∗</m:t>
                        </m:r>
                      </m:sup>
                    </m:sSup>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r>
                      <a:rPr lang="en-US" altLang="zh-CN" i="1">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v</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r>
                      <a:rPr lang="en-US" altLang="zh-CN" i="1">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r>
                      <a:rPr lang="en-US" altLang="zh-CN" i="1">
                        <a:latin typeface="Cambria Math"/>
                      </a:rPr>
                      <m:t>∗</m:t>
                    </m:r>
                    <m:r>
                      <m:rPr>
                        <m:sty m:val="p"/>
                      </m:rPr>
                      <a:rPr lang="en-US" altLang="zh-CN">
                        <a:latin typeface="Cambria Math"/>
                      </a:rPr>
                      <m:t>i</m:t>
                    </m:r>
                    <m:r>
                      <a:rPr lang="en-US" altLang="zh-CN" i="1">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2</m:t>
                        </m:r>
                      </m:sub>
                    </m:sSub>
                    <m:r>
                      <a:rPr lang="en-US" altLang="zh-CN" i="1">
                        <a:latin typeface="Cambria Math"/>
                      </a:rPr>
                      <m:t>∗</m:t>
                    </m:r>
                    <m:r>
                      <m:rPr>
                        <m:sty m:val="p"/>
                      </m:rPr>
                      <a:rPr lang="en-US" altLang="zh-CN">
                        <a:latin typeface="Cambria Math"/>
                      </a:rPr>
                      <m:t>j</m:t>
                    </m:r>
                    <m:r>
                      <a:rPr lang="en-US" altLang="zh-CN" i="1">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3</m:t>
                        </m:r>
                      </m:sub>
                    </m:sSub>
                    <m:r>
                      <a:rPr lang="en-US" altLang="zh-CN" i="1">
                        <a:latin typeface="Cambria Math"/>
                      </a:rPr>
                      <m:t>∗</m:t>
                    </m:r>
                    <m:r>
                      <m:rPr>
                        <m:sty m:val="p"/>
                      </m:rPr>
                      <a:rPr lang="en-US" altLang="zh-CN">
                        <a:latin typeface="Cambria Math"/>
                      </a:rPr>
                      <m:t>k</m:t>
                    </m:r>
                  </m:oMath>
                </a14:m>
                <a:endParaRPr lang="zh-CN" altLang="zh-CN" dirty="0"/>
              </a:p>
              <a:p>
                <a:r>
                  <a:rPr lang="en-US" altLang="zh-CN" dirty="0"/>
                  <a:t>	</a:t>
                </a:r>
                <a14:m>
                  <m:oMath xmlns:m="http://schemas.openxmlformats.org/officeDocument/2006/math">
                    <m:r>
                      <m:rPr>
                        <m:sty m:val="p"/>
                      </m:rPr>
                      <a:rPr lang="en-US" altLang="zh-CN">
                        <a:latin typeface="Cambria Math"/>
                      </a:rPr>
                      <m:t>p</m:t>
                    </m:r>
                    <m:r>
                      <a:rPr lang="en-US" altLang="zh-CN" i="1">
                        <a:latin typeface="Cambria Math"/>
                      </a:rPr>
                      <m:t>∗</m:t>
                    </m:r>
                    <m:sSup>
                      <m:sSupPr>
                        <m:ctrlPr>
                          <a:rPr lang="zh-CN" altLang="zh-CN" i="1">
                            <a:latin typeface="Cambria Math"/>
                          </a:rPr>
                        </m:ctrlPr>
                      </m:sSupPr>
                      <m:e>
                        <m:r>
                          <m:rPr>
                            <m:sty m:val="p"/>
                          </m:rPr>
                          <a:rPr lang="en-US" altLang="zh-CN">
                            <a:latin typeface="Cambria Math"/>
                          </a:rPr>
                          <m:t>p</m:t>
                        </m:r>
                      </m:e>
                      <m:sup>
                        <m:r>
                          <a:rPr lang="en-US" altLang="zh-CN" i="1">
                            <a:latin typeface="Cambria Math"/>
                          </a:rPr>
                          <m:t>∗</m:t>
                        </m:r>
                      </m:sup>
                    </m:sSup>
                    <m:r>
                      <a:rPr lang="en-US" altLang="zh-CN">
                        <a:latin typeface="Cambria Math"/>
                      </a:rPr>
                      <m:t>=</m:t>
                    </m:r>
                    <m:sSup>
                      <m:sSupPr>
                        <m:ctrlPr>
                          <a:rPr lang="zh-CN" altLang="zh-CN" i="1">
                            <a:latin typeface="Cambria Math"/>
                          </a:rPr>
                        </m:ctrlPr>
                      </m:sSupPr>
                      <m:e>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e>
                      <m:sup>
                        <m:r>
                          <a:rPr lang="en-US" altLang="zh-CN">
                            <a:latin typeface="Cambria Math"/>
                          </a:rPr>
                          <m:t>2</m:t>
                        </m:r>
                      </m:sup>
                    </m:sSup>
                    <m:r>
                      <a:rPr lang="en-US" altLang="zh-CN">
                        <a:latin typeface="Cambria Math"/>
                      </a:rPr>
                      <m:t>+</m:t>
                    </m:r>
                    <m:sSup>
                      <m:sSupPr>
                        <m:ctrlPr>
                          <a:rPr lang="zh-CN" altLang="zh-CN" i="1">
                            <a:latin typeface="Cambria Math"/>
                          </a:rPr>
                        </m:ctrlPr>
                      </m:sSupPr>
                      <m:e>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e>
                      <m:sup>
                        <m:r>
                          <a:rPr lang="en-US" altLang="zh-CN">
                            <a:latin typeface="Cambria Math"/>
                          </a:rPr>
                          <m:t>2</m:t>
                        </m:r>
                      </m:sup>
                    </m:sSup>
                    <m:r>
                      <a:rPr lang="en-US" altLang="zh-CN">
                        <a:latin typeface="Cambria Math"/>
                      </a:rPr>
                      <m:t>+</m:t>
                    </m:r>
                    <m:sSup>
                      <m:sSupPr>
                        <m:ctrlPr>
                          <a:rPr lang="zh-CN" altLang="zh-CN" i="1">
                            <a:latin typeface="Cambria Math"/>
                          </a:rPr>
                        </m:ctrlPr>
                      </m:sSupPr>
                      <m:e>
                        <m:sSub>
                          <m:sSubPr>
                            <m:ctrlPr>
                              <a:rPr lang="zh-CN" altLang="zh-CN" i="1">
                                <a:latin typeface="Cambria Math"/>
                              </a:rPr>
                            </m:ctrlPr>
                          </m:sSubPr>
                          <m:e>
                            <m:r>
                              <m:rPr>
                                <m:sty m:val="p"/>
                              </m:rPr>
                              <a:rPr lang="en-US" altLang="zh-CN">
                                <a:latin typeface="Cambria Math"/>
                              </a:rPr>
                              <m:t>p</m:t>
                            </m:r>
                          </m:e>
                          <m:sub>
                            <m:r>
                              <a:rPr lang="en-US" altLang="zh-CN">
                                <a:latin typeface="Cambria Math"/>
                              </a:rPr>
                              <m:t>2</m:t>
                            </m:r>
                          </m:sub>
                        </m:sSub>
                      </m:e>
                      <m:sup>
                        <m:r>
                          <a:rPr lang="en-US" altLang="zh-CN">
                            <a:latin typeface="Cambria Math"/>
                          </a:rPr>
                          <m:t>2</m:t>
                        </m:r>
                      </m:sup>
                    </m:sSup>
                    <m:r>
                      <a:rPr lang="en-US" altLang="zh-CN">
                        <a:latin typeface="Cambria Math"/>
                      </a:rPr>
                      <m:t>+</m:t>
                    </m:r>
                    <m:sSup>
                      <m:sSupPr>
                        <m:ctrlPr>
                          <a:rPr lang="zh-CN" altLang="zh-CN" i="1">
                            <a:latin typeface="Cambria Math"/>
                          </a:rPr>
                        </m:ctrlPr>
                      </m:sSupPr>
                      <m:e>
                        <m:sSub>
                          <m:sSubPr>
                            <m:ctrlPr>
                              <a:rPr lang="zh-CN" altLang="zh-CN" i="1">
                                <a:latin typeface="Cambria Math"/>
                              </a:rPr>
                            </m:ctrlPr>
                          </m:sSubPr>
                          <m:e>
                            <m:r>
                              <m:rPr>
                                <m:sty m:val="p"/>
                              </m:rPr>
                              <a:rPr lang="en-US" altLang="zh-CN">
                                <a:latin typeface="Cambria Math"/>
                              </a:rPr>
                              <m:t>p</m:t>
                            </m:r>
                          </m:e>
                          <m:sub>
                            <m:r>
                              <a:rPr lang="en-US" altLang="zh-CN">
                                <a:latin typeface="Cambria Math"/>
                              </a:rPr>
                              <m:t>3</m:t>
                            </m:r>
                          </m:sub>
                        </m:sSub>
                      </m:e>
                      <m:sup>
                        <m:r>
                          <a:rPr lang="en-US" altLang="zh-CN">
                            <a:latin typeface="Cambria Math"/>
                          </a:rPr>
                          <m:t>2</m:t>
                        </m:r>
                      </m:sup>
                    </m:sSup>
                  </m:oMath>
                </a14:m>
                <a:endParaRPr lang="zh-CN" altLang="zh-CN" dirty="0"/>
              </a:p>
              <a:p>
                <a:r>
                  <a:rPr lang="zh-CN" altLang="zh-CN" dirty="0"/>
                  <a:t>记</a:t>
                </a:r>
                <a14:m>
                  <m:oMath xmlns:m="http://schemas.openxmlformats.org/officeDocument/2006/math">
                    <m:d>
                      <m:dPr>
                        <m:begChr m:val="|"/>
                        <m:endChr m:val="|"/>
                        <m:ctrlPr>
                          <a:rPr lang="zh-CN" altLang="zh-CN" i="1">
                            <a:latin typeface="Cambria Math"/>
                          </a:rPr>
                        </m:ctrlPr>
                      </m:dPr>
                      <m:e>
                        <m:r>
                          <m:rPr>
                            <m:sty m:val="p"/>
                          </m:rPr>
                          <a:rPr lang="en-US" altLang="zh-CN">
                            <a:latin typeface="Cambria Math"/>
                          </a:rPr>
                          <m:t>p</m:t>
                        </m:r>
                      </m:e>
                    </m:d>
                    <m:r>
                      <a:rPr lang="en-US" altLang="zh-CN">
                        <a:latin typeface="Cambria Math"/>
                      </a:rPr>
                      <m:t>=</m:t>
                    </m:r>
                    <m:rad>
                      <m:radPr>
                        <m:degHide m:val="on"/>
                        <m:ctrlPr>
                          <a:rPr lang="zh-CN" altLang="zh-CN" i="1">
                            <a:latin typeface="Cambria Math"/>
                          </a:rPr>
                        </m:ctrlPr>
                      </m:radPr>
                      <m:deg/>
                      <m:e>
                        <m:sSup>
                          <m:sSupPr>
                            <m:ctrlPr>
                              <a:rPr lang="zh-CN" altLang="zh-CN" i="1">
                                <a:latin typeface="Cambria Math"/>
                              </a:rPr>
                            </m:ctrlPr>
                          </m:sSupPr>
                          <m:e>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e>
                          <m:sup>
                            <m:r>
                              <a:rPr lang="en-US" altLang="zh-CN">
                                <a:latin typeface="Cambria Math"/>
                              </a:rPr>
                              <m:t>2</m:t>
                            </m:r>
                          </m:sup>
                        </m:sSup>
                        <m:r>
                          <a:rPr lang="en-US" altLang="zh-CN">
                            <a:latin typeface="Cambria Math"/>
                          </a:rPr>
                          <m:t>+</m:t>
                        </m:r>
                        <m:sSup>
                          <m:sSupPr>
                            <m:ctrlPr>
                              <a:rPr lang="zh-CN" altLang="zh-CN" i="1">
                                <a:latin typeface="Cambria Math"/>
                              </a:rPr>
                            </m:ctrlPr>
                          </m:sSupPr>
                          <m:e>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e>
                          <m:sup>
                            <m:r>
                              <a:rPr lang="en-US" altLang="zh-CN">
                                <a:latin typeface="Cambria Math"/>
                              </a:rPr>
                              <m:t>2</m:t>
                            </m:r>
                          </m:sup>
                        </m:sSup>
                        <m:r>
                          <a:rPr lang="en-US" altLang="zh-CN">
                            <a:latin typeface="Cambria Math"/>
                          </a:rPr>
                          <m:t>+</m:t>
                        </m:r>
                        <m:sSup>
                          <m:sSupPr>
                            <m:ctrlPr>
                              <a:rPr lang="zh-CN" altLang="zh-CN" i="1">
                                <a:latin typeface="Cambria Math"/>
                              </a:rPr>
                            </m:ctrlPr>
                          </m:sSupPr>
                          <m:e>
                            <m:sSub>
                              <m:sSubPr>
                                <m:ctrlPr>
                                  <a:rPr lang="zh-CN" altLang="zh-CN" i="1">
                                    <a:latin typeface="Cambria Math"/>
                                  </a:rPr>
                                </m:ctrlPr>
                              </m:sSubPr>
                              <m:e>
                                <m:r>
                                  <m:rPr>
                                    <m:sty m:val="p"/>
                                  </m:rPr>
                                  <a:rPr lang="en-US" altLang="zh-CN">
                                    <a:latin typeface="Cambria Math"/>
                                  </a:rPr>
                                  <m:t>p</m:t>
                                </m:r>
                              </m:e>
                              <m:sub>
                                <m:r>
                                  <a:rPr lang="en-US" altLang="zh-CN">
                                    <a:latin typeface="Cambria Math"/>
                                  </a:rPr>
                                  <m:t>2</m:t>
                                </m:r>
                              </m:sub>
                            </m:sSub>
                          </m:e>
                          <m:sup>
                            <m:r>
                              <a:rPr lang="en-US" altLang="zh-CN">
                                <a:latin typeface="Cambria Math"/>
                              </a:rPr>
                              <m:t>2</m:t>
                            </m:r>
                          </m:sup>
                        </m:sSup>
                        <m:r>
                          <a:rPr lang="en-US" altLang="zh-CN">
                            <a:latin typeface="Cambria Math"/>
                          </a:rPr>
                          <m:t>+</m:t>
                        </m:r>
                        <m:sSup>
                          <m:sSupPr>
                            <m:ctrlPr>
                              <a:rPr lang="zh-CN" altLang="zh-CN" i="1">
                                <a:latin typeface="Cambria Math"/>
                              </a:rPr>
                            </m:ctrlPr>
                          </m:sSupPr>
                          <m:e>
                            <m:sSub>
                              <m:sSubPr>
                                <m:ctrlPr>
                                  <a:rPr lang="zh-CN" altLang="zh-CN" i="1">
                                    <a:latin typeface="Cambria Math"/>
                                  </a:rPr>
                                </m:ctrlPr>
                              </m:sSubPr>
                              <m:e>
                                <m:r>
                                  <m:rPr>
                                    <m:sty m:val="p"/>
                                  </m:rPr>
                                  <a:rPr lang="en-US" altLang="zh-CN">
                                    <a:latin typeface="Cambria Math"/>
                                  </a:rPr>
                                  <m:t>p</m:t>
                                </m:r>
                              </m:e>
                              <m:sub>
                                <m:r>
                                  <a:rPr lang="en-US" altLang="zh-CN">
                                    <a:latin typeface="Cambria Math"/>
                                  </a:rPr>
                                  <m:t>3</m:t>
                                </m:r>
                              </m:sub>
                            </m:sSub>
                          </m:e>
                          <m:sup>
                            <m:r>
                              <a:rPr lang="en-US" altLang="zh-CN">
                                <a:latin typeface="Cambria Math"/>
                              </a:rPr>
                              <m:t>2</m:t>
                            </m:r>
                          </m:sup>
                        </m:sSup>
                      </m:e>
                    </m:rad>
                    <m:r>
                      <a:rPr lang="en-US" altLang="zh-CN">
                        <a:latin typeface="Cambria Math"/>
                      </a:rPr>
                      <m:t>=</m:t>
                    </m:r>
                    <m:rad>
                      <m:radPr>
                        <m:degHide m:val="on"/>
                        <m:ctrlPr>
                          <a:rPr lang="zh-CN" altLang="zh-CN" i="1">
                            <a:latin typeface="Cambria Math"/>
                          </a:rPr>
                        </m:ctrlPr>
                      </m:radPr>
                      <m:deg/>
                      <m:e>
                        <m:r>
                          <m:rPr>
                            <m:sty m:val="p"/>
                          </m:rPr>
                          <a:rPr lang="en-US" altLang="zh-CN">
                            <a:latin typeface="Cambria Math"/>
                          </a:rPr>
                          <m:t>p</m:t>
                        </m:r>
                        <m:r>
                          <a:rPr lang="en-US" altLang="zh-CN" i="1">
                            <a:latin typeface="Cambria Math"/>
                          </a:rPr>
                          <m:t>∗</m:t>
                        </m:r>
                        <m:sSup>
                          <m:sSupPr>
                            <m:ctrlPr>
                              <a:rPr lang="zh-CN" altLang="zh-CN" i="1">
                                <a:latin typeface="Cambria Math"/>
                              </a:rPr>
                            </m:ctrlPr>
                          </m:sSupPr>
                          <m:e>
                            <m:r>
                              <m:rPr>
                                <m:sty m:val="p"/>
                              </m:rPr>
                              <a:rPr lang="en-US" altLang="zh-CN">
                                <a:latin typeface="Cambria Math"/>
                              </a:rPr>
                              <m:t>p</m:t>
                            </m:r>
                          </m:e>
                          <m:sup>
                            <m:r>
                              <a:rPr lang="en-US" altLang="zh-CN" i="1">
                                <a:latin typeface="Cambria Math"/>
                              </a:rPr>
                              <m:t>∗</m:t>
                            </m:r>
                          </m:sup>
                        </m:sSup>
                      </m:e>
                    </m:rad>
                  </m:oMath>
                </a14:m>
                <a:r>
                  <a:rPr lang="zh-CN" altLang="zh-CN" dirty="0"/>
                  <a:t>为四元数的泛数。</a:t>
                </a:r>
              </a:p>
              <a:p>
                <a:pPr lvl="0"/>
                <a:r>
                  <a:rPr lang="zh-CN" altLang="zh-CN" dirty="0"/>
                  <a:t>单位四元数</a:t>
                </a:r>
              </a:p>
              <a:p>
                <a:r>
                  <a:rPr lang="zh-CN" altLang="zh-CN" dirty="0"/>
                  <a:t>四元数的模等于</a:t>
                </a:r>
                <a:r>
                  <a:rPr lang="en-US" altLang="zh-CN" dirty="0"/>
                  <a:t>1</a:t>
                </a:r>
                <a:r>
                  <a:rPr lang="zh-CN" altLang="zh-CN" dirty="0"/>
                  <a:t>的四元数是单位四元数。</a:t>
                </a:r>
              </a:p>
              <a:p>
                <a:pPr lvl="0"/>
                <a:r>
                  <a:rPr lang="zh-CN" altLang="zh-CN" dirty="0"/>
                  <a:t>四元数的逆</a:t>
                </a:r>
              </a:p>
              <a:p>
                <a14:m>
                  <m:oMath xmlns:m="http://schemas.openxmlformats.org/officeDocument/2006/math">
                    <m:sSup>
                      <m:sSupPr>
                        <m:ctrlPr>
                          <a:rPr lang="zh-CN" altLang="zh-CN" i="1">
                            <a:latin typeface="Cambria Math"/>
                          </a:rPr>
                        </m:ctrlPr>
                      </m:sSupPr>
                      <m:e>
                        <m:r>
                          <m:rPr>
                            <m:sty m:val="p"/>
                          </m:rPr>
                          <a:rPr lang="en-US" altLang="zh-CN">
                            <a:latin typeface="Cambria Math"/>
                          </a:rPr>
                          <m:t>p</m:t>
                        </m:r>
                      </m:e>
                      <m:sup>
                        <m:r>
                          <a:rPr lang="en-US" altLang="zh-CN" i="1">
                            <a:latin typeface="Cambria Math"/>
                          </a:rPr>
                          <m:t>−</m:t>
                        </m:r>
                        <m:r>
                          <a:rPr lang="en-US" altLang="zh-CN">
                            <a:latin typeface="Cambria Math"/>
                          </a:rPr>
                          <m:t>1</m:t>
                        </m:r>
                      </m:sup>
                    </m:sSup>
                    <m:r>
                      <a:rPr lang="en-US" altLang="zh-CN">
                        <a:latin typeface="Cambria Math"/>
                      </a:rPr>
                      <m:t>=</m:t>
                    </m:r>
                    <m:f>
                      <m:fPr>
                        <m:ctrlPr>
                          <a:rPr lang="zh-CN" altLang="zh-CN" i="1">
                            <a:latin typeface="Cambria Math"/>
                          </a:rPr>
                        </m:ctrlPr>
                      </m:fPr>
                      <m:num>
                        <m:sSup>
                          <m:sSupPr>
                            <m:ctrlPr>
                              <a:rPr lang="zh-CN" altLang="zh-CN" i="1">
                                <a:latin typeface="Cambria Math"/>
                              </a:rPr>
                            </m:ctrlPr>
                          </m:sSupPr>
                          <m:e>
                            <m:r>
                              <m:rPr>
                                <m:sty m:val="p"/>
                              </m:rPr>
                              <a:rPr lang="en-US" altLang="zh-CN">
                                <a:latin typeface="Cambria Math"/>
                              </a:rPr>
                              <m:t>p</m:t>
                            </m:r>
                          </m:e>
                          <m:sup>
                            <m:r>
                              <a:rPr lang="en-US" altLang="zh-CN" i="1">
                                <a:latin typeface="Cambria Math"/>
                              </a:rPr>
                              <m:t>∗</m:t>
                            </m:r>
                          </m:sup>
                        </m:sSup>
                      </m:num>
                      <m:den>
                        <m:sSup>
                          <m:sSupPr>
                            <m:ctrlPr>
                              <a:rPr lang="zh-CN" altLang="zh-CN" i="1">
                                <a:latin typeface="Cambria Math"/>
                              </a:rPr>
                            </m:ctrlPr>
                          </m:sSupPr>
                          <m:e>
                            <m:d>
                              <m:dPr>
                                <m:begChr m:val="|"/>
                                <m:endChr m:val="|"/>
                                <m:ctrlPr>
                                  <a:rPr lang="zh-CN" altLang="zh-CN" i="1">
                                    <a:latin typeface="Cambria Math"/>
                                  </a:rPr>
                                </m:ctrlPr>
                              </m:dPr>
                              <m:e>
                                <m:r>
                                  <m:rPr>
                                    <m:sty m:val="p"/>
                                  </m:rPr>
                                  <a:rPr lang="en-US" altLang="zh-CN">
                                    <a:latin typeface="Cambria Math"/>
                                  </a:rPr>
                                  <m:t>p</m:t>
                                </m:r>
                              </m:e>
                            </m:d>
                          </m:e>
                          <m:sup>
                            <m:r>
                              <a:rPr lang="en-US" altLang="zh-CN">
                                <a:latin typeface="Cambria Math"/>
                              </a:rPr>
                              <m:t>2</m:t>
                            </m:r>
                          </m:sup>
                        </m:sSup>
                      </m:den>
                    </m:f>
                  </m:oMath>
                </a14:m>
                <a:r>
                  <a:rPr lang="zh-CN" altLang="zh-CN" dirty="0"/>
                  <a:t>为</a:t>
                </a:r>
                <a:r>
                  <a:rPr lang="en-US" altLang="zh-CN" dirty="0"/>
                  <a:t>p</a:t>
                </a:r>
                <a:r>
                  <a:rPr lang="zh-CN" altLang="zh-CN" dirty="0"/>
                  <a:t>的逆，也称为</a:t>
                </a:r>
                <a:r>
                  <a:rPr lang="en-US" altLang="zh-CN" dirty="0"/>
                  <a:t>p</a:t>
                </a:r>
                <a:r>
                  <a:rPr lang="zh-CN" altLang="zh-CN" dirty="0"/>
                  <a:t>的倒数。</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b="-7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47466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用四元数表示旋转</a:t>
            </a:r>
          </a:p>
        </p:txBody>
      </p:sp>
      <p:sp>
        <p:nvSpPr>
          <p:cNvPr id="3" name="内容占位符 2"/>
          <p:cNvSpPr>
            <a:spLocks noGrp="1"/>
          </p:cNvSpPr>
          <p:nvPr>
            <p:ph idx="1"/>
          </p:nvPr>
        </p:nvSpPr>
        <p:spPr/>
        <p:txBody>
          <a:bodyPr>
            <a:normAutofit fontScale="92500" lnSpcReduction="10000"/>
          </a:bodyPr>
          <a:lstStyle/>
          <a:p>
            <a:pPr marL="0" lvl="0" indent="266700" fontAlgn="base">
              <a:spcBef>
                <a:spcPct val="0"/>
              </a:spcBef>
              <a:spcAft>
                <a:spcPct val="0"/>
              </a:spcAft>
              <a:buNone/>
            </a:pPr>
            <a:r>
              <a:rPr lang="zh-CN" altLang="zh-CN" dirty="0" smtClean="0">
                <a:latin typeface="Calibri" pitchFamily="34" charset="0"/>
                <a:ea typeface="宋体" pitchFamily="2" charset="-122"/>
                <a:cs typeface="Times New Roman" pitchFamily="18" charset="0"/>
              </a:rPr>
              <a:t>我们</a:t>
            </a:r>
            <a:r>
              <a:rPr lang="zh-CN" altLang="zh-CN" dirty="0">
                <a:latin typeface="Calibri" pitchFamily="34" charset="0"/>
                <a:ea typeface="宋体" pitchFamily="2" charset="-122"/>
                <a:cs typeface="Times New Roman" pitchFamily="18" charset="0"/>
              </a:rPr>
              <a:t>先了解一下轴－角对的</a:t>
            </a:r>
            <a:r>
              <a:rPr lang="zh-CN" altLang="zh-CN" dirty="0" smtClean="0">
                <a:latin typeface="Calibri" pitchFamily="34" charset="0"/>
                <a:ea typeface="宋体" pitchFamily="2" charset="-122"/>
                <a:cs typeface="Times New Roman" pitchFamily="18" charset="0"/>
              </a:rPr>
              <a:t>概念</a:t>
            </a:r>
            <a:endParaRPr lang="en-US" altLang="zh-CN" dirty="0" smtClean="0">
              <a:latin typeface="Calibri" pitchFamily="34" charset="0"/>
              <a:ea typeface="宋体" pitchFamily="2" charset="-122"/>
              <a:cs typeface="Times New Roman" pitchFamily="18" charset="0"/>
            </a:endParaRPr>
          </a:p>
          <a:p>
            <a:pPr marL="0" lvl="0" indent="266700" fontAlgn="base">
              <a:spcBef>
                <a:spcPct val="0"/>
              </a:spcBef>
              <a:spcAft>
                <a:spcPct val="0"/>
              </a:spcAft>
              <a:buNone/>
            </a:pPr>
            <a:r>
              <a:rPr lang="zh-CN" altLang="zh-CN" dirty="0" smtClean="0">
                <a:latin typeface="Calibri" pitchFamily="34" charset="0"/>
                <a:ea typeface="宋体" pitchFamily="2" charset="-122"/>
                <a:cs typeface="Times New Roman" pitchFamily="18" charset="0"/>
              </a:rPr>
              <a:t>设</a:t>
            </a:r>
            <a:r>
              <a:rPr lang="en-US" altLang="zh-CN" dirty="0">
                <a:latin typeface="Calibri" pitchFamily="34" charset="0"/>
                <a:ea typeface="宋体" pitchFamily="2" charset="-122"/>
                <a:cs typeface="Times New Roman" pitchFamily="18" charset="0"/>
              </a:rPr>
              <a:t>n</a:t>
            </a:r>
            <a:r>
              <a:rPr lang="zh-CN" altLang="en-US" dirty="0">
                <a:latin typeface="Calibri" pitchFamily="34" charset="0"/>
                <a:ea typeface="宋体" pitchFamily="2" charset="-122"/>
                <a:cs typeface="Times New Roman" pitchFamily="18" charset="0"/>
              </a:rPr>
              <a:t>为旋转轴</a:t>
            </a:r>
            <a:r>
              <a:rPr lang="en-US" altLang="zh-CN" dirty="0">
                <a:latin typeface="Calibri" pitchFamily="34" charset="0"/>
                <a:ea typeface="宋体" pitchFamily="2" charset="-122"/>
                <a:cs typeface="Times New Roman" pitchFamily="18" charset="0"/>
              </a:rPr>
              <a:t>,n</a:t>
            </a:r>
            <a:r>
              <a:rPr lang="zh-CN" altLang="en-US" dirty="0">
                <a:latin typeface="Calibri" pitchFamily="34" charset="0"/>
                <a:ea typeface="宋体" pitchFamily="2" charset="-122"/>
                <a:cs typeface="Times New Roman" pitchFamily="18" charset="0"/>
              </a:rPr>
              <a:t>的方向定义了哪边将被认为是旋转“正”方向，设</a:t>
            </a:r>
            <a:r>
              <a:rPr lang="en-US" altLang="zh-CN" dirty="0">
                <a:latin typeface="Cambria Math" pitchFamily="18" charset="0"/>
                <a:ea typeface="宋体" pitchFamily="2" charset="-122"/>
                <a:cs typeface="Times New Roman" pitchFamily="18" charset="0"/>
              </a:rPr>
              <a:t>θ</a:t>
            </a:r>
            <a:r>
              <a:rPr lang="zh-CN" altLang="en-US" dirty="0">
                <a:latin typeface="Calibri" pitchFamily="34" charset="0"/>
                <a:ea typeface="宋体" pitchFamily="2" charset="-122"/>
                <a:cs typeface="Times New Roman" pitchFamily="18" charset="0"/>
              </a:rPr>
              <a:t>为绕轴旋转的量，轴－角对</a:t>
            </a:r>
            <a:r>
              <a:rPr lang="en-US" altLang="zh-CN" dirty="0">
                <a:latin typeface="Cambria Math" pitchFamily="18" charset="0"/>
                <a:ea typeface="宋体" pitchFamily="2" charset="-122"/>
                <a:cs typeface="Times New Roman" pitchFamily="18" charset="0"/>
              </a:rPr>
              <a:t>(</a:t>
            </a:r>
            <a:r>
              <a:rPr lang="en-US" altLang="zh-CN" dirty="0" err="1">
                <a:latin typeface="Cambria Math" pitchFamily="18" charset="0"/>
                <a:ea typeface="宋体" pitchFamily="2" charset="-122"/>
                <a:cs typeface="Times New Roman" pitchFamily="18" charset="0"/>
              </a:rPr>
              <a:t>n,θ</a:t>
            </a:r>
            <a:r>
              <a:rPr lang="en-US" altLang="zh-CN" dirty="0">
                <a:latin typeface="Cambria Math" pitchFamily="18" charset="0"/>
                <a:ea typeface="宋体" pitchFamily="2" charset="-122"/>
                <a:cs typeface="Times New Roman" pitchFamily="18" charset="0"/>
              </a:rPr>
              <a:t>)</a:t>
            </a:r>
            <a:r>
              <a:rPr lang="zh-CN" altLang="en-US" dirty="0">
                <a:latin typeface="Calibri" pitchFamily="34" charset="0"/>
                <a:ea typeface="宋体" pitchFamily="2" charset="-122"/>
                <a:cs typeface="Times New Roman" pitchFamily="18" charset="0"/>
              </a:rPr>
              <a:t>定义了一个角位移：绕向量</a:t>
            </a:r>
            <a:r>
              <a:rPr lang="en-US" altLang="zh-CN" dirty="0">
                <a:latin typeface="Calibri" pitchFamily="34" charset="0"/>
                <a:ea typeface="宋体" pitchFamily="2" charset="-122"/>
                <a:cs typeface="Times New Roman" pitchFamily="18" charset="0"/>
              </a:rPr>
              <a:t>n</a:t>
            </a:r>
            <a:r>
              <a:rPr lang="zh-CN" altLang="en-US" dirty="0">
                <a:latin typeface="Calibri" pitchFamily="34" charset="0"/>
                <a:ea typeface="宋体" pitchFamily="2" charset="-122"/>
                <a:cs typeface="Times New Roman" pitchFamily="18" charset="0"/>
              </a:rPr>
              <a:t>所指定的轴旋转</a:t>
            </a:r>
            <a:r>
              <a:rPr lang="en-US" altLang="zh-CN" dirty="0">
                <a:latin typeface="Cambria Math" pitchFamily="18" charset="0"/>
                <a:ea typeface="宋体" pitchFamily="2" charset="-122"/>
                <a:cs typeface="Times New Roman" pitchFamily="18" charset="0"/>
              </a:rPr>
              <a:t>θ</a:t>
            </a:r>
            <a:r>
              <a:rPr lang="zh-CN" altLang="en-US" dirty="0">
                <a:latin typeface="Calibri" pitchFamily="34" charset="0"/>
                <a:ea typeface="宋体" pitchFamily="2" charset="-122"/>
                <a:cs typeface="Times New Roman" pitchFamily="18" charset="0"/>
              </a:rPr>
              <a:t>角。</a:t>
            </a:r>
            <a:endParaRPr lang="zh-CN" altLang="en-US" sz="800" dirty="0">
              <a:latin typeface="Arial" pitchFamily="34" charset="0"/>
              <a:ea typeface="宋体" pitchFamily="2" charset="-122"/>
              <a:cs typeface="宋体" pitchFamily="2" charset="-122"/>
            </a:endParaRPr>
          </a:p>
          <a:p>
            <a:pPr marL="0" lvl="0" indent="266700" eaLnBrk="0" fontAlgn="base" hangingPunct="0">
              <a:spcBef>
                <a:spcPct val="0"/>
              </a:spcBef>
              <a:spcAft>
                <a:spcPct val="0"/>
              </a:spcAft>
              <a:buNone/>
            </a:pPr>
            <a:r>
              <a:rPr lang="zh-CN" altLang="en-US" dirty="0">
                <a:latin typeface="Calibri" pitchFamily="34" charset="0"/>
                <a:ea typeface="宋体" pitchFamily="2" charset="-122"/>
                <a:cs typeface="Times New Roman" pitchFamily="18" charset="0"/>
              </a:rPr>
              <a:t>四元数可以被解释为角位移的轴－角对方式。但是</a:t>
            </a:r>
            <a:r>
              <a:rPr lang="en-US" altLang="zh-CN" dirty="0">
                <a:latin typeface="Calibri" pitchFamily="34" charset="0"/>
                <a:ea typeface="宋体" pitchFamily="2" charset="-122"/>
                <a:cs typeface="Times New Roman" pitchFamily="18" charset="0"/>
              </a:rPr>
              <a:t>n</a:t>
            </a:r>
            <a:r>
              <a:rPr lang="zh-CN" altLang="en-US" dirty="0">
                <a:latin typeface="Calibri" pitchFamily="34" charset="0"/>
                <a:ea typeface="宋体" pitchFamily="2" charset="-122"/>
                <a:cs typeface="Times New Roman" pitchFamily="18" charset="0"/>
              </a:rPr>
              <a:t>和</a:t>
            </a:r>
            <a:r>
              <a:rPr lang="en-US" altLang="zh-CN" dirty="0">
                <a:latin typeface="Cambria Math" pitchFamily="18" charset="0"/>
                <a:ea typeface="宋体" pitchFamily="2" charset="-122"/>
                <a:cs typeface="Times New Roman" pitchFamily="18" charset="0"/>
              </a:rPr>
              <a:t>θ</a:t>
            </a:r>
            <a:r>
              <a:rPr lang="zh-CN" altLang="en-US" dirty="0">
                <a:latin typeface="Calibri" pitchFamily="34" charset="0"/>
                <a:ea typeface="宋体" pitchFamily="2" charset="-122"/>
                <a:cs typeface="Times New Roman" pitchFamily="18" charset="0"/>
              </a:rPr>
              <a:t>不是直接存储在四元数的四个数中，而采用下面的方式保存：</a:t>
            </a:r>
            <a:endParaRPr lang="zh-CN" altLang="en-US" sz="800" dirty="0">
              <a:latin typeface="Arial" pitchFamily="34" charset="0"/>
              <a:ea typeface="宋体" pitchFamily="2" charset="-122"/>
              <a:cs typeface="宋体" pitchFamily="2" charset="-122"/>
            </a:endParaRPr>
          </a:p>
          <a:p>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574893946"/>
              </p:ext>
            </p:extLst>
          </p:nvPr>
        </p:nvGraphicFramePr>
        <p:xfrm>
          <a:off x="1907704" y="4587974"/>
          <a:ext cx="3171825" cy="457200"/>
        </p:xfrm>
        <a:graphic>
          <a:graphicData uri="http://schemas.openxmlformats.org/presentationml/2006/ole">
            <mc:AlternateContent xmlns:mc="http://schemas.openxmlformats.org/markup-compatibility/2006">
              <mc:Choice xmlns:v="urn:schemas-microsoft-com:vml" Requires="v">
                <p:oleObj spid="_x0000_s11299" r:id="rId3" imgW="3175000" imgH="457200" progId="Equation.3">
                  <p:embed/>
                </p:oleObj>
              </mc:Choice>
              <mc:Fallback>
                <p:oleObj r:id="rId3" imgW="31750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587974"/>
                        <a:ext cx="3171825" cy="457200"/>
                      </a:xfrm>
                      <a:prstGeom prst="rect">
                        <a:avLst/>
                      </a:prstGeom>
                      <a:solidFill>
                        <a:schemeClr val="accent1">
                          <a:lumMod val="40000"/>
                          <a:lumOff val="60000"/>
                        </a:schemeClr>
                      </a:solidFill>
                    </p:spPr>
                  </p:pic>
                </p:oleObj>
              </mc:Fallback>
            </mc:AlternateContent>
          </a:graphicData>
        </a:graphic>
      </p:graphicFrame>
      <p:sp>
        <p:nvSpPr>
          <p:cNvPr id="9" name="Rectangle 6"/>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6767187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在表示方位的时候，使用</a:t>
            </a:r>
            <a:r>
              <a:rPr lang="en-US" altLang="zh-CN" dirty="0"/>
              <a:t>n</a:t>
            </a:r>
            <a:r>
              <a:rPr lang="zh-CN" altLang="zh-CN" dirty="0"/>
              <a:t>为单位向量的四元数（四元数的模等于</a:t>
            </a:r>
            <a:r>
              <a:rPr lang="en-US" altLang="zh-CN" dirty="0"/>
              <a:t>1</a:t>
            </a:r>
            <a:r>
              <a:rPr lang="zh-CN" altLang="zh-CN" dirty="0"/>
              <a:t>的四元数是单位四元数</a:t>
            </a:r>
            <a:r>
              <a:rPr lang="zh-CN" altLang="zh-CN" dirty="0" smtClean="0"/>
              <a:t>）</a:t>
            </a:r>
            <a:endParaRPr lang="zh-CN" altLang="zh-CN" dirty="0"/>
          </a:p>
          <a:p>
            <a:r>
              <a:rPr lang="zh-CN" altLang="zh-CN" dirty="0"/>
              <a:t>使用四元数表示旋转的一个最大好处就是可以实现</a:t>
            </a:r>
            <a:r>
              <a:rPr lang="en-US" altLang="zh-CN" dirty="0"/>
              <a:t>SLERP</a:t>
            </a:r>
            <a:r>
              <a:rPr lang="zh-CN" altLang="zh-CN" dirty="0"/>
              <a:t>插值（</a:t>
            </a:r>
            <a:r>
              <a:rPr lang="en-US" altLang="zh-CN" dirty="0"/>
              <a:t>spherical linear interpolation</a:t>
            </a:r>
            <a:r>
              <a:rPr lang="zh-CN" altLang="zh-CN" dirty="0"/>
              <a:t>，球面线性插值），这可以解决使用欧拉角表示旋转所带来的万向节死锁问题。</a:t>
            </a:r>
          </a:p>
          <a:p>
            <a:r>
              <a:rPr lang="zh-CN" altLang="zh-CN" dirty="0"/>
              <a:t>为了理解</a:t>
            </a:r>
            <a:r>
              <a:rPr lang="en-US" altLang="zh-CN" dirty="0"/>
              <a:t>SLERP</a:t>
            </a:r>
            <a:r>
              <a:rPr lang="zh-CN" altLang="zh-CN" dirty="0"/>
              <a:t>插值的原理，我们首先回顾一下普通线性插值的计算方法。我们一般的做法分为三步：</a:t>
            </a:r>
          </a:p>
          <a:p>
            <a:endParaRPr lang="zh-CN" altLang="en-US" dirty="0"/>
          </a:p>
        </p:txBody>
      </p:sp>
    </p:spTree>
    <p:extLst>
      <p:ext uri="{BB962C8B-B14F-4D97-AF65-F5344CB8AC3E}">
        <p14:creationId xmlns:p14="http://schemas.microsoft.com/office/powerpoint/2010/main" val="20838015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2319" name="Picture 31"/>
          <p:cNvPicPr>
            <a:picLocks noGrp="1" noChangeAspect="1" noChangeArrowheads="1"/>
          </p:cNvPicPr>
          <p:nvPr>
            <p:ph idx="1"/>
          </p:nvPr>
        </p:nvPicPr>
        <p:blipFill>
          <a:blip r:embed="rId2" cstate="print">
            <a:lum bright="70000" contrast="-70000"/>
            <a:extLst>
              <a:ext uri="{28A0092B-C50C-407E-A947-70E740481C1C}">
                <a14:useLocalDpi xmlns:a14="http://schemas.microsoft.com/office/drawing/2010/main" val="0"/>
              </a:ext>
            </a:extLst>
          </a:blip>
          <a:stretch>
            <a:fillRect/>
          </a:stretch>
        </p:blipFill>
        <p:spPr bwMode="auto">
          <a:xfrm>
            <a:off x="1934330" y="1410684"/>
            <a:ext cx="5275339" cy="297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1615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需要注意的是，使用四元数方式表示的方位的差的意义</a:t>
            </a:r>
            <a:r>
              <a:rPr lang="zh-CN" altLang="zh-CN" dirty="0" smtClean="0"/>
              <a:t>是</a:t>
            </a:r>
            <a:endParaRPr lang="en-US" altLang="zh-CN" dirty="0" smtClean="0"/>
          </a:p>
          <a:p>
            <a:pPr lvl="1"/>
            <a:r>
              <a:rPr lang="zh-CN" altLang="zh-CN" dirty="0" smtClean="0"/>
              <a:t>一</a:t>
            </a:r>
            <a:r>
              <a:rPr lang="zh-CN" altLang="zh-CN" dirty="0"/>
              <a:t>个方位到另一个方位的</a:t>
            </a:r>
            <a:r>
              <a:rPr lang="zh-CN" altLang="zh-CN" dirty="0" smtClean="0"/>
              <a:t>角位移</a:t>
            </a:r>
            <a:endParaRPr lang="en-US" altLang="zh-CN" dirty="0" smtClean="0"/>
          </a:p>
          <a:p>
            <a:r>
              <a:rPr lang="zh-CN" altLang="zh-CN" dirty="0" smtClean="0"/>
              <a:t>而</a:t>
            </a:r>
            <a:r>
              <a:rPr lang="zh-CN" altLang="zh-CN" dirty="0"/>
              <a:t>四元数求幂表示从角位移中抽取</a:t>
            </a:r>
            <a:r>
              <a:rPr lang="zh-CN" altLang="zh-CN" dirty="0" smtClean="0"/>
              <a:t>“一部分”</a:t>
            </a:r>
            <a:endParaRPr lang="en-US" altLang="zh-CN" dirty="0" smtClean="0"/>
          </a:p>
          <a:p>
            <a:pPr lvl="1"/>
            <a:r>
              <a:rPr lang="zh-CN" altLang="zh-CN" dirty="0" smtClean="0"/>
              <a:t>比如</a:t>
            </a:r>
            <a:r>
              <a:rPr lang="zh-CN" altLang="zh-CN" dirty="0"/>
              <a:t>四元数</a:t>
            </a:r>
            <a:r>
              <a:rPr lang="en-US" altLang="zh-CN" dirty="0"/>
              <a:t>q</a:t>
            </a:r>
            <a:r>
              <a:rPr lang="zh-CN" altLang="zh-CN" dirty="0"/>
              <a:t>代表一个角位移，如果要得到</a:t>
            </a:r>
            <a:r>
              <a:rPr lang="en-US" altLang="zh-CN" dirty="0"/>
              <a:t>1/3</a:t>
            </a:r>
            <a:r>
              <a:rPr lang="zh-CN" altLang="zh-CN" dirty="0"/>
              <a:t>这个角位移的四元数</a:t>
            </a:r>
            <a:r>
              <a:rPr lang="en-US" altLang="zh-CN" dirty="0"/>
              <a:t>,</a:t>
            </a:r>
            <a:r>
              <a:rPr lang="zh-CN" altLang="zh-CN" dirty="0"/>
              <a:t>可以使用：</a:t>
            </a:r>
            <a:r>
              <a:rPr lang="en-US" altLang="zh-CN" dirty="0"/>
              <a:t>q</a:t>
            </a:r>
            <a:r>
              <a:rPr lang="en-US" altLang="zh-CN" baseline="30000" dirty="0"/>
              <a:t>1/3</a:t>
            </a:r>
            <a:r>
              <a:rPr lang="zh-CN" altLang="zh-CN" dirty="0"/>
              <a:t>。</a:t>
            </a:r>
          </a:p>
          <a:p>
            <a:endParaRPr lang="zh-CN" altLang="en-US" dirty="0"/>
          </a:p>
        </p:txBody>
      </p:sp>
    </p:spTree>
    <p:extLst>
      <p:ext uri="{BB962C8B-B14F-4D97-AF65-F5344CB8AC3E}">
        <p14:creationId xmlns:p14="http://schemas.microsoft.com/office/powerpoint/2010/main" val="16009896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47500" lnSpcReduction="20000"/>
              </a:bodyPr>
              <a:lstStyle/>
              <a:p>
                <a:r>
                  <a:rPr lang="zh-CN" altLang="zh-CN" dirty="0"/>
                  <a:t>使用欧拉角表示的旋转和四元数表示的旋转可以互相转化，因为他们都可以看成是绕着旋转轴转动一定角度的过程。</a:t>
                </a:r>
              </a:p>
              <a:p>
                <a:r>
                  <a:rPr lang="zh-CN" altLang="zh-CN" dirty="0"/>
                  <a:t>下面是通过旋转角θ和旋转轴</a:t>
                </a:r>
                <a:r>
                  <a:rPr lang="en-US" altLang="zh-CN" dirty="0" err="1">
                    <a:hlinkClick r:id="rId2"/>
                  </a:rPr>
                  <a:t>单位向量</a:t>
                </a:r>
                <a:r>
                  <a:rPr lang="en-US" altLang="zh-CN" dirty="0"/>
                  <a:t> </a:t>
                </a:r>
                <a14:m>
                  <m:oMath xmlns:m="http://schemas.openxmlformats.org/officeDocument/2006/math">
                    <m:r>
                      <a:rPr lang="en-US" altLang="zh-CN">
                        <a:latin typeface="Cambria Math"/>
                      </a:rPr>
                      <m:t>𝐯</m:t>
                    </m:r>
                    <m:r>
                      <a:rPr lang="en-US" altLang="zh-CN">
                        <a:latin typeface="Cambria Math"/>
                      </a:rPr>
                      <m:t>=(</m:t>
                    </m:r>
                    <m:r>
                      <m:rPr>
                        <m:sty m:val="p"/>
                      </m:rPr>
                      <a:rPr lang="en-US" altLang="zh-CN">
                        <a:latin typeface="Cambria Math"/>
                      </a:rPr>
                      <m:t>x</m:t>
                    </m:r>
                    <m:r>
                      <a:rPr lang="en-US" altLang="zh-CN">
                        <a:latin typeface="Cambria Math"/>
                      </a:rPr>
                      <m:t>,</m:t>
                    </m:r>
                    <m:r>
                      <m:rPr>
                        <m:sty m:val="p"/>
                      </m:rPr>
                      <a:rPr lang="en-US" altLang="zh-CN">
                        <a:latin typeface="Cambria Math"/>
                      </a:rPr>
                      <m:t>y</m:t>
                    </m:r>
                    <m:r>
                      <a:rPr lang="en-US" altLang="zh-CN">
                        <a:latin typeface="Cambria Math"/>
                      </a:rPr>
                      <m:t>,</m:t>
                    </m:r>
                    <m:r>
                      <m:rPr>
                        <m:sty m:val="p"/>
                      </m:rPr>
                      <a:rPr lang="en-US" altLang="zh-CN">
                        <a:latin typeface="Cambria Math"/>
                      </a:rPr>
                      <m:t>z</m:t>
                    </m:r>
                    <m:r>
                      <a:rPr lang="en-US" altLang="zh-CN">
                        <a:latin typeface="Cambria Math"/>
                      </a:rPr>
                      <m:t>)</m:t>
                    </m:r>
                  </m:oMath>
                </a14:m>
                <a:r>
                  <a:rPr lang="en-US" altLang="zh-CN" dirty="0"/>
                  <a:t> </a:t>
                </a:r>
                <a:r>
                  <a:rPr lang="zh-CN" altLang="zh-CN" dirty="0"/>
                  <a:t>来定义的旋转变换，可以将其转换为旋转矩阵的形式。</a:t>
                </a:r>
              </a:p>
              <a:p>
                <a14:m>
                  <m:oMath xmlns:m="http://schemas.openxmlformats.org/officeDocument/2006/math">
                    <m:r>
                      <m:rPr>
                        <m:sty m:val="p"/>
                      </m:rPr>
                      <a:rPr lang="en-US" altLang="zh-CN">
                        <a:latin typeface="Cambria Math"/>
                      </a:rPr>
                      <m:t>R</m:t>
                    </m:r>
                    <m:r>
                      <a:rPr lang="en-US" altLang="zh-CN">
                        <a:latin typeface="Cambria Math"/>
                      </a:rPr>
                      <m:t>(</m:t>
                    </m:r>
                    <m:r>
                      <a:rPr lang="en-US" altLang="zh-CN" b="1" i="1">
                        <a:latin typeface="Cambria Math"/>
                      </a:rPr>
                      <m:t>𝐧</m:t>
                    </m:r>
                    <m:r>
                      <a:rPr lang="en-US" altLang="zh-CN">
                        <a:latin typeface="Cambria Math"/>
                      </a:rPr>
                      <m:t>,</m:t>
                    </m:r>
                    <m:r>
                      <m:rPr>
                        <m:sty m:val="p"/>
                      </m:rPr>
                      <a:rPr lang="en-US" altLang="zh-CN">
                        <a:latin typeface="Cambria Math"/>
                      </a:rPr>
                      <m:t>θ</m:t>
                    </m:r>
                    <m:r>
                      <a:rPr lang="en-US" altLang="zh-CN">
                        <a:latin typeface="Cambria Math"/>
                      </a:rPr>
                      <m:t>)=</m:t>
                    </m:r>
                    <m:d>
                      <m:dPr>
                        <m:begChr m:val="["/>
                        <m:endChr m:val="]"/>
                        <m:ctrlPr>
                          <a:rPr lang="zh-CN" altLang="zh-CN" i="1">
                            <a:latin typeface="Cambria Math"/>
                          </a:rPr>
                        </m:ctrlPr>
                      </m:dPr>
                      <m:e>
                        <m:m>
                          <m:mPr>
                            <m:mcs>
                              <m:mc>
                                <m:mcPr>
                                  <m:count m:val="1"/>
                                  <m:mcJc m:val="center"/>
                                </m:mcPr>
                              </m:mc>
                            </m:mcs>
                            <m:ctrlPr>
                              <a:rPr lang="zh-CN" altLang="zh-CN" b="1" i="1">
                                <a:latin typeface="Cambria Math"/>
                              </a:rPr>
                            </m:ctrlPr>
                          </m:mPr>
                          <m:mr>
                            <m:e>
                              <m:sSup>
                                <m:sSupPr>
                                  <m:ctrlPr>
                                    <a:rPr lang="zh-CN" altLang="zh-CN" b="1" i="1">
                                      <a:latin typeface="Cambria Math"/>
                                    </a:rPr>
                                  </m:ctrlPr>
                                </m:sSupPr>
                                <m:e>
                                  <m:r>
                                    <a:rPr lang="en-US" altLang="zh-CN" b="1" i="1">
                                      <a:latin typeface="Cambria Math"/>
                                    </a:rPr>
                                    <m:t>𝐏</m:t>
                                  </m:r>
                                </m:e>
                                <m:sup>
                                  <m:r>
                                    <a:rPr lang="en-US" altLang="zh-CN" b="1" i="1">
                                      <a:latin typeface="Cambria Math"/>
                                    </a:rPr>
                                    <m:t>′</m:t>
                                  </m:r>
                                </m:sup>
                              </m:sSup>
                            </m:e>
                          </m:mr>
                          <m:mr>
                            <m:e>
                              <m:sSup>
                                <m:sSupPr>
                                  <m:ctrlPr>
                                    <a:rPr lang="zh-CN" altLang="zh-CN" b="1" i="1">
                                      <a:latin typeface="Cambria Math"/>
                                    </a:rPr>
                                  </m:ctrlPr>
                                </m:sSupPr>
                                <m:e>
                                  <m:r>
                                    <a:rPr lang="en-US" altLang="zh-CN" b="1" i="1">
                                      <a:latin typeface="Cambria Math"/>
                                    </a:rPr>
                                    <m:t>𝐪</m:t>
                                  </m:r>
                                </m:e>
                                <m:sup>
                                  <m:r>
                                    <a:rPr lang="en-US" altLang="zh-CN" b="1" i="1">
                                      <a:latin typeface="Cambria Math"/>
                                    </a:rPr>
                                    <m:t>′</m:t>
                                  </m:r>
                                </m:sup>
                              </m:sSup>
                            </m:e>
                          </m:mr>
                          <m:mr>
                            <m:e>
                              <m:sSup>
                                <m:sSupPr>
                                  <m:ctrlPr>
                                    <a:rPr lang="zh-CN" altLang="zh-CN" b="1" i="1">
                                      <a:latin typeface="Cambria Math"/>
                                    </a:rPr>
                                  </m:ctrlPr>
                                </m:sSupPr>
                                <m:e>
                                  <m:r>
                                    <a:rPr lang="en-US" altLang="zh-CN" b="1" i="1">
                                      <a:latin typeface="Cambria Math"/>
                                    </a:rPr>
                                    <m:t>𝐫</m:t>
                                  </m:r>
                                </m:e>
                                <m:sup>
                                  <m:r>
                                    <a:rPr lang="en-US" altLang="zh-CN" b="1" i="1">
                                      <a:latin typeface="Cambria Math"/>
                                    </a:rPr>
                                    <m:t>′</m:t>
                                  </m:r>
                                </m:sup>
                              </m:sSup>
                            </m:e>
                          </m:mr>
                        </m:m>
                      </m:e>
                    </m:d>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sSubSup>
                                <m:sSubSupPr>
                                  <m:ctrlPr>
                                    <a:rPr lang="zh-CN" altLang="zh-CN" b="1" i="1">
                                      <a:latin typeface="Cambria Math"/>
                                    </a:rPr>
                                  </m:ctrlPr>
                                </m:sSubSupPr>
                                <m:e>
                                  <m:r>
                                    <a:rPr lang="en-US" altLang="zh-CN" b="1" i="1">
                                      <a:latin typeface="Cambria Math"/>
                                    </a:rPr>
                                    <m:t>𝐧</m:t>
                                  </m:r>
                                </m:e>
                                <m:sub>
                                  <m:r>
                                    <m:rPr>
                                      <m:sty m:val="p"/>
                                    </m:rPr>
                                    <a:rPr lang="en-US" altLang="zh-CN">
                                      <a:latin typeface="Cambria Math"/>
                                    </a:rPr>
                                    <m:t>x</m:t>
                                  </m:r>
                                </m:sub>
                                <m:sup>
                                  <m:r>
                                    <a:rPr lang="en-US" altLang="zh-CN">
                                      <a:latin typeface="Cambria Math"/>
                                    </a:rPr>
                                    <m:t>2</m:t>
                                  </m:r>
                                </m:sup>
                              </m:sSubSup>
                              <m:r>
                                <a:rPr lang="en-US" altLang="zh-CN">
                                  <a:latin typeface="Cambria Math"/>
                                </a:rPr>
                                <m:t>(1</m:t>
                              </m:r>
                              <m:r>
                                <a:rPr lang="en-US" altLang="zh-CN" i="1">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r>
                                    <a:rPr lang="en-US" altLang="zh-CN">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e>
                                  </m:func>
                                </m:e>
                              </m:func>
                            </m:e>
                            <m:e>
                              <m:sSub>
                                <m:sSubPr>
                                  <m:ctrlPr>
                                    <a:rPr lang="zh-CN" altLang="zh-CN" i="1">
                                      <a:latin typeface="Cambria Math"/>
                                    </a:rPr>
                                  </m:ctrlPr>
                                </m:sSubPr>
                                <m:e>
                                  <m:r>
                                    <a:rPr lang="en-US" altLang="zh-CN" b="1" i="1">
                                      <a:latin typeface="Cambria Math"/>
                                    </a:rPr>
                                    <m:t>𝐧</m:t>
                                  </m:r>
                                </m:e>
                                <m:sub>
                                  <m:r>
                                    <m:rPr>
                                      <m:sty m:val="p"/>
                                    </m:rPr>
                                    <a:rPr lang="en-US" altLang="zh-CN">
                                      <a:latin typeface="Cambria Math"/>
                                    </a:rPr>
                                    <m:t>x</m:t>
                                  </m:r>
                                </m:sub>
                              </m:sSub>
                              <m:sSub>
                                <m:sSubPr>
                                  <m:ctrlPr>
                                    <a:rPr lang="zh-CN" altLang="zh-CN" i="1">
                                      <a:latin typeface="Cambria Math"/>
                                    </a:rPr>
                                  </m:ctrlPr>
                                </m:sSubPr>
                                <m:e>
                                  <m:r>
                                    <a:rPr lang="en-US" altLang="zh-CN" b="1" i="1">
                                      <a:latin typeface="Cambria Math"/>
                                    </a:rPr>
                                    <m:t>𝐧</m:t>
                                  </m:r>
                                </m:e>
                                <m:sub>
                                  <m:r>
                                    <m:rPr>
                                      <m:sty m:val="p"/>
                                    </m:rPr>
                                    <a:rPr lang="en-US" altLang="zh-CN">
                                      <a:latin typeface="Cambria Math"/>
                                    </a:rPr>
                                    <m:t>y</m:t>
                                  </m:r>
                                </m:sub>
                              </m:sSub>
                              <m:r>
                                <a:rPr lang="en-US" altLang="zh-CN">
                                  <a:latin typeface="Cambria Math"/>
                                </a:rPr>
                                <m:t>(1</m:t>
                              </m:r>
                              <m:r>
                                <a:rPr lang="en-US" altLang="zh-CN" i="1">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r>
                                    <a:rPr lang="en-US" altLang="zh-CN">
                                      <a:latin typeface="Cambria Math"/>
                                    </a:rPr>
                                    <m:t>)+</m:t>
                                  </m:r>
                                  <m:sSub>
                                    <m:sSubPr>
                                      <m:ctrlPr>
                                        <a:rPr lang="zh-CN" altLang="zh-CN" i="1">
                                          <a:latin typeface="Cambria Math"/>
                                        </a:rPr>
                                      </m:ctrlPr>
                                    </m:sSubPr>
                                    <m:e>
                                      <m:r>
                                        <a:rPr lang="en-US" altLang="zh-CN" b="1" i="1">
                                          <a:latin typeface="Cambria Math"/>
                                        </a:rPr>
                                        <m:t>𝐧</m:t>
                                      </m:r>
                                    </m:e>
                                    <m:sub>
                                      <m:r>
                                        <m:rPr>
                                          <m:sty m:val="p"/>
                                        </m:rPr>
                                        <a:rPr lang="en-US" altLang="zh-CN">
                                          <a:latin typeface="Cambria Math"/>
                                        </a:rPr>
                                        <m:t>z</m:t>
                                      </m:r>
                                    </m:sub>
                                  </m:sSub>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θ</m:t>
                                      </m:r>
                                    </m:e>
                                  </m:func>
                                </m:e>
                              </m:func>
                            </m:e>
                            <m:e>
                              <m:sSub>
                                <m:sSubPr>
                                  <m:ctrlPr>
                                    <a:rPr lang="zh-CN" altLang="zh-CN" i="1">
                                      <a:latin typeface="Cambria Math"/>
                                    </a:rPr>
                                  </m:ctrlPr>
                                </m:sSubPr>
                                <m:e>
                                  <m:r>
                                    <a:rPr lang="en-US" altLang="zh-CN" b="1" i="1">
                                      <a:latin typeface="Cambria Math"/>
                                    </a:rPr>
                                    <m:t>𝐧</m:t>
                                  </m:r>
                                </m:e>
                                <m:sub>
                                  <m:r>
                                    <m:rPr>
                                      <m:sty m:val="p"/>
                                    </m:rPr>
                                    <a:rPr lang="en-US" altLang="zh-CN">
                                      <a:latin typeface="Cambria Math"/>
                                    </a:rPr>
                                    <m:t>x</m:t>
                                  </m:r>
                                </m:sub>
                              </m:sSub>
                              <m:sSub>
                                <m:sSubPr>
                                  <m:ctrlPr>
                                    <a:rPr lang="zh-CN" altLang="zh-CN" i="1">
                                      <a:latin typeface="Cambria Math"/>
                                    </a:rPr>
                                  </m:ctrlPr>
                                </m:sSubPr>
                                <m:e>
                                  <m:r>
                                    <a:rPr lang="en-US" altLang="zh-CN" b="1" i="1">
                                      <a:latin typeface="Cambria Math"/>
                                    </a:rPr>
                                    <m:t>𝐧</m:t>
                                  </m:r>
                                </m:e>
                                <m:sub>
                                  <m:r>
                                    <m:rPr>
                                      <m:sty m:val="p"/>
                                    </m:rPr>
                                    <a:rPr lang="en-US" altLang="zh-CN">
                                      <a:latin typeface="Cambria Math"/>
                                    </a:rPr>
                                    <m:t>z</m:t>
                                  </m:r>
                                </m:sub>
                              </m:sSub>
                              <m:r>
                                <a:rPr lang="en-US" altLang="zh-CN">
                                  <a:latin typeface="Cambria Math"/>
                                </a:rPr>
                                <m:t>(1</m:t>
                              </m:r>
                              <m:r>
                                <a:rPr lang="en-US" altLang="zh-CN" i="1">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r>
                                    <a:rPr lang="en-US" altLang="zh-CN">
                                      <a:latin typeface="Cambria Math"/>
                                    </a:rPr>
                                    <m:t>)</m:t>
                                  </m:r>
                                  <m:r>
                                    <a:rPr lang="en-US" altLang="zh-CN" i="1">
                                      <a:latin typeface="Cambria Math"/>
                                    </a:rPr>
                                    <m:t>−</m:t>
                                  </m:r>
                                  <m:sSub>
                                    <m:sSubPr>
                                      <m:ctrlPr>
                                        <a:rPr lang="zh-CN" altLang="zh-CN" i="1">
                                          <a:latin typeface="Cambria Math"/>
                                        </a:rPr>
                                      </m:ctrlPr>
                                    </m:sSubPr>
                                    <m:e>
                                      <m:r>
                                        <a:rPr lang="en-US" altLang="zh-CN" b="1" i="1">
                                          <a:latin typeface="Cambria Math"/>
                                        </a:rPr>
                                        <m:t>𝐧</m:t>
                                      </m:r>
                                    </m:e>
                                    <m:sub>
                                      <m:r>
                                        <m:rPr>
                                          <m:sty m:val="p"/>
                                        </m:rPr>
                                        <a:rPr lang="en-US" altLang="zh-CN">
                                          <a:latin typeface="Cambria Math"/>
                                        </a:rPr>
                                        <m:t>y</m:t>
                                      </m:r>
                                    </m:sub>
                                  </m:sSub>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θ</m:t>
                                      </m:r>
                                    </m:e>
                                  </m:func>
                                </m:e>
                              </m:func>
                            </m:e>
                          </m:mr>
                          <m:mr>
                            <m:e>
                              <m:sSub>
                                <m:sSubPr>
                                  <m:ctrlPr>
                                    <a:rPr lang="zh-CN" altLang="zh-CN" i="1">
                                      <a:latin typeface="Cambria Math"/>
                                    </a:rPr>
                                  </m:ctrlPr>
                                </m:sSubPr>
                                <m:e>
                                  <m:r>
                                    <a:rPr lang="en-US" altLang="zh-CN" b="1" i="1">
                                      <a:latin typeface="Cambria Math"/>
                                    </a:rPr>
                                    <m:t>𝐧</m:t>
                                  </m:r>
                                </m:e>
                                <m:sub>
                                  <m:r>
                                    <m:rPr>
                                      <m:sty m:val="p"/>
                                    </m:rPr>
                                    <a:rPr lang="en-US" altLang="zh-CN">
                                      <a:latin typeface="Cambria Math"/>
                                    </a:rPr>
                                    <m:t>x</m:t>
                                  </m:r>
                                </m:sub>
                              </m:sSub>
                              <m:sSub>
                                <m:sSubPr>
                                  <m:ctrlPr>
                                    <a:rPr lang="zh-CN" altLang="zh-CN" i="1">
                                      <a:latin typeface="Cambria Math"/>
                                    </a:rPr>
                                  </m:ctrlPr>
                                </m:sSubPr>
                                <m:e>
                                  <m:r>
                                    <a:rPr lang="en-US" altLang="zh-CN" b="1" i="1">
                                      <a:latin typeface="Cambria Math"/>
                                    </a:rPr>
                                    <m:t>𝐧</m:t>
                                  </m:r>
                                </m:e>
                                <m:sub>
                                  <m:r>
                                    <m:rPr>
                                      <m:sty m:val="p"/>
                                    </m:rPr>
                                    <a:rPr lang="en-US" altLang="zh-CN">
                                      <a:latin typeface="Cambria Math"/>
                                    </a:rPr>
                                    <m:t>y</m:t>
                                  </m:r>
                                </m:sub>
                              </m:sSub>
                              <m:r>
                                <a:rPr lang="en-US" altLang="zh-CN">
                                  <a:latin typeface="Cambria Math"/>
                                </a:rPr>
                                <m:t>(1</m:t>
                              </m:r>
                              <m:r>
                                <a:rPr lang="en-US" altLang="zh-CN" i="1">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r>
                                    <a:rPr lang="en-US" altLang="zh-CN">
                                      <a:latin typeface="Cambria Math"/>
                                    </a:rPr>
                                    <m:t>)</m:t>
                                  </m:r>
                                  <m:r>
                                    <a:rPr lang="en-US" altLang="zh-CN" i="1">
                                      <a:latin typeface="Cambria Math"/>
                                    </a:rPr>
                                    <m:t>−</m:t>
                                  </m:r>
                                  <m:sSub>
                                    <m:sSubPr>
                                      <m:ctrlPr>
                                        <a:rPr lang="zh-CN" altLang="zh-CN" i="1">
                                          <a:latin typeface="Cambria Math"/>
                                        </a:rPr>
                                      </m:ctrlPr>
                                    </m:sSubPr>
                                    <m:e>
                                      <m:r>
                                        <a:rPr lang="en-US" altLang="zh-CN" b="1" i="1">
                                          <a:latin typeface="Cambria Math"/>
                                        </a:rPr>
                                        <m:t>𝐧</m:t>
                                      </m:r>
                                    </m:e>
                                    <m:sub>
                                      <m:r>
                                        <m:rPr>
                                          <m:sty m:val="p"/>
                                        </m:rPr>
                                        <a:rPr lang="en-US" altLang="zh-CN">
                                          <a:latin typeface="Cambria Math"/>
                                        </a:rPr>
                                        <m:t>z</m:t>
                                      </m:r>
                                    </m:sub>
                                  </m:sSub>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θ</m:t>
                                      </m:r>
                                    </m:e>
                                  </m:func>
                                </m:e>
                              </m:func>
                            </m:e>
                            <m:e>
                              <m:sSubSup>
                                <m:sSubSupPr>
                                  <m:ctrlPr>
                                    <a:rPr lang="zh-CN" altLang="zh-CN" i="1">
                                      <a:latin typeface="Cambria Math"/>
                                    </a:rPr>
                                  </m:ctrlPr>
                                </m:sSubSupPr>
                                <m:e>
                                  <m:r>
                                    <a:rPr lang="en-US" altLang="zh-CN" b="1" i="1">
                                      <a:latin typeface="Cambria Math"/>
                                    </a:rPr>
                                    <m:t>𝐧</m:t>
                                  </m:r>
                                </m:e>
                                <m:sub>
                                  <m:r>
                                    <m:rPr>
                                      <m:sty m:val="p"/>
                                    </m:rPr>
                                    <a:rPr lang="en-US" altLang="zh-CN">
                                      <a:latin typeface="Cambria Math"/>
                                    </a:rPr>
                                    <m:t>y</m:t>
                                  </m:r>
                                </m:sub>
                                <m:sup>
                                  <m:r>
                                    <a:rPr lang="en-US" altLang="zh-CN">
                                      <a:latin typeface="Cambria Math"/>
                                    </a:rPr>
                                    <m:t>2</m:t>
                                  </m:r>
                                </m:sup>
                              </m:sSubSup>
                              <m:r>
                                <a:rPr lang="en-US" altLang="zh-CN">
                                  <a:latin typeface="Cambria Math"/>
                                </a:rPr>
                                <m:t>(1</m:t>
                              </m:r>
                              <m:r>
                                <a:rPr lang="en-US" altLang="zh-CN" i="1">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r>
                                    <a:rPr lang="en-US" altLang="zh-CN">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e>
                                  </m:func>
                                </m:e>
                              </m:func>
                            </m:e>
                            <m:e>
                              <m:sSub>
                                <m:sSubPr>
                                  <m:ctrlPr>
                                    <a:rPr lang="zh-CN" altLang="zh-CN" b="1" i="1">
                                      <a:latin typeface="Cambria Math"/>
                                    </a:rPr>
                                  </m:ctrlPr>
                                </m:sSubPr>
                                <m:e>
                                  <m:r>
                                    <a:rPr lang="en-US" altLang="zh-CN" b="1" i="1">
                                      <a:latin typeface="Cambria Math"/>
                                    </a:rPr>
                                    <m:t>𝐧</m:t>
                                  </m:r>
                                </m:e>
                                <m:sub>
                                  <m:r>
                                    <m:rPr>
                                      <m:sty m:val="p"/>
                                    </m:rPr>
                                    <a:rPr lang="en-US" altLang="zh-CN">
                                      <a:latin typeface="Cambria Math"/>
                                    </a:rPr>
                                    <m:t>y</m:t>
                                  </m:r>
                                </m:sub>
                              </m:sSub>
                              <m:sSub>
                                <m:sSubPr>
                                  <m:ctrlPr>
                                    <a:rPr lang="zh-CN" altLang="zh-CN" i="1">
                                      <a:latin typeface="Cambria Math"/>
                                    </a:rPr>
                                  </m:ctrlPr>
                                </m:sSubPr>
                                <m:e>
                                  <m:r>
                                    <a:rPr lang="en-US" altLang="zh-CN" b="1" i="1">
                                      <a:latin typeface="Cambria Math"/>
                                    </a:rPr>
                                    <m:t>𝐧</m:t>
                                  </m:r>
                                </m:e>
                                <m:sub>
                                  <m:r>
                                    <m:rPr>
                                      <m:sty m:val="p"/>
                                    </m:rPr>
                                    <a:rPr lang="en-US" altLang="zh-CN">
                                      <a:latin typeface="Cambria Math"/>
                                    </a:rPr>
                                    <m:t>z</m:t>
                                  </m:r>
                                </m:sub>
                              </m:sSub>
                              <m:r>
                                <a:rPr lang="en-US" altLang="zh-CN">
                                  <a:latin typeface="Cambria Math"/>
                                </a:rPr>
                                <m:t>(1</m:t>
                              </m:r>
                              <m:r>
                                <a:rPr lang="en-US" altLang="zh-CN" i="1">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r>
                                    <a:rPr lang="en-US" altLang="zh-CN">
                                      <a:latin typeface="Cambria Math"/>
                                    </a:rPr>
                                    <m:t>)+</m:t>
                                  </m:r>
                                  <m:sSub>
                                    <m:sSubPr>
                                      <m:ctrlPr>
                                        <a:rPr lang="zh-CN" altLang="zh-CN" i="1">
                                          <a:latin typeface="Cambria Math"/>
                                        </a:rPr>
                                      </m:ctrlPr>
                                    </m:sSubPr>
                                    <m:e>
                                      <m:r>
                                        <a:rPr lang="en-US" altLang="zh-CN" b="1" i="1">
                                          <a:latin typeface="Cambria Math"/>
                                        </a:rPr>
                                        <m:t>𝐧</m:t>
                                      </m:r>
                                    </m:e>
                                    <m:sub>
                                      <m:r>
                                        <m:rPr>
                                          <m:sty m:val="p"/>
                                        </m:rPr>
                                        <a:rPr lang="en-US" altLang="zh-CN">
                                          <a:latin typeface="Cambria Math"/>
                                        </a:rPr>
                                        <m:t>x</m:t>
                                      </m:r>
                                    </m:sub>
                                  </m:sSub>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θ</m:t>
                                      </m:r>
                                    </m:e>
                                  </m:func>
                                </m:e>
                              </m:func>
                            </m:e>
                          </m:mr>
                          <m:mr>
                            <m:e>
                              <m:sSub>
                                <m:sSubPr>
                                  <m:ctrlPr>
                                    <a:rPr lang="zh-CN" altLang="zh-CN" i="1">
                                      <a:latin typeface="Cambria Math"/>
                                    </a:rPr>
                                  </m:ctrlPr>
                                </m:sSubPr>
                                <m:e>
                                  <m:r>
                                    <a:rPr lang="en-US" altLang="zh-CN" b="1" i="1">
                                      <a:latin typeface="Cambria Math"/>
                                    </a:rPr>
                                    <m:t>𝐧</m:t>
                                  </m:r>
                                </m:e>
                                <m:sub>
                                  <m:r>
                                    <m:rPr>
                                      <m:sty m:val="p"/>
                                    </m:rPr>
                                    <a:rPr lang="en-US" altLang="zh-CN">
                                      <a:latin typeface="Cambria Math"/>
                                    </a:rPr>
                                    <m:t>x</m:t>
                                  </m:r>
                                </m:sub>
                              </m:sSub>
                              <m:sSub>
                                <m:sSubPr>
                                  <m:ctrlPr>
                                    <a:rPr lang="zh-CN" altLang="zh-CN" i="1">
                                      <a:latin typeface="Cambria Math"/>
                                    </a:rPr>
                                  </m:ctrlPr>
                                </m:sSubPr>
                                <m:e>
                                  <m:r>
                                    <a:rPr lang="en-US" altLang="zh-CN" b="1" i="1">
                                      <a:latin typeface="Cambria Math"/>
                                    </a:rPr>
                                    <m:t>𝐧</m:t>
                                  </m:r>
                                </m:e>
                                <m:sub>
                                  <m:r>
                                    <m:rPr>
                                      <m:sty m:val="p"/>
                                    </m:rPr>
                                    <a:rPr lang="en-US" altLang="zh-CN">
                                      <a:latin typeface="Cambria Math"/>
                                    </a:rPr>
                                    <m:t>z</m:t>
                                  </m:r>
                                </m:sub>
                              </m:sSub>
                              <m:r>
                                <a:rPr lang="en-US" altLang="zh-CN">
                                  <a:latin typeface="Cambria Math"/>
                                </a:rPr>
                                <m:t>(1</m:t>
                              </m:r>
                              <m:r>
                                <a:rPr lang="en-US" altLang="zh-CN" i="1">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r>
                                    <a:rPr lang="en-US" altLang="zh-CN">
                                      <a:latin typeface="Cambria Math"/>
                                    </a:rPr>
                                    <m:t>)+</m:t>
                                  </m:r>
                                  <m:sSub>
                                    <m:sSubPr>
                                      <m:ctrlPr>
                                        <a:rPr lang="zh-CN" altLang="zh-CN" i="1">
                                          <a:latin typeface="Cambria Math"/>
                                        </a:rPr>
                                      </m:ctrlPr>
                                    </m:sSubPr>
                                    <m:e>
                                      <m:r>
                                        <a:rPr lang="en-US" altLang="zh-CN" b="1" i="1">
                                          <a:latin typeface="Cambria Math"/>
                                        </a:rPr>
                                        <m:t>𝐧</m:t>
                                      </m:r>
                                    </m:e>
                                    <m:sub>
                                      <m:r>
                                        <m:rPr>
                                          <m:sty m:val="p"/>
                                        </m:rPr>
                                        <a:rPr lang="en-US" altLang="zh-CN">
                                          <a:latin typeface="Cambria Math"/>
                                        </a:rPr>
                                        <m:t>y</m:t>
                                      </m:r>
                                    </m:sub>
                                  </m:sSub>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θ</m:t>
                                      </m:r>
                                    </m:e>
                                  </m:func>
                                </m:e>
                              </m:func>
                            </m:e>
                            <m:e>
                              <m:sSub>
                                <m:sSubPr>
                                  <m:ctrlPr>
                                    <a:rPr lang="zh-CN" altLang="zh-CN" i="1">
                                      <a:latin typeface="Cambria Math"/>
                                    </a:rPr>
                                  </m:ctrlPr>
                                </m:sSubPr>
                                <m:e>
                                  <m:r>
                                    <a:rPr lang="en-US" altLang="zh-CN" b="1" i="1">
                                      <a:latin typeface="Cambria Math"/>
                                    </a:rPr>
                                    <m:t>𝐧</m:t>
                                  </m:r>
                                </m:e>
                                <m:sub>
                                  <m:r>
                                    <m:rPr>
                                      <m:sty m:val="p"/>
                                    </m:rPr>
                                    <a:rPr lang="en-US" altLang="zh-CN">
                                      <a:latin typeface="Cambria Math"/>
                                    </a:rPr>
                                    <m:t>y</m:t>
                                  </m:r>
                                </m:sub>
                              </m:sSub>
                              <m:sSub>
                                <m:sSubPr>
                                  <m:ctrlPr>
                                    <a:rPr lang="zh-CN" altLang="zh-CN" i="1">
                                      <a:latin typeface="Cambria Math"/>
                                    </a:rPr>
                                  </m:ctrlPr>
                                </m:sSubPr>
                                <m:e>
                                  <m:r>
                                    <a:rPr lang="en-US" altLang="zh-CN" b="1" i="1">
                                      <a:latin typeface="Cambria Math"/>
                                    </a:rPr>
                                    <m:t>𝐧</m:t>
                                  </m:r>
                                </m:e>
                                <m:sub>
                                  <m:r>
                                    <m:rPr>
                                      <m:sty m:val="p"/>
                                    </m:rPr>
                                    <a:rPr lang="en-US" altLang="zh-CN">
                                      <a:latin typeface="Cambria Math"/>
                                    </a:rPr>
                                    <m:t>z</m:t>
                                  </m:r>
                                </m:sub>
                              </m:sSub>
                              <m:r>
                                <a:rPr lang="en-US" altLang="zh-CN">
                                  <a:latin typeface="Cambria Math"/>
                                </a:rPr>
                                <m:t>(1</m:t>
                              </m:r>
                              <m:r>
                                <a:rPr lang="en-US" altLang="zh-CN" i="1">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r>
                                    <a:rPr lang="en-US" altLang="zh-CN">
                                      <a:latin typeface="Cambria Math"/>
                                    </a:rPr>
                                    <m:t>)</m:t>
                                  </m:r>
                                  <m:r>
                                    <a:rPr lang="en-US" altLang="zh-CN" i="1">
                                      <a:latin typeface="Cambria Math"/>
                                    </a:rPr>
                                    <m:t>−</m:t>
                                  </m:r>
                                  <m:sSub>
                                    <m:sSubPr>
                                      <m:ctrlPr>
                                        <a:rPr lang="zh-CN" altLang="zh-CN" i="1">
                                          <a:latin typeface="Cambria Math"/>
                                        </a:rPr>
                                      </m:ctrlPr>
                                    </m:sSubPr>
                                    <m:e>
                                      <m:r>
                                        <a:rPr lang="en-US" altLang="zh-CN" b="1" i="1">
                                          <a:latin typeface="Cambria Math"/>
                                        </a:rPr>
                                        <m:t>𝐧</m:t>
                                      </m:r>
                                    </m:e>
                                    <m:sub>
                                      <m:r>
                                        <m:rPr>
                                          <m:sty m:val="p"/>
                                        </m:rPr>
                                        <a:rPr lang="en-US" altLang="zh-CN">
                                          <a:latin typeface="Cambria Math"/>
                                        </a:rPr>
                                        <m:t>x</m:t>
                                      </m:r>
                                    </m:sub>
                                  </m:sSub>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θ</m:t>
                                      </m:r>
                                    </m:e>
                                  </m:func>
                                </m:e>
                              </m:func>
                            </m:e>
                            <m:e>
                              <m:sSubSup>
                                <m:sSubSupPr>
                                  <m:ctrlPr>
                                    <a:rPr lang="zh-CN" altLang="zh-CN" i="1">
                                      <a:latin typeface="Cambria Math"/>
                                    </a:rPr>
                                  </m:ctrlPr>
                                </m:sSubSupPr>
                                <m:e>
                                  <m:r>
                                    <a:rPr lang="en-US" altLang="zh-CN" b="1" i="1">
                                      <a:latin typeface="Cambria Math"/>
                                    </a:rPr>
                                    <m:t>𝐧</m:t>
                                  </m:r>
                                </m:e>
                                <m:sub>
                                  <m:r>
                                    <m:rPr>
                                      <m:sty m:val="p"/>
                                    </m:rPr>
                                    <a:rPr lang="en-US" altLang="zh-CN">
                                      <a:latin typeface="Cambria Math"/>
                                    </a:rPr>
                                    <m:t>z</m:t>
                                  </m:r>
                                </m:sub>
                                <m:sup>
                                  <m:r>
                                    <a:rPr lang="en-US" altLang="zh-CN">
                                      <a:latin typeface="Cambria Math"/>
                                    </a:rPr>
                                    <m:t>2</m:t>
                                  </m:r>
                                </m:sup>
                              </m:sSubSup>
                              <m:r>
                                <a:rPr lang="en-US" altLang="zh-CN">
                                  <a:latin typeface="Cambria Math"/>
                                </a:rPr>
                                <m:t>(1</m:t>
                              </m:r>
                              <m:r>
                                <a:rPr lang="en-US" altLang="zh-CN" i="1">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r>
                                    <a:rPr lang="en-US" altLang="zh-CN">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e>
                                  </m:func>
                                </m:e>
                              </m:func>
                            </m:e>
                          </m:mr>
                        </m:m>
                      </m:e>
                    </m:d>
                  </m:oMath>
                </a14:m>
                <a:endParaRPr lang="zh-CN" altLang="zh-CN" dirty="0"/>
              </a:p>
              <a:p>
                <a:r>
                  <a:rPr lang="en-US" altLang="zh-CN" dirty="0"/>
                  <a:t> </a:t>
                </a:r>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t="-16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5539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32500" lnSpcReduction="20000"/>
              </a:bodyPr>
              <a:lstStyle/>
              <a:p>
                <a:r>
                  <a:rPr lang="zh-CN" altLang="zh-CN" dirty="0"/>
                  <a:t>这个矩阵是用旋转轴</a:t>
                </a:r>
                <a:r>
                  <a:rPr lang="en-US" altLang="zh-CN" dirty="0"/>
                  <a:t>n</a:t>
                </a:r>
                <a:r>
                  <a:rPr lang="zh-CN" altLang="zh-CN" dirty="0"/>
                  <a:t>和角度</a:t>
                </a:r>
                <a14:m>
                  <m:oMath xmlns:m="http://schemas.openxmlformats.org/officeDocument/2006/math">
                    <m:r>
                      <m:rPr>
                        <m:sty m:val="p"/>
                      </m:rPr>
                      <a:rPr lang="en-US" altLang="zh-CN">
                        <a:latin typeface="Cambria Math"/>
                      </a:rPr>
                      <m:t>θ</m:t>
                    </m:r>
                  </m:oMath>
                </a14:m>
                <a:r>
                  <a:rPr lang="zh-CN" altLang="zh-CN" dirty="0"/>
                  <a:t>表示的，表示这个旋转的四元数形式为：</a:t>
                </a:r>
                <a:r>
                  <a:rPr lang="en-US" altLang="zh-CN" dirty="0"/>
                  <a:t>w + xi +</a:t>
                </a:r>
                <a:r>
                  <a:rPr lang="en-US" altLang="zh-CN" dirty="0" err="1"/>
                  <a:t>yj</a:t>
                </a:r>
                <a:r>
                  <a:rPr lang="en-US" altLang="zh-CN" dirty="0"/>
                  <a:t> + </a:t>
                </a:r>
                <a:r>
                  <a:rPr lang="en-US" altLang="zh-CN" dirty="0" err="1"/>
                  <a:t>zk</a:t>
                </a:r>
                <a:r>
                  <a:rPr lang="zh-CN" altLang="zh-CN" dirty="0"/>
                  <a:t>，其中：</a:t>
                </a:r>
              </a:p>
              <a:p>
                <a14:m>
                  <m:oMath xmlns:m="http://schemas.openxmlformats.org/officeDocument/2006/math">
                    <m:r>
                      <m:rPr>
                        <m:sty m:val="p"/>
                      </m:rPr>
                      <a:rPr lang="en-US" altLang="zh-CN">
                        <a:latin typeface="Cambria Math"/>
                      </a:rPr>
                      <m:t>w</m:t>
                    </m:r>
                    <m:r>
                      <a:rPr lang="en-US" altLang="zh-CN">
                        <a:latin typeface="Cambria Math"/>
                      </a:rPr>
                      <m:t>=</m:t>
                    </m:r>
                    <m:func>
                      <m:funcPr>
                        <m:ctrlPr>
                          <a:rPr lang="zh-CN" altLang="zh-CN" i="1">
                            <a:latin typeface="Cambria Math"/>
                          </a:rPr>
                        </m:ctrlPr>
                      </m:funcPr>
                      <m:fName>
                        <m:r>
                          <m:rPr>
                            <m:sty m:val="p"/>
                          </m:rPr>
                          <a:rPr lang="en-US" altLang="zh-CN">
                            <a:latin typeface="Cambria Math"/>
                          </a:rPr>
                          <m:t>cos</m:t>
                        </m:r>
                      </m:fName>
                      <m:e>
                        <m:r>
                          <a:rPr lang="en-US" altLang="zh-CN">
                            <a:latin typeface="Cambria Math"/>
                          </a:rPr>
                          <m:t>(</m:t>
                        </m:r>
                        <m:f>
                          <m:fPr>
                            <m:type m:val="lin"/>
                            <m:ctrlPr>
                              <a:rPr lang="zh-CN" altLang="zh-CN" i="1">
                                <a:latin typeface="Cambria Math"/>
                              </a:rPr>
                            </m:ctrlPr>
                          </m:fPr>
                          <m:num>
                            <m:r>
                              <m:rPr>
                                <m:sty m:val="p"/>
                              </m:rPr>
                              <a:rPr lang="en-US" altLang="zh-CN">
                                <a:latin typeface="Cambria Math"/>
                              </a:rPr>
                              <m:t>θ</m:t>
                            </m:r>
                          </m:num>
                          <m:den>
                            <m:r>
                              <a:rPr lang="en-US" altLang="zh-CN">
                                <a:latin typeface="Cambria Math"/>
                              </a:rPr>
                              <m:t>2</m:t>
                            </m:r>
                          </m:den>
                        </m:f>
                      </m:e>
                    </m:func>
                  </m:oMath>
                </a14:m>
                <a:r>
                  <a:rPr lang="en-US" altLang="zh-CN" dirty="0"/>
                  <a:t>)</a:t>
                </a:r>
                <a:endParaRPr lang="zh-CN" altLang="zh-CN" dirty="0"/>
              </a:p>
              <a:p>
                <a14:m>
                  <m:oMath xmlns:m="http://schemas.openxmlformats.org/officeDocument/2006/math">
                    <m:f>
                      <m:fPr>
                        <m:type m:val="lin"/>
                        <m:ctrlPr>
                          <a:rPr lang="zh-CN" altLang="zh-CN" i="1">
                            <a:latin typeface="Cambria Math"/>
                          </a:rPr>
                        </m:ctrlPr>
                      </m:fPr>
                      <m:num>
                        <m:r>
                          <m:rPr>
                            <m:sty m:val="p"/>
                          </m:rPr>
                          <a:rPr lang="en-US" altLang="zh-CN">
                            <a:latin typeface="Cambria Math"/>
                          </a:rPr>
                          <m:t>x</m:t>
                        </m:r>
                        <m:r>
                          <a:rPr lang="en-US" altLang="zh-CN">
                            <a:latin typeface="Cambria Math"/>
                          </a:rPr>
                          <m:t>=</m:t>
                        </m:r>
                        <m:sSub>
                          <m:sSubPr>
                            <m:ctrlPr>
                              <a:rPr lang="zh-CN" altLang="zh-CN" i="1">
                                <a:latin typeface="Cambria Math"/>
                              </a:rPr>
                            </m:ctrlPr>
                          </m:sSubPr>
                          <m:e>
                            <m:r>
                              <a:rPr lang="en-US" altLang="zh-CN" b="1" i="1">
                                <a:latin typeface="Cambria Math"/>
                              </a:rPr>
                              <m:t>𝐧</m:t>
                            </m:r>
                          </m:e>
                          <m:sub>
                            <m:r>
                              <m:rPr>
                                <m:sty m:val="p"/>
                              </m:rPr>
                              <a:rPr lang="en-US" altLang="zh-CN">
                                <a:latin typeface="Cambria Math"/>
                              </a:rPr>
                              <m:t>x</m:t>
                            </m:r>
                          </m:sub>
                        </m:sSub>
                        <m:func>
                          <m:funcPr>
                            <m:ctrlPr>
                              <a:rPr lang="zh-CN" altLang="zh-CN" i="1">
                                <a:latin typeface="Cambria Math"/>
                              </a:rPr>
                            </m:ctrlPr>
                          </m:funcPr>
                          <m:fName>
                            <m:r>
                              <m:rPr>
                                <m:sty m:val="p"/>
                              </m:rPr>
                              <a:rPr lang="en-US" altLang="zh-CN">
                                <a:latin typeface="Cambria Math"/>
                              </a:rPr>
                              <m:t>sin</m:t>
                            </m:r>
                          </m:fName>
                          <m:e>
                            <m:r>
                              <a:rPr lang="en-US" altLang="zh-CN">
                                <a:latin typeface="Cambria Math"/>
                              </a:rPr>
                              <m:t>(</m:t>
                            </m:r>
                            <m:r>
                              <m:rPr>
                                <m:sty m:val="p"/>
                              </m:rPr>
                              <a:rPr lang="en-US" altLang="zh-CN">
                                <a:latin typeface="Cambria Math"/>
                              </a:rPr>
                              <m:t>θ</m:t>
                            </m:r>
                          </m:e>
                        </m:func>
                      </m:num>
                      <m:den>
                        <m:r>
                          <a:rPr lang="en-US" altLang="zh-CN">
                            <a:latin typeface="Cambria Math"/>
                          </a:rPr>
                          <m:t>2)</m:t>
                        </m:r>
                      </m:den>
                    </m:f>
                  </m:oMath>
                </a14:m>
                <a:endParaRPr lang="zh-CN" altLang="zh-CN" dirty="0"/>
              </a:p>
              <a:p>
                <a14:m>
                  <m:oMath xmlns:m="http://schemas.openxmlformats.org/officeDocument/2006/math">
                    <m:r>
                      <m:rPr>
                        <m:sty m:val="p"/>
                      </m:rPr>
                      <a:rPr lang="en-US" altLang="zh-CN">
                        <a:latin typeface="Cambria Math"/>
                      </a:rPr>
                      <m:t>y</m:t>
                    </m:r>
                    <m:r>
                      <a:rPr lang="en-US" altLang="zh-CN">
                        <a:latin typeface="Cambria Math"/>
                      </a:rPr>
                      <m:t>=</m:t>
                    </m:r>
                    <m:sSub>
                      <m:sSubPr>
                        <m:ctrlPr>
                          <a:rPr lang="zh-CN" altLang="zh-CN" i="1">
                            <a:latin typeface="Cambria Math"/>
                          </a:rPr>
                        </m:ctrlPr>
                      </m:sSubPr>
                      <m:e>
                        <m:r>
                          <a:rPr lang="en-US" altLang="zh-CN" b="1" i="1">
                            <a:latin typeface="Cambria Math"/>
                          </a:rPr>
                          <m:t>𝐧</m:t>
                        </m:r>
                      </m:e>
                      <m:sub>
                        <m:r>
                          <m:rPr>
                            <m:sty m:val="p"/>
                          </m:rPr>
                          <a:rPr lang="en-US" altLang="zh-CN">
                            <a:latin typeface="Cambria Math"/>
                          </a:rPr>
                          <m:t>y</m:t>
                        </m:r>
                      </m:sub>
                    </m:sSub>
                    <m:func>
                      <m:funcPr>
                        <m:ctrlPr>
                          <a:rPr lang="zh-CN" altLang="zh-CN" i="1">
                            <a:latin typeface="Cambria Math"/>
                          </a:rPr>
                        </m:ctrlPr>
                      </m:funcPr>
                      <m:fName>
                        <m:r>
                          <m:rPr>
                            <m:sty m:val="p"/>
                          </m:rPr>
                          <a:rPr lang="en-US" altLang="zh-CN">
                            <a:latin typeface="Cambria Math"/>
                          </a:rPr>
                          <m:t>sin</m:t>
                        </m:r>
                        <m:r>
                          <a:rPr lang="en-US" altLang="zh-CN">
                            <a:latin typeface="Cambria Math"/>
                          </a:rPr>
                          <m:t>(</m:t>
                        </m:r>
                      </m:fName>
                      <m:e>
                        <m:f>
                          <m:fPr>
                            <m:type m:val="lin"/>
                            <m:ctrlPr>
                              <a:rPr lang="zh-CN" altLang="zh-CN" i="1">
                                <a:latin typeface="Cambria Math"/>
                              </a:rPr>
                            </m:ctrlPr>
                          </m:fPr>
                          <m:num>
                            <m:r>
                              <m:rPr>
                                <m:sty m:val="p"/>
                              </m:rPr>
                              <a:rPr lang="en-US" altLang="zh-CN">
                                <a:latin typeface="Cambria Math"/>
                              </a:rPr>
                              <m:t>θ</m:t>
                            </m:r>
                          </m:num>
                          <m:den>
                            <m:r>
                              <a:rPr lang="en-US" altLang="zh-CN">
                                <a:latin typeface="Cambria Math"/>
                              </a:rPr>
                              <m:t>2</m:t>
                            </m:r>
                          </m:den>
                        </m:f>
                      </m:e>
                    </m:func>
                    <m:r>
                      <a:rPr lang="en-US" altLang="zh-CN">
                        <a:latin typeface="Cambria Math"/>
                      </a:rPr>
                      <m:t>)</m:t>
                    </m:r>
                  </m:oMath>
                </a14:m>
                <a:endParaRPr lang="zh-CN" altLang="zh-CN" dirty="0"/>
              </a:p>
              <a:p>
                <a14:m>
                  <m:oMath xmlns:m="http://schemas.openxmlformats.org/officeDocument/2006/math">
                    <m:r>
                      <m:rPr>
                        <m:sty m:val="p"/>
                      </m:rPr>
                      <a:rPr lang="en-US" altLang="zh-CN">
                        <a:latin typeface="Cambria Math"/>
                      </a:rPr>
                      <m:t>z</m:t>
                    </m:r>
                    <m:r>
                      <a:rPr lang="en-US" altLang="zh-CN">
                        <a:latin typeface="Cambria Math"/>
                      </a:rPr>
                      <m:t>=</m:t>
                    </m:r>
                    <m:sSub>
                      <m:sSubPr>
                        <m:ctrlPr>
                          <a:rPr lang="zh-CN" altLang="zh-CN" i="1">
                            <a:latin typeface="Cambria Math"/>
                          </a:rPr>
                        </m:ctrlPr>
                      </m:sSubPr>
                      <m:e>
                        <m:r>
                          <a:rPr lang="en-US" altLang="zh-CN" b="1" i="1">
                            <a:latin typeface="Cambria Math"/>
                          </a:rPr>
                          <m:t>𝐧</m:t>
                        </m:r>
                      </m:e>
                      <m:sub>
                        <m:r>
                          <m:rPr>
                            <m:sty m:val="p"/>
                          </m:rPr>
                          <a:rPr lang="en-US" altLang="zh-CN">
                            <a:latin typeface="Cambria Math"/>
                          </a:rPr>
                          <m:t>z</m:t>
                        </m:r>
                      </m:sub>
                    </m:sSub>
                    <m:func>
                      <m:funcPr>
                        <m:ctrlPr>
                          <a:rPr lang="zh-CN" altLang="zh-CN" i="1">
                            <a:latin typeface="Cambria Math"/>
                          </a:rPr>
                        </m:ctrlPr>
                      </m:funcPr>
                      <m:fName>
                        <m:r>
                          <m:rPr>
                            <m:sty m:val="p"/>
                          </m:rPr>
                          <a:rPr lang="en-US" altLang="zh-CN">
                            <a:latin typeface="Cambria Math"/>
                          </a:rPr>
                          <m:t>sin</m:t>
                        </m:r>
                      </m:fName>
                      <m:e>
                        <m:r>
                          <a:rPr lang="en-US" altLang="zh-CN">
                            <a:latin typeface="Cambria Math"/>
                          </a:rPr>
                          <m:t>(</m:t>
                        </m:r>
                        <m:f>
                          <m:fPr>
                            <m:type m:val="lin"/>
                            <m:ctrlPr>
                              <a:rPr lang="zh-CN" altLang="zh-CN" i="1">
                                <a:latin typeface="Cambria Math"/>
                              </a:rPr>
                            </m:ctrlPr>
                          </m:fPr>
                          <m:num>
                            <m:r>
                              <m:rPr>
                                <m:sty m:val="p"/>
                              </m:rPr>
                              <a:rPr lang="en-US" altLang="zh-CN">
                                <a:latin typeface="Cambria Math"/>
                              </a:rPr>
                              <m:t>θ</m:t>
                            </m:r>
                          </m:num>
                          <m:den>
                            <m:r>
                              <a:rPr lang="en-US" altLang="zh-CN">
                                <a:latin typeface="Cambria Math"/>
                              </a:rPr>
                              <m:t>2)</m:t>
                            </m:r>
                          </m:den>
                        </m:f>
                      </m:e>
                    </m:func>
                  </m:oMath>
                </a14:m>
                <a:endParaRPr lang="zh-CN" altLang="zh-CN" dirty="0"/>
              </a:p>
              <a:p>
                <a:r>
                  <a:rPr lang="en-US" altLang="zh-CN" dirty="0"/>
                  <a:t> </a:t>
                </a:r>
                <a:endParaRPr lang="zh-CN" altLang="zh-CN" dirty="0"/>
              </a:p>
              <a:p>
                <a:r>
                  <a:rPr lang="zh-CN" altLang="zh-CN" dirty="0"/>
                  <a:t>下面我们来对上面的旋转矩阵进行化解，其中：</a:t>
                </a:r>
              </a:p>
              <a:p>
                <a14:m>
                  <m:oMath xmlns:m="http://schemas.openxmlformats.org/officeDocument/2006/math">
                    <m:sSub>
                      <m:sSubPr>
                        <m:ctrlPr>
                          <a:rPr lang="zh-CN" altLang="zh-CN" i="1">
                            <a:latin typeface="Cambria Math"/>
                          </a:rPr>
                        </m:ctrlPr>
                      </m:sSubPr>
                      <m:e>
                        <m:r>
                          <m:rPr>
                            <m:sty m:val="p"/>
                          </m:rPr>
                          <a:rPr lang="en-US" altLang="zh-CN">
                            <a:latin typeface="Cambria Math"/>
                          </a:rPr>
                          <m:t>m</m:t>
                        </m:r>
                      </m:e>
                      <m:sub>
                        <m:r>
                          <a:rPr lang="en-US" altLang="zh-CN">
                            <a:latin typeface="Cambria Math"/>
                          </a:rPr>
                          <m:t>11</m:t>
                        </m:r>
                      </m:sub>
                    </m:sSub>
                    <m:r>
                      <a:rPr lang="en-US" altLang="zh-CN">
                        <a:latin typeface="Cambria Math"/>
                      </a:rPr>
                      <m:t>=</m:t>
                    </m:r>
                    <m:sSubSup>
                      <m:sSubSupPr>
                        <m:ctrlPr>
                          <a:rPr lang="zh-CN" altLang="zh-CN" b="1" i="1">
                            <a:latin typeface="Cambria Math"/>
                          </a:rPr>
                        </m:ctrlPr>
                      </m:sSubSupPr>
                      <m:e>
                        <m:r>
                          <a:rPr lang="en-US" altLang="zh-CN" b="1" i="1">
                            <a:latin typeface="Cambria Math"/>
                          </a:rPr>
                          <m:t>𝐧</m:t>
                        </m:r>
                      </m:e>
                      <m:sub>
                        <m:r>
                          <m:rPr>
                            <m:sty m:val="p"/>
                          </m:rPr>
                          <a:rPr lang="en-US" altLang="zh-CN">
                            <a:latin typeface="Cambria Math"/>
                          </a:rPr>
                          <m:t>x</m:t>
                        </m:r>
                      </m:sub>
                      <m:sup>
                        <m:r>
                          <a:rPr lang="en-US" altLang="zh-CN">
                            <a:latin typeface="Cambria Math"/>
                          </a:rPr>
                          <m:t>2</m:t>
                        </m:r>
                      </m:sup>
                    </m:sSubSup>
                    <m:r>
                      <a:rPr lang="en-US" altLang="zh-CN">
                        <a:latin typeface="Cambria Math"/>
                      </a:rPr>
                      <m:t>(1</m:t>
                    </m:r>
                    <m:r>
                      <a:rPr lang="en-US" altLang="zh-CN" i="1">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r>
                          <a:rPr lang="en-US" altLang="zh-CN">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e>
                        </m:func>
                      </m:e>
                    </m:func>
                  </m:oMath>
                </a14:m>
                <a:endParaRPr lang="zh-CN" altLang="zh-CN" dirty="0"/>
              </a:p>
              <a:p>
                <a14:m>
                  <m:oMath xmlns:m="http://schemas.openxmlformats.org/officeDocument/2006/math">
                    <m:r>
                      <a:rPr lang="en-US" altLang="zh-CN">
                        <a:latin typeface="Cambria Math"/>
                      </a:rPr>
                      <m:t>=</m:t>
                    </m:r>
                    <m:sSubSup>
                      <m:sSubSupPr>
                        <m:ctrlPr>
                          <a:rPr lang="zh-CN" altLang="zh-CN" b="1" i="1">
                            <a:latin typeface="Cambria Math"/>
                          </a:rPr>
                        </m:ctrlPr>
                      </m:sSubSupPr>
                      <m:e>
                        <m:r>
                          <a:rPr lang="en-US" altLang="zh-CN" b="1" i="1">
                            <a:latin typeface="Cambria Math"/>
                          </a:rPr>
                          <m:t>𝐧</m:t>
                        </m:r>
                      </m:e>
                      <m:sub>
                        <m:r>
                          <m:rPr>
                            <m:sty m:val="p"/>
                          </m:rPr>
                          <a:rPr lang="en-US" altLang="zh-CN">
                            <a:latin typeface="Cambria Math"/>
                          </a:rPr>
                          <m:t>x</m:t>
                        </m:r>
                      </m:sub>
                      <m:sup>
                        <m:r>
                          <a:rPr lang="en-US" altLang="zh-CN">
                            <a:latin typeface="Cambria Math"/>
                          </a:rPr>
                          <m:t>2</m:t>
                        </m:r>
                      </m:sup>
                    </m:sSubSup>
                    <m:r>
                      <a:rPr lang="en-US" altLang="zh-CN" b="1" i="1">
                        <a:latin typeface="Cambria Math"/>
                      </a:rPr>
                      <m:t>−</m:t>
                    </m:r>
                    <m:sSubSup>
                      <m:sSubSupPr>
                        <m:ctrlPr>
                          <a:rPr lang="zh-CN" altLang="zh-CN" b="1" i="1">
                            <a:latin typeface="Cambria Math"/>
                          </a:rPr>
                        </m:ctrlPr>
                      </m:sSubSupPr>
                      <m:e>
                        <m:r>
                          <a:rPr lang="en-US" altLang="zh-CN" b="1" i="1">
                            <a:latin typeface="Cambria Math"/>
                          </a:rPr>
                          <m:t>𝐧</m:t>
                        </m:r>
                      </m:e>
                      <m:sub>
                        <m:r>
                          <m:rPr>
                            <m:sty m:val="p"/>
                          </m:rPr>
                          <a:rPr lang="en-US" altLang="zh-CN">
                            <a:latin typeface="Cambria Math"/>
                          </a:rPr>
                          <m:t>x</m:t>
                        </m:r>
                      </m:sub>
                      <m:sup>
                        <m:r>
                          <a:rPr lang="en-US" altLang="zh-CN">
                            <a:latin typeface="Cambria Math"/>
                          </a:rPr>
                          <m:t>2</m:t>
                        </m:r>
                      </m:sup>
                    </m:sSubSup>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e>
                    </m:func>
                    <m:r>
                      <a:rPr lang="en-US" altLang="zh-CN">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e>
                    </m:func>
                  </m:oMath>
                </a14:m>
                <a:endParaRPr lang="zh-CN" altLang="zh-CN" dirty="0"/>
              </a:p>
              <a:p>
                <a14:m>
                  <m:oMath xmlns:m="http://schemas.openxmlformats.org/officeDocument/2006/math">
                    <m:r>
                      <a:rPr lang="en-US" altLang="zh-CN">
                        <a:latin typeface="Cambria Math"/>
                      </a:rPr>
                      <m:t>=1</m:t>
                    </m:r>
                    <m:r>
                      <a:rPr lang="en-US" altLang="zh-CN" i="1">
                        <a:latin typeface="Cambria Math"/>
                      </a:rPr>
                      <m:t>−</m:t>
                    </m:r>
                    <m:r>
                      <a:rPr lang="en-US" altLang="zh-CN">
                        <a:latin typeface="Cambria Math"/>
                      </a:rPr>
                      <m:t>1+</m:t>
                    </m:r>
                    <m:sSubSup>
                      <m:sSubSupPr>
                        <m:ctrlPr>
                          <a:rPr lang="zh-CN" altLang="zh-CN" b="1" i="1">
                            <a:latin typeface="Cambria Math"/>
                          </a:rPr>
                        </m:ctrlPr>
                      </m:sSubSupPr>
                      <m:e>
                        <m:r>
                          <a:rPr lang="en-US" altLang="zh-CN" b="1" i="1">
                            <a:latin typeface="Cambria Math"/>
                          </a:rPr>
                          <m:t>𝐧</m:t>
                        </m:r>
                      </m:e>
                      <m:sub>
                        <m:r>
                          <m:rPr>
                            <m:sty m:val="p"/>
                          </m:rPr>
                          <a:rPr lang="en-US" altLang="zh-CN">
                            <a:latin typeface="Cambria Math"/>
                          </a:rPr>
                          <m:t>x</m:t>
                        </m:r>
                      </m:sub>
                      <m:sup>
                        <m:r>
                          <a:rPr lang="en-US" altLang="zh-CN">
                            <a:latin typeface="Cambria Math"/>
                          </a:rPr>
                          <m:t>2</m:t>
                        </m:r>
                      </m:sup>
                    </m:sSubSup>
                    <m:r>
                      <a:rPr lang="en-US" altLang="zh-CN" b="1" i="1">
                        <a:latin typeface="Cambria Math"/>
                      </a:rPr>
                      <m:t>−</m:t>
                    </m:r>
                    <m:sSubSup>
                      <m:sSubSupPr>
                        <m:ctrlPr>
                          <a:rPr lang="zh-CN" altLang="zh-CN" b="1" i="1">
                            <a:latin typeface="Cambria Math"/>
                          </a:rPr>
                        </m:ctrlPr>
                      </m:sSubSupPr>
                      <m:e>
                        <m:r>
                          <a:rPr lang="en-US" altLang="zh-CN" b="1" i="1">
                            <a:latin typeface="Cambria Math"/>
                          </a:rPr>
                          <m:t>𝐧</m:t>
                        </m:r>
                      </m:e>
                      <m:sub>
                        <m:r>
                          <m:rPr>
                            <m:sty m:val="p"/>
                          </m:rPr>
                          <a:rPr lang="en-US" altLang="zh-CN">
                            <a:latin typeface="Cambria Math"/>
                          </a:rPr>
                          <m:t>x</m:t>
                        </m:r>
                      </m:sub>
                      <m:sup>
                        <m:r>
                          <a:rPr lang="en-US" altLang="zh-CN">
                            <a:latin typeface="Cambria Math"/>
                          </a:rPr>
                          <m:t>2</m:t>
                        </m:r>
                      </m:sup>
                    </m:sSubSup>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e>
                    </m:func>
                    <m:r>
                      <a:rPr lang="en-US" altLang="zh-CN">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e>
                    </m:func>
                  </m:oMath>
                </a14:m>
                <a:endParaRPr lang="zh-CN" altLang="zh-CN" dirty="0"/>
              </a:p>
              <a:p>
                <a14:m>
                  <m:oMath xmlns:m="http://schemas.openxmlformats.org/officeDocument/2006/math">
                    <m:r>
                      <a:rPr lang="en-US" altLang="zh-CN">
                        <a:latin typeface="Cambria Math"/>
                      </a:rPr>
                      <m:t>=1</m:t>
                    </m:r>
                    <m:r>
                      <a:rPr lang="en-US" altLang="zh-CN" i="1">
                        <a:latin typeface="Cambria Math"/>
                      </a:rPr>
                      <m:t>−</m:t>
                    </m:r>
                    <m:r>
                      <a:rPr lang="en-US" altLang="zh-CN">
                        <a:latin typeface="Cambria Math"/>
                      </a:rPr>
                      <m:t>(1</m:t>
                    </m:r>
                    <m:r>
                      <a:rPr lang="en-US" altLang="zh-CN" i="1">
                        <a:latin typeface="Cambria Math"/>
                      </a:rPr>
                      <m:t>−</m:t>
                    </m:r>
                    <m:sSubSup>
                      <m:sSubSupPr>
                        <m:ctrlPr>
                          <a:rPr lang="zh-CN" altLang="zh-CN" b="1" i="1">
                            <a:latin typeface="Cambria Math"/>
                          </a:rPr>
                        </m:ctrlPr>
                      </m:sSubSupPr>
                      <m:e>
                        <m:r>
                          <a:rPr lang="en-US" altLang="zh-CN" b="1" i="1">
                            <a:latin typeface="Cambria Math"/>
                          </a:rPr>
                          <m:t>𝐧</m:t>
                        </m:r>
                      </m:e>
                      <m:sub>
                        <m:r>
                          <m:rPr>
                            <m:sty m:val="p"/>
                          </m:rPr>
                          <a:rPr lang="en-US" altLang="zh-CN">
                            <a:latin typeface="Cambria Math"/>
                          </a:rPr>
                          <m:t>x</m:t>
                        </m:r>
                      </m:sub>
                      <m:sup>
                        <m:r>
                          <a:rPr lang="en-US" altLang="zh-CN">
                            <a:latin typeface="Cambria Math"/>
                          </a:rPr>
                          <m:t>2</m:t>
                        </m:r>
                      </m:sup>
                    </m:sSubSup>
                    <m:r>
                      <a:rPr lang="en-US" altLang="zh-CN" b="1">
                        <a:latin typeface="Cambria Math"/>
                      </a:rPr>
                      <m:t>+</m:t>
                    </m:r>
                    <m:sSubSup>
                      <m:sSubSupPr>
                        <m:ctrlPr>
                          <a:rPr lang="zh-CN" altLang="zh-CN" b="1" i="1">
                            <a:latin typeface="Cambria Math"/>
                          </a:rPr>
                        </m:ctrlPr>
                      </m:sSubSupPr>
                      <m:e>
                        <m:r>
                          <a:rPr lang="en-US" altLang="zh-CN" b="1" i="1">
                            <a:latin typeface="Cambria Math"/>
                          </a:rPr>
                          <m:t>𝐧</m:t>
                        </m:r>
                      </m:e>
                      <m:sub>
                        <m:r>
                          <m:rPr>
                            <m:sty m:val="p"/>
                          </m:rPr>
                          <a:rPr lang="en-US" altLang="zh-CN">
                            <a:latin typeface="Cambria Math"/>
                          </a:rPr>
                          <m:t>x</m:t>
                        </m:r>
                      </m:sub>
                      <m:sup>
                        <m:r>
                          <a:rPr lang="en-US" altLang="zh-CN">
                            <a:latin typeface="Cambria Math"/>
                          </a:rPr>
                          <m:t>2</m:t>
                        </m:r>
                      </m:sup>
                    </m:sSubSup>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e>
                    </m:func>
                    <m:r>
                      <a:rPr lang="en-US" altLang="zh-CN" i="1">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r>
                          <a:rPr lang="en-US" altLang="zh-CN">
                            <a:latin typeface="Cambria Math"/>
                          </a:rPr>
                          <m:t>)</m:t>
                        </m:r>
                      </m:e>
                    </m:func>
                  </m:oMath>
                </a14:m>
                <a:endParaRPr lang="zh-CN" altLang="zh-CN" dirty="0"/>
              </a:p>
              <a:p>
                <a14:m>
                  <m:oMath xmlns:m="http://schemas.openxmlformats.org/officeDocument/2006/math">
                    <m:r>
                      <a:rPr lang="en-US" altLang="zh-CN">
                        <a:latin typeface="Cambria Math"/>
                      </a:rPr>
                      <m:t>=1</m:t>
                    </m:r>
                    <m:r>
                      <a:rPr lang="en-US" altLang="zh-CN" i="1">
                        <a:latin typeface="Cambria Math"/>
                      </a:rPr>
                      <m:t>−</m:t>
                    </m:r>
                    <m:r>
                      <a:rPr lang="en-US" altLang="zh-CN">
                        <a:latin typeface="Cambria Math"/>
                      </a:rPr>
                      <m:t>(1</m:t>
                    </m:r>
                    <m:r>
                      <a:rPr lang="en-US" altLang="zh-CN" i="1">
                        <a:latin typeface="Cambria Math"/>
                      </a:rPr>
                      <m:t>−</m:t>
                    </m:r>
                    <m:sSubSup>
                      <m:sSubSupPr>
                        <m:ctrlPr>
                          <a:rPr lang="zh-CN" altLang="zh-CN" b="1" i="1">
                            <a:latin typeface="Cambria Math"/>
                          </a:rPr>
                        </m:ctrlPr>
                      </m:sSubSupPr>
                      <m:e>
                        <m:r>
                          <a:rPr lang="en-US" altLang="zh-CN" b="1" i="1">
                            <a:latin typeface="Cambria Math"/>
                          </a:rPr>
                          <m:t>𝐧</m:t>
                        </m:r>
                      </m:e>
                      <m:sub>
                        <m:r>
                          <m:rPr>
                            <m:sty m:val="p"/>
                          </m:rPr>
                          <a:rPr lang="en-US" altLang="zh-CN">
                            <a:latin typeface="Cambria Math"/>
                          </a:rPr>
                          <m:t>x</m:t>
                        </m:r>
                      </m:sub>
                      <m:sup>
                        <m:r>
                          <a:rPr lang="en-US" altLang="zh-CN">
                            <a:latin typeface="Cambria Math"/>
                          </a:rPr>
                          <m:t>2</m:t>
                        </m:r>
                      </m:sup>
                    </m:sSubSup>
                    <m:r>
                      <a:rPr lang="en-US" altLang="zh-CN" b="1">
                        <a:latin typeface="Cambria Math"/>
                      </a:rPr>
                      <m:t>)(</m:t>
                    </m:r>
                    <m:r>
                      <a:rPr lang="en-US" altLang="zh-CN" b="1" i="1">
                        <a:latin typeface="Cambria Math"/>
                      </a:rPr>
                      <m:t>𝟏</m:t>
                    </m:r>
                    <m:r>
                      <a:rPr lang="en-US" altLang="zh-CN" b="1" i="1">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e>
                    </m:func>
                    <m:r>
                      <a:rPr lang="en-US" altLang="zh-CN">
                        <a:latin typeface="Cambria Math"/>
                      </a:rPr>
                      <m:t>)</m:t>
                    </m:r>
                  </m:oMath>
                </a14:m>
                <a:endParaRPr lang="zh-CN" altLang="zh-CN" dirty="0"/>
              </a:p>
              <a:p>
                <a:r>
                  <a:rPr lang="zh-CN" altLang="zh-CN" dirty="0"/>
                  <a:t>由于</a:t>
                </a:r>
                <a14:m>
                  <m:oMath xmlns:m="http://schemas.openxmlformats.org/officeDocument/2006/math">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r>
                          <a:rPr lang="en-US" altLang="zh-CN">
                            <a:latin typeface="Cambria Math"/>
                          </a:rPr>
                          <m:t>=1</m:t>
                        </m:r>
                        <m:r>
                          <a:rPr lang="en-US" altLang="zh-CN" i="1">
                            <a:latin typeface="Cambria Math"/>
                          </a:rPr>
                          <m:t>−</m:t>
                        </m:r>
                        <m:r>
                          <a:rPr lang="en-US" altLang="zh-CN">
                            <a:latin typeface="Cambria Math"/>
                          </a:rPr>
                          <m:t>2(</m:t>
                        </m:r>
                        <m:sSup>
                          <m:sSupPr>
                            <m:ctrlPr>
                              <a:rPr lang="zh-CN" altLang="zh-CN" i="1">
                                <a:latin typeface="Cambria Math"/>
                              </a:rPr>
                            </m:ctrlPr>
                          </m:sSupPr>
                          <m:e>
                            <m:func>
                              <m:funcPr>
                                <m:ctrlPr>
                                  <a:rPr lang="zh-CN" altLang="zh-CN" i="1">
                                    <a:latin typeface="Cambria Math"/>
                                  </a:rPr>
                                </m:ctrlPr>
                              </m:funcPr>
                              <m:fName>
                                <m:r>
                                  <m:rPr>
                                    <m:sty m:val="p"/>
                                  </m:rPr>
                                  <a:rPr lang="en-US" altLang="zh-CN">
                                    <a:latin typeface="Cambria Math"/>
                                  </a:rPr>
                                  <m:t>sin</m:t>
                                </m:r>
                              </m:fName>
                              <m:e>
                                <m:r>
                                  <a:rPr lang="en-US" altLang="zh-CN">
                                    <a:latin typeface="Cambria Math"/>
                                  </a:rPr>
                                  <m:t>(</m:t>
                                </m:r>
                                <m:f>
                                  <m:fPr>
                                    <m:type m:val="lin"/>
                                    <m:ctrlPr>
                                      <a:rPr lang="zh-CN" altLang="zh-CN" i="1">
                                        <a:latin typeface="Cambria Math"/>
                                      </a:rPr>
                                    </m:ctrlPr>
                                  </m:fPr>
                                  <m:num>
                                    <m:r>
                                      <m:rPr>
                                        <m:sty m:val="p"/>
                                      </m:rPr>
                                      <a:rPr lang="en-US" altLang="zh-CN">
                                        <a:latin typeface="Cambria Math"/>
                                      </a:rPr>
                                      <m:t>θ</m:t>
                                    </m:r>
                                  </m:num>
                                  <m:den>
                                    <m:r>
                                      <a:rPr lang="en-US" altLang="zh-CN">
                                        <a:latin typeface="Cambria Math"/>
                                      </a:rPr>
                                      <m:t>2))</m:t>
                                    </m:r>
                                  </m:den>
                                </m:f>
                              </m:e>
                            </m:func>
                          </m:e>
                          <m:sup>
                            <m:r>
                              <a:rPr lang="en-US" altLang="zh-CN">
                                <a:latin typeface="Cambria Math"/>
                              </a:rPr>
                              <m:t>2</m:t>
                            </m:r>
                          </m:sup>
                        </m:sSup>
                      </m:e>
                    </m:func>
                  </m:oMath>
                </a14:m>
                <a:r>
                  <a:rPr lang="zh-CN" altLang="zh-CN" dirty="0"/>
                  <a:t>，故上式可以表示为：</a:t>
                </a:r>
              </a:p>
              <a:p>
                <a14:m>
                  <m:oMath xmlns:m="http://schemas.openxmlformats.org/officeDocument/2006/math">
                    <m:sSub>
                      <m:sSubPr>
                        <m:ctrlPr>
                          <a:rPr lang="zh-CN" altLang="zh-CN" i="1">
                            <a:latin typeface="Cambria Math"/>
                          </a:rPr>
                        </m:ctrlPr>
                      </m:sSubPr>
                      <m:e>
                        <m:r>
                          <m:rPr>
                            <m:sty m:val="p"/>
                          </m:rPr>
                          <a:rPr lang="en-US" altLang="zh-CN">
                            <a:latin typeface="Cambria Math"/>
                          </a:rPr>
                          <m:t>m</m:t>
                        </m:r>
                      </m:e>
                      <m:sub>
                        <m:r>
                          <a:rPr lang="en-US" altLang="zh-CN">
                            <a:latin typeface="Cambria Math"/>
                          </a:rPr>
                          <m:t>11</m:t>
                        </m:r>
                      </m:sub>
                    </m:sSub>
                    <m:r>
                      <a:rPr lang="en-US" altLang="zh-CN">
                        <a:latin typeface="Cambria Math"/>
                      </a:rPr>
                      <m:t>=1</m:t>
                    </m:r>
                    <m:r>
                      <a:rPr lang="en-US" altLang="zh-CN" i="1">
                        <a:latin typeface="Cambria Math"/>
                      </a:rPr>
                      <m:t>−</m:t>
                    </m:r>
                    <m:d>
                      <m:dPr>
                        <m:ctrlPr>
                          <a:rPr lang="zh-CN" altLang="zh-CN" i="1">
                            <a:latin typeface="Cambria Math"/>
                          </a:rPr>
                        </m:ctrlPr>
                      </m:dPr>
                      <m:e>
                        <m:r>
                          <a:rPr lang="en-US" altLang="zh-CN">
                            <a:latin typeface="Cambria Math"/>
                          </a:rPr>
                          <m:t>1</m:t>
                        </m:r>
                        <m:r>
                          <a:rPr lang="en-US" altLang="zh-CN" i="1">
                            <a:latin typeface="Cambria Math"/>
                          </a:rPr>
                          <m:t>−</m:t>
                        </m:r>
                        <m:sSubSup>
                          <m:sSubSupPr>
                            <m:ctrlPr>
                              <a:rPr lang="zh-CN" altLang="zh-CN" b="1" i="1">
                                <a:latin typeface="Cambria Math"/>
                              </a:rPr>
                            </m:ctrlPr>
                          </m:sSubSupPr>
                          <m:e>
                            <m:r>
                              <a:rPr lang="en-US" altLang="zh-CN" b="1" i="1">
                                <a:latin typeface="Cambria Math"/>
                              </a:rPr>
                              <m:t>𝐧</m:t>
                            </m:r>
                          </m:e>
                          <m:sub>
                            <m:r>
                              <m:rPr>
                                <m:sty m:val="p"/>
                              </m:rPr>
                              <a:rPr lang="en-US" altLang="zh-CN">
                                <a:latin typeface="Cambria Math"/>
                              </a:rPr>
                              <m:t>x</m:t>
                            </m:r>
                          </m:sub>
                          <m:sup>
                            <m:r>
                              <a:rPr lang="en-US" altLang="zh-CN">
                                <a:latin typeface="Cambria Math"/>
                              </a:rPr>
                              <m:t>2</m:t>
                            </m:r>
                          </m:sup>
                        </m:sSubSup>
                      </m:e>
                    </m:d>
                    <m:r>
                      <a:rPr lang="en-US" altLang="zh-CN">
                        <a:latin typeface="Cambria Math"/>
                      </a:rPr>
                      <m:t>2(</m:t>
                    </m:r>
                    <m:sSup>
                      <m:sSupPr>
                        <m:ctrlPr>
                          <a:rPr lang="zh-CN" altLang="zh-CN" i="1">
                            <a:latin typeface="Cambria Math"/>
                          </a:rPr>
                        </m:ctrlPr>
                      </m:sSupPr>
                      <m:e>
                        <m:func>
                          <m:funcPr>
                            <m:ctrlPr>
                              <a:rPr lang="zh-CN" altLang="zh-CN" i="1">
                                <a:latin typeface="Cambria Math"/>
                              </a:rPr>
                            </m:ctrlPr>
                          </m:funcPr>
                          <m:fName>
                            <m:r>
                              <m:rPr>
                                <m:sty m:val="p"/>
                              </m:rPr>
                              <a:rPr lang="en-US" altLang="zh-CN">
                                <a:latin typeface="Cambria Math"/>
                              </a:rPr>
                              <m:t>sin</m:t>
                            </m:r>
                          </m:fName>
                          <m:e>
                            <m:r>
                              <a:rPr lang="en-US" altLang="zh-CN">
                                <a:latin typeface="Cambria Math"/>
                              </a:rPr>
                              <m:t>(</m:t>
                            </m:r>
                            <m:f>
                              <m:fPr>
                                <m:type m:val="lin"/>
                                <m:ctrlPr>
                                  <a:rPr lang="zh-CN" altLang="zh-CN" i="1">
                                    <a:latin typeface="Cambria Math"/>
                                  </a:rPr>
                                </m:ctrlPr>
                              </m:fPr>
                              <m:num>
                                <m:r>
                                  <m:rPr>
                                    <m:sty m:val="p"/>
                                  </m:rPr>
                                  <a:rPr lang="en-US" altLang="zh-CN">
                                    <a:latin typeface="Cambria Math"/>
                                  </a:rPr>
                                  <m:t>θ</m:t>
                                </m:r>
                              </m:num>
                              <m:den>
                                <m:r>
                                  <a:rPr lang="en-US" altLang="zh-CN">
                                    <a:latin typeface="Cambria Math"/>
                                  </a:rPr>
                                  <m:t>2))</m:t>
                                </m:r>
                              </m:den>
                            </m:f>
                          </m:e>
                        </m:func>
                      </m:e>
                      <m:sup>
                        <m:r>
                          <a:rPr lang="en-US" altLang="zh-CN">
                            <a:latin typeface="Cambria Math"/>
                          </a:rPr>
                          <m:t>2</m:t>
                        </m:r>
                      </m:sup>
                    </m:sSup>
                  </m:oMath>
                </a14:m>
                <a:endParaRPr lang="zh-CN" altLang="zh-CN" dirty="0"/>
              </a:p>
              <a:p>
                <a14:m>
                  <m:oMath xmlns:m="http://schemas.openxmlformats.org/officeDocument/2006/math">
                    <m:r>
                      <a:rPr lang="en-US" altLang="zh-CN">
                        <a:latin typeface="Cambria Math"/>
                      </a:rPr>
                      <m:t>=</m:t>
                    </m:r>
                    <m:r>
                      <a:rPr lang="en-US" altLang="zh-CN" i="1">
                        <a:latin typeface="Cambria Math"/>
                      </a:rPr>
                      <m:t>−</m:t>
                    </m:r>
                    <m:r>
                      <a:rPr lang="en-US" altLang="zh-CN">
                        <a:latin typeface="Cambria Math"/>
                      </a:rPr>
                      <m:t>1+2(</m:t>
                    </m:r>
                    <m:sSup>
                      <m:sSupPr>
                        <m:ctrlPr>
                          <a:rPr lang="zh-CN" altLang="zh-CN" i="1">
                            <a:latin typeface="Cambria Math"/>
                          </a:rPr>
                        </m:ctrlPr>
                      </m:sSupPr>
                      <m:e>
                        <m:func>
                          <m:funcPr>
                            <m:ctrlPr>
                              <a:rPr lang="zh-CN" altLang="zh-CN" i="1">
                                <a:latin typeface="Cambria Math"/>
                              </a:rPr>
                            </m:ctrlPr>
                          </m:funcPr>
                          <m:fName>
                            <m:r>
                              <m:rPr>
                                <m:sty m:val="p"/>
                              </m:rPr>
                              <a:rPr lang="en-US" altLang="zh-CN">
                                <a:latin typeface="Cambria Math"/>
                              </a:rPr>
                              <m:t>cos</m:t>
                            </m:r>
                            <m:r>
                              <a:rPr lang="en-US" altLang="zh-CN">
                                <a:latin typeface="Cambria Math"/>
                              </a:rPr>
                              <m:t>(</m:t>
                            </m:r>
                          </m:fName>
                          <m:e>
                            <m:f>
                              <m:fPr>
                                <m:type m:val="lin"/>
                                <m:ctrlPr>
                                  <a:rPr lang="zh-CN" altLang="zh-CN" i="1">
                                    <a:latin typeface="Cambria Math"/>
                                  </a:rPr>
                                </m:ctrlPr>
                              </m:fPr>
                              <m:num>
                                <m:r>
                                  <m:rPr>
                                    <m:sty m:val="p"/>
                                  </m:rPr>
                                  <a:rPr lang="en-US" altLang="zh-CN">
                                    <a:latin typeface="Cambria Math"/>
                                  </a:rPr>
                                  <m:t>θ</m:t>
                                </m:r>
                              </m:num>
                              <m:den>
                                <m:r>
                                  <a:rPr lang="en-US" altLang="zh-CN">
                                    <a:latin typeface="Cambria Math"/>
                                  </a:rPr>
                                  <m:t>2))</m:t>
                                </m:r>
                              </m:den>
                            </m:f>
                          </m:e>
                        </m:func>
                      </m:e>
                      <m:sup>
                        <m:r>
                          <a:rPr lang="en-US" altLang="zh-CN">
                            <a:latin typeface="Cambria Math"/>
                          </a:rPr>
                          <m:t>2</m:t>
                        </m:r>
                      </m:sup>
                    </m:sSup>
                    <m:r>
                      <a:rPr lang="en-US" altLang="zh-CN">
                        <a:latin typeface="Cambria Math"/>
                      </a:rPr>
                      <m:t>+2</m:t>
                    </m:r>
                    <m:sSup>
                      <m:sSupPr>
                        <m:ctrlPr>
                          <a:rPr lang="zh-CN" altLang="zh-CN" i="1">
                            <a:latin typeface="Cambria Math"/>
                          </a:rPr>
                        </m:ctrlPr>
                      </m:sSupPr>
                      <m:e>
                        <m:r>
                          <a:rPr lang="en-US" altLang="zh-CN">
                            <a:latin typeface="Cambria Math"/>
                          </a:rPr>
                          <m:t>(</m:t>
                        </m:r>
                        <m:f>
                          <m:fPr>
                            <m:type m:val="lin"/>
                            <m:ctrlPr>
                              <a:rPr lang="zh-CN" altLang="zh-CN" i="1">
                                <a:latin typeface="Cambria Math"/>
                              </a:rPr>
                            </m:ctrlPr>
                          </m:fPr>
                          <m:num>
                            <m:sSub>
                              <m:sSubPr>
                                <m:ctrlPr>
                                  <a:rPr lang="zh-CN" altLang="zh-CN" i="1">
                                    <a:latin typeface="Cambria Math"/>
                                  </a:rPr>
                                </m:ctrlPr>
                              </m:sSubPr>
                              <m:e>
                                <m:r>
                                  <a:rPr lang="en-US" altLang="zh-CN" b="1" i="1">
                                    <a:latin typeface="Cambria Math"/>
                                  </a:rPr>
                                  <m:t>𝐧</m:t>
                                </m:r>
                              </m:e>
                              <m:sub>
                                <m:r>
                                  <m:rPr>
                                    <m:sty m:val="p"/>
                                  </m:rPr>
                                  <a:rPr lang="en-US" altLang="zh-CN">
                                    <a:latin typeface="Cambria Math"/>
                                  </a:rPr>
                                  <m:t>x</m:t>
                                </m:r>
                              </m:sub>
                            </m:sSub>
                            <m:func>
                              <m:funcPr>
                                <m:ctrlPr>
                                  <a:rPr lang="zh-CN" altLang="zh-CN" i="1">
                                    <a:latin typeface="Cambria Math"/>
                                  </a:rPr>
                                </m:ctrlPr>
                              </m:funcPr>
                              <m:fName>
                                <m:r>
                                  <m:rPr>
                                    <m:sty m:val="p"/>
                                  </m:rPr>
                                  <a:rPr lang="en-US" altLang="zh-CN">
                                    <a:latin typeface="Cambria Math"/>
                                  </a:rPr>
                                  <m:t>sin</m:t>
                                </m:r>
                              </m:fName>
                              <m:e>
                                <m:r>
                                  <a:rPr lang="en-US" altLang="zh-CN">
                                    <a:latin typeface="Cambria Math"/>
                                  </a:rPr>
                                  <m:t>(</m:t>
                                </m:r>
                                <m:r>
                                  <m:rPr>
                                    <m:sty m:val="p"/>
                                  </m:rPr>
                                  <a:rPr lang="en-US" altLang="zh-CN">
                                    <a:latin typeface="Cambria Math"/>
                                  </a:rPr>
                                  <m:t>θ</m:t>
                                </m:r>
                              </m:e>
                            </m:func>
                          </m:num>
                          <m:den>
                            <m:r>
                              <a:rPr lang="en-US" altLang="zh-CN">
                                <a:latin typeface="Cambria Math"/>
                              </a:rPr>
                              <m:t>2)</m:t>
                            </m:r>
                          </m:den>
                        </m:f>
                      </m:e>
                      <m:sup>
                        <m:r>
                          <a:rPr lang="en-US" altLang="zh-CN">
                            <a:latin typeface="Cambria Math"/>
                          </a:rPr>
                          <m:t>2</m:t>
                        </m:r>
                      </m:sup>
                    </m:sSup>
                  </m:oMath>
                </a14:m>
                <a:endParaRPr lang="zh-CN" altLang="zh-CN" dirty="0"/>
              </a:p>
              <a:p>
                <a14:m>
                  <m:oMath xmlns:m="http://schemas.openxmlformats.org/officeDocument/2006/math">
                    <m:r>
                      <a:rPr lang="en-US" altLang="zh-CN">
                        <a:latin typeface="Cambria Math"/>
                      </a:rPr>
                      <m:t>=</m:t>
                    </m:r>
                    <m:r>
                      <a:rPr lang="en-US" altLang="zh-CN" i="1">
                        <a:latin typeface="Cambria Math"/>
                      </a:rPr>
                      <m:t>−</m:t>
                    </m:r>
                    <m:r>
                      <a:rPr lang="en-US" altLang="zh-CN">
                        <a:latin typeface="Cambria Math"/>
                      </a:rPr>
                      <m:t>1+2</m:t>
                    </m:r>
                    <m:sSup>
                      <m:sSupPr>
                        <m:ctrlPr>
                          <a:rPr lang="zh-CN" altLang="zh-CN" i="1">
                            <a:latin typeface="Cambria Math"/>
                          </a:rPr>
                        </m:ctrlPr>
                      </m:sSupPr>
                      <m:e>
                        <m:r>
                          <m:rPr>
                            <m:sty m:val="p"/>
                          </m:rPr>
                          <a:rPr lang="en-US" altLang="zh-CN">
                            <a:latin typeface="Cambria Math"/>
                          </a:rPr>
                          <m:t>w</m:t>
                        </m:r>
                      </m:e>
                      <m:sup>
                        <m:r>
                          <a:rPr lang="en-US" altLang="zh-CN">
                            <a:latin typeface="Cambria Math"/>
                          </a:rPr>
                          <m:t>2</m:t>
                        </m:r>
                      </m:sup>
                    </m:sSup>
                    <m:r>
                      <a:rPr lang="en-US" altLang="zh-CN">
                        <a:latin typeface="Cambria Math"/>
                      </a:rPr>
                      <m:t>+2</m:t>
                    </m:r>
                    <m:sSup>
                      <m:sSupPr>
                        <m:ctrlPr>
                          <a:rPr lang="zh-CN" altLang="zh-CN" i="1">
                            <a:latin typeface="Cambria Math"/>
                          </a:rPr>
                        </m:ctrlPr>
                      </m:sSupPr>
                      <m:e>
                        <m:r>
                          <m:rPr>
                            <m:sty m:val="p"/>
                          </m:rPr>
                          <a:rPr lang="en-US" altLang="zh-CN">
                            <a:latin typeface="Cambria Math"/>
                          </a:rPr>
                          <m:t>x</m:t>
                        </m:r>
                      </m:e>
                      <m:sup>
                        <m:r>
                          <a:rPr lang="en-US" altLang="zh-CN">
                            <a:latin typeface="Cambria Math"/>
                          </a:rPr>
                          <m:t>2</m:t>
                        </m:r>
                      </m:sup>
                    </m:sSup>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23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83773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55000" lnSpcReduction="20000"/>
              </a:bodyPr>
              <a:lstStyle/>
              <a:p>
                <a:r>
                  <a:rPr lang="zh-CN" altLang="zh-CN" dirty="0"/>
                  <a:t>因为用于表示旋转的四元数是单位四元数，即：</a:t>
                </a:r>
                <a14:m>
                  <m:oMath xmlns:m="http://schemas.openxmlformats.org/officeDocument/2006/math">
                    <m:sSup>
                      <m:sSupPr>
                        <m:ctrlPr>
                          <a:rPr lang="zh-CN" altLang="zh-CN" i="1">
                            <a:latin typeface="Cambria Math"/>
                          </a:rPr>
                        </m:ctrlPr>
                      </m:sSupPr>
                      <m:e>
                        <m:r>
                          <m:rPr>
                            <m:sty m:val="p"/>
                          </m:rPr>
                          <a:rPr lang="en-US" altLang="zh-CN">
                            <a:latin typeface="Cambria Math"/>
                          </a:rPr>
                          <m:t>w</m:t>
                        </m:r>
                      </m:e>
                      <m:sup>
                        <m:r>
                          <a:rPr lang="en-US" altLang="zh-CN">
                            <a:latin typeface="Cambria Math"/>
                          </a:rPr>
                          <m:t>2</m:t>
                        </m:r>
                      </m:sup>
                    </m:sSup>
                    <m:r>
                      <a:rPr lang="en-US" altLang="zh-CN">
                        <a:latin typeface="Cambria Math"/>
                      </a:rPr>
                      <m:t>+</m:t>
                    </m:r>
                    <m:sSup>
                      <m:sSupPr>
                        <m:ctrlPr>
                          <a:rPr lang="zh-CN" altLang="zh-CN" i="1">
                            <a:latin typeface="Cambria Math"/>
                          </a:rPr>
                        </m:ctrlPr>
                      </m:sSupPr>
                      <m:e>
                        <m:r>
                          <m:rPr>
                            <m:sty m:val="p"/>
                          </m:rPr>
                          <a:rPr lang="en-US" altLang="zh-CN">
                            <a:latin typeface="Cambria Math"/>
                          </a:rPr>
                          <m:t>x</m:t>
                        </m:r>
                      </m:e>
                      <m:sup>
                        <m:r>
                          <a:rPr lang="en-US" altLang="zh-CN">
                            <a:latin typeface="Cambria Math"/>
                          </a:rPr>
                          <m:t>2</m:t>
                        </m:r>
                      </m:sup>
                    </m:sSup>
                    <m:r>
                      <a:rPr lang="en-US" altLang="zh-CN">
                        <a:latin typeface="Cambria Math"/>
                      </a:rPr>
                      <m:t>+</m:t>
                    </m:r>
                    <m:sSup>
                      <m:sSupPr>
                        <m:ctrlPr>
                          <a:rPr lang="zh-CN" altLang="zh-CN" i="1">
                            <a:latin typeface="Cambria Math"/>
                          </a:rPr>
                        </m:ctrlPr>
                      </m:sSupPr>
                      <m:e>
                        <m:r>
                          <m:rPr>
                            <m:sty m:val="p"/>
                          </m:rPr>
                          <a:rPr lang="en-US" altLang="zh-CN">
                            <a:latin typeface="Cambria Math"/>
                          </a:rPr>
                          <m:t>y</m:t>
                        </m:r>
                      </m:e>
                      <m:sup>
                        <m:r>
                          <a:rPr lang="en-US" altLang="zh-CN">
                            <a:latin typeface="Cambria Math"/>
                          </a:rPr>
                          <m:t>2</m:t>
                        </m:r>
                      </m:sup>
                    </m:sSup>
                    <m:r>
                      <a:rPr lang="en-US" altLang="zh-CN">
                        <a:latin typeface="Cambria Math"/>
                      </a:rPr>
                      <m:t>+</m:t>
                    </m:r>
                    <m:sSup>
                      <m:sSupPr>
                        <m:ctrlPr>
                          <a:rPr lang="zh-CN" altLang="zh-CN" i="1">
                            <a:latin typeface="Cambria Math"/>
                          </a:rPr>
                        </m:ctrlPr>
                      </m:sSupPr>
                      <m:e>
                        <m:r>
                          <m:rPr>
                            <m:sty m:val="p"/>
                          </m:rPr>
                          <a:rPr lang="en-US" altLang="zh-CN">
                            <a:latin typeface="Cambria Math"/>
                          </a:rPr>
                          <m:t>z</m:t>
                        </m:r>
                      </m:e>
                      <m:sup>
                        <m:r>
                          <a:rPr lang="en-US" altLang="zh-CN">
                            <a:latin typeface="Cambria Math"/>
                          </a:rPr>
                          <m:t>2</m:t>
                        </m:r>
                      </m:sup>
                    </m:sSup>
                    <m:r>
                      <a:rPr lang="en-US" altLang="zh-CN">
                        <a:latin typeface="Cambria Math"/>
                      </a:rPr>
                      <m:t>=1</m:t>
                    </m:r>
                  </m:oMath>
                </a14:m>
                <a:r>
                  <a:rPr lang="zh-CN" altLang="zh-CN" dirty="0"/>
                  <a:t>，所以上式可以转化为：</a:t>
                </a:r>
              </a:p>
              <a:p>
                <a14:m>
                  <m:oMath xmlns:m="http://schemas.openxmlformats.org/officeDocument/2006/math">
                    <m:sSub>
                      <m:sSubPr>
                        <m:ctrlPr>
                          <a:rPr lang="zh-CN" altLang="zh-CN" i="1">
                            <a:latin typeface="Cambria Math"/>
                          </a:rPr>
                        </m:ctrlPr>
                      </m:sSubPr>
                      <m:e>
                        <m:r>
                          <m:rPr>
                            <m:sty m:val="p"/>
                          </m:rPr>
                          <a:rPr lang="en-US" altLang="zh-CN">
                            <a:latin typeface="Cambria Math"/>
                          </a:rPr>
                          <m:t>m</m:t>
                        </m:r>
                      </m:e>
                      <m:sub>
                        <m:r>
                          <a:rPr lang="en-US" altLang="zh-CN">
                            <a:latin typeface="Cambria Math"/>
                          </a:rPr>
                          <m:t>11</m:t>
                        </m:r>
                      </m:sub>
                    </m:sSub>
                    <m:r>
                      <a:rPr lang="en-US" altLang="zh-CN">
                        <a:latin typeface="Cambria Math"/>
                      </a:rPr>
                      <m:t>=</m:t>
                    </m:r>
                    <m:r>
                      <a:rPr lang="en-US" altLang="zh-CN" i="1">
                        <a:latin typeface="Cambria Math"/>
                      </a:rPr>
                      <m:t>−</m:t>
                    </m:r>
                    <m:r>
                      <a:rPr lang="en-US" altLang="zh-CN">
                        <a:latin typeface="Cambria Math"/>
                      </a:rPr>
                      <m:t>1+2</m:t>
                    </m:r>
                    <m:d>
                      <m:dPr>
                        <m:ctrlPr>
                          <a:rPr lang="zh-CN" altLang="zh-CN" i="1">
                            <a:latin typeface="Cambria Math"/>
                          </a:rPr>
                        </m:ctrlPr>
                      </m:dPr>
                      <m:e>
                        <m:r>
                          <a:rPr lang="en-US" altLang="zh-CN">
                            <a:latin typeface="Cambria Math"/>
                          </a:rPr>
                          <m:t>1</m:t>
                        </m:r>
                        <m:r>
                          <a:rPr lang="en-US" altLang="zh-CN" i="1">
                            <a:latin typeface="Cambria Math"/>
                          </a:rPr>
                          <m:t>−</m:t>
                        </m:r>
                        <m:sSup>
                          <m:sSupPr>
                            <m:ctrlPr>
                              <a:rPr lang="zh-CN" altLang="zh-CN" i="1">
                                <a:latin typeface="Cambria Math"/>
                              </a:rPr>
                            </m:ctrlPr>
                          </m:sSupPr>
                          <m:e>
                            <m:r>
                              <m:rPr>
                                <m:sty m:val="p"/>
                              </m:rPr>
                              <a:rPr lang="en-US" altLang="zh-CN">
                                <a:latin typeface="Cambria Math"/>
                              </a:rPr>
                              <m:t>y</m:t>
                            </m:r>
                          </m:e>
                          <m:sup>
                            <m:r>
                              <a:rPr lang="en-US" altLang="zh-CN">
                                <a:latin typeface="Cambria Math"/>
                              </a:rPr>
                              <m:t>2</m:t>
                            </m:r>
                          </m:sup>
                        </m:sSup>
                        <m:r>
                          <a:rPr lang="en-US" altLang="zh-CN" i="1">
                            <a:latin typeface="Cambria Math"/>
                          </a:rPr>
                          <m:t>−</m:t>
                        </m:r>
                        <m:sSup>
                          <m:sSupPr>
                            <m:ctrlPr>
                              <a:rPr lang="zh-CN" altLang="zh-CN" i="1">
                                <a:latin typeface="Cambria Math"/>
                              </a:rPr>
                            </m:ctrlPr>
                          </m:sSupPr>
                          <m:e>
                            <m:r>
                              <m:rPr>
                                <m:sty m:val="p"/>
                              </m:rPr>
                              <a:rPr lang="en-US" altLang="zh-CN">
                                <a:latin typeface="Cambria Math"/>
                              </a:rPr>
                              <m:t>z</m:t>
                            </m:r>
                          </m:e>
                          <m:sup>
                            <m:r>
                              <a:rPr lang="en-US" altLang="zh-CN">
                                <a:latin typeface="Cambria Math"/>
                              </a:rPr>
                              <m:t>2</m:t>
                            </m:r>
                          </m:sup>
                        </m:sSup>
                      </m:e>
                    </m:d>
                  </m:oMath>
                </a14:m>
                <a:endParaRPr lang="zh-CN" altLang="zh-CN" dirty="0"/>
              </a:p>
              <a:p>
                <a14:m>
                  <m:oMath xmlns:m="http://schemas.openxmlformats.org/officeDocument/2006/math">
                    <m:r>
                      <a:rPr lang="en-US" altLang="zh-CN">
                        <a:latin typeface="Cambria Math"/>
                      </a:rPr>
                      <m:t>=1</m:t>
                    </m:r>
                    <m:r>
                      <a:rPr lang="en-US" altLang="zh-CN" i="1">
                        <a:latin typeface="Cambria Math"/>
                      </a:rPr>
                      <m:t>−</m:t>
                    </m:r>
                    <m:r>
                      <a:rPr lang="en-US" altLang="zh-CN">
                        <a:latin typeface="Cambria Math"/>
                      </a:rPr>
                      <m:t>2</m:t>
                    </m:r>
                    <m:sSup>
                      <m:sSupPr>
                        <m:ctrlPr>
                          <a:rPr lang="zh-CN" altLang="zh-CN" i="1">
                            <a:latin typeface="Cambria Math"/>
                          </a:rPr>
                        </m:ctrlPr>
                      </m:sSupPr>
                      <m:e>
                        <m:r>
                          <m:rPr>
                            <m:sty m:val="p"/>
                          </m:rPr>
                          <a:rPr lang="en-US" altLang="zh-CN">
                            <a:latin typeface="Cambria Math"/>
                          </a:rPr>
                          <m:t>y</m:t>
                        </m:r>
                      </m:e>
                      <m:sup>
                        <m:r>
                          <a:rPr lang="en-US" altLang="zh-CN">
                            <a:latin typeface="Cambria Math"/>
                          </a:rPr>
                          <m:t>2</m:t>
                        </m:r>
                      </m:sup>
                    </m:sSup>
                    <m:r>
                      <a:rPr lang="en-US" altLang="zh-CN" i="1">
                        <a:latin typeface="Cambria Math"/>
                      </a:rPr>
                      <m:t>−</m:t>
                    </m:r>
                    <m:r>
                      <a:rPr lang="en-US" altLang="zh-CN">
                        <a:latin typeface="Cambria Math"/>
                      </a:rPr>
                      <m:t>2</m:t>
                    </m:r>
                    <m:sSup>
                      <m:sSupPr>
                        <m:ctrlPr>
                          <a:rPr lang="zh-CN" altLang="zh-CN" i="1">
                            <a:latin typeface="Cambria Math"/>
                          </a:rPr>
                        </m:ctrlPr>
                      </m:sSupPr>
                      <m:e>
                        <m:r>
                          <m:rPr>
                            <m:sty m:val="p"/>
                          </m:rPr>
                          <a:rPr lang="en-US" altLang="zh-CN">
                            <a:latin typeface="Cambria Math"/>
                          </a:rPr>
                          <m:t>z</m:t>
                        </m:r>
                      </m:e>
                      <m:sup>
                        <m:r>
                          <a:rPr lang="en-US" altLang="zh-CN">
                            <a:latin typeface="Cambria Math"/>
                          </a:rPr>
                          <m:t>2</m:t>
                        </m:r>
                      </m:sup>
                    </m:sSup>
                  </m:oMath>
                </a14:m>
                <a:endParaRPr lang="zh-CN" altLang="zh-CN" dirty="0"/>
              </a:p>
              <a:p>
                <a:r>
                  <a:rPr lang="zh-CN" altLang="zh-CN" dirty="0"/>
                  <a:t>其他两个对角线元素</a:t>
                </a:r>
                <a14:m>
                  <m:oMath xmlns:m="http://schemas.openxmlformats.org/officeDocument/2006/math">
                    <m:sSub>
                      <m:sSubPr>
                        <m:ctrlPr>
                          <a:rPr lang="zh-CN" altLang="zh-CN" i="1">
                            <a:latin typeface="Cambria Math"/>
                          </a:rPr>
                        </m:ctrlPr>
                      </m:sSubPr>
                      <m:e>
                        <m:r>
                          <m:rPr>
                            <m:sty m:val="p"/>
                          </m:rPr>
                          <a:rPr lang="en-US" altLang="zh-CN">
                            <a:latin typeface="Cambria Math"/>
                          </a:rPr>
                          <m:t>m</m:t>
                        </m:r>
                      </m:e>
                      <m:sub>
                        <m:r>
                          <a:rPr lang="en-US" altLang="zh-CN">
                            <a:latin typeface="Cambria Math"/>
                          </a:rPr>
                          <m:t>22</m:t>
                        </m:r>
                      </m:sub>
                    </m:sSub>
                  </m:oMath>
                </a14:m>
                <a:r>
                  <a:rPr lang="zh-CN" altLang="zh-CN" dirty="0"/>
                  <a:t>，</a:t>
                </a:r>
                <a14:m>
                  <m:oMath xmlns:m="http://schemas.openxmlformats.org/officeDocument/2006/math">
                    <m:sSub>
                      <m:sSubPr>
                        <m:ctrlPr>
                          <a:rPr lang="zh-CN" altLang="zh-CN" i="1">
                            <a:latin typeface="Cambria Math"/>
                          </a:rPr>
                        </m:ctrlPr>
                      </m:sSubPr>
                      <m:e>
                        <m:r>
                          <m:rPr>
                            <m:sty m:val="p"/>
                          </m:rPr>
                          <a:rPr lang="en-US" altLang="zh-CN">
                            <a:latin typeface="Cambria Math"/>
                          </a:rPr>
                          <m:t>m</m:t>
                        </m:r>
                      </m:e>
                      <m:sub>
                        <m:r>
                          <a:rPr lang="en-US" altLang="zh-CN">
                            <a:latin typeface="Cambria Math"/>
                          </a:rPr>
                          <m:t>33</m:t>
                        </m:r>
                      </m:sub>
                    </m:sSub>
                  </m:oMath>
                </a14:m>
                <a:r>
                  <a:rPr lang="zh-CN" altLang="zh-CN" dirty="0"/>
                  <a:t>可以用同样的方法解得。</a:t>
                </a:r>
              </a:p>
              <a:p>
                <a:r>
                  <a:rPr lang="zh-CN" altLang="zh-CN" dirty="0"/>
                  <a:t>下面给出非对角线元素的解法，以</a:t>
                </a:r>
                <a14:m>
                  <m:oMath xmlns:m="http://schemas.openxmlformats.org/officeDocument/2006/math">
                    <m:sSub>
                      <m:sSubPr>
                        <m:ctrlPr>
                          <a:rPr lang="zh-CN" altLang="zh-CN" i="1">
                            <a:latin typeface="Cambria Math"/>
                          </a:rPr>
                        </m:ctrlPr>
                      </m:sSubPr>
                      <m:e>
                        <m:r>
                          <m:rPr>
                            <m:sty m:val="p"/>
                          </m:rPr>
                          <a:rPr lang="en-US" altLang="zh-CN">
                            <a:latin typeface="Cambria Math"/>
                          </a:rPr>
                          <m:t>m</m:t>
                        </m:r>
                      </m:e>
                      <m:sub>
                        <m:r>
                          <a:rPr lang="en-US" altLang="zh-CN">
                            <a:latin typeface="Cambria Math"/>
                          </a:rPr>
                          <m:t>12</m:t>
                        </m:r>
                      </m:sub>
                    </m:sSub>
                  </m:oMath>
                </a14:m>
                <a:r>
                  <a:rPr lang="zh-CN" altLang="zh-CN" dirty="0"/>
                  <a:t>为例：</a:t>
                </a:r>
              </a:p>
              <a:p>
                <a14:m>
                  <m:oMath xmlns:m="http://schemas.openxmlformats.org/officeDocument/2006/math">
                    <m:sSub>
                      <m:sSubPr>
                        <m:ctrlPr>
                          <a:rPr lang="zh-CN" altLang="zh-CN" i="1">
                            <a:latin typeface="Cambria Math"/>
                          </a:rPr>
                        </m:ctrlPr>
                      </m:sSubPr>
                      <m:e>
                        <m:sSub>
                          <m:sSubPr>
                            <m:ctrlPr>
                              <a:rPr lang="zh-CN" altLang="zh-CN" i="1">
                                <a:latin typeface="Cambria Math"/>
                              </a:rPr>
                            </m:ctrlPr>
                          </m:sSubPr>
                          <m:e>
                            <m:r>
                              <m:rPr>
                                <m:sty m:val="p"/>
                              </m:rPr>
                              <a:rPr lang="en-US" altLang="zh-CN">
                                <a:latin typeface="Cambria Math"/>
                              </a:rPr>
                              <m:t>m</m:t>
                            </m:r>
                          </m:e>
                          <m:sub>
                            <m:r>
                              <a:rPr lang="en-US" altLang="zh-CN">
                                <a:latin typeface="Cambria Math"/>
                              </a:rPr>
                              <m:t>12</m:t>
                            </m:r>
                          </m:sub>
                        </m:sSub>
                        <m:r>
                          <a:rPr lang="en-US" altLang="zh-CN" b="1">
                            <a:latin typeface="Cambria Math"/>
                          </a:rPr>
                          <m:t>=</m:t>
                        </m:r>
                        <m:r>
                          <a:rPr lang="en-US" altLang="zh-CN" b="1" i="1">
                            <a:latin typeface="Cambria Math"/>
                          </a:rPr>
                          <m:t>𝐧</m:t>
                        </m:r>
                      </m:e>
                      <m:sub>
                        <m:r>
                          <m:rPr>
                            <m:sty m:val="p"/>
                          </m:rPr>
                          <a:rPr lang="en-US" altLang="zh-CN">
                            <a:latin typeface="Cambria Math"/>
                          </a:rPr>
                          <m:t>x</m:t>
                        </m:r>
                      </m:sub>
                    </m:sSub>
                    <m:sSub>
                      <m:sSubPr>
                        <m:ctrlPr>
                          <a:rPr lang="zh-CN" altLang="zh-CN" i="1">
                            <a:latin typeface="Cambria Math"/>
                          </a:rPr>
                        </m:ctrlPr>
                      </m:sSubPr>
                      <m:e>
                        <m:r>
                          <a:rPr lang="en-US" altLang="zh-CN" b="1" i="1">
                            <a:latin typeface="Cambria Math"/>
                          </a:rPr>
                          <m:t>𝐧</m:t>
                        </m:r>
                      </m:e>
                      <m:sub>
                        <m:r>
                          <m:rPr>
                            <m:sty m:val="p"/>
                          </m:rPr>
                          <a:rPr lang="en-US" altLang="zh-CN">
                            <a:latin typeface="Cambria Math"/>
                          </a:rPr>
                          <m:t>y</m:t>
                        </m:r>
                      </m:sub>
                    </m:sSub>
                    <m:r>
                      <a:rPr lang="en-US" altLang="zh-CN">
                        <a:latin typeface="Cambria Math"/>
                      </a:rPr>
                      <m:t>(1</m:t>
                    </m:r>
                    <m:r>
                      <a:rPr lang="en-US" altLang="zh-CN" i="1">
                        <a:latin typeface="Cambria Math"/>
                      </a:rPr>
                      <m:t>−</m:t>
                    </m:r>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r>
                          <a:rPr lang="en-US" altLang="zh-CN">
                            <a:latin typeface="Cambria Math"/>
                          </a:rPr>
                          <m:t>)+</m:t>
                        </m:r>
                        <m:sSub>
                          <m:sSubPr>
                            <m:ctrlPr>
                              <a:rPr lang="zh-CN" altLang="zh-CN" i="1">
                                <a:latin typeface="Cambria Math"/>
                              </a:rPr>
                            </m:ctrlPr>
                          </m:sSubPr>
                          <m:e>
                            <m:r>
                              <a:rPr lang="en-US" altLang="zh-CN" b="1" i="1">
                                <a:latin typeface="Cambria Math"/>
                              </a:rPr>
                              <m:t>𝐧</m:t>
                            </m:r>
                          </m:e>
                          <m:sub>
                            <m:r>
                              <m:rPr>
                                <m:sty m:val="p"/>
                              </m:rPr>
                              <a:rPr lang="en-US" altLang="zh-CN">
                                <a:latin typeface="Cambria Math"/>
                              </a:rPr>
                              <m:t>z</m:t>
                            </m:r>
                          </m:sub>
                        </m:sSub>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θ</m:t>
                            </m:r>
                          </m:e>
                        </m:func>
                      </m:e>
                    </m:func>
                  </m:oMath>
                </a14:m>
                <a:endParaRPr lang="zh-CN" altLang="zh-CN" dirty="0"/>
              </a:p>
              <a:p>
                <a:r>
                  <a:rPr lang="zh-CN" altLang="zh-CN" dirty="0"/>
                  <a:t>由于</a:t>
                </a:r>
                <a14:m>
                  <m:oMath xmlns:m="http://schemas.openxmlformats.org/officeDocument/2006/math">
                    <m:func>
                      <m:funcPr>
                        <m:ctrlPr>
                          <a:rPr lang="zh-CN" altLang="zh-CN" i="1">
                            <a:latin typeface="Cambria Math"/>
                          </a:rPr>
                        </m:ctrlPr>
                      </m:funcPr>
                      <m:fName>
                        <m:r>
                          <m:rPr>
                            <m:sty m:val="p"/>
                          </m:rPr>
                          <a:rPr lang="en-US" altLang="zh-CN">
                            <a:latin typeface="Cambria Math"/>
                          </a:rPr>
                          <m:t>sin</m:t>
                        </m:r>
                      </m:fName>
                      <m:e>
                        <m:r>
                          <m:rPr>
                            <m:sty m:val="p"/>
                          </m:rPr>
                          <a:rPr lang="en-US" altLang="zh-CN">
                            <a:latin typeface="Cambria Math"/>
                          </a:rPr>
                          <m:t>θ</m:t>
                        </m:r>
                        <m:r>
                          <a:rPr lang="en-US" altLang="zh-CN">
                            <a:latin typeface="Cambria Math"/>
                          </a:rPr>
                          <m:t>=2</m:t>
                        </m:r>
                        <m:func>
                          <m:funcPr>
                            <m:ctrlPr>
                              <a:rPr lang="zh-CN" altLang="zh-CN" i="1">
                                <a:latin typeface="Cambria Math"/>
                              </a:rPr>
                            </m:ctrlPr>
                          </m:funcPr>
                          <m:fName>
                            <m:r>
                              <m:rPr>
                                <m:sty m:val="p"/>
                              </m:rPr>
                              <a:rPr lang="en-US" altLang="zh-CN">
                                <a:latin typeface="Cambria Math"/>
                              </a:rPr>
                              <m:t>sin</m:t>
                            </m:r>
                          </m:fName>
                          <m:e>
                            <m:r>
                              <a:rPr lang="en-US" altLang="zh-CN">
                                <a:latin typeface="Cambria Math"/>
                              </a:rPr>
                              <m:t>(</m:t>
                            </m:r>
                            <m:f>
                              <m:fPr>
                                <m:type m:val="lin"/>
                                <m:ctrlPr>
                                  <a:rPr lang="zh-CN" altLang="zh-CN" i="1">
                                    <a:latin typeface="Cambria Math"/>
                                  </a:rPr>
                                </m:ctrlPr>
                              </m:fPr>
                              <m:num>
                                <m:r>
                                  <m:rPr>
                                    <m:sty m:val="p"/>
                                  </m:rPr>
                                  <a:rPr lang="en-US" altLang="zh-CN">
                                    <a:latin typeface="Cambria Math"/>
                                  </a:rPr>
                                  <m:t>θ</m:t>
                                </m:r>
                              </m:num>
                              <m:den>
                                <m:r>
                                  <a:rPr lang="en-US" altLang="zh-CN">
                                    <a:latin typeface="Cambria Math"/>
                                  </a:rPr>
                                  <m:t>2</m:t>
                                </m:r>
                              </m:den>
                            </m:f>
                          </m:e>
                        </m:func>
                      </m:e>
                    </m:func>
                    <m:r>
                      <a:rPr lang="en-US" altLang="zh-CN">
                        <a:latin typeface="Cambria Math"/>
                      </a:rPr>
                      <m:t>)</m:t>
                    </m:r>
                    <m:func>
                      <m:funcPr>
                        <m:ctrlPr>
                          <a:rPr lang="zh-CN" altLang="zh-CN" i="1">
                            <a:latin typeface="Cambria Math"/>
                          </a:rPr>
                        </m:ctrlPr>
                      </m:funcPr>
                      <m:fName>
                        <m:r>
                          <m:rPr>
                            <m:sty m:val="p"/>
                          </m:rPr>
                          <a:rPr lang="en-US" altLang="zh-CN">
                            <a:latin typeface="Cambria Math"/>
                          </a:rPr>
                          <m:t>cos</m:t>
                        </m:r>
                      </m:fName>
                      <m:e>
                        <m:r>
                          <a:rPr lang="en-US" altLang="zh-CN">
                            <a:latin typeface="Cambria Math"/>
                          </a:rPr>
                          <m:t>(</m:t>
                        </m:r>
                        <m:f>
                          <m:fPr>
                            <m:type m:val="lin"/>
                            <m:ctrlPr>
                              <a:rPr lang="zh-CN" altLang="zh-CN" i="1">
                                <a:latin typeface="Cambria Math"/>
                              </a:rPr>
                            </m:ctrlPr>
                          </m:fPr>
                          <m:num>
                            <m:r>
                              <m:rPr>
                                <m:sty m:val="p"/>
                              </m:rPr>
                              <a:rPr lang="en-US" altLang="zh-CN">
                                <a:latin typeface="Cambria Math"/>
                              </a:rPr>
                              <m:t>θ</m:t>
                            </m:r>
                          </m:num>
                          <m:den>
                            <m:r>
                              <a:rPr lang="en-US" altLang="zh-CN">
                                <a:latin typeface="Cambria Math"/>
                              </a:rPr>
                              <m:t>2</m:t>
                            </m:r>
                          </m:den>
                        </m:f>
                      </m:e>
                    </m:func>
                    <m:r>
                      <a:rPr lang="en-US" altLang="zh-CN">
                        <a:latin typeface="Cambria Math"/>
                      </a:rPr>
                      <m:t>)</m:t>
                    </m:r>
                  </m:oMath>
                </a14:m>
                <a:r>
                  <a:rPr lang="zh-CN" altLang="zh-CN" dirty="0"/>
                  <a:t>，代入上式并化解：</a:t>
                </a:r>
              </a:p>
              <a:p>
                <a14:m>
                  <m:oMath xmlns:m="http://schemas.openxmlformats.org/officeDocument/2006/math">
                    <m:sSub>
                      <m:sSubPr>
                        <m:ctrlPr>
                          <a:rPr lang="zh-CN" altLang="zh-CN" i="1">
                            <a:latin typeface="Cambria Math"/>
                          </a:rPr>
                        </m:ctrlPr>
                      </m:sSubPr>
                      <m:e>
                        <m:r>
                          <m:rPr>
                            <m:sty m:val="p"/>
                          </m:rPr>
                          <a:rPr lang="en-US" altLang="zh-CN">
                            <a:latin typeface="Cambria Math"/>
                          </a:rPr>
                          <m:t>m</m:t>
                        </m:r>
                      </m:e>
                      <m:sub>
                        <m:r>
                          <a:rPr lang="en-US" altLang="zh-CN">
                            <a:latin typeface="Cambria Math"/>
                          </a:rPr>
                          <m:t>12</m:t>
                        </m:r>
                      </m:sub>
                    </m:sSub>
                    <m:r>
                      <a:rPr lang="en-US" altLang="zh-CN">
                        <a:latin typeface="Cambria Math"/>
                      </a:rPr>
                      <m:t>=2</m:t>
                    </m:r>
                    <m:sSub>
                      <m:sSubPr>
                        <m:ctrlPr>
                          <a:rPr lang="zh-CN" altLang="zh-CN" i="1">
                            <a:latin typeface="Cambria Math"/>
                          </a:rPr>
                        </m:ctrlPr>
                      </m:sSubPr>
                      <m:e>
                        <m:r>
                          <a:rPr lang="en-US" altLang="zh-CN">
                            <a:latin typeface="Cambria Math"/>
                          </a:rPr>
                          <m:t>(</m:t>
                        </m:r>
                        <m:r>
                          <a:rPr lang="en-US" altLang="zh-CN" b="1" i="1">
                            <a:latin typeface="Cambria Math"/>
                          </a:rPr>
                          <m:t>𝐧</m:t>
                        </m:r>
                      </m:e>
                      <m:sub>
                        <m:r>
                          <m:rPr>
                            <m:sty m:val="p"/>
                          </m:rPr>
                          <a:rPr lang="en-US" altLang="zh-CN">
                            <a:latin typeface="Cambria Math"/>
                          </a:rPr>
                          <m:t>x</m:t>
                        </m:r>
                      </m:sub>
                    </m:sSub>
                    <m:func>
                      <m:funcPr>
                        <m:ctrlPr>
                          <a:rPr lang="zh-CN" altLang="zh-CN" i="1">
                            <a:latin typeface="Cambria Math"/>
                          </a:rPr>
                        </m:ctrlPr>
                      </m:funcPr>
                      <m:fName>
                        <m:r>
                          <m:rPr>
                            <m:sty m:val="p"/>
                          </m:rPr>
                          <a:rPr lang="en-US" altLang="zh-CN">
                            <a:latin typeface="Cambria Math"/>
                          </a:rPr>
                          <m:t>sin</m:t>
                        </m:r>
                      </m:fName>
                      <m:e>
                        <m:r>
                          <a:rPr lang="en-US" altLang="zh-CN">
                            <a:latin typeface="Cambria Math"/>
                          </a:rPr>
                          <m:t>(</m:t>
                        </m:r>
                        <m:f>
                          <m:fPr>
                            <m:type m:val="lin"/>
                            <m:ctrlPr>
                              <a:rPr lang="zh-CN" altLang="zh-CN" i="1">
                                <a:latin typeface="Cambria Math"/>
                              </a:rPr>
                            </m:ctrlPr>
                          </m:fPr>
                          <m:num>
                            <m:r>
                              <m:rPr>
                                <m:sty m:val="p"/>
                              </m:rPr>
                              <a:rPr lang="en-US" altLang="zh-CN">
                                <a:latin typeface="Cambria Math"/>
                              </a:rPr>
                              <m:t>θ</m:t>
                            </m:r>
                          </m:num>
                          <m:den>
                            <m:r>
                              <a:rPr lang="en-US" altLang="zh-CN">
                                <a:latin typeface="Cambria Math"/>
                              </a:rPr>
                              <m:t>2</m:t>
                            </m:r>
                          </m:den>
                        </m:f>
                      </m:e>
                    </m:func>
                    <m:r>
                      <a:rPr lang="en-US" altLang="zh-CN">
                        <a:latin typeface="Cambria Math"/>
                      </a:rPr>
                      <m:t>)</m:t>
                    </m:r>
                    <m:sSub>
                      <m:sSubPr>
                        <m:ctrlPr>
                          <a:rPr lang="zh-CN" altLang="zh-CN" i="1">
                            <a:latin typeface="Cambria Math"/>
                          </a:rPr>
                        </m:ctrlPr>
                      </m:sSubPr>
                      <m:e>
                        <m:r>
                          <a:rPr lang="en-US" altLang="zh-CN" b="1" i="1">
                            <a:latin typeface="Cambria Math"/>
                          </a:rPr>
                          <m:t>𝐧</m:t>
                        </m:r>
                      </m:e>
                      <m:sub>
                        <m:r>
                          <m:rPr>
                            <m:sty m:val="p"/>
                          </m:rPr>
                          <a:rPr lang="en-US" altLang="zh-CN">
                            <a:latin typeface="Cambria Math"/>
                          </a:rPr>
                          <m:t>y</m:t>
                        </m:r>
                      </m:sub>
                    </m:sSub>
                    <m:func>
                      <m:funcPr>
                        <m:ctrlPr>
                          <a:rPr lang="zh-CN" altLang="zh-CN" i="1">
                            <a:latin typeface="Cambria Math"/>
                          </a:rPr>
                        </m:ctrlPr>
                      </m:funcPr>
                      <m:fName>
                        <m:r>
                          <m:rPr>
                            <m:sty m:val="p"/>
                          </m:rPr>
                          <a:rPr lang="en-US" altLang="zh-CN">
                            <a:latin typeface="Cambria Math"/>
                          </a:rPr>
                          <m:t>sin</m:t>
                        </m:r>
                      </m:fName>
                      <m:e>
                        <m:r>
                          <a:rPr lang="en-US" altLang="zh-CN">
                            <a:latin typeface="Cambria Math"/>
                          </a:rPr>
                          <m:t>(</m:t>
                        </m:r>
                        <m:f>
                          <m:fPr>
                            <m:type m:val="lin"/>
                            <m:ctrlPr>
                              <a:rPr lang="zh-CN" altLang="zh-CN" i="1">
                                <a:latin typeface="Cambria Math"/>
                              </a:rPr>
                            </m:ctrlPr>
                          </m:fPr>
                          <m:num>
                            <m:r>
                              <m:rPr>
                                <m:sty m:val="p"/>
                              </m:rPr>
                              <a:rPr lang="en-US" altLang="zh-CN">
                                <a:latin typeface="Cambria Math"/>
                              </a:rPr>
                              <m:t>θ</m:t>
                            </m:r>
                          </m:num>
                          <m:den>
                            <m:r>
                              <a:rPr lang="en-US" altLang="zh-CN">
                                <a:latin typeface="Cambria Math"/>
                              </a:rPr>
                              <m:t>2))</m:t>
                            </m:r>
                          </m:den>
                        </m:f>
                      </m:e>
                    </m:func>
                    <m:r>
                      <a:rPr lang="en-US" altLang="zh-CN">
                        <a:latin typeface="Cambria Math"/>
                      </a:rPr>
                      <m:t>+2</m:t>
                    </m:r>
                    <m:func>
                      <m:funcPr>
                        <m:ctrlPr>
                          <a:rPr lang="zh-CN" altLang="zh-CN" i="1">
                            <a:latin typeface="Cambria Math"/>
                          </a:rPr>
                        </m:ctrlPr>
                      </m:funcPr>
                      <m:fName>
                        <m:r>
                          <m:rPr>
                            <m:sty m:val="p"/>
                          </m:rPr>
                          <a:rPr lang="en-US" altLang="zh-CN">
                            <a:latin typeface="Cambria Math"/>
                          </a:rPr>
                          <m:t>cos</m:t>
                        </m:r>
                      </m:fName>
                      <m:e>
                        <m:f>
                          <m:fPr>
                            <m:type m:val="lin"/>
                            <m:ctrlPr>
                              <a:rPr lang="zh-CN" altLang="zh-CN" i="1">
                                <a:latin typeface="Cambria Math"/>
                              </a:rPr>
                            </m:ctrlPr>
                          </m:fPr>
                          <m:num>
                            <m:r>
                              <a:rPr lang="en-US" altLang="zh-CN">
                                <a:latin typeface="Cambria Math"/>
                              </a:rPr>
                              <m:t>(</m:t>
                            </m:r>
                            <m:r>
                              <m:rPr>
                                <m:sty m:val="p"/>
                              </m:rPr>
                              <a:rPr lang="en-US" altLang="zh-CN">
                                <a:latin typeface="Cambria Math"/>
                              </a:rPr>
                              <m:t>θ</m:t>
                            </m:r>
                          </m:num>
                          <m:den>
                            <m:r>
                              <a:rPr lang="en-US" altLang="zh-CN">
                                <a:latin typeface="Cambria Math"/>
                              </a:rPr>
                              <m:t>2)(</m:t>
                            </m:r>
                          </m:den>
                        </m:f>
                      </m:e>
                    </m:func>
                    <m:sSub>
                      <m:sSubPr>
                        <m:ctrlPr>
                          <a:rPr lang="zh-CN" altLang="zh-CN" i="1">
                            <a:latin typeface="Cambria Math"/>
                          </a:rPr>
                        </m:ctrlPr>
                      </m:sSubPr>
                      <m:e>
                        <m:r>
                          <a:rPr lang="en-US" altLang="zh-CN" b="1" i="1">
                            <a:latin typeface="Cambria Math"/>
                          </a:rPr>
                          <m:t>𝐧</m:t>
                        </m:r>
                      </m:e>
                      <m:sub>
                        <m:r>
                          <m:rPr>
                            <m:sty m:val="p"/>
                          </m:rPr>
                          <a:rPr lang="en-US" altLang="zh-CN">
                            <a:latin typeface="Cambria Math"/>
                          </a:rPr>
                          <m:t>z</m:t>
                        </m:r>
                      </m:sub>
                    </m:sSub>
                    <m:func>
                      <m:funcPr>
                        <m:ctrlPr>
                          <a:rPr lang="zh-CN" altLang="zh-CN" i="1">
                            <a:latin typeface="Cambria Math"/>
                          </a:rPr>
                        </m:ctrlPr>
                      </m:funcPr>
                      <m:fName>
                        <m:r>
                          <m:rPr>
                            <m:sty m:val="p"/>
                          </m:rPr>
                          <a:rPr lang="en-US" altLang="zh-CN">
                            <a:latin typeface="Cambria Math"/>
                          </a:rPr>
                          <m:t>sin</m:t>
                        </m:r>
                      </m:fName>
                      <m:e>
                        <m:r>
                          <a:rPr lang="en-US" altLang="zh-CN">
                            <a:latin typeface="Cambria Math"/>
                          </a:rPr>
                          <m:t>(</m:t>
                        </m:r>
                        <m:f>
                          <m:fPr>
                            <m:type m:val="lin"/>
                            <m:ctrlPr>
                              <a:rPr lang="zh-CN" altLang="zh-CN" i="1">
                                <a:latin typeface="Cambria Math"/>
                              </a:rPr>
                            </m:ctrlPr>
                          </m:fPr>
                          <m:num>
                            <m:r>
                              <m:rPr>
                                <m:sty m:val="p"/>
                              </m:rPr>
                              <a:rPr lang="en-US" altLang="zh-CN">
                                <a:latin typeface="Cambria Math"/>
                              </a:rPr>
                              <m:t>θ</m:t>
                            </m:r>
                          </m:num>
                          <m:den>
                            <m:r>
                              <a:rPr lang="en-US" altLang="zh-CN">
                                <a:latin typeface="Cambria Math"/>
                              </a:rPr>
                              <m:t>2))</m:t>
                            </m:r>
                          </m:den>
                        </m:f>
                      </m:e>
                    </m:func>
                  </m:oMath>
                </a14:m>
                <a:endParaRPr lang="zh-CN" altLang="zh-CN" dirty="0"/>
              </a:p>
              <a:p>
                <a14:m>
                  <m:oMath xmlns:m="http://schemas.openxmlformats.org/officeDocument/2006/math">
                    <m:r>
                      <a:rPr lang="en-US" altLang="zh-CN">
                        <a:latin typeface="Cambria Math"/>
                      </a:rPr>
                      <m:t>=2</m:t>
                    </m:r>
                    <m:r>
                      <m:rPr>
                        <m:sty m:val="p"/>
                      </m:rPr>
                      <a:rPr lang="en-US" altLang="zh-CN">
                        <a:latin typeface="Cambria Math"/>
                      </a:rPr>
                      <m:t>xy</m:t>
                    </m:r>
                    <m:r>
                      <a:rPr lang="en-US" altLang="zh-CN">
                        <a:latin typeface="Cambria Math"/>
                      </a:rPr>
                      <m:t>+2</m:t>
                    </m:r>
                    <m:r>
                      <m:rPr>
                        <m:sty m:val="p"/>
                      </m:rPr>
                      <a:rPr lang="en-US" altLang="zh-CN">
                        <a:latin typeface="Cambria Math"/>
                      </a:rPr>
                      <m:t>wz</m:t>
                    </m:r>
                  </m:oMath>
                </a14:m>
                <a:endParaRPr lang="zh-CN" altLang="zh-CN" dirty="0"/>
              </a:p>
              <a:p>
                <a:r>
                  <a:rPr lang="zh-CN" altLang="zh-CN" dirty="0"/>
                  <a:t>对其他非对角线的元素可用同样的方法推导出来。</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2693" r="-74" b="-23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87132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zh-CN" dirty="0"/>
                  <a:t>最终，四元数表示的转换使用矩阵的形式可以表示为：</a:t>
                </a:r>
              </a:p>
              <a:p>
                <a14:m>
                  <m:oMath xmlns:m="http://schemas.openxmlformats.org/officeDocument/2006/math">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a:rPr lang="en-US" altLang="zh-CN">
                                  <a:latin typeface="Cambria Math"/>
                                </a:rPr>
                                <m:t>1</m:t>
                              </m:r>
                              <m:r>
                                <a:rPr lang="en-US" altLang="zh-CN" i="1">
                                  <a:latin typeface="Cambria Math"/>
                                </a:rPr>
                                <m:t>−</m:t>
                              </m:r>
                              <m:sSup>
                                <m:sSupPr>
                                  <m:ctrlPr>
                                    <a:rPr lang="zh-CN" altLang="zh-CN" i="1">
                                      <a:latin typeface="Cambria Math"/>
                                    </a:rPr>
                                  </m:ctrlPr>
                                </m:sSupPr>
                                <m:e>
                                  <m:r>
                                    <a:rPr lang="en-US" altLang="zh-CN">
                                      <a:latin typeface="Cambria Math"/>
                                    </a:rPr>
                                    <m:t>2</m:t>
                                  </m:r>
                                  <m:r>
                                    <m:rPr>
                                      <m:sty m:val="p"/>
                                    </m:rPr>
                                    <a:rPr lang="en-US" altLang="zh-CN">
                                      <a:latin typeface="Cambria Math"/>
                                    </a:rPr>
                                    <m:t>y</m:t>
                                  </m:r>
                                </m:e>
                                <m:sup>
                                  <m:r>
                                    <a:rPr lang="en-US" altLang="zh-CN">
                                      <a:latin typeface="Cambria Math"/>
                                    </a:rPr>
                                    <m:t>2</m:t>
                                  </m:r>
                                </m:sup>
                              </m:sSup>
                              <m:r>
                                <a:rPr lang="en-US" altLang="zh-CN" i="1">
                                  <a:latin typeface="Cambria Math"/>
                                </a:rPr>
                                <m:t>−</m:t>
                              </m:r>
                              <m:r>
                                <a:rPr lang="en-US" altLang="zh-CN">
                                  <a:latin typeface="Cambria Math"/>
                                </a:rPr>
                                <m:t>2</m:t>
                              </m:r>
                              <m:sSup>
                                <m:sSupPr>
                                  <m:ctrlPr>
                                    <a:rPr lang="zh-CN" altLang="zh-CN" i="1">
                                      <a:latin typeface="Cambria Math"/>
                                    </a:rPr>
                                  </m:ctrlPr>
                                </m:sSupPr>
                                <m:e>
                                  <m:r>
                                    <m:rPr>
                                      <m:sty m:val="p"/>
                                    </m:rPr>
                                    <a:rPr lang="en-US" altLang="zh-CN">
                                      <a:latin typeface="Cambria Math"/>
                                    </a:rPr>
                                    <m:t>z</m:t>
                                  </m:r>
                                </m:e>
                                <m:sup>
                                  <m:r>
                                    <a:rPr lang="en-US" altLang="zh-CN">
                                      <a:latin typeface="Cambria Math"/>
                                    </a:rPr>
                                    <m:t>2</m:t>
                                  </m:r>
                                </m:sup>
                              </m:sSup>
                            </m:e>
                            <m:e>
                              <m:r>
                                <a:rPr lang="en-US" altLang="zh-CN">
                                  <a:latin typeface="Cambria Math"/>
                                </a:rPr>
                                <m:t>2</m:t>
                              </m:r>
                              <m:r>
                                <m:rPr>
                                  <m:sty m:val="p"/>
                                </m:rPr>
                                <a:rPr lang="en-US" altLang="zh-CN">
                                  <a:latin typeface="Cambria Math"/>
                                </a:rPr>
                                <m:t>xy</m:t>
                              </m:r>
                              <m:r>
                                <a:rPr lang="en-US" altLang="zh-CN">
                                  <a:latin typeface="Cambria Math"/>
                                </a:rPr>
                                <m:t>+2</m:t>
                              </m:r>
                              <m:r>
                                <m:rPr>
                                  <m:sty m:val="p"/>
                                </m:rPr>
                                <a:rPr lang="en-US" altLang="zh-CN">
                                  <a:latin typeface="Cambria Math"/>
                                </a:rPr>
                                <m:t>wz</m:t>
                              </m:r>
                            </m:e>
                            <m:e>
                              <m:r>
                                <a:rPr lang="en-US" altLang="zh-CN">
                                  <a:latin typeface="Cambria Math"/>
                                </a:rPr>
                                <m:t>2</m:t>
                              </m:r>
                              <m:r>
                                <m:rPr>
                                  <m:sty m:val="p"/>
                                </m:rPr>
                                <a:rPr lang="en-US" altLang="zh-CN">
                                  <a:latin typeface="Cambria Math"/>
                                </a:rPr>
                                <m:t>xz</m:t>
                              </m:r>
                              <m:r>
                                <a:rPr lang="en-US" altLang="zh-CN" i="1">
                                  <a:latin typeface="Cambria Math"/>
                                </a:rPr>
                                <m:t>−</m:t>
                              </m:r>
                              <m:r>
                                <a:rPr lang="en-US" altLang="zh-CN">
                                  <a:latin typeface="Cambria Math"/>
                                </a:rPr>
                                <m:t>2</m:t>
                              </m:r>
                              <m:r>
                                <m:rPr>
                                  <m:sty m:val="p"/>
                                </m:rPr>
                                <a:rPr lang="en-US" altLang="zh-CN">
                                  <a:latin typeface="Cambria Math"/>
                                </a:rPr>
                                <m:t>wy</m:t>
                              </m:r>
                            </m:e>
                          </m:mr>
                          <m:mr>
                            <m:e>
                              <m:r>
                                <a:rPr lang="en-US" altLang="zh-CN">
                                  <a:latin typeface="Cambria Math"/>
                                </a:rPr>
                                <m:t>2</m:t>
                              </m:r>
                              <m:r>
                                <m:rPr>
                                  <m:sty m:val="p"/>
                                </m:rPr>
                                <a:rPr lang="en-US" altLang="zh-CN">
                                  <a:latin typeface="Cambria Math"/>
                                </a:rPr>
                                <m:t>xy</m:t>
                              </m:r>
                              <m:r>
                                <a:rPr lang="en-US" altLang="zh-CN" i="1">
                                  <a:latin typeface="Cambria Math"/>
                                </a:rPr>
                                <m:t>−</m:t>
                              </m:r>
                              <m:r>
                                <a:rPr lang="en-US" altLang="zh-CN">
                                  <a:latin typeface="Cambria Math"/>
                                </a:rPr>
                                <m:t>2</m:t>
                              </m:r>
                              <m:r>
                                <m:rPr>
                                  <m:sty m:val="p"/>
                                </m:rPr>
                                <a:rPr lang="en-US" altLang="zh-CN">
                                  <a:latin typeface="Cambria Math"/>
                                </a:rPr>
                                <m:t>wz</m:t>
                              </m:r>
                            </m:e>
                            <m:e>
                              <m:r>
                                <a:rPr lang="en-US" altLang="zh-CN">
                                  <a:latin typeface="Cambria Math"/>
                                </a:rPr>
                                <m:t>1</m:t>
                              </m:r>
                              <m:r>
                                <a:rPr lang="en-US" altLang="zh-CN" i="1">
                                  <a:latin typeface="Cambria Math"/>
                                </a:rPr>
                                <m:t>−</m:t>
                              </m:r>
                              <m:r>
                                <a:rPr lang="en-US" altLang="zh-CN">
                                  <a:latin typeface="Cambria Math"/>
                                </a:rPr>
                                <m:t>2</m:t>
                              </m:r>
                              <m:sSup>
                                <m:sSupPr>
                                  <m:ctrlPr>
                                    <a:rPr lang="zh-CN" altLang="zh-CN" i="1">
                                      <a:latin typeface="Cambria Math"/>
                                    </a:rPr>
                                  </m:ctrlPr>
                                </m:sSupPr>
                                <m:e>
                                  <m:r>
                                    <m:rPr>
                                      <m:sty m:val="p"/>
                                    </m:rPr>
                                    <a:rPr lang="en-US" altLang="zh-CN">
                                      <a:latin typeface="Cambria Math"/>
                                    </a:rPr>
                                    <m:t>x</m:t>
                                  </m:r>
                                </m:e>
                                <m:sup>
                                  <m:r>
                                    <a:rPr lang="en-US" altLang="zh-CN">
                                      <a:latin typeface="Cambria Math"/>
                                    </a:rPr>
                                    <m:t>2</m:t>
                                  </m:r>
                                </m:sup>
                              </m:sSup>
                              <m:r>
                                <a:rPr lang="en-US" altLang="zh-CN" i="1">
                                  <a:latin typeface="Cambria Math"/>
                                </a:rPr>
                                <m:t>−</m:t>
                              </m:r>
                              <m:r>
                                <a:rPr lang="en-US" altLang="zh-CN">
                                  <a:latin typeface="Cambria Math"/>
                                </a:rPr>
                                <m:t>2</m:t>
                              </m:r>
                              <m:sSup>
                                <m:sSupPr>
                                  <m:ctrlPr>
                                    <a:rPr lang="zh-CN" altLang="zh-CN" i="1">
                                      <a:latin typeface="Cambria Math"/>
                                    </a:rPr>
                                  </m:ctrlPr>
                                </m:sSupPr>
                                <m:e>
                                  <m:r>
                                    <m:rPr>
                                      <m:sty m:val="p"/>
                                    </m:rPr>
                                    <a:rPr lang="en-US" altLang="zh-CN">
                                      <a:latin typeface="Cambria Math"/>
                                    </a:rPr>
                                    <m:t>z</m:t>
                                  </m:r>
                                </m:e>
                                <m:sup>
                                  <m:r>
                                    <a:rPr lang="en-US" altLang="zh-CN">
                                      <a:latin typeface="Cambria Math"/>
                                    </a:rPr>
                                    <m:t>2</m:t>
                                  </m:r>
                                </m:sup>
                              </m:sSup>
                            </m:e>
                            <m:e>
                              <m:r>
                                <a:rPr lang="en-US" altLang="zh-CN">
                                  <a:latin typeface="Cambria Math"/>
                                </a:rPr>
                                <m:t>2</m:t>
                              </m:r>
                              <m:r>
                                <m:rPr>
                                  <m:sty m:val="p"/>
                                </m:rPr>
                                <a:rPr lang="en-US" altLang="zh-CN">
                                  <a:latin typeface="Cambria Math"/>
                                </a:rPr>
                                <m:t>yz</m:t>
                              </m:r>
                              <m:r>
                                <a:rPr lang="en-US" altLang="zh-CN">
                                  <a:latin typeface="Cambria Math"/>
                                </a:rPr>
                                <m:t>+2</m:t>
                              </m:r>
                              <m:r>
                                <m:rPr>
                                  <m:sty m:val="p"/>
                                </m:rPr>
                                <a:rPr lang="en-US" altLang="zh-CN">
                                  <a:latin typeface="Cambria Math"/>
                                </a:rPr>
                                <m:t>wx</m:t>
                              </m:r>
                            </m:e>
                          </m:mr>
                          <m:mr>
                            <m:e>
                              <m:r>
                                <a:rPr lang="en-US" altLang="zh-CN">
                                  <a:latin typeface="Cambria Math"/>
                                </a:rPr>
                                <m:t>2</m:t>
                              </m:r>
                              <m:r>
                                <m:rPr>
                                  <m:sty m:val="p"/>
                                </m:rPr>
                                <a:rPr lang="en-US" altLang="zh-CN">
                                  <a:latin typeface="Cambria Math"/>
                                </a:rPr>
                                <m:t>xz</m:t>
                              </m:r>
                              <m:r>
                                <a:rPr lang="en-US" altLang="zh-CN">
                                  <a:latin typeface="Cambria Math"/>
                                </a:rPr>
                                <m:t>+2</m:t>
                              </m:r>
                              <m:r>
                                <m:rPr>
                                  <m:sty m:val="p"/>
                                </m:rPr>
                                <a:rPr lang="en-US" altLang="zh-CN">
                                  <a:latin typeface="Cambria Math"/>
                                </a:rPr>
                                <m:t>wy</m:t>
                              </m:r>
                            </m:e>
                            <m:e>
                              <m:r>
                                <a:rPr lang="en-US" altLang="zh-CN">
                                  <a:latin typeface="Cambria Math"/>
                                </a:rPr>
                                <m:t>2</m:t>
                              </m:r>
                              <m:r>
                                <m:rPr>
                                  <m:sty m:val="p"/>
                                </m:rPr>
                                <a:rPr lang="en-US" altLang="zh-CN">
                                  <a:latin typeface="Cambria Math"/>
                                </a:rPr>
                                <m:t>yz</m:t>
                              </m:r>
                              <m:r>
                                <a:rPr lang="en-US" altLang="zh-CN" i="1">
                                  <a:latin typeface="Cambria Math"/>
                                </a:rPr>
                                <m:t>−</m:t>
                              </m:r>
                              <m:r>
                                <a:rPr lang="en-US" altLang="zh-CN">
                                  <a:latin typeface="Cambria Math"/>
                                </a:rPr>
                                <m:t>2</m:t>
                              </m:r>
                              <m:r>
                                <m:rPr>
                                  <m:sty m:val="p"/>
                                </m:rPr>
                                <a:rPr lang="en-US" altLang="zh-CN">
                                  <a:latin typeface="Cambria Math"/>
                                </a:rPr>
                                <m:t>wx</m:t>
                              </m:r>
                            </m:e>
                            <m:e>
                              <m:r>
                                <a:rPr lang="en-US" altLang="zh-CN">
                                  <a:latin typeface="Cambria Math"/>
                                </a:rPr>
                                <m:t>1</m:t>
                              </m:r>
                              <m:r>
                                <a:rPr lang="en-US" altLang="zh-CN" i="1">
                                  <a:latin typeface="Cambria Math"/>
                                </a:rPr>
                                <m:t>−</m:t>
                              </m:r>
                              <m:r>
                                <a:rPr lang="en-US" altLang="zh-CN">
                                  <a:latin typeface="Cambria Math"/>
                                </a:rPr>
                                <m:t>2</m:t>
                              </m:r>
                              <m:sSup>
                                <m:sSupPr>
                                  <m:ctrlPr>
                                    <a:rPr lang="zh-CN" altLang="zh-CN" i="1">
                                      <a:latin typeface="Cambria Math"/>
                                    </a:rPr>
                                  </m:ctrlPr>
                                </m:sSupPr>
                                <m:e>
                                  <m:r>
                                    <m:rPr>
                                      <m:sty m:val="p"/>
                                    </m:rPr>
                                    <a:rPr lang="en-US" altLang="zh-CN">
                                      <a:latin typeface="Cambria Math"/>
                                    </a:rPr>
                                    <m:t>x</m:t>
                                  </m:r>
                                </m:e>
                                <m:sup>
                                  <m:r>
                                    <a:rPr lang="en-US" altLang="zh-CN">
                                      <a:latin typeface="Cambria Math"/>
                                    </a:rPr>
                                    <m:t>2</m:t>
                                  </m:r>
                                </m:sup>
                              </m:sSup>
                              <m:r>
                                <a:rPr lang="en-US" altLang="zh-CN" i="1">
                                  <a:latin typeface="Cambria Math"/>
                                </a:rPr>
                                <m:t>−</m:t>
                              </m:r>
                              <m:r>
                                <a:rPr lang="en-US" altLang="zh-CN">
                                  <a:latin typeface="Cambria Math"/>
                                </a:rPr>
                                <m:t>2</m:t>
                              </m:r>
                              <m:sSup>
                                <m:sSupPr>
                                  <m:ctrlPr>
                                    <a:rPr lang="zh-CN" altLang="zh-CN" i="1">
                                      <a:latin typeface="Cambria Math"/>
                                    </a:rPr>
                                  </m:ctrlPr>
                                </m:sSupPr>
                                <m:e>
                                  <m:r>
                                    <m:rPr>
                                      <m:sty m:val="p"/>
                                    </m:rPr>
                                    <a:rPr lang="en-US" altLang="zh-CN">
                                      <a:latin typeface="Cambria Math"/>
                                    </a:rPr>
                                    <m:t>y</m:t>
                                  </m:r>
                                </m:e>
                                <m:sup>
                                  <m:r>
                                    <a:rPr lang="en-US" altLang="zh-CN">
                                      <a:latin typeface="Cambria Math"/>
                                    </a:rPr>
                                    <m:t>2</m:t>
                                  </m:r>
                                </m:sup>
                              </m:sSup>
                            </m:e>
                          </m:mr>
                        </m:m>
                      </m:e>
                    </m:d>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70" t="-2334" r="-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9773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40000" lnSpcReduction="20000"/>
              </a:bodyPr>
              <a:lstStyle/>
              <a:p>
                <a:r>
                  <a:rPr lang="zh-CN" altLang="zh-CN" dirty="0"/>
                  <a:t>假设两个向量</a:t>
                </a:r>
                <a14:m>
                  <m:oMath xmlns:m="http://schemas.openxmlformats.org/officeDocument/2006/math">
                    <m:r>
                      <a:rPr lang="en-US" altLang="zh-CN" b="1" i="1">
                        <a:latin typeface="Cambria Math"/>
                      </a:rPr>
                      <m:t>𝛂</m:t>
                    </m:r>
                    <m:r>
                      <a:rPr lang="en-US" altLang="zh-CN">
                        <a:latin typeface="Cambria Math"/>
                      </a:rPr>
                      <m:t>=(</m:t>
                    </m:r>
                    <m:sSub>
                      <m:sSubPr>
                        <m:ctrlPr>
                          <a:rPr lang="zh-CN" altLang="zh-CN" i="1">
                            <a:latin typeface="Cambria Math"/>
                          </a:rPr>
                        </m:ctrlPr>
                      </m:sSubPr>
                      <m:e>
                        <m:r>
                          <m:rPr>
                            <m:sty m:val="p"/>
                          </m:rPr>
                          <a:rPr lang="en-US" altLang="zh-CN">
                            <a:latin typeface="Cambria Math"/>
                          </a:rPr>
                          <m:t>a</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a</m:t>
                        </m:r>
                      </m:e>
                      <m:sub>
                        <m:r>
                          <a:rPr lang="en-US" altLang="zh-CN">
                            <a:latin typeface="Cambria Math"/>
                          </a:rPr>
                          <m:t>2</m:t>
                        </m:r>
                      </m:sub>
                    </m:sSub>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n</m:t>
                        </m:r>
                      </m:sub>
                    </m:sSub>
                    <m:r>
                      <a:rPr lang="en-US" altLang="zh-CN">
                        <a:latin typeface="Cambria Math"/>
                      </a:rPr>
                      <m:t>)</m:t>
                    </m:r>
                  </m:oMath>
                </a14:m>
                <a:r>
                  <a:rPr lang="zh-CN" altLang="zh-CN" dirty="0"/>
                  <a:t>，</a:t>
                </a:r>
                <a14:m>
                  <m:oMath xmlns:m="http://schemas.openxmlformats.org/officeDocument/2006/math">
                    <m:r>
                      <a:rPr lang="en-US" altLang="zh-CN" b="1" i="1">
                        <a:latin typeface="Cambria Math"/>
                      </a:rPr>
                      <m:t>𝛃</m:t>
                    </m:r>
                    <m:r>
                      <a:rPr lang="en-US" altLang="zh-CN">
                        <a:latin typeface="Cambria Math"/>
                      </a:rPr>
                      <m:t>=(</m:t>
                    </m:r>
                    <m:sSub>
                      <m:sSubPr>
                        <m:ctrlPr>
                          <a:rPr lang="zh-CN" altLang="zh-CN" i="1">
                            <a:latin typeface="Cambria Math"/>
                          </a:rPr>
                        </m:ctrlPr>
                      </m:sSubPr>
                      <m:e>
                        <m:r>
                          <m:rPr>
                            <m:sty m:val="p"/>
                          </m:rPr>
                          <a:rPr lang="en-US" altLang="zh-CN">
                            <a:latin typeface="Cambria Math"/>
                          </a:rPr>
                          <m:t>b</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a:rPr lang="en-US" altLang="zh-CN">
                            <a:latin typeface="Cambria Math"/>
                          </a:rPr>
                          <m:t>2</m:t>
                        </m:r>
                      </m:sub>
                    </m:sSub>
                    <m:r>
                      <a:rPr lang="en-US" altLang="zh-CN">
                        <a:latin typeface="Cambria Math"/>
                      </a:rPr>
                      <m:t>,</m:t>
                    </m:r>
                    <m:sSub>
                      <m:sSubPr>
                        <m:ctrlPr>
                          <a:rPr lang="zh-CN" altLang="zh-CN" i="1">
                            <a:latin typeface="Cambria Math"/>
                          </a:rPr>
                        </m:ctrlPr>
                      </m:sSubPr>
                      <m:e>
                        <m:r>
                          <a:rPr lang="zh-CN" altLang="zh-CN">
                            <a:latin typeface="Cambria Math"/>
                          </a:rPr>
                          <m:t>⋯</m:t>
                        </m:r>
                        <m:r>
                          <m:rPr>
                            <m:sty m:val="p"/>
                          </m:rPr>
                          <a:rPr lang="en-US" altLang="zh-CN">
                            <a:latin typeface="Cambria Math"/>
                          </a:rPr>
                          <m:t>b</m:t>
                        </m:r>
                      </m:e>
                      <m:sub>
                        <m:r>
                          <m:rPr>
                            <m:sty m:val="p"/>
                          </m:rPr>
                          <a:rPr lang="en-US" altLang="zh-CN">
                            <a:latin typeface="Cambria Math"/>
                          </a:rPr>
                          <m:t>n</m:t>
                        </m:r>
                      </m:sub>
                    </m:sSub>
                    <m:r>
                      <a:rPr lang="en-US" altLang="zh-CN">
                        <a:latin typeface="Cambria Math"/>
                      </a:rPr>
                      <m:t>) </m:t>
                    </m:r>
                  </m:oMath>
                </a14:m>
                <a:r>
                  <a:rPr lang="zh-CN" altLang="zh-CN" dirty="0"/>
                  <a:t>，实数</a:t>
                </a:r>
                <a14:m>
                  <m:oMath xmlns:m="http://schemas.openxmlformats.org/officeDocument/2006/math">
                    <m:r>
                      <m:rPr>
                        <m:sty m:val="p"/>
                      </m:rPr>
                      <a:rPr lang="en-US" altLang="zh-CN">
                        <a:latin typeface="Cambria Math"/>
                      </a:rPr>
                      <m:t>k</m:t>
                    </m:r>
                    <m:r>
                      <a:rPr lang="en-US" altLang="zh-CN">
                        <a:latin typeface="Cambria Math"/>
                      </a:rPr>
                      <m:t>∈</m:t>
                    </m:r>
                    <m:r>
                      <a:rPr lang="en-US" altLang="zh-CN" b="1" i="1">
                        <a:latin typeface="Cambria Math"/>
                      </a:rPr>
                      <m:t>𝐑</m:t>
                    </m:r>
                  </m:oMath>
                </a14:m>
                <a:r>
                  <a:rPr lang="zh-CN" altLang="zh-CN" dirty="0"/>
                  <a:t>，则有如下基本法则：</a:t>
                </a:r>
              </a:p>
              <a:p>
                <a:r>
                  <a:rPr lang="zh-CN" altLang="zh-CN" b="1" dirty="0"/>
                  <a:t>向量相等</a:t>
                </a:r>
                <a:endParaRPr lang="zh-CN" altLang="zh-CN" dirty="0"/>
              </a:p>
              <a:p>
                <a:pPr lvl="1"/>
                <a14:m>
                  <m:oMath xmlns:m="http://schemas.openxmlformats.org/officeDocument/2006/math">
                    <m:r>
                      <a:rPr lang="en-US" altLang="zh-CN" b="1" i="1">
                        <a:latin typeface="Cambria Math"/>
                      </a:rPr>
                      <m:t>𝛂</m:t>
                    </m:r>
                    <m:r>
                      <a:rPr lang="en-US" altLang="zh-CN">
                        <a:latin typeface="Cambria Math"/>
                      </a:rPr>
                      <m:t>=</m:t>
                    </m:r>
                    <m:r>
                      <a:rPr lang="en-US" altLang="zh-CN" b="1" i="1">
                        <a:latin typeface="Cambria Math"/>
                      </a:rPr>
                      <m:t>𝛃</m:t>
                    </m:r>
                  </m:oMath>
                </a14:m>
                <a:r>
                  <a:rPr lang="zh-CN" altLang="zh-CN" dirty="0"/>
                  <a:t>，当且仅当</a:t>
                </a:r>
                <a14:m>
                  <m:oMath xmlns:m="http://schemas.openxmlformats.org/officeDocument/2006/math">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i</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i</m:t>
                        </m:r>
                      </m:sub>
                    </m:sSub>
                    <m:r>
                      <a:rPr lang="en-US" altLang="zh-CN">
                        <a:latin typeface="Cambria Math"/>
                      </a:rPr>
                      <m:t>(</m:t>
                    </m:r>
                    <m:r>
                      <m:rPr>
                        <m:sty m:val="p"/>
                      </m:rPr>
                      <a:rPr lang="en-US" altLang="zh-CN">
                        <a:latin typeface="Cambria Math"/>
                      </a:rPr>
                      <m:t>i</m:t>
                    </m:r>
                    <m:r>
                      <a:rPr lang="en-US" altLang="zh-CN">
                        <a:latin typeface="Cambria Math"/>
                      </a:rPr>
                      <m:t>=1,2,⋯,</m:t>
                    </m:r>
                    <m:r>
                      <m:rPr>
                        <m:sty m:val="p"/>
                      </m:rPr>
                      <a:rPr lang="en-US" altLang="zh-CN">
                        <a:latin typeface="Cambria Math"/>
                      </a:rPr>
                      <m:t>n</m:t>
                    </m:r>
                    <m:r>
                      <a:rPr lang="en-US" altLang="zh-CN">
                        <a:latin typeface="Cambria Math"/>
                      </a:rPr>
                      <m:t>)</m:t>
                    </m:r>
                  </m:oMath>
                </a14:m>
                <a:r>
                  <a:rPr lang="zh-CN" altLang="zh-CN" dirty="0"/>
                  <a:t>； </a:t>
                </a:r>
              </a:p>
              <a:p>
                <a:r>
                  <a:rPr lang="zh-CN" altLang="zh-CN" b="1" dirty="0"/>
                  <a:t>向量加法</a:t>
                </a:r>
                <a:endParaRPr lang="zh-CN" altLang="zh-CN" dirty="0"/>
              </a:p>
              <a:p>
                <a:pPr lvl="1"/>
                <a14:m>
                  <m:oMath xmlns:m="http://schemas.openxmlformats.org/officeDocument/2006/math">
                    <m:r>
                      <a:rPr lang="en-US" altLang="zh-CN" b="1" i="1">
                        <a:latin typeface="Cambria Math"/>
                      </a:rPr>
                      <m:t>𝛂</m:t>
                    </m:r>
                    <m:r>
                      <a:rPr lang="en-US" altLang="zh-CN">
                        <a:latin typeface="Cambria Math"/>
                      </a:rPr>
                      <m:t>+</m:t>
                    </m:r>
                    <m:r>
                      <a:rPr lang="en-US" altLang="zh-CN" b="1" i="1">
                        <a:latin typeface="Cambria Math"/>
                      </a:rPr>
                      <m:t>𝛃</m:t>
                    </m:r>
                    <m:r>
                      <a:rPr lang="en-US" altLang="zh-CN">
                        <a:latin typeface="Cambria Math"/>
                      </a:rPr>
                      <m:t>=(</m:t>
                    </m:r>
                    <m:sSub>
                      <m:sSubPr>
                        <m:ctrlPr>
                          <a:rPr lang="zh-CN" altLang="zh-CN" i="1">
                            <a:latin typeface="Cambria Math"/>
                          </a:rPr>
                        </m:ctrlPr>
                      </m:sSubPr>
                      <m:e>
                        <m:r>
                          <m:rPr>
                            <m:sty m:val="p"/>
                          </m:rPr>
                          <a:rPr lang="en-US" altLang="zh-CN">
                            <a:latin typeface="Cambria Math"/>
                          </a:rPr>
                          <m:t>a</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a</m:t>
                        </m:r>
                      </m:e>
                      <m:sub>
                        <m:r>
                          <a:rPr lang="en-US" altLang="zh-CN">
                            <a:latin typeface="Cambria Math"/>
                          </a:rPr>
                          <m:t>2</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a:rPr lang="en-US" altLang="zh-CN">
                            <a:latin typeface="Cambria Math"/>
                          </a:rPr>
                          <m:t>2</m:t>
                        </m:r>
                      </m:sub>
                    </m:sSub>
                    <m:r>
                      <a:rPr lang="en-US" altLang="zh-CN">
                        <a:latin typeface="Cambria Math"/>
                      </a:rPr>
                      <m:t>,⋯</m:t>
                    </m:r>
                    <m:sSub>
                      <m:sSubPr>
                        <m:ctrlPr>
                          <a:rPr lang="zh-CN" altLang="zh-CN" i="1">
                            <a:latin typeface="Cambria Math"/>
                          </a:rPr>
                        </m:ctrlPr>
                      </m:sSubPr>
                      <m:e>
                        <m:r>
                          <a:rPr lang="en-US" altLang="zh-CN">
                            <a:latin typeface="Cambria Math"/>
                          </a:rPr>
                          <m:t>,</m:t>
                        </m:r>
                        <m:r>
                          <m:rPr>
                            <m:sty m:val="p"/>
                          </m:rPr>
                          <a:rPr lang="en-US" altLang="zh-CN">
                            <a:latin typeface="Cambria Math"/>
                          </a:rPr>
                          <m:t>a</m:t>
                        </m:r>
                      </m:e>
                      <m:sub>
                        <m:r>
                          <m:rPr>
                            <m:sty m:val="p"/>
                          </m:rPr>
                          <a:rPr lang="en-US" altLang="zh-CN">
                            <a:latin typeface="Cambria Math"/>
                          </a:rPr>
                          <m:t>n</m:t>
                        </m:r>
                      </m:sub>
                    </m:sSub>
                    <m:r>
                      <a:rPr lang="en-US" altLang="zh-CN">
                        <a:latin typeface="Cambria Math"/>
                      </a:rPr>
                      <m:t>+</m:t>
                    </m:r>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n</m:t>
                        </m:r>
                      </m:sub>
                    </m:sSub>
                    <m:r>
                      <a:rPr lang="en-US" altLang="zh-CN">
                        <a:latin typeface="Cambria Math"/>
                      </a:rPr>
                      <m:t>)</m:t>
                    </m:r>
                  </m:oMath>
                </a14:m>
                <a:r>
                  <a:rPr lang="en-US" altLang="zh-CN" dirty="0"/>
                  <a:t> </a:t>
                </a:r>
                <a:r>
                  <a:rPr lang="zh-CN" altLang="zh-CN" dirty="0"/>
                  <a:t>；</a:t>
                </a:r>
              </a:p>
              <a:p>
                <a:r>
                  <a:rPr lang="zh-CN" altLang="zh-CN" b="1" dirty="0"/>
                  <a:t>向量与数量乘法</a:t>
                </a:r>
                <a:endParaRPr lang="zh-CN" altLang="zh-CN" dirty="0"/>
              </a:p>
              <a:p>
                <a:r>
                  <a:rPr lang="zh-CN" altLang="zh-CN" dirty="0"/>
                  <a:t>也简称为数乘，计算方法如下：</a:t>
                </a:r>
              </a:p>
              <a:p>
                <a:pPr lvl="1"/>
                <a14:m>
                  <m:oMath xmlns:m="http://schemas.openxmlformats.org/officeDocument/2006/math">
                    <m:r>
                      <a:rPr lang="en-US" altLang="zh-CN" b="1" i="1">
                        <a:latin typeface="Cambria Math"/>
                      </a:rPr>
                      <m:t>𝐤</m:t>
                    </m:r>
                    <m:r>
                      <a:rPr lang="en-US" altLang="zh-CN" b="1" i="1">
                        <a:latin typeface="Cambria Math"/>
                      </a:rPr>
                      <m:t>𝛂</m:t>
                    </m:r>
                    <m:r>
                      <a:rPr lang="en-US" altLang="zh-CN">
                        <a:latin typeface="Cambria Math"/>
                      </a:rPr>
                      <m:t>=(</m:t>
                    </m:r>
                    <m:r>
                      <m:rPr>
                        <m:sty m:val="p"/>
                      </m:rPr>
                      <a:rPr lang="en-US" altLang="zh-CN">
                        <a:latin typeface="Cambria Math"/>
                      </a:rPr>
                      <m:t>k</m:t>
                    </m:r>
                    <m:sSub>
                      <m:sSubPr>
                        <m:ctrlPr>
                          <a:rPr lang="zh-CN" altLang="zh-CN" i="1">
                            <a:latin typeface="Cambria Math"/>
                          </a:rPr>
                        </m:ctrlPr>
                      </m:sSubPr>
                      <m:e>
                        <m:r>
                          <m:rPr>
                            <m:sty m:val="p"/>
                          </m:rPr>
                          <a:rPr lang="en-US" altLang="zh-CN">
                            <a:latin typeface="Cambria Math"/>
                          </a:rPr>
                          <m:t>a</m:t>
                        </m:r>
                      </m:e>
                      <m:sub>
                        <m:r>
                          <a:rPr lang="en-US" altLang="zh-CN">
                            <a:latin typeface="Cambria Math"/>
                          </a:rPr>
                          <m:t>1</m:t>
                        </m:r>
                      </m:sub>
                    </m:sSub>
                    <m:r>
                      <a:rPr lang="en-US" altLang="zh-CN">
                        <a:latin typeface="Cambria Math"/>
                      </a:rPr>
                      <m:t>,</m:t>
                    </m:r>
                    <m:r>
                      <m:rPr>
                        <m:sty m:val="p"/>
                      </m:rPr>
                      <a:rPr lang="en-US" altLang="zh-CN">
                        <a:latin typeface="Cambria Math"/>
                      </a:rPr>
                      <m:t>k</m:t>
                    </m:r>
                    <m:sSub>
                      <m:sSubPr>
                        <m:ctrlPr>
                          <a:rPr lang="zh-CN" altLang="zh-CN" i="1">
                            <a:latin typeface="Cambria Math"/>
                          </a:rPr>
                        </m:ctrlPr>
                      </m:sSubPr>
                      <m:e>
                        <m:r>
                          <m:rPr>
                            <m:sty m:val="p"/>
                          </m:rPr>
                          <a:rPr lang="en-US" altLang="zh-CN">
                            <a:latin typeface="Cambria Math"/>
                          </a:rPr>
                          <m:t>a</m:t>
                        </m:r>
                      </m:e>
                      <m:sub>
                        <m:r>
                          <a:rPr lang="en-US" altLang="zh-CN">
                            <a:latin typeface="Cambria Math"/>
                          </a:rPr>
                          <m:t>2</m:t>
                        </m:r>
                      </m:sub>
                    </m:sSub>
                    <m:r>
                      <a:rPr lang="en-US" altLang="zh-CN">
                        <a:latin typeface="Cambria Math"/>
                      </a:rPr>
                      <m:t>,⋯,</m:t>
                    </m:r>
                    <m:r>
                      <m:rPr>
                        <m:sty m:val="p"/>
                      </m:rPr>
                      <a:rPr lang="en-US" altLang="zh-CN">
                        <a:latin typeface="Cambria Math"/>
                      </a:rPr>
                      <m:t>k</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n</m:t>
                        </m:r>
                      </m:sub>
                    </m:sSub>
                    <m:r>
                      <a:rPr lang="en-US" altLang="zh-CN">
                        <a:latin typeface="Cambria Math"/>
                      </a:rPr>
                      <m:t>)</m:t>
                    </m:r>
                  </m:oMath>
                </a14:m>
                <a:r>
                  <a:rPr lang="en-US" altLang="zh-CN" dirty="0"/>
                  <a:t> ;</a:t>
                </a:r>
                <a:endParaRPr lang="zh-CN" altLang="zh-CN" dirty="0"/>
              </a:p>
              <a:p>
                <a:r>
                  <a:rPr lang="zh-CN" altLang="zh-CN" dirty="0"/>
                  <a:t>向量的加法运算与数乘运算统称为向量的线性运算，满足以下运算规律</a:t>
                </a:r>
                <a14:m>
                  <m:oMath xmlns:m="http://schemas.openxmlformats.org/officeDocument/2006/math">
                    <m:d>
                      <m:dPr>
                        <m:begChr m:val="（"/>
                        <m:endChr m:val="）"/>
                        <m:ctrlPr>
                          <a:rPr lang="zh-CN" altLang="zh-CN" i="1">
                            <a:latin typeface="Cambria Math"/>
                          </a:rPr>
                        </m:ctrlPr>
                      </m:dPr>
                      <m:e>
                        <m:r>
                          <a:rPr lang="en-US" altLang="zh-CN" b="1" i="1">
                            <a:latin typeface="Cambria Math"/>
                          </a:rPr>
                          <m:t>𝛂</m:t>
                        </m:r>
                        <m:r>
                          <a:rPr lang="zh-CN" altLang="zh-CN">
                            <a:latin typeface="Cambria Math"/>
                          </a:rPr>
                          <m:t>，</m:t>
                        </m:r>
                        <m:r>
                          <a:rPr lang="en-US" altLang="zh-CN" b="1" i="1">
                            <a:latin typeface="Cambria Math"/>
                          </a:rPr>
                          <m:t>𝛃</m:t>
                        </m:r>
                        <m:r>
                          <a:rPr lang="zh-CN" altLang="zh-CN">
                            <a:latin typeface="Cambria Math"/>
                          </a:rPr>
                          <m:t>，</m:t>
                        </m:r>
                        <m:r>
                          <a:rPr lang="en-US" altLang="zh-CN" b="1" i="1">
                            <a:latin typeface="Cambria Math"/>
                          </a:rPr>
                          <m:t>𝛄</m:t>
                        </m:r>
                        <m:r>
                          <a:rPr lang="zh-CN" altLang="zh-CN">
                            <a:latin typeface="Cambria Math"/>
                          </a:rPr>
                          <m:t>为向量，</m:t>
                        </m:r>
                        <m:r>
                          <m:rPr>
                            <m:sty m:val="p"/>
                          </m:rPr>
                          <a:rPr lang="en-US" altLang="zh-CN">
                            <a:latin typeface="Cambria Math"/>
                          </a:rPr>
                          <m:t>k</m:t>
                        </m:r>
                        <m:r>
                          <a:rPr lang="zh-CN" altLang="zh-CN">
                            <a:latin typeface="Cambria Math"/>
                          </a:rPr>
                          <m:t>，</m:t>
                        </m:r>
                        <m:r>
                          <m:rPr>
                            <m:sty m:val="p"/>
                          </m:rPr>
                          <a:rPr lang="en-US" altLang="zh-CN">
                            <a:latin typeface="Cambria Math"/>
                          </a:rPr>
                          <m:t>l</m:t>
                        </m:r>
                        <m:r>
                          <a:rPr lang="zh-CN" altLang="zh-CN">
                            <a:latin typeface="Cambria Math"/>
                          </a:rPr>
                          <m:t>为数</m:t>
                        </m:r>
                      </m:e>
                    </m:d>
                    <m:r>
                      <a:rPr lang="zh-CN" altLang="zh-CN">
                        <a:latin typeface="Cambria Math"/>
                      </a:rPr>
                      <m:t>：</m:t>
                    </m:r>
                  </m:oMath>
                </a14:m>
                <a:endParaRPr lang="zh-CN" altLang="zh-CN" dirty="0"/>
              </a:p>
              <a:p>
                <a:pPr lvl="1"/>
                <a14:m>
                  <m:oMath xmlns:m="http://schemas.openxmlformats.org/officeDocument/2006/math">
                    <m:r>
                      <a:rPr lang="en-US" altLang="zh-CN" b="1" i="1">
                        <a:latin typeface="Cambria Math"/>
                      </a:rPr>
                      <m:t>𝛂</m:t>
                    </m:r>
                    <m:r>
                      <a:rPr lang="en-US" altLang="zh-CN">
                        <a:latin typeface="Cambria Math"/>
                      </a:rPr>
                      <m:t>+</m:t>
                    </m:r>
                    <m:r>
                      <a:rPr lang="en-US" altLang="zh-CN" b="1" i="1">
                        <a:latin typeface="Cambria Math"/>
                      </a:rPr>
                      <m:t>𝛃</m:t>
                    </m:r>
                    <m:r>
                      <a:rPr lang="en-US" altLang="zh-CN">
                        <a:latin typeface="Cambria Math"/>
                      </a:rPr>
                      <m:t>=</m:t>
                    </m:r>
                    <m:r>
                      <a:rPr lang="en-US" altLang="zh-CN" b="1" i="1">
                        <a:latin typeface="Cambria Math"/>
                      </a:rPr>
                      <m:t>𝛃</m:t>
                    </m:r>
                    <m:r>
                      <a:rPr lang="en-US" altLang="zh-CN">
                        <a:latin typeface="Cambria Math"/>
                      </a:rPr>
                      <m:t>+</m:t>
                    </m:r>
                    <m:r>
                      <a:rPr lang="en-US" altLang="zh-CN" b="1" i="1">
                        <a:latin typeface="Cambria Math"/>
                      </a:rPr>
                      <m:t>𝛂</m:t>
                    </m:r>
                  </m:oMath>
                </a14:m>
                <a:r>
                  <a:rPr lang="zh-CN" altLang="zh-CN" dirty="0"/>
                  <a:t>；</a:t>
                </a:r>
              </a:p>
              <a:p>
                <a:pPr lvl="1"/>
                <a14:m>
                  <m:oMath xmlns:m="http://schemas.openxmlformats.org/officeDocument/2006/math">
                    <m:d>
                      <m:dPr>
                        <m:begChr m:val="（"/>
                        <m:endChr m:val="）"/>
                        <m:ctrlPr>
                          <a:rPr lang="zh-CN" altLang="zh-CN" i="1">
                            <a:latin typeface="Cambria Math"/>
                          </a:rPr>
                        </m:ctrlPr>
                      </m:dPr>
                      <m:e>
                        <m:r>
                          <a:rPr lang="en-US" altLang="zh-CN" b="1" i="1">
                            <a:latin typeface="Cambria Math"/>
                          </a:rPr>
                          <m:t>𝛂</m:t>
                        </m:r>
                        <m:r>
                          <a:rPr lang="en-US" altLang="zh-CN">
                            <a:latin typeface="Cambria Math"/>
                          </a:rPr>
                          <m:t>+</m:t>
                        </m:r>
                        <m:r>
                          <a:rPr lang="en-US" altLang="zh-CN" b="1" i="1">
                            <a:latin typeface="Cambria Math"/>
                          </a:rPr>
                          <m:t>𝛃</m:t>
                        </m:r>
                      </m:e>
                    </m:d>
                    <m:r>
                      <a:rPr lang="en-US" altLang="zh-CN">
                        <a:latin typeface="Cambria Math"/>
                      </a:rPr>
                      <m:t>+</m:t>
                    </m:r>
                    <m:r>
                      <a:rPr lang="en-US" altLang="zh-CN" b="1" i="1">
                        <a:latin typeface="Cambria Math"/>
                      </a:rPr>
                      <m:t>𝛄</m:t>
                    </m:r>
                    <m:r>
                      <a:rPr lang="en-US" altLang="zh-CN">
                        <a:latin typeface="Cambria Math"/>
                      </a:rPr>
                      <m:t>=</m:t>
                    </m:r>
                    <m:r>
                      <a:rPr lang="en-US" altLang="zh-CN" b="1" i="1">
                        <a:latin typeface="Cambria Math"/>
                      </a:rPr>
                      <m:t>𝛂</m:t>
                    </m:r>
                    <m:r>
                      <a:rPr lang="en-US" altLang="zh-CN">
                        <a:latin typeface="Cambria Math"/>
                      </a:rPr>
                      <m:t>+(</m:t>
                    </m:r>
                    <m:r>
                      <a:rPr lang="en-US" altLang="zh-CN" b="1" i="1">
                        <a:latin typeface="Cambria Math"/>
                      </a:rPr>
                      <m:t>𝛃</m:t>
                    </m:r>
                    <m:r>
                      <a:rPr lang="en-US" altLang="zh-CN">
                        <a:latin typeface="Cambria Math"/>
                      </a:rPr>
                      <m:t>+</m:t>
                    </m:r>
                    <m:r>
                      <a:rPr lang="en-US" altLang="zh-CN" b="1" i="1">
                        <a:latin typeface="Cambria Math"/>
                      </a:rPr>
                      <m:t>𝛄</m:t>
                    </m:r>
                    <m:r>
                      <a:rPr lang="en-US" altLang="zh-CN">
                        <a:latin typeface="Cambria Math"/>
                      </a:rPr>
                      <m:t>)</m:t>
                    </m:r>
                  </m:oMath>
                </a14:m>
                <a:r>
                  <a:rPr lang="zh-CN" altLang="zh-CN" dirty="0"/>
                  <a:t>；</a:t>
                </a:r>
              </a:p>
              <a:p>
                <a:pPr lvl="1"/>
                <a14:m>
                  <m:oMath xmlns:m="http://schemas.openxmlformats.org/officeDocument/2006/math">
                    <m:r>
                      <a:rPr lang="en-US" altLang="zh-CN" b="1" i="1">
                        <a:latin typeface="Cambria Math"/>
                      </a:rPr>
                      <m:t>𝛂</m:t>
                    </m:r>
                    <m:r>
                      <a:rPr lang="en-US" altLang="zh-CN">
                        <a:latin typeface="Cambria Math"/>
                      </a:rPr>
                      <m:t>+</m:t>
                    </m:r>
                    <m:r>
                      <a:rPr lang="en-US" altLang="zh-CN" b="1" i="1">
                        <a:latin typeface="Cambria Math"/>
                      </a:rPr>
                      <m:t>𝟎</m:t>
                    </m:r>
                    <m:r>
                      <a:rPr lang="en-US" altLang="zh-CN">
                        <a:latin typeface="Cambria Math"/>
                      </a:rPr>
                      <m:t>=</m:t>
                    </m:r>
                    <m:r>
                      <a:rPr lang="en-US" altLang="zh-CN" b="1" i="1">
                        <a:latin typeface="Cambria Math"/>
                      </a:rPr>
                      <m:t>𝛂</m:t>
                    </m:r>
                  </m:oMath>
                </a14:m>
                <a:r>
                  <a:rPr lang="zh-CN" altLang="zh-CN" dirty="0"/>
                  <a:t>；</a:t>
                </a:r>
              </a:p>
              <a:p>
                <a:pPr lvl="1"/>
                <a14:m>
                  <m:oMath xmlns:m="http://schemas.openxmlformats.org/officeDocument/2006/math">
                    <m:r>
                      <a:rPr lang="en-US" altLang="zh-CN" b="1" i="1">
                        <a:latin typeface="Cambria Math"/>
                      </a:rPr>
                      <m:t>𝛂</m:t>
                    </m:r>
                    <m:r>
                      <a:rPr lang="en-US" altLang="zh-CN">
                        <a:latin typeface="Cambria Math"/>
                      </a:rPr>
                      <m:t>+</m:t>
                    </m:r>
                    <m:d>
                      <m:dPr>
                        <m:ctrlPr>
                          <a:rPr lang="zh-CN" altLang="zh-CN" i="1">
                            <a:latin typeface="Cambria Math"/>
                          </a:rPr>
                        </m:ctrlPr>
                      </m:dPr>
                      <m:e>
                        <m:r>
                          <a:rPr lang="en-US" altLang="zh-CN" i="1">
                            <a:latin typeface="Cambria Math"/>
                          </a:rPr>
                          <m:t>−</m:t>
                        </m:r>
                        <m:r>
                          <a:rPr lang="en-US" altLang="zh-CN" b="1" i="1">
                            <a:latin typeface="Cambria Math"/>
                          </a:rPr>
                          <m:t>𝛂</m:t>
                        </m:r>
                      </m:e>
                    </m:d>
                    <m:r>
                      <a:rPr lang="en-US" altLang="zh-CN">
                        <a:latin typeface="Cambria Math"/>
                      </a:rPr>
                      <m:t>=0</m:t>
                    </m:r>
                  </m:oMath>
                </a14:m>
                <a:r>
                  <a:rPr lang="en-US" altLang="zh-CN" dirty="0"/>
                  <a:t>;</a:t>
                </a:r>
                <a:endParaRPr lang="zh-CN" altLang="zh-CN" dirty="0"/>
              </a:p>
              <a:p>
                <a:pPr lvl="1"/>
                <a14:m>
                  <m:oMath xmlns:m="http://schemas.openxmlformats.org/officeDocument/2006/math">
                    <m:r>
                      <a:rPr lang="en-US" altLang="zh-CN">
                        <a:latin typeface="Cambria Math"/>
                      </a:rPr>
                      <m:t>1∙</m:t>
                    </m:r>
                    <m:r>
                      <a:rPr lang="en-US" altLang="zh-CN" b="1" i="1">
                        <a:latin typeface="Cambria Math"/>
                      </a:rPr>
                      <m:t>𝛂</m:t>
                    </m:r>
                    <m:r>
                      <a:rPr lang="en-US" altLang="zh-CN">
                        <a:latin typeface="Cambria Math"/>
                      </a:rPr>
                      <m:t>=</m:t>
                    </m:r>
                    <m:r>
                      <a:rPr lang="en-US" altLang="zh-CN" b="1" i="1">
                        <a:latin typeface="Cambria Math"/>
                      </a:rPr>
                      <m:t>𝛂</m:t>
                    </m:r>
                  </m:oMath>
                </a14:m>
                <a:r>
                  <a:rPr lang="zh-CN" altLang="zh-CN" dirty="0"/>
                  <a:t>；</a:t>
                </a:r>
              </a:p>
              <a:p>
                <a:pPr lvl="1"/>
                <a14:m>
                  <m:oMath xmlns:m="http://schemas.openxmlformats.org/officeDocument/2006/math">
                    <m:r>
                      <m:rPr>
                        <m:sty m:val="p"/>
                      </m:rPr>
                      <a:rPr lang="en-US" altLang="zh-CN">
                        <a:latin typeface="Cambria Math"/>
                      </a:rPr>
                      <m:t>k</m:t>
                    </m:r>
                    <m:d>
                      <m:dPr>
                        <m:ctrlPr>
                          <a:rPr lang="zh-CN" altLang="zh-CN" i="1">
                            <a:latin typeface="Cambria Math"/>
                          </a:rPr>
                        </m:ctrlPr>
                      </m:dPr>
                      <m:e>
                        <m:r>
                          <m:rPr>
                            <m:sty m:val="p"/>
                          </m:rPr>
                          <a:rPr lang="en-US" altLang="zh-CN">
                            <a:latin typeface="Cambria Math"/>
                          </a:rPr>
                          <m:t>l</m:t>
                        </m:r>
                        <m:r>
                          <a:rPr lang="en-US" altLang="zh-CN" b="1" i="1">
                            <a:latin typeface="Cambria Math"/>
                          </a:rPr>
                          <m:t>𝛂</m:t>
                        </m:r>
                      </m:e>
                    </m:d>
                    <m:r>
                      <a:rPr lang="en-US" altLang="zh-CN">
                        <a:latin typeface="Cambria Math"/>
                      </a:rPr>
                      <m:t>=(</m:t>
                    </m:r>
                    <m:r>
                      <m:rPr>
                        <m:sty m:val="p"/>
                      </m:rPr>
                      <a:rPr lang="en-US" altLang="zh-CN">
                        <a:latin typeface="Cambria Math"/>
                      </a:rPr>
                      <m:t>kl</m:t>
                    </m:r>
                    <m:r>
                      <a:rPr lang="en-US" altLang="zh-CN">
                        <a:latin typeface="Cambria Math"/>
                      </a:rPr>
                      <m:t>)</m:t>
                    </m:r>
                    <m:r>
                      <a:rPr lang="en-US" altLang="zh-CN" b="1" i="1">
                        <a:latin typeface="Cambria Math"/>
                      </a:rPr>
                      <m:t>𝛂</m:t>
                    </m:r>
                  </m:oMath>
                </a14:m>
                <a:r>
                  <a:rPr lang="zh-CN" altLang="zh-CN" dirty="0"/>
                  <a:t>；</a:t>
                </a:r>
              </a:p>
              <a:p>
                <a:pPr lvl="1"/>
                <a14:m>
                  <m:oMath xmlns:m="http://schemas.openxmlformats.org/officeDocument/2006/math">
                    <m:d>
                      <m:dPr>
                        <m:ctrlPr>
                          <a:rPr lang="zh-CN" altLang="zh-CN" i="1">
                            <a:latin typeface="Cambria Math"/>
                          </a:rPr>
                        </m:ctrlPr>
                      </m:dPr>
                      <m:e>
                        <m:r>
                          <m:rPr>
                            <m:sty m:val="p"/>
                          </m:rPr>
                          <a:rPr lang="en-US" altLang="zh-CN">
                            <a:latin typeface="Cambria Math"/>
                          </a:rPr>
                          <m:t>k</m:t>
                        </m:r>
                        <m:r>
                          <a:rPr lang="en-US" altLang="zh-CN">
                            <a:latin typeface="Cambria Math"/>
                          </a:rPr>
                          <m:t>+</m:t>
                        </m:r>
                        <m:r>
                          <m:rPr>
                            <m:sty m:val="p"/>
                          </m:rPr>
                          <a:rPr lang="en-US" altLang="zh-CN">
                            <a:latin typeface="Cambria Math"/>
                          </a:rPr>
                          <m:t>l</m:t>
                        </m:r>
                      </m:e>
                    </m:d>
                    <m:r>
                      <a:rPr lang="en-US" altLang="zh-CN" b="1" i="1">
                        <a:latin typeface="Cambria Math"/>
                      </a:rPr>
                      <m:t>𝛂</m:t>
                    </m:r>
                    <m:r>
                      <a:rPr lang="en-US" altLang="zh-CN">
                        <a:latin typeface="Cambria Math"/>
                      </a:rPr>
                      <m:t>=</m:t>
                    </m:r>
                    <m:r>
                      <m:rPr>
                        <m:sty m:val="p"/>
                      </m:rPr>
                      <a:rPr lang="en-US" altLang="zh-CN">
                        <a:latin typeface="Cambria Math"/>
                      </a:rPr>
                      <m:t>k</m:t>
                    </m:r>
                    <m:r>
                      <a:rPr lang="en-US" altLang="zh-CN" b="1" i="1">
                        <a:latin typeface="Cambria Math"/>
                      </a:rPr>
                      <m:t>𝛂</m:t>
                    </m:r>
                    <m:r>
                      <a:rPr lang="en-US" altLang="zh-CN">
                        <a:latin typeface="Cambria Math"/>
                      </a:rPr>
                      <m:t>+</m:t>
                    </m:r>
                    <m:r>
                      <m:rPr>
                        <m:sty m:val="p"/>
                      </m:rPr>
                      <a:rPr lang="en-US" altLang="zh-CN">
                        <a:latin typeface="Cambria Math"/>
                      </a:rPr>
                      <m:t>l</m:t>
                    </m:r>
                    <m:r>
                      <a:rPr lang="en-US" altLang="zh-CN" b="1" i="1">
                        <a:latin typeface="Cambria Math"/>
                      </a:rPr>
                      <m:t>𝛂</m:t>
                    </m:r>
                  </m:oMath>
                </a14:m>
                <a:r>
                  <a:rPr lang="zh-CN" altLang="zh-CN" dirty="0"/>
                  <a:t>；</a:t>
                </a:r>
              </a:p>
              <a:p>
                <a:pPr lvl="1"/>
                <a14:m>
                  <m:oMath xmlns:m="http://schemas.openxmlformats.org/officeDocument/2006/math">
                    <m:r>
                      <m:rPr>
                        <m:sty m:val="p"/>
                      </m:rPr>
                      <a:rPr lang="en-US" altLang="zh-CN">
                        <a:latin typeface="Cambria Math"/>
                      </a:rPr>
                      <m:t>k</m:t>
                    </m:r>
                    <m:d>
                      <m:dPr>
                        <m:ctrlPr>
                          <a:rPr lang="zh-CN" altLang="zh-CN" i="1">
                            <a:latin typeface="Cambria Math"/>
                          </a:rPr>
                        </m:ctrlPr>
                      </m:dPr>
                      <m:e>
                        <m:r>
                          <a:rPr lang="en-US" altLang="zh-CN" b="1" i="1">
                            <a:latin typeface="Cambria Math"/>
                          </a:rPr>
                          <m:t>𝛂</m:t>
                        </m:r>
                        <m:r>
                          <a:rPr lang="en-US" altLang="zh-CN">
                            <a:latin typeface="Cambria Math"/>
                          </a:rPr>
                          <m:t>+</m:t>
                        </m:r>
                        <m:r>
                          <a:rPr lang="en-US" altLang="zh-CN" b="1" i="1">
                            <a:latin typeface="Cambria Math"/>
                          </a:rPr>
                          <m:t>𝛃</m:t>
                        </m:r>
                      </m:e>
                    </m:d>
                    <m:r>
                      <a:rPr lang="en-US" altLang="zh-CN">
                        <a:latin typeface="Cambria Math"/>
                      </a:rPr>
                      <m:t>=</m:t>
                    </m:r>
                    <m:r>
                      <m:rPr>
                        <m:sty m:val="p"/>
                      </m:rPr>
                      <a:rPr lang="en-US" altLang="zh-CN">
                        <a:latin typeface="Cambria Math"/>
                      </a:rPr>
                      <m:t>k</m:t>
                    </m:r>
                    <m:r>
                      <a:rPr lang="en-US" altLang="zh-CN" b="1" i="1">
                        <a:latin typeface="Cambria Math"/>
                      </a:rPr>
                      <m:t>𝛂</m:t>
                    </m:r>
                    <m:r>
                      <a:rPr lang="en-US" altLang="zh-CN">
                        <a:latin typeface="Cambria Math"/>
                      </a:rPr>
                      <m:t>+</m:t>
                    </m:r>
                    <m:r>
                      <m:rPr>
                        <m:sty m:val="p"/>
                      </m:rPr>
                      <a:rPr lang="en-US" altLang="zh-CN">
                        <a:latin typeface="Cambria Math"/>
                      </a:rPr>
                      <m:t>k</m:t>
                    </m:r>
                    <m:r>
                      <a:rPr lang="en-US" altLang="zh-CN" b="1" i="1">
                        <a:latin typeface="Cambria Math"/>
                      </a:rPr>
                      <m:t>𝛃</m:t>
                    </m:r>
                  </m:oMath>
                </a14:m>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4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94718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旋转矩阵、欧拉角和四元数比较</a:t>
            </a:r>
          </a:p>
        </p:txBody>
      </p:sp>
      <p:sp>
        <p:nvSpPr>
          <p:cNvPr id="3" name="内容占位符 2"/>
          <p:cNvSpPr>
            <a:spLocks noGrp="1"/>
          </p:cNvSpPr>
          <p:nvPr>
            <p:ph idx="1"/>
          </p:nvPr>
        </p:nvSpPr>
        <p:spPr/>
        <p:txBody>
          <a:bodyPr/>
          <a:lstStyle/>
          <a:p>
            <a:endParaRPr lang="zh-CN" altLang="en-US" dirty="0"/>
          </a:p>
        </p:txBody>
      </p:sp>
      <p:pic>
        <p:nvPicPr>
          <p:cNvPr id="13313" name="Picture 1"/>
          <p:cNvPicPr>
            <a:picLocks noChangeAspect="1" noChangeArrowheads="1"/>
          </p:cNvPicPr>
          <p:nvPr/>
        </p:nvPicPr>
        <p:blipFill>
          <a:blip r:embed="rId2" cstate="print">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855788" y="957263"/>
            <a:ext cx="5430837"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49320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从上面的表可以看出，三种表示方法各有优劣，适用于不同的场合，下面有一些使用上的建议：</a:t>
            </a:r>
          </a:p>
          <a:p>
            <a:pPr lvl="0"/>
            <a:r>
              <a:rPr lang="zh-CN" altLang="zh-CN" dirty="0"/>
              <a:t>欧拉角最容易使用。当需要为世界中的物体指定方位时，使用欧拉角最为简单，比如直接按照玩家键盘输入来确定方位，或者在代码中直接指定方位</a:t>
            </a:r>
            <a:r>
              <a:rPr lang="en-US" altLang="zh-CN" dirty="0"/>
              <a:t>(</a:t>
            </a:r>
            <a:r>
              <a:rPr lang="zh-CN" altLang="zh-CN" dirty="0"/>
              <a:t>如为渲染设定摄像机</a:t>
            </a:r>
            <a:r>
              <a:rPr lang="en-US" altLang="zh-CN" dirty="0"/>
              <a:t>)</a:t>
            </a:r>
            <a:r>
              <a:rPr lang="zh-CN" altLang="zh-CN" dirty="0"/>
              <a:t>。</a:t>
            </a:r>
          </a:p>
          <a:p>
            <a:pPr lvl="0"/>
            <a:r>
              <a:rPr lang="zh-CN" altLang="zh-CN" dirty="0"/>
              <a:t>如果需要在坐标系之间转换，最好选择矩阵形式。当然，也可以使用其他格式来保存方位，并在需要的时候转换到矩阵格式，比如用欧拉角作为方位的</a:t>
            </a:r>
            <a:r>
              <a:rPr lang="en-US" altLang="zh-CN" dirty="0"/>
              <a:t>”</a:t>
            </a:r>
            <a:r>
              <a:rPr lang="zh-CN" altLang="zh-CN" dirty="0"/>
              <a:t>主拷贝</a:t>
            </a:r>
            <a:r>
              <a:rPr lang="en-US" altLang="zh-CN" dirty="0"/>
              <a:t>”</a:t>
            </a:r>
            <a:r>
              <a:rPr lang="zh-CN" altLang="zh-CN" dirty="0"/>
              <a:t>，但同时维护一个旋转矩阵，当欧拉角发生改变时矩阵也要同时进行更新。</a:t>
            </a:r>
          </a:p>
          <a:p>
            <a:pPr lvl="0"/>
            <a:r>
              <a:rPr lang="zh-CN" altLang="zh-CN" dirty="0"/>
              <a:t>需要大量保存方位数据时</a:t>
            </a:r>
            <a:r>
              <a:rPr lang="en-US" altLang="zh-CN" dirty="0"/>
              <a:t>(</a:t>
            </a:r>
            <a:r>
              <a:rPr lang="zh-CN" altLang="zh-CN" dirty="0"/>
              <a:t>比如动画</a:t>
            </a:r>
            <a:r>
              <a:rPr lang="en-US" altLang="zh-CN" dirty="0"/>
              <a:t>)</a:t>
            </a:r>
            <a:r>
              <a:rPr lang="zh-CN" altLang="zh-CN" dirty="0"/>
              <a:t>，使用欧拉角或四元数。欧拉角将少占用</a:t>
            </a:r>
            <a:r>
              <a:rPr lang="en-US" altLang="zh-CN" dirty="0"/>
              <a:t>25%</a:t>
            </a:r>
            <a:r>
              <a:rPr lang="zh-CN" altLang="zh-CN" dirty="0"/>
              <a:t>的内存，但它在转换到矩阵时要稍微慢一些。如果动画数据使用到嵌套坐标系，那么四元数可能是最好的选择。</a:t>
            </a:r>
          </a:p>
          <a:p>
            <a:r>
              <a:rPr lang="zh-CN" altLang="zh-CN" dirty="0"/>
              <a:t>平滑的插值只能用四元数完成。如果使用其他形式表示方位，可以先转换到四元数然后进行插值，插值完毕后再转换回原来的形式。</a:t>
            </a:r>
            <a:endParaRPr lang="zh-CN" altLang="en-US" dirty="0"/>
          </a:p>
        </p:txBody>
      </p:sp>
    </p:spTree>
    <p:extLst>
      <p:ext uri="{BB962C8B-B14F-4D97-AF65-F5344CB8AC3E}">
        <p14:creationId xmlns:p14="http://schemas.microsoft.com/office/powerpoint/2010/main" val="17712775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几何</a:t>
            </a:r>
          </a:p>
        </p:txBody>
      </p:sp>
      <p:sp>
        <p:nvSpPr>
          <p:cNvPr id="3" name="内容占位符 2"/>
          <p:cNvSpPr>
            <a:spLocks noGrp="1"/>
          </p:cNvSpPr>
          <p:nvPr>
            <p:ph idx="1"/>
          </p:nvPr>
        </p:nvSpPr>
        <p:spPr/>
        <p:txBody>
          <a:bodyPr/>
          <a:lstStyle/>
          <a:p>
            <a:r>
              <a:rPr lang="zh-CN" altLang="zh-CN" dirty="0"/>
              <a:t>三维游戏引擎中操作的对象几乎都是采用几何的方式表示的，比如三维模型、场景划分等，一些典型应用也大量使用了几何运算，比如碰撞检测</a:t>
            </a:r>
            <a:r>
              <a:rPr lang="zh-CN" altLang="zh-CN" dirty="0" smtClean="0"/>
              <a:t>等</a:t>
            </a:r>
            <a:endParaRPr lang="zh-CN" altLang="en-US" dirty="0"/>
          </a:p>
        </p:txBody>
      </p:sp>
    </p:spTree>
    <p:extLst>
      <p:ext uri="{BB962C8B-B14F-4D97-AF65-F5344CB8AC3E}">
        <p14:creationId xmlns:p14="http://schemas.microsoft.com/office/powerpoint/2010/main" val="35107069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r>
                  <a:rPr lang="zh-CN" altLang="zh-CN" b="1" dirty="0"/>
                  <a:t>直线方程</a:t>
                </a:r>
              </a:p>
              <a:p>
                <a:r>
                  <a:rPr lang="zh-CN" altLang="zh-CN" dirty="0"/>
                  <a:t>已知直线上一点</a:t>
                </a:r>
                <a14:m>
                  <m:oMath xmlns:m="http://schemas.openxmlformats.org/officeDocument/2006/math">
                    <m:sSub>
                      <m:sSubPr>
                        <m:ctrlPr>
                          <a:rPr lang="zh-CN" altLang="zh-CN" i="1">
                            <a:latin typeface="Cambria Math"/>
                          </a:rPr>
                        </m:ctrlPr>
                      </m:sSubPr>
                      <m:e>
                        <m:r>
                          <m:rPr>
                            <m:sty m:val="p"/>
                          </m:rPr>
                          <a:rPr lang="en-US" altLang="zh-CN">
                            <a:latin typeface="Cambria Math"/>
                          </a:rPr>
                          <m:t>M</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x</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y</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z</m:t>
                        </m:r>
                      </m:e>
                      <m:sub>
                        <m:r>
                          <a:rPr lang="en-US" altLang="zh-CN">
                            <a:latin typeface="Cambria Math"/>
                          </a:rPr>
                          <m:t>0</m:t>
                        </m:r>
                      </m:sub>
                    </m:sSub>
                    <m:r>
                      <a:rPr lang="en-US" altLang="zh-CN">
                        <a:latin typeface="Cambria Math"/>
                      </a:rPr>
                      <m:t>)</m:t>
                    </m:r>
                  </m:oMath>
                </a14:m>
                <a:r>
                  <a:rPr lang="zh-CN" altLang="zh-CN" dirty="0"/>
                  <a:t>和它的方向向量</a:t>
                </a:r>
                <a14:m>
                  <m:oMath xmlns:m="http://schemas.openxmlformats.org/officeDocument/2006/math">
                    <m:r>
                      <m:rPr>
                        <m:sty m:val="p"/>
                      </m:rPr>
                      <a:rPr lang="en-US" altLang="zh-CN">
                        <a:latin typeface="Cambria Math"/>
                      </a:rPr>
                      <m:t>s</m:t>
                    </m:r>
                    <m:r>
                      <a:rPr lang="en-US" altLang="zh-CN">
                        <a:latin typeface="Cambria Math"/>
                      </a:rPr>
                      <m:t>=(</m:t>
                    </m:r>
                    <m:r>
                      <m:rPr>
                        <m:sty m:val="p"/>
                      </m:rPr>
                      <a:rPr lang="en-US" altLang="zh-CN">
                        <a:latin typeface="Cambria Math"/>
                      </a:rPr>
                      <m:t>m</m:t>
                    </m:r>
                    <m:r>
                      <a:rPr lang="en-US" altLang="zh-CN">
                        <a:latin typeface="Cambria Math"/>
                      </a:rPr>
                      <m:t>,</m:t>
                    </m:r>
                    <m:r>
                      <m:rPr>
                        <m:sty m:val="p"/>
                      </m:rPr>
                      <a:rPr lang="en-US" altLang="zh-CN">
                        <a:latin typeface="Cambria Math"/>
                      </a:rPr>
                      <m:t>n</m:t>
                    </m:r>
                    <m:r>
                      <a:rPr lang="en-US" altLang="zh-CN">
                        <a:latin typeface="Cambria Math"/>
                      </a:rPr>
                      <m:t>,</m:t>
                    </m:r>
                    <m:r>
                      <m:rPr>
                        <m:sty m:val="p"/>
                      </m:rPr>
                      <a:rPr lang="en-US" altLang="zh-CN">
                        <a:latin typeface="Cambria Math"/>
                      </a:rPr>
                      <m:t>q</m:t>
                    </m:r>
                    <m:r>
                      <a:rPr lang="en-US" altLang="zh-CN">
                        <a:latin typeface="Cambria Math"/>
                      </a:rPr>
                      <m:t>)</m:t>
                    </m:r>
                  </m:oMath>
                </a14:m>
                <a:r>
                  <a:rPr lang="zh-CN" altLang="zh-CN" dirty="0"/>
                  <a:t>，设点</a:t>
                </a:r>
                <a14:m>
                  <m:oMath xmlns:m="http://schemas.openxmlformats.org/officeDocument/2006/math">
                    <m:r>
                      <m:rPr>
                        <m:sty m:val="p"/>
                      </m:rPr>
                      <a:rPr lang="en-US" altLang="zh-CN">
                        <a:latin typeface="Cambria Math"/>
                      </a:rPr>
                      <m:t>M</m:t>
                    </m:r>
                    <m:r>
                      <a:rPr lang="en-US" altLang="zh-CN">
                        <a:latin typeface="Cambria Math"/>
                      </a:rPr>
                      <m:t>=(</m:t>
                    </m:r>
                    <m:r>
                      <m:rPr>
                        <m:sty m:val="p"/>
                      </m:rPr>
                      <a:rPr lang="en-US" altLang="zh-CN">
                        <a:latin typeface="Cambria Math"/>
                      </a:rPr>
                      <m:t>x</m:t>
                    </m:r>
                    <m:r>
                      <a:rPr lang="en-US" altLang="zh-CN">
                        <a:latin typeface="Cambria Math"/>
                      </a:rPr>
                      <m:t>,</m:t>
                    </m:r>
                    <m:r>
                      <m:rPr>
                        <m:sty m:val="p"/>
                      </m:rPr>
                      <a:rPr lang="en-US" altLang="zh-CN">
                        <a:latin typeface="Cambria Math"/>
                      </a:rPr>
                      <m:t>y</m:t>
                    </m:r>
                    <m:r>
                      <a:rPr lang="en-US" altLang="zh-CN">
                        <a:latin typeface="Cambria Math"/>
                      </a:rPr>
                      <m:t>,</m:t>
                    </m:r>
                    <m:r>
                      <m:rPr>
                        <m:sty m:val="p"/>
                      </m:rPr>
                      <a:rPr lang="en-US" altLang="zh-CN">
                        <a:latin typeface="Cambria Math"/>
                      </a:rPr>
                      <m:t>z</m:t>
                    </m:r>
                    <m:r>
                      <a:rPr lang="en-US" altLang="zh-CN">
                        <a:latin typeface="Cambria Math"/>
                      </a:rPr>
                      <m:t>)</m:t>
                    </m:r>
                  </m:oMath>
                </a14:m>
                <a:r>
                  <a:rPr lang="zh-CN" altLang="zh-CN" dirty="0"/>
                  <a:t>是直线</a:t>
                </a:r>
                <a:r>
                  <a:rPr lang="en-US" altLang="zh-CN" dirty="0"/>
                  <a:t>L</a:t>
                </a:r>
                <a:r>
                  <a:rPr lang="zh-CN" altLang="zh-CN" dirty="0"/>
                  <a:t>上的任一点，直线</a:t>
                </a:r>
                <a:r>
                  <a:rPr lang="en-US" altLang="zh-CN" dirty="0"/>
                  <a:t>L</a:t>
                </a:r>
                <a:r>
                  <a:rPr lang="zh-CN" altLang="zh-CN" dirty="0"/>
                  <a:t>的点法式方程为：</a:t>
                </a:r>
              </a:p>
              <a:p>
                <a14:m>
                  <m:oMath xmlns:m="http://schemas.openxmlformats.org/officeDocument/2006/math">
                    <m:f>
                      <m:fPr>
                        <m:ctrlPr>
                          <a:rPr lang="zh-CN" altLang="zh-CN" i="1">
                            <a:latin typeface="Cambria Math"/>
                          </a:rPr>
                        </m:ctrlPr>
                      </m:fPr>
                      <m:num>
                        <m:r>
                          <m:rPr>
                            <m:sty m:val="p"/>
                          </m:rPr>
                          <a:rPr lang="en-US" altLang="zh-CN">
                            <a:latin typeface="Cambria Math"/>
                          </a:rPr>
                          <m:t>x</m:t>
                        </m:r>
                        <m:r>
                          <a:rPr lang="en-US" altLang="zh-CN" i="1">
                            <a:latin typeface="Cambria Math"/>
                          </a:rPr>
                          <m:t>−</m:t>
                        </m:r>
                        <m:sSub>
                          <m:sSubPr>
                            <m:ctrlPr>
                              <a:rPr lang="zh-CN" altLang="zh-CN" i="1">
                                <a:latin typeface="Cambria Math"/>
                              </a:rPr>
                            </m:ctrlPr>
                          </m:sSubPr>
                          <m:e>
                            <m:r>
                              <m:rPr>
                                <m:sty m:val="p"/>
                              </m:rPr>
                              <a:rPr lang="en-US" altLang="zh-CN">
                                <a:latin typeface="Cambria Math"/>
                              </a:rPr>
                              <m:t>x</m:t>
                            </m:r>
                          </m:e>
                          <m:sub>
                            <m:r>
                              <a:rPr lang="en-US" altLang="zh-CN">
                                <a:latin typeface="Cambria Math"/>
                              </a:rPr>
                              <m:t>0</m:t>
                            </m:r>
                          </m:sub>
                        </m:sSub>
                      </m:num>
                      <m:den>
                        <m:r>
                          <m:rPr>
                            <m:sty m:val="p"/>
                          </m:rPr>
                          <a:rPr lang="en-US" altLang="zh-CN">
                            <a:latin typeface="Cambria Math"/>
                          </a:rPr>
                          <m:t>m</m:t>
                        </m:r>
                      </m:den>
                    </m:f>
                    <m:r>
                      <a:rPr lang="en-US" altLang="zh-CN">
                        <a:latin typeface="Cambria Math"/>
                      </a:rPr>
                      <m:t>=</m:t>
                    </m:r>
                    <m:f>
                      <m:fPr>
                        <m:ctrlPr>
                          <a:rPr lang="zh-CN" altLang="zh-CN" i="1">
                            <a:latin typeface="Cambria Math"/>
                          </a:rPr>
                        </m:ctrlPr>
                      </m:fPr>
                      <m:num>
                        <m:r>
                          <m:rPr>
                            <m:sty m:val="p"/>
                          </m:rPr>
                          <a:rPr lang="en-US" altLang="zh-CN">
                            <a:latin typeface="Cambria Math"/>
                          </a:rPr>
                          <m:t>y</m:t>
                        </m:r>
                        <m:r>
                          <a:rPr lang="en-US" altLang="zh-CN" i="1">
                            <a:latin typeface="Cambria Math"/>
                          </a:rPr>
                          <m:t>−</m:t>
                        </m:r>
                        <m:sSub>
                          <m:sSubPr>
                            <m:ctrlPr>
                              <a:rPr lang="zh-CN" altLang="zh-CN" i="1">
                                <a:latin typeface="Cambria Math"/>
                              </a:rPr>
                            </m:ctrlPr>
                          </m:sSubPr>
                          <m:e>
                            <m:r>
                              <m:rPr>
                                <m:sty m:val="p"/>
                              </m:rPr>
                              <a:rPr lang="en-US" altLang="zh-CN">
                                <a:latin typeface="Cambria Math"/>
                              </a:rPr>
                              <m:t>y</m:t>
                            </m:r>
                          </m:e>
                          <m:sub>
                            <m:r>
                              <a:rPr lang="en-US" altLang="zh-CN">
                                <a:latin typeface="Cambria Math"/>
                              </a:rPr>
                              <m:t>0</m:t>
                            </m:r>
                          </m:sub>
                        </m:sSub>
                      </m:num>
                      <m:den>
                        <m:r>
                          <m:rPr>
                            <m:sty m:val="p"/>
                          </m:rPr>
                          <a:rPr lang="en-US" altLang="zh-CN">
                            <a:latin typeface="Cambria Math"/>
                          </a:rPr>
                          <m:t>n</m:t>
                        </m:r>
                      </m:den>
                    </m:f>
                    <m:r>
                      <a:rPr lang="en-US" altLang="zh-CN">
                        <a:latin typeface="Cambria Math"/>
                      </a:rPr>
                      <m:t>=</m:t>
                    </m:r>
                    <m:f>
                      <m:fPr>
                        <m:ctrlPr>
                          <a:rPr lang="zh-CN" altLang="zh-CN" i="1">
                            <a:latin typeface="Cambria Math"/>
                          </a:rPr>
                        </m:ctrlPr>
                      </m:fPr>
                      <m:num>
                        <m:r>
                          <m:rPr>
                            <m:sty m:val="p"/>
                          </m:rPr>
                          <a:rPr lang="en-US" altLang="zh-CN">
                            <a:latin typeface="Cambria Math"/>
                          </a:rPr>
                          <m:t>z</m:t>
                        </m:r>
                        <m:r>
                          <a:rPr lang="en-US" altLang="zh-CN" i="1">
                            <a:latin typeface="Cambria Math"/>
                          </a:rPr>
                          <m:t>−</m:t>
                        </m:r>
                        <m:sSub>
                          <m:sSubPr>
                            <m:ctrlPr>
                              <a:rPr lang="zh-CN" altLang="zh-CN" i="1">
                                <a:latin typeface="Cambria Math"/>
                              </a:rPr>
                            </m:ctrlPr>
                          </m:sSubPr>
                          <m:e>
                            <m:r>
                              <m:rPr>
                                <m:sty m:val="p"/>
                              </m:rPr>
                              <a:rPr lang="en-US" altLang="zh-CN">
                                <a:latin typeface="Cambria Math"/>
                              </a:rPr>
                              <m:t>z</m:t>
                            </m:r>
                          </m:e>
                          <m:sub>
                            <m:r>
                              <a:rPr lang="en-US" altLang="zh-CN">
                                <a:latin typeface="Cambria Math"/>
                              </a:rPr>
                              <m:t>0</m:t>
                            </m:r>
                          </m:sub>
                        </m:sSub>
                      </m:num>
                      <m:den>
                        <m:r>
                          <m:rPr>
                            <m:sty m:val="p"/>
                          </m:rPr>
                          <a:rPr lang="en-US" altLang="zh-CN">
                            <a:latin typeface="Cambria Math"/>
                          </a:rPr>
                          <m:t>q</m:t>
                        </m:r>
                      </m:den>
                    </m:f>
                  </m:oMath>
                </a14:m>
                <a:endParaRPr lang="zh-CN" altLang="zh-CN" dirty="0"/>
              </a:p>
              <a:p>
                <a:r>
                  <a:rPr lang="zh-CN" altLang="zh-CN" dirty="0"/>
                  <a:t>通过上式我们可以得到在光线透视和碰撞检测等场合常用的直线参数方程形式：</a:t>
                </a:r>
              </a:p>
              <a:p>
                <a14:m>
                  <m:oMath xmlns:m="http://schemas.openxmlformats.org/officeDocument/2006/math">
                    <m:d>
                      <m:dPr>
                        <m:begChr m:val="{"/>
                        <m:endChr m:val=""/>
                        <m:ctrlPr>
                          <a:rPr lang="zh-CN" altLang="zh-CN" i="1">
                            <a:latin typeface="Cambria Math"/>
                          </a:rPr>
                        </m:ctrlPr>
                      </m:dPr>
                      <m:e>
                        <m:eqArr>
                          <m:eqArrPr>
                            <m:ctrlPr>
                              <a:rPr lang="zh-CN" altLang="zh-CN" i="1">
                                <a:latin typeface="Cambria Math"/>
                              </a:rPr>
                            </m:ctrlPr>
                          </m:eqArrPr>
                          <m:e>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x</m:t>
                                </m:r>
                              </m:e>
                              <m:sub>
                                <m:r>
                                  <a:rPr lang="en-US" altLang="zh-CN">
                                    <a:latin typeface="Cambria Math"/>
                                  </a:rPr>
                                  <m:t>0</m:t>
                                </m:r>
                              </m:sub>
                            </m:sSub>
                            <m:r>
                              <a:rPr lang="en-US" altLang="zh-CN">
                                <a:latin typeface="Cambria Math"/>
                              </a:rPr>
                              <m:t>+</m:t>
                            </m:r>
                            <m:r>
                              <m:rPr>
                                <m:sty m:val="p"/>
                              </m:rPr>
                              <a:rPr lang="en-US" altLang="zh-CN">
                                <a:latin typeface="Cambria Math"/>
                              </a:rPr>
                              <m:t>mt</m:t>
                            </m:r>
                          </m:e>
                          <m:e>
                            <m:r>
                              <m:rPr>
                                <m:sty m:val="p"/>
                              </m:rPr>
                              <a:rPr lang="en-US" altLang="zh-CN">
                                <a:latin typeface="Cambria Math"/>
                              </a:rPr>
                              <m:t>y</m:t>
                            </m:r>
                            <m:r>
                              <a:rPr lang="en-US" altLang="zh-CN">
                                <a:latin typeface="Cambria Math"/>
                              </a:rPr>
                              <m:t>=</m:t>
                            </m:r>
                            <m:sSub>
                              <m:sSubPr>
                                <m:ctrlPr>
                                  <a:rPr lang="zh-CN" altLang="zh-CN" i="1">
                                    <a:latin typeface="Cambria Math"/>
                                  </a:rPr>
                                </m:ctrlPr>
                              </m:sSubPr>
                              <m:e>
                                <m:r>
                                  <m:rPr>
                                    <m:sty m:val="p"/>
                                  </m:rPr>
                                  <a:rPr lang="en-US" altLang="zh-CN">
                                    <a:latin typeface="Cambria Math"/>
                                  </a:rPr>
                                  <m:t>y</m:t>
                                </m:r>
                              </m:e>
                              <m:sub>
                                <m:r>
                                  <a:rPr lang="en-US" altLang="zh-CN">
                                    <a:latin typeface="Cambria Math"/>
                                  </a:rPr>
                                  <m:t>0</m:t>
                                </m:r>
                              </m:sub>
                            </m:sSub>
                            <m:r>
                              <a:rPr lang="en-US" altLang="zh-CN">
                                <a:latin typeface="Cambria Math"/>
                              </a:rPr>
                              <m:t>+</m:t>
                            </m:r>
                            <m:r>
                              <m:rPr>
                                <m:sty m:val="p"/>
                              </m:rPr>
                              <a:rPr lang="en-US" altLang="zh-CN">
                                <a:latin typeface="Cambria Math"/>
                              </a:rPr>
                              <m:t>nt</m:t>
                            </m:r>
                          </m:e>
                          <m:e>
                            <m:r>
                              <m:rPr>
                                <m:sty m:val="p"/>
                              </m:rPr>
                              <a:rPr lang="en-US" altLang="zh-CN">
                                <a:latin typeface="Cambria Math"/>
                              </a:rPr>
                              <m:t>z</m:t>
                            </m:r>
                            <m:r>
                              <a:rPr lang="en-US" altLang="zh-CN">
                                <a:latin typeface="Cambria Math"/>
                              </a:rPr>
                              <m:t>=</m:t>
                            </m:r>
                            <m:sSub>
                              <m:sSubPr>
                                <m:ctrlPr>
                                  <a:rPr lang="zh-CN" altLang="zh-CN" i="1">
                                    <a:latin typeface="Cambria Math"/>
                                  </a:rPr>
                                </m:ctrlPr>
                              </m:sSubPr>
                              <m:e>
                                <m:r>
                                  <m:rPr>
                                    <m:sty m:val="p"/>
                                  </m:rPr>
                                  <a:rPr lang="en-US" altLang="zh-CN">
                                    <a:latin typeface="Cambria Math"/>
                                  </a:rPr>
                                  <m:t>z</m:t>
                                </m:r>
                              </m:e>
                              <m:sub>
                                <m:r>
                                  <a:rPr lang="en-US" altLang="zh-CN">
                                    <a:latin typeface="Cambria Math"/>
                                  </a:rPr>
                                  <m:t>0</m:t>
                                </m:r>
                              </m:sub>
                            </m:sSub>
                            <m:r>
                              <a:rPr lang="en-US" altLang="zh-CN">
                                <a:latin typeface="Cambria Math"/>
                              </a:rPr>
                              <m:t>+</m:t>
                            </m:r>
                            <m:r>
                              <m:rPr>
                                <m:sty m:val="p"/>
                              </m:rPr>
                              <a:rPr lang="en-US" altLang="zh-CN">
                                <a:latin typeface="Cambria Math"/>
                              </a:rPr>
                              <m:t>qt</m:t>
                            </m:r>
                          </m:e>
                        </m:eqArr>
                      </m:e>
                    </m:d>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23260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55000" lnSpcReduction="20000"/>
              </a:bodyPr>
              <a:lstStyle/>
              <a:p>
                <a:r>
                  <a:rPr lang="zh-CN" altLang="zh-CN" b="1" dirty="0"/>
                  <a:t>平面方程</a:t>
                </a:r>
              </a:p>
              <a:p>
                <a:r>
                  <a:rPr lang="zh-CN" altLang="zh-CN" dirty="0"/>
                  <a:t>已知平面上一点</a:t>
                </a:r>
                <a14:m>
                  <m:oMath xmlns:m="http://schemas.openxmlformats.org/officeDocument/2006/math">
                    <m:sSub>
                      <m:sSubPr>
                        <m:ctrlPr>
                          <a:rPr lang="zh-CN" altLang="zh-CN" i="1">
                            <a:latin typeface="Cambria Math"/>
                          </a:rPr>
                        </m:ctrlPr>
                      </m:sSubPr>
                      <m:e>
                        <m:r>
                          <m:rPr>
                            <m:sty m:val="p"/>
                          </m:rPr>
                          <a:rPr lang="en-US" altLang="zh-CN">
                            <a:latin typeface="Cambria Math"/>
                          </a:rPr>
                          <m:t>M</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x</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y</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z</m:t>
                        </m:r>
                      </m:e>
                      <m:sub>
                        <m:r>
                          <a:rPr lang="en-US" altLang="zh-CN">
                            <a:latin typeface="Cambria Math"/>
                          </a:rPr>
                          <m:t>1</m:t>
                        </m:r>
                      </m:sub>
                    </m:sSub>
                    <m:r>
                      <a:rPr lang="en-US" altLang="zh-CN">
                        <a:latin typeface="Cambria Math"/>
                      </a:rPr>
                      <m:t>)</m:t>
                    </m:r>
                  </m:oMath>
                </a14:m>
                <a:r>
                  <a:rPr lang="zh-CN" altLang="zh-CN" dirty="0"/>
                  <a:t>和它的法向量</a:t>
                </a:r>
                <a14:m>
                  <m:oMath xmlns:m="http://schemas.openxmlformats.org/officeDocument/2006/math">
                    <m:r>
                      <a:rPr lang="en-US" altLang="zh-CN" b="1" i="1">
                        <a:latin typeface="Cambria Math"/>
                      </a:rPr>
                      <m:t>𝐧</m:t>
                    </m:r>
                    <m:r>
                      <a:rPr lang="en-US" altLang="zh-CN">
                        <a:latin typeface="Cambria Math"/>
                      </a:rPr>
                      <m:t>=(</m:t>
                    </m:r>
                    <m:r>
                      <m:rPr>
                        <m:sty m:val="p"/>
                      </m:rPr>
                      <a:rPr lang="en-US" altLang="zh-CN">
                        <a:latin typeface="Cambria Math"/>
                      </a:rPr>
                      <m:t>A</m:t>
                    </m:r>
                    <m:r>
                      <a:rPr lang="en-US" altLang="zh-CN">
                        <a:latin typeface="Cambria Math"/>
                      </a:rPr>
                      <m:t>,</m:t>
                    </m:r>
                    <m:r>
                      <m:rPr>
                        <m:sty m:val="p"/>
                      </m:rPr>
                      <a:rPr lang="en-US" altLang="zh-CN">
                        <a:latin typeface="Cambria Math"/>
                      </a:rPr>
                      <m:t>B</m:t>
                    </m:r>
                    <m:r>
                      <a:rPr lang="en-US" altLang="zh-CN">
                        <a:latin typeface="Cambria Math"/>
                      </a:rPr>
                      <m:t>,</m:t>
                    </m:r>
                    <m:r>
                      <m:rPr>
                        <m:sty m:val="p"/>
                      </m:rPr>
                      <a:rPr lang="en-US" altLang="zh-CN">
                        <a:latin typeface="Cambria Math"/>
                      </a:rPr>
                      <m:t>C</m:t>
                    </m:r>
                    <m:r>
                      <a:rPr lang="en-US" altLang="zh-CN">
                        <a:latin typeface="Cambria Math"/>
                      </a:rPr>
                      <m:t>)</m:t>
                    </m:r>
                  </m:oMath>
                </a14:m>
                <a:r>
                  <a:rPr lang="en-US" altLang="zh-CN" dirty="0"/>
                  <a:t>,</a:t>
                </a:r>
                <a14:m>
                  <m:oMath xmlns:m="http://schemas.openxmlformats.org/officeDocument/2006/math">
                    <m:r>
                      <a:rPr lang="en-US" altLang="zh-CN">
                        <a:latin typeface="Cambria Math"/>
                      </a:rPr>
                      <m:t> </m:t>
                    </m:r>
                    <m:r>
                      <m:rPr>
                        <m:sty m:val="p"/>
                      </m:rPr>
                      <a:rPr lang="en-US" altLang="zh-CN">
                        <a:latin typeface="Cambria Math"/>
                      </a:rPr>
                      <m:t>M</m:t>
                    </m:r>
                    <m:r>
                      <a:rPr lang="en-US" altLang="zh-CN">
                        <a:latin typeface="Cambria Math"/>
                      </a:rPr>
                      <m:t>=(</m:t>
                    </m:r>
                    <m:r>
                      <m:rPr>
                        <m:sty m:val="p"/>
                      </m:rPr>
                      <a:rPr lang="en-US" altLang="zh-CN">
                        <a:latin typeface="Cambria Math"/>
                      </a:rPr>
                      <m:t>x</m:t>
                    </m:r>
                    <m:r>
                      <a:rPr lang="en-US" altLang="zh-CN">
                        <a:latin typeface="Cambria Math"/>
                      </a:rPr>
                      <m:t>,</m:t>
                    </m:r>
                    <m:r>
                      <m:rPr>
                        <m:sty m:val="p"/>
                      </m:rPr>
                      <a:rPr lang="en-US" altLang="zh-CN">
                        <a:latin typeface="Cambria Math"/>
                      </a:rPr>
                      <m:t>y</m:t>
                    </m:r>
                    <m:r>
                      <a:rPr lang="en-US" altLang="zh-CN">
                        <a:latin typeface="Cambria Math"/>
                      </a:rPr>
                      <m:t>,</m:t>
                    </m:r>
                    <m:r>
                      <m:rPr>
                        <m:sty m:val="p"/>
                      </m:rPr>
                      <a:rPr lang="en-US" altLang="zh-CN">
                        <a:latin typeface="Cambria Math"/>
                      </a:rPr>
                      <m:t>z</m:t>
                    </m:r>
                    <m:r>
                      <a:rPr lang="en-US" altLang="zh-CN">
                        <a:latin typeface="Cambria Math"/>
                      </a:rPr>
                      <m:t>)</m:t>
                    </m:r>
                  </m:oMath>
                </a14:m>
                <a:r>
                  <a:rPr lang="zh-CN" altLang="zh-CN" dirty="0"/>
                  <a:t>是平面上任意一点，则可以得到：</a:t>
                </a:r>
              </a:p>
              <a:p>
                <a14:m>
                  <m:oMath xmlns:m="http://schemas.openxmlformats.org/officeDocument/2006/math">
                    <m:r>
                      <a:rPr lang="en-US" altLang="zh-CN" b="1" i="1">
                        <a:latin typeface="Cambria Math"/>
                      </a:rPr>
                      <m:t>𝐧</m:t>
                    </m:r>
                    <m:r>
                      <a:rPr lang="en-US" altLang="zh-CN" b="1">
                        <a:latin typeface="Cambria Math"/>
                      </a:rPr>
                      <m:t>∙</m:t>
                    </m:r>
                    <m:acc>
                      <m:accPr>
                        <m:chr m:val="⃗"/>
                        <m:ctrlPr>
                          <a:rPr lang="zh-CN" altLang="zh-CN" b="1" i="1">
                            <a:latin typeface="Cambria Math"/>
                          </a:rPr>
                        </m:ctrlPr>
                      </m:accPr>
                      <m:e>
                        <m:sSub>
                          <m:sSubPr>
                            <m:ctrlPr>
                              <a:rPr lang="zh-CN" altLang="zh-CN" i="1">
                                <a:latin typeface="Cambria Math"/>
                              </a:rPr>
                            </m:ctrlPr>
                          </m:sSubPr>
                          <m:e>
                            <m:r>
                              <m:rPr>
                                <m:sty m:val="p"/>
                              </m:rPr>
                              <a:rPr lang="en-US" altLang="zh-CN">
                                <a:latin typeface="Cambria Math"/>
                              </a:rPr>
                              <m:t>M</m:t>
                            </m:r>
                          </m:e>
                          <m:sub>
                            <m:r>
                              <a:rPr lang="en-US" altLang="zh-CN">
                                <a:latin typeface="Cambria Math"/>
                              </a:rPr>
                              <m:t>1</m:t>
                            </m:r>
                          </m:sub>
                        </m:sSub>
                        <m:r>
                          <m:rPr>
                            <m:sty m:val="p"/>
                          </m:rPr>
                          <a:rPr lang="en-US" altLang="zh-CN">
                            <a:latin typeface="Cambria Math"/>
                          </a:rPr>
                          <m:t>M</m:t>
                        </m:r>
                      </m:e>
                    </m:acc>
                    <m:r>
                      <a:rPr lang="en-US" altLang="zh-CN" b="1">
                        <a:latin typeface="Cambria Math"/>
                      </a:rPr>
                      <m:t>=</m:t>
                    </m:r>
                    <m:r>
                      <a:rPr lang="en-US" altLang="zh-CN">
                        <a:latin typeface="Cambria Math"/>
                      </a:rPr>
                      <m:t>0</m:t>
                    </m:r>
                  </m:oMath>
                </a14:m>
                <a:endParaRPr lang="zh-CN" altLang="zh-CN" dirty="0"/>
              </a:p>
              <a:p>
                <a:r>
                  <a:rPr lang="zh-CN" altLang="zh-CN" dirty="0"/>
                  <a:t>由于</a:t>
                </a:r>
                <a14:m>
                  <m:oMath xmlns:m="http://schemas.openxmlformats.org/officeDocument/2006/math">
                    <m:r>
                      <a:rPr lang="en-US" altLang="zh-CN" b="1" i="1">
                        <a:latin typeface="Cambria Math"/>
                      </a:rPr>
                      <m:t>𝐧</m:t>
                    </m:r>
                    <m:r>
                      <a:rPr lang="en-US" altLang="zh-CN">
                        <a:latin typeface="Cambria Math"/>
                      </a:rPr>
                      <m:t>=(</m:t>
                    </m:r>
                    <m:r>
                      <m:rPr>
                        <m:sty m:val="p"/>
                      </m:rPr>
                      <a:rPr lang="en-US" altLang="zh-CN">
                        <a:latin typeface="Cambria Math"/>
                      </a:rPr>
                      <m:t>A</m:t>
                    </m:r>
                    <m:r>
                      <a:rPr lang="en-US" altLang="zh-CN">
                        <a:latin typeface="Cambria Math"/>
                      </a:rPr>
                      <m:t>,</m:t>
                    </m:r>
                    <m:r>
                      <m:rPr>
                        <m:sty m:val="p"/>
                      </m:rPr>
                      <a:rPr lang="en-US" altLang="zh-CN">
                        <a:latin typeface="Cambria Math"/>
                      </a:rPr>
                      <m:t>B</m:t>
                    </m:r>
                    <m:r>
                      <a:rPr lang="en-US" altLang="zh-CN">
                        <a:latin typeface="Cambria Math"/>
                      </a:rPr>
                      <m:t>,</m:t>
                    </m:r>
                    <m:r>
                      <m:rPr>
                        <m:sty m:val="p"/>
                      </m:rPr>
                      <a:rPr lang="en-US" altLang="zh-CN">
                        <a:latin typeface="Cambria Math"/>
                      </a:rPr>
                      <m:t>C</m:t>
                    </m:r>
                    <m:r>
                      <a:rPr lang="en-US" altLang="zh-CN">
                        <a:latin typeface="Cambria Math"/>
                      </a:rPr>
                      <m:t>)</m:t>
                    </m:r>
                  </m:oMath>
                </a14:m>
                <a:r>
                  <a:rPr lang="zh-CN" altLang="zh-CN" dirty="0"/>
                  <a:t>，</a:t>
                </a:r>
                <a14:m>
                  <m:oMath xmlns:m="http://schemas.openxmlformats.org/officeDocument/2006/math">
                    <m:acc>
                      <m:accPr>
                        <m:chr m:val="⃗"/>
                        <m:ctrlPr>
                          <a:rPr lang="zh-CN" altLang="zh-CN" b="1" i="1">
                            <a:latin typeface="Cambria Math"/>
                          </a:rPr>
                        </m:ctrlPr>
                      </m:accPr>
                      <m:e>
                        <m:sSub>
                          <m:sSubPr>
                            <m:ctrlPr>
                              <a:rPr lang="zh-CN" altLang="zh-CN" i="1">
                                <a:latin typeface="Cambria Math"/>
                              </a:rPr>
                            </m:ctrlPr>
                          </m:sSubPr>
                          <m:e>
                            <m:r>
                              <m:rPr>
                                <m:sty m:val="p"/>
                              </m:rPr>
                              <a:rPr lang="en-US" altLang="zh-CN">
                                <a:latin typeface="Cambria Math"/>
                              </a:rPr>
                              <m:t>M</m:t>
                            </m:r>
                          </m:e>
                          <m:sub>
                            <m:r>
                              <a:rPr lang="en-US" altLang="zh-CN">
                                <a:latin typeface="Cambria Math"/>
                              </a:rPr>
                              <m:t>1</m:t>
                            </m:r>
                          </m:sub>
                        </m:sSub>
                        <m:r>
                          <m:rPr>
                            <m:sty m:val="p"/>
                          </m:rPr>
                          <a:rPr lang="en-US" altLang="zh-CN">
                            <a:latin typeface="Cambria Math"/>
                          </a:rPr>
                          <m:t>M</m:t>
                        </m:r>
                      </m:e>
                    </m:acc>
                    <m:r>
                      <a:rPr lang="en-US" altLang="zh-CN" b="1">
                        <a:latin typeface="Cambria Math"/>
                      </a:rPr>
                      <m:t>=(</m:t>
                    </m:r>
                    <m:r>
                      <m:rPr>
                        <m:sty m:val="p"/>
                      </m:rPr>
                      <a:rPr lang="en-US" altLang="zh-CN">
                        <a:latin typeface="Cambria Math"/>
                      </a:rPr>
                      <m:t>x</m:t>
                    </m:r>
                    <m:r>
                      <a:rPr lang="en-US" altLang="zh-CN" i="1">
                        <a:latin typeface="Cambria Math"/>
                      </a:rPr>
                      <m:t>−</m:t>
                    </m:r>
                    <m:sSub>
                      <m:sSubPr>
                        <m:ctrlPr>
                          <a:rPr lang="zh-CN" altLang="zh-CN" i="1">
                            <a:latin typeface="Cambria Math"/>
                          </a:rPr>
                        </m:ctrlPr>
                      </m:sSubPr>
                      <m:e>
                        <m:r>
                          <m:rPr>
                            <m:sty m:val="p"/>
                          </m:rPr>
                          <a:rPr lang="en-US" altLang="zh-CN">
                            <a:latin typeface="Cambria Math"/>
                          </a:rPr>
                          <m:t>x</m:t>
                        </m:r>
                      </m:e>
                      <m:sub>
                        <m:r>
                          <a:rPr lang="en-US" altLang="zh-CN">
                            <a:latin typeface="Cambria Math"/>
                          </a:rPr>
                          <m:t>1</m:t>
                        </m:r>
                      </m:sub>
                    </m:sSub>
                    <m:r>
                      <a:rPr lang="en-US" altLang="zh-CN">
                        <a:latin typeface="Cambria Math"/>
                      </a:rPr>
                      <m:t>,</m:t>
                    </m:r>
                    <m:r>
                      <m:rPr>
                        <m:sty m:val="p"/>
                      </m:rPr>
                      <a:rPr lang="en-US" altLang="zh-CN">
                        <a:latin typeface="Cambria Math"/>
                      </a:rPr>
                      <m:t>y</m:t>
                    </m:r>
                    <m:r>
                      <a:rPr lang="en-US" altLang="zh-CN" i="1">
                        <a:latin typeface="Cambria Math"/>
                      </a:rPr>
                      <m:t>−</m:t>
                    </m:r>
                    <m:sSub>
                      <m:sSubPr>
                        <m:ctrlPr>
                          <a:rPr lang="zh-CN" altLang="zh-CN" i="1">
                            <a:latin typeface="Cambria Math"/>
                          </a:rPr>
                        </m:ctrlPr>
                      </m:sSubPr>
                      <m:e>
                        <m:r>
                          <m:rPr>
                            <m:sty m:val="p"/>
                          </m:rPr>
                          <a:rPr lang="en-US" altLang="zh-CN">
                            <a:latin typeface="Cambria Math"/>
                          </a:rPr>
                          <m:t>y</m:t>
                        </m:r>
                      </m:e>
                      <m:sub>
                        <m:r>
                          <a:rPr lang="en-US" altLang="zh-CN">
                            <a:latin typeface="Cambria Math"/>
                          </a:rPr>
                          <m:t>1</m:t>
                        </m:r>
                      </m:sub>
                    </m:sSub>
                    <m:r>
                      <a:rPr lang="en-US" altLang="zh-CN">
                        <a:latin typeface="Cambria Math"/>
                      </a:rPr>
                      <m:t>,</m:t>
                    </m:r>
                    <m:r>
                      <m:rPr>
                        <m:sty m:val="p"/>
                      </m:rPr>
                      <a:rPr lang="en-US" altLang="zh-CN">
                        <a:latin typeface="Cambria Math"/>
                      </a:rPr>
                      <m:t>z</m:t>
                    </m:r>
                    <m:r>
                      <a:rPr lang="en-US" altLang="zh-CN" i="1">
                        <a:latin typeface="Cambria Math"/>
                      </a:rPr>
                      <m:t>−</m:t>
                    </m:r>
                    <m:sSub>
                      <m:sSubPr>
                        <m:ctrlPr>
                          <a:rPr lang="zh-CN" altLang="zh-CN" i="1">
                            <a:latin typeface="Cambria Math"/>
                          </a:rPr>
                        </m:ctrlPr>
                      </m:sSubPr>
                      <m:e>
                        <m:r>
                          <m:rPr>
                            <m:sty m:val="p"/>
                          </m:rPr>
                          <a:rPr lang="en-US" altLang="zh-CN">
                            <a:latin typeface="Cambria Math"/>
                          </a:rPr>
                          <m:t>z</m:t>
                        </m:r>
                      </m:e>
                      <m:sub>
                        <m:r>
                          <a:rPr lang="en-US" altLang="zh-CN">
                            <a:latin typeface="Cambria Math"/>
                          </a:rPr>
                          <m:t>1</m:t>
                        </m:r>
                      </m:sub>
                    </m:sSub>
                    <m:r>
                      <a:rPr lang="en-US" altLang="zh-CN">
                        <a:latin typeface="Cambria Math"/>
                      </a:rPr>
                      <m:t>)</m:t>
                    </m:r>
                  </m:oMath>
                </a14:m>
                <a:r>
                  <a:rPr lang="zh-CN" altLang="zh-CN" dirty="0"/>
                  <a:t>，可以推出平面的点法式方程为：</a:t>
                </a:r>
              </a:p>
              <a:p>
                <a14:m>
                  <m:oMath xmlns:m="http://schemas.openxmlformats.org/officeDocument/2006/math">
                    <m:r>
                      <m:rPr>
                        <m:sty m:val="p"/>
                      </m:rPr>
                      <a:rPr lang="en-US" altLang="zh-CN">
                        <a:latin typeface="Cambria Math"/>
                      </a:rPr>
                      <m:t>A</m:t>
                    </m:r>
                    <m:d>
                      <m:dPr>
                        <m:ctrlPr>
                          <a:rPr lang="zh-CN" altLang="zh-CN" i="1">
                            <a:latin typeface="Cambria Math"/>
                          </a:rPr>
                        </m:ctrlPr>
                      </m:dPr>
                      <m:e>
                        <m:r>
                          <m:rPr>
                            <m:sty m:val="p"/>
                          </m:rPr>
                          <a:rPr lang="en-US" altLang="zh-CN">
                            <a:latin typeface="Cambria Math"/>
                          </a:rPr>
                          <m:t>x</m:t>
                        </m:r>
                        <m:r>
                          <a:rPr lang="en-US" altLang="zh-CN" i="1">
                            <a:latin typeface="Cambria Math"/>
                          </a:rPr>
                          <m:t>−</m:t>
                        </m:r>
                        <m:sSub>
                          <m:sSubPr>
                            <m:ctrlPr>
                              <a:rPr lang="zh-CN" altLang="zh-CN" i="1">
                                <a:latin typeface="Cambria Math"/>
                              </a:rPr>
                            </m:ctrlPr>
                          </m:sSubPr>
                          <m:e>
                            <m:r>
                              <m:rPr>
                                <m:sty m:val="p"/>
                              </m:rPr>
                              <a:rPr lang="en-US" altLang="zh-CN">
                                <a:latin typeface="Cambria Math"/>
                              </a:rPr>
                              <m:t>x</m:t>
                            </m:r>
                          </m:e>
                          <m:sub>
                            <m:r>
                              <a:rPr lang="en-US" altLang="zh-CN">
                                <a:latin typeface="Cambria Math"/>
                              </a:rPr>
                              <m:t>1</m:t>
                            </m:r>
                          </m:sub>
                        </m:sSub>
                      </m:e>
                    </m:d>
                    <m:r>
                      <a:rPr lang="en-US" altLang="zh-CN">
                        <a:latin typeface="Cambria Math"/>
                      </a:rPr>
                      <m:t>+</m:t>
                    </m:r>
                    <m:r>
                      <m:rPr>
                        <m:sty m:val="p"/>
                      </m:rPr>
                      <a:rPr lang="en-US" altLang="zh-CN">
                        <a:latin typeface="Cambria Math"/>
                      </a:rPr>
                      <m:t>B</m:t>
                    </m:r>
                    <m:d>
                      <m:dPr>
                        <m:ctrlPr>
                          <a:rPr lang="zh-CN" altLang="zh-CN" i="1">
                            <a:latin typeface="Cambria Math"/>
                          </a:rPr>
                        </m:ctrlPr>
                      </m:dPr>
                      <m:e>
                        <m:r>
                          <m:rPr>
                            <m:sty m:val="p"/>
                          </m:rPr>
                          <a:rPr lang="en-US" altLang="zh-CN">
                            <a:latin typeface="Cambria Math"/>
                          </a:rPr>
                          <m:t>y</m:t>
                        </m:r>
                        <m:r>
                          <a:rPr lang="en-US" altLang="zh-CN" i="1">
                            <a:latin typeface="Cambria Math"/>
                          </a:rPr>
                          <m:t>−</m:t>
                        </m:r>
                        <m:sSub>
                          <m:sSubPr>
                            <m:ctrlPr>
                              <a:rPr lang="zh-CN" altLang="zh-CN" i="1">
                                <a:latin typeface="Cambria Math"/>
                              </a:rPr>
                            </m:ctrlPr>
                          </m:sSubPr>
                          <m:e>
                            <m:r>
                              <m:rPr>
                                <m:sty m:val="p"/>
                              </m:rPr>
                              <a:rPr lang="en-US" altLang="zh-CN">
                                <a:latin typeface="Cambria Math"/>
                              </a:rPr>
                              <m:t>y</m:t>
                            </m:r>
                          </m:e>
                          <m:sub>
                            <m:r>
                              <a:rPr lang="en-US" altLang="zh-CN">
                                <a:latin typeface="Cambria Math"/>
                              </a:rPr>
                              <m:t>1</m:t>
                            </m:r>
                          </m:sub>
                        </m:sSub>
                      </m:e>
                    </m:d>
                    <m:r>
                      <a:rPr lang="en-US" altLang="zh-CN">
                        <a:latin typeface="Cambria Math"/>
                      </a:rPr>
                      <m:t>+</m:t>
                    </m:r>
                    <m:r>
                      <m:rPr>
                        <m:sty m:val="p"/>
                      </m:rPr>
                      <a:rPr lang="en-US" altLang="zh-CN">
                        <a:latin typeface="Cambria Math"/>
                      </a:rPr>
                      <m:t>C</m:t>
                    </m:r>
                    <m:d>
                      <m:dPr>
                        <m:ctrlPr>
                          <a:rPr lang="zh-CN" altLang="zh-CN" i="1">
                            <a:latin typeface="Cambria Math"/>
                          </a:rPr>
                        </m:ctrlPr>
                      </m:dPr>
                      <m:e>
                        <m:r>
                          <m:rPr>
                            <m:sty m:val="p"/>
                          </m:rPr>
                          <a:rPr lang="en-US" altLang="zh-CN">
                            <a:latin typeface="Cambria Math"/>
                          </a:rPr>
                          <m:t>z</m:t>
                        </m:r>
                        <m:r>
                          <a:rPr lang="en-US" altLang="zh-CN" i="1">
                            <a:latin typeface="Cambria Math"/>
                          </a:rPr>
                          <m:t>−</m:t>
                        </m:r>
                        <m:sSub>
                          <m:sSubPr>
                            <m:ctrlPr>
                              <a:rPr lang="zh-CN" altLang="zh-CN" i="1">
                                <a:latin typeface="Cambria Math"/>
                              </a:rPr>
                            </m:ctrlPr>
                          </m:sSubPr>
                          <m:e>
                            <m:r>
                              <m:rPr>
                                <m:sty m:val="p"/>
                              </m:rPr>
                              <a:rPr lang="en-US" altLang="zh-CN">
                                <a:latin typeface="Cambria Math"/>
                              </a:rPr>
                              <m:t>z</m:t>
                            </m:r>
                          </m:e>
                          <m:sub>
                            <m:r>
                              <a:rPr lang="en-US" altLang="zh-CN">
                                <a:latin typeface="Cambria Math"/>
                              </a:rPr>
                              <m:t>1</m:t>
                            </m:r>
                          </m:sub>
                        </m:sSub>
                      </m:e>
                    </m:d>
                    <m:r>
                      <a:rPr lang="en-US" altLang="zh-CN">
                        <a:latin typeface="Cambria Math"/>
                      </a:rPr>
                      <m:t>=0</m:t>
                    </m:r>
                  </m:oMath>
                </a14:m>
                <a:endParaRPr lang="zh-CN" altLang="zh-CN" dirty="0"/>
              </a:p>
              <a:p>
                <a:r>
                  <a:rPr lang="zh-CN" altLang="zh-CN" dirty="0"/>
                  <a:t>可以进一步将其写成更一般的形式：</a:t>
                </a:r>
              </a:p>
              <a:p>
                <a14:m>
                  <m:oMath xmlns:m="http://schemas.openxmlformats.org/officeDocument/2006/math">
                    <m:r>
                      <m:rPr>
                        <m:sty m:val="p"/>
                      </m:rPr>
                      <a:rPr lang="en-US" altLang="zh-CN">
                        <a:latin typeface="Cambria Math"/>
                      </a:rPr>
                      <m:t>Ax</m:t>
                    </m:r>
                    <m:r>
                      <a:rPr lang="en-US" altLang="zh-CN">
                        <a:latin typeface="Cambria Math"/>
                      </a:rPr>
                      <m:t>+</m:t>
                    </m:r>
                    <m:r>
                      <m:rPr>
                        <m:sty m:val="p"/>
                      </m:rPr>
                      <a:rPr lang="en-US" altLang="zh-CN">
                        <a:latin typeface="Cambria Math"/>
                      </a:rPr>
                      <m:t>By</m:t>
                    </m:r>
                    <m:r>
                      <a:rPr lang="en-US" altLang="zh-CN">
                        <a:latin typeface="Cambria Math"/>
                      </a:rPr>
                      <m:t>+</m:t>
                    </m:r>
                    <m:r>
                      <m:rPr>
                        <m:sty m:val="p"/>
                      </m:rPr>
                      <a:rPr lang="en-US" altLang="zh-CN">
                        <a:latin typeface="Cambria Math"/>
                      </a:rPr>
                      <m:t>Cz</m:t>
                    </m:r>
                    <m:r>
                      <a:rPr lang="en-US" altLang="zh-CN">
                        <a:latin typeface="Cambria Math"/>
                      </a:rPr>
                      <m:t>+</m:t>
                    </m:r>
                    <m:r>
                      <m:rPr>
                        <m:sty m:val="p"/>
                      </m:rPr>
                      <a:rPr lang="en-US" altLang="zh-CN">
                        <a:latin typeface="Cambria Math"/>
                      </a:rPr>
                      <m:t>D</m:t>
                    </m:r>
                    <m:r>
                      <a:rPr lang="en-US" altLang="zh-CN">
                        <a:latin typeface="Cambria Math"/>
                      </a:rPr>
                      <m:t>=0</m:t>
                    </m:r>
                  </m:oMath>
                </a14:m>
                <a:endParaRPr lang="zh-CN" altLang="zh-CN" dirty="0"/>
              </a:p>
              <a:p>
                <a:r>
                  <a:rPr lang="zh-CN" altLang="zh-CN" dirty="0"/>
                  <a:t>我们假设平面有“正面”和“反面”。一般来说，</a:t>
                </a:r>
                <a:r>
                  <a:rPr lang="en-US" altLang="zh-CN" b="1" dirty="0"/>
                  <a:t>n</a:t>
                </a:r>
                <a:r>
                  <a:rPr lang="zh-CN" altLang="zh-CN" dirty="0"/>
                  <a:t>指向的方向是平面的正面。即，从</a:t>
                </a:r>
                <a:r>
                  <a:rPr lang="en-US" altLang="zh-CN" dirty="0"/>
                  <a:t>n</a:t>
                </a:r>
                <a:r>
                  <a:rPr lang="zh-CN" altLang="zh-CN" dirty="0"/>
                  <a:t>的头向尾看，我们看见的是正面。</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052" r="-2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09247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1"/>
          <p:cNvGrpSpPr>
            <a:grpSpLocks/>
          </p:cNvGrpSpPr>
          <p:nvPr/>
        </p:nvGrpSpPr>
        <p:grpSpPr bwMode="auto">
          <a:xfrm>
            <a:off x="2915816" y="1635646"/>
            <a:ext cx="2598738" cy="1865313"/>
            <a:chOff x="2550" y="6605"/>
            <a:chExt cx="4092" cy="2938"/>
          </a:xfrm>
          <a:solidFill>
            <a:schemeClr val="accent1">
              <a:lumMod val="60000"/>
              <a:lumOff val="40000"/>
            </a:schemeClr>
          </a:solidFill>
        </p:grpSpPr>
        <p:grpSp>
          <p:nvGrpSpPr>
            <p:cNvPr id="7" name="Group 4"/>
            <p:cNvGrpSpPr>
              <a:grpSpLocks/>
            </p:cNvGrpSpPr>
            <p:nvPr/>
          </p:nvGrpSpPr>
          <p:grpSpPr bwMode="auto">
            <a:xfrm>
              <a:off x="2550" y="6781"/>
              <a:ext cx="2655" cy="2515"/>
              <a:chOff x="2550" y="7509"/>
              <a:chExt cx="3420" cy="3270"/>
            </a:xfrm>
            <a:grpFill/>
          </p:grpSpPr>
          <p:sp>
            <p:nvSpPr>
              <p:cNvPr id="10" name="AutoShape 7"/>
              <p:cNvSpPr>
                <a:spLocks noChangeArrowheads="1"/>
              </p:cNvSpPr>
              <p:nvPr/>
            </p:nvSpPr>
            <p:spPr bwMode="auto">
              <a:xfrm>
                <a:off x="2550" y="8727"/>
                <a:ext cx="3420" cy="1167"/>
              </a:xfrm>
              <a:prstGeom prst="parallelogram">
                <a:avLst>
                  <a:gd name="adj" fmla="val 73265"/>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chemeClr val="tx1"/>
                    </a:solidFill>
                    <a:effectLst/>
                    <a:latin typeface="Calibri" pitchFamily="34" charset="0"/>
                    <a:ea typeface="宋体" pitchFamily="2" charset="-122"/>
                    <a:cs typeface="Times New Roman" pitchFamily="18" charset="0"/>
                  </a:rPr>
                  <a:t>Front side</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AutoShape 6"/>
              <p:cNvSpPr>
                <a:spLocks noChangeShapeType="1"/>
              </p:cNvSpPr>
              <p:nvPr/>
            </p:nvSpPr>
            <p:spPr bwMode="auto">
              <a:xfrm flipV="1">
                <a:off x="4110" y="7509"/>
                <a:ext cx="0" cy="1560"/>
              </a:xfrm>
              <a:prstGeom prst="straightConnector1">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5"/>
              <p:cNvSpPr>
                <a:spLocks noChangeShapeType="1"/>
              </p:cNvSpPr>
              <p:nvPr/>
            </p:nvSpPr>
            <p:spPr bwMode="auto">
              <a:xfrm flipH="1" flipV="1">
                <a:off x="4725" y="9894"/>
                <a:ext cx="945" cy="885"/>
              </a:xfrm>
              <a:prstGeom prst="straightConnector1">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Text Box 3"/>
            <p:cNvSpPr txBox="1">
              <a:spLocks noChangeArrowheads="1"/>
            </p:cNvSpPr>
            <p:nvPr/>
          </p:nvSpPr>
          <p:spPr bwMode="auto">
            <a:xfrm>
              <a:off x="5264" y="9136"/>
              <a:ext cx="1378" cy="4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Back side</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Text Box 2"/>
            <p:cNvSpPr txBox="1">
              <a:spLocks noChangeArrowheads="1"/>
            </p:cNvSpPr>
            <p:nvPr/>
          </p:nvSpPr>
          <p:spPr bwMode="auto">
            <a:xfrm>
              <a:off x="3836" y="6605"/>
              <a:ext cx="553" cy="4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n</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13" name="Rectangle 12"/>
          <p:cNvSpPr>
            <a:spLocks noChangeArrowheads="1"/>
          </p:cNvSpPr>
          <p:nvPr/>
        </p:nvSpPr>
        <p:spPr bwMode="auto">
          <a:xfrm>
            <a:off x="0" y="2322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3986950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b="1" dirty="0"/>
              <a:t>点在三角形内部的判断</a:t>
            </a:r>
          </a:p>
          <a:p>
            <a:r>
              <a:rPr lang="zh-CN" altLang="zh-CN" dirty="0"/>
              <a:t>首先我们需要确定点是否在三角形所在平面内。由于三角形的三个顶点可以确定平面方程</a:t>
            </a:r>
            <a:r>
              <a:rPr lang="en-US" altLang="zh-CN" dirty="0"/>
              <a:t>a*</a:t>
            </a:r>
            <a:r>
              <a:rPr lang="en-US" altLang="zh-CN" dirty="0" err="1"/>
              <a:t>x+b</a:t>
            </a:r>
            <a:r>
              <a:rPr lang="en-US" altLang="zh-CN" dirty="0"/>
              <a:t>*</a:t>
            </a:r>
            <a:r>
              <a:rPr lang="en-US" altLang="zh-CN" dirty="0" err="1"/>
              <a:t>y+c</a:t>
            </a:r>
            <a:r>
              <a:rPr lang="en-US" altLang="zh-CN" dirty="0"/>
              <a:t>*</a:t>
            </a:r>
            <a:r>
              <a:rPr lang="en-US" altLang="zh-CN" dirty="0" err="1"/>
              <a:t>z+d</a:t>
            </a:r>
            <a:r>
              <a:rPr lang="en-US" altLang="zh-CN" dirty="0"/>
              <a:t>=0</a:t>
            </a:r>
            <a:r>
              <a:rPr lang="zh-CN" altLang="zh-CN" dirty="0"/>
              <a:t>，将待检测点代入方程后，通过判断等式是否成立可以得到待监测点和三角形是否共面。</a:t>
            </a:r>
          </a:p>
          <a:p>
            <a:r>
              <a:rPr lang="zh-CN" altLang="zh-CN" dirty="0"/>
              <a:t>除此之外，还可以连接待检测点和三角形的三个顶点构成三个向量，对它们两两叉乘求出三个法向量，如果它们方向一致，则证明待检测点和三角形共面，否则不共面。</a:t>
            </a:r>
          </a:p>
          <a:p>
            <a:endParaRPr lang="zh-CN" altLang="en-US" dirty="0"/>
          </a:p>
        </p:txBody>
      </p:sp>
    </p:spTree>
    <p:extLst>
      <p:ext uri="{BB962C8B-B14F-4D97-AF65-F5344CB8AC3E}">
        <p14:creationId xmlns:p14="http://schemas.microsoft.com/office/powerpoint/2010/main" val="27697686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如果待检测点和三角形不共面的话，则点肯定不在三角形内部。否则开始判断待检测点是否位于三角形内部，判断方法有以下三种：</a:t>
            </a:r>
          </a:p>
          <a:p>
            <a:pPr lvl="0"/>
            <a:r>
              <a:rPr lang="zh-CN" altLang="zh-CN" dirty="0"/>
              <a:t>如果待检测点和三角形共面的话，连接点</a:t>
            </a:r>
            <a:r>
              <a:rPr lang="en-US" altLang="zh-CN" dirty="0"/>
              <a:t>P</a:t>
            </a:r>
            <a:r>
              <a:rPr lang="zh-CN" altLang="zh-CN" dirty="0"/>
              <a:t>和三角形的三个顶点得到三条线段</a:t>
            </a:r>
            <a:r>
              <a:rPr lang="en-US" altLang="zh-CN" dirty="0"/>
              <a:t>PA</a:t>
            </a:r>
            <a:r>
              <a:rPr lang="zh-CN" altLang="zh-CN" dirty="0"/>
              <a:t>，</a:t>
            </a:r>
            <a:r>
              <a:rPr lang="en-US" altLang="zh-CN" dirty="0"/>
              <a:t>PB</a:t>
            </a:r>
            <a:r>
              <a:rPr lang="zh-CN" altLang="zh-CN" dirty="0"/>
              <a:t>和</a:t>
            </a:r>
            <a:r>
              <a:rPr lang="en-US" altLang="zh-CN" dirty="0"/>
              <a:t>PC</a:t>
            </a:r>
            <a:r>
              <a:rPr lang="zh-CN" altLang="zh-CN" dirty="0"/>
              <a:t>（如图 </a:t>
            </a:r>
            <a:r>
              <a:rPr lang="en-US" altLang="zh-CN" dirty="0"/>
              <a:t>12</a:t>
            </a:r>
            <a:r>
              <a:rPr lang="zh-CN" altLang="zh-CN" dirty="0"/>
              <a:t>所示），求出这三条线段与三角形各边的夹角，如果所有夹角之和为</a:t>
            </a:r>
            <a:r>
              <a:rPr lang="en-US" altLang="zh-CN" dirty="0"/>
              <a:t>2π</a:t>
            </a:r>
            <a:r>
              <a:rPr lang="zh-CN" altLang="zh-CN" dirty="0"/>
              <a:t>，那么点</a:t>
            </a:r>
            <a:r>
              <a:rPr lang="en-US" altLang="zh-CN" dirty="0"/>
              <a:t>P</a:t>
            </a:r>
            <a:r>
              <a:rPr lang="zh-CN" altLang="zh-CN" dirty="0"/>
              <a:t>在三角形内，否则不在，此法直观，但效率低下。</a:t>
            </a:r>
          </a:p>
          <a:p>
            <a:endParaRPr lang="zh-CN" altLang="en-US" dirty="0"/>
          </a:p>
        </p:txBody>
      </p:sp>
    </p:spTree>
    <p:extLst>
      <p:ext uri="{BB962C8B-B14F-4D97-AF65-F5344CB8AC3E}">
        <p14:creationId xmlns:p14="http://schemas.microsoft.com/office/powerpoint/2010/main" val="3693715531"/>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1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Group 1"/>
          <p:cNvGrpSpPr>
            <a:grpSpLocks/>
          </p:cNvGrpSpPr>
          <p:nvPr/>
        </p:nvGrpSpPr>
        <p:grpSpPr bwMode="auto">
          <a:xfrm>
            <a:off x="2771800" y="1771717"/>
            <a:ext cx="2843213" cy="1622425"/>
            <a:chOff x="3390" y="13818"/>
            <a:chExt cx="4478" cy="2555"/>
          </a:xfrm>
          <a:solidFill>
            <a:schemeClr val="accent1">
              <a:lumMod val="60000"/>
              <a:lumOff val="40000"/>
            </a:schemeClr>
          </a:solidFill>
        </p:grpSpPr>
        <p:grpSp>
          <p:nvGrpSpPr>
            <p:cNvPr id="6" name="Group 3"/>
            <p:cNvGrpSpPr>
              <a:grpSpLocks/>
            </p:cNvGrpSpPr>
            <p:nvPr/>
          </p:nvGrpSpPr>
          <p:grpSpPr bwMode="auto">
            <a:xfrm>
              <a:off x="3390" y="13818"/>
              <a:ext cx="4478" cy="2555"/>
              <a:chOff x="3390" y="13818"/>
              <a:chExt cx="4478" cy="2555"/>
            </a:xfrm>
            <a:grpFill/>
          </p:grpSpPr>
          <p:grpSp>
            <p:nvGrpSpPr>
              <p:cNvPr id="8" name="Group 7"/>
              <p:cNvGrpSpPr>
                <a:grpSpLocks/>
              </p:cNvGrpSpPr>
              <p:nvPr/>
            </p:nvGrpSpPr>
            <p:grpSpPr bwMode="auto">
              <a:xfrm>
                <a:off x="3390" y="13818"/>
                <a:ext cx="4478" cy="2555"/>
                <a:chOff x="3390" y="13818"/>
                <a:chExt cx="4478" cy="2555"/>
              </a:xfrm>
              <a:grpFill/>
            </p:grpSpPr>
            <p:sp>
              <p:nvSpPr>
                <p:cNvPr id="12" name="AutoShape 11"/>
                <p:cNvSpPr>
                  <a:spLocks noChangeArrowheads="1"/>
                </p:cNvSpPr>
                <p:nvPr/>
              </p:nvSpPr>
              <p:spPr bwMode="auto">
                <a:xfrm>
                  <a:off x="4200" y="14276"/>
                  <a:ext cx="2970" cy="1890"/>
                </a:xfrm>
                <a:prstGeom prst="triangle">
                  <a:avLst>
                    <a:gd name="adj" fmla="val 50000"/>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P</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Text Box 10"/>
                <p:cNvSpPr txBox="1">
                  <a:spLocks noChangeArrowheads="1"/>
                </p:cNvSpPr>
                <p:nvPr/>
              </p:nvSpPr>
              <p:spPr bwMode="auto">
                <a:xfrm>
                  <a:off x="5422" y="13818"/>
                  <a:ext cx="698" cy="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B</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 name="Text Box 9"/>
                <p:cNvSpPr txBox="1">
                  <a:spLocks noChangeArrowheads="1"/>
                </p:cNvSpPr>
                <p:nvPr/>
              </p:nvSpPr>
              <p:spPr bwMode="auto">
                <a:xfrm>
                  <a:off x="3390" y="15915"/>
                  <a:ext cx="698" cy="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5" name="Text Box 8"/>
                <p:cNvSpPr txBox="1">
                  <a:spLocks noChangeArrowheads="1"/>
                </p:cNvSpPr>
                <p:nvPr/>
              </p:nvSpPr>
              <p:spPr bwMode="auto">
                <a:xfrm>
                  <a:off x="7170" y="15915"/>
                  <a:ext cx="698" cy="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9" name="Group 4"/>
              <p:cNvGrpSpPr>
                <a:grpSpLocks/>
              </p:cNvGrpSpPr>
              <p:nvPr/>
            </p:nvGrpSpPr>
            <p:grpSpPr bwMode="auto">
              <a:xfrm>
                <a:off x="4200" y="15446"/>
                <a:ext cx="2970" cy="720"/>
                <a:chOff x="4200" y="1926"/>
                <a:chExt cx="2970" cy="720"/>
              </a:xfrm>
              <a:grpFill/>
            </p:grpSpPr>
            <p:sp>
              <p:nvSpPr>
                <p:cNvPr id="10" name="AutoShape 6"/>
                <p:cNvSpPr>
                  <a:spLocks noChangeShapeType="1"/>
                </p:cNvSpPr>
                <p:nvPr/>
              </p:nvSpPr>
              <p:spPr bwMode="auto">
                <a:xfrm flipH="1">
                  <a:off x="4200" y="1926"/>
                  <a:ext cx="1470" cy="720"/>
                </a:xfrm>
                <a:prstGeom prst="straightConnector1">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5"/>
                <p:cNvSpPr>
                  <a:spLocks noChangeShapeType="1"/>
                </p:cNvSpPr>
                <p:nvPr/>
              </p:nvSpPr>
              <p:spPr bwMode="auto">
                <a:xfrm>
                  <a:off x="5670" y="1926"/>
                  <a:ext cx="1500" cy="720"/>
                </a:xfrm>
                <a:prstGeom prst="straightConnector1">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 name="AutoShape 2"/>
            <p:cNvSpPr>
              <a:spLocks noChangeShapeType="1"/>
            </p:cNvSpPr>
            <p:nvPr/>
          </p:nvSpPr>
          <p:spPr bwMode="auto">
            <a:xfrm>
              <a:off x="5670" y="14276"/>
              <a:ext cx="0" cy="1170"/>
            </a:xfrm>
            <a:prstGeom prst="straightConnector1">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Rectangle 17"/>
          <p:cNvSpPr>
            <a:spLocks noChangeArrowheads="1"/>
          </p:cNvSpPr>
          <p:nvPr/>
        </p:nvSpPr>
        <p:spPr bwMode="auto">
          <a:xfrm>
            <a:off x="800100" y="2079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6003086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pPr lvl="0"/>
                <a:r>
                  <a:rPr lang="zh-CN" altLang="zh-CN" dirty="0"/>
                  <a:t>假设点</a:t>
                </a:r>
                <a:r>
                  <a:rPr lang="en-US" altLang="zh-CN" dirty="0"/>
                  <a:t>P</a:t>
                </a:r>
                <a:r>
                  <a:rPr lang="zh-CN" altLang="zh-CN" dirty="0"/>
                  <a:t>位于三角形内，当沿着</a:t>
                </a:r>
                <a:r>
                  <a:rPr lang="en-US" altLang="zh-CN" dirty="0"/>
                  <a:t>ABCA</a:t>
                </a:r>
                <a:r>
                  <a:rPr lang="zh-CN" altLang="zh-CN" dirty="0"/>
                  <a:t>的方向在三条边上行走时，会发现点</a:t>
                </a:r>
                <a:r>
                  <a:rPr lang="en-US" altLang="zh-CN" dirty="0"/>
                  <a:t>P</a:t>
                </a:r>
                <a:r>
                  <a:rPr lang="zh-CN" altLang="zh-CN" dirty="0"/>
                  <a:t>始终位于边</a:t>
                </a:r>
                <a:r>
                  <a:rPr lang="en-US" altLang="zh-CN" dirty="0"/>
                  <a:t>AB</a:t>
                </a:r>
                <a:r>
                  <a:rPr lang="zh-CN" altLang="zh-CN" dirty="0"/>
                  <a:t>，</a:t>
                </a:r>
                <a:r>
                  <a:rPr lang="en-US" altLang="zh-CN" dirty="0"/>
                  <a:t>BC</a:t>
                </a:r>
                <a:r>
                  <a:rPr lang="zh-CN" altLang="zh-CN" dirty="0"/>
                  <a:t>和</a:t>
                </a:r>
                <a:r>
                  <a:rPr lang="en-US" altLang="zh-CN" dirty="0"/>
                  <a:t>CA</a:t>
                </a:r>
                <a:r>
                  <a:rPr lang="zh-CN" altLang="zh-CN" dirty="0"/>
                  <a:t>的</a:t>
                </a:r>
                <a:r>
                  <a:rPr lang="zh-CN" altLang="zh-CN" dirty="0" smtClean="0"/>
                  <a:t>右侧</a:t>
                </a:r>
                <a:endParaRPr lang="en-US" altLang="zh-CN" dirty="0" smtClean="0"/>
              </a:p>
              <a:p>
                <a:pPr lvl="0"/>
                <a:r>
                  <a:rPr lang="zh-CN" altLang="zh-CN" dirty="0" smtClean="0"/>
                  <a:t>可以</a:t>
                </a:r>
                <a:r>
                  <a:rPr lang="zh-CN" altLang="zh-CN" dirty="0"/>
                  <a:t>通过叉积来实现，连接</a:t>
                </a:r>
                <a:r>
                  <a:rPr lang="en-US" altLang="zh-CN" dirty="0"/>
                  <a:t>BP</a:t>
                </a:r>
                <a:r>
                  <a:rPr lang="zh-CN" altLang="zh-CN" dirty="0"/>
                  <a:t>，将</a:t>
                </a:r>
                <a14:m>
                  <m:oMath xmlns:m="http://schemas.openxmlformats.org/officeDocument/2006/math">
                    <m:acc>
                      <m:accPr>
                        <m:chr m:val="⃗"/>
                        <m:ctrlPr>
                          <a:rPr lang="zh-CN" altLang="zh-CN" i="1">
                            <a:latin typeface="Cambria Math"/>
                          </a:rPr>
                        </m:ctrlPr>
                      </m:accPr>
                      <m:e>
                        <m:r>
                          <m:rPr>
                            <m:sty m:val="p"/>
                          </m:rPr>
                          <a:rPr lang="en-US" altLang="zh-CN">
                            <a:latin typeface="Cambria Math"/>
                          </a:rPr>
                          <m:t>BP</m:t>
                        </m:r>
                      </m:e>
                    </m:acc>
                  </m:oMath>
                </a14:m>
                <a:r>
                  <a:rPr lang="zh-CN" altLang="zh-CN" dirty="0"/>
                  <a:t>和</a:t>
                </a:r>
                <a14:m>
                  <m:oMath xmlns:m="http://schemas.openxmlformats.org/officeDocument/2006/math">
                    <m:acc>
                      <m:accPr>
                        <m:chr m:val="⃗"/>
                        <m:ctrlPr>
                          <a:rPr lang="zh-CN" altLang="zh-CN" i="1">
                            <a:latin typeface="Cambria Math"/>
                          </a:rPr>
                        </m:ctrlPr>
                      </m:accPr>
                      <m:e>
                        <m:r>
                          <m:rPr>
                            <m:sty m:val="p"/>
                          </m:rPr>
                          <a:rPr lang="en-US" altLang="zh-CN">
                            <a:latin typeface="Cambria Math"/>
                          </a:rPr>
                          <m:t>BA</m:t>
                        </m:r>
                      </m:e>
                    </m:acc>
                  </m:oMath>
                </a14:m>
                <a:r>
                  <a:rPr lang="zh-CN" altLang="zh-CN" dirty="0"/>
                  <a:t>做叉积，再将</a:t>
                </a:r>
                <a14:m>
                  <m:oMath xmlns:m="http://schemas.openxmlformats.org/officeDocument/2006/math">
                    <m:acc>
                      <m:accPr>
                        <m:chr m:val="⃗"/>
                        <m:ctrlPr>
                          <a:rPr lang="zh-CN" altLang="zh-CN" i="1">
                            <a:latin typeface="Cambria Math"/>
                          </a:rPr>
                        </m:ctrlPr>
                      </m:accPr>
                      <m:e>
                        <m:r>
                          <m:rPr>
                            <m:sty m:val="p"/>
                          </m:rPr>
                          <a:rPr lang="en-US" altLang="zh-CN">
                            <a:latin typeface="Cambria Math"/>
                          </a:rPr>
                          <m:t>BC</m:t>
                        </m:r>
                      </m:e>
                    </m:acc>
                  </m:oMath>
                </a14:m>
                <a:r>
                  <a:rPr lang="zh-CN" altLang="zh-CN" dirty="0"/>
                  <a:t>和</a:t>
                </a:r>
                <a14:m>
                  <m:oMath xmlns:m="http://schemas.openxmlformats.org/officeDocument/2006/math">
                    <m:acc>
                      <m:accPr>
                        <m:chr m:val="⃗"/>
                        <m:ctrlPr>
                          <a:rPr lang="zh-CN" altLang="zh-CN" i="1">
                            <a:latin typeface="Cambria Math"/>
                          </a:rPr>
                        </m:ctrlPr>
                      </m:accPr>
                      <m:e>
                        <m:r>
                          <m:rPr>
                            <m:sty m:val="p"/>
                          </m:rPr>
                          <a:rPr lang="en-US" altLang="zh-CN">
                            <a:latin typeface="Cambria Math"/>
                          </a:rPr>
                          <m:t>BA</m:t>
                        </m:r>
                      </m:e>
                    </m:acc>
                  </m:oMath>
                </a14:m>
                <a:r>
                  <a:rPr lang="zh-CN" altLang="zh-CN" dirty="0"/>
                  <a:t>做叉积，如果两个叉积的结果方向一致，那么两个点在同</a:t>
                </a:r>
                <a:r>
                  <a:rPr lang="zh-CN" altLang="zh-CN" dirty="0" smtClean="0"/>
                  <a:t>一侧</a:t>
                </a:r>
                <a:endParaRPr lang="en-US" altLang="zh-CN" dirty="0" smtClean="0"/>
              </a:p>
              <a:p>
                <a:pPr lvl="0"/>
                <a:r>
                  <a:rPr lang="zh-CN" altLang="zh-CN" dirty="0" smtClean="0"/>
                  <a:t>可以</a:t>
                </a:r>
                <a:r>
                  <a:rPr lang="zh-CN" altLang="zh-CN" dirty="0"/>
                  <a:t>看到</a:t>
                </a:r>
                <a14:m>
                  <m:oMath xmlns:m="http://schemas.openxmlformats.org/officeDocument/2006/math">
                    <m:acc>
                      <m:accPr>
                        <m:chr m:val="⃗"/>
                        <m:ctrlPr>
                          <a:rPr lang="zh-CN" altLang="zh-CN" i="1">
                            <a:latin typeface="Cambria Math"/>
                          </a:rPr>
                        </m:ctrlPr>
                      </m:accPr>
                      <m:e>
                        <m:r>
                          <m:rPr>
                            <m:sty m:val="p"/>
                          </m:rPr>
                          <a:rPr lang="en-US" altLang="zh-CN">
                            <a:latin typeface="Cambria Math"/>
                          </a:rPr>
                          <m:t>B</m:t>
                        </m:r>
                        <m:sSup>
                          <m:sSupPr>
                            <m:ctrlPr>
                              <a:rPr lang="zh-CN" altLang="zh-CN" i="1">
                                <a:latin typeface="Cambria Math"/>
                              </a:rPr>
                            </m:ctrlPr>
                          </m:sSupPr>
                          <m:e>
                            <m:r>
                              <m:rPr>
                                <m:sty m:val="p"/>
                              </m:rPr>
                              <a:rPr lang="en-US" altLang="zh-CN">
                                <a:latin typeface="Cambria Math"/>
                              </a:rPr>
                              <m:t>P</m:t>
                            </m:r>
                          </m:e>
                          <m:sup>
                            <m:r>
                              <a:rPr lang="en-US" altLang="zh-CN" i="1">
                                <a:latin typeface="Cambria Math"/>
                              </a:rPr>
                              <m:t>′</m:t>
                            </m:r>
                          </m:sup>
                        </m:sSup>
                      </m:e>
                    </m:acc>
                  </m:oMath>
                </a14:m>
                <a:r>
                  <a:rPr lang="en-US" altLang="zh-CN" dirty="0"/>
                  <a:t> </a:t>
                </a:r>
                <a:r>
                  <a:rPr lang="zh-CN" altLang="zh-CN" dirty="0"/>
                  <a:t>和</a:t>
                </a:r>
                <a14:m>
                  <m:oMath xmlns:m="http://schemas.openxmlformats.org/officeDocument/2006/math">
                    <m:acc>
                      <m:accPr>
                        <m:chr m:val="⃗"/>
                        <m:ctrlPr>
                          <a:rPr lang="zh-CN" altLang="zh-CN" i="1">
                            <a:latin typeface="Cambria Math"/>
                          </a:rPr>
                        </m:ctrlPr>
                      </m:accPr>
                      <m:e>
                        <m:r>
                          <m:rPr>
                            <m:sty m:val="p"/>
                          </m:rPr>
                          <a:rPr lang="en-US" altLang="zh-CN">
                            <a:latin typeface="Cambria Math"/>
                          </a:rPr>
                          <m:t>BA</m:t>
                        </m:r>
                      </m:e>
                    </m:acc>
                  </m:oMath>
                </a14:m>
                <a:r>
                  <a:rPr lang="zh-CN" altLang="zh-CN" dirty="0"/>
                  <a:t>做叉积，将</a:t>
                </a:r>
                <a14:m>
                  <m:oMath xmlns:m="http://schemas.openxmlformats.org/officeDocument/2006/math">
                    <m:acc>
                      <m:accPr>
                        <m:chr m:val="⃗"/>
                        <m:ctrlPr>
                          <a:rPr lang="zh-CN" altLang="zh-CN" i="1">
                            <a:latin typeface="Cambria Math"/>
                          </a:rPr>
                        </m:ctrlPr>
                      </m:accPr>
                      <m:e>
                        <m:r>
                          <m:rPr>
                            <m:sty m:val="p"/>
                          </m:rPr>
                          <a:rPr lang="en-US" altLang="zh-CN">
                            <a:latin typeface="Cambria Math"/>
                          </a:rPr>
                          <m:t>BC</m:t>
                        </m:r>
                      </m:e>
                    </m:acc>
                  </m:oMath>
                </a14:m>
                <a:r>
                  <a:rPr lang="zh-CN" altLang="zh-CN" dirty="0"/>
                  <a:t>和</a:t>
                </a:r>
                <a14:m>
                  <m:oMath xmlns:m="http://schemas.openxmlformats.org/officeDocument/2006/math">
                    <m:acc>
                      <m:accPr>
                        <m:chr m:val="⃗"/>
                        <m:ctrlPr>
                          <a:rPr lang="zh-CN" altLang="zh-CN" i="1">
                            <a:latin typeface="Cambria Math"/>
                          </a:rPr>
                        </m:ctrlPr>
                      </m:accPr>
                      <m:e>
                        <m:r>
                          <m:rPr>
                            <m:sty m:val="p"/>
                          </m:rPr>
                          <a:rPr lang="en-US" altLang="zh-CN">
                            <a:latin typeface="Cambria Math"/>
                          </a:rPr>
                          <m:t>BA</m:t>
                        </m:r>
                      </m:e>
                    </m:acc>
                  </m:oMath>
                </a14:m>
                <a:r>
                  <a:rPr lang="zh-CN" altLang="zh-CN" dirty="0"/>
                  <a:t>做叉积，两个叉积的结果方向不一致，所以</a:t>
                </a:r>
                <a14:m>
                  <m:oMath xmlns:m="http://schemas.openxmlformats.org/officeDocument/2006/math">
                    <m:sSup>
                      <m:sSupPr>
                        <m:ctrlPr>
                          <a:rPr lang="zh-CN" altLang="zh-CN" i="1">
                            <a:latin typeface="Cambria Math"/>
                          </a:rPr>
                        </m:ctrlPr>
                      </m:sSupPr>
                      <m:e>
                        <m:r>
                          <m:rPr>
                            <m:sty m:val="p"/>
                          </m:rPr>
                          <a:rPr lang="en-US" altLang="zh-CN">
                            <a:latin typeface="Cambria Math"/>
                          </a:rPr>
                          <m:t>P</m:t>
                        </m:r>
                      </m:e>
                      <m:sup>
                        <m:r>
                          <a:rPr lang="en-US" altLang="zh-CN" i="1">
                            <a:latin typeface="Cambria Math"/>
                          </a:rPr>
                          <m:t>′</m:t>
                        </m:r>
                      </m:sup>
                    </m:sSup>
                  </m:oMath>
                </a14:m>
                <a:r>
                  <a:rPr lang="zh-CN" altLang="zh-CN" dirty="0"/>
                  <a:t>在三角形</a:t>
                </a:r>
                <a:r>
                  <a:rPr lang="zh-CN" altLang="zh-CN" dirty="0" smtClean="0"/>
                  <a:t>外</a:t>
                </a:r>
                <a:endParaRPr lang="en-US" altLang="zh-CN" dirty="0" smtClean="0"/>
              </a:p>
              <a:p>
                <a:pPr lvl="0"/>
                <a:r>
                  <a:rPr lang="zh-CN" altLang="zh-CN" dirty="0" smtClean="0"/>
                  <a:t>这个</a:t>
                </a:r>
                <a:r>
                  <a:rPr lang="zh-CN" altLang="zh-CN" dirty="0"/>
                  <a:t>算法只用到了三次叉乘，没有除法运算和三角函数、开根号等运算，所以效率很高，而且精度很高（没有浮点误差）。</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r="-2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7651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向量的数量积</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47500" lnSpcReduction="20000"/>
              </a:bodyPr>
              <a:lstStyle/>
              <a:p>
                <a:r>
                  <a:rPr lang="zh-CN" altLang="zh-CN" dirty="0"/>
                  <a:t>有</a:t>
                </a:r>
                <a:r>
                  <a:rPr lang="en-US" altLang="zh-CN" b="1" dirty="0"/>
                  <a:t>a</a:t>
                </a:r>
                <a:r>
                  <a:rPr lang="zh-CN" altLang="zh-CN" dirty="0"/>
                  <a:t>，</a:t>
                </a:r>
                <a:r>
                  <a:rPr lang="en-US" altLang="zh-CN" b="1" dirty="0"/>
                  <a:t>b</a:t>
                </a:r>
                <a:r>
                  <a:rPr lang="zh-CN" altLang="zh-CN" dirty="0"/>
                  <a:t>两个向量，向量的数量积，也称为点积，记作</a:t>
                </a:r>
                <a14:m>
                  <m:oMath xmlns:m="http://schemas.openxmlformats.org/officeDocument/2006/math">
                    <m:r>
                      <a:rPr lang="en-US" altLang="zh-CN" b="1" i="1">
                        <a:latin typeface="Cambria Math"/>
                      </a:rPr>
                      <m:t>𝐚</m:t>
                    </m:r>
                    <m:r>
                      <a:rPr lang="en-US" altLang="zh-CN">
                        <a:latin typeface="Cambria Math"/>
                      </a:rPr>
                      <m:t>∙</m:t>
                    </m:r>
                    <m:r>
                      <a:rPr lang="en-US" altLang="zh-CN" b="1" i="1">
                        <a:latin typeface="Cambria Math"/>
                      </a:rPr>
                      <m:t>𝐛</m:t>
                    </m:r>
                  </m:oMath>
                </a14:m>
                <a:r>
                  <a:rPr lang="zh-CN" altLang="zh-CN" dirty="0"/>
                  <a:t>，其结果是一个标量。</a:t>
                </a:r>
              </a:p>
              <a:p>
                <a14:m>
                  <m:oMath xmlns:m="http://schemas.openxmlformats.org/officeDocument/2006/math">
                    <m:r>
                      <a:rPr lang="en-US" altLang="zh-CN" b="1" i="1">
                        <a:latin typeface="Cambria Math"/>
                      </a:rPr>
                      <m:t>𝐚</m:t>
                    </m:r>
                    <m:r>
                      <a:rPr lang="en-US" altLang="zh-CN">
                        <a:latin typeface="Cambria Math"/>
                      </a:rPr>
                      <m:t>∙</m:t>
                    </m:r>
                    <m:r>
                      <a:rPr lang="en-US" altLang="zh-CN" b="1" i="1">
                        <a:latin typeface="Cambria Math"/>
                      </a:rPr>
                      <m:t>𝐛</m:t>
                    </m:r>
                    <m:r>
                      <a:rPr lang="en-US" altLang="zh-CN">
                        <a:latin typeface="Cambria Math"/>
                      </a:rPr>
                      <m:t>=</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a</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a</m:t>
                            </m:r>
                          </m:e>
                          <m:sub>
                            <m:r>
                              <a:rPr lang="en-US" altLang="zh-CN">
                                <a:latin typeface="Cambria Math"/>
                              </a:rPr>
                              <m:t>2</m:t>
                            </m:r>
                          </m:sub>
                        </m:sSub>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n</m:t>
                            </m:r>
                          </m:sub>
                        </m:sSub>
                      </m:e>
                    </m:d>
                    <m:r>
                      <a:rPr lang="en-US" altLang="zh-CN">
                        <a:latin typeface="Cambria Math"/>
                      </a:rPr>
                      <m:t>∙</m:t>
                    </m:r>
                    <m:d>
                      <m:dPr>
                        <m:begChr m:val="["/>
                        <m:endChr m:val="]"/>
                        <m:ctrlPr>
                          <a:rPr lang="zh-CN" altLang="zh-CN" i="1">
                            <a:latin typeface="Cambria Math"/>
                          </a:rPr>
                        </m:ctrlPr>
                      </m:dPr>
                      <m:e>
                        <m:m>
                          <m:mPr>
                            <m:mcs>
                              <m:mc>
                                <m:mcPr>
                                  <m:count m:val="1"/>
                                  <m:mcJc m:val="center"/>
                                </m:mcPr>
                              </m:mc>
                            </m:mcs>
                            <m:ctrlPr>
                              <a:rPr lang="zh-CN" altLang="zh-CN" i="1">
                                <a:latin typeface="Cambria Math"/>
                              </a:rPr>
                            </m:ctrlPr>
                          </m:mPr>
                          <m:mr>
                            <m:e>
                              <m:sSub>
                                <m:sSubPr>
                                  <m:ctrlPr>
                                    <a:rPr lang="zh-CN" altLang="zh-CN" i="1">
                                      <a:latin typeface="Cambria Math"/>
                                    </a:rPr>
                                  </m:ctrlPr>
                                </m:sSubPr>
                                <m:e>
                                  <m:r>
                                    <m:rPr>
                                      <m:sty m:val="p"/>
                                    </m:rPr>
                                    <a:rPr lang="en-US" altLang="zh-CN">
                                      <a:latin typeface="Cambria Math"/>
                                    </a:rPr>
                                    <m:t>b</m:t>
                                  </m:r>
                                </m:e>
                                <m:sub>
                                  <m:r>
                                    <a:rPr lang="en-US" altLang="zh-CN">
                                      <a:latin typeface="Cambria Math"/>
                                    </a:rPr>
                                    <m:t>1</m:t>
                                  </m:r>
                                </m:sub>
                              </m:sSub>
                            </m:e>
                          </m:mr>
                          <m:mr>
                            <m:e>
                              <m:sSub>
                                <m:sSubPr>
                                  <m:ctrlPr>
                                    <a:rPr lang="zh-CN" altLang="zh-CN" i="1">
                                      <a:latin typeface="Cambria Math"/>
                                    </a:rPr>
                                  </m:ctrlPr>
                                </m:sSubPr>
                                <m:e>
                                  <m:r>
                                    <m:rPr>
                                      <m:sty m:val="p"/>
                                    </m:rPr>
                                    <a:rPr lang="en-US" altLang="zh-CN">
                                      <a:latin typeface="Cambria Math"/>
                                    </a:rPr>
                                    <m:t>b</m:t>
                                  </m:r>
                                </m:e>
                                <m:sub>
                                  <m:r>
                                    <a:rPr lang="en-US" altLang="zh-CN">
                                      <a:latin typeface="Cambria Math"/>
                                    </a:rPr>
                                    <m:t>2</m:t>
                                  </m:r>
                                </m:sub>
                              </m:sSub>
                            </m:e>
                          </m:mr>
                          <m:mr>
                            <m:e>
                              <m:r>
                                <a:rPr lang="en-US" altLang="zh-CN">
                                  <a:latin typeface="Cambria Math"/>
                                </a:rPr>
                                <m:t>⋮</m:t>
                              </m:r>
                            </m:e>
                          </m:mr>
                          <m:mr>
                            <m:e>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n</m:t>
                                  </m:r>
                                </m:sub>
                              </m:sSub>
                            </m:e>
                          </m:mr>
                        </m:m>
                      </m:e>
                    </m:d>
                    <m:r>
                      <a:rPr lang="en-US" altLang="zh-CN">
                        <a:latin typeface="Cambria Math"/>
                      </a:rPr>
                      <m:t>=</m:t>
                    </m:r>
                    <m:sSub>
                      <m:sSubPr>
                        <m:ctrlPr>
                          <a:rPr lang="zh-CN" altLang="zh-CN" i="1">
                            <a:latin typeface="Cambria Math"/>
                          </a:rPr>
                        </m:ctrlPr>
                      </m:sSubPr>
                      <m:e>
                        <m:r>
                          <m:rPr>
                            <m:sty m:val="p"/>
                          </m:rPr>
                          <a:rPr lang="en-US" altLang="zh-CN">
                            <a:latin typeface="Cambria Math"/>
                          </a:rPr>
                          <m:t>a</m:t>
                        </m:r>
                      </m:e>
                      <m:sub>
                        <m:r>
                          <a:rPr lang="en-US" altLang="zh-CN">
                            <a:latin typeface="Cambria Math"/>
                          </a:rPr>
                          <m:t>1</m:t>
                        </m:r>
                      </m:sub>
                    </m:sSub>
                    <m:sSub>
                      <m:sSubPr>
                        <m:ctrlPr>
                          <a:rPr lang="zh-CN" altLang="zh-CN" i="1">
                            <a:latin typeface="Cambria Math"/>
                          </a:rPr>
                        </m:ctrlPr>
                      </m:sSubPr>
                      <m:e>
                        <m:r>
                          <m:rPr>
                            <m:sty m:val="p"/>
                          </m:rPr>
                          <a:rPr lang="en-US" altLang="zh-CN">
                            <a:latin typeface="Cambria Math"/>
                          </a:rPr>
                          <m:t>b</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a</m:t>
                        </m:r>
                      </m:e>
                      <m:sub>
                        <m:r>
                          <a:rPr lang="en-US" altLang="zh-CN">
                            <a:latin typeface="Cambria Math"/>
                          </a:rPr>
                          <m:t>2</m:t>
                        </m:r>
                      </m:sub>
                    </m:sSub>
                    <m:sSub>
                      <m:sSubPr>
                        <m:ctrlPr>
                          <a:rPr lang="zh-CN" altLang="zh-CN" i="1">
                            <a:latin typeface="Cambria Math"/>
                          </a:rPr>
                        </m:ctrlPr>
                      </m:sSubPr>
                      <m:e>
                        <m:r>
                          <m:rPr>
                            <m:sty m:val="p"/>
                          </m:rPr>
                          <a:rPr lang="en-US" altLang="zh-CN">
                            <a:latin typeface="Cambria Math"/>
                          </a:rPr>
                          <m:t>b</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n</m:t>
                        </m:r>
                      </m:sub>
                    </m:sSub>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n</m:t>
                        </m:r>
                      </m:sub>
                    </m:sSub>
                    <m:r>
                      <a:rPr lang="en-US" altLang="zh-CN">
                        <a:latin typeface="Cambria Math"/>
                      </a:rPr>
                      <m:t>=</m:t>
                    </m:r>
                    <m:d>
                      <m:dPr>
                        <m:begChr m:val="|"/>
                        <m:endChr m:val="|"/>
                        <m:ctrlPr>
                          <a:rPr lang="zh-CN" altLang="zh-CN" i="1">
                            <a:latin typeface="Cambria Math"/>
                          </a:rPr>
                        </m:ctrlPr>
                      </m:dPr>
                      <m:e>
                        <m:r>
                          <a:rPr lang="en-US" altLang="zh-CN" b="1" i="1">
                            <a:latin typeface="Cambria Math"/>
                          </a:rPr>
                          <m:t>𝐚</m:t>
                        </m:r>
                      </m:e>
                    </m:d>
                    <m:r>
                      <a:rPr lang="en-US" altLang="zh-CN">
                        <a:latin typeface="Cambria Math"/>
                      </a:rPr>
                      <m:t> </m:t>
                    </m:r>
                    <m:d>
                      <m:dPr>
                        <m:begChr m:val="|"/>
                        <m:endChr m:val="|"/>
                        <m:ctrlPr>
                          <a:rPr lang="zh-CN" altLang="zh-CN" i="1">
                            <a:latin typeface="Cambria Math"/>
                          </a:rPr>
                        </m:ctrlPr>
                      </m:dPr>
                      <m:e>
                        <m:r>
                          <a:rPr lang="en-US" altLang="zh-CN" b="1" i="1">
                            <a:latin typeface="Cambria Math"/>
                          </a:rPr>
                          <m:t>𝐛</m:t>
                        </m:r>
                      </m:e>
                    </m:d>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e>
                    </m:func>
                  </m:oMath>
                </a14:m>
                <a:r>
                  <a:rPr lang="zh-CN" altLang="zh-CN" dirty="0"/>
                  <a:t>，</a:t>
                </a:r>
              </a:p>
              <a:p>
                <a:r>
                  <a:rPr lang="zh-CN" altLang="zh-CN" dirty="0"/>
                  <a:t>其中</a:t>
                </a:r>
                <a14:m>
                  <m:oMath xmlns:m="http://schemas.openxmlformats.org/officeDocument/2006/math">
                    <m:r>
                      <m:rPr>
                        <m:sty m:val="p"/>
                      </m:rPr>
                      <a:rPr lang="en-US" altLang="zh-CN">
                        <a:latin typeface="Cambria Math"/>
                      </a:rPr>
                      <m:t>θ</m:t>
                    </m:r>
                  </m:oMath>
                </a14:m>
                <a:r>
                  <a:rPr lang="zh-CN" altLang="zh-CN" dirty="0"/>
                  <a:t>为</a:t>
                </a:r>
                <a:r>
                  <a:rPr lang="en-US" altLang="zh-CN" b="1" dirty="0"/>
                  <a:t>a</a:t>
                </a:r>
                <a:r>
                  <a:rPr lang="zh-CN" altLang="zh-CN" dirty="0"/>
                  <a:t>，</a:t>
                </a:r>
                <a:r>
                  <a:rPr lang="en-US" altLang="zh-CN" b="1" dirty="0"/>
                  <a:t>b</a:t>
                </a:r>
                <a:r>
                  <a:rPr lang="zh-CN" altLang="zh-CN" dirty="0"/>
                  <a:t>的夹角。</a:t>
                </a:r>
              </a:p>
              <a:p>
                <a:r>
                  <a:rPr lang="zh-CN" altLang="zh-CN" dirty="0"/>
                  <a:t>当</a:t>
                </a:r>
                <a14:m>
                  <m:oMath xmlns:m="http://schemas.openxmlformats.org/officeDocument/2006/math">
                    <m:r>
                      <m:rPr>
                        <m:sty m:val="p"/>
                      </m:rPr>
                      <a:rPr lang="en-US" altLang="zh-CN">
                        <a:latin typeface="Cambria Math"/>
                      </a:rPr>
                      <m:t>a</m:t>
                    </m:r>
                    <m:r>
                      <a:rPr lang="en-US" altLang="zh-CN">
                        <a:latin typeface="Cambria Math"/>
                      </a:rPr>
                      <m:t>≠0</m:t>
                    </m:r>
                  </m:oMath>
                </a14:m>
                <a:r>
                  <a:rPr lang="zh-CN" altLang="zh-CN" dirty="0"/>
                  <a:t>时向量</a:t>
                </a:r>
                <a:r>
                  <a:rPr lang="en-US" altLang="zh-CN" dirty="0"/>
                  <a:t>b</a:t>
                </a:r>
                <a:r>
                  <a:rPr lang="zh-CN" altLang="zh-CN" dirty="0"/>
                  <a:t>在向量</a:t>
                </a:r>
                <a:r>
                  <a:rPr lang="en-US" altLang="zh-CN" dirty="0"/>
                  <a:t>a</a:t>
                </a:r>
                <a:r>
                  <a:rPr lang="zh-CN" altLang="zh-CN" dirty="0"/>
                  <a:t>的方向上的投影（用</a:t>
                </a:r>
                <a14:m>
                  <m:oMath xmlns:m="http://schemas.openxmlformats.org/officeDocument/2006/math">
                    <m:sSub>
                      <m:sSubPr>
                        <m:ctrlPr>
                          <a:rPr lang="zh-CN" altLang="zh-CN" i="1">
                            <a:latin typeface="Cambria Math"/>
                          </a:rPr>
                        </m:ctrlPr>
                      </m:sSubPr>
                      <m:e>
                        <m:r>
                          <m:rPr>
                            <m:sty m:val="p"/>
                          </m:rPr>
                          <a:rPr lang="en-US" altLang="zh-CN">
                            <a:latin typeface="Cambria Math"/>
                          </a:rPr>
                          <m:t>Prj</m:t>
                        </m:r>
                      </m:e>
                      <m:sub>
                        <m:r>
                          <m:rPr>
                            <m:sty m:val="p"/>
                          </m:rPr>
                          <a:rPr lang="en-US" altLang="zh-CN">
                            <a:latin typeface="Cambria Math"/>
                          </a:rPr>
                          <m:t>a</m:t>
                        </m:r>
                      </m:sub>
                    </m:sSub>
                    <m:r>
                      <m:rPr>
                        <m:sty m:val="p"/>
                      </m:rPr>
                      <a:rPr lang="en-US" altLang="zh-CN">
                        <a:latin typeface="Cambria Math"/>
                      </a:rPr>
                      <m:t>b</m:t>
                    </m:r>
                  </m:oMath>
                </a14:m>
                <a:r>
                  <a:rPr lang="zh-CN" altLang="zh-CN" dirty="0"/>
                  <a:t>来表示）可以用点积来计算：</a:t>
                </a:r>
                <a14:m>
                  <m:oMath xmlns:m="http://schemas.openxmlformats.org/officeDocument/2006/math">
                    <m:r>
                      <a:rPr lang="en-US" altLang="zh-CN" b="1" i="1">
                        <a:latin typeface="Cambria Math"/>
                      </a:rPr>
                      <m:t>𝐚</m:t>
                    </m:r>
                    <m:r>
                      <a:rPr lang="en-US" altLang="zh-CN">
                        <a:latin typeface="Cambria Math"/>
                      </a:rPr>
                      <m:t>∙</m:t>
                    </m:r>
                    <m:r>
                      <a:rPr lang="en-US" altLang="zh-CN" b="1" i="1">
                        <a:latin typeface="Cambria Math"/>
                      </a:rPr>
                      <m:t>𝐛</m:t>
                    </m:r>
                    <m:r>
                      <a:rPr lang="en-US" altLang="zh-CN">
                        <a:latin typeface="Cambria Math"/>
                      </a:rPr>
                      <m:t>=</m:t>
                    </m:r>
                    <m:d>
                      <m:dPr>
                        <m:begChr m:val="|"/>
                        <m:endChr m:val="|"/>
                        <m:ctrlPr>
                          <a:rPr lang="zh-CN" altLang="zh-CN" i="1">
                            <a:latin typeface="Cambria Math"/>
                          </a:rPr>
                        </m:ctrlPr>
                      </m:dPr>
                      <m:e>
                        <m:r>
                          <a:rPr lang="en-US" altLang="zh-CN" b="1" i="1">
                            <a:latin typeface="Cambria Math"/>
                          </a:rPr>
                          <m:t>𝐚</m:t>
                        </m:r>
                      </m:e>
                    </m:d>
                    <m:sSub>
                      <m:sSubPr>
                        <m:ctrlPr>
                          <a:rPr lang="zh-CN" altLang="zh-CN" i="1">
                            <a:latin typeface="Cambria Math"/>
                          </a:rPr>
                        </m:ctrlPr>
                      </m:sSubPr>
                      <m:e>
                        <m:r>
                          <m:rPr>
                            <m:sty m:val="p"/>
                          </m:rPr>
                          <a:rPr lang="en-US" altLang="zh-CN">
                            <a:latin typeface="Cambria Math"/>
                          </a:rPr>
                          <m:t>Prj</m:t>
                        </m:r>
                      </m:e>
                      <m:sub>
                        <m:r>
                          <a:rPr lang="en-US" altLang="zh-CN" b="1" i="1">
                            <a:latin typeface="Cambria Math"/>
                          </a:rPr>
                          <m:t>𝐚</m:t>
                        </m:r>
                      </m:sub>
                    </m:sSub>
                    <m:r>
                      <a:rPr lang="en-US" altLang="zh-CN" b="1" i="1">
                        <a:latin typeface="Cambria Math"/>
                      </a:rPr>
                      <m:t>𝐛</m:t>
                    </m:r>
                  </m:oMath>
                </a14:m>
                <a:r>
                  <a:rPr lang="zh-CN" altLang="zh-CN" dirty="0"/>
                  <a:t>，同理，当</a:t>
                </a:r>
                <a14:m>
                  <m:oMath xmlns:m="http://schemas.openxmlformats.org/officeDocument/2006/math">
                    <m:r>
                      <m:rPr>
                        <m:sty m:val="p"/>
                      </m:rPr>
                      <a:rPr lang="en-US" altLang="zh-CN">
                        <a:latin typeface="Cambria Math"/>
                      </a:rPr>
                      <m:t>b</m:t>
                    </m:r>
                    <m:r>
                      <a:rPr lang="en-US" altLang="zh-CN">
                        <a:latin typeface="Cambria Math"/>
                      </a:rPr>
                      <m:t>≠0</m:t>
                    </m:r>
                  </m:oMath>
                </a14:m>
                <a:r>
                  <a:rPr lang="zh-CN" altLang="zh-CN" dirty="0"/>
                  <a:t>，</a:t>
                </a:r>
                <a14:m>
                  <m:oMath xmlns:m="http://schemas.openxmlformats.org/officeDocument/2006/math">
                    <m:r>
                      <a:rPr lang="en-US" altLang="zh-CN" b="1" i="1">
                        <a:latin typeface="Cambria Math"/>
                      </a:rPr>
                      <m:t>𝐚</m:t>
                    </m:r>
                    <m:r>
                      <a:rPr lang="en-US" altLang="zh-CN">
                        <a:latin typeface="Cambria Math"/>
                      </a:rPr>
                      <m:t>∙</m:t>
                    </m:r>
                    <m:r>
                      <a:rPr lang="en-US" altLang="zh-CN" b="1" i="1">
                        <a:latin typeface="Cambria Math"/>
                      </a:rPr>
                      <m:t>𝐛</m:t>
                    </m:r>
                    <m:r>
                      <a:rPr lang="en-US" altLang="zh-CN">
                        <a:latin typeface="Cambria Math"/>
                      </a:rPr>
                      <m:t>=</m:t>
                    </m:r>
                    <m:d>
                      <m:dPr>
                        <m:begChr m:val="|"/>
                        <m:endChr m:val="|"/>
                        <m:ctrlPr>
                          <a:rPr lang="zh-CN" altLang="zh-CN" i="1">
                            <a:latin typeface="Cambria Math"/>
                          </a:rPr>
                        </m:ctrlPr>
                      </m:dPr>
                      <m:e>
                        <m:r>
                          <a:rPr lang="en-US" altLang="zh-CN" b="1" i="1">
                            <a:latin typeface="Cambria Math"/>
                          </a:rPr>
                          <m:t>𝐛</m:t>
                        </m:r>
                      </m:e>
                    </m:d>
                    <m:sSub>
                      <m:sSubPr>
                        <m:ctrlPr>
                          <a:rPr lang="zh-CN" altLang="zh-CN" i="1">
                            <a:latin typeface="Cambria Math"/>
                          </a:rPr>
                        </m:ctrlPr>
                      </m:sSubPr>
                      <m:e>
                        <m:r>
                          <m:rPr>
                            <m:sty m:val="p"/>
                          </m:rPr>
                          <a:rPr lang="en-US" altLang="zh-CN">
                            <a:latin typeface="Cambria Math"/>
                          </a:rPr>
                          <m:t>Prj</m:t>
                        </m:r>
                      </m:e>
                      <m:sub>
                        <m:r>
                          <a:rPr lang="en-US" altLang="zh-CN" b="1" i="1">
                            <a:latin typeface="Cambria Math"/>
                          </a:rPr>
                          <m:t>𝐛</m:t>
                        </m:r>
                      </m:sub>
                    </m:sSub>
                    <m:r>
                      <a:rPr lang="en-US" altLang="zh-CN" b="1" i="1">
                        <a:latin typeface="Cambria Math"/>
                      </a:rPr>
                      <m:t>𝐚</m:t>
                    </m:r>
                  </m:oMath>
                </a14:m>
                <a:r>
                  <a:rPr lang="zh-CN" altLang="zh-CN" b="1" dirty="0"/>
                  <a:t>。</a:t>
                </a:r>
                <a:endParaRPr lang="zh-CN" altLang="zh-CN" dirty="0"/>
              </a:p>
              <a:p>
                <a:r>
                  <a:rPr lang="zh-CN" altLang="zh-CN" dirty="0"/>
                  <a:t>数量积运算规律：</a:t>
                </a:r>
              </a:p>
              <a:p>
                <a:pPr lvl="0"/>
                <a14:m>
                  <m:oMath xmlns:m="http://schemas.openxmlformats.org/officeDocument/2006/math">
                    <m:r>
                      <a:rPr lang="en-US" altLang="zh-CN" b="1" i="1">
                        <a:latin typeface="Cambria Math"/>
                      </a:rPr>
                      <m:t>𝐚</m:t>
                    </m:r>
                    <m:r>
                      <a:rPr lang="en-US" altLang="zh-CN" b="1">
                        <a:latin typeface="Cambria Math"/>
                      </a:rPr>
                      <m:t>∙</m:t>
                    </m:r>
                    <m:r>
                      <a:rPr lang="en-US" altLang="zh-CN" b="1" i="1">
                        <a:latin typeface="Cambria Math"/>
                      </a:rPr>
                      <m:t>𝐛</m:t>
                    </m:r>
                    <m:r>
                      <a:rPr lang="en-US" altLang="zh-CN" b="1">
                        <a:latin typeface="Cambria Math"/>
                      </a:rPr>
                      <m:t>=</m:t>
                    </m:r>
                    <m:r>
                      <a:rPr lang="en-US" altLang="zh-CN" b="1" i="1">
                        <a:latin typeface="Cambria Math"/>
                      </a:rPr>
                      <m:t>𝐛</m:t>
                    </m:r>
                    <m:r>
                      <a:rPr lang="en-US" altLang="zh-CN" b="1">
                        <a:latin typeface="Cambria Math"/>
                      </a:rPr>
                      <m:t>∙</m:t>
                    </m:r>
                    <m:r>
                      <a:rPr lang="en-US" altLang="zh-CN" b="1" i="1">
                        <a:latin typeface="Cambria Math"/>
                      </a:rPr>
                      <m:t>𝐚</m:t>
                    </m:r>
                  </m:oMath>
                </a14:m>
                <a:r>
                  <a:rPr lang="zh-CN" altLang="zh-CN" dirty="0"/>
                  <a:t>；</a:t>
                </a:r>
              </a:p>
              <a:p>
                <a:pPr lvl="0"/>
                <a14:m>
                  <m:oMath xmlns:m="http://schemas.openxmlformats.org/officeDocument/2006/math">
                    <m:d>
                      <m:dPr>
                        <m:ctrlPr>
                          <a:rPr lang="zh-CN" altLang="zh-CN" b="1" i="1">
                            <a:latin typeface="Cambria Math"/>
                          </a:rPr>
                        </m:ctrlPr>
                      </m:dPr>
                      <m:e>
                        <m:r>
                          <a:rPr lang="en-US" altLang="zh-CN" b="1" i="1">
                            <a:latin typeface="Cambria Math"/>
                          </a:rPr>
                          <m:t>𝐚</m:t>
                        </m:r>
                        <m:r>
                          <a:rPr lang="en-US" altLang="zh-CN" b="1">
                            <a:latin typeface="Cambria Math"/>
                          </a:rPr>
                          <m:t>+</m:t>
                        </m:r>
                        <m:r>
                          <a:rPr lang="en-US" altLang="zh-CN" b="1" i="1">
                            <a:latin typeface="Cambria Math"/>
                          </a:rPr>
                          <m:t>𝐛</m:t>
                        </m:r>
                      </m:e>
                    </m:d>
                    <m:r>
                      <a:rPr lang="en-US" altLang="zh-CN" b="1">
                        <a:latin typeface="Cambria Math"/>
                      </a:rPr>
                      <m:t>∙</m:t>
                    </m:r>
                    <m:r>
                      <a:rPr lang="en-US" altLang="zh-CN" b="1" i="1">
                        <a:latin typeface="Cambria Math"/>
                      </a:rPr>
                      <m:t>𝐜</m:t>
                    </m:r>
                    <m:r>
                      <a:rPr lang="en-US" altLang="zh-CN" b="1">
                        <a:latin typeface="Cambria Math"/>
                      </a:rPr>
                      <m:t>=</m:t>
                    </m:r>
                    <m:r>
                      <a:rPr lang="en-US" altLang="zh-CN" b="1" i="1">
                        <a:latin typeface="Cambria Math"/>
                      </a:rPr>
                      <m:t>𝐚</m:t>
                    </m:r>
                    <m:r>
                      <a:rPr lang="en-US" altLang="zh-CN" b="1">
                        <a:latin typeface="Cambria Math"/>
                      </a:rPr>
                      <m:t>∙</m:t>
                    </m:r>
                    <m:r>
                      <a:rPr lang="en-US" altLang="zh-CN" b="1" i="1">
                        <a:latin typeface="Cambria Math"/>
                      </a:rPr>
                      <m:t>𝐜</m:t>
                    </m:r>
                    <m:r>
                      <a:rPr lang="en-US" altLang="zh-CN" b="1">
                        <a:latin typeface="Cambria Math"/>
                      </a:rPr>
                      <m:t>+</m:t>
                    </m:r>
                    <m:r>
                      <a:rPr lang="en-US" altLang="zh-CN" b="1" i="1">
                        <a:latin typeface="Cambria Math"/>
                      </a:rPr>
                      <m:t>𝐛</m:t>
                    </m:r>
                    <m:r>
                      <a:rPr lang="en-US" altLang="zh-CN" b="1">
                        <a:latin typeface="Cambria Math"/>
                      </a:rPr>
                      <m:t>∙</m:t>
                    </m:r>
                    <m:r>
                      <a:rPr lang="en-US" altLang="zh-CN" b="1" i="1">
                        <a:latin typeface="Cambria Math"/>
                      </a:rPr>
                      <m:t>𝐜</m:t>
                    </m:r>
                  </m:oMath>
                </a14:m>
                <a:r>
                  <a:rPr lang="zh-CN" altLang="zh-CN" dirty="0"/>
                  <a:t>；</a:t>
                </a:r>
              </a:p>
              <a:p>
                <a:pPr lvl="0"/>
                <a14:m>
                  <m:oMath xmlns:m="http://schemas.openxmlformats.org/officeDocument/2006/math">
                    <m:d>
                      <m:dPr>
                        <m:ctrlPr>
                          <a:rPr lang="zh-CN" altLang="zh-CN" b="1" i="1">
                            <a:latin typeface="Cambria Math"/>
                          </a:rPr>
                        </m:ctrlPr>
                      </m:dPr>
                      <m:e>
                        <m:r>
                          <a:rPr lang="en-US" altLang="zh-CN" b="1" i="1">
                            <a:latin typeface="Cambria Math"/>
                          </a:rPr>
                          <m:t>𝐤𝐚</m:t>
                        </m:r>
                      </m:e>
                    </m:d>
                    <m:r>
                      <a:rPr lang="en-US" altLang="zh-CN" b="1">
                        <a:latin typeface="Cambria Math"/>
                      </a:rPr>
                      <m:t>∙</m:t>
                    </m:r>
                    <m:r>
                      <a:rPr lang="en-US" altLang="zh-CN" b="1" i="1">
                        <a:latin typeface="Cambria Math"/>
                      </a:rPr>
                      <m:t>𝐛</m:t>
                    </m:r>
                    <m:r>
                      <a:rPr lang="en-US" altLang="zh-CN" b="1">
                        <a:latin typeface="Cambria Math"/>
                      </a:rPr>
                      <m:t>=</m:t>
                    </m:r>
                    <m:r>
                      <a:rPr lang="en-US" altLang="zh-CN" b="1" i="1">
                        <a:latin typeface="Cambria Math"/>
                      </a:rPr>
                      <m:t>𝐤</m:t>
                    </m:r>
                    <m:d>
                      <m:dPr>
                        <m:ctrlPr>
                          <a:rPr lang="zh-CN" altLang="zh-CN" b="1" i="1">
                            <a:latin typeface="Cambria Math"/>
                          </a:rPr>
                        </m:ctrlPr>
                      </m:dPr>
                      <m:e>
                        <m:r>
                          <a:rPr lang="en-US" altLang="zh-CN" b="1" i="1">
                            <a:latin typeface="Cambria Math"/>
                          </a:rPr>
                          <m:t>𝐚</m:t>
                        </m:r>
                        <m:r>
                          <a:rPr lang="en-US" altLang="zh-CN" b="1">
                            <a:latin typeface="Cambria Math"/>
                          </a:rPr>
                          <m:t>∙</m:t>
                        </m:r>
                        <m:r>
                          <a:rPr lang="en-US" altLang="zh-CN" b="1" i="1">
                            <a:latin typeface="Cambria Math"/>
                          </a:rPr>
                          <m:t>𝐛</m:t>
                        </m:r>
                      </m:e>
                    </m:d>
                    <m:r>
                      <a:rPr lang="zh-CN" altLang="zh-CN">
                        <a:latin typeface="Cambria Math"/>
                      </a:rPr>
                      <m:t>，</m:t>
                    </m:r>
                    <m:r>
                      <a:rPr lang="en-US" altLang="zh-CN" b="1" i="1">
                        <a:latin typeface="Cambria Math"/>
                      </a:rPr>
                      <m:t>𝐤</m:t>
                    </m:r>
                    <m:r>
                      <a:rPr lang="zh-CN" altLang="zh-CN">
                        <a:latin typeface="Cambria Math"/>
                      </a:rPr>
                      <m:t>为数</m:t>
                    </m:r>
                  </m:oMath>
                </a14:m>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9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65110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6407" name="Picture 2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934330" y="2004523"/>
            <a:ext cx="5275339" cy="1785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2954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t>由于三角形的三个顶点处于同一个平面，其中的两个点可以看做是另外一个点的</a:t>
            </a:r>
            <a:r>
              <a:rPr lang="zh-CN" altLang="zh-CN" dirty="0" smtClean="0"/>
              <a:t>位移</a:t>
            </a:r>
            <a:endParaRPr lang="en-US" altLang="zh-CN" dirty="0" smtClean="0"/>
          </a:p>
          <a:p>
            <a:pPr lvl="0"/>
            <a:r>
              <a:rPr lang="zh-CN" altLang="zh-CN" dirty="0" smtClean="0"/>
              <a:t>比如</a:t>
            </a:r>
            <a:r>
              <a:rPr lang="zh-CN" altLang="zh-CN" dirty="0"/>
              <a:t>选择点</a:t>
            </a:r>
            <a:r>
              <a:rPr lang="en-US" altLang="zh-CN" dirty="0"/>
              <a:t>A</a:t>
            </a:r>
            <a:r>
              <a:rPr lang="zh-CN" altLang="zh-CN" dirty="0"/>
              <a:t>作为起点，那么点</a:t>
            </a:r>
            <a:r>
              <a:rPr lang="en-US" altLang="zh-CN" dirty="0"/>
              <a:t>B</a:t>
            </a:r>
            <a:r>
              <a:rPr lang="zh-CN" altLang="zh-CN" dirty="0"/>
              <a:t>相当于在</a:t>
            </a:r>
            <a:r>
              <a:rPr lang="en-US" altLang="zh-CN" dirty="0"/>
              <a:t>AB</a:t>
            </a:r>
            <a:r>
              <a:rPr lang="zh-CN" altLang="zh-CN" dirty="0"/>
              <a:t>方向移动一段距离得到，而点</a:t>
            </a:r>
            <a:r>
              <a:rPr lang="en-US" altLang="zh-CN" dirty="0"/>
              <a:t>C</a:t>
            </a:r>
            <a:r>
              <a:rPr lang="zh-CN" altLang="zh-CN" dirty="0"/>
              <a:t>相当于在</a:t>
            </a:r>
            <a:r>
              <a:rPr lang="en-US" altLang="zh-CN" dirty="0"/>
              <a:t>AC</a:t>
            </a:r>
            <a:r>
              <a:rPr lang="zh-CN" altLang="zh-CN" dirty="0"/>
              <a:t>方向移动一段距离得到。</a:t>
            </a:r>
          </a:p>
          <a:p>
            <a:endParaRPr lang="zh-CN" altLang="en-US" dirty="0"/>
          </a:p>
        </p:txBody>
      </p:sp>
    </p:spTree>
    <p:extLst>
      <p:ext uri="{BB962C8B-B14F-4D97-AF65-F5344CB8AC3E}">
        <p14:creationId xmlns:p14="http://schemas.microsoft.com/office/powerpoint/2010/main" val="820034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7410" name="Picture 2"/>
          <p:cNvPicPr>
            <a:picLocks noGrp="1" noChangeAspect="1" noChangeArrowheads="1"/>
          </p:cNvPicPr>
          <p:nvPr>
            <p:ph idx="1"/>
          </p:nvPr>
        </p:nvPicPr>
        <p:blipFill>
          <a:blip r:embed="rId2" cstate="print">
            <a:lum bright="70000" contrast="-70000"/>
            <a:extLst>
              <a:ext uri="{28A0092B-C50C-407E-A947-70E740481C1C}">
                <a14:useLocalDpi xmlns:a14="http://schemas.microsoft.com/office/drawing/2010/main" val="0"/>
              </a:ext>
            </a:extLst>
          </a:blip>
          <a:stretch>
            <a:fillRect/>
          </a:stretch>
        </p:blipFill>
        <p:spPr bwMode="auto">
          <a:xfrm>
            <a:off x="1934330" y="2202723"/>
            <a:ext cx="5275339" cy="1388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2156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00150"/>
                <a:ext cx="8229600" cy="3819871"/>
              </a:xfrm>
            </p:spPr>
            <p:txBody>
              <a:bodyPr>
                <a:normAutofit fontScale="40000" lnSpcReduction="20000"/>
              </a:bodyPr>
              <a:lstStyle/>
              <a:p>
                <a:r>
                  <a:rPr lang="zh-CN" altLang="zh-CN" dirty="0" smtClean="0"/>
                  <a:t>对于</a:t>
                </a:r>
                <a:r>
                  <a:rPr lang="zh-CN" altLang="zh-CN" dirty="0"/>
                  <a:t>平面内任意一点，都可以由如下方程来表示：</a:t>
                </a:r>
              </a:p>
              <a:p>
                <a:r>
                  <a:rPr lang="en-US" altLang="zh-CN" dirty="0"/>
                  <a:t> </a:t>
                </a:r>
                <a:endParaRPr lang="zh-CN" altLang="zh-CN" dirty="0"/>
              </a:p>
              <a:p>
                <a14:m>
                  <m:oMath xmlns:m="http://schemas.openxmlformats.org/officeDocument/2006/math">
                    <m:acc>
                      <m:accPr>
                        <m:chr m:val="⃗"/>
                        <m:ctrlPr>
                          <a:rPr lang="zh-CN" altLang="zh-CN" i="1">
                            <a:latin typeface="Cambria Math"/>
                          </a:rPr>
                        </m:ctrlPr>
                      </m:accPr>
                      <m:e>
                        <m:r>
                          <m:rPr>
                            <m:sty m:val="p"/>
                          </m:rPr>
                          <a:rPr lang="en-US" altLang="zh-CN">
                            <a:latin typeface="Cambria Math"/>
                          </a:rPr>
                          <m:t>AP</m:t>
                        </m:r>
                      </m:e>
                    </m:acc>
                    <m:r>
                      <a:rPr lang="en-US" altLang="zh-CN">
                        <a:latin typeface="Cambria Math"/>
                      </a:rPr>
                      <m:t>=</m:t>
                    </m:r>
                    <m:r>
                      <m:rPr>
                        <m:sty m:val="p"/>
                      </m:rPr>
                      <a:rPr lang="en-US" altLang="zh-CN">
                        <a:latin typeface="Cambria Math"/>
                      </a:rPr>
                      <m:t>u</m:t>
                    </m:r>
                    <m:r>
                      <a:rPr lang="en-US" altLang="zh-CN" i="1">
                        <a:latin typeface="Cambria Math"/>
                      </a:rPr>
                      <m:t>∗</m:t>
                    </m:r>
                    <m:acc>
                      <m:accPr>
                        <m:chr m:val="⃗"/>
                        <m:ctrlPr>
                          <a:rPr lang="zh-CN" altLang="zh-CN" i="1">
                            <a:latin typeface="Cambria Math"/>
                          </a:rPr>
                        </m:ctrlPr>
                      </m:accPr>
                      <m:e>
                        <m:r>
                          <m:rPr>
                            <m:sty m:val="p"/>
                          </m:rPr>
                          <a:rPr lang="en-US" altLang="zh-CN">
                            <a:latin typeface="Cambria Math"/>
                          </a:rPr>
                          <m:t>AC</m:t>
                        </m:r>
                      </m:e>
                    </m:acc>
                    <m:r>
                      <a:rPr lang="en-US" altLang="zh-CN">
                        <a:latin typeface="Cambria Math"/>
                      </a:rPr>
                      <m:t>+</m:t>
                    </m:r>
                    <m:r>
                      <m:rPr>
                        <m:sty m:val="p"/>
                      </m:rPr>
                      <a:rPr lang="en-US" altLang="zh-CN">
                        <a:latin typeface="Cambria Math"/>
                      </a:rPr>
                      <m:t>v</m:t>
                    </m:r>
                    <m:r>
                      <a:rPr lang="en-US" altLang="zh-CN" i="1">
                        <a:latin typeface="Cambria Math"/>
                      </a:rPr>
                      <m:t>∗</m:t>
                    </m:r>
                    <m:acc>
                      <m:accPr>
                        <m:chr m:val="⃗"/>
                        <m:ctrlPr>
                          <a:rPr lang="zh-CN" altLang="zh-CN" i="1">
                            <a:latin typeface="Cambria Math"/>
                          </a:rPr>
                        </m:ctrlPr>
                      </m:accPr>
                      <m:e>
                        <m:r>
                          <m:rPr>
                            <m:sty m:val="p"/>
                          </m:rPr>
                          <a:rPr lang="en-US" altLang="zh-CN">
                            <a:latin typeface="Cambria Math"/>
                          </a:rPr>
                          <m:t>AB</m:t>
                        </m:r>
                      </m:e>
                    </m:acc>
                  </m:oMath>
                </a14:m>
                <a:endParaRPr lang="zh-CN" altLang="zh-CN" dirty="0"/>
              </a:p>
              <a:p>
                <a:r>
                  <a:rPr lang="zh-CN" altLang="zh-CN" dirty="0"/>
                  <a:t>点</a:t>
                </a:r>
                <a:r>
                  <a:rPr lang="en-US" altLang="zh-CN" dirty="0"/>
                  <a:t>P</a:t>
                </a:r>
                <a:r>
                  <a:rPr lang="zh-CN" altLang="zh-CN" dirty="0"/>
                  <a:t>位于三角形</a:t>
                </a:r>
                <a:r>
                  <a:rPr lang="en-US" altLang="zh-CN" dirty="0"/>
                  <a:t>ABC</a:t>
                </a:r>
                <a:r>
                  <a:rPr lang="zh-CN" altLang="zh-CN" dirty="0"/>
                  <a:t>内部的条件是：</a:t>
                </a:r>
              </a:p>
              <a:p>
                <a:pPr lvl="0"/>
                <a14:m>
                  <m:oMath xmlns:m="http://schemas.openxmlformats.org/officeDocument/2006/math">
                    <m:r>
                      <a:rPr lang="en-US" altLang="zh-CN">
                        <a:latin typeface="Cambria Math"/>
                      </a:rPr>
                      <m:t></m:t>
                    </m:r>
                    <m:r>
                      <m:rPr>
                        <m:sty m:val="p"/>
                      </m:rPr>
                      <a:rPr lang="en-US" altLang="zh-CN">
                        <a:latin typeface="Cambria Math"/>
                      </a:rPr>
                      <m:t>u</m:t>
                    </m:r>
                    <m:r>
                      <a:rPr lang="en-US" altLang="zh-CN">
                        <a:latin typeface="Cambria Math"/>
                      </a:rPr>
                      <m:t>≥0</m:t>
                    </m:r>
                  </m:oMath>
                </a14:m>
                <a:endParaRPr lang="zh-CN" altLang="zh-CN" dirty="0"/>
              </a:p>
              <a:p>
                <a:pPr lvl="0"/>
                <a14:m>
                  <m:oMath xmlns:m="http://schemas.openxmlformats.org/officeDocument/2006/math">
                    <m:r>
                      <m:rPr>
                        <m:sty m:val="p"/>
                      </m:rPr>
                      <a:rPr lang="en-US" altLang="zh-CN">
                        <a:latin typeface="Cambria Math"/>
                      </a:rPr>
                      <m:t>v</m:t>
                    </m:r>
                    <m:r>
                      <a:rPr lang="en-US" altLang="zh-CN">
                        <a:latin typeface="Cambria Math"/>
                      </a:rPr>
                      <m:t>≥0</m:t>
                    </m:r>
                  </m:oMath>
                </a14:m>
                <a:endParaRPr lang="zh-CN" altLang="zh-CN" dirty="0"/>
              </a:p>
              <a:p>
                <a:pPr lvl="0"/>
                <a14:m>
                  <m:oMath xmlns:m="http://schemas.openxmlformats.org/officeDocument/2006/math">
                    <m:r>
                      <m:rPr>
                        <m:sty m:val="p"/>
                      </m:rPr>
                      <a:rPr lang="en-US" altLang="zh-CN">
                        <a:latin typeface="Cambria Math"/>
                      </a:rPr>
                      <m:t>u</m:t>
                    </m:r>
                    <m:r>
                      <a:rPr lang="en-US" altLang="zh-CN">
                        <a:latin typeface="Cambria Math"/>
                      </a:rPr>
                      <m:t>+</m:t>
                    </m:r>
                    <m:r>
                      <m:rPr>
                        <m:sty m:val="p"/>
                      </m:rPr>
                      <a:rPr lang="en-US" altLang="zh-CN">
                        <a:latin typeface="Cambria Math"/>
                      </a:rPr>
                      <m:t>v</m:t>
                    </m:r>
                    <m:r>
                      <a:rPr lang="en-US" altLang="zh-CN">
                        <a:latin typeface="Cambria Math"/>
                      </a:rPr>
                      <m:t>≤1</m:t>
                    </m:r>
                  </m:oMath>
                </a14:m>
                <a:endParaRPr lang="zh-CN" altLang="zh-CN" dirty="0"/>
              </a:p>
              <a:p>
                <a:r>
                  <a:rPr lang="zh-CN" altLang="zh-CN" dirty="0"/>
                  <a:t>当</a:t>
                </a:r>
                <a:r>
                  <a:rPr lang="en-US" altLang="zh-CN" dirty="0"/>
                  <a:t>u = 0</a:t>
                </a:r>
                <a:r>
                  <a:rPr lang="zh-CN" altLang="zh-CN" dirty="0"/>
                  <a:t>且</a:t>
                </a:r>
                <a:r>
                  <a:rPr lang="en-US" altLang="zh-CN" dirty="0"/>
                  <a:t>v = 0</a:t>
                </a:r>
                <a:r>
                  <a:rPr lang="zh-CN" altLang="zh-CN" dirty="0"/>
                  <a:t>时，</a:t>
                </a:r>
                <a:r>
                  <a:rPr lang="en-US" altLang="zh-CN" dirty="0"/>
                  <a:t>P</a:t>
                </a:r>
                <a:r>
                  <a:rPr lang="zh-CN" altLang="zh-CN" dirty="0"/>
                  <a:t>就是点</a:t>
                </a:r>
                <a:r>
                  <a:rPr lang="en-US" altLang="zh-CN" dirty="0"/>
                  <a:t>A</a:t>
                </a:r>
                <a:r>
                  <a:rPr lang="zh-CN" altLang="zh-CN" dirty="0"/>
                  <a:t>，当</a:t>
                </a:r>
                <a:r>
                  <a:rPr lang="en-US" altLang="zh-CN" dirty="0"/>
                  <a:t>u = 0,v = 1</a:t>
                </a:r>
                <a:r>
                  <a:rPr lang="zh-CN" altLang="zh-CN" dirty="0"/>
                  <a:t>时，</a:t>
                </a:r>
                <a:r>
                  <a:rPr lang="en-US" altLang="zh-CN" dirty="0"/>
                  <a:t>P</a:t>
                </a:r>
                <a:r>
                  <a:rPr lang="zh-CN" altLang="zh-CN" dirty="0"/>
                  <a:t>就是点</a:t>
                </a:r>
                <a:r>
                  <a:rPr lang="en-US" altLang="zh-CN" dirty="0"/>
                  <a:t>B</a:t>
                </a:r>
                <a:r>
                  <a:rPr lang="zh-CN" altLang="zh-CN" dirty="0"/>
                  <a:t>，而当</a:t>
                </a:r>
                <a:r>
                  <a:rPr lang="en-US" altLang="zh-CN" dirty="0"/>
                  <a:t>u = 1, v = 0</a:t>
                </a:r>
                <a:r>
                  <a:rPr lang="zh-CN" altLang="zh-CN" dirty="0"/>
                  <a:t>时，</a:t>
                </a:r>
                <a:r>
                  <a:rPr lang="en-US" altLang="zh-CN" dirty="0"/>
                  <a:t>P</a:t>
                </a:r>
                <a:r>
                  <a:rPr lang="zh-CN" altLang="zh-CN" dirty="0"/>
                  <a:t>就是点</a:t>
                </a:r>
                <a:r>
                  <a:rPr lang="en-US" altLang="zh-CN" dirty="0"/>
                  <a:t>C</a:t>
                </a:r>
                <a:r>
                  <a:rPr lang="zh-CN" altLang="zh-CN" dirty="0"/>
                  <a:t>。将上式两边分别点乘</a:t>
                </a:r>
                <a14:m>
                  <m:oMath xmlns:m="http://schemas.openxmlformats.org/officeDocument/2006/math">
                    <m:acc>
                      <m:accPr>
                        <m:chr m:val="⃗"/>
                        <m:ctrlPr>
                          <a:rPr lang="zh-CN" altLang="zh-CN" i="1">
                            <a:latin typeface="Cambria Math"/>
                          </a:rPr>
                        </m:ctrlPr>
                      </m:accPr>
                      <m:e>
                        <m:r>
                          <m:rPr>
                            <m:sty m:val="p"/>
                          </m:rPr>
                          <a:rPr lang="en-US" altLang="zh-CN">
                            <a:latin typeface="Cambria Math"/>
                          </a:rPr>
                          <m:t>AC</m:t>
                        </m:r>
                      </m:e>
                    </m:acc>
                    <m:r>
                      <a:rPr lang="zh-CN" altLang="zh-CN">
                        <a:latin typeface="Cambria Math"/>
                      </a:rPr>
                      <m:t>和</m:t>
                    </m:r>
                    <m:acc>
                      <m:accPr>
                        <m:chr m:val="⃗"/>
                        <m:ctrlPr>
                          <a:rPr lang="zh-CN" altLang="zh-CN" i="1">
                            <a:latin typeface="Cambria Math"/>
                          </a:rPr>
                        </m:ctrlPr>
                      </m:accPr>
                      <m:e>
                        <m:r>
                          <m:rPr>
                            <m:sty m:val="p"/>
                          </m:rPr>
                          <a:rPr lang="en-US" altLang="zh-CN">
                            <a:latin typeface="Cambria Math"/>
                          </a:rPr>
                          <m:t>AB</m:t>
                        </m:r>
                      </m:e>
                    </m:acc>
                  </m:oMath>
                </a14:m>
                <a:r>
                  <a:rPr lang="zh-CN" altLang="zh-CN" dirty="0"/>
                  <a:t>，则可以得到下面两个等式。</a:t>
                </a:r>
              </a:p>
              <a:p>
                <a14:m>
                  <m:oMath xmlns:m="http://schemas.openxmlformats.org/officeDocument/2006/math">
                    <m:acc>
                      <m:accPr>
                        <m:chr m:val="⃗"/>
                        <m:ctrlPr>
                          <a:rPr lang="zh-CN" altLang="zh-CN" i="1">
                            <a:latin typeface="Cambria Math"/>
                          </a:rPr>
                        </m:ctrlPr>
                      </m:accPr>
                      <m:e>
                        <m:r>
                          <m:rPr>
                            <m:sty m:val="p"/>
                          </m:rPr>
                          <a:rPr lang="en-US" altLang="zh-CN">
                            <a:latin typeface="Cambria Math"/>
                          </a:rPr>
                          <m:t>AC</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AP</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AC</m:t>
                        </m:r>
                      </m:e>
                    </m:acc>
                    <m:r>
                      <a:rPr lang="en-US" altLang="zh-CN">
                        <a:latin typeface="Cambria Math"/>
                      </a:rPr>
                      <m:t>∙(</m:t>
                    </m:r>
                    <m:r>
                      <m:rPr>
                        <m:sty m:val="p"/>
                      </m:rPr>
                      <a:rPr lang="en-US" altLang="zh-CN">
                        <a:latin typeface="Cambria Math"/>
                      </a:rPr>
                      <m:t>u</m:t>
                    </m:r>
                    <m:r>
                      <a:rPr lang="en-US" altLang="zh-CN" i="1">
                        <a:latin typeface="Cambria Math"/>
                      </a:rPr>
                      <m:t>∗</m:t>
                    </m:r>
                    <m:acc>
                      <m:accPr>
                        <m:chr m:val="⃗"/>
                        <m:ctrlPr>
                          <a:rPr lang="zh-CN" altLang="zh-CN" i="1">
                            <a:latin typeface="Cambria Math"/>
                          </a:rPr>
                        </m:ctrlPr>
                      </m:accPr>
                      <m:e>
                        <m:r>
                          <m:rPr>
                            <m:sty m:val="p"/>
                          </m:rPr>
                          <a:rPr lang="en-US" altLang="zh-CN">
                            <a:latin typeface="Cambria Math"/>
                          </a:rPr>
                          <m:t>AC</m:t>
                        </m:r>
                      </m:e>
                    </m:acc>
                    <m:r>
                      <a:rPr lang="en-US" altLang="zh-CN">
                        <a:latin typeface="Cambria Math"/>
                      </a:rPr>
                      <m:t>+</m:t>
                    </m:r>
                    <m:r>
                      <m:rPr>
                        <m:sty m:val="p"/>
                      </m:rPr>
                      <a:rPr lang="en-US" altLang="zh-CN">
                        <a:latin typeface="Cambria Math"/>
                      </a:rPr>
                      <m:t>v</m:t>
                    </m:r>
                    <m:r>
                      <a:rPr lang="en-US" altLang="zh-CN" i="1">
                        <a:latin typeface="Cambria Math"/>
                      </a:rPr>
                      <m:t>∗</m:t>
                    </m:r>
                    <m:acc>
                      <m:accPr>
                        <m:chr m:val="⃗"/>
                        <m:ctrlPr>
                          <a:rPr lang="zh-CN" altLang="zh-CN" i="1">
                            <a:latin typeface="Cambria Math"/>
                          </a:rPr>
                        </m:ctrlPr>
                      </m:accPr>
                      <m:e>
                        <m:r>
                          <m:rPr>
                            <m:sty m:val="p"/>
                          </m:rPr>
                          <a:rPr lang="en-US" altLang="zh-CN">
                            <a:latin typeface="Cambria Math"/>
                          </a:rPr>
                          <m:t>AB</m:t>
                        </m:r>
                      </m:e>
                    </m:acc>
                    <m:r>
                      <a:rPr lang="en-US" altLang="zh-CN">
                        <a:latin typeface="Cambria Math"/>
                      </a:rPr>
                      <m:t>)</m:t>
                    </m:r>
                  </m:oMath>
                </a14:m>
                <a:endParaRPr lang="zh-CN" altLang="zh-CN" dirty="0"/>
              </a:p>
              <a:p>
                <a14:m>
                  <m:oMath xmlns:m="http://schemas.openxmlformats.org/officeDocument/2006/math">
                    <m:acc>
                      <m:accPr>
                        <m:chr m:val="⃗"/>
                        <m:ctrlPr>
                          <a:rPr lang="zh-CN" altLang="zh-CN" i="1">
                            <a:latin typeface="Cambria Math"/>
                          </a:rPr>
                        </m:ctrlPr>
                      </m:accPr>
                      <m:e>
                        <m:r>
                          <m:rPr>
                            <m:sty m:val="p"/>
                          </m:rPr>
                          <a:rPr lang="en-US" altLang="zh-CN">
                            <a:latin typeface="Cambria Math"/>
                          </a:rPr>
                          <m:t>AB</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AP</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AB</m:t>
                        </m:r>
                      </m:e>
                    </m:acc>
                    <m:r>
                      <a:rPr lang="en-US" altLang="zh-CN">
                        <a:latin typeface="Cambria Math"/>
                      </a:rPr>
                      <m:t>∙(</m:t>
                    </m:r>
                    <m:r>
                      <m:rPr>
                        <m:sty m:val="p"/>
                      </m:rPr>
                      <a:rPr lang="en-US" altLang="zh-CN">
                        <a:latin typeface="Cambria Math"/>
                      </a:rPr>
                      <m:t>u</m:t>
                    </m:r>
                    <m:r>
                      <a:rPr lang="en-US" altLang="zh-CN" i="1">
                        <a:latin typeface="Cambria Math"/>
                      </a:rPr>
                      <m:t>∗</m:t>
                    </m:r>
                    <m:acc>
                      <m:accPr>
                        <m:chr m:val="⃗"/>
                        <m:ctrlPr>
                          <a:rPr lang="zh-CN" altLang="zh-CN" i="1">
                            <a:latin typeface="Cambria Math"/>
                          </a:rPr>
                        </m:ctrlPr>
                      </m:accPr>
                      <m:e>
                        <m:r>
                          <m:rPr>
                            <m:sty m:val="p"/>
                          </m:rPr>
                          <a:rPr lang="en-US" altLang="zh-CN">
                            <a:latin typeface="Cambria Math"/>
                          </a:rPr>
                          <m:t>AC</m:t>
                        </m:r>
                      </m:e>
                    </m:acc>
                    <m:r>
                      <a:rPr lang="en-US" altLang="zh-CN">
                        <a:latin typeface="Cambria Math"/>
                      </a:rPr>
                      <m:t>+</m:t>
                    </m:r>
                    <m:r>
                      <m:rPr>
                        <m:sty m:val="p"/>
                      </m:rPr>
                      <a:rPr lang="en-US" altLang="zh-CN">
                        <a:latin typeface="Cambria Math"/>
                      </a:rPr>
                      <m:t>v</m:t>
                    </m:r>
                    <m:r>
                      <a:rPr lang="en-US" altLang="zh-CN" i="1">
                        <a:latin typeface="Cambria Math"/>
                      </a:rPr>
                      <m:t>∗</m:t>
                    </m:r>
                    <m:acc>
                      <m:accPr>
                        <m:chr m:val="⃗"/>
                        <m:ctrlPr>
                          <a:rPr lang="zh-CN" altLang="zh-CN" i="1">
                            <a:latin typeface="Cambria Math"/>
                          </a:rPr>
                        </m:ctrlPr>
                      </m:accPr>
                      <m:e>
                        <m:r>
                          <m:rPr>
                            <m:sty m:val="p"/>
                          </m:rPr>
                          <a:rPr lang="en-US" altLang="zh-CN">
                            <a:latin typeface="Cambria Math"/>
                          </a:rPr>
                          <m:t>AB</m:t>
                        </m:r>
                      </m:e>
                    </m:acc>
                    <m:r>
                      <a:rPr lang="en-US" altLang="zh-CN">
                        <a:latin typeface="Cambria Math"/>
                      </a:rPr>
                      <m:t>)</m:t>
                    </m:r>
                  </m:oMath>
                </a14:m>
                <a:endParaRPr lang="zh-CN" altLang="zh-CN" dirty="0"/>
              </a:p>
              <a:p>
                <a:r>
                  <a:rPr lang="zh-CN" altLang="zh-CN" dirty="0"/>
                  <a:t>最终可以求得：</a:t>
                </a:r>
              </a:p>
              <a:p>
                <a14:m>
                  <m:oMath xmlns:m="http://schemas.openxmlformats.org/officeDocument/2006/math">
                    <m:r>
                      <m:rPr>
                        <m:sty m:val="p"/>
                      </m:rPr>
                      <a:rPr lang="en-US" altLang="zh-CN">
                        <a:latin typeface="Cambria Math"/>
                      </a:rPr>
                      <m:t>u</m:t>
                    </m:r>
                    <m:r>
                      <a:rPr lang="en-US" altLang="zh-CN">
                        <a:latin typeface="Cambria Math"/>
                      </a:rPr>
                      <m:t>=</m:t>
                    </m:r>
                    <m:f>
                      <m:fPr>
                        <m:ctrlPr>
                          <a:rPr lang="zh-CN" altLang="zh-CN" i="1">
                            <a:latin typeface="Cambria Math"/>
                          </a:rPr>
                        </m:ctrlPr>
                      </m:fPr>
                      <m:num>
                        <m:d>
                          <m:dPr>
                            <m:ctrlPr>
                              <a:rPr lang="zh-CN" altLang="zh-CN" i="1">
                                <a:latin typeface="Cambria Math"/>
                              </a:rPr>
                            </m:ctrlPr>
                          </m:dPr>
                          <m:e>
                            <m:acc>
                              <m:accPr>
                                <m:chr m:val="⃗"/>
                                <m:ctrlPr>
                                  <a:rPr lang="zh-CN" altLang="zh-CN" i="1">
                                    <a:latin typeface="Cambria Math"/>
                                  </a:rPr>
                                </m:ctrlPr>
                              </m:accPr>
                              <m:e>
                                <m:r>
                                  <m:rPr>
                                    <m:sty m:val="p"/>
                                  </m:rPr>
                                  <a:rPr lang="en-US" altLang="zh-CN">
                                    <a:latin typeface="Cambria Math"/>
                                  </a:rPr>
                                  <m:t>AP</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AC</m:t>
                                </m:r>
                              </m:e>
                            </m:acc>
                          </m:e>
                        </m:d>
                        <m:d>
                          <m:dPr>
                            <m:ctrlPr>
                              <a:rPr lang="zh-CN" altLang="zh-CN" i="1">
                                <a:latin typeface="Cambria Math"/>
                              </a:rPr>
                            </m:ctrlPr>
                          </m:dPr>
                          <m:e>
                            <m:acc>
                              <m:accPr>
                                <m:chr m:val="⃗"/>
                                <m:ctrlPr>
                                  <a:rPr lang="zh-CN" altLang="zh-CN" i="1">
                                    <a:latin typeface="Cambria Math"/>
                                  </a:rPr>
                                </m:ctrlPr>
                              </m:accPr>
                              <m:e>
                                <m:r>
                                  <m:rPr>
                                    <m:sty m:val="p"/>
                                  </m:rPr>
                                  <a:rPr lang="en-US" altLang="zh-CN">
                                    <a:latin typeface="Cambria Math"/>
                                  </a:rPr>
                                  <m:t>AB</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AB</m:t>
                                </m:r>
                              </m:e>
                            </m:acc>
                          </m:e>
                        </m:d>
                        <m:r>
                          <a:rPr lang="en-US" altLang="zh-CN" i="1">
                            <a:latin typeface="Cambria Math"/>
                          </a:rPr>
                          <m:t>−</m:t>
                        </m:r>
                        <m:d>
                          <m:dPr>
                            <m:ctrlPr>
                              <a:rPr lang="zh-CN" altLang="zh-CN" i="1">
                                <a:latin typeface="Cambria Math"/>
                              </a:rPr>
                            </m:ctrlPr>
                          </m:dPr>
                          <m:e>
                            <m:acc>
                              <m:accPr>
                                <m:chr m:val="⃗"/>
                                <m:ctrlPr>
                                  <a:rPr lang="zh-CN" altLang="zh-CN" i="1">
                                    <a:latin typeface="Cambria Math"/>
                                  </a:rPr>
                                </m:ctrlPr>
                              </m:accPr>
                              <m:e>
                                <m:r>
                                  <m:rPr>
                                    <m:sty m:val="p"/>
                                  </m:rPr>
                                  <a:rPr lang="en-US" altLang="zh-CN">
                                    <a:latin typeface="Cambria Math"/>
                                  </a:rPr>
                                  <m:t>AP</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AB</m:t>
                                </m:r>
                              </m:e>
                            </m:acc>
                          </m:e>
                        </m:d>
                        <m:d>
                          <m:dPr>
                            <m:ctrlPr>
                              <a:rPr lang="zh-CN" altLang="zh-CN" i="1">
                                <a:latin typeface="Cambria Math"/>
                              </a:rPr>
                            </m:ctrlPr>
                          </m:dPr>
                          <m:e>
                            <m:acc>
                              <m:accPr>
                                <m:chr m:val="⃗"/>
                                <m:ctrlPr>
                                  <a:rPr lang="zh-CN" altLang="zh-CN" i="1">
                                    <a:latin typeface="Cambria Math"/>
                                  </a:rPr>
                                </m:ctrlPr>
                              </m:accPr>
                              <m:e>
                                <m:r>
                                  <m:rPr>
                                    <m:sty m:val="p"/>
                                  </m:rPr>
                                  <a:rPr lang="en-US" altLang="zh-CN">
                                    <a:latin typeface="Cambria Math"/>
                                  </a:rPr>
                                  <m:t>AB</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AC</m:t>
                                </m:r>
                              </m:e>
                            </m:acc>
                          </m:e>
                        </m:d>
                      </m:num>
                      <m:den>
                        <m:d>
                          <m:dPr>
                            <m:ctrlPr>
                              <a:rPr lang="zh-CN" altLang="zh-CN" i="1">
                                <a:latin typeface="Cambria Math"/>
                              </a:rPr>
                            </m:ctrlPr>
                          </m:dPr>
                          <m:e>
                            <m:acc>
                              <m:accPr>
                                <m:chr m:val="⃗"/>
                                <m:ctrlPr>
                                  <a:rPr lang="zh-CN" altLang="zh-CN" i="1">
                                    <a:latin typeface="Cambria Math"/>
                                  </a:rPr>
                                </m:ctrlPr>
                              </m:accPr>
                              <m:e>
                                <m:r>
                                  <m:rPr>
                                    <m:sty m:val="p"/>
                                  </m:rPr>
                                  <a:rPr lang="en-US" altLang="zh-CN">
                                    <a:latin typeface="Cambria Math"/>
                                  </a:rPr>
                                  <m:t>AC</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AC</m:t>
                                </m:r>
                              </m:e>
                            </m:acc>
                          </m:e>
                        </m:d>
                        <m:d>
                          <m:dPr>
                            <m:ctrlPr>
                              <a:rPr lang="zh-CN" altLang="zh-CN" i="1">
                                <a:latin typeface="Cambria Math"/>
                              </a:rPr>
                            </m:ctrlPr>
                          </m:dPr>
                          <m:e>
                            <m:acc>
                              <m:accPr>
                                <m:chr m:val="⃗"/>
                                <m:ctrlPr>
                                  <a:rPr lang="zh-CN" altLang="zh-CN" i="1">
                                    <a:latin typeface="Cambria Math"/>
                                  </a:rPr>
                                </m:ctrlPr>
                              </m:accPr>
                              <m:e>
                                <m:r>
                                  <m:rPr>
                                    <m:sty m:val="p"/>
                                  </m:rPr>
                                  <a:rPr lang="en-US" altLang="zh-CN">
                                    <a:latin typeface="Cambria Math"/>
                                  </a:rPr>
                                  <m:t>AB</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AB</m:t>
                                </m:r>
                              </m:e>
                            </m:acc>
                          </m:e>
                        </m:d>
                        <m:r>
                          <a:rPr lang="en-US" altLang="zh-CN" i="1">
                            <a:latin typeface="Cambria Math"/>
                          </a:rPr>
                          <m:t>−</m:t>
                        </m:r>
                        <m:d>
                          <m:dPr>
                            <m:ctrlPr>
                              <a:rPr lang="zh-CN" altLang="zh-CN" i="1">
                                <a:latin typeface="Cambria Math"/>
                              </a:rPr>
                            </m:ctrlPr>
                          </m:dPr>
                          <m:e>
                            <m:acc>
                              <m:accPr>
                                <m:chr m:val="⃗"/>
                                <m:ctrlPr>
                                  <a:rPr lang="zh-CN" altLang="zh-CN" i="1">
                                    <a:latin typeface="Cambria Math"/>
                                  </a:rPr>
                                </m:ctrlPr>
                              </m:accPr>
                              <m:e>
                                <m:r>
                                  <m:rPr>
                                    <m:sty m:val="p"/>
                                  </m:rPr>
                                  <a:rPr lang="en-US" altLang="zh-CN">
                                    <a:latin typeface="Cambria Math"/>
                                  </a:rPr>
                                  <m:t>AB</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AC</m:t>
                                </m:r>
                              </m:e>
                            </m:acc>
                          </m:e>
                        </m:d>
                        <m:d>
                          <m:dPr>
                            <m:ctrlPr>
                              <a:rPr lang="zh-CN" altLang="zh-CN" i="1">
                                <a:latin typeface="Cambria Math"/>
                              </a:rPr>
                            </m:ctrlPr>
                          </m:dPr>
                          <m:e>
                            <m:acc>
                              <m:accPr>
                                <m:chr m:val="⃗"/>
                                <m:ctrlPr>
                                  <a:rPr lang="zh-CN" altLang="zh-CN" i="1">
                                    <a:latin typeface="Cambria Math"/>
                                  </a:rPr>
                                </m:ctrlPr>
                              </m:accPr>
                              <m:e>
                                <m:r>
                                  <m:rPr>
                                    <m:sty m:val="p"/>
                                  </m:rPr>
                                  <a:rPr lang="en-US" altLang="zh-CN">
                                    <a:latin typeface="Cambria Math"/>
                                  </a:rPr>
                                  <m:t>AB</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AC</m:t>
                                </m:r>
                              </m:e>
                            </m:acc>
                          </m:e>
                        </m:d>
                      </m:den>
                    </m:f>
                  </m:oMath>
                </a14:m>
                <a:endParaRPr lang="zh-CN" altLang="zh-CN" dirty="0"/>
              </a:p>
              <a:p>
                <a14:m>
                  <m:oMath xmlns:m="http://schemas.openxmlformats.org/officeDocument/2006/math">
                    <m:r>
                      <m:rPr>
                        <m:sty m:val="p"/>
                      </m:rPr>
                      <a:rPr lang="en-US" altLang="zh-CN">
                        <a:latin typeface="Cambria Math"/>
                      </a:rPr>
                      <m:t>v</m:t>
                    </m:r>
                    <m:r>
                      <a:rPr lang="en-US" altLang="zh-CN">
                        <a:latin typeface="Cambria Math"/>
                      </a:rPr>
                      <m:t>=</m:t>
                    </m:r>
                    <m:f>
                      <m:fPr>
                        <m:ctrlPr>
                          <a:rPr lang="zh-CN" altLang="zh-CN" i="1">
                            <a:latin typeface="Cambria Math"/>
                          </a:rPr>
                        </m:ctrlPr>
                      </m:fPr>
                      <m:num>
                        <m:d>
                          <m:dPr>
                            <m:ctrlPr>
                              <a:rPr lang="zh-CN" altLang="zh-CN" i="1">
                                <a:latin typeface="Cambria Math"/>
                              </a:rPr>
                            </m:ctrlPr>
                          </m:dPr>
                          <m:e>
                            <m:acc>
                              <m:accPr>
                                <m:chr m:val="⃗"/>
                                <m:ctrlPr>
                                  <a:rPr lang="zh-CN" altLang="zh-CN" i="1">
                                    <a:latin typeface="Cambria Math"/>
                                  </a:rPr>
                                </m:ctrlPr>
                              </m:accPr>
                              <m:e>
                                <m:r>
                                  <m:rPr>
                                    <m:sty m:val="p"/>
                                  </m:rPr>
                                  <a:rPr lang="en-US" altLang="zh-CN">
                                    <a:latin typeface="Cambria Math"/>
                                  </a:rPr>
                                  <m:t>AP</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AB</m:t>
                                </m:r>
                              </m:e>
                            </m:acc>
                          </m:e>
                        </m:d>
                        <m:d>
                          <m:dPr>
                            <m:ctrlPr>
                              <a:rPr lang="zh-CN" altLang="zh-CN" i="1">
                                <a:latin typeface="Cambria Math"/>
                              </a:rPr>
                            </m:ctrlPr>
                          </m:dPr>
                          <m:e>
                            <m:acc>
                              <m:accPr>
                                <m:chr m:val="⃗"/>
                                <m:ctrlPr>
                                  <a:rPr lang="zh-CN" altLang="zh-CN" i="1">
                                    <a:latin typeface="Cambria Math"/>
                                  </a:rPr>
                                </m:ctrlPr>
                              </m:accPr>
                              <m:e>
                                <m:r>
                                  <m:rPr>
                                    <m:sty m:val="p"/>
                                  </m:rPr>
                                  <a:rPr lang="en-US" altLang="zh-CN">
                                    <a:latin typeface="Cambria Math"/>
                                  </a:rPr>
                                  <m:t>AC</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AC</m:t>
                                </m:r>
                              </m:e>
                            </m:acc>
                          </m:e>
                        </m:d>
                        <m:r>
                          <a:rPr lang="en-US" altLang="zh-CN" i="1">
                            <a:latin typeface="Cambria Math"/>
                          </a:rPr>
                          <m:t>−</m:t>
                        </m:r>
                        <m:d>
                          <m:dPr>
                            <m:ctrlPr>
                              <a:rPr lang="zh-CN" altLang="zh-CN" i="1">
                                <a:latin typeface="Cambria Math"/>
                              </a:rPr>
                            </m:ctrlPr>
                          </m:dPr>
                          <m:e>
                            <m:acc>
                              <m:accPr>
                                <m:chr m:val="⃗"/>
                                <m:ctrlPr>
                                  <a:rPr lang="zh-CN" altLang="zh-CN" i="1">
                                    <a:latin typeface="Cambria Math"/>
                                  </a:rPr>
                                </m:ctrlPr>
                              </m:accPr>
                              <m:e>
                                <m:r>
                                  <m:rPr>
                                    <m:sty m:val="p"/>
                                  </m:rPr>
                                  <a:rPr lang="en-US" altLang="zh-CN">
                                    <a:latin typeface="Cambria Math"/>
                                  </a:rPr>
                                  <m:t>AP</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AC</m:t>
                                </m:r>
                              </m:e>
                            </m:acc>
                          </m:e>
                        </m:d>
                        <m:d>
                          <m:dPr>
                            <m:ctrlPr>
                              <a:rPr lang="zh-CN" altLang="zh-CN" i="1">
                                <a:latin typeface="Cambria Math"/>
                              </a:rPr>
                            </m:ctrlPr>
                          </m:dPr>
                          <m:e>
                            <m:acc>
                              <m:accPr>
                                <m:chr m:val="⃗"/>
                                <m:ctrlPr>
                                  <a:rPr lang="zh-CN" altLang="zh-CN" i="1">
                                    <a:latin typeface="Cambria Math"/>
                                  </a:rPr>
                                </m:ctrlPr>
                              </m:accPr>
                              <m:e>
                                <m:r>
                                  <m:rPr>
                                    <m:sty m:val="p"/>
                                  </m:rPr>
                                  <a:rPr lang="en-US" altLang="zh-CN">
                                    <a:latin typeface="Cambria Math"/>
                                  </a:rPr>
                                  <m:t>AB</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AC</m:t>
                                </m:r>
                              </m:e>
                            </m:acc>
                          </m:e>
                        </m:d>
                      </m:num>
                      <m:den>
                        <m:d>
                          <m:dPr>
                            <m:ctrlPr>
                              <a:rPr lang="zh-CN" altLang="zh-CN" i="1">
                                <a:latin typeface="Cambria Math"/>
                              </a:rPr>
                            </m:ctrlPr>
                          </m:dPr>
                          <m:e>
                            <m:acc>
                              <m:accPr>
                                <m:chr m:val="⃗"/>
                                <m:ctrlPr>
                                  <a:rPr lang="zh-CN" altLang="zh-CN" i="1">
                                    <a:latin typeface="Cambria Math"/>
                                  </a:rPr>
                                </m:ctrlPr>
                              </m:accPr>
                              <m:e>
                                <m:r>
                                  <m:rPr>
                                    <m:sty m:val="p"/>
                                  </m:rPr>
                                  <a:rPr lang="en-US" altLang="zh-CN">
                                    <a:latin typeface="Cambria Math"/>
                                  </a:rPr>
                                  <m:t>AC</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AC</m:t>
                                </m:r>
                              </m:e>
                            </m:acc>
                          </m:e>
                        </m:d>
                        <m:d>
                          <m:dPr>
                            <m:ctrlPr>
                              <a:rPr lang="zh-CN" altLang="zh-CN" i="1">
                                <a:latin typeface="Cambria Math"/>
                              </a:rPr>
                            </m:ctrlPr>
                          </m:dPr>
                          <m:e>
                            <m:acc>
                              <m:accPr>
                                <m:chr m:val="⃗"/>
                                <m:ctrlPr>
                                  <a:rPr lang="zh-CN" altLang="zh-CN" i="1">
                                    <a:latin typeface="Cambria Math"/>
                                  </a:rPr>
                                </m:ctrlPr>
                              </m:accPr>
                              <m:e>
                                <m:r>
                                  <m:rPr>
                                    <m:sty m:val="p"/>
                                  </m:rPr>
                                  <a:rPr lang="en-US" altLang="zh-CN">
                                    <a:latin typeface="Cambria Math"/>
                                  </a:rPr>
                                  <m:t>AB</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AB</m:t>
                                </m:r>
                              </m:e>
                            </m:acc>
                          </m:e>
                        </m:d>
                        <m:r>
                          <a:rPr lang="en-US" altLang="zh-CN" i="1">
                            <a:latin typeface="Cambria Math"/>
                          </a:rPr>
                          <m:t>−</m:t>
                        </m:r>
                        <m:d>
                          <m:dPr>
                            <m:ctrlPr>
                              <a:rPr lang="zh-CN" altLang="zh-CN" i="1">
                                <a:latin typeface="Cambria Math"/>
                              </a:rPr>
                            </m:ctrlPr>
                          </m:dPr>
                          <m:e>
                            <m:acc>
                              <m:accPr>
                                <m:chr m:val="⃗"/>
                                <m:ctrlPr>
                                  <a:rPr lang="zh-CN" altLang="zh-CN" i="1">
                                    <a:latin typeface="Cambria Math"/>
                                  </a:rPr>
                                </m:ctrlPr>
                              </m:accPr>
                              <m:e>
                                <m:r>
                                  <m:rPr>
                                    <m:sty m:val="p"/>
                                  </m:rPr>
                                  <a:rPr lang="en-US" altLang="zh-CN">
                                    <a:latin typeface="Cambria Math"/>
                                  </a:rPr>
                                  <m:t>AB</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AC</m:t>
                                </m:r>
                              </m:e>
                            </m:acc>
                          </m:e>
                        </m:d>
                        <m:d>
                          <m:dPr>
                            <m:ctrlPr>
                              <a:rPr lang="zh-CN" altLang="zh-CN" i="1">
                                <a:latin typeface="Cambria Math"/>
                              </a:rPr>
                            </m:ctrlPr>
                          </m:dPr>
                          <m:e>
                            <m:acc>
                              <m:accPr>
                                <m:chr m:val="⃗"/>
                                <m:ctrlPr>
                                  <a:rPr lang="zh-CN" altLang="zh-CN" i="1">
                                    <a:latin typeface="Cambria Math"/>
                                  </a:rPr>
                                </m:ctrlPr>
                              </m:accPr>
                              <m:e>
                                <m:r>
                                  <m:rPr>
                                    <m:sty m:val="p"/>
                                  </m:rPr>
                                  <a:rPr lang="en-US" altLang="zh-CN">
                                    <a:latin typeface="Cambria Math"/>
                                  </a:rPr>
                                  <m:t>AB</m:t>
                                </m:r>
                              </m:e>
                            </m:acc>
                            <m:r>
                              <a:rPr lang="en-US" altLang="zh-CN">
                                <a:latin typeface="Cambria Math"/>
                              </a:rPr>
                              <m:t>∙</m:t>
                            </m:r>
                            <m:acc>
                              <m:accPr>
                                <m:chr m:val="⃗"/>
                                <m:ctrlPr>
                                  <a:rPr lang="zh-CN" altLang="zh-CN" i="1">
                                    <a:latin typeface="Cambria Math"/>
                                  </a:rPr>
                                </m:ctrlPr>
                              </m:accPr>
                              <m:e>
                                <m:r>
                                  <m:rPr>
                                    <m:sty m:val="p"/>
                                  </m:rPr>
                                  <a:rPr lang="en-US" altLang="zh-CN">
                                    <a:latin typeface="Cambria Math"/>
                                  </a:rPr>
                                  <m:t>AC</m:t>
                                </m:r>
                              </m:e>
                            </m:acc>
                          </m:e>
                        </m:d>
                      </m:den>
                    </m:f>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00150"/>
                <a:ext cx="8229600" cy="3819871"/>
              </a:xfrm>
              <a:blipFill rotWithShape="1">
                <a:blip r:embed="rId2"/>
                <a:stretch>
                  <a:fillRect t="-1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90811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直线与三角形相交检测</a:t>
            </a:r>
          </a:p>
        </p:txBody>
      </p:sp>
      <p:sp>
        <p:nvSpPr>
          <p:cNvPr id="3" name="内容占位符 2"/>
          <p:cNvSpPr>
            <a:spLocks noGrp="1"/>
          </p:cNvSpPr>
          <p:nvPr>
            <p:ph idx="1"/>
          </p:nvPr>
        </p:nvSpPr>
        <p:spPr/>
        <p:txBody>
          <a:bodyPr/>
          <a:lstStyle/>
          <a:p>
            <a:r>
              <a:rPr lang="zh-CN" altLang="zh-CN" dirty="0"/>
              <a:t>直线和三角形的相交检测是游戏引擎中常见的问题，最典型的应用就是拾取</a:t>
            </a:r>
            <a:r>
              <a:rPr lang="en-US" altLang="zh-CN" dirty="0"/>
              <a:t>(Picking)</a:t>
            </a:r>
            <a:r>
              <a:rPr lang="zh-CN" altLang="zh-CN" dirty="0"/>
              <a:t>，即判断鼠点选了三维场景中的哪个</a:t>
            </a:r>
            <a:r>
              <a:rPr lang="zh-CN" altLang="zh-CN" dirty="0" smtClean="0"/>
              <a:t>物体</a:t>
            </a:r>
            <a:endParaRPr lang="zh-CN" altLang="en-US" dirty="0"/>
          </a:p>
        </p:txBody>
      </p:sp>
    </p:spTree>
    <p:extLst>
      <p:ext uri="{BB962C8B-B14F-4D97-AF65-F5344CB8AC3E}">
        <p14:creationId xmlns:p14="http://schemas.microsoft.com/office/powerpoint/2010/main" val="21314315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直接求解</a:t>
            </a:r>
            <a:r>
              <a:rPr lang="zh-CN" altLang="zh-CN" dirty="0" smtClean="0"/>
              <a:t>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40000" lnSpcReduction="20000"/>
              </a:bodyPr>
              <a:lstStyle/>
              <a:p>
                <a:r>
                  <a:rPr lang="zh-CN" altLang="zh-CN" dirty="0" smtClean="0"/>
                  <a:t>首先</a:t>
                </a:r>
                <a:r>
                  <a:rPr lang="zh-CN" altLang="zh-CN" dirty="0"/>
                  <a:t>判断直线是否与三角形所在的平面相交，如果相交，再判断交点是否在三角形内。如果两个条件都满足，则证明直线和三角形相交。</a:t>
                </a:r>
              </a:p>
              <a:p>
                <a:r>
                  <a:rPr lang="zh-CN" altLang="zh-CN" dirty="0"/>
                  <a:t>直线与平面相交的条件是交点同时满足直线方程和平面方程。设交点为</a:t>
                </a:r>
                <a14:m>
                  <m:oMath xmlns:m="http://schemas.openxmlformats.org/officeDocument/2006/math">
                    <m:r>
                      <m:rPr>
                        <m:sty m:val="p"/>
                      </m:rPr>
                      <a:rPr lang="en-US" altLang="zh-CN">
                        <a:latin typeface="Cambria Math"/>
                      </a:rPr>
                      <m:t>M</m:t>
                    </m:r>
                    <m:r>
                      <a:rPr lang="en-US" altLang="zh-CN">
                        <a:latin typeface="Cambria Math"/>
                      </a:rPr>
                      <m:t>=(</m:t>
                    </m:r>
                    <m:r>
                      <m:rPr>
                        <m:sty m:val="p"/>
                      </m:rPr>
                      <a:rPr lang="en-US" altLang="zh-CN">
                        <a:latin typeface="Cambria Math"/>
                      </a:rPr>
                      <m:t>x</m:t>
                    </m:r>
                    <m:r>
                      <a:rPr lang="en-US" altLang="zh-CN">
                        <a:latin typeface="Cambria Math"/>
                      </a:rPr>
                      <m:t>,</m:t>
                    </m:r>
                    <m:r>
                      <m:rPr>
                        <m:sty m:val="p"/>
                      </m:rPr>
                      <a:rPr lang="en-US" altLang="zh-CN">
                        <a:latin typeface="Cambria Math"/>
                      </a:rPr>
                      <m:t>y</m:t>
                    </m:r>
                    <m:r>
                      <a:rPr lang="en-US" altLang="zh-CN">
                        <a:latin typeface="Cambria Math"/>
                      </a:rPr>
                      <m:t>,</m:t>
                    </m:r>
                    <m:r>
                      <m:rPr>
                        <m:sty m:val="p"/>
                      </m:rPr>
                      <a:rPr lang="en-US" altLang="zh-CN">
                        <a:latin typeface="Cambria Math"/>
                      </a:rPr>
                      <m:t>z</m:t>
                    </m:r>
                    <m:r>
                      <a:rPr lang="en-US" altLang="zh-CN">
                        <a:latin typeface="Cambria Math"/>
                      </a:rPr>
                      <m:t>)</m:t>
                    </m:r>
                  </m:oMath>
                </a14:m>
                <a:r>
                  <a:rPr lang="zh-CN" altLang="zh-CN" dirty="0"/>
                  <a:t>，</a:t>
                </a:r>
                <a14:m>
                  <m:oMath xmlns:m="http://schemas.openxmlformats.org/officeDocument/2006/math">
                    <m:sSub>
                      <m:sSubPr>
                        <m:ctrlPr>
                          <a:rPr lang="zh-CN" altLang="zh-CN" i="1">
                            <a:latin typeface="Cambria Math"/>
                          </a:rPr>
                        </m:ctrlPr>
                      </m:sSubPr>
                      <m:e>
                        <m:r>
                          <m:rPr>
                            <m:sty m:val="p"/>
                          </m:rPr>
                          <a:rPr lang="en-US" altLang="zh-CN">
                            <a:latin typeface="Cambria Math"/>
                          </a:rPr>
                          <m:t>M</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x</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y</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z</m:t>
                        </m:r>
                      </m:e>
                      <m:sub>
                        <m:r>
                          <a:rPr lang="en-US" altLang="zh-CN">
                            <a:latin typeface="Cambria Math"/>
                          </a:rPr>
                          <m:t>0</m:t>
                        </m:r>
                      </m:sub>
                    </m:sSub>
                    <m:r>
                      <a:rPr lang="en-US" altLang="zh-CN">
                        <a:latin typeface="Cambria Math"/>
                      </a:rPr>
                      <m:t>)</m:t>
                    </m:r>
                  </m:oMath>
                </a14:m>
                <a:r>
                  <a:rPr lang="zh-CN" altLang="zh-CN" dirty="0"/>
                  <a:t>为直线上的一点，直线的方向向量为</a:t>
                </a:r>
                <a14:m>
                  <m:oMath xmlns:m="http://schemas.openxmlformats.org/officeDocument/2006/math">
                    <m:r>
                      <a:rPr lang="en-US" altLang="zh-CN" b="1" i="1">
                        <a:latin typeface="Cambria Math"/>
                      </a:rPr>
                      <m:t>𝐬</m:t>
                    </m:r>
                    <m:r>
                      <a:rPr lang="en-US" altLang="zh-CN">
                        <a:latin typeface="Cambria Math"/>
                      </a:rPr>
                      <m:t>=(</m:t>
                    </m:r>
                    <m:r>
                      <m:rPr>
                        <m:sty m:val="p"/>
                      </m:rPr>
                      <a:rPr lang="en-US" altLang="zh-CN">
                        <a:latin typeface="Cambria Math"/>
                      </a:rPr>
                      <m:t>m</m:t>
                    </m:r>
                    <m:r>
                      <a:rPr lang="en-US" altLang="zh-CN">
                        <a:latin typeface="Cambria Math"/>
                      </a:rPr>
                      <m:t>,</m:t>
                    </m:r>
                    <m:r>
                      <m:rPr>
                        <m:sty m:val="p"/>
                      </m:rPr>
                      <a:rPr lang="en-US" altLang="zh-CN">
                        <a:latin typeface="Cambria Math"/>
                      </a:rPr>
                      <m:t>n</m:t>
                    </m:r>
                    <m:r>
                      <a:rPr lang="en-US" altLang="zh-CN">
                        <a:latin typeface="Cambria Math"/>
                      </a:rPr>
                      <m:t>,</m:t>
                    </m:r>
                    <m:r>
                      <m:rPr>
                        <m:sty m:val="p"/>
                      </m:rPr>
                      <a:rPr lang="en-US" altLang="zh-CN">
                        <a:latin typeface="Cambria Math"/>
                      </a:rPr>
                      <m:t>q</m:t>
                    </m:r>
                    <m:r>
                      <a:rPr lang="en-US" altLang="zh-CN">
                        <a:latin typeface="Cambria Math"/>
                      </a:rPr>
                      <m:t>)</m:t>
                    </m:r>
                  </m:oMath>
                </a14:m>
                <a:r>
                  <a:rPr lang="zh-CN" altLang="zh-CN" dirty="0"/>
                  <a:t>；</a:t>
                </a:r>
                <a14:m>
                  <m:oMath xmlns:m="http://schemas.openxmlformats.org/officeDocument/2006/math">
                    <m:sSub>
                      <m:sSubPr>
                        <m:ctrlPr>
                          <a:rPr lang="zh-CN" altLang="zh-CN" i="1">
                            <a:latin typeface="Cambria Math"/>
                          </a:rPr>
                        </m:ctrlPr>
                      </m:sSubPr>
                      <m:e>
                        <m:r>
                          <m:rPr>
                            <m:sty m:val="p"/>
                          </m:rPr>
                          <a:rPr lang="en-US" altLang="zh-CN">
                            <a:latin typeface="Cambria Math"/>
                          </a:rPr>
                          <m:t>M</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x</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y</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z</m:t>
                        </m:r>
                      </m:e>
                      <m:sub>
                        <m:r>
                          <a:rPr lang="en-US" altLang="zh-CN">
                            <a:latin typeface="Cambria Math"/>
                          </a:rPr>
                          <m:t>1</m:t>
                        </m:r>
                      </m:sub>
                    </m:sSub>
                    <m:r>
                      <a:rPr lang="en-US" altLang="zh-CN">
                        <a:latin typeface="Cambria Math"/>
                      </a:rPr>
                      <m:t>)</m:t>
                    </m:r>
                  </m:oMath>
                </a14:m>
                <a:r>
                  <a:rPr lang="zh-CN" altLang="zh-CN" dirty="0"/>
                  <a:t>为三角形所在平面上一点，平面的法向量</a:t>
                </a:r>
                <a14:m>
                  <m:oMath xmlns:m="http://schemas.openxmlformats.org/officeDocument/2006/math">
                    <m:r>
                      <a:rPr lang="en-US" altLang="zh-CN" b="1" i="1">
                        <a:latin typeface="Cambria Math"/>
                      </a:rPr>
                      <m:t>𝐧</m:t>
                    </m:r>
                    <m:r>
                      <a:rPr lang="en-US" altLang="zh-CN">
                        <a:latin typeface="Cambria Math"/>
                      </a:rPr>
                      <m:t>=(</m:t>
                    </m:r>
                    <m:r>
                      <m:rPr>
                        <m:sty m:val="p"/>
                      </m:rPr>
                      <a:rPr lang="en-US" altLang="zh-CN">
                        <a:latin typeface="Cambria Math"/>
                      </a:rPr>
                      <m:t>A</m:t>
                    </m:r>
                    <m:r>
                      <a:rPr lang="en-US" altLang="zh-CN">
                        <a:latin typeface="Cambria Math"/>
                      </a:rPr>
                      <m:t>,</m:t>
                    </m:r>
                    <m:r>
                      <m:rPr>
                        <m:sty m:val="p"/>
                      </m:rPr>
                      <a:rPr lang="en-US" altLang="zh-CN">
                        <a:latin typeface="Cambria Math"/>
                      </a:rPr>
                      <m:t>B</m:t>
                    </m:r>
                    <m:r>
                      <a:rPr lang="en-US" altLang="zh-CN">
                        <a:latin typeface="Cambria Math"/>
                      </a:rPr>
                      <m:t>,</m:t>
                    </m:r>
                    <m:r>
                      <m:rPr>
                        <m:sty m:val="p"/>
                      </m:rPr>
                      <a:rPr lang="en-US" altLang="zh-CN">
                        <a:latin typeface="Cambria Math"/>
                      </a:rPr>
                      <m:t>C</m:t>
                    </m:r>
                    <m:r>
                      <a:rPr lang="en-US" altLang="zh-CN">
                        <a:latin typeface="Cambria Math"/>
                      </a:rPr>
                      <m:t>)</m:t>
                    </m:r>
                  </m:oMath>
                </a14:m>
                <a:r>
                  <a:rPr lang="zh-CN" altLang="zh-CN" dirty="0"/>
                  <a:t>，利用直线和平面的点法式方程可以得到下面的方程组：</a:t>
                </a:r>
              </a:p>
              <a:p>
                <a14:m>
                  <m:oMath xmlns:m="http://schemas.openxmlformats.org/officeDocument/2006/math">
                    <m:d>
                      <m:dPr>
                        <m:begChr m:val="{"/>
                        <m:endChr m:val=""/>
                        <m:ctrlPr>
                          <a:rPr lang="zh-CN" altLang="zh-CN" i="1">
                            <a:latin typeface="Cambria Math"/>
                          </a:rPr>
                        </m:ctrlPr>
                      </m:dPr>
                      <m:e>
                        <m:eqArr>
                          <m:eqArrPr>
                            <m:ctrlPr>
                              <a:rPr lang="zh-CN" altLang="zh-CN" i="1">
                                <a:latin typeface="Cambria Math"/>
                              </a:rPr>
                            </m:ctrlPr>
                          </m:eqArrPr>
                          <m:e>
                            <m:r>
                              <m:rPr>
                                <m:sty m:val="p"/>
                              </m:rPr>
                              <a:rPr lang="en-US" altLang="zh-CN">
                                <a:latin typeface="Cambria Math"/>
                              </a:rPr>
                              <m:t>p</m:t>
                            </m:r>
                            <m:d>
                              <m:dPr>
                                <m:ctrlPr>
                                  <a:rPr lang="zh-CN" altLang="zh-CN" i="1">
                                    <a:latin typeface="Cambria Math"/>
                                  </a:rPr>
                                </m:ctrlPr>
                              </m:dPr>
                              <m:e>
                                <m:r>
                                  <m:rPr>
                                    <m:sty m:val="p"/>
                                  </m:rPr>
                                  <a:rPr lang="en-US" altLang="zh-CN">
                                    <a:latin typeface="Cambria Math"/>
                                  </a:rPr>
                                  <m:t>t</m:t>
                                </m:r>
                              </m:e>
                            </m:d>
                            <m:r>
                              <a:rPr lang="en-US" altLang="zh-CN">
                                <a:latin typeface="Cambria Math"/>
                              </a:rPr>
                              <m:t>=</m:t>
                            </m:r>
                            <m:sSub>
                              <m:sSubPr>
                                <m:ctrlPr>
                                  <a:rPr lang="zh-CN" altLang="zh-CN" i="1">
                                    <a:latin typeface="Cambria Math"/>
                                  </a:rPr>
                                </m:ctrlPr>
                              </m:sSubPr>
                              <m:e>
                                <m:r>
                                  <m:rPr>
                                    <m:sty m:val="p"/>
                                  </m:rPr>
                                  <a:rPr lang="en-US" altLang="zh-CN">
                                    <a:latin typeface="Cambria Math"/>
                                  </a:rPr>
                                  <m:t>M</m:t>
                                </m:r>
                              </m:e>
                              <m:sub>
                                <m:r>
                                  <a:rPr lang="en-US" altLang="zh-CN">
                                    <a:latin typeface="Cambria Math"/>
                                  </a:rPr>
                                  <m:t>0</m:t>
                                </m:r>
                              </m:sub>
                            </m:sSub>
                            <m:r>
                              <a:rPr lang="en-US" altLang="zh-CN">
                                <a:latin typeface="Cambria Math"/>
                              </a:rPr>
                              <m:t>+</m:t>
                            </m:r>
                            <m:r>
                              <m:rPr>
                                <m:sty m:val="p"/>
                              </m:rPr>
                              <a:rPr lang="en-US" altLang="zh-CN">
                                <a:latin typeface="Cambria Math"/>
                              </a:rPr>
                              <m:t>t</m:t>
                            </m:r>
                            <m:r>
                              <a:rPr lang="en-US" altLang="zh-CN" b="1" i="1">
                                <a:latin typeface="Cambria Math"/>
                              </a:rPr>
                              <m:t>𝐬</m:t>
                            </m:r>
                          </m:e>
                          <m:e>
                            <m:r>
                              <a:rPr lang="en-US" altLang="zh-CN" b="1" i="1">
                                <a:latin typeface="Cambria Math"/>
                              </a:rPr>
                              <m:t>𝐧</m:t>
                            </m:r>
                            <m:r>
                              <a:rPr lang="en-US" altLang="zh-CN" b="1">
                                <a:latin typeface="Cambria Math"/>
                              </a:rPr>
                              <m:t>∙</m:t>
                            </m:r>
                            <m:acc>
                              <m:accPr>
                                <m:chr m:val="⃗"/>
                                <m:ctrlPr>
                                  <a:rPr lang="zh-CN" altLang="zh-CN" b="1" i="1">
                                    <a:latin typeface="Cambria Math"/>
                                  </a:rPr>
                                </m:ctrlPr>
                              </m:accPr>
                              <m:e>
                                <m:sSub>
                                  <m:sSubPr>
                                    <m:ctrlPr>
                                      <a:rPr lang="zh-CN" altLang="zh-CN" i="1">
                                        <a:latin typeface="Cambria Math"/>
                                      </a:rPr>
                                    </m:ctrlPr>
                                  </m:sSubPr>
                                  <m:e>
                                    <m:r>
                                      <m:rPr>
                                        <m:sty m:val="p"/>
                                      </m:rPr>
                                      <a:rPr lang="en-US" altLang="zh-CN">
                                        <a:latin typeface="Cambria Math"/>
                                      </a:rPr>
                                      <m:t>M</m:t>
                                    </m:r>
                                  </m:e>
                                  <m:sub>
                                    <m:r>
                                      <a:rPr lang="en-US" altLang="zh-CN">
                                        <a:latin typeface="Cambria Math"/>
                                      </a:rPr>
                                      <m:t>1</m:t>
                                    </m:r>
                                  </m:sub>
                                </m:sSub>
                                <m:r>
                                  <m:rPr>
                                    <m:sty m:val="p"/>
                                  </m:rPr>
                                  <a:rPr lang="en-US" altLang="zh-CN">
                                    <a:latin typeface="Cambria Math"/>
                                  </a:rPr>
                                  <m:t>M</m:t>
                                </m:r>
                              </m:e>
                            </m:acc>
                            <m:r>
                              <a:rPr lang="en-US" altLang="zh-CN" b="1">
                                <a:latin typeface="Cambria Math"/>
                              </a:rPr>
                              <m:t>=</m:t>
                            </m:r>
                            <m:r>
                              <a:rPr lang="en-US" altLang="zh-CN">
                                <a:latin typeface="Cambria Math"/>
                              </a:rPr>
                              <m:t>0</m:t>
                            </m:r>
                          </m:e>
                        </m:eqArr>
                      </m:e>
                    </m:d>
                  </m:oMath>
                </a14:m>
                <a:endParaRPr lang="zh-CN" altLang="zh-CN" dirty="0"/>
              </a:p>
              <a:p>
                <a:r>
                  <a:rPr lang="zh-CN" altLang="zh-CN" dirty="0"/>
                  <a:t>整理得：</a:t>
                </a:r>
              </a:p>
              <a:p>
                <a:r>
                  <a:rPr lang="en-US" altLang="zh-CN" dirty="0"/>
                  <a:t> </a:t>
                </a:r>
                <a:endParaRPr lang="zh-CN" altLang="zh-CN" dirty="0"/>
              </a:p>
              <a:p>
                <a14:m>
                  <m:oMath xmlns:m="http://schemas.openxmlformats.org/officeDocument/2006/math">
                    <m:d>
                      <m:dPr>
                        <m:begChr m:val="{"/>
                        <m:endChr m:val=""/>
                        <m:ctrlPr>
                          <a:rPr lang="zh-CN" altLang="zh-CN" i="1">
                            <a:latin typeface="Cambria Math"/>
                          </a:rPr>
                        </m:ctrlPr>
                      </m:dPr>
                      <m:e>
                        <m:eqArr>
                          <m:eqArrPr>
                            <m:ctrlPr>
                              <a:rPr lang="zh-CN" altLang="zh-CN" i="1">
                                <a:latin typeface="Cambria Math"/>
                              </a:rPr>
                            </m:ctrlPr>
                          </m:eqArrPr>
                          <m:e>
                            <m:f>
                              <m:fPr>
                                <m:ctrlPr>
                                  <a:rPr lang="zh-CN" altLang="zh-CN" i="1">
                                    <a:latin typeface="Cambria Math"/>
                                  </a:rPr>
                                </m:ctrlPr>
                              </m:fPr>
                              <m:num>
                                <m:r>
                                  <m:rPr>
                                    <m:sty m:val="p"/>
                                  </m:rPr>
                                  <a:rPr lang="en-US" altLang="zh-CN">
                                    <a:latin typeface="Cambria Math"/>
                                  </a:rPr>
                                  <m:t>x</m:t>
                                </m:r>
                                <m:r>
                                  <a:rPr lang="en-US" altLang="zh-CN" i="1">
                                    <a:latin typeface="Cambria Math"/>
                                  </a:rPr>
                                  <m:t>−</m:t>
                                </m:r>
                                <m:sSub>
                                  <m:sSubPr>
                                    <m:ctrlPr>
                                      <a:rPr lang="zh-CN" altLang="zh-CN" i="1">
                                        <a:latin typeface="Cambria Math"/>
                                      </a:rPr>
                                    </m:ctrlPr>
                                  </m:sSubPr>
                                  <m:e>
                                    <m:r>
                                      <m:rPr>
                                        <m:sty m:val="p"/>
                                      </m:rPr>
                                      <a:rPr lang="en-US" altLang="zh-CN">
                                        <a:latin typeface="Cambria Math"/>
                                      </a:rPr>
                                      <m:t>x</m:t>
                                    </m:r>
                                  </m:e>
                                  <m:sub>
                                    <m:r>
                                      <a:rPr lang="en-US" altLang="zh-CN">
                                        <a:latin typeface="Cambria Math"/>
                                      </a:rPr>
                                      <m:t>0</m:t>
                                    </m:r>
                                  </m:sub>
                                </m:sSub>
                              </m:num>
                              <m:den>
                                <m:r>
                                  <m:rPr>
                                    <m:sty m:val="p"/>
                                  </m:rPr>
                                  <a:rPr lang="en-US" altLang="zh-CN">
                                    <a:latin typeface="Cambria Math"/>
                                  </a:rPr>
                                  <m:t>m</m:t>
                                </m:r>
                              </m:den>
                            </m:f>
                            <m:r>
                              <a:rPr lang="en-US" altLang="zh-CN">
                                <a:latin typeface="Cambria Math"/>
                              </a:rPr>
                              <m:t>=</m:t>
                            </m:r>
                            <m:f>
                              <m:fPr>
                                <m:ctrlPr>
                                  <a:rPr lang="zh-CN" altLang="zh-CN" i="1">
                                    <a:latin typeface="Cambria Math"/>
                                  </a:rPr>
                                </m:ctrlPr>
                              </m:fPr>
                              <m:num>
                                <m:r>
                                  <m:rPr>
                                    <m:sty m:val="p"/>
                                  </m:rPr>
                                  <a:rPr lang="en-US" altLang="zh-CN">
                                    <a:latin typeface="Cambria Math"/>
                                  </a:rPr>
                                  <m:t>y</m:t>
                                </m:r>
                                <m:r>
                                  <a:rPr lang="en-US" altLang="zh-CN" i="1">
                                    <a:latin typeface="Cambria Math"/>
                                  </a:rPr>
                                  <m:t>−</m:t>
                                </m:r>
                                <m:sSub>
                                  <m:sSubPr>
                                    <m:ctrlPr>
                                      <a:rPr lang="zh-CN" altLang="zh-CN" i="1">
                                        <a:latin typeface="Cambria Math"/>
                                      </a:rPr>
                                    </m:ctrlPr>
                                  </m:sSubPr>
                                  <m:e>
                                    <m:r>
                                      <m:rPr>
                                        <m:sty m:val="p"/>
                                      </m:rPr>
                                      <a:rPr lang="en-US" altLang="zh-CN">
                                        <a:latin typeface="Cambria Math"/>
                                      </a:rPr>
                                      <m:t>y</m:t>
                                    </m:r>
                                  </m:e>
                                  <m:sub>
                                    <m:r>
                                      <a:rPr lang="en-US" altLang="zh-CN">
                                        <a:latin typeface="Cambria Math"/>
                                      </a:rPr>
                                      <m:t>0</m:t>
                                    </m:r>
                                  </m:sub>
                                </m:sSub>
                              </m:num>
                              <m:den>
                                <m:r>
                                  <m:rPr>
                                    <m:sty m:val="p"/>
                                  </m:rPr>
                                  <a:rPr lang="en-US" altLang="zh-CN">
                                    <a:latin typeface="Cambria Math"/>
                                  </a:rPr>
                                  <m:t>n</m:t>
                                </m:r>
                              </m:den>
                            </m:f>
                            <m:r>
                              <a:rPr lang="en-US" altLang="zh-CN">
                                <a:latin typeface="Cambria Math"/>
                              </a:rPr>
                              <m:t>=</m:t>
                            </m:r>
                            <m:f>
                              <m:fPr>
                                <m:ctrlPr>
                                  <a:rPr lang="zh-CN" altLang="zh-CN" i="1">
                                    <a:latin typeface="Cambria Math"/>
                                  </a:rPr>
                                </m:ctrlPr>
                              </m:fPr>
                              <m:num>
                                <m:r>
                                  <m:rPr>
                                    <m:sty m:val="p"/>
                                  </m:rPr>
                                  <a:rPr lang="en-US" altLang="zh-CN">
                                    <a:latin typeface="Cambria Math"/>
                                  </a:rPr>
                                  <m:t>z</m:t>
                                </m:r>
                                <m:r>
                                  <a:rPr lang="en-US" altLang="zh-CN" i="1">
                                    <a:latin typeface="Cambria Math"/>
                                  </a:rPr>
                                  <m:t>−</m:t>
                                </m:r>
                                <m:sSub>
                                  <m:sSubPr>
                                    <m:ctrlPr>
                                      <a:rPr lang="zh-CN" altLang="zh-CN" i="1">
                                        <a:latin typeface="Cambria Math"/>
                                      </a:rPr>
                                    </m:ctrlPr>
                                  </m:sSubPr>
                                  <m:e>
                                    <m:r>
                                      <m:rPr>
                                        <m:sty m:val="p"/>
                                      </m:rPr>
                                      <a:rPr lang="en-US" altLang="zh-CN">
                                        <a:latin typeface="Cambria Math"/>
                                      </a:rPr>
                                      <m:t>z</m:t>
                                    </m:r>
                                  </m:e>
                                  <m:sub>
                                    <m:r>
                                      <a:rPr lang="en-US" altLang="zh-CN">
                                        <a:latin typeface="Cambria Math"/>
                                      </a:rPr>
                                      <m:t>0</m:t>
                                    </m:r>
                                  </m:sub>
                                </m:sSub>
                              </m:num>
                              <m:den>
                                <m:r>
                                  <m:rPr>
                                    <m:sty m:val="p"/>
                                  </m:rPr>
                                  <a:rPr lang="en-US" altLang="zh-CN">
                                    <a:latin typeface="Cambria Math"/>
                                  </a:rPr>
                                  <m:t>q</m:t>
                                </m:r>
                              </m:den>
                            </m:f>
                            <m:r>
                              <a:rPr lang="en-US" altLang="zh-CN">
                                <a:latin typeface="Cambria Math"/>
                              </a:rPr>
                              <m:t>=</m:t>
                            </m:r>
                            <m:r>
                              <m:rPr>
                                <m:sty m:val="p"/>
                              </m:rPr>
                              <a:rPr lang="en-US" altLang="zh-CN">
                                <a:latin typeface="Cambria Math"/>
                              </a:rPr>
                              <m:t>t</m:t>
                            </m:r>
                            <m:r>
                              <a:rPr lang="en-US" altLang="zh-CN">
                                <a:latin typeface="Cambria Math"/>
                              </a:rPr>
                              <m:t>                    </m:t>
                            </m:r>
                            <m:r>
                              <a:rPr lang="zh-CN" altLang="zh-CN">
                                <a:latin typeface="Cambria Math"/>
                              </a:rPr>
                              <m:t>（</m:t>
                            </m:r>
                            <m:r>
                              <a:rPr lang="en-US" altLang="zh-CN">
                                <a:latin typeface="Cambria Math"/>
                              </a:rPr>
                              <m:t>1</m:t>
                            </m:r>
                            <m:r>
                              <a:rPr lang="zh-CN" altLang="zh-CN">
                                <a:latin typeface="Cambria Math"/>
                              </a:rPr>
                              <m:t>）</m:t>
                            </m:r>
                          </m:e>
                          <m:e>
                            <m:r>
                              <m:rPr>
                                <m:sty m:val="p"/>
                              </m:rPr>
                              <a:rPr lang="en-US" altLang="zh-CN">
                                <a:latin typeface="Cambria Math"/>
                              </a:rPr>
                              <m:t>A</m:t>
                            </m:r>
                            <m:d>
                              <m:dPr>
                                <m:ctrlPr>
                                  <a:rPr lang="zh-CN" altLang="zh-CN" i="1">
                                    <a:latin typeface="Cambria Math"/>
                                  </a:rPr>
                                </m:ctrlPr>
                              </m:dPr>
                              <m:e>
                                <m:r>
                                  <m:rPr>
                                    <m:sty m:val="p"/>
                                  </m:rPr>
                                  <a:rPr lang="en-US" altLang="zh-CN">
                                    <a:latin typeface="Cambria Math"/>
                                  </a:rPr>
                                  <m:t>x</m:t>
                                </m:r>
                                <m:r>
                                  <a:rPr lang="en-US" altLang="zh-CN" i="1">
                                    <a:latin typeface="Cambria Math"/>
                                  </a:rPr>
                                  <m:t>−</m:t>
                                </m:r>
                                <m:sSub>
                                  <m:sSubPr>
                                    <m:ctrlPr>
                                      <a:rPr lang="zh-CN" altLang="zh-CN" i="1">
                                        <a:latin typeface="Cambria Math"/>
                                      </a:rPr>
                                    </m:ctrlPr>
                                  </m:sSubPr>
                                  <m:e>
                                    <m:r>
                                      <m:rPr>
                                        <m:sty m:val="p"/>
                                      </m:rPr>
                                      <a:rPr lang="en-US" altLang="zh-CN">
                                        <a:latin typeface="Cambria Math"/>
                                      </a:rPr>
                                      <m:t>x</m:t>
                                    </m:r>
                                  </m:e>
                                  <m:sub>
                                    <m:r>
                                      <a:rPr lang="en-US" altLang="zh-CN">
                                        <a:latin typeface="Cambria Math"/>
                                      </a:rPr>
                                      <m:t>1</m:t>
                                    </m:r>
                                  </m:sub>
                                </m:sSub>
                              </m:e>
                            </m:d>
                            <m:r>
                              <a:rPr lang="en-US" altLang="zh-CN">
                                <a:latin typeface="Cambria Math"/>
                              </a:rPr>
                              <m:t>+</m:t>
                            </m:r>
                            <m:r>
                              <m:rPr>
                                <m:sty m:val="p"/>
                              </m:rPr>
                              <a:rPr lang="en-US" altLang="zh-CN">
                                <a:latin typeface="Cambria Math"/>
                              </a:rPr>
                              <m:t>B</m:t>
                            </m:r>
                            <m:d>
                              <m:dPr>
                                <m:ctrlPr>
                                  <a:rPr lang="zh-CN" altLang="zh-CN" i="1">
                                    <a:latin typeface="Cambria Math"/>
                                  </a:rPr>
                                </m:ctrlPr>
                              </m:dPr>
                              <m:e>
                                <m:r>
                                  <m:rPr>
                                    <m:sty m:val="p"/>
                                  </m:rPr>
                                  <a:rPr lang="en-US" altLang="zh-CN">
                                    <a:latin typeface="Cambria Math"/>
                                  </a:rPr>
                                  <m:t>y</m:t>
                                </m:r>
                                <m:r>
                                  <a:rPr lang="en-US" altLang="zh-CN" i="1">
                                    <a:latin typeface="Cambria Math"/>
                                  </a:rPr>
                                  <m:t>−</m:t>
                                </m:r>
                                <m:sSub>
                                  <m:sSubPr>
                                    <m:ctrlPr>
                                      <a:rPr lang="zh-CN" altLang="zh-CN" i="1">
                                        <a:latin typeface="Cambria Math"/>
                                      </a:rPr>
                                    </m:ctrlPr>
                                  </m:sSubPr>
                                  <m:e>
                                    <m:r>
                                      <m:rPr>
                                        <m:sty m:val="p"/>
                                      </m:rPr>
                                      <a:rPr lang="en-US" altLang="zh-CN">
                                        <a:latin typeface="Cambria Math"/>
                                      </a:rPr>
                                      <m:t>y</m:t>
                                    </m:r>
                                  </m:e>
                                  <m:sub>
                                    <m:r>
                                      <a:rPr lang="en-US" altLang="zh-CN">
                                        <a:latin typeface="Cambria Math"/>
                                      </a:rPr>
                                      <m:t>1</m:t>
                                    </m:r>
                                  </m:sub>
                                </m:sSub>
                              </m:e>
                            </m:d>
                            <m:r>
                              <a:rPr lang="en-US" altLang="zh-CN">
                                <a:latin typeface="Cambria Math"/>
                              </a:rPr>
                              <m:t>+</m:t>
                            </m:r>
                            <m:r>
                              <m:rPr>
                                <m:sty m:val="p"/>
                              </m:rPr>
                              <a:rPr lang="en-US" altLang="zh-CN">
                                <a:latin typeface="Cambria Math"/>
                              </a:rPr>
                              <m:t>C</m:t>
                            </m:r>
                            <m:d>
                              <m:dPr>
                                <m:ctrlPr>
                                  <a:rPr lang="zh-CN" altLang="zh-CN" i="1">
                                    <a:latin typeface="Cambria Math"/>
                                  </a:rPr>
                                </m:ctrlPr>
                              </m:dPr>
                              <m:e>
                                <m:r>
                                  <m:rPr>
                                    <m:sty m:val="p"/>
                                  </m:rPr>
                                  <a:rPr lang="en-US" altLang="zh-CN">
                                    <a:latin typeface="Cambria Math"/>
                                  </a:rPr>
                                  <m:t>z</m:t>
                                </m:r>
                                <m:r>
                                  <a:rPr lang="en-US" altLang="zh-CN" i="1">
                                    <a:latin typeface="Cambria Math"/>
                                  </a:rPr>
                                  <m:t>−</m:t>
                                </m:r>
                                <m:sSub>
                                  <m:sSubPr>
                                    <m:ctrlPr>
                                      <a:rPr lang="zh-CN" altLang="zh-CN" i="1">
                                        <a:latin typeface="Cambria Math"/>
                                      </a:rPr>
                                    </m:ctrlPr>
                                  </m:sSubPr>
                                  <m:e>
                                    <m:r>
                                      <m:rPr>
                                        <m:sty m:val="p"/>
                                      </m:rPr>
                                      <a:rPr lang="en-US" altLang="zh-CN">
                                        <a:latin typeface="Cambria Math"/>
                                      </a:rPr>
                                      <m:t>z</m:t>
                                    </m:r>
                                  </m:e>
                                  <m:sub>
                                    <m:r>
                                      <a:rPr lang="en-US" altLang="zh-CN">
                                        <a:latin typeface="Cambria Math"/>
                                      </a:rPr>
                                      <m:t>1</m:t>
                                    </m:r>
                                  </m:sub>
                                </m:sSub>
                              </m:e>
                            </m:d>
                            <m:r>
                              <a:rPr lang="en-US" altLang="zh-CN">
                                <a:latin typeface="Cambria Math"/>
                              </a:rPr>
                              <m:t>=0  </m:t>
                            </m:r>
                            <m:r>
                              <a:rPr lang="zh-CN" altLang="zh-CN">
                                <a:latin typeface="Cambria Math"/>
                              </a:rPr>
                              <m:t>（</m:t>
                            </m:r>
                            <m:r>
                              <a:rPr lang="en-US" altLang="zh-CN">
                                <a:latin typeface="Cambria Math"/>
                              </a:rPr>
                              <m:t>2</m:t>
                            </m:r>
                            <m:r>
                              <a:rPr lang="zh-CN" altLang="zh-CN">
                                <a:latin typeface="Cambria Math"/>
                              </a:rPr>
                              <m:t>）</m:t>
                            </m:r>
                          </m:e>
                        </m:eqArr>
                      </m:e>
                    </m:d>
                  </m:oMath>
                </a14:m>
                <a:endParaRPr lang="zh-CN" altLang="zh-CN" dirty="0"/>
              </a:p>
              <a:p>
                <a:r>
                  <a:rPr lang="zh-CN" altLang="zh-CN" dirty="0"/>
                  <a:t>从上面的方程组中可以解出</a:t>
                </a:r>
                <a:r>
                  <a:rPr lang="en-US" altLang="zh-CN" dirty="0"/>
                  <a:t>t</a:t>
                </a:r>
                <a:r>
                  <a:rPr lang="zh-CN" altLang="zh-CN" dirty="0"/>
                  <a:t>的值，把</a:t>
                </a:r>
                <a:r>
                  <a:rPr lang="en-US" altLang="zh-CN" dirty="0"/>
                  <a:t>t</a:t>
                </a:r>
                <a:r>
                  <a:rPr lang="zh-CN" altLang="zh-CN" dirty="0"/>
                  <a:t>代入（</a:t>
                </a:r>
                <a:r>
                  <a:rPr lang="en-US" altLang="zh-CN" dirty="0"/>
                  <a:t>1</a:t>
                </a:r>
                <a:r>
                  <a:rPr lang="zh-CN" altLang="zh-CN" dirty="0"/>
                  <a:t>）可得交点坐标。</a:t>
                </a:r>
              </a:p>
              <a:p>
                <a:r>
                  <a:rPr lang="zh-CN" altLang="zh-CN" dirty="0"/>
                  <a:t>得到交点坐标以后，可以按照上一小节的方法判断交点是否在三角形内。</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815" t="-12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9484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参数化求解</a:t>
            </a:r>
            <a:r>
              <a:rPr lang="zh-CN" altLang="zh-CN" dirty="0" smtClean="0"/>
              <a:t>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00150"/>
                <a:ext cx="8229600" cy="3891879"/>
              </a:xfrm>
            </p:spPr>
            <p:txBody>
              <a:bodyPr>
                <a:normAutofit fontScale="32500" lnSpcReduction="20000"/>
              </a:bodyPr>
              <a:lstStyle/>
              <a:p>
                <a:r>
                  <a:rPr lang="zh-CN" altLang="zh-CN" dirty="0" smtClean="0"/>
                  <a:t>从</a:t>
                </a:r>
                <a:r>
                  <a:rPr lang="zh-CN" altLang="zh-CN" dirty="0"/>
                  <a:t>上一小节的分析，我们知道了，三角形所在平面内的任意点都可以使用下面的方程来表示：</a:t>
                </a:r>
              </a:p>
              <a:p>
                <a14:m>
                  <m:oMath xmlns:m="http://schemas.openxmlformats.org/officeDocument/2006/math">
                    <m:acc>
                      <m:accPr>
                        <m:chr m:val="⃗"/>
                        <m:ctrlPr>
                          <a:rPr lang="zh-CN" altLang="zh-CN" i="1">
                            <a:latin typeface="Cambria Math"/>
                          </a:rPr>
                        </m:ctrlPr>
                      </m:accPr>
                      <m:e>
                        <m:r>
                          <m:rPr>
                            <m:sty m:val="p"/>
                          </m:rPr>
                          <a:rPr lang="en-US" altLang="zh-CN">
                            <a:latin typeface="Cambria Math"/>
                          </a:rPr>
                          <m:t>AP</m:t>
                        </m:r>
                      </m:e>
                    </m:acc>
                    <m:r>
                      <a:rPr lang="en-US" altLang="zh-CN">
                        <a:latin typeface="Cambria Math"/>
                      </a:rPr>
                      <m:t>=</m:t>
                    </m:r>
                    <m:r>
                      <m:rPr>
                        <m:sty m:val="p"/>
                      </m:rPr>
                      <a:rPr lang="en-US" altLang="zh-CN">
                        <a:latin typeface="Cambria Math"/>
                      </a:rPr>
                      <m:t>u</m:t>
                    </m:r>
                    <m:r>
                      <a:rPr lang="en-US" altLang="zh-CN" i="1">
                        <a:latin typeface="Cambria Math"/>
                      </a:rPr>
                      <m:t>∗</m:t>
                    </m:r>
                    <m:acc>
                      <m:accPr>
                        <m:chr m:val="⃗"/>
                        <m:ctrlPr>
                          <a:rPr lang="zh-CN" altLang="zh-CN" i="1">
                            <a:latin typeface="Cambria Math"/>
                          </a:rPr>
                        </m:ctrlPr>
                      </m:accPr>
                      <m:e>
                        <m:r>
                          <m:rPr>
                            <m:sty m:val="p"/>
                          </m:rPr>
                          <a:rPr lang="en-US" altLang="zh-CN">
                            <a:latin typeface="Cambria Math"/>
                          </a:rPr>
                          <m:t>AC</m:t>
                        </m:r>
                      </m:e>
                    </m:acc>
                    <m:r>
                      <a:rPr lang="en-US" altLang="zh-CN">
                        <a:latin typeface="Cambria Math"/>
                      </a:rPr>
                      <m:t>+</m:t>
                    </m:r>
                    <m:r>
                      <m:rPr>
                        <m:sty m:val="p"/>
                      </m:rPr>
                      <a:rPr lang="en-US" altLang="zh-CN">
                        <a:latin typeface="Cambria Math"/>
                      </a:rPr>
                      <m:t>v</m:t>
                    </m:r>
                    <m:r>
                      <a:rPr lang="en-US" altLang="zh-CN" i="1">
                        <a:latin typeface="Cambria Math"/>
                      </a:rPr>
                      <m:t>∗</m:t>
                    </m:r>
                    <m:acc>
                      <m:accPr>
                        <m:chr m:val="⃗"/>
                        <m:ctrlPr>
                          <a:rPr lang="zh-CN" altLang="zh-CN" i="1">
                            <a:latin typeface="Cambria Math"/>
                          </a:rPr>
                        </m:ctrlPr>
                      </m:accPr>
                      <m:e>
                        <m:r>
                          <m:rPr>
                            <m:sty m:val="p"/>
                          </m:rPr>
                          <a:rPr lang="en-US" altLang="zh-CN">
                            <a:latin typeface="Cambria Math"/>
                          </a:rPr>
                          <m:t>AB</m:t>
                        </m:r>
                      </m:e>
                    </m:acc>
                  </m:oMath>
                </a14:m>
                <a:endParaRPr lang="zh-CN" altLang="zh-CN" dirty="0"/>
              </a:p>
              <a:p>
                <a:r>
                  <a:rPr lang="zh-CN" altLang="zh-CN" dirty="0"/>
                  <a:t>则任意点</a:t>
                </a:r>
                <a:r>
                  <a:rPr lang="en-US" altLang="zh-CN" dirty="0"/>
                  <a:t>P</a:t>
                </a:r>
                <a:r>
                  <a:rPr lang="zh-CN" altLang="zh-CN" dirty="0"/>
                  <a:t>可以表示为：</a:t>
                </a:r>
              </a:p>
              <a:p>
                <a14:m>
                  <m:oMath xmlns:m="http://schemas.openxmlformats.org/officeDocument/2006/math">
                    <m:r>
                      <m:rPr>
                        <m:sty m:val="p"/>
                      </m:rPr>
                      <a:rPr lang="en-US" altLang="zh-CN">
                        <a:latin typeface="Cambria Math"/>
                      </a:rPr>
                      <m:t>P</m:t>
                    </m:r>
                    <m:r>
                      <a:rPr lang="en-US" altLang="zh-CN">
                        <a:latin typeface="Cambria Math"/>
                      </a:rPr>
                      <m:t>=</m:t>
                    </m:r>
                    <m:r>
                      <m:rPr>
                        <m:sty m:val="p"/>
                      </m:rPr>
                      <a:rPr lang="en-US" altLang="zh-CN">
                        <a:latin typeface="Cambria Math"/>
                      </a:rPr>
                      <m:t>uC</m:t>
                    </m:r>
                    <m:r>
                      <a:rPr lang="en-US" altLang="zh-CN">
                        <a:latin typeface="Cambria Math"/>
                      </a:rPr>
                      <m:t>+</m:t>
                    </m:r>
                    <m:r>
                      <m:rPr>
                        <m:sty m:val="p"/>
                      </m:rPr>
                      <a:rPr lang="en-US" altLang="zh-CN">
                        <a:latin typeface="Cambria Math"/>
                      </a:rPr>
                      <m:t>vB</m:t>
                    </m:r>
                    <m:r>
                      <a:rPr lang="en-US" altLang="zh-CN">
                        <a:latin typeface="Cambria Math"/>
                      </a:rPr>
                      <m:t>+</m:t>
                    </m:r>
                    <m:d>
                      <m:dPr>
                        <m:ctrlPr>
                          <a:rPr lang="zh-CN" altLang="zh-CN" i="1">
                            <a:latin typeface="Cambria Math"/>
                          </a:rPr>
                        </m:ctrlPr>
                      </m:dPr>
                      <m:e>
                        <m:r>
                          <a:rPr lang="en-US" altLang="zh-CN">
                            <a:latin typeface="Cambria Math"/>
                          </a:rPr>
                          <m:t>1</m:t>
                        </m:r>
                        <m:r>
                          <a:rPr lang="en-US" altLang="zh-CN" i="1">
                            <a:latin typeface="Cambria Math"/>
                          </a:rPr>
                          <m:t>−</m:t>
                        </m:r>
                        <m:r>
                          <m:rPr>
                            <m:sty m:val="p"/>
                          </m:rPr>
                          <a:rPr lang="en-US" altLang="zh-CN">
                            <a:latin typeface="Cambria Math"/>
                          </a:rPr>
                          <m:t>u</m:t>
                        </m:r>
                        <m:r>
                          <a:rPr lang="en-US" altLang="zh-CN" i="1">
                            <a:latin typeface="Cambria Math"/>
                          </a:rPr>
                          <m:t>−</m:t>
                        </m:r>
                        <m:r>
                          <m:rPr>
                            <m:sty m:val="p"/>
                          </m:rPr>
                          <a:rPr lang="en-US" altLang="zh-CN">
                            <a:latin typeface="Cambria Math"/>
                          </a:rPr>
                          <m:t>v</m:t>
                        </m:r>
                      </m:e>
                    </m:d>
                    <m:r>
                      <m:rPr>
                        <m:sty m:val="p"/>
                      </m:rPr>
                      <a:rPr lang="en-US" altLang="zh-CN">
                        <a:latin typeface="Cambria Math"/>
                      </a:rPr>
                      <m:t>A</m:t>
                    </m:r>
                  </m:oMath>
                </a14:m>
                <a:endParaRPr lang="zh-CN" altLang="zh-CN" dirty="0"/>
              </a:p>
              <a:p>
                <a:r>
                  <a:rPr lang="zh-CN" altLang="zh-CN" dirty="0"/>
                  <a:t>由</a:t>
                </a:r>
                <a:r>
                  <a:rPr lang="en-US" altLang="zh-CN" dirty="0"/>
                  <a:t>u</a:t>
                </a:r>
                <a:r>
                  <a:rPr lang="zh-CN" altLang="zh-CN" dirty="0"/>
                  <a:t>和</a:t>
                </a:r>
                <a:r>
                  <a:rPr lang="en-US" altLang="zh-CN" dirty="0"/>
                  <a:t>v</a:t>
                </a:r>
                <a:r>
                  <a:rPr lang="zh-CN" altLang="zh-CN" dirty="0"/>
                  <a:t>的取值范围可以得到</a:t>
                </a:r>
                <a:r>
                  <a:rPr lang="en-US" altLang="zh-CN" dirty="0"/>
                  <a:t>P</a:t>
                </a:r>
                <a:r>
                  <a:rPr lang="zh-CN" altLang="zh-CN" dirty="0"/>
                  <a:t>和三角形的位置关系。于是，求直线与三角形的交点也就变成了解下面的方程（其中</a:t>
                </a:r>
                <a:r>
                  <a:rPr lang="en-US" altLang="zh-CN" dirty="0" err="1"/>
                  <a:t>t,u,v</a:t>
                </a:r>
                <a:r>
                  <a:rPr lang="zh-CN" altLang="zh-CN" dirty="0"/>
                  <a:t>是未知数，其他为已知）：</a:t>
                </a:r>
              </a:p>
              <a:p>
                <a14:m>
                  <m:oMath xmlns:m="http://schemas.openxmlformats.org/officeDocument/2006/math">
                    <m:sSub>
                      <m:sSubPr>
                        <m:ctrlPr>
                          <a:rPr lang="zh-CN" altLang="zh-CN" i="1">
                            <a:latin typeface="Cambria Math"/>
                          </a:rPr>
                        </m:ctrlPr>
                      </m:sSubPr>
                      <m:e>
                        <m:r>
                          <m:rPr>
                            <m:sty m:val="p"/>
                          </m:rPr>
                          <a:rPr lang="en-US" altLang="zh-CN">
                            <a:latin typeface="Cambria Math"/>
                          </a:rPr>
                          <m:t>M</m:t>
                        </m:r>
                      </m:e>
                      <m:sub>
                        <m:r>
                          <a:rPr lang="en-US" altLang="zh-CN">
                            <a:latin typeface="Cambria Math"/>
                          </a:rPr>
                          <m:t>0</m:t>
                        </m:r>
                      </m:sub>
                    </m:sSub>
                    <m:r>
                      <a:rPr lang="en-US" altLang="zh-CN">
                        <a:latin typeface="Cambria Math"/>
                      </a:rPr>
                      <m:t>+</m:t>
                    </m:r>
                    <m:r>
                      <m:rPr>
                        <m:sty m:val="p"/>
                      </m:rPr>
                      <a:rPr lang="en-US" altLang="zh-CN">
                        <a:latin typeface="Cambria Math"/>
                      </a:rPr>
                      <m:t>t</m:t>
                    </m:r>
                    <m:r>
                      <a:rPr lang="en-US" altLang="zh-CN" b="1" i="1">
                        <a:latin typeface="Cambria Math"/>
                      </a:rPr>
                      <m:t>𝐬</m:t>
                    </m:r>
                    <m:r>
                      <a:rPr lang="en-US" altLang="zh-CN">
                        <a:latin typeface="Cambria Math"/>
                      </a:rPr>
                      <m:t>=</m:t>
                    </m:r>
                    <m:r>
                      <m:rPr>
                        <m:sty m:val="p"/>
                      </m:rPr>
                      <a:rPr lang="en-US" altLang="zh-CN">
                        <a:latin typeface="Cambria Math"/>
                      </a:rPr>
                      <m:t>uC</m:t>
                    </m:r>
                    <m:r>
                      <a:rPr lang="en-US" altLang="zh-CN">
                        <a:latin typeface="Cambria Math"/>
                      </a:rPr>
                      <m:t>+</m:t>
                    </m:r>
                    <m:r>
                      <m:rPr>
                        <m:sty m:val="p"/>
                      </m:rPr>
                      <a:rPr lang="en-US" altLang="zh-CN">
                        <a:latin typeface="Cambria Math"/>
                      </a:rPr>
                      <m:t>vB</m:t>
                    </m:r>
                    <m:r>
                      <a:rPr lang="en-US" altLang="zh-CN">
                        <a:latin typeface="Cambria Math"/>
                      </a:rPr>
                      <m:t>+</m:t>
                    </m:r>
                    <m:d>
                      <m:dPr>
                        <m:ctrlPr>
                          <a:rPr lang="zh-CN" altLang="zh-CN" i="1">
                            <a:latin typeface="Cambria Math"/>
                          </a:rPr>
                        </m:ctrlPr>
                      </m:dPr>
                      <m:e>
                        <m:r>
                          <a:rPr lang="en-US" altLang="zh-CN">
                            <a:latin typeface="Cambria Math"/>
                          </a:rPr>
                          <m:t>1</m:t>
                        </m:r>
                        <m:r>
                          <a:rPr lang="en-US" altLang="zh-CN" i="1">
                            <a:latin typeface="Cambria Math"/>
                          </a:rPr>
                          <m:t>−</m:t>
                        </m:r>
                        <m:r>
                          <m:rPr>
                            <m:sty m:val="p"/>
                          </m:rPr>
                          <a:rPr lang="en-US" altLang="zh-CN">
                            <a:latin typeface="Cambria Math"/>
                          </a:rPr>
                          <m:t>u</m:t>
                        </m:r>
                        <m:r>
                          <a:rPr lang="en-US" altLang="zh-CN" i="1">
                            <a:latin typeface="Cambria Math"/>
                          </a:rPr>
                          <m:t>−</m:t>
                        </m:r>
                        <m:r>
                          <m:rPr>
                            <m:sty m:val="p"/>
                          </m:rPr>
                          <a:rPr lang="en-US" altLang="zh-CN">
                            <a:latin typeface="Cambria Math"/>
                          </a:rPr>
                          <m:t>v</m:t>
                        </m:r>
                      </m:e>
                    </m:d>
                    <m:r>
                      <m:rPr>
                        <m:sty m:val="p"/>
                      </m:rPr>
                      <a:rPr lang="en-US" altLang="zh-CN">
                        <a:latin typeface="Cambria Math"/>
                      </a:rPr>
                      <m:t>A</m:t>
                    </m:r>
                  </m:oMath>
                </a14:m>
                <a:endParaRPr lang="zh-CN" altLang="zh-CN" dirty="0"/>
              </a:p>
              <a:p>
                <a:r>
                  <a:rPr lang="zh-CN" altLang="zh-CN" dirty="0"/>
                  <a:t>整理得：</a:t>
                </a:r>
              </a:p>
              <a:p>
                <a14:m>
                  <m:oMath xmlns:m="http://schemas.openxmlformats.org/officeDocument/2006/math">
                    <m:sSub>
                      <m:sSubPr>
                        <m:ctrlPr>
                          <a:rPr lang="zh-CN" altLang="zh-CN" i="1">
                            <a:latin typeface="Cambria Math"/>
                          </a:rPr>
                        </m:ctrlPr>
                      </m:sSubPr>
                      <m:e>
                        <m:r>
                          <m:rPr>
                            <m:sty m:val="p"/>
                          </m:rPr>
                          <a:rPr lang="en-US" altLang="zh-CN">
                            <a:latin typeface="Cambria Math"/>
                          </a:rPr>
                          <m:t>M</m:t>
                        </m:r>
                      </m:e>
                      <m:sub>
                        <m:r>
                          <a:rPr lang="en-US" altLang="zh-CN">
                            <a:latin typeface="Cambria Math"/>
                          </a:rPr>
                          <m:t>0</m:t>
                        </m:r>
                      </m:sub>
                    </m:sSub>
                    <m:r>
                      <a:rPr lang="en-US" altLang="zh-CN" i="1">
                        <a:latin typeface="Cambria Math"/>
                      </a:rPr>
                      <m:t>−</m:t>
                    </m:r>
                    <m:r>
                      <m:rPr>
                        <m:sty m:val="p"/>
                      </m:rPr>
                      <a:rPr lang="en-US" altLang="zh-CN">
                        <a:latin typeface="Cambria Math"/>
                      </a:rPr>
                      <m:t>A</m:t>
                    </m:r>
                    <m:r>
                      <a:rPr lang="en-US" altLang="zh-CN">
                        <a:latin typeface="Cambria Math"/>
                      </a:rPr>
                      <m:t>=</m:t>
                    </m:r>
                    <m:r>
                      <a:rPr lang="en-US" altLang="zh-CN" i="1">
                        <a:latin typeface="Cambria Math"/>
                      </a:rPr>
                      <m:t>−</m:t>
                    </m:r>
                    <m:r>
                      <m:rPr>
                        <m:sty m:val="p"/>
                      </m:rPr>
                      <a:rPr lang="en-US" altLang="zh-CN">
                        <a:latin typeface="Cambria Math"/>
                      </a:rPr>
                      <m:t>t</m:t>
                    </m:r>
                    <m:r>
                      <a:rPr lang="en-US" altLang="zh-CN" b="1" i="1">
                        <a:latin typeface="Cambria Math"/>
                      </a:rPr>
                      <m:t>𝐬</m:t>
                    </m:r>
                    <m:r>
                      <a:rPr lang="en-US" altLang="zh-CN" b="1">
                        <a:latin typeface="Cambria Math"/>
                      </a:rPr>
                      <m:t>+</m:t>
                    </m:r>
                    <m:r>
                      <m:rPr>
                        <m:sty m:val="p"/>
                      </m:rPr>
                      <a:rPr lang="en-US" altLang="zh-CN">
                        <a:latin typeface="Cambria Math"/>
                      </a:rPr>
                      <m:t>v</m:t>
                    </m:r>
                    <m:d>
                      <m:dPr>
                        <m:ctrlPr>
                          <a:rPr lang="zh-CN" altLang="zh-CN" b="1" i="1">
                            <a:latin typeface="Cambria Math"/>
                          </a:rPr>
                        </m:ctrlPr>
                      </m:dPr>
                      <m:e>
                        <m:r>
                          <m:rPr>
                            <m:sty m:val="p"/>
                          </m:rPr>
                          <a:rPr lang="en-US" altLang="zh-CN">
                            <a:latin typeface="Cambria Math"/>
                          </a:rPr>
                          <m:t>B</m:t>
                        </m:r>
                        <m:r>
                          <a:rPr lang="en-US" altLang="zh-CN" i="1">
                            <a:latin typeface="Cambria Math"/>
                          </a:rPr>
                          <m:t>−</m:t>
                        </m:r>
                        <m:r>
                          <m:rPr>
                            <m:sty m:val="p"/>
                          </m:rPr>
                          <a:rPr lang="en-US" altLang="zh-CN">
                            <a:latin typeface="Cambria Math"/>
                          </a:rPr>
                          <m:t>A</m:t>
                        </m:r>
                      </m:e>
                    </m:d>
                    <m:r>
                      <a:rPr lang="en-US" altLang="zh-CN" b="1">
                        <a:latin typeface="Cambria Math"/>
                      </a:rPr>
                      <m:t>+</m:t>
                    </m:r>
                    <m:r>
                      <m:rPr>
                        <m:sty m:val="p"/>
                      </m:rPr>
                      <a:rPr lang="en-US" altLang="zh-CN">
                        <a:latin typeface="Cambria Math"/>
                      </a:rPr>
                      <m:t>u</m:t>
                    </m:r>
                    <m:r>
                      <a:rPr lang="en-US" altLang="zh-CN">
                        <a:latin typeface="Cambria Math"/>
                      </a:rPr>
                      <m:t>(</m:t>
                    </m:r>
                    <m:r>
                      <m:rPr>
                        <m:sty m:val="p"/>
                      </m:rPr>
                      <a:rPr lang="en-US" altLang="zh-CN">
                        <a:latin typeface="Cambria Math"/>
                      </a:rPr>
                      <m:t>C</m:t>
                    </m:r>
                    <m:r>
                      <a:rPr lang="en-US" altLang="zh-CN" i="1">
                        <a:latin typeface="Cambria Math"/>
                      </a:rPr>
                      <m:t>−</m:t>
                    </m:r>
                    <m:r>
                      <m:rPr>
                        <m:sty m:val="p"/>
                      </m:rPr>
                      <a:rPr lang="en-US" altLang="zh-CN">
                        <a:latin typeface="Cambria Math"/>
                      </a:rPr>
                      <m:t>A</m:t>
                    </m:r>
                    <m:r>
                      <a:rPr lang="en-US" altLang="zh-CN" b="1">
                        <a:latin typeface="Cambria Math"/>
                      </a:rPr>
                      <m:t>)</m:t>
                    </m:r>
                  </m:oMath>
                </a14:m>
                <a:endParaRPr lang="zh-CN" altLang="zh-CN" dirty="0"/>
              </a:p>
              <a:p>
                <a:r>
                  <a:rPr lang="zh-CN" altLang="zh-CN" dirty="0"/>
                  <a:t>化为线性方程组为：</a:t>
                </a:r>
              </a:p>
              <a:p>
                <a14:m>
                  <m:oMath xmlns:m="http://schemas.openxmlformats.org/officeDocument/2006/math">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a:rPr lang="en-US" altLang="zh-CN" i="1">
                                  <a:latin typeface="Cambria Math"/>
                                </a:rPr>
                                <m:t>−</m:t>
                              </m:r>
                              <m:r>
                                <m:rPr>
                                  <m:sty m:val="p"/>
                                </m:rPr>
                                <a:rPr lang="en-US" altLang="zh-CN">
                                  <a:latin typeface="Cambria Math"/>
                                </a:rPr>
                                <m:t>s</m:t>
                              </m:r>
                            </m:e>
                            <m:e>
                              <m:r>
                                <m:rPr>
                                  <m:sty m:val="p"/>
                                </m:rPr>
                                <a:rPr lang="en-US" altLang="zh-CN">
                                  <a:latin typeface="Cambria Math"/>
                                </a:rPr>
                                <m:t>B</m:t>
                              </m:r>
                              <m:r>
                                <a:rPr lang="en-US" altLang="zh-CN" i="1">
                                  <a:latin typeface="Cambria Math"/>
                                </a:rPr>
                                <m:t>−</m:t>
                              </m:r>
                              <m:r>
                                <m:rPr>
                                  <m:sty m:val="p"/>
                                </m:rPr>
                                <a:rPr lang="en-US" altLang="zh-CN">
                                  <a:latin typeface="Cambria Math"/>
                                </a:rPr>
                                <m:t>A</m:t>
                              </m:r>
                            </m:e>
                            <m:e>
                              <m:r>
                                <m:rPr>
                                  <m:sty m:val="p"/>
                                </m:rPr>
                                <a:rPr lang="en-US" altLang="zh-CN">
                                  <a:latin typeface="Cambria Math"/>
                                </a:rPr>
                                <m:t>C</m:t>
                              </m:r>
                              <m:r>
                                <a:rPr lang="en-US" altLang="zh-CN" i="1">
                                  <a:latin typeface="Cambria Math"/>
                                </a:rPr>
                                <m:t>−</m:t>
                              </m:r>
                              <m:r>
                                <m:rPr>
                                  <m:sty m:val="p"/>
                                </m:rPr>
                                <a:rPr lang="en-US" altLang="zh-CN">
                                  <a:latin typeface="Cambria Math"/>
                                </a:rPr>
                                <m:t>A</m:t>
                              </m:r>
                            </m:e>
                          </m:mr>
                        </m:m>
                      </m:e>
                    </m:d>
                    <m:d>
                      <m:dPr>
                        <m:begChr m:val="["/>
                        <m:endChr m:val="]"/>
                        <m:ctrlPr>
                          <a:rPr lang="zh-CN" altLang="zh-CN" i="1">
                            <a:latin typeface="Cambria Math"/>
                          </a:rPr>
                        </m:ctrlPr>
                      </m:dPr>
                      <m:e>
                        <m:m>
                          <m:mPr>
                            <m:mcs>
                              <m:mc>
                                <m:mcPr>
                                  <m:count m:val="1"/>
                                  <m:mcJc m:val="center"/>
                                </m:mcPr>
                              </m:mc>
                            </m:mcs>
                            <m:ctrlPr>
                              <a:rPr lang="zh-CN" altLang="zh-CN" i="1">
                                <a:latin typeface="Cambria Math"/>
                              </a:rPr>
                            </m:ctrlPr>
                          </m:mPr>
                          <m:mr>
                            <m:e>
                              <m:r>
                                <m:rPr>
                                  <m:sty m:val="p"/>
                                </m:rPr>
                                <a:rPr lang="en-US" altLang="zh-CN">
                                  <a:latin typeface="Cambria Math"/>
                                </a:rPr>
                                <m:t>t</m:t>
                              </m:r>
                            </m:e>
                          </m:mr>
                          <m:mr>
                            <m:e>
                              <m:r>
                                <m:rPr>
                                  <m:sty m:val="p"/>
                                </m:rPr>
                                <a:rPr lang="en-US" altLang="zh-CN">
                                  <a:latin typeface="Cambria Math"/>
                                </a:rPr>
                                <m:t>v</m:t>
                              </m:r>
                            </m:e>
                          </m:mr>
                          <m:mr>
                            <m:e>
                              <m:r>
                                <m:rPr>
                                  <m:sty m:val="p"/>
                                </m:rPr>
                                <a:rPr lang="en-US" altLang="zh-CN">
                                  <a:latin typeface="Cambria Math"/>
                                </a:rPr>
                                <m:t>u</m:t>
                              </m:r>
                            </m:e>
                          </m:mr>
                        </m:m>
                      </m:e>
                    </m:d>
                    <m:r>
                      <a:rPr lang="en-US" altLang="zh-CN">
                        <a:latin typeface="Cambria Math"/>
                      </a:rPr>
                      <m:t>=</m:t>
                    </m:r>
                    <m:sSub>
                      <m:sSubPr>
                        <m:ctrlPr>
                          <a:rPr lang="zh-CN" altLang="zh-CN" i="1">
                            <a:latin typeface="Cambria Math"/>
                          </a:rPr>
                        </m:ctrlPr>
                      </m:sSubPr>
                      <m:e>
                        <m:r>
                          <m:rPr>
                            <m:sty m:val="p"/>
                          </m:rPr>
                          <a:rPr lang="en-US" altLang="zh-CN">
                            <a:latin typeface="Cambria Math"/>
                          </a:rPr>
                          <m:t>M</m:t>
                        </m:r>
                      </m:e>
                      <m:sub>
                        <m:r>
                          <a:rPr lang="en-US" altLang="zh-CN">
                            <a:latin typeface="Cambria Math"/>
                          </a:rPr>
                          <m:t>0</m:t>
                        </m:r>
                      </m:sub>
                    </m:sSub>
                    <m:r>
                      <a:rPr lang="en-US" altLang="zh-CN" i="1">
                        <a:latin typeface="Cambria Math"/>
                      </a:rPr>
                      <m:t>−</m:t>
                    </m:r>
                    <m:r>
                      <m:rPr>
                        <m:sty m:val="p"/>
                      </m:rPr>
                      <a:rPr lang="en-US" altLang="zh-CN">
                        <a:latin typeface="Cambria Math"/>
                      </a:rPr>
                      <m:t>A</m:t>
                    </m:r>
                  </m:oMath>
                </a14:m>
                <a:endParaRPr lang="zh-CN" altLang="zh-CN" dirty="0"/>
              </a:p>
              <a:p>
                <a:r>
                  <a:rPr lang="zh-CN" altLang="zh-CN" dirty="0"/>
                  <a:t>令</a:t>
                </a:r>
                <a14:m>
                  <m:oMath xmlns:m="http://schemas.openxmlformats.org/officeDocument/2006/math">
                    <m:r>
                      <m:rPr>
                        <m:sty m:val="p"/>
                      </m:rPr>
                      <a:rPr lang="en-US" altLang="zh-CN">
                        <a:latin typeface="Cambria Math"/>
                      </a:rPr>
                      <m:t>B</m:t>
                    </m:r>
                    <m:r>
                      <a:rPr lang="en-US" altLang="zh-CN" i="1">
                        <a:latin typeface="Cambria Math"/>
                      </a:rPr>
                      <m:t>−</m:t>
                    </m:r>
                    <m:r>
                      <m:rPr>
                        <m:sty m:val="p"/>
                      </m:rPr>
                      <a:rPr lang="en-US" altLang="zh-CN">
                        <a:latin typeface="Cambria Math"/>
                      </a:rPr>
                      <m:t>A</m:t>
                    </m:r>
                    <m:r>
                      <a:rPr lang="en-US" altLang="zh-CN">
                        <a:latin typeface="Cambria Math"/>
                      </a:rPr>
                      <m:t>=</m:t>
                    </m:r>
                    <m:r>
                      <m:rPr>
                        <m:sty m:val="p"/>
                      </m:rPr>
                      <a:rPr lang="en-US" altLang="zh-CN">
                        <a:latin typeface="Cambria Math"/>
                      </a:rPr>
                      <m:t>E</m:t>
                    </m:r>
                  </m:oMath>
                </a14:m>
                <a:r>
                  <a:rPr lang="zh-CN" altLang="zh-CN" dirty="0"/>
                  <a:t>，</a:t>
                </a:r>
                <a14:m>
                  <m:oMath xmlns:m="http://schemas.openxmlformats.org/officeDocument/2006/math">
                    <m:r>
                      <m:rPr>
                        <m:sty m:val="p"/>
                      </m:rPr>
                      <a:rPr lang="en-US" altLang="zh-CN">
                        <a:latin typeface="Cambria Math"/>
                      </a:rPr>
                      <m:t>C</m:t>
                    </m:r>
                    <m:r>
                      <a:rPr lang="en-US" altLang="zh-CN" i="1">
                        <a:latin typeface="Cambria Math"/>
                      </a:rPr>
                      <m:t>−</m:t>
                    </m:r>
                    <m:r>
                      <m:rPr>
                        <m:sty m:val="p"/>
                      </m:rPr>
                      <a:rPr lang="en-US" altLang="zh-CN">
                        <a:latin typeface="Cambria Math"/>
                      </a:rPr>
                      <m:t>A</m:t>
                    </m:r>
                    <m:r>
                      <a:rPr lang="en-US" altLang="zh-CN">
                        <a:latin typeface="Cambria Math"/>
                      </a:rPr>
                      <m:t>=</m:t>
                    </m:r>
                    <m:r>
                      <m:rPr>
                        <m:sty m:val="p"/>
                      </m:rPr>
                      <a:rPr lang="en-US" altLang="zh-CN">
                        <a:latin typeface="Cambria Math"/>
                      </a:rPr>
                      <m:t>F</m:t>
                    </m:r>
                    <m:r>
                      <a:rPr lang="zh-CN" altLang="zh-CN">
                        <a:latin typeface="Cambria Math"/>
                      </a:rPr>
                      <m:t>，</m:t>
                    </m:r>
                    <m:r>
                      <a:rPr lang="zh-CN" altLang="zh-CN">
                        <a:latin typeface="Cambria Math"/>
                      </a:rPr>
                      <m:t> </m:t>
                    </m:r>
                    <m:sSub>
                      <m:sSubPr>
                        <m:ctrlPr>
                          <a:rPr lang="zh-CN" altLang="zh-CN" i="1">
                            <a:latin typeface="Cambria Math"/>
                          </a:rPr>
                        </m:ctrlPr>
                      </m:sSubPr>
                      <m:e>
                        <m:r>
                          <m:rPr>
                            <m:sty m:val="p"/>
                          </m:rPr>
                          <a:rPr lang="en-US" altLang="zh-CN">
                            <a:latin typeface="Cambria Math"/>
                          </a:rPr>
                          <m:t>M</m:t>
                        </m:r>
                      </m:e>
                      <m:sub>
                        <m:r>
                          <a:rPr lang="en-US" altLang="zh-CN">
                            <a:latin typeface="Cambria Math"/>
                          </a:rPr>
                          <m:t>0</m:t>
                        </m:r>
                      </m:sub>
                    </m:sSub>
                    <m:r>
                      <a:rPr lang="en-US" altLang="zh-CN" i="1">
                        <a:latin typeface="Cambria Math"/>
                      </a:rPr>
                      <m:t>−</m:t>
                    </m:r>
                    <m:r>
                      <m:rPr>
                        <m:sty m:val="p"/>
                      </m:rPr>
                      <a:rPr lang="en-US" altLang="zh-CN">
                        <a:latin typeface="Cambria Math"/>
                      </a:rPr>
                      <m:t>A</m:t>
                    </m:r>
                    <m:r>
                      <a:rPr lang="en-US" altLang="zh-CN">
                        <a:latin typeface="Cambria Math"/>
                      </a:rPr>
                      <m:t>=</m:t>
                    </m:r>
                    <m:r>
                      <m:rPr>
                        <m:sty m:val="p"/>
                      </m:rPr>
                      <a:rPr lang="en-US" altLang="zh-CN">
                        <a:latin typeface="Cambria Math"/>
                      </a:rPr>
                      <m:t>T</m:t>
                    </m:r>
                  </m:oMath>
                </a14:m>
                <a:r>
                  <a:rPr lang="zh-CN" altLang="zh-CN" dirty="0"/>
                  <a:t>，上式改写成</a:t>
                </a:r>
                <a14:m>
                  <m:oMath xmlns:m="http://schemas.openxmlformats.org/officeDocument/2006/math">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a:rPr lang="en-US" altLang="zh-CN" i="1">
                                  <a:latin typeface="Cambria Math"/>
                                </a:rPr>
                                <m:t>−</m:t>
                              </m:r>
                              <m:r>
                                <m:rPr>
                                  <m:sty m:val="p"/>
                                </m:rPr>
                                <a:rPr lang="en-US" altLang="zh-CN">
                                  <a:latin typeface="Cambria Math"/>
                                </a:rPr>
                                <m:t>s</m:t>
                              </m:r>
                            </m:e>
                            <m:e>
                              <m:r>
                                <m:rPr>
                                  <m:sty m:val="p"/>
                                </m:rPr>
                                <a:rPr lang="en-US" altLang="zh-CN">
                                  <a:latin typeface="Cambria Math"/>
                                </a:rPr>
                                <m:t>E</m:t>
                              </m:r>
                            </m:e>
                            <m:e>
                              <m:r>
                                <m:rPr>
                                  <m:sty m:val="p"/>
                                </m:rPr>
                                <a:rPr lang="en-US" altLang="zh-CN">
                                  <a:latin typeface="Cambria Math"/>
                                </a:rPr>
                                <m:t>F</m:t>
                              </m:r>
                            </m:e>
                          </m:mr>
                        </m:m>
                      </m:e>
                    </m:d>
                    <m:d>
                      <m:dPr>
                        <m:begChr m:val="["/>
                        <m:endChr m:val="]"/>
                        <m:ctrlPr>
                          <a:rPr lang="zh-CN" altLang="zh-CN" i="1">
                            <a:latin typeface="Cambria Math"/>
                          </a:rPr>
                        </m:ctrlPr>
                      </m:dPr>
                      <m:e>
                        <m:m>
                          <m:mPr>
                            <m:mcs>
                              <m:mc>
                                <m:mcPr>
                                  <m:count m:val="1"/>
                                  <m:mcJc m:val="center"/>
                                </m:mcPr>
                              </m:mc>
                            </m:mcs>
                            <m:ctrlPr>
                              <a:rPr lang="zh-CN" altLang="zh-CN" i="1">
                                <a:latin typeface="Cambria Math"/>
                              </a:rPr>
                            </m:ctrlPr>
                          </m:mPr>
                          <m:mr>
                            <m:e>
                              <m:r>
                                <m:rPr>
                                  <m:sty m:val="p"/>
                                </m:rPr>
                                <a:rPr lang="en-US" altLang="zh-CN">
                                  <a:latin typeface="Cambria Math"/>
                                </a:rPr>
                                <m:t>t</m:t>
                              </m:r>
                            </m:e>
                          </m:mr>
                          <m:mr>
                            <m:e>
                              <m:r>
                                <m:rPr>
                                  <m:sty m:val="p"/>
                                </m:rPr>
                                <a:rPr lang="en-US" altLang="zh-CN">
                                  <a:latin typeface="Cambria Math"/>
                                </a:rPr>
                                <m:t>v</m:t>
                              </m:r>
                            </m:e>
                          </m:mr>
                          <m:mr>
                            <m:e>
                              <m:r>
                                <m:rPr>
                                  <m:sty m:val="p"/>
                                </m:rPr>
                                <a:rPr lang="en-US" altLang="zh-CN">
                                  <a:latin typeface="Cambria Math"/>
                                </a:rPr>
                                <m:t>u</m:t>
                              </m:r>
                            </m:e>
                          </m:mr>
                        </m:m>
                      </m:e>
                    </m:d>
                    <m:r>
                      <a:rPr lang="en-US" altLang="zh-CN">
                        <a:latin typeface="Cambria Math"/>
                      </a:rPr>
                      <m:t>=</m:t>
                    </m:r>
                    <m:r>
                      <m:rPr>
                        <m:sty m:val="p"/>
                      </m:rPr>
                      <a:rPr lang="en-US" altLang="zh-CN">
                        <a:latin typeface="Cambria Math"/>
                      </a:rPr>
                      <m:t>T</m:t>
                    </m:r>
                  </m:oMath>
                </a14:m>
                <a:r>
                  <a:rPr lang="zh-CN" altLang="zh-CN" dirty="0"/>
                  <a:t>。</a:t>
                </a:r>
              </a:p>
              <a:p>
                <a:r>
                  <a:rPr lang="zh-CN" altLang="zh-CN" dirty="0"/>
                  <a:t>根据克拉默法则，可得到</a:t>
                </a:r>
                <a:r>
                  <a:rPr lang="en-US" altLang="zh-CN" dirty="0" err="1"/>
                  <a:t>t,u</a:t>
                </a:r>
                <a:r>
                  <a:rPr lang="en-US" altLang="zh-CN" dirty="0"/>
                  <a:t>, v</a:t>
                </a:r>
                <a:r>
                  <a:rPr lang="zh-CN" altLang="zh-CN" dirty="0"/>
                  <a:t>的解分别是</a:t>
                </a:r>
              </a:p>
              <a:p>
                <a14:m>
                  <m:oMath xmlns:m="http://schemas.openxmlformats.org/officeDocument/2006/math">
                    <m:r>
                      <m:rPr>
                        <m:sty m:val="p"/>
                      </m:rPr>
                      <a:rPr lang="en-US" altLang="zh-CN">
                        <a:latin typeface="Cambria Math"/>
                      </a:rPr>
                      <m:t>t</m:t>
                    </m:r>
                    <m:r>
                      <a:rPr lang="en-US" altLang="zh-CN">
                        <a:latin typeface="Cambria Math"/>
                      </a:rPr>
                      <m:t>=</m:t>
                    </m:r>
                    <m:f>
                      <m:fPr>
                        <m:ctrlPr>
                          <a:rPr lang="zh-CN" altLang="zh-CN" i="1">
                            <a:latin typeface="Cambria Math"/>
                          </a:rPr>
                        </m:ctrlPr>
                      </m:fPr>
                      <m:num>
                        <m:r>
                          <a:rPr lang="en-US" altLang="zh-CN">
                            <a:latin typeface="Cambria Math"/>
                          </a:rPr>
                          <m:t>1</m:t>
                        </m:r>
                      </m:num>
                      <m:den>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a:rPr lang="en-US" altLang="zh-CN" i="1">
                                      <a:latin typeface="Cambria Math"/>
                                    </a:rPr>
                                    <m:t>−</m:t>
                                  </m:r>
                                  <m:r>
                                    <m:rPr>
                                      <m:sty m:val="p"/>
                                    </m:rPr>
                                    <a:rPr lang="en-US" altLang="zh-CN">
                                      <a:latin typeface="Cambria Math"/>
                                    </a:rPr>
                                    <m:t>s</m:t>
                                  </m:r>
                                </m:e>
                                <m:e>
                                  <m:r>
                                    <m:rPr>
                                      <m:sty m:val="p"/>
                                    </m:rPr>
                                    <a:rPr lang="en-US" altLang="zh-CN">
                                      <a:latin typeface="Cambria Math"/>
                                    </a:rPr>
                                    <m:t>E</m:t>
                                  </m:r>
                                </m:e>
                                <m:e>
                                  <m:r>
                                    <m:rPr>
                                      <m:sty m:val="p"/>
                                    </m:rPr>
                                    <a:rPr lang="en-US" altLang="zh-CN">
                                      <a:latin typeface="Cambria Math"/>
                                    </a:rPr>
                                    <m:t>F</m:t>
                                  </m:r>
                                </m:e>
                              </m:mr>
                            </m:m>
                          </m:e>
                        </m:d>
                      </m:den>
                    </m:f>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m:rPr>
                                  <m:sty m:val="p"/>
                                </m:rPr>
                                <a:rPr lang="en-US" altLang="zh-CN">
                                  <a:latin typeface="Cambria Math"/>
                                </a:rPr>
                                <m:t>T</m:t>
                              </m:r>
                            </m:e>
                            <m:e>
                              <m:r>
                                <m:rPr>
                                  <m:sty m:val="p"/>
                                </m:rPr>
                                <a:rPr lang="en-US" altLang="zh-CN">
                                  <a:latin typeface="Cambria Math"/>
                                </a:rPr>
                                <m:t>E</m:t>
                              </m:r>
                            </m:e>
                            <m:e>
                              <m:r>
                                <m:rPr>
                                  <m:sty m:val="p"/>
                                </m:rPr>
                                <a:rPr lang="en-US" altLang="zh-CN">
                                  <a:latin typeface="Cambria Math"/>
                                </a:rPr>
                                <m:t>F</m:t>
                              </m:r>
                            </m:e>
                          </m:mr>
                        </m:m>
                      </m:e>
                    </m:d>
                  </m:oMath>
                </a14:m>
                <a:endParaRPr lang="zh-CN" altLang="zh-CN" dirty="0"/>
              </a:p>
              <a:p>
                <a14:m>
                  <m:oMath xmlns:m="http://schemas.openxmlformats.org/officeDocument/2006/math">
                    <m:r>
                      <m:rPr>
                        <m:sty m:val="p"/>
                      </m:rPr>
                      <a:rPr lang="en-US" altLang="zh-CN">
                        <a:latin typeface="Cambria Math"/>
                      </a:rPr>
                      <m:t>u</m:t>
                    </m:r>
                    <m:r>
                      <a:rPr lang="en-US" altLang="zh-CN">
                        <a:latin typeface="Cambria Math"/>
                      </a:rPr>
                      <m:t>=</m:t>
                    </m:r>
                    <m:f>
                      <m:fPr>
                        <m:ctrlPr>
                          <a:rPr lang="zh-CN" altLang="zh-CN" i="1">
                            <a:latin typeface="Cambria Math"/>
                          </a:rPr>
                        </m:ctrlPr>
                      </m:fPr>
                      <m:num>
                        <m:r>
                          <a:rPr lang="en-US" altLang="zh-CN">
                            <a:latin typeface="Cambria Math"/>
                          </a:rPr>
                          <m:t>1</m:t>
                        </m:r>
                      </m:num>
                      <m:den>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a:rPr lang="en-US" altLang="zh-CN" i="1">
                                      <a:latin typeface="Cambria Math"/>
                                    </a:rPr>
                                    <m:t>−</m:t>
                                  </m:r>
                                  <m:r>
                                    <m:rPr>
                                      <m:sty m:val="p"/>
                                    </m:rPr>
                                    <a:rPr lang="en-US" altLang="zh-CN">
                                      <a:latin typeface="Cambria Math"/>
                                    </a:rPr>
                                    <m:t>s</m:t>
                                  </m:r>
                                </m:e>
                                <m:e>
                                  <m:r>
                                    <m:rPr>
                                      <m:sty m:val="p"/>
                                    </m:rPr>
                                    <a:rPr lang="en-US" altLang="zh-CN">
                                      <a:latin typeface="Cambria Math"/>
                                    </a:rPr>
                                    <m:t>E</m:t>
                                  </m:r>
                                </m:e>
                                <m:e>
                                  <m:r>
                                    <m:rPr>
                                      <m:sty m:val="p"/>
                                    </m:rPr>
                                    <a:rPr lang="en-US" altLang="zh-CN">
                                      <a:latin typeface="Cambria Math"/>
                                    </a:rPr>
                                    <m:t>F</m:t>
                                  </m:r>
                                </m:e>
                              </m:mr>
                            </m:m>
                          </m:e>
                        </m:d>
                      </m:den>
                    </m:f>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a:rPr lang="en-US" altLang="zh-CN" i="1">
                                  <a:latin typeface="Cambria Math"/>
                                </a:rPr>
                                <m:t>−</m:t>
                              </m:r>
                              <m:r>
                                <m:rPr>
                                  <m:sty m:val="p"/>
                                </m:rPr>
                                <a:rPr lang="en-US" altLang="zh-CN">
                                  <a:latin typeface="Cambria Math"/>
                                </a:rPr>
                                <m:t>s</m:t>
                              </m:r>
                            </m:e>
                            <m:e>
                              <m:r>
                                <m:rPr>
                                  <m:sty m:val="p"/>
                                </m:rPr>
                                <a:rPr lang="en-US" altLang="zh-CN">
                                  <a:latin typeface="Cambria Math"/>
                                </a:rPr>
                                <m:t>E</m:t>
                              </m:r>
                            </m:e>
                            <m:e>
                              <m:r>
                                <m:rPr>
                                  <m:sty m:val="p"/>
                                </m:rPr>
                                <a:rPr lang="en-US" altLang="zh-CN">
                                  <a:latin typeface="Cambria Math"/>
                                </a:rPr>
                                <m:t>T</m:t>
                              </m:r>
                            </m:e>
                          </m:mr>
                        </m:m>
                      </m:e>
                    </m:d>
                  </m:oMath>
                </a14:m>
                <a:endParaRPr lang="zh-CN" altLang="zh-CN" dirty="0"/>
              </a:p>
              <a:p>
                <a14:m>
                  <m:oMath xmlns:m="http://schemas.openxmlformats.org/officeDocument/2006/math">
                    <m:r>
                      <m:rPr>
                        <m:sty m:val="p"/>
                      </m:rPr>
                      <a:rPr lang="en-US" altLang="zh-CN">
                        <a:latin typeface="Cambria Math"/>
                      </a:rPr>
                      <m:t>v</m:t>
                    </m:r>
                    <m:r>
                      <a:rPr lang="en-US" altLang="zh-CN">
                        <a:latin typeface="Cambria Math"/>
                      </a:rPr>
                      <m:t>=</m:t>
                    </m:r>
                    <m:f>
                      <m:fPr>
                        <m:ctrlPr>
                          <a:rPr lang="zh-CN" altLang="zh-CN" i="1">
                            <a:latin typeface="Cambria Math"/>
                          </a:rPr>
                        </m:ctrlPr>
                      </m:fPr>
                      <m:num>
                        <m:r>
                          <a:rPr lang="en-US" altLang="zh-CN">
                            <a:latin typeface="Cambria Math"/>
                          </a:rPr>
                          <m:t>1</m:t>
                        </m:r>
                      </m:num>
                      <m:den>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a:rPr lang="en-US" altLang="zh-CN" i="1">
                                      <a:latin typeface="Cambria Math"/>
                                    </a:rPr>
                                    <m:t>−</m:t>
                                  </m:r>
                                  <m:r>
                                    <m:rPr>
                                      <m:sty m:val="p"/>
                                    </m:rPr>
                                    <a:rPr lang="en-US" altLang="zh-CN">
                                      <a:latin typeface="Cambria Math"/>
                                    </a:rPr>
                                    <m:t>s</m:t>
                                  </m:r>
                                </m:e>
                                <m:e>
                                  <m:r>
                                    <m:rPr>
                                      <m:sty m:val="p"/>
                                    </m:rPr>
                                    <a:rPr lang="en-US" altLang="zh-CN">
                                      <a:latin typeface="Cambria Math"/>
                                    </a:rPr>
                                    <m:t>E</m:t>
                                  </m:r>
                                </m:e>
                                <m:e>
                                  <m:r>
                                    <m:rPr>
                                      <m:sty m:val="p"/>
                                    </m:rPr>
                                    <a:rPr lang="en-US" altLang="zh-CN">
                                      <a:latin typeface="Cambria Math"/>
                                    </a:rPr>
                                    <m:t>F</m:t>
                                  </m:r>
                                </m:e>
                              </m:mr>
                            </m:m>
                          </m:e>
                        </m:d>
                      </m:den>
                    </m:f>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a:rPr lang="en-US" altLang="zh-CN" i="1">
                                  <a:latin typeface="Cambria Math"/>
                                </a:rPr>
                                <m:t>−</m:t>
                              </m:r>
                              <m:r>
                                <m:rPr>
                                  <m:sty m:val="p"/>
                                </m:rPr>
                                <a:rPr lang="en-US" altLang="zh-CN">
                                  <a:latin typeface="Cambria Math"/>
                                </a:rPr>
                                <m:t>s</m:t>
                              </m:r>
                            </m:e>
                            <m:e>
                              <m:r>
                                <m:rPr>
                                  <m:sty m:val="p"/>
                                </m:rPr>
                                <a:rPr lang="en-US" altLang="zh-CN">
                                  <a:latin typeface="Cambria Math"/>
                                </a:rPr>
                                <m:t>T</m:t>
                              </m:r>
                            </m:e>
                            <m:e>
                              <m:r>
                                <m:rPr>
                                  <m:sty m:val="p"/>
                                </m:rPr>
                                <a:rPr lang="en-US" altLang="zh-CN">
                                  <a:latin typeface="Cambria Math"/>
                                </a:rPr>
                                <m:t>F</m:t>
                              </m:r>
                            </m:e>
                          </m:mr>
                        </m:m>
                      </m:e>
                    </m:d>
                  </m:oMath>
                </a14:m>
                <a:endParaRPr lang="zh-CN" altLang="zh-CN" dirty="0"/>
              </a:p>
              <a:p>
                <a:r>
                  <a:rPr lang="zh-CN" altLang="zh-CN" dirty="0"/>
                  <a:t>通过求得的</a:t>
                </a:r>
                <a:r>
                  <a:rPr lang="en-US" altLang="zh-CN" dirty="0"/>
                  <a:t>u</a:t>
                </a:r>
                <a:r>
                  <a:rPr lang="zh-CN" altLang="zh-CN" dirty="0"/>
                  <a:t>、</a:t>
                </a:r>
                <a:r>
                  <a:rPr lang="en-US" altLang="zh-CN" dirty="0"/>
                  <a:t>v</a:t>
                </a:r>
                <a:r>
                  <a:rPr lang="zh-CN" altLang="zh-CN" dirty="0"/>
                  <a:t>可以判断直线和三角形相交的交点是否在三角形内部。</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00150"/>
                <a:ext cx="8229600" cy="3891879"/>
              </a:xfrm>
              <a:blipFill rotWithShape="1">
                <a:blip r:embed="rId2"/>
                <a:stretch>
                  <a:fillRect t="-7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69220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曲线</a:t>
            </a:r>
          </a:p>
        </p:txBody>
      </p:sp>
      <p:sp>
        <p:nvSpPr>
          <p:cNvPr id="3" name="内容占位符 2"/>
          <p:cNvSpPr>
            <a:spLocks noGrp="1"/>
          </p:cNvSpPr>
          <p:nvPr>
            <p:ph idx="1"/>
          </p:nvPr>
        </p:nvSpPr>
        <p:spPr/>
        <p:txBody>
          <a:bodyPr>
            <a:normAutofit/>
          </a:bodyPr>
          <a:lstStyle/>
          <a:p>
            <a:r>
              <a:rPr lang="zh-CN" altLang="zh-CN" dirty="0"/>
              <a:t>游戏引擎中经常要用到光滑的参数曲线，这些曲线可以用来对几何体精确造型或者描述物件的运动路径等。常用的</a:t>
            </a:r>
            <a:r>
              <a:rPr lang="en-US" altLang="zh-CN" dirty="0" err="1">
                <a:latin typeface="+mn-ea"/>
                <a:hlinkClick r:id="rId2" tooltip="参数曲线"/>
              </a:rPr>
              <a:t>参数曲线</a:t>
            </a:r>
            <a:r>
              <a:rPr lang="zh-CN" altLang="zh-CN" dirty="0"/>
              <a:t>有贝塞尔曲线（</a:t>
            </a:r>
            <a:r>
              <a:rPr lang="en-US" altLang="zh-CN" dirty="0" err="1"/>
              <a:t>Bézier</a:t>
            </a:r>
            <a:r>
              <a:rPr lang="zh-CN" altLang="zh-CN" dirty="0"/>
              <a:t>曲线）和</a:t>
            </a:r>
            <a:r>
              <a:rPr lang="en-US" altLang="zh-CN" dirty="0"/>
              <a:t>B</a:t>
            </a:r>
            <a:r>
              <a:rPr lang="zh-CN" altLang="zh-CN" dirty="0" smtClean="0"/>
              <a:t>样条曲线</a:t>
            </a:r>
            <a:endParaRPr lang="zh-CN" altLang="en-US" dirty="0"/>
          </a:p>
        </p:txBody>
      </p:sp>
    </p:spTree>
    <p:extLst>
      <p:ext uri="{BB962C8B-B14F-4D97-AF65-F5344CB8AC3E}">
        <p14:creationId xmlns:p14="http://schemas.microsoft.com/office/powerpoint/2010/main" val="7004414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贝塞尔曲线</a:t>
            </a:r>
            <a:endParaRPr lang="zh-CN" altLang="en-US" dirty="0"/>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3" name="图片 67" descr="http://ironbark.bendigo.latrobe.edu.au/~fran/int32gp/2006/wk13/lctrs/fig8-33.png"/>
          <p:cNvPicPr>
            <a:picLocks noChangeAspect="1" noChangeArrowheads="1"/>
          </p:cNvPicPr>
          <p:nvPr/>
        </p:nvPicPr>
        <p:blipFill>
          <a:blip r:embed="rId2">
            <a:extLst>
              <a:ext uri="{28A0092B-C50C-407E-A947-70E740481C1C}">
                <a14:useLocalDpi xmlns:a14="http://schemas.microsoft.com/office/drawing/2010/main" val="0"/>
              </a:ext>
            </a:extLst>
          </a:blip>
          <a:srcRect l="22214" t="10715" r="22198" b="27382"/>
          <a:stretch>
            <a:fillRect/>
          </a:stretch>
        </p:blipFill>
        <p:spPr bwMode="auto">
          <a:xfrm>
            <a:off x="2205341" y="951223"/>
            <a:ext cx="4895850" cy="41767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633913"/>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144166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b="1" dirty="0"/>
                  <a:t>线性贝塞尔曲线</a:t>
                </a:r>
                <a:r>
                  <a:rPr lang="en-US" altLang="zh-CN" b="1" dirty="0"/>
                  <a:t>:</a:t>
                </a:r>
                <a:endParaRPr lang="zh-CN" altLang="zh-CN" dirty="0"/>
              </a:p>
              <a:p>
                <a:r>
                  <a:rPr lang="zh-CN" altLang="zh-CN" dirty="0"/>
                  <a:t>给定点</a:t>
                </a:r>
                <a:r>
                  <a:rPr lang="en-US" altLang="zh-CN" b="1" dirty="0"/>
                  <a:t>P</a:t>
                </a:r>
                <a:r>
                  <a:rPr lang="en-US" altLang="zh-CN" baseline="-25000" dirty="0"/>
                  <a:t>0</a:t>
                </a:r>
                <a:r>
                  <a:rPr lang="zh-CN" altLang="zh-CN" dirty="0"/>
                  <a:t>、</a:t>
                </a:r>
                <a:r>
                  <a:rPr lang="en-US" altLang="zh-CN" b="1" dirty="0"/>
                  <a:t>P</a:t>
                </a:r>
                <a:r>
                  <a:rPr lang="en-US" altLang="zh-CN" baseline="-25000" dirty="0"/>
                  <a:t>1</a:t>
                </a:r>
                <a:r>
                  <a:rPr lang="zh-CN" altLang="zh-CN" dirty="0"/>
                  <a:t>，线性贝塞尔曲线只是一条两点之间的</a:t>
                </a:r>
                <a:r>
                  <a:rPr lang="en-US" altLang="zh-CN" dirty="0" err="1">
                    <a:hlinkClick r:id="rId2" tooltip="直线"/>
                  </a:rPr>
                  <a:t>直线</a:t>
                </a:r>
                <a:r>
                  <a:rPr lang="zh-CN" altLang="zh-CN" dirty="0"/>
                  <a:t>，实际上等同于</a:t>
                </a:r>
                <a:r>
                  <a:rPr lang="en-US" altLang="zh-CN" dirty="0" err="1">
                    <a:hlinkClick r:id="rId3" tooltip="线性插值"/>
                  </a:rPr>
                  <a:t>线性插值</a:t>
                </a:r>
                <a:r>
                  <a:rPr lang="zh-CN" altLang="zh-CN" dirty="0"/>
                  <a:t>。这条线由下式给出：</a:t>
                </a:r>
              </a:p>
              <a:p>
                <a14:m>
                  <m:oMath xmlns:m="http://schemas.openxmlformats.org/officeDocument/2006/math">
                    <m:r>
                      <m:rPr>
                        <m:sty m:val="p"/>
                      </m:rPr>
                      <a:rPr lang="en-US" altLang="zh-CN">
                        <a:latin typeface="Cambria Math"/>
                      </a:rPr>
                      <m:t>B</m:t>
                    </m:r>
                    <m:d>
                      <m:dPr>
                        <m:ctrlPr>
                          <a:rPr lang="zh-CN" altLang="zh-CN" i="1">
                            <a:latin typeface="Cambria Math"/>
                          </a:rPr>
                        </m:ctrlPr>
                      </m:dPr>
                      <m:e>
                        <m:r>
                          <m:rPr>
                            <m:sty m:val="p"/>
                          </m:rPr>
                          <a:rPr lang="en-US" altLang="zh-CN">
                            <a:latin typeface="Cambria Math"/>
                          </a:rPr>
                          <m:t>t</m:t>
                        </m:r>
                      </m:e>
                    </m:d>
                    <m:r>
                      <a:rPr lang="en-US" altLang="zh-CN">
                        <a:latin typeface="Cambria Math"/>
                      </a:rPr>
                      <m:t>= </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r>
                      <a:rPr lang="en-US" altLang="zh-CN">
                        <a:latin typeface="Cambria Math"/>
                      </a:rPr>
                      <m:t>+</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r>
                          <a:rPr lang="en-US" altLang="zh-CN" i="1">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e>
                    </m:d>
                    <m:r>
                      <m:rPr>
                        <m:sty m:val="p"/>
                      </m:rPr>
                      <a:rPr lang="en-US" altLang="zh-CN">
                        <a:latin typeface="Cambria Math"/>
                      </a:rPr>
                      <m:t>t</m:t>
                    </m:r>
                    <m:r>
                      <a:rPr lang="en-US" altLang="zh-CN">
                        <a:latin typeface="Cambria Math"/>
                      </a:rPr>
                      <m:t>=</m:t>
                    </m:r>
                    <m:d>
                      <m:dPr>
                        <m:ctrlPr>
                          <a:rPr lang="zh-CN" altLang="zh-CN" i="1">
                            <a:latin typeface="Cambria Math"/>
                          </a:rPr>
                        </m:ctrlPr>
                      </m:dPr>
                      <m:e>
                        <m:r>
                          <a:rPr lang="en-US" altLang="zh-CN">
                            <a:latin typeface="Cambria Math"/>
                          </a:rPr>
                          <m:t>1</m:t>
                        </m:r>
                        <m:r>
                          <a:rPr lang="en-US" altLang="zh-CN" i="1">
                            <a:latin typeface="Cambria Math"/>
                          </a:rPr>
                          <m:t>−</m:t>
                        </m:r>
                        <m:r>
                          <m:rPr>
                            <m:sty m:val="p"/>
                          </m:rPr>
                          <a:rPr lang="en-US" altLang="zh-CN">
                            <a:latin typeface="Cambria Math"/>
                          </a:rPr>
                          <m:t>t</m:t>
                        </m:r>
                      </m:e>
                    </m:d>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r>
                      <a:rPr lang="en-US" altLang="zh-CN">
                        <a:latin typeface="Cambria Math"/>
                      </a:rPr>
                      <m:t>+</m:t>
                    </m:r>
                    <m:r>
                      <m:rPr>
                        <m:sty m:val="p"/>
                      </m:rPr>
                      <a:rPr lang="en-US" altLang="zh-CN">
                        <a:latin typeface="Cambria Math"/>
                      </a:rPr>
                      <m:t>t</m:t>
                    </m:r>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r>
                      <a:rPr lang="en-US" altLang="zh-CN">
                        <a:latin typeface="Cambria Math"/>
                      </a:rPr>
                      <m:t>, </m:t>
                    </m:r>
                    <m:r>
                      <m:rPr>
                        <m:sty m:val="p"/>
                      </m:rPr>
                      <a:rPr lang="en-US" altLang="zh-CN">
                        <a:latin typeface="Cambria Math"/>
                      </a:rPr>
                      <m:t>t</m:t>
                    </m:r>
                    <m:r>
                      <a:rPr lang="en-US" altLang="zh-CN">
                        <a:latin typeface="Cambria Math"/>
                      </a:rPr>
                      <m:t>∈[0, 1]</m:t>
                    </m:r>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4"/>
                <a:stretch>
                  <a:fillRect l="-444" t="-3232" r="-1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3799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862118" y="1295575"/>
            <a:ext cx="5419764" cy="32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8013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b="1" dirty="0"/>
                  <a:t>二次方贝塞尔曲线</a:t>
                </a:r>
                <a:r>
                  <a:rPr lang="en-US" altLang="zh-CN" b="1" dirty="0"/>
                  <a:t>:</a:t>
                </a:r>
                <a:endParaRPr lang="zh-CN" altLang="zh-CN" dirty="0"/>
              </a:p>
              <a:p>
                <a:r>
                  <a:rPr lang="zh-CN" altLang="zh-CN" dirty="0"/>
                  <a:t>二次方贝塞尔曲线的路径由给定点</a:t>
                </a:r>
                <a:r>
                  <a:rPr lang="en-US" altLang="zh-CN" b="1" dirty="0"/>
                  <a:t>P</a:t>
                </a:r>
                <a:r>
                  <a:rPr lang="en-US" altLang="zh-CN" baseline="-25000" dirty="0"/>
                  <a:t>0</a:t>
                </a:r>
                <a:r>
                  <a:rPr lang="zh-CN" altLang="zh-CN" dirty="0"/>
                  <a:t>、</a:t>
                </a:r>
                <a:r>
                  <a:rPr lang="en-US" altLang="zh-CN" b="1" dirty="0"/>
                  <a:t>P</a:t>
                </a:r>
                <a:r>
                  <a:rPr lang="en-US" altLang="zh-CN" baseline="-25000" dirty="0"/>
                  <a:t>1</a:t>
                </a:r>
                <a:r>
                  <a:rPr lang="zh-CN" altLang="zh-CN" dirty="0"/>
                  <a:t>、</a:t>
                </a:r>
                <a:r>
                  <a:rPr lang="en-US" altLang="zh-CN" b="1" dirty="0"/>
                  <a:t>P</a:t>
                </a:r>
                <a:r>
                  <a:rPr lang="en-US" altLang="zh-CN" baseline="-25000" dirty="0"/>
                  <a:t>2</a:t>
                </a:r>
                <a:r>
                  <a:rPr lang="zh-CN" altLang="zh-CN" dirty="0"/>
                  <a:t>的函数</a:t>
                </a:r>
                <a:r>
                  <a:rPr lang="en-US" altLang="zh-CN" b="1" dirty="0"/>
                  <a:t>B</a:t>
                </a:r>
                <a:r>
                  <a:rPr lang="zh-CN" altLang="zh-CN" dirty="0"/>
                  <a:t>（</a:t>
                </a:r>
                <a:r>
                  <a:rPr lang="en-US" altLang="zh-CN" i="1" dirty="0"/>
                  <a:t>t</a:t>
                </a:r>
                <a:r>
                  <a:rPr lang="zh-CN" altLang="zh-CN" dirty="0"/>
                  <a:t>）确定：</a:t>
                </a:r>
              </a:p>
              <a:p>
                <a14:m>
                  <m:oMath xmlns:m="http://schemas.openxmlformats.org/officeDocument/2006/math">
                    <m:r>
                      <m:rPr>
                        <m:sty m:val="p"/>
                      </m:rPr>
                      <a:rPr lang="en-US" altLang="zh-CN">
                        <a:latin typeface="Cambria Math"/>
                      </a:rPr>
                      <m:t>B</m:t>
                    </m:r>
                    <m:d>
                      <m:dPr>
                        <m:ctrlPr>
                          <a:rPr lang="zh-CN" altLang="zh-CN" i="1">
                            <a:latin typeface="Cambria Math"/>
                          </a:rPr>
                        </m:ctrlPr>
                      </m:dPr>
                      <m:e>
                        <m:r>
                          <m:rPr>
                            <m:sty m:val="p"/>
                          </m:rPr>
                          <a:rPr lang="en-US" altLang="zh-CN">
                            <a:latin typeface="Cambria Math"/>
                          </a:rPr>
                          <m:t>t</m:t>
                        </m:r>
                      </m:e>
                    </m:d>
                    <m:r>
                      <a:rPr lang="en-US" altLang="zh-CN">
                        <a:latin typeface="Cambria Math"/>
                      </a:rPr>
                      <m:t>= </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sSup>
                      <m:sSupPr>
                        <m:ctrlPr>
                          <a:rPr lang="zh-CN" altLang="zh-CN" i="1">
                            <a:latin typeface="Cambria Math"/>
                          </a:rPr>
                        </m:ctrlPr>
                      </m:sSupPr>
                      <m:e>
                        <m:r>
                          <a:rPr lang="en-US" altLang="zh-CN">
                            <a:latin typeface="Cambria Math"/>
                          </a:rPr>
                          <m:t>(1</m:t>
                        </m:r>
                        <m:r>
                          <a:rPr lang="en-US" altLang="zh-CN" i="1">
                            <a:latin typeface="Cambria Math"/>
                          </a:rPr>
                          <m:t>−</m:t>
                        </m:r>
                        <m:r>
                          <m:rPr>
                            <m:sty m:val="p"/>
                          </m:rPr>
                          <a:rPr lang="en-US" altLang="zh-CN">
                            <a:latin typeface="Cambria Math"/>
                          </a:rPr>
                          <m:t>t</m:t>
                        </m:r>
                        <m:r>
                          <a:rPr lang="en-US" altLang="zh-CN">
                            <a:latin typeface="Cambria Math"/>
                          </a:rPr>
                          <m:t>)</m:t>
                        </m:r>
                      </m:e>
                      <m:sup>
                        <m:r>
                          <a:rPr lang="en-US" altLang="zh-CN">
                            <a:latin typeface="Cambria Math"/>
                          </a:rPr>
                          <m:t>2</m:t>
                        </m:r>
                      </m:sup>
                    </m:sSup>
                    <m:r>
                      <a:rPr lang="en-US" altLang="zh-CN">
                        <a:latin typeface="Cambria Math"/>
                      </a:rPr>
                      <m:t>+2</m:t>
                    </m:r>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r>
                      <m:rPr>
                        <m:sty m:val="p"/>
                      </m:rPr>
                      <a:rPr lang="en-US" altLang="zh-CN">
                        <a:latin typeface="Cambria Math"/>
                      </a:rPr>
                      <m:t>t</m:t>
                    </m:r>
                    <m:d>
                      <m:dPr>
                        <m:ctrlPr>
                          <a:rPr lang="zh-CN" altLang="zh-CN" i="1">
                            <a:latin typeface="Cambria Math"/>
                          </a:rPr>
                        </m:ctrlPr>
                      </m:dPr>
                      <m:e>
                        <m:r>
                          <a:rPr lang="en-US" altLang="zh-CN">
                            <a:latin typeface="Cambria Math"/>
                          </a:rPr>
                          <m:t>1</m:t>
                        </m:r>
                        <m:r>
                          <a:rPr lang="en-US" altLang="zh-CN" i="1">
                            <a:latin typeface="Cambria Math"/>
                          </a:rPr>
                          <m:t>−</m:t>
                        </m:r>
                        <m:r>
                          <m:rPr>
                            <m:sty m:val="p"/>
                          </m:rPr>
                          <a:rPr lang="en-US" altLang="zh-CN">
                            <a:latin typeface="Cambria Math"/>
                          </a:rPr>
                          <m:t>t</m:t>
                        </m:r>
                      </m:e>
                    </m:d>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2</m:t>
                        </m:r>
                      </m:sub>
                    </m:sSub>
                    <m:sSup>
                      <m:sSupPr>
                        <m:ctrlPr>
                          <a:rPr lang="zh-CN" altLang="zh-CN" i="1">
                            <a:latin typeface="Cambria Math"/>
                          </a:rPr>
                        </m:ctrlPr>
                      </m:sSupPr>
                      <m:e>
                        <m:r>
                          <m:rPr>
                            <m:sty m:val="p"/>
                          </m:rPr>
                          <a:rPr lang="en-US" altLang="zh-CN">
                            <a:latin typeface="Cambria Math"/>
                          </a:rPr>
                          <m:t>t</m:t>
                        </m:r>
                      </m:e>
                      <m:sup>
                        <m:r>
                          <a:rPr lang="en-US" altLang="zh-CN">
                            <a:latin typeface="Cambria Math"/>
                          </a:rPr>
                          <m:t>2</m:t>
                        </m:r>
                      </m:sup>
                    </m:sSup>
                    <m:r>
                      <a:rPr lang="en-US" altLang="zh-CN">
                        <a:latin typeface="Cambria Math"/>
                      </a:rPr>
                      <m:t>, </m:t>
                    </m:r>
                    <m:r>
                      <m:rPr>
                        <m:sty m:val="p"/>
                      </m:rPr>
                      <a:rPr lang="en-US" altLang="zh-CN">
                        <a:latin typeface="Cambria Math"/>
                      </a:rPr>
                      <m:t>t</m:t>
                    </m:r>
                    <m:r>
                      <a:rPr lang="en-US" altLang="zh-CN">
                        <a:latin typeface="Cambria Math"/>
                      </a:rPr>
                      <m:t>∈[0, 1]</m:t>
                    </m:r>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1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23167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00150"/>
                <a:ext cx="8229600" cy="3891879"/>
              </a:xfrm>
            </p:spPr>
            <p:txBody>
              <a:bodyPr>
                <a:normAutofit fontScale="55000" lnSpcReduction="20000"/>
              </a:bodyPr>
              <a:lstStyle/>
              <a:p>
                <a:r>
                  <a:rPr lang="zh-CN" altLang="zh-CN" b="1" dirty="0"/>
                  <a:t>三次方贝塞尔曲线</a:t>
                </a:r>
                <a:r>
                  <a:rPr lang="en-US" altLang="zh-CN" b="1" dirty="0"/>
                  <a:t>:</a:t>
                </a:r>
                <a:endParaRPr lang="zh-CN" altLang="zh-CN" dirty="0"/>
              </a:p>
              <a:p>
                <a:r>
                  <a:rPr lang="en-US" altLang="zh-CN" b="1" dirty="0"/>
                  <a:t>P</a:t>
                </a:r>
                <a:r>
                  <a:rPr lang="en-US" altLang="zh-CN" baseline="-25000" dirty="0"/>
                  <a:t>0</a:t>
                </a:r>
                <a:r>
                  <a:rPr lang="zh-CN" altLang="zh-CN" dirty="0"/>
                  <a:t>、</a:t>
                </a:r>
                <a:r>
                  <a:rPr lang="en-US" altLang="zh-CN" b="1" dirty="0"/>
                  <a:t>P</a:t>
                </a:r>
                <a:r>
                  <a:rPr lang="en-US" altLang="zh-CN" baseline="-25000" dirty="0"/>
                  <a:t>1</a:t>
                </a:r>
                <a:r>
                  <a:rPr lang="zh-CN" altLang="zh-CN" dirty="0"/>
                  <a:t>、</a:t>
                </a:r>
                <a:r>
                  <a:rPr lang="en-US" altLang="zh-CN" b="1" dirty="0"/>
                  <a:t>P</a:t>
                </a:r>
                <a:r>
                  <a:rPr lang="en-US" altLang="zh-CN" baseline="-25000" dirty="0"/>
                  <a:t>2</a:t>
                </a:r>
                <a:r>
                  <a:rPr lang="zh-CN" altLang="zh-CN" dirty="0"/>
                  <a:t>、</a:t>
                </a:r>
                <a:r>
                  <a:rPr lang="en-US" altLang="zh-CN" b="1" dirty="0"/>
                  <a:t>P</a:t>
                </a:r>
                <a:r>
                  <a:rPr lang="en-US" altLang="zh-CN" baseline="-25000" dirty="0"/>
                  <a:t>3</a:t>
                </a:r>
                <a:r>
                  <a:rPr lang="zh-CN" altLang="zh-CN" dirty="0"/>
                  <a:t>四个点在平面或在三维空间中定义了三次方贝塞尔曲线，曲线的</a:t>
                </a:r>
                <a:r>
                  <a:rPr lang="en-US" altLang="zh-CN" dirty="0" err="1">
                    <a:hlinkClick r:id="rId2" tooltip="参数方程"/>
                  </a:rPr>
                  <a:t>参数</a:t>
                </a:r>
                <a:r>
                  <a:rPr lang="zh-CN" altLang="zh-CN" dirty="0"/>
                  <a:t>形式为：</a:t>
                </a:r>
              </a:p>
              <a:p>
                <a14:m>
                  <m:oMath xmlns:m="http://schemas.openxmlformats.org/officeDocument/2006/math">
                    <m:r>
                      <m:rPr>
                        <m:sty m:val="p"/>
                      </m:rPr>
                      <a:rPr lang="en-US" altLang="zh-CN">
                        <a:latin typeface="Cambria Math"/>
                      </a:rPr>
                      <m:t>B</m:t>
                    </m:r>
                    <m:d>
                      <m:dPr>
                        <m:ctrlPr>
                          <a:rPr lang="zh-CN" altLang="zh-CN" i="1">
                            <a:latin typeface="Cambria Math"/>
                          </a:rPr>
                        </m:ctrlPr>
                      </m:dPr>
                      <m:e>
                        <m:r>
                          <m:rPr>
                            <m:sty m:val="p"/>
                          </m:rPr>
                          <a:rPr lang="en-US" altLang="zh-CN">
                            <a:latin typeface="Cambria Math"/>
                          </a:rPr>
                          <m:t>t</m:t>
                        </m:r>
                      </m:e>
                    </m:d>
                    <m:r>
                      <a:rPr lang="en-US" altLang="zh-CN">
                        <a:latin typeface="Cambria Math"/>
                      </a:rPr>
                      <m:t>= </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sSup>
                      <m:sSupPr>
                        <m:ctrlPr>
                          <a:rPr lang="zh-CN" altLang="zh-CN" i="1">
                            <a:latin typeface="Cambria Math"/>
                          </a:rPr>
                        </m:ctrlPr>
                      </m:sSupPr>
                      <m:e>
                        <m:r>
                          <a:rPr lang="en-US" altLang="zh-CN">
                            <a:latin typeface="Cambria Math"/>
                          </a:rPr>
                          <m:t>(1</m:t>
                        </m:r>
                        <m:r>
                          <a:rPr lang="en-US" altLang="zh-CN" i="1">
                            <a:latin typeface="Cambria Math"/>
                          </a:rPr>
                          <m:t>−</m:t>
                        </m:r>
                        <m:r>
                          <m:rPr>
                            <m:sty m:val="p"/>
                          </m:rPr>
                          <a:rPr lang="en-US" altLang="zh-CN">
                            <a:latin typeface="Cambria Math"/>
                          </a:rPr>
                          <m:t>t</m:t>
                        </m:r>
                        <m:r>
                          <a:rPr lang="en-US" altLang="zh-CN">
                            <a:latin typeface="Cambria Math"/>
                          </a:rPr>
                          <m:t>)</m:t>
                        </m:r>
                      </m:e>
                      <m:sup>
                        <m:r>
                          <a:rPr lang="en-US" altLang="zh-CN">
                            <a:latin typeface="Cambria Math"/>
                          </a:rPr>
                          <m:t>3</m:t>
                        </m:r>
                      </m:sup>
                    </m:sSup>
                    <m:r>
                      <a:rPr lang="en-US" altLang="zh-CN">
                        <a:latin typeface="Cambria Math"/>
                      </a:rPr>
                      <m:t>+3</m:t>
                    </m:r>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r>
                      <m:rPr>
                        <m:sty m:val="p"/>
                      </m:rPr>
                      <a:rPr lang="en-US" altLang="zh-CN">
                        <a:latin typeface="Cambria Math"/>
                      </a:rPr>
                      <m:t>t</m:t>
                    </m:r>
                    <m:sSup>
                      <m:sSupPr>
                        <m:ctrlPr>
                          <a:rPr lang="zh-CN" altLang="zh-CN" i="1">
                            <a:latin typeface="Cambria Math"/>
                          </a:rPr>
                        </m:ctrlPr>
                      </m:sSupPr>
                      <m:e>
                        <m:d>
                          <m:dPr>
                            <m:ctrlPr>
                              <a:rPr lang="zh-CN" altLang="zh-CN" i="1">
                                <a:latin typeface="Cambria Math"/>
                              </a:rPr>
                            </m:ctrlPr>
                          </m:dPr>
                          <m:e>
                            <m:r>
                              <a:rPr lang="en-US" altLang="zh-CN">
                                <a:latin typeface="Cambria Math"/>
                              </a:rPr>
                              <m:t>1</m:t>
                            </m:r>
                            <m:r>
                              <a:rPr lang="en-US" altLang="zh-CN" i="1">
                                <a:latin typeface="Cambria Math"/>
                              </a:rPr>
                              <m:t>−</m:t>
                            </m:r>
                            <m:r>
                              <m:rPr>
                                <m:sty m:val="p"/>
                              </m:rPr>
                              <a:rPr lang="en-US" altLang="zh-CN">
                                <a:latin typeface="Cambria Math"/>
                              </a:rPr>
                              <m:t>t</m:t>
                            </m:r>
                          </m:e>
                        </m:d>
                      </m:e>
                      <m:sup>
                        <m:r>
                          <a:rPr lang="en-US" altLang="zh-CN">
                            <a:latin typeface="Cambria Math"/>
                          </a:rPr>
                          <m:t>2</m:t>
                        </m:r>
                      </m:sup>
                    </m:sSup>
                    <m:r>
                      <a:rPr lang="en-US" altLang="zh-CN">
                        <a:latin typeface="Cambria Math"/>
                      </a:rPr>
                      <m:t>+</m:t>
                    </m:r>
                    <m:sSub>
                      <m:sSubPr>
                        <m:ctrlPr>
                          <a:rPr lang="zh-CN" altLang="zh-CN" i="1">
                            <a:latin typeface="Cambria Math"/>
                          </a:rPr>
                        </m:ctrlPr>
                      </m:sSubPr>
                      <m:e>
                        <m:r>
                          <a:rPr lang="en-US" altLang="zh-CN">
                            <a:latin typeface="Cambria Math"/>
                          </a:rPr>
                          <m:t>3</m:t>
                        </m:r>
                        <m:r>
                          <m:rPr>
                            <m:sty m:val="p"/>
                          </m:rPr>
                          <a:rPr lang="en-US" altLang="zh-CN">
                            <a:latin typeface="Cambria Math"/>
                          </a:rPr>
                          <m:t>P</m:t>
                        </m:r>
                      </m:e>
                      <m:sub>
                        <m:r>
                          <a:rPr lang="en-US" altLang="zh-CN">
                            <a:latin typeface="Cambria Math"/>
                          </a:rPr>
                          <m:t>2</m:t>
                        </m:r>
                      </m:sub>
                    </m:sSub>
                    <m:sSup>
                      <m:sSupPr>
                        <m:ctrlPr>
                          <a:rPr lang="zh-CN" altLang="zh-CN" i="1">
                            <a:latin typeface="Cambria Math"/>
                          </a:rPr>
                        </m:ctrlPr>
                      </m:sSupPr>
                      <m:e>
                        <m:r>
                          <m:rPr>
                            <m:sty m:val="p"/>
                          </m:rPr>
                          <a:rPr lang="en-US" altLang="zh-CN">
                            <a:latin typeface="Cambria Math"/>
                          </a:rPr>
                          <m:t>t</m:t>
                        </m:r>
                      </m:e>
                      <m:sup>
                        <m:r>
                          <a:rPr lang="en-US" altLang="zh-CN">
                            <a:latin typeface="Cambria Math"/>
                          </a:rPr>
                          <m:t>2</m:t>
                        </m:r>
                      </m:sup>
                    </m:sSup>
                    <m:d>
                      <m:dPr>
                        <m:ctrlPr>
                          <a:rPr lang="zh-CN" altLang="zh-CN" i="1">
                            <a:latin typeface="Cambria Math"/>
                          </a:rPr>
                        </m:ctrlPr>
                      </m:dPr>
                      <m:e>
                        <m:r>
                          <a:rPr lang="en-US" altLang="zh-CN">
                            <a:latin typeface="Cambria Math"/>
                          </a:rPr>
                          <m:t>1</m:t>
                        </m:r>
                        <m:r>
                          <a:rPr lang="en-US" altLang="zh-CN" i="1">
                            <a:latin typeface="Cambria Math"/>
                          </a:rPr>
                          <m:t>−</m:t>
                        </m:r>
                        <m:r>
                          <m:rPr>
                            <m:sty m:val="p"/>
                          </m:rPr>
                          <a:rPr lang="en-US" altLang="zh-CN">
                            <a:latin typeface="Cambria Math"/>
                          </a:rPr>
                          <m:t>t</m:t>
                        </m:r>
                      </m:e>
                    </m:d>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3</m:t>
                        </m:r>
                      </m:sub>
                    </m:sSub>
                    <m:sSup>
                      <m:sSupPr>
                        <m:ctrlPr>
                          <a:rPr lang="zh-CN" altLang="zh-CN" i="1">
                            <a:latin typeface="Cambria Math"/>
                          </a:rPr>
                        </m:ctrlPr>
                      </m:sSupPr>
                      <m:e>
                        <m:r>
                          <m:rPr>
                            <m:sty m:val="p"/>
                          </m:rPr>
                          <a:rPr lang="en-US" altLang="zh-CN">
                            <a:latin typeface="Cambria Math"/>
                          </a:rPr>
                          <m:t>t</m:t>
                        </m:r>
                      </m:e>
                      <m:sup>
                        <m:r>
                          <a:rPr lang="en-US" altLang="zh-CN">
                            <a:latin typeface="Cambria Math"/>
                          </a:rPr>
                          <m:t>3</m:t>
                        </m:r>
                      </m:sup>
                    </m:sSup>
                    <m:r>
                      <a:rPr lang="en-US" altLang="zh-CN">
                        <a:latin typeface="Cambria Math"/>
                      </a:rPr>
                      <m:t>, </m:t>
                    </m:r>
                    <m:r>
                      <m:rPr>
                        <m:sty m:val="p"/>
                      </m:rPr>
                      <a:rPr lang="en-US" altLang="zh-CN">
                        <a:latin typeface="Cambria Math"/>
                      </a:rPr>
                      <m:t>t</m:t>
                    </m:r>
                    <m:r>
                      <a:rPr lang="en-US" altLang="zh-CN">
                        <a:latin typeface="Cambria Math"/>
                      </a:rPr>
                      <m:t>∈[0, 1]</m:t>
                    </m:r>
                  </m:oMath>
                </a14:m>
                <a:endParaRPr lang="zh-CN" altLang="zh-CN" dirty="0"/>
              </a:p>
              <a:p>
                <a:r>
                  <a:rPr lang="zh-CN" altLang="zh-CN" dirty="0"/>
                  <a:t>给定点</a:t>
                </a:r>
                <a:r>
                  <a:rPr lang="en-US" altLang="zh-CN" b="1" dirty="0"/>
                  <a:t>P</a:t>
                </a:r>
                <a:r>
                  <a:rPr lang="en-US" altLang="zh-CN" baseline="-25000" dirty="0"/>
                  <a:t>0</a:t>
                </a:r>
                <a:r>
                  <a:rPr lang="zh-CN" altLang="zh-CN" dirty="0"/>
                  <a:t>、</a:t>
                </a:r>
                <a:r>
                  <a:rPr lang="en-US" altLang="zh-CN" b="1" dirty="0"/>
                  <a:t>P</a:t>
                </a:r>
                <a:r>
                  <a:rPr lang="en-US" altLang="zh-CN" baseline="-25000" dirty="0"/>
                  <a:t>1</a:t>
                </a:r>
                <a:r>
                  <a:rPr lang="zh-CN" altLang="zh-CN" dirty="0"/>
                  <a:t>、</a:t>
                </a:r>
                <a:r>
                  <a:rPr lang="en-US" altLang="zh-CN" dirty="0"/>
                  <a:t>…</a:t>
                </a:r>
                <a:r>
                  <a:rPr lang="zh-CN" altLang="zh-CN" dirty="0"/>
                  <a:t>、</a:t>
                </a:r>
                <a:r>
                  <a:rPr lang="en-US" altLang="zh-CN" b="1" dirty="0" err="1"/>
                  <a:t>P</a:t>
                </a:r>
                <a:r>
                  <a:rPr lang="en-US" altLang="zh-CN" baseline="-25000" dirty="0" err="1"/>
                  <a:t>n</a:t>
                </a:r>
                <a:r>
                  <a:rPr lang="zh-CN" altLang="zh-CN" dirty="0"/>
                  <a:t>，</a:t>
                </a:r>
                <a:r>
                  <a:rPr lang="en-US" altLang="zh-CN" i="1" dirty="0"/>
                  <a:t>n</a:t>
                </a:r>
                <a:r>
                  <a:rPr lang="zh-CN" altLang="zh-CN" dirty="0"/>
                  <a:t>阶贝塞尔曲线可以使用下面的一般化公式来确定：</a:t>
                </a:r>
              </a:p>
              <a:p>
                <a14:m>
                  <m:oMath xmlns:m="http://schemas.openxmlformats.org/officeDocument/2006/math">
                    <m:r>
                      <m:rPr>
                        <m:sty m:val="p"/>
                      </m:rPr>
                      <a:rPr lang="en-US" altLang="zh-CN">
                        <a:latin typeface="Cambria Math"/>
                      </a:rPr>
                      <m:t>B</m:t>
                    </m:r>
                    <m:d>
                      <m:dPr>
                        <m:ctrlPr>
                          <a:rPr lang="zh-CN" altLang="zh-CN" i="1">
                            <a:latin typeface="Cambria Math"/>
                          </a:rPr>
                        </m:ctrlPr>
                      </m:dPr>
                      <m:e>
                        <m:r>
                          <m:rPr>
                            <m:sty m:val="p"/>
                          </m:rPr>
                          <a:rPr lang="en-US" altLang="zh-CN">
                            <a:latin typeface="Cambria Math"/>
                          </a:rPr>
                          <m:t>t</m:t>
                        </m:r>
                      </m:e>
                    </m:d>
                    <m:r>
                      <a:rPr lang="en-US" altLang="zh-CN">
                        <a:latin typeface="Cambria Math"/>
                      </a:rPr>
                      <m:t>= </m:t>
                    </m:r>
                    <m:nary>
                      <m:naryPr>
                        <m:chr m:val="∑"/>
                        <m:limLoc m:val="undOvr"/>
                        <m:ctrlPr>
                          <a:rPr lang="zh-CN" altLang="zh-CN" i="1">
                            <a:latin typeface="Cambria Math"/>
                          </a:rPr>
                        </m:ctrlPr>
                      </m:naryPr>
                      <m:sub>
                        <m:r>
                          <m:rPr>
                            <m:sty m:val="p"/>
                          </m:rPr>
                          <a:rPr lang="en-US" altLang="zh-CN">
                            <a:latin typeface="Cambria Math"/>
                          </a:rPr>
                          <m:t>i</m:t>
                        </m:r>
                        <m:r>
                          <a:rPr lang="en-US" altLang="zh-CN">
                            <a:latin typeface="Cambria Math"/>
                          </a:rPr>
                          <m:t>=0</m:t>
                        </m:r>
                      </m:sub>
                      <m:sup>
                        <m:r>
                          <m:rPr>
                            <m:sty m:val="p"/>
                          </m:rPr>
                          <a:rPr lang="en-US" altLang="zh-CN">
                            <a:latin typeface="Cambria Math"/>
                          </a:rPr>
                          <m:t>n</m:t>
                        </m:r>
                      </m:sup>
                      <m:e>
                        <m:sSub>
                          <m:sSubPr>
                            <m:ctrlPr>
                              <a:rPr lang="zh-CN" altLang="zh-CN" i="1">
                                <a:latin typeface="Cambria Math"/>
                              </a:rPr>
                            </m:ctrlPr>
                          </m:sSubPr>
                          <m:e>
                            <m:d>
                              <m:dPr>
                                <m:ctrlPr>
                                  <a:rPr lang="zh-CN" altLang="zh-CN" i="1">
                                    <a:latin typeface="Cambria Math"/>
                                  </a:rPr>
                                </m:ctrlPr>
                              </m:dPr>
                              <m:e>
                                <m:m>
                                  <m:mPr>
                                    <m:mcs>
                                      <m:mc>
                                        <m:mcPr>
                                          <m:count m:val="1"/>
                                          <m:mcJc m:val="center"/>
                                        </m:mcPr>
                                      </m:mc>
                                    </m:mcs>
                                    <m:ctrlPr>
                                      <a:rPr lang="zh-CN" altLang="zh-CN" i="1">
                                        <a:latin typeface="Cambria Math"/>
                                      </a:rPr>
                                    </m:ctrlPr>
                                  </m:mPr>
                                  <m:mr>
                                    <m:e>
                                      <m:r>
                                        <m:rPr>
                                          <m:sty m:val="p"/>
                                        </m:rPr>
                                        <a:rPr lang="en-US" altLang="zh-CN">
                                          <a:latin typeface="Cambria Math"/>
                                        </a:rPr>
                                        <m:t>n</m:t>
                                      </m:r>
                                    </m:e>
                                  </m:mr>
                                  <m:mr>
                                    <m:e>
                                      <m:r>
                                        <m:rPr>
                                          <m:sty m:val="p"/>
                                        </m:rPr>
                                        <a:rPr lang="en-US" altLang="zh-CN">
                                          <a:latin typeface="Cambria Math"/>
                                        </a:rPr>
                                        <m:t>i</m:t>
                                      </m:r>
                                    </m:e>
                                  </m:mr>
                                </m:m>
                              </m:e>
                            </m:d>
                            <m:r>
                              <m:rPr>
                                <m:sty m:val="p"/>
                              </m:rPr>
                              <a:rPr lang="en-US" altLang="zh-CN">
                                <a:latin typeface="Cambria Math"/>
                              </a:rPr>
                              <m:t>P</m:t>
                            </m:r>
                          </m:e>
                          <m:sub>
                            <m:r>
                              <m:rPr>
                                <m:sty m:val="p"/>
                              </m:rPr>
                              <a:rPr lang="en-US" altLang="zh-CN">
                                <a:latin typeface="Cambria Math"/>
                              </a:rPr>
                              <m:t>i</m:t>
                            </m:r>
                          </m:sub>
                        </m:sSub>
                        <m:sSup>
                          <m:sSupPr>
                            <m:ctrlPr>
                              <a:rPr lang="zh-CN" altLang="zh-CN" i="1">
                                <a:latin typeface="Cambria Math"/>
                              </a:rPr>
                            </m:ctrlPr>
                          </m:sSupPr>
                          <m:e>
                            <m:r>
                              <a:rPr lang="en-US" altLang="zh-CN">
                                <a:latin typeface="Cambria Math"/>
                              </a:rPr>
                              <m:t>(1</m:t>
                            </m:r>
                            <m:r>
                              <a:rPr lang="en-US" altLang="zh-CN" i="1">
                                <a:latin typeface="Cambria Math"/>
                              </a:rPr>
                              <m:t>−</m:t>
                            </m:r>
                            <m:r>
                              <m:rPr>
                                <m:sty m:val="p"/>
                              </m:rPr>
                              <a:rPr lang="en-US" altLang="zh-CN">
                                <a:latin typeface="Cambria Math"/>
                              </a:rPr>
                              <m:t>t</m:t>
                            </m:r>
                            <m:r>
                              <a:rPr lang="en-US" altLang="zh-CN">
                                <a:latin typeface="Cambria Math"/>
                              </a:rPr>
                              <m:t>)</m:t>
                            </m:r>
                          </m:e>
                          <m:sup>
                            <m:r>
                              <m:rPr>
                                <m:sty m:val="p"/>
                              </m:rPr>
                              <a:rPr lang="en-US" altLang="zh-CN">
                                <a:latin typeface="Cambria Math"/>
                              </a:rPr>
                              <m:t>n</m:t>
                            </m:r>
                            <m:r>
                              <a:rPr lang="en-US" altLang="zh-CN" i="1">
                                <a:latin typeface="Cambria Math"/>
                              </a:rPr>
                              <m:t>−</m:t>
                            </m:r>
                            <m:r>
                              <m:rPr>
                                <m:sty m:val="p"/>
                              </m:rPr>
                              <a:rPr lang="en-US" altLang="zh-CN">
                                <a:latin typeface="Cambria Math"/>
                              </a:rPr>
                              <m:t>i</m:t>
                            </m:r>
                          </m:sup>
                        </m:sSup>
                        <m:sSup>
                          <m:sSupPr>
                            <m:ctrlPr>
                              <a:rPr lang="zh-CN" altLang="zh-CN" i="1">
                                <a:latin typeface="Cambria Math"/>
                              </a:rPr>
                            </m:ctrlPr>
                          </m:sSupPr>
                          <m:e>
                            <m:r>
                              <m:rPr>
                                <m:sty m:val="p"/>
                              </m:rPr>
                              <a:rPr lang="en-US" altLang="zh-CN">
                                <a:latin typeface="Cambria Math"/>
                              </a:rPr>
                              <m:t>t</m:t>
                            </m:r>
                          </m:e>
                          <m:sup>
                            <m:r>
                              <m:rPr>
                                <m:sty m:val="p"/>
                              </m:rPr>
                              <a:rPr lang="en-US" altLang="zh-CN">
                                <a:latin typeface="Cambria Math"/>
                              </a:rPr>
                              <m:t>i</m:t>
                            </m:r>
                          </m:sup>
                        </m:sSup>
                      </m:e>
                    </m:nary>
                    <m:r>
                      <a:rPr lang="en-US" altLang="zh-CN">
                        <a:latin typeface="Cambria Math"/>
                      </a:rPr>
                      <m:t>, </m:t>
                    </m:r>
                    <m:r>
                      <m:rPr>
                        <m:sty m:val="p"/>
                      </m:rPr>
                      <a:rPr lang="en-US" altLang="zh-CN">
                        <a:latin typeface="Cambria Math"/>
                      </a:rPr>
                      <m:t>t</m:t>
                    </m:r>
                    <m:r>
                      <a:rPr lang="en-US" altLang="zh-CN">
                        <a:latin typeface="Cambria Math"/>
                      </a:rPr>
                      <m:t>∈[0, 1]</m:t>
                    </m:r>
                  </m:oMath>
                </a14:m>
                <a:endParaRPr lang="zh-CN" altLang="zh-CN" dirty="0"/>
              </a:p>
              <a:p>
                <a:r>
                  <a:rPr lang="zh-CN" altLang="zh-CN" dirty="0"/>
                  <a:t>例如</a:t>
                </a:r>
                <a:r>
                  <a:rPr lang="en-US" altLang="zh-CN" i="1" dirty="0"/>
                  <a:t>n</a:t>
                </a:r>
                <a:r>
                  <a:rPr lang="en-US" altLang="zh-CN" dirty="0"/>
                  <a:t> = 5</a:t>
                </a:r>
                <a:r>
                  <a:rPr lang="zh-CN" altLang="zh-CN" dirty="0"/>
                  <a:t>时，该贝塞尔曲线公式可以表示如下：</a:t>
                </a:r>
              </a:p>
              <a:p>
                <a14:m>
                  <m:oMath xmlns:m="http://schemas.openxmlformats.org/officeDocument/2006/math">
                    <m:r>
                      <m:rPr>
                        <m:sty m:val="p"/>
                      </m:rPr>
                      <a:rPr lang="en-US" altLang="zh-CN">
                        <a:latin typeface="Cambria Math"/>
                      </a:rPr>
                      <m:t>B</m:t>
                    </m:r>
                    <m:d>
                      <m:dPr>
                        <m:ctrlPr>
                          <a:rPr lang="zh-CN" altLang="zh-CN" i="1">
                            <a:latin typeface="Cambria Math"/>
                          </a:rPr>
                        </m:ctrlPr>
                      </m:dPr>
                      <m:e>
                        <m:r>
                          <m:rPr>
                            <m:sty m:val="p"/>
                          </m:rPr>
                          <a:rPr lang="en-US" altLang="zh-CN">
                            <a:latin typeface="Cambria Math"/>
                          </a:rPr>
                          <m:t>t</m:t>
                        </m:r>
                      </m:e>
                    </m:d>
                    <m:r>
                      <a:rPr lang="en-US" altLang="zh-CN">
                        <a:latin typeface="Cambria Math"/>
                      </a:rPr>
                      <m:t>= </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sSup>
                      <m:sSupPr>
                        <m:ctrlPr>
                          <a:rPr lang="zh-CN" altLang="zh-CN" i="1">
                            <a:latin typeface="Cambria Math"/>
                          </a:rPr>
                        </m:ctrlPr>
                      </m:sSupPr>
                      <m:e>
                        <m:d>
                          <m:dPr>
                            <m:ctrlPr>
                              <a:rPr lang="zh-CN" altLang="zh-CN" i="1">
                                <a:latin typeface="Cambria Math"/>
                              </a:rPr>
                            </m:ctrlPr>
                          </m:dPr>
                          <m:e>
                            <m:r>
                              <a:rPr lang="en-US" altLang="zh-CN">
                                <a:latin typeface="Cambria Math"/>
                              </a:rPr>
                              <m:t>1</m:t>
                            </m:r>
                            <m:r>
                              <a:rPr lang="en-US" altLang="zh-CN" i="1">
                                <a:latin typeface="Cambria Math"/>
                              </a:rPr>
                              <m:t>−</m:t>
                            </m:r>
                            <m:r>
                              <m:rPr>
                                <m:sty m:val="p"/>
                              </m:rPr>
                              <a:rPr lang="en-US" altLang="zh-CN">
                                <a:latin typeface="Cambria Math"/>
                              </a:rPr>
                              <m:t>t</m:t>
                            </m:r>
                          </m:e>
                        </m:d>
                      </m:e>
                      <m:sup>
                        <m:r>
                          <a:rPr lang="en-US" altLang="zh-CN">
                            <a:latin typeface="Cambria Math"/>
                          </a:rPr>
                          <m:t>5</m:t>
                        </m:r>
                      </m:sup>
                    </m:sSup>
                    <m:r>
                      <a:rPr lang="en-US" altLang="zh-CN">
                        <a:latin typeface="Cambria Math"/>
                      </a:rPr>
                      <m:t>+5</m:t>
                    </m:r>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r>
                      <m:rPr>
                        <m:sty m:val="p"/>
                      </m:rPr>
                      <a:rPr lang="en-US" altLang="zh-CN">
                        <a:latin typeface="Cambria Math"/>
                      </a:rPr>
                      <m:t>t</m:t>
                    </m:r>
                    <m:sSup>
                      <m:sSupPr>
                        <m:ctrlPr>
                          <a:rPr lang="zh-CN" altLang="zh-CN" i="1">
                            <a:latin typeface="Cambria Math"/>
                          </a:rPr>
                        </m:ctrlPr>
                      </m:sSupPr>
                      <m:e>
                        <m:d>
                          <m:dPr>
                            <m:ctrlPr>
                              <a:rPr lang="zh-CN" altLang="zh-CN" i="1">
                                <a:latin typeface="Cambria Math"/>
                              </a:rPr>
                            </m:ctrlPr>
                          </m:dPr>
                          <m:e>
                            <m:r>
                              <a:rPr lang="en-US" altLang="zh-CN">
                                <a:latin typeface="Cambria Math"/>
                              </a:rPr>
                              <m:t>1</m:t>
                            </m:r>
                            <m:r>
                              <a:rPr lang="en-US" altLang="zh-CN" i="1">
                                <a:latin typeface="Cambria Math"/>
                              </a:rPr>
                              <m:t>−</m:t>
                            </m:r>
                            <m:r>
                              <m:rPr>
                                <m:sty m:val="p"/>
                              </m:rPr>
                              <a:rPr lang="en-US" altLang="zh-CN">
                                <a:latin typeface="Cambria Math"/>
                              </a:rPr>
                              <m:t>t</m:t>
                            </m:r>
                          </m:e>
                        </m:d>
                      </m:e>
                      <m:sup>
                        <m:r>
                          <a:rPr lang="en-US" altLang="zh-CN">
                            <a:latin typeface="Cambria Math"/>
                          </a:rPr>
                          <m:t>4</m:t>
                        </m:r>
                      </m:sup>
                    </m:sSup>
                    <m:r>
                      <a:rPr lang="en-US" altLang="zh-CN">
                        <a:latin typeface="Cambria Math"/>
                      </a:rPr>
                      <m:t>+</m:t>
                    </m:r>
                    <m:sSub>
                      <m:sSubPr>
                        <m:ctrlPr>
                          <a:rPr lang="zh-CN" altLang="zh-CN" i="1">
                            <a:latin typeface="Cambria Math"/>
                          </a:rPr>
                        </m:ctrlPr>
                      </m:sSubPr>
                      <m:e>
                        <m:r>
                          <a:rPr lang="en-US" altLang="zh-CN">
                            <a:latin typeface="Cambria Math"/>
                          </a:rPr>
                          <m:t>10</m:t>
                        </m:r>
                        <m:r>
                          <m:rPr>
                            <m:sty m:val="p"/>
                          </m:rPr>
                          <a:rPr lang="en-US" altLang="zh-CN">
                            <a:latin typeface="Cambria Math"/>
                          </a:rPr>
                          <m:t>P</m:t>
                        </m:r>
                      </m:e>
                      <m:sub>
                        <m:r>
                          <a:rPr lang="en-US" altLang="zh-CN">
                            <a:latin typeface="Cambria Math"/>
                          </a:rPr>
                          <m:t>2</m:t>
                        </m:r>
                      </m:sub>
                    </m:sSub>
                    <m:sSup>
                      <m:sSupPr>
                        <m:ctrlPr>
                          <a:rPr lang="zh-CN" altLang="zh-CN" i="1">
                            <a:latin typeface="Cambria Math"/>
                          </a:rPr>
                        </m:ctrlPr>
                      </m:sSupPr>
                      <m:e>
                        <m:r>
                          <m:rPr>
                            <m:sty m:val="p"/>
                          </m:rPr>
                          <a:rPr lang="en-US" altLang="zh-CN">
                            <a:latin typeface="Cambria Math"/>
                          </a:rPr>
                          <m:t>t</m:t>
                        </m:r>
                      </m:e>
                      <m:sup>
                        <m:r>
                          <a:rPr lang="en-US" altLang="zh-CN">
                            <a:latin typeface="Cambria Math"/>
                          </a:rPr>
                          <m:t>2</m:t>
                        </m:r>
                      </m:sup>
                    </m:sSup>
                    <m:sSup>
                      <m:sSupPr>
                        <m:ctrlPr>
                          <a:rPr lang="zh-CN" altLang="zh-CN" i="1">
                            <a:latin typeface="Cambria Math"/>
                          </a:rPr>
                        </m:ctrlPr>
                      </m:sSupPr>
                      <m:e>
                        <m:d>
                          <m:dPr>
                            <m:ctrlPr>
                              <a:rPr lang="zh-CN" altLang="zh-CN" i="1">
                                <a:latin typeface="Cambria Math"/>
                              </a:rPr>
                            </m:ctrlPr>
                          </m:dPr>
                          <m:e>
                            <m:r>
                              <a:rPr lang="en-US" altLang="zh-CN">
                                <a:latin typeface="Cambria Math"/>
                              </a:rPr>
                              <m:t>1</m:t>
                            </m:r>
                            <m:r>
                              <a:rPr lang="en-US" altLang="zh-CN" i="1">
                                <a:latin typeface="Cambria Math"/>
                              </a:rPr>
                              <m:t>−</m:t>
                            </m:r>
                            <m:r>
                              <m:rPr>
                                <m:sty m:val="p"/>
                              </m:rPr>
                              <a:rPr lang="en-US" altLang="zh-CN">
                                <a:latin typeface="Cambria Math"/>
                              </a:rPr>
                              <m:t>t</m:t>
                            </m:r>
                          </m:e>
                        </m:d>
                      </m:e>
                      <m:sup>
                        <m:r>
                          <a:rPr lang="en-US" altLang="zh-CN">
                            <a:latin typeface="Cambria Math"/>
                          </a:rPr>
                          <m:t>3</m:t>
                        </m:r>
                      </m:sup>
                    </m:sSup>
                    <m:r>
                      <a:rPr lang="en-US" altLang="zh-CN">
                        <a:latin typeface="Cambria Math"/>
                      </a:rPr>
                      <m:t>+</m:t>
                    </m:r>
                    <m:sSub>
                      <m:sSubPr>
                        <m:ctrlPr>
                          <a:rPr lang="zh-CN" altLang="zh-CN" i="1">
                            <a:latin typeface="Cambria Math"/>
                          </a:rPr>
                        </m:ctrlPr>
                      </m:sSubPr>
                      <m:e>
                        <m:r>
                          <a:rPr lang="en-US" altLang="zh-CN">
                            <a:latin typeface="Cambria Math"/>
                          </a:rPr>
                          <m:t>10</m:t>
                        </m:r>
                        <m:r>
                          <m:rPr>
                            <m:sty m:val="p"/>
                          </m:rPr>
                          <a:rPr lang="en-US" altLang="zh-CN">
                            <a:latin typeface="Cambria Math"/>
                          </a:rPr>
                          <m:t>P</m:t>
                        </m:r>
                      </m:e>
                      <m:sub>
                        <m:r>
                          <a:rPr lang="en-US" altLang="zh-CN">
                            <a:latin typeface="Cambria Math"/>
                          </a:rPr>
                          <m:t>3</m:t>
                        </m:r>
                      </m:sub>
                    </m:sSub>
                    <m:sSup>
                      <m:sSupPr>
                        <m:ctrlPr>
                          <a:rPr lang="zh-CN" altLang="zh-CN" i="1">
                            <a:latin typeface="Cambria Math"/>
                          </a:rPr>
                        </m:ctrlPr>
                      </m:sSupPr>
                      <m:e>
                        <m:r>
                          <m:rPr>
                            <m:sty m:val="p"/>
                          </m:rPr>
                          <a:rPr lang="en-US" altLang="zh-CN">
                            <a:latin typeface="Cambria Math"/>
                          </a:rPr>
                          <m:t>t</m:t>
                        </m:r>
                      </m:e>
                      <m:sup>
                        <m:r>
                          <a:rPr lang="en-US" altLang="zh-CN">
                            <a:latin typeface="Cambria Math"/>
                          </a:rPr>
                          <m:t>3</m:t>
                        </m:r>
                      </m:sup>
                    </m:sSup>
                    <m:sSup>
                      <m:sSupPr>
                        <m:ctrlPr>
                          <a:rPr lang="zh-CN" altLang="zh-CN" i="1">
                            <a:latin typeface="Cambria Math"/>
                          </a:rPr>
                        </m:ctrlPr>
                      </m:sSupPr>
                      <m:e>
                        <m:d>
                          <m:dPr>
                            <m:ctrlPr>
                              <a:rPr lang="zh-CN" altLang="zh-CN" i="1">
                                <a:latin typeface="Cambria Math"/>
                              </a:rPr>
                            </m:ctrlPr>
                          </m:dPr>
                          <m:e>
                            <m:r>
                              <a:rPr lang="en-US" altLang="zh-CN">
                                <a:latin typeface="Cambria Math"/>
                              </a:rPr>
                              <m:t>1</m:t>
                            </m:r>
                            <m:r>
                              <a:rPr lang="en-US" altLang="zh-CN" i="1">
                                <a:latin typeface="Cambria Math"/>
                              </a:rPr>
                              <m:t>−</m:t>
                            </m:r>
                            <m:r>
                              <m:rPr>
                                <m:sty m:val="p"/>
                              </m:rPr>
                              <a:rPr lang="en-US" altLang="zh-CN">
                                <a:latin typeface="Cambria Math"/>
                              </a:rPr>
                              <m:t>t</m:t>
                            </m:r>
                          </m:e>
                        </m:d>
                      </m:e>
                      <m:sup>
                        <m:r>
                          <a:rPr lang="en-US" altLang="zh-CN">
                            <a:latin typeface="Cambria Math"/>
                          </a:rPr>
                          <m:t>2</m:t>
                        </m:r>
                      </m:sup>
                    </m:sSup>
                    <m:r>
                      <a:rPr lang="en-US" altLang="zh-CN">
                        <a:latin typeface="Cambria Math"/>
                      </a:rPr>
                      <m:t>+</m:t>
                    </m:r>
                    <m:sSub>
                      <m:sSubPr>
                        <m:ctrlPr>
                          <a:rPr lang="zh-CN" altLang="zh-CN" i="1">
                            <a:latin typeface="Cambria Math"/>
                          </a:rPr>
                        </m:ctrlPr>
                      </m:sSubPr>
                      <m:e>
                        <m:r>
                          <a:rPr lang="en-US" altLang="zh-CN">
                            <a:latin typeface="Cambria Math"/>
                          </a:rPr>
                          <m:t>5</m:t>
                        </m:r>
                        <m:r>
                          <m:rPr>
                            <m:sty m:val="p"/>
                          </m:rPr>
                          <a:rPr lang="en-US" altLang="zh-CN">
                            <a:latin typeface="Cambria Math"/>
                          </a:rPr>
                          <m:t>P</m:t>
                        </m:r>
                      </m:e>
                      <m:sub>
                        <m:r>
                          <a:rPr lang="en-US" altLang="zh-CN">
                            <a:latin typeface="Cambria Math"/>
                          </a:rPr>
                          <m:t>4</m:t>
                        </m:r>
                      </m:sub>
                    </m:sSub>
                    <m:sSup>
                      <m:sSupPr>
                        <m:ctrlPr>
                          <a:rPr lang="zh-CN" altLang="zh-CN" i="1">
                            <a:latin typeface="Cambria Math"/>
                          </a:rPr>
                        </m:ctrlPr>
                      </m:sSupPr>
                      <m:e>
                        <m:r>
                          <m:rPr>
                            <m:sty m:val="p"/>
                          </m:rPr>
                          <a:rPr lang="en-US" altLang="zh-CN">
                            <a:latin typeface="Cambria Math"/>
                          </a:rPr>
                          <m:t>t</m:t>
                        </m:r>
                      </m:e>
                      <m:sup>
                        <m:r>
                          <a:rPr lang="en-US" altLang="zh-CN">
                            <a:latin typeface="Cambria Math"/>
                          </a:rPr>
                          <m:t>4</m:t>
                        </m:r>
                      </m:sup>
                    </m:sSup>
                    <m:d>
                      <m:dPr>
                        <m:ctrlPr>
                          <a:rPr lang="zh-CN" altLang="zh-CN" i="1">
                            <a:latin typeface="Cambria Math"/>
                          </a:rPr>
                        </m:ctrlPr>
                      </m:dPr>
                      <m:e>
                        <m:r>
                          <a:rPr lang="en-US" altLang="zh-CN">
                            <a:latin typeface="Cambria Math"/>
                          </a:rPr>
                          <m:t>1</m:t>
                        </m:r>
                        <m:r>
                          <a:rPr lang="en-US" altLang="zh-CN" i="1">
                            <a:latin typeface="Cambria Math"/>
                          </a:rPr>
                          <m:t>−</m:t>
                        </m:r>
                        <m:r>
                          <m:rPr>
                            <m:sty m:val="p"/>
                          </m:rPr>
                          <a:rPr lang="en-US" altLang="zh-CN">
                            <a:latin typeface="Cambria Math"/>
                          </a:rPr>
                          <m:t>t</m:t>
                        </m:r>
                      </m:e>
                    </m:d>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5</m:t>
                        </m:r>
                      </m:sub>
                    </m:sSub>
                    <m:sSup>
                      <m:sSupPr>
                        <m:ctrlPr>
                          <a:rPr lang="zh-CN" altLang="zh-CN" i="1">
                            <a:latin typeface="Cambria Math"/>
                          </a:rPr>
                        </m:ctrlPr>
                      </m:sSupPr>
                      <m:e>
                        <m:r>
                          <m:rPr>
                            <m:sty m:val="p"/>
                          </m:rPr>
                          <a:rPr lang="en-US" altLang="zh-CN">
                            <a:latin typeface="Cambria Math"/>
                          </a:rPr>
                          <m:t>t</m:t>
                        </m:r>
                      </m:e>
                      <m:sup>
                        <m:r>
                          <a:rPr lang="en-US" altLang="zh-CN">
                            <a:latin typeface="Cambria Math"/>
                          </a:rPr>
                          <m:t>5</m:t>
                        </m:r>
                      </m:sup>
                    </m:sSup>
                  </m:oMath>
                </a14:m>
                <a:endParaRPr lang="zh-CN" altLang="zh-CN" dirty="0"/>
              </a:p>
              <a:p>
                <a:r>
                  <a:rPr lang="en-US" altLang="zh-CN" dirty="0"/>
                  <a:t>B</a:t>
                </a:r>
                <a:r>
                  <a:rPr lang="zh-CN" altLang="zh-CN" dirty="0"/>
                  <a:t>样条是</a:t>
                </a:r>
                <a:r>
                  <a:rPr lang="en-US" altLang="zh-CN" dirty="0" err="1">
                    <a:hlinkClick r:id="rId3" tooltip="样条曲线"/>
                  </a:rPr>
                  <a:t>样条曲线</a:t>
                </a:r>
                <a:r>
                  <a:rPr lang="zh-CN" altLang="zh-CN" dirty="0"/>
                  <a:t>一种特殊的表示形式。它是</a:t>
                </a:r>
                <a:r>
                  <a:rPr lang="en-US" altLang="zh-CN" dirty="0"/>
                  <a:t>B</a:t>
                </a:r>
                <a:r>
                  <a:rPr lang="zh-CN" altLang="zh-CN" dirty="0"/>
                  <a:t>样条基曲线的</a:t>
                </a:r>
                <a:r>
                  <a:rPr lang="en-US" altLang="zh-CN" dirty="0" err="1">
                    <a:hlinkClick r:id="rId4" tooltip="线性组合"/>
                  </a:rPr>
                  <a:t>线性组合</a:t>
                </a:r>
                <a:r>
                  <a:rPr lang="zh-CN" altLang="zh-CN" dirty="0"/>
                  <a:t>。</a:t>
                </a:r>
                <a:r>
                  <a:rPr lang="en-US" altLang="zh-CN" dirty="0"/>
                  <a:t>B</a:t>
                </a:r>
                <a:r>
                  <a:rPr lang="zh-CN" altLang="zh-CN" dirty="0"/>
                  <a:t>样条是贝塞尔曲线的一种一般化，可以进一步推广为</a:t>
                </a:r>
                <a:r>
                  <a:rPr lang="en-US" altLang="zh-CN" dirty="0" err="1">
                    <a:hlinkClick r:id="rId5" tooltip="非均匀有理B样条"/>
                  </a:rPr>
                  <a:t>非均匀有理B样条</a:t>
                </a:r>
                <a:r>
                  <a:rPr lang="zh-CN" altLang="zh-CN" dirty="0"/>
                  <a:t>（</a:t>
                </a:r>
                <a:r>
                  <a:rPr lang="en-US" altLang="zh-CN" dirty="0"/>
                  <a:t>NURBS</a:t>
                </a:r>
                <a:r>
                  <a:rPr lang="zh-CN" altLang="zh-CN" dirty="0"/>
                  <a:t>），使得我们能给更多一般的几何体建造精确的模型。</a:t>
                </a:r>
                <a:r>
                  <a:rPr lang="en-US" altLang="zh-CN" dirty="0">
                    <a:hlinkClick r:id="rId6" tooltip="De Boor算法"/>
                  </a:rPr>
                  <a:t>De </a:t>
                </a:r>
                <a:r>
                  <a:rPr lang="en-US" altLang="zh-CN" dirty="0" err="1">
                    <a:hlinkClick r:id="rId6" tooltip="De Boor算法"/>
                  </a:rPr>
                  <a:t>Boor算法</a:t>
                </a:r>
                <a:r>
                  <a:rPr lang="zh-CN" altLang="zh-CN" dirty="0"/>
                  <a:t>是一个</a:t>
                </a:r>
                <a:r>
                  <a:rPr lang="en-US" altLang="zh-CN" dirty="0" err="1">
                    <a:hlinkClick r:id="rId7" tooltip="数值稳定性"/>
                  </a:rPr>
                  <a:t>数值上稳定</a:t>
                </a:r>
                <a:r>
                  <a:rPr lang="zh-CN" altLang="zh-CN" dirty="0"/>
                  <a:t>的计算</a:t>
                </a:r>
                <a:r>
                  <a:rPr lang="en-US" altLang="zh-CN" dirty="0"/>
                  <a:t>B</a:t>
                </a:r>
                <a:r>
                  <a:rPr lang="zh-CN" altLang="zh-CN" dirty="0"/>
                  <a:t>样条的方法。</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00150"/>
                <a:ext cx="8229600" cy="3891879"/>
              </a:xfrm>
              <a:blipFill rotWithShape="1">
                <a:blip r:embed="rId8"/>
                <a:stretch>
                  <a:fillRect t="-2665" r="-519" b="-7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26392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I:\个人\★教学\★游戏引擎原理及应用\★写书\具体内容\★《游戏引擎原理及应用》最终书稿\图片\1 游戏引擎原理\2 数学基础\bspline.png"/>
          <p:cNvPicPr/>
          <p:nvPr/>
        </p:nvPicPr>
        <p:blipFill>
          <a:blip r:embed="rId2" cstate="print"/>
          <a:srcRect/>
          <a:stretch>
            <a:fillRect/>
          </a:stretch>
        </p:blipFill>
        <p:spPr bwMode="auto">
          <a:xfrm>
            <a:off x="2371725" y="714375"/>
            <a:ext cx="4400550" cy="3714750"/>
          </a:xfrm>
          <a:prstGeom prst="rect">
            <a:avLst/>
          </a:prstGeom>
          <a:noFill/>
          <a:ln w="9525">
            <a:noFill/>
            <a:miter lim="800000"/>
            <a:headEnd/>
            <a:tailEnd/>
          </a:ln>
        </p:spPr>
      </p:pic>
    </p:spTree>
    <p:extLst>
      <p:ext uri="{BB962C8B-B14F-4D97-AF65-F5344CB8AC3E}">
        <p14:creationId xmlns:p14="http://schemas.microsoft.com/office/powerpoint/2010/main" val="19918016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00150"/>
                <a:ext cx="8229600" cy="3891879"/>
              </a:xfrm>
            </p:spPr>
            <p:txBody>
              <a:bodyPr>
                <a:normAutofit fontScale="40000" lnSpcReduction="20000"/>
              </a:bodyPr>
              <a:lstStyle/>
              <a:p>
                <a:r>
                  <a:rPr lang="zh-CN" altLang="zh-CN" dirty="0"/>
                  <a:t>如图 </a:t>
                </a:r>
                <a:r>
                  <a:rPr lang="en-US" altLang="zh-CN" dirty="0"/>
                  <a:t>16</a:t>
                </a:r>
                <a:r>
                  <a:rPr lang="zh-CN" altLang="zh-CN" dirty="0"/>
                  <a:t>所示为使用控制点方式构造的</a:t>
                </a:r>
                <a:r>
                  <a:rPr lang="en-US" altLang="zh-CN" dirty="0"/>
                  <a:t>B</a:t>
                </a:r>
                <a:r>
                  <a:rPr lang="zh-CN" altLang="zh-CN" dirty="0"/>
                  <a:t>样条曲线，</a:t>
                </a:r>
                <a:r>
                  <a:rPr lang="en-US" altLang="zh-CN" dirty="0"/>
                  <a:t>B</a:t>
                </a:r>
                <a:r>
                  <a:rPr lang="zh-CN" altLang="zh-CN" dirty="0"/>
                  <a:t>样条曲线的定义为：</a:t>
                </a:r>
              </a:p>
              <a:p>
                <a:r>
                  <a:rPr lang="zh-CN" altLang="zh-CN" dirty="0"/>
                  <a:t>给定</a:t>
                </a:r>
                <a:r>
                  <a:rPr lang="en-US" altLang="zh-CN" i="1" dirty="0"/>
                  <a:t>m</a:t>
                </a:r>
                <a:r>
                  <a:rPr lang="en-US" altLang="zh-CN" dirty="0"/>
                  <a:t>+1 </a:t>
                </a:r>
                <a:r>
                  <a:rPr lang="zh-CN" altLang="zh-CN" dirty="0"/>
                  <a:t>个节点</a:t>
                </a:r>
                <a:r>
                  <a:rPr lang="en-US" altLang="zh-CN" i="1" dirty="0" err="1"/>
                  <a:t>t</a:t>
                </a:r>
                <a:r>
                  <a:rPr lang="en-US" altLang="zh-CN" i="1" baseline="-25000" dirty="0" err="1"/>
                  <a:t>i</a:t>
                </a:r>
                <a:r>
                  <a:rPr lang="en-US" altLang="zh-CN" dirty="0"/>
                  <a:t> </a:t>
                </a:r>
                <a:r>
                  <a:rPr lang="zh-CN" altLang="zh-CN" dirty="0"/>
                  <a:t>，分布在</a:t>
                </a:r>
                <a:r>
                  <a:rPr lang="en-US" altLang="zh-CN" dirty="0"/>
                  <a:t>[0,1]</a:t>
                </a:r>
                <a:r>
                  <a:rPr lang="zh-CN" altLang="zh-CN" dirty="0"/>
                  <a:t>区间，满足：</a:t>
                </a:r>
              </a:p>
              <a:p>
                <a14:m>
                  <m:oMath xmlns:m="http://schemas.openxmlformats.org/officeDocument/2006/math">
                    <m:sSub>
                      <m:sSubPr>
                        <m:ctrlPr>
                          <a:rPr lang="zh-CN" altLang="zh-CN" i="1">
                            <a:latin typeface="Cambria Math"/>
                          </a:rPr>
                        </m:ctrlPr>
                      </m:sSubPr>
                      <m:e>
                        <m:r>
                          <m:rPr>
                            <m:sty m:val="p"/>
                          </m:rPr>
                          <a:rPr lang="en-US" altLang="zh-CN">
                            <a:latin typeface="Cambria Math"/>
                          </a:rPr>
                          <m:t>t</m:t>
                        </m:r>
                      </m:e>
                      <m:sub>
                        <m:r>
                          <a:rPr lang="en-US" altLang="zh-CN">
                            <a:latin typeface="Cambria Math"/>
                          </a:rPr>
                          <m:t>0</m:t>
                        </m:r>
                      </m:sub>
                    </m:sSub>
                    <m:r>
                      <a:rPr lang="en-US" altLang="zh-CN">
                        <a:latin typeface="Cambria Math"/>
                      </a:rPr>
                      <m:t>&lt;</m:t>
                    </m:r>
                    <m:sSub>
                      <m:sSubPr>
                        <m:ctrlPr>
                          <a:rPr lang="zh-CN" altLang="zh-CN" i="1">
                            <a:latin typeface="Cambria Math"/>
                          </a:rPr>
                        </m:ctrlPr>
                      </m:sSubPr>
                      <m:e>
                        <m:r>
                          <m:rPr>
                            <m:sty m:val="p"/>
                          </m:rPr>
                          <a:rPr lang="en-US" altLang="zh-CN">
                            <a:latin typeface="Cambria Math"/>
                          </a:rPr>
                          <m:t>t</m:t>
                        </m:r>
                      </m:e>
                      <m:sub>
                        <m:r>
                          <a:rPr lang="en-US" altLang="zh-CN">
                            <a:latin typeface="Cambria Math"/>
                          </a:rPr>
                          <m:t>1</m:t>
                        </m:r>
                      </m:sub>
                    </m:sSub>
                    <m:r>
                      <a:rPr lang="en-US" altLang="zh-CN">
                        <a:latin typeface="Cambria Math"/>
                      </a:rPr>
                      <m:t>&lt;</m:t>
                    </m:r>
                    <m:r>
                      <a:rPr lang="en-US" altLang="zh-CN" i="1">
                        <a:latin typeface="Cambria Math"/>
                      </a:rPr>
                      <m:t>⋯&lt;</m:t>
                    </m:r>
                    <m:sSub>
                      <m:sSubPr>
                        <m:ctrlPr>
                          <a:rPr lang="zh-CN" altLang="zh-CN" i="1">
                            <a:latin typeface="Cambria Math"/>
                          </a:rPr>
                        </m:ctrlPr>
                      </m:sSubPr>
                      <m:e>
                        <m:r>
                          <m:rPr>
                            <m:sty m:val="p"/>
                          </m:rPr>
                          <a:rPr lang="en-US" altLang="zh-CN">
                            <a:latin typeface="Cambria Math"/>
                          </a:rPr>
                          <m:t>t</m:t>
                        </m:r>
                      </m:e>
                      <m:sub>
                        <m:r>
                          <m:rPr>
                            <m:sty m:val="p"/>
                          </m:rPr>
                          <a:rPr lang="en-US" altLang="zh-CN">
                            <a:latin typeface="Cambria Math"/>
                          </a:rPr>
                          <m:t>m</m:t>
                        </m:r>
                      </m:sub>
                    </m:sSub>
                  </m:oMath>
                </a14:m>
                <a:endParaRPr lang="zh-CN" altLang="zh-CN" dirty="0"/>
              </a:p>
              <a:p>
                <a:r>
                  <a:rPr lang="zh-CN" altLang="zh-CN" dirty="0"/>
                  <a:t>一个</a:t>
                </a:r>
                <a:r>
                  <a:rPr lang="en-US" altLang="zh-CN" dirty="0"/>
                  <a:t>n</a:t>
                </a:r>
                <a:r>
                  <a:rPr lang="zh-CN" altLang="zh-CN" dirty="0"/>
                  <a:t>次</a:t>
                </a:r>
                <a:r>
                  <a:rPr lang="en-US" altLang="zh-CN" dirty="0"/>
                  <a:t>B</a:t>
                </a:r>
                <a:r>
                  <a:rPr lang="zh-CN" altLang="zh-CN" dirty="0"/>
                  <a:t>样条是一个</a:t>
                </a:r>
                <a:r>
                  <a:rPr lang="en-US" altLang="zh-CN" dirty="0" err="1">
                    <a:hlinkClick r:id="rId2" tooltip="参数曲线"/>
                  </a:rPr>
                  <a:t>参数曲线</a:t>
                </a:r>
                <a:r>
                  <a:rPr lang="zh-CN" altLang="zh-CN" dirty="0"/>
                  <a:t>：</a:t>
                </a:r>
              </a:p>
              <a:p>
                <a14:m>
                  <m:oMath xmlns:m="http://schemas.openxmlformats.org/officeDocument/2006/math">
                    <m:r>
                      <m:rPr>
                        <m:sty m:val="p"/>
                      </m:rPr>
                      <a:rPr lang="en-US" altLang="zh-CN">
                        <a:latin typeface="Cambria Math"/>
                      </a:rPr>
                      <m:t>S</m:t>
                    </m:r>
                    <m:r>
                      <a:rPr lang="en-US" altLang="zh-CN">
                        <a:latin typeface="Cambria Math"/>
                      </a:rPr>
                      <m:t>:[0, 1]→</m:t>
                    </m:r>
                    <m:sSup>
                      <m:sSupPr>
                        <m:ctrlPr>
                          <a:rPr lang="zh-CN" altLang="zh-CN" i="1">
                            <a:latin typeface="Cambria Math"/>
                          </a:rPr>
                        </m:ctrlPr>
                      </m:sSupPr>
                      <m:e>
                        <m:r>
                          <a:rPr lang="en-US" altLang="zh-CN" i="1">
                            <a:latin typeface="Cambria Math"/>
                          </a:rPr>
                          <m:t>ℝ</m:t>
                        </m:r>
                      </m:e>
                      <m:sup>
                        <m:r>
                          <a:rPr lang="en-US" altLang="zh-CN">
                            <a:latin typeface="Cambria Math"/>
                          </a:rPr>
                          <m:t>2</m:t>
                        </m:r>
                      </m:sup>
                    </m:sSup>
                  </m:oMath>
                </a14:m>
                <a:endParaRPr lang="zh-CN" altLang="zh-CN" dirty="0"/>
              </a:p>
              <a:p>
                <a:r>
                  <a:rPr lang="zh-CN" altLang="zh-CN" dirty="0"/>
                  <a:t>它由</a:t>
                </a:r>
                <a:r>
                  <a:rPr lang="en-US" altLang="zh-CN" dirty="0"/>
                  <a:t>n</a:t>
                </a:r>
                <a:r>
                  <a:rPr lang="zh-CN" altLang="zh-CN" dirty="0"/>
                  <a:t>次</a:t>
                </a:r>
                <a:r>
                  <a:rPr lang="en-US" altLang="zh-CN" dirty="0"/>
                  <a:t>B</a:t>
                </a:r>
                <a:r>
                  <a:rPr lang="zh-CN" altLang="zh-CN" dirty="0"/>
                  <a:t>样条基</a:t>
                </a:r>
                <a:r>
                  <a:rPr lang="en-US" altLang="zh-CN" dirty="0"/>
                  <a:t>(basis B-spline)</a:t>
                </a:r>
                <a:r>
                  <a:rPr lang="zh-CN" altLang="zh-CN" dirty="0"/>
                  <a:t>组成：</a:t>
                </a:r>
              </a:p>
              <a:p>
                <a14:m>
                  <m:oMath xmlns:m="http://schemas.openxmlformats.org/officeDocument/2006/math">
                    <m:r>
                      <m:rPr>
                        <m:sty m:val="p"/>
                      </m:rPr>
                      <a:rPr lang="en-US" altLang="zh-CN">
                        <a:latin typeface="Cambria Math"/>
                      </a:rPr>
                      <m:t>S</m:t>
                    </m:r>
                    <m:d>
                      <m:dPr>
                        <m:ctrlPr>
                          <a:rPr lang="zh-CN" altLang="zh-CN" i="1">
                            <a:latin typeface="Cambria Math"/>
                          </a:rPr>
                        </m:ctrlPr>
                      </m:dPr>
                      <m:e>
                        <m:r>
                          <m:rPr>
                            <m:sty m:val="p"/>
                          </m:rPr>
                          <a:rPr lang="en-US" altLang="zh-CN">
                            <a:latin typeface="Cambria Math"/>
                          </a:rPr>
                          <m:t>t</m:t>
                        </m:r>
                      </m:e>
                    </m:d>
                    <m:r>
                      <a:rPr lang="en-US" altLang="zh-CN">
                        <a:latin typeface="Cambria Math"/>
                      </a:rPr>
                      <m:t>= </m:t>
                    </m:r>
                    <m:nary>
                      <m:naryPr>
                        <m:chr m:val="∑"/>
                        <m:limLoc m:val="undOvr"/>
                        <m:ctrlPr>
                          <a:rPr lang="zh-CN" altLang="zh-CN" i="1">
                            <a:latin typeface="Cambria Math"/>
                          </a:rPr>
                        </m:ctrlPr>
                      </m:naryPr>
                      <m:sub>
                        <m:r>
                          <m:rPr>
                            <m:sty m:val="p"/>
                          </m:rPr>
                          <a:rPr lang="en-US" altLang="zh-CN">
                            <a:latin typeface="Cambria Math"/>
                          </a:rPr>
                          <m:t>i</m:t>
                        </m:r>
                        <m:r>
                          <a:rPr lang="en-US" altLang="zh-CN">
                            <a:latin typeface="Cambria Math"/>
                          </a:rPr>
                          <m:t>= 0</m:t>
                        </m:r>
                      </m:sub>
                      <m:sup>
                        <m:r>
                          <m:rPr>
                            <m:sty m:val="p"/>
                          </m:rPr>
                          <a:rPr lang="en-US" altLang="zh-CN">
                            <a:latin typeface="Cambria Math"/>
                          </a:rPr>
                          <m:t>m</m:t>
                        </m:r>
                      </m:sup>
                      <m:e>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i</m:t>
                            </m:r>
                          </m:sub>
                        </m:sSub>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i</m:t>
                            </m:r>
                            <m:r>
                              <a:rPr lang="en-US" altLang="zh-CN">
                                <a:latin typeface="Cambria Math"/>
                              </a:rPr>
                              <m:t>, </m:t>
                            </m:r>
                            <m:r>
                              <m:rPr>
                                <m:sty m:val="p"/>
                              </m:rPr>
                              <a:rPr lang="en-US" altLang="zh-CN">
                                <a:latin typeface="Cambria Math"/>
                              </a:rPr>
                              <m:t>n</m:t>
                            </m:r>
                          </m:sub>
                        </m:sSub>
                        <m:d>
                          <m:dPr>
                            <m:ctrlPr>
                              <a:rPr lang="zh-CN" altLang="zh-CN" i="1">
                                <a:latin typeface="Cambria Math"/>
                              </a:rPr>
                            </m:ctrlPr>
                          </m:dPr>
                          <m:e>
                            <m:r>
                              <m:rPr>
                                <m:sty m:val="p"/>
                              </m:rPr>
                              <a:rPr lang="en-US" altLang="zh-CN">
                                <a:latin typeface="Cambria Math"/>
                              </a:rPr>
                              <m:t>t</m:t>
                            </m:r>
                          </m:e>
                        </m:d>
                        <m:r>
                          <a:rPr lang="en-US" altLang="zh-CN">
                            <a:latin typeface="Cambria Math"/>
                          </a:rPr>
                          <m:t> ,  </m:t>
                        </m:r>
                        <m:r>
                          <m:rPr>
                            <m:sty m:val="p"/>
                          </m:rPr>
                          <a:rPr lang="en-US" altLang="zh-CN">
                            <a:latin typeface="Cambria Math"/>
                          </a:rPr>
                          <m:t>tϵ</m:t>
                        </m:r>
                        <m:r>
                          <a:rPr lang="en-US" altLang="zh-CN">
                            <a:latin typeface="Cambria Math"/>
                          </a:rPr>
                          <m:t>[0, 1]</m:t>
                        </m:r>
                      </m:e>
                    </m:nary>
                  </m:oMath>
                </a14:m>
                <a:endParaRPr lang="zh-CN" altLang="zh-CN" dirty="0"/>
              </a:p>
              <a:p>
                <a:r>
                  <a:rPr lang="zh-CN" altLang="zh-CN" dirty="0"/>
                  <a:t>其中</a:t>
                </a:r>
                <a:r>
                  <a:rPr lang="en-US" altLang="zh-CN" dirty="0"/>
                  <a:t>P</a:t>
                </a:r>
                <a:r>
                  <a:rPr lang="en-US" altLang="zh-CN" i="1" baseline="-25000" dirty="0"/>
                  <a:t>i</a:t>
                </a:r>
                <a:r>
                  <a:rPr lang="zh-CN" altLang="zh-CN" dirty="0"/>
                  <a:t>称为控制点或</a:t>
                </a:r>
                <a:r>
                  <a:rPr lang="en-US" altLang="zh-CN" dirty="0"/>
                  <a:t>de Boor</a:t>
                </a:r>
                <a:r>
                  <a:rPr lang="zh-CN" altLang="zh-CN" dirty="0"/>
                  <a:t>点。</a:t>
                </a:r>
                <a:r>
                  <a:rPr lang="en-US" altLang="zh-CN" dirty="0" err="1">
                    <a:hlinkClick r:id="rId3" tooltip="多边形"/>
                  </a:rPr>
                  <a:t>多边形</a:t>
                </a:r>
                <a:r>
                  <a:rPr lang="zh-CN" altLang="zh-CN" dirty="0"/>
                  <a:t>可以通过把</a:t>
                </a:r>
                <a:r>
                  <a:rPr lang="en-US" altLang="zh-CN" dirty="0"/>
                  <a:t>de Boor</a:t>
                </a:r>
                <a:r>
                  <a:rPr lang="zh-CN" altLang="zh-CN" dirty="0"/>
                  <a:t>点用</a:t>
                </a:r>
                <a:r>
                  <a:rPr lang="en-US" altLang="zh-CN" dirty="0">
                    <a:hlinkClick r:id="rId4" tooltip="线"/>
                  </a:rPr>
                  <a:t>线</a:t>
                </a:r>
                <a:r>
                  <a:rPr lang="zh-CN" altLang="zh-CN" dirty="0"/>
                  <a:t>连起来构造出来，从</a:t>
                </a:r>
                <a:r>
                  <a:rPr lang="en-US" altLang="zh-CN" dirty="0"/>
                  <a:t>P</a:t>
                </a:r>
                <a:r>
                  <a:rPr lang="en-US" altLang="zh-CN" baseline="-25000" dirty="0"/>
                  <a:t>0</a:t>
                </a:r>
                <a:r>
                  <a:rPr lang="zh-CN" altLang="zh-CN" dirty="0"/>
                  <a:t>开始，到</a:t>
                </a:r>
                <a:r>
                  <a:rPr lang="en-US" altLang="zh-CN" dirty="0" err="1"/>
                  <a:t>P</a:t>
                </a:r>
                <a:r>
                  <a:rPr lang="en-US" altLang="zh-CN" i="1" baseline="-25000" dirty="0" err="1"/>
                  <a:t>n</a:t>
                </a:r>
                <a:r>
                  <a:rPr lang="zh-CN" altLang="zh-CN" dirty="0"/>
                  <a:t>结束。这样的多边形称为</a:t>
                </a:r>
                <a:r>
                  <a:rPr lang="en-US" altLang="zh-CN" dirty="0"/>
                  <a:t>de Boor</a:t>
                </a:r>
                <a:r>
                  <a:rPr lang="zh-CN" altLang="zh-CN" dirty="0"/>
                  <a:t>多边形</a:t>
                </a:r>
                <a:r>
                  <a:rPr lang="en-US" altLang="zh-CN" dirty="0"/>
                  <a:t>.</a:t>
                </a:r>
                <a:endParaRPr lang="zh-CN" altLang="zh-CN" dirty="0"/>
              </a:p>
              <a:p>
                <a:r>
                  <a:rPr lang="en-US" altLang="zh-CN" i="1" dirty="0"/>
                  <a:t>m</a:t>
                </a:r>
                <a:r>
                  <a:rPr lang="en-US" altLang="zh-CN" dirty="0"/>
                  <a:t>+1</a:t>
                </a:r>
                <a:r>
                  <a:rPr lang="zh-CN" altLang="zh-CN" dirty="0"/>
                  <a:t>个</a:t>
                </a:r>
                <a:r>
                  <a:rPr lang="en-US" altLang="zh-CN" i="1" dirty="0"/>
                  <a:t>n</a:t>
                </a:r>
                <a:r>
                  <a:rPr lang="zh-CN" altLang="zh-CN" dirty="0"/>
                  <a:t>次</a:t>
                </a:r>
                <a:r>
                  <a:rPr lang="en-US" altLang="zh-CN" dirty="0"/>
                  <a:t>B</a:t>
                </a:r>
                <a:r>
                  <a:rPr lang="zh-CN" altLang="zh-CN" dirty="0"/>
                  <a:t>样条基可以用</a:t>
                </a:r>
                <a:r>
                  <a:rPr lang="en-US" altLang="zh-CN" dirty="0"/>
                  <a:t>Cox-de Boor</a:t>
                </a:r>
                <a:r>
                  <a:rPr lang="zh-CN" altLang="zh-CN" dirty="0"/>
                  <a:t>递归公式</a:t>
                </a:r>
                <a:r>
                  <a:rPr lang="en-US" altLang="zh-CN" dirty="0"/>
                  <a:t> </a:t>
                </a:r>
                <a:r>
                  <a:rPr lang="zh-CN" altLang="zh-CN" dirty="0"/>
                  <a:t>定义：</a:t>
                </a:r>
              </a:p>
              <a:p>
                <a14:m>
                  <m:oMath xmlns:m="http://schemas.openxmlformats.org/officeDocument/2006/math">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j</m:t>
                        </m:r>
                        <m:r>
                          <a:rPr lang="en-US" altLang="zh-CN">
                            <a:latin typeface="Cambria Math"/>
                          </a:rPr>
                          <m:t>,0</m:t>
                        </m:r>
                      </m:sub>
                    </m:sSub>
                    <m:d>
                      <m:dPr>
                        <m:ctrlPr>
                          <a:rPr lang="zh-CN" altLang="zh-CN" i="1">
                            <a:latin typeface="Cambria Math"/>
                          </a:rPr>
                        </m:ctrlPr>
                      </m:dPr>
                      <m:e>
                        <m:r>
                          <m:rPr>
                            <m:sty m:val="p"/>
                          </m:rPr>
                          <a:rPr lang="en-US" altLang="zh-CN">
                            <a:latin typeface="Cambria Math"/>
                          </a:rPr>
                          <m:t>t</m:t>
                        </m:r>
                      </m:e>
                    </m:d>
                    <m:box>
                      <m:boxPr>
                        <m:ctrlPr>
                          <a:rPr lang="zh-CN" altLang="zh-CN" i="1">
                            <a:latin typeface="Cambria Math"/>
                          </a:rPr>
                        </m:ctrlPr>
                      </m:boxPr>
                      <m:e>
                        <m:r>
                          <a:rPr lang="en-US" altLang="zh-CN">
                            <a:latin typeface="Cambria Math"/>
                          </a:rPr>
                          <m:t>∶=</m:t>
                        </m:r>
                      </m:e>
                    </m:box>
                    <m:d>
                      <m:dPr>
                        <m:begChr m:val="{"/>
                        <m:endChr m:val=""/>
                        <m:ctrlPr>
                          <a:rPr lang="zh-CN" altLang="zh-CN" i="1">
                            <a:latin typeface="Cambria Math"/>
                          </a:rPr>
                        </m:ctrlPr>
                      </m:dPr>
                      <m:e>
                        <m:eqArr>
                          <m:eqArrPr>
                            <m:ctrlPr>
                              <a:rPr lang="zh-CN" altLang="zh-CN" i="1">
                                <a:latin typeface="Cambria Math"/>
                              </a:rPr>
                            </m:ctrlPr>
                          </m:eqArrPr>
                          <m:e>
                            <m:r>
                              <a:rPr lang="en-US" altLang="zh-CN">
                                <a:latin typeface="Cambria Math"/>
                              </a:rPr>
                              <m:t>1</m:t>
                            </m:r>
                          </m:e>
                          <m:e>
                            <m:r>
                              <a:rPr lang="en-US" altLang="zh-CN">
                                <a:latin typeface="Cambria Math"/>
                              </a:rPr>
                              <m:t>0</m:t>
                            </m:r>
                          </m:e>
                        </m:eqArr>
                        <m:r>
                          <a:rPr lang="en-US" altLang="zh-CN">
                            <a:latin typeface="Cambria Math"/>
                          </a:rPr>
                          <m:t>  </m:t>
                        </m:r>
                        <m:m>
                          <m:mPr>
                            <m:mcs>
                              <m:mc>
                                <m:mcPr>
                                  <m:count m:val="1"/>
                                  <m:mcJc m:val="center"/>
                                </m:mcPr>
                              </m:mc>
                            </m:mcs>
                            <m:ctrlPr>
                              <a:rPr lang="zh-CN" altLang="zh-CN" i="1">
                                <a:latin typeface="Cambria Math"/>
                              </a:rPr>
                            </m:ctrlPr>
                          </m:mPr>
                          <m:mr>
                            <m:e>
                              <m:sSub>
                                <m:sSubPr>
                                  <m:ctrlPr>
                                    <a:rPr lang="zh-CN" altLang="zh-CN" i="1">
                                      <a:latin typeface="Cambria Math"/>
                                    </a:rPr>
                                  </m:ctrlPr>
                                </m:sSubPr>
                                <m:e>
                                  <m:r>
                                    <m:rPr>
                                      <m:sty m:val="p"/>
                                    </m:rPr>
                                    <a:rPr lang="en-US" altLang="zh-CN">
                                      <a:latin typeface="Cambria Math"/>
                                    </a:rPr>
                                    <m:t>t</m:t>
                                  </m:r>
                                </m:e>
                                <m:sub>
                                  <m:r>
                                    <m:rPr>
                                      <m:sty m:val="p"/>
                                    </m:rPr>
                                    <a:rPr lang="en-US" altLang="zh-CN">
                                      <a:latin typeface="Cambria Math"/>
                                    </a:rPr>
                                    <m:t>j</m:t>
                                  </m:r>
                                </m:sub>
                              </m:sSub>
                              <m:r>
                                <a:rPr lang="en-US" altLang="zh-CN">
                                  <a:latin typeface="Cambria Math"/>
                                </a:rPr>
                                <m:t>&lt;</m:t>
                              </m:r>
                              <m:r>
                                <a:rPr lang="en-US" altLang="zh-CN" i="1">
                                  <a:latin typeface="Cambria Math"/>
                                </a:rPr>
                                <m:t>𝑡</m:t>
                              </m:r>
                              <m:r>
                                <a:rPr lang="en-US" altLang="zh-CN" i="1">
                                  <a:latin typeface="Cambria Math"/>
                                </a:rPr>
                                <m:t>&lt;</m:t>
                              </m:r>
                              <m:sSub>
                                <m:sSubPr>
                                  <m:ctrlPr>
                                    <a:rPr lang="zh-CN" altLang="zh-CN" i="1">
                                      <a:latin typeface="Cambria Math"/>
                                    </a:rPr>
                                  </m:ctrlPr>
                                </m:sSubPr>
                                <m:e>
                                  <m:r>
                                    <m:rPr>
                                      <m:sty m:val="p"/>
                                    </m:rPr>
                                    <a:rPr lang="en-US" altLang="zh-CN">
                                      <a:latin typeface="Cambria Math"/>
                                    </a:rPr>
                                    <m:t>t</m:t>
                                  </m:r>
                                </m:e>
                                <m:sub>
                                  <m:r>
                                    <m:rPr>
                                      <m:sty m:val="p"/>
                                    </m:rPr>
                                    <a:rPr lang="en-US" altLang="zh-CN">
                                      <a:latin typeface="Cambria Math"/>
                                    </a:rPr>
                                    <m:t>j</m:t>
                                  </m:r>
                                  <m:r>
                                    <a:rPr lang="en-US" altLang="zh-CN">
                                      <a:latin typeface="Cambria Math"/>
                                    </a:rPr>
                                    <m:t>+1</m:t>
                                  </m:r>
                                </m:sub>
                              </m:sSub>
                            </m:e>
                          </m:mr>
                          <m:mr>
                            <m:e>
                              <m:r>
                                <a:rPr lang="en-US" altLang="zh-CN">
                                  <a:latin typeface="Cambria Math"/>
                                </a:rPr>
                                <m:t>⋯</m:t>
                              </m:r>
                            </m:e>
                          </m:mr>
                        </m:m>
                      </m:e>
                    </m:d>
                  </m:oMath>
                </a14:m>
                <a:endParaRPr lang="zh-CN" altLang="zh-CN" dirty="0"/>
              </a:p>
              <a:p>
                <a14:m>
                  <m:oMath xmlns:m="http://schemas.openxmlformats.org/officeDocument/2006/math">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j</m:t>
                        </m:r>
                        <m:r>
                          <a:rPr lang="en-US" altLang="zh-CN">
                            <a:latin typeface="Cambria Math"/>
                          </a:rPr>
                          <m:t>,</m:t>
                        </m:r>
                        <m:r>
                          <m:rPr>
                            <m:sty m:val="p"/>
                          </m:rPr>
                          <a:rPr lang="en-US" altLang="zh-CN">
                            <a:latin typeface="Cambria Math"/>
                          </a:rPr>
                          <m:t>n</m:t>
                        </m:r>
                      </m:sub>
                    </m:sSub>
                    <m:d>
                      <m:dPr>
                        <m:ctrlPr>
                          <a:rPr lang="zh-CN" altLang="zh-CN" i="1">
                            <a:latin typeface="Cambria Math"/>
                          </a:rPr>
                        </m:ctrlPr>
                      </m:dPr>
                      <m:e>
                        <m:r>
                          <m:rPr>
                            <m:sty m:val="p"/>
                          </m:rPr>
                          <a:rPr lang="en-US" altLang="zh-CN">
                            <a:latin typeface="Cambria Math"/>
                          </a:rPr>
                          <m:t>t</m:t>
                        </m:r>
                      </m:e>
                    </m:d>
                    <m:box>
                      <m:boxPr>
                        <m:ctrlPr>
                          <a:rPr lang="zh-CN" altLang="zh-CN" i="1">
                            <a:latin typeface="Cambria Math"/>
                          </a:rPr>
                        </m:ctrlPr>
                      </m:boxPr>
                      <m:e>
                        <m:r>
                          <a:rPr lang="en-US" altLang="zh-CN">
                            <a:latin typeface="Cambria Math"/>
                          </a:rPr>
                          <m:t>∶=</m:t>
                        </m:r>
                      </m:e>
                    </m:box>
                    <m:f>
                      <m:fPr>
                        <m:ctrlPr>
                          <a:rPr lang="zh-CN" altLang="zh-CN" i="1">
                            <a:latin typeface="Cambria Math"/>
                          </a:rPr>
                        </m:ctrlPr>
                      </m:fPr>
                      <m:num>
                        <m:r>
                          <m:rPr>
                            <m:sty m:val="p"/>
                          </m:rPr>
                          <a:rPr lang="en-US" altLang="zh-CN">
                            <a:latin typeface="Cambria Math"/>
                          </a:rPr>
                          <m:t>t</m:t>
                        </m:r>
                        <m:r>
                          <a:rPr lang="en-US" altLang="zh-CN" i="1">
                            <a:latin typeface="Cambria Math"/>
                          </a:rPr>
                          <m:t>−</m:t>
                        </m:r>
                        <m:sSub>
                          <m:sSubPr>
                            <m:ctrlPr>
                              <a:rPr lang="zh-CN" altLang="zh-CN" i="1">
                                <a:latin typeface="Cambria Math"/>
                              </a:rPr>
                            </m:ctrlPr>
                          </m:sSubPr>
                          <m:e>
                            <m:r>
                              <m:rPr>
                                <m:sty m:val="p"/>
                              </m:rPr>
                              <a:rPr lang="en-US" altLang="zh-CN">
                                <a:latin typeface="Cambria Math"/>
                              </a:rPr>
                              <m:t>t</m:t>
                            </m:r>
                          </m:e>
                          <m:sub>
                            <m:r>
                              <m:rPr>
                                <m:sty m:val="p"/>
                              </m:rPr>
                              <a:rPr lang="en-US" altLang="zh-CN">
                                <a:latin typeface="Cambria Math"/>
                              </a:rPr>
                              <m:t>j</m:t>
                            </m:r>
                          </m:sub>
                        </m:sSub>
                      </m:num>
                      <m:den>
                        <m:sSub>
                          <m:sSubPr>
                            <m:ctrlPr>
                              <a:rPr lang="zh-CN" altLang="zh-CN" i="1">
                                <a:latin typeface="Cambria Math"/>
                              </a:rPr>
                            </m:ctrlPr>
                          </m:sSubPr>
                          <m:e>
                            <m:r>
                              <m:rPr>
                                <m:sty m:val="p"/>
                              </m:rPr>
                              <a:rPr lang="en-US" altLang="zh-CN">
                                <a:latin typeface="Cambria Math"/>
                              </a:rPr>
                              <m:t>t</m:t>
                            </m:r>
                          </m:e>
                          <m:sub>
                            <m:r>
                              <m:rPr>
                                <m:sty m:val="p"/>
                              </m:rPr>
                              <a:rPr lang="en-US" altLang="zh-CN">
                                <a:latin typeface="Cambria Math"/>
                              </a:rPr>
                              <m:t>j</m:t>
                            </m:r>
                            <m:r>
                              <a:rPr lang="en-US" altLang="zh-CN">
                                <a:latin typeface="Cambria Math"/>
                              </a:rPr>
                              <m:t>+</m:t>
                            </m:r>
                            <m:r>
                              <m:rPr>
                                <m:sty m:val="p"/>
                              </m:rPr>
                              <a:rPr lang="en-US" altLang="zh-CN">
                                <a:latin typeface="Cambria Math"/>
                              </a:rPr>
                              <m:t>n</m:t>
                            </m:r>
                          </m:sub>
                        </m:sSub>
                        <m:r>
                          <a:rPr lang="en-US" altLang="zh-CN" i="1">
                            <a:latin typeface="Cambria Math"/>
                          </a:rPr>
                          <m:t>−</m:t>
                        </m:r>
                        <m:sSub>
                          <m:sSubPr>
                            <m:ctrlPr>
                              <a:rPr lang="zh-CN" altLang="zh-CN" i="1">
                                <a:latin typeface="Cambria Math"/>
                              </a:rPr>
                            </m:ctrlPr>
                          </m:sSubPr>
                          <m:e>
                            <m:r>
                              <m:rPr>
                                <m:sty m:val="p"/>
                              </m:rPr>
                              <a:rPr lang="en-US" altLang="zh-CN">
                                <a:latin typeface="Cambria Math"/>
                              </a:rPr>
                              <m:t>t</m:t>
                            </m:r>
                          </m:e>
                          <m:sub>
                            <m:r>
                              <m:rPr>
                                <m:sty m:val="p"/>
                              </m:rPr>
                              <a:rPr lang="en-US" altLang="zh-CN">
                                <a:latin typeface="Cambria Math"/>
                              </a:rPr>
                              <m:t>j</m:t>
                            </m:r>
                          </m:sub>
                        </m:sSub>
                      </m:den>
                    </m:f>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j</m:t>
                        </m:r>
                        <m:r>
                          <a:rPr lang="en-US" altLang="zh-CN">
                            <a:latin typeface="Cambria Math"/>
                          </a:rPr>
                          <m:t>,</m:t>
                        </m:r>
                        <m:r>
                          <m:rPr>
                            <m:sty m:val="p"/>
                          </m:rPr>
                          <a:rPr lang="en-US" altLang="zh-CN">
                            <a:latin typeface="Cambria Math"/>
                          </a:rPr>
                          <m:t>n</m:t>
                        </m:r>
                        <m:r>
                          <a:rPr lang="en-US" altLang="zh-CN" i="1">
                            <a:latin typeface="Cambria Math"/>
                          </a:rPr>
                          <m:t>−</m:t>
                        </m:r>
                        <m:r>
                          <a:rPr lang="en-US" altLang="zh-CN">
                            <a:latin typeface="Cambria Math"/>
                          </a:rPr>
                          <m:t>1</m:t>
                        </m:r>
                      </m:sub>
                    </m:sSub>
                    <m:d>
                      <m:dPr>
                        <m:ctrlPr>
                          <a:rPr lang="zh-CN" altLang="zh-CN" i="1">
                            <a:latin typeface="Cambria Math"/>
                          </a:rPr>
                        </m:ctrlPr>
                      </m:dPr>
                      <m:e>
                        <m:r>
                          <m:rPr>
                            <m:sty m:val="p"/>
                          </m:rPr>
                          <a:rPr lang="en-US" altLang="zh-CN">
                            <a:latin typeface="Cambria Math"/>
                          </a:rPr>
                          <m:t>t</m:t>
                        </m:r>
                      </m:e>
                    </m:d>
                    <m:r>
                      <a:rPr lang="en-US" altLang="zh-CN">
                        <a:latin typeface="Cambria Math"/>
                      </a:rPr>
                      <m:t>+</m:t>
                    </m:r>
                    <m:f>
                      <m:fPr>
                        <m:ctrlPr>
                          <a:rPr lang="zh-CN" altLang="zh-CN" i="1">
                            <a:latin typeface="Cambria Math"/>
                          </a:rPr>
                        </m:ctrlPr>
                      </m:fPr>
                      <m:num>
                        <m:sSub>
                          <m:sSubPr>
                            <m:ctrlPr>
                              <a:rPr lang="zh-CN" altLang="zh-CN" i="1">
                                <a:latin typeface="Cambria Math"/>
                              </a:rPr>
                            </m:ctrlPr>
                          </m:sSubPr>
                          <m:e>
                            <m:r>
                              <m:rPr>
                                <m:sty m:val="p"/>
                              </m:rPr>
                              <a:rPr lang="en-US" altLang="zh-CN">
                                <a:latin typeface="Cambria Math"/>
                              </a:rPr>
                              <m:t>t</m:t>
                            </m:r>
                          </m:e>
                          <m:sub>
                            <m:r>
                              <m:rPr>
                                <m:sty m:val="p"/>
                              </m:rPr>
                              <a:rPr lang="en-US" altLang="zh-CN">
                                <a:latin typeface="Cambria Math"/>
                              </a:rPr>
                              <m:t>j</m:t>
                            </m:r>
                            <m:r>
                              <a:rPr lang="en-US" altLang="zh-CN">
                                <a:latin typeface="Cambria Math"/>
                              </a:rPr>
                              <m:t>+</m:t>
                            </m:r>
                            <m:r>
                              <m:rPr>
                                <m:sty m:val="p"/>
                              </m:rPr>
                              <a:rPr lang="en-US" altLang="zh-CN">
                                <a:latin typeface="Cambria Math"/>
                              </a:rPr>
                              <m:t>n</m:t>
                            </m:r>
                            <m:r>
                              <a:rPr lang="en-US" altLang="zh-CN">
                                <a:latin typeface="Cambria Math"/>
                              </a:rPr>
                              <m:t>+1</m:t>
                            </m:r>
                          </m:sub>
                        </m:sSub>
                        <m:r>
                          <a:rPr lang="en-US" altLang="zh-CN" i="1">
                            <a:latin typeface="Cambria Math"/>
                          </a:rPr>
                          <m:t>−</m:t>
                        </m:r>
                        <m:r>
                          <m:rPr>
                            <m:sty m:val="p"/>
                          </m:rPr>
                          <a:rPr lang="en-US" altLang="zh-CN">
                            <a:latin typeface="Cambria Math"/>
                          </a:rPr>
                          <m:t>t</m:t>
                        </m:r>
                      </m:num>
                      <m:den>
                        <m:sSub>
                          <m:sSubPr>
                            <m:ctrlPr>
                              <a:rPr lang="zh-CN" altLang="zh-CN" i="1">
                                <a:latin typeface="Cambria Math"/>
                              </a:rPr>
                            </m:ctrlPr>
                          </m:sSubPr>
                          <m:e>
                            <m:r>
                              <m:rPr>
                                <m:sty m:val="p"/>
                              </m:rPr>
                              <a:rPr lang="en-US" altLang="zh-CN">
                                <a:latin typeface="Cambria Math"/>
                              </a:rPr>
                              <m:t>t</m:t>
                            </m:r>
                          </m:e>
                          <m:sub>
                            <m:r>
                              <m:rPr>
                                <m:sty m:val="p"/>
                              </m:rPr>
                              <a:rPr lang="en-US" altLang="zh-CN">
                                <a:latin typeface="Cambria Math"/>
                              </a:rPr>
                              <m:t>j</m:t>
                            </m:r>
                            <m:r>
                              <a:rPr lang="en-US" altLang="zh-CN">
                                <a:latin typeface="Cambria Math"/>
                              </a:rPr>
                              <m:t>+</m:t>
                            </m:r>
                            <m:r>
                              <m:rPr>
                                <m:sty m:val="p"/>
                              </m:rPr>
                              <a:rPr lang="en-US" altLang="zh-CN">
                                <a:latin typeface="Cambria Math"/>
                              </a:rPr>
                              <m:t>n</m:t>
                            </m:r>
                            <m:r>
                              <a:rPr lang="en-US" altLang="zh-CN">
                                <a:latin typeface="Cambria Math"/>
                              </a:rPr>
                              <m:t>+1</m:t>
                            </m:r>
                          </m:sub>
                        </m:sSub>
                        <m:r>
                          <a:rPr lang="en-US" altLang="zh-CN" i="1">
                            <a:latin typeface="Cambria Math"/>
                          </a:rPr>
                          <m:t>−</m:t>
                        </m:r>
                        <m:sSub>
                          <m:sSubPr>
                            <m:ctrlPr>
                              <a:rPr lang="zh-CN" altLang="zh-CN" i="1">
                                <a:latin typeface="Cambria Math"/>
                              </a:rPr>
                            </m:ctrlPr>
                          </m:sSubPr>
                          <m:e>
                            <m:r>
                              <m:rPr>
                                <m:sty m:val="p"/>
                              </m:rPr>
                              <a:rPr lang="en-US" altLang="zh-CN">
                                <a:latin typeface="Cambria Math"/>
                              </a:rPr>
                              <m:t>t</m:t>
                            </m:r>
                          </m:e>
                          <m:sub>
                            <m:r>
                              <m:rPr>
                                <m:sty m:val="p"/>
                              </m:rPr>
                              <a:rPr lang="en-US" altLang="zh-CN">
                                <a:latin typeface="Cambria Math"/>
                              </a:rPr>
                              <m:t>j</m:t>
                            </m:r>
                            <m:r>
                              <a:rPr lang="en-US" altLang="zh-CN">
                                <a:latin typeface="Cambria Math"/>
                              </a:rPr>
                              <m:t>+1</m:t>
                            </m:r>
                          </m:sub>
                        </m:sSub>
                      </m:den>
                    </m:f>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j</m:t>
                        </m:r>
                        <m:r>
                          <a:rPr lang="en-US" altLang="zh-CN">
                            <a:latin typeface="Cambria Math"/>
                          </a:rPr>
                          <m:t>+1,</m:t>
                        </m:r>
                        <m:r>
                          <m:rPr>
                            <m:sty m:val="p"/>
                          </m:rPr>
                          <a:rPr lang="en-US" altLang="zh-CN">
                            <a:latin typeface="Cambria Math"/>
                          </a:rPr>
                          <m:t>n</m:t>
                        </m:r>
                        <m:r>
                          <a:rPr lang="en-US" altLang="zh-CN" i="1">
                            <a:latin typeface="Cambria Math"/>
                          </a:rPr>
                          <m:t>−</m:t>
                        </m:r>
                        <m:r>
                          <a:rPr lang="en-US" altLang="zh-CN">
                            <a:latin typeface="Cambria Math"/>
                          </a:rPr>
                          <m:t>1</m:t>
                        </m:r>
                      </m:sub>
                    </m:sSub>
                    <m:r>
                      <a:rPr lang="en-US" altLang="zh-CN">
                        <a:latin typeface="Cambria Math"/>
                      </a:rPr>
                      <m:t>(</m:t>
                    </m:r>
                    <m:r>
                      <m:rPr>
                        <m:sty m:val="p"/>
                      </m:rPr>
                      <a:rPr lang="en-US" altLang="zh-CN">
                        <a:latin typeface="Cambria Math"/>
                      </a:rPr>
                      <m:t>t</m:t>
                    </m:r>
                    <m:r>
                      <a:rPr lang="en-US" altLang="zh-CN">
                        <a:latin typeface="Cambria Math"/>
                      </a:rPr>
                      <m:t>)</m:t>
                    </m:r>
                  </m:oMath>
                </a14:m>
                <a:endParaRPr lang="zh-CN" altLang="zh-CN" dirty="0"/>
              </a:p>
              <a:p>
                <a:r>
                  <a:rPr lang="zh-CN" altLang="zh-CN" dirty="0"/>
                  <a:t>当节点等距，称</a:t>
                </a:r>
                <a:r>
                  <a:rPr lang="en-US" altLang="zh-CN" dirty="0"/>
                  <a:t>B</a:t>
                </a:r>
                <a:r>
                  <a:rPr lang="zh-CN" altLang="zh-CN" dirty="0"/>
                  <a:t>样条为均匀</a:t>
                </a:r>
                <a:r>
                  <a:rPr lang="en-US" altLang="zh-CN" dirty="0"/>
                  <a:t>(uniform)</a:t>
                </a:r>
                <a:r>
                  <a:rPr lang="zh-CN" altLang="zh-CN" dirty="0"/>
                  <a:t>，否则为非均匀</a:t>
                </a:r>
                <a:r>
                  <a:rPr lang="en-US" altLang="zh-CN" dirty="0"/>
                  <a:t>(non-uniform)</a:t>
                </a:r>
                <a:r>
                  <a:rPr lang="zh-CN" altLang="zh-CN" dirty="0"/>
                  <a:t>。</a:t>
                </a:r>
              </a:p>
              <a:p>
                <a:r>
                  <a:rPr lang="zh-CN" altLang="zh-CN" dirty="0"/>
                  <a:t>关于参数曲线更多的知识，以及使用参数曲面进行几何造型的相关知识，请读者参考计算机图形学相关教材。</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00150"/>
                <a:ext cx="8229600" cy="3891879"/>
              </a:xfrm>
              <a:blipFill rotWithShape="1">
                <a:blip r:embed="rId5"/>
                <a:stretch>
                  <a:fillRect t="-12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16157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数学在游戏引擎中的高级应用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00150"/>
                <a:ext cx="8229600" cy="3747863"/>
              </a:xfrm>
            </p:spPr>
            <p:txBody>
              <a:bodyPr>
                <a:normAutofit fontScale="47500" lnSpcReduction="20000"/>
              </a:bodyPr>
              <a:lstStyle/>
              <a:p>
                <a:r>
                  <a:rPr lang="zh-CN" altLang="zh-CN" b="1" dirty="0"/>
                  <a:t>速度的积分运算</a:t>
                </a:r>
              </a:p>
              <a:p>
                <a:r>
                  <a:rPr lang="zh-CN" altLang="zh-CN" dirty="0"/>
                  <a:t>积分运算在游戏中用的非常多，最常见的就是牛顿第二定律：</a:t>
                </a:r>
              </a:p>
              <a:p>
                <a14:m>
                  <m:oMath xmlns:m="http://schemas.openxmlformats.org/officeDocument/2006/math">
                    <m:r>
                      <a:rPr lang="en-US" altLang="zh-CN" b="1" i="1">
                        <a:latin typeface="Cambria Math"/>
                      </a:rPr>
                      <m:t>𝐅</m:t>
                    </m:r>
                    <m:r>
                      <a:rPr lang="en-US" altLang="zh-CN" b="1">
                        <a:latin typeface="Cambria Math"/>
                      </a:rPr>
                      <m:t>=</m:t>
                    </m:r>
                    <m:r>
                      <m:rPr>
                        <m:sty m:val="p"/>
                      </m:rPr>
                      <a:rPr lang="en-US" altLang="zh-CN">
                        <a:latin typeface="Cambria Math"/>
                      </a:rPr>
                      <m:t>m</m:t>
                    </m:r>
                    <m:r>
                      <a:rPr lang="en-US" altLang="zh-CN" b="1" i="1">
                        <a:latin typeface="Cambria Math"/>
                      </a:rPr>
                      <m:t>𝐚</m:t>
                    </m:r>
                    <m:r>
                      <a:rPr lang="en-US" altLang="zh-CN" b="1">
                        <a:latin typeface="Cambria Math"/>
                      </a:rPr>
                      <m:t>(</m:t>
                    </m:r>
                    <m:r>
                      <m:rPr>
                        <m:sty m:val="p"/>
                      </m:rPr>
                      <a:rPr lang="en-US" altLang="zh-CN">
                        <a:latin typeface="Cambria Math"/>
                      </a:rPr>
                      <m:t>t</m:t>
                    </m:r>
                    <m:r>
                      <a:rPr lang="en-US" altLang="zh-CN" b="1">
                        <a:latin typeface="Cambria Math"/>
                      </a:rPr>
                      <m:t>)</m:t>
                    </m:r>
                  </m:oMath>
                </a14:m>
                <a:endParaRPr lang="zh-CN" altLang="zh-CN" dirty="0"/>
              </a:p>
              <a:p>
                <a:r>
                  <a:rPr lang="zh-CN" altLang="zh-CN" dirty="0"/>
                  <a:t>物体在外力作用下，会产生加速度，而加速度跟速度存在如下关系：</a:t>
                </a:r>
              </a:p>
              <a:p>
                <a14:m>
                  <m:oMath xmlns:m="http://schemas.openxmlformats.org/officeDocument/2006/math">
                    <m:r>
                      <a:rPr lang="en-US" altLang="zh-CN" b="1" i="1">
                        <a:latin typeface="Cambria Math"/>
                      </a:rPr>
                      <m:t>𝐚</m:t>
                    </m:r>
                    <m:r>
                      <a:rPr lang="en-US" altLang="zh-CN" b="1">
                        <a:latin typeface="Cambria Math"/>
                      </a:rPr>
                      <m:t>(</m:t>
                    </m:r>
                    <m:r>
                      <m:rPr>
                        <m:sty m:val="p"/>
                      </m:rPr>
                      <a:rPr lang="en-US" altLang="zh-CN">
                        <a:latin typeface="Cambria Math"/>
                      </a:rPr>
                      <m:t>t</m:t>
                    </m:r>
                    <m:r>
                      <a:rPr lang="en-US" altLang="zh-CN" b="1">
                        <a:latin typeface="Cambria Math"/>
                      </a:rPr>
                      <m:t>)</m:t>
                    </m:r>
                    <m:box>
                      <m:boxPr>
                        <m:diff m:val="on"/>
                        <m:ctrlPr>
                          <a:rPr lang="zh-CN" altLang="zh-CN" i="1">
                            <a:latin typeface="Cambria Math"/>
                          </a:rPr>
                        </m:ctrlPr>
                      </m:boxPr>
                      <m:e>
                        <m:r>
                          <m:rPr>
                            <m:sty m:val="p"/>
                          </m:rPr>
                          <a:rPr lang="en-US" altLang="zh-CN">
                            <a:latin typeface="Cambria Math"/>
                          </a:rPr>
                          <m:t>dt</m:t>
                        </m:r>
                        <m:r>
                          <a:rPr lang="en-US" altLang="zh-CN">
                            <a:latin typeface="Cambria Math"/>
                          </a:rPr>
                          <m:t>=</m:t>
                        </m:r>
                        <m:box>
                          <m:boxPr>
                            <m:diff m:val="on"/>
                            <m:ctrlPr>
                              <a:rPr lang="zh-CN" altLang="zh-CN" i="1">
                                <a:latin typeface="Cambria Math"/>
                              </a:rPr>
                            </m:ctrlPr>
                          </m:boxPr>
                          <m:e>
                            <m:r>
                              <m:rPr>
                                <m:sty m:val="p"/>
                              </m:rPr>
                              <a:rPr lang="en-US" altLang="zh-CN">
                                <a:latin typeface="Cambria Math"/>
                              </a:rPr>
                              <m:t>d</m:t>
                            </m:r>
                            <m:r>
                              <a:rPr lang="en-US" altLang="zh-CN" b="1" i="1">
                                <a:latin typeface="Cambria Math"/>
                              </a:rPr>
                              <m:t>𝐮</m:t>
                            </m:r>
                          </m:e>
                        </m:box>
                      </m:e>
                    </m:box>
                  </m:oMath>
                </a14:m>
                <a:endParaRPr lang="zh-CN" altLang="zh-CN" dirty="0"/>
              </a:p>
              <a:p>
                <a:r>
                  <a:rPr lang="en-US" altLang="zh-CN" b="1" dirty="0"/>
                  <a:t>	</a:t>
                </a:r>
                <a:r>
                  <a:rPr lang="zh-CN" altLang="zh-CN" dirty="0"/>
                  <a:t>其中</a:t>
                </a:r>
                <a14:m>
                  <m:oMath xmlns:m="http://schemas.openxmlformats.org/officeDocument/2006/math">
                    <m:r>
                      <a:rPr lang="en-US" altLang="zh-CN" b="1" i="1">
                        <a:latin typeface="Cambria Math"/>
                      </a:rPr>
                      <m:t>𝐮</m:t>
                    </m:r>
                    <m:r>
                      <a:rPr lang="en-US" altLang="zh-CN">
                        <a:latin typeface="Cambria Math"/>
                      </a:rPr>
                      <m:t>(</m:t>
                    </m:r>
                    <m:r>
                      <m:rPr>
                        <m:sty m:val="p"/>
                      </m:rPr>
                      <a:rPr lang="en-US" altLang="zh-CN">
                        <a:latin typeface="Cambria Math"/>
                      </a:rPr>
                      <m:t>t</m:t>
                    </m:r>
                    <m:r>
                      <a:rPr lang="en-US" altLang="zh-CN">
                        <a:latin typeface="Cambria Math"/>
                      </a:rPr>
                      <m:t>)</m:t>
                    </m:r>
                  </m:oMath>
                </a14:m>
                <a:r>
                  <a:rPr lang="zh-CN" altLang="zh-CN" dirty="0"/>
                  <a:t>为速度，</a:t>
                </a:r>
                <a14:m>
                  <m:oMath xmlns:m="http://schemas.openxmlformats.org/officeDocument/2006/math">
                    <m:r>
                      <m:rPr>
                        <m:sty m:val="p"/>
                      </m:rPr>
                      <a:rPr lang="en-US" altLang="zh-CN">
                        <a:latin typeface="Cambria Math"/>
                      </a:rPr>
                      <m:t>a</m:t>
                    </m:r>
                    <m:r>
                      <a:rPr lang="en-US" altLang="zh-CN" b="1">
                        <a:latin typeface="Cambria Math"/>
                      </a:rPr>
                      <m:t>(</m:t>
                    </m:r>
                    <m:r>
                      <m:rPr>
                        <m:sty m:val="p"/>
                      </m:rPr>
                      <a:rPr lang="en-US" altLang="zh-CN">
                        <a:latin typeface="Cambria Math"/>
                      </a:rPr>
                      <m:t>t</m:t>
                    </m:r>
                    <m:r>
                      <a:rPr lang="en-US" altLang="zh-CN" b="1">
                        <a:latin typeface="Cambria Math"/>
                      </a:rPr>
                      <m:t>)</m:t>
                    </m:r>
                  </m:oMath>
                </a14:m>
                <a:r>
                  <a:rPr lang="zh-CN" altLang="zh-CN" dirty="0"/>
                  <a:t>加速度。通过对方程两边积分得到：</a:t>
                </a:r>
              </a:p>
              <a:p>
                <a14:m>
                  <m:oMath xmlns:m="http://schemas.openxmlformats.org/officeDocument/2006/math">
                    <m:nary>
                      <m:naryPr>
                        <m:limLoc m:val="subSup"/>
                        <m:ctrlPr>
                          <a:rPr lang="zh-CN" altLang="zh-CN" i="1">
                            <a:latin typeface="Cambria Math"/>
                          </a:rPr>
                        </m:ctrlPr>
                      </m:naryPr>
                      <m:sub>
                        <m:sSub>
                          <m:sSubPr>
                            <m:ctrlPr>
                              <a:rPr lang="zh-CN" altLang="zh-CN" i="1">
                                <a:latin typeface="Cambria Math"/>
                              </a:rPr>
                            </m:ctrlPr>
                          </m:sSubPr>
                          <m:e>
                            <m:r>
                              <m:rPr>
                                <m:sty m:val="p"/>
                              </m:rPr>
                              <a:rPr lang="en-US" altLang="zh-CN">
                                <a:latin typeface="Cambria Math"/>
                              </a:rPr>
                              <m:t>t</m:t>
                            </m:r>
                          </m:e>
                          <m:sub>
                            <m:r>
                              <a:rPr lang="en-US" altLang="zh-CN">
                                <a:latin typeface="Cambria Math"/>
                              </a:rPr>
                              <m:t>0</m:t>
                            </m:r>
                          </m:sub>
                        </m:sSub>
                      </m:sub>
                      <m:sup>
                        <m:r>
                          <m:rPr>
                            <m:sty m:val="p"/>
                          </m:rPr>
                          <a:rPr lang="en-US" altLang="zh-CN">
                            <a:latin typeface="Cambria Math"/>
                          </a:rPr>
                          <m:t>t</m:t>
                        </m:r>
                      </m:sup>
                      <m:e>
                        <m:r>
                          <m:rPr>
                            <m:sty m:val="p"/>
                          </m:rPr>
                          <a:rPr lang="en-US" altLang="zh-CN">
                            <a:latin typeface="Cambria Math"/>
                          </a:rPr>
                          <m:t>a</m:t>
                        </m:r>
                      </m:e>
                    </m:nary>
                    <m:r>
                      <a:rPr lang="en-US" altLang="zh-CN">
                        <a:latin typeface="Cambria Math"/>
                      </a:rPr>
                      <m:t>(</m:t>
                    </m:r>
                    <m:r>
                      <m:rPr>
                        <m:sty m:val="p"/>
                      </m:rPr>
                      <a:rPr lang="en-US" altLang="zh-CN">
                        <a:latin typeface="Cambria Math"/>
                      </a:rPr>
                      <m:t>t</m:t>
                    </m:r>
                    <m:r>
                      <a:rPr lang="en-US" altLang="zh-CN">
                        <a:latin typeface="Cambria Math"/>
                      </a:rPr>
                      <m:t>)</m:t>
                    </m:r>
                    <m:r>
                      <m:rPr>
                        <m:sty m:val="p"/>
                      </m:rPr>
                      <a:rPr lang="en-US" altLang="zh-CN">
                        <a:latin typeface="Cambria Math"/>
                      </a:rPr>
                      <m:t>dt</m:t>
                    </m:r>
                    <m:r>
                      <a:rPr lang="en-US" altLang="zh-CN">
                        <a:latin typeface="Cambria Math"/>
                      </a:rPr>
                      <m:t>=</m:t>
                    </m:r>
                    <m:nary>
                      <m:naryPr>
                        <m:limLoc m:val="subSup"/>
                        <m:ctrlPr>
                          <a:rPr lang="zh-CN" altLang="zh-CN" i="1">
                            <a:latin typeface="Cambria Math"/>
                          </a:rPr>
                        </m:ctrlPr>
                      </m:naryPr>
                      <m:sub>
                        <m:sSub>
                          <m:sSubPr>
                            <m:ctrlPr>
                              <a:rPr lang="zh-CN" altLang="zh-CN" i="1">
                                <a:latin typeface="Cambria Math"/>
                              </a:rPr>
                            </m:ctrlPr>
                          </m:sSubPr>
                          <m:e>
                            <m:r>
                              <m:rPr>
                                <m:sty m:val="p"/>
                              </m:rPr>
                              <a:rPr lang="en-US" altLang="zh-CN">
                                <a:latin typeface="Cambria Math"/>
                              </a:rPr>
                              <m:t>u</m:t>
                            </m:r>
                          </m:e>
                          <m:sub>
                            <m:r>
                              <a:rPr lang="en-US" altLang="zh-CN">
                                <a:latin typeface="Cambria Math"/>
                              </a:rPr>
                              <m:t>0</m:t>
                            </m:r>
                          </m:sub>
                        </m:sSub>
                      </m:sub>
                      <m:sup>
                        <m:r>
                          <m:rPr>
                            <m:sty m:val="p"/>
                          </m:rPr>
                          <a:rPr lang="en-US" altLang="zh-CN">
                            <a:latin typeface="Cambria Math"/>
                          </a:rPr>
                          <m:t>u</m:t>
                        </m:r>
                      </m:sup>
                      <m:e>
                        <m:r>
                          <m:rPr>
                            <m:sty m:val="p"/>
                          </m:rPr>
                          <a:rPr lang="en-US" altLang="zh-CN">
                            <a:latin typeface="Cambria Math"/>
                          </a:rPr>
                          <m:t>d</m:t>
                        </m:r>
                        <m:r>
                          <a:rPr lang="en-US" altLang="zh-CN" b="1" i="1">
                            <a:latin typeface="Cambria Math"/>
                          </a:rPr>
                          <m:t>𝐮</m:t>
                        </m:r>
                      </m:e>
                    </m:nary>
                  </m:oMath>
                </a14:m>
                <a:endParaRPr lang="zh-CN" altLang="zh-CN" dirty="0"/>
              </a:p>
              <a:p>
                <a:r>
                  <a:rPr lang="zh-CN" altLang="zh-CN" dirty="0"/>
                  <a:t>其中</a:t>
                </a:r>
                <a14:m>
                  <m:oMath xmlns:m="http://schemas.openxmlformats.org/officeDocument/2006/math">
                    <m:sSub>
                      <m:sSubPr>
                        <m:ctrlPr>
                          <a:rPr lang="zh-CN" altLang="zh-CN" i="1">
                            <a:latin typeface="Cambria Math"/>
                          </a:rPr>
                        </m:ctrlPr>
                      </m:sSubPr>
                      <m:e>
                        <m:r>
                          <a:rPr lang="en-US" altLang="zh-CN" b="1" i="1">
                            <a:latin typeface="Cambria Math"/>
                          </a:rPr>
                          <m:t>𝐮</m:t>
                        </m:r>
                      </m:e>
                      <m:sub>
                        <m:r>
                          <a:rPr lang="en-US" altLang="zh-CN">
                            <a:latin typeface="Cambria Math"/>
                          </a:rPr>
                          <m:t>0</m:t>
                        </m:r>
                      </m:sub>
                    </m:sSub>
                  </m:oMath>
                </a14:m>
                <a:r>
                  <a:rPr lang="zh-CN" altLang="zh-CN" dirty="0"/>
                  <a:t>为时间</a:t>
                </a:r>
                <a14:m>
                  <m:oMath xmlns:m="http://schemas.openxmlformats.org/officeDocument/2006/math">
                    <m:sSub>
                      <m:sSubPr>
                        <m:ctrlPr>
                          <a:rPr lang="zh-CN" altLang="zh-CN" i="1">
                            <a:latin typeface="Cambria Math"/>
                          </a:rPr>
                        </m:ctrlPr>
                      </m:sSubPr>
                      <m:e>
                        <m:r>
                          <m:rPr>
                            <m:sty m:val="p"/>
                          </m:rPr>
                          <a:rPr lang="en-US" altLang="zh-CN">
                            <a:latin typeface="Cambria Math"/>
                          </a:rPr>
                          <m:t>t</m:t>
                        </m:r>
                      </m:e>
                      <m:sub>
                        <m:r>
                          <a:rPr lang="en-US" altLang="zh-CN">
                            <a:latin typeface="Cambria Math"/>
                          </a:rPr>
                          <m:t>0</m:t>
                        </m:r>
                      </m:sub>
                    </m:sSub>
                  </m:oMath>
                </a14:m>
                <a:r>
                  <a:rPr lang="zh-CN" altLang="zh-CN" dirty="0"/>
                  <a:t>时的速度值，从中可以解出</a:t>
                </a:r>
                <a14:m>
                  <m:oMath xmlns:m="http://schemas.openxmlformats.org/officeDocument/2006/math">
                    <m:r>
                      <a:rPr lang="en-US" altLang="zh-CN" b="1" i="1">
                        <a:latin typeface="Cambria Math"/>
                      </a:rPr>
                      <m:t>𝐮</m:t>
                    </m:r>
                    <m:r>
                      <a:rPr lang="en-US" altLang="zh-CN">
                        <a:latin typeface="Cambria Math"/>
                      </a:rPr>
                      <m:t>(</m:t>
                    </m:r>
                    <m:r>
                      <m:rPr>
                        <m:sty m:val="p"/>
                      </m:rPr>
                      <a:rPr lang="en-US" altLang="zh-CN">
                        <a:latin typeface="Cambria Math"/>
                      </a:rPr>
                      <m:t>t</m:t>
                    </m:r>
                    <m:r>
                      <a:rPr lang="en-US" altLang="zh-CN">
                        <a:latin typeface="Cambria Math"/>
                      </a:rPr>
                      <m:t>)</m:t>
                    </m:r>
                  </m:oMath>
                </a14:m>
                <a:r>
                  <a:rPr lang="zh-CN" altLang="zh-CN" dirty="0"/>
                  <a:t>。</a:t>
                </a:r>
              </a:p>
              <a:p>
                <a:r>
                  <a:rPr lang="zh-CN" altLang="zh-CN" dirty="0"/>
                  <a:t>求解速度以后，同理，我们可以积分得到位移。这样就可以计算出物体在受力情况下的位置移动的情况。对于一般的运动来说，除了线加速度、线速度外，还得考虑物体自身旋转的情况，根据运动学知识，我们知道刚体的运动可以分解为线性运动和物体绕其重心的旋转运动。</a:t>
                </a:r>
              </a:p>
              <a:p>
                <a:r>
                  <a:rPr lang="zh-CN" altLang="zh-CN" dirty="0"/>
                  <a:t>利用积分求得的运动满足物理规律，从而能够模拟出更加真实自然的运动效果。</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00150"/>
                <a:ext cx="8229600" cy="3747863"/>
              </a:xfrm>
              <a:blipFill rotWithShape="1">
                <a:blip r:embed="rId2"/>
                <a:stretch>
                  <a:fillRect t="-1789" r="-1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36211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b="1" dirty="0"/>
              <a:t>差分的应用</a:t>
            </a:r>
          </a:p>
          <a:p>
            <a:r>
              <a:rPr lang="zh-CN" altLang="zh-CN" dirty="0"/>
              <a:t>与积分正好相反，差分可以通过物体位置的变化来计算运动速度，通过速度差来计算得到物体运动的</a:t>
            </a:r>
            <a:r>
              <a:rPr lang="zh-CN" altLang="zh-CN" dirty="0" smtClean="0"/>
              <a:t>加速度</a:t>
            </a:r>
            <a:endParaRPr lang="en-US" altLang="zh-CN" dirty="0" smtClean="0"/>
          </a:p>
          <a:p>
            <a:r>
              <a:rPr lang="zh-CN" altLang="zh-CN" dirty="0" smtClean="0"/>
              <a:t>根据</a:t>
            </a:r>
            <a:r>
              <a:rPr lang="zh-CN" altLang="zh-CN" dirty="0"/>
              <a:t>计算方法的不同，可以将差分计算分为显式差分和隐式差分</a:t>
            </a:r>
            <a:r>
              <a:rPr lang="zh-CN" altLang="zh-CN" dirty="0" smtClean="0"/>
              <a:t>两种</a:t>
            </a:r>
            <a:endParaRPr lang="zh-CN" altLang="en-US" dirty="0"/>
          </a:p>
        </p:txBody>
      </p:sp>
    </p:spTree>
    <p:extLst>
      <p:ext uri="{BB962C8B-B14F-4D97-AF65-F5344CB8AC3E}">
        <p14:creationId xmlns:p14="http://schemas.microsoft.com/office/powerpoint/2010/main" val="31400934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流体</a:t>
            </a:r>
            <a:r>
              <a:rPr lang="zh-CN" altLang="zh-CN" b="1" dirty="0" smtClean="0"/>
              <a:t>方程</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smtClean="0"/>
              <a:t>流体</a:t>
            </a:r>
            <a:r>
              <a:rPr lang="zh-CN" altLang="zh-CN" dirty="0"/>
              <a:t>仿真在工业上的应用很广泛，如飞机气动设计，汽车外形设计等，在电影特效上也有很多</a:t>
            </a:r>
            <a:r>
              <a:rPr lang="zh-CN" altLang="zh-CN" dirty="0" smtClean="0"/>
              <a:t>应用</a:t>
            </a:r>
            <a:endParaRPr lang="en-US" altLang="zh-CN" dirty="0" smtClean="0"/>
          </a:p>
          <a:p>
            <a:r>
              <a:rPr lang="zh-CN" altLang="zh-CN" dirty="0" smtClean="0"/>
              <a:t>但</a:t>
            </a:r>
            <a:r>
              <a:rPr lang="zh-CN" altLang="zh-CN" dirty="0"/>
              <a:t>由于计算量大，游戏引擎中通常采用简单的粒子系统来表现流体，多为喷泉、烟雾和爆炸等</a:t>
            </a:r>
            <a:r>
              <a:rPr lang="zh-CN" altLang="zh-CN" dirty="0" smtClean="0"/>
              <a:t>效果</a:t>
            </a:r>
            <a:endParaRPr lang="en-US" altLang="zh-CN" dirty="0" smtClean="0"/>
          </a:p>
          <a:p>
            <a:r>
              <a:rPr lang="zh-CN" altLang="zh-CN" dirty="0" smtClean="0"/>
              <a:t>随着</a:t>
            </a:r>
            <a:r>
              <a:rPr lang="zh-CN" altLang="zh-CN" dirty="0"/>
              <a:t>硬件的发展，计算机的计算能力逐渐增强，特别是</a:t>
            </a:r>
            <a:r>
              <a:rPr lang="en-US" altLang="zh-CN" dirty="0"/>
              <a:t>GPU</a:t>
            </a:r>
            <a:r>
              <a:rPr lang="zh-CN" altLang="zh-CN" dirty="0"/>
              <a:t>的不断发展和一些新的流体仿真算法的出现，我们有机会在游戏中展现更加复杂、真实的流体</a:t>
            </a:r>
            <a:r>
              <a:rPr lang="zh-CN" altLang="zh-CN" dirty="0" smtClean="0"/>
              <a:t>效果</a:t>
            </a:r>
            <a:endParaRPr lang="zh-CN" altLang="en-US" dirty="0"/>
          </a:p>
        </p:txBody>
      </p:sp>
    </p:spTree>
    <p:extLst>
      <p:ext uri="{BB962C8B-B14F-4D97-AF65-F5344CB8AC3E}">
        <p14:creationId xmlns:p14="http://schemas.microsoft.com/office/powerpoint/2010/main" val="28220021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zh-CN" altLang="zh-CN" dirty="0"/>
                  <a:t>纳维</a:t>
                </a:r>
                <a:r>
                  <a:rPr lang="en-US" altLang="zh-CN" dirty="0"/>
                  <a:t>-</a:t>
                </a:r>
                <a:r>
                  <a:rPr lang="zh-CN" altLang="zh-CN" dirty="0"/>
                  <a:t>斯托克斯方程通常由两部分构成：</a:t>
                </a:r>
              </a:p>
              <a:p>
                <a:pPr lvl="0"/>
                <a:r>
                  <a:rPr lang="zh-CN" altLang="zh-CN" dirty="0"/>
                  <a:t>质量方程（连续性方程）</a:t>
                </a:r>
              </a:p>
              <a:p>
                <a14:m>
                  <m:oMath xmlns:m="http://schemas.openxmlformats.org/officeDocument/2006/math">
                    <m:r>
                      <a:rPr lang="en-US" altLang="zh-CN">
                        <a:latin typeface="Cambria Math"/>
                      </a:rPr>
                      <m:t>𝛻</m:t>
                    </m:r>
                    <m:r>
                      <a:rPr lang="en-US" altLang="zh-CN">
                        <a:latin typeface="Cambria Math"/>
                      </a:rPr>
                      <m:t>∙</m:t>
                    </m:r>
                    <m:r>
                      <a:rPr lang="en-US" altLang="zh-CN" b="1" i="1">
                        <a:latin typeface="Cambria Math"/>
                      </a:rPr>
                      <m:t>𝐮</m:t>
                    </m:r>
                    <m:r>
                      <a:rPr lang="en-US" altLang="zh-CN">
                        <a:latin typeface="Cambria Math"/>
                      </a:rPr>
                      <m:t>=0</m:t>
                    </m:r>
                  </m:oMath>
                </a14:m>
                <a:endParaRPr lang="zh-CN" altLang="zh-CN" dirty="0"/>
              </a:p>
              <a:p>
                <a:pPr lvl="0"/>
                <a:r>
                  <a:rPr lang="zh-CN" altLang="zh-CN" dirty="0"/>
                  <a:t>动量方程</a:t>
                </a:r>
              </a:p>
              <a:p>
                <a14:m>
                  <m:oMath xmlns:m="http://schemas.openxmlformats.org/officeDocument/2006/math">
                    <m:f>
                      <m:fPr>
                        <m:ctrlPr>
                          <a:rPr lang="zh-CN" altLang="zh-CN" i="1">
                            <a:latin typeface="Cambria Math"/>
                          </a:rPr>
                        </m:ctrlPr>
                      </m:fPr>
                      <m:num>
                        <m:r>
                          <a:rPr lang="en-US" altLang="zh-CN">
                            <a:latin typeface="Cambria Math"/>
                          </a:rPr>
                          <m:t>𝜕</m:t>
                        </m:r>
                        <m:r>
                          <a:rPr lang="en-US" altLang="zh-CN" b="1" i="1">
                            <a:latin typeface="Cambria Math"/>
                          </a:rPr>
                          <m:t>𝐮</m:t>
                        </m:r>
                      </m:num>
                      <m:den>
                        <m:r>
                          <a:rPr lang="en-US" altLang="zh-CN">
                            <a:latin typeface="Cambria Math"/>
                          </a:rPr>
                          <m:t>𝜕</m:t>
                        </m:r>
                        <m:r>
                          <m:rPr>
                            <m:sty m:val="p"/>
                          </m:rPr>
                          <a:rPr lang="en-US" altLang="zh-CN">
                            <a:latin typeface="Cambria Math"/>
                          </a:rPr>
                          <m:t>t</m:t>
                        </m:r>
                      </m:den>
                    </m:f>
                    <m:r>
                      <a:rPr lang="en-US" altLang="zh-CN">
                        <a:latin typeface="Cambria Math"/>
                      </a:rPr>
                      <m:t>+</m:t>
                    </m:r>
                    <m:d>
                      <m:dPr>
                        <m:ctrlPr>
                          <a:rPr lang="zh-CN" altLang="zh-CN" i="1">
                            <a:latin typeface="Cambria Math"/>
                          </a:rPr>
                        </m:ctrlPr>
                      </m:dPr>
                      <m:e>
                        <m:r>
                          <a:rPr lang="en-US" altLang="zh-CN" b="1" i="1">
                            <a:latin typeface="Cambria Math"/>
                          </a:rPr>
                          <m:t>𝐮</m:t>
                        </m:r>
                        <m:r>
                          <a:rPr lang="en-US" altLang="zh-CN">
                            <a:latin typeface="Cambria Math"/>
                          </a:rPr>
                          <m:t>∙</m:t>
                        </m:r>
                        <m:r>
                          <a:rPr lang="en-US" altLang="zh-CN">
                            <a:latin typeface="Cambria Math"/>
                          </a:rPr>
                          <m:t>𝛻</m:t>
                        </m:r>
                      </m:e>
                    </m:d>
                    <m:r>
                      <a:rPr lang="en-US" altLang="zh-CN" b="1" i="1">
                        <a:latin typeface="Cambria Math"/>
                      </a:rPr>
                      <m:t>𝐮</m:t>
                    </m:r>
                    <m:r>
                      <a:rPr lang="en-US" altLang="zh-CN">
                        <a:latin typeface="Cambria Math"/>
                      </a:rPr>
                      <m:t>=</m:t>
                    </m:r>
                    <m:r>
                      <a:rPr lang="en-US" altLang="zh-CN" i="1">
                        <a:latin typeface="Cambria Math"/>
                      </a:rPr>
                      <m:t>−</m:t>
                    </m:r>
                    <m:f>
                      <m:fPr>
                        <m:ctrlPr>
                          <a:rPr lang="zh-CN" altLang="zh-CN" i="1">
                            <a:latin typeface="Cambria Math"/>
                          </a:rPr>
                        </m:ctrlPr>
                      </m:fPr>
                      <m:num>
                        <m:r>
                          <a:rPr lang="en-US" altLang="zh-CN">
                            <a:latin typeface="Cambria Math"/>
                          </a:rPr>
                          <m:t>1</m:t>
                        </m:r>
                      </m:num>
                      <m:den>
                        <m:r>
                          <m:rPr>
                            <m:sty m:val="p"/>
                          </m:rPr>
                          <a:rPr lang="en-US" altLang="zh-CN">
                            <a:latin typeface="Cambria Math"/>
                          </a:rPr>
                          <m:t>ρ</m:t>
                        </m:r>
                      </m:den>
                    </m:f>
                    <m:r>
                      <a:rPr lang="en-US" altLang="zh-CN">
                        <a:latin typeface="Cambria Math"/>
                      </a:rPr>
                      <m:t>𝛻</m:t>
                    </m:r>
                    <m:r>
                      <m:rPr>
                        <m:sty m:val="p"/>
                      </m:rPr>
                      <a:rPr lang="en-US" altLang="zh-CN">
                        <a:latin typeface="Cambria Math"/>
                      </a:rPr>
                      <m:t>p</m:t>
                    </m:r>
                    <m:r>
                      <a:rPr lang="en-US" altLang="zh-CN">
                        <a:latin typeface="Cambria Math"/>
                      </a:rPr>
                      <m:t>+</m:t>
                    </m:r>
                    <m:f>
                      <m:fPr>
                        <m:ctrlPr>
                          <a:rPr lang="zh-CN" altLang="zh-CN" i="1">
                            <a:latin typeface="Cambria Math"/>
                          </a:rPr>
                        </m:ctrlPr>
                      </m:fPr>
                      <m:num>
                        <m:r>
                          <a:rPr lang="en-US" altLang="zh-CN">
                            <a:latin typeface="Cambria Math"/>
                          </a:rPr>
                          <m:t>1</m:t>
                        </m:r>
                      </m:num>
                      <m:den>
                        <m:r>
                          <m:rPr>
                            <m:sty m:val="p"/>
                          </m:rPr>
                          <a:rPr lang="en-US" altLang="zh-CN">
                            <a:latin typeface="Cambria Math"/>
                          </a:rPr>
                          <m:t>ρ</m:t>
                        </m:r>
                      </m:den>
                    </m:f>
                    <m:r>
                      <m:rPr>
                        <m:sty m:val="p"/>
                      </m:rPr>
                      <a:rPr lang="en-US" altLang="zh-CN">
                        <a:latin typeface="Cambria Math"/>
                      </a:rPr>
                      <m:t>μ</m:t>
                    </m:r>
                    <m:sSup>
                      <m:sSupPr>
                        <m:ctrlPr>
                          <a:rPr lang="zh-CN" altLang="zh-CN" i="1">
                            <a:latin typeface="Cambria Math"/>
                          </a:rPr>
                        </m:ctrlPr>
                      </m:sSupPr>
                      <m:e>
                        <m:r>
                          <a:rPr lang="en-US" altLang="zh-CN">
                            <a:latin typeface="Cambria Math"/>
                          </a:rPr>
                          <m:t>𝛻</m:t>
                        </m:r>
                      </m:e>
                      <m:sup>
                        <m:r>
                          <a:rPr lang="en-US" altLang="zh-CN">
                            <a:latin typeface="Cambria Math"/>
                          </a:rPr>
                          <m:t>2</m:t>
                        </m:r>
                      </m:sup>
                    </m:sSup>
                    <m:r>
                      <a:rPr lang="en-US" altLang="zh-CN" b="1" i="1">
                        <a:latin typeface="Cambria Math"/>
                      </a:rPr>
                      <m:t>𝐯</m:t>
                    </m:r>
                    <m:r>
                      <a:rPr lang="en-US" altLang="zh-CN">
                        <a:latin typeface="Cambria Math"/>
                      </a:rPr>
                      <m:t>+</m:t>
                    </m:r>
                    <m:r>
                      <a:rPr lang="en-US" altLang="zh-CN" b="1" i="1">
                        <a:latin typeface="Cambria Math"/>
                      </a:rPr>
                      <m:t>𝐟</m:t>
                    </m:r>
                  </m:oMath>
                </a14:m>
                <a:endParaRPr lang="zh-CN" altLang="zh-CN" dirty="0"/>
              </a:p>
              <a:p>
                <a:r>
                  <a:rPr lang="zh-CN" altLang="zh-CN" dirty="0"/>
                  <a:t>这里</a:t>
                </a:r>
                <a14:m>
                  <m:oMath xmlns:m="http://schemas.openxmlformats.org/officeDocument/2006/math">
                    <m:r>
                      <a:rPr lang="en-US" altLang="zh-CN">
                        <a:latin typeface="Cambria Math"/>
                      </a:rPr>
                      <m:t>𝛻</m:t>
                    </m:r>
                    <m:r>
                      <a:rPr lang="zh-CN" altLang="zh-CN">
                        <a:latin typeface="Cambria Math"/>
                      </a:rPr>
                      <m:t>为梯度，</m:t>
                    </m:r>
                    <m:r>
                      <a:rPr lang="en-US" altLang="zh-CN" b="1" i="1">
                        <a:latin typeface="Cambria Math"/>
                      </a:rPr>
                      <m:t>𝐮</m:t>
                    </m:r>
                    <m:r>
                      <a:rPr lang="zh-CN" altLang="zh-CN">
                        <a:latin typeface="Cambria Math"/>
                      </a:rPr>
                      <m:t>为速度，</m:t>
                    </m:r>
                    <m:r>
                      <m:rPr>
                        <m:sty m:val="p"/>
                      </m:rPr>
                      <a:rPr lang="en-US" altLang="zh-CN">
                        <a:latin typeface="Cambria Math"/>
                      </a:rPr>
                      <m:t>ρ</m:t>
                    </m:r>
                    <m:r>
                      <a:rPr lang="zh-CN" altLang="zh-CN">
                        <a:latin typeface="Cambria Math"/>
                      </a:rPr>
                      <m:t>为密度，</m:t>
                    </m:r>
                    <m:r>
                      <m:rPr>
                        <m:sty m:val="p"/>
                      </m:rPr>
                      <a:rPr lang="en-US" altLang="zh-CN">
                        <a:latin typeface="Cambria Math"/>
                      </a:rPr>
                      <m:t>p</m:t>
                    </m:r>
                    <m:r>
                      <a:rPr lang="zh-CN" altLang="zh-CN">
                        <a:latin typeface="Cambria Math"/>
                      </a:rPr>
                      <m:t>为压强</m:t>
                    </m:r>
                  </m:oMath>
                </a14:m>
                <a:r>
                  <a:rPr lang="zh-CN" altLang="zh-CN" dirty="0"/>
                  <a:t>，</a:t>
                </a:r>
                <a:r>
                  <a:rPr lang="en-US" altLang="zh-CN" b="1" dirty="0"/>
                  <a:t>f</a:t>
                </a:r>
                <a:r>
                  <a:rPr lang="zh-CN" altLang="zh-CN" dirty="0"/>
                  <a:t>为外力作用。</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2" t="-44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14436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有限元变形计算</a:t>
            </a:r>
          </a:p>
        </p:txBody>
      </p:sp>
      <p:sp>
        <p:nvSpPr>
          <p:cNvPr id="3" name="内容占位符 2"/>
          <p:cNvSpPr>
            <a:spLocks noGrp="1"/>
          </p:cNvSpPr>
          <p:nvPr>
            <p:ph idx="1"/>
          </p:nvPr>
        </p:nvSpPr>
        <p:spPr/>
        <p:txBody>
          <a:bodyPr>
            <a:normAutofit fontScale="92500" lnSpcReduction="20000"/>
          </a:bodyPr>
          <a:lstStyle/>
          <a:p>
            <a:r>
              <a:rPr lang="zh-CN" altLang="zh-CN" dirty="0"/>
              <a:t>游戏中经常需要模拟柔软的物体效果，如肥胖的怪物，布料，皮球等，这些物体在外力作用下会发生</a:t>
            </a:r>
            <a:r>
              <a:rPr lang="zh-CN" altLang="zh-CN" dirty="0" smtClean="0"/>
              <a:t>变形</a:t>
            </a:r>
            <a:endParaRPr lang="en-US" altLang="zh-CN" dirty="0" smtClean="0"/>
          </a:p>
          <a:p>
            <a:r>
              <a:rPr lang="zh-CN" altLang="zh-CN" dirty="0" smtClean="0"/>
              <a:t>数字</a:t>
            </a:r>
            <a:r>
              <a:rPr lang="zh-CN" altLang="zh-CN" dirty="0"/>
              <a:t>游戏中通常采用质量弹簧模型来计算软体</a:t>
            </a:r>
            <a:r>
              <a:rPr lang="zh-CN" altLang="zh-CN" dirty="0" smtClean="0"/>
              <a:t>变形</a:t>
            </a:r>
            <a:endParaRPr lang="zh-CN" altLang="zh-CN" dirty="0"/>
          </a:p>
          <a:p>
            <a:r>
              <a:rPr lang="zh-CN" altLang="zh-CN" dirty="0"/>
              <a:t>使用限元方法可以得到更为精确的软体变形，有限元方法多用于工程计算当中，在游戏中的应用很</a:t>
            </a:r>
            <a:r>
              <a:rPr lang="zh-CN" altLang="zh-CN" dirty="0" smtClean="0"/>
              <a:t>少见</a:t>
            </a:r>
            <a:endParaRPr lang="zh-CN" altLang="en-US" dirty="0"/>
          </a:p>
        </p:txBody>
      </p:sp>
    </p:spTree>
    <p:extLst>
      <p:ext uri="{BB962C8B-B14F-4D97-AF65-F5344CB8AC3E}">
        <p14:creationId xmlns:p14="http://schemas.microsoft.com/office/powerpoint/2010/main" val="13124715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zh-CN" altLang="en-US" dirty="0">
                <a:hlinkClick r:id="rId2"/>
              </a:rPr>
              <a:t>游戏引擎原理及</a:t>
            </a:r>
            <a:r>
              <a:rPr lang="zh-CN" altLang="en-US" dirty="0" smtClean="0">
                <a:hlinkClick r:id="rId2"/>
              </a:rPr>
              <a:t>应用，韩</a:t>
            </a:r>
            <a:r>
              <a:rPr lang="zh-CN" altLang="en-US" dirty="0">
                <a:hlinkClick r:id="rId2"/>
              </a:rPr>
              <a:t>红雷 柳有</a:t>
            </a:r>
            <a:r>
              <a:rPr lang="zh-CN" altLang="en-US" dirty="0" smtClean="0">
                <a:hlinkClick r:id="rId2"/>
              </a:rPr>
              <a:t>权，高等教育出版社 </a:t>
            </a:r>
            <a:r>
              <a:rPr lang="en-US" altLang="zh-CN" dirty="0" smtClean="0">
                <a:hlinkClick r:id="rId2"/>
              </a:rPr>
              <a:t>2012</a:t>
            </a:r>
            <a:r>
              <a:rPr lang="zh-CN" altLang="en-US" dirty="0" smtClean="0">
                <a:hlinkClick r:id="rId2"/>
              </a:rPr>
              <a:t>年</a:t>
            </a:r>
            <a:endParaRPr lang="zh-CN" altLang="en-US" dirty="0"/>
          </a:p>
        </p:txBody>
      </p:sp>
    </p:spTree>
    <p:extLst>
      <p:ext uri="{BB962C8B-B14F-4D97-AF65-F5344CB8AC3E}">
        <p14:creationId xmlns:p14="http://schemas.microsoft.com/office/powerpoint/2010/main" val="620080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向量的点</a:t>
            </a:r>
            <a:r>
              <a:rPr lang="zh-CN" altLang="en-US" sz="2600" dirty="0" smtClean="0">
                <a:solidFill>
                  <a:srgbClr val="000000"/>
                </a:solidFill>
                <a:latin typeface="Microsoft Yahei"/>
                <a:ea typeface="Microsoft Yahei"/>
                <a:sym typeface="Microsoft Yahei"/>
              </a:rPr>
              <a:t>积几何意义</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一个垂直于原向量构成平面的向量</a:t>
            </a: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是一条边向另一条边的投影乘以另一条边的长度。</a:t>
            </a: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两个向量长度的乘积</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两个向量长度的和</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178719" y="2780705"/>
            <a:ext cx="385762" cy="385762"/>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178719" y="4066580"/>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93882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Polling"/>
  <p:tag name="ANONYMOUSPOLLING" val="False"/>
  <p:tag name="PROBLEMSCORE" val="0.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6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8.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783</TotalTime>
  <Words>9177</Words>
  <Application>Microsoft Office PowerPoint</Application>
  <PresentationFormat>全屏显示(16:9)</PresentationFormat>
  <Paragraphs>488</Paragraphs>
  <Slides>89</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89</vt:i4>
      </vt:variant>
    </vt:vector>
  </HeadingPairs>
  <TitlesOfParts>
    <vt:vector size="92" baseType="lpstr">
      <vt:lpstr>凤舞九天</vt:lpstr>
      <vt:lpstr>Equation.DSMT4</vt:lpstr>
      <vt:lpstr>Equation.3</vt:lpstr>
      <vt:lpstr>数学基础</vt:lpstr>
      <vt:lpstr>大纲</vt:lpstr>
      <vt:lpstr>游戏引擎特点</vt:lpstr>
      <vt:lpstr>线性代数</vt:lpstr>
      <vt:lpstr>向量</vt:lpstr>
      <vt:lpstr>PowerPoint 演示文稿</vt:lpstr>
      <vt:lpstr>向量的数量积</vt:lpstr>
      <vt:lpstr>PowerPoint 演示文稿</vt:lpstr>
      <vt:lpstr>PowerPoint 演示文稿</vt:lpstr>
      <vt:lpstr>向量的向量积</vt:lpstr>
      <vt:lpstr>PowerPoint 演示文稿</vt:lpstr>
      <vt:lpstr>PowerPoint 演示文稿</vt:lpstr>
      <vt:lpstr>矩阵</vt:lpstr>
      <vt:lpstr>矩阵加法</vt:lpstr>
      <vt:lpstr>PowerPoint 演示文稿</vt:lpstr>
      <vt:lpstr>数与矩阵相乘</vt:lpstr>
      <vt:lpstr>矩阵的乘法</vt:lpstr>
      <vt:lpstr>PowerPoint 演示文稿</vt:lpstr>
      <vt:lpstr>PowerPoint 演示文稿</vt:lpstr>
      <vt:lpstr>PowerPoint 演示文稿</vt:lpstr>
      <vt:lpstr>矩阵的转置</vt:lpstr>
      <vt:lpstr>逆矩阵</vt:lpstr>
      <vt:lpstr>矩阵和向量在游戏引擎中的应用</vt:lpstr>
      <vt:lpstr>PowerPoint 演示文稿</vt:lpstr>
      <vt:lpstr>PowerPoint 演示文稿</vt:lpstr>
      <vt:lpstr>PowerPoint 演示文稿</vt:lpstr>
      <vt:lpstr>PowerPoint 演示文稿</vt:lpstr>
      <vt:lpstr>PowerPoint 演示文稿</vt:lpstr>
      <vt:lpstr>三维变换</vt:lpstr>
      <vt:lpstr>PowerPoint 演示文稿</vt:lpstr>
      <vt:lpstr>透视投影的原理</vt:lpstr>
      <vt:lpstr>PowerPoint 演示文稿</vt:lpstr>
      <vt:lpstr>PowerPoint 演示文稿</vt:lpstr>
      <vt:lpstr>PowerPoint 演示文稿</vt:lpstr>
      <vt:lpstr>PowerPoint 演示文稿</vt:lpstr>
      <vt:lpstr>欧拉角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四元数</vt:lpstr>
      <vt:lpstr>四元数运算</vt:lpstr>
      <vt:lpstr>PowerPoint 演示文稿</vt:lpstr>
      <vt:lpstr>PowerPoint 演示文稿</vt:lpstr>
      <vt:lpstr>用四元数表示旋转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旋转矩阵、欧拉角和四元数比较</vt:lpstr>
      <vt:lpstr>PowerPoint 演示文稿</vt:lpstr>
      <vt:lpstr>几何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直线与三角形相交检测</vt:lpstr>
      <vt:lpstr>直接求解方法</vt:lpstr>
      <vt:lpstr>参数化求解方法</vt:lpstr>
      <vt:lpstr>曲线</vt:lpstr>
      <vt:lpstr>贝塞尔曲线</vt:lpstr>
      <vt:lpstr>PowerPoint 演示文稿</vt:lpstr>
      <vt:lpstr>PowerPoint 演示文稿</vt:lpstr>
      <vt:lpstr>PowerPoint 演示文稿</vt:lpstr>
      <vt:lpstr>PowerPoint 演示文稿</vt:lpstr>
      <vt:lpstr>PowerPoint 演示文稿</vt:lpstr>
      <vt:lpstr>数学在游戏引擎中的高级应用</vt:lpstr>
      <vt:lpstr>PowerPoint 演示文稿</vt:lpstr>
      <vt:lpstr>流体方程</vt:lpstr>
      <vt:lpstr>PowerPoint 演示文稿</vt:lpstr>
      <vt:lpstr>有限元变形计算</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数学基础</dc:title>
  <dc:creator>HL H</dc:creator>
  <cp:lastModifiedBy>ForWork</cp:lastModifiedBy>
  <cp:revision>48</cp:revision>
  <dcterms:created xsi:type="dcterms:W3CDTF">2018-01-30T08:44:45Z</dcterms:created>
  <dcterms:modified xsi:type="dcterms:W3CDTF">2019-03-13T03:57:58Z</dcterms:modified>
</cp:coreProperties>
</file>