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360"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6F1BE3-9C42-4B32-9415-5FACE015E0A5}" type="datetimeFigureOut">
              <a:rPr lang="zh-CN" altLang="en-US" smtClean="0"/>
              <a:t>2018/3/12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3DBA8B-71D7-4761-96ED-D7257BD9D1F9}" type="slidenum">
              <a:rPr lang="zh-CN" altLang="en-US" smtClean="0"/>
              <a:t>‹#›</a:t>
            </a:fld>
            <a:endParaRPr lang="zh-CN" altLang="en-US"/>
          </a:p>
        </p:txBody>
      </p:sp>
    </p:spTree>
    <p:extLst>
      <p:ext uri="{BB962C8B-B14F-4D97-AF65-F5344CB8AC3E}">
        <p14:creationId xmlns:p14="http://schemas.microsoft.com/office/powerpoint/2010/main" val="4251621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换句话说，给定一个网格模型文件，很难从其中判断出哪些顶点和三角形组成头部，哪些组成手部。。再比如游戏当中需要一个动作，角色头部向某个方向旋转一定角度，很明显，这个动画过程无法预先存储（因为动画制作阶段无法预料角色会向哪个方向，旋转多少度），这就需要游戏进行阶段实时计算得来，但由于无法从网格模型中获得“头部”的信息，使得这个计算很难完成。</a:t>
            </a:r>
          </a:p>
          <a:p>
            <a:endParaRPr lang="zh-CN" altLang="en-US" dirty="0"/>
          </a:p>
        </p:txBody>
      </p:sp>
      <p:sp>
        <p:nvSpPr>
          <p:cNvPr id="4" name="灯片编号占位符 3"/>
          <p:cNvSpPr>
            <a:spLocks noGrp="1"/>
          </p:cNvSpPr>
          <p:nvPr>
            <p:ph type="sldNum" sz="quarter" idx="10"/>
          </p:nvPr>
        </p:nvSpPr>
        <p:spPr/>
        <p:txBody>
          <a:bodyPr/>
          <a:lstStyle/>
          <a:p>
            <a:fld id="{FB3DBA8B-71D7-4761-96ED-D7257BD9D1F9}" type="slidenum">
              <a:rPr lang="zh-CN" altLang="en-US" smtClean="0"/>
              <a:t>11</a:t>
            </a:fld>
            <a:endParaRPr lang="zh-CN" altLang="en-US"/>
          </a:p>
        </p:txBody>
      </p:sp>
    </p:spTree>
    <p:extLst>
      <p:ext uri="{BB962C8B-B14F-4D97-AF65-F5344CB8AC3E}">
        <p14:creationId xmlns:p14="http://schemas.microsoft.com/office/powerpoint/2010/main" val="3480369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网格动画易于实现，而骨骼动画相比来说具有更多的优势，占用存储量较少，只需要保存骨架的关节信息，相比于每帧将整个网格信息的关键帧动画确实占用的保存量更小；骨骼动画可以实现很多实时动画效果，比如物理正确的动画、环境适应的动画以及角色之间交互等；另外，骨骼动画系统还可以重用动画数据，比如游戏中有</a:t>
            </a:r>
            <a:r>
              <a:rPr lang="en-US" altLang="zh-CN" dirty="0" smtClean="0"/>
              <a:t>10</a:t>
            </a:r>
            <a:r>
              <a:rPr lang="zh-CN" altLang="zh-CN" dirty="0" smtClean="0"/>
              <a:t>个不同的角色，但他们都具有一样的走路运动，则只需要存储唯一的走路动画信息即可，因为角色的网格信息是通过骨架动画信息在线计算得到的。</a:t>
            </a:r>
          </a:p>
          <a:p>
            <a:endParaRPr lang="zh-CN" altLang="en-US" dirty="0"/>
          </a:p>
        </p:txBody>
      </p:sp>
      <p:sp>
        <p:nvSpPr>
          <p:cNvPr id="4" name="灯片编号占位符 3"/>
          <p:cNvSpPr>
            <a:spLocks noGrp="1"/>
          </p:cNvSpPr>
          <p:nvPr>
            <p:ph type="sldNum" sz="quarter" idx="10"/>
          </p:nvPr>
        </p:nvSpPr>
        <p:spPr/>
        <p:txBody>
          <a:bodyPr/>
          <a:lstStyle/>
          <a:p>
            <a:fld id="{FB3DBA8B-71D7-4761-96ED-D7257BD9D1F9}" type="slidenum">
              <a:rPr lang="zh-CN" altLang="en-US" smtClean="0"/>
              <a:t>29</a:t>
            </a:fld>
            <a:endParaRPr lang="zh-CN" altLang="en-US"/>
          </a:p>
        </p:txBody>
      </p:sp>
    </p:spTree>
    <p:extLst>
      <p:ext uri="{BB962C8B-B14F-4D97-AF65-F5344CB8AC3E}">
        <p14:creationId xmlns:p14="http://schemas.microsoft.com/office/powerpoint/2010/main" val="20148069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2018/3/12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2018/3/12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2018/3/12</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2018/3/12</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角色</a:t>
            </a:r>
            <a:r>
              <a:rPr lang="zh-CN" altLang="en-US" dirty="0"/>
              <a:t>动画</a:t>
            </a:r>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a:t>中国传媒</a:t>
            </a:r>
            <a:r>
              <a:rPr lang="zh-CN" altLang="en-US" dirty="0" smtClean="0"/>
              <a:t>大学 游戏设计系</a:t>
            </a:r>
            <a:endParaRPr lang="zh-CN" altLang="en-US" dirty="0"/>
          </a:p>
        </p:txBody>
      </p:sp>
    </p:spTree>
    <p:extLst>
      <p:ext uri="{BB962C8B-B14F-4D97-AF65-F5344CB8AC3E}">
        <p14:creationId xmlns:p14="http://schemas.microsoft.com/office/powerpoint/2010/main" val="2628447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网格动画的优势是它的速度快，实现简单， 所需的计算量也</a:t>
            </a:r>
            <a:r>
              <a:rPr lang="zh-CN" altLang="zh-CN" dirty="0" smtClean="0"/>
              <a:t>很少</a:t>
            </a:r>
            <a:endParaRPr lang="en-US" altLang="zh-CN" dirty="0" smtClean="0"/>
          </a:p>
          <a:p>
            <a:r>
              <a:rPr lang="zh-CN" altLang="zh-CN" dirty="0" smtClean="0"/>
              <a:t>这种</a:t>
            </a:r>
            <a:r>
              <a:rPr lang="zh-CN" altLang="zh-CN" dirty="0"/>
              <a:t>动画形式的缺点是需要保存所有帧的网格</a:t>
            </a:r>
            <a:r>
              <a:rPr lang="zh-CN" altLang="zh-CN" dirty="0" smtClean="0"/>
              <a:t>信息</a:t>
            </a:r>
            <a:endParaRPr lang="en-US" altLang="zh-CN" dirty="0" smtClean="0"/>
          </a:p>
          <a:p>
            <a:r>
              <a:rPr lang="zh-CN" altLang="zh-CN" dirty="0" smtClean="0"/>
              <a:t>如果</a:t>
            </a:r>
            <a:r>
              <a:rPr lang="zh-CN" altLang="zh-CN" dirty="0"/>
              <a:t>一个模型有</a:t>
            </a:r>
            <a:r>
              <a:rPr lang="en-US" altLang="zh-CN" dirty="0"/>
              <a:t>100</a:t>
            </a:r>
            <a:r>
              <a:rPr lang="zh-CN" altLang="zh-CN" dirty="0"/>
              <a:t>帧的话，需要保存</a:t>
            </a:r>
            <a:r>
              <a:rPr lang="en-US" altLang="zh-CN" dirty="0"/>
              <a:t>100</a:t>
            </a:r>
            <a:r>
              <a:rPr lang="zh-CN" altLang="zh-CN" dirty="0"/>
              <a:t>次网格信息，存储量比较大，冗余信息</a:t>
            </a:r>
            <a:r>
              <a:rPr lang="zh-CN" altLang="zh-CN" dirty="0" smtClean="0"/>
              <a:t>较多</a:t>
            </a:r>
            <a:endParaRPr lang="en-US" altLang="zh-CN" dirty="0" smtClean="0"/>
          </a:p>
          <a:p>
            <a:r>
              <a:rPr lang="zh-CN" altLang="zh-CN" dirty="0" smtClean="0"/>
              <a:t>另外</a:t>
            </a:r>
            <a:r>
              <a:rPr lang="zh-CN" altLang="zh-CN" dirty="0"/>
              <a:t>，网格动画在插值计算时动画容易产生</a:t>
            </a:r>
            <a:r>
              <a:rPr lang="zh-CN" altLang="zh-CN" dirty="0" smtClean="0"/>
              <a:t>变形</a:t>
            </a:r>
            <a:endParaRPr lang="en-US" altLang="zh-CN" dirty="0" smtClean="0"/>
          </a:p>
          <a:p>
            <a:r>
              <a:rPr lang="zh-CN" altLang="zh-CN" dirty="0" smtClean="0"/>
              <a:t>并且</a:t>
            </a:r>
            <a:r>
              <a:rPr lang="zh-CN" altLang="zh-CN" dirty="0"/>
              <a:t>用网格动画表示的角色很难与游戏环境进行有效</a:t>
            </a:r>
            <a:r>
              <a:rPr lang="zh-CN" altLang="zh-CN" dirty="0" smtClean="0"/>
              <a:t>交互</a:t>
            </a:r>
            <a:endParaRPr lang="zh-CN" altLang="zh-CN" dirty="0"/>
          </a:p>
          <a:p>
            <a:endParaRPr lang="zh-CN" altLang="en-US" dirty="0"/>
          </a:p>
        </p:txBody>
      </p:sp>
    </p:spTree>
    <p:extLst>
      <p:ext uri="{BB962C8B-B14F-4D97-AF65-F5344CB8AC3E}">
        <p14:creationId xmlns:p14="http://schemas.microsoft.com/office/powerpoint/2010/main" val="1071220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一个著名的网格动画的例子是</a:t>
            </a:r>
            <a:r>
              <a:rPr lang="en-US" altLang="zh-CN" dirty="0"/>
              <a:t>id Software</a:t>
            </a:r>
            <a:r>
              <a:rPr lang="zh-CN" altLang="zh-CN" dirty="0"/>
              <a:t>的</a:t>
            </a:r>
            <a:r>
              <a:rPr lang="en-US" altLang="zh-CN" dirty="0"/>
              <a:t>MD2</a:t>
            </a:r>
            <a:r>
              <a:rPr lang="zh-CN" altLang="zh-CN" dirty="0"/>
              <a:t>动画模型。</a:t>
            </a:r>
            <a:r>
              <a:rPr lang="en-US" altLang="zh-CN" dirty="0"/>
              <a:t> MD2</a:t>
            </a:r>
            <a:r>
              <a:rPr lang="zh-CN" altLang="zh-CN" dirty="0"/>
              <a:t>动画模型被应用在</a:t>
            </a:r>
            <a:r>
              <a:rPr lang="en-US" altLang="zh-CN" dirty="0"/>
              <a:t>Quake2</a:t>
            </a:r>
            <a:r>
              <a:rPr lang="zh-CN" altLang="zh-CN" dirty="0"/>
              <a:t>中。</a:t>
            </a:r>
            <a:r>
              <a:rPr lang="en-US" altLang="zh-CN" dirty="0"/>
              <a:t>MD2</a:t>
            </a:r>
            <a:r>
              <a:rPr lang="zh-CN" altLang="zh-CN" dirty="0"/>
              <a:t>文件保存了角色动画关键帧的网格顶点</a:t>
            </a:r>
            <a:r>
              <a:rPr lang="zh-CN" altLang="zh-CN" dirty="0" smtClean="0"/>
              <a:t>信息</a:t>
            </a:r>
            <a:endParaRPr lang="en-US" altLang="zh-CN" dirty="0" smtClean="0"/>
          </a:p>
          <a:p>
            <a:r>
              <a:rPr lang="zh-CN" altLang="zh-CN" dirty="0" smtClean="0"/>
              <a:t>游戏</a:t>
            </a:r>
            <a:r>
              <a:rPr lang="zh-CN" altLang="zh-CN" dirty="0"/>
              <a:t>运行时，根据时间对两个关键帧的信息进行插值计算以得到对应时间的网格顶点位置</a:t>
            </a:r>
            <a:r>
              <a:rPr lang="zh-CN" altLang="zh-CN" dirty="0" smtClean="0"/>
              <a:t>数据</a:t>
            </a:r>
            <a:endParaRPr lang="en-US" altLang="zh-CN" dirty="0" smtClean="0"/>
          </a:p>
          <a:p>
            <a:r>
              <a:rPr lang="zh-CN" altLang="zh-CN" dirty="0" smtClean="0"/>
              <a:t>网格</a:t>
            </a:r>
            <a:r>
              <a:rPr lang="zh-CN" altLang="zh-CN" dirty="0"/>
              <a:t>动画存在的问题就是角色都由统一的数据结构（顶点、三角形）构成，缺乏高层次的语意</a:t>
            </a:r>
            <a:r>
              <a:rPr lang="zh-CN" altLang="zh-CN" dirty="0" smtClean="0"/>
              <a:t>信息这</a:t>
            </a:r>
            <a:r>
              <a:rPr lang="zh-CN" altLang="zh-CN" dirty="0"/>
              <a:t>为游戏中对角色的高层控制带来了</a:t>
            </a:r>
            <a:r>
              <a:rPr lang="zh-CN" altLang="zh-CN" dirty="0" smtClean="0"/>
              <a:t>问题</a:t>
            </a:r>
            <a:endParaRPr lang="en-US" altLang="zh-CN" dirty="0" smtClean="0"/>
          </a:p>
          <a:p>
            <a:r>
              <a:rPr lang="zh-CN" altLang="zh-CN" dirty="0" smtClean="0"/>
              <a:t>比如</a:t>
            </a:r>
            <a:r>
              <a:rPr lang="zh-CN" altLang="zh-CN" dirty="0"/>
              <a:t>游戏中角色拾取了一把剑，要把这把剑装配到右手上，由于无法得到右手的信息，导致这个问题很难得到</a:t>
            </a:r>
            <a:r>
              <a:rPr lang="zh-CN" altLang="zh-CN" dirty="0" smtClean="0"/>
              <a:t>解决</a:t>
            </a:r>
            <a:endParaRPr lang="zh-CN" altLang="en-US" dirty="0"/>
          </a:p>
        </p:txBody>
      </p:sp>
    </p:spTree>
    <p:extLst>
      <p:ext uri="{BB962C8B-B14F-4D97-AF65-F5344CB8AC3E}">
        <p14:creationId xmlns:p14="http://schemas.microsoft.com/office/powerpoint/2010/main" val="4046743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a:t>为了提高网格动画的灵活性，</a:t>
            </a:r>
            <a:r>
              <a:rPr lang="en-US" altLang="zh-CN" dirty="0"/>
              <a:t>Quake 3</a:t>
            </a:r>
            <a:r>
              <a:rPr lang="zh-CN" altLang="zh-CN" dirty="0"/>
              <a:t>采用了</a:t>
            </a:r>
            <a:r>
              <a:rPr lang="en-US" altLang="zh-CN" dirty="0"/>
              <a:t>MD3</a:t>
            </a:r>
            <a:r>
              <a:rPr lang="zh-CN" altLang="zh-CN" dirty="0"/>
              <a:t>动画模型。从基本原理上来说，</a:t>
            </a:r>
            <a:r>
              <a:rPr lang="en-US" altLang="zh-CN" dirty="0"/>
              <a:t>MD3</a:t>
            </a:r>
            <a:r>
              <a:rPr lang="zh-CN" altLang="zh-CN" dirty="0"/>
              <a:t>还是属于网格</a:t>
            </a:r>
            <a:r>
              <a:rPr lang="zh-CN" altLang="zh-CN" dirty="0" smtClean="0"/>
              <a:t>动画</a:t>
            </a:r>
            <a:endParaRPr lang="en-US" altLang="zh-CN" dirty="0" smtClean="0"/>
          </a:p>
          <a:p>
            <a:r>
              <a:rPr lang="zh-CN" altLang="zh-CN" dirty="0" smtClean="0"/>
              <a:t>但是</a:t>
            </a:r>
            <a:r>
              <a:rPr lang="zh-CN" altLang="zh-CN" dirty="0"/>
              <a:t>它把一个人体分割成几个部分，每个部分都有自己独立的动画，并且很容易标记为一定的语意（一般为：头部、躯干和腿部</a:t>
            </a:r>
            <a:r>
              <a:rPr lang="zh-CN" altLang="zh-CN" dirty="0" smtClean="0"/>
              <a:t>）</a:t>
            </a:r>
            <a:endParaRPr lang="en-US" altLang="zh-CN" dirty="0" smtClean="0"/>
          </a:p>
          <a:p>
            <a:r>
              <a:rPr lang="zh-CN" altLang="zh-CN" dirty="0" smtClean="0"/>
              <a:t>通过</a:t>
            </a:r>
            <a:r>
              <a:rPr lang="zh-CN" altLang="zh-CN" dirty="0"/>
              <a:t>把每个部分的动画组合起来，</a:t>
            </a:r>
            <a:r>
              <a:rPr lang="en-US" altLang="zh-CN" dirty="0"/>
              <a:t>MD3</a:t>
            </a:r>
            <a:r>
              <a:rPr lang="zh-CN" altLang="zh-CN" dirty="0"/>
              <a:t>能在不增加内存消耗的前提下提供给一个角色相当丰富的动画</a:t>
            </a:r>
            <a:r>
              <a:rPr lang="zh-CN" altLang="zh-CN" dirty="0" smtClean="0"/>
              <a:t>序列</a:t>
            </a:r>
            <a:endParaRPr lang="zh-CN" altLang="en-US" dirty="0"/>
          </a:p>
        </p:txBody>
      </p:sp>
    </p:spTree>
    <p:extLst>
      <p:ext uri="{BB962C8B-B14F-4D97-AF65-F5344CB8AC3E}">
        <p14:creationId xmlns:p14="http://schemas.microsoft.com/office/powerpoint/2010/main" val="3444155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网格动画插值方法</a:t>
            </a:r>
          </a:p>
        </p:txBody>
      </p:sp>
      <p:sp>
        <p:nvSpPr>
          <p:cNvPr id="3" name="内容占位符 2"/>
          <p:cNvSpPr>
            <a:spLocks noGrp="1"/>
          </p:cNvSpPr>
          <p:nvPr>
            <p:ph idx="1"/>
          </p:nvPr>
        </p:nvSpPr>
        <p:spPr/>
        <p:txBody>
          <a:bodyPr>
            <a:normAutofit fontScale="77500" lnSpcReduction="20000"/>
          </a:bodyPr>
          <a:lstStyle/>
          <a:p>
            <a:r>
              <a:rPr lang="zh-CN" altLang="zh-CN" dirty="0"/>
              <a:t>一般来说，网格动画都是通过三维模型制作软件来制作的，比如</a:t>
            </a:r>
            <a:r>
              <a:rPr lang="en-US" altLang="zh-CN" dirty="0"/>
              <a:t>3ds max</a:t>
            </a:r>
            <a:r>
              <a:rPr lang="zh-CN" altLang="zh-CN" dirty="0"/>
              <a:t>，</a:t>
            </a:r>
            <a:r>
              <a:rPr lang="en-US" altLang="zh-CN" dirty="0"/>
              <a:t> Maya</a:t>
            </a:r>
            <a:r>
              <a:rPr lang="zh-CN" altLang="zh-CN" dirty="0"/>
              <a:t>等。动画师通过调整每一帧的模型网格顶点的位置来制作动画，为了提高效率，动画师可能只调整部分动画帧（称为关键帧）中的网格模型，其余帧的顶点位置由这些关键帧计算得到。</a:t>
            </a:r>
          </a:p>
          <a:p>
            <a:r>
              <a:rPr lang="zh-CN" altLang="zh-CN" dirty="0"/>
              <a:t>网格动画首先要解决的是关键帧之间的插值问题</a:t>
            </a:r>
            <a:r>
              <a:rPr lang="zh-CN" altLang="zh-CN" dirty="0" smtClean="0"/>
              <a:t>，</a:t>
            </a:r>
            <a:endParaRPr lang="en-US" altLang="zh-CN" dirty="0" smtClean="0"/>
          </a:p>
          <a:p>
            <a:r>
              <a:rPr lang="zh-CN" altLang="zh-CN" dirty="0" smtClean="0"/>
              <a:t>比如</a:t>
            </a:r>
            <a:r>
              <a:rPr lang="zh-CN" altLang="zh-CN" dirty="0"/>
              <a:t>动画只存储了每隔</a:t>
            </a:r>
            <a:r>
              <a:rPr lang="en-US" altLang="zh-CN" dirty="0"/>
              <a:t>0.04</a:t>
            </a:r>
            <a:r>
              <a:rPr lang="zh-CN" altLang="zh-CN" dirty="0"/>
              <a:t>秒的关键帧，而在需要播放</a:t>
            </a:r>
            <a:r>
              <a:rPr lang="en-US" altLang="zh-CN" dirty="0"/>
              <a:t>0.03</a:t>
            </a:r>
            <a:r>
              <a:rPr lang="zh-CN" altLang="zh-CN" dirty="0"/>
              <a:t>秒帧的时候，就出现了问题。当然，可以选择离当前时间点最近的关键帧，比如</a:t>
            </a:r>
            <a:r>
              <a:rPr lang="en-US" altLang="zh-CN" dirty="0"/>
              <a:t>0.04</a:t>
            </a:r>
            <a:r>
              <a:rPr lang="zh-CN" altLang="zh-CN" dirty="0"/>
              <a:t>秒来播放，但这样会造成动画播放不流畅的</a:t>
            </a:r>
            <a:r>
              <a:rPr lang="zh-CN" altLang="zh-CN" dirty="0" smtClean="0"/>
              <a:t>问题</a:t>
            </a:r>
            <a:endParaRPr lang="zh-CN" altLang="en-US" dirty="0"/>
          </a:p>
        </p:txBody>
      </p:sp>
    </p:spTree>
    <p:extLst>
      <p:ext uri="{BB962C8B-B14F-4D97-AF65-F5344CB8AC3E}">
        <p14:creationId xmlns:p14="http://schemas.microsoft.com/office/powerpoint/2010/main" val="157509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比如图 </a:t>
            </a:r>
            <a:r>
              <a:rPr lang="en-US" altLang="zh-CN" dirty="0"/>
              <a:t>4</a:t>
            </a:r>
            <a:r>
              <a:rPr lang="zh-CN" altLang="zh-CN" dirty="0"/>
              <a:t>中所示为随着时间的变化的动画序列，每隔</a:t>
            </a:r>
            <a:r>
              <a:rPr lang="en-US" altLang="zh-CN" dirty="0"/>
              <a:t>0.25</a:t>
            </a:r>
            <a:r>
              <a:rPr lang="zh-CN" altLang="zh-CN" dirty="0"/>
              <a:t>秒保存一个关键帧，我们想得到</a:t>
            </a:r>
            <a:r>
              <a:rPr lang="en-US" altLang="zh-CN" dirty="0"/>
              <a:t>0.67</a:t>
            </a:r>
            <a:r>
              <a:rPr lang="zh-CN" altLang="zh-CN" dirty="0"/>
              <a:t>帧的信息，我们需要对两个相邻关键帧（</a:t>
            </a:r>
            <a:r>
              <a:rPr lang="en-US" altLang="zh-CN" dirty="0"/>
              <a:t>0.5</a:t>
            </a:r>
            <a:r>
              <a:rPr lang="zh-CN" altLang="zh-CN" dirty="0"/>
              <a:t>秒处的关键帧和</a:t>
            </a:r>
            <a:r>
              <a:rPr lang="en-US" altLang="zh-CN" dirty="0"/>
              <a:t>0.75</a:t>
            </a:r>
            <a:r>
              <a:rPr lang="zh-CN" altLang="zh-CN" dirty="0"/>
              <a:t>处的关键帧）进行插值得到。</a:t>
            </a:r>
          </a:p>
          <a:p>
            <a:endParaRPr lang="zh-CN" altLang="en-US" dirty="0"/>
          </a:p>
        </p:txBody>
      </p:sp>
      <p:pic>
        <p:nvPicPr>
          <p:cNvPr id="2069" name="Picture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3147814"/>
            <a:ext cx="5773737"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608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常用也是最简单的插值方法是线性插值，公式如下：</a:t>
            </a:r>
          </a:p>
          <a:p>
            <a:r>
              <a:rPr lang="en-US" altLang="zh-CN" dirty="0"/>
              <a:t>Interpolator=(</a:t>
            </a:r>
            <a:r>
              <a:rPr lang="en-US" altLang="zh-CN" dirty="0" err="1"/>
              <a:t>timevalue-lastkeyframe</a:t>
            </a:r>
            <a:r>
              <a:rPr lang="en-US" altLang="zh-CN" dirty="0"/>
              <a:t>)/ (</a:t>
            </a:r>
            <a:r>
              <a:rPr lang="en-US" altLang="zh-CN" dirty="0" err="1"/>
              <a:t>nextkeyframe-lastkeyframe</a:t>
            </a:r>
            <a:r>
              <a:rPr lang="en-US" altLang="zh-CN" dirty="0" smtClean="0"/>
              <a:t>)</a:t>
            </a:r>
          </a:p>
          <a:p>
            <a:r>
              <a:rPr lang="en-US" altLang="zh-CN" dirty="0" smtClean="0"/>
              <a:t>Interpolated </a:t>
            </a:r>
            <a:r>
              <a:rPr lang="en-US" altLang="zh-CN" dirty="0"/>
              <a:t>value=</a:t>
            </a:r>
            <a:r>
              <a:rPr lang="en-US" altLang="zh-CN" dirty="0" err="1"/>
              <a:t>lastvalue</a:t>
            </a:r>
            <a:r>
              <a:rPr lang="en-US" altLang="zh-CN" dirty="0"/>
              <a:t>*(1-Interpolator) + </a:t>
            </a:r>
            <a:r>
              <a:rPr lang="en-US" altLang="zh-CN" dirty="0" err="1" smtClean="0"/>
              <a:t>nextvalue</a:t>
            </a:r>
            <a:r>
              <a:rPr lang="en-US" altLang="zh-CN" dirty="0" smtClean="0"/>
              <a:t>*Interpolator</a:t>
            </a:r>
          </a:p>
          <a:p>
            <a:r>
              <a:rPr lang="zh-CN" altLang="zh-CN" dirty="0" smtClean="0"/>
              <a:t>其中</a:t>
            </a:r>
            <a:r>
              <a:rPr lang="zh-CN" altLang="zh-CN" dirty="0"/>
              <a:t>，</a:t>
            </a:r>
            <a:r>
              <a:rPr lang="en-US" altLang="zh-CN" dirty="0"/>
              <a:t> </a:t>
            </a:r>
            <a:r>
              <a:rPr lang="en-US" altLang="zh-CN" dirty="0" err="1"/>
              <a:t>lastkeyframe</a:t>
            </a:r>
            <a:r>
              <a:rPr lang="en-US" altLang="zh-CN" dirty="0"/>
              <a:t> </a:t>
            </a:r>
            <a:r>
              <a:rPr lang="zh-CN" altLang="zh-CN" dirty="0"/>
              <a:t>和</a:t>
            </a:r>
            <a:r>
              <a:rPr lang="en-US" altLang="zh-CN" dirty="0"/>
              <a:t> </a:t>
            </a:r>
            <a:r>
              <a:rPr lang="en-US" altLang="zh-CN" dirty="0" err="1"/>
              <a:t>lastvalue</a:t>
            </a:r>
            <a:r>
              <a:rPr lang="zh-CN" altLang="zh-CN" dirty="0"/>
              <a:t>保存上一个关键帧的时间和网格信息，</a:t>
            </a:r>
            <a:r>
              <a:rPr lang="en-US" altLang="zh-CN" dirty="0" err="1"/>
              <a:t>nextkeyframe</a:t>
            </a:r>
            <a:r>
              <a:rPr lang="en-US" altLang="zh-CN" dirty="0"/>
              <a:t> </a:t>
            </a:r>
            <a:r>
              <a:rPr lang="zh-CN" altLang="zh-CN" dirty="0"/>
              <a:t>和</a:t>
            </a:r>
            <a:r>
              <a:rPr lang="en-US" altLang="zh-CN" dirty="0"/>
              <a:t> </a:t>
            </a:r>
            <a:r>
              <a:rPr lang="en-US" altLang="zh-CN" dirty="0" err="1"/>
              <a:t>nextvalue</a:t>
            </a:r>
            <a:r>
              <a:rPr lang="zh-CN" altLang="zh-CN" dirty="0"/>
              <a:t>保存后一个关键帧的时间和网格</a:t>
            </a:r>
            <a:r>
              <a:rPr lang="zh-CN" altLang="zh-CN" dirty="0" smtClean="0"/>
              <a:t>信息</a:t>
            </a:r>
            <a:endParaRPr lang="zh-CN" altLang="en-US" dirty="0"/>
          </a:p>
        </p:txBody>
      </p:sp>
    </p:spTree>
    <p:extLst>
      <p:ext uri="{BB962C8B-B14F-4D97-AF65-F5344CB8AC3E}">
        <p14:creationId xmlns:p14="http://schemas.microsoft.com/office/powerpoint/2010/main" val="3166365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691847" y="1906185"/>
            <a:ext cx="5760305" cy="1982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546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使用线性插值可以在较少的系统占用条件下得到平滑的</a:t>
            </a:r>
            <a:r>
              <a:rPr lang="zh-CN" altLang="zh-CN" dirty="0" smtClean="0"/>
              <a:t>动画</a:t>
            </a:r>
            <a:endParaRPr lang="en-US" altLang="zh-CN" dirty="0" smtClean="0"/>
          </a:p>
          <a:p>
            <a:r>
              <a:rPr lang="zh-CN" altLang="zh-CN" dirty="0" smtClean="0"/>
              <a:t>但是</a:t>
            </a:r>
            <a:r>
              <a:rPr lang="zh-CN" altLang="zh-CN" dirty="0"/>
              <a:t>，线性方式的插值会造成网格变形等缺陷，所以也可以使用其他方式的插值策略，比如</a:t>
            </a:r>
            <a:r>
              <a:rPr lang="en-US" altLang="zh-CN" dirty="0" err="1"/>
              <a:t>Bézier</a:t>
            </a:r>
            <a:r>
              <a:rPr lang="zh-CN" altLang="zh-CN" dirty="0"/>
              <a:t>，</a:t>
            </a:r>
            <a:r>
              <a:rPr lang="en-US" altLang="zh-CN" dirty="0"/>
              <a:t> </a:t>
            </a:r>
            <a:r>
              <a:rPr lang="en-US" altLang="zh-CN" dirty="0" err="1"/>
              <a:t>Hermite</a:t>
            </a:r>
            <a:r>
              <a:rPr lang="zh-CN" altLang="zh-CN" dirty="0"/>
              <a:t>曲线插值</a:t>
            </a:r>
            <a:r>
              <a:rPr lang="zh-CN" altLang="zh-CN" dirty="0" smtClean="0"/>
              <a:t>等</a:t>
            </a:r>
            <a:endParaRPr lang="en-US" altLang="zh-CN" dirty="0" smtClean="0"/>
          </a:p>
          <a:p>
            <a:r>
              <a:rPr lang="zh-CN" altLang="zh-CN" dirty="0" smtClean="0"/>
              <a:t>缩小</a:t>
            </a:r>
            <a:r>
              <a:rPr lang="zh-CN" altLang="zh-CN" dirty="0"/>
              <a:t>关键帧的时间间隔也可以提高关键帧动画效果，因为间隔越短，曲线越接近于直线，并且一些速度较快的动画（比如飞行）都需要很高的采样率，但是间隔时间短意味着更多的关键帧，也就需要更多的存储空间。</a:t>
            </a:r>
          </a:p>
          <a:p>
            <a:endParaRPr lang="zh-CN" altLang="en-US" dirty="0"/>
          </a:p>
        </p:txBody>
      </p:sp>
    </p:spTree>
    <p:extLst>
      <p:ext uri="{BB962C8B-B14F-4D97-AF65-F5344CB8AC3E}">
        <p14:creationId xmlns:p14="http://schemas.microsoft.com/office/powerpoint/2010/main" val="599356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动画标签</a:t>
            </a:r>
          </a:p>
        </p:txBody>
      </p:sp>
      <p:sp>
        <p:nvSpPr>
          <p:cNvPr id="3" name="内容占位符 2"/>
          <p:cNvSpPr>
            <a:spLocks noGrp="1"/>
          </p:cNvSpPr>
          <p:nvPr>
            <p:ph idx="1"/>
          </p:nvPr>
        </p:nvSpPr>
        <p:spPr/>
        <p:txBody>
          <a:bodyPr>
            <a:normAutofit fontScale="85000" lnSpcReduction="10000"/>
          </a:bodyPr>
          <a:lstStyle/>
          <a:p>
            <a:r>
              <a:rPr lang="zh-CN" altLang="zh-CN" dirty="0"/>
              <a:t>帧动画及关键帧动画比较容易实现，但当模型网格三角形数目很多的时候，其占用存储量大的问题会很</a:t>
            </a:r>
            <a:r>
              <a:rPr lang="zh-CN" altLang="zh-CN" dirty="0" smtClean="0"/>
              <a:t>明显</a:t>
            </a:r>
            <a:endParaRPr lang="en-US" altLang="zh-CN" dirty="0" smtClean="0"/>
          </a:p>
          <a:p>
            <a:r>
              <a:rPr lang="zh-CN" altLang="zh-CN" dirty="0" smtClean="0"/>
              <a:t>另外</a:t>
            </a:r>
            <a:r>
              <a:rPr lang="zh-CN" altLang="zh-CN" dirty="0"/>
              <a:t>，当角色的动画数量多的时候，这种类型的动画也会很难</a:t>
            </a:r>
            <a:r>
              <a:rPr lang="zh-CN" altLang="zh-CN" dirty="0" smtClean="0"/>
              <a:t>处理</a:t>
            </a:r>
            <a:endParaRPr lang="en-US" altLang="zh-CN" dirty="0" smtClean="0"/>
          </a:p>
          <a:p>
            <a:r>
              <a:rPr lang="zh-CN" altLang="zh-CN" dirty="0" smtClean="0"/>
              <a:t>比如</a:t>
            </a:r>
            <a:r>
              <a:rPr lang="zh-CN" altLang="zh-CN" dirty="0"/>
              <a:t>游戏当中角色具有站立、走路和跑步（向前和前后），还需要跳跃、下蹲和使用不同武器射击动作。那这样的话，我们可能需要</a:t>
            </a:r>
            <a:r>
              <a:rPr lang="en-US" altLang="zh-CN" dirty="0"/>
              <a:t>10</a:t>
            </a:r>
            <a:r>
              <a:rPr lang="zh-CN" altLang="zh-CN" dirty="0"/>
              <a:t>个动画序列：</a:t>
            </a:r>
          </a:p>
          <a:p>
            <a:endParaRPr lang="zh-CN" altLang="en-US" dirty="0"/>
          </a:p>
        </p:txBody>
      </p:sp>
    </p:spTree>
    <p:extLst>
      <p:ext uri="{BB962C8B-B14F-4D97-AF65-F5344CB8AC3E}">
        <p14:creationId xmlns:p14="http://schemas.microsoft.com/office/powerpoint/2010/main" val="303572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pPr lvl="0"/>
            <a:r>
              <a:rPr lang="zh-CN" altLang="zh-CN" dirty="0"/>
              <a:t>站立</a:t>
            </a:r>
          </a:p>
          <a:p>
            <a:pPr lvl="0"/>
            <a:r>
              <a:rPr lang="zh-CN" altLang="zh-CN" dirty="0"/>
              <a:t>向前走</a:t>
            </a:r>
          </a:p>
          <a:p>
            <a:pPr lvl="0"/>
            <a:r>
              <a:rPr lang="zh-CN" altLang="zh-CN" dirty="0"/>
              <a:t>向后走</a:t>
            </a:r>
          </a:p>
          <a:p>
            <a:pPr lvl="0"/>
            <a:r>
              <a:rPr lang="zh-CN" altLang="zh-CN" dirty="0"/>
              <a:t>向前跑</a:t>
            </a:r>
          </a:p>
          <a:p>
            <a:pPr lvl="0"/>
            <a:r>
              <a:rPr lang="zh-CN" altLang="zh-CN" dirty="0"/>
              <a:t>向后跑</a:t>
            </a:r>
          </a:p>
          <a:p>
            <a:pPr lvl="0"/>
            <a:r>
              <a:rPr lang="zh-CN" altLang="zh-CN" dirty="0"/>
              <a:t>跳跃</a:t>
            </a:r>
          </a:p>
          <a:p>
            <a:pPr lvl="0"/>
            <a:r>
              <a:rPr lang="zh-CN" altLang="zh-CN" dirty="0"/>
              <a:t>下蹲</a:t>
            </a:r>
          </a:p>
          <a:p>
            <a:pPr lvl="0"/>
            <a:r>
              <a:rPr lang="zh-CN" altLang="zh-CN" dirty="0"/>
              <a:t>使用武器</a:t>
            </a:r>
            <a:r>
              <a:rPr lang="en-US" altLang="zh-CN" dirty="0"/>
              <a:t>1</a:t>
            </a:r>
            <a:r>
              <a:rPr lang="zh-CN" altLang="zh-CN" dirty="0"/>
              <a:t>射击</a:t>
            </a:r>
          </a:p>
          <a:p>
            <a:pPr lvl="0"/>
            <a:r>
              <a:rPr lang="zh-CN" altLang="zh-CN" dirty="0"/>
              <a:t>使用武器</a:t>
            </a:r>
            <a:r>
              <a:rPr lang="en-US" altLang="zh-CN" dirty="0"/>
              <a:t>2</a:t>
            </a:r>
            <a:r>
              <a:rPr lang="zh-CN" altLang="zh-CN" dirty="0"/>
              <a:t>射击</a:t>
            </a:r>
          </a:p>
          <a:p>
            <a:pPr lvl="0"/>
            <a:r>
              <a:rPr lang="zh-CN" altLang="zh-CN" dirty="0"/>
              <a:t>使用武器</a:t>
            </a:r>
            <a:r>
              <a:rPr lang="en-US" altLang="zh-CN" dirty="0"/>
              <a:t>3</a:t>
            </a:r>
            <a:r>
              <a:rPr lang="zh-CN" altLang="zh-CN" dirty="0"/>
              <a:t>射击</a:t>
            </a:r>
          </a:p>
          <a:p>
            <a:endParaRPr lang="zh-CN" altLang="en-US" dirty="0"/>
          </a:p>
        </p:txBody>
      </p:sp>
    </p:spTree>
    <p:extLst>
      <p:ext uri="{BB962C8B-B14F-4D97-AF65-F5344CB8AC3E}">
        <p14:creationId xmlns:p14="http://schemas.microsoft.com/office/powerpoint/2010/main" val="3952555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40000" lnSpcReduction="20000"/>
          </a:bodyPr>
          <a:lstStyle/>
          <a:p>
            <a:r>
              <a:rPr lang="zh-CN" altLang="zh-CN" dirty="0" smtClean="0"/>
              <a:t>网格</a:t>
            </a:r>
            <a:r>
              <a:rPr lang="zh-CN" altLang="zh-CN" dirty="0"/>
              <a:t>动画</a:t>
            </a:r>
            <a:r>
              <a:rPr lang="en-US" altLang="zh-CN" dirty="0"/>
              <a:t>	</a:t>
            </a:r>
            <a:endParaRPr lang="zh-CN" altLang="zh-CN" dirty="0"/>
          </a:p>
          <a:p>
            <a:pPr lvl="1"/>
            <a:r>
              <a:rPr lang="zh-CN" altLang="zh-CN" dirty="0"/>
              <a:t>网格动画插值方法</a:t>
            </a:r>
            <a:r>
              <a:rPr lang="en-US" altLang="zh-CN" dirty="0"/>
              <a:t>	</a:t>
            </a:r>
            <a:endParaRPr lang="zh-CN" altLang="zh-CN" dirty="0"/>
          </a:p>
          <a:p>
            <a:pPr lvl="1"/>
            <a:r>
              <a:rPr lang="zh-CN" altLang="zh-CN" dirty="0"/>
              <a:t>动画标签</a:t>
            </a:r>
            <a:r>
              <a:rPr lang="en-US" altLang="zh-CN" dirty="0"/>
              <a:t>	</a:t>
            </a:r>
            <a:endParaRPr lang="zh-CN" altLang="zh-CN" dirty="0"/>
          </a:p>
          <a:p>
            <a:r>
              <a:rPr lang="zh-CN" altLang="zh-CN" dirty="0"/>
              <a:t>骨骼动画</a:t>
            </a:r>
            <a:r>
              <a:rPr lang="en-US" altLang="zh-CN" dirty="0"/>
              <a:t>	</a:t>
            </a:r>
            <a:endParaRPr lang="zh-CN" altLang="zh-CN" dirty="0"/>
          </a:p>
          <a:p>
            <a:pPr lvl="1"/>
            <a:r>
              <a:rPr lang="zh-CN" altLang="zh-CN" dirty="0"/>
              <a:t>骨架结构</a:t>
            </a:r>
            <a:r>
              <a:rPr lang="en-US" altLang="zh-CN" dirty="0"/>
              <a:t>	</a:t>
            </a:r>
            <a:endParaRPr lang="zh-CN" altLang="zh-CN" dirty="0"/>
          </a:p>
          <a:p>
            <a:pPr lvl="1"/>
            <a:r>
              <a:rPr lang="zh-CN" altLang="zh-CN" dirty="0"/>
              <a:t>正向运动学</a:t>
            </a:r>
            <a:r>
              <a:rPr lang="en-US" altLang="zh-CN" dirty="0"/>
              <a:t>Forward Kinematics	</a:t>
            </a:r>
            <a:endParaRPr lang="zh-CN" altLang="zh-CN" dirty="0"/>
          </a:p>
          <a:p>
            <a:pPr lvl="1"/>
            <a:r>
              <a:rPr lang="zh-CN" altLang="zh-CN" dirty="0"/>
              <a:t>骨骼蒙皮</a:t>
            </a:r>
            <a:r>
              <a:rPr lang="en-US" altLang="zh-CN" dirty="0"/>
              <a:t>	</a:t>
            </a:r>
            <a:endParaRPr lang="zh-CN" altLang="zh-CN" dirty="0"/>
          </a:p>
          <a:p>
            <a:r>
              <a:rPr lang="zh-CN" altLang="zh-CN" dirty="0"/>
              <a:t>运动捕捉技术</a:t>
            </a:r>
            <a:r>
              <a:rPr lang="en-US" altLang="zh-CN" dirty="0"/>
              <a:t>	</a:t>
            </a:r>
            <a:endParaRPr lang="zh-CN" altLang="zh-CN" dirty="0"/>
          </a:p>
          <a:p>
            <a:pPr lvl="1"/>
            <a:r>
              <a:rPr lang="zh-CN" altLang="zh-CN" dirty="0"/>
              <a:t>运动捕捉动画的应用</a:t>
            </a:r>
            <a:r>
              <a:rPr lang="en-US" altLang="zh-CN" dirty="0"/>
              <a:t>	</a:t>
            </a:r>
            <a:endParaRPr lang="zh-CN" altLang="zh-CN" dirty="0"/>
          </a:p>
          <a:p>
            <a:pPr lvl="1"/>
            <a:r>
              <a:rPr lang="zh-CN" altLang="zh-CN" dirty="0"/>
              <a:t>光学运动捕捉系统</a:t>
            </a:r>
            <a:r>
              <a:rPr lang="en-US" altLang="zh-CN" dirty="0"/>
              <a:t>	</a:t>
            </a:r>
            <a:endParaRPr lang="zh-CN" altLang="zh-CN" dirty="0"/>
          </a:p>
          <a:p>
            <a:pPr lvl="1"/>
            <a:r>
              <a:rPr lang="zh-CN" altLang="zh-CN" dirty="0"/>
              <a:t>电磁运动捕捉系统</a:t>
            </a:r>
            <a:r>
              <a:rPr lang="en-US" altLang="zh-CN" dirty="0"/>
              <a:t>	</a:t>
            </a:r>
            <a:endParaRPr lang="zh-CN" altLang="zh-CN" dirty="0"/>
          </a:p>
          <a:p>
            <a:pPr lvl="1"/>
            <a:r>
              <a:rPr lang="zh-CN" altLang="zh-CN" dirty="0"/>
              <a:t>机械运动捕捉系统</a:t>
            </a:r>
            <a:r>
              <a:rPr lang="en-US" altLang="zh-CN" dirty="0"/>
              <a:t>	</a:t>
            </a:r>
            <a:endParaRPr lang="zh-CN" altLang="zh-CN" dirty="0"/>
          </a:p>
          <a:p>
            <a:r>
              <a:rPr lang="zh-CN" altLang="zh-CN" dirty="0"/>
              <a:t>逆向运动学</a:t>
            </a:r>
            <a:r>
              <a:rPr lang="en-US" altLang="zh-CN" dirty="0"/>
              <a:t>	</a:t>
            </a:r>
            <a:endParaRPr lang="zh-CN" altLang="zh-CN" dirty="0"/>
          </a:p>
          <a:p>
            <a:pPr lvl="1"/>
            <a:r>
              <a:rPr lang="zh-CN" altLang="zh-CN" dirty="0"/>
              <a:t>求解</a:t>
            </a:r>
            <a:r>
              <a:rPr lang="en-US" altLang="zh-CN" dirty="0"/>
              <a:t>IK</a:t>
            </a:r>
            <a:r>
              <a:rPr lang="zh-CN" altLang="zh-CN" dirty="0"/>
              <a:t>问题</a:t>
            </a:r>
            <a:r>
              <a:rPr lang="en-US" altLang="zh-CN" dirty="0"/>
              <a:t>	</a:t>
            </a:r>
            <a:endParaRPr lang="zh-CN" altLang="zh-CN" dirty="0"/>
          </a:p>
          <a:p>
            <a:pPr lvl="1"/>
            <a:r>
              <a:rPr lang="zh-CN" altLang="zh-CN" dirty="0"/>
              <a:t>“看”动作求解</a:t>
            </a:r>
            <a:r>
              <a:rPr lang="en-US" altLang="zh-CN" dirty="0"/>
              <a:t>	</a:t>
            </a:r>
            <a:endParaRPr lang="zh-CN" altLang="zh-CN" dirty="0"/>
          </a:p>
          <a:p>
            <a:pPr lvl="1"/>
            <a:r>
              <a:rPr lang="zh-CN" altLang="zh-CN" dirty="0"/>
              <a:t>“拾取物品”动作求解</a:t>
            </a:r>
            <a:r>
              <a:rPr lang="en-US" altLang="zh-CN" dirty="0"/>
              <a:t>	</a:t>
            </a:r>
            <a:endParaRPr lang="zh-CN" altLang="zh-CN" dirty="0"/>
          </a:p>
          <a:p>
            <a:r>
              <a:rPr lang="zh-CN" altLang="zh-CN" dirty="0"/>
              <a:t>布娃娃系统</a:t>
            </a:r>
            <a:r>
              <a:rPr lang="en-US" altLang="zh-CN" dirty="0"/>
              <a:t>	</a:t>
            </a:r>
            <a:endParaRPr lang="zh-CN" altLang="zh-CN" dirty="0"/>
          </a:p>
          <a:p>
            <a:endParaRPr lang="zh-CN" altLang="en-US" dirty="0"/>
          </a:p>
        </p:txBody>
      </p:sp>
    </p:spTree>
    <p:extLst>
      <p:ext uri="{BB962C8B-B14F-4D97-AF65-F5344CB8AC3E}">
        <p14:creationId xmlns:p14="http://schemas.microsoft.com/office/powerpoint/2010/main" val="3122183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但真正地问题是，我们不光需要</a:t>
            </a:r>
            <a:r>
              <a:rPr lang="en-US" altLang="zh-CN" dirty="0"/>
              <a:t>10</a:t>
            </a:r>
            <a:r>
              <a:rPr lang="zh-CN" altLang="zh-CN" dirty="0"/>
              <a:t>个独立的运动，我们很可能需要角色在运动的时候同时进行射击</a:t>
            </a:r>
            <a:r>
              <a:rPr lang="zh-CN" altLang="zh-CN" dirty="0" smtClean="0"/>
              <a:t>动作</a:t>
            </a:r>
            <a:endParaRPr lang="en-US" altLang="zh-CN" dirty="0" smtClean="0"/>
          </a:p>
          <a:p>
            <a:r>
              <a:rPr lang="zh-CN" altLang="zh-CN" dirty="0" smtClean="0"/>
              <a:t>我们</a:t>
            </a:r>
            <a:r>
              <a:rPr lang="zh-CN" altLang="zh-CN" dirty="0"/>
              <a:t>需要的运动数量将达到</a:t>
            </a:r>
            <a:r>
              <a:rPr lang="en-US" altLang="zh-CN" dirty="0"/>
              <a:t>28</a:t>
            </a:r>
            <a:r>
              <a:rPr lang="zh-CN" altLang="zh-CN" dirty="0"/>
              <a:t>个：</a:t>
            </a:r>
            <a:r>
              <a:rPr lang="en-US" altLang="zh-CN" dirty="0"/>
              <a:t>7</a:t>
            </a:r>
            <a:r>
              <a:rPr lang="zh-CN" altLang="zh-CN" dirty="0"/>
              <a:t>个“姿态”（站立，向前走，向后走，向前跑，向后跑，跳跃和下蹲）；</a:t>
            </a:r>
            <a:r>
              <a:rPr lang="en-US" altLang="zh-CN" dirty="0"/>
              <a:t>4</a:t>
            </a:r>
            <a:r>
              <a:rPr lang="zh-CN" altLang="zh-CN" dirty="0"/>
              <a:t>个“行为”（无行为、使用三种武器射击）。</a:t>
            </a:r>
          </a:p>
          <a:p>
            <a:endParaRPr lang="zh-CN" altLang="en-US" dirty="0"/>
          </a:p>
        </p:txBody>
      </p:sp>
    </p:spTree>
    <p:extLst>
      <p:ext uri="{BB962C8B-B14F-4D97-AF65-F5344CB8AC3E}">
        <p14:creationId xmlns:p14="http://schemas.microsoft.com/office/powerpoint/2010/main" val="1682988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在</a:t>
            </a:r>
            <a:r>
              <a:rPr lang="en-US" altLang="zh-CN" dirty="0"/>
              <a:t>Quake 2</a:t>
            </a:r>
            <a:r>
              <a:rPr lang="zh-CN" altLang="zh-CN" dirty="0"/>
              <a:t>游戏引擎中，并没有很好地解决这个问题，所以当敌人一边射击一边跑向我们的时候，会看到敌人只是做出了射击动作，而并没有跑步动作，就好像滑冰</a:t>
            </a:r>
            <a:r>
              <a:rPr lang="zh-CN" altLang="zh-CN" dirty="0" smtClean="0"/>
              <a:t>一样</a:t>
            </a:r>
            <a:endParaRPr lang="en-US" altLang="zh-CN" dirty="0" smtClean="0"/>
          </a:p>
          <a:p>
            <a:r>
              <a:rPr lang="zh-CN" altLang="zh-CN" dirty="0" smtClean="0"/>
              <a:t>而</a:t>
            </a:r>
            <a:r>
              <a:rPr lang="zh-CN" altLang="zh-CN" dirty="0"/>
              <a:t>在</a:t>
            </a:r>
            <a:r>
              <a:rPr lang="en-US" altLang="zh-CN" dirty="0"/>
              <a:t>Quake 3</a:t>
            </a:r>
            <a:r>
              <a:rPr lang="zh-CN" altLang="zh-CN" dirty="0"/>
              <a:t>的</a:t>
            </a:r>
            <a:r>
              <a:rPr lang="en-US" altLang="zh-CN" dirty="0"/>
              <a:t>MD3</a:t>
            </a:r>
            <a:r>
              <a:rPr lang="zh-CN" altLang="zh-CN" dirty="0"/>
              <a:t>动画系统中，使用了标签动画的方式来解决这个</a:t>
            </a:r>
            <a:r>
              <a:rPr lang="zh-CN" altLang="zh-CN" dirty="0" smtClean="0"/>
              <a:t>问题</a:t>
            </a:r>
            <a:endParaRPr lang="en-US" altLang="zh-CN" dirty="0" smtClean="0"/>
          </a:p>
          <a:p>
            <a:r>
              <a:rPr lang="zh-CN" altLang="zh-CN" dirty="0" smtClean="0"/>
              <a:t>其</a:t>
            </a:r>
            <a:r>
              <a:rPr lang="zh-CN" altLang="zh-CN" dirty="0"/>
              <a:t>核心是将每个角色分解为不同的身体部分（头部、躯干和腿部），每个部分都具有自己的运动</a:t>
            </a:r>
            <a:r>
              <a:rPr lang="zh-CN" altLang="zh-CN" dirty="0" smtClean="0"/>
              <a:t>序列</a:t>
            </a:r>
            <a:endParaRPr lang="zh-CN" altLang="en-US" dirty="0"/>
          </a:p>
        </p:txBody>
      </p:sp>
    </p:spTree>
    <p:extLst>
      <p:ext uri="{BB962C8B-B14F-4D97-AF65-F5344CB8AC3E}">
        <p14:creationId xmlns:p14="http://schemas.microsoft.com/office/powerpoint/2010/main" val="1465527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zh-CN" altLang="zh-CN" dirty="0"/>
              <a:t>腿部：</a:t>
            </a:r>
          </a:p>
          <a:p>
            <a:pPr lvl="1"/>
            <a:r>
              <a:rPr lang="zh-CN" altLang="zh-CN" dirty="0"/>
              <a:t>站立</a:t>
            </a:r>
          </a:p>
          <a:p>
            <a:pPr lvl="1"/>
            <a:r>
              <a:rPr lang="zh-CN" altLang="zh-CN" dirty="0"/>
              <a:t>向前走</a:t>
            </a:r>
          </a:p>
          <a:p>
            <a:pPr lvl="1"/>
            <a:r>
              <a:rPr lang="zh-CN" altLang="zh-CN" dirty="0"/>
              <a:t>向后走</a:t>
            </a:r>
          </a:p>
          <a:p>
            <a:pPr lvl="1"/>
            <a:r>
              <a:rPr lang="zh-CN" altLang="zh-CN" dirty="0"/>
              <a:t>向前跑</a:t>
            </a:r>
          </a:p>
          <a:p>
            <a:pPr lvl="1"/>
            <a:r>
              <a:rPr lang="zh-CN" altLang="zh-CN" dirty="0"/>
              <a:t>向后跑</a:t>
            </a:r>
          </a:p>
          <a:p>
            <a:pPr lvl="1"/>
            <a:r>
              <a:rPr lang="zh-CN" altLang="zh-CN" dirty="0"/>
              <a:t>跳跃</a:t>
            </a:r>
          </a:p>
          <a:p>
            <a:pPr lvl="1"/>
            <a:r>
              <a:rPr lang="zh-CN" altLang="zh-CN" dirty="0"/>
              <a:t>下蹲</a:t>
            </a:r>
          </a:p>
          <a:p>
            <a:r>
              <a:rPr lang="zh-CN" altLang="zh-CN" dirty="0"/>
              <a:t>躯干：</a:t>
            </a:r>
          </a:p>
          <a:p>
            <a:pPr lvl="1"/>
            <a:r>
              <a:rPr lang="zh-CN" altLang="zh-CN" dirty="0"/>
              <a:t>站立</a:t>
            </a:r>
          </a:p>
          <a:p>
            <a:pPr lvl="1"/>
            <a:r>
              <a:rPr lang="zh-CN" altLang="zh-CN" dirty="0"/>
              <a:t>使用武器</a:t>
            </a:r>
            <a:r>
              <a:rPr lang="en-US" altLang="zh-CN" dirty="0"/>
              <a:t>1</a:t>
            </a:r>
            <a:r>
              <a:rPr lang="zh-CN" altLang="zh-CN" dirty="0"/>
              <a:t>射击</a:t>
            </a:r>
          </a:p>
          <a:p>
            <a:pPr lvl="1"/>
            <a:r>
              <a:rPr lang="zh-CN" altLang="zh-CN" dirty="0"/>
              <a:t>使用武器</a:t>
            </a:r>
            <a:r>
              <a:rPr lang="en-US" altLang="zh-CN" dirty="0"/>
              <a:t>2</a:t>
            </a:r>
            <a:r>
              <a:rPr lang="zh-CN" altLang="zh-CN" dirty="0"/>
              <a:t>射击</a:t>
            </a:r>
          </a:p>
          <a:p>
            <a:pPr lvl="1"/>
            <a:r>
              <a:rPr lang="zh-CN" altLang="zh-CN" dirty="0"/>
              <a:t>使用武器</a:t>
            </a:r>
            <a:r>
              <a:rPr lang="en-US" altLang="zh-CN" dirty="0"/>
              <a:t>3</a:t>
            </a:r>
            <a:r>
              <a:rPr lang="zh-CN" altLang="zh-CN" dirty="0"/>
              <a:t>射击</a:t>
            </a:r>
          </a:p>
          <a:p>
            <a:endParaRPr lang="zh-CN" altLang="en-US" dirty="0"/>
          </a:p>
        </p:txBody>
      </p:sp>
    </p:spTree>
    <p:extLst>
      <p:ext uri="{BB962C8B-B14F-4D97-AF65-F5344CB8AC3E}">
        <p14:creationId xmlns:p14="http://schemas.microsoft.com/office/powerpoint/2010/main" val="1929539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当运动序列确定后，就可以将各个身体部分连接起来得到完整的</a:t>
            </a:r>
            <a:r>
              <a:rPr lang="zh-CN" altLang="zh-CN" dirty="0" smtClean="0"/>
              <a:t>角色</a:t>
            </a:r>
            <a:endParaRPr lang="en-US" altLang="zh-CN" dirty="0" smtClean="0"/>
          </a:p>
          <a:p>
            <a:r>
              <a:rPr lang="zh-CN" altLang="zh-CN" dirty="0" smtClean="0"/>
              <a:t>设计师</a:t>
            </a:r>
            <a:r>
              <a:rPr lang="zh-CN" altLang="zh-CN" dirty="0"/>
              <a:t>需要手动指定每个身体部分的锚点，这样就可以知道每个部分所在的位置，这些锚点称为</a:t>
            </a:r>
            <a:r>
              <a:rPr lang="zh-CN" altLang="zh-CN" dirty="0" smtClean="0"/>
              <a:t>标签</a:t>
            </a:r>
            <a:endParaRPr lang="en-US" altLang="zh-CN" dirty="0" smtClean="0"/>
          </a:p>
          <a:p>
            <a:r>
              <a:rPr lang="zh-CN" altLang="zh-CN" dirty="0" smtClean="0"/>
              <a:t>在</a:t>
            </a:r>
            <a:r>
              <a:rPr lang="zh-CN" altLang="zh-CN" dirty="0"/>
              <a:t>典型的</a:t>
            </a:r>
            <a:r>
              <a:rPr lang="en-US" altLang="zh-CN" dirty="0"/>
              <a:t>Quake3</a:t>
            </a:r>
            <a:r>
              <a:rPr lang="zh-CN" altLang="zh-CN" dirty="0"/>
              <a:t>引擎游戏中，有三个身体部分——头部、躯干和腿部，有四个标签：</a:t>
            </a:r>
            <a:r>
              <a:rPr lang="en-US" altLang="zh-CN" dirty="0" err="1"/>
              <a:t>tag_floor</a:t>
            </a:r>
            <a:r>
              <a:rPr lang="zh-CN" altLang="zh-CN" dirty="0"/>
              <a:t>用于指定地面位置，这样角色能够准确站立到地面上；</a:t>
            </a:r>
            <a:r>
              <a:rPr lang="en-US" altLang="zh-CN" dirty="0" err="1"/>
              <a:t>tag_legs</a:t>
            </a:r>
            <a:r>
              <a:rPr lang="zh-CN" altLang="zh-CN" dirty="0"/>
              <a:t>用来指定躯干和腿部的连接点；</a:t>
            </a:r>
            <a:r>
              <a:rPr lang="en-US" altLang="zh-CN" dirty="0" err="1"/>
              <a:t>tag_head</a:t>
            </a:r>
            <a:r>
              <a:rPr lang="zh-CN" altLang="zh-CN" dirty="0"/>
              <a:t>用来指定头部和躯干的连接点；</a:t>
            </a:r>
            <a:r>
              <a:rPr lang="en-US" altLang="zh-CN" dirty="0" err="1"/>
              <a:t>tag_weapon</a:t>
            </a:r>
            <a:r>
              <a:rPr lang="zh-CN" altLang="zh-CN" dirty="0"/>
              <a:t>一般放于右手处，这样可以让角色握住</a:t>
            </a:r>
            <a:r>
              <a:rPr lang="zh-CN" altLang="zh-CN" dirty="0" smtClean="0"/>
              <a:t>武器</a:t>
            </a:r>
            <a:endParaRPr lang="zh-CN" altLang="en-US" dirty="0"/>
          </a:p>
        </p:txBody>
      </p:sp>
    </p:spTree>
    <p:extLst>
      <p:ext uri="{BB962C8B-B14F-4D97-AF65-F5344CB8AC3E}">
        <p14:creationId xmlns:p14="http://schemas.microsoft.com/office/powerpoint/2010/main" val="3734128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标签用来指定每个身体部位所在的位置（包括平移和旋转），但如何保证身体部位之间无缝连接呢</a:t>
            </a:r>
            <a:r>
              <a:rPr lang="zh-CN" altLang="zh-CN" dirty="0" smtClean="0"/>
              <a:t>？</a:t>
            </a:r>
            <a:endParaRPr lang="en-US" altLang="zh-CN" dirty="0" smtClean="0"/>
          </a:p>
          <a:p>
            <a:r>
              <a:rPr lang="zh-CN" altLang="zh-CN" dirty="0" smtClean="0"/>
              <a:t>理想</a:t>
            </a:r>
            <a:r>
              <a:rPr lang="zh-CN" altLang="zh-CN" dirty="0"/>
              <a:t>情况下，不同部分接缝处的三角形都应该很好地对应</a:t>
            </a:r>
            <a:r>
              <a:rPr lang="zh-CN" altLang="zh-CN" dirty="0" smtClean="0"/>
              <a:t>上</a:t>
            </a:r>
            <a:endParaRPr lang="en-US" altLang="zh-CN" dirty="0"/>
          </a:p>
          <a:p>
            <a:r>
              <a:rPr lang="zh-CN" altLang="zh-CN" dirty="0" smtClean="0"/>
              <a:t>在</a:t>
            </a:r>
            <a:r>
              <a:rPr lang="en-US" altLang="zh-CN" dirty="0"/>
              <a:t> Quake 3 </a:t>
            </a:r>
            <a:r>
              <a:rPr lang="zh-CN" altLang="zh-CN" dirty="0"/>
              <a:t>引擎的动画系统当中，并没有真正做各个部分之间的缝合工作，而是将每个部分看成独立的模型，为了避免它们之间出现缝隙，允许各部分之间在接缝处有一定程度的交叉，制作人员也需要通过其他一些技巧来增加</a:t>
            </a:r>
            <a:r>
              <a:rPr lang="zh-CN" altLang="zh-CN" dirty="0" smtClean="0"/>
              <a:t>真实感</a:t>
            </a:r>
            <a:endParaRPr lang="en-US" altLang="zh-CN" dirty="0" smtClean="0"/>
          </a:p>
          <a:p>
            <a:pPr lvl="1"/>
            <a:r>
              <a:rPr lang="zh-CN" altLang="zh-CN" dirty="0" smtClean="0"/>
              <a:t>比如</a:t>
            </a:r>
            <a:r>
              <a:rPr lang="zh-CN" altLang="zh-CN" dirty="0"/>
              <a:t>腰带做宽一些，做一些过渡比较好的纹理等。</a:t>
            </a:r>
          </a:p>
          <a:p>
            <a:endParaRPr lang="zh-CN" altLang="en-US" dirty="0"/>
          </a:p>
        </p:txBody>
      </p:sp>
    </p:spTree>
    <p:extLst>
      <p:ext uri="{BB962C8B-B14F-4D97-AF65-F5344CB8AC3E}">
        <p14:creationId xmlns:p14="http://schemas.microsoft.com/office/powerpoint/2010/main" val="3922736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实现标签动画系统其实和普通的单网格关键帧动画系统没有本质区别，我们只需要将每个身体部分的动画保存为指针，以便随时能够索引到每个部分的动画</a:t>
            </a:r>
            <a:r>
              <a:rPr lang="zh-CN" altLang="zh-CN" dirty="0" smtClean="0"/>
              <a:t>帧</a:t>
            </a:r>
            <a:endParaRPr lang="en-US" altLang="zh-CN" dirty="0" smtClean="0"/>
          </a:p>
          <a:p>
            <a:r>
              <a:rPr lang="zh-CN" altLang="zh-CN" dirty="0" smtClean="0"/>
              <a:t>可以</a:t>
            </a:r>
            <a:r>
              <a:rPr lang="zh-CN" altLang="zh-CN" dirty="0"/>
              <a:t>用一个数据结构存标签的位置及旋转信息，将其应用于相连的两个身体部位</a:t>
            </a:r>
            <a:r>
              <a:rPr lang="zh-CN" altLang="zh-CN" dirty="0" smtClean="0"/>
              <a:t>上</a:t>
            </a:r>
            <a:endParaRPr lang="en-US" altLang="zh-CN" dirty="0" smtClean="0"/>
          </a:p>
          <a:p>
            <a:r>
              <a:rPr lang="zh-CN" altLang="zh-CN" dirty="0" smtClean="0"/>
              <a:t>在</a:t>
            </a:r>
            <a:r>
              <a:rPr lang="zh-CN" altLang="zh-CN" dirty="0"/>
              <a:t>渲染阶段，使用标签来将所有身体部分绘制到正确的位置。</a:t>
            </a:r>
          </a:p>
          <a:p>
            <a:endParaRPr lang="zh-CN" altLang="en-US" dirty="0"/>
          </a:p>
        </p:txBody>
      </p:sp>
    </p:spTree>
    <p:extLst>
      <p:ext uri="{BB962C8B-B14F-4D97-AF65-F5344CB8AC3E}">
        <p14:creationId xmlns:p14="http://schemas.microsoft.com/office/powerpoint/2010/main" val="1836335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在占用较少存储空间的条件下，标签系统比传统网格动画提供了更加灵活的动画控制</a:t>
            </a:r>
            <a:r>
              <a:rPr lang="zh-CN" altLang="zh-CN" dirty="0" smtClean="0"/>
              <a:t>方法</a:t>
            </a:r>
            <a:endParaRPr lang="en-US" altLang="zh-CN" dirty="0" smtClean="0"/>
          </a:p>
          <a:p>
            <a:r>
              <a:rPr lang="zh-CN" altLang="zh-CN" dirty="0" smtClean="0"/>
              <a:t>比如</a:t>
            </a:r>
            <a:r>
              <a:rPr lang="zh-CN" altLang="zh-CN" dirty="0"/>
              <a:t>游戏中用到了车辆或者其他坐骑，可以对这些物品添加标签来指定它们摆放的位置，这样动画系统就可以正确地将角色和坐骑进行绑定得到动画</a:t>
            </a:r>
            <a:r>
              <a:rPr lang="zh-CN" altLang="zh-CN" dirty="0" smtClean="0"/>
              <a:t>效果</a:t>
            </a:r>
            <a:endParaRPr lang="en-US" altLang="zh-CN" dirty="0" smtClean="0"/>
          </a:p>
          <a:p>
            <a:r>
              <a:rPr lang="zh-CN" altLang="zh-CN" dirty="0" smtClean="0"/>
              <a:t>所以</a:t>
            </a:r>
            <a:r>
              <a:rPr lang="zh-CN" altLang="zh-CN" dirty="0"/>
              <a:t>，游戏当中动画种类较多，并且角色身上可能附带不同物品的时候，可以使用标签</a:t>
            </a:r>
            <a:r>
              <a:rPr lang="zh-CN" altLang="zh-CN" dirty="0" smtClean="0"/>
              <a:t>系统</a:t>
            </a:r>
            <a:endParaRPr lang="zh-CN" altLang="en-US" dirty="0"/>
          </a:p>
        </p:txBody>
      </p:sp>
    </p:spTree>
    <p:extLst>
      <p:ext uri="{BB962C8B-B14F-4D97-AF65-F5344CB8AC3E}">
        <p14:creationId xmlns:p14="http://schemas.microsoft.com/office/powerpoint/2010/main" val="1142858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标签</a:t>
            </a:r>
            <a:r>
              <a:rPr lang="zh-CN" altLang="zh-CN" dirty="0" smtClean="0"/>
              <a:t>系统</a:t>
            </a:r>
            <a:r>
              <a:rPr lang="zh-CN" altLang="en-US" dirty="0" smtClean="0"/>
              <a:t>的</a:t>
            </a:r>
            <a:r>
              <a:rPr lang="zh-CN" altLang="zh-CN" dirty="0" smtClean="0"/>
              <a:t>不足</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不同</a:t>
            </a:r>
            <a:r>
              <a:rPr lang="zh-CN" altLang="zh-CN" dirty="0"/>
              <a:t>角色之间不能复用动画，如果游戏中不同的角色使用相同的动画时，我们仍然需要分别进行</a:t>
            </a:r>
            <a:r>
              <a:rPr lang="zh-CN" altLang="zh-CN" dirty="0" smtClean="0"/>
              <a:t>制作</a:t>
            </a:r>
            <a:endParaRPr lang="en-US" altLang="zh-CN" dirty="0" smtClean="0"/>
          </a:p>
          <a:p>
            <a:r>
              <a:rPr lang="zh-CN" altLang="zh-CN" dirty="0" smtClean="0"/>
              <a:t>标签</a:t>
            </a:r>
            <a:r>
              <a:rPr lang="zh-CN" altLang="zh-CN" dirty="0"/>
              <a:t>动画仍然不能处理角色和游戏场景的交互，比如角色按照地形的起伏改变朝向，伸手拾取任意位置的物品等，角色仅限于做事先准备好的动作，不能随着环境的不同做出适应环境的任意动作</a:t>
            </a:r>
            <a:r>
              <a:rPr lang="zh-CN" altLang="zh-CN" dirty="0" smtClean="0"/>
              <a:t>来</a:t>
            </a:r>
            <a:endParaRPr lang="en-US" altLang="zh-CN" dirty="0" smtClean="0"/>
          </a:p>
          <a:p>
            <a:r>
              <a:rPr lang="zh-CN" altLang="zh-CN" dirty="0" smtClean="0"/>
              <a:t>身体</a:t>
            </a:r>
            <a:r>
              <a:rPr lang="zh-CN" altLang="zh-CN" dirty="0"/>
              <a:t>部分划分有一定限制，划分太多的身体部分会造成动画总数增加，并且控制困难，比如</a:t>
            </a:r>
            <a:r>
              <a:rPr lang="en-US" altLang="zh-CN" dirty="0"/>
              <a:t>MD3</a:t>
            </a:r>
            <a:r>
              <a:rPr lang="zh-CN" altLang="zh-CN" dirty="0"/>
              <a:t>文件只需要处理两个身体部分（躯干和腿部，而头部通常没有动画）。</a:t>
            </a:r>
          </a:p>
          <a:p>
            <a:endParaRPr lang="zh-CN" altLang="en-US" dirty="0"/>
          </a:p>
        </p:txBody>
      </p:sp>
    </p:spTree>
    <p:extLst>
      <p:ext uri="{BB962C8B-B14F-4D97-AF65-F5344CB8AC3E}">
        <p14:creationId xmlns:p14="http://schemas.microsoft.com/office/powerpoint/2010/main" val="3358462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总的来说，标签动画可以提升关键帧动画的使用效率，一定程度上解决了关键帧动画占用存储量大的</a:t>
            </a:r>
            <a:r>
              <a:rPr lang="zh-CN" altLang="zh-CN" dirty="0" smtClean="0"/>
              <a:t>问题</a:t>
            </a:r>
            <a:endParaRPr lang="en-US" altLang="zh-CN" dirty="0" smtClean="0"/>
          </a:p>
          <a:p>
            <a:r>
              <a:rPr lang="zh-CN" altLang="zh-CN" dirty="0" smtClean="0"/>
              <a:t>但</a:t>
            </a:r>
            <a:r>
              <a:rPr lang="zh-CN" altLang="zh-CN" dirty="0"/>
              <a:t>由于角色被分解为多个部分，造成控制困难，动画控制模块需要做大量工作来保证角色动画的</a:t>
            </a:r>
            <a:r>
              <a:rPr lang="zh-CN" altLang="zh-CN" dirty="0" smtClean="0"/>
              <a:t>正确性</a:t>
            </a:r>
            <a:endParaRPr lang="en-US" altLang="zh-CN" dirty="0" smtClean="0"/>
          </a:p>
          <a:p>
            <a:r>
              <a:rPr lang="zh-CN" altLang="zh-CN" dirty="0" smtClean="0"/>
              <a:t>标签</a:t>
            </a:r>
            <a:r>
              <a:rPr lang="zh-CN" altLang="zh-CN" dirty="0"/>
              <a:t>动画是使用网格动画来模拟骨骼动画的一种方法，它所面临的很多问题可以使用骨骼动画来</a:t>
            </a:r>
            <a:r>
              <a:rPr lang="zh-CN" altLang="zh-CN" dirty="0" smtClean="0"/>
              <a:t>解决</a:t>
            </a:r>
            <a:endParaRPr lang="zh-CN" altLang="en-US" dirty="0"/>
          </a:p>
        </p:txBody>
      </p:sp>
    </p:spTree>
    <p:extLst>
      <p:ext uri="{BB962C8B-B14F-4D97-AF65-F5344CB8AC3E}">
        <p14:creationId xmlns:p14="http://schemas.microsoft.com/office/powerpoint/2010/main" val="1781191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骨骼动画</a:t>
            </a:r>
          </a:p>
        </p:txBody>
      </p:sp>
      <p:sp>
        <p:nvSpPr>
          <p:cNvPr id="3" name="内容占位符 2"/>
          <p:cNvSpPr>
            <a:spLocks noGrp="1"/>
          </p:cNvSpPr>
          <p:nvPr>
            <p:ph idx="1"/>
          </p:nvPr>
        </p:nvSpPr>
        <p:spPr/>
        <p:txBody>
          <a:bodyPr>
            <a:normAutofit fontScale="62500" lnSpcReduction="20000"/>
          </a:bodyPr>
          <a:lstStyle/>
          <a:p>
            <a:r>
              <a:rPr lang="zh-CN" altLang="zh-CN" dirty="0"/>
              <a:t>前面介绍的网格动画也叫做显式动画，因为所有动画数据都直接保存于文件当中，播放动画的时候，直接将每一帧的网格绘制出来即</a:t>
            </a:r>
            <a:r>
              <a:rPr lang="zh-CN" altLang="zh-CN" dirty="0" smtClean="0"/>
              <a:t>可</a:t>
            </a:r>
            <a:endParaRPr lang="en-US" altLang="zh-CN" dirty="0" smtClean="0"/>
          </a:p>
          <a:p>
            <a:r>
              <a:rPr lang="zh-CN" altLang="zh-CN" dirty="0" smtClean="0"/>
              <a:t>而</a:t>
            </a:r>
            <a:r>
              <a:rPr lang="zh-CN" altLang="zh-CN" dirty="0"/>
              <a:t>骨骼动画也叫做隐式动画，因为其动画数据和模型网格数据是分离</a:t>
            </a:r>
            <a:r>
              <a:rPr lang="zh-CN" altLang="zh-CN" dirty="0" smtClean="0"/>
              <a:t>的</a:t>
            </a:r>
            <a:endParaRPr lang="en-US" altLang="zh-CN" dirty="0" smtClean="0"/>
          </a:p>
          <a:p>
            <a:r>
              <a:rPr lang="zh-CN" altLang="zh-CN" dirty="0" smtClean="0"/>
              <a:t>动画</a:t>
            </a:r>
            <a:r>
              <a:rPr lang="zh-CN" altLang="zh-CN" dirty="0"/>
              <a:t>文件保存的是每一帧骨架的姿态，而不是网格动画中的网格</a:t>
            </a:r>
            <a:r>
              <a:rPr lang="zh-CN" altLang="zh-CN" dirty="0" smtClean="0"/>
              <a:t>信息</a:t>
            </a:r>
            <a:endParaRPr lang="en-US" altLang="zh-CN" dirty="0" smtClean="0"/>
          </a:p>
          <a:p>
            <a:r>
              <a:rPr lang="zh-CN" altLang="zh-CN" dirty="0" smtClean="0"/>
              <a:t>播放</a:t>
            </a:r>
            <a:r>
              <a:rPr lang="zh-CN" altLang="zh-CN" dirty="0"/>
              <a:t>阶段，利用骨骼结构以及每帧的骨架信息可以得到角色的姿态，再利用骨骼和网格顶点的关系可以将模型按照这种姿态绘制出来。</a:t>
            </a:r>
          </a:p>
          <a:p>
            <a:r>
              <a:rPr lang="zh-CN" altLang="zh-CN" dirty="0" smtClean="0"/>
              <a:t>骨骼</a:t>
            </a:r>
            <a:r>
              <a:rPr lang="zh-CN" altLang="zh-CN" dirty="0"/>
              <a:t>动画最大的问题是编码困难并且计算量</a:t>
            </a:r>
            <a:r>
              <a:rPr lang="zh-CN" altLang="zh-CN" dirty="0" smtClean="0"/>
              <a:t>大</a:t>
            </a:r>
            <a:endParaRPr lang="en-US" altLang="zh-CN" dirty="0" smtClean="0"/>
          </a:p>
          <a:p>
            <a:r>
              <a:rPr lang="zh-CN" altLang="zh-CN" dirty="0" smtClean="0"/>
              <a:t>特别是</a:t>
            </a:r>
            <a:r>
              <a:rPr lang="zh-CN" altLang="zh-CN" dirty="0"/>
              <a:t>其中涉及到逆向运动学和物理运算的时候，运算所占用的系统资源</a:t>
            </a:r>
            <a:r>
              <a:rPr lang="zh-CN" altLang="zh-CN" dirty="0" smtClean="0"/>
              <a:t>不容忽视</a:t>
            </a:r>
            <a:endParaRPr lang="zh-CN" altLang="en-US" dirty="0"/>
          </a:p>
        </p:txBody>
      </p:sp>
    </p:spTree>
    <p:extLst>
      <p:ext uri="{BB962C8B-B14F-4D97-AF65-F5344CB8AC3E}">
        <p14:creationId xmlns:p14="http://schemas.microsoft.com/office/powerpoint/2010/main" val="240021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角色动画</a:t>
            </a:r>
          </a:p>
        </p:txBody>
      </p:sp>
      <p:sp>
        <p:nvSpPr>
          <p:cNvPr id="3" name="内容占位符 2"/>
          <p:cNvSpPr>
            <a:spLocks noGrp="1"/>
          </p:cNvSpPr>
          <p:nvPr>
            <p:ph idx="1"/>
          </p:nvPr>
        </p:nvSpPr>
        <p:spPr/>
        <p:txBody>
          <a:bodyPr>
            <a:normAutofit fontScale="92500" lnSpcReduction="10000"/>
          </a:bodyPr>
          <a:lstStyle/>
          <a:p>
            <a:r>
              <a:rPr lang="zh-CN" altLang="zh-CN" dirty="0"/>
              <a:t>经过多年的研究，计算机图形学在静态成像方面已经相当</a:t>
            </a:r>
            <a:r>
              <a:rPr lang="zh-CN" altLang="zh-CN" dirty="0" smtClean="0"/>
              <a:t>完善</a:t>
            </a:r>
            <a:endParaRPr lang="en-US" altLang="zh-CN" dirty="0" smtClean="0"/>
          </a:p>
          <a:p>
            <a:r>
              <a:rPr lang="zh-CN" altLang="zh-CN" dirty="0" smtClean="0"/>
              <a:t>在</a:t>
            </a:r>
            <a:r>
              <a:rPr lang="zh-CN" altLang="zh-CN" dirty="0"/>
              <a:t>当今普通的</a:t>
            </a:r>
            <a:r>
              <a:rPr lang="en-US" altLang="zh-CN" dirty="0"/>
              <a:t>PC</a:t>
            </a:r>
            <a:r>
              <a:rPr lang="zh-CN" altLang="zh-CN" dirty="0"/>
              <a:t>上，我们就能实时制造出令人震撼的</a:t>
            </a:r>
            <a:r>
              <a:rPr lang="zh-CN" altLang="zh-CN" dirty="0" smtClean="0"/>
              <a:t>效果</a:t>
            </a:r>
            <a:endParaRPr lang="en-US" altLang="zh-CN" dirty="0" smtClean="0"/>
          </a:p>
          <a:p>
            <a:r>
              <a:rPr lang="zh-CN" altLang="zh-CN" dirty="0" smtClean="0"/>
              <a:t>但</a:t>
            </a:r>
            <a:r>
              <a:rPr lang="zh-CN" altLang="zh-CN" dirty="0"/>
              <a:t>对具有运动物体的场景，怎样使物体以令人信服的方式移动还是一个难题，对需要实时模拟大量运动物体的游戏来说尤其是</a:t>
            </a:r>
            <a:r>
              <a:rPr lang="zh-CN" altLang="zh-CN" dirty="0" smtClean="0"/>
              <a:t>这样</a:t>
            </a:r>
            <a:endParaRPr lang="zh-CN" altLang="en-US" dirty="0"/>
          </a:p>
        </p:txBody>
      </p:sp>
    </p:spTree>
    <p:extLst>
      <p:ext uri="{BB962C8B-B14F-4D97-AF65-F5344CB8AC3E}">
        <p14:creationId xmlns:p14="http://schemas.microsoft.com/office/powerpoint/2010/main" val="1688399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骨架结构</a:t>
            </a:r>
          </a:p>
        </p:txBody>
      </p:sp>
      <p:sp>
        <p:nvSpPr>
          <p:cNvPr id="3" name="内容占位符 2"/>
          <p:cNvSpPr>
            <a:spLocks noGrp="1"/>
          </p:cNvSpPr>
          <p:nvPr>
            <p:ph idx="1"/>
          </p:nvPr>
        </p:nvSpPr>
        <p:spPr/>
        <p:txBody>
          <a:bodyPr>
            <a:normAutofit fontScale="85000" lnSpcReduction="20000"/>
          </a:bodyPr>
          <a:lstStyle/>
          <a:p>
            <a:r>
              <a:rPr lang="zh-CN" altLang="zh-CN" dirty="0"/>
              <a:t>骨骼动画特别适用于对人物和其他的脊椎动物进行动画</a:t>
            </a:r>
            <a:r>
              <a:rPr lang="zh-CN" altLang="zh-CN" dirty="0" smtClean="0"/>
              <a:t>模拟</a:t>
            </a:r>
            <a:endParaRPr lang="en-US" altLang="zh-CN" dirty="0" smtClean="0"/>
          </a:p>
          <a:p>
            <a:r>
              <a:rPr lang="zh-CN" altLang="zh-CN" dirty="0" smtClean="0"/>
              <a:t>一般来说</a:t>
            </a:r>
            <a:r>
              <a:rPr lang="zh-CN" altLang="zh-CN" dirty="0"/>
              <a:t>，被模拟的角色由两个部分来表示：一个部分是形成人物生理层次的一系列骨骼，通常称它为骨架（</a:t>
            </a:r>
            <a:r>
              <a:rPr lang="en-US" altLang="zh-CN" dirty="0"/>
              <a:t>skeleton</a:t>
            </a:r>
            <a:r>
              <a:rPr lang="zh-CN" altLang="zh-CN" dirty="0" smtClean="0"/>
              <a:t>）</a:t>
            </a:r>
            <a:endParaRPr lang="en-US" altLang="zh-CN" dirty="0" smtClean="0"/>
          </a:p>
          <a:p>
            <a:r>
              <a:rPr lang="zh-CN" altLang="zh-CN" dirty="0" smtClean="0"/>
              <a:t>另</a:t>
            </a:r>
            <a:r>
              <a:rPr lang="zh-CN" altLang="zh-CN" dirty="0"/>
              <a:t>一个部分是和骨架有映射关系的网格，通常称它为皮肤（</a:t>
            </a:r>
            <a:r>
              <a:rPr lang="en-US" altLang="zh-CN" dirty="0"/>
              <a:t>skin</a:t>
            </a:r>
            <a:r>
              <a:rPr lang="zh-CN" altLang="zh-CN" dirty="0" smtClean="0"/>
              <a:t>）</a:t>
            </a:r>
            <a:endParaRPr lang="en-US" altLang="zh-CN" dirty="0" smtClean="0"/>
          </a:p>
          <a:p>
            <a:r>
              <a:rPr lang="zh-CN" altLang="zh-CN" dirty="0" smtClean="0"/>
              <a:t>通过</a:t>
            </a:r>
            <a:r>
              <a:rPr lang="zh-CN" altLang="zh-CN" dirty="0"/>
              <a:t>控制骨架的运动，再利用骨骼运动控制相应皮肤变形就达到了对角色进行动画模拟的目的。</a:t>
            </a:r>
          </a:p>
          <a:p>
            <a:endParaRPr lang="zh-CN" altLang="en-US" dirty="0"/>
          </a:p>
        </p:txBody>
      </p:sp>
    </p:spTree>
    <p:extLst>
      <p:ext uri="{BB962C8B-B14F-4D97-AF65-F5344CB8AC3E}">
        <p14:creationId xmlns:p14="http://schemas.microsoft.com/office/powerpoint/2010/main" val="2890918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其实骨骼动画的原理和自然界的情况</a:t>
            </a:r>
            <a:r>
              <a:rPr lang="zh-CN" altLang="zh-CN" dirty="0" smtClean="0"/>
              <a:t>相符</a:t>
            </a:r>
            <a:endParaRPr lang="en-US" altLang="zh-CN" dirty="0" smtClean="0"/>
          </a:p>
          <a:p>
            <a:r>
              <a:rPr lang="zh-CN" altLang="zh-CN" dirty="0" smtClean="0"/>
              <a:t>肌肉</a:t>
            </a:r>
            <a:r>
              <a:rPr lang="zh-CN" altLang="zh-CN" dirty="0"/>
              <a:t>产生力量牵动骨骼运动（通常都是旋转运动），骨骼运动导致身体各部位发生相应运动，同时，肌肉产生</a:t>
            </a:r>
            <a:r>
              <a:rPr lang="zh-CN" altLang="zh-CN" dirty="0" smtClean="0"/>
              <a:t>变形</a:t>
            </a:r>
            <a:endParaRPr lang="en-US" altLang="zh-CN" dirty="0" smtClean="0"/>
          </a:p>
          <a:p>
            <a:r>
              <a:rPr lang="zh-CN" altLang="zh-CN" dirty="0" smtClean="0"/>
              <a:t>这里</a:t>
            </a:r>
            <a:r>
              <a:rPr lang="zh-CN" altLang="zh-CN" dirty="0"/>
              <a:t>描述的是一个动力学过程，肌肉力量的控制决定了一切， 以这种方式形成动画被称为动力学方式（后面我们介绍到的布娃娃系统在一定程度上模拟了这个动力学过程），但完全使用动力学的方式来控制动画过于复杂，并且稳定性很</a:t>
            </a:r>
            <a:r>
              <a:rPr lang="zh-CN" altLang="zh-CN" dirty="0" smtClean="0"/>
              <a:t>差</a:t>
            </a:r>
            <a:endParaRPr lang="en-US" altLang="zh-CN" dirty="0" smtClean="0"/>
          </a:p>
          <a:p>
            <a:r>
              <a:rPr lang="zh-CN" altLang="zh-CN" dirty="0" smtClean="0"/>
              <a:t>对</a:t>
            </a:r>
            <a:r>
              <a:rPr lang="zh-CN" altLang="zh-CN" dirty="0"/>
              <a:t>数字游戏来说，我们只关注于最后能够产生高质量的动画效果，所以，绝大多数游戏引擎采用的都是另外一种更简单的方法：运动学的方法，运动学方法通常能利用较少的运算提供更逼真的动画。</a:t>
            </a:r>
          </a:p>
          <a:p>
            <a:endParaRPr lang="zh-CN" altLang="en-US" dirty="0"/>
          </a:p>
        </p:txBody>
      </p:sp>
    </p:spTree>
    <p:extLst>
      <p:ext uri="{BB962C8B-B14F-4D97-AF65-F5344CB8AC3E}">
        <p14:creationId xmlns:p14="http://schemas.microsoft.com/office/powerpoint/2010/main" val="4109190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smtClean="0"/>
              <a:t>游戏</a:t>
            </a:r>
            <a:r>
              <a:rPr lang="zh-CN" altLang="zh-CN" dirty="0"/>
              <a:t>动画师按照人体的实际骨架结构作一些简化来形成游戏角色的骨架，有些建模软件也提供了常用的骨架</a:t>
            </a:r>
            <a:r>
              <a:rPr lang="zh-CN" altLang="zh-CN" dirty="0" smtClean="0"/>
              <a:t>结构</a:t>
            </a:r>
            <a:endParaRPr lang="en-US" altLang="zh-CN" dirty="0" smtClean="0"/>
          </a:p>
          <a:p>
            <a:r>
              <a:rPr lang="zh-CN" altLang="zh-CN" dirty="0" smtClean="0"/>
              <a:t>从</a:t>
            </a:r>
            <a:r>
              <a:rPr lang="zh-CN" altLang="zh-CN" dirty="0"/>
              <a:t>图中可以看出，骨架具有明显的层次结构，髋骨是根节点，它下面连着脊椎骨、左跨骨与右跨骨；脊椎骨下面又连着颈骨、左肩骨和右肩骨</a:t>
            </a:r>
            <a:r>
              <a:rPr lang="zh-CN" altLang="zh-CN" dirty="0" smtClean="0"/>
              <a:t>等等</a:t>
            </a:r>
            <a:endParaRPr lang="en-US" altLang="zh-CN" dirty="0" smtClean="0"/>
          </a:p>
          <a:p>
            <a:r>
              <a:rPr lang="zh-CN" altLang="zh-CN" dirty="0" smtClean="0"/>
              <a:t>但</a:t>
            </a:r>
            <a:r>
              <a:rPr lang="zh-CN" altLang="zh-CN" dirty="0"/>
              <a:t>有时为了表达更加细致的动画，可以添加其他的骨骼进来，比如手指、脸部等。</a:t>
            </a:r>
          </a:p>
          <a:p>
            <a:endParaRPr lang="zh-CN" altLang="en-US" dirty="0"/>
          </a:p>
        </p:txBody>
      </p:sp>
    </p:spTree>
    <p:extLst>
      <p:ext uri="{BB962C8B-B14F-4D97-AF65-F5344CB8AC3E}">
        <p14:creationId xmlns:p14="http://schemas.microsoft.com/office/powerpoint/2010/main" val="2851144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skeleton_description"/>
          <p:cNvPicPr/>
          <p:nvPr/>
        </p:nvPicPr>
        <p:blipFill>
          <a:blip r:embed="rId2" cstate="print"/>
          <a:srcRect b="6250"/>
          <a:stretch>
            <a:fillRect/>
          </a:stretch>
        </p:blipFill>
        <p:spPr bwMode="auto">
          <a:xfrm>
            <a:off x="3630930" y="666750"/>
            <a:ext cx="1882140" cy="3810000"/>
          </a:xfrm>
          <a:prstGeom prst="rect">
            <a:avLst/>
          </a:prstGeom>
          <a:noFill/>
          <a:ln w="9525">
            <a:noFill/>
            <a:miter lim="800000"/>
            <a:headEnd/>
            <a:tailEnd/>
          </a:ln>
        </p:spPr>
      </p:pic>
    </p:spTree>
    <p:extLst>
      <p:ext uri="{BB962C8B-B14F-4D97-AF65-F5344CB8AC3E}">
        <p14:creationId xmlns:p14="http://schemas.microsoft.com/office/powerpoint/2010/main" val="3476446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467544" y="1186755"/>
            <a:ext cx="7848872" cy="3139321"/>
          </a:xfrm>
          <a:prstGeom prst="rect">
            <a:avLst/>
          </a:prstGeom>
        </p:spPr>
        <p:txBody>
          <a:bodyPr wrap="square">
            <a:spAutoFit/>
          </a:bodyPr>
          <a:lstStyle/>
          <a:p>
            <a:r>
              <a:rPr lang="zh-CN" altLang="zh-CN" dirty="0"/>
              <a:t>骨架结构一般都可以用树型数据结构来表示，每一块骨骼对应于树中的一个节点，一般将髋骨作为根节点。骨骼节点的数据结构都包含如下的信息：</a:t>
            </a:r>
          </a:p>
          <a:p>
            <a:r>
              <a:rPr lang="en-US" altLang="zh-CN" dirty="0"/>
              <a:t>     Vector3 		</a:t>
            </a:r>
            <a:r>
              <a:rPr lang="en-US" altLang="zh-CN" dirty="0" err="1"/>
              <a:t>m_translation</a:t>
            </a:r>
            <a:r>
              <a:rPr lang="en-US" altLang="zh-CN" dirty="0"/>
              <a:t>;		// </a:t>
            </a:r>
            <a:r>
              <a:rPr lang="zh-CN" altLang="zh-CN" dirty="0"/>
              <a:t>本地位移</a:t>
            </a:r>
          </a:p>
          <a:p>
            <a:r>
              <a:rPr lang="en-US" altLang="zh-CN" dirty="0"/>
              <a:t>     Quaternion		</a:t>
            </a:r>
            <a:r>
              <a:rPr lang="en-US" altLang="zh-CN" dirty="0" err="1"/>
              <a:t>m_rotation</a:t>
            </a:r>
            <a:r>
              <a:rPr lang="en-US" altLang="zh-CN" dirty="0"/>
              <a:t>; 		// </a:t>
            </a:r>
            <a:r>
              <a:rPr lang="zh-CN" altLang="zh-CN" dirty="0"/>
              <a:t>本地旋转</a:t>
            </a:r>
          </a:p>
          <a:p>
            <a:r>
              <a:rPr lang="en-US" altLang="zh-CN" dirty="0"/>
              <a:t>     Matrix			</a:t>
            </a:r>
            <a:r>
              <a:rPr lang="en-US" altLang="zh-CN" dirty="0" err="1"/>
              <a:t>m_globalMatrix</a:t>
            </a:r>
            <a:r>
              <a:rPr lang="en-US" altLang="zh-CN" dirty="0"/>
              <a:t>;	// </a:t>
            </a:r>
            <a:r>
              <a:rPr lang="zh-CN" altLang="zh-CN" dirty="0"/>
              <a:t>全局变换矩阵</a:t>
            </a:r>
          </a:p>
          <a:p>
            <a:r>
              <a:rPr lang="en-US" altLang="zh-CN" dirty="0"/>
              <a:t>     </a:t>
            </a:r>
            <a:r>
              <a:rPr lang="en-US" altLang="zh-CN" dirty="0" err="1"/>
              <a:t>AnimationBone</a:t>
            </a:r>
            <a:r>
              <a:rPr lang="en-US" altLang="zh-CN" dirty="0"/>
              <a:t>	*</a:t>
            </a:r>
            <a:r>
              <a:rPr lang="en-US" altLang="zh-CN" dirty="0" err="1"/>
              <a:t>m_childList</a:t>
            </a:r>
            <a:r>
              <a:rPr lang="en-US" altLang="zh-CN" dirty="0"/>
              <a:t>;		// </a:t>
            </a:r>
            <a:r>
              <a:rPr lang="zh-CN" altLang="zh-CN" dirty="0"/>
              <a:t>子节点数组</a:t>
            </a:r>
          </a:p>
          <a:p>
            <a:r>
              <a:rPr lang="en-US" altLang="zh-CN" dirty="0"/>
              <a:t>     </a:t>
            </a:r>
            <a:r>
              <a:rPr lang="en-US" altLang="zh-CN" dirty="0" err="1"/>
              <a:t>AnimationBone</a:t>
            </a:r>
            <a:r>
              <a:rPr lang="en-US" altLang="zh-CN" dirty="0"/>
              <a:t>	*</a:t>
            </a:r>
            <a:r>
              <a:rPr lang="en-US" altLang="zh-CN" dirty="0" err="1"/>
              <a:t>m_parent</a:t>
            </a:r>
            <a:r>
              <a:rPr lang="en-US" altLang="zh-CN" dirty="0"/>
              <a:t>; 		// </a:t>
            </a:r>
            <a:r>
              <a:rPr lang="zh-CN" altLang="zh-CN" dirty="0"/>
              <a:t>父节点指针</a:t>
            </a:r>
          </a:p>
          <a:p>
            <a:r>
              <a:rPr lang="zh-CN" altLang="zh-CN" dirty="0"/>
              <a:t>其中</a:t>
            </a:r>
            <a:r>
              <a:rPr lang="en-US" altLang="zh-CN" dirty="0" err="1"/>
              <a:t>m_translation</a:t>
            </a:r>
            <a:r>
              <a:rPr lang="zh-CN" altLang="zh-CN" dirty="0"/>
              <a:t>是骨骼相对于其父节点的位移， </a:t>
            </a:r>
            <a:r>
              <a:rPr lang="en-US" altLang="zh-CN" dirty="0" err="1"/>
              <a:t>m_rotation</a:t>
            </a:r>
            <a:r>
              <a:rPr lang="zh-CN" altLang="zh-CN" dirty="0"/>
              <a:t>是骨骼相对于其父节点的旋转，以便用四元数来表示（关于四元数的知识可参见本书 “数学基础”章节）。 它们的几何意义分别是骨骼的长度和两块骨骼之间关节的旋转，</a:t>
            </a:r>
            <a:r>
              <a:rPr lang="en-US" altLang="zh-CN" dirty="0"/>
              <a:t> </a:t>
            </a:r>
            <a:r>
              <a:rPr lang="en-US" altLang="zh-CN" dirty="0" err="1"/>
              <a:t>m_globalMatrix</a:t>
            </a:r>
            <a:r>
              <a:rPr lang="zh-CN" altLang="zh-CN" dirty="0"/>
              <a:t>是骨骼相对于全局坐标系的变换矩阵。</a:t>
            </a:r>
          </a:p>
        </p:txBody>
      </p:sp>
    </p:spTree>
    <p:extLst>
      <p:ext uri="{BB962C8B-B14F-4D97-AF65-F5344CB8AC3E}">
        <p14:creationId xmlns:p14="http://schemas.microsoft.com/office/powerpoint/2010/main" val="3027390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正向运动学</a:t>
            </a:r>
            <a:r>
              <a:rPr lang="en-US" altLang="zh-CN" dirty="0"/>
              <a:t>Forward Kinematics</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正向</a:t>
            </a:r>
            <a:r>
              <a:rPr lang="zh-CN" altLang="zh-CN" dirty="0"/>
              <a:t>运动学是实现骨骼动画最简单的方法，简单说来，计算从根节点开始（人体一般是髋骨）然后将变换逐层传递给子孙节点，每个关节都有自己的局部坐标系统，髋骨关节只有自己的变换矩阵，而接下来的大腿骨骼将保存自己的局部变换和其父亲节点的</a:t>
            </a:r>
            <a:r>
              <a:rPr lang="zh-CN" altLang="zh-CN" dirty="0" smtClean="0"/>
              <a:t>变换矩阵</a:t>
            </a:r>
            <a:endParaRPr lang="en-US" altLang="zh-CN" dirty="0" smtClean="0"/>
          </a:p>
          <a:p>
            <a:r>
              <a:rPr lang="zh-CN" altLang="zh-CN" dirty="0" smtClean="0"/>
              <a:t>左图</a:t>
            </a:r>
            <a:r>
              <a:rPr lang="zh-CN" altLang="zh-CN" dirty="0"/>
              <a:t>中人体手的状态要由所有加粗的骨骼决定，肩关节的旋转不仅要影响到上臂的位置和旋转，而且会顺着骨架层次一直传递</a:t>
            </a:r>
            <a:r>
              <a:rPr lang="zh-CN" altLang="zh-CN" dirty="0" smtClean="0"/>
              <a:t>到手</a:t>
            </a:r>
            <a:endParaRPr lang="en-US" altLang="zh-CN" dirty="0" smtClean="0"/>
          </a:p>
          <a:p>
            <a:r>
              <a:rPr lang="zh-CN" altLang="zh-CN" dirty="0" smtClean="0"/>
              <a:t>右</a:t>
            </a:r>
            <a:r>
              <a:rPr lang="zh-CN" altLang="zh-CN" dirty="0"/>
              <a:t>图显示了肩关节的旋转对上臂、前臂和手的空间位置的影响。虽然它们的局部相对位置都没有改变，但每块骨骼的全局空间位置都发生了</a:t>
            </a:r>
            <a:r>
              <a:rPr lang="zh-CN" altLang="zh-CN" dirty="0" smtClean="0"/>
              <a:t>变化</a:t>
            </a:r>
            <a:endParaRPr lang="en-US" altLang="zh-CN" dirty="0" smtClean="0"/>
          </a:p>
          <a:p>
            <a:r>
              <a:rPr lang="zh-CN" altLang="zh-CN" dirty="0" smtClean="0"/>
              <a:t>以此类推</a:t>
            </a:r>
            <a:r>
              <a:rPr lang="zh-CN" altLang="zh-CN" dirty="0"/>
              <a:t>直到最终的脚趾关节。</a:t>
            </a:r>
          </a:p>
          <a:p>
            <a:endParaRPr lang="zh-CN" altLang="en-US" dirty="0"/>
          </a:p>
        </p:txBody>
      </p:sp>
    </p:spTree>
    <p:extLst>
      <p:ext uri="{BB962C8B-B14F-4D97-AF65-F5344CB8AC3E}">
        <p14:creationId xmlns:p14="http://schemas.microsoft.com/office/powerpoint/2010/main" val="2029083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112" name="Picture 16"/>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691847" y="1311583"/>
            <a:ext cx="5760305" cy="317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534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62500" lnSpcReduction="20000"/>
              </a:bodyPr>
              <a:lstStyle/>
              <a:p>
                <a:r>
                  <a:rPr lang="zh-CN" altLang="zh-CN" dirty="0"/>
                  <a:t>正向运动学的计算公式可以表示如下：</a:t>
                </a:r>
              </a:p>
              <a:p>
                <a14:m>
                  <m:oMath xmlns:m="http://schemas.openxmlformats.org/officeDocument/2006/math">
                    <m:r>
                      <m:rPr>
                        <m:sty m:val="p"/>
                      </m:rPr>
                      <a:rPr lang="en-US" altLang="zh-CN">
                        <a:latin typeface="Cambria Math"/>
                      </a:rPr>
                      <m:t>M</m:t>
                    </m:r>
                    <m:d>
                      <m:dPr>
                        <m:ctrlPr>
                          <a:rPr lang="zh-CN" altLang="zh-CN" i="1">
                            <a:latin typeface="Cambria Math"/>
                          </a:rPr>
                        </m:ctrlPr>
                      </m:dPr>
                      <m:e>
                        <m:r>
                          <m:rPr>
                            <m:sty m:val="p"/>
                          </m:rPr>
                          <a:rPr lang="en-US" altLang="zh-CN">
                            <a:latin typeface="Cambria Math"/>
                          </a:rPr>
                          <m:t>t</m:t>
                        </m:r>
                      </m:e>
                    </m:d>
                    <m:r>
                      <a:rPr lang="en-US" altLang="zh-CN">
                        <a:latin typeface="Cambria Math"/>
                      </a:rPr>
                      <m:t>=</m:t>
                    </m:r>
                    <m:r>
                      <m:rPr>
                        <m:sty m:val="p"/>
                      </m:rPr>
                      <a:rPr lang="en-US" altLang="zh-CN">
                        <a:latin typeface="Cambria Math"/>
                      </a:rPr>
                      <m:t>f</m:t>
                    </m:r>
                    <m:r>
                      <a:rPr lang="en-US"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0</m:t>
                        </m:r>
                      </m:sub>
                    </m:sSub>
                    <m:d>
                      <m:dPr>
                        <m:ctrlPr>
                          <a:rPr lang="zh-CN" altLang="zh-CN" i="1">
                            <a:latin typeface="Cambria Math"/>
                          </a:rPr>
                        </m:ctrlPr>
                      </m:dPr>
                      <m:e>
                        <m:r>
                          <m:rPr>
                            <m:sty m:val="p"/>
                          </m:rPr>
                          <a:rPr lang="en-US" altLang="zh-CN">
                            <a:latin typeface="Cambria Math"/>
                          </a:rPr>
                          <m:t>t</m:t>
                        </m:r>
                      </m:e>
                    </m:d>
                    <m:r>
                      <a:rPr lang="zh-CN" altLang="zh-CN">
                        <a:latin typeface="Cambria Math"/>
                      </a:rPr>
                      <m:t>，</m:t>
                    </m:r>
                    <m:r>
                      <a:rPr lang="zh-CN" altLang="zh-CN">
                        <a:latin typeface="Cambria Math"/>
                      </a:rPr>
                      <m:t> </m:t>
                    </m:r>
                    <m:sSub>
                      <m:sSubPr>
                        <m:ctrlPr>
                          <a:rPr lang="zh-CN" altLang="zh-CN" i="1">
                            <a:latin typeface="Cambria Math"/>
                          </a:rPr>
                        </m:ctrlPr>
                      </m:sSubPr>
                      <m:e>
                        <m:r>
                          <m:rPr>
                            <m:sty m:val="p"/>
                          </m:rPr>
                          <a:rPr lang="en-US" altLang="zh-CN">
                            <a:latin typeface="Cambria Math"/>
                          </a:rPr>
                          <m:t>Q</m:t>
                        </m:r>
                      </m:e>
                      <m:sub>
                        <m:r>
                          <a:rPr lang="en-US" altLang="zh-CN">
                            <a:latin typeface="Cambria Math"/>
                          </a:rPr>
                          <m:t>0</m:t>
                        </m:r>
                      </m:sub>
                    </m:sSub>
                    <m:d>
                      <m:dPr>
                        <m:ctrlPr>
                          <a:rPr lang="zh-CN" altLang="zh-CN" i="1">
                            <a:latin typeface="Cambria Math"/>
                          </a:rPr>
                        </m:ctrlPr>
                      </m:dPr>
                      <m:e>
                        <m:r>
                          <m:rPr>
                            <m:sty m:val="p"/>
                          </m:rPr>
                          <a:rPr lang="en-US" altLang="zh-CN">
                            <a:latin typeface="Cambria Math"/>
                          </a:rPr>
                          <m:t>t</m:t>
                        </m:r>
                      </m:e>
                    </m:d>
                    <m:r>
                      <a:rPr lang="zh-CN" altLang="zh-CN">
                        <a:latin typeface="Cambria Math"/>
                      </a:rPr>
                      <m:t>，</m:t>
                    </m:r>
                    <m:sSub>
                      <m:sSubPr>
                        <m:ctrlPr>
                          <a:rPr lang="zh-CN" altLang="zh-CN" i="1">
                            <a:latin typeface="Cambria Math"/>
                          </a:rPr>
                        </m:ctrlPr>
                      </m:sSubPr>
                      <m:e>
                        <m:r>
                          <m:rPr>
                            <m:sty m:val="p"/>
                          </m:rPr>
                          <a:rPr lang="en-US" altLang="zh-CN">
                            <a:latin typeface="Cambria Math"/>
                          </a:rPr>
                          <m:t>Q</m:t>
                        </m:r>
                      </m:e>
                      <m:sub>
                        <m:r>
                          <a:rPr lang="en-US" altLang="zh-CN">
                            <a:latin typeface="Cambria Math"/>
                          </a:rPr>
                          <m:t>1</m:t>
                        </m:r>
                      </m:sub>
                    </m:sSub>
                    <m:d>
                      <m:dPr>
                        <m:ctrlPr>
                          <a:rPr lang="zh-CN" altLang="zh-CN" i="1">
                            <a:latin typeface="Cambria Math"/>
                          </a:rPr>
                        </m:ctrlPr>
                      </m:dPr>
                      <m:e>
                        <m:r>
                          <m:rPr>
                            <m:sty m:val="p"/>
                          </m:rPr>
                          <a:rPr lang="en-US" altLang="zh-CN">
                            <a:latin typeface="Cambria Math"/>
                          </a:rPr>
                          <m:t>t</m:t>
                        </m:r>
                      </m:e>
                    </m:d>
                    <m:r>
                      <a:rPr lang="zh-CN" altLang="zh-CN">
                        <a:latin typeface="Cambria Math"/>
                      </a:rPr>
                      <m:t>，</m:t>
                    </m:r>
                    <m:r>
                      <a:rPr lang="zh-CN" altLang="zh-CN">
                        <a:latin typeface="Cambria Math"/>
                      </a:rPr>
                      <m:t> </m:t>
                    </m:r>
                    <m:sSub>
                      <m:sSubPr>
                        <m:ctrlPr>
                          <a:rPr lang="zh-CN" altLang="zh-CN" i="1">
                            <a:latin typeface="Cambria Math"/>
                          </a:rPr>
                        </m:ctrlPr>
                      </m:sSubPr>
                      <m:e>
                        <m:r>
                          <m:rPr>
                            <m:sty m:val="p"/>
                          </m:rPr>
                          <a:rPr lang="en-US" altLang="zh-CN">
                            <a:latin typeface="Cambria Math"/>
                          </a:rPr>
                          <m:t>Q</m:t>
                        </m:r>
                      </m:e>
                      <m:sub>
                        <m:r>
                          <a:rPr lang="en-US" altLang="zh-CN">
                            <a:latin typeface="Cambria Math"/>
                          </a:rPr>
                          <m:t>2</m:t>
                        </m:r>
                      </m:sub>
                    </m:sSub>
                    <m:d>
                      <m:dPr>
                        <m:ctrlPr>
                          <a:rPr lang="zh-CN" altLang="zh-CN" i="1">
                            <a:latin typeface="Cambria Math"/>
                          </a:rPr>
                        </m:ctrlPr>
                      </m:dPr>
                      <m:e>
                        <m:r>
                          <m:rPr>
                            <m:sty m:val="p"/>
                          </m:rPr>
                          <a:rPr lang="en-US" altLang="zh-CN">
                            <a:latin typeface="Cambria Math"/>
                          </a:rPr>
                          <m:t>t</m:t>
                        </m:r>
                      </m:e>
                    </m:d>
                    <m:r>
                      <a:rPr lang="zh-CN" altLang="zh-CN">
                        <a:latin typeface="Cambria Math"/>
                      </a:rPr>
                      <m:t>，</m:t>
                    </m:r>
                    <m:r>
                      <a:rPr lang="en-US" altLang="zh-CN">
                        <a:latin typeface="Cambria Math"/>
                      </a:rPr>
                      <m:t> …</m:t>
                    </m:r>
                    <m:r>
                      <a:rPr lang="zh-CN" altLang="zh-CN">
                        <a:latin typeface="Cambria Math"/>
                      </a:rPr>
                      <m:t>，</m:t>
                    </m:r>
                    <m:sSub>
                      <m:sSubPr>
                        <m:ctrlPr>
                          <a:rPr lang="zh-CN" altLang="zh-CN" i="1">
                            <a:latin typeface="Cambria Math"/>
                          </a:rPr>
                        </m:ctrlPr>
                      </m:sSubPr>
                      <m:e>
                        <m:r>
                          <m:rPr>
                            <m:sty m:val="p"/>
                          </m:rPr>
                          <a:rPr lang="en-US" altLang="zh-CN">
                            <a:latin typeface="Cambria Math"/>
                          </a:rPr>
                          <m:t>Q</m:t>
                        </m:r>
                      </m:e>
                      <m:sub>
                        <m:r>
                          <m:rPr>
                            <m:sty m:val="p"/>
                          </m:rPr>
                          <a:rPr lang="en-US" altLang="zh-CN">
                            <a:latin typeface="Cambria Math"/>
                          </a:rPr>
                          <m:t>n</m:t>
                        </m:r>
                      </m:sub>
                    </m:sSub>
                    <m:d>
                      <m:dPr>
                        <m:ctrlPr>
                          <a:rPr lang="zh-CN" altLang="zh-CN" i="1">
                            <a:latin typeface="Cambria Math"/>
                          </a:rPr>
                        </m:ctrlPr>
                      </m:dPr>
                      <m:e>
                        <m:r>
                          <m:rPr>
                            <m:sty m:val="p"/>
                          </m:rPr>
                          <a:rPr lang="en-US" altLang="zh-CN">
                            <a:latin typeface="Cambria Math"/>
                          </a:rPr>
                          <m:t>t</m:t>
                        </m:r>
                      </m:e>
                    </m:d>
                    <m:r>
                      <a:rPr lang="en-US" altLang="zh-CN">
                        <a:latin typeface="Cambria Math"/>
                      </a:rPr>
                      <m:t>)</m:t>
                    </m:r>
                  </m:oMath>
                </a14:m>
                <a:endParaRPr lang="zh-CN" altLang="zh-CN" dirty="0"/>
              </a:p>
              <a:p>
                <a:r>
                  <a:rPr lang="zh-CN" altLang="zh-CN" dirty="0"/>
                  <a:t>其中，</a:t>
                </a:r>
                <a:r>
                  <a:rPr lang="en-US" altLang="zh-CN" dirty="0"/>
                  <a:t>P</a:t>
                </a:r>
                <a:r>
                  <a:rPr lang="en-US" altLang="zh-CN" baseline="-25000" dirty="0"/>
                  <a:t>0</a:t>
                </a:r>
                <a:r>
                  <a:rPr lang="zh-CN" altLang="zh-CN" dirty="0"/>
                  <a:t>、</a:t>
                </a:r>
                <a:r>
                  <a:rPr lang="en-US" altLang="zh-CN" dirty="0"/>
                  <a:t>Q</a:t>
                </a:r>
                <a:r>
                  <a:rPr lang="en-US" altLang="zh-CN" baseline="-25000" dirty="0"/>
                  <a:t>0</a:t>
                </a:r>
                <a:r>
                  <a:rPr lang="zh-CN" altLang="zh-CN" dirty="0"/>
                  <a:t>代表骨架（或根节点）在世界坐标系中的移动与旋转，</a:t>
                </a:r>
                <a:r>
                  <a:rPr lang="en-US" altLang="zh-CN" dirty="0"/>
                  <a:t>Q</a:t>
                </a:r>
                <a:r>
                  <a:rPr lang="en-US" altLang="zh-CN" baseline="-25000" dirty="0"/>
                  <a:t>1</a:t>
                </a:r>
                <a:r>
                  <a:rPr lang="zh-CN" altLang="zh-CN" dirty="0"/>
                  <a:t>，</a:t>
                </a:r>
                <a:r>
                  <a:rPr lang="en-US" altLang="zh-CN" dirty="0"/>
                  <a:t> Q</a:t>
                </a:r>
                <a:r>
                  <a:rPr lang="en-US" altLang="zh-CN" baseline="-25000" dirty="0"/>
                  <a:t>2</a:t>
                </a:r>
                <a:r>
                  <a:rPr lang="zh-CN" altLang="zh-CN" dirty="0"/>
                  <a:t>，……，</a:t>
                </a:r>
                <a:r>
                  <a:rPr lang="en-US" altLang="zh-CN" dirty="0"/>
                  <a:t> </a:t>
                </a:r>
                <a:r>
                  <a:rPr lang="en-US" altLang="zh-CN" dirty="0" err="1"/>
                  <a:t>Q</a:t>
                </a:r>
                <a:r>
                  <a:rPr lang="en-US" altLang="zh-CN" baseline="-25000" dirty="0" err="1"/>
                  <a:t>n</a:t>
                </a:r>
                <a:r>
                  <a:rPr lang="zh-CN" altLang="zh-CN" dirty="0"/>
                  <a:t>代表了人物所有骨骼的旋转， 它们共同决定了游戏角色在空间中的姿态</a:t>
                </a:r>
                <a:r>
                  <a:rPr lang="en-US" altLang="zh-CN" dirty="0" smtClean="0"/>
                  <a:t>M</a:t>
                </a:r>
                <a:endParaRPr lang="zh-CN" altLang="zh-CN" dirty="0"/>
              </a:p>
              <a:p>
                <a:r>
                  <a:rPr lang="zh-CN" altLang="zh-CN" dirty="0"/>
                  <a:t>骨架和网格都会保存一个参考姿态，手臂伸直、手心向下，腿部直立，在这种姿态下，所有骨骼的旋转设定为</a:t>
                </a:r>
                <a:r>
                  <a:rPr lang="en-US" altLang="zh-CN" dirty="0"/>
                  <a:t>0</a:t>
                </a:r>
                <a:r>
                  <a:rPr lang="zh-CN" altLang="zh-CN" dirty="0"/>
                  <a:t>，动画中只保存每帧相对这个姿态的骨骼</a:t>
                </a:r>
                <a:r>
                  <a:rPr lang="zh-CN" altLang="zh-CN" dirty="0" smtClean="0"/>
                  <a:t>旋转</a:t>
                </a:r>
                <a:endParaRPr lang="en-US" altLang="zh-CN" dirty="0" smtClean="0"/>
              </a:p>
              <a:p>
                <a:r>
                  <a:rPr lang="zh-CN" altLang="zh-CN" dirty="0" smtClean="0"/>
                  <a:t>多数</a:t>
                </a:r>
                <a:r>
                  <a:rPr lang="zh-CN" altLang="zh-CN" dirty="0"/>
                  <a:t>骨骼只有一个旋转自由度（比如肘部），有些具有两个旋转自由度（比如肩部可以有</a:t>
                </a:r>
                <a:r>
                  <a:rPr lang="en-US" altLang="zh-CN" dirty="0"/>
                  <a:t>yaw</a:t>
                </a:r>
                <a:r>
                  <a:rPr lang="zh-CN" altLang="zh-CN" dirty="0"/>
                  <a:t>和</a:t>
                </a:r>
                <a:r>
                  <a:rPr lang="en-US" altLang="zh-CN" dirty="0"/>
                  <a:t>pitch</a:t>
                </a:r>
                <a:r>
                  <a:rPr lang="zh-CN" altLang="zh-CN" dirty="0"/>
                  <a:t>自由度，但没有</a:t>
                </a:r>
                <a:r>
                  <a:rPr lang="en-US" altLang="zh-CN" dirty="0"/>
                  <a:t>roll</a:t>
                </a:r>
                <a:r>
                  <a:rPr lang="zh-CN" altLang="zh-CN" dirty="0" smtClean="0"/>
                  <a:t>自由度</a:t>
                </a:r>
                <a:r>
                  <a:rPr lang="zh-CN" altLang="en-US" dirty="0" smtClean="0"/>
                  <a:t>），</a:t>
                </a:r>
                <a:r>
                  <a:rPr lang="zh-CN" altLang="zh-CN" dirty="0" smtClean="0"/>
                  <a:t>有些</a:t>
                </a:r>
                <a:r>
                  <a:rPr lang="zh-CN" altLang="zh-CN" dirty="0"/>
                  <a:t>具有三个旋转自由度，比如脖子和手腕。</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93" t="-3232" r="-28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4425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游戏运行阶段的动画计算分为两步，首先重建每个身体部分的变换矩阵，从根节点（髋骨）开始按照骨架层次结构合并每个关节的变换矩阵，计算可以通过常规的矩阵进行也可以通过四元数的方式进行，前者会造成万向节死锁的问题。</a:t>
            </a:r>
          </a:p>
          <a:p>
            <a:r>
              <a:rPr lang="zh-CN" altLang="zh-CN" dirty="0"/>
              <a:t>那么我们到底怎样在游戏中生成这种骨架姿态对时间的函数呢？常用的方法是利用建模软件或者运动捕捉设备（后面将介绍）预先设计好一整套运动，并把这些运动存储在文件中，在游戏运行阶段，加载这些运动并按照前面介绍的正向运动学的方式计算得到各个时刻的骨架</a:t>
            </a:r>
            <a:r>
              <a:rPr lang="zh-CN" altLang="zh-CN" dirty="0" smtClean="0"/>
              <a:t>姿态</a:t>
            </a:r>
            <a:endParaRPr lang="en-US" altLang="zh-CN" dirty="0" smtClean="0"/>
          </a:p>
          <a:p>
            <a:r>
              <a:rPr lang="zh-CN" altLang="zh-CN" dirty="0" smtClean="0"/>
              <a:t>和</a:t>
            </a:r>
            <a:r>
              <a:rPr lang="zh-CN" altLang="zh-CN" dirty="0"/>
              <a:t>前面网格动画类似，运动文件所保存的也都是关键帧处的姿态信息，要得到非关键帧处的姿态，仍然需要进行插值计算。</a:t>
            </a:r>
          </a:p>
          <a:p>
            <a:endParaRPr lang="zh-CN" altLang="en-US" dirty="0"/>
          </a:p>
        </p:txBody>
      </p:sp>
    </p:spTree>
    <p:extLst>
      <p:ext uri="{BB962C8B-B14F-4D97-AF65-F5344CB8AC3E}">
        <p14:creationId xmlns:p14="http://schemas.microsoft.com/office/powerpoint/2010/main" val="824881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骨骼蒙皮</a:t>
            </a:r>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l="36906" t="9227" r="36906" b="13840"/>
          <a:stretch>
            <a:fillRect/>
          </a:stretch>
        </p:blipFill>
        <p:spPr bwMode="auto">
          <a:xfrm>
            <a:off x="3819525" y="1390650"/>
            <a:ext cx="1504950" cy="2362200"/>
          </a:xfrm>
          <a:prstGeom prst="rect">
            <a:avLst/>
          </a:prstGeom>
          <a:noFill/>
          <a:ln w="9525">
            <a:noFill/>
            <a:miter lim="800000"/>
            <a:headEnd/>
            <a:tailEnd/>
          </a:ln>
        </p:spPr>
      </p:pic>
    </p:spTree>
    <p:extLst>
      <p:ext uri="{BB962C8B-B14F-4D97-AF65-F5344CB8AC3E}">
        <p14:creationId xmlns:p14="http://schemas.microsoft.com/office/powerpoint/2010/main" val="877866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从早期的游戏开始，就能够发现角色动画的应用，因为这是玩家对游戏的基本</a:t>
            </a:r>
            <a:r>
              <a:rPr lang="zh-CN" altLang="zh-CN" dirty="0" smtClean="0"/>
              <a:t>要求</a:t>
            </a:r>
            <a:endParaRPr lang="en-US" altLang="zh-CN" dirty="0" smtClean="0"/>
          </a:p>
          <a:p>
            <a:r>
              <a:rPr lang="zh-CN" altLang="zh-CN" dirty="0" smtClean="0"/>
              <a:t>在</a:t>
            </a:r>
            <a:r>
              <a:rPr lang="zh-CN" altLang="zh-CN" dirty="0"/>
              <a:t>最初的二维游戏当中，角色被绘制成多张图片（有时也将这些图片拼接为一张大图），这些图片组成角色的运动序列，然后逐张图片绘制到屏幕的不同位置就构成了角色</a:t>
            </a:r>
            <a:r>
              <a:rPr lang="zh-CN" altLang="zh-CN" dirty="0" smtClean="0"/>
              <a:t>动画</a:t>
            </a:r>
            <a:endParaRPr lang="en-US" altLang="zh-CN" dirty="0" smtClean="0"/>
          </a:p>
          <a:p>
            <a:r>
              <a:rPr lang="zh-CN" altLang="zh-CN" dirty="0" smtClean="0"/>
              <a:t>游戏</a:t>
            </a:r>
            <a:r>
              <a:rPr lang="zh-CN" altLang="zh-CN" dirty="0"/>
              <a:t>引擎通过玩家的输入以及角色所处的状态决定在什么位置播放什么动作，以此推动游戏的进行。</a:t>
            </a:r>
          </a:p>
          <a:p>
            <a:endParaRPr lang="zh-CN" altLang="en-US" dirty="0"/>
          </a:p>
        </p:txBody>
      </p:sp>
    </p:spTree>
    <p:extLst>
      <p:ext uri="{BB962C8B-B14F-4D97-AF65-F5344CB8AC3E}">
        <p14:creationId xmlns:p14="http://schemas.microsoft.com/office/powerpoint/2010/main" val="3000016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20000"/>
              </a:bodyPr>
              <a:lstStyle/>
              <a:p>
                <a:r>
                  <a:rPr lang="zh-CN" altLang="zh-CN" dirty="0" smtClean="0"/>
                  <a:t>我们</a:t>
                </a:r>
                <a:r>
                  <a:rPr lang="zh-CN" altLang="zh-CN" dirty="0"/>
                  <a:t>需要将角色的网格（即皮肤）绘制出来，这个任务通常称为蒙皮（</a:t>
                </a:r>
                <a:r>
                  <a:rPr lang="en-US" altLang="zh-CN" dirty="0"/>
                  <a:t>Skinning</a:t>
                </a:r>
                <a:r>
                  <a:rPr lang="zh-CN" altLang="zh-CN" dirty="0" smtClean="0"/>
                  <a:t>）</a:t>
                </a:r>
                <a:endParaRPr lang="en-US" altLang="zh-CN" dirty="0" smtClean="0"/>
              </a:p>
              <a:p>
                <a:r>
                  <a:rPr lang="zh-CN" altLang="zh-CN" dirty="0" smtClean="0"/>
                  <a:t>解决</a:t>
                </a:r>
                <a:r>
                  <a:rPr lang="zh-CN" altLang="zh-CN" dirty="0"/>
                  <a:t>这个问题的关键是找到皮肤和骨架中的骨骼之间的对应</a:t>
                </a:r>
                <a:r>
                  <a:rPr lang="zh-CN" altLang="zh-CN" dirty="0" smtClean="0"/>
                  <a:t>关系</a:t>
                </a:r>
                <a:endParaRPr lang="en-US" altLang="zh-CN" dirty="0" smtClean="0"/>
              </a:p>
              <a:p>
                <a:r>
                  <a:rPr lang="zh-CN" altLang="zh-CN" dirty="0" smtClean="0"/>
                  <a:t>网格</a:t>
                </a:r>
                <a:r>
                  <a:rPr lang="zh-CN" altLang="zh-CN" dirty="0"/>
                  <a:t>中每个顶点可以只受一个骨骼影响也可以同时受多个骨骼影响，前者是身体的刚性部分，比如手指，而后者是相对柔性的部位，比如脸部</a:t>
                </a:r>
                <a:endParaRPr lang="en-US" altLang="zh-CN" i="1" dirty="0" smtClean="0"/>
              </a:p>
              <a:p>
                <a14:m>
                  <m:oMath xmlns:m="http://schemas.openxmlformats.org/officeDocument/2006/math">
                    <m:r>
                      <a:rPr lang="en-US" altLang="zh-CN" i="1">
                        <a:latin typeface="Cambria Math"/>
                      </a:rPr>
                      <m:t>𝑉</m:t>
                    </m:r>
                    <m:r>
                      <a:rPr lang="en-US" altLang="zh-CN" i="1">
                        <a:latin typeface="Cambria Math"/>
                      </a:rPr>
                      <m:t>=</m:t>
                    </m:r>
                    <m:nary>
                      <m:naryPr>
                        <m:chr m:val="∑"/>
                        <m:grow m:val="on"/>
                        <m:ctrlPr>
                          <a:rPr lang="zh-CN" altLang="zh-CN" i="1">
                            <a:latin typeface="Cambria Math"/>
                          </a:rPr>
                        </m:ctrlPr>
                      </m:naryPr>
                      <m:sub>
                        <m:r>
                          <a:rPr lang="en-US" altLang="zh-CN" i="1">
                            <a:latin typeface="Cambria Math"/>
                          </a:rPr>
                          <m:t>𝑖</m:t>
                        </m:r>
                        <m:r>
                          <a:rPr lang="en-US" altLang="zh-CN" i="1">
                            <a:latin typeface="Cambria Math"/>
                          </a:rPr>
                          <m:t>=0</m:t>
                        </m:r>
                      </m:sub>
                      <m:sup>
                        <m:r>
                          <a:rPr lang="en-US" altLang="zh-CN" i="1">
                            <a:latin typeface="Cambria Math"/>
                          </a:rPr>
                          <m:t>𝑛</m:t>
                        </m:r>
                        <m:r>
                          <a:rPr lang="en-US" altLang="zh-CN" i="1">
                            <a:latin typeface="Cambria Math"/>
                          </a:rPr>
                          <m:t>−1</m:t>
                        </m:r>
                      </m:sup>
                      <m:e>
                        <m:sSub>
                          <m:sSubPr>
                            <m:ctrlPr>
                              <a:rPr lang="zh-CN" altLang="zh-CN" i="1">
                                <a:latin typeface="Cambria Math"/>
                              </a:rPr>
                            </m:ctrlPr>
                          </m:sSubPr>
                          <m:e>
                            <m:r>
                              <m:rPr>
                                <m:sty m:val="p"/>
                              </m:rPr>
                              <a:rPr lang="en-US" altLang="zh-CN">
                                <a:latin typeface="Cambria Math"/>
                              </a:rPr>
                              <m:t>w</m:t>
                            </m:r>
                          </m:e>
                          <m:sub>
                            <m:r>
                              <m:rPr>
                                <m:sty m:val="p"/>
                              </m:rPr>
                              <a:rPr lang="en-US" altLang="zh-CN">
                                <a:latin typeface="Cambria Math"/>
                              </a:rPr>
                              <m:t>i</m:t>
                            </m:r>
                          </m:sub>
                        </m:sSub>
                        <m:sSub>
                          <m:sSubPr>
                            <m:ctrlPr>
                              <a:rPr lang="zh-CN" altLang="zh-CN" i="1">
                                <a:latin typeface="Cambria Math"/>
                              </a:rPr>
                            </m:ctrlPr>
                          </m:sSubPr>
                          <m:e>
                            <m:r>
                              <m:rPr>
                                <m:sty m:val="p"/>
                              </m:rPr>
                              <a:rPr lang="en-US" altLang="zh-CN">
                                <a:latin typeface="Cambria Math"/>
                              </a:rPr>
                              <m:t>B</m:t>
                            </m:r>
                          </m:e>
                          <m:sub>
                            <m:r>
                              <m:rPr>
                                <m:sty m:val="p"/>
                              </m:rPr>
                              <a:rPr lang="en-US" altLang="zh-CN">
                                <a:latin typeface="Cambria Math"/>
                              </a:rPr>
                              <m:t>i</m:t>
                            </m:r>
                          </m:sub>
                        </m:sSub>
                      </m:e>
                    </m:nary>
                    <m:sSubSup>
                      <m:sSubSupPr>
                        <m:ctrlPr>
                          <a:rPr lang="zh-CN" altLang="zh-CN" i="1">
                            <a:latin typeface="Cambria Math"/>
                          </a:rPr>
                        </m:ctrlPr>
                      </m:sSubSupPr>
                      <m:e>
                        <m:r>
                          <m:rPr>
                            <m:sty m:val="p"/>
                          </m:rPr>
                          <a:rPr lang="en-US" altLang="zh-CN">
                            <a:latin typeface="Cambria Math"/>
                          </a:rPr>
                          <m:t>M</m:t>
                        </m:r>
                      </m:e>
                      <m:sub>
                        <m:r>
                          <m:rPr>
                            <m:sty m:val="p"/>
                          </m:rPr>
                          <a:rPr lang="en-US" altLang="zh-CN">
                            <a:latin typeface="Cambria Math"/>
                          </a:rPr>
                          <m:t>i</m:t>
                        </m:r>
                      </m:sub>
                      <m:sup>
                        <m:r>
                          <a:rPr lang="en-US" altLang="zh-CN" i="1">
                            <a:latin typeface="Cambria Math"/>
                          </a:rPr>
                          <m:t>−</m:t>
                        </m:r>
                        <m:r>
                          <a:rPr lang="en-US" altLang="zh-CN">
                            <a:latin typeface="Cambria Math"/>
                          </a:rPr>
                          <m:t>1</m:t>
                        </m:r>
                      </m:sup>
                    </m:sSubSup>
                    <m:r>
                      <m:rPr>
                        <m:sty m:val="p"/>
                      </m:rPr>
                      <a:rPr lang="en-US" altLang="zh-CN">
                        <a:latin typeface="Cambria Math"/>
                      </a:rPr>
                      <m:t>P</m:t>
                    </m:r>
                    <m:r>
                      <a:rPr lang="zh-CN" altLang="zh-CN">
                        <a:latin typeface="Cambria Math"/>
                      </a:rPr>
                      <m:t>，</m:t>
                    </m:r>
                    <m:r>
                      <a:rPr lang="zh-CN" altLang="zh-CN">
                        <a:latin typeface="Cambria Math"/>
                      </a:rPr>
                      <m:t> </m:t>
                    </m:r>
                    <m:nary>
                      <m:naryPr>
                        <m:chr m:val="∑"/>
                        <m:limLoc m:val="undOvr"/>
                        <m:ctrlPr>
                          <a:rPr lang="zh-CN" altLang="zh-CN" i="1">
                            <a:latin typeface="Cambria Math"/>
                          </a:rPr>
                        </m:ctrlPr>
                      </m:naryPr>
                      <m:sub>
                        <m:r>
                          <m:rPr>
                            <m:sty m:val="p"/>
                          </m:rPr>
                          <a:rPr lang="en-US" altLang="zh-CN">
                            <a:latin typeface="Cambria Math"/>
                          </a:rPr>
                          <m:t>i</m:t>
                        </m:r>
                        <m:r>
                          <a:rPr lang="en-US" altLang="zh-CN">
                            <a:latin typeface="Cambria Math"/>
                          </a:rPr>
                          <m:t>=0</m:t>
                        </m:r>
                      </m:sub>
                      <m:sup>
                        <m:r>
                          <m:rPr>
                            <m:sty m:val="p"/>
                          </m:rPr>
                          <a:rPr lang="en-US" altLang="zh-CN">
                            <a:latin typeface="Cambria Math"/>
                          </a:rPr>
                          <m:t>n</m:t>
                        </m:r>
                        <m:r>
                          <a:rPr lang="en-US" altLang="zh-CN" i="1">
                            <a:latin typeface="Cambria Math"/>
                          </a:rPr>
                          <m:t>−</m:t>
                        </m:r>
                        <m:r>
                          <a:rPr lang="en-US" altLang="zh-CN">
                            <a:latin typeface="Cambria Math"/>
                          </a:rPr>
                          <m:t>1</m:t>
                        </m:r>
                      </m:sup>
                      <m:e>
                        <m:sSub>
                          <m:sSubPr>
                            <m:ctrlPr>
                              <a:rPr lang="zh-CN" altLang="zh-CN" i="1">
                                <a:latin typeface="Cambria Math"/>
                              </a:rPr>
                            </m:ctrlPr>
                          </m:sSubPr>
                          <m:e>
                            <m:r>
                              <m:rPr>
                                <m:sty m:val="p"/>
                              </m:rPr>
                              <a:rPr lang="en-US" altLang="zh-CN">
                                <a:latin typeface="Cambria Math"/>
                              </a:rPr>
                              <m:t>w</m:t>
                            </m:r>
                          </m:e>
                          <m:sub>
                            <m:r>
                              <m:rPr>
                                <m:sty m:val="p"/>
                              </m:rPr>
                              <a:rPr lang="en-US" altLang="zh-CN">
                                <a:latin typeface="Cambria Math"/>
                              </a:rPr>
                              <m:t>i</m:t>
                            </m:r>
                          </m:sub>
                        </m:sSub>
                      </m:e>
                    </m:nary>
                    <m:r>
                      <a:rPr lang="en-US" altLang="zh-CN">
                        <a:latin typeface="Cambria Math"/>
                      </a:rPr>
                      <m:t>=1</m:t>
                    </m:r>
                    <m:r>
                      <a:rPr lang="zh-CN" altLang="zh-CN">
                        <a:latin typeface="Cambria Math"/>
                      </a:rPr>
                      <m:t>，</m:t>
                    </m:r>
                    <m:r>
                      <a:rPr lang="zh-CN" altLang="zh-CN">
                        <a:latin typeface="Cambria Math"/>
                      </a:rPr>
                      <m:t> </m:t>
                    </m:r>
                    <m:sSub>
                      <m:sSubPr>
                        <m:ctrlPr>
                          <a:rPr lang="zh-CN" altLang="zh-CN" i="1">
                            <a:latin typeface="Cambria Math"/>
                          </a:rPr>
                        </m:ctrlPr>
                      </m:sSubPr>
                      <m:e>
                        <m:r>
                          <m:rPr>
                            <m:sty m:val="p"/>
                          </m:rPr>
                          <a:rPr lang="en-US" altLang="zh-CN">
                            <a:latin typeface="Cambria Math"/>
                          </a:rPr>
                          <m:t>w</m:t>
                        </m:r>
                      </m:e>
                      <m:sub>
                        <m:r>
                          <m:rPr>
                            <m:sty m:val="p"/>
                          </m:rPr>
                          <a:rPr lang="en-US" altLang="zh-CN">
                            <a:latin typeface="Cambria Math"/>
                          </a:rPr>
                          <m:t>i</m:t>
                        </m:r>
                      </m:sub>
                    </m:sSub>
                    <m:r>
                      <a:rPr lang="en-US" altLang="zh-CN">
                        <a:latin typeface="Cambria Math"/>
                      </a:rPr>
                      <m:t>≥0</m:t>
                    </m:r>
                  </m:oMath>
                </a14:m>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185" t="-37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2338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这种技术通常被称为顶点混合（</a:t>
            </a:r>
            <a:r>
              <a:rPr lang="en-US" altLang="zh-CN" dirty="0"/>
              <a:t>Vertex Blending</a:t>
            </a:r>
            <a:r>
              <a:rPr lang="zh-CN" altLang="zh-CN" dirty="0"/>
              <a:t>）， 其中</a:t>
            </a:r>
            <a:r>
              <a:rPr lang="en-US" altLang="zh-CN" dirty="0"/>
              <a:t>P</a:t>
            </a:r>
            <a:r>
              <a:rPr lang="zh-CN" altLang="zh-CN" dirty="0"/>
              <a:t>代表受控制的顶点。</a:t>
            </a:r>
            <a:r>
              <a:rPr lang="en-US" altLang="zh-CN" dirty="0"/>
              <a:t> n</a:t>
            </a:r>
            <a:r>
              <a:rPr lang="zh-CN" altLang="zh-CN" dirty="0"/>
              <a:t>表示影响顶点</a:t>
            </a:r>
            <a:r>
              <a:rPr lang="en-US" altLang="zh-CN" dirty="0"/>
              <a:t>P</a:t>
            </a:r>
            <a:r>
              <a:rPr lang="zh-CN" altLang="zh-CN" dirty="0"/>
              <a:t>的骨骼数量。</a:t>
            </a:r>
            <a:r>
              <a:rPr lang="en-US" altLang="zh-CN" dirty="0"/>
              <a:t> </a:t>
            </a:r>
            <a:r>
              <a:rPr lang="en-US" altLang="zh-CN" dirty="0" err="1"/>
              <a:t>w</a:t>
            </a:r>
            <a:r>
              <a:rPr lang="en-US" altLang="zh-CN" baseline="-25000" dirty="0" err="1"/>
              <a:t>i</a:t>
            </a:r>
            <a:r>
              <a:rPr lang="zh-CN" altLang="zh-CN" dirty="0"/>
              <a:t>代表第</a:t>
            </a:r>
            <a:r>
              <a:rPr lang="en-US" altLang="zh-CN" dirty="0" err="1"/>
              <a:t>i</a:t>
            </a:r>
            <a:r>
              <a:rPr lang="zh-CN" altLang="zh-CN" dirty="0"/>
              <a:t>块骨骼对点</a:t>
            </a:r>
            <a:r>
              <a:rPr lang="en-US" altLang="zh-CN" dirty="0"/>
              <a:t>P</a:t>
            </a:r>
            <a:r>
              <a:rPr lang="zh-CN" altLang="zh-CN" dirty="0"/>
              <a:t>的影响程度。</a:t>
            </a:r>
            <a:r>
              <a:rPr lang="en-US" altLang="zh-CN" dirty="0"/>
              <a:t> B</a:t>
            </a:r>
            <a:r>
              <a:rPr lang="en-US" altLang="zh-CN" baseline="-25000" dirty="0"/>
              <a:t>i</a:t>
            </a:r>
            <a:r>
              <a:rPr lang="zh-CN" altLang="zh-CN" dirty="0"/>
              <a:t>和</a:t>
            </a:r>
            <a:r>
              <a:rPr lang="en-US" altLang="zh-CN" dirty="0" err="1"/>
              <a:t>M</a:t>
            </a:r>
            <a:r>
              <a:rPr lang="en-US" altLang="zh-CN" baseline="-25000" dirty="0" err="1"/>
              <a:t>i</a:t>
            </a:r>
            <a:r>
              <a:rPr lang="zh-CN" altLang="zh-CN" dirty="0"/>
              <a:t>是两个矩阵。</a:t>
            </a:r>
            <a:r>
              <a:rPr lang="en-US" altLang="zh-CN" dirty="0"/>
              <a:t> </a:t>
            </a:r>
            <a:r>
              <a:rPr lang="en-US" altLang="zh-CN" dirty="0" err="1"/>
              <a:t>M</a:t>
            </a:r>
            <a:r>
              <a:rPr lang="en-US" altLang="zh-CN" baseline="-25000" dirty="0" err="1"/>
              <a:t>i</a:t>
            </a:r>
            <a:r>
              <a:rPr lang="zh-CN" altLang="zh-CN" dirty="0"/>
              <a:t>的逆矩阵和</a:t>
            </a:r>
            <a:r>
              <a:rPr lang="en-US" altLang="zh-CN" dirty="0"/>
              <a:t>B</a:t>
            </a:r>
            <a:r>
              <a:rPr lang="en-US" altLang="zh-CN" baseline="-25000" dirty="0"/>
              <a:t>i</a:t>
            </a:r>
            <a:r>
              <a:rPr lang="zh-CN" altLang="zh-CN" dirty="0"/>
              <a:t>先后把顶点</a:t>
            </a:r>
            <a:r>
              <a:rPr lang="en-US" altLang="zh-CN" dirty="0"/>
              <a:t>P</a:t>
            </a:r>
            <a:r>
              <a:rPr lang="zh-CN" altLang="zh-CN" dirty="0"/>
              <a:t>转换到第</a:t>
            </a:r>
            <a:r>
              <a:rPr lang="en-US" altLang="zh-CN" dirty="0" err="1"/>
              <a:t>i</a:t>
            </a:r>
            <a:r>
              <a:rPr lang="zh-CN" altLang="zh-CN" dirty="0"/>
              <a:t>块骨骼的局部坐标系和全局</a:t>
            </a:r>
            <a:r>
              <a:rPr lang="zh-CN" altLang="zh-CN" dirty="0" smtClean="0"/>
              <a:t>坐标系</a:t>
            </a:r>
            <a:endParaRPr lang="zh-CN" altLang="en-US" dirty="0"/>
          </a:p>
        </p:txBody>
      </p:sp>
    </p:spTree>
    <p:extLst>
      <p:ext uri="{BB962C8B-B14F-4D97-AF65-F5344CB8AC3E}">
        <p14:creationId xmlns:p14="http://schemas.microsoft.com/office/powerpoint/2010/main" val="3279554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l="36906" t="9227" r="36906" b="13840"/>
          <a:stretch>
            <a:fillRect/>
          </a:stretch>
        </p:blipFill>
        <p:spPr bwMode="auto">
          <a:xfrm>
            <a:off x="3819525" y="1390967"/>
            <a:ext cx="1504950" cy="2361565"/>
          </a:xfrm>
          <a:prstGeom prst="rect">
            <a:avLst/>
          </a:prstGeom>
          <a:noFill/>
          <a:ln w="9525">
            <a:noFill/>
            <a:miter lim="800000"/>
            <a:headEnd/>
            <a:tailEnd/>
          </a:ln>
        </p:spPr>
      </p:pic>
    </p:spTree>
    <p:extLst>
      <p:ext uri="{BB962C8B-B14F-4D97-AF65-F5344CB8AC3E}">
        <p14:creationId xmlns:p14="http://schemas.microsoft.com/office/powerpoint/2010/main" val="9057488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运动捕捉技术</a:t>
            </a:r>
          </a:p>
        </p:txBody>
      </p:sp>
      <p:sp>
        <p:nvSpPr>
          <p:cNvPr id="3" name="内容占位符 2"/>
          <p:cNvSpPr>
            <a:spLocks noGrp="1"/>
          </p:cNvSpPr>
          <p:nvPr>
            <p:ph idx="1"/>
          </p:nvPr>
        </p:nvSpPr>
        <p:spPr/>
        <p:txBody>
          <a:bodyPr>
            <a:normAutofit fontScale="47500" lnSpcReduction="20000"/>
          </a:bodyPr>
          <a:lstStyle/>
          <a:p>
            <a:r>
              <a:rPr lang="zh-CN" altLang="zh-CN" dirty="0"/>
              <a:t>骨骼动画一般是通过游戏动画设计师利用动画生成软件事先制作好需要的一系列动画，在游戏运行时，程序要根据逻辑决定显示哪一个动画，并根据时间计算出具体的</a:t>
            </a:r>
            <a:r>
              <a:rPr lang="zh-CN" altLang="zh-CN" dirty="0" smtClean="0"/>
              <a:t>显示</a:t>
            </a:r>
            <a:endParaRPr lang="en-US" altLang="zh-CN" dirty="0" smtClean="0"/>
          </a:p>
          <a:p>
            <a:r>
              <a:rPr lang="zh-CN" altLang="zh-CN" dirty="0" smtClean="0"/>
              <a:t>为了</a:t>
            </a:r>
            <a:r>
              <a:rPr lang="zh-CN" altLang="zh-CN" dirty="0"/>
              <a:t>使游戏尽可能的真实，我们的游戏可能需要的动画是丰富多彩的。制作所有的这些动画可能需要有经验的动画师花费很长的时间才能制作</a:t>
            </a:r>
            <a:r>
              <a:rPr lang="zh-CN" altLang="zh-CN" dirty="0" smtClean="0"/>
              <a:t>完成</a:t>
            </a:r>
            <a:endParaRPr lang="en-US" altLang="zh-CN" dirty="0" smtClean="0"/>
          </a:p>
          <a:p>
            <a:r>
              <a:rPr lang="zh-CN" altLang="zh-CN" dirty="0" smtClean="0"/>
              <a:t>为了</a:t>
            </a:r>
            <a:r>
              <a:rPr lang="zh-CN" altLang="zh-CN" dirty="0"/>
              <a:t>克服这个问题，游戏业者引进了运动捕捉 （</a:t>
            </a:r>
            <a:r>
              <a:rPr lang="en-US" altLang="zh-CN" dirty="0"/>
              <a:t>Motion Capture</a:t>
            </a:r>
            <a:r>
              <a:rPr lang="zh-CN" altLang="zh-CN" b="1" dirty="0"/>
              <a:t>，</a:t>
            </a:r>
            <a:r>
              <a:rPr lang="zh-CN" altLang="zh-CN" dirty="0"/>
              <a:t>也称为</a:t>
            </a:r>
            <a:r>
              <a:rPr lang="en-US" altLang="zh-CN" dirty="0"/>
              <a:t>MOCAP</a:t>
            </a:r>
            <a:r>
              <a:rPr lang="zh-CN" altLang="zh-CN" dirty="0"/>
              <a:t>） 的技术。 </a:t>
            </a:r>
          </a:p>
          <a:p>
            <a:r>
              <a:rPr lang="zh-CN" altLang="zh-CN" dirty="0"/>
              <a:t>运动捕捉技术最早应该是应用在电影业里， 但到现在可能没有任何其它行业比游戏业应用这项技术更为普遍</a:t>
            </a:r>
            <a:r>
              <a:rPr lang="zh-CN" altLang="zh-CN" dirty="0" smtClean="0"/>
              <a:t>了</a:t>
            </a:r>
            <a:endParaRPr lang="en-US" altLang="zh-CN" dirty="0" smtClean="0"/>
          </a:p>
          <a:p>
            <a:r>
              <a:rPr lang="zh-CN" altLang="zh-CN" dirty="0" smtClean="0"/>
              <a:t>运动</a:t>
            </a:r>
            <a:r>
              <a:rPr lang="zh-CN" altLang="zh-CN" dirty="0"/>
              <a:t>捕捉技术是一个对真实对象的运动进行捕捉并将其映射到三维角色上的技术，一般通过骨骼动画的方式</a:t>
            </a:r>
            <a:r>
              <a:rPr lang="zh-CN" altLang="zh-CN" dirty="0" smtClean="0"/>
              <a:t>实现</a:t>
            </a:r>
            <a:endParaRPr lang="en-US" altLang="zh-CN" dirty="0" smtClean="0"/>
          </a:p>
          <a:p>
            <a:r>
              <a:rPr lang="zh-CN" altLang="zh-CN" dirty="0" smtClean="0"/>
              <a:t>在</a:t>
            </a:r>
            <a:r>
              <a:rPr lang="zh-CN" altLang="zh-CN" dirty="0"/>
              <a:t>进行运动捕捉的时候，需要将特殊的标记或传感器放置于演员的关节上，在演员做动作的同时，使用硬件设备不停地采样标记的空间位置和旋转，以此来生成运动数据</a:t>
            </a:r>
            <a:r>
              <a:rPr lang="zh-CN" altLang="zh-CN" dirty="0" smtClean="0"/>
              <a:t>集合</a:t>
            </a:r>
            <a:endParaRPr lang="en-US" altLang="zh-CN" dirty="0" smtClean="0"/>
          </a:p>
          <a:p>
            <a:r>
              <a:rPr lang="zh-CN" altLang="zh-CN" dirty="0" smtClean="0"/>
              <a:t>相比</a:t>
            </a:r>
            <a:r>
              <a:rPr lang="zh-CN" altLang="zh-CN" dirty="0"/>
              <a:t>于传统的利用三维动画制作工具生成的关键帧动画技术来说，实时可见性、高效性，以及可以生成高质量运动是运动捕捉技术的巨大</a:t>
            </a:r>
            <a:r>
              <a:rPr lang="zh-CN" altLang="zh-CN" dirty="0" smtClean="0"/>
              <a:t>优势</a:t>
            </a:r>
            <a:endParaRPr lang="zh-CN" altLang="en-US" dirty="0"/>
          </a:p>
        </p:txBody>
      </p:sp>
    </p:spTree>
    <p:extLst>
      <p:ext uri="{BB962C8B-B14F-4D97-AF65-F5344CB8AC3E}">
        <p14:creationId xmlns:p14="http://schemas.microsoft.com/office/powerpoint/2010/main" val="31039383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运动捕捉动画的应用</a:t>
            </a:r>
          </a:p>
        </p:txBody>
      </p:sp>
      <p:sp>
        <p:nvSpPr>
          <p:cNvPr id="3" name="内容占位符 2"/>
          <p:cNvSpPr>
            <a:spLocks noGrp="1"/>
          </p:cNvSpPr>
          <p:nvPr>
            <p:ph idx="1"/>
          </p:nvPr>
        </p:nvSpPr>
        <p:spPr/>
        <p:txBody>
          <a:bodyPr>
            <a:normAutofit fontScale="85000" lnSpcReduction="20000"/>
          </a:bodyPr>
          <a:lstStyle/>
          <a:p>
            <a:r>
              <a:rPr lang="zh-CN" altLang="zh-CN" dirty="0" smtClean="0"/>
              <a:t>在</a:t>
            </a:r>
            <a:r>
              <a:rPr lang="zh-CN" altLang="zh-CN" dirty="0"/>
              <a:t>进行运动捕捉的时候，要将角色的所有动作分解为一系列运动单元（比如走路、跳跃、打拳、踢腿、拿起武器等），对这些运动单元分别进行捕捉，为了能够在游戏引擎当中使用，得到的数据需要使用专门的软件（比如</a:t>
            </a:r>
            <a:r>
              <a:rPr lang="en-US" altLang="zh-CN" dirty="0" err="1"/>
              <a:t>MotionBuilder</a:t>
            </a:r>
            <a:r>
              <a:rPr lang="zh-CN" altLang="zh-CN" dirty="0"/>
              <a:t>）进行必要的后处理操作。</a:t>
            </a:r>
          </a:p>
          <a:p>
            <a:r>
              <a:rPr lang="zh-CN" altLang="zh-CN" dirty="0"/>
              <a:t>得到的运动数据就构成了角色的运动库，游戏引擎按照游戏的情节需要实时调用对应的运动单元驱动角色的</a:t>
            </a:r>
            <a:r>
              <a:rPr lang="zh-CN" altLang="zh-CN" dirty="0" smtClean="0"/>
              <a:t>运动</a:t>
            </a:r>
            <a:endParaRPr lang="zh-CN" altLang="en-US" dirty="0"/>
          </a:p>
        </p:txBody>
      </p:sp>
    </p:spTree>
    <p:extLst>
      <p:ext uri="{BB962C8B-B14F-4D97-AF65-F5344CB8AC3E}">
        <p14:creationId xmlns:p14="http://schemas.microsoft.com/office/powerpoint/2010/main" val="33653454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Group 62"/>
          <p:cNvGrpSpPr>
            <a:grpSpLocks noChangeAspect="1"/>
          </p:cNvGrpSpPr>
          <p:nvPr/>
        </p:nvGrpSpPr>
        <p:grpSpPr bwMode="auto">
          <a:xfrm>
            <a:off x="1981200" y="1981200"/>
            <a:ext cx="5532438" cy="1782763"/>
            <a:chOff x="1800" y="6702"/>
            <a:chExt cx="8712" cy="2808"/>
          </a:xfrm>
        </p:grpSpPr>
        <p:sp>
          <p:nvSpPr>
            <p:cNvPr id="6" name="AutoShape 63"/>
            <p:cNvSpPr>
              <a:spLocks noChangeAspect="1" noChangeArrowheads="1"/>
            </p:cNvSpPr>
            <p:nvPr/>
          </p:nvSpPr>
          <p:spPr bwMode="auto">
            <a:xfrm>
              <a:off x="1800" y="6702"/>
              <a:ext cx="8712" cy="2808"/>
            </a:xfrm>
            <a:prstGeom prst="rect">
              <a:avLst/>
            </a:prstGeom>
            <a:noFill/>
            <a:ln w="9525">
              <a:no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p>
          </p:txBody>
        </p:sp>
        <p:sp>
          <p:nvSpPr>
            <p:cNvPr id="7" name="Text Box 64"/>
            <p:cNvSpPr txBox="1">
              <a:spLocks noChangeArrowheads="1"/>
            </p:cNvSpPr>
            <p:nvPr/>
          </p:nvSpPr>
          <p:spPr bwMode="auto">
            <a:xfrm>
              <a:off x="1872" y="7432"/>
              <a:ext cx="1260" cy="400"/>
            </a:xfrm>
            <a:prstGeom prst="rect">
              <a:avLst/>
            </a:prstGeom>
            <a:solidFill>
              <a:srgbClr val="FFFFFF"/>
            </a:solidFill>
            <a:ln w="9525">
              <a:solidFill>
                <a:srgbClr val="000000"/>
              </a:solidFill>
              <a:miter lim="800000"/>
              <a:headEnd/>
              <a:tailEnd/>
            </a:ln>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just"/>
              <a:r>
                <a:rPr lang="zh-CN" altLang="en-US" sz="1000" b="1" dirty="0">
                  <a:latin typeface="Times New Roman" pitchFamily="18" charset="0"/>
                </a:rPr>
                <a:t>游戏事件</a:t>
              </a:r>
              <a:endParaRPr lang="zh-CN" altLang="en-US" dirty="0"/>
            </a:p>
          </p:txBody>
        </p:sp>
        <p:sp>
          <p:nvSpPr>
            <p:cNvPr id="8" name="Text Box 65"/>
            <p:cNvSpPr txBox="1">
              <a:spLocks noChangeArrowheads="1"/>
            </p:cNvSpPr>
            <p:nvPr/>
          </p:nvSpPr>
          <p:spPr bwMode="auto">
            <a:xfrm>
              <a:off x="5472" y="7432"/>
              <a:ext cx="1260" cy="400"/>
            </a:xfrm>
            <a:prstGeom prst="rect">
              <a:avLst/>
            </a:prstGeom>
            <a:solidFill>
              <a:srgbClr val="FFFFFF"/>
            </a:solidFill>
            <a:ln w="9525">
              <a:solidFill>
                <a:srgbClr val="000000"/>
              </a:solidFill>
              <a:miter lim="800000"/>
              <a:headEnd/>
              <a:tailEnd/>
            </a:ln>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just"/>
              <a:r>
                <a:rPr lang="zh-CN" altLang="en-US" sz="1000" b="1" dirty="0">
                  <a:latin typeface="Times New Roman" pitchFamily="18" charset="0"/>
                </a:rPr>
                <a:t>动画骨架</a:t>
              </a:r>
              <a:endParaRPr lang="zh-CN" altLang="en-US" dirty="0"/>
            </a:p>
          </p:txBody>
        </p:sp>
        <p:sp>
          <p:nvSpPr>
            <p:cNvPr id="9" name="Text Box 66"/>
            <p:cNvSpPr txBox="1">
              <a:spLocks noChangeArrowheads="1"/>
            </p:cNvSpPr>
            <p:nvPr/>
          </p:nvSpPr>
          <p:spPr bwMode="auto">
            <a:xfrm>
              <a:off x="7272" y="7432"/>
              <a:ext cx="1263" cy="400"/>
            </a:xfrm>
            <a:prstGeom prst="rect">
              <a:avLst/>
            </a:prstGeom>
            <a:solidFill>
              <a:srgbClr val="FFFFFF"/>
            </a:solidFill>
            <a:ln w="9525">
              <a:solidFill>
                <a:srgbClr val="000000"/>
              </a:solidFill>
              <a:miter lim="800000"/>
              <a:headEnd/>
              <a:tailEnd/>
            </a:ln>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just"/>
              <a:r>
                <a:rPr lang="zh-CN" altLang="en-US" sz="1000" b="1" dirty="0">
                  <a:latin typeface="Times New Roman" pitchFamily="18" charset="0"/>
                </a:rPr>
                <a:t>皮肤骨架</a:t>
              </a:r>
              <a:endParaRPr lang="zh-CN" altLang="en-US" dirty="0"/>
            </a:p>
          </p:txBody>
        </p:sp>
        <p:grpSp>
          <p:nvGrpSpPr>
            <p:cNvPr id="10" name="Group 67"/>
            <p:cNvGrpSpPr>
              <a:grpSpLocks/>
            </p:cNvGrpSpPr>
            <p:nvPr/>
          </p:nvGrpSpPr>
          <p:grpSpPr bwMode="auto">
            <a:xfrm>
              <a:off x="3670" y="6858"/>
              <a:ext cx="1262" cy="2428"/>
              <a:chOff x="4032" y="6858"/>
              <a:chExt cx="1262" cy="2428"/>
            </a:xfrm>
          </p:grpSpPr>
          <p:sp>
            <p:nvSpPr>
              <p:cNvPr id="16" name="Text Box 68"/>
              <p:cNvSpPr txBox="1">
                <a:spLocks noChangeArrowheads="1"/>
              </p:cNvSpPr>
              <p:nvPr/>
            </p:nvSpPr>
            <p:spPr bwMode="auto">
              <a:xfrm>
                <a:off x="4032" y="6858"/>
                <a:ext cx="1260" cy="400"/>
              </a:xfrm>
              <a:prstGeom prst="rect">
                <a:avLst/>
              </a:prstGeom>
              <a:solidFill>
                <a:srgbClr val="FFFFFF"/>
              </a:solidFill>
              <a:ln w="9525">
                <a:solidFill>
                  <a:srgbClr val="000000"/>
                </a:solidFill>
                <a:miter lim="800000"/>
                <a:headEnd/>
                <a:tailEnd/>
              </a:ln>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just"/>
                <a:r>
                  <a:rPr lang="en-US" altLang="zh-CN" sz="1000" b="1">
                    <a:latin typeface="Times New Roman" pitchFamily="18" charset="0"/>
                  </a:rPr>
                  <a:t>MoCap 1</a:t>
                </a:r>
                <a:endParaRPr lang="en-US" altLang="zh-CN"/>
              </a:p>
            </p:txBody>
          </p:sp>
          <p:sp>
            <p:nvSpPr>
              <p:cNvPr id="17" name="Text Box 69"/>
              <p:cNvSpPr txBox="1">
                <a:spLocks noChangeArrowheads="1"/>
              </p:cNvSpPr>
              <p:nvPr/>
            </p:nvSpPr>
            <p:spPr bwMode="auto">
              <a:xfrm>
                <a:off x="4032" y="8886"/>
                <a:ext cx="1260" cy="400"/>
              </a:xfrm>
              <a:prstGeom prst="rect">
                <a:avLst/>
              </a:prstGeom>
              <a:solidFill>
                <a:srgbClr val="FFFFFF"/>
              </a:solidFill>
              <a:ln w="9525">
                <a:solidFill>
                  <a:srgbClr val="000000"/>
                </a:solidFill>
                <a:miter lim="800000"/>
                <a:headEnd/>
                <a:tailEnd/>
              </a:ln>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just"/>
                <a:r>
                  <a:rPr lang="en-US" altLang="zh-CN" sz="1000" b="1">
                    <a:latin typeface="Times New Roman" pitchFamily="18" charset="0"/>
                  </a:rPr>
                  <a:t>MoCap N</a:t>
                </a:r>
                <a:endParaRPr lang="en-US" altLang="zh-CN"/>
              </a:p>
            </p:txBody>
          </p:sp>
          <p:sp>
            <p:nvSpPr>
              <p:cNvPr id="18" name="Text Box 70"/>
              <p:cNvSpPr txBox="1">
                <a:spLocks noChangeArrowheads="1"/>
              </p:cNvSpPr>
              <p:nvPr/>
            </p:nvSpPr>
            <p:spPr bwMode="auto">
              <a:xfrm>
                <a:off x="4032" y="7794"/>
                <a:ext cx="1260" cy="1092"/>
              </a:xfrm>
              <a:prstGeom prst="rect">
                <a:avLst/>
              </a:prstGeom>
              <a:solidFill>
                <a:srgbClr val="FFFFFF"/>
              </a:solidFill>
              <a:ln w="9525">
                <a:solidFill>
                  <a:srgbClr val="00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1000" b="1" dirty="0">
                    <a:latin typeface="Times New Roman" pitchFamily="18" charset="0"/>
                  </a:rPr>
                  <a:t>.</a:t>
                </a:r>
              </a:p>
              <a:p>
                <a:pPr algn="ctr"/>
                <a:r>
                  <a:rPr lang="en-US" altLang="zh-CN" sz="1000" b="1" dirty="0">
                    <a:latin typeface="Times New Roman" pitchFamily="18" charset="0"/>
                  </a:rPr>
                  <a:t>.</a:t>
                </a:r>
              </a:p>
              <a:p>
                <a:pPr algn="ctr"/>
                <a:r>
                  <a:rPr lang="en-US" altLang="zh-CN" sz="1000" b="1" dirty="0">
                    <a:latin typeface="Times New Roman" pitchFamily="18" charset="0"/>
                  </a:rPr>
                  <a:t>.</a:t>
                </a:r>
                <a:endParaRPr lang="en-US" altLang="zh-CN" dirty="0"/>
              </a:p>
            </p:txBody>
          </p:sp>
          <p:sp>
            <p:nvSpPr>
              <p:cNvPr id="19" name="Text Box 71"/>
              <p:cNvSpPr txBox="1">
                <a:spLocks noChangeArrowheads="1"/>
              </p:cNvSpPr>
              <p:nvPr/>
            </p:nvSpPr>
            <p:spPr bwMode="auto">
              <a:xfrm>
                <a:off x="4032" y="7326"/>
                <a:ext cx="1262" cy="400"/>
              </a:xfrm>
              <a:prstGeom prst="rect">
                <a:avLst/>
              </a:prstGeom>
              <a:solidFill>
                <a:srgbClr val="FFFFFF"/>
              </a:solidFill>
              <a:ln w="9525">
                <a:solidFill>
                  <a:srgbClr val="000000"/>
                </a:solidFill>
                <a:miter lim="800000"/>
                <a:headEnd/>
                <a:tailEnd/>
              </a:ln>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just"/>
                <a:r>
                  <a:rPr lang="en-US" altLang="zh-CN" sz="1000" b="1">
                    <a:latin typeface="Times New Roman" pitchFamily="18" charset="0"/>
                  </a:rPr>
                  <a:t>MoCap 1</a:t>
                </a:r>
                <a:endParaRPr lang="en-US" altLang="zh-CN"/>
              </a:p>
            </p:txBody>
          </p:sp>
        </p:grpSp>
        <p:cxnSp>
          <p:nvCxnSpPr>
            <p:cNvPr id="11" name="AutoShape 72"/>
            <p:cNvCxnSpPr>
              <a:cxnSpLocks noChangeShapeType="1"/>
              <a:stCxn id="7" idx="3"/>
              <a:endCxn id="16" idx="1"/>
            </p:cNvCxnSpPr>
            <p:nvPr/>
          </p:nvCxnSpPr>
          <p:spPr bwMode="auto">
            <a:xfrm flipV="1">
              <a:off x="3132" y="7058"/>
              <a:ext cx="538" cy="574"/>
            </a:xfrm>
            <a:prstGeom prst="curvedConnector3">
              <a:avLst>
                <a:gd name="adj1" fmla="val 50000"/>
              </a:avLst>
            </a:prstGeom>
            <a:noFill/>
            <a:ln w="9525">
              <a:solidFill>
                <a:srgbClr val="000000"/>
              </a:solidFill>
              <a:round/>
              <a:headEnd/>
              <a:tailEnd type="triangle" w="med" len="med"/>
            </a:ln>
          </p:spPr>
        </p:cxnSp>
        <p:cxnSp>
          <p:nvCxnSpPr>
            <p:cNvPr id="12" name="AutoShape 73"/>
            <p:cNvCxnSpPr>
              <a:cxnSpLocks noChangeShapeType="1"/>
              <a:stCxn id="18" idx="3"/>
              <a:endCxn id="8" idx="1"/>
            </p:cNvCxnSpPr>
            <p:nvPr/>
          </p:nvCxnSpPr>
          <p:spPr bwMode="auto">
            <a:xfrm flipV="1">
              <a:off x="4930" y="7632"/>
              <a:ext cx="542" cy="708"/>
            </a:xfrm>
            <a:prstGeom prst="curvedConnector3">
              <a:avLst>
                <a:gd name="adj1" fmla="val 50000"/>
              </a:avLst>
            </a:prstGeom>
            <a:noFill/>
            <a:ln w="9525">
              <a:solidFill>
                <a:srgbClr val="000000"/>
              </a:solidFill>
              <a:round/>
              <a:headEnd/>
              <a:tailEnd type="triangle" w="med" len="med"/>
            </a:ln>
          </p:spPr>
        </p:cxnSp>
        <p:cxnSp>
          <p:nvCxnSpPr>
            <p:cNvPr id="13" name="AutoShape 74"/>
            <p:cNvCxnSpPr>
              <a:cxnSpLocks noChangeShapeType="1"/>
              <a:stCxn id="8" idx="3"/>
              <a:endCxn id="9" idx="1"/>
            </p:cNvCxnSpPr>
            <p:nvPr/>
          </p:nvCxnSpPr>
          <p:spPr bwMode="auto">
            <a:xfrm>
              <a:off x="6732" y="7632"/>
              <a:ext cx="540" cy="3"/>
            </a:xfrm>
            <a:prstGeom prst="straightConnector1">
              <a:avLst/>
            </a:prstGeom>
            <a:noFill/>
            <a:ln w="9525">
              <a:solidFill>
                <a:srgbClr val="000000"/>
              </a:solidFill>
              <a:round/>
              <a:headEnd/>
              <a:tailEnd type="triangle" w="med" len="med"/>
            </a:ln>
          </p:spPr>
        </p:cxnSp>
        <p:cxnSp>
          <p:nvCxnSpPr>
            <p:cNvPr id="14" name="AutoShape 75"/>
            <p:cNvCxnSpPr>
              <a:cxnSpLocks noChangeShapeType="1"/>
              <a:stCxn id="9" idx="3"/>
              <a:endCxn id="15" idx="1"/>
            </p:cNvCxnSpPr>
            <p:nvPr/>
          </p:nvCxnSpPr>
          <p:spPr bwMode="auto">
            <a:xfrm flipV="1">
              <a:off x="8535" y="7632"/>
              <a:ext cx="537" cy="0"/>
            </a:xfrm>
            <a:prstGeom prst="curvedConnector3">
              <a:avLst>
                <a:gd name="adj1" fmla="val 50000"/>
              </a:avLst>
            </a:prstGeom>
            <a:noFill/>
            <a:ln w="9525">
              <a:solidFill>
                <a:srgbClr val="000000"/>
              </a:solidFill>
              <a:round/>
              <a:headEnd/>
              <a:tailEnd type="triangle" w="med" len="med"/>
            </a:ln>
          </p:spPr>
        </p:cxnSp>
        <p:sp>
          <p:nvSpPr>
            <p:cNvPr id="15" name="Text Box 76"/>
            <p:cNvSpPr txBox="1">
              <a:spLocks noChangeArrowheads="1"/>
            </p:cNvSpPr>
            <p:nvPr/>
          </p:nvSpPr>
          <p:spPr bwMode="auto">
            <a:xfrm>
              <a:off x="9072" y="7242"/>
              <a:ext cx="1260" cy="780"/>
            </a:xfrm>
            <a:prstGeom prst="rect">
              <a:avLst/>
            </a:prstGeom>
            <a:solidFill>
              <a:srgbClr val="FFFFFF"/>
            </a:solidFill>
            <a:ln w="9525">
              <a:solidFill>
                <a:srgbClr val="00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zh-CN" altLang="en-US" sz="1000" b="1">
                  <a:latin typeface="Times New Roman" pitchFamily="18" charset="0"/>
                </a:rPr>
                <a:t>渲染皮肤网格</a:t>
              </a:r>
              <a:endParaRPr lang="zh-CN" altLang="en-US"/>
            </a:p>
          </p:txBody>
        </p:sp>
      </p:grpSp>
      <p:sp>
        <p:nvSpPr>
          <p:cNvPr id="20" name="Rectangle 3"/>
          <p:cNvSpPr>
            <a:spLocks noChangeArrowheads="1"/>
          </p:cNvSpPr>
          <p:nvPr/>
        </p:nvSpPr>
        <p:spPr bwMode="auto">
          <a:xfrm>
            <a:off x="0" y="2224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352897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为了提高动画的利用效率以及多样性，还可以利用动画合成技术把几个动画片段动态合成为一个新</a:t>
            </a:r>
            <a:r>
              <a:rPr lang="zh-CN" altLang="zh-CN" dirty="0" smtClean="0"/>
              <a:t>的</a:t>
            </a:r>
            <a:endParaRPr lang="en-US" altLang="zh-CN" dirty="0" smtClean="0"/>
          </a:p>
          <a:p>
            <a:r>
              <a:rPr lang="zh-CN" altLang="zh-CN" dirty="0" smtClean="0"/>
              <a:t>有时</a:t>
            </a:r>
            <a:r>
              <a:rPr lang="zh-CN" altLang="zh-CN" dirty="0"/>
              <a:t>为了使得动画看起来更加连续，在两个运动单元转换的过程当中，游戏引擎也要做一些融合操作，用于平滑地连接两段不同的动画片段（比如由静止到跑步状态，需要有一个过渡过程，否则得到的动作比较突兀）。</a:t>
            </a:r>
          </a:p>
          <a:p>
            <a:endParaRPr lang="zh-CN" altLang="en-US" dirty="0"/>
          </a:p>
        </p:txBody>
      </p:sp>
    </p:spTree>
    <p:extLst>
      <p:ext uri="{BB962C8B-B14F-4D97-AF65-F5344CB8AC3E}">
        <p14:creationId xmlns:p14="http://schemas.microsoft.com/office/powerpoint/2010/main" val="41699749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a:p>
          <a:p>
            <a:endParaRPr lang="zh-CN" altLang="en-US" dirty="0"/>
          </a:p>
        </p:txBody>
      </p:sp>
      <p:pic>
        <p:nvPicPr>
          <p:cNvPr id="6147" name="图片 13"/>
          <p:cNvPicPr>
            <a:picLocks noChangeAspect="1" noChangeArrowheads="1"/>
          </p:cNvPicPr>
          <p:nvPr/>
        </p:nvPicPr>
        <p:blipFill>
          <a:blip r:embed="rId2">
            <a:extLst>
              <a:ext uri="{28A0092B-C50C-407E-A947-70E740481C1C}">
                <a14:useLocalDpi xmlns:a14="http://schemas.microsoft.com/office/drawing/2010/main" val="0"/>
              </a:ext>
            </a:extLst>
          </a:blip>
          <a:srcRect l="31985" t="4613" r="29526" b="13840"/>
          <a:stretch>
            <a:fillRect/>
          </a:stretch>
        </p:blipFill>
        <p:spPr bwMode="auto">
          <a:xfrm>
            <a:off x="395536" y="1203598"/>
            <a:ext cx="2228850" cy="2505075"/>
          </a:xfrm>
          <a:prstGeom prst="rect">
            <a:avLst/>
          </a:prstGeom>
          <a:noFill/>
          <a:extLst>
            <a:ext uri="{909E8E84-426E-40DD-AFC4-6F175D3DCCD1}">
              <a14:hiddenFill xmlns:a14="http://schemas.microsoft.com/office/drawing/2010/main">
                <a:solidFill>
                  <a:srgbClr val="FFFFFF"/>
                </a:solidFill>
              </a14:hiddenFill>
            </a:ext>
          </a:extLst>
        </p:spPr>
      </p:pic>
      <p:pic>
        <p:nvPicPr>
          <p:cNvPr id="6146" name="图片 4"/>
          <p:cNvPicPr>
            <a:picLocks noChangeAspect="1" noChangeArrowheads="1"/>
          </p:cNvPicPr>
          <p:nvPr/>
        </p:nvPicPr>
        <p:blipFill>
          <a:blip r:embed="rId3">
            <a:extLst>
              <a:ext uri="{28A0092B-C50C-407E-A947-70E740481C1C}">
                <a14:useLocalDpi xmlns:a14="http://schemas.microsoft.com/office/drawing/2010/main" val="0"/>
              </a:ext>
            </a:extLst>
          </a:blip>
          <a:srcRect l="31985" t="4613" r="29526" b="13840"/>
          <a:stretch>
            <a:fillRect/>
          </a:stretch>
        </p:blipFill>
        <p:spPr bwMode="auto">
          <a:xfrm>
            <a:off x="3170225" y="1203597"/>
            <a:ext cx="2224088" cy="2505075"/>
          </a:xfrm>
          <a:prstGeom prst="rect">
            <a:avLst/>
          </a:prstGeom>
          <a:noFill/>
          <a:extLst>
            <a:ext uri="{909E8E84-426E-40DD-AFC4-6F175D3DCCD1}">
              <a14:hiddenFill xmlns:a14="http://schemas.microsoft.com/office/drawing/2010/main">
                <a:solidFill>
                  <a:srgbClr val="FFFFFF"/>
                </a:solidFill>
              </a14:hiddenFill>
            </a:ext>
          </a:extLst>
        </p:spPr>
      </p:pic>
      <p:pic>
        <p:nvPicPr>
          <p:cNvPr id="6145" name="图片 7"/>
          <p:cNvPicPr>
            <a:picLocks noChangeAspect="1" noChangeArrowheads="1"/>
          </p:cNvPicPr>
          <p:nvPr/>
        </p:nvPicPr>
        <p:blipFill>
          <a:blip r:embed="rId4">
            <a:extLst>
              <a:ext uri="{28A0092B-C50C-407E-A947-70E740481C1C}">
                <a14:useLocalDpi xmlns:a14="http://schemas.microsoft.com/office/drawing/2010/main" val="0"/>
              </a:ext>
            </a:extLst>
          </a:blip>
          <a:srcRect l="31985" t="4613" r="29526" b="13840"/>
          <a:stretch>
            <a:fillRect/>
          </a:stretch>
        </p:blipFill>
        <p:spPr bwMode="auto">
          <a:xfrm>
            <a:off x="5940152" y="1203598"/>
            <a:ext cx="2219325" cy="25050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7972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464735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Mocap</a:t>
            </a:r>
            <a:r>
              <a:rPr lang="zh-CN" altLang="zh-CN" dirty="0" smtClean="0"/>
              <a:t>系统</a:t>
            </a:r>
            <a:r>
              <a:rPr lang="zh-CN" altLang="zh-CN" dirty="0"/>
              <a:t>的</a:t>
            </a:r>
            <a:r>
              <a:rPr lang="zh-CN" altLang="zh-CN" dirty="0" smtClean="0"/>
              <a:t>类型</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t>一般</a:t>
            </a:r>
            <a:r>
              <a:rPr lang="zh-CN" altLang="zh-CN" dirty="0"/>
              <a:t>可以将它们分为三类：光学类、电磁类和机械</a:t>
            </a:r>
            <a:r>
              <a:rPr lang="zh-CN" altLang="zh-CN" dirty="0" smtClean="0"/>
              <a:t>类</a:t>
            </a:r>
            <a:endParaRPr lang="en-US" altLang="zh-CN" dirty="0" smtClean="0"/>
          </a:p>
          <a:p>
            <a:r>
              <a:rPr lang="zh-CN" altLang="zh-CN" dirty="0" smtClean="0"/>
              <a:t>不管</a:t>
            </a:r>
            <a:r>
              <a:rPr lang="zh-CN" altLang="zh-CN" dirty="0"/>
              <a:t>哪种类型的运动捕捉技术，都需要购置较为昂贵的设备、需要很多的技术经验并且需要很精细的校准，所以对于很多游戏公司来说，他们需要和专门的运动捕捉公司合作来完成动画</a:t>
            </a:r>
            <a:r>
              <a:rPr lang="zh-CN" altLang="zh-CN" dirty="0" smtClean="0"/>
              <a:t>制作</a:t>
            </a:r>
            <a:endParaRPr lang="zh-CN" altLang="en-US" dirty="0"/>
          </a:p>
        </p:txBody>
      </p:sp>
    </p:spTree>
    <p:extLst>
      <p:ext uri="{BB962C8B-B14F-4D97-AF65-F5344CB8AC3E}">
        <p14:creationId xmlns:p14="http://schemas.microsoft.com/office/powerpoint/2010/main" val="2501705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逆向运动学</a:t>
            </a:r>
          </a:p>
        </p:txBody>
      </p:sp>
      <p:sp>
        <p:nvSpPr>
          <p:cNvPr id="3" name="内容占位符 2"/>
          <p:cNvSpPr>
            <a:spLocks noGrp="1"/>
          </p:cNvSpPr>
          <p:nvPr>
            <p:ph idx="1"/>
          </p:nvPr>
        </p:nvSpPr>
        <p:spPr/>
        <p:txBody>
          <a:bodyPr>
            <a:normAutofit/>
          </a:bodyPr>
          <a:lstStyle/>
          <a:p>
            <a:r>
              <a:rPr lang="zh-CN" altLang="zh-CN" dirty="0" smtClean="0"/>
              <a:t>正向</a:t>
            </a:r>
            <a:r>
              <a:rPr lang="zh-CN" altLang="zh-CN" dirty="0"/>
              <a:t>运动学是在骨骼链和它们的角度已知的条件下，求解末端骨骼的</a:t>
            </a:r>
            <a:r>
              <a:rPr lang="zh-CN" altLang="zh-CN" dirty="0" smtClean="0"/>
              <a:t>位置</a:t>
            </a:r>
            <a:endParaRPr lang="en-US" altLang="zh-CN" dirty="0" smtClean="0"/>
          </a:p>
          <a:p>
            <a:r>
              <a:rPr lang="zh-CN" altLang="zh-CN" dirty="0" smtClean="0"/>
              <a:t>当</a:t>
            </a:r>
            <a:r>
              <a:rPr lang="zh-CN" altLang="zh-CN" dirty="0"/>
              <a:t>在骨骼上绑定物体的时候使用正向运动学会比较</a:t>
            </a:r>
            <a:r>
              <a:rPr lang="zh-CN" altLang="zh-CN" dirty="0" smtClean="0"/>
              <a:t>方便</a:t>
            </a:r>
            <a:endParaRPr lang="en-US" altLang="zh-CN" dirty="0" smtClean="0"/>
          </a:p>
          <a:p>
            <a:r>
              <a:rPr lang="zh-CN" altLang="zh-CN" dirty="0" smtClean="0"/>
              <a:t>比如</a:t>
            </a:r>
            <a:r>
              <a:rPr lang="zh-CN" altLang="zh-CN" dirty="0"/>
              <a:t>，游戏中角色射出弓箭，要求弓箭射中敌人后要粘到敌人</a:t>
            </a:r>
            <a:r>
              <a:rPr lang="zh-CN" altLang="zh-CN" dirty="0" smtClean="0"/>
              <a:t>身上</a:t>
            </a:r>
            <a:endParaRPr lang="zh-CN" altLang="zh-CN" dirty="0"/>
          </a:p>
          <a:p>
            <a:endParaRPr lang="zh-CN" altLang="en-US" dirty="0"/>
          </a:p>
        </p:txBody>
      </p:sp>
    </p:spTree>
    <p:extLst>
      <p:ext uri="{BB962C8B-B14F-4D97-AF65-F5344CB8AC3E}">
        <p14:creationId xmlns:p14="http://schemas.microsoft.com/office/powerpoint/2010/main" val="82045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85000" lnSpcReduction="10000"/>
          </a:bodyPr>
          <a:lstStyle/>
          <a:p>
            <a:r>
              <a:rPr lang="zh-CN" altLang="zh-CN" dirty="0"/>
              <a:t>在</a:t>
            </a:r>
            <a:r>
              <a:rPr lang="en-US" altLang="zh-CN" dirty="0"/>
              <a:t>id Software</a:t>
            </a:r>
            <a:r>
              <a:rPr lang="zh-CN" altLang="zh-CN" dirty="0"/>
              <a:t>的经典作品</a:t>
            </a:r>
            <a:r>
              <a:rPr lang="en-US" altLang="zh-CN" dirty="0"/>
              <a:t>DOOM</a:t>
            </a:r>
            <a:r>
              <a:rPr lang="zh-CN" altLang="zh-CN" dirty="0"/>
              <a:t>里，大群冲向玩家的怪物所带来的紧张感是游戏的卖点</a:t>
            </a:r>
            <a:r>
              <a:rPr lang="zh-CN" altLang="zh-CN" dirty="0" smtClean="0"/>
              <a:t>之一</a:t>
            </a:r>
            <a:endParaRPr lang="en-US" altLang="zh-CN" dirty="0" smtClean="0"/>
          </a:p>
          <a:p>
            <a:r>
              <a:rPr lang="zh-CN" altLang="zh-CN" dirty="0" smtClean="0"/>
              <a:t>在</a:t>
            </a:r>
            <a:r>
              <a:rPr lang="zh-CN" altLang="zh-CN" dirty="0"/>
              <a:t>这个时期角色动画实际上利用的还是二维技术，怪物是利用一系列二维的图片来表示</a:t>
            </a:r>
            <a:r>
              <a:rPr lang="zh-CN" altLang="zh-CN" dirty="0" smtClean="0"/>
              <a:t>的</a:t>
            </a:r>
            <a:endParaRPr lang="en-US" altLang="zh-CN" dirty="0" smtClean="0"/>
          </a:p>
          <a:p>
            <a:r>
              <a:rPr lang="zh-CN" altLang="zh-CN" dirty="0" smtClean="0"/>
              <a:t>通过</a:t>
            </a:r>
            <a:r>
              <a:rPr lang="zh-CN" altLang="zh-CN" dirty="0"/>
              <a:t>对这些二维图片巧妙的组织和旋转，就可以只利用较少的系统资源实现相当逼真的三维动画</a:t>
            </a:r>
            <a:r>
              <a:rPr lang="zh-CN" altLang="zh-CN" dirty="0" smtClean="0"/>
              <a:t>效果</a:t>
            </a:r>
            <a:endParaRPr lang="en-US" altLang="zh-CN" dirty="0" smtClean="0"/>
          </a:p>
          <a:p>
            <a:r>
              <a:rPr lang="zh-CN" altLang="zh-CN" dirty="0" smtClean="0"/>
              <a:t>随着</a:t>
            </a:r>
            <a:r>
              <a:rPr lang="zh-CN" altLang="zh-CN" dirty="0"/>
              <a:t>电脑能力的增强和玩家对游戏要求的提高，新出现的游戏开始采用真正的三维动画模型。</a:t>
            </a:r>
          </a:p>
          <a:p>
            <a:endParaRPr lang="zh-CN" altLang="en-US" dirty="0"/>
          </a:p>
        </p:txBody>
      </p:sp>
    </p:spTree>
    <p:extLst>
      <p:ext uri="{BB962C8B-B14F-4D97-AF65-F5344CB8AC3E}">
        <p14:creationId xmlns:p14="http://schemas.microsoft.com/office/powerpoint/2010/main" val="15512714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169" name="图片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563638"/>
            <a:ext cx="5757863" cy="2105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562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973072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但是它依然没有解决一个极大的问题：游戏人物与周围环境的交互。 游戏人物经常需要从游戏世界里获取各种</a:t>
            </a:r>
            <a:r>
              <a:rPr lang="zh-CN" altLang="zh-CN" dirty="0" smtClean="0"/>
              <a:t>物品</a:t>
            </a:r>
            <a:endParaRPr lang="en-US" altLang="zh-CN" dirty="0" smtClean="0"/>
          </a:p>
          <a:p>
            <a:r>
              <a:rPr lang="zh-CN" altLang="zh-CN" dirty="0" smtClean="0"/>
              <a:t>“逆向运动学”</a:t>
            </a:r>
            <a:r>
              <a:rPr lang="zh-CN" altLang="zh-CN" dirty="0"/>
              <a:t>（</a:t>
            </a:r>
            <a:r>
              <a:rPr lang="en-US" altLang="zh-CN" dirty="0"/>
              <a:t>IK</a:t>
            </a:r>
            <a:r>
              <a:rPr lang="zh-CN" altLang="zh-CN" dirty="0"/>
              <a:t>，</a:t>
            </a:r>
            <a:r>
              <a:rPr lang="en-US" altLang="zh-CN" dirty="0"/>
              <a:t>Inverse Kinematics</a:t>
            </a:r>
            <a:r>
              <a:rPr lang="zh-CN" altLang="zh-CN" dirty="0"/>
              <a:t>）就能动态地提供合理的解决方案。逆向运动学来源于机器人学，它在机器人领域中已经被研究了相当长一段时间。最初它在计算机动画中被应用于动画生成软件中，用于非实时地计算合适的骨骼方向。随着硬件能力的迅速提高和高性能算法的面世，</a:t>
            </a:r>
            <a:r>
              <a:rPr lang="en-US" altLang="zh-CN" dirty="0"/>
              <a:t>IK</a:t>
            </a:r>
            <a:r>
              <a:rPr lang="zh-CN" altLang="zh-CN" dirty="0"/>
              <a:t>也逐渐被应用于实时的应用程序，包括电脑游戏。</a:t>
            </a:r>
          </a:p>
          <a:p>
            <a:r>
              <a:rPr lang="zh-CN" altLang="zh-CN" dirty="0"/>
              <a:t>逆向运动学的目标是计算骨骼链中每个骨骼的角度，使得末端骨骼可以达到一个特定位置，它从终端节点（比如手部）开始计算，然后逐层往上计算其他祖先节点的</a:t>
            </a:r>
            <a:r>
              <a:rPr lang="zh-CN" altLang="zh-CN" dirty="0" smtClean="0"/>
              <a:t>信息</a:t>
            </a:r>
            <a:endParaRPr lang="zh-CN" altLang="en-US" dirty="0"/>
          </a:p>
        </p:txBody>
      </p:sp>
    </p:spTree>
    <p:extLst>
      <p:ext uri="{BB962C8B-B14F-4D97-AF65-F5344CB8AC3E}">
        <p14:creationId xmlns:p14="http://schemas.microsoft.com/office/powerpoint/2010/main" val="1881941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求解</a:t>
            </a:r>
            <a:r>
              <a:rPr lang="en-US" altLang="zh-CN" dirty="0"/>
              <a:t>IK</a:t>
            </a:r>
            <a:r>
              <a:rPr lang="zh-CN" altLang="en-US" dirty="0"/>
              <a:t>问题</a:t>
            </a:r>
          </a:p>
        </p:txBody>
      </p:sp>
      <p:sp>
        <p:nvSpPr>
          <p:cNvPr id="3" name="内容占位符 2"/>
          <p:cNvSpPr>
            <a:spLocks noGrp="1"/>
          </p:cNvSpPr>
          <p:nvPr>
            <p:ph idx="1"/>
          </p:nvPr>
        </p:nvSpPr>
        <p:spPr/>
        <p:txBody>
          <a:bodyPr>
            <a:normAutofit fontScale="92500" lnSpcReduction="20000"/>
          </a:bodyPr>
          <a:lstStyle/>
          <a:p>
            <a:r>
              <a:rPr lang="zh-CN" altLang="zh-CN" dirty="0"/>
              <a:t>骨骼链也称为运动链，改变一个骨骼的朝向会影响到其子</a:t>
            </a:r>
            <a:r>
              <a:rPr lang="zh-CN" altLang="zh-CN" dirty="0" smtClean="0"/>
              <a:t>骨骼</a:t>
            </a:r>
            <a:endParaRPr lang="en-US" altLang="zh-CN" dirty="0" smtClean="0"/>
          </a:p>
          <a:p>
            <a:r>
              <a:rPr lang="zh-CN" altLang="zh-CN" dirty="0" smtClean="0"/>
              <a:t>使用</a:t>
            </a:r>
            <a:r>
              <a:rPr lang="zh-CN" altLang="zh-CN" dirty="0"/>
              <a:t>正向运动学时不知道骨骼链终端骨骼的位置；而使用逆向运动学时会明确终端骨骼位置，而关节的角度不需要</a:t>
            </a:r>
            <a:r>
              <a:rPr lang="zh-CN" altLang="zh-CN" dirty="0" smtClean="0"/>
              <a:t>知道</a:t>
            </a:r>
            <a:endParaRPr lang="en-US" altLang="zh-CN" dirty="0" smtClean="0"/>
          </a:p>
          <a:p>
            <a:r>
              <a:rPr lang="zh-CN" altLang="zh-CN" dirty="0" smtClean="0"/>
              <a:t>计算</a:t>
            </a:r>
            <a:r>
              <a:rPr lang="zh-CN" altLang="zh-CN" dirty="0"/>
              <a:t>正向运动学问题比逆向运动学问题要简单得多，解决逆向运动学问题，通常有不止一种</a:t>
            </a:r>
            <a:r>
              <a:rPr lang="zh-CN" altLang="zh-CN" dirty="0" smtClean="0"/>
              <a:t>解法</a:t>
            </a:r>
            <a:endParaRPr lang="zh-CN" altLang="en-US" dirty="0"/>
          </a:p>
        </p:txBody>
      </p:sp>
    </p:spTree>
    <p:extLst>
      <p:ext uri="{BB962C8B-B14F-4D97-AF65-F5344CB8AC3E}">
        <p14:creationId xmlns:p14="http://schemas.microsoft.com/office/powerpoint/2010/main" val="1547501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193" name="图片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707654"/>
            <a:ext cx="5757863" cy="14144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1871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4349569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目前，解决</a:t>
            </a:r>
            <a:r>
              <a:rPr lang="en-US" altLang="zh-CN" dirty="0"/>
              <a:t>IK</a:t>
            </a:r>
            <a:r>
              <a:rPr lang="zh-CN" altLang="zh-CN" dirty="0"/>
              <a:t>问题主要有两种方法：分解法和数值</a:t>
            </a:r>
            <a:r>
              <a:rPr lang="zh-CN" altLang="zh-CN" dirty="0" smtClean="0"/>
              <a:t>法</a:t>
            </a:r>
            <a:endParaRPr lang="en-US" altLang="zh-CN" dirty="0" smtClean="0"/>
          </a:p>
          <a:p>
            <a:r>
              <a:rPr lang="zh-CN" altLang="zh-CN" dirty="0" smtClean="0"/>
              <a:t>前者</a:t>
            </a:r>
            <a:r>
              <a:rPr lang="zh-CN" altLang="zh-CN" dirty="0"/>
              <a:t>直接求解公式，是解决</a:t>
            </a:r>
            <a:r>
              <a:rPr lang="en-US" altLang="zh-CN" dirty="0"/>
              <a:t>IK</a:t>
            </a:r>
            <a:r>
              <a:rPr lang="zh-CN" altLang="zh-CN" dirty="0"/>
              <a:t>问题的快速和首选</a:t>
            </a:r>
            <a:r>
              <a:rPr lang="zh-CN" altLang="zh-CN" dirty="0" smtClean="0"/>
              <a:t>方法</a:t>
            </a:r>
            <a:endParaRPr lang="en-US" altLang="zh-CN" dirty="0" smtClean="0"/>
          </a:p>
          <a:p>
            <a:r>
              <a:rPr lang="zh-CN" altLang="zh-CN" dirty="0" smtClean="0"/>
              <a:t>然而</a:t>
            </a:r>
            <a:r>
              <a:rPr lang="zh-CN" altLang="zh-CN" dirty="0"/>
              <a:t>由于</a:t>
            </a:r>
            <a:r>
              <a:rPr lang="en-US" altLang="zh-CN" dirty="0"/>
              <a:t>IK</a:t>
            </a:r>
            <a:r>
              <a:rPr lang="zh-CN" altLang="zh-CN" dirty="0"/>
              <a:t>链中有很多骨骼，利用分解法很难</a:t>
            </a:r>
            <a:r>
              <a:rPr lang="zh-CN" altLang="zh-CN" dirty="0" smtClean="0"/>
              <a:t>求解</a:t>
            </a:r>
            <a:endParaRPr lang="en-US" altLang="zh-CN" dirty="0" smtClean="0"/>
          </a:p>
          <a:p>
            <a:r>
              <a:rPr lang="zh-CN" altLang="zh-CN" dirty="0" smtClean="0"/>
              <a:t>数值</a:t>
            </a:r>
            <a:r>
              <a:rPr lang="zh-CN" altLang="zh-CN" dirty="0"/>
              <a:t>法可以求解得到近似的结果，它通过多次迭代使得结果趋近于真实值；或者将问题分解为多个子问题分别</a:t>
            </a:r>
            <a:r>
              <a:rPr lang="zh-CN" altLang="zh-CN" dirty="0" smtClean="0"/>
              <a:t>求解</a:t>
            </a:r>
            <a:endParaRPr lang="en-US" altLang="zh-CN" dirty="0" smtClean="0"/>
          </a:p>
          <a:p>
            <a:r>
              <a:rPr lang="zh-CN" altLang="zh-CN" dirty="0" smtClean="0"/>
              <a:t>数值</a:t>
            </a:r>
            <a:r>
              <a:rPr lang="en-US" altLang="zh-CN" dirty="0"/>
              <a:t>IK</a:t>
            </a:r>
            <a:r>
              <a:rPr lang="zh-CN" altLang="zh-CN" dirty="0"/>
              <a:t>解法比分解法开销要</a:t>
            </a:r>
            <a:r>
              <a:rPr lang="zh-CN" altLang="zh-CN" dirty="0" smtClean="0"/>
              <a:t>大</a:t>
            </a:r>
            <a:endParaRPr lang="en-US" altLang="zh-CN" dirty="0" smtClean="0"/>
          </a:p>
          <a:p>
            <a:r>
              <a:rPr lang="zh-CN" altLang="zh-CN" dirty="0" smtClean="0"/>
              <a:t>有</a:t>
            </a:r>
            <a:r>
              <a:rPr lang="zh-CN" altLang="zh-CN" dirty="0"/>
              <a:t>两种常用的求解</a:t>
            </a:r>
            <a:r>
              <a:rPr lang="en-US" altLang="zh-CN" dirty="0"/>
              <a:t>IK</a:t>
            </a:r>
            <a:r>
              <a:rPr lang="zh-CN" altLang="zh-CN" dirty="0"/>
              <a:t>问题的数值方法：循环坐标下降（</a:t>
            </a:r>
            <a:r>
              <a:rPr lang="en-US" altLang="zh-CN" dirty="0"/>
              <a:t>Cyclic Coordinate Decent</a:t>
            </a:r>
            <a:r>
              <a:rPr lang="zh-CN" altLang="zh-CN" dirty="0"/>
              <a:t>，简称</a:t>
            </a:r>
            <a:r>
              <a:rPr lang="en-US" altLang="zh-CN" dirty="0"/>
              <a:t>CCD</a:t>
            </a:r>
            <a:r>
              <a:rPr lang="zh-CN" altLang="zh-CN" dirty="0"/>
              <a:t>）和雅克比矩阵（</a:t>
            </a:r>
            <a:r>
              <a:rPr lang="en-US" altLang="zh-CN" dirty="0"/>
              <a:t>Jacobian Matrix</a:t>
            </a:r>
            <a:r>
              <a:rPr lang="zh-CN" altLang="zh-CN" dirty="0"/>
              <a:t>）。</a:t>
            </a:r>
          </a:p>
          <a:p>
            <a:endParaRPr lang="zh-CN" altLang="en-US" dirty="0"/>
          </a:p>
        </p:txBody>
      </p:sp>
    </p:spTree>
    <p:extLst>
      <p:ext uri="{BB962C8B-B14F-4D97-AF65-F5344CB8AC3E}">
        <p14:creationId xmlns:p14="http://schemas.microsoft.com/office/powerpoint/2010/main" val="14375096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smtClean="0"/>
              <a:t>CCD</a:t>
            </a:r>
            <a:r>
              <a:rPr lang="zh-CN" altLang="zh-CN" dirty="0" smtClean="0"/>
              <a:t>从</a:t>
            </a:r>
            <a:r>
              <a:rPr lang="zh-CN" altLang="zh-CN" dirty="0"/>
              <a:t>叶子节点开始，逐渐提升骨骼链，尽可能缩小终端点和目标的差距，这个方法需要经过多次</a:t>
            </a:r>
            <a:r>
              <a:rPr lang="en-US" altLang="zh-CN" dirty="0"/>
              <a:t>IK</a:t>
            </a:r>
            <a:r>
              <a:rPr lang="zh-CN" altLang="zh-CN" dirty="0"/>
              <a:t>链过程才能得到可接受的结果；另外，由于考虑的第一个链接是叶子节点（比如手腕或脚踝），那么误差最小化首先发生在这个链接上，可能导致手部或者脚部扭曲。</a:t>
            </a:r>
          </a:p>
          <a:p>
            <a:r>
              <a:rPr lang="zh-CN" altLang="zh-CN" dirty="0"/>
              <a:t>而雅克比矩阵方法描述的是整个</a:t>
            </a:r>
            <a:r>
              <a:rPr lang="en-US" altLang="zh-CN" dirty="0"/>
              <a:t>IK</a:t>
            </a:r>
            <a:r>
              <a:rPr lang="zh-CN" altLang="zh-CN" dirty="0"/>
              <a:t>骨骼链，雅克比矩阵的每一列描述的是每个骨骼链旋转时终端节点的变化（近似于线性变化）。求解雅克比矩阵虽然速度较慢，但一般可以得到比</a:t>
            </a:r>
            <a:r>
              <a:rPr lang="en-US" altLang="zh-CN" dirty="0"/>
              <a:t>CCD</a:t>
            </a:r>
            <a:r>
              <a:rPr lang="zh-CN" altLang="zh-CN" dirty="0"/>
              <a:t>方法更好的结果。</a:t>
            </a:r>
          </a:p>
          <a:p>
            <a:endParaRPr lang="zh-CN" altLang="en-US" dirty="0"/>
          </a:p>
        </p:txBody>
      </p:sp>
    </p:spTree>
    <p:extLst>
      <p:ext uri="{BB962C8B-B14F-4D97-AF65-F5344CB8AC3E}">
        <p14:creationId xmlns:p14="http://schemas.microsoft.com/office/powerpoint/2010/main" val="14480407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“看”动作求解</a:t>
            </a:r>
          </a:p>
        </p:txBody>
      </p:sp>
      <p:sp>
        <p:nvSpPr>
          <p:cNvPr id="3" name="内容占位符 2"/>
          <p:cNvSpPr>
            <a:spLocks noGrp="1"/>
          </p:cNvSpPr>
          <p:nvPr>
            <p:ph idx="1"/>
          </p:nvPr>
        </p:nvSpPr>
        <p:spPr/>
        <p:txBody>
          <a:bodyPr/>
          <a:lstStyle/>
          <a:p>
            <a:endParaRPr lang="zh-CN" alt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217" name="图片 5" descr="角色动画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79662"/>
            <a:ext cx="5757863" cy="2114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777830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smtClean="0"/>
              <a:t>游戏</a:t>
            </a:r>
            <a:r>
              <a:rPr lang="zh-CN" altLang="zh-CN" dirty="0"/>
              <a:t>中，黑点的位置可能随时都可能移动，所以不可能利用预先制作的关键帧动画方式来表现这个</a:t>
            </a:r>
            <a:r>
              <a:rPr lang="zh-CN" altLang="zh-CN" dirty="0" smtClean="0"/>
              <a:t>动作</a:t>
            </a:r>
            <a:endParaRPr lang="en-US" altLang="zh-CN" dirty="0" smtClean="0"/>
          </a:p>
          <a:p>
            <a:r>
              <a:rPr lang="zh-CN" altLang="zh-CN" dirty="0" smtClean="0"/>
              <a:t>这个</a:t>
            </a:r>
            <a:r>
              <a:rPr lang="zh-CN" altLang="zh-CN" dirty="0"/>
              <a:t>时候，可以使用</a:t>
            </a:r>
            <a:r>
              <a:rPr lang="en-US" altLang="zh-CN" dirty="0"/>
              <a:t>IK</a:t>
            </a:r>
            <a:r>
              <a:rPr lang="zh-CN" altLang="zh-CN" dirty="0"/>
              <a:t>来计算头部的转动，然后将计算结果和普通的骨骼动画结合来</a:t>
            </a:r>
            <a:r>
              <a:rPr lang="zh-CN" altLang="zh-CN" dirty="0" smtClean="0"/>
              <a:t>实现</a:t>
            </a:r>
            <a:endParaRPr lang="en-US" altLang="zh-CN" dirty="0" smtClean="0"/>
          </a:p>
          <a:p>
            <a:r>
              <a:rPr lang="zh-CN" altLang="zh-CN" dirty="0" smtClean="0"/>
              <a:t>还</a:t>
            </a:r>
            <a:r>
              <a:rPr lang="zh-CN" altLang="zh-CN" dirty="0"/>
              <a:t>需要考虑的问题是，当目标点不在角色的视野范围内的时候如何</a:t>
            </a:r>
            <a:r>
              <a:rPr lang="zh-CN" altLang="zh-CN" dirty="0" smtClean="0"/>
              <a:t>处理</a:t>
            </a:r>
            <a:endParaRPr lang="en-US" altLang="zh-CN" dirty="0" smtClean="0"/>
          </a:p>
          <a:p>
            <a:r>
              <a:rPr lang="zh-CN" altLang="zh-CN" dirty="0" smtClean="0"/>
              <a:t>最</a:t>
            </a:r>
            <a:r>
              <a:rPr lang="zh-CN" altLang="zh-CN" dirty="0"/>
              <a:t>简单的处理办法是将头部的转动限制到一个范围内；更好的办法是使用动画将角色转动到朝向目标点的方向，然后使用</a:t>
            </a:r>
            <a:r>
              <a:rPr lang="en-US" altLang="zh-CN" dirty="0"/>
              <a:t>IK</a:t>
            </a:r>
            <a:r>
              <a:rPr lang="zh-CN" altLang="zh-CN" dirty="0"/>
              <a:t>来将头部朝向目标。</a:t>
            </a:r>
          </a:p>
          <a:p>
            <a:endParaRPr lang="zh-CN" altLang="en-US" dirty="0"/>
          </a:p>
        </p:txBody>
      </p:sp>
    </p:spTree>
    <p:extLst>
      <p:ext uri="{BB962C8B-B14F-4D97-AF65-F5344CB8AC3E}">
        <p14:creationId xmlns:p14="http://schemas.microsoft.com/office/powerpoint/2010/main" val="37006546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“拾取物品”动作求解</a:t>
            </a:r>
          </a:p>
        </p:txBody>
      </p:sp>
      <p:sp>
        <p:nvSpPr>
          <p:cNvPr id="3" name="内容占位符 2"/>
          <p:cNvSpPr>
            <a:spLocks noGrp="1"/>
          </p:cNvSpPr>
          <p:nvPr>
            <p:ph idx="1"/>
          </p:nvPr>
        </p:nvSpPr>
        <p:spPr/>
        <p:txBody>
          <a:bodyPr>
            <a:normAutofit fontScale="77500" lnSpcReduction="20000"/>
          </a:bodyPr>
          <a:lstStyle/>
          <a:p>
            <a:r>
              <a:rPr lang="zh-CN" altLang="zh-CN" dirty="0"/>
              <a:t>我们考虑简单的情况，物品在一定高度的空间位置上，</a:t>
            </a:r>
            <a:r>
              <a:rPr lang="zh-CN" altLang="zh-CN" dirty="0" smtClean="0"/>
              <a:t>角色</a:t>
            </a:r>
            <a:r>
              <a:rPr lang="zh-CN" altLang="en-US" dirty="0" smtClean="0"/>
              <a:t>在</a:t>
            </a:r>
            <a:r>
              <a:rPr lang="zh-CN" altLang="zh-CN" dirty="0" smtClean="0"/>
              <a:t>可以</a:t>
            </a:r>
            <a:r>
              <a:rPr lang="zh-CN" altLang="zh-CN" dirty="0"/>
              <a:t>接触到物品的范围内，需要计算的就是手臂骨骼如何配置才能让手拾取到物品。</a:t>
            </a:r>
          </a:p>
          <a:p>
            <a:r>
              <a:rPr lang="zh-CN" altLang="zh-CN" dirty="0"/>
              <a:t>我们已经知道，人体各关节的旋转有一定的限制，比如将肘关节看做铰链型关节，只有一个自由度，而肩关节看做球形关节，有三个自由度。</a:t>
            </a:r>
          </a:p>
          <a:p>
            <a:r>
              <a:rPr lang="zh-CN" altLang="zh-CN" dirty="0"/>
              <a:t>一旦将肘关节看做铰链型，问题就简单了很多，我们可以得到手臂的活动范围，因为上臂和下臂之间的夹角在</a:t>
            </a:r>
            <a:r>
              <a:rPr lang="en-US" altLang="zh-CN" dirty="0"/>
              <a:t>0</a:t>
            </a:r>
            <a:r>
              <a:rPr lang="zh-CN" altLang="zh-CN" dirty="0"/>
              <a:t>到</a:t>
            </a:r>
            <a:r>
              <a:rPr lang="en-US" altLang="zh-CN" dirty="0"/>
              <a:t>180</a:t>
            </a:r>
            <a:r>
              <a:rPr lang="zh-CN" altLang="zh-CN" dirty="0"/>
              <a:t>度之间，这种情况下，如果知道上臂和下臂的长度，就可以计算出手臂的活动范围。</a:t>
            </a:r>
          </a:p>
          <a:p>
            <a:endParaRPr lang="zh-CN" altLang="en-US" dirty="0"/>
          </a:p>
        </p:txBody>
      </p:sp>
    </p:spTree>
    <p:extLst>
      <p:ext uri="{BB962C8B-B14F-4D97-AF65-F5344CB8AC3E}">
        <p14:creationId xmlns:p14="http://schemas.microsoft.com/office/powerpoint/2010/main" val="12670349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41" name="图片 8" descr="角色动画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563638"/>
            <a:ext cx="5757863" cy="25669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3024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030535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在三维游戏中，动画技术的应用越来越多，小到飘落的树叶，大到咆哮的怪物、奔腾的河流，无不需要使用动画的方式加以</a:t>
            </a:r>
            <a:r>
              <a:rPr lang="zh-CN" altLang="zh-CN" dirty="0" smtClean="0"/>
              <a:t>表现</a:t>
            </a:r>
            <a:endParaRPr lang="en-US" altLang="zh-CN" dirty="0" smtClean="0"/>
          </a:p>
          <a:p>
            <a:r>
              <a:rPr lang="zh-CN" altLang="zh-CN" dirty="0" smtClean="0"/>
              <a:t>为了</a:t>
            </a:r>
            <a:r>
              <a:rPr lang="zh-CN" altLang="zh-CN" dirty="0"/>
              <a:t>体现游戏的真实感、艺术性，动画效果一般都是由专门的动画师利用特定的软件提前制作完成，在游戏运行阶段，由游戏引擎对这些动画按照游戏的逻辑、用户输入等条件进行控制，有效地播放</a:t>
            </a:r>
            <a:r>
              <a:rPr lang="zh-CN" altLang="zh-CN" dirty="0" smtClean="0"/>
              <a:t>出来</a:t>
            </a:r>
            <a:endParaRPr lang="en-US" altLang="zh-CN" dirty="0" smtClean="0"/>
          </a:p>
          <a:p>
            <a:r>
              <a:rPr lang="zh-CN" altLang="zh-CN" dirty="0" smtClean="0"/>
              <a:t>当然</a:t>
            </a:r>
            <a:r>
              <a:rPr lang="zh-CN" altLang="zh-CN" dirty="0"/>
              <a:t>，也有一些动画效果是通过游戏引擎实时计算得到的，并没有被预先保存。</a:t>
            </a:r>
          </a:p>
          <a:p>
            <a:endParaRPr lang="zh-CN" altLang="en-US" dirty="0"/>
          </a:p>
        </p:txBody>
      </p:sp>
    </p:spTree>
    <p:extLst>
      <p:ext uri="{BB962C8B-B14F-4D97-AF65-F5344CB8AC3E}">
        <p14:creationId xmlns:p14="http://schemas.microsoft.com/office/powerpoint/2010/main" val="30482507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62500" lnSpcReduction="20000"/>
              </a:bodyPr>
              <a:lstStyle/>
              <a:p>
                <a:r>
                  <a:rPr lang="zh-CN" altLang="zh-CN" dirty="0" smtClean="0"/>
                  <a:t>图中</a:t>
                </a:r>
                <a:r>
                  <a:rPr lang="zh-CN" altLang="zh-CN" dirty="0"/>
                  <a:t>的黑线表示手臂移动路径上的</a:t>
                </a:r>
                <a:r>
                  <a:rPr lang="zh-CN" altLang="zh-CN" dirty="0" smtClean="0"/>
                  <a:t>点</a:t>
                </a:r>
                <a:endParaRPr lang="en-US" altLang="zh-CN" dirty="0"/>
              </a:p>
              <a:p>
                <a:r>
                  <a:rPr lang="zh-CN" altLang="zh-CN" dirty="0" smtClean="0"/>
                  <a:t>如果</a:t>
                </a:r>
                <a:r>
                  <a:rPr lang="zh-CN" altLang="zh-CN" dirty="0"/>
                  <a:t>要让游戏中角色的手臂到达某个位置，第一步是通过和目标点的距离计算肘关节的角度，这可以通过余弦定理很容易</a:t>
                </a:r>
                <a:r>
                  <a:rPr lang="zh-CN" altLang="zh-CN" dirty="0" smtClean="0"/>
                  <a:t>得到</a:t>
                </a:r>
                <a:endParaRPr lang="zh-CN" altLang="zh-CN" dirty="0"/>
              </a:p>
              <a:p>
                <a:r>
                  <a:rPr lang="en-US" altLang="zh-CN" i="1" dirty="0"/>
                  <a:t>C</a:t>
                </a:r>
                <a:r>
                  <a:rPr lang="en-US" altLang="zh-CN" baseline="30000" dirty="0"/>
                  <a:t>2</a:t>
                </a:r>
                <a:r>
                  <a:rPr lang="en-US" altLang="zh-CN" dirty="0"/>
                  <a:t> </a:t>
                </a:r>
                <a:r>
                  <a:rPr lang="en-US" altLang="zh-CN" i="1" dirty="0"/>
                  <a:t>= A</a:t>
                </a:r>
                <a:r>
                  <a:rPr lang="en-US" altLang="zh-CN" baseline="30000" dirty="0"/>
                  <a:t>2</a:t>
                </a:r>
                <a:r>
                  <a:rPr lang="en-US" altLang="zh-CN" dirty="0"/>
                  <a:t> </a:t>
                </a:r>
                <a:r>
                  <a:rPr lang="en-US" altLang="zh-CN" i="1" dirty="0"/>
                  <a:t>+ B</a:t>
                </a:r>
                <a:r>
                  <a:rPr lang="en-US" altLang="zh-CN" baseline="30000" dirty="0"/>
                  <a:t>2</a:t>
                </a:r>
                <a:r>
                  <a:rPr lang="en-US" altLang="zh-CN" dirty="0"/>
                  <a:t> </a:t>
                </a:r>
                <a:r>
                  <a:rPr lang="zh-CN" altLang="zh-CN" i="1" dirty="0"/>
                  <a:t>–</a:t>
                </a:r>
                <a:r>
                  <a:rPr lang="en-US" altLang="zh-CN" i="1" dirty="0"/>
                  <a:t> 2AB</a:t>
                </a:r>
                <a:r>
                  <a:rPr lang="en-US" altLang="zh-CN" dirty="0"/>
                  <a:t>cos(</a:t>
                </a:r>
                <a:r>
                  <a:rPr lang="en-US" altLang="zh-CN" i="1" dirty="0"/>
                  <a:t>x</a:t>
                </a:r>
                <a:r>
                  <a:rPr lang="en-US" altLang="zh-CN" dirty="0"/>
                  <a:t>)</a:t>
                </a:r>
                <a:endParaRPr lang="zh-CN" altLang="zh-CN" dirty="0"/>
              </a:p>
              <a:p>
                <a:r>
                  <a:rPr lang="en-US" altLang="zh-CN" dirty="0"/>
                  <a:t>C </a:t>
                </a:r>
                <a:r>
                  <a:rPr lang="zh-CN" altLang="zh-CN" dirty="0"/>
                  <a:t>是肩部到目标点的距离，</a:t>
                </a:r>
                <a:r>
                  <a:rPr lang="en-US" altLang="zh-CN" b="1" dirty="0"/>
                  <a:t>A</a:t>
                </a:r>
                <a:r>
                  <a:rPr lang="zh-CN" altLang="zh-CN" dirty="0"/>
                  <a:t>和</a:t>
                </a:r>
                <a:r>
                  <a:rPr lang="en-US" altLang="zh-CN" b="1" dirty="0"/>
                  <a:t>B</a:t>
                </a:r>
                <a:r>
                  <a:rPr lang="zh-CN" altLang="zh-CN" dirty="0"/>
                  <a:t>是上臂和下臂的长度，这些都是已知条件，计算角度</a:t>
                </a:r>
                <a:r>
                  <a:rPr lang="en-US" altLang="zh-CN" i="1" dirty="0"/>
                  <a:t>x</a:t>
                </a:r>
                <a:r>
                  <a:rPr lang="zh-CN" altLang="zh-CN" dirty="0"/>
                  <a:t>的公式如下：</a:t>
                </a:r>
              </a:p>
              <a:p>
                <a:r>
                  <a:rPr lang="en-US" altLang="zh-CN" i="1" dirty="0"/>
                  <a:t>x </a:t>
                </a:r>
                <a:r>
                  <a:rPr lang="en-US" altLang="zh-CN" dirty="0"/>
                  <a:t>= </a:t>
                </a:r>
                <a14:m>
                  <m:oMath xmlns:m="http://schemas.openxmlformats.org/officeDocument/2006/math">
                    <m:func>
                      <m:funcPr>
                        <m:ctrlPr>
                          <a:rPr lang="zh-CN" altLang="zh-CN" i="1">
                            <a:latin typeface="Cambria Math"/>
                          </a:rPr>
                        </m:ctrlPr>
                      </m:funcPr>
                      <m:fName>
                        <m:r>
                          <m:rPr>
                            <m:sty m:val="p"/>
                          </m:rPr>
                          <a:rPr lang="en-US" altLang="zh-CN">
                            <a:latin typeface="Cambria Math"/>
                          </a:rPr>
                          <m:t>acos</m:t>
                        </m:r>
                      </m:fName>
                      <m:e>
                        <m:d>
                          <m:dPr>
                            <m:ctrlPr>
                              <a:rPr lang="zh-CN" altLang="zh-CN" i="1">
                                <a:latin typeface="Cambria Math"/>
                              </a:rPr>
                            </m:ctrlPr>
                          </m:dPr>
                          <m:e>
                            <m:f>
                              <m:fPr>
                                <m:ctrlPr>
                                  <a:rPr lang="zh-CN" altLang="zh-CN" i="1">
                                    <a:latin typeface="Cambria Math"/>
                                  </a:rPr>
                                </m:ctrlPr>
                              </m:fPr>
                              <m:num>
                                <m:sSup>
                                  <m:sSupPr>
                                    <m:ctrlPr>
                                      <a:rPr lang="zh-CN" altLang="zh-CN" i="1">
                                        <a:latin typeface="Cambria Math"/>
                                      </a:rPr>
                                    </m:ctrlPr>
                                  </m:sSupPr>
                                  <m:e>
                                    <m:r>
                                      <m:rPr>
                                        <m:sty m:val="p"/>
                                      </m:rPr>
                                      <a:rPr lang="en-US" altLang="zh-CN">
                                        <a:latin typeface="Cambria Math"/>
                                      </a:rPr>
                                      <m:t>A</m:t>
                                    </m:r>
                                  </m:e>
                                  <m:sup>
                                    <m:r>
                                      <a:rPr lang="en-US" altLang="zh-CN">
                                        <a:latin typeface="Cambria Math"/>
                                      </a:rPr>
                                      <m:t>2</m:t>
                                    </m:r>
                                  </m:sup>
                                </m:sSup>
                                <m:r>
                                  <a:rPr lang="en-US" altLang="zh-CN">
                                    <a:latin typeface="Cambria Math"/>
                                  </a:rPr>
                                  <m:t>+</m:t>
                                </m:r>
                                <m:sSup>
                                  <m:sSupPr>
                                    <m:ctrlPr>
                                      <a:rPr lang="zh-CN" altLang="zh-CN" i="1">
                                        <a:latin typeface="Cambria Math"/>
                                      </a:rPr>
                                    </m:ctrlPr>
                                  </m:sSupPr>
                                  <m:e>
                                    <m:r>
                                      <m:rPr>
                                        <m:sty m:val="p"/>
                                      </m:rPr>
                                      <a:rPr lang="en-US" altLang="zh-CN">
                                        <a:latin typeface="Cambria Math"/>
                                      </a:rPr>
                                      <m:t>B</m:t>
                                    </m:r>
                                  </m:e>
                                  <m:sup>
                                    <m:r>
                                      <a:rPr lang="en-US" altLang="zh-CN">
                                        <a:latin typeface="Cambria Math"/>
                                      </a:rPr>
                                      <m:t>2</m:t>
                                    </m:r>
                                  </m:sup>
                                </m:sSup>
                                <m:r>
                                  <a:rPr lang="en-US" altLang="zh-CN" i="1">
                                    <a:latin typeface="Cambria Math"/>
                                  </a:rPr>
                                  <m:t>−</m:t>
                                </m:r>
                                <m:sSup>
                                  <m:sSupPr>
                                    <m:ctrlPr>
                                      <a:rPr lang="zh-CN" altLang="zh-CN" i="1">
                                        <a:latin typeface="Cambria Math"/>
                                      </a:rPr>
                                    </m:ctrlPr>
                                  </m:sSupPr>
                                  <m:e>
                                    <m:r>
                                      <m:rPr>
                                        <m:sty m:val="p"/>
                                      </m:rPr>
                                      <a:rPr lang="en-US" altLang="zh-CN">
                                        <a:latin typeface="Cambria Math"/>
                                      </a:rPr>
                                      <m:t>C</m:t>
                                    </m:r>
                                  </m:e>
                                  <m:sup>
                                    <m:r>
                                      <a:rPr lang="en-US" altLang="zh-CN">
                                        <a:latin typeface="Cambria Math"/>
                                      </a:rPr>
                                      <m:t>2</m:t>
                                    </m:r>
                                  </m:sup>
                                </m:sSup>
                              </m:num>
                              <m:den>
                                <m:r>
                                  <a:rPr lang="en-US" altLang="zh-CN">
                                    <a:latin typeface="Cambria Math"/>
                                  </a:rPr>
                                  <m:t>2</m:t>
                                </m:r>
                                <m:r>
                                  <m:rPr>
                                    <m:sty m:val="p"/>
                                  </m:rPr>
                                  <a:rPr lang="en-US" altLang="zh-CN">
                                    <a:latin typeface="Cambria Math"/>
                                  </a:rPr>
                                  <m:t>AB</m:t>
                                </m:r>
                              </m:den>
                            </m:f>
                          </m:e>
                        </m:d>
                      </m:e>
                    </m:func>
                  </m:oMath>
                </a14:m>
                <a:r>
                  <a:rPr lang="en-US" altLang="zh-CN" i="1" dirty="0"/>
                  <a:t> </a:t>
                </a:r>
                <a:endParaRPr lang="zh-CN" altLang="zh-CN" dirty="0"/>
              </a:p>
              <a:p>
                <a:r>
                  <a:rPr lang="zh-CN" altLang="zh-CN" dirty="0"/>
                  <a:t>这样，我们可以首先使用类似“看”动作的计算方法，计算肩关节的旋转角度，让其对着物品，然后计算正确的肘关节角度，以便得到预期的长度，使得手部到达物品所在位置。</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93" t="-3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24187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布娃娃系统</a:t>
            </a:r>
          </a:p>
        </p:txBody>
      </p:sp>
      <p:sp>
        <p:nvSpPr>
          <p:cNvPr id="3" name="内容占位符 2"/>
          <p:cNvSpPr>
            <a:spLocks noGrp="1"/>
          </p:cNvSpPr>
          <p:nvPr>
            <p:ph idx="1"/>
          </p:nvPr>
        </p:nvSpPr>
        <p:spPr/>
        <p:txBody>
          <a:bodyPr>
            <a:normAutofit fontScale="92500"/>
          </a:bodyPr>
          <a:lstStyle/>
          <a:p>
            <a:r>
              <a:rPr lang="zh-CN" altLang="zh-CN" dirty="0"/>
              <a:t>布娃娃系统是一种基于物理的过程动画，正如它的名字所表示的那样，布娃娃系统所表现的动画就是游戏中的角色自身不主动运动，而由外力改变其运动规律时所表现出的</a:t>
            </a:r>
            <a:r>
              <a:rPr lang="zh-CN" altLang="zh-CN" dirty="0" smtClean="0"/>
              <a:t>状态</a:t>
            </a:r>
            <a:endParaRPr lang="en-US" altLang="zh-CN" dirty="0" smtClean="0"/>
          </a:p>
          <a:p>
            <a:r>
              <a:rPr lang="zh-CN" altLang="zh-CN" dirty="0" smtClean="0"/>
              <a:t>这些</a:t>
            </a:r>
            <a:r>
              <a:rPr lang="zh-CN" altLang="zh-CN" dirty="0"/>
              <a:t>动画效果不是动画师提前制作完成的，而是通过游戏引擎的物理系统实时计算得到的。</a:t>
            </a:r>
          </a:p>
          <a:p>
            <a:endParaRPr lang="zh-CN" altLang="en-US" dirty="0"/>
          </a:p>
        </p:txBody>
      </p:sp>
    </p:spTree>
    <p:extLst>
      <p:ext uri="{BB962C8B-B14F-4D97-AF65-F5344CB8AC3E}">
        <p14:creationId xmlns:p14="http://schemas.microsoft.com/office/powerpoint/2010/main" val="37737296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smtClean="0"/>
              <a:t>角色</a:t>
            </a:r>
            <a:r>
              <a:rPr lang="zh-CN" altLang="zh-CN" dirty="0"/>
              <a:t>的每个身体部分（骨骼）都具有一定的质量和</a:t>
            </a:r>
            <a:r>
              <a:rPr lang="zh-CN" altLang="zh-CN" dirty="0" smtClean="0"/>
              <a:t>惯性</a:t>
            </a:r>
            <a:endParaRPr lang="en-US" altLang="zh-CN" dirty="0" smtClean="0"/>
          </a:p>
          <a:p>
            <a:r>
              <a:rPr lang="zh-CN" altLang="zh-CN" dirty="0" smtClean="0"/>
              <a:t>系统</a:t>
            </a:r>
            <a:r>
              <a:rPr lang="zh-CN" altLang="zh-CN" dirty="0"/>
              <a:t>根据已知的信息利用物理公式计算得到每帧的身体各部分的旋转和位置信息，然后使用</a:t>
            </a:r>
            <a:r>
              <a:rPr lang="en-US" altLang="zh-CN" dirty="0"/>
              <a:t>FK</a:t>
            </a:r>
            <a:r>
              <a:rPr lang="zh-CN" altLang="zh-CN" dirty="0"/>
              <a:t>计算骨架</a:t>
            </a:r>
            <a:r>
              <a:rPr lang="zh-CN" altLang="zh-CN" dirty="0" smtClean="0"/>
              <a:t>信息</a:t>
            </a:r>
            <a:endParaRPr lang="en-US" altLang="zh-CN" dirty="0" smtClean="0"/>
          </a:p>
          <a:p>
            <a:r>
              <a:rPr lang="zh-CN" altLang="zh-CN" dirty="0" smtClean="0"/>
              <a:t>当前</a:t>
            </a:r>
            <a:r>
              <a:rPr lang="zh-CN" altLang="zh-CN" dirty="0"/>
              <a:t>游戏引擎中使用动力学产生的动画在电脑游戏中应用的范围很窄，一般只应用在人物死去时的动作模拟。</a:t>
            </a:r>
          </a:p>
          <a:p>
            <a:endParaRPr lang="zh-CN" altLang="en-US" dirty="0"/>
          </a:p>
        </p:txBody>
      </p:sp>
    </p:spTree>
    <p:extLst>
      <p:ext uri="{BB962C8B-B14F-4D97-AF65-F5344CB8AC3E}">
        <p14:creationId xmlns:p14="http://schemas.microsoft.com/office/powerpoint/2010/main" val="15808846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smtClean="0"/>
              <a:t>为了</a:t>
            </a:r>
            <a:r>
              <a:rPr lang="zh-CN" altLang="zh-CN" dirty="0"/>
              <a:t>计算方便，通常采用包围盒或者其他较简单的几何（圆柱体、球体或者胶囊型）体来代替骨骼，并为骨骼赋予一定的物理属性，骨骼之间采用“关节”结构连接，有一定的旋转约束。</a:t>
            </a:r>
          </a:p>
          <a:p>
            <a:endParaRPr lang="zh-CN" altLang="en-US" dirty="0"/>
          </a:p>
        </p:txBody>
      </p:sp>
    </p:spTree>
    <p:extLst>
      <p:ext uri="{BB962C8B-B14F-4D97-AF65-F5344CB8AC3E}">
        <p14:creationId xmlns:p14="http://schemas.microsoft.com/office/powerpoint/2010/main" val="33273970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1269" name="图片 2" descr="ragdoll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87574"/>
            <a:ext cx="1328738" cy="1719263"/>
          </a:xfrm>
          <a:prstGeom prst="rect">
            <a:avLst/>
          </a:prstGeom>
          <a:noFill/>
          <a:extLst>
            <a:ext uri="{909E8E84-426E-40DD-AFC4-6F175D3DCCD1}">
              <a14:hiddenFill xmlns:a14="http://schemas.microsoft.com/office/drawing/2010/main">
                <a:solidFill>
                  <a:srgbClr val="FFFFFF"/>
                </a:solidFill>
              </a14:hiddenFill>
            </a:ext>
          </a:extLst>
        </p:spPr>
      </p:pic>
      <p:pic>
        <p:nvPicPr>
          <p:cNvPr id="11268" name="图片 3" descr="ragdoll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724" y="987574"/>
            <a:ext cx="1328738" cy="1719262"/>
          </a:xfrm>
          <a:prstGeom prst="rect">
            <a:avLst/>
          </a:prstGeom>
          <a:noFill/>
          <a:extLst>
            <a:ext uri="{909E8E84-426E-40DD-AFC4-6F175D3DCCD1}">
              <a14:hiddenFill xmlns:a14="http://schemas.microsoft.com/office/drawing/2010/main">
                <a:solidFill>
                  <a:srgbClr val="FFFFFF"/>
                </a:solidFill>
              </a14:hiddenFill>
            </a:ext>
          </a:extLst>
        </p:spPr>
      </p:pic>
      <p:pic>
        <p:nvPicPr>
          <p:cNvPr id="11267" name="图片 5" descr="ragdoll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987574"/>
            <a:ext cx="1328738" cy="1719263"/>
          </a:xfrm>
          <a:prstGeom prst="rect">
            <a:avLst/>
          </a:prstGeom>
          <a:noFill/>
          <a:extLst>
            <a:ext uri="{909E8E84-426E-40DD-AFC4-6F175D3DCCD1}">
              <a14:hiddenFill xmlns:a14="http://schemas.microsoft.com/office/drawing/2010/main">
                <a:solidFill>
                  <a:srgbClr val="FFFFFF"/>
                </a:solidFill>
              </a14:hiddenFill>
            </a:ext>
          </a:extLst>
        </p:spPr>
      </p:pic>
      <p:pic>
        <p:nvPicPr>
          <p:cNvPr id="11266" name="图片 6" descr="ragdoll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0132" y="987574"/>
            <a:ext cx="1328738" cy="1719262"/>
          </a:xfrm>
          <a:prstGeom prst="rect">
            <a:avLst/>
          </a:prstGeom>
          <a:noFill/>
          <a:extLst>
            <a:ext uri="{909E8E84-426E-40DD-AFC4-6F175D3DCCD1}">
              <a14:hiddenFill xmlns:a14="http://schemas.microsoft.com/office/drawing/2010/main">
                <a:solidFill>
                  <a:srgbClr val="FFFFFF"/>
                </a:solidFill>
              </a14:hiddenFill>
            </a:ext>
          </a:extLst>
        </p:spPr>
      </p:pic>
      <p:pic>
        <p:nvPicPr>
          <p:cNvPr id="11265" name="图片 1" descr="ragdoll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6336" y="987574"/>
            <a:ext cx="1328738" cy="17192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7"/>
          <p:cNvSpPr>
            <a:spLocks noChangeArrowheads="1"/>
          </p:cNvSpPr>
          <p:nvPr/>
        </p:nvSpPr>
        <p:spPr bwMode="auto">
          <a:xfrm>
            <a:off x="0" y="9053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673978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zh-CN" altLang="zh-CN" dirty="0"/>
              <a:t>三维游戏中出现的游戏角色、物品等游戏物体一般都采用三维模型的方式来表现，我们要讨论的角色动画也就是针对三维模型进行变形所得到的动画</a:t>
            </a:r>
            <a:r>
              <a:rPr lang="zh-CN" altLang="zh-CN" dirty="0" smtClean="0"/>
              <a:t>序列</a:t>
            </a:r>
            <a:endParaRPr lang="en-US" altLang="zh-CN" dirty="0" smtClean="0"/>
          </a:p>
          <a:p>
            <a:r>
              <a:rPr lang="zh-CN" altLang="zh-CN" dirty="0" smtClean="0"/>
              <a:t>目前</a:t>
            </a:r>
            <a:r>
              <a:rPr lang="zh-CN" altLang="zh-CN" dirty="0"/>
              <a:t>三维模型主要有两种表示方法，一种是网格模型，另外一种是骨骼</a:t>
            </a:r>
            <a:r>
              <a:rPr lang="zh-CN" altLang="zh-CN" dirty="0" smtClean="0"/>
              <a:t>模型</a:t>
            </a:r>
            <a:endParaRPr lang="en-US" altLang="zh-CN" dirty="0" smtClean="0"/>
          </a:p>
          <a:p>
            <a:r>
              <a:rPr lang="zh-CN" altLang="zh-CN" dirty="0" smtClean="0"/>
              <a:t>相应</a:t>
            </a:r>
            <a:r>
              <a:rPr lang="zh-CN" altLang="zh-CN" dirty="0"/>
              <a:t>的角色动画类型也分为两种：网格动画和骨骼</a:t>
            </a:r>
            <a:r>
              <a:rPr lang="zh-CN" altLang="zh-CN" dirty="0" smtClean="0"/>
              <a:t>动画</a:t>
            </a:r>
            <a:endParaRPr lang="en-US" altLang="zh-CN" dirty="0" smtClean="0"/>
          </a:p>
          <a:p>
            <a:r>
              <a:rPr lang="zh-CN" altLang="zh-CN" dirty="0" smtClean="0"/>
              <a:t>两种</a:t>
            </a:r>
            <a:r>
              <a:rPr lang="zh-CN" altLang="zh-CN" dirty="0"/>
              <a:t>类型的动画都有各自的优缺点，应用于不同</a:t>
            </a:r>
            <a:r>
              <a:rPr lang="zh-CN" altLang="zh-CN" dirty="0" smtClean="0"/>
              <a:t>场合</a:t>
            </a:r>
            <a:endParaRPr lang="en-US" altLang="zh-CN" dirty="0" smtClean="0"/>
          </a:p>
          <a:p>
            <a:r>
              <a:rPr lang="zh-CN" altLang="zh-CN" dirty="0" smtClean="0"/>
              <a:t>网格</a:t>
            </a:r>
            <a:r>
              <a:rPr lang="zh-CN" altLang="zh-CN" dirty="0"/>
              <a:t>动画具有更长的历史，计算简单，但需要保存更多的数据，并且和游戏环境交互较少、难于</a:t>
            </a:r>
            <a:r>
              <a:rPr lang="zh-CN" altLang="zh-CN" dirty="0" smtClean="0"/>
              <a:t>控制</a:t>
            </a:r>
            <a:endParaRPr lang="en-US" altLang="zh-CN" dirty="0" smtClean="0"/>
          </a:p>
          <a:p>
            <a:r>
              <a:rPr lang="zh-CN" altLang="zh-CN" dirty="0" smtClean="0"/>
              <a:t>骨骼</a:t>
            </a:r>
            <a:r>
              <a:rPr lang="zh-CN" altLang="zh-CN" dirty="0"/>
              <a:t>动画是现在的游戏引擎中常用的动画方式，利用骨骼这一特殊结构来保存角色姿态，只需要很少的数据量就可以表示角色的动画，并且对其控制的灵活度较高，虽然计算复杂，但由于容易和环境交互，能够得到实时计算的姿态，这些优点都使得其在游戏中越来越多地被使用。</a:t>
            </a:r>
          </a:p>
          <a:p>
            <a:endParaRPr lang="zh-CN" altLang="en-US" dirty="0"/>
          </a:p>
        </p:txBody>
      </p:sp>
    </p:spTree>
    <p:extLst>
      <p:ext uri="{BB962C8B-B14F-4D97-AF65-F5344CB8AC3E}">
        <p14:creationId xmlns:p14="http://schemas.microsoft.com/office/powerpoint/2010/main" val="2292140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网格动画</a:t>
            </a:r>
          </a:p>
        </p:txBody>
      </p:sp>
      <p:sp>
        <p:nvSpPr>
          <p:cNvPr id="3" name="内容占位符 2"/>
          <p:cNvSpPr>
            <a:spLocks noGrp="1"/>
          </p:cNvSpPr>
          <p:nvPr>
            <p:ph idx="1"/>
          </p:nvPr>
        </p:nvSpPr>
        <p:spPr/>
        <p:txBody>
          <a:bodyPr/>
          <a:lstStyle/>
          <a:p>
            <a:endParaRPr lang="zh-CN" altLang="en-US" dirty="0"/>
          </a:p>
        </p:txBody>
      </p:sp>
      <p:pic>
        <p:nvPicPr>
          <p:cNvPr id="4" name="图片 3"/>
          <p:cNvPicPr/>
          <p:nvPr/>
        </p:nvPicPr>
        <p:blipFill>
          <a:blip r:embed="rId2" cstate="print"/>
          <a:srcRect/>
          <a:stretch>
            <a:fillRect/>
          </a:stretch>
        </p:blipFill>
        <p:spPr bwMode="auto">
          <a:xfrm>
            <a:off x="1693862" y="912207"/>
            <a:ext cx="5756275" cy="4107815"/>
          </a:xfrm>
          <a:prstGeom prst="rect">
            <a:avLst/>
          </a:prstGeom>
          <a:noFill/>
          <a:ln w="9525">
            <a:noFill/>
            <a:miter lim="800000"/>
            <a:headEnd/>
            <a:tailEnd/>
          </a:ln>
        </p:spPr>
      </p:pic>
    </p:spTree>
    <p:extLst>
      <p:ext uri="{BB962C8B-B14F-4D97-AF65-F5344CB8AC3E}">
        <p14:creationId xmlns:p14="http://schemas.microsoft.com/office/powerpoint/2010/main" val="209048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网格动画是一种较为传统的动画形式，也叫做顶点动画、关键帧动画，或者变形</a:t>
            </a:r>
            <a:r>
              <a:rPr lang="zh-CN" altLang="zh-CN" dirty="0" smtClean="0"/>
              <a:t>动画</a:t>
            </a:r>
            <a:endParaRPr lang="en-US" altLang="zh-CN" dirty="0" smtClean="0"/>
          </a:p>
          <a:p>
            <a:r>
              <a:rPr lang="zh-CN" altLang="zh-CN" dirty="0" smtClean="0"/>
              <a:t>和</a:t>
            </a:r>
            <a:r>
              <a:rPr lang="zh-CN" altLang="zh-CN" dirty="0"/>
              <a:t>传统二维动画的原理类似，动画中的每帧（称为关键帧，</a:t>
            </a:r>
            <a:r>
              <a:rPr lang="en-US" altLang="zh-CN" dirty="0" err="1"/>
              <a:t>Keyframe</a:t>
            </a:r>
            <a:r>
              <a:rPr lang="zh-CN" altLang="zh-CN" dirty="0"/>
              <a:t>）都独立地保存，在动画播放时，将这些动画帧按照特定频率（通常是每秒</a:t>
            </a:r>
            <a:r>
              <a:rPr lang="en-US" altLang="zh-CN" dirty="0"/>
              <a:t>25</a:t>
            </a:r>
            <a:r>
              <a:rPr lang="zh-CN" altLang="zh-CN" dirty="0"/>
              <a:t>帧）绘制到特定</a:t>
            </a:r>
            <a:r>
              <a:rPr lang="zh-CN" altLang="zh-CN" dirty="0" smtClean="0"/>
              <a:t>位置</a:t>
            </a:r>
            <a:endParaRPr lang="en-US" altLang="zh-CN" dirty="0" smtClean="0"/>
          </a:p>
          <a:p>
            <a:r>
              <a:rPr lang="zh-CN" altLang="zh-CN" dirty="0" smtClean="0"/>
              <a:t>关键</a:t>
            </a:r>
            <a:r>
              <a:rPr lang="zh-CN" altLang="zh-CN" dirty="0"/>
              <a:t>帧通常是原始动画的采样，这样，在播放动画的时候，往往需要在关键帧之间进行插值才能得到任意时间点的</a:t>
            </a:r>
            <a:r>
              <a:rPr lang="zh-CN" altLang="zh-CN" dirty="0" smtClean="0"/>
              <a:t>姿态</a:t>
            </a:r>
            <a:endParaRPr lang="en-US" altLang="zh-CN" dirty="0" smtClean="0"/>
          </a:p>
          <a:p>
            <a:r>
              <a:rPr lang="zh-CN" altLang="zh-CN" dirty="0" smtClean="0"/>
              <a:t>对于</a:t>
            </a:r>
            <a:r>
              <a:rPr lang="zh-CN" altLang="zh-CN" dirty="0"/>
              <a:t>三维角色来说，每帧保存的就是模型网格信息，其实就是网格顶点的坐标信息，其他类似纹理坐标等信息在动画中保持不变，所以只需要保存一次即可。</a:t>
            </a:r>
          </a:p>
          <a:p>
            <a:endParaRPr lang="zh-CN" altLang="en-US" dirty="0"/>
          </a:p>
        </p:txBody>
      </p:sp>
    </p:spTree>
    <p:extLst>
      <p:ext uri="{BB962C8B-B14F-4D97-AF65-F5344CB8AC3E}">
        <p14:creationId xmlns:p14="http://schemas.microsoft.com/office/powerpoint/2010/main" val="29068504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409</TotalTime>
  <Words>5351</Words>
  <Application>Microsoft Office PowerPoint</Application>
  <PresentationFormat>全屏显示(16:9)</PresentationFormat>
  <Paragraphs>239</Paragraphs>
  <Slides>64</Slides>
  <Notes>2</Notes>
  <HiddenSlides>0</HiddenSlides>
  <MMClips>0</MMClips>
  <ScaleCrop>false</ScaleCrop>
  <HeadingPairs>
    <vt:vector size="4" baseType="variant">
      <vt:variant>
        <vt:lpstr>主题</vt:lpstr>
      </vt:variant>
      <vt:variant>
        <vt:i4>1</vt:i4>
      </vt:variant>
      <vt:variant>
        <vt:lpstr>幻灯片标题</vt:lpstr>
      </vt:variant>
      <vt:variant>
        <vt:i4>64</vt:i4>
      </vt:variant>
    </vt:vector>
  </HeadingPairs>
  <TitlesOfParts>
    <vt:vector size="65" baseType="lpstr">
      <vt:lpstr>凤舞九天</vt:lpstr>
      <vt:lpstr>角色动画</vt:lpstr>
      <vt:lpstr>大纲</vt:lpstr>
      <vt:lpstr>角色动画</vt:lpstr>
      <vt:lpstr>PowerPoint 演示文稿</vt:lpstr>
      <vt:lpstr>PowerPoint 演示文稿</vt:lpstr>
      <vt:lpstr>PowerPoint 演示文稿</vt:lpstr>
      <vt:lpstr>PowerPoint 演示文稿</vt:lpstr>
      <vt:lpstr>网格动画</vt:lpstr>
      <vt:lpstr>PowerPoint 演示文稿</vt:lpstr>
      <vt:lpstr>PowerPoint 演示文稿</vt:lpstr>
      <vt:lpstr>PowerPoint 演示文稿</vt:lpstr>
      <vt:lpstr>PowerPoint 演示文稿</vt:lpstr>
      <vt:lpstr>网格动画插值方法</vt:lpstr>
      <vt:lpstr>PowerPoint 演示文稿</vt:lpstr>
      <vt:lpstr>PowerPoint 演示文稿</vt:lpstr>
      <vt:lpstr>PowerPoint 演示文稿</vt:lpstr>
      <vt:lpstr>PowerPoint 演示文稿</vt:lpstr>
      <vt:lpstr>动画标签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标签系统的不足</vt:lpstr>
      <vt:lpstr>PowerPoint 演示文稿</vt:lpstr>
      <vt:lpstr>骨骼动画</vt:lpstr>
      <vt:lpstr>骨架结构</vt:lpstr>
      <vt:lpstr>PowerPoint 演示文稿</vt:lpstr>
      <vt:lpstr>PowerPoint 演示文稿</vt:lpstr>
      <vt:lpstr>PowerPoint 演示文稿</vt:lpstr>
      <vt:lpstr>PowerPoint 演示文稿</vt:lpstr>
      <vt:lpstr>正向运动学Forward Kinematics</vt:lpstr>
      <vt:lpstr>PowerPoint 演示文稿</vt:lpstr>
      <vt:lpstr>PowerPoint 演示文稿</vt:lpstr>
      <vt:lpstr>PowerPoint 演示文稿</vt:lpstr>
      <vt:lpstr>骨骼蒙皮</vt:lpstr>
      <vt:lpstr>PowerPoint 演示文稿</vt:lpstr>
      <vt:lpstr>PowerPoint 演示文稿</vt:lpstr>
      <vt:lpstr>PowerPoint 演示文稿</vt:lpstr>
      <vt:lpstr>运动捕捉技术</vt:lpstr>
      <vt:lpstr>运动捕捉动画的应用</vt:lpstr>
      <vt:lpstr>PowerPoint 演示文稿</vt:lpstr>
      <vt:lpstr>PowerPoint 演示文稿</vt:lpstr>
      <vt:lpstr>PowerPoint 演示文稿</vt:lpstr>
      <vt:lpstr>Mocap系统的类型</vt:lpstr>
      <vt:lpstr>逆向运动学</vt:lpstr>
      <vt:lpstr>PowerPoint 演示文稿</vt:lpstr>
      <vt:lpstr>PowerPoint 演示文稿</vt:lpstr>
      <vt:lpstr>求解IK问题</vt:lpstr>
      <vt:lpstr>PowerPoint 演示文稿</vt:lpstr>
      <vt:lpstr>PowerPoint 演示文稿</vt:lpstr>
      <vt:lpstr>PowerPoint 演示文稿</vt:lpstr>
      <vt:lpstr>“看”动作求解</vt:lpstr>
      <vt:lpstr>PowerPoint 演示文稿</vt:lpstr>
      <vt:lpstr>“拾取物品”动作求解</vt:lpstr>
      <vt:lpstr>PowerPoint 演示文稿</vt:lpstr>
      <vt:lpstr>PowerPoint 演示文稿</vt:lpstr>
      <vt:lpstr>布娃娃系统</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角色动画</dc:title>
  <dc:creator>HL H</dc:creator>
  <cp:lastModifiedBy>ForWork</cp:lastModifiedBy>
  <cp:revision>21</cp:revision>
  <dcterms:created xsi:type="dcterms:W3CDTF">2018-01-30T08:47:18Z</dcterms:created>
  <dcterms:modified xsi:type="dcterms:W3CDTF">2018-03-11T23:48:59Z</dcterms:modified>
</cp:coreProperties>
</file>