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6" r:id="rId25"/>
    <p:sldId id="279" r:id="rId26"/>
    <p:sldId id="280" r:id="rId27"/>
    <p:sldId id="281" r:id="rId28"/>
    <p:sldId id="282" r:id="rId29"/>
    <p:sldId id="283" r:id="rId30"/>
    <p:sldId id="284" r:id="rId31"/>
    <p:sldId id="285"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7" r:id="rId52"/>
    <p:sldId id="308" r:id="rId53"/>
    <p:sldId id="306" r:id="rId54"/>
    <p:sldId id="309" r:id="rId55"/>
    <p:sldId id="310" r:id="rId56"/>
    <p:sldId id="311" r:id="rId57"/>
    <p:sldId id="312" r:id="rId58"/>
    <p:sldId id="313" r:id="rId59"/>
    <p:sldId id="314" r:id="rId60"/>
    <p:sldId id="315" r:id="rId61"/>
    <p:sldId id="316" r:id="rId62"/>
    <p:sldId id="317" r:id="rId63"/>
    <p:sldId id="318" r:id="rId64"/>
    <p:sldId id="319" r:id="rId65"/>
    <p:sldId id="321" r:id="rId66"/>
    <p:sldId id="322" r:id="rId67"/>
    <p:sldId id="320"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1275" y="-6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2015/11/13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2015/11/13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2015/11/13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2015/11/13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file:///C:\Program%20Files\Unity\Editor\Data\Documentation\en\Manual\class-AnimatorController.html" TargetMode="External"/><Relationship Id="rId2" Type="http://schemas.openxmlformats.org/officeDocument/2006/relationships/hyperlink" Target="file:///C:\Program%20Files\Unity\Editor\Data\Documentation\en\Manual\class-Avatar.html"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hyperlink" Target="file:///C:\Program%20Files\Unity\Editor\Data\Documentation\en\Manual\Animations.html" TargetMode="External"/><Relationship Id="rId2" Type="http://schemas.openxmlformats.org/officeDocument/2006/relationships/hyperlink" Target="file:///C:\Program%20Files\Unity\Editor\Data\Documentation\en\Manual\class-AnimationClip.html" TargetMode="Externa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file:///C:\Program%20Files\Unity\Editor\Data\Documentation\en\Manual\class-AnimationClip.html"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hyperlink" Target="file:///C:\Program%20Files\Unity\Editor\Data\Documentation\en\Manual\AnimationStateMachines.html" TargetMode="External"/><Relationship Id="rId2" Type="http://schemas.openxmlformats.org/officeDocument/2006/relationships/hyperlink" Target="file:///C:\Program%20Files\Unity\Editor\Data\Documentation\en\Manual\AnimationLayers.html"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hyperlink" Target="file:///C:\Program%20Files\Unity\Editor\Data\Documentation\en\Manual\TargetMatching.html" TargetMode="Externa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file:///C:\Program%20Files\Unity\Editor\Data\Documentation\en\ScriptReference\MonoBehaviour.OnAnimatorMove.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file:///C:\Program%20Files\Unity\Editor\Data\Documentation\en\Manual\class-Light.html" TargetMode="External"/><Relationship Id="rId2" Type="http://schemas.openxmlformats.org/officeDocument/2006/relationships/hyperlink" Target="file:///C:\Program%20Files\Unity\Editor\Data\Documentation\en\Manual\class-Camera.html" TargetMode="External"/><Relationship Id="rId1" Type="http://schemas.openxmlformats.org/officeDocument/2006/relationships/slideLayout" Target="../slideLayouts/slideLayout2.xml"/><Relationship Id="rId5" Type="http://schemas.openxmlformats.org/officeDocument/2006/relationships/hyperlink" Target="file:///C:\Program%20Files\Unity\Editor\Data\Documentation\en\Manual\CreatingAndUsingScripts.html" TargetMode="External"/><Relationship Id="rId4" Type="http://schemas.openxmlformats.org/officeDocument/2006/relationships/hyperlink" Target="file:///C:\Program%20Files\Unity\Editor\Data\Documentation\en\Manual\SpriteEditor.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file:///C:\Program%20Files\Unity\Editor\Data\Documentation\en\Manual\Retargeting.html" TargetMode="External"/><Relationship Id="rId2" Type="http://schemas.openxmlformats.org/officeDocument/2006/relationships/hyperlink" Target="file:///C:\Program%20Files\Unity\Editor\Data\Documentation\en\Manual\class-AnimationClip.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file:///C:\Program%20Files\Unity\Editor\Data\Documentation\en\Manual\Animator.html" TargetMode="External"/><Relationship Id="rId2" Type="http://schemas.openxmlformats.org/officeDocument/2006/relationships/hyperlink" Target="file:///C:\Program%20Files\Unity\Editor\Data\Documentation\en\Manual\AnimationParameters.html" TargetMode="External"/><Relationship Id="rId1" Type="http://schemas.openxmlformats.org/officeDocument/2006/relationships/slideLayout" Target="../slideLayouts/slideLayout2.xml"/><Relationship Id="rId4" Type="http://schemas.openxmlformats.org/officeDocument/2006/relationships/hyperlink" Target="file:///C:\Program%20Files\Unity\Editor\Data\Documentation\en\ScriptReference\Animator.GetFloat.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file:///C:\Program%20Files\Unity\Editor\Data\Documentation\en\Manual\class-BlendTre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file:///C:\Program%20Files\Unity\Editor\Data\Documentation\en\ScriptReference\Animator.MatchTarget.html"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hyperlink" Target="file:///C:\Program%20Files\Unity\Editor\Data\Documentation\en\ScriptReference\Animator-bodyRotation.html" TargetMode="External"/><Relationship Id="rId3" Type="http://schemas.openxmlformats.org/officeDocument/2006/relationships/hyperlink" Target="file:///C:\Program%20Files\Unity\Editor\Data\Documentation\en\ScriptReference\Animator.SetIKRotationWeight.html" TargetMode="External"/><Relationship Id="rId7" Type="http://schemas.openxmlformats.org/officeDocument/2006/relationships/hyperlink" Target="file:///C:\Program%20Files\Unity\Editor\Data\Documentation\en\ScriptReference\Animator-bodyPosition.html" TargetMode="External"/><Relationship Id="rId2" Type="http://schemas.openxmlformats.org/officeDocument/2006/relationships/hyperlink" Target="file:///C:\Program%20Files\Unity\Editor\Data\Documentation\en\ScriptReference\Animator.SetIKPositionWeight.html" TargetMode="External"/><Relationship Id="rId1" Type="http://schemas.openxmlformats.org/officeDocument/2006/relationships/slideLayout" Target="../slideLayouts/slideLayout2.xml"/><Relationship Id="rId6" Type="http://schemas.openxmlformats.org/officeDocument/2006/relationships/hyperlink" Target="file:///C:\Program%20Files\Unity\Editor\Data\Documentation\en\ScriptReference\Animator.SetLookAtPosition.html" TargetMode="External"/><Relationship Id="rId5" Type="http://schemas.openxmlformats.org/officeDocument/2006/relationships/hyperlink" Target="file:///C:\Program%20Files\Unity\Editor\Data\Documentation\en\ScriptReference\Animator.SetIKRotation.html" TargetMode="External"/><Relationship Id="rId4" Type="http://schemas.openxmlformats.org/officeDocument/2006/relationships/hyperlink" Target="file:///C:\Program%20Files\Unity\Editor\Data\Documentation\en\ScriptReference\Animator.SetIKPosition.html"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file:///C:\Program%20Files\Unity\Editor\Data\Documentation\en\Manual\animeditor-AnimationCurves.html"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file:///C:\Program%20Files\Unity\Editor\Data\Documentation\en\ScriptReference\MonoBehaviour.OnAnimatorMove.html"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file:///C:\Program%20Files\Unity\Editor\Data\Documentation\en\Manual\AnimationParameters.html" TargetMode="External"/><Relationship Id="rId2" Type="http://schemas.openxmlformats.org/officeDocument/2006/relationships/hyperlink" Target="file:///C:\Program%20Files\Unity\Editor\Data\Documentation\en\Manual\AnimationStateMachines.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file:///C:\Program%20Files\Unity\Editor\Data\Documentation\en\Manual\AnimationParameters.html"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file:///C:\Program%20Files\Unity\Editor\Data\Documentation\en\Manual\class-BlendTree.html" TargetMode="External"/><Relationship Id="rId2" Type="http://schemas.openxmlformats.org/officeDocument/2006/relationships/hyperlink" Target="file:///C:\Program%20Files\Unity\Editor\Data\Documentation\en\Manual\AnimationParameters.html"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hyperlink" Target="file:///C:\Program%20Files\Unity\Editor\Data\Documentation\en\Manual\class-SkinnedMeshRenderer.html"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hyperlink" Target="file:///C:\Program%20Files\Unity\Editor\Data\Documentation\en\Manual\class-AnimatorController.html" TargetMode="External"/><Relationship Id="rId2" Type="http://schemas.openxmlformats.org/officeDocument/2006/relationships/hyperlink" Target="file:///C:\Program%20Files\Unity\Editor\Data\Documentation\en\Manual\class-Animator.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Unity</a:t>
            </a:r>
            <a:r>
              <a:rPr lang="zh-CN" altLang="en-US" dirty="0" smtClean="0"/>
              <a:t>动画系统</a:t>
            </a:r>
            <a:endParaRPr lang="zh-CN" altLang="en-US" dirty="0"/>
          </a:p>
        </p:txBody>
      </p:sp>
      <p:sp>
        <p:nvSpPr>
          <p:cNvPr id="3" name="副标题 2"/>
          <p:cNvSpPr>
            <a:spLocks noGrp="1"/>
          </p:cNvSpPr>
          <p:nvPr>
            <p:ph type="subTitle" idx="1"/>
          </p:nvPr>
        </p:nvSpPr>
        <p:spPr/>
        <p:txBody>
          <a:bodyPr/>
          <a:lstStyle/>
          <a:p>
            <a:r>
              <a:rPr lang="zh-CN" altLang="en-US" dirty="0" smtClean="0"/>
              <a:t>韩红雷</a:t>
            </a:r>
            <a:endParaRPr lang="en-US" altLang="zh-CN" dirty="0" smtClean="0"/>
          </a:p>
        </p:txBody>
      </p:sp>
    </p:spTree>
    <p:extLst>
      <p:ext uri="{BB962C8B-B14F-4D97-AF65-F5344CB8AC3E}">
        <p14:creationId xmlns:p14="http://schemas.microsoft.com/office/powerpoint/2010/main" val="4168325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Animator</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smtClean="0"/>
              <a:t>Animation </a:t>
            </a:r>
            <a:r>
              <a:rPr lang="en-US" altLang="zh-CN" dirty="0"/>
              <a:t>clips are imported from an external source or created within </a:t>
            </a:r>
            <a:r>
              <a:rPr lang="en-US" altLang="zh-CN" dirty="0" smtClean="0"/>
              <a:t>Unity</a:t>
            </a:r>
          </a:p>
          <a:p>
            <a:r>
              <a:rPr lang="en-US" altLang="zh-CN" dirty="0" smtClean="0"/>
              <a:t>The </a:t>
            </a:r>
            <a:r>
              <a:rPr lang="en-US" altLang="zh-CN" dirty="0"/>
              <a:t>animation clips are placed and arranged in an Animator </a:t>
            </a:r>
            <a:r>
              <a:rPr lang="en-US" altLang="zh-CN" dirty="0" smtClean="0"/>
              <a:t>Controller</a:t>
            </a:r>
          </a:p>
          <a:p>
            <a:pPr lvl="1"/>
            <a:r>
              <a:rPr lang="en-US" altLang="zh-CN" dirty="0" smtClean="0"/>
              <a:t>The </a:t>
            </a:r>
            <a:r>
              <a:rPr lang="en-US" altLang="zh-CN" dirty="0"/>
              <a:t>States (which may represent animations or nested sub-state machines) appear as nodes connected by </a:t>
            </a:r>
            <a:r>
              <a:rPr lang="en-US" altLang="zh-CN" dirty="0" smtClean="0"/>
              <a:t>lines</a:t>
            </a:r>
          </a:p>
          <a:p>
            <a:pPr lvl="1"/>
            <a:r>
              <a:rPr lang="en-US" altLang="zh-CN" dirty="0" smtClean="0"/>
              <a:t>This </a:t>
            </a:r>
            <a:r>
              <a:rPr lang="en-US" altLang="zh-CN" dirty="0"/>
              <a:t>Animator Controller exists as an asset in the Project window.</a:t>
            </a:r>
          </a:p>
          <a:p>
            <a:r>
              <a:rPr lang="en-US" altLang="zh-CN" dirty="0"/>
              <a:t>The rigged character </a:t>
            </a:r>
            <a:r>
              <a:rPr lang="en-US" altLang="zh-CN" dirty="0" smtClean="0"/>
              <a:t>model </a:t>
            </a:r>
            <a:r>
              <a:rPr lang="en-US" altLang="zh-CN" dirty="0"/>
              <a:t>has a specific configuration of bones which are mapped to Unity’s common </a:t>
            </a:r>
            <a:r>
              <a:rPr lang="en-US" altLang="zh-CN" dirty="0">
                <a:hlinkClick r:id="rId2"/>
              </a:rPr>
              <a:t>Avatar</a:t>
            </a:r>
            <a:r>
              <a:rPr lang="en-US" altLang="zh-CN" dirty="0"/>
              <a:t> format. This mapping is stored as an Avatar asset as part of the imported character model, and also appears in the Project window as shown.</a:t>
            </a:r>
          </a:p>
          <a:p>
            <a:r>
              <a:rPr lang="en-US" altLang="zh-CN" dirty="0"/>
              <a:t>When animating the character model, it has an Animator component </a:t>
            </a:r>
            <a:r>
              <a:rPr lang="en-US" altLang="zh-CN" dirty="0" smtClean="0"/>
              <a:t>attached, which </a:t>
            </a:r>
            <a:r>
              <a:rPr lang="en-US" altLang="zh-CN" dirty="0"/>
              <a:t>has both the </a:t>
            </a:r>
            <a:r>
              <a:rPr lang="en-US" altLang="zh-CN" dirty="0">
                <a:hlinkClick r:id="rId3"/>
              </a:rPr>
              <a:t>Animator Controller</a:t>
            </a:r>
            <a:r>
              <a:rPr lang="en-US" altLang="zh-CN" dirty="0"/>
              <a:t> and the </a:t>
            </a:r>
            <a:r>
              <a:rPr lang="en-US" altLang="zh-CN" dirty="0">
                <a:hlinkClick r:id="rId2"/>
              </a:rPr>
              <a:t>Avatar</a:t>
            </a:r>
            <a:r>
              <a:rPr lang="en-US" altLang="zh-CN" dirty="0"/>
              <a:t> assigned. The animator uses these together to animate the model. </a:t>
            </a:r>
            <a:endParaRPr lang="en-US" altLang="zh-CN" dirty="0" smtClean="0"/>
          </a:p>
          <a:p>
            <a:r>
              <a:rPr lang="en-US" altLang="zh-CN" dirty="0" smtClean="0"/>
              <a:t>The </a:t>
            </a:r>
            <a:r>
              <a:rPr lang="en-US" altLang="zh-CN" dirty="0"/>
              <a:t>Avatar reference is only necessary when animating a humanoid character. For other types of animation, only an Animator Controller is required.</a:t>
            </a:r>
          </a:p>
          <a:p>
            <a:endParaRPr lang="zh-CN" altLang="en-US" dirty="0"/>
          </a:p>
        </p:txBody>
      </p:sp>
    </p:spTree>
    <p:extLst>
      <p:ext uri="{BB962C8B-B14F-4D97-AF65-F5344CB8AC3E}">
        <p14:creationId xmlns:p14="http://schemas.microsoft.com/office/powerpoint/2010/main" val="31451713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Simple </a:t>
            </a:r>
            <a:r>
              <a:rPr lang="en-US" altLang="zh-CN" b="1" dirty="0" smtClean="0"/>
              <a:t>Animation</a:t>
            </a:r>
            <a:endParaRPr lang="zh-CN" altLang="en-US" dirty="0"/>
          </a:p>
        </p:txBody>
      </p:sp>
      <p:sp>
        <p:nvSpPr>
          <p:cNvPr id="3" name="内容占位符 2"/>
          <p:cNvSpPr>
            <a:spLocks noGrp="1"/>
          </p:cNvSpPr>
          <p:nvPr>
            <p:ph idx="1"/>
          </p:nvPr>
        </p:nvSpPr>
        <p:spPr/>
        <p:txBody>
          <a:bodyPr>
            <a:normAutofit/>
          </a:bodyPr>
          <a:lstStyle/>
          <a:p>
            <a:r>
              <a:rPr lang="en-US" altLang="zh-CN" dirty="0" smtClean="0"/>
              <a:t>Playing </a:t>
            </a:r>
            <a:r>
              <a:rPr lang="en-US" altLang="zh-CN" dirty="0"/>
              <a:t>a single </a:t>
            </a:r>
            <a:r>
              <a:rPr lang="en-US" altLang="zh-CN" dirty="0">
                <a:hlinkClick r:id="rId2"/>
              </a:rPr>
              <a:t>Animation Clip</a:t>
            </a:r>
            <a:r>
              <a:rPr lang="en-US" altLang="zh-CN" dirty="0"/>
              <a:t> with no blending can make </a:t>
            </a:r>
            <a:r>
              <a:rPr lang="en-US" altLang="zh-CN" dirty="0" err="1"/>
              <a:t>Mecanim</a:t>
            </a:r>
            <a:r>
              <a:rPr lang="en-US" altLang="zh-CN" dirty="0"/>
              <a:t> slower than the </a:t>
            </a:r>
            <a:r>
              <a:rPr lang="en-US" altLang="zh-CN" dirty="0">
                <a:hlinkClick r:id="rId3"/>
              </a:rPr>
              <a:t>legacy animation system</a:t>
            </a:r>
            <a:r>
              <a:rPr lang="en-US" altLang="zh-CN" dirty="0" smtClean="0"/>
              <a:t>.</a:t>
            </a:r>
          </a:p>
          <a:p>
            <a:r>
              <a:rPr lang="en-US" altLang="zh-CN" dirty="0" smtClean="0"/>
              <a:t>The </a:t>
            </a:r>
            <a:r>
              <a:rPr lang="en-US" altLang="zh-CN" dirty="0" err="1"/>
              <a:t>Mecanim</a:t>
            </a:r>
            <a:r>
              <a:rPr lang="en-US" altLang="zh-CN" dirty="0"/>
              <a:t> layout is optimized for animation blending and more complex setups.</a:t>
            </a:r>
          </a:p>
          <a:p>
            <a:endParaRPr lang="zh-CN" altLang="en-US" dirty="0"/>
          </a:p>
        </p:txBody>
      </p:sp>
    </p:spTree>
    <p:extLst>
      <p:ext uri="{BB962C8B-B14F-4D97-AF65-F5344CB8AC3E}">
        <p14:creationId xmlns:p14="http://schemas.microsoft.com/office/powerpoint/2010/main" val="214656143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Scale </a:t>
            </a:r>
            <a:r>
              <a:rPr lang="en-US" altLang="zh-CN" b="1" dirty="0" smtClean="0"/>
              <a:t>Curves</a:t>
            </a:r>
            <a:endParaRPr lang="zh-CN" altLang="en-US" dirty="0"/>
          </a:p>
        </p:txBody>
      </p:sp>
      <p:sp>
        <p:nvSpPr>
          <p:cNvPr id="3" name="内容占位符 2"/>
          <p:cNvSpPr>
            <a:spLocks noGrp="1"/>
          </p:cNvSpPr>
          <p:nvPr>
            <p:ph idx="1"/>
          </p:nvPr>
        </p:nvSpPr>
        <p:spPr/>
        <p:txBody>
          <a:bodyPr>
            <a:normAutofit/>
          </a:bodyPr>
          <a:lstStyle/>
          <a:p>
            <a:r>
              <a:rPr lang="en-US" altLang="zh-CN" dirty="0" smtClean="0"/>
              <a:t>Animating </a:t>
            </a:r>
            <a:r>
              <a:rPr lang="en-US" altLang="zh-CN" dirty="0"/>
              <a:t>scale curves is more expensive than animating translation and rotation curves. To improve performance, avoid scale animations. </a:t>
            </a:r>
          </a:p>
          <a:p>
            <a:r>
              <a:rPr lang="en-US" altLang="zh-CN" b="1" dirty="0"/>
              <a:t>Note:</a:t>
            </a:r>
            <a:r>
              <a:rPr lang="en-US" altLang="zh-CN" dirty="0"/>
              <a:t> This does not apply to constant curves (curves that have the same value for the length of the </a:t>
            </a:r>
            <a:r>
              <a:rPr lang="en-US" altLang="zh-CN" dirty="0">
                <a:hlinkClick r:id="rId2"/>
              </a:rPr>
              <a:t>Animation Clip</a:t>
            </a:r>
            <a:r>
              <a:rPr lang="en-US" altLang="zh-CN" dirty="0"/>
              <a:t> ). Constant curves are optimized, and are less expensive that normal curves.</a:t>
            </a:r>
          </a:p>
          <a:p>
            <a:endParaRPr lang="zh-CN" altLang="en-US" dirty="0"/>
          </a:p>
        </p:txBody>
      </p:sp>
    </p:spTree>
    <p:extLst>
      <p:ext uri="{BB962C8B-B14F-4D97-AF65-F5344CB8AC3E}">
        <p14:creationId xmlns:p14="http://schemas.microsoft.com/office/powerpoint/2010/main" val="252563007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Layers</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Most </a:t>
            </a:r>
            <a:r>
              <a:rPr lang="en-US" altLang="zh-CN" dirty="0"/>
              <a:t>of the time </a:t>
            </a:r>
            <a:r>
              <a:rPr lang="en-US" altLang="zh-CN" dirty="0" err="1"/>
              <a:t>Mecanim</a:t>
            </a:r>
            <a:r>
              <a:rPr lang="en-US" altLang="zh-CN" dirty="0"/>
              <a:t> is evaluating animations, and the overhead for </a:t>
            </a:r>
            <a:r>
              <a:rPr lang="en-US" altLang="zh-CN" dirty="0" err="1">
                <a:hlinkClick r:id="rId2"/>
              </a:rPr>
              <a:t>AnimationLayers</a:t>
            </a:r>
            <a:r>
              <a:rPr lang="en-US" altLang="zh-CN" dirty="0"/>
              <a:t> and </a:t>
            </a:r>
            <a:r>
              <a:rPr lang="en-US" altLang="zh-CN" dirty="0" err="1">
                <a:hlinkClick r:id="rId3"/>
              </a:rPr>
              <a:t>AnimationStateMachines</a:t>
            </a:r>
            <a:r>
              <a:rPr lang="en-US" altLang="zh-CN" dirty="0"/>
              <a:t> is kept to the </a:t>
            </a:r>
            <a:r>
              <a:rPr lang="en-US" altLang="zh-CN" dirty="0" smtClean="0"/>
              <a:t>minimum</a:t>
            </a:r>
          </a:p>
          <a:p>
            <a:r>
              <a:rPr lang="en-US" altLang="zh-CN" dirty="0" smtClean="0"/>
              <a:t>The </a:t>
            </a:r>
            <a:r>
              <a:rPr lang="en-US" altLang="zh-CN" dirty="0"/>
              <a:t>cost of adding another layer to the animator, synchronized or not, depends on what animations and blend trees are played by the </a:t>
            </a:r>
            <a:r>
              <a:rPr lang="en-US" altLang="zh-CN" dirty="0" smtClean="0"/>
              <a:t>layer</a:t>
            </a:r>
          </a:p>
          <a:p>
            <a:r>
              <a:rPr lang="en-US" altLang="zh-CN" dirty="0" smtClean="0"/>
              <a:t>When </a:t>
            </a:r>
            <a:r>
              <a:rPr lang="en-US" altLang="zh-CN" dirty="0"/>
              <a:t>the weight of the layer is zero, the layer update will be skipped.</a:t>
            </a:r>
          </a:p>
          <a:p>
            <a:endParaRPr lang="zh-CN" altLang="en-US" dirty="0"/>
          </a:p>
        </p:txBody>
      </p:sp>
    </p:spTree>
    <p:extLst>
      <p:ext uri="{BB962C8B-B14F-4D97-AF65-F5344CB8AC3E}">
        <p14:creationId xmlns:p14="http://schemas.microsoft.com/office/powerpoint/2010/main" val="276730144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Humanoid vs. Generic </a:t>
            </a:r>
            <a:r>
              <a:rPr lang="en-US" altLang="zh-CN" b="1" dirty="0" smtClean="0"/>
              <a:t>Modes</a:t>
            </a:r>
            <a:endParaRPr lang="zh-CN" altLang="en-US" dirty="0"/>
          </a:p>
        </p:txBody>
      </p:sp>
      <p:sp>
        <p:nvSpPr>
          <p:cNvPr id="3" name="内容占位符 2"/>
          <p:cNvSpPr>
            <a:spLocks noGrp="1"/>
          </p:cNvSpPr>
          <p:nvPr>
            <p:ph idx="1"/>
          </p:nvPr>
        </p:nvSpPr>
        <p:spPr/>
        <p:txBody>
          <a:bodyPr>
            <a:normAutofit/>
          </a:bodyPr>
          <a:lstStyle/>
          <a:p>
            <a:r>
              <a:rPr lang="en-US" altLang="zh-CN" dirty="0" smtClean="0"/>
              <a:t>When </a:t>
            </a:r>
            <a:r>
              <a:rPr lang="en-US" altLang="zh-CN" dirty="0"/>
              <a:t>importing Humanoid animation use a </a:t>
            </a:r>
            <a:r>
              <a:rPr lang="en-US" altLang="zh-CN" dirty="0" err="1"/>
              <a:t>BodyMask</a:t>
            </a:r>
            <a:r>
              <a:rPr lang="en-US" altLang="zh-CN" dirty="0"/>
              <a:t> to remove IK Goals or fingers animation if they are not needed.</a:t>
            </a:r>
          </a:p>
          <a:p>
            <a:r>
              <a:rPr lang="en-US" altLang="zh-CN" dirty="0"/>
              <a:t>When you use Generic, using root motion is more expensive than not using </a:t>
            </a:r>
            <a:r>
              <a:rPr lang="en-US" altLang="zh-CN" dirty="0" smtClean="0"/>
              <a:t>it</a:t>
            </a:r>
          </a:p>
          <a:p>
            <a:pPr lvl="1"/>
            <a:r>
              <a:rPr lang="en-US" altLang="zh-CN" dirty="0" smtClean="0"/>
              <a:t>If </a:t>
            </a:r>
            <a:r>
              <a:rPr lang="en-US" altLang="zh-CN" dirty="0"/>
              <a:t>your animations don’t use root motion, make sure that you have no root bone selected.</a:t>
            </a:r>
          </a:p>
          <a:p>
            <a:endParaRPr lang="zh-CN" altLang="en-US" dirty="0"/>
          </a:p>
        </p:txBody>
      </p:sp>
    </p:spTree>
    <p:extLst>
      <p:ext uri="{BB962C8B-B14F-4D97-AF65-F5344CB8AC3E}">
        <p14:creationId xmlns:p14="http://schemas.microsoft.com/office/powerpoint/2010/main" val="18330226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err="1"/>
              <a:t>Mecanim</a:t>
            </a:r>
            <a:r>
              <a:rPr lang="en-US" altLang="zh-CN" b="1" dirty="0"/>
              <a:t> </a:t>
            </a:r>
            <a:r>
              <a:rPr lang="en-US" altLang="zh-CN" b="1" dirty="0" smtClean="0"/>
              <a:t>Scene</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Use </a:t>
            </a:r>
            <a:r>
              <a:rPr lang="en-US" altLang="zh-CN" dirty="0"/>
              <a:t>hashes instead of strings to query the Animator.</a:t>
            </a:r>
          </a:p>
          <a:p>
            <a:r>
              <a:rPr lang="en-US" altLang="zh-CN" dirty="0"/>
              <a:t>Implement a small AI Layer to control the </a:t>
            </a:r>
            <a:r>
              <a:rPr lang="en-US" altLang="zh-CN" dirty="0" smtClean="0"/>
              <a:t>Animator</a:t>
            </a:r>
          </a:p>
          <a:p>
            <a:pPr lvl="1"/>
            <a:r>
              <a:rPr lang="en-US" altLang="zh-CN" dirty="0" smtClean="0"/>
              <a:t>You </a:t>
            </a:r>
            <a:r>
              <a:rPr lang="en-US" altLang="zh-CN" dirty="0"/>
              <a:t>can make it provide simple callbacks for </a:t>
            </a:r>
            <a:r>
              <a:rPr lang="en-US" altLang="zh-CN" dirty="0" err="1"/>
              <a:t>OnStateChange</a:t>
            </a:r>
            <a:r>
              <a:rPr lang="en-US" altLang="zh-CN" dirty="0"/>
              <a:t>, </a:t>
            </a:r>
            <a:r>
              <a:rPr lang="en-US" altLang="zh-CN" dirty="0" err="1"/>
              <a:t>OnTransitionBegin</a:t>
            </a:r>
            <a:r>
              <a:rPr lang="en-US" altLang="zh-CN" dirty="0"/>
              <a:t>, etc.</a:t>
            </a:r>
          </a:p>
          <a:p>
            <a:r>
              <a:rPr lang="en-US" altLang="zh-CN" dirty="0"/>
              <a:t>Use State Tags to easily match your AI state machine to the </a:t>
            </a:r>
            <a:r>
              <a:rPr lang="en-US" altLang="zh-CN" dirty="0" err="1"/>
              <a:t>Mecanim</a:t>
            </a:r>
            <a:r>
              <a:rPr lang="en-US" altLang="zh-CN" dirty="0"/>
              <a:t> state machine.</a:t>
            </a:r>
          </a:p>
          <a:p>
            <a:r>
              <a:rPr lang="en-US" altLang="zh-CN" dirty="0"/>
              <a:t>Use additional curves to simulate Events.</a:t>
            </a:r>
          </a:p>
          <a:p>
            <a:r>
              <a:rPr lang="en-US" altLang="zh-CN" dirty="0"/>
              <a:t>Use additional curves to mark up your animations, for example in conjunction with </a:t>
            </a:r>
            <a:r>
              <a:rPr lang="en-US" altLang="zh-CN" dirty="0">
                <a:hlinkClick r:id="rId2"/>
              </a:rPr>
              <a:t>target matching</a:t>
            </a:r>
            <a:r>
              <a:rPr lang="en-US" altLang="zh-CN" dirty="0"/>
              <a:t>.</a:t>
            </a:r>
          </a:p>
          <a:p>
            <a:endParaRPr lang="zh-CN" altLang="en-US" dirty="0"/>
          </a:p>
        </p:txBody>
      </p:sp>
    </p:spTree>
    <p:extLst>
      <p:ext uri="{BB962C8B-B14F-4D97-AF65-F5344CB8AC3E}">
        <p14:creationId xmlns:p14="http://schemas.microsoft.com/office/powerpoint/2010/main" val="382087404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Runtime Optimizations</a:t>
            </a:r>
            <a:endParaRPr lang="zh-CN" altLang="en-US" dirty="0"/>
          </a:p>
        </p:txBody>
      </p:sp>
      <p:sp>
        <p:nvSpPr>
          <p:cNvPr id="3" name="内容占位符 2"/>
          <p:cNvSpPr>
            <a:spLocks noGrp="1"/>
          </p:cNvSpPr>
          <p:nvPr>
            <p:ph idx="1"/>
          </p:nvPr>
        </p:nvSpPr>
        <p:spPr/>
        <p:txBody>
          <a:bodyPr/>
          <a:lstStyle/>
          <a:p>
            <a:r>
              <a:rPr lang="en-US" altLang="zh-CN" dirty="0"/>
              <a:t>Always optimize animations by setting the </a:t>
            </a:r>
            <a:r>
              <a:rPr lang="en-US" altLang="zh-CN" dirty="0" err="1"/>
              <a:t>animators’s</a:t>
            </a:r>
            <a:r>
              <a:rPr lang="en-US" altLang="zh-CN" dirty="0"/>
              <a:t> Culling Mode to Based on Renderers, and disable the skinned mesh renderer’s Update When </a:t>
            </a:r>
            <a:r>
              <a:rPr lang="en-US" altLang="zh-CN" dirty="0" err="1"/>
              <a:t>Offscreen</a:t>
            </a:r>
            <a:r>
              <a:rPr lang="en-US" altLang="zh-CN" dirty="0"/>
              <a:t> </a:t>
            </a:r>
            <a:r>
              <a:rPr lang="en-US" altLang="zh-CN" dirty="0" smtClean="0"/>
              <a:t>property</a:t>
            </a:r>
          </a:p>
          <a:p>
            <a:r>
              <a:rPr lang="en-US" altLang="zh-CN" dirty="0" smtClean="0"/>
              <a:t>This </a:t>
            </a:r>
            <a:r>
              <a:rPr lang="en-US" altLang="zh-CN" dirty="0"/>
              <a:t>way animations won’t be updated when the character is </a:t>
            </a:r>
            <a:r>
              <a:rPr lang="en-US" altLang="zh-CN"/>
              <a:t>not </a:t>
            </a:r>
            <a:r>
              <a:rPr lang="en-US" altLang="zh-CN" smtClean="0"/>
              <a:t>visible</a:t>
            </a:r>
            <a:endParaRPr lang="zh-CN" altLang="en-US" dirty="0"/>
          </a:p>
        </p:txBody>
      </p:sp>
    </p:spTree>
    <p:extLst>
      <p:ext uri="{BB962C8B-B14F-4D97-AF65-F5344CB8AC3E}">
        <p14:creationId xmlns:p14="http://schemas.microsoft.com/office/powerpoint/2010/main" val="1652227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Humanoid Characters</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Need </a:t>
            </a:r>
            <a:r>
              <a:rPr lang="en-US" altLang="zh-CN" dirty="0"/>
              <a:t>to have a rigged and skinned humanoid type mesh.</a:t>
            </a:r>
          </a:p>
          <a:p>
            <a:r>
              <a:rPr lang="en-US" altLang="zh-CN" dirty="0"/>
              <a:t>A character model is generally made up of polygons in a 3D package or converted to polygon or triangulated mesh, from a more complex mesh type before export.</a:t>
            </a:r>
          </a:p>
          <a:p>
            <a:r>
              <a:rPr lang="en-US" altLang="zh-CN" dirty="0"/>
              <a:t>A joint hierarchy or skeleton which defines the bones inside the mesh and their movement in relation to one another, must be created to control the movement of the character. The process for creating the joint hierarchy is known as rigging.</a:t>
            </a:r>
          </a:p>
          <a:p>
            <a:r>
              <a:rPr lang="en-US" altLang="zh-CN" dirty="0"/>
              <a:t>The mesh or </a:t>
            </a:r>
            <a:r>
              <a:rPr lang="en-US" altLang="zh-CN" i="1" dirty="0"/>
              <a:t>skin</a:t>
            </a:r>
            <a:r>
              <a:rPr lang="en-US" altLang="zh-CN" dirty="0"/>
              <a:t> must then be connected to the joint hierarchy in order to define which parts of the character mesh move when a given joint is animated. The process of connecting the skeleton to the mesh is known as skinning.</a:t>
            </a:r>
          </a:p>
          <a:p>
            <a:endParaRPr lang="zh-CN" altLang="en-US" dirty="0"/>
          </a:p>
        </p:txBody>
      </p:sp>
    </p:spTree>
    <p:extLst>
      <p:ext uri="{BB962C8B-B14F-4D97-AF65-F5344CB8AC3E}">
        <p14:creationId xmlns:p14="http://schemas.microsoft.com/office/powerpoint/2010/main" val="3400502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074" name="Picture 2" descr="Stages for preparing a character (modeling, rigging, and skin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636912"/>
            <a:ext cx="5334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903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Generic Animations in </a:t>
            </a:r>
            <a:r>
              <a:rPr lang="en-US" altLang="zh-CN" b="1" dirty="0" err="1"/>
              <a:t>Mecanim</a:t>
            </a:r>
            <a:endParaRPr lang="zh-CN" altLang="en-US" dirty="0"/>
          </a:p>
        </p:txBody>
      </p:sp>
      <p:sp>
        <p:nvSpPr>
          <p:cNvPr id="3" name="内容占位符 2"/>
          <p:cNvSpPr>
            <a:spLocks noGrp="1"/>
          </p:cNvSpPr>
          <p:nvPr>
            <p:ph idx="1"/>
          </p:nvPr>
        </p:nvSpPr>
        <p:spPr/>
        <p:txBody>
          <a:bodyPr>
            <a:normAutofit/>
          </a:bodyPr>
          <a:lstStyle/>
          <a:p>
            <a:r>
              <a:rPr lang="en-US" altLang="zh-CN" dirty="0"/>
              <a:t>The full power of </a:t>
            </a:r>
            <a:r>
              <a:rPr lang="en-US" altLang="zh-CN" dirty="0" err="1"/>
              <a:t>Mecanim</a:t>
            </a:r>
            <a:r>
              <a:rPr lang="en-US" altLang="zh-CN" dirty="0"/>
              <a:t> is most evident when you are working with humanoid </a:t>
            </a:r>
            <a:r>
              <a:rPr lang="en-US" altLang="zh-CN" dirty="0" smtClean="0"/>
              <a:t>animations</a:t>
            </a:r>
          </a:p>
          <a:p>
            <a:r>
              <a:rPr lang="en-US" altLang="zh-CN" dirty="0" smtClean="0"/>
              <a:t>However</a:t>
            </a:r>
            <a:r>
              <a:rPr lang="en-US" altLang="zh-CN" dirty="0"/>
              <a:t>, non-humanoid animations are also supported although without the avatar system and other </a:t>
            </a:r>
            <a:r>
              <a:rPr lang="en-US" altLang="zh-CN" dirty="0" smtClean="0"/>
              <a:t>features</a:t>
            </a:r>
            <a:endParaRPr lang="zh-CN" altLang="en-US" dirty="0"/>
          </a:p>
        </p:txBody>
      </p:sp>
      <p:pic>
        <p:nvPicPr>
          <p:cNvPr id="4098" name="Picture 2" descr="C:\Program Files\Unity\Editor\Data\Documentation\en\uploads\Main\MecanimImportRigGeneri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4653136"/>
            <a:ext cx="3838575" cy="176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7052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Root node in generic animations</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In the </a:t>
            </a:r>
            <a:r>
              <a:rPr lang="en-US" altLang="zh-CN" dirty="0"/>
              <a:t>case of Generic animations, the skeleton can be arbitrary, and we need to specify a reference bone, or the “root node</a:t>
            </a:r>
            <a:r>
              <a:rPr lang="en-US" altLang="zh-CN" dirty="0" smtClean="0"/>
              <a:t>”</a:t>
            </a:r>
          </a:p>
          <a:p>
            <a:r>
              <a:rPr lang="en-US" altLang="zh-CN" dirty="0" smtClean="0"/>
              <a:t>Selecting </a:t>
            </a:r>
            <a:r>
              <a:rPr lang="en-US" altLang="zh-CN" dirty="0"/>
              <a:t>the root node allows us to establish correspondence between animation clips for a generic model, and blend properly between animations that are not “in place</a:t>
            </a:r>
            <a:r>
              <a:rPr lang="en-US" altLang="zh-CN" dirty="0" smtClean="0"/>
              <a:t>”.</a:t>
            </a:r>
          </a:p>
          <a:p>
            <a:r>
              <a:rPr lang="en-US" altLang="zh-CN" dirty="0" smtClean="0"/>
              <a:t>The </a:t>
            </a:r>
            <a:r>
              <a:rPr lang="en-US" altLang="zh-CN" dirty="0"/>
              <a:t>root node is also essential for separating animation of bones relative to reach other and motion of the root in the world (controlled from </a:t>
            </a:r>
            <a:r>
              <a:rPr lang="en-US" altLang="zh-CN" dirty="0" err="1">
                <a:hlinkClick r:id="rId2"/>
              </a:rPr>
              <a:t>OnAnimatorMove</a:t>
            </a:r>
            <a:r>
              <a:rPr lang="en-US" altLang="zh-CN" dirty="0"/>
              <a:t>).</a:t>
            </a:r>
            <a:endParaRPr lang="zh-CN" altLang="en-US" dirty="0"/>
          </a:p>
        </p:txBody>
      </p:sp>
    </p:spTree>
    <p:extLst>
      <p:ext uri="{BB962C8B-B14F-4D97-AF65-F5344CB8AC3E}">
        <p14:creationId xmlns:p14="http://schemas.microsoft.com/office/powerpoint/2010/main" val="3329574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Animating objects and properties in Unity using </a:t>
            </a:r>
            <a:r>
              <a:rPr lang="en-US" altLang="zh-CN" b="1" dirty="0" err="1"/>
              <a:t>Mecanim</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You can create animation clips which animate any object or component property using Unity’s animation </a:t>
            </a:r>
            <a:r>
              <a:rPr lang="en-US" altLang="zh-CN" dirty="0" smtClean="0"/>
              <a:t>window</a:t>
            </a:r>
          </a:p>
          <a:p>
            <a:r>
              <a:rPr lang="en-US" altLang="zh-CN" dirty="0" smtClean="0"/>
              <a:t>These </a:t>
            </a:r>
            <a:r>
              <a:rPr lang="en-US" altLang="zh-CN" dirty="0"/>
              <a:t>animation clips can then be arranged into a state machine in exactly the same way as external animation clips such as character </a:t>
            </a:r>
            <a:r>
              <a:rPr lang="en-US" altLang="zh-CN" dirty="0" smtClean="0"/>
              <a:t>animations</a:t>
            </a:r>
          </a:p>
          <a:p>
            <a:r>
              <a:rPr lang="en-US" altLang="zh-CN" dirty="0" smtClean="0"/>
              <a:t>For </a:t>
            </a:r>
            <a:r>
              <a:rPr lang="en-US" altLang="zh-CN" dirty="0"/>
              <a:t>example, you could animate the motion of a </a:t>
            </a:r>
            <a:r>
              <a:rPr lang="en-US" altLang="zh-CN" dirty="0">
                <a:hlinkClick r:id="rId2"/>
              </a:rPr>
              <a:t>camera</a:t>
            </a:r>
            <a:r>
              <a:rPr lang="en-US" altLang="zh-CN" dirty="0"/>
              <a:t>, the </a:t>
            </a:r>
            <a:r>
              <a:rPr lang="en-US" altLang="zh-CN" dirty="0" err="1"/>
              <a:t>colour</a:t>
            </a:r>
            <a:r>
              <a:rPr lang="en-US" altLang="zh-CN" dirty="0"/>
              <a:t> of a </a:t>
            </a:r>
            <a:r>
              <a:rPr lang="en-US" altLang="zh-CN" dirty="0">
                <a:hlinkClick r:id="rId3"/>
              </a:rPr>
              <a:t>light</a:t>
            </a:r>
            <a:r>
              <a:rPr lang="en-US" altLang="zh-CN" dirty="0"/>
              <a:t>, the individual frames of a </a:t>
            </a:r>
            <a:r>
              <a:rPr lang="en-US" altLang="zh-CN" dirty="0">
                <a:hlinkClick r:id="rId4"/>
              </a:rPr>
              <a:t>sprite</a:t>
            </a:r>
            <a:r>
              <a:rPr lang="en-US" altLang="zh-CN" dirty="0"/>
              <a:t> animation, or a public property of a </a:t>
            </a:r>
            <a:r>
              <a:rPr lang="en-US" altLang="zh-CN" dirty="0">
                <a:hlinkClick r:id="rId5"/>
              </a:rPr>
              <a:t>script</a:t>
            </a:r>
            <a:r>
              <a:rPr lang="en-US" altLang="zh-CN" dirty="0"/>
              <a:t>.</a:t>
            </a:r>
            <a:endParaRPr lang="zh-CN" altLang="en-US" dirty="0"/>
          </a:p>
        </p:txBody>
      </p:sp>
    </p:spTree>
    <p:extLst>
      <p:ext uri="{BB962C8B-B14F-4D97-AF65-F5344CB8AC3E}">
        <p14:creationId xmlns:p14="http://schemas.microsoft.com/office/powerpoint/2010/main" val="1625866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Set  up animation</a:t>
            </a:r>
            <a:endParaRPr lang="zh-CN" altLang="en-US" dirty="0"/>
          </a:p>
        </p:txBody>
      </p:sp>
      <p:sp>
        <p:nvSpPr>
          <p:cNvPr id="3" name="内容占位符 2"/>
          <p:cNvSpPr>
            <a:spLocks noGrp="1"/>
          </p:cNvSpPr>
          <p:nvPr>
            <p:ph idx="1"/>
          </p:nvPr>
        </p:nvSpPr>
        <p:spPr/>
        <p:txBody>
          <a:bodyPr>
            <a:normAutofit/>
          </a:bodyPr>
          <a:lstStyle/>
          <a:p>
            <a:pPr marL="514350" indent="-514350">
              <a:buFont typeface="+mj-lt"/>
              <a:buAutoNum type="arabicPeriod"/>
            </a:pPr>
            <a:r>
              <a:rPr lang="en-US" altLang="zh-CN" dirty="0" smtClean="0"/>
              <a:t>Create </a:t>
            </a:r>
            <a:r>
              <a:rPr lang="en-US" altLang="zh-CN" dirty="0"/>
              <a:t>a New Animator Controller </a:t>
            </a:r>
          </a:p>
          <a:p>
            <a:pPr marL="514350" indent="-514350">
              <a:buFont typeface="+mj-lt"/>
              <a:buAutoNum type="arabicPeriod"/>
            </a:pPr>
            <a:r>
              <a:rPr lang="en-US" altLang="zh-CN" dirty="0"/>
              <a:t>Open the Animator Window to edit the Animator Controller</a:t>
            </a:r>
          </a:p>
          <a:p>
            <a:pPr marL="514350" indent="-514350">
              <a:buFont typeface="+mj-lt"/>
              <a:buAutoNum type="arabicPeriod"/>
            </a:pPr>
            <a:r>
              <a:rPr lang="en-US" altLang="zh-CN" dirty="0"/>
              <a:t>Drag the desired animation clip into the Animator Controller Window </a:t>
            </a:r>
          </a:p>
          <a:p>
            <a:pPr marL="514350" indent="-514350">
              <a:buFont typeface="+mj-lt"/>
              <a:buAutoNum type="arabicPeriod"/>
            </a:pPr>
            <a:r>
              <a:rPr lang="en-US" altLang="zh-CN" dirty="0"/>
              <a:t>Drag the model asset into the Hierarchy.</a:t>
            </a:r>
          </a:p>
          <a:p>
            <a:pPr marL="514350" indent="-514350">
              <a:buFont typeface="+mj-lt"/>
              <a:buAutoNum type="arabicPeriod"/>
            </a:pPr>
            <a:r>
              <a:rPr lang="en-US" altLang="zh-CN" dirty="0"/>
              <a:t>Add the animator controller to the Animator component of the asset.</a:t>
            </a:r>
          </a:p>
          <a:p>
            <a:endParaRPr lang="zh-CN" altLang="en-US" dirty="0"/>
          </a:p>
        </p:txBody>
      </p:sp>
    </p:spTree>
    <p:extLst>
      <p:ext uri="{BB962C8B-B14F-4D97-AF65-F5344CB8AC3E}">
        <p14:creationId xmlns:p14="http://schemas.microsoft.com/office/powerpoint/2010/main" val="3090348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Looping animation clips</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The animation </a:t>
            </a:r>
            <a:r>
              <a:rPr lang="en-US" altLang="zh-CN" dirty="0"/>
              <a:t>clip representing the walk cycle, begins and ends in a similar pose (e.g. left foot on the ground), to ensure there is no foot sliding, or strange jerky motions. </a:t>
            </a:r>
            <a:r>
              <a:rPr lang="en-US" altLang="zh-CN" dirty="0" err="1"/>
              <a:t>Mecanim</a:t>
            </a:r>
            <a:r>
              <a:rPr lang="en-US" altLang="zh-CN" dirty="0"/>
              <a:t> provides convenient tools for this. Animation clips can loop based on pose, rotation, and position. </a:t>
            </a:r>
          </a:p>
          <a:p>
            <a:r>
              <a:rPr lang="en-US" altLang="zh-CN" dirty="0" smtClean="0"/>
              <a:t>If </a:t>
            </a:r>
            <a:r>
              <a:rPr lang="en-US" altLang="zh-CN" dirty="0"/>
              <a:t>you place the Start / End marker in a place where the curve for the property is green, it is more likely that the clip can loop properly. The loop match indicator will show how good the looping is for the selected ranges. </a:t>
            </a:r>
          </a:p>
          <a:p>
            <a:endParaRPr lang="zh-CN" altLang="en-US" dirty="0"/>
          </a:p>
        </p:txBody>
      </p:sp>
    </p:spTree>
    <p:extLst>
      <p:ext uri="{BB962C8B-B14F-4D97-AF65-F5344CB8AC3E}">
        <p14:creationId xmlns:p14="http://schemas.microsoft.com/office/powerpoint/2010/main" val="3318598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122" name="Picture 2" descr="Clip ranges with bad match for &lt;span class=&quot;doc-prop&quot;&gt;Loop Pose&lt;/span&g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812320"/>
            <a:ext cx="2333625" cy="38290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lip ranges with good match for &lt;span class=&quot;doc-prop&quot;&gt;Loop Pose&lt;/span&g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1782762"/>
            <a:ext cx="2343150" cy="3838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713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Masking Imported Clips</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Masking allows you to discard some of the animation data within a clip, allowing the clip to animate only parts of the object or character rather than the entire </a:t>
            </a:r>
            <a:r>
              <a:rPr lang="en-US" altLang="zh-CN" dirty="0" smtClean="0"/>
              <a:t>thing</a:t>
            </a:r>
          </a:p>
          <a:p>
            <a:r>
              <a:rPr lang="en-US" altLang="zh-CN" dirty="0" smtClean="0"/>
              <a:t>You </a:t>
            </a:r>
            <a:r>
              <a:rPr lang="en-US" altLang="zh-CN" dirty="0"/>
              <a:t>could create a mask for the throwing animation limiting it to just the right arm, upper body and </a:t>
            </a:r>
            <a:r>
              <a:rPr lang="en-US" altLang="zh-CN" dirty="0" smtClean="0"/>
              <a:t>head</a:t>
            </a:r>
          </a:p>
          <a:p>
            <a:r>
              <a:rPr lang="en-US" altLang="zh-CN" dirty="0" smtClean="0"/>
              <a:t>To </a:t>
            </a:r>
            <a:r>
              <a:rPr lang="en-US" altLang="zh-CN" dirty="0"/>
              <a:t>apply a mask to an imported animation clip, first select the imported animation file in your project view, then in the import settings in the inspector, select the Animations button.</a:t>
            </a:r>
          </a:p>
          <a:p>
            <a:endParaRPr lang="zh-CN" altLang="en-US" dirty="0"/>
          </a:p>
        </p:txBody>
      </p:sp>
    </p:spTree>
    <p:extLst>
      <p:ext uri="{BB962C8B-B14F-4D97-AF65-F5344CB8AC3E}">
        <p14:creationId xmlns:p14="http://schemas.microsoft.com/office/powerpoint/2010/main" val="1823120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Mecanim</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Easy workflow and setup of animations for all elements of Unity including objects, characters, and properties.</a:t>
            </a:r>
          </a:p>
          <a:p>
            <a:r>
              <a:rPr lang="en-US" altLang="zh-CN" dirty="0"/>
              <a:t>Support for imported </a:t>
            </a:r>
            <a:r>
              <a:rPr lang="en-US" altLang="zh-CN" dirty="0">
                <a:hlinkClick r:id="rId2"/>
              </a:rPr>
              <a:t>animation clips</a:t>
            </a:r>
            <a:r>
              <a:rPr lang="en-US" altLang="zh-CN" dirty="0"/>
              <a:t> and animation created within Unity</a:t>
            </a:r>
          </a:p>
          <a:p>
            <a:r>
              <a:rPr lang="en-US" altLang="zh-CN" dirty="0"/>
              <a:t>Humanoid animation </a:t>
            </a:r>
            <a:r>
              <a:rPr lang="en-US" altLang="zh-CN" dirty="0">
                <a:hlinkClick r:id="rId3"/>
              </a:rPr>
              <a:t>retargeting</a:t>
            </a:r>
            <a:r>
              <a:rPr lang="en-US" altLang="zh-CN" dirty="0"/>
              <a:t> - the ability to apply animations from one character model onto another.</a:t>
            </a:r>
          </a:p>
          <a:p>
            <a:r>
              <a:rPr lang="en-US" altLang="zh-CN" dirty="0"/>
              <a:t>Simplified workflow for aligning animation clips.</a:t>
            </a:r>
          </a:p>
          <a:p>
            <a:r>
              <a:rPr lang="en-US" altLang="zh-CN" dirty="0" smtClean="0"/>
              <a:t>Allows </a:t>
            </a:r>
            <a:r>
              <a:rPr lang="en-US" altLang="zh-CN" dirty="0"/>
              <a:t>animators to work more independently of programmers, prototype and preview their animations before gameplay code is hooked in.</a:t>
            </a:r>
          </a:p>
          <a:p>
            <a:r>
              <a:rPr lang="en-US" altLang="zh-CN" dirty="0"/>
              <a:t>Management of complex interactions between animations with a visual programming tool.</a:t>
            </a:r>
          </a:p>
          <a:p>
            <a:r>
              <a:rPr lang="en-US" altLang="zh-CN" dirty="0"/>
              <a:t>Animating different body parts with different logic.</a:t>
            </a:r>
          </a:p>
          <a:p>
            <a:r>
              <a:rPr lang="en-US" altLang="zh-CN" dirty="0"/>
              <a:t>Layering and masking features</a:t>
            </a:r>
          </a:p>
          <a:p>
            <a:endParaRPr lang="zh-CN" altLang="en-US" dirty="0"/>
          </a:p>
        </p:txBody>
      </p:sp>
    </p:spTree>
    <p:extLst>
      <p:ext uri="{BB962C8B-B14F-4D97-AF65-F5344CB8AC3E}">
        <p14:creationId xmlns:p14="http://schemas.microsoft.com/office/powerpoint/2010/main" val="3498904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r>
              <a:rPr lang="en-US" altLang="zh-CN" dirty="0"/>
              <a:t>Then scroll all the way to the bottom of the inspector to find the Mask heading, among the four fold-out headings as shown:</a:t>
            </a:r>
            <a:endParaRPr lang="zh-CN" altLang="en-US" dirty="0"/>
          </a:p>
        </p:txBody>
      </p:sp>
      <p:pic>
        <p:nvPicPr>
          <p:cNvPr id="6146" name="Picture 2" descr="View the Animations section of the Import Settings for your animation f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16632"/>
            <a:ext cx="48768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The Motion fold-out heading, along with the Curves, Events and Motion headin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3691647"/>
            <a:ext cx="2486025" cy="8001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The Mask Definition, Humanoid and Transform opt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3758322"/>
            <a:ext cx="5276850" cy="733425"/>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The Humanoid mask selection opti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99792" y="4797152"/>
            <a:ext cx="2198985" cy="1817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888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Animation Curves on Imported Clips</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Animation curves </a:t>
            </a:r>
            <a:r>
              <a:rPr lang="en-US" altLang="zh-CN" dirty="0" smtClean="0"/>
              <a:t>allow </a:t>
            </a:r>
            <a:r>
              <a:rPr lang="en-US" altLang="zh-CN" dirty="0"/>
              <a:t>you to add additional animated data to an imported clip, which can allow you to animate the timings of other items based on the </a:t>
            </a:r>
            <a:r>
              <a:rPr lang="en-US" altLang="zh-CN" dirty="0" smtClean="0"/>
              <a:t>state </a:t>
            </a:r>
            <a:r>
              <a:rPr lang="en-US" altLang="zh-CN" dirty="0"/>
              <a:t>of an </a:t>
            </a:r>
            <a:r>
              <a:rPr lang="en-US" altLang="zh-CN" dirty="0" smtClean="0"/>
              <a:t>animator</a:t>
            </a:r>
          </a:p>
          <a:p>
            <a:r>
              <a:rPr lang="en-US" altLang="zh-CN" dirty="0" smtClean="0"/>
              <a:t>For </a:t>
            </a:r>
            <a:r>
              <a:rPr lang="en-US" altLang="zh-CN" dirty="0"/>
              <a:t>example, in a game set in icy conditions, an extra animation curve could be used to control the emission rate of a particle system to show the player’s condensing breath in the cold air</a:t>
            </a:r>
            <a:r>
              <a:rPr lang="en-US" altLang="zh-CN" dirty="0" smtClean="0"/>
              <a:t>.</a:t>
            </a:r>
            <a:endParaRPr lang="en-US" altLang="zh-CN" dirty="0"/>
          </a:p>
        </p:txBody>
      </p:sp>
    </p:spTree>
    <p:extLst>
      <p:ext uri="{BB962C8B-B14F-4D97-AF65-F5344CB8AC3E}">
        <p14:creationId xmlns:p14="http://schemas.microsoft.com/office/powerpoint/2010/main" val="3525387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dirty="0"/>
              <a:t>Expand the curves heading, and click the plus icon to add a new curve to the current animation </a:t>
            </a:r>
            <a:r>
              <a:rPr lang="en-US" altLang="zh-CN" dirty="0" smtClean="0"/>
              <a:t>clip</a:t>
            </a:r>
          </a:p>
          <a:p>
            <a:r>
              <a:rPr lang="en-US" altLang="zh-CN" dirty="0" smtClean="0"/>
              <a:t>If </a:t>
            </a:r>
            <a:r>
              <a:rPr lang="en-US" altLang="zh-CN" dirty="0"/>
              <a:t>your imported animation file is split into multiple animation clips, each clip can have its own custom curves. </a:t>
            </a:r>
          </a:p>
          <a:p>
            <a:r>
              <a:rPr lang="en-US" altLang="zh-CN" dirty="0"/>
              <a:t>The curve’s X-axis represents </a:t>
            </a:r>
            <a:r>
              <a:rPr lang="en-US" altLang="zh-CN" i="1" dirty="0"/>
              <a:t>normalized time</a:t>
            </a:r>
            <a:r>
              <a:rPr lang="en-US" altLang="zh-CN" dirty="0"/>
              <a:t> and always ranges between 0.0 and 1.0 (corresponding to the beginning and the end of the animation clip respectively, regardless of its duration). </a:t>
            </a:r>
            <a:endParaRPr lang="zh-CN" altLang="en-US" dirty="0"/>
          </a:p>
        </p:txBody>
      </p:sp>
    </p:spTree>
    <p:extLst>
      <p:ext uri="{BB962C8B-B14F-4D97-AF65-F5344CB8AC3E}">
        <p14:creationId xmlns:p14="http://schemas.microsoft.com/office/powerpoint/2010/main" val="3046755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7170" name="Picture 2" descr="The curves on an imported animation cl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404664"/>
            <a:ext cx="6191250" cy="28289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Unity Curve Edi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3573016"/>
            <a:ext cx="4762500" cy="273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356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Animation Curves and Animator Controller </a:t>
            </a:r>
            <a:r>
              <a:rPr lang="en-US" altLang="zh-CN" b="1" dirty="0" smtClean="0"/>
              <a:t>parameters</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If </a:t>
            </a:r>
            <a:r>
              <a:rPr lang="en-US" altLang="zh-CN" dirty="0"/>
              <a:t>you have a curve with the same name as one of the </a:t>
            </a:r>
            <a:r>
              <a:rPr lang="en-US" altLang="zh-CN" dirty="0">
                <a:hlinkClick r:id="rId2"/>
              </a:rPr>
              <a:t>parameters</a:t>
            </a:r>
            <a:r>
              <a:rPr lang="en-US" altLang="zh-CN" dirty="0"/>
              <a:t> in the </a:t>
            </a:r>
            <a:r>
              <a:rPr lang="en-US" altLang="zh-CN" dirty="0">
                <a:hlinkClick r:id="rId3"/>
              </a:rPr>
              <a:t>Animator Controller</a:t>
            </a:r>
            <a:r>
              <a:rPr lang="en-US" altLang="zh-CN" dirty="0"/>
              <a:t>, then that parameter will take its value from the value of the curve at each point in the </a:t>
            </a:r>
            <a:r>
              <a:rPr lang="en-US" altLang="zh-CN" dirty="0" smtClean="0"/>
              <a:t>timeline</a:t>
            </a:r>
          </a:p>
          <a:p>
            <a:r>
              <a:rPr lang="en-US" altLang="zh-CN" dirty="0" smtClean="0"/>
              <a:t>For </a:t>
            </a:r>
            <a:r>
              <a:rPr lang="en-US" altLang="zh-CN" dirty="0"/>
              <a:t>example, if you make a call to </a:t>
            </a:r>
            <a:r>
              <a:rPr lang="en-US" altLang="zh-CN" dirty="0" err="1">
                <a:hlinkClick r:id="rId4"/>
              </a:rPr>
              <a:t>GetFloat</a:t>
            </a:r>
            <a:r>
              <a:rPr lang="en-US" altLang="zh-CN" dirty="0"/>
              <a:t> from a script, the returned value will be equal to the value of the curve at the time the call is </a:t>
            </a:r>
            <a:r>
              <a:rPr lang="en-US" altLang="zh-CN" dirty="0" smtClean="0"/>
              <a:t>made</a:t>
            </a:r>
          </a:p>
          <a:p>
            <a:r>
              <a:rPr lang="en-US" altLang="zh-CN" dirty="0" smtClean="0"/>
              <a:t>Note </a:t>
            </a:r>
            <a:r>
              <a:rPr lang="en-US" altLang="zh-CN" dirty="0"/>
              <a:t>that at any given point in time, there might be multiple animation clips attempting to set the same parameter from the same </a:t>
            </a:r>
            <a:r>
              <a:rPr lang="en-US" altLang="zh-CN" dirty="0" smtClean="0"/>
              <a:t>controller</a:t>
            </a:r>
          </a:p>
          <a:p>
            <a:pPr lvl="1"/>
            <a:r>
              <a:rPr lang="en-US" altLang="zh-CN" dirty="0" smtClean="0"/>
              <a:t>In </a:t>
            </a:r>
            <a:r>
              <a:rPr lang="en-US" altLang="zh-CN" dirty="0"/>
              <a:t>that case, the curve values from the multiple animation clips are </a:t>
            </a:r>
            <a:r>
              <a:rPr lang="en-US" altLang="zh-CN" dirty="0" smtClean="0"/>
              <a:t>blended</a:t>
            </a:r>
          </a:p>
          <a:p>
            <a:pPr lvl="1"/>
            <a:r>
              <a:rPr lang="en-US" altLang="zh-CN" dirty="0" smtClean="0"/>
              <a:t>If </a:t>
            </a:r>
            <a:r>
              <a:rPr lang="en-US" altLang="zh-CN" dirty="0"/>
              <a:t>an animation has no curve for a particular parameter then the blending will be done with the default value for that parameter.</a:t>
            </a:r>
          </a:p>
          <a:p>
            <a:endParaRPr lang="zh-CN" altLang="en-US" dirty="0"/>
          </a:p>
        </p:txBody>
      </p:sp>
    </p:spTree>
    <p:extLst>
      <p:ext uri="{BB962C8B-B14F-4D97-AF65-F5344CB8AC3E}">
        <p14:creationId xmlns:p14="http://schemas.microsoft.com/office/powerpoint/2010/main" val="1646489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Animation Events on Imported Clips</a:t>
            </a:r>
            <a:endParaRPr lang="zh-CN" altLang="en-US" dirty="0"/>
          </a:p>
        </p:txBody>
      </p:sp>
      <p:sp>
        <p:nvSpPr>
          <p:cNvPr id="3" name="内容占位符 2"/>
          <p:cNvSpPr>
            <a:spLocks noGrp="1"/>
          </p:cNvSpPr>
          <p:nvPr>
            <p:ph idx="1"/>
          </p:nvPr>
        </p:nvSpPr>
        <p:spPr/>
        <p:txBody>
          <a:bodyPr>
            <a:normAutofit/>
          </a:bodyPr>
          <a:lstStyle/>
          <a:p>
            <a:r>
              <a:rPr lang="en-US" altLang="zh-CN" dirty="0" smtClean="0"/>
              <a:t>These </a:t>
            </a:r>
            <a:r>
              <a:rPr lang="en-US" altLang="zh-CN" dirty="0"/>
              <a:t>events allow you to add additional data to an imported clip which determines when certain actions should occur in time with the </a:t>
            </a:r>
            <a:r>
              <a:rPr lang="en-US" altLang="zh-CN" dirty="0" smtClean="0"/>
              <a:t>animation</a:t>
            </a:r>
          </a:p>
          <a:p>
            <a:r>
              <a:rPr lang="en-US" altLang="zh-CN" dirty="0" smtClean="0"/>
              <a:t>For </a:t>
            </a:r>
            <a:r>
              <a:rPr lang="en-US" altLang="zh-CN" dirty="0"/>
              <a:t>example, for an animated character you might want to add events to walk and run cycles indicating when the footstep sounds should </a:t>
            </a:r>
            <a:r>
              <a:rPr lang="en-US" altLang="zh-CN" dirty="0" smtClean="0"/>
              <a:t>play</a:t>
            </a:r>
          </a:p>
          <a:p>
            <a:endParaRPr lang="zh-CN" altLang="en-US" dirty="0"/>
          </a:p>
        </p:txBody>
      </p:sp>
    </p:spTree>
    <p:extLst>
      <p:ext uri="{BB962C8B-B14F-4D97-AF65-F5344CB8AC3E}">
        <p14:creationId xmlns:p14="http://schemas.microsoft.com/office/powerpoint/2010/main" val="1028477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en-US" altLang="zh-CN" dirty="0"/>
              <a:t>When adding an event, the event needs a name, which will be the name of the function that is called when the event is triggered. For any </a:t>
            </a:r>
            <a:r>
              <a:rPr lang="en-US" altLang="zh-CN" dirty="0" err="1"/>
              <a:t>Gameobject</a:t>
            </a:r>
            <a:r>
              <a:rPr lang="en-US" altLang="zh-CN" dirty="0"/>
              <a:t> which uses this animation in its animator, you should make sure the </a:t>
            </a:r>
            <a:r>
              <a:rPr lang="en-US" altLang="zh-CN" dirty="0" err="1"/>
              <a:t>Gameobject</a:t>
            </a:r>
            <a:r>
              <a:rPr lang="en-US" altLang="zh-CN" dirty="0"/>
              <a:t> has a corresponding script attached that contains a function whose name matches the event name. Below, you can see a footstep event set up to call the “Footstep” function in a script attached to the Player </a:t>
            </a:r>
            <a:r>
              <a:rPr lang="en-US" altLang="zh-CN" dirty="0" err="1"/>
              <a:t>Gameobject</a:t>
            </a:r>
            <a:r>
              <a:rPr lang="en-US" altLang="zh-CN" dirty="0"/>
              <a:t>.</a:t>
            </a:r>
            <a:endParaRPr lang="zh-CN" altLang="en-US" dirty="0"/>
          </a:p>
        </p:txBody>
      </p:sp>
    </p:spTree>
    <p:extLst>
      <p:ext uri="{BB962C8B-B14F-4D97-AF65-F5344CB8AC3E}">
        <p14:creationId xmlns:p14="http://schemas.microsoft.com/office/powerpoint/2010/main" val="1410088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8194" name="Picture 2" descr="The event dialog box shown when adding or editing an event on an imported anim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492250"/>
            <a:ext cx="483870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414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en-US" altLang="zh-CN" dirty="0"/>
              <a:t>You can optionally choose to specify a parameter which is also sent to the function called by the event. There are four different parameter types you can use, Float, </a:t>
            </a:r>
            <a:r>
              <a:rPr lang="en-US" altLang="zh-CN" dirty="0" err="1"/>
              <a:t>Int</a:t>
            </a:r>
            <a:r>
              <a:rPr lang="en-US" altLang="zh-CN" dirty="0"/>
              <a:t>, String or Object.</a:t>
            </a:r>
          </a:p>
          <a:p>
            <a:r>
              <a:rPr lang="en-US" altLang="zh-CN" dirty="0"/>
              <a:t>By filling out a value in one of these fields, and implementing your receiver function to accept a parameter of that type, you can have the value specified in the event passed through to your function in the </a:t>
            </a:r>
            <a:r>
              <a:rPr lang="en-US" altLang="zh-CN" dirty="0" smtClean="0"/>
              <a:t>script</a:t>
            </a:r>
          </a:p>
          <a:p>
            <a:r>
              <a:rPr lang="en-US" altLang="zh-CN" dirty="0" smtClean="0"/>
              <a:t>For </a:t>
            </a:r>
            <a:r>
              <a:rPr lang="en-US" altLang="zh-CN" dirty="0"/>
              <a:t>example, you could pass a float value to specify how loud the footstep should be - allowing you to have quiet footstep events on a walking loop and loud footstep events on a running </a:t>
            </a:r>
            <a:r>
              <a:rPr lang="en-US" altLang="zh-CN" dirty="0" smtClean="0"/>
              <a:t>loop</a:t>
            </a:r>
          </a:p>
          <a:p>
            <a:r>
              <a:rPr lang="en-US" altLang="zh-CN" dirty="0" smtClean="0"/>
              <a:t>Or </a:t>
            </a:r>
            <a:r>
              <a:rPr lang="en-US" altLang="zh-CN" dirty="0"/>
              <a:t>you could pass a reference to an effect prefab, allowing your script to instantiate different effects at certain points during your </a:t>
            </a:r>
            <a:r>
              <a:rPr lang="en-US" altLang="zh-CN" dirty="0" smtClean="0"/>
              <a:t>animation</a:t>
            </a:r>
            <a:endParaRPr lang="zh-CN" altLang="en-US" dirty="0"/>
          </a:p>
        </p:txBody>
      </p:sp>
    </p:spTree>
    <p:extLst>
      <p:ext uri="{BB962C8B-B14F-4D97-AF65-F5344CB8AC3E}">
        <p14:creationId xmlns:p14="http://schemas.microsoft.com/office/powerpoint/2010/main" val="6221860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Selecting a Root Motion Node</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When root motion is contained within an imported animation clip, that motion will be used to drive the movement and rotation of the </a:t>
            </a:r>
            <a:r>
              <a:rPr lang="en-US" altLang="zh-CN" dirty="0" err="1"/>
              <a:t>GameObject</a:t>
            </a:r>
            <a:r>
              <a:rPr lang="en-US" altLang="zh-CN" dirty="0"/>
              <a:t> that is playing the </a:t>
            </a:r>
            <a:r>
              <a:rPr lang="en-US" altLang="zh-CN" dirty="0" smtClean="0"/>
              <a:t>animation</a:t>
            </a:r>
          </a:p>
          <a:p>
            <a:r>
              <a:rPr lang="en-US" altLang="zh-CN" dirty="0" smtClean="0"/>
              <a:t>Sometimes </a:t>
            </a:r>
            <a:r>
              <a:rPr lang="en-US" altLang="zh-CN" dirty="0"/>
              <a:t>however it may be necessary to manually select a different specific node within the hierarchy of your animation file to act as the root motion </a:t>
            </a:r>
            <a:r>
              <a:rPr lang="en-US" altLang="zh-CN" dirty="0" smtClean="0"/>
              <a:t>node</a:t>
            </a:r>
          </a:p>
          <a:p>
            <a:r>
              <a:rPr lang="en-US" altLang="zh-CN" dirty="0"/>
              <a:t>Once the Root motion node has been selected, the object’s motion will now be driven by the animation from that particular object.</a:t>
            </a:r>
            <a:endParaRPr lang="zh-CN" altLang="en-US" dirty="0"/>
          </a:p>
        </p:txBody>
      </p:sp>
    </p:spTree>
    <p:extLst>
      <p:ext uri="{BB962C8B-B14F-4D97-AF65-F5344CB8AC3E}">
        <p14:creationId xmlns:p14="http://schemas.microsoft.com/office/powerpoint/2010/main" val="1300786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Animation Clip</a:t>
            </a:r>
            <a:endParaRPr lang="zh-CN" altLang="en-US" dirty="0"/>
          </a:p>
        </p:txBody>
      </p:sp>
      <p:sp>
        <p:nvSpPr>
          <p:cNvPr id="3" name="内容占位符 2"/>
          <p:cNvSpPr>
            <a:spLocks noGrp="1"/>
          </p:cNvSpPr>
          <p:nvPr>
            <p:ph idx="1"/>
          </p:nvPr>
        </p:nvSpPr>
        <p:spPr/>
        <p:txBody>
          <a:bodyPr>
            <a:normAutofit/>
          </a:bodyPr>
          <a:lstStyle/>
          <a:p>
            <a:r>
              <a:rPr lang="en-US" altLang="zh-CN" dirty="0" smtClean="0"/>
              <a:t>Smallest </a:t>
            </a:r>
            <a:r>
              <a:rPr lang="en-US" altLang="zh-CN" dirty="0"/>
              <a:t>building blocks of animation in </a:t>
            </a:r>
            <a:r>
              <a:rPr lang="en-US" altLang="zh-CN" dirty="0" smtClean="0"/>
              <a:t>Unity</a:t>
            </a:r>
          </a:p>
          <a:p>
            <a:r>
              <a:rPr lang="en-US" altLang="zh-CN" dirty="0" smtClean="0"/>
              <a:t>They </a:t>
            </a:r>
            <a:r>
              <a:rPr lang="en-US" altLang="zh-CN" dirty="0"/>
              <a:t>represent an isolated piece of motion, such as </a:t>
            </a:r>
            <a:r>
              <a:rPr lang="en-US" altLang="zh-CN" dirty="0" err="1"/>
              <a:t>RunLeft</a:t>
            </a:r>
            <a:r>
              <a:rPr lang="en-US" altLang="zh-CN" dirty="0"/>
              <a:t>, Jump, or Crawl, and can be manipulated and combined in various ways to produce lively end results </a:t>
            </a:r>
          </a:p>
          <a:p>
            <a:r>
              <a:rPr lang="en-US" altLang="zh-CN" dirty="0" smtClean="0"/>
              <a:t>Animation </a:t>
            </a:r>
            <a:r>
              <a:rPr lang="en-US" altLang="zh-CN" dirty="0"/>
              <a:t>clips can be selected from imported FBX data (see </a:t>
            </a:r>
            <a:r>
              <a:rPr lang="en-US" altLang="zh-CN" dirty="0" err="1"/>
              <a:t>FBXImporter</a:t>
            </a:r>
            <a:r>
              <a:rPr lang="en-US" altLang="zh-CN" dirty="0"/>
              <a:t> settings for Animations</a:t>
            </a:r>
            <a:r>
              <a:rPr lang="en-US" altLang="zh-CN" dirty="0" smtClean="0"/>
              <a:t>)</a:t>
            </a:r>
            <a:endParaRPr lang="zh-CN" altLang="en-US" dirty="0"/>
          </a:p>
        </p:txBody>
      </p:sp>
    </p:spTree>
    <p:extLst>
      <p:ext uri="{BB962C8B-B14F-4D97-AF65-F5344CB8AC3E}">
        <p14:creationId xmlns:p14="http://schemas.microsoft.com/office/powerpoint/2010/main" val="148574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9218" name="Picture 2" descr="Traversing the hierarchy of objects to select a root motion n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908720"/>
            <a:ext cx="5886450" cy="4733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8939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en-US" altLang="zh-CN" b="1" dirty="0"/>
              <a:t>Using the Animation View</a:t>
            </a:r>
            <a:endParaRPr lang="zh-CN" altLang="en-US" dirty="0"/>
          </a:p>
        </p:txBody>
      </p:sp>
      <p:sp>
        <p:nvSpPr>
          <p:cNvPr id="7" name="副标题 6"/>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14700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descr="The Animation View (left) shows the animation used by the currently selected Game Object, and its child objects if they are also controlled by this animation. The scene view and hierarchy view are shown on the right, demonstrating that the animation view shows the currently selected objec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132856"/>
            <a:ext cx="619125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0891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Viewing Animations on a </a:t>
            </a:r>
            <a:r>
              <a:rPr lang="en-US" altLang="zh-CN" b="1" dirty="0" err="1"/>
              <a:t>GameObject</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The Animation View is tightly integrated with the Hierarchy View, the Scene View, and the Inspector. Similar to the Inspector, the Animation View will show the timeline and </a:t>
            </a:r>
            <a:r>
              <a:rPr lang="en-US" altLang="zh-CN" dirty="0" err="1"/>
              <a:t>keyframes</a:t>
            </a:r>
            <a:r>
              <a:rPr lang="en-US" altLang="zh-CN" dirty="0"/>
              <a:t> of the animation for the currently selected Game </a:t>
            </a:r>
            <a:r>
              <a:rPr lang="en-US" altLang="zh-CN" dirty="0" smtClean="0"/>
              <a:t>Object</a:t>
            </a:r>
          </a:p>
          <a:p>
            <a:r>
              <a:rPr lang="en-US" altLang="zh-CN" dirty="0" smtClean="0"/>
              <a:t>You </a:t>
            </a:r>
            <a:r>
              <a:rPr lang="en-US" altLang="zh-CN" dirty="0"/>
              <a:t>can select a Game Object using the Hierarchy View or the Scene View. (If you select a Prefab in the Project View you can inspect its animation timeline as well, but you have to drag the Prefab into the Scene View in order to be able to edit the animation.)</a:t>
            </a:r>
            <a:endParaRPr lang="zh-CN" altLang="en-US" dirty="0"/>
          </a:p>
        </p:txBody>
      </p:sp>
    </p:spTree>
    <p:extLst>
      <p:ext uri="{BB962C8B-B14F-4D97-AF65-F5344CB8AC3E}">
        <p14:creationId xmlns:p14="http://schemas.microsoft.com/office/powerpoint/2010/main" val="41639293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b="1" dirty="0"/>
              <a:t>Animator Controllers</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0808347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en-US" altLang="zh-CN" dirty="0"/>
              <a:t>In most situations, it is normal to have multiple animations and switch between them when certain game conditions </a:t>
            </a:r>
            <a:r>
              <a:rPr lang="en-US" altLang="zh-CN" dirty="0" smtClean="0"/>
              <a:t>occur</a:t>
            </a:r>
          </a:p>
          <a:p>
            <a:pPr lvl="1"/>
            <a:r>
              <a:rPr lang="en-US" altLang="zh-CN" dirty="0" smtClean="0"/>
              <a:t>For </a:t>
            </a:r>
            <a:r>
              <a:rPr lang="en-US" altLang="zh-CN" dirty="0"/>
              <a:t>example, you could switch from a walk animation to a jump whenever the spacebar is </a:t>
            </a:r>
            <a:r>
              <a:rPr lang="en-US" altLang="zh-CN" dirty="0" smtClean="0"/>
              <a:t>pressed</a:t>
            </a:r>
          </a:p>
          <a:p>
            <a:pPr lvl="1"/>
            <a:r>
              <a:rPr lang="en-US" altLang="zh-CN" dirty="0" smtClean="0"/>
              <a:t>However </a:t>
            </a:r>
            <a:r>
              <a:rPr lang="en-US" altLang="zh-CN" dirty="0"/>
              <a:t>even if you just have a single animation clip you still need to place it into an animator controller to use it on a Game Object. </a:t>
            </a:r>
          </a:p>
          <a:p>
            <a:r>
              <a:rPr lang="en-US" altLang="zh-CN" dirty="0"/>
              <a:t>The controller manages the various animation states and the transitions between them using a so-called State Machine, which could be thought of as a kind of flow-chart, or a simple program written in a visual programming language within </a:t>
            </a:r>
            <a:r>
              <a:rPr lang="en-US" altLang="zh-CN" dirty="0" smtClean="0"/>
              <a:t>Unity</a:t>
            </a:r>
            <a:endParaRPr lang="zh-CN" altLang="en-US" dirty="0"/>
          </a:p>
        </p:txBody>
      </p:sp>
    </p:spTree>
    <p:extLst>
      <p:ext uri="{BB962C8B-B14F-4D97-AF65-F5344CB8AC3E}">
        <p14:creationId xmlns:p14="http://schemas.microsoft.com/office/powerpoint/2010/main" val="32475883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descr="A simple Animator Control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484784"/>
            <a:ext cx="6191250" cy="337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8297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Animation State Machines</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A character </a:t>
            </a:r>
            <a:r>
              <a:rPr lang="en-US" altLang="zh-CN" dirty="0"/>
              <a:t>may breathe or sway slightly while idle, walk when commanded to and raise its arms in panic as it falls from a </a:t>
            </a:r>
            <a:r>
              <a:rPr lang="en-US" altLang="zh-CN" dirty="0" smtClean="0"/>
              <a:t>platform</a:t>
            </a:r>
          </a:p>
          <a:p>
            <a:r>
              <a:rPr lang="en-US" altLang="zh-CN" dirty="0" smtClean="0"/>
              <a:t>A </a:t>
            </a:r>
            <a:r>
              <a:rPr lang="en-US" altLang="zh-CN" dirty="0"/>
              <a:t>door may have animations for opening, closing, getting jammed, and being broken </a:t>
            </a:r>
            <a:r>
              <a:rPr lang="en-US" altLang="zh-CN" dirty="0" smtClean="0"/>
              <a:t>open</a:t>
            </a:r>
          </a:p>
          <a:p>
            <a:r>
              <a:rPr lang="en-US" altLang="zh-CN" dirty="0" err="1" smtClean="0"/>
              <a:t>Mecanim</a:t>
            </a:r>
            <a:r>
              <a:rPr lang="en-US" altLang="zh-CN" dirty="0" smtClean="0"/>
              <a:t> </a:t>
            </a:r>
            <a:r>
              <a:rPr lang="en-US" altLang="zh-CN" dirty="0"/>
              <a:t>uses a visual layout system similar to a flow-chart, to represent a state machine to enable you to control and sequence the animation clips that you want to use on your character or </a:t>
            </a:r>
            <a:r>
              <a:rPr lang="en-US" altLang="zh-CN" dirty="0" smtClean="0"/>
              <a:t>object</a:t>
            </a:r>
            <a:endParaRPr lang="zh-CN" altLang="en-US" dirty="0"/>
          </a:p>
        </p:txBody>
      </p:sp>
    </p:spTree>
    <p:extLst>
      <p:ext uri="{BB962C8B-B14F-4D97-AF65-F5344CB8AC3E}">
        <p14:creationId xmlns:p14="http://schemas.microsoft.com/office/powerpoint/2010/main" val="30337399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074" name="Picture 2" descr="C:\Program Files\Unity\Editor\Data\Documentation\en\uploads\Main\StateMachine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196752"/>
            <a:ext cx="4752975" cy="20193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Program Files\Unity\Editor\Data\Documentation\en\uploads\Main\MecanimStateMachin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1477" y="3789040"/>
            <a:ext cx="4667250"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9147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Animation Parameters</a:t>
            </a:r>
            <a:endParaRPr lang="zh-CN" altLang="en-US" dirty="0"/>
          </a:p>
        </p:txBody>
      </p:sp>
      <p:sp>
        <p:nvSpPr>
          <p:cNvPr id="3" name="内容占位符 2"/>
          <p:cNvSpPr>
            <a:spLocks noGrp="1"/>
          </p:cNvSpPr>
          <p:nvPr>
            <p:ph idx="1"/>
          </p:nvPr>
        </p:nvSpPr>
        <p:spPr/>
        <p:txBody>
          <a:bodyPr>
            <a:normAutofit/>
          </a:bodyPr>
          <a:lstStyle/>
          <a:p>
            <a:r>
              <a:rPr lang="en-US" altLang="zh-CN" dirty="0"/>
              <a:t>Animation Parameters are variables that are defined within an Animator Controller that can be accessed and assigned values from </a:t>
            </a:r>
            <a:r>
              <a:rPr lang="en-US" altLang="zh-CN" dirty="0" smtClean="0"/>
              <a:t>scripts</a:t>
            </a:r>
          </a:p>
          <a:p>
            <a:r>
              <a:rPr lang="en-US" altLang="zh-CN" dirty="0" smtClean="0"/>
              <a:t>This </a:t>
            </a:r>
            <a:r>
              <a:rPr lang="en-US" altLang="zh-CN" dirty="0"/>
              <a:t>is how a script can control or affect the flow of the state machine.</a:t>
            </a:r>
          </a:p>
          <a:p>
            <a:r>
              <a:rPr lang="en-US" altLang="zh-CN" dirty="0" smtClean="0"/>
              <a:t>For </a:t>
            </a:r>
            <a:r>
              <a:rPr lang="en-US" altLang="zh-CN" dirty="0"/>
              <a:t>example, a script can set a parameter to control a </a:t>
            </a:r>
            <a:r>
              <a:rPr lang="en-US" altLang="zh-CN" dirty="0">
                <a:hlinkClick r:id="rId2"/>
              </a:rPr>
              <a:t>Blend Tree</a:t>
            </a:r>
            <a:r>
              <a:rPr lang="en-US" altLang="zh-CN" dirty="0" smtClean="0"/>
              <a:t>.</a:t>
            </a:r>
            <a:endParaRPr lang="en-US" altLang="zh-CN" dirty="0"/>
          </a:p>
        </p:txBody>
      </p:sp>
      <p:pic>
        <p:nvPicPr>
          <p:cNvPr id="4098" name="Picture 2" descr="C:\Program Files\Unity\Editor\Data\Documentation\en\uploads\Main\AnimationEditorParametersSec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5229200"/>
            <a:ext cx="2733675" cy="176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800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Avatar</a:t>
            </a:r>
            <a:endParaRPr lang="zh-CN" altLang="en-US" dirty="0"/>
          </a:p>
        </p:txBody>
      </p:sp>
      <p:sp>
        <p:nvSpPr>
          <p:cNvPr id="3" name="内容占位符 2"/>
          <p:cNvSpPr>
            <a:spLocks noGrp="1"/>
          </p:cNvSpPr>
          <p:nvPr>
            <p:ph idx="1"/>
          </p:nvPr>
        </p:nvSpPr>
        <p:spPr/>
        <p:txBody>
          <a:bodyPr/>
          <a:lstStyle/>
          <a:p>
            <a:r>
              <a:rPr lang="en-US" altLang="zh-CN" dirty="0"/>
              <a:t>After a model file (FBX, COLLADA, etc.) is imported, you can specify what kind of rig it is in the Rig tab of the Model Importer </a:t>
            </a:r>
            <a:r>
              <a:rPr lang="en-US" altLang="zh-CN" dirty="0" smtClean="0"/>
              <a:t>options</a:t>
            </a:r>
          </a:p>
          <a:p>
            <a:endParaRPr lang="zh-CN" altLang="en-US" dirty="0"/>
          </a:p>
        </p:txBody>
      </p:sp>
    </p:spTree>
    <p:extLst>
      <p:ext uri="{BB962C8B-B14F-4D97-AF65-F5344CB8AC3E}">
        <p14:creationId xmlns:p14="http://schemas.microsoft.com/office/powerpoint/2010/main" val="18335154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5" name="矩形 4"/>
          <p:cNvSpPr/>
          <p:nvPr/>
        </p:nvSpPr>
        <p:spPr>
          <a:xfrm>
            <a:off x="611560" y="188640"/>
            <a:ext cx="9108504" cy="6740307"/>
          </a:xfrm>
          <a:prstGeom prst="rect">
            <a:avLst/>
          </a:prstGeom>
        </p:spPr>
        <p:txBody>
          <a:bodyPr wrap="square">
            <a:spAutoFit/>
          </a:bodyPr>
          <a:lstStyle/>
          <a:p>
            <a:r>
              <a:rPr lang="en-US" altLang="zh-CN" dirty="0"/>
              <a:t>using </a:t>
            </a:r>
            <a:r>
              <a:rPr lang="en-US" altLang="zh-CN" dirty="0" err="1"/>
              <a:t>UnityEngine</a:t>
            </a:r>
            <a:r>
              <a:rPr lang="en-US" altLang="zh-CN" dirty="0"/>
              <a:t>;</a:t>
            </a:r>
          </a:p>
          <a:p>
            <a:r>
              <a:rPr lang="en-US" altLang="zh-CN" dirty="0"/>
              <a:t>using </a:t>
            </a:r>
            <a:r>
              <a:rPr lang="en-US" altLang="zh-CN" dirty="0" err="1"/>
              <a:t>System.Collections</a:t>
            </a:r>
            <a:r>
              <a:rPr lang="en-US" altLang="zh-CN" dirty="0" smtClean="0"/>
              <a:t>;</a:t>
            </a:r>
            <a:endParaRPr lang="en-US" altLang="zh-CN" dirty="0"/>
          </a:p>
          <a:p>
            <a:r>
              <a:rPr lang="en-US" altLang="zh-CN" dirty="0"/>
              <a:t>public class </a:t>
            </a:r>
            <a:r>
              <a:rPr lang="en-US" altLang="zh-CN" dirty="0" err="1"/>
              <a:t>SimplePlayer</a:t>
            </a:r>
            <a:r>
              <a:rPr lang="en-US" altLang="zh-CN" dirty="0"/>
              <a:t> : </a:t>
            </a:r>
            <a:r>
              <a:rPr lang="en-US" altLang="zh-CN" dirty="0" err="1"/>
              <a:t>MonoBehaviour</a:t>
            </a:r>
            <a:r>
              <a:rPr lang="en-US" altLang="zh-CN" dirty="0"/>
              <a:t> </a:t>
            </a:r>
            <a:r>
              <a:rPr lang="en-US" altLang="zh-CN" dirty="0" smtClean="0"/>
              <a:t>{    </a:t>
            </a:r>
            <a:endParaRPr lang="en-US" altLang="zh-CN" dirty="0"/>
          </a:p>
          <a:p>
            <a:r>
              <a:rPr lang="en-US" altLang="zh-CN" dirty="0"/>
              <a:t>    Animator </a:t>
            </a:r>
            <a:r>
              <a:rPr lang="en-US" altLang="zh-CN" dirty="0" err="1"/>
              <a:t>animator</a:t>
            </a:r>
            <a:r>
              <a:rPr lang="en-US" altLang="zh-CN" dirty="0" smtClean="0"/>
              <a:t>;    </a:t>
            </a:r>
            <a:endParaRPr lang="en-US" altLang="zh-CN" dirty="0"/>
          </a:p>
          <a:p>
            <a:r>
              <a:rPr lang="en-US" altLang="zh-CN" dirty="0"/>
              <a:t>    // Use this for initialization</a:t>
            </a:r>
          </a:p>
          <a:p>
            <a:r>
              <a:rPr lang="en-US" altLang="zh-CN" dirty="0"/>
              <a:t>    void Start () {</a:t>
            </a:r>
          </a:p>
          <a:p>
            <a:r>
              <a:rPr lang="en-US" altLang="zh-CN" dirty="0"/>
              <a:t>        animator = </a:t>
            </a:r>
            <a:r>
              <a:rPr lang="en-US" altLang="zh-CN" dirty="0" err="1"/>
              <a:t>GetComponent</a:t>
            </a:r>
            <a:r>
              <a:rPr lang="en-US" altLang="zh-CN" dirty="0"/>
              <a:t>&lt;Animator&gt;();</a:t>
            </a:r>
          </a:p>
          <a:p>
            <a:r>
              <a:rPr lang="en-US" altLang="zh-CN" dirty="0"/>
              <a:t>    </a:t>
            </a:r>
            <a:r>
              <a:rPr lang="en-US" altLang="zh-CN" dirty="0" smtClean="0"/>
              <a:t>}    </a:t>
            </a:r>
            <a:endParaRPr lang="en-US" altLang="zh-CN" dirty="0"/>
          </a:p>
          <a:p>
            <a:r>
              <a:rPr lang="en-US" altLang="zh-CN" dirty="0"/>
              <a:t>    // Update is called once per frame</a:t>
            </a:r>
          </a:p>
          <a:p>
            <a:r>
              <a:rPr lang="en-US" altLang="zh-CN" dirty="0"/>
              <a:t>    void Update () {</a:t>
            </a:r>
          </a:p>
          <a:p>
            <a:r>
              <a:rPr lang="en-US" altLang="zh-CN" dirty="0"/>
              <a:t>        float h = </a:t>
            </a:r>
            <a:r>
              <a:rPr lang="en-US" altLang="zh-CN" dirty="0" err="1"/>
              <a:t>Input.GetAxis</a:t>
            </a:r>
            <a:r>
              <a:rPr lang="en-US" altLang="zh-CN" dirty="0"/>
              <a:t>("Horizontal");</a:t>
            </a:r>
          </a:p>
          <a:p>
            <a:r>
              <a:rPr lang="en-US" altLang="zh-CN" dirty="0"/>
              <a:t>        float v = </a:t>
            </a:r>
            <a:r>
              <a:rPr lang="en-US" altLang="zh-CN" dirty="0" err="1"/>
              <a:t>Input.GetAxis</a:t>
            </a:r>
            <a:r>
              <a:rPr lang="en-US" altLang="zh-CN" dirty="0"/>
              <a:t>("Vertical");</a:t>
            </a:r>
          </a:p>
          <a:p>
            <a:r>
              <a:rPr lang="en-US" altLang="zh-CN" dirty="0"/>
              <a:t>        bool fire = </a:t>
            </a:r>
            <a:r>
              <a:rPr lang="en-US" altLang="zh-CN" dirty="0" err="1"/>
              <a:t>Input.GetButtonDown</a:t>
            </a:r>
            <a:r>
              <a:rPr lang="en-US" altLang="zh-CN" dirty="0"/>
              <a:t>("Fire1</a:t>
            </a:r>
            <a:r>
              <a:rPr lang="en-US" altLang="zh-CN" dirty="0" smtClean="0"/>
              <a:t>");</a:t>
            </a:r>
            <a:endParaRPr lang="en-US" altLang="zh-CN" dirty="0"/>
          </a:p>
          <a:p>
            <a:r>
              <a:rPr lang="en-US" altLang="zh-CN" dirty="0"/>
              <a:t>        </a:t>
            </a:r>
            <a:r>
              <a:rPr lang="en-US" altLang="zh-CN" dirty="0" err="1"/>
              <a:t>animator.SetFloat</a:t>
            </a:r>
            <a:r>
              <a:rPr lang="en-US" altLang="zh-CN" dirty="0"/>
              <a:t>("</a:t>
            </a:r>
            <a:r>
              <a:rPr lang="en-US" altLang="zh-CN" dirty="0" err="1"/>
              <a:t>Forward",v</a:t>
            </a:r>
            <a:r>
              <a:rPr lang="en-US" altLang="zh-CN" dirty="0"/>
              <a:t>);</a:t>
            </a:r>
          </a:p>
          <a:p>
            <a:r>
              <a:rPr lang="en-US" altLang="zh-CN" dirty="0"/>
              <a:t>        </a:t>
            </a:r>
            <a:r>
              <a:rPr lang="en-US" altLang="zh-CN" dirty="0" err="1"/>
              <a:t>animator.SetFloat</a:t>
            </a:r>
            <a:r>
              <a:rPr lang="en-US" altLang="zh-CN" dirty="0"/>
              <a:t>("</a:t>
            </a:r>
            <a:r>
              <a:rPr lang="en-US" altLang="zh-CN" dirty="0" err="1"/>
              <a:t>Strafe",h</a:t>
            </a:r>
            <a:r>
              <a:rPr lang="en-US" altLang="zh-CN" dirty="0"/>
              <a:t>);</a:t>
            </a:r>
          </a:p>
          <a:p>
            <a:r>
              <a:rPr lang="en-US" altLang="zh-CN" dirty="0"/>
              <a:t>        </a:t>
            </a:r>
            <a:r>
              <a:rPr lang="en-US" altLang="zh-CN" dirty="0" err="1"/>
              <a:t>animator.SetBool</a:t>
            </a:r>
            <a:r>
              <a:rPr lang="en-US" altLang="zh-CN" dirty="0"/>
              <a:t>("Fire", fire);</a:t>
            </a:r>
          </a:p>
          <a:p>
            <a:r>
              <a:rPr lang="en-US" altLang="zh-CN" dirty="0"/>
              <a:t>    </a:t>
            </a:r>
            <a:r>
              <a:rPr lang="en-US" altLang="zh-CN" dirty="0" smtClean="0"/>
              <a:t>}</a:t>
            </a:r>
            <a:endParaRPr lang="en-US" altLang="zh-CN" dirty="0"/>
          </a:p>
          <a:p>
            <a:r>
              <a:rPr lang="en-US" altLang="zh-CN" dirty="0"/>
              <a:t>    void </a:t>
            </a:r>
            <a:r>
              <a:rPr lang="en-US" altLang="zh-CN" dirty="0" err="1"/>
              <a:t>OnCollisionEnter</a:t>
            </a:r>
            <a:r>
              <a:rPr lang="en-US" altLang="zh-CN" dirty="0"/>
              <a:t>(Collision col) {</a:t>
            </a:r>
          </a:p>
          <a:p>
            <a:r>
              <a:rPr lang="en-US" altLang="zh-CN" dirty="0"/>
              <a:t>        if (</a:t>
            </a:r>
            <a:r>
              <a:rPr lang="en-US" altLang="zh-CN" dirty="0" err="1"/>
              <a:t>col.gameObject.CompareTag</a:t>
            </a:r>
            <a:r>
              <a:rPr lang="en-US" altLang="zh-CN" dirty="0"/>
              <a:t>("Enemy"))</a:t>
            </a:r>
          </a:p>
          <a:p>
            <a:r>
              <a:rPr lang="en-US" altLang="zh-CN" dirty="0"/>
              <a:t>        {</a:t>
            </a:r>
          </a:p>
          <a:p>
            <a:r>
              <a:rPr lang="en-US" altLang="zh-CN" dirty="0"/>
              <a:t>            </a:t>
            </a:r>
            <a:r>
              <a:rPr lang="en-US" altLang="zh-CN" dirty="0" err="1"/>
              <a:t>animator.SetTrigger</a:t>
            </a:r>
            <a:r>
              <a:rPr lang="en-US" altLang="zh-CN" dirty="0"/>
              <a:t>("Die");</a:t>
            </a:r>
          </a:p>
          <a:p>
            <a:r>
              <a:rPr lang="en-US" altLang="zh-CN" dirty="0"/>
              <a:t>        }</a:t>
            </a:r>
          </a:p>
          <a:p>
            <a:r>
              <a:rPr lang="en-US" altLang="zh-CN" dirty="0"/>
              <a:t>    }</a:t>
            </a:r>
          </a:p>
          <a:p>
            <a:r>
              <a:rPr lang="en-US" altLang="zh-CN" dirty="0"/>
              <a:t>}</a:t>
            </a:r>
            <a:endParaRPr lang="zh-CN" altLang="en-US" dirty="0"/>
          </a:p>
        </p:txBody>
      </p:sp>
    </p:spTree>
    <p:extLst>
      <p:ext uri="{BB962C8B-B14F-4D97-AF65-F5344CB8AC3E}">
        <p14:creationId xmlns:p14="http://schemas.microsoft.com/office/powerpoint/2010/main" val="3512451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State Machine Transitions</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State Machine Transitions exist to help you simplify large or complex State </a:t>
            </a:r>
            <a:r>
              <a:rPr lang="en-US" altLang="zh-CN" dirty="0" smtClean="0"/>
              <a:t>Machines</a:t>
            </a:r>
          </a:p>
          <a:p>
            <a:r>
              <a:rPr lang="en-US" altLang="zh-CN" dirty="0" smtClean="0"/>
              <a:t>They </a:t>
            </a:r>
            <a:r>
              <a:rPr lang="en-US" altLang="zh-CN" dirty="0"/>
              <a:t>allow you to have a higher level of abstraction over the state machine logic.</a:t>
            </a:r>
          </a:p>
          <a:p>
            <a:r>
              <a:rPr lang="en-US" altLang="zh-CN" dirty="0"/>
              <a:t>Each view in the animator window has an Entry and Exit node. These are used during State Machine Transitions</a:t>
            </a:r>
            <a:r>
              <a:rPr lang="en-US" altLang="zh-CN" dirty="0" smtClean="0"/>
              <a:t>.</a:t>
            </a:r>
          </a:p>
          <a:p>
            <a:r>
              <a:rPr lang="en-US" altLang="zh-CN" dirty="0" smtClean="0"/>
              <a:t>always </a:t>
            </a:r>
            <a:r>
              <a:rPr lang="en-US" altLang="zh-CN" dirty="0"/>
              <a:t>be a default transition branching from the entry node to the default state. </a:t>
            </a:r>
          </a:p>
          <a:p>
            <a:endParaRPr lang="zh-CN" altLang="en-US" dirty="0"/>
          </a:p>
        </p:txBody>
      </p:sp>
    </p:spTree>
    <p:extLst>
      <p:ext uri="{BB962C8B-B14F-4D97-AF65-F5344CB8AC3E}">
        <p14:creationId xmlns:p14="http://schemas.microsoft.com/office/powerpoint/2010/main" val="448566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122" name="Picture 2" descr="An entry node with a single default entry transi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476672"/>
            <a:ext cx="5029200" cy="25431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An entry node with a multiple entry transi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3197225"/>
            <a:ext cx="619125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77340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dirty="0"/>
              <a:t>Each sub-state within a state machine is considered a separate and complete state </a:t>
            </a:r>
            <a:r>
              <a:rPr lang="en-US" altLang="zh-CN" dirty="0" smtClean="0"/>
              <a:t>machine</a:t>
            </a:r>
          </a:p>
          <a:p>
            <a:r>
              <a:rPr lang="en-US" altLang="zh-CN" dirty="0" smtClean="0"/>
              <a:t>It </a:t>
            </a:r>
            <a:r>
              <a:rPr lang="en-US" altLang="zh-CN" dirty="0"/>
              <a:t>is possible to mix state machine transitions with regular state </a:t>
            </a:r>
            <a:r>
              <a:rPr lang="en-US" altLang="zh-CN" dirty="0" err="1"/>
              <a:t>transtitions</a:t>
            </a:r>
            <a:r>
              <a:rPr lang="en-US" altLang="zh-CN" dirty="0"/>
              <a:t>, so it is possible to transition from state to state, from a state to a </a:t>
            </a:r>
            <a:r>
              <a:rPr lang="en-US" altLang="zh-CN" dirty="0" err="1"/>
              <a:t>statemachine</a:t>
            </a:r>
            <a:r>
              <a:rPr lang="en-US" altLang="zh-CN" dirty="0"/>
              <a:t>, and from one </a:t>
            </a:r>
            <a:r>
              <a:rPr lang="en-US" altLang="zh-CN" dirty="0" err="1"/>
              <a:t>statemachine</a:t>
            </a:r>
            <a:r>
              <a:rPr lang="en-US" altLang="zh-CN" dirty="0"/>
              <a:t> directly to another </a:t>
            </a:r>
            <a:r>
              <a:rPr lang="en-US" altLang="zh-CN" dirty="0" err="1"/>
              <a:t>statemachine</a:t>
            </a:r>
            <a:r>
              <a:rPr lang="en-US" altLang="zh-CN" dirty="0"/>
              <a:t>.</a:t>
            </a:r>
          </a:p>
          <a:p>
            <a:endParaRPr lang="zh-CN" altLang="en-US" dirty="0"/>
          </a:p>
        </p:txBody>
      </p:sp>
    </p:spTree>
    <p:extLst>
      <p:ext uri="{BB962C8B-B14F-4D97-AF65-F5344CB8AC3E}">
        <p14:creationId xmlns:p14="http://schemas.microsoft.com/office/powerpoint/2010/main" val="22956444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State Machine </a:t>
            </a:r>
            <a:r>
              <a:rPr lang="en-US" altLang="zh-CN" b="1" dirty="0" err="1"/>
              <a:t>Behaviours</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A State Machine </a:t>
            </a:r>
            <a:r>
              <a:rPr lang="en-US" altLang="zh-CN" dirty="0" err="1"/>
              <a:t>Behaviour</a:t>
            </a:r>
            <a:r>
              <a:rPr lang="en-US" altLang="zh-CN" dirty="0"/>
              <a:t> is a special class of </a:t>
            </a:r>
            <a:r>
              <a:rPr lang="en-US" altLang="zh-CN" dirty="0" smtClean="0"/>
              <a:t>script</a:t>
            </a:r>
          </a:p>
          <a:p>
            <a:r>
              <a:rPr lang="en-US" altLang="zh-CN" dirty="0" smtClean="0"/>
              <a:t>Can </a:t>
            </a:r>
            <a:r>
              <a:rPr lang="en-US" altLang="zh-CN" dirty="0"/>
              <a:t>attach a </a:t>
            </a:r>
            <a:r>
              <a:rPr lang="en-US" altLang="zh-CN" dirty="0" err="1"/>
              <a:t>StateMachineBehaviour</a:t>
            </a:r>
            <a:r>
              <a:rPr lang="en-US" altLang="zh-CN" dirty="0"/>
              <a:t> script to an individual state within a state </a:t>
            </a:r>
            <a:r>
              <a:rPr lang="en-US" altLang="zh-CN" dirty="0" smtClean="0"/>
              <a:t>machine</a:t>
            </a:r>
          </a:p>
          <a:p>
            <a:r>
              <a:rPr lang="en-US" altLang="zh-CN" dirty="0" smtClean="0"/>
              <a:t>This </a:t>
            </a:r>
            <a:r>
              <a:rPr lang="en-US" altLang="zh-CN" dirty="0"/>
              <a:t>allows you to write code that will execute when the state machine enters, exits or remains within a particular </a:t>
            </a:r>
            <a:r>
              <a:rPr lang="en-US" altLang="zh-CN" dirty="0" smtClean="0"/>
              <a:t>state</a:t>
            </a:r>
          </a:p>
          <a:p>
            <a:pPr lvl="1"/>
            <a:r>
              <a:rPr lang="en-US" altLang="zh-CN" dirty="0" smtClean="0"/>
              <a:t>This </a:t>
            </a:r>
            <a:r>
              <a:rPr lang="en-US" altLang="zh-CN" dirty="0"/>
              <a:t>means you do not have to write your own logic to test for and detect changes in state.</a:t>
            </a:r>
          </a:p>
          <a:p>
            <a:r>
              <a:rPr lang="en-US" altLang="zh-CN" dirty="0"/>
              <a:t>A few examples for the use of this feature might be to:</a:t>
            </a:r>
          </a:p>
          <a:p>
            <a:pPr lvl="1"/>
            <a:r>
              <a:rPr lang="en-US" altLang="zh-CN" dirty="0"/>
              <a:t>Play sounds as states are entered or exited</a:t>
            </a:r>
          </a:p>
          <a:p>
            <a:pPr lvl="1"/>
            <a:r>
              <a:rPr lang="en-US" altLang="zh-CN" dirty="0"/>
              <a:t>Perform certain tests (</a:t>
            </a:r>
            <a:r>
              <a:rPr lang="en-US" altLang="zh-CN" dirty="0" err="1"/>
              <a:t>eg</a:t>
            </a:r>
            <a:r>
              <a:rPr lang="en-US" altLang="zh-CN" dirty="0"/>
              <a:t>, ground detection) only when in appropriate states</a:t>
            </a:r>
          </a:p>
          <a:p>
            <a:pPr lvl="1"/>
            <a:r>
              <a:rPr lang="en-US" altLang="zh-CN" dirty="0"/>
              <a:t>Activate and control special effects associated with specific </a:t>
            </a:r>
            <a:r>
              <a:rPr lang="en-US" altLang="zh-CN" dirty="0" smtClean="0"/>
              <a:t>states</a:t>
            </a:r>
            <a:endParaRPr lang="zh-CN" altLang="en-US" dirty="0"/>
          </a:p>
        </p:txBody>
      </p:sp>
    </p:spTree>
    <p:extLst>
      <p:ext uri="{BB962C8B-B14F-4D97-AF65-F5344CB8AC3E}">
        <p14:creationId xmlns:p14="http://schemas.microsoft.com/office/powerpoint/2010/main" val="18338568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6146" name="Picture 2" descr="A state machine with a behaviour attached to the Grounded st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556792"/>
            <a:ext cx="6067425" cy="3590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3638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Sub-State Machines</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It is common for a character to have complex actions that consist of a number of </a:t>
            </a:r>
            <a:r>
              <a:rPr lang="en-US" altLang="zh-CN" dirty="0" smtClean="0"/>
              <a:t>stages</a:t>
            </a:r>
          </a:p>
          <a:p>
            <a:r>
              <a:rPr lang="en-US" altLang="zh-CN" dirty="0" smtClean="0"/>
              <a:t>Rather </a:t>
            </a:r>
            <a:r>
              <a:rPr lang="en-US" altLang="zh-CN" dirty="0"/>
              <a:t>than handle the entire action with a single state, it makes sense to identify the separate stages and use a separate state for </a:t>
            </a:r>
            <a:r>
              <a:rPr lang="en-US" altLang="zh-CN" dirty="0" smtClean="0"/>
              <a:t>each</a:t>
            </a:r>
          </a:p>
          <a:p>
            <a:r>
              <a:rPr lang="en-US" altLang="zh-CN" dirty="0" smtClean="0"/>
              <a:t>For </a:t>
            </a:r>
            <a:r>
              <a:rPr lang="en-US" altLang="zh-CN" dirty="0"/>
              <a:t>example, a character may have an action called “</a:t>
            </a:r>
            <a:r>
              <a:rPr lang="en-US" altLang="zh-CN" dirty="0" err="1"/>
              <a:t>Trickshot</a:t>
            </a:r>
            <a:r>
              <a:rPr lang="en-US" altLang="zh-CN" dirty="0"/>
              <a:t>” where it crouches to take a steady aim, shoots and then stands up again.</a:t>
            </a:r>
            <a:endParaRPr lang="zh-CN" altLang="en-US" dirty="0"/>
          </a:p>
        </p:txBody>
      </p:sp>
    </p:spTree>
    <p:extLst>
      <p:ext uri="{BB962C8B-B14F-4D97-AF65-F5344CB8AC3E}">
        <p14:creationId xmlns:p14="http://schemas.microsoft.com/office/powerpoint/2010/main" val="12848958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7170" name="Picture 2" descr="The sequence of states in a Trickshot a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4130" y="836712"/>
            <a:ext cx="3695700" cy="24098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hoosing a target state within the Trickshot sub-state mach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4154636"/>
            <a:ext cx="480060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66228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Animation Layers</a:t>
            </a:r>
            <a:endParaRPr lang="zh-CN" altLang="en-US" dirty="0"/>
          </a:p>
        </p:txBody>
      </p:sp>
      <p:sp>
        <p:nvSpPr>
          <p:cNvPr id="3" name="内容占位符 2"/>
          <p:cNvSpPr>
            <a:spLocks noGrp="1"/>
          </p:cNvSpPr>
          <p:nvPr>
            <p:ph idx="1"/>
          </p:nvPr>
        </p:nvSpPr>
        <p:spPr/>
        <p:txBody>
          <a:bodyPr>
            <a:normAutofit/>
          </a:bodyPr>
          <a:lstStyle/>
          <a:p>
            <a:r>
              <a:rPr lang="en-US" altLang="zh-CN" dirty="0"/>
              <a:t>Unity uses Animation Layers for managing complex state machines for different body </a:t>
            </a:r>
            <a:r>
              <a:rPr lang="en-US" altLang="zh-CN" dirty="0" smtClean="0"/>
              <a:t>parts</a:t>
            </a:r>
          </a:p>
          <a:p>
            <a:r>
              <a:rPr lang="en-US" altLang="zh-CN" dirty="0" smtClean="0"/>
              <a:t>walking-jumping</a:t>
            </a:r>
            <a:r>
              <a:rPr lang="en-US" altLang="zh-CN" dirty="0"/>
              <a:t>, and an upper-body layer for throwing objects / </a:t>
            </a:r>
            <a:r>
              <a:rPr lang="en-US" altLang="zh-CN" dirty="0" smtClean="0"/>
              <a:t>shooting</a:t>
            </a:r>
            <a:endParaRPr lang="zh-CN" altLang="en-US" dirty="0"/>
          </a:p>
        </p:txBody>
      </p:sp>
      <p:pic>
        <p:nvPicPr>
          <p:cNvPr id="8194" name="Picture 2" descr="C:\Program Files\Unity\Editor\Data\Documentation\en\uploads\Main\MecanimAnimationLay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5085184"/>
            <a:ext cx="1438275" cy="78105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C:\Program Files\Unity\Editor\Data\Documentation\en\uploads\Main\MecanimAnimationLayers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4750450"/>
            <a:ext cx="249555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8019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2420888"/>
            <a:ext cx="8229600" cy="3705275"/>
          </a:xfrm>
        </p:spPr>
        <p:txBody>
          <a:bodyPr>
            <a:normAutofit fontScale="70000" lnSpcReduction="20000"/>
          </a:bodyPr>
          <a:lstStyle/>
          <a:p>
            <a:r>
              <a:rPr lang="en-US" altLang="zh-CN" dirty="0"/>
              <a:t>On each layer, you can specify the mask (the part of the animated model on which the animation would be applied), and the Blending </a:t>
            </a:r>
            <a:r>
              <a:rPr lang="en-US" altLang="zh-CN" dirty="0" smtClean="0"/>
              <a:t>type</a:t>
            </a:r>
          </a:p>
          <a:p>
            <a:pPr lvl="1"/>
            <a:r>
              <a:rPr lang="en-US" altLang="zh-CN" dirty="0" smtClean="0"/>
              <a:t>Override </a:t>
            </a:r>
            <a:r>
              <a:rPr lang="en-US" altLang="zh-CN" dirty="0"/>
              <a:t>means information from other layers will be </a:t>
            </a:r>
            <a:r>
              <a:rPr lang="en-US" altLang="zh-CN" dirty="0" smtClean="0"/>
              <a:t>ignored</a:t>
            </a:r>
          </a:p>
          <a:p>
            <a:pPr lvl="1"/>
            <a:r>
              <a:rPr lang="en-US" altLang="zh-CN" dirty="0" smtClean="0"/>
              <a:t>Additive </a:t>
            </a:r>
            <a:r>
              <a:rPr lang="en-US" altLang="zh-CN" dirty="0"/>
              <a:t>means that the animation will be added on top of previous layers.</a:t>
            </a:r>
          </a:p>
          <a:p>
            <a:r>
              <a:rPr lang="en-US" altLang="zh-CN" dirty="0" smtClean="0"/>
              <a:t>The </a:t>
            </a:r>
            <a:r>
              <a:rPr lang="en-US" altLang="zh-CN" dirty="0"/>
              <a:t>Mask property is there to specify the mask used on this </a:t>
            </a:r>
            <a:r>
              <a:rPr lang="en-US" altLang="zh-CN" dirty="0" smtClean="0"/>
              <a:t>layer</a:t>
            </a:r>
          </a:p>
          <a:p>
            <a:pPr lvl="1"/>
            <a:r>
              <a:rPr lang="en-US" altLang="zh-CN" dirty="0" smtClean="0"/>
              <a:t>If </a:t>
            </a:r>
            <a:r>
              <a:rPr lang="en-US" altLang="zh-CN" dirty="0"/>
              <a:t>you wanted to play a throwing animation on just the upper body of your model, while having your character also able to walk, run or stand still at the same time, you would use a mask on the layer which plays the throwing animation where the upper body sections are </a:t>
            </a:r>
            <a:r>
              <a:rPr lang="en-US" altLang="zh-CN" dirty="0" smtClean="0"/>
              <a:t>defined</a:t>
            </a:r>
            <a:endParaRPr lang="zh-CN" altLang="en-US" dirty="0"/>
          </a:p>
        </p:txBody>
      </p:sp>
      <p:pic>
        <p:nvPicPr>
          <p:cNvPr id="9218" name="Picture 2" descr="C:\Program Files\Unity\Editor\Data\Documentation\en\uploads\Main\AnimatorMaskOnLay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7" y="116632"/>
            <a:ext cx="4410075"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48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Humanoid animations</a:t>
            </a:r>
            <a:endParaRPr lang="zh-CN" altLang="en-US" dirty="0"/>
          </a:p>
        </p:txBody>
      </p:sp>
      <p:sp>
        <p:nvSpPr>
          <p:cNvPr id="3" name="内容占位符 2"/>
          <p:cNvSpPr>
            <a:spLocks noGrp="1"/>
          </p:cNvSpPr>
          <p:nvPr>
            <p:ph idx="1"/>
          </p:nvPr>
        </p:nvSpPr>
        <p:spPr/>
        <p:txBody>
          <a:bodyPr/>
          <a:lstStyle/>
          <a:p>
            <a:r>
              <a:rPr lang="en-US" altLang="zh-CN" dirty="0"/>
              <a:t>For a Humanoid rig, select Humanoid and click Apply. </a:t>
            </a:r>
            <a:r>
              <a:rPr lang="en-US" altLang="zh-CN" dirty="0" err="1"/>
              <a:t>Mecanim</a:t>
            </a:r>
            <a:r>
              <a:rPr lang="en-US" altLang="zh-CN" dirty="0"/>
              <a:t> will attempt to match up your existing bone structure to the Avatar bone structure. In many cases, it can do this automatically by </a:t>
            </a:r>
            <a:r>
              <a:rPr lang="en-US" altLang="zh-CN" dirty="0" err="1"/>
              <a:t>analysing</a:t>
            </a:r>
            <a:r>
              <a:rPr lang="en-US" altLang="zh-CN" dirty="0"/>
              <a:t> the connections between bones in the rig.</a:t>
            </a:r>
          </a:p>
          <a:p>
            <a:r>
              <a:rPr lang="en-US" altLang="zh-CN" dirty="0"/>
              <a:t>If the match has succeeded, you will see a check mark next to the Configure menu</a:t>
            </a:r>
          </a:p>
          <a:p>
            <a:endParaRPr lang="zh-CN" altLang="en-US" dirty="0"/>
          </a:p>
        </p:txBody>
      </p:sp>
    </p:spTree>
    <p:extLst>
      <p:ext uri="{BB962C8B-B14F-4D97-AF65-F5344CB8AC3E}">
        <p14:creationId xmlns:p14="http://schemas.microsoft.com/office/powerpoint/2010/main" val="28704747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Animation Layer syncing</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Sometimes it is useful to be able to re-use the same state machine in different </a:t>
            </a:r>
            <a:r>
              <a:rPr lang="en-US" altLang="zh-CN" dirty="0" smtClean="0"/>
              <a:t>layers</a:t>
            </a:r>
          </a:p>
          <a:p>
            <a:r>
              <a:rPr lang="en-US" altLang="zh-CN" dirty="0" smtClean="0"/>
              <a:t>If </a:t>
            </a:r>
            <a:r>
              <a:rPr lang="en-US" altLang="zh-CN" dirty="0"/>
              <a:t>you want to simulate “wounded” behavior, and have “wounded” animations for walk / run / jump instead of the “healthy” ones. You can click the Sync checkbox on one of your layers, and then select the layer you want to sync with. The state machine structure will then be the same, but the actual animation clips used by the states will be distinct.</a:t>
            </a:r>
          </a:p>
          <a:p>
            <a:r>
              <a:rPr lang="en-US" altLang="zh-CN" dirty="0"/>
              <a:t>This means the Synced layer does not have its own state machine definition at all - instead, it is an instance of the source of the synced layer. Any changes you make to the layout or structure of the state machine in the synced layer view (</a:t>
            </a:r>
            <a:r>
              <a:rPr lang="en-US" altLang="zh-CN" dirty="0" err="1"/>
              <a:t>eg</a:t>
            </a:r>
            <a:r>
              <a:rPr lang="en-US" altLang="zh-CN" dirty="0"/>
              <a:t>, adding/deleting states or transitions) is done to the source of the synced </a:t>
            </a:r>
            <a:r>
              <a:rPr lang="en-US" altLang="zh-CN" dirty="0" smtClean="0"/>
              <a:t>layer</a:t>
            </a:r>
          </a:p>
          <a:p>
            <a:r>
              <a:rPr lang="en-US" altLang="zh-CN" dirty="0" smtClean="0">
                <a:solidFill>
                  <a:srgbClr val="FF0000"/>
                </a:solidFill>
              </a:rPr>
              <a:t>The </a:t>
            </a:r>
            <a:r>
              <a:rPr lang="en-US" altLang="zh-CN" dirty="0">
                <a:solidFill>
                  <a:srgbClr val="FF0000"/>
                </a:solidFill>
              </a:rPr>
              <a:t>only changes that are unique to the synced layer are the selected animations used within each state.</a:t>
            </a:r>
          </a:p>
          <a:p>
            <a:endParaRPr lang="zh-CN" altLang="en-US" dirty="0"/>
          </a:p>
        </p:txBody>
      </p:sp>
    </p:spTree>
    <p:extLst>
      <p:ext uri="{BB962C8B-B14F-4D97-AF65-F5344CB8AC3E}">
        <p14:creationId xmlns:p14="http://schemas.microsoft.com/office/powerpoint/2010/main" val="35613077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42" name="Picture 2" descr="In this view, the Fatigued layer is synced with the base layer. The state machine structure is the same as the base layer, and the individual animations used within each state are swapped for different but appropriate equivalent anim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916832"/>
            <a:ext cx="6191250" cy="292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87231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Solo and Mute functionality</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In complex state machines, it is useful to preview the operation of some parts of the machine </a:t>
            </a:r>
            <a:r>
              <a:rPr lang="en-US" altLang="zh-CN" dirty="0" smtClean="0"/>
              <a:t>separately</a:t>
            </a:r>
          </a:p>
          <a:p>
            <a:r>
              <a:rPr lang="en-US" altLang="zh-CN" dirty="0" smtClean="0"/>
              <a:t>For </a:t>
            </a:r>
            <a:r>
              <a:rPr lang="en-US" altLang="zh-CN" dirty="0"/>
              <a:t>this, you can use the Mute / Solo </a:t>
            </a:r>
            <a:r>
              <a:rPr lang="en-US" altLang="zh-CN" dirty="0" smtClean="0"/>
              <a:t>functionality</a:t>
            </a:r>
          </a:p>
          <a:p>
            <a:r>
              <a:rPr lang="en-US" altLang="zh-CN" dirty="0" smtClean="0"/>
              <a:t>Muting </a:t>
            </a:r>
            <a:r>
              <a:rPr lang="en-US" altLang="zh-CN" dirty="0"/>
              <a:t>means a transition will be disabled. Soloed </a:t>
            </a:r>
            <a:r>
              <a:rPr lang="en-US" altLang="zh-CN" dirty="0" err="1"/>
              <a:t>transtions</a:t>
            </a:r>
            <a:r>
              <a:rPr lang="en-US" altLang="zh-CN" dirty="0"/>
              <a:t> are enabled and with respect to other transitions originating from the same </a:t>
            </a:r>
            <a:r>
              <a:rPr lang="en-US" altLang="zh-CN" dirty="0" smtClean="0"/>
              <a:t>state</a:t>
            </a:r>
          </a:p>
          <a:p>
            <a:r>
              <a:rPr lang="en-US" altLang="zh-CN" dirty="0" smtClean="0"/>
              <a:t>You </a:t>
            </a:r>
            <a:r>
              <a:rPr lang="en-US" altLang="zh-CN" dirty="0"/>
              <a:t>can set up mute and solo states either from the Transition Inspector, or the State Inspector (recommended), where you’ll have an overview of all the transitions from that state. </a:t>
            </a:r>
            <a:endParaRPr lang="zh-CN" altLang="en-US" dirty="0"/>
          </a:p>
        </p:txBody>
      </p:sp>
    </p:spTree>
    <p:extLst>
      <p:ext uri="{BB962C8B-B14F-4D97-AF65-F5344CB8AC3E}">
        <p14:creationId xmlns:p14="http://schemas.microsoft.com/office/powerpoint/2010/main" val="40476554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11266" name="Picture 2" descr="C:\Program Files\Unity\Editor\Data\Documentation\en\uploads\Main\MecanimSoloMuteInspect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1412" y="675824"/>
            <a:ext cx="2628900" cy="270510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C:\Program Files\Unity\Editor\Data\Documentation\en\uploads\Main\MecanimSoloMuteGrap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3645024"/>
            <a:ext cx="6191250" cy="21907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p:cNvSpPr>
            <a:spLocks noChangeArrowheads="1"/>
          </p:cNvSpPr>
          <p:nvPr/>
        </p:nvSpPr>
        <p:spPr bwMode="auto">
          <a:xfrm>
            <a:off x="250801" y="754251"/>
            <a:ext cx="4104456"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In the example above, if you are in </a:t>
            </a:r>
            <a:r>
              <a:rPr kumimoji="0" lang="zh-CN" altLang="zh-CN" sz="1600" b="0" i="0" u="none" strike="noStrike" cap="none" normalizeH="0" baseline="0" dirty="0" smtClean="0">
                <a:ln>
                  <a:noFill/>
                </a:ln>
                <a:solidFill>
                  <a:schemeClr val="tx1"/>
                </a:solidFill>
                <a:effectLst/>
                <a:latin typeface="Arial Unicode MS" pitchFamily="34" charset="-122"/>
                <a:ea typeface="宋体" pitchFamily="2" charset="-122"/>
                <a:cs typeface="宋体" pitchFamily="2" charset="-122"/>
              </a:rPr>
              <a:t>State 0</a:t>
            </a:r>
            <a:r>
              <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only transitions to </a:t>
            </a:r>
            <a:r>
              <a:rPr kumimoji="0" lang="zh-CN" altLang="zh-CN" sz="1600" b="0" i="0" u="none" strike="noStrike" cap="none" normalizeH="0" baseline="0" dirty="0" smtClean="0">
                <a:ln>
                  <a:noFill/>
                </a:ln>
                <a:solidFill>
                  <a:schemeClr val="tx1"/>
                </a:solidFill>
                <a:effectLst/>
                <a:latin typeface="Arial Unicode MS" pitchFamily="34" charset="-122"/>
                <a:ea typeface="宋体" pitchFamily="2" charset="-122"/>
                <a:cs typeface="宋体" pitchFamily="2" charset="-122"/>
              </a:rPr>
              <a:t>State A</a:t>
            </a:r>
            <a:r>
              <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and </a:t>
            </a:r>
            <a:r>
              <a:rPr kumimoji="0" lang="zh-CN" altLang="zh-CN" sz="1600" b="0" i="0" u="none" strike="noStrike" cap="none" normalizeH="0" baseline="0" dirty="0" smtClean="0">
                <a:ln>
                  <a:noFill/>
                </a:ln>
                <a:solidFill>
                  <a:schemeClr val="tx1"/>
                </a:solidFill>
                <a:effectLst/>
                <a:latin typeface="Arial Unicode MS" pitchFamily="34" charset="-122"/>
                <a:ea typeface="宋体" pitchFamily="2" charset="-122"/>
                <a:cs typeface="宋体" pitchFamily="2" charset="-122"/>
              </a:rPr>
              <a:t>State B</a:t>
            </a:r>
            <a:r>
              <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will be available.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The basic rule of thumb is that if one Solo is ticked, the rest of the transitions from that state will be muted.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If both Solo and Mute are ticked, then Mute takes precedence.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988356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Target Matching</a:t>
            </a:r>
            <a:endParaRPr lang="zh-CN" altLang="en-US" dirty="0"/>
          </a:p>
        </p:txBody>
      </p:sp>
      <p:sp>
        <p:nvSpPr>
          <p:cNvPr id="3" name="内容占位符 2"/>
          <p:cNvSpPr>
            <a:spLocks noGrp="1"/>
          </p:cNvSpPr>
          <p:nvPr>
            <p:ph idx="1"/>
          </p:nvPr>
        </p:nvSpPr>
        <p:spPr/>
        <p:txBody>
          <a:bodyPr>
            <a:normAutofit/>
          </a:bodyPr>
          <a:lstStyle/>
          <a:p>
            <a:r>
              <a:rPr lang="en-US" altLang="zh-CN" dirty="0"/>
              <a:t>Often in games, a situation arises where a character must move in such a way that a hand or foot lands at a certain place at a certain </a:t>
            </a:r>
            <a:r>
              <a:rPr lang="en-US" altLang="zh-CN" dirty="0" smtClean="0"/>
              <a:t>time</a:t>
            </a:r>
          </a:p>
          <a:p>
            <a:pPr lvl="1"/>
            <a:r>
              <a:rPr lang="en-US" altLang="zh-CN" dirty="0" smtClean="0"/>
              <a:t>For </a:t>
            </a:r>
            <a:r>
              <a:rPr lang="en-US" altLang="zh-CN" dirty="0"/>
              <a:t>example, the character may need to jump across stepping stones or jump and grab an overhead beam.</a:t>
            </a:r>
          </a:p>
          <a:p>
            <a:r>
              <a:rPr lang="en-US" altLang="zh-CN" dirty="0"/>
              <a:t>You can use the </a:t>
            </a:r>
            <a:r>
              <a:rPr lang="en-US" altLang="zh-CN" dirty="0" err="1">
                <a:hlinkClick r:id="rId2"/>
              </a:rPr>
              <a:t>Animator.MatchTarget</a:t>
            </a:r>
            <a:r>
              <a:rPr lang="en-US" altLang="zh-CN" dirty="0">
                <a:hlinkClick r:id="rId2"/>
              </a:rPr>
              <a:t> function</a:t>
            </a:r>
            <a:r>
              <a:rPr lang="en-US" altLang="zh-CN" dirty="0"/>
              <a:t> to handle this kind of </a:t>
            </a:r>
            <a:r>
              <a:rPr lang="en-US" altLang="zh-CN" dirty="0" smtClean="0"/>
              <a:t>situation</a:t>
            </a:r>
            <a:endParaRPr lang="zh-CN" altLang="en-US" dirty="0"/>
          </a:p>
        </p:txBody>
      </p:sp>
    </p:spTree>
    <p:extLst>
      <p:ext uri="{BB962C8B-B14F-4D97-AF65-F5344CB8AC3E}">
        <p14:creationId xmlns:p14="http://schemas.microsoft.com/office/powerpoint/2010/main" val="3807804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23528" y="260648"/>
            <a:ext cx="8229600" cy="4525963"/>
          </a:xfrm>
        </p:spPr>
        <p:txBody>
          <a:bodyPr>
            <a:normAutofit lnSpcReduction="10000"/>
          </a:bodyPr>
          <a:lstStyle/>
          <a:p>
            <a:r>
              <a:rPr lang="en-US" altLang="zh-CN" dirty="0" smtClean="0"/>
              <a:t>For example</a:t>
            </a:r>
            <a:r>
              <a:rPr lang="en-US" altLang="zh-CN" dirty="0"/>
              <a:t>, you want to arrange an situation where the character jumps onto a platform and you already have an animation clip for it called </a:t>
            </a:r>
            <a:r>
              <a:rPr lang="en-US" altLang="zh-CN" i="1" dirty="0"/>
              <a:t>Jump </a:t>
            </a:r>
            <a:r>
              <a:rPr lang="en-US" altLang="zh-CN" i="1" dirty="0" smtClean="0"/>
              <a:t>Up</a:t>
            </a:r>
            <a:endParaRPr lang="en-US" altLang="zh-CN" dirty="0" smtClean="0"/>
          </a:p>
          <a:p>
            <a:r>
              <a:rPr lang="en-US" altLang="zh-CN" dirty="0" smtClean="0"/>
              <a:t>Firstly</a:t>
            </a:r>
            <a:r>
              <a:rPr lang="en-US" altLang="zh-CN" dirty="0"/>
              <a:t>, you need to find the place in the animation clip at which the character is beginning to get off the ground, note in this case it is 14.1% or 0.141 into the animation clip in normalized </a:t>
            </a:r>
            <a:r>
              <a:rPr lang="en-US" altLang="zh-CN" dirty="0" smtClean="0"/>
              <a:t>time</a:t>
            </a:r>
            <a:endParaRPr lang="zh-CN" altLang="en-US" dirty="0"/>
          </a:p>
        </p:txBody>
      </p:sp>
      <p:pic>
        <p:nvPicPr>
          <p:cNvPr id="12290" name="Picture 2" descr="C:\Program Files\Unity\Editor\Data\Documentation\en\uploads\Main\MecanimMatchTargetSta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4005064"/>
            <a:ext cx="1782609" cy="2225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3729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You also need to find the place in the animation clip where the character is about to land on his feet, which in this case is at 78.0% or 0.78.</a:t>
            </a:r>
            <a:endParaRPr lang="zh-CN" altLang="en-US" dirty="0"/>
          </a:p>
        </p:txBody>
      </p:sp>
      <p:pic>
        <p:nvPicPr>
          <p:cNvPr id="13314" name="Picture 2" descr="C:\Program Files\Unity\Editor\Data\Documentation\en\uploads\Main\MecanimMatchTargetEn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3170451"/>
            <a:ext cx="2638425"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4758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467544" y="350068"/>
            <a:ext cx="8928992" cy="6463308"/>
          </a:xfrm>
          <a:prstGeom prst="rect">
            <a:avLst/>
          </a:prstGeom>
        </p:spPr>
        <p:txBody>
          <a:bodyPr wrap="square">
            <a:spAutoFit/>
          </a:bodyPr>
          <a:lstStyle/>
          <a:p>
            <a:r>
              <a:rPr lang="en-US" altLang="zh-CN" dirty="0"/>
              <a:t>using </a:t>
            </a:r>
            <a:r>
              <a:rPr lang="en-US" altLang="zh-CN" dirty="0" err="1"/>
              <a:t>UnityEngine</a:t>
            </a:r>
            <a:r>
              <a:rPr lang="en-US" altLang="zh-CN" dirty="0"/>
              <a:t>;</a:t>
            </a:r>
          </a:p>
          <a:p>
            <a:r>
              <a:rPr lang="en-US" altLang="zh-CN" dirty="0"/>
              <a:t>using System;</a:t>
            </a:r>
          </a:p>
          <a:p>
            <a:endParaRPr lang="en-US" altLang="zh-CN" dirty="0"/>
          </a:p>
          <a:p>
            <a:r>
              <a:rPr lang="en-US" altLang="zh-CN" dirty="0"/>
              <a:t>[</a:t>
            </a:r>
            <a:r>
              <a:rPr lang="en-US" altLang="zh-CN" dirty="0" err="1"/>
              <a:t>RequireComponent</a:t>
            </a:r>
            <a:r>
              <a:rPr lang="en-US" altLang="zh-CN" dirty="0"/>
              <a:t>(</a:t>
            </a:r>
            <a:r>
              <a:rPr lang="en-US" altLang="zh-CN" dirty="0" err="1"/>
              <a:t>typeof</a:t>
            </a:r>
            <a:r>
              <a:rPr lang="en-US" altLang="zh-CN" dirty="0"/>
              <a:t>(Animator))] </a:t>
            </a:r>
          </a:p>
          <a:p>
            <a:r>
              <a:rPr lang="en-US" altLang="zh-CN" dirty="0"/>
              <a:t>public class </a:t>
            </a:r>
            <a:r>
              <a:rPr lang="en-US" altLang="zh-CN" dirty="0" err="1"/>
              <a:t>TargetCtrl</a:t>
            </a:r>
            <a:r>
              <a:rPr lang="en-US" altLang="zh-CN" dirty="0"/>
              <a:t> : </a:t>
            </a:r>
            <a:r>
              <a:rPr lang="en-US" altLang="zh-CN" dirty="0" err="1"/>
              <a:t>MonoBehaviour</a:t>
            </a:r>
            <a:r>
              <a:rPr lang="en-US" altLang="zh-CN" dirty="0"/>
              <a:t> {</a:t>
            </a:r>
          </a:p>
          <a:p>
            <a:endParaRPr lang="en-US" altLang="zh-CN" dirty="0"/>
          </a:p>
          <a:p>
            <a:r>
              <a:rPr lang="en-US" altLang="zh-CN" dirty="0"/>
              <a:t>    protected Animator </a:t>
            </a:r>
            <a:r>
              <a:rPr lang="en-US" altLang="zh-CN" dirty="0" err="1"/>
              <a:t>animator</a:t>
            </a:r>
            <a:r>
              <a:rPr lang="en-US" altLang="zh-CN" dirty="0"/>
              <a:t>;    </a:t>
            </a:r>
          </a:p>
          <a:p>
            <a:r>
              <a:rPr lang="en-US" altLang="zh-CN" dirty="0"/>
              <a:t>    </a:t>
            </a:r>
          </a:p>
          <a:p>
            <a:r>
              <a:rPr lang="en-US" altLang="zh-CN" dirty="0"/>
              <a:t>    //the platform object in the scene</a:t>
            </a:r>
          </a:p>
          <a:p>
            <a:r>
              <a:rPr lang="en-US" altLang="zh-CN" dirty="0"/>
              <a:t>    public Transform </a:t>
            </a:r>
            <a:r>
              <a:rPr lang="en-US" altLang="zh-CN" dirty="0" err="1"/>
              <a:t>jumpTarget</a:t>
            </a:r>
            <a:r>
              <a:rPr lang="en-US" altLang="zh-CN" dirty="0"/>
              <a:t> = null; </a:t>
            </a:r>
          </a:p>
          <a:p>
            <a:r>
              <a:rPr lang="en-US" altLang="zh-CN" dirty="0"/>
              <a:t>    void Start () {</a:t>
            </a:r>
          </a:p>
          <a:p>
            <a:r>
              <a:rPr lang="en-US" altLang="zh-CN" dirty="0"/>
              <a:t>        animator = </a:t>
            </a:r>
            <a:r>
              <a:rPr lang="en-US" altLang="zh-CN" dirty="0" err="1"/>
              <a:t>GetComponent</a:t>
            </a:r>
            <a:r>
              <a:rPr lang="en-US" altLang="zh-CN" dirty="0"/>
              <a:t>&lt;Animator&gt;();</a:t>
            </a:r>
          </a:p>
          <a:p>
            <a:r>
              <a:rPr lang="en-US" altLang="zh-CN" dirty="0"/>
              <a:t>    }</a:t>
            </a:r>
          </a:p>
          <a:p>
            <a:r>
              <a:rPr lang="en-US" altLang="zh-CN" dirty="0"/>
              <a:t>    </a:t>
            </a:r>
          </a:p>
          <a:p>
            <a:r>
              <a:rPr lang="en-US" altLang="zh-CN" dirty="0"/>
              <a:t>    void Update () {</a:t>
            </a:r>
          </a:p>
          <a:p>
            <a:r>
              <a:rPr lang="en-US" altLang="zh-CN" dirty="0"/>
              <a:t>        if(animator) {</a:t>
            </a:r>
          </a:p>
          <a:p>
            <a:r>
              <a:rPr lang="en-US" altLang="zh-CN" dirty="0"/>
              <a:t>            if(</a:t>
            </a:r>
            <a:r>
              <a:rPr lang="en-US" altLang="zh-CN" dirty="0" err="1"/>
              <a:t>Input.GetButton</a:t>
            </a:r>
            <a:r>
              <a:rPr lang="en-US" altLang="zh-CN" dirty="0"/>
              <a:t>("Fire1"))         </a:t>
            </a:r>
          </a:p>
          <a:p>
            <a:r>
              <a:rPr lang="en-US" altLang="zh-CN" dirty="0"/>
              <a:t>                </a:t>
            </a:r>
            <a:r>
              <a:rPr lang="en-US" altLang="zh-CN" dirty="0" err="1"/>
              <a:t>animator.MatchTarget</a:t>
            </a:r>
            <a:r>
              <a:rPr lang="en-US" altLang="zh-CN" dirty="0"/>
              <a:t>(</a:t>
            </a:r>
            <a:r>
              <a:rPr lang="en-US" altLang="zh-CN" dirty="0" err="1"/>
              <a:t>jumpTarget.position</a:t>
            </a:r>
            <a:r>
              <a:rPr lang="en-US" altLang="zh-CN" dirty="0"/>
              <a:t>, </a:t>
            </a:r>
            <a:r>
              <a:rPr lang="en-US" altLang="zh-CN" dirty="0" err="1"/>
              <a:t>jumpTarget.rotation</a:t>
            </a:r>
            <a:r>
              <a:rPr lang="en-US" altLang="zh-CN" dirty="0"/>
              <a:t>, </a:t>
            </a:r>
            <a:r>
              <a:rPr lang="en-US" altLang="zh-CN" dirty="0" err="1"/>
              <a:t>AvatarTarget.LeftFoot</a:t>
            </a:r>
            <a:r>
              <a:rPr lang="en-US" altLang="zh-CN" dirty="0"/>
              <a:t>, </a:t>
            </a:r>
          </a:p>
          <a:p>
            <a:r>
              <a:rPr lang="en-US" altLang="zh-CN" dirty="0"/>
              <a:t>                                                       new </a:t>
            </a:r>
            <a:r>
              <a:rPr lang="en-US" altLang="zh-CN" dirty="0" err="1"/>
              <a:t>MatchTargetWeightMask</a:t>
            </a:r>
            <a:r>
              <a:rPr lang="en-US" altLang="zh-CN" dirty="0"/>
              <a:t>(Vector3.one, 1f), 0.141f, 0.78f);</a:t>
            </a:r>
          </a:p>
          <a:p>
            <a:r>
              <a:rPr lang="en-US" altLang="zh-CN" dirty="0"/>
              <a:t>        }       </a:t>
            </a:r>
          </a:p>
          <a:p>
            <a:r>
              <a:rPr lang="en-US" altLang="zh-CN" dirty="0"/>
              <a:t>    }</a:t>
            </a:r>
          </a:p>
          <a:p>
            <a:r>
              <a:rPr lang="en-US" altLang="zh-CN" dirty="0"/>
              <a:t>}</a:t>
            </a:r>
            <a:endParaRPr lang="zh-CN" altLang="en-US" dirty="0"/>
          </a:p>
        </p:txBody>
      </p:sp>
    </p:spTree>
    <p:extLst>
      <p:ext uri="{BB962C8B-B14F-4D97-AF65-F5344CB8AC3E}">
        <p14:creationId xmlns:p14="http://schemas.microsoft.com/office/powerpoint/2010/main" val="3955855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Inverse Kinematics</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Most animation is produced by rotating the angles of joints in a skeleton to predetermined values. The position of a child joint changes according to the rotation of its parent and so the end point of a chain of joints can be determined from the angles and relative positions of the individual joints it contains. This method of posing a skeleton is known as </a:t>
            </a:r>
            <a:r>
              <a:rPr lang="en-US" altLang="zh-CN" b="1" dirty="0"/>
              <a:t>forward kinematics</a:t>
            </a:r>
            <a:r>
              <a:rPr lang="en-US" altLang="zh-CN" dirty="0"/>
              <a:t>.</a:t>
            </a:r>
          </a:p>
          <a:p>
            <a:r>
              <a:rPr lang="en-US" altLang="zh-CN" dirty="0"/>
              <a:t>However, it is often useful to look at the task of posing joints from the opposite point of view - given a chosen position in space, work backwards and find a valid way of orienting the joints so that the end point lands at that position. This can be useful when you want a character to touch an object at a point selected by the user or plant its feet convincingly on an uneven surface. This approach is known as Inverse Kinematics (IK) and is supported in </a:t>
            </a:r>
            <a:r>
              <a:rPr lang="en-US" altLang="zh-CN" dirty="0" err="1"/>
              <a:t>Mecanim</a:t>
            </a:r>
            <a:r>
              <a:rPr lang="en-US" altLang="zh-CN" dirty="0"/>
              <a:t> for any humanoid character </a:t>
            </a:r>
            <a:r>
              <a:rPr lang="en-US" altLang="zh-CN" i="1" dirty="0"/>
              <a:t>with a correctly configured Avatar</a:t>
            </a:r>
            <a:endParaRPr lang="en-US" altLang="zh-CN" dirty="0"/>
          </a:p>
          <a:p>
            <a:endParaRPr lang="zh-CN" altLang="en-US" dirty="0"/>
          </a:p>
        </p:txBody>
      </p:sp>
    </p:spTree>
    <p:extLst>
      <p:ext uri="{BB962C8B-B14F-4D97-AF65-F5344CB8AC3E}">
        <p14:creationId xmlns:p14="http://schemas.microsoft.com/office/powerpoint/2010/main" val="25005668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a:t>To set up IK for a character, you typically have objects around the scene that a character interacts with, and then set up the IK thru script, in particular, Animator functions like </a:t>
            </a:r>
            <a:r>
              <a:rPr lang="en-US" altLang="zh-CN" dirty="0" err="1">
                <a:hlinkClick r:id="rId2"/>
              </a:rPr>
              <a:t>SetIKPositionWeight</a:t>
            </a:r>
            <a:r>
              <a:rPr lang="en-US" altLang="zh-CN" dirty="0"/>
              <a:t>, </a:t>
            </a:r>
            <a:r>
              <a:rPr lang="en-US" altLang="zh-CN" dirty="0" err="1">
                <a:hlinkClick r:id="rId3"/>
              </a:rPr>
              <a:t>SetIKRotationWeight</a:t>
            </a:r>
            <a:r>
              <a:rPr lang="en-US" altLang="zh-CN" dirty="0"/>
              <a:t>, </a:t>
            </a:r>
            <a:r>
              <a:rPr lang="en-US" altLang="zh-CN" dirty="0" err="1">
                <a:hlinkClick r:id="rId4"/>
              </a:rPr>
              <a:t>SetIKPosition</a:t>
            </a:r>
            <a:r>
              <a:rPr lang="en-US" altLang="zh-CN" dirty="0"/>
              <a:t>, </a:t>
            </a:r>
            <a:r>
              <a:rPr lang="en-US" altLang="zh-CN" dirty="0" err="1">
                <a:hlinkClick r:id="rId5"/>
              </a:rPr>
              <a:t>SetIKRotation</a:t>
            </a:r>
            <a:r>
              <a:rPr lang="en-US" altLang="zh-CN" dirty="0"/>
              <a:t>, </a:t>
            </a:r>
            <a:r>
              <a:rPr lang="en-US" altLang="zh-CN" dirty="0" err="1">
                <a:hlinkClick r:id="rId6"/>
              </a:rPr>
              <a:t>SetLookAtPosition</a:t>
            </a:r>
            <a:r>
              <a:rPr lang="en-US" altLang="zh-CN" dirty="0"/>
              <a:t>, </a:t>
            </a:r>
            <a:r>
              <a:rPr lang="en-US" altLang="zh-CN" dirty="0" err="1">
                <a:hlinkClick r:id="rId7"/>
              </a:rPr>
              <a:t>bodyPosition</a:t>
            </a:r>
            <a:r>
              <a:rPr lang="en-US" altLang="zh-CN" dirty="0"/>
              <a:t>, </a:t>
            </a:r>
            <a:r>
              <a:rPr lang="en-US" altLang="zh-CN" dirty="0" err="1">
                <a:hlinkClick r:id="rId8"/>
              </a:rPr>
              <a:t>bodyRotation</a:t>
            </a:r>
            <a:r>
              <a:rPr lang="en-US" altLang="zh-CN" dirty="0"/>
              <a:t> </a:t>
            </a:r>
          </a:p>
          <a:p>
            <a:endParaRPr lang="zh-CN" altLang="en-US" dirty="0"/>
          </a:p>
        </p:txBody>
      </p:sp>
    </p:spTree>
    <p:extLst>
      <p:ext uri="{BB962C8B-B14F-4D97-AF65-F5344CB8AC3E}">
        <p14:creationId xmlns:p14="http://schemas.microsoft.com/office/powerpoint/2010/main" val="1724188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descr="C:\Program Files\Unity\Editor\Data\Documentation\en\uploads\Main\MecanimImporterRigTa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2420888"/>
            <a:ext cx="2476500"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476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4338" name="Picture 2" descr="C:\Program Files\Unity\Editor\Data\Documentation\en\uploads\Main\MecanimIKGrabb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980728"/>
            <a:ext cx="6191250" cy="393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2958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5362" name="Picture 2" descr="Setting the IK Pass checkbox for the Default Lay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556792"/>
            <a:ext cx="61912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92890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395536" y="95135"/>
            <a:ext cx="9108504" cy="7294305"/>
          </a:xfrm>
          <a:prstGeom prst="rect">
            <a:avLst/>
          </a:prstGeom>
        </p:spPr>
        <p:txBody>
          <a:bodyPr wrap="square">
            <a:spAutoFit/>
          </a:bodyPr>
          <a:lstStyle/>
          <a:p>
            <a:r>
              <a:rPr lang="en-US" altLang="zh-CN" sz="900" dirty="0"/>
              <a:t>using </a:t>
            </a:r>
            <a:r>
              <a:rPr lang="en-US" altLang="zh-CN" sz="900" dirty="0" err="1"/>
              <a:t>UnityEngine</a:t>
            </a:r>
            <a:r>
              <a:rPr lang="en-US" altLang="zh-CN" sz="900" dirty="0"/>
              <a:t>;</a:t>
            </a:r>
          </a:p>
          <a:p>
            <a:r>
              <a:rPr lang="en-US" altLang="zh-CN" sz="900" dirty="0"/>
              <a:t>using System;</a:t>
            </a:r>
          </a:p>
          <a:p>
            <a:r>
              <a:rPr lang="en-US" altLang="zh-CN" sz="900" dirty="0"/>
              <a:t>using </a:t>
            </a:r>
            <a:r>
              <a:rPr lang="en-US" altLang="zh-CN" sz="900" dirty="0" err="1"/>
              <a:t>System.Collections</a:t>
            </a:r>
            <a:r>
              <a:rPr lang="en-US" altLang="zh-CN" sz="900" dirty="0"/>
              <a:t>;</a:t>
            </a:r>
          </a:p>
          <a:p>
            <a:endParaRPr lang="en-US" altLang="zh-CN" sz="900" dirty="0"/>
          </a:p>
          <a:p>
            <a:r>
              <a:rPr lang="en-US" altLang="zh-CN" sz="900" dirty="0"/>
              <a:t>[</a:t>
            </a:r>
            <a:r>
              <a:rPr lang="en-US" altLang="zh-CN" sz="900" dirty="0" err="1"/>
              <a:t>RequireComponent</a:t>
            </a:r>
            <a:r>
              <a:rPr lang="en-US" altLang="zh-CN" sz="900" dirty="0"/>
              <a:t>(</a:t>
            </a:r>
            <a:r>
              <a:rPr lang="en-US" altLang="zh-CN" sz="900" dirty="0" err="1"/>
              <a:t>typeof</a:t>
            </a:r>
            <a:r>
              <a:rPr lang="en-US" altLang="zh-CN" sz="900" dirty="0"/>
              <a:t>(Animator))] </a:t>
            </a:r>
          </a:p>
          <a:p>
            <a:endParaRPr lang="en-US" altLang="zh-CN" sz="900" dirty="0"/>
          </a:p>
          <a:p>
            <a:r>
              <a:rPr lang="en-US" altLang="zh-CN" sz="900" dirty="0"/>
              <a:t>public class </a:t>
            </a:r>
            <a:r>
              <a:rPr lang="en-US" altLang="zh-CN" sz="900" dirty="0" err="1"/>
              <a:t>IKControl</a:t>
            </a:r>
            <a:r>
              <a:rPr lang="en-US" altLang="zh-CN" sz="900" dirty="0"/>
              <a:t> : </a:t>
            </a:r>
            <a:r>
              <a:rPr lang="en-US" altLang="zh-CN" sz="900" dirty="0" err="1"/>
              <a:t>MonoBehaviour</a:t>
            </a:r>
            <a:r>
              <a:rPr lang="en-US" altLang="zh-CN" sz="900" dirty="0"/>
              <a:t> {</a:t>
            </a:r>
          </a:p>
          <a:p>
            <a:r>
              <a:rPr lang="en-US" altLang="zh-CN" sz="900" dirty="0"/>
              <a:t>    </a:t>
            </a:r>
          </a:p>
          <a:p>
            <a:r>
              <a:rPr lang="en-US" altLang="zh-CN" sz="900" dirty="0"/>
              <a:t>    protected Animator </a:t>
            </a:r>
            <a:r>
              <a:rPr lang="en-US" altLang="zh-CN" sz="900" dirty="0" err="1"/>
              <a:t>animator</a:t>
            </a:r>
            <a:r>
              <a:rPr lang="en-US" altLang="zh-CN" sz="900" dirty="0"/>
              <a:t>;</a:t>
            </a:r>
          </a:p>
          <a:p>
            <a:r>
              <a:rPr lang="en-US" altLang="zh-CN" sz="900" dirty="0"/>
              <a:t>    </a:t>
            </a:r>
          </a:p>
          <a:p>
            <a:r>
              <a:rPr lang="en-US" altLang="zh-CN" sz="900" dirty="0"/>
              <a:t>    public bool </a:t>
            </a:r>
            <a:r>
              <a:rPr lang="en-US" altLang="zh-CN" sz="900" dirty="0" err="1"/>
              <a:t>ikActive</a:t>
            </a:r>
            <a:r>
              <a:rPr lang="en-US" altLang="zh-CN" sz="900" dirty="0"/>
              <a:t> = false;</a:t>
            </a:r>
          </a:p>
          <a:p>
            <a:r>
              <a:rPr lang="en-US" altLang="zh-CN" sz="900" dirty="0"/>
              <a:t>    public Transform </a:t>
            </a:r>
            <a:r>
              <a:rPr lang="en-US" altLang="zh-CN" sz="900" dirty="0" err="1"/>
              <a:t>rightHandObj</a:t>
            </a:r>
            <a:r>
              <a:rPr lang="en-US" altLang="zh-CN" sz="900" dirty="0"/>
              <a:t> = null;</a:t>
            </a:r>
          </a:p>
          <a:p>
            <a:r>
              <a:rPr lang="en-US" altLang="zh-CN" sz="900" dirty="0"/>
              <a:t>    public Transform </a:t>
            </a:r>
            <a:r>
              <a:rPr lang="en-US" altLang="zh-CN" sz="900" dirty="0" err="1"/>
              <a:t>lookObj</a:t>
            </a:r>
            <a:r>
              <a:rPr lang="en-US" altLang="zh-CN" sz="900" dirty="0"/>
              <a:t> = null;</a:t>
            </a:r>
          </a:p>
          <a:p>
            <a:endParaRPr lang="en-US" altLang="zh-CN" sz="900" dirty="0"/>
          </a:p>
          <a:p>
            <a:r>
              <a:rPr lang="en-US" altLang="zh-CN" sz="900" dirty="0"/>
              <a:t>    void Start () </a:t>
            </a:r>
          </a:p>
          <a:p>
            <a:r>
              <a:rPr lang="en-US" altLang="zh-CN" sz="900" dirty="0"/>
              <a:t>    {</a:t>
            </a:r>
          </a:p>
          <a:p>
            <a:r>
              <a:rPr lang="en-US" altLang="zh-CN" sz="900" dirty="0"/>
              <a:t>        animator = </a:t>
            </a:r>
            <a:r>
              <a:rPr lang="en-US" altLang="zh-CN" sz="900" dirty="0" err="1"/>
              <a:t>GetComponent</a:t>
            </a:r>
            <a:r>
              <a:rPr lang="en-US" altLang="zh-CN" sz="900" dirty="0"/>
              <a:t>&lt;Animator&gt;();</a:t>
            </a:r>
          </a:p>
          <a:p>
            <a:r>
              <a:rPr lang="en-US" altLang="zh-CN" sz="900" dirty="0"/>
              <a:t>    }</a:t>
            </a:r>
          </a:p>
          <a:p>
            <a:r>
              <a:rPr lang="en-US" altLang="zh-CN" sz="900" dirty="0"/>
              <a:t>    </a:t>
            </a:r>
          </a:p>
          <a:p>
            <a:r>
              <a:rPr lang="en-US" altLang="zh-CN" sz="900" dirty="0"/>
              <a:t>    //a callback for calculating IK</a:t>
            </a:r>
          </a:p>
          <a:p>
            <a:r>
              <a:rPr lang="en-US" altLang="zh-CN" sz="900" dirty="0"/>
              <a:t>    void </a:t>
            </a:r>
            <a:r>
              <a:rPr lang="en-US" altLang="zh-CN" sz="900" dirty="0" err="1"/>
              <a:t>OnAnimatorIK</a:t>
            </a:r>
            <a:r>
              <a:rPr lang="en-US" altLang="zh-CN" sz="900" dirty="0"/>
              <a:t>()</a:t>
            </a:r>
          </a:p>
          <a:p>
            <a:r>
              <a:rPr lang="en-US" altLang="zh-CN" sz="900" dirty="0"/>
              <a:t>    {</a:t>
            </a:r>
          </a:p>
          <a:p>
            <a:r>
              <a:rPr lang="en-US" altLang="zh-CN" sz="900" dirty="0"/>
              <a:t>        if(animator) {</a:t>
            </a:r>
          </a:p>
          <a:p>
            <a:r>
              <a:rPr lang="en-US" altLang="zh-CN" sz="900" dirty="0"/>
              <a:t>            </a:t>
            </a:r>
          </a:p>
          <a:p>
            <a:r>
              <a:rPr lang="en-US" altLang="zh-CN" sz="900" dirty="0"/>
              <a:t>            //if the IK is active, set the position and rotation directly to the goal. </a:t>
            </a:r>
          </a:p>
          <a:p>
            <a:r>
              <a:rPr lang="en-US" altLang="zh-CN" sz="900" dirty="0"/>
              <a:t>            if(</a:t>
            </a:r>
            <a:r>
              <a:rPr lang="en-US" altLang="zh-CN" sz="900" dirty="0" err="1"/>
              <a:t>ikActive</a:t>
            </a:r>
            <a:r>
              <a:rPr lang="en-US" altLang="zh-CN" sz="900" dirty="0"/>
              <a:t>) {</a:t>
            </a:r>
          </a:p>
          <a:p>
            <a:endParaRPr lang="en-US" altLang="zh-CN" sz="900" dirty="0"/>
          </a:p>
          <a:p>
            <a:r>
              <a:rPr lang="en-US" altLang="zh-CN" sz="900" dirty="0"/>
              <a:t>                // Set the look target position, if one has been assigned</a:t>
            </a:r>
          </a:p>
          <a:p>
            <a:r>
              <a:rPr lang="en-US" altLang="zh-CN" sz="900" dirty="0"/>
              <a:t>                if(</a:t>
            </a:r>
            <a:r>
              <a:rPr lang="en-US" altLang="zh-CN" sz="900" dirty="0" err="1"/>
              <a:t>lookObj</a:t>
            </a:r>
            <a:r>
              <a:rPr lang="en-US" altLang="zh-CN" sz="900" dirty="0"/>
              <a:t> != null) {</a:t>
            </a:r>
          </a:p>
          <a:p>
            <a:r>
              <a:rPr lang="en-US" altLang="zh-CN" sz="900" dirty="0"/>
              <a:t>                    </a:t>
            </a:r>
            <a:r>
              <a:rPr lang="en-US" altLang="zh-CN" sz="900" dirty="0" err="1"/>
              <a:t>animator.SetLookAtWeight</a:t>
            </a:r>
            <a:r>
              <a:rPr lang="en-US" altLang="zh-CN" sz="900" dirty="0"/>
              <a:t>(1);</a:t>
            </a:r>
          </a:p>
          <a:p>
            <a:r>
              <a:rPr lang="en-US" altLang="zh-CN" sz="900" dirty="0"/>
              <a:t>                    </a:t>
            </a:r>
            <a:r>
              <a:rPr lang="en-US" altLang="zh-CN" sz="900" dirty="0" err="1"/>
              <a:t>animator.SetLookAtPosition</a:t>
            </a:r>
            <a:r>
              <a:rPr lang="en-US" altLang="zh-CN" sz="900" dirty="0"/>
              <a:t>(</a:t>
            </a:r>
            <a:r>
              <a:rPr lang="en-US" altLang="zh-CN" sz="900" dirty="0" err="1"/>
              <a:t>lookObj.position</a:t>
            </a:r>
            <a:r>
              <a:rPr lang="en-US" altLang="zh-CN" sz="900" dirty="0"/>
              <a:t>);</a:t>
            </a:r>
          </a:p>
          <a:p>
            <a:r>
              <a:rPr lang="en-US" altLang="zh-CN" sz="900" dirty="0"/>
              <a:t>                }    </a:t>
            </a:r>
          </a:p>
          <a:p>
            <a:endParaRPr lang="en-US" altLang="zh-CN" sz="900" dirty="0"/>
          </a:p>
          <a:p>
            <a:r>
              <a:rPr lang="en-US" altLang="zh-CN" sz="900" dirty="0"/>
              <a:t>                // Set the right hand target position and rotation, if one has been assigned</a:t>
            </a:r>
          </a:p>
          <a:p>
            <a:r>
              <a:rPr lang="en-US" altLang="zh-CN" sz="900" dirty="0"/>
              <a:t>                if(</a:t>
            </a:r>
            <a:r>
              <a:rPr lang="en-US" altLang="zh-CN" sz="900" dirty="0" err="1"/>
              <a:t>rightHandObj</a:t>
            </a:r>
            <a:r>
              <a:rPr lang="en-US" altLang="zh-CN" sz="900" dirty="0"/>
              <a:t> != null) {</a:t>
            </a:r>
          </a:p>
          <a:p>
            <a:r>
              <a:rPr lang="en-US" altLang="zh-CN" sz="900" dirty="0"/>
              <a:t>                    </a:t>
            </a:r>
            <a:r>
              <a:rPr lang="en-US" altLang="zh-CN" sz="900" dirty="0" err="1"/>
              <a:t>animator.SetIKPositionWeight</a:t>
            </a:r>
            <a:r>
              <a:rPr lang="en-US" altLang="zh-CN" sz="900" dirty="0"/>
              <a:t>(AvatarIKGoal.RightHand,1);</a:t>
            </a:r>
          </a:p>
          <a:p>
            <a:r>
              <a:rPr lang="en-US" altLang="zh-CN" sz="900" dirty="0"/>
              <a:t>                    </a:t>
            </a:r>
            <a:r>
              <a:rPr lang="en-US" altLang="zh-CN" sz="900" dirty="0" err="1"/>
              <a:t>animator.SetIKRotationWeight</a:t>
            </a:r>
            <a:r>
              <a:rPr lang="en-US" altLang="zh-CN" sz="900" dirty="0"/>
              <a:t>(AvatarIKGoal.RightHand,1);  </a:t>
            </a:r>
          </a:p>
          <a:p>
            <a:r>
              <a:rPr lang="en-US" altLang="zh-CN" sz="900" dirty="0"/>
              <a:t>                    </a:t>
            </a:r>
            <a:r>
              <a:rPr lang="en-US" altLang="zh-CN" sz="900" dirty="0" err="1"/>
              <a:t>animator.SetIKPosition</a:t>
            </a:r>
            <a:r>
              <a:rPr lang="en-US" altLang="zh-CN" sz="900" dirty="0"/>
              <a:t>(</a:t>
            </a:r>
            <a:r>
              <a:rPr lang="en-US" altLang="zh-CN" sz="900" dirty="0" err="1"/>
              <a:t>AvatarIKGoal.RightHand,rightHandObj.position</a:t>
            </a:r>
            <a:r>
              <a:rPr lang="en-US" altLang="zh-CN" sz="900" dirty="0"/>
              <a:t>);</a:t>
            </a:r>
          </a:p>
          <a:p>
            <a:r>
              <a:rPr lang="en-US" altLang="zh-CN" sz="900" dirty="0"/>
              <a:t>                    </a:t>
            </a:r>
            <a:r>
              <a:rPr lang="en-US" altLang="zh-CN" sz="900" dirty="0" err="1"/>
              <a:t>animator.SetIKRotation</a:t>
            </a:r>
            <a:r>
              <a:rPr lang="en-US" altLang="zh-CN" sz="900" dirty="0"/>
              <a:t>(</a:t>
            </a:r>
            <a:r>
              <a:rPr lang="en-US" altLang="zh-CN" sz="900" dirty="0" err="1"/>
              <a:t>AvatarIKGoal.RightHand,rightHandObj.rotation</a:t>
            </a:r>
            <a:r>
              <a:rPr lang="en-US" altLang="zh-CN" sz="900" dirty="0"/>
              <a:t>);</a:t>
            </a:r>
          </a:p>
          <a:p>
            <a:r>
              <a:rPr lang="en-US" altLang="zh-CN" sz="900" dirty="0"/>
              <a:t>                }        </a:t>
            </a:r>
          </a:p>
          <a:p>
            <a:r>
              <a:rPr lang="en-US" altLang="zh-CN" sz="900" dirty="0"/>
              <a:t>                </a:t>
            </a:r>
          </a:p>
          <a:p>
            <a:r>
              <a:rPr lang="en-US" altLang="zh-CN" sz="900" dirty="0"/>
              <a:t>            }</a:t>
            </a:r>
          </a:p>
          <a:p>
            <a:r>
              <a:rPr lang="en-US" altLang="zh-CN" sz="900" dirty="0"/>
              <a:t>            </a:t>
            </a:r>
          </a:p>
          <a:p>
            <a:r>
              <a:rPr lang="en-US" altLang="zh-CN" sz="900" dirty="0"/>
              <a:t>            //if the IK is not active, set the position and rotation of the hand and head back to the original position</a:t>
            </a:r>
          </a:p>
          <a:p>
            <a:r>
              <a:rPr lang="en-US" altLang="zh-CN" sz="900" dirty="0"/>
              <a:t>            else {          </a:t>
            </a:r>
          </a:p>
          <a:p>
            <a:r>
              <a:rPr lang="en-US" altLang="zh-CN" sz="900" dirty="0"/>
              <a:t>                </a:t>
            </a:r>
            <a:r>
              <a:rPr lang="en-US" altLang="zh-CN" sz="900" dirty="0" err="1"/>
              <a:t>animator.SetIKPositionWeight</a:t>
            </a:r>
            <a:r>
              <a:rPr lang="en-US" altLang="zh-CN" sz="900" dirty="0"/>
              <a:t>(AvatarIKGoal.RightHand,0);</a:t>
            </a:r>
          </a:p>
          <a:p>
            <a:r>
              <a:rPr lang="en-US" altLang="zh-CN" sz="900" dirty="0"/>
              <a:t>                </a:t>
            </a:r>
            <a:r>
              <a:rPr lang="en-US" altLang="zh-CN" sz="900" dirty="0" err="1"/>
              <a:t>animator.SetIKRotationWeight</a:t>
            </a:r>
            <a:r>
              <a:rPr lang="en-US" altLang="zh-CN" sz="900" dirty="0"/>
              <a:t>(AvatarIKGoal.RightHand,0); </a:t>
            </a:r>
          </a:p>
          <a:p>
            <a:r>
              <a:rPr lang="en-US" altLang="zh-CN" sz="900" dirty="0"/>
              <a:t>                </a:t>
            </a:r>
            <a:r>
              <a:rPr lang="en-US" altLang="zh-CN" sz="900" dirty="0" err="1"/>
              <a:t>animator.SetLookAtWeight</a:t>
            </a:r>
            <a:r>
              <a:rPr lang="en-US" altLang="zh-CN" sz="900" dirty="0"/>
              <a:t>(0);</a:t>
            </a:r>
          </a:p>
          <a:p>
            <a:r>
              <a:rPr lang="en-US" altLang="zh-CN" sz="900" dirty="0"/>
              <a:t>            }</a:t>
            </a:r>
          </a:p>
          <a:p>
            <a:r>
              <a:rPr lang="en-US" altLang="zh-CN" sz="900" dirty="0"/>
              <a:t>        }</a:t>
            </a:r>
          </a:p>
          <a:p>
            <a:r>
              <a:rPr lang="en-US" altLang="zh-CN" sz="900" dirty="0"/>
              <a:t>    }    </a:t>
            </a:r>
          </a:p>
          <a:p>
            <a:r>
              <a:rPr lang="en-US" altLang="zh-CN" sz="900" dirty="0"/>
              <a:t>}</a:t>
            </a:r>
            <a:endParaRPr lang="zh-CN" altLang="en-US" sz="900" dirty="0"/>
          </a:p>
        </p:txBody>
      </p:sp>
    </p:spTree>
    <p:extLst>
      <p:ext uri="{BB962C8B-B14F-4D97-AF65-F5344CB8AC3E}">
        <p14:creationId xmlns:p14="http://schemas.microsoft.com/office/powerpoint/2010/main" val="41542556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6386" name="Picture 2" descr="An empty Game Object acts as the IK target, so the hand will sit correctly on the visible Cylinder ob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211511"/>
            <a:ext cx="5743575" cy="3705225"/>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C:\Program Files\Unity\Editor\Data\Documentation\en\uploads\Main\MecanimIKSetupInspecto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1052736"/>
            <a:ext cx="3038475"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995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Scripting Root Motion for “in-place” humanoid animations</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The animation </a:t>
            </a:r>
            <a:r>
              <a:rPr lang="en-US" altLang="zh-CN" dirty="0"/>
              <a:t>does not contain “root motion”. For this, we can modify root motion from </a:t>
            </a:r>
            <a:r>
              <a:rPr lang="en-US" altLang="zh-CN" dirty="0" smtClean="0"/>
              <a:t>script</a:t>
            </a:r>
          </a:p>
          <a:p>
            <a:r>
              <a:rPr lang="en-US" altLang="zh-CN" dirty="0"/>
              <a:t>On the animation clip </a:t>
            </a:r>
            <a:r>
              <a:rPr lang="en-US" altLang="zh-CN" dirty="0">
                <a:hlinkClick r:id="rId2"/>
              </a:rPr>
              <a:t>create a curve</a:t>
            </a:r>
            <a:r>
              <a:rPr lang="en-US" altLang="zh-CN" dirty="0"/>
              <a:t> that will control the speed of the character (you can add a curve from the Animation Import inspector Curves-&gt; +)</a:t>
            </a:r>
          </a:p>
          <a:p>
            <a:r>
              <a:rPr lang="en-US" altLang="zh-CN" dirty="0"/>
              <a:t>Name that curve something meaningful, like “</a:t>
            </a:r>
            <a:r>
              <a:rPr lang="en-US" altLang="zh-CN" dirty="0" err="1"/>
              <a:t>Runspeed</a:t>
            </a:r>
            <a:r>
              <a:rPr lang="en-US" altLang="zh-CN" dirty="0"/>
              <a:t>”</a:t>
            </a:r>
          </a:p>
          <a:p>
            <a:endParaRPr lang="zh-CN" altLang="en-US" dirty="0"/>
          </a:p>
        </p:txBody>
      </p:sp>
      <p:pic>
        <p:nvPicPr>
          <p:cNvPr id="17410" name="Picture 2" descr="C:\Program Files\Unity\Editor\Data\Documentation\en\uploads\Main\MecanimRootMotionCurv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904" y="5517232"/>
            <a:ext cx="2981325" cy="109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0098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67544" y="404664"/>
            <a:ext cx="8229600" cy="4525963"/>
          </a:xfrm>
        </p:spPr>
        <p:txBody>
          <a:bodyPr/>
          <a:lstStyle/>
          <a:p>
            <a:r>
              <a:rPr lang="en-US" altLang="zh-CN" dirty="0"/>
              <a:t>Create a new Animator </a:t>
            </a:r>
            <a:r>
              <a:rPr lang="en-US" altLang="zh-CN" dirty="0" smtClean="0"/>
              <a:t>Controller</a:t>
            </a:r>
            <a:endParaRPr lang="en-US" altLang="zh-CN" dirty="0"/>
          </a:p>
          <a:p>
            <a:r>
              <a:rPr lang="en-US" altLang="zh-CN" dirty="0"/>
              <a:t>Drop the desired animation clip into </a:t>
            </a:r>
            <a:r>
              <a:rPr lang="en-US" altLang="zh-CN" dirty="0" smtClean="0"/>
              <a:t>it</a:t>
            </a:r>
            <a:endParaRPr lang="en-US" altLang="zh-CN" dirty="0"/>
          </a:p>
          <a:p>
            <a:r>
              <a:rPr lang="en-US" altLang="zh-CN" dirty="0"/>
              <a:t>Add a parameter to the Controller with the same name as the curve </a:t>
            </a:r>
            <a:r>
              <a:rPr lang="en-US" altLang="zh-CN" dirty="0" smtClean="0"/>
              <a:t>(</a:t>
            </a:r>
            <a:r>
              <a:rPr lang="en-US" altLang="zh-CN" dirty="0" err="1" smtClean="0"/>
              <a:t>Runspeed</a:t>
            </a:r>
            <a:r>
              <a:rPr lang="en-US" altLang="zh-CN" dirty="0" smtClean="0"/>
              <a:t>)</a:t>
            </a:r>
            <a:endParaRPr lang="en-US" altLang="zh-CN" dirty="0"/>
          </a:p>
          <a:p>
            <a:endParaRPr lang="zh-CN" altLang="en-US" dirty="0"/>
          </a:p>
        </p:txBody>
      </p:sp>
      <p:pic>
        <p:nvPicPr>
          <p:cNvPr id="18434" name="Picture 2" descr="C:\Program Files\Unity\Editor\Data\Documentation\en\uploads\Main\MecanimRootMotionControll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068960"/>
            <a:ext cx="4752975"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39554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Select the character Dude in the Hierarchy, whose inspector should already have an Animator component.</a:t>
            </a:r>
          </a:p>
          <a:p>
            <a:r>
              <a:rPr lang="en-US" altLang="zh-CN" dirty="0"/>
              <a:t>Drag </a:t>
            </a:r>
            <a:r>
              <a:rPr lang="en-US" altLang="zh-CN" dirty="0" err="1"/>
              <a:t>RootMotionController</a:t>
            </a:r>
            <a:r>
              <a:rPr lang="en-US" altLang="zh-CN" dirty="0"/>
              <a:t> onto the Controller property of the Animator</a:t>
            </a:r>
          </a:p>
          <a:p>
            <a:r>
              <a:rPr lang="en-US" altLang="zh-CN" dirty="0"/>
              <a:t>If you press play now, you should see the “Dude” running in place</a:t>
            </a:r>
          </a:p>
          <a:p>
            <a:endParaRPr lang="zh-CN" altLang="en-US" dirty="0"/>
          </a:p>
        </p:txBody>
      </p:sp>
    </p:spTree>
    <p:extLst>
      <p:ext uri="{BB962C8B-B14F-4D97-AF65-F5344CB8AC3E}">
        <p14:creationId xmlns:p14="http://schemas.microsoft.com/office/powerpoint/2010/main" val="3098293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251520" y="197346"/>
            <a:ext cx="8640960" cy="5355312"/>
          </a:xfrm>
          <a:prstGeom prst="rect">
            <a:avLst/>
          </a:prstGeom>
        </p:spPr>
        <p:txBody>
          <a:bodyPr wrap="square">
            <a:spAutoFit/>
          </a:bodyPr>
          <a:lstStyle/>
          <a:p>
            <a:r>
              <a:rPr lang="en-US" altLang="zh-CN" dirty="0"/>
              <a:t>using </a:t>
            </a:r>
            <a:r>
              <a:rPr lang="en-US" altLang="zh-CN" dirty="0" err="1"/>
              <a:t>UnityEngine</a:t>
            </a:r>
            <a:r>
              <a:rPr lang="en-US" altLang="zh-CN" dirty="0"/>
              <a:t>;</a:t>
            </a:r>
          </a:p>
          <a:p>
            <a:r>
              <a:rPr lang="en-US" altLang="zh-CN" dirty="0"/>
              <a:t>using </a:t>
            </a:r>
            <a:r>
              <a:rPr lang="en-US" altLang="zh-CN" dirty="0" err="1"/>
              <a:t>System.Collections</a:t>
            </a:r>
            <a:r>
              <a:rPr lang="en-US" altLang="zh-CN" dirty="0"/>
              <a:t>;</a:t>
            </a:r>
          </a:p>
          <a:p>
            <a:endParaRPr lang="en-US" altLang="zh-CN" dirty="0"/>
          </a:p>
          <a:p>
            <a:r>
              <a:rPr lang="en-US" altLang="zh-CN" dirty="0"/>
              <a:t>[</a:t>
            </a:r>
            <a:r>
              <a:rPr lang="en-US" altLang="zh-CN" dirty="0" err="1"/>
              <a:t>RequireComponent</a:t>
            </a:r>
            <a:r>
              <a:rPr lang="en-US" altLang="zh-CN" dirty="0"/>
              <a:t>(</a:t>
            </a:r>
            <a:r>
              <a:rPr lang="en-US" altLang="zh-CN" dirty="0" err="1"/>
              <a:t>typeof</a:t>
            </a:r>
            <a:r>
              <a:rPr lang="en-US" altLang="zh-CN" dirty="0"/>
              <a:t>(Animator))]</a:t>
            </a:r>
          </a:p>
          <a:p>
            <a:r>
              <a:rPr lang="en-US" altLang="zh-CN" dirty="0"/>
              <a:t>    </a:t>
            </a:r>
          </a:p>
          <a:p>
            <a:r>
              <a:rPr lang="en-US" altLang="zh-CN" dirty="0"/>
              <a:t>public class </a:t>
            </a:r>
            <a:r>
              <a:rPr lang="en-US" altLang="zh-CN" dirty="0" err="1"/>
              <a:t>RootMotionScript</a:t>
            </a:r>
            <a:r>
              <a:rPr lang="en-US" altLang="zh-CN" dirty="0"/>
              <a:t> : </a:t>
            </a:r>
            <a:r>
              <a:rPr lang="en-US" altLang="zh-CN" dirty="0" err="1"/>
              <a:t>MonoBehaviour</a:t>
            </a:r>
            <a:r>
              <a:rPr lang="en-US" altLang="zh-CN" dirty="0"/>
              <a:t> {</a:t>
            </a:r>
          </a:p>
          <a:p>
            <a:r>
              <a:rPr lang="en-US" altLang="zh-CN" dirty="0"/>
              <a:t>            </a:t>
            </a:r>
          </a:p>
          <a:p>
            <a:r>
              <a:rPr lang="en-US" altLang="zh-CN" dirty="0"/>
              <a:t>    void </a:t>
            </a:r>
            <a:r>
              <a:rPr lang="en-US" altLang="zh-CN" dirty="0" err="1"/>
              <a:t>OnAnimatorMove</a:t>
            </a:r>
            <a:r>
              <a:rPr lang="en-US" altLang="zh-CN" dirty="0"/>
              <a:t>()</a:t>
            </a:r>
          </a:p>
          <a:p>
            <a:r>
              <a:rPr lang="en-US" altLang="zh-CN" dirty="0"/>
              <a:t>    {</a:t>
            </a:r>
          </a:p>
          <a:p>
            <a:r>
              <a:rPr lang="en-US" altLang="zh-CN" dirty="0"/>
              <a:t>            Animator </a:t>
            </a:r>
            <a:r>
              <a:rPr lang="en-US" altLang="zh-CN" dirty="0" err="1"/>
              <a:t>animator</a:t>
            </a:r>
            <a:r>
              <a:rPr lang="en-US" altLang="zh-CN" dirty="0"/>
              <a:t> = </a:t>
            </a:r>
            <a:r>
              <a:rPr lang="en-US" altLang="zh-CN" dirty="0" err="1"/>
              <a:t>GetComponent</a:t>
            </a:r>
            <a:r>
              <a:rPr lang="en-US" altLang="zh-CN" dirty="0"/>
              <a:t>&lt;Animator&gt;(); </a:t>
            </a:r>
          </a:p>
          <a:p>
            <a:r>
              <a:rPr lang="en-US" altLang="zh-CN" dirty="0"/>
              <a:t>                              </a:t>
            </a:r>
          </a:p>
          <a:p>
            <a:r>
              <a:rPr lang="en-US" altLang="zh-CN" dirty="0"/>
              <a:t>            if (animator)</a:t>
            </a:r>
          </a:p>
          <a:p>
            <a:r>
              <a:rPr lang="en-US" altLang="zh-CN" dirty="0"/>
              <a:t>            {</a:t>
            </a:r>
          </a:p>
          <a:p>
            <a:r>
              <a:rPr lang="en-US" altLang="zh-CN" dirty="0"/>
              <a:t>     Vector3 </a:t>
            </a:r>
            <a:r>
              <a:rPr lang="en-US" altLang="zh-CN" dirty="0" err="1"/>
              <a:t>newPosition</a:t>
            </a:r>
            <a:r>
              <a:rPr lang="en-US" altLang="zh-CN" dirty="0"/>
              <a:t> = </a:t>
            </a:r>
            <a:r>
              <a:rPr lang="en-US" altLang="zh-CN" dirty="0" err="1"/>
              <a:t>transform.position</a:t>
            </a:r>
            <a:r>
              <a:rPr lang="en-US" altLang="zh-CN" dirty="0"/>
              <a:t>;</a:t>
            </a:r>
          </a:p>
          <a:p>
            <a:r>
              <a:rPr lang="en-US" altLang="zh-CN" dirty="0"/>
              <a:t>               </a:t>
            </a:r>
            <a:r>
              <a:rPr lang="en-US" altLang="zh-CN" dirty="0" err="1"/>
              <a:t>newPosition.z</a:t>
            </a:r>
            <a:r>
              <a:rPr lang="en-US" altLang="zh-CN" dirty="0"/>
              <a:t> += </a:t>
            </a:r>
            <a:r>
              <a:rPr lang="en-US" altLang="zh-CN" dirty="0" err="1"/>
              <a:t>animator.GetFloat</a:t>
            </a:r>
            <a:r>
              <a:rPr lang="en-US" altLang="zh-CN" dirty="0"/>
              <a:t>("</a:t>
            </a:r>
            <a:r>
              <a:rPr lang="en-US" altLang="zh-CN" dirty="0" err="1"/>
              <a:t>Runspeed</a:t>
            </a:r>
            <a:r>
              <a:rPr lang="en-US" altLang="zh-CN" dirty="0"/>
              <a:t>") * </a:t>
            </a:r>
            <a:r>
              <a:rPr lang="en-US" altLang="zh-CN" dirty="0" err="1"/>
              <a:t>Time.deltaTime</a:t>
            </a:r>
            <a:r>
              <a:rPr lang="en-US" altLang="zh-CN" dirty="0"/>
              <a:t>; </a:t>
            </a:r>
          </a:p>
          <a:p>
            <a:r>
              <a:rPr lang="en-US" altLang="zh-CN" dirty="0"/>
              <a:t>     </a:t>
            </a:r>
            <a:r>
              <a:rPr lang="en-US" altLang="zh-CN" dirty="0" err="1"/>
              <a:t>transform.position</a:t>
            </a:r>
            <a:r>
              <a:rPr lang="en-US" altLang="zh-CN" dirty="0"/>
              <a:t> = </a:t>
            </a:r>
            <a:r>
              <a:rPr lang="en-US" altLang="zh-CN" dirty="0" err="1"/>
              <a:t>newPosition</a:t>
            </a:r>
            <a:r>
              <a:rPr lang="en-US" altLang="zh-CN" dirty="0"/>
              <a:t>;</a:t>
            </a:r>
          </a:p>
          <a:p>
            <a:r>
              <a:rPr lang="en-US" altLang="zh-CN" dirty="0"/>
              <a:t>            }</a:t>
            </a:r>
          </a:p>
          <a:p>
            <a:r>
              <a:rPr lang="en-US" altLang="zh-CN" dirty="0"/>
              <a:t>    }</a:t>
            </a:r>
          </a:p>
          <a:p>
            <a:r>
              <a:rPr lang="en-US" altLang="zh-CN" dirty="0"/>
              <a:t>}</a:t>
            </a:r>
          </a:p>
        </p:txBody>
      </p:sp>
    </p:spTree>
    <p:extLst>
      <p:ext uri="{BB962C8B-B14F-4D97-AF65-F5344CB8AC3E}">
        <p14:creationId xmlns:p14="http://schemas.microsoft.com/office/powerpoint/2010/main" val="39522155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Animator </a:t>
            </a:r>
            <a:r>
              <a:rPr lang="en-US" altLang="zh-CN" dirty="0"/>
              <a:t>component will detect that the script has an </a:t>
            </a:r>
            <a:r>
              <a:rPr lang="en-US" altLang="zh-CN" dirty="0" err="1">
                <a:hlinkClick r:id="rId2"/>
              </a:rPr>
              <a:t>OnAnimatorMove</a:t>
            </a:r>
            <a:r>
              <a:rPr lang="en-US" altLang="zh-CN" dirty="0"/>
              <a:t> function and show the Apply Root Motion property as </a:t>
            </a:r>
            <a:r>
              <a:rPr lang="en-US" altLang="zh-CN" i="1" dirty="0"/>
              <a:t>Handled by Script</a:t>
            </a:r>
            <a:r>
              <a:rPr lang="en-US" altLang="zh-CN" dirty="0"/>
              <a:t> </a:t>
            </a:r>
            <a:endParaRPr lang="zh-CN" altLang="en-US" dirty="0"/>
          </a:p>
        </p:txBody>
      </p:sp>
      <p:pic>
        <p:nvPicPr>
          <p:cNvPr id="19458" name="Picture 2" descr="C:\Program Files\Unity\Editor\Data\Documentation\en\uploads\Main\MecanimRootMotionDud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3717032"/>
            <a:ext cx="2933700"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40786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Blend Trees</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smtClean="0"/>
              <a:t>Perhaps </a:t>
            </a:r>
            <a:r>
              <a:rPr lang="en-US" altLang="zh-CN" dirty="0"/>
              <a:t>the best known example is the blending of walking and running animations according to the character’s speed. Another example is a character leaning to the left or right as he turns during a run.</a:t>
            </a:r>
          </a:p>
          <a:p>
            <a:r>
              <a:rPr lang="en-US" altLang="zh-CN" dirty="0" smtClean="0"/>
              <a:t>Transitions VS </a:t>
            </a:r>
            <a:r>
              <a:rPr lang="en-US" altLang="zh-CN" dirty="0"/>
              <a:t>Blend </a:t>
            </a:r>
            <a:r>
              <a:rPr lang="en-US" altLang="zh-CN" dirty="0" smtClean="0"/>
              <a:t>Trees</a:t>
            </a:r>
          </a:p>
          <a:p>
            <a:pPr lvl="1"/>
            <a:r>
              <a:rPr lang="en-US" altLang="zh-CN" dirty="0" smtClean="0"/>
              <a:t>While </a:t>
            </a:r>
            <a:r>
              <a:rPr lang="en-US" altLang="zh-CN" dirty="0"/>
              <a:t>both are used for creating smooth animation, they are used for different kinds of situations.</a:t>
            </a:r>
          </a:p>
          <a:p>
            <a:pPr lvl="1"/>
            <a:r>
              <a:rPr lang="en-US" altLang="zh-CN" dirty="0"/>
              <a:t>Transitions are used for transitioning smoothly from one Animation State to another over a given amount of time. Transitions are specified as part of an </a:t>
            </a:r>
            <a:r>
              <a:rPr lang="en-US" altLang="zh-CN" dirty="0">
                <a:hlinkClick r:id="rId2"/>
              </a:rPr>
              <a:t>Animation State Machine</a:t>
            </a:r>
            <a:r>
              <a:rPr lang="en-US" altLang="zh-CN" dirty="0"/>
              <a:t>. A transition from one motion to a completely different motion is usually fine if the transition is quick.</a:t>
            </a:r>
          </a:p>
          <a:p>
            <a:pPr lvl="1"/>
            <a:r>
              <a:rPr lang="en-US" altLang="zh-CN" dirty="0"/>
              <a:t>Blend Trees are used for allowing multiple animations to be blended smoothly by incorporating parts of them all to varying degrees. The amount that each of the motions contributes to the final effect is controlled using a </a:t>
            </a:r>
            <a:r>
              <a:rPr lang="en-US" altLang="zh-CN" i="1" dirty="0"/>
              <a:t>blending parameter</a:t>
            </a:r>
            <a:r>
              <a:rPr lang="en-US" altLang="zh-CN" dirty="0"/>
              <a:t>, which is just one of the numeric </a:t>
            </a:r>
            <a:r>
              <a:rPr lang="en-US" altLang="zh-CN" dirty="0">
                <a:hlinkClick r:id="rId3"/>
              </a:rPr>
              <a:t>animation parameters</a:t>
            </a:r>
            <a:r>
              <a:rPr lang="en-US" altLang="zh-CN" dirty="0"/>
              <a:t> associated with the Animator Controller. In order for the blended motion to make sense, the motions that are blended must be of similar nature and timing. Blend Trees are a special type of state in an Animation State Machine</a:t>
            </a:r>
            <a:r>
              <a:rPr lang="en-US" altLang="zh-CN" dirty="0" smtClean="0"/>
              <a:t>.</a:t>
            </a:r>
            <a:endParaRPr lang="zh-CN" altLang="en-US" dirty="0"/>
          </a:p>
        </p:txBody>
      </p:sp>
    </p:spTree>
    <p:extLst>
      <p:ext uri="{BB962C8B-B14F-4D97-AF65-F5344CB8AC3E}">
        <p14:creationId xmlns:p14="http://schemas.microsoft.com/office/powerpoint/2010/main" val="4071626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Non-humanoid animations</a:t>
            </a:r>
            <a:endParaRPr lang="zh-CN" altLang="en-US" dirty="0"/>
          </a:p>
        </p:txBody>
      </p:sp>
      <p:sp>
        <p:nvSpPr>
          <p:cNvPr id="3" name="内容占位符 2"/>
          <p:cNvSpPr>
            <a:spLocks noGrp="1"/>
          </p:cNvSpPr>
          <p:nvPr>
            <p:ph idx="1"/>
          </p:nvPr>
        </p:nvSpPr>
        <p:spPr/>
        <p:txBody>
          <a:bodyPr>
            <a:normAutofit fontScale="92500"/>
          </a:bodyPr>
          <a:lstStyle/>
          <a:p>
            <a:r>
              <a:rPr lang="en-US" altLang="zh-CN" dirty="0"/>
              <a:t>Two options for non-humanoid animation are provided: </a:t>
            </a:r>
            <a:r>
              <a:rPr lang="en-US" altLang="zh-CN" i="1" dirty="0"/>
              <a:t>Generic</a:t>
            </a:r>
            <a:r>
              <a:rPr lang="en-US" altLang="zh-CN" dirty="0"/>
              <a:t> and </a:t>
            </a:r>
            <a:r>
              <a:rPr lang="en-US" altLang="zh-CN" i="1" dirty="0" smtClean="0"/>
              <a:t>Legacy</a:t>
            </a:r>
            <a:endParaRPr lang="en-US" altLang="zh-CN" dirty="0" smtClean="0"/>
          </a:p>
          <a:p>
            <a:r>
              <a:rPr lang="en-US" altLang="zh-CN" dirty="0" smtClean="0"/>
              <a:t>Generic </a:t>
            </a:r>
            <a:r>
              <a:rPr lang="en-US" altLang="zh-CN" dirty="0"/>
              <a:t>animations are imported using the </a:t>
            </a:r>
            <a:r>
              <a:rPr lang="en-US" altLang="zh-CN" dirty="0" err="1"/>
              <a:t>Mecanim</a:t>
            </a:r>
            <a:r>
              <a:rPr lang="en-US" altLang="zh-CN" dirty="0"/>
              <a:t> system but don’t take advantage of the extra features available for humanoid </a:t>
            </a:r>
            <a:r>
              <a:rPr lang="en-US" altLang="zh-CN" dirty="0" smtClean="0"/>
              <a:t>animations</a:t>
            </a:r>
          </a:p>
          <a:p>
            <a:r>
              <a:rPr lang="en-US" altLang="zh-CN" dirty="0" smtClean="0"/>
              <a:t>Legacy </a:t>
            </a:r>
            <a:r>
              <a:rPr lang="en-US" altLang="zh-CN" dirty="0"/>
              <a:t>animations use the animation system that was provided by Unity before </a:t>
            </a:r>
            <a:r>
              <a:rPr lang="en-US" altLang="zh-CN" dirty="0" err="1" smtClean="0"/>
              <a:t>Mecanim</a:t>
            </a:r>
            <a:endParaRPr lang="en-US" altLang="zh-CN" dirty="0" smtClean="0"/>
          </a:p>
          <a:p>
            <a:pPr lvl="1"/>
            <a:r>
              <a:rPr lang="en-US" altLang="zh-CN" dirty="0" smtClean="0"/>
              <a:t>There </a:t>
            </a:r>
            <a:r>
              <a:rPr lang="en-US" altLang="zh-CN" dirty="0"/>
              <a:t>are some cases where it is still useful to work with legacy </a:t>
            </a:r>
            <a:r>
              <a:rPr lang="en-US" altLang="zh-CN" dirty="0" smtClean="0"/>
              <a:t>animations</a:t>
            </a:r>
            <a:endParaRPr lang="zh-CN" altLang="en-US" dirty="0"/>
          </a:p>
        </p:txBody>
      </p:sp>
    </p:spTree>
    <p:extLst>
      <p:ext uri="{BB962C8B-B14F-4D97-AF65-F5344CB8AC3E}">
        <p14:creationId xmlns:p14="http://schemas.microsoft.com/office/powerpoint/2010/main" val="17443300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dirty="0" smtClean="0"/>
              <a:t>Examples </a:t>
            </a:r>
            <a:r>
              <a:rPr lang="en-US" altLang="zh-CN" dirty="0"/>
              <a:t>of similar motions could be various walk and run animations. In order for the blend to work well, the movements in the clips must take place at the same points in normalized time. For example, walking and running animations can be aligned so that the moments of contact of foot to the floor take place at the same points in normalized time (e.g. the left foot hits at 0.0 and the right foot at 0.5). Since normalized time is used, it doesn’t matter if the clips are of different length.</a:t>
            </a:r>
          </a:p>
          <a:p>
            <a:endParaRPr lang="zh-CN" altLang="en-US" dirty="0"/>
          </a:p>
        </p:txBody>
      </p:sp>
    </p:spTree>
    <p:extLst>
      <p:ext uri="{BB962C8B-B14F-4D97-AF65-F5344CB8AC3E}">
        <p14:creationId xmlns:p14="http://schemas.microsoft.com/office/powerpoint/2010/main" val="2217284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Using Blend Trees</a:t>
            </a:r>
            <a:endParaRPr lang="zh-CN" altLang="en-US" dirty="0"/>
          </a:p>
        </p:txBody>
      </p:sp>
      <p:sp>
        <p:nvSpPr>
          <p:cNvPr id="3" name="内容占位符 2"/>
          <p:cNvSpPr>
            <a:spLocks noGrp="1"/>
          </p:cNvSpPr>
          <p:nvPr>
            <p:ph idx="1"/>
          </p:nvPr>
        </p:nvSpPr>
        <p:spPr/>
        <p:txBody>
          <a:bodyPr>
            <a:normAutofit fontScale="92500" lnSpcReduction="10000"/>
          </a:bodyPr>
          <a:lstStyle/>
          <a:p>
            <a:pPr marL="514350" indent="-514350">
              <a:buFont typeface="+mj-lt"/>
              <a:buAutoNum type="arabicPeriod"/>
            </a:pPr>
            <a:r>
              <a:rPr lang="en-US" altLang="zh-CN" dirty="0" smtClean="0"/>
              <a:t>Right-click </a:t>
            </a:r>
            <a:r>
              <a:rPr lang="en-US" altLang="zh-CN" dirty="0"/>
              <a:t>on empty space on the Animator Controller Window.</a:t>
            </a:r>
          </a:p>
          <a:p>
            <a:pPr marL="514350" indent="-514350">
              <a:buFont typeface="+mj-lt"/>
              <a:buAutoNum type="arabicPeriod"/>
            </a:pPr>
            <a:r>
              <a:rPr lang="en-US" altLang="zh-CN" dirty="0"/>
              <a:t>Select Create State &gt; From New Blend Tree from the context menu that appears.</a:t>
            </a:r>
          </a:p>
          <a:p>
            <a:pPr marL="514350" indent="-514350">
              <a:buFont typeface="+mj-lt"/>
              <a:buAutoNum type="arabicPeriod"/>
            </a:pPr>
            <a:r>
              <a:rPr lang="en-US" altLang="zh-CN" dirty="0"/>
              <a:t>Double-click on the Blend Tree to enter the Blend Tree Graph.</a:t>
            </a:r>
          </a:p>
          <a:p>
            <a:r>
              <a:rPr lang="en-US" altLang="zh-CN" dirty="0"/>
              <a:t>The Animator Window now shows a graph of the entire Blend Tree while the Inspector shows the currently selected node and its immediate children.</a:t>
            </a:r>
          </a:p>
          <a:p>
            <a:endParaRPr lang="zh-CN" altLang="en-US" dirty="0"/>
          </a:p>
        </p:txBody>
      </p:sp>
    </p:spTree>
    <p:extLst>
      <p:ext uri="{BB962C8B-B14F-4D97-AF65-F5344CB8AC3E}">
        <p14:creationId xmlns:p14="http://schemas.microsoft.com/office/powerpoint/2010/main" val="5521301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482" name="Picture 2" descr="The Animator Window shows a graph of the entire Blend Tree. To the left is a Blend Tree with only the root Blend Node (no child nodes have been added yet). To the right is a Blend Tree with a root Blend Node and three Animation Clips as child nod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 y="2132856"/>
            <a:ext cx="6191250" cy="1743075"/>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descr="A 2D Blendtree set up with five animation clips, being previewed in the insp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192" y="-156061"/>
            <a:ext cx="2638425" cy="742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5057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1D Blending</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1D </a:t>
            </a:r>
            <a:r>
              <a:rPr lang="en-US" altLang="zh-CN" dirty="0"/>
              <a:t>Blending blends the child motions according to a single parameter.</a:t>
            </a:r>
          </a:p>
          <a:p>
            <a:r>
              <a:rPr lang="en-US" altLang="zh-CN" dirty="0"/>
              <a:t>After setting the Blend Type, the first thing you need is to select the </a:t>
            </a:r>
            <a:r>
              <a:rPr lang="en-US" altLang="zh-CN" dirty="0">
                <a:hlinkClick r:id="rId2"/>
              </a:rPr>
              <a:t>Animation Parameter</a:t>
            </a:r>
            <a:r>
              <a:rPr lang="en-US" altLang="zh-CN" dirty="0"/>
              <a:t> that will control this Blend Tree. In this example, the parameter is </a:t>
            </a:r>
            <a:r>
              <a:rPr lang="en-US" altLang="zh-CN" i="1" dirty="0"/>
              <a:t>direction</a:t>
            </a:r>
            <a:r>
              <a:rPr lang="en-US" altLang="zh-CN" dirty="0"/>
              <a:t> which varies between –1.0 (left) and +1.0 (right), with 0.0 denoting a straight run without leaning.</a:t>
            </a:r>
          </a:p>
          <a:p>
            <a:r>
              <a:rPr lang="en-US" altLang="zh-CN" dirty="0"/>
              <a:t>Then you can add individual animations by clicking the small “+” button and selecting Add Motion Field from the popup menu. When you’re done, it should look something like this:</a:t>
            </a:r>
          </a:p>
          <a:p>
            <a:endParaRPr lang="zh-CN" altLang="en-US" dirty="0"/>
          </a:p>
        </p:txBody>
      </p:sp>
    </p:spTree>
    <p:extLst>
      <p:ext uri="{BB962C8B-B14F-4D97-AF65-F5344CB8AC3E}">
        <p14:creationId xmlns:p14="http://schemas.microsoft.com/office/powerpoint/2010/main" val="17730646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1506" name="Picture 2" descr="A 1D Blend Tree with three Animation Cli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476672"/>
            <a:ext cx="2495550" cy="3200400"/>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The diagram at the top of the Blend Tree Inspector visualizes the weights of the child motions over the range of the parameter valu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7" y="4365104"/>
            <a:ext cx="5248275" cy="124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96412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a:t>2D Blending</a:t>
            </a:r>
            <a:endParaRPr lang="zh-CN" altLang="en-US"/>
          </a:p>
        </p:txBody>
      </p:sp>
      <p:sp>
        <p:nvSpPr>
          <p:cNvPr id="3" name="内容占位符 2"/>
          <p:cNvSpPr>
            <a:spLocks noGrp="1"/>
          </p:cNvSpPr>
          <p:nvPr>
            <p:ph idx="1"/>
          </p:nvPr>
        </p:nvSpPr>
        <p:spPr>
          <a:xfrm>
            <a:off x="457200" y="1600200"/>
            <a:ext cx="8229600" cy="5213176"/>
          </a:xfrm>
        </p:spPr>
        <p:txBody>
          <a:bodyPr>
            <a:normAutofit fontScale="62500" lnSpcReduction="20000"/>
          </a:bodyPr>
          <a:lstStyle/>
          <a:p>
            <a:r>
              <a:rPr lang="en-US" altLang="zh-CN" dirty="0" smtClean="0"/>
              <a:t>The </a:t>
            </a:r>
            <a:r>
              <a:rPr lang="en-US" altLang="zh-CN" dirty="0"/>
              <a:t>2D blending types blends the child motions according to two parameters.</a:t>
            </a:r>
          </a:p>
          <a:p>
            <a:pPr lvl="1"/>
            <a:r>
              <a:rPr lang="en-US" altLang="zh-CN" dirty="0" smtClean="0"/>
              <a:t>2D </a:t>
            </a:r>
            <a:r>
              <a:rPr lang="en-US" altLang="zh-CN" dirty="0"/>
              <a:t>Simple Directional: Best used when your motions represent different directions, such as “walk forward”, “walk backward”, “walk left”, and “walk right”, or “aim up”, “aim down”, “aim left”, and “aim right”. Optionally a single motion at position (0, 0) can be included, such as “idle” or “aim straight”. In the Simple Directional type there should </a:t>
            </a:r>
            <a:r>
              <a:rPr lang="en-US" altLang="zh-CN" i="1" dirty="0"/>
              <a:t>not</a:t>
            </a:r>
            <a:r>
              <a:rPr lang="en-US" altLang="zh-CN" dirty="0"/>
              <a:t> be multiple motions in the same direction, such as “walk forward” and “run forward”.</a:t>
            </a:r>
          </a:p>
          <a:p>
            <a:pPr lvl="1"/>
            <a:r>
              <a:rPr lang="en-US" altLang="zh-CN" dirty="0"/>
              <a:t>2D Freeform Directional: This blend type is also used when your motions represent different directions, however you can have multiple motions in the same direction, for example “walk forward” and “run forward”. In the Freeform Directional type the set of motions should always include a single motion at position (0, 0), such as “idle”.</a:t>
            </a:r>
          </a:p>
          <a:p>
            <a:pPr lvl="1"/>
            <a:r>
              <a:rPr lang="en-US" altLang="zh-CN" dirty="0"/>
              <a:t>2D Freeform Cartesian: Best used when your motions do not represent different directions. With Freeform Cartesian your X parameter and Y parameter can represent different concepts, such as angular speed and linear speed. An example would be motions such as “walk forward no turn”, “run forward no turn”, “walk forward turn right”, “run forward turn right” etc.</a:t>
            </a:r>
          </a:p>
          <a:p>
            <a:pPr lvl="1"/>
            <a:r>
              <a:rPr lang="en-US" altLang="zh-CN" dirty="0"/>
              <a:t>Direct: This type of blend tree lets user control the weight of each node directly. Useful for facial shapes or random idle </a:t>
            </a:r>
            <a:r>
              <a:rPr lang="en-US" altLang="zh-CN" dirty="0" smtClean="0"/>
              <a:t>blending</a:t>
            </a:r>
            <a:endParaRPr lang="zh-CN" altLang="en-US" dirty="0"/>
          </a:p>
        </p:txBody>
      </p:sp>
    </p:spTree>
    <p:extLst>
      <p:ext uri="{BB962C8B-B14F-4D97-AF65-F5344CB8AC3E}">
        <p14:creationId xmlns:p14="http://schemas.microsoft.com/office/powerpoint/2010/main" val="36314246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a:t>After setting the Blend Type, the first thing you need is to select the two </a:t>
            </a:r>
            <a:r>
              <a:rPr lang="en-US" altLang="zh-CN" dirty="0">
                <a:hlinkClick r:id="rId2"/>
              </a:rPr>
              <a:t>Animation Parameters</a:t>
            </a:r>
            <a:r>
              <a:rPr lang="en-US" altLang="zh-CN" dirty="0"/>
              <a:t> that will control this </a:t>
            </a:r>
            <a:r>
              <a:rPr lang="en-US" altLang="zh-CN" dirty="0">
                <a:hlinkClick r:id="rId3"/>
              </a:rPr>
              <a:t>Blend </a:t>
            </a:r>
            <a:r>
              <a:rPr lang="en-US" altLang="zh-CN" dirty="0" smtClean="0">
                <a:hlinkClick r:id="rId3"/>
              </a:rPr>
              <a:t>Tree</a:t>
            </a:r>
            <a:endParaRPr lang="en-US" altLang="zh-CN" dirty="0" smtClean="0"/>
          </a:p>
          <a:p>
            <a:r>
              <a:rPr lang="en-US" altLang="zh-CN" dirty="0" smtClean="0"/>
              <a:t>Then </a:t>
            </a:r>
            <a:r>
              <a:rPr lang="en-US" altLang="zh-CN" dirty="0"/>
              <a:t>you can add individual animations by clicking + -&gt; Add Motion Field to add an Animation Clip to the blend </a:t>
            </a:r>
            <a:r>
              <a:rPr lang="en-US" altLang="zh-CN" dirty="0" smtClean="0"/>
              <a:t>tree</a:t>
            </a:r>
            <a:endParaRPr lang="zh-CN" altLang="en-US" dirty="0"/>
          </a:p>
        </p:txBody>
      </p:sp>
    </p:spTree>
    <p:extLst>
      <p:ext uri="{BB962C8B-B14F-4D97-AF65-F5344CB8AC3E}">
        <p14:creationId xmlns:p14="http://schemas.microsoft.com/office/powerpoint/2010/main" val="12848486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descr="A 2D Blend Node with five Animation Cli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548680"/>
            <a:ext cx="2495550" cy="507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26135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a:t>The positions in 2D blending are like the thresholds in 1D blending, except that there are two values instead of one, corresponding to each of the two </a:t>
            </a:r>
            <a:r>
              <a:rPr lang="en-US" altLang="zh-CN" dirty="0" smtClean="0"/>
              <a:t>parameters</a:t>
            </a:r>
          </a:p>
          <a:p>
            <a:r>
              <a:rPr lang="en-US" altLang="zh-CN" dirty="0" smtClean="0"/>
              <a:t>A </a:t>
            </a:r>
            <a:r>
              <a:rPr lang="en-US" altLang="zh-CN" dirty="0"/>
              <a:t>walking forward animation might have a </a:t>
            </a:r>
            <a:r>
              <a:rPr lang="en-US" altLang="zh-CN" dirty="0" err="1"/>
              <a:t>velocityX</a:t>
            </a:r>
            <a:r>
              <a:rPr lang="en-US" altLang="zh-CN" dirty="0"/>
              <a:t> of 0 and a </a:t>
            </a:r>
            <a:r>
              <a:rPr lang="en-US" altLang="zh-CN" dirty="0" err="1"/>
              <a:t>velocityZ</a:t>
            </a:r>
            <a:r>
              <a:rPr lang="en-US" altLang="zh-CN" dirty="0"/>
              <a:t> of </a:t>
            </a:r>
            <a:r>
              <a:rPr lang="en-US" altLang="zh-CN" dirty="0" smtClean="0"/>
              <a:t>1.5</a:t>
            </a:r>
            <a:endParaRPr lang="zh-CN" altLang="en-US" dirty="0"/>
          </a:p>
        </p:txBody>
      </p:sp>
    </p:spTree>
    <p:extLst>
      <p:ext uri="{BB962C8B-B14F-4D97-AF65-F5344CB8AC3E}">
        <p14:creationId xmlns:p14="http://schemas.microsoft.com/office/powerpoint/2010/main" val="10727092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descr="The diagram at the top of the Blend Node Inspector visualizes the weights of the child motions over the extends of the parameter valu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844824"/>
            <a:ext cx="5810250" cy="293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482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Animation workflow</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Each of these pieces - the Animation Clips, the Animator Controller, and the Avatar, are brought together on a </a:t>
            </a:r>
            <a:r>
              <a:rPr lang="en-US" altLang="zh-CN" dirty="0" err="1"/>
              <a:t>GameObject</a:t>
            </a:r>
            <a:r>
              <a:rPr lang="en-US" altLang="zh-CN" dirty="0"/>
              <a:t> via the Animator </a:t>
            </a:r>
            <a:r>
              <a:rPr lang="en-US" altLang="zh-CN" dirty="0" smtClean="0"/>
              <a:t>Component</a:t>
            </a:r>
          </a:p>
          <a:p>
            <a:r>
              <a:rPr lang="en-US" altLang="zh-CN" dirty="0" smtClean="0"/>
              <a:t>This </a:t>
            </a:r>
            <a:r>
              <a:rPr lang="en-US" altLang="zh-CN" dirty="0"/>
              <a:t>component has a reference to an Animator Controller, and (if required) the Avatar for this model. The Animator Controller, in turn, contains the references to the Animation Clips it uses.</a:t>
            </a:r>
            <a:endParaRPr lang="zh-CN" altLang="en-US" dirty="0"/>
          </a:p>
        </p:txBody>
      </p:sp>
    </p:spTree>
    <p:extLst>
      <p:ext uri="{BB962C8B-B14F-4D97-AF65-F5344CB8AC3E}">
        <p14:creationId xmlns:p14="http://schemas.microsoft.com/office/powerpoint/2010/main" val="16066752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dirty="0" smtClean="0"/>
              <a:t>For example</a:t>
            </a:r>
            <a:r>
              <a:rPr lang="en-US" altLang="zh-CN" dirty="0"/>
              <a:t>, that your parameters correspond to sideways velocity and forward velocity, and that you have an idle animation with an average velocity (0, 0, 0), a walk animation with (0, 0, 1.5), and two strafe animations with velocities of (–1.5, 0, 0) and (1.5, 0, 0) respectively. Choosing the </a:t>
            </a:r>
            <a:r>
              <a:rPr lang="en-US" altLang="zh-CN" i="1" dirty="0"/>
              <a:t>Velocity XZ</a:t>
            </a:r>
            <a:r>
              <a:rPr lang="en-US" altLang="zh-CN" dirty="0"/>
              <a:t> option from the drop-down would set the positions of the motions according to the X and Z coordinates of those </a:t>
            </a:r>
            <a:r>
              <a:rPr lang="en-US" altLang="zh-CN" dirty="0" smtClean="0"/>
              <a:t>velocities</a:t>
            </a:r>
            <a:endParaRPr lang="zh-CN" altLang="en-US" dirty="0"/>
          </a:p>
        </p:txBody>
      </p:sp>
    </p:spTree>
    <p:extLst>
      <p:ext uri="{BB962C8B-B14F-4D97-AF65-F5344CB8AC3E}">
        <p14:creationId xmlns:p14="http://schemas.microsoft.com/office/powerpoint/2010/main" val="186171681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Direct Blending</a:t>
            </a:r>
            <a:endParaRPr lang="zh-CN" altLang="en-US" dirty="0"/>
          </a:p>
        </p:txBody>
      </p:sp>
      <p:sp>
        <p:nvSpPr>
          <p:cNvPr id="3" name="内容占位符 2"/>
          <p:cNvSpPr>
            <a:spLocks noGrp="1"/>
          </p:cNvSpPr>
          <p:nvPr>
            <p:ph idx="1"/>
          </p:nvPr>
        </p:nvSpPr>
        <p:spPr/>
        <p:txBody>
          <a:bodyPr/>
          <a:lstStyle/>
          <a:p>
            <a:r>
              <a:rPr lang="en-US" altLang="zh-CN" dirty="0"/>
              <a:t>Using a Direct Blend Tree allows you to map animator parameters directly to the weight of a </a:t>
            </a:r>
            <a:r>
              <a:rPr lang="en-US" altLang="zh-CN" dirty="0" err="1"/>
              <a:t>BlendTree</a:t>
            </a:r>
            <a:r>
              <a:rPr lang="en-US" altLang="zh-CN" dirty="0"/>
              <a:t> </a:t>
            </a:r>
            <a:r>
              <a:rPr lang="en-US" altLang="zh-CN" dirty="0" smtClean="0"/>
              <a:t>child</a:t>
            </a:r>
          </a:p>
          <a:p>
            <a:r>
              <a:rPr lang="en-US" altLang="zh-CN" dirty="0" smtClean="0"/>
              <a:t>This </a:t>
            </a:r>
            <a:r>
              <a:rPr lang="en-US" altLang="zh-CN" dirty="0"/>
              <a:t>can be useful if you want to have exact control over the various animations that are being blended rather than blend them indirectly using one or two parameters (in the case of 1D and 2D blend trees).</a:t>
            </a:r>
            <a:endParaRPr lang="zh-CN" altLang="en-US" dirty="0"/>
          </a:p>
        </p:txBody>
      </p:sp>
    </p:spTree>
    <p:extLst>
      <p:ext uri="{BB962C8B-B14F-4D97-AF65-F5344CB8AC3E}">
        <p14:creationId xmlns:p14="http://schemas.microsoft.com/office/powerpoint/2010/main" val="29204005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074" name="Picture 2" descr="A Direct Blend Tree with five animation clips assign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700808"/>
            <a:ext cx="6191250" cy="258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48958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en-US" altLang="zh-CN" dirty="0" smtClean="0"/>
              <a:t>Each </a:t>
            </a:r>
            <a:r>
              <a:rPr lang="en-US" altLang="zh-CN" dirty="0"/>
              <a:t>motion should then be assigned a corresponding parameter to directly control its blend weight in the </a:t>
            </a:r>
            <a:r>
              <a:rPr lang="en-US" altLang="zh-CN" dirty="0" smtClean="0"/>
              <a:t>tree</a:t>
            </a:r>
          </a:p>
          <a:p>
            <a:r>
              <a:rPr lang="en-US" altLang="zh-CN" dirty="0" smtClean="0"/>
              <a:t>In </a:t>
            </a:r>
            <a:r>
              <a:rPr lang="en-US" altLang="zh-CN" dirty="0"/>
              <a:t>effect, this Direct mode simply bypasses the crossfading, or the various 2D blending algorithms (Freeform Directional, Freeform Cartesian, </a:t>
            </a:r>
            <a:r>
              <a:rPr lang="en-US" altLang="zh-CN" dirty="0" err="1"/>
              <a:t>etc</a:t>
            </a:r>
            <a:r>
              <a:rPr lang="en-US" altLang="zh-CN" dirty="0"/>
              <a:t>) and allows you to implement whatever code you like to control the mix of blended animations.</a:t>
            </a:r>
          </a:p>
          <a:p>
            <a:r>
              <a:rPr lang="en-US" altLang="zh-CN" dirty="0"/>
              <a:t>This can be particularly useful when mixing </a:t>
            </a:r>
            <a:r>
              <a:rPr lang="en-US" altLang="zh-CN" dirty="0" err="1"/>
              <a:t>blendshape</a:t>
            </a:r>
            <a:r>
              <a:rPr lang="en-US" altLang="zh-CN" dirty="0"/>
              <a:t> animations for facial expressions, or when blending together additive animations.</a:t>
            </a:r>
          </a:p>
          <a:p>
            <a:endParaRPr lang="zh-CN" altLang="en-US" dirty="0"/>
          </a:p>
        </p:txBody>
      </p:sp>
      <p:pic>
        <p:nvPicPr>
          <p:cNvPr id="4" name="Picture 2" descr="The blend weights for each clip can be blended arbitrari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16632"/>
            <a:ext cx="6191250" cy="157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16574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Animation Blend Shapes</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Once you have your Blend Shapes setup in Maya:</a:t>
            </a:r>
          </a:p>
          <a:p>
            <a:pPr lvl="1"/>
            <a:r>
              <a:rPr lang="en-US" altLang="zh-CN" dirty="0"/>
              <a:t>Export your selection to </a:t>
            </a:r>
            <a:r>
              <a:rPr lang="en-US" altLang="zh-CN" dirty="0" err="1"/>
              <a:t>fbx</a:t>
            </a:r>
            <a:r>
              <a:rPr lang="en-US" altLang="zh-CN" dirty="0"/>
              <a:t> ensuring the animation box is checked and blend Shapes under deformed models is checked.</a:t>
            </a:r>
          </a:p>
          <a:p>
            <a:pPr lvl="1"/>
            <a:r>
              <a:rPr lang="en-US" altLang="zh-CN" dirty="0"/>
              <a:t>Import your </a:t>
            </a:r>
            <a:r>
              <a:rPr lang="en-US" altLang="zh-CN" dirty="0" err="1"/>
              <a:t>fbx</a:t>
            </a:r>
            <a:r>
              <a:rPr lang="en-US" altLang="zh-CN" dirty="0"/>
              <a:t> file into Unity (assets-&gt;import new assets-&gt;[name of file].</a:t>
            </a:r>
            <a:r>
              <a:rPr lang="en-US" altLang="zh-CN" dirty="0" err="1"/>
              <a:t>fbx</a:t>
            </a:r>
            <a:r>
              <a:rPr lang="en-US" altLang="zh-CN" dirty="0"/>
              <a:t>).</a:t>
            </a:r>
          </a:p>
          <a:p>
            <a:pPr lvl="1"/>
            <a:r>
              <a:rPr lang="en-US" altLang="zh-CN" dirty="0"/>
              <a:t>Drag the asset into the hierarchy window. If you select your object in the hierarchy and look in the inspector, you will see your Blend Shapes are listed under the </a:t>
            </a:r>
            <a:r>
              <a:rPr lang="en-US" altLang="zh-CN" dirty="0" err="1"/>
              <a:t>SkinnedMeshRenderer</a:t>
            </a:r>
            <a:r>
              <a:rPr lang="en-US" altLang="zh-CN" dirty="0"/>
              <a:t> component. Here you can adjust the influence of the blend shape to the default shape, 0 means the blend shape has no influence and 100 means the blend shape has full influence.</a:t>
            </a:r>
          </a:p>
          <a:p>
            <a:endParaRPr lang="zh-CN" altLang="en-US" dirty="0"/>
          </a:p>
        </p:txBody>
      </p:sp>
    </p:spTree>
    <p:extLst>
      <p:ext uri="{BB962C8B-B14F-4D97-AF65-F5344CB8AC3E}">
        <p14:creationId xmlns:p14="http://schemas.microsoft.com/office/powerpoint/2010/main" val="288269594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Create Animations In Unity</a:t>
            </a:r>
            <a:endParaRPr lang="zh-CN" altLang="en-US" dirty="0"/>
          </a:p>
        </p:txBody>
      </p:sp>
      <p:sp>
        <p:nvSpPr>
          <p:cNvPr id="3" name="内容占位符 2"/>
          <p:cNvSpPr>
            <a:spLocks noGrp="1"/>
          </p:cNvSpPr>
          <p:nvPr>
            <p:ph idx="1"/>
          </p:nvPr>
        </p:nvSpPr>
        <p:spPr/>
        <p:txBody>
          <a:bodyPr>
            <a:normAutofit fontScale="92500" lnSpcReduction="10000"/>
          </a:bodyPr>
          <a:lstStyle/>
          <a:p>
            <a:pPr marL="514350" indent="-514350">
              <a:buFont typeface="+mj-lt"/>
              <a:buAutoNum type="arabicPeriod"/>
            </a:pPr>
            <a:r>
              <a:rPr lang="en-US" altLang="zh-CN" dirty="0" smtClean="0"/>
              <a:t>Open </a:t>
            </a:r>
            <a:r>
              <a:rPr lang="en-US" altLang="zh-CN" dirty="0"/>
              <a:t>the Animation window under Window-&gt;Animation.</a:t>
            </a:r>
          </a:p>
          <a:p>
            <a:pPr marL="514350" indent="-514350">
              <a:buFont typeface="+mj-lt"/>
              <a:buAutoNum type="arabicPeriod"/>
            </a:pPr>
            <a:r>
              <a:rPr lang="en-US" altLang="zh-CN" dirty="0"/>
              <a:t>On the left of the window click ‘Add Curve’ and add a Blend Shape which will be under Skinned Mesh Renderer.</a:t>
            </a:r>
          </a:p>
          <a:p>
            <a:r>
              <a:rPr lang="en-US" altLang="zh-CN" dirty="0"/>
              <a:t>From here you can manipulate the </a:t>
            </a:r>
            <a:r>
              <a:rPr lang="en-US" altLang="zh-CN" dirty="0" err="1"/>
              <a:t>keyframes</a:t>
            </a:r>
            <a:r>
              <a:rPr lang="en-US" altLang="zh-CN" dirty="0"/>
              <a:t> and Blend Weights to create the required animation.</a:t>
            </a:r>
          </a:p>
          <a:p>
            <a:r>
              <a:rPr lang="en-US" altLang="zh-CN" dirty="0"/>
              <a:t>Once you are finished editing your animation you can click play in the editor window or the animation window to preview your animation.</a:t>
            </a:r>
          </a:p>
          <a:p>
            <a:endParaRPr lang="zh-CN" altLang="en-US" dirty="0"/>
          </a:p>
        </p:txBody>
      </p:sp>
    </p:spTree>
    <p:extLst>
      <p:ext uri="{BB962C8B-B14F-4D97-AF65-F5344CB8AC3E}">
        <p14:creationId xmlns:p14="http://schemas.microsoft.com/office/powerpoint/2010/main" val="21194317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p:txBody>
      </p:sp>
      <p:sp>
        <p:nvSpPr>
          <p:cNvPr id="4" name="标题 3"/>
          <p:cNvSpPr>
            <a:spLocks noGrp="1"/>
          </p:cNvSpPr>
          <p:nvPr>
            <p:ph type="title"/>
          </p:nvPr>
        </p:nvSpPr>
        <p:spPr/>
        <p:txBody>
          <a:bodyPr/>
          <a:lstStyle/>
          <a:p>
            <a:endParaRPr lang="zh-CN" altLang="en-US"/>
          </a:p>
        </p:txBody>
      </p:sp>
      <p:sp>
        <p:nvSpPr>
          <p:cNvPr id="5" name="矩形 4"/>
          <p:cNvSpPr/>
          <p:nvPr/>
        </p:nvSpPr>
        <p:spPr>
          <a:xfrm>
            <a:off x="971600" y="-27384"/>
            <a:ext cx="9001000" cy="7032694"/>
          </a:xfrm>
          <a:prstGeom prst="rect">
            <a:avLst/>
          </a:prstGeom>
        </p:spPr>
        <p:txBody>
          <a:bodyPr wrap="square">
            <a:spAutoFit/>
          </a:bodyPr>
          <a:lstStyle/>
          <a:p>
            <a:r>
              <a:rPr lang="en-US" altLang="zh-CN" sz="1100" dirty="0"/>
              <a:t>public class </a:t>
            </a:r>
            <a:r>
              <a:rPr lang="en-US" altLang="zh-CN" sz="1100" dirty="0" err="1"/>
              <a:t>BlendShapeExample</a:t>
            </a:r>
            <a:r>
              <a:rPr lang="en-US" altLang="zh-CN" sz="1100" dirty="0"/>
              <a:t> : </a:t>
            </a:r>
            <a:r>
              <a:rPr lang="en-US" altLang="zh-CN" sz="1100" dirty="0" err="1"/>
              <a:t>MonoBehaviour</a:t>
            </a:r>
            <a:endParaRPr lang="en-US" altLang="zh-CN" sz="1100" dirty="0"/>
          </a:p>
          <a:p>
            <a:r>
              <a:rPr lang="en-US" altLang="zh-CN" sz="1100" dirty="0"/>
              <a:t>{</a:t>
            </a:r>
          </a:p>
          <a:p>
            <a:r>
              <a:rPr lang="en-US" altLang="zh-CN" sz="1100" dirty="0"/>
              <a:t> </a:t>
            </a:r>
          </a:p>
          <a:p>
            <a:r>
              <a:rPr lang="en-US" altLang="zh-CN" sz="1100" dirty="0"/>
              <a:t>       </a:t>
            </a:r>
            <a:r>
              <a:rPr lang="en-US" altLang="zh-CN" sz="1100" dirty="0" err="1"/>
              <a:t>int</a:t>
            </a:r>
            <a:r>
              <a:rPr lang="en-US" altLang="zh-CN" sz="1100" dirty="0"/>
              <a:t> </a:t>
            </a:r>
            <a:r>
              <a:rPr lang="en-US" altLang="zh-CN" sz="1100" dirty="0" err="1"/>
              <a:t>blendShapeCount</a:t>
            </a:r>
            <a:r>
              <a:rPr lang="en-US" altLang="zh-CN" sz="1100" dirty="0"/>
              <a:t>;</a:t>
            </a:r>
          </a:p>
          <a:p>
            <a:r>
              <a:rPr lang="en-US" altLang="zh-CN" sz="1100" dirty="0"/>
              <a:t>       </a:t>
            </a:r>
            <a:r>
              <a:rPr lang="en-US" altLang="zh-CN" sz="1100" dirty="0" err="1"/>
              <a:t>SkinnedMeshRenderer</a:t>
            </a:r>
            <a:r>
              <a:rPr lang="en-US" altLang="zh-CN" sz="1100" dirty="0"/>
              <a:t> </a:t>
            </a:r>
            <a:r>
              <a:rPr lang="en-US" altLang="zh-CN" sz="1100" dirty="0" err="1"/>
              <a:t>skinnedMeshRenderer</a:t>
            </a:r>
            <a:r>
              <a:rPr lang="en-US" altLang="zh-CN" sz="1100" dirty="0"/>
              <a:t>;</a:t>
            </a:r>
          </a:p>
          <a:p>
            <a:r>
              <a:rPr lang="en-US" altLang="zh-CN" sz="1100" dirty="0"/>
              <a:t>       Mesh </a:t>
            </a:r>
            <a:r>
              <a:rPr lang="en-US" altLang="zh-CN" sz="1100" dirty="0" err="1"/>
              <a:t>skinnedMesh</a:t>
            </a:r>
            <a:r>
              <a:rPr lang="en-US" altLang="zh-CN" sz="1100" dirty="0"/>
              <a:t>;</a:t>
            </a:r>
          </a:p>
          <a:p>
            <a:r>
              <a:rPr lang="en-US" altLang="zh-CN" sz="1100" dirty="0"/>
              <a:t>       float </a:t>
            </a:r>
            <a:r>
              <a:rPr lang="en-US" altLang="zh-CN" sz="1100" dirty="0" err="1"/>
              <a:t>blendOne</a:t>
            </a:r>
            <a:r>
              <a:rPr lang="en-US" altLang="zh-CN" sz="1100" dirty="0"/>
              <a:t> = 0f;</a:t>
            </a:r>
          </a:p>
          <a:p>
            <a:r>
              <a:rPr lang="en-US" altLang="zh-CN" sz="1100" dirty="0"/>
              <a:t>       float </a:t>
            </a:r>
            <a:r>
              <a:rPr lang="en-US" altLang="zh-CN" sz="1100" dirty="0" err="1"/>
              <a:t>blendTwo</a:t>
            </a:r>
            <a:r>
              <a:rPr lang="en-US" altLang="zh-CN" sz="1100" dirty="0"/>
              <a:t> = 0f;</a:t>
            </a:r>
          </a:p>
          <a:p>
            <a:r>
              <a:rPr lang="en-US" altLang="zh-CN" sz="1100" dirty="0"/>
              <a:t>       float </a:t>
            </a:r>
            <a:r>
              <a:rPr lang="en-US" altLang="zh-CN" sz="1100" dirty="0" err="1"/>
              <a:t>blendSpeed</a:t>
            </a:r>
            <a:r>
              <a:rPr lang="en-US" altLang="zh-CN" sz="1100" dirty="0"/>
              <a:t> = 1f;</a:t>
            </a:r>
          </a:p>
          <a:p>
            <a:r>
              <a:rPr lang="en-US" altLang="zh-CN" sz="1100" dirty="0"/>
              <a:t>       bool </a:t>
            </a:r>
            <a:r>
              <a:rPr lang="en-US" altLang="zh-CN" sz="1100" dirty="0" err="1"/>
              <a:t>blendOneFinished</a:t>
            </a:r>
            <a:r>
              <a:rPr lang="en-US" altLang="zh-CN" sz="1100" dirty="0"/>
              <a:t> = false;</a:t>
            </a:r>
          </a:p>
          <a:p>
            <a:r>
              <a:rPr lang="en-US" altLang="zh-CN" sz="1100" dirty="0"/>
              <a:t> </a:t>
            </a:r>
          </a:p>
          <a:p>
            <a:r>
              <a:rPr lang="en-US" altLang="zh-CN" sz="1100" dirty="0"/>
              <a:t>       void Awake ()</a:t>
            </a:r>
          </a:p>
          <a:p>
            <a:r>
              <a:rPr lang="en-US" altLang="zh-CN" sz="1100" dirty="0"/>
              <a:t>       {</a:t>
            </a:r>
          </a:p>
          <a:p>
            <a:r>
              <a:rPr lang="en-US" altLang="zh-CN" sz="1100" dirty="0"/>
              <a:t>          </a:t>
            </a:r>
            <a:r>
              <a:rPr lang="en-US" altLang="zh-CN" sz="1100" dirty="0" err="1"/>
              <a:t>skinnedMeshRenderer</a:t>
            </a:r>
            <a:r>
              <a:rPr lang="en-US" altLang="zh-CN" sz="1100" dirty="0"/>
              <a:t> = </a:t>
            </a:r>
            <a:r>
              <a:rPr lang="en-US" altLang="zh-CN" sz="1100" dirty="0" err="1"/>
              <a:t>GetComponent</a:t>
            </a:r>
            <a:r>
              <a:rPr lang="en-US" altLang="zh-CN" sz="1100" dirty="0"/>
              <a:t>&lt;</a:t>
            </a:r>
            <a:r>
              <a:rPr lang="en-US" altLang="zh-CN" sz="1100" dirty="0" err="1"/>
              <a:t>SkinnedMeshRenderer</a:t>
            </a:r>
            <a:r>
              <a:rPr lang="en-US" altLang="zh-CN" sz="1100" dirty="0"/>
              <a:t>&gt; ();</a:t>
            </a:r>
          </a:p>
          <a:p>
            <a:r>
              <a:rPr lang="en-US" altLang="zh-CN" sz="1100" dirty="0"/>
              <a:t>          </a:t>
            </a:r>
            <a:r>
              <a:rPr lang="en-US" altLang="zh-CN" sz="1100" dirty="0" err="1"/>
              <a:t>skinnedMesh</a:t>
            </a:r>
            <a:r>
              <a:rPr lang="en-US" altLang="zh-CN" sz="1100" dirty="0"/>
              <a:t> = </a:t>
            </a:r>
            <a:r>
              <a:rPr lang="en-US" altLang="zh-CN" sz="1100" dirty="0" err="1"/>
              <a:t>GetComponent</a:t>
            </a:r>
            <a:r>
              <a:rPr lang="en-US" altLang="zh-CN" sz="1100" dirty="0"/>
              <a:t>&lt;</a:t>
            </a:r>
            <a:r>
              <a:rPr lang="en-US" altLang="zh-CN" sz="1100" dirty="0" err="1"/>
              <a:t>SkinnedMeshRenderer</a:t>
            </a:r>
            <a:r>
              <a:rPr lang="en-US" altLang="zh-CN" sz="1100" dirty="0"/>
              <a:t>&gt; ().</a:t>
            </a:r>
            <a:r>
              <a:rPr lang="en-US" altLang="zh-CN" sz="1100" dirty="0" err="1"/>
              <a:t>sharedMesh</a:t>
            </a:r>
            <a:r>
              <a:rPr lang="en-US" altLang="zh-CN" sz="1100" dirty="0"/>
              <a:t>;</a:t>
            </a:r>
          </a:p>
          <a:p>
            <a:r>
              <a:rPr lang="en-US" altLang="zh-CN" sz="1100" dirty="0"/>
              <a:t>       }</a:t>
            </a:r>
          </a:p>
          <a:p>
            <a:r>
              <a:rPr lang="en-US" altLang="zh-CN" sz="1100" dirty="0"/>
              <a:t> </a:t>
            </a:r>
          </a:p>
          <a:p>
            <a:r>
              <a:rPr lang="en-US" altLang="zh-CN" sz="1100" dirty="0"/>
              <a:t>       void Start ()</a:t>
            </a:r>
          </a:p>
          <a:p>
            <a:r>
              <a:rPr lang="en-US" altLang="zh-CN" sz="1100" dirty="0"/>
              <a:t>       {</a:t>
            </a:r>
          </a:p>
          <a:p>
            <a:r>
              <a:rPr lang="en-US" altLang="zh-CN" sz="1100" dirty="0"/>
              <a:t>          </a:t>
            </a:r>
            <a:r>
              <a:rPr lang="en-US" altLang="zh-CN" sz="1100" dirty="0" err="1"/>
              <a:t>blendShapeCount</a:t>
            </a:r>
            <a:r>
              <a:rPr lang="en-US" altLang="zh-CN" sz="1100" dirty="0"/>
              <a:t> = </a:t>
            </a:r>
            <a:r>
              <a:rPr lang="en-US" altLang="zh-CN" sz="1100" dirty="0" err="1"/>
              <a:t>skinnedMesh.blendShapeCount</a:t>
            </a:r>
            <a:r>
              <a:rPr lang="en-US" altLang="zh-CN" sz="1100" dirty="0"/>
              <a:t>; </a:t>
            </a:r>
          </a:p>
          <a:p>
            <a:r>
              <a:rPr lang="en-US" altLang="zh-CN" sz="1100" dirty="0"/>
              <a:t>       }</a:t>
            </a:r>
          </a:p>
          <a:p>
            <a:r>
              <a:rPr lang="en-US" altLang="zh-CN" sz="1100" dirty="0"/>
              <a:t> </a:t>
            </a:r>
          </a:p>
          <a:p>
            <a:r>
              <a:rPr lang="en-US" altLang="zh-CN" sz="1100" dirty="0"/>
              <a:t>       void Update ()</a:t>
            </a:r>
          </a:p>
          <a:p>
            <a:r>
              <a:rPr lang="en-US" altLang="zh-CN" sz="1100" dirty="0"/>
              <a:t>       {</a:t>
            </a:r>
          </a:p>
          <a:p>
            <a:r>
              <a:rPr lang="en-US" altLang="zh-CN" sz="1100" dirty="0"/>
              <a:t>          if (</a:t>
            </a:r>
            <a:r>
              <a:rPr lang="en-US" altLang="zh-CN" sz="1100" dirty="0" err="1"/>
              <a:t>blendShapeCount</a:t>
            </a:r>
            <a:r>
              <a:rPr lang="en-US" altLang="zh-CN" sz="1100" dirty="0"/>
              <a:t> &gt; 2) {</a:t>
            </a:r>
          </a:p>
          <a:p>
            <a:r>
              <a:rPr lang="en-US" altLang="zh-CN" sz="1100" dirty="0"/>
              <a:t> </a:t>
            </a:r>
          </a:p>
          <a:p>
            <a:r>
              <a:rPr lang="en-US" altLang="zh-CN" sz="1100" dirty="0"/>
              <a:t>                 if (</a:t>
            </a:r>
            <a:r>
              <a:rPr lang="en-US" altLang="zh-CN" sz="1100" dirty="0" err="1"/>
              <a:t>blendOne</a:t>
            </a:r>
            <a:r>
              <a:rPr lang="en-US" altLang="zh-CN" sz="1100" dirty="0"/>
              <a:t> &lt; 100f) {</a:t>
            </a:r>
          </a:p>
          <a:p>
            <a:r>
              <a:rPr lang="en-US" altLang="zh-CN" sz="1100" dirty="0"/>
              <a:t>                    </a:t>
            </a:r>
            <a:r>
              <a:rPr lang="en-US" altLang="zh-CN" sz="1100" dirty="0" err="1"/>
              <a:t>skinnedMeshRenderer.SetBlendShapeWeight</a:t>
            </a:r>
            <a:r>
              <a:rPr lang="en-US" altLang="zh-CN" sz="1100" dirty="0"/>
              <a:t> (0, </a:t>
            </a:r>
            <a:r>
              <a:rPr lang="en-US" altLang="zh-CN" sz="1100" dirty="0" err="1"/>
              <a:t>blendOne</a:t>
            </a:r>
            <a:r>
              <a:rPr lang="en-US" altLang="zh-CN" sz="1100" dirty="0"/>
              <a:t>);</a:t>
            </a:r>
          </a:p>
          <a:p>
            <a:r>
              <a:rPr lang="en-US" altLang="zh-CN" sz="1100" dirty="0"/>
              <a:t>                    </a:t>
            </a:r>
            <a:r>
              <a:rPr lang="en-US" altLang="zh-CN" sz="1100" dirty="0" err="1"/>
              <a:t>blendOne</a:t>
            </a:r>
            <a:r>
              <a:rPr lang="en-US" altLang="zh-CN" sz="1100" dirty="0"/>
              <a:t> += </a:t>
            </a:r>
            <a:r>
              <a:rPr lang="en-US" altLang="zh-CN" sz="1100" dirty="0" err="1"/>
              <a:t>blendSpeed</a:t>
            </a:r>
            <a:r>
              <a:rPr lang="en-US" altLang="zh-CN" sz="1100" dirty="0"/>
              <a:t>;</a:t>
            </a:r>
          </a:p>
          <a:p>
            <a:r>
              <a:rPr lang="en-US" altLang="zh-CN" sz="1100" dirty="0"/>
              <a:t>                 } else {</a:t>
            </a:r>
          </a:p>
          <a:p>
            <a:r>
              <a:rPr lang="en-US" altLang="zh-CN" sz="1100" dirty="0"/>
              <a:t>                    </a:t>
            </a:r>
            <a:r>
              <a:rPr lang="en-US" altLang="zh-CN" sz="1100" dirty="0" err="1"/>
              <a:t>blendOneFinished</a:t>
            </a:r>
            <a:r>
              <a:rPr lang="en-US" altLang="zh-CN" sz="1100" dirty="0"/>
              <a:t> = true;</a:t>
            </a:r>
          </a:p>
          <a:p>
            <a:r>
              <a:rPr lang="en-US" altLang="zh-CN" sz="1100" dirty="0"/>
              <a:t>                 }</a:t>
            </a:r>
          </a:p>
          <a:p>
            <a:r>
              <a:rPr lang="en-US" altLang="zh-CN" sz="1100" dirty="0"/>
              <a:t> </a:t>
            </a:r>
          </a:p>
          <a:p>
            <a:r>
              <a:rPr lang="en-US" altLang="zh-CN" sz="1100" dirty="0"/>
              <a:t>                 if (</a:t>
            </a:r>
            <a:r>
              <a:rPr lang="en-US" altLang="zh-CN" sz="1100" dirty="0" err="1"/>
              <a:t>blendOneFinished</a:t>
            </a:r>
            <a:r>
              <a:rPr lang="en-US" altLang="zh-CN" sz="1100" dirty="0"/>
              <a:t> == true &amp;&amp; </a:t>
            </a:r>
            <a:r>
              <a:rPr lang="en-US" altLang="zh-CN" sz="1100" dirty="0" err="1"/>
              <a:t>blendTwo</a:t>
            </a:r>
            <a:r>
              <a:rPr lang="en-US" altLang="zh-CN" sz="1100" dirty="0"/>
              <a:t> &lt; 100f) {</a:t>
            </a:r>
          </a:p>
          <a:p>
            <a:r>
              <a:rPr lang="en-US" altLang="zh-CN" sz="1100" dirty="0"/>
              <a:t>                    </a:t>
            </a:r>
            <a:r>
              <a:rPr lang="en-US" altLang="zh-CN" sz="1100" dirty="0" err="1"/>
              <a:t>skinnedMeshRenderer.SetBlendShapeWeight</a:t>
            </a:r>
            <a:r>
              <a:rPr lang="en-US" altLang="zh-CN" sz="1100" dirty="0"/>
              <a:t> (1, </a:t>
            </a:r>
            <a:r>
              <a:rPr lang="en-US" altLang="zh-CN" sz="1100" dirty="0" err="1"/>
              <a:t>blendTwo</a:t>
            </a:r>
            <a:r>
              <a:rPr lang="en-US" altLang="zh-CN" sz="1100" dirty="0"/>
              <a:t>);</a:t>
            </a:r>
          </a:p>
          <a:p>
            <a:r>
              <a:rPr lang="en-US" altLang="zh-CN" sz="1100" dirty="0"/>
              <a:t>                    </a:t>
            </a:r>
            <a:r>
              <a:rPr lang="en-US" altLang="zh-CN" sz="1100" dirty="0" err="1"/>
              <a:t>blendTwo</a:t>
            </a:r>
            <a:r>
              <a:rPr lang="en-US" altLang="zh-CN" sz="1100" dirty="0"/>
              <a:t> += </a:t>
            </a:r>
            <a:r>
              <a:rPr lang="en-US" altLang="zh-CN" sz="1100" dirty="0" err="1"/>
              <a:t>blendSpeed</a:t>
            </a:r>
            <a:r>
              <a:rPr lang="en-US" altLang="zh-CN" sz="1100" dirty="0"/>
              <a:t>;</a:t>
            </a:r>
          </a:p>
          <a:p>
            <a:r>
              <a:rPr lang="en-US" altLang="zh-CN" sz="1100" dirty="0"/>
              <a:t>                 }</a:t>
            </a:r>
          </a:p>
          <a:p>
            <a:r>
              <a:rPr lang="en-US" altLang="zh-CN" sz="1100" dirty="0"/>
              <a:t> </a:t>
            </a:r>
          </a:p>
          <a:p>
            <a:r>
              <a:rPr lang="en-US" altLang="zh-CN" sz="1100" dirty="0"/>
              <a:t>          }</a:t>
            </a:r>
          </a:p>
          <a:p>
            <a:r>
              <a:rPr lang="en-US" altLang="zh-CN" sz="1100" dirty="0"/>
              <a:t>       }</a:t>
            </a:r>
          </a:p>
          <a:p>
            <a:r>
              <a:rPr lang="en-US" altLang="zh-CN" sz="1100" dirty="0"/>
              <a:t>}</a:t>
            </a:r>
          </a:p>
        </p:txBody>
      </p:sp>
    </p:spTree>
    <p:extLst>
      <p:ext uri="{BB962C8B-B14F-4D97-AF65-F5344CB8AC3E}">
        <p14:creationId xmlns:p14="http://schemas.microsoft.com/office/powerpoint/2010/main" val="170534610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b="1" dirty="0"/>
              <a:t>Retargeting of Humanoid animations</a:t>
            </a:r>
            <a:endParaRPr lang="zh-CN" altLang="en-US" dirty="0"/>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91099412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en-US" altLang="zh-CN" dirty="0"/>
              <a:t>One of the most powerful features of </a:t>
            </a:r>
            <a:r>
              <a:rPr lang="en-US" altLang="zh-CN" dirty="0" err="1"/>
              <a:t>Mecanim</a:t>
            </a:r>
            <a:r>
              <a:rPr lang="en-US" altLang="zh-CN" dirty="0"/>
              <a:t> is retargeting of humanoid </a:t>
            </a:r>
            <a:r>
              <a:rPr lang="en-US" altLang="zh-CN" dirty="0" smtClean="0"/>
              <a:t>animations</a:t>
            </a:r>
          </a:p>
          <a:p>
            <a:r>
              <a:rPr lang="en-US" altLang="zh-CN" dirty="0" smtClean="0"/>
              <a:t>This </a:t>
            </a:r>
            <a:r>
              <a:rPr lang="en-US" altLang="zh-CN" dirty="0"/>
              <a:t>means that with relative ease, you can apply the same set of animations to various character </a:t>
            </a:r>
            <a:r>
              <a:rPr lang="en-US" altLang="zh-CN" dirty="0" smtClean="0"/>
              <a:t>models</a:t>
            </a:r>
          </a:p>
          <a:p>
            <a:r>
              <a:rPr lang="en-US" altLang="zh-CN" dirty="0" smtClean="0"/>
              <a:t>Retargeting </a:t>
            </a:r>
            <a:r>
              <a:rPr lang="en-US" altLang="zh-CN" dirty="0"/>
              <a:t>is only possible for humanoid models, where an Avatar has been configured, because this gives us a correspondence between the models’ bone structure. </a:t>
            </a:r>
            <a:endParaRPr lang="zh-CN" altLang="en-US" dirty="0"/>
          </a:p>
        </p:txBody>
      </p:sp>
    </p:spTree>
    <p:extLst>
      <p:ext uri="{BB962C8B-B14F-4D97-AF65-F5344CB8AC3E}">
        <p14:creationId xmlns:p14="http://schemas.microsoft.com/office/powerpoint/2010/main" val="223530203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Recommended Hierarchy structure</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The Imported character model, which has an Avatar on it.</a:t>
            </a:r>
          </a:p>
          <a:p>
            <a:r>
              <a:rPr lang="en-US" altLang="zh-CN" dirty="0"/>
              <a:t>The Animator Component, referencing an Animator Controller asset.</a:t>
            </a:r>
          </a:p>
          <a:p>
            <a:r>
              <a:rPr lang="en-US" altLang="zh-CN" dirty="0"/>
              <a:t>A set of animation clips, referenced from the Animator Controller.</a:t>
            </a:r>
          </a:p>
          <a:p>
            <a:r>
              <a:rPr lang="en-US" altLang="zh-CN" dirty="0"/>
              <a:t>Scripts for the character.</a:t>
            </a:r>
          </a:p>
          <a:p>
            <a:r>
              <a:rPr lang="en-US" altLang="zh-CN" dirty="0"/>
              <a:t>Character-related components, such as the Character Controller</a:t>
            </a:r>
            <a:r>
              <a:rPr lang="en-US" altLang="zh-CN" dirty="0" smtClean="0"/>
              <a:t>.</a:t>
            </a:r>
            <a:endParaRPr lang="zh-CN" altLang="en-US" dirty="0"/>
          </a:p>
        </p:txBody>
      </p:sp>
    </p:spTree>
    <p:extLst>
      <p:ext uri="{BB962C8B-B14F-4D97-AF65-F5344CB8AC3E}">
        <p14:creationId xmlns:p14="http://schemas.microsoft.com/office/powerpoint/2010/main" val="1491187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descr="Diagram showing how the various parts of the animation system connect togeth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700808"/>
            <a:ext cx="6191250"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44043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Create a </a:t>
            </a:r>
            <a:r>
              <a:rPr lang="en-US" altLang="zh-CN" dirty="0" err="1"/>
              <a:t>GameObject</a:t>
            </a:r>
            <a:r>
              <a:rPr lang="en-US" altLang="zh-CN" dirty="0"/>
              <a:t> in the Hierarchy that contains Character-related </a:t>
            </a:r>
            <a:r>
              <a:rPr lang="en-US" altLang="zh-CN" dirty="0" smtClean="0"/>
              <a:t>components</a:t>
            </a:r>
            <a:endParaRPr lang="zh-CN" altLang="en-US" dirty="0"/>
          </a:p>
        </p:txBody>
      </p:sp>
      <p:pic>
        <p:nvPicPr>
          <p:cNvPr id="5122" name="Picture 2" descr="C:\Program Files\Unity\Editor\Data\Documentation\en\uploads\Main\MecanimRetargetingTopLev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068960"/>
            <a:ext cx="4572000" cy="277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3435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Put the model as a child of the </a:t>
            </a:r>
            <a:r>
              <a:rPr lang="en-US" altLang="zh-CN" dirty="0" err="1"/>
              <a:t>GameObject</a:t>
            </a:r>
            <a:r>
              <a:rPr lang="en-US" altLang="zh-CN" dirty="0"/>
              <a:t>, together with the Animator component</a:t>
            </a:r>
            <a:endParaRPr lang="zh-CN" altLang="en-US" dirty="0"/>
          </a:p>
        </p:txBody>
      </p:sp>
      <p:pic>
        <p:nvPicPr>
          <p:cNvPr id="7170" name="Picture 2" descr="C:\Program Files\Unity\Editor\Data\Documentation\en\uploads\Main\MecanimRetargetingMod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924944"/>
            <a:ext cx="4524375" cy="3133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744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Make sure scripts referencing the Animator are looking for the animator in the children instead of the root; use </a:t>
            </a:r>
            <a:r>
              <a:rPr lang="en-US" altLang="zh-CN" dirty="0" err="1"/>
              <a:t>GetComponentInChildren</a:t>
            </a:r>
            <a:r>
              <a:rPr lang="en-US" altLang="zh-CN" dirty="0"/>
              <a:t>&lt;Animator&gt;() instead of </a:t>
            </a:r>
            <a:r>
              <a:rPr lang="en-US" altLang="zh-CN" dirty="0" err="1"/>
              <a:t>GetComponent</a:t>
            </a:r>
            <a:r>
              <a:rPr lang="en-US" altLang="zh-CN" dirty="0"/>
              <a:t>&lt;Animator&gt;().</a:t>
            </a:r>
            <a:endParaRPr lang="zh-CN" altLang="en-US" dirty="0"/>
          </a:p>
        </p:txBody>
      </p:sp>
      <p:pic>
        <p:nvPicPr>
          <p:cNvPr id="8194" name="Picture 2" descr="C:\Program Files\Unity\Editor\Data\Documentation\en\uploads\Main\MecanimRetargetingKy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4077072"/>
            <a:ext cx="3752850"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27670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Then in order to reuse the same animations on another model, you need to:</a:t>
            </a:r>
          </a:p>
          <a:p>
            <a:pPr lvl="1"/>
            <a:r>
              <a:rPr lang="en-US" altLang="zh-CN" dirty="0"/>
              <a:t>Disable the original model</a:t>
            </a:r>
          </a:p>
          <a:p>
            <a:pPr lvl="1"/>
            <a:r>
              <a:rPr lang="en-US" altLang="zh-CN" dirty="0"/>
              <a:t>Drop in the desired model as another child of </a:t>
            </a:r>
            <a:r>
              <a:rPr lang="en-US" altLang="zh-CN" dirty="0" err="1"/>
              <a:t>GameObject</a:t>
            </a:r>
            <a:endParaRPr lang="en-US" altLang="zh-CN" dirty="0"/>
          </a:p>
          <a:p>
            <a:endParaRPr lang="zh-CN" altLang="en-US" dirty="0"/>
          </a:p>
        </p:txBody>
      </p:sp>
      <p:pic>
        <p:nvPicPr>
          <p:cNvPr id="9218" name="Picture 2" descr="C:\Program Files\Unity\Editor\Data\Documentation\en\uploads\Main\MecanimRetargetingOtherMod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4077072"/>
            <a:ext cx="4676775" cy="221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7297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Make sure the Animator Controller property for the new model is referencing the same controller asset</a:t>
            </a:r>
            <a:endParaRPr lang="zh-CN" altLang="en-US" dirty="0"/>
          </a:p>
        </p:txBody>
      </p:sp>
      <p:pic>
        <p:nvPicPr>
          <p:cNvPr id="10242" name="Picture 2" descr="C:\Program Files\Unity\Editor\Data\Documentation\en\uploads\Main\MecanimRetargetingOtherModelCorrectControll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3573016"/>
            <a:ext cx="2609850" cy="93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40100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Tweak the character controller, the transform, and other properties on the top-level </a:t>
            </a:r>
            <a:r>
              <a:rPr lang="en-US" altLang="zh-CN" dirty="0" err="1"/>
              <a:t>GameObject</a:t>
            </a:r>
            <a:r>
              <a:rPr lang="en-US" altLang="zh-CN" dirty="0"/>
              <a:t>, to make sure that the animations work smoothly with the new model.</a:t>
            </a:r>
            <a:endParaRPr lang="zh-CN" altLang="en-US" dirty="0"/>
          </a:p>
        </p:txBody>
      </p:sp>
      <p:pic>
        <p:nvPicPr>
          <p:cNvPr id="11266" name="Picture 2" descr="C:\Program Files\Unity\Editor\Data\Documentation\en\uploads\Main\MecanimRetargetingT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3717032"/>
            <a:ext cx="37719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95749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b="1" dirty="0"/>
              <a:t>Performance and Optimization</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01057440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Number of Bones</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In some cases you will need to create characters with a large number of bones, for example when you want a lot of customizable </a:t>
            </a:r>
            <a:r>
              <a:rPr lang="en-US" altLang="zh-CN" dirty="0" smtClean="0"/>
              <a:t>attachments</a:t>
            </a:r>
          </a:p>
          <a:p>
            <a:r>
              <a:rPr lang="en-US" altLang="zh-CN" dirty="0" smtClean="0"/>
              <a:t>These </a:t>
            </a:r>
            <a:r>
              <a:rPr lang="en-US" altLang="zh-CN" dirty="0"/>
              <a:t>extra bones will increase the size of the build, and you could expect to have a relative processing cost for each additional </a:t>
            </a:r>
            <a:r>
              <a:rPr lang="en-US" altLang="zh-CN" dirty="0" smtClean="0"/>
              <a:t>bone</a:t>
            </a:r>
          </a:p>
          <a:p>
            <a:r>
              <a:rPr lang="en-US" altLang="zh-CN" dirty="0" smtClean="0"/>
              <a:t>For </a:t>
            </a:r>
            <a:r>
              <a:rPr lang="en-US" altLang="zh-CN" dirty="0"/>
              <a:t>example, 15 additional bones on a rig that already has 30 bones will take 50% longer to solve in Generic </a:t>
            </a:r>
            <a:r>
              <a:rPr lang="en-US" altLang="zh-CN" dirty="0" smtClean="0"/>
              <a:t>mode</a:t>
            </a:r>
          </a:p>
          <a:p>
            <a:r>
              <a:rPr lang="en-US" altLang="zh-CN" dirty="0" smtClean="0"/>
              <a:t>When </a:t>
            </a:r>
            <a:r>
              <a:rPr lang="en-US" altLang="zh-CN" dirty="0"/>
              <a:t>you have no animations playing using the additional bones, the processing cost should be negligible. This cost will be even lower if their attachments are non existent or hidden.</a:t>
            </a:r>
            <a:endParaRPr lang="zh-CN" altLang="en-US" dirty="0"/>
          </a:p>
        </p:txBody>
      </p:sp>
    </p:spTree>
    <p:extLst>
      <p:ext uri="{BB962C8B-B14F-4D97-AF65-F5344CB8AC3E}">
        <p14:creationId xmlns:p14="http://schemas.microsoft.com/office/powerpoint/2010/main" val="344098687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Multiple Skinned Meshes</a:t>
            </a:r>
            <a:endParaRPr lang="zh-CN" altLang="en-US" dirty="0"/>
          </a:p>
        </p:txBody>
      </p:sp>
      <p:sp>
        <p:nvSpPr>
          <p:cNvPr id="3" name="内容占位符 2"/>
          <p:cNvSpPr>
            <a:spLocks noGrp="1"/>
          </p:cNvSpPr>
          <p:nvPr>
            <p:ph idx="1"/>
          </p:nvPr>
        </p:nvSpPr>
        <p:spPr/>
        <p:txBody>
          <a:bodyPr/>
          <a:lstStyle/>
          <a:p>
            <a:r>
              <a:rPr lang="en-US" altLang="zh-CN" dirty="0"/>
              <a:t>Combine skinned meshes whenever </a:t>
            </a:r>
            <a:r>
              <a:rPr lang="en-US" altLang="zh-CN" dirty="0" smtClean="0"/>
              <a:t>possible</a:t>
            </a:r>
          </a:p>
          <a:p>
            <a:r>
              <a:rPr lang="en-US" altLang="zh-CN" dirty="0" smtClean="0"/>
              <a:t>Splitting </a:t>
            </a:r>
            <a:r>
              <a:rPr lang="en-US" altLang="zh-CN" dirty="0"/>
              <a:t>a character into two </a:t>
            </a:r>
            <a:r>
              <a:rPr lang="en-US" altLang="zh-CN" dirty="0">
                <a:hlinkClick r:id="rId2"/>
              </a:rPr>
              <a:t>Skinned Mesh Renderers</a:t>
            </a:r>
            <a:r>
              <a:rPr lang="en-US" altLang="zh-CN" dirty="0"/>
              <a:t> is a bad idea with regard to </a:t>
            </a:r>
            <a:r>
              <a:rPr lang="en-US" altLang="zh-CN" dirty="0" smtClean="0"/>
              <a:t>performance</a:t>
            </a:r>
          </a:p>
          <a:p>
            <a:r>
              <a:rPr lang="en-US" altLang="zh-CN" dirty="0" smtClean="0"/>
              <a:t>It’s </a:t>
            </a:r>
            <a:r>
              <a:rPr lang="en-US" altLang="zh-CN" dirty="0"/>
              <a:t>better if your character has just one material, but there are some cases when you might require more materials.</a:t>
            </a:r>
            <a:endParaRPr lang="zh-CN" altLang="en-US" dirty="0"/>
          </a:p>
        </p:txBody>
      </p:sp>
    </p:spTree>
    <p:extLst>
      <p:ext uri="{BB962C8B-B14F-4D97-AF65-F5344CB8AC3E}">
        <p14:creationId xmlns:p14="http://schemas.microsoft.com/office/powerpoint/2010/main" val="335576258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Controllers</a:t>
            </a:r>
            <a:endParaRPr lang="zh-CN" altLang="en-US" dirty="0"/>
          </a:p>
        </p:txBody>
      </p:sp>
      <p:sp>
        <p:nvSpPr>
          <p:cNvPr id="3" name="内容占位符 2"/>
          <p:cNvSpPr>
            <a:spLocks noGrp="1"/>
          </p:cNvSpPr>
          <p:nvPr>
            <p:ph idx="1"/>
          </p:nvPr>
        </p:nvSpPr>
        <p:spPr/>
        <p:txBody>
          <a:bodyPr/>
          <a:lstStyle/>
          <a:p>
            <a:r>
              <a:rPr lang="en-US" altLang="zh-CN" dirty="0" smtClean="0"/>
              <a:t>The </a:t>
            </a:r>
            <a:r>
              <a:rPr lang="en-US" altLang="zh-CN" dirty="0">
                <a:hlinkClick r:id="rId2"/>
              </a:rPr>
              <a:t>Animator</a:t>
            </a:r>
            <a:r>
              <a:rPr lang="en-US" altLang="zh-CN" dirty="0"/>
              <a:t> doesn’t spend time processing when a </a:t>
            </a:r>
            <a:r>
              <a:rPr lang="en-US" altLang="zh-CN" dirty="0">
                <a:hlinkClick r:id="rId3"/>
              </a:rPr>
              <a:t>Controller</a:t>
            </a:r>
            <a:r>
              <a:rPr lang="en-US" altLang="zh-CN" dirty="0"/>
              <a:t> is not set to it.</a:t>
            </a:r>
          </a:p>
          <a:p>
            <a:endParaRPr lang="zh-CN" altLang="en-US" dirty="0"/>
          </a:p>
        </p:txBody>
      </p:sp>
    </p:spTree>
    <p:extLst>
      <p:ext uri="{BB962C8B-B14F-4D97-AF65-F5344CB8AC3E}">
        <p14:creationId xmlns:p14="http://schemas.microsoft.com/office/powerpoint/2010/main" val="189337799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1193</TotalTime>
  <Words>6139</Words>
  <Application>Microsoft Office PowerPoint</Application>
  <PresentationFormat>全屏显示(4:3)</PresentationFormat>
  <Paragraphs>426</Paragraphs>
  <Slides>105</Slides>
  <Notes>0</Notes>
  <HiddenSlides>0</HiddenSlides>
  <MMClips>0</MMClips>
  <ScaleCrop>false</ScaleCrop>
  <HeadingPairs>
    <vt:vector size="4" baseType="variant">
      <vt:variant>
        <vt:lpstr>主题</vt:lpstr>
      </vt:variant>
      <vt:variant>
        <vt:i4>1</vt:i4>
      </vt:variant>
      <vt:variant>
        <vt:lpstr>幻灯片标题</vt:lpstr>
      </vt:variant>
      <vt:variant>
        <vt:i4>105</vt:i4>
      </vt:variant>
    </vt:vector>
  </HeadingPairs>
  <TitlesOfParts>
    <vt:vector size="106" baseType="lpstr">
      <vt:lpstr>Office 主题</vt:lpstr>
      <vt:lpstr>Unity动画系统</vt:lpstr>
      <vt:lpstr>Mecanim</vt:lpstr>
      <vt:lpstr>Animation Clip</vt:lpstr>
      <vt:lpstr>Avatar</vt:lpstr>
      <vt:lpstr>Humanoid animations</vt:lpstr>
      <vt:lpstr>PowerPoint 演示文稿</vt:lpstr>
      <vt:lpstr>Non-humanoid animations</vt:lpstr>
      <vt:lpstr>Animation workflow</vt:lpstr>
      <vt:lpstr>PowerPoint 演示文稿</vt:lpstr>
      <vt:lpstr>Animator</vt:lpstr>
      <vt:lpstr>Humanoid Characters</vt:lpstr>
      <vt:lpstr>PowerPoint 演示文稿</vt:lpstr>
      <vt:lpstr>Generic Animations in Mecanim</vt:lpstr>
      <vt:lpstr>Root node in generic animations</vt:lpstr>
      <vt:lpstr>Animating objects and properties in Unity using Mecanim</vt:lpstr>
      <vt:lpstr>Set  up animation</vt:lpstr>
      <vt:lpstr>Looping animation clips</vt:lpstr>
      <vt:lpstr>PowerPoint 演示文稿</vt:lpstr>
      <vt:lpstr>Masking Imported Clips</vt:lpstr>
      <vt:lpstr>PowerPoint 演示文稿</vt:lpstr>
      <vt:lpstr>Animation Curves on Imported Clips</vt:lpstr>
      <vt:lpstr>PowerPoint 演示文稿</vt:lpstr>
      <vt:lpstr>PowerPoint 演示文稿</vt:lpstr>
      <vt:lpstr>Animation Curves and Animator Controller parameters</vt:lpstr>
      <vt:lpstr>Animation Events on Imported Clips</vt:lpstr>
      <vt:lpstr>PowerPoint 演示文稿</vt:lpstr>
      <vt:lpstr>PowerPoint 演示文稿</vt:lpstr>
      <vt:lpstr>PowerPoint 演示文稿</vt:lpstr>
      <vt:lpstr>Selecting a Root Motion Node</vt:lpstr>
      <vt:lpstr>PowerPoint 演示文稿</vt:lpstr>
      <vt:lpstr>Using the Animation View</vt:lpstr>
      <vt:lpstr>PowerPoint 演示文稿</vt:lpstr>
      <vt:lpstr>Viewing Animations on a GameObject</vt:lpstr>
      <vt:lpstr>Animator Controllers</vt:lpstr>
      <vt:lpstr>PowerPoint 演示文稿</vt:lpstr>
      <vt:lpstr>PowerPoint 演示文稿</vt:lpstr>
      <vt:lpstr>Animation State Machines</vt:lpstr>
      <vt:lpstr>PowerPoint 演示文稿</vt:lpstr>
      <vt:lpstr>Animation Parameters</vt:lpstr>
      <vt:lpstr>PowerPoint 演示文稿</vt:lpstr>
      <vt:lpstr>State Machine Transitions</vt:lpstr>
      <vt:lpstr>PowerPoint 演示文稿</vt:lpstr>
      <vt:lpstr>PowerPoint 演示文稿</vt:lpstr>
      <vt:lpstr>State Machine Behaviours</vt:lpstr>
      <vt:lpstr>PowerPoint 演示文稿</vt:lpstr>
      <vt:lpstr>Sub-State Machines</vt:lpstr>
      <vt:lpstr>PowerPoint 演示文稿</vt:lpstr>
      <vt:lpstr>Animation Layers</vt:lpstr>
      <vt:lpstr>PowerPoint 演示文稿</vt:lpstr>
      <vt:lpstr>Animation Layer syncing</vt:lpstr>
      <vt:lpstr>PowerPoint 演示文稿</vt:lpstr>
      <vt:lpstr>Solo and Mute functionality</vt:lpstr>
      <vt:lpstr>PowerPoint 演示文稿</vt:lpstr>
      <vt:lpstr>Target Matching</vt:lpstr>
      <vt:lpstr>PowerPoint 演示文稿</vt:lpstr>
      <vt:lpstr>PowerPoint 演示文稿</vt:lpstr>
      <vt:lpstr>PowerPoint 演示文稿</vt:lpstr>
      <vt:lpstr>Inverse Kinematics</vt:lpstr>
      <vt:lpstr>PowerPoint 演示文稿</vt:lpstr>
      <vt:lpstr>PowerPoint 演示文稿</vt:lpstr>
      <vt:lpstr>PowerPoint 演示文稿</vt:lpstr>
      <vt:lpstr>PowerPoint 演示文稿</vt:lpstr>
      <vt:lpstr>PowerPoint 演示文稿</vt:lpstr>
      <vt:lpstr>Scripting Root Motion for “in-place” humanoid animations</vt:lpstr>
      <vt:lpstr>PowerPoint 演示文稿</vt:lpstr>
      <vt:lpstr>PowerPoint 演示文稿</vt:lpstr>
      <vt:lpstr>PowerPoint 演示文稿</vt:lpstr>
      <vt:lpstr>PowerPoint 演示文稿</vt:lpstr>
      <vt:lpstr>Blend Trees</vt:lpstr>
      <vt:lpstr>PowerPoint 演示文稿</vt:lpstr>
      <vt:lpstr>Using Blend Trees</vt:lpstr>
      <vt:lpstr>PowerPoint 演示文稿</vt:lpstr>
      <vt:lpstr>1D Blending</vt:lpstr>
      <vt:lpstr>PowerPoint 演示文稿</vt:lpstr>
      <vt:lpstr>2D Blending</vt:lpstr>
      <vt:lpstr>PowerPoint 演示文稿</vt:lpstr>
      <vt:lpstr>PowerPoint 演示文稿</vt:lpstr>
      <vt:lpstr>PowerPoint 演示文稿</vt:lpstr>
      <vt:lpstr>PowerPoint 演示文稿</vt:lpstr>
      <vt:lpstr>PowerPoint 演示文稿</vt:lpstr>
      <vt:lpstr>Direct Blending</vt:lpstr>
      <vt:lpstr>PowerPoint 演示文稿</vt:lpstr>
      <vt:lpstr>PowerPoint 演示文稿</vt:lpstr>
      <vt:lpstr>Animation Blend Shapes</vt:lpstr>
      <vt:lpstr>Create Animations In Unity</vt:lpstr>
      <vt:lpstr>PowerPoint 演示文稿</vt:lpstr>
      <vt:lpstr>Retargeting of Humanoid animations</vt:lpstr>
      <vt:lpstr>PowerPoint 演示文稿</vt:lpstr>
      <vt:lpstr>Recommended Hierarchy structure</vt:lpstr>
      <vt:lpstr>PowerPoint 演示文稿</vt:lpstr>
      <vt:lpstr>PowerPoint 演示文稿</vt:lpstr>
      <vt:lpstr>PowerPoint 演示文稿</vt:lpstr>
      <vt:lpstr>PowerPoint 演示文稿</vt:lpstr>
      <vt:lpstr>PowerPoint 演示文稿</vt:lpstr>
      <vt:lpstr>PowerPoint 演示文稿</vt:lpstr>
      <vt:lpstr>Performance and Optimization</vt:lpstr>
      <vt:lpstr>Number of Bones</vt:lpstr>
      <vt:lpstr>Multiple Skinned Meshes</vt:lpstr>
      <vt:lpstr>Controllers</vt:lpstr>
      <vt:lpstr>Simple Animation</vt:lpstr>
      <vt:lpstr>Scale Curves</vt:lpstr>
      <vt:lpstr>Layers</vt:lpstr>
      <vt:lpstr>Humanoid vs. Generic Modes</vt:lpstr>
      <vt:lpstr>Mecanim Scene</vt:lpstr>
      <vt:lpstr>Runtime Optimizations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Unity动画系统</dc:title>
  <dc:creator>HL H</dc:creator>
  <cp:lastModifiedBy>HL H</cp:lastModifiedBy>
  <cp:revision>161</cp:revision>
  <dcterms:created xsi:type="dcterms:W3CDTF">2015-11-11T01:24:18Z</dcterms:created>
  <dcterms:modified xsi:type="dcterms:W3CDTF">2015-11-13T08:27:03Z</dcterms:modified>
</cp:coreProperties>
</file>