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4"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5" r:id="rId150"/>
    <p:sldId id="404"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6" r:id="rId171"/>
    <p:sldId id="428" r:id="rId172"/>
    <p:sldId id="427" r:id="rId173"/>
    <p:sldId id="429" r:id="rId174"/>
    <p:sldId id="430" r:id="rId175"/>
    <p:sldId id="425" r:id="rId176"/>
    <p:sldId id="431" r:id="rId1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16" autoAdjust="0"/>
  </p:normalViewPr>
  <p:slideViewPr>
    <p:cSldViewPr>
      <p:cViewPr varScale="1">
        <p:scale>
          <a:sx n="89" d="100"/>
          <a:sy n="89" d="100"/>
        </p:scale>
        <p:origin x="-141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DEAE14-F7DB-4497-B59B-9316C42678AF}" type="datetimeFigureOut">
              <a:rPr lang="zh-CN" altLang="en-US" smtClean="0"/>
              <a:t>2015/11/27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B21E3-31D9-4CE1-A7B5-DB02AE92AACE}" type="slidenum">
              <a:rPr lang="zh-CN" altLang="en-US" smtClean="0"/>
              <a:t>‹#›</a:t>
            </a:fld>
            <a:endParaRPr lang="zh-CN" altLang="en-US"/>
          </a:p>
        </p:txBody>
      </p:sp>
    </p:spTree>
    <p:extLst>
      <p:ext uri="{BB962C8B-B14F-4D97-AF65-F5344CB8AC3E}">
        <p14:creationId xmlns:p14="http://schemas.microsoft.com/office/powerpoint/2010/main" val="120122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file:///C:\Program%20Files\Unity\Editor\Data\Documentation\en\Manual\UNetPlayers.html" TargetMode="External"/><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file:///C:\Program%20Files\Unity\Editor\Data\Documentation\en\Manual\UNetStateSync.html"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file:///C:\Program%20Files\Unity\Editor\Data\Documentation\en\Manual\UNetActions.html"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NetworkClient.Send.html" TargetMode="External"/><Relationship Id="rId2" Type="http://schemas.openxmlformats.org/officeDocument/2006/relationships/slide" Target="../slides/slide148.xml"/><Relationship Id="rId1" Type="http://schemas.openxmlformats.org/officeDocument/2006/relationships/notesMaster" Target="../notesMasters/notesMaster1.xml"/><Relationship Id="rId4" Type="http://schemas.openxmlformats.org/officeDocument/2006/relationships/hyperlink" Target="file:///C:\Program%20Files\Unity\Editor\Data\Documentation\en\ScriptReference\Networking.NetworkServer.SendToAll.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ClientScene.RegisterSpawnHandler.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file:///C:\Program%20Files\Unity\Editor\Data\Documentation\en\Manual\UNetManager.html"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Functions invoked on the Server/Host:</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38</a:t>
            </a:fld>
            <a:endParaRPr lang="zh-CN" altLang="en-US"/>
          </a:p>
        </p:txBody>
      </p:sp>
    </p:spTree>
    <p:extLst>
      <p:ext uri="{BB962C8B-B14F-4D97-AF65-F5344CB8AC3E}">
        <p14:creationId xmlns:p14="http://schemas.microsoft.com/office/powerpoint/2010/main" val="2636136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See </a:t>
            </a:r>
            <a:r>
              <a:rPr lang="en-US" altLang="zh-CN" dirty="0" smtClean="0">
                <a:effectLst/>
                <a:hlinkClick r:id="rId3"/>
              </a:rPr>
              <a:t>Player Objects</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123</a:t>
            </a:fld>
            <a:endParaRPr lang="zh-CN" altLang="en-US"/>
          </a:p>
        </p:txBody>
      </p:sp>
    </p:spTree>
    <p:extLst>
      <p:ext uri="{BB962C8B-B14F-4D97-AF65-F5344CB8AC3E}">
        <p14:creationId xmlns:p14="http://schemas.microsoft.com/office/powerpoint/2010/main" val="363707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124</a:t>
            </a:fld>
            <a:endParaRPr lang="zh-CN" altLang="en-US"/>
          </a:p>
        </p:txBody>
      </p:sp>
    </p:spTree>
    <p:extLst>
      <p:ext uri="{BB962C8B-B14F-4D97-AF65-F5344CB8AC3E}">
        <p14:creationId xmlns:p14="http://schemas.microsoft.com/office/powerpoint/2010/main" val="5591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See </a:t>
            </a:r>
            <a:r>
              <a:rPr lang="en-US" altLang="zh-CN" dirty="0" smtClean="0">
                <a:hlinkClick r:id="rId3"/>
              </a:rPr>
              <a:t>State Synchronization</a:t>
            </a:r>
            <a:r>
              <a:rPr lang="en-US" altLang="zh-CN" dirty="0" smtClean="0"/>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126</a:t>
            </a:fld>
            <a:endParaRPr lang="zh-CN" altLang="en-US"/>
          </a:p>
        </p:txBody>
      </p:sp>
    </p:spTree>
    <p:extLst>
      <p:ext uri="{BB962C8B-B14F-4D97-AF65-F5344CB8AC3E}">
        <p14:creationId xmlns:p14="http://schemas.microsoft.com/office/powerpoint/2010/main" val="75579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See </a:t>
            </a:r>
            <a:r>
              <a:rPr lang="en-US" altLang="zh-CN" dirty="0" smtClean="0">
                <a:hlinkClick r:id="rId3"/>
              </a:rPr>
              <a:t>Networked Actions</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127</a:t>
            </a:fld>
            <a:endParaRPr lang="zh-CN" altLang="en-US"/>
          </a:p>
        </p:txBody>
      </p:sp>
    </p:spTree>
    <p:extLst>
      <p:ext uri="{BB962C8B-B14F-4D97-AF65-F5344CB8AC3E}">
        <p14:creationId xmlns:p14="http://schemas.microsoft.com/office/powerpoint/2010/main" val="1288229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128</a:t>
            </a:fld>
            <a:endParaRPr lang="zh-CN" altLang="en-US"/>
          </a:p>
        </p:txBody>
      </p:sp>
    </p:spTree>
    <p:extLst>
      <p:ext uri="{BB962C8B-B14F-4D97-AF65-F5344CB8AC3E}">
        <p14:creationId xmlns:p14="http://schemas.microsoft.com/office/powerpoint/2010/main" val="2472891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This is enough to get a multiplayer application up and running. It would now be possible to send network messages using </a:t>
            </a:r>
            <a:r>
              <a:rPr lang="en-US" altLang="zh-CN" dirty="0" err="1" smtClean="0">
                <a:effectLst/>
                <a:hlinkClick r:id="rId3"/>
              </a:rPr>
              <a:t>NetworkClient.Send</a:t>
            </a:r>
            <a:r>
              <a:rPr lang="en-US" altLang="zh-CN" dirty="0" smtClean="0">
                <a:effectLst/>
              </a:rPr>
              <a:t> and </a:t>
            </a:r>
            <a:r>
              <a:rPr lang="en-US" altLang="zh-CN" dirty="0" err="1" smtClean="0">
                <a:effectLst/>
                <a:hlinkClick r:id="rId4"/>
              </a:rPr>
              <a:t>NetworkServer.SendToAll</a:t>
            </a:r>
            <a:r>
              <a:rPr lang="en-US" altLang="zh-CN" dirty="0" smtClean="0">
                <a:effectLst/>
              </a:rPr>
              <a:t>, however sending messages is a low level way of interacting with the system.</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148</a:t>
            </a:fld>
            <a:endParaRPr lang="zh-CN" altLang="en-US"/>
          </a:p>
        </p:txBody>
      </p:sp>
    </p:spTree>
    <p:extLst>
      <p:ext uri="{BB962C8B-B14F-4D97-AF65-F5344CB8AC3E}">
        <p14:creationId xmlns:p14="http://schemas.microsoft.com/office/powerpoint/2010/main" val="32037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Functions invoked on the Client:// called when connected to a server</a:t>
            </a:r>
          </a:p>
          <a:p>
            <a:r>
              <a:rPr lang="en-US" altLang="zh-CN" dirty="0" smtClean="0">
                <a:effectLst/>
              </a:rPr>
              <a:t>public virtual void </a:t>
            </a:r>
            <a:r>
              <a:rPr lang="en-US" altLang="zh-CN" dirty="0" err="1" smtClean="0">
                <a:effectLst/>
              </a:rPr>
              <a:t>OnClientConnect</a:t>
            </a:r>
            <a:r>
              <a:rPr lang="en-US" altLang="zh-CN" dirty="0" smtClean="0">
                <a:effectLst/>
              </a:rPr>
              <a:t>(</a:t>
            </a:r>
            <a:r>
              <a:rPr lang="en-US" altLang="zh-CN" dirty="0" err="1" smtClean="0">
                <a:effectLst/>
              </a:rPr>
              <a:t>NetworkConnection</a:t>
            </a:r>
            <a:r>
              <a:rPr lang="en-US" altLang="zh-CN" dirty="0" smtClean="0">
                <a:effectLst/>
              </a:rPr>
              <a:t> conn)</a:t>
            </a:r>
          </a:p>
          <a:p>
            <a:r>
              <a:rPr lang="en-US" altLang="zh-CN" dirty="0" smtClean="0">
                <a:effectLst/>
              </a:rPr>
              <a:t>{</a:t>
            </a:r>
          </a:p>
          <a:p>
            <a:r>
              <a:rPr lang="en-US" altLang="zh-CN" dirty="0" smtClean="0">
                <a:effectLst/>
              </a:rPr>
              <a:t>    </a:t>
            </a:r>
            <a:r>
              <a:rPr lang="en-US" altLang="zh-CN" dirty="0" err="1" smtClean="0">
                <a:effectLst/>
              </a:rPr>
              <a:t>ClientScene.Ready</a:t>
            </a:r>
            <a:r>
              <a:rPr lang="en-US" altLang="zh-CN" dirty="0" smtClean="0">
                <a:effectLst/>
              </a:rPr>
              <a:t>(conn);</a:t>
            </a:r>
          </a:p>
          <a:p>
            <a:r>
              <a:rPr lang="en-US" altLang="zh-CN" dirty="0" smtClean="0">
                <a:effectLst/>
              </a:rPr>
              <a:t>    </a:t>
            </a:r>
            <a:r>
              <a:rPr lang="en-US" altLang="zh-CN" dirty="0" err="1" smtClean="0">
                <a:effectLst/>
              </a:rPr>
              <a:t>ClientScene.AddPlayer</a:t>
            </a:r>
            <a:r>
              <a:rPr lang="en-US" altLang="zh-CN" dirty="0" smtClean="0">
                <a:effectLst/>
              </a:rPr>
              <a:t>(0);</a:t>
            </a:r>
          </a:p>
          <a:p>
            <a:r>
              <a:rPr lang="en-US" altLang="zh-CN" dirty="0" smtClean="0">
                <a:effectLst/>
              </a:rPr>
              <a:t>}</a:t>
            </a:r>
          </a:p>
          <a:p>
            <a:endParaRPr lang="en-US" altLang="zh-CN" dirty="0" smtClean="0">
              <a:effectLst/>
            </a:endParaRPr>
          </a:p>
          <a:p>
            <a:r>
              <a:rPr lang="en-US" altLang="zh-CN" dirty="0" smtClean="0">
                <a:effectLst/>
              </a:rPr>
              <a:t>// called when disconnected from a server</a:t>
            </a:r>
          </a:p>
          <a:p>
            <a:r>
              <a:rPr lang="en-US" altLang="zh-CN" dirty="0" smtClean="0">
                <a:effectLst/>
              </a:rPr>
              <a:t>public virtual void </a:t>
            </a:r>
            <a:r>
              <a:rPr lang="en-US" altLang="zh-CN" dirty="0" err="1" smtClean="0">
                <a:effectLst/>
              </a:rPr>
              <a:t>OnClientDisconnect</a:t>
            </a:r>
            <a:r>
              <a:rPr lang="en-US" altLang="zh-CN" dirty="0" smtClean="0">
                <a:effectLst/>
              </a:rPr>
              <a:t>(</a:t>
            </a:r>
            <a:r>
              <a:rPr lang="en-US" altLang="zh-CN" dirty="0" err="1" smtClean="0">
                <a:effectLst/>
              </a:rPr>
              <a:t>NetworkConnection</a:t>
            </a:r>
            <a:r>
              <a:rPr lang="en-US" altLang="zh-CN" dirty="0" smtClean="0">
                <a:effectLst/>
              </a:rPr>
              <a:t> conn)</a:t>
            </a:r>
          </a:p>
          <a:p>
            <a:r>
              <a:rPr lang="en-US" altLang="zh-CN" dirty="0" smtClean="0">
                <a:effectLst/>
              </a:rPr>
              <a:t>{</a:t>
            </a:r>
          </a:p>
          <a:p>
            <a:r>
              <a:rPr lang="en-US" altLang="zh-CN" dirty="0" smtClean="0">
                <a:effectLst/>
              </a:rPr>
              <a:t>    </a:t>
            </a:r>
            <a:r>
              <a:rPr lang="en-US" altLang="zh-CN" dirty="0" err="1" smtClean="0">
                <a:effectLst/>
              </a:rPr>
              <a:t>StopClient</a:t>
            </a:r>
            <a:r>
              <a:rPr lang="en-US" altLang="zh-CN" dirty="0" smtClean="0">
                <a:effectLst/>
              </a:rPr>
              <a:t>();</a:t>
            </a:r>
          </a:p>
          <a:p>
            <a:r>
              <a:rPr lang="en-US" altLang="zh-CN" dirty="0" smtClean="0">
                <a:effectLst/>
              </a:rPr>
              <a:t>}</a:t>
            </a:r>
          </a:p>
          <a:p>
            <a:endParaRPr lang="en-US" altLang="zh-CN" dirty="0" smtClean="0">
              <a:effectLst/>
            </a:endParaRPr>
          </a:p>
          <a:p>
            <a:r>
              <a:rPr lang="en-US" altLang="zh-CN" dirty="0" smtClean="0">
                <a:effectLst/>
              </a:rPr>
              <a:t>// called when a network error occurs</a:t>
            </a:r>
          </a:p>
          <a:p>
            <a:r>
              <a:rPr lang="en-US" altLang="zh-CN" dirty="0" smtClean="0">
                <a:effectLst/>
              </a:rPr>
              <a:t>public virtual void </a:t>
            </a:r>
            <a:r>
              <a:rPr lang="en-US" altLang="zh-CN" dirty="0" err="1" smtClean="0">
                <a:effectLst/>
              </a:rPr>
              <a:t>OnClientError</a:t>
            </a:r>
            <a:r>
              <a:rPr lang="en-US" altLang="zh-CN" dirty="0" smtClean="0">
                <a:effectLst/>
              </a:rPr>
              <a:t>(</a:t>
            </a:r>
            <a:r>
              <a:rPr lang="en-US" altLang="zh-CN" dirty="0" err="1" smtClean="0">
                <a:effectLst/>
              </a:rPr>
              <a:t>NetworkConnection</a:t>
            </a:r>
            <a:r>
              <a:rPr lang="en-US" altLang="zh-CN" dirty="0" smtClean="0">
                <a:effectLst/>
              </a:rPr>
              <a:t> conn, </a:t>
            </a:r>
            <a:r>
              <a:rPr lang="en-US" altLang="zh-CN" dirty="0" err="1" smtClean="0">
                <a:effectLst/>
              </a:rPr>
              <a:t>int</a:t>
            </a:r>
            <a:r>
              <a:rPr lang="en-US" altLang="zh-CN" dirty="0" smtClean="0">
                <a:effectLst/>
              </a:rPr>
              <a:t> </a:t>
            </a:r>
            <a:r>
              <a:rPr lang="en-US" altLang="zh-CN" dirty="0" err="1" smtClean="0">
                <a:effectLst/>
              </a:rPr>
              <a:t>errorCode</a:t>
            </a:r>
            <a:r>
              <a:rPr lang="en-US" altLang="zh-CN" dirty="0" smtClean="0">
                <a:effectLst/>
              </a:rPr>
              <a:t>);</a:t>
            </a:r>
          </a:p>
          <a:p>
            <a:endParaRPr lang="en-US" altLang="zh-CN" dirty="0" smtClean="0">
              <a:effectLst/>
            </a:endParaRPr>
          </a:p>
          <a:p>
            <a:r>
              <a:rPr lang="en-US" altLang="zh-CN" dirty="0" smtClean="0">
                <a:effectLst/>
              </a:rPr>
              <a:t>// called when told to be not-ready by a server</a:t>
            </a:r>
          </a:p>
          <a:p>
            <a:r>
              <a:rPr lang="en-US" altLang="zh-CN" dirty="0" smtClean="0">
                <a:effectLst/>
              </a:rPr>
              <a:t>public virtual void </a:t>
            </a:r>
            <a:r>
              <a:rPr lang="en-US" altLang="zh-CN" dirty="0" err="1" smtClean="0">
                <a:effectLst/>
              </a:rPr>
              <a:t>OnClientNotReady</a:t>
            </a:r>
            <a:r>
              <a:rPr lang="en-US" altLang="zh-CN" dirty="0" smtClean="0">
                <a:effectLst/>
              </a:rPr>
              <a:t>(</a:t>
            </a:r>
            <a:r>
              <a:rPr lang="en-US" altLang="zh-CN" dirty="0" err="1" smtClean="0">
                <a:effectLst/>
              </a:rPr>
              <a:t>NetworkConnection</a:t>
            </a:r>
            <a:r>
              <a:rPr lang="en-US" altLang="zh-CN" dirty="0" smtClean="0">
                <a:effectLst/>
              </a:rPr>
              <a:t> conn);</a:t>
            </a:r>
          </a:p>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39</a:t>
            </a:fld>
            <a:endParaRPr lang="zh-CN" altLang="en-US"/>
          </a:p>
        </p:txBody>
      </p:sp>
    </p:spTree>
    <p:extLst>
      <p:ext uri="{BB962C8B-B14F-4D97-AF65-F5344CB8AC3E}">
        <p14:creationId xmlns:p14="http://schemas.microsoft.com/office/powerpoint/2010/main" val="250888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Functions invoked for the Matchmaker:</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40</a:t>
            </a:fld>
            <a:endParaRPr lang="zh-CN" altLang="en-US"/>
          </a:p>
        </p:txBody>
      </p:sp>
    </p:spTree>
    <p:extLst>
      <p:ext uri="{BB962C8B-B14F-4D97-AF65-F5344CB8AC3E}">
        <p14:creationId xmlns:p14="http://schemas.microsoft.com/office/powerpoint/2010/main" val="317910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In this example, the user would drag a prefab asset onto the </a:t>
            </a:r>
            <a:r>
              <a:rPr lang="en-US" altLang="zh-CN" dirty="0" err="1" smtClean="0">
                <a:effectLst/>
              </a:rPr>
              <a:t>alienPrefab</a:t>
            </a:r>
            <a:r>
              <a:rPr lang="en-US" altLang="zh-CN" dirty="0" smtClean="0">
                <a:effectLst/>
              </a:rPr>
              <a:t> slot on the </a:t>
            </a:r>
            <a:r>
              <a:rPr lang="en-US" altLang="zh-CN" dirty="0" err="1" smtClean="0">
                <a:effectLst/>
              </a:rPr>
              <a:t>MyNetworkManager</a:t>
            </a:r>
            <a:r>
              <a:rPr lang="en-US" altLang="zh-CN" dirty="0" smtClean="0">
                <a:effectLst/>
              </a:rPr>
              <a:t> script. So that when a alien object is spawned on the server, the same kind of object will be created on the clients. This registration of assets ensures that the asset is loaded with the scene, so that there is no stall to load the asset when it is created. </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43</a:t>
            </a:fld>
            <a:endParaRPr lang="zh-CN" altLang="en-US"/>
          </a:p>
        </p:txBody>
      </p:sp>
    </p:spTree>
    <p:extLst>
      <p:ext uri="{BB962C8B-B14F-4D97-AF65-F5344CB8AC3E}">
        <p14:creationId xmlns:p14="http://schemas.microsoft.com/office/powerpoint/2010/main" val="2673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For more advanced use cases such as object pools or dynamically created assets, there is </a:t>
            </a:r>
            <a:r>
              <a:rPr lang="en-US" altLang="zh-CN" dirty="0" err="1" smtClean="0">
                <a:effectLst/>
                <a:hlinkClick r:id="rId3"/>
              </a:rPr>
              <a:t>ClientScene.RegisterSpawnHandler</a:t>
            </a:r>
            <a:r>
              <a:rPr lang="en-US" altLang="zh-CN" dirty="0" smtClean="0">
                <a:effectLst/>
              </a:rPr>
              <a:t> which allows callback functions to be registered for client side spawning. </a:t>
            </a:r>
          </a:p>
          <a:p>
            <a:r>
              <a:rPr lang="en-US" altLang="zh-CN" dirty="0" smtClean="0">
                <a:effectLst/>
              </a:rPr>
              <a:t>Below is a simple example of a </a:t>
            </a:r>
            <a:r>
              <a:rPr lang="en-US" altLang="zh-CN" dirty="0" err="1" smtClean="0">
                <a:effectLst/>
              </a:rPr>
              <a:t>spawner</a:t>
            </a:r>
            <a:r>
              <a:rPr lang="en-US" altLang="zh-CN" dirty="0" smtClean="0">
                <a:effectLst/>
              </a:rPr>
              <a:t> that creates a tree with a random number of leaves.</a:t>
            </a:r>
          </a:p>
          <a:p>
            <a:endParaRPr lang="en-US" altLang="zh-CN" dirty="0" smtClean="0"/>
          </a:p>
          <a:p>
            <a:endParaRPr lang="en-US" altLang="zh-CN" dirty="0" smtClean="0"/>
          </a:p>
          <a:p>
            <a:r>
              <a:rPr lang="en-US" altLang="zh-CN" dirty="0" smtClean="0">
                <a:effectLst/>
              </a:rPr>
              <a:t>To complete this example, the project would have a prefab asset for the tree that has the Tree script and a </a:t>
            </a:r>
            <a:r>
              <a:rPr lang="en-US" altLang="zh-CN" dirty="0" err="1" smtClean="0">
                <a:effectLst/>
              </a:rPr>
              <a:t>NetworkIdentity</a:t>
            </a:r>
            <a:r>
              <a:rPr lang="en-US" altLang="zh-CN" dirty="0" smtClean="0">
                <a:effectLst/>
              </a:rPr>
              <a:t> component. Then on the </a:t>
            </a:r>
            <a:r>
              <a:rPr lang="en-US" altLang="zh-CN" dirty="0" err="1" smtClean="0">
                <a:effectLst/>
              </a:rPr>
              <a:t>MySpawner</a:t>
            </a:r>
            <a:r>
              <a:rPr lang="en-US" altLang="zh-CN" dirty="0" smtClean="0">
                <a:effectLst/>
              </a:rPr>
              <a:t> instance in the scene, the </a:t>
            </a:r>
            <a:r>
              <a:rPr lang="en-US" altLang="zh-CN" dirty="0" err="1" smtClean="0">
                <a:effectLst/>
              </a:rPr>
              <a:t>treePrefab</a:t>
            </a:r>
            <a:r>
              <a:rPr lang="en-US" altLang="zh-CN" dirty="0" smtClean="0">
                <a:effectLst/>
              </a:rPr>
              <a:t> slot would be populated by the tree prefab asset. Also, the tree prefab must be registered as a </a:t>
            </a:r>
            <a:r>
              <a:rPr lang="en-US" altLang="zh-CN" dirty="0" err="1" smtClean="0">
                <a:effectLst/>
              </a:rPr>
              <a:t>spawnable</a:t>
            </a:r>
            <a:r>
              <a:rPr lang="en-US" altLang="zh-CN" dirty="0" smtClean="0">
                <a:effectLst/>
              </a:rPr>
              <a:t> object - either using the </a:t>
            </a:r>
            <a:r>
              <a:rPr lang="en-US" altLang="zh-CN" dirty="0" err="1" smtClean="0">
                <a:effectLst/>
              </a:rPr>
              <a:t>NetworkManager</a:t>
            </a:r>
            <a:r>
              <a:rPr lang="en-US" altLang="zh-CN" dirty="0" smtClean="0">
                <a:effectLst/>
              </a:rPr>
              <a:t> UI, or using </a:t>
            </a:r>
            <a:r>
              <a:rPr lang="en-US" altLang="zh-CN" dirty="0" err="1" smtClean="0">
                <a:effectLst/>
              </a:rPr>
              <a:t>ClientScene.RegisterPrefab</a:t>
            </a:r>
            <a:r>
              <a:rPr lang="en-US" altLang="zh-CN" dirty="0" smtClean="0">
                <a:effectLst/>
              </a:rPr>
              <a:t>() in code.</a:t>
            </a:r>
          </a:p>
          <a:p>
            <a:r>
              <a:rPr lang="en-US" altLang="zh-CN" dirty="0" smtClean="0">
                <a:effectLst/>
              </a:rPr>
              <a:t>When this code runs, the tree objects created on clients will have the correct value for </a:t>
            </a:r>
            <a:r>
              <a:rPr lang="en-US" altLang="zh-CN" dirty="0" err="1" smtClean="0">
                <a:effectLst/>
              </a:rPr>
              <a:t>numLeaves</a:t>
            </a:r>
            <a:r>
              <a:rPr lang="en-US" altLang="zh-CN" dirty="0" smtClean="0">
                <a:effectLst/>
              </a:rPr>
              <a:t> from the server.</a:t>
            </a:r>
          </a:p>
          <a:p>
            <a:r>
              <a:rPr lang="en-US" altLang="zh-CN" b="1" dirty="0" smtClean="0">
                <a:effectLst/>
              </a:rPr>
              <a:t>Constraints</a:t>
            </a:r>
          </a:p>
          <a:p>
            <a:r>
              <a:rPr lang="en-US" altLang="zh-CN" dirty="0" smtClean="0">
                <a:effectLst/>
              </a:rPr>
              <a:t>A </a:t>
            </a:r>
            <a:r>
              <a:rPr lang="en-US" altLang="zh-CN" dirty="0" err="1" smtClean="0">
                <a:effectLst/>
              </a:rPr>
              <a:t>NetworkIdentity</a:t>
            </a:r>
            <a:r>
              <a:rPr lang="en-US" altLang="zh-CN" dirty="0" smtClean="0">
                <a:effectLst/>
              </a:rPr>
              <a:t> must be on the root game object of a </a:t>
            </a:r>
            <a:r>
              <a:rPr lang="en-US" altLang="zh-CN" dirty="0" err="1" smtClean="0">
                <a:effectLst/>
              </a:rPr>
              <a:t>spawnable</a:t>
            </a:r>
            <a:r>
              <a:rPr lang="en-US" altLang="zh-CN" dirty="0" smtClean="0">
                <a:effectLst/>
              </a:rPr>
              <a:t> prefab</a:t>
            </a:r>
          </a:p>
          <a:p>
            <a:r>
              <a:rPr lang="en-US" altLang="zh-CN" dirty="0" err="1" smtClean="0">
                <a:effectLst/>
              </a:rPr>
              <a:t>NetworkBehaviour</a:t>
            </a:r>
            <a:r>
              <a:rPr lang="en-US" altLang="zh-CN" dirty="0" smtClean="0">
                <a:effectLst/>
              </a:rPr>
              <a:t> scripts must be on the same game object as the </a:t>
            </a:r>
            <a:r>
              <a:rPr lang="en-US" altLang="zh-CN" dirty="0" err="1" smtClean="0">
                <a:effectLst/>
              </a:rPr>
              <a:t>NetworkIdentity</a:t>
            </a:r>
            <a:r>
              <a:rPr lang="en-US" altLang="zh-CN" dirty="0" smtClean="0">
                <a:effectLst/>
              </a:rPr>
              <a:t>, not on child game objects</a:t>
            </a:r>
          </a:p>
          <a:p>
            <a:r>
              <a:rPr lang="en-US" altLang="zh-CN" dirty="0" smtClean="0">
                <a:effectLst/>
              </a:rPr>
              <a:t>Prefabs can’t be registered with the </a:t>
            </a:r>
            <a:r>
              <a:rPr lang="en-US" altLang="zh-CN" dirty="0" err="1" smtClean="0">
                <a:effectLst/>
              </a:rPr>
              <a:t>NetworkManager</a:t>
            </a:r>
            <a:r>
              <a:rPr lang="en-US" altLang="zh-CN" dirty="0" smtClean="0">
                <a:effectLst/>
              </a:rPr>
              <a:t> unless they have a </a:t>
            </a:r>
            <a:r>
              <a:rPr lang="en-US" altLang="zh-CN" dirty="0" err="1" smtClean="0">
                <a:effectLst/>
              </a:rPr>
              <a:t>NetworkIdentity</a:t>
            </a:r>
            <a:r>
              <a:rPr lang="en-US" altLang="zh-CN" dirty="0" smtClean="0">
                <a:effectLst/>
              </a:rPr>
              <a:t> on their root object</a:t>
            </a:r>
          </a:p>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44</a:t>
            </a:fld>
            <a:endParaRPr lang="zh-CN" altLang="en-US"/>
          </a:p>
        </p:txBody>
      </p:sp>
    </p:spTree>
    <p:extLst>
      <p:ext uri="{BB962C8B-B14F-4D97-AF65-F5344CB8AC3E}">
        <p14:creationId xmlns:p14="http://schemas.microsoft.com/office/powerpoint/2010/main" val="97458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The generated </a:t>
            </a:r>
            <a:r>
              <a:rPr lang="en-US" altLang="zh-CN" dirty="0" err="1" smtClean="0">
                <a:effectLst/>
              </a:rPr>
              <a:t>OnSerialize</a:t>
            </a:r>
            <a:r>
              <a:rPr lang="en-US" altLang="zh-CN" dirty="0" smtClean="0">
                <a:effectLst/>
              </a:rPr>
              <a:t> function is something like:</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69</a:t>
            </a:fld>
            <a:endParaRPr lang="zh-CN" altLang="en-US"/>
          </a:p>
        </p:txBody>
      </p:sp>
    </p:spTree>
    <p:extLst>
      <p:ext uri="{BB962C8B-B14F-4D97-AF65-F5344CB8AC3E}">
        <p14:creationId xmlns:p14="http://schemas.microsoft.com/office/powerpoint/2010/main" val="2758439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And the </a:t>
            </a:r>
            <a:r>
              <a:rPr lang="en-US" altLang="zh-CN" dirty="0" err="1" smtClean="0">
                <a:effectLst/>
              </a:rPr>
              <a:t>OnDeserialize</a:t>
            </a:r>
            <a:r>
              <a:rPr lang="en-US" altLang="zh-CN" dirty="0" smtClean="0">
                <a:effectLst/>
              </a:rPr>
              <a:t> function is something like:</a:t>
            </a:r>
          </a:p>
          <a:p>
            <a:endParaRPr lang="en-US" altLang="zh-CN" dirty="0" smtClean="0">
              <a:effectLst/>
            </a:endParaRPr>
          </a:p>
          <a:p>
            <a:r>
              <a:rPr lang="en-US" altLang="zh-CN" dirty="0" smtClean="0">
                <a:effectLst/>
              </a:rPr>
              <a:t>If a </a:t>
            </a:r>
            <a:r>
              <a:rPr lang="en-US" altLang="zh-CN" dirty="0" err="1" smtClean="0">
                <a:effectLst/>
              </a:rPr>
              <a:t>NetworkBehaviour</a:t>
            </a:r>
            <a:r>
              <a:rPr lang="en-US" altLang="zh-CN" dirty="0" smtClean="0">
                <a:effectLst/>
              </a:rPr>
              <a:t> has a base class that also has serialization functions, the base class functions should also be called.</a:t>
            </a:r>
          </a:p>
          <a:p>
            <a:r>
              <a:rPr lang="en-US" altLang="zh-CN" dirty="0" smtClean="0">
                <a:effectLst/>
              </a:rPr>
              <a:t>Note that the </a:t>
            </a:r>
            <a:r>
              <a:rPr lang="en-US" altLang="zh-CN" dirty="0" err="1" smtClean="0">
                <a:effectLst/>
              </a:rPr>
              <a:t>UpdateVar</a:t>
            </a:r>
            <a:r>
              <a:rPr lang="en-US" altLang="zh-CN" dirty="0" smtClean="0">
                <a:effectLst/>
              </a:rPr>
              <a:t> packets created for object state updates may be aggregated in buffers before being sent to the client, so a single transport layer packet may contain updates for multiple objects.</a:t>
            </a:r>
          </a:p>
          <a:p>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70</a:t>
            </a:fld>
            <a:endParaRPr lang="zh-CN" altLang="en-US"/>
          </a:p>
        </p:txBody>
      </p:sp>
    </p:spTree>
    <p:extLst>
      <p:ext uri="{BB962C8B-B14F-4D97-AF65-F5344CB8AC3E}">
        <p14:creationId xmlns:p14="http://schemas.microsoft.com/office/powerpoint/2010/main" val="167289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To declare a custom network message class and use it:</a:t>
            </a:r>
          </a:p>
          <a:p>
            <a:endParaRPr lang="en-US" altLang="zh-CN" dirty="0" smtClean="0">
              <a:effectLst/>
            </a:endParaRPr>
          </a:p>
          <a:p>
            <a:r>
              <a:rPr lang="en-US" altLang="zh-CN" dirty="0" smtClean="0">
                <a:effectLst/>
              </a:rPr>
              <a:t>Note that there is no serialization code for the </a:t>
            </a:r>
            <a:r>
              <a:rPr lang="en-US" altLang="zh-CN" dirty="0" err="1" smtClean="0">
                <a:effectLst/>
              </a:rPr>
              <a:t>ScoreMessage</a:t>
            </a:r>
            <a:r>
              <a:rPr lang="en-US" altLang="zh-CN" dirty="0" smtClean="0">
                <a:effectLst/>
              </a:rPr>
              <a:t> class in this source code for example. The body of the serialization functions is automatically generated for this class.</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106</a:t>
            </a:fld>
            <a:endParaRPr lang="zh-CN" altLang="en-US"/>
          </a:p>
        </p:txBody>
      </p:sp>
    </p:spTree>
    <p:extLst>
      <p:ext uri="{BB962C8B-B14F-4D97-AF65-F5344CB8AC3E}">
        <p14:creationId xmlns:p14="http://schemas.microsoft.com/office/powerpoint/2010/main" val="144379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See </a:t>
            </a:r>
            <a:r>
              <a:rPr lang="en-US" altLang="zh-CN" dirty="0" smtClean="0">
                <a:effectLst/>
                <a:hlinkClick r:id="rId3"/>
              </a:rPr>
              <a:t>Using the </a:t>
            </a:r>
            <a:r>
              <a:rPr lang="en-US" altLang="zh-CN" dirty="0" err="1" smtClean="0">
                <a:effectLst/>
                <a:hlinkClick r:id="rId3"/>
              </a:rPr>
              <a:t>NetworkManager</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9FFB21E3-31D9-4CE1-A7B5-DB02AE92AACE}" type="slidenum">
              <a:rPr lang="zh-CN" altLang="en-US" smtClean="0"/>
              <a:t>122</a:t>
            </a:fld>
            <a:endParaRPr lang="zh-CN" altLang="en-US"/>
          </a:p>
        </p:txBody>
      </p:sp>
    </p:spTree>
    <p:extLst>
      <p:ext uri="{BB962C8B-B14F-4D97-AF65-F5344CB8AC3E}">
        <p14:creationId xmlns:p14="http://schemas.microsoft.com/office/powerpoint/2010/main" val="6216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Match.NetworkMatch.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Match.NetworkMatch.JoinMatch.html" TargetMode="External"/><Relationship Id="rId2" Type="http://schemas.openxmlformats.org/officeDocument/2006/relationships/hyperlink" Target="file:///C:\Program%20Files\Unity\Editor\Data\Documentation\en\ScriptReference\Networking.Match.NetworkMatch.CreateMatch.html" TargetMode="External"/><Relationship Id="rId1" Type="http://schemas.openxmlformats.org/officeDocument/2006/relationships/slideLayout" Target="../slideLayouts/slideLayout2.xml"/><Relationship Id="rId4" Type="http://schemas.openxmlformats.org/officeDocument/2006/relationships/hyperlink" Target="file:///C:\Program%20Files\Unity\Editor\Data\Documentation\en\ScriptReference\Networking.Match.NetworkMatch.ListMatches.html"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file:///C:\Program%20Files\Unity\Editor\Data\Documentation\en\Manual\UNetInternetServicesOverview.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MsgType.Connect.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dentity.AssignClientAuthority.html" TargetMode="External"/><Relationship Id="rId2" Type="http://schemas.openxmlformats.org/officeDocument/2006/relationships/hyperlink" Target="file:///C:\Program%20Files\Unity\Editor\Data\Documentation\en\ScriptReference\NetworkServer.SpawnWithLocalAuthority.html"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s://unet.cloud.unity3d.com/"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NetworkTranspor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file:///C:\Program%20Files\Unity\Editor\Data\Documentation\en\Manual\UNetUsingHLAPI.html" TargetMode="External"/><Relationship Id="rId2" Type="http://schemas.openxmlformats.org/officeDocument/2006/relationships/hyperlink" Target="file:///C:\Program%20Files\Unity\Editor\Data\Documentation\en\Manual\UNetManager.html" TargetMode="External"/><Relationship Id="rId1" Type="http://schemas.openxmlformats.org/officeDocument/2006/relationships/slideLayout" Target="../slideLayouts/slideLayout2.xml"/><Relationship Id="rId4" Type="http://schemas.openxmlformats.org/officeDocument/2006/relationships/hyperlink" Target="file:///C:\Program%20Files\Unity\Editor\Data\Documentation\en\Manual\UNetUsingTransport.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NetworkBehaviour.html" TargetMode="External"/><Relationship Id="rId2" Type="http://schemas.openxmlformats.org/officeDocument/2006/relationships/hyperlink" Target="file:///C:\Program%20Files\Unity\Editor\Data\Documentation\en\ScriptReference\Networking.NetworkIdentity.html" TargetMode="External"/><Relationship Id="rId1" Type="http://schemas.openxmlformats.org/officeDocument/2006/relationships/slideLayout" Target="../slideLayouts/slideLayout2.xml"/><Relationship Id="rId4" Type="http://schemas.openxmlformats.org/officeDocument/2006/relationships/hyperlink" Target="file:///C:\Program%20Files\Unity\Editor\Data\Documentation\en\Manual\UNetReference.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NetworkClien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ClientScene.RegisterSpawnHandl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C:\Program%20Files\Unity\Editor\Data\Documentation\en\Manual\UNetInternetServicesOverview.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Server.UnSpawn.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NetworkServer.SpawnWithClientAuthority.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dentity.AssignClientAuthority.html" TargetMode="External"/><Relationship Id="rId2" Type="http://schemas.openxmlformats.org/officeDocument/2006/relationships/hyperlink" Target="file:///C:\Program%20Files\Unity\Editor\Data\Documentation\en\ScriptReference\NetworkServer.SpawnWithClientAuthority.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le:///C:\Program%20Files\Unity\Editor\Data\Documentation\en\Manual\UNetInternetServicesOverview.html" TargetMode="External"/><Relationship Id="rId2" Type="http://schemas.openxmlformats.org/officeDocument/2006/relationships/hyperlink" Target="file:///C:\Program%20Files\Unity\Editor\Data\Documentation\en\Manual\UNetUsingTransport.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NetworkServer.AddPlayerForConnection.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Networking.ClientScene.Ready.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NetworkLobbyManager.html" TargetMode="External"/><Relationship Id="rId2" Type="http://schemas.openxmlformats.org/officeDocument/2006/relationships/hyperlink" Target="file:///C:\Program%20Files\Unity\Editor\Data\Documentation\en\ScriptReference\Networking.NetworkServer.ReplacePlayerForConnection.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file:///C:\Program%20Files\Unity\Editor\Data\Documentation\en\ScriptReference\Networking.NetworkLobbyManager.html" TargetMode="External"/><Relationship Id="rId7" Type="http://schemas.openxmlformats.org/officeDocument/2006/relationships/hyperlink" Target="file:///C:\Program%20Files\Unity\Editor\Data\Documentation\en\ScriptReference\Networking.NetworkServer-localConnections.html" TargetMode="External"/><Relationship Id="rId2" Type="http://schemas.openxmlformats.org/officeDocument/2006/relationships/hyperlink" Target="file:///C:\Program%20Files\Unity\Editor\Data\Documentation\en\ScriptReference\Networking.NetworkBehaviour.html" TargetMode="External"/><Relationship Id="rId1" Type="http://schemas.openxmlformats.org/officeDocument/2006/relationships/slideLayout" Target="../slideLayouts/slideLayout2.xml"/><Relationship Id="rId6" Type="http://schemas.openxmlformats.org/officeDocument/2006/relationships/hyperlink" Target="file:///C:\Program%20Files\Unity\Editor\Data\Documentation\en\ScriptReference\Networking.NetworkServer-connections.html" TargetMode="External"/><Relationship Id="rId5" Type="http://schemas.openxmlformats.org/officeDocument/2006/relationships/hyperlink" Target="file:///C:\Program%20Files\Unity\Editor\Data\Documentation\en\ScriptReference\Networking.NetworkServer.html" TargetMode="External"/><Relationship Id="rId4" Type="http://schemas.openxmlformats.org/officeDocument/2006/relationships/hyperlink" Target="file:///C:\Program%20Files\Unity\Editor\Data\Documentation\en\ScriptReference\Networking.NetworkLobbyManager-lobbySlots.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Multiplayer and Networking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8819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Program Files\Unity\Editor\Data\Documentation\en\uploads\Main\Network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1912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9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Network Messages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014960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In addition to the high level facilities of commands and RPC calls, it is also possible to send raw network messages.</a:t>
            </a:r>
          </a:p>
          <a:p>
            <a:r>
              <a:rPr lang="en-US" altLang="zh-CN" dirty="0"/>
              <a:t>There is a class called </a:t>
            </a:r>
            <a:r>
              <a:rPr lang="en-US" altLang="zh-CN" dirty="0" err="1"/>
              <a:t>MessageBase</a:t>
            </a:r>
            <a:r>
              <a:rPr lang="en-US" altLang="zh-CN" dirty="0"/>
              <a:t> that can be extended to make serializable network message </a:t>
            </a:r>
            <a:r>
              <a:rPr lang="en-US" altLang="zh-CN" dirty="0" smtClean="0"/>
              <a:t>classes</a:t>
            </a:r>
          </a:p>
          <a:p>
            <a:pPr lvl="1"/>
            <a:r>
              <a:rPr lang="en-US" altLang="zh-CN" dirty="0" smtClean="0"/>
              <a:t>This </a:t>
            </a:r>
            <a:r>
              <a:rPr lang="en-US" altLang="zh-CN" dirty="0"/>
              <a:t>class has serialization and deserialization functions that take writer and reader </a:t>
            </a:r>
            <a:r>
              <a:rPr lang="en-US" altLang="zh-CN" dirty="0" smtClean="0"/>
              <a:t>objects</a:t>
            </a:r>
          </a:p>
          <a:p>
            <a:pPr lvl="1"/>
            <a:r>
              <a:rPr lang="en-US" altLang="zh-CN" dirty="0" smtClean="0"/>
              <a:t>Developers </a:t>
            </a:r>
            <a:r>
              <a:rPr lang="en-US" altLang="zh-CN" dirty="0"/>
              <a:t>can implement these functions themselves, or rely on code-generated implementations that are automatically created by the networking </a:t>
            </a:r>
            <a:r>
              <a:rPr lang="en-US" altLang="zh-CN" dirty="0" smtClean="0"/>
              <a:t>system</a:t>
            </a:r>
            <a:endParaRPr lang="zh-CN" altLang="en-US" dirty="0"/>
          </a:p>
        </p:txBody>
      </p:sp>
    </p:spTree>
    <p:extLst>
      <p:ext uri="{BB962C8B-B14F-4D97-AF65-F5344CB8AC3E}">
        <p14:creationId xmlns:p14="http://schemas.microsoft.com/office/powerpoint/2010/main" val="21429528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77280" y="1916832"/>
            <a:ext cx="8766720" cy="2308324"/>
          </a:xfrm>
          <a:prstGeom prst="rect">
            <a:avLst/>
          </a:prstGeom>
        </p:spPr>
        <p:txBody>
          <a:bodyPr wrap="square">
            <a:spAutoFit/>
          </a:bodyPr>
          <a:lstStyle/>
          <a:p>
            <a:r>
              <a:rPr lang="en-US" altLang="zh-CN" dirty="0"/>
              <a:t>public abstract class </a:t>
            </a:r>
            <a:r>
              <a:rPr lang="en-US" altLang="zh-CN" dirty="0" err="1"/>
              <a:t>MessageBase</a:t>
            </a:r>
            <a:endParaRPr lang="en-US" altLang="zh-CN" dirty="0"/>
          </a:p>
          <a:p>
            <a:r>
              <a:rPr lang="en-US" altLang="zh-CN" dirty="0"/>
              <a:t>{</a:t>
            </a:r>
          </a:p>
          <a:p>
            <a:r>
              <a:rPr lang="en-US" altLang="zh-CN" dirty="0"/>
              <a:t>    // De-serialize the contents of the reader into this message</a:t>
            </a:r>
          </a:p>
          <a:p>
            <a:r>
              <a:rPr lang="en-US" altLang="zh-CN" dirty="0"/>
              <a:t>    public virtual void </a:t>
            </a:r>
            <a:r>
              <a:rPr lang="en-US" altLang="zh-CN" dirty="0" err="1"/>
              <a:t>Deserialize</a:t>
            </a:r>
            <a:r>
              <a:rPr lang="en-US" altLang="zh-CN" dirty="0"/>
              <a:t>(</a:t>
            </a:r>
            <a:r>
              <a:rPr lang="en-US" altLang="zh-CN" dirty="0" err="1"/>
              <a:t>NetworkReader</a:t>
            </a:r>
            <a:r>
              <a:rPr lang="en-US" altLang="zh-CN" dirty="0"/>
              <a:t> reader) {}</a:t>
            </a:r>
          </a:p>
          <a:p>
            <a:endParaRPr lang="en-US" altLang="zh-CN" dirty="0"/>
          </a:p>
          <a:p>
            <a:r>
              <a:rPr lang="en-US" altLang="zh-CN" dirty="0"/>
              <a:t>    // Serialize the contents of this message into the writer</a:t>
            </a:r>
          </a:p>
          <a:p>
            <a:r>
              <a:rPr lang="en-US" altLang="zh-CN" dirty="0"/>
              <a:t>    public virtual void Serialize(</a:t>
            </a:r>
            <a:r>
              <a:rPr lang="en-US" altLang="zh-CN" dirty="0" err="1"/>
              <a:t>NetworkWriter</a:t>
            </a:r>
            <a:r>
              <a:rPr lang="en-US" altLang="zh-CN" dirty="0"/>
              <a:t> writer) {}</a:t>
            </a:r>
          </a:p>
          <a:p>
            <a:r>
              <a:rPr lang="en-US" altLang="zh-CN" dirty="0"/>
              <a:t>}</a:t>
            </a:r>
            <a:endParaRPr lang="zh-CN" altLang="en-US" dirty="0"/>
          </a:p>
        </p:txBody>
      </p:sp>
    </p:spTree>
    <p:extLst>
      <p:ext uri="{BB962C8B-B14F-4D97-AF65-F5344CB8AC3E}">
        <p14:creationId xmlns:p14="http://schemas.microsoft.com/office/powerpoint/2010/main" val="28845307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Message classes can contain members that are basic types, </a:t>
            </a:r>
            <a:r>
              <a:rPr lang="en-US" altLang="zh-CN" dirty="0" err="1"/>
              <a:t>structs</a:t>
            </a:r>
            <a:r>
              <a:rPr lang="en-US" altLang="zh-CN" dirty="0"/>
              <a:t>, arrays, and most of the common Unity Engine types such as </a:t>
            </a:r>
            <a:r>
              <a:rPr lang="en-US" altLang="zh-CN" dirty="0" smtClean="0"/>
              <a:t>Vector3</a:t>
            </a:r>
          </a:p>
          <a:p>
            <a:r>
              <a:rPr lang="en-US" altLang="zh-CN" dirty="0" smtClean="0"/>
              <a:t>They </a:t>
            </a:r>
            <a:r>
              <a:rPr lang="en-US" altLang="zh-CN" dirty="0"/>
              <a:t>cannot contain members that are complex classes or generic containers.</a:t>
            </a:r>
          </a:p>
          <a:p>
            <a:r>
              <a:rPr lang="en-US" altLang="zh-CN" dirty="0"/>
              <a:t>There are built-in message classes for common types of network messages:</a:t>
            </a:r>
          </a:p>
          <a:p>
            <a:pPr marL="971550" lvl="1" indent="-514350">
              <a:buFont typeface="+mj-lt"/>
              <a:buAutoNum type="arabicPeriod"/>
            </a:pPr>
            <a:r>
              <a:rPr lang="en-US" altLang="zh-CN" dirty="0" err="1"/>
              <a:t>EmptyMessage</a:t>
            </a:r>
            <a:endParaRPr lang="en-US" altLang="zh-CN" dirty="0"/>
          </a:p>
          <a:p>
            <a:pPr marL="971550" lvl="1" indent="-514350">
              <a:buFont typeface="+mj-lt"/>
              <a:buAutoNum type="arabicPeriod"/>
            </a:pPr>
            <a:r>
              <a:rPr lang="en-US" altLang="zh-CN" dirty="0" err="1"/>
              <a:t>StringMessage</a:t>
            </a:r>
            <a:endParaRPr lang="en-US" altLang="zh-CN" dirty="0"/>
          </a:p>
          <a:p>
            <a:pPr marL="971550" lvl="1" indent="-514350">
              <a:buFont typeface="+mj-lt"/>
              <a:buAutoNum type="arabicPeriod"/>
            </a:pPr>
            <a:r>
              <a:rPr lang="en-US" altLang="zh-CN" dirty="0" err="1"/>
              <a:t>IntegerMessage</a:t>
            </a:r>
            <a:endParaRPr lang="en-US" altLang="zh-CN" dirty="0"/>
          </a:p>
          <a:p>
            <a:endParaRPr lang="zh-CN" altLang="en-US" dirty="0"/>
          </a:p>
        </p:txBody>
      </p:sp>
    </p:spTree>
    <p:extLst>
      <p:ext uri="{BB962C8B-B14F-4D97-AF65-F5344CB8AC3E}">
        <p14:creationId xmlns:p14="http://schemas.microsoft.com/office/powerpoint/2010/main" val="5310478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To send a message there are Send() functions on the </a:t>
            </a:r>
            <a:r>
              <a:rPr lang="en-US" altLang="zh-CN" dirty="0" err="1"/>
              <a:t>NetworkClient</a:t>
            </a:r>
            <a:r>
              <a:rPr lang="en-US" altLang="zh-CN" dirty="0"/>
              <a:t>, </a:t>
            </a:r>
            <a:r>
              <a:rPr lang="en-US" altLang="zh-CN" dirty="0" err="1"/>
              <a:t>NetworkServer</a:t>
            </a:r>
            <a:r>
              <a:rPr lang="en-US" altLang="zh-CN" dirty="0"/>
              <a:t>, and </a:t>
            </a:r>
            <a:r>
              <a:rPr lang="en-US" altLang="zh-CN" dirty="0" err="1"/>
              <a:t>NetworkConnection</a:t>
            </a:r>
            <a:r>
              <a:rPr lang="en-US" altLang="zh-CN" dirty="0"/>
              <a:t> classes which work the same </a:t>
            </a:r>
            <a:r>
              <a:rPr lang="en-US" altLang="zh-CN" dirty="0" smtClean="0"/>
              <a:t>way</a:t>
            </a:r>
          </a:p>
          <a:p>
            <a:r>
              <a:rPr lang="en-US" altLang="zh-CN" dirty="0" smtClean="0"/>
              <a:t>They </a:t>
            </a:r>
            <a:r>
              <a:rPr lang="en-US" altLang="zh-CN" dirty="0"/>
              <a:t>take a message Id, and a message object that is derived from </a:t>
            </a:r>
            <a:r>
              <a:rPr lang="en-US" altLang="zh-CN" dirty="0" err="1" smtClean="0"/>
              <a:t>MessageBase</a:t>
            </a:r>
            <a:endParaRPr lang="en-US" altLang="zh-CN" dirty="0" smtClean="0"/>
          </a:p>
          <a:p>
            <a:r>
              <a:rPr lang="en-US" altLang="zh-CN" dirty="0" smtClean="0"/>
              <a:t>The </a:t>
            </a:r>
            <a:r>
              <a:rPr lang="en-US" altLang="zh-CN" dirty="0"/>
              <a:t>code below shows how to send and handle a message using one of the built-in message classes:</a:t>
            </a:r>
            <a:endParaRPr lang="zh-CN" altLang="en-US" dirty="0"/>
          </a:p>
        </p:txBody>
      </p:sp>
    </p:spTree>
    <p:extLst>
      <p:ext uri="{BB962C8B-B14F-4D97-AF65-F5344CB8AC3E}">
        <p14:creationId xmlns:p14="http://schemas.microsoft.com/office/powerpoint/2010/main" val="3775165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矩形 3"/>
          <p:cNvSpPr/>
          <p:nvPr/>
        </p:nvSpPr>
        <p:spPr>
          <a:xfrm>
            <a:off x="395536" y="260648"/>
            <a:ext cx="8550696" cy="6740307"/>
          </a:xfrm>
          <a:prstGeom prst="rect">
            <a:avLst/>
          </a:prstGeom>
        </p:spPr>
        <p:txBody>
          <a:bodyPr wrap="square">
            <a:spAutoFit/>
          </a:bodyPr>
          <a:lstStyle/>
          <a:p>
            <a:r>
              <a:rPr lang="en-US" altLang="zh-CN" dirty="0" smtClean="0"/>
              <a:t>public </a:t>
            </a:r>
            <a:r>
              <a:rPr lang="en-US" altLang="zh-CN" dirty="0"/>
              <a:t>class Begin : </a:t>
            </a:r>
            <a:r>
              <a:rPr lang="en-US" altLang="zh-CN" dirty="0" err="1"/>
              <a:t>NetworkBehaviour</a:t>
            </a:r>
            <a:endParaRPr lang="en-US" altLang="zh-CN" dirty="0"/>
          </a:p>
          <a:p>
            <a:r>
              <a:rPr lang="en-US" altLang="zh-CN" dirty="0"/>
              <a:t>{</a:t>
            </a:r>
          </a:p>
          <a:p>
            <a:r>
              <a:rPr lang="en-US" altLang="zh-CN" dirty="0"/>
              <a:t>    </a:t>
            </a:r>
            <a:r>
              <a:rPr lang="en-US" altLang="zh-CN" dirty="0" err="1"/>
              <a:t>const</a:t>
            </a:r>
            <a:r>
              <a:rPr lang="en-US" altLang="zh-CN" dirty="0"/>
              <a:t> short </a:t>
            </a:r>
            <a:r>
              <a:rPr lang="en-US" altLang="zh-CN" dirty="0" err="1"/>
              <a:t>MyBeginMsg</a:t>
            </a:r>
            <a:r>
              <a:rPr lang="en-US" altLang="zh-CN" dirty="0"/>
              <a:t> = 1002;</a:t>
            </a:r>
          </a:p>
          <a:p>
            <a:endParaRPr lang="en-US" altLang="zh-CN" dirty="0"/>
          </a:p>
          <a:p>
            <a:r>
              <a:rPr lang="en-US" altLang="zh-CN" dirty="0"/>
              <a:t>    </a:t>
            </a:r>
            <a:r>
              <a:rPr lang="en-US" altLang="zh-CN" dirty="0" err="1"/>
              <a:t>NetworkClient</a:t>
            </a:r>
            <a:r>
              <a:rPr lang="en-US" altLang="zh-CN" dirty="0"/>
              <a:t> </a:t>
            </a:r>
            <a:r>
              <a:rPr lang="en-US" altLang="zh-CN" dirty="0" err="1"/>
              <a:t>m_client</a:t>
            </a:r>
            <a:r>
              <a:rPr lang="en-US" altLang="zh-CN" dirty="0"/>
              <a:t>;</a:t>
            </a:r>
          </a:p>
          <a:p>
            <a:endParaRPr lang="en-US" altLang="zh-CN" dirty="0"/>
          </a:p>
          <a:p>
            <a:r>
              <a:rPr lang="en-US" altLang="zh-CN" dirty="0"/>
              <a:t>    public void </a:t>
            </a:r>
            <a:r>
              <a:rPr lang="en-US" altLang="zh-CN" dirty="0" err="1"/>
              <a:t>SendReadyToBeginMessage</a:t>
            </a:r>
            <a:r>
              <a:rPr lang="en-US" altLang="zh-CN" dirty="0"/>
              <a:t>(</a:t>
            </a:r>
            <a:r>
              <a:rPr lang="en-US" altLang="zh-CN" dirty="0" err="1"/>
              <a:t>int</a:t>
            </a:r>
            <a:r>
              <a:rPr lang="en-US" altLang="zh-CN" dirty="0"/>
              <a:t> </a:t>
            </a:r>
            <a:r>
              <a:rPr lang="en-US" altLang="zh-CN" dirty="0" err="1"/>
              <a:t>myId</a:t>
            </a:r>
            <a:r>
              <a:rPr lang="en-US" altLang="zh-CN" dirty="0"/>
              <a:t>)</a:t>
            </a:r>
          </a:p>
          <a:p>
            <a:r>
              <a:rPr lang="en-US" altLang="zh-CN" dirty="0"/>
              <a:t>    {</a:t>
            </a:r>
          </a:p>
          <a:p>
            <a:r>
              <a:rPr lang="en-US" altLang="zh-CN" dirty="0"/>
              <a:t>        </a:t>
            </a:r>
            <a:r>
              <a:rPr lang="en-US" altLang="zh-CN" dirty="0" err="1"/>
              <a:t>var</a:t>
            </a:r>
            <a:r>
              <a:rPr lang="en-US" altLang="zh-CN" dirty="0"/>
              <a:t> </a:t>
            </a:r>
            <a:r>
              <a:rPr lang="en-US" altLang="zh-CN" dirty="0" err="1"/>
              <a:t>msg</a:t>
            </a:r>
            <a:r>
              <a:rPr lang="en-US" altLang="zh-CN" dirty="0"/>
              <a:t> = new </a:t>
            </a:r>
            <a:r>
              <a:rPr lang="en-US" altLang="zh-CN" dirty="0" err="1"/>
              <a:t>IntegerMessage</a:t>
            </a:r>
            <a:r>
              <a:rPr lang="en-US" altLang="zh-CN" dirty="0"/>
              <a:t>(</a:t>
            </a:r>
            <a:r>
              <a:rPr lang="en-US" altLang="zh-CN" dirty="0" err="1"/>
              <a:t>myId</a:t>
            </a:r>
            <a:r>
              <a:rPr lang="en-US" altLang="zh-CN" dirty="0"/>
              <a:t>);</a:t>
            </a:r>
          </a:p>
          <a:p>
            <a:r>
              <a:rPr lang="en-US" altLang="zh-CN" dirty="0"/>
              <a:t>        </a:t>
            </a:r>
            <a:r>
              <a:rPr lang="en-US" altLang="zh-CN" dirty="0" err="1"/>
              <a:t>m_client.Send</a:t>
            </a:r>
            <a:r>
              <a:rPr lang="en-US" altLang="zh-CN" dirty="0"/>
              <a:t>(</a:t>
            </a:r>
            <a:r>
              <a:rPr lang="en-US" altLang="zh-CN" dirty="0" err="1"/>
              <a:t>MyBeginMsg</a:t>
            </a:r>
            <a:r>
              <a:rPr lang="en-US" altLang="zh-CN" dirty="0"/>
              <a:t>, </a:t>
            </a:r>
            <a:r>
              <a:rPr lang="en-US" altLang="zh-CN" dirty="0" err="1"/>
              <a:t>msg</a:t>
            </a:r>
            <a:r>
              <a:rPr lang="en-US" altLang="zh-CN" dirty="0"/>
              <a:t>);</a:t>
            </a:r>
          </a:p>
          <a:p>
            <a:r>
              <a:rPr lang="en-US" altLang="zh-CN" dirty="0"/>
              <a:t>    }</a:t>
            </a:r>
          </a:p>
          <a:p>
            <a:endParaRPr lang="en-US" altLang="zh-CN" dirty="0"/>
          </a:p>
          <a:p>
            <a:r>
              <a:rPr lang="en-US" altLang="zh-CN" dirty="0"/>
              <a:t>    public void </a:t>
            </a:r>
            <a:r>
              <a:rPr lang="en-US" altLang="zh-CN" dirty="0" err="1"/>
              <a:t>Init</a:t>
            </a:r>
            <a:r>
              <a:rPr lang="en-US" altLang="zh-CN" dirty="0"/>
              <a:t>(</a:t>
            </a:r>
            <a:r>
              <a:rPr lang="en-US" altLang="zh-CN" dirty="0" err="1"/>
              <a:t>NetworkClient</a:t>
            </a:r>
            <a:r>
              <a:rPr lang="en-US" altLang="zh-CN" dirty="0"/>
              <a:t> client)</a:t>
            </a:r>
          </a:p>
          <a:p>
            <a:r>
              <a:rPr lang="en-US" altLang="zh-CN" dirty="0"/>
              <a:t>    {</a:t>
            </a:r>
          </a:p>
          <a:p>
            <a:r>
              <a:rPr lang="en-US" altLang="zh-CN" dirty="0"/>
              <a:t>        </a:t>
            </a:r>
            <a:r>
              <a:rPr lang="en-US" altLang="zh-CN" dirty="0" err="1"/>
              <a:t>m_client</a:t>
            </a:r>
            <a:r>
              <a:rPr lang="en-US" altLang="zh-CN" dirty="0"/>
              <a:t> = client;</a:t>
            </a:r>
          </a:p>
          <a:p>
            <a:r>
              <a:rPr lang="en-US" altLang="zh-CN" dirty="0"/>
              <a:t>        </a:t>
            </a:r>
            <a:r>
              <a:rPr lang="en-US" altLang="zh-CN" dirty="0" err="1"/>
              <a:t>NetworkServer.RegisterHandler</a:t>
            </a:r>
            <a:r>
              <a:rPr lang="en-US" altLang="zh-CN" dirty="0"/>
              <a:t>(</a:t>
            </a:r>
            <a:r>
              <a:rPr lang="en-US" altLang="zh-CN" dirty="0" err="1"/>
              <a:t>MyBeginMsg</a:t>
            </a:r>
            <a:r>
              <a:rPr lang="en-US" altLang="zh-CN" dirty="0"/>
              <a:t>, </a:t>
            </a:r>
            <a:r>
              <a:rPr lang="en-US" altLang="zh-CN" dirty="0" err="1"/>
              <a:t>OnServerReadyToBeginMessage</a:t>
            </a:r>
            <a:r>
              <a:rPr lang="en-US" altLang="zh-CN" dirty="0"/>
              <a:t>);</a:t>
            </a:r>
          </a:p>
          <a:p>
            <a:r>
              <a:rPr lang="en-US" altLang="zh-CN" dirty="0"/>
              <a:t>    }</a:t>
            </a:r>
          </a:p>
          <a:p>
            <a:endParaRPr lang="en-US" altLang="zh-CN" dirty="0"/>
          </a:p>
          <a:p>
            <a:r>
              <a:rPr lang="en-US" altLang="zh-CN" dirty="0"/>
              <a:t>    void </a:t>
            </a:r>
            <a:r>
              <a:rPr lang="en-US" altLang="zh-CN" dirty="0" err="1"/>
              <a:t>OnServerReadyToBeginMessage</a:t>
            </a:r>
            <a:r>
              <a:rPr lang="en-US" altLang="zh-CN" dirty="0"/>
              <a:t>(</a:t>
            </a:r>
            <a:r>
              <a:rPr lang="en-US" altLang="zh-CN" dirty="0" err="1"/>
              <a:t>NetworkMessage</a:t>
            </a:r>
            <a:r>
              <a:rPr lang="en-US" altLang="zh-CN" dirty="0"/>
              <a:t> </a:t>
            </a:r>
            <a:r>
              <a:rPr lang="en-US" altLang="zh-CN" dirty="0" err="1"/>
              <a:t>netMsg</a:t>
            </a:r>
            <a:r>
              <a:rPr lang="en-US" altLang="zh-CN" dirty="0"/>
              <a:t>)</a:t>
            </a:r>
          </a:p>
          <a:p>
            <a:r>
              <a:rPr lang="en-US" altLang="zh-CN" dirty="0"/>
              <a:t>    {</a:t>
            </a:r>
          </a:p>
          <a:p>
            <a:r>
              <a:rPr lang="en-US" altLang="zh-CN" dirty="0"/>
              <a:t>        </a:t>
            </a:r>
            <a:r>
              <a:rPr lang="en-US" altLang="zh-CN" dirty="0" err="1"/>
              <a:t>var</a:t>
            </a:r>
            <a:r>
              <a:rPr lang="en-US" altLang="zh-CN" dirty="0"/>
              <a:t> </a:t>
            </a:r>
            <a:r>
              <a:rPr lang="en-US" altLang="zh-CN" dirty="0" err="1"/>
              <a:t>beginMessage</a:t>
            </a:r>
            <a:r>
              <a:rPr lang="en-US" altLang="zh-CN" dirty="0"/>
              <a:t> = </a:t>
            </a:r>
            <a:r>
              <a:rPr lang="en-US" altLang="zh-CN" dirty="0" err="1"/>
              <a:t>netMsg.ReadMessage</a:t>
            </a:r>
            <a:r>
              <a:rPr lang="en-US" altLang="zh-CN" dirty="0"/>
              <a:t>&lt;</a:t>
            </a:r>
            <a:r>
              <a:rPr lang="en-US" altLang="zh-CN" dirty="0" err="1"/>
              <a:t>IntegerMessage</a:t>
            </a:r>
            <a:r>
              <a:rPr lang="en-US" altLang="zh-CN" dirty="0"/>
              <a:t>&gt;();</a:t>
            </a:r>
          </a:p>
          <a:p>
            <a:r>
              <a:rPr lang="en-US" altLang="zh-CN" dirty="0"/>
              <a:t>        </a:t>
            </a:r>
            <a:r>
              <a:rPr lang="en-US" altLang="zh-CN" dirty="0" err="1"/>
              <a:t>Debug.Log</a:t>
            </a:r>
            <a:r>
              <a:rPr lang="en-US" altLang="zh-CN" dirty="0"/>
              <a:t>("received </a:t>
            </a:r>
            <a:r>
              <a:rPr lang="en-US" altLang="zh-CN" dirty="0" err="1"/>
              <a:t>OnServerReadyToBeginMessage</a:t>
            </a:r>
            <a:r>
              <a:rPr lang="en-US" altLang="zh-CN" dirty="0"/>
              <a:t> " + </a:t>
            </a:r>
            <a:r>
              <a:rPr lang="en-US" altLang="zh-CN" dirty="0" err="1"/>
              <a:t>beginMessage.value</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23576004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115616" y="-27384"/>
            <a:ext cx="8838728" cy="7017306"/>
          </a:xfrm>
          <a:prstGeom prst="rect">
            <a:avLst/>
          </a:prstGeom>
        </p:spPr>
        <p:txBody>
          <a:bodyPr wrap="square">
            <a:spAutoFit/>
          </a:bodyPr>
          <a:lstStyle/>
          <a:p>
            <a:r>
              <a:rPr lang="en-US" altLang="zh-CN" sz="1000" dirty="0"/>
              <a:t>public class Scores : </a:t>
            </a:r>
            <a:r>
              <a:rPr lang="en-US" altLang="zh-CN" sz="1000" dirty="0" err="1"/>
              <a:t>MonoBehaviour</a:t>
            </a:r>
            <a:endParaRPr lang="en-US" altLang="zh-CN" sz="1000" dirty="0"/>
          </a:p>
          <a:p>
            <a:r>
              <a:rPr lang="en-US" altLang="zh-CN" sz="1000" dirty="0"/>
              <a:t>{</a:t>
            </a:r>
          </a:p>
          <a:p>
            <a:r>
              <a:rPr lang="en-US" altLang="zh-CN" sz="1000" dirty="0"/>
              <a:t>    </a:t>
            </a:r>
            <a:r>
              <a:rPr lang="en-US" altLang="zh-CN" sz="1000" dirty="0" err="1"/>
              <a:t>NetworkClient</a:t>
            </a:r>
            <a:r>
              <a:rPr lang="en-US" altLang="zh-CN" sz="1000" dirty="0"/>
              <a:t> </a:t>
            </a:r>
            <a:r>
              <a:rPr lang="en-US" altLang="zh-CN" sz="1000" dirty="0" err="1"/>
              <a:t>myClient</a:t>
            </a:r>
            <a:r>
              <a:rPr lang="en-US" altLang="zh-CN" sz="1000" dirty="0"/>
              <a:t>;</a:t>
            </a:r>
          </a:p>
          <a:p>
            <a:endParaRPr lang="en-US" altLang="zh-CN" sz="1000" dirty="0"/>
          </a:p>
          <a:p>
            <a:r>
              <a:rPr lang="en-US" altLang="zh-CN" sz="1000" dirty="0"/>
              <a:t>    public class </a:t>
            </a:r>
            <a:r>
              <a:rPr lang="en-US" altLang="zh-CN" sz="1000" dirty="0" err="1"/>
              <a:t>MyMsgType</a:t>
            </a:r>
            <a:r>
              <a:rPr lang="en-US" altLang="zh-CN" sz="1000" dirty="0"/>
              <a:t> {</a:t>
            </a:r>
          </a:p>
          <a:p>
            <a:r>
              <a:rPr lang="en-US" altLang="zh-CN" sz="1000" dirty="0"/>
              <a:t>        public static short Score = </a:t>
            </a:r>
            <a:r>
              <a:rPr lang="en-US" altLang="zh-CN" sz="1000" dirty="0" err="1"/>
              <a:t>MsgType.Highest</a:t>
            </a:r>
            <a:r>
              <a:rPr lang="en-US" altLang="zh-CN" sz="1000" dirty="0"/>
              <a:t> + 1;</a:t>
            </a:r>
          </a:p>
          <a:p>
            <a:r>
              <a:rPr lang="en-US" altLang="zh-CN" sz="1000" dirty="0"/>
              <a:t>    };</a:t>
            </a:r>
          </a:p>
          <a:p>
            <a:endParaRPr lang="en-US" altLang="zh-CN" sz="1000" dirty="0"/>
          </a:p>
          <a:p>
            <a:r>
              <a:rPr lang="en-US" altLang="zh-CN" sz="1000" dirty="0"/>
              <a:t>    public class </a:t>
            </a:r>
            <a:r>
              <a:rPr lang="en-US" altLang="zh-CN" sz="1000" dirty="0" err="1"/>
              <a:t>ScoreMessage</a:t>
            </a:r>
            <a:r>
              <a:rPr lang="en-US" altLang="zh-CN" sz="1000" dirty="0"/>
              <a:t> : </a:t>
            </a:r>
            <a:r>
              <a:rPr lang="en-US" altLang="zh-CN" sz="1000" dirty="0" err="1"/>
              <a:t>MessageBase</a:t>
            </a:r>
            <a:endParaRPr lang="en-US" altLang="zh-CN" sz="1000" dirty="0"/>
          </a:p>
          <a:p>
            <a:r>
              <a:rPr lang="en-US" altLang="zh-CN" sz="1000" dirty="0"/>
              <a:t>    {</a:t>
            </a:r>
          </a:p>
          <a:p>
            <a:r>
              <a:rPr lang="en-US" altLang="zh-CN" sz="1000" dirty="0"/>
              <a:t>        public </a:t>
            </a:r>
            <a:r>
              <a:rPr lang="en-US" altLang="zh-CN" sz="1000" dirty="0" err="1"/>
              <a:t>int</a:t>
            </a:r>
            <a:r>
              <a:rPr lang="en-US" altLang="zh-CN" sz="1000" dirty="0"/>
              <a:t> score;</a:t>
            </a:r>
          </a:p>
          <a:p>
            <a:r>
              <a:rPr lang="en-US" altLang="zh-CN" sz="1000" dirty="0"/>
              <a:t>        public Vector3 </a:t>
            </a:r>
            <a:r>
              <a:rPr lang="en-US" altLang="zh-CN" sz="1000" dirty="0" err="1"/>
              <a:t>scorePos</a:t>
            </a:r>
            <a:r>
              <a:rPr lang="en-US" altLang="zh-CN" sz="1000" dirty="0"/>
              <a:t>;</a:t>
            </a:r>
          </a:p>
          <a:p>
            <a:r>
              <a:rPr lang="en-US" altLang="zh-CN" sz="1000" dirty="0"/>
              <a:t>        public </a:t>
            </a:r>
            <a:r>
              <a:rPr lang="en-US" altLang="zh-CN" sz="1000" dirty="0" err="1"/>
              <a:t>int</a:t>
            </a:r>
            <a:r>
              <a:rPr lang="en-US" altLang="zh-CN" sz="1000" dirty="0"/>
              <a:t> lives;</a:t>
            </a:r>
          </a:p>
          <a:p>
            <a:r>
              <a:rPr lang="en-US" altLang="zh-CN" sz="1000" dirty="0"/>
              <a:t>    }</a:t>
            </a:r>
          </a:p>
          <a:p>
            <a:endParaRPr lang="en-US" altLang="zh-CN" sz="1000" dirty="0"/>
          </a:p>
          <a:p>
            <a:r>
              <a:rPr lang="en-US" altLang="zh-CN" sz="1000" dirty="0"/>
              <a:t>    public void </a:t>
            </a:r>
            <a:r>
              <a:rPr lang="en-US" altLang="zh-CN" sz="1000" dirty="0" err="1"/>
              <a:t>SendScore</a:t>
            </a:r>
            <a:r>
              <a:rPr lang="en-US" altLang="zh-CN" sz="1000" dirty="0"/>
              <a:t>(</a:t>
            </a:r>
            <a:r>
              <a:rPr lang="en-US" altLang="zh-CN" sz="1000" dirty="0" err="1"/>
              <a:t>int</a:t>
            </a:r>
            <a:r>
              <a:rPr lang="en-US" altLang="zh-CN" sz="1000" dirty="0"/>
              <a:t> score, Vector3 </a:t>
            </a:r>
            <a:r>
              <a:rPr lang="en-US" altLang="zh-CN" sz="1000" dirty="0" err="1"/>
              <a:t>scorePos</a:t>
            </a:r>
            <a:r>
              <a:rPr lang="en-US" altLang="zh-CN" sz="1000" dirty="0"/>
              <a:t>, </a:t>
            </a:r>
            <a:r>
              <a:rPr lang="en-US" altLang="zh-CN" sz="1000" dirty="0" err="1"/>
              <a:t>int</a:t>
            </a:r>
            <a:r>
              <a:rPr lang="en-US" altLang="zh-CN" sz="1000" dirty="0"/>
              <a:t> lives)</a:t>
            </a:r>
          </a:p>
          <a:p>
            <a:r>
              <a:rPr lang="en-US" altLang="zh-CN" sz="1000" dirty="0"/>
              <a:t>    {</a:t>
            </a:r>
          </a:p>
          <a:p>
            <a:r>
              <a:rPr lang="en-US" altLang="zh-CN" sz="1000" dirty="0"/>
              <a:t>        </a:t>
            </a:r>
            <a:r>
              <a:rPr lang="en-US" altLang="zh-CN" sz="1000" dirty="0" err="1"/>
              <a:t>ScoreMessage</a:t>
            </a:r>
            <a:r>
              <a:rPr lang="en-US" altLang="zh-CN" sz="1000" dirty="0"/>
              <a:t> </a:t>
            </a:r>
            <a:r>
              <a:rPr lang="en-US" altLang="zh-CN" sz="1000" dirty="0" err="1"/>
              <a:t>msg</a:t>
            </a:r>
            <a:r>
              <a:rPr lang="en-US" altLang="zh-CN" sz="1000" dirty="0"/>
              <a:t> = new </a:t>
            </a:r>
            <a:r>
              <a:rPr lang="en-US" altLang="zh-CN" sz="1000" dirty="0" err="1"/>
              <a:t>ScoreMessage</a:t>
            </a:r>
            <a:r>
              <a:rPr lang="en-US" altLang="zh-CN" sz="1000" dirty="0"/>
              <a:t>();</a:t>
            </a:r>
          </a:p>
          <a:p>
            <a:r>
              <a:rPr lang="en-US" altLang="zh-CN" sz="1000" dirty="0"/>
              <a:t>        </a:t>
            </a:r>
            <a:r>
              <a:rPr lang="en-US" altLang="zh-CN" sz="1000" dirty="0" err="1"/>
              <a:t>msg.score</a:t>
            </a:r>
            <a:r>
              <a:rPr lang="en-US" altLang="zh-CN" sz="1000" dirty="0"/>
              <a:t> = score;</a:t>
            </a:r>
          </a:p>
          <a:p>
            <a:r>
              <a:rPr lang="en-US" altLang="zh-CN" sz="1000" dirty="0"/>
              <a:t>        </a:t>
            </a:r>
            <a:r>
              <a:rPr lang="en-US" altLang="zh-CN" sz="1000" dirty="0" err="1"/>
              <a:t>msg.scorePos</a:t>
            </a:r>
            <a:r>
              <a:rPr lang="en-US" altLang="zh-CN" sz="1000" dirty="0"/>
              <a:t> = </a:t>
            </a:r>
            <a:r>
              <a:rPr lang="en-US" altLang="zh-CN" sz="1000" dirty="0" err="1"/>
              <a:t>scorePos</a:t>
            </a:r>
            <a:r>
              <a:rPr lang="en-US" altLang="zh-CN" sz="1000" dirty="0"/>
              <a:t>;</a:t>
            </a:r>
          </a:p>
          <a:p>
            <a:r>
              <a:rPr lang="en-US" altLang="zh-CN" sz="1000" dirty="0"/>
              <a:t>        </a:t>
            </a:r>
            <a:r>
              <a:rPr lang="en-US" altLang="zh-CN" sz="1000" dirty="0" err="1"/>
              <a:t>msg.lives</a:t>
            </a:r>
            <a:r>
              <a:rPr lang="en-US" altLang="zh-CN" sz="1000" dirty="0"/>
              <a:t> = lives;</a:t>
            </a:r>
          </a:p>
          <a:p>
            <a:endParaRPr lang="en-US" altLang="zh-CN" sz="1000" dirty="0"/>
          </a:p>
          <a:p>
            <a:r>
              <a:rPr lang="en-US" altLang="zh-CN" sz="1000" dirty="0"/>
              <a:t>        </a:t>
            </a:r>
            <a:r>
              <a:rPr lang="en-US" altLang="zh-CN" sz="1000" dirty="0" err="1"/>
              <a:t>NetworkServer.SendToAll</a:t>
            </a:r>
            <a:r>
              <a:rPr lang="en-US" altLang="zh-CN" sz="1000" dirty="0"/>
              <a:t>(</a:t>
            </a:r>
            <a:r>
              <a:rPr lang="en-US" altLang="zh-CN" sz="1000" dirty="0" err="1"/>
              <a:t>MyMsgType.Score</a:t>
            </a:r>
            <a:r>
              <a:rPr lang="en-US" altLang="zh-CN" sz="1000" dirty="0"/>
              <a:t>, </a:t>
            </a:r>
            <a:r>
              <a:rPr lang="en-US" altLang="zh-CN" sz="1000" dirty="0" err="1"/>
              <a:t>msg</a:t>
            </a:r>
            <a:r>
              <a:rPr lang="en-US" altLang="zh-CN" sz="1000" dirty="0"/>
              <a:t>);</a:t>
            </a:r>
          </a:p>
          <a:p>
            <a:r>
              <a:rPr lang="en-US" altLang="zh-CN" sz="1000" dirty="0"/>
              <a:t>    }</a:t>
            </a:r>
          </a:p>
          <a:p>
            <a:endParaRPr lang="en-US" altLang="zh-CN" sz="1000" dirty="0"/>
          </a:p>
          <a:p>
            <a:r>
              <a:rPr lang="en-US" altLang="zh-CN" sz="1000" dirty="0"/>
              <a:t>    // Create a client and connect to the server port</a:t>
            </a:r>
          </a:p>
          <a:p>
            <a:r>
              <a:rPr lang="en-US" altLang="zh-CN" sz="1000" dirty="0"/>
              <a:t>    public void </a:t>
            </a:r>
            <a:r>
              <a:rPr lang="en-US" altLang="zh-CN" sz="1000" dirty="0" err="1"/>
              <a:t>SetupClient</a:t>
            </a:r>
            <a:r>
              <a:rPr lang="en-US" altLang="zh-CN" sz="1000" dirty="0"/>
              <a:t>()</a:t>
            </a:r>
          </a:p>
          <a:p>
            <a:r>
              <a:rPr lang="en-US" altLang="zh-CN" sz="1000" dirty="0"/>
              <a:t>    {</a:t>
            </a:r>
          </a:p>
          <a:p>
            <a:r>
              <a:rPr lang="en-US" altLang="zh-CN" sz="1000" dirty="0"/>
              <a:t>        </a:t>
            </a:r>
            <a:r>
              <a:rPr lang="en-US" altLang="zh-CN" sz="1000" dirty="0" err="1"/>
              <a:t>myClient</a:t>
            </a:r>
            <a:r>
              <a:rPr lang="en-US" altLang="zh-CN" sz="1000" dirty="0"/>
              <a:t> = new </a:t>
            </a:r>
            <a:r>
              <a:rPr lang="en-US" altLang="zh-CN" sz="1000" dirty="0" err="1"/>
              <a:t>NetworkClient</a:t>
            </a:r>
            <a:r>
              <a:rPr lang="en-US" altLang="zh-CN" sz="1000" dirty="0"/>
              <a:t>();</a:t>
            </a:r>
          </a:p>
          <a:p>
            <a:r>
              <a:rPr lang="en-US" altLang="zh-CN" sz="1000" dirty="0"/>
              <a:t>        </a:t>
            </a:r>
            <a:r>
              <a:rPr lang="en-US" altLang="zh-CN" sz="1000" dirty="0" err="1"/>
              <a:t>myClient.RegisterHandler</a:t>
            </a:r>
            <a:r>
              <a:rPr lang="en-US" altLang="zh-CN" sz="1000" dirty="0"/>
              <a:t>(</a:t>
            </a:r>
            <a:r>
              <a:rPr lang="en-US" altLang="zh-CN" sz="1000" dirty="0" err="1"/>
              <a:t>MsgType.Connect</a:t>
            </a:r>
            <a:r>
              <a:rPr lang="en-US" altLang="zh-CN" sz="1000" dirty="0"/>
              <a:t>, </a:t>
            </a:r>
            <a:r>
              <a:rPr lang="en-US" altLang="zh-CN" sz="1000" dirty="0" err="1"/>
              <a:t>OnConnected</a:t>
            </a:r>
            <a:r>
              <a:rPr lang="en-US" altLang="zh-CN" sz="1000" dirty="0"/>
              <a:t>);</a:t>
            </a:r>
          </a:p>
          <a:p>
            <a:r>
              <a:rPr lang="en-US" altLang="zh-CN" sz="1000" dirty="0"/>
              <a:t>        </a:t>
            </a:r>
            <a:r>
              <a:rPr lang="en-US" altLang="zh-CN" sz="1000" dirty="0" err="1"/>
              <a:t>myClient.RegisterHandler</a:t>
            </a:r>
            <a:r>
              <a:rPr lang="en-US" altLang="zh-CN" sz="1000" dirty="0"/>
              <a:t>(</a:t>
            </a:r>
            <a:r>
              <a:rPr lang="en-US" altLang="zh-CN" sz="1000" dirty="0" err="1"/>
              <a:t>MyMsgType.Score</a:t>
            </a:r>
            <a:r>
              <a:rPr lang="en-US" altLang="zh-CN" sz="1000" dirty="0"/>
              <a:t>, </a:t>
            </a:r>
            <a:r>
              <a:rPr lang="en-US" altLang="zh-CN" sz="1000" dirty="0" err="1"/>
              <a:t>OnScore</a:t>
            </a:r>
            <a:r>
              <a:rPr lang="en-US" altLang="zh-CN" sz="1000" dirty="0"/>
              <a:t>);</a:t>
            </a:r>
          </a:p>
          <a:p>
            <a:r>
              <a:rPr lang="en-US" altLang="zh-CN" sz="1000" dirty="0"/>
              <a:t>        </a:t>
            </a:r>
            <a:r>
              <a:rPr lang="en-US" altLang="zh-CN" sz="1000" dirty="0" err="1"/>
              <a:t>myClient.Connect</a:t>
            </a:r>
            <a:r>
              <a:rPr lang="en-US" altLang="zh-CN" sz="1000" dirty="0"/>
              <a:t>("127.0.0.1", 4444);</a:t>
            </a:r>
          </a:p>
          <a:p>
            <a:r>
              <a:rPr lang="en-US" altLang="zh-CN" sz="1000" dirty="0"/>
              <a:t>    }</a:t>
            </a:r>
          </a:p>
          <a:p>
            <a:endParaRPr lang="en-US" altLang="zh-CN" sz="1000" dirty="0"/>
          </a:p>
          <a:p>
            <a:r>
              <a:rPr lang="en-US" altLang="zh-CN" sz="1000" dirty="0"/>
              <a:t>    public void </a:t>
            </a:r>
            <a:r>
              <a:rPr lang="en-US" altLang="zh-CN" sz="1000" dirty="0" err="1"/>
              <a:t>OnScore</a:t>
            </a:r>
            <a:r>
              <a:rPr lang="en-US" altLang="zh-CN" sz="1000" dirty="0"/>
              <a:t>(</a:t>
            </a:r>
            <a:r>
              <a:rPr lang="en-US" altLang="zh-CN" sz="1000" dirty="0" err="1"/>
              <a:t>NetworkMessage</a:t>
            </a:r>
            <a:r>
              <a:rPr lang="en-US" altLang="zh-CN" sz="1000" dirty="0"/>
              <a:t> </a:t>
            </a:r>
            <a:r>
              <a:rPr lang="en-US" altLang="zh-CN" sz="1000" dirty="0" err="1"/>
              <a:t>netMsg</a:t>
            </a:r>
            <a:r>
              <a:rPr lang="en-US" altLang="zh-CN" sz="1000" dirty="0"/>
              <a:t>)</a:t>
            </a:r>
          </a:p>
          <a:p>
            <a:r>
              <a:rPr lang="en-US" altLang="zh-CN" sz="1000" dirty="0"/>
              <a:t>    {</a:t>
            </a:r>
          </a:p>
          <a:p>
            <a:r>
              <a:rPr lang="en-US" altLang="zh-CN" sz="1000" dirty="0"/>
              <a:t>        </a:t>
            </a:r>
            <a:r>
              <a:rPr lang="en-US" altLang="zh-CN" sz="1000" dirty="0" err="1"/>
              <a:t>ScoreMessage</a:t>
            </a:r>
            <a:r>
              <a:rPr lang="en-US" altLang="zh-CN" sz="1000" dirty="0"/>
              <a:t> </a:t>
            </a:r>
            <a:r>
              <a:rPr lang="en-US" altLang="zh-CN" sz="1000" dirty="0" err="1"/>
              <a:t>msg</a:t>
            </a:r>
            <a:r>
              <a:rPr lang="en-US" altLang="zh-CN" sz="1000" dirty="0"/>
              <a:t> = </a:t>
            </a:r>
            <a:r>
              <a:rPr lang="en-US" altLang="zh-CN" sz="1000" dirty="0" err="1"/>
              <a:t>netMsg.ReadMessage</a:t>
            </a:r>
            <a:r>
              <a:rPr lang="en-US" altLang="zh-CN" sz="1000" dirty="0"/>
              <a:t>&lt;</a:t>
            </a:r>
            <a:r>
              <a:rPr lang="en-US" altLang="zh-CN" sz="1000" dirty="0" err="1"/>
              <a:t>ScoreMessage</a:t>
            </a:r>
            <a:r>
              <a:rPr lang="en-US" altLang="zh-CN" sz="1000" dirty="0"/>
              <a:t>&gt;();</a:t>
            </a:r>
          </a:p>
          <a:p>
            <a:r>
              <a:rPr lang="en-US" altLang="zh-CN" sz="1000" dirty="0"/>
              <a:t>        </a:t>
            </a:r>
            <a:r>
              <a:rPr lang="en-US" altLang="zh-CN" sz="1000" dirty="0" err="1"/>
              <a:t>Debug.Log</a:t>
            </a:r>
            <a:r>
              <a:rPr lang="en-US" altLang="zh-CN" sz="1000" dirty="0"/>
              <a:t>("</a:t>
            </a:r>
            <a:r>
              <a:rPr lang="en-US" altLang="zh-CN" sz="1000" dirty="0" err="1"/>
              <a:t>OnScoreMessage</a:t>
            </a:r>
            <a:r>
              <a:rPr lang="en-US" altLang="zh-CN" sz="1000" dirty="0"/>
              <a:t> " + </a:t>
            </a:r>
            <a:r>
              <a:rPr lang="en-US" altLang="zh-CN" sz="1000" dirty="0" err="1"/>
              <a:t>msg.score</a:t>
            </a:r>
            <a:r>
              <a:rPr lang="en-US" altLang="zh-CN" sz="1000" dirty="0"/>
              <a:t>);</a:t>
            </a:r>
          </a:p>
          <a:p>
            <a:r>
              <a:rPr lang="en-US" altLang="zh-CN" sz="1000" dirty="0"/>
              <a:t>    }</a:t>
            </a:r>
          </a:p>
          <a:p>
            <a:endParaRPr lang="en-US" altLang="zh-CN" sz="1000" dirty="0"/>
          </a:p>
          <a:p>
            <a:r>
              <a:rPr lang="en-US" altLang="zh-CN" sz="1000" dirty="0"/>
              <a:t>    public void </a:t>
            </a:r>
            <a:r>
              <a:rPr lang="en-US" altLang="zh-CN" sz="1000" dirty="0" err="1"/>
              <a:t>OnConnected</a:t>
            </a:r>
            <a:r>
              <a:rPr lang="en-US" altLang="zh-CN" sz="1000" dirty="0"/>
              <a:t>(</a:t>
            </a:r>
            <a:r>
              <a:rPr lang="en-US" altLang="zh-CN" sz="1000" dirty="0" err="1"/>
              <a:t>NetworkMessage</a:t>
            </a:r>
            <a:r>
              <a:rPr lang="en-US" altLang="zh-CN" sz="1000" dirty="0"/>
              <a:t> </a:t>
            </a:r>
            <a:r>
              <a:rPr lang="en-US" altLang="zh-CN" sz="1000" dirty="0" err="1"/>
              <a:t>netMsg</a:t>
            </a:r>
            <a:r>
              <a:rPr lang="en-US" altLang="zh-CN" sz="1000" dirty="0"/>
              <a:t>)</a:t>
            </a:r>
          </a:p>
          <a:p>
            <a:r>
              <a:rPr lang="en-US" altLang="zh-CN" sz="1000" dirty="0"/>
              <a:t>    {</a:t>
            </a:r>
          </a:p>
          <a:p>
            <a:r>
              <a:rPr lang="en-US" altLang="zh-CN" sz="1000" dirty="0"/>
              <a:t>        </a:t>
            </a:r>
            <a:r>
              <a:rPr lang="en-US" altLang="zh-CN" sz="1000" dirty="0" err="1"/>
              <a:t>Debug.Log</a:t>
            </a:r>
            <a:r>
              <a:rPr lang="en-US" altLang="zh-CN" sz="1000" dirty="0"/>
              <a:t>("Connected to server");</a:t>
            </a:r>
          </a:p>
          <a:p>
            <a:r>
              <a:rPr lang="en-US" altLang="zh-CN" sz="1000" dirty="0"/>
              <a:t>    }</a:t>
            </a:r>
          </a:p>
          <a:p>
            <a:r>
              <a:rPr lang="en-US" altLang="zh-CN" sz="1000" dirty="0"/>
              <a:t>}</a:t>
            </a:r>
            <a:endParaRPr lang="zh-CN" altLang="en-US" sz="1000" dirty="0"/>
          </a:p>
        </p:txBody>
      </p:sp>
    </p:spTree>
    <p:extLst>
      <p:ext uri="{BB962C8B-B14F-4D97-AF65-F5344CB8AC3E}">
        <p14:creationId xmlns:p14="http://schemas.microsoft.com/office/powerpoint/2010/main" val="24709124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Error Message Class</a:t>
            </a:r>
            <a:endParaRPr lang="zh-CN" altLang="en-US" dirty="0"/>
          </a:p>
        </p:txBody>
      </p:sp>
      <p:sp>
        <p:nvSpPr>
          <p:cNvPr id="3" name="内容占位符 2"/>
          <p:cNvSpPr>
            <a:spLocks noGrp="1"/>
          </p:cNvSpPr>
          <p:nvPr>
            <p:ph idx="1"/>
          </p:nvPr>
        </p:nvSpPr>
        <p:spPr/>
        <p:txBody>
          <a:bodyPr/>
          <a:lstStyle/>
          <a:p>
            <a:r>
              <a:rPr lang="en-US" altLang="zh-CN" dirty="0" err="1"/>
              <a:t>Thre</a:t>
            </a:r>
            <a:r>
              <a:rPr lang="en-US" altLang="zh-CN" dirty="0"/>
              <a:t> is also a </a:t>
            </a:r>
            <a:r>
              <a:rPr lang="en-US" altLang="zh-CN" dirty="0" err="1"/>
              <a:t>ErrorMessage</a:t>
            </a:r>
            <a:r>
              <a:rPr lang="en-US" altLang="zh-CN" dirty="0"/>
              <a:t> class that is derived from </a:t>
            </a:r>
            <a:r>
              <a:rPr lang="en-US" altLang="zh-CN" dirty="0" err="1" smtClean="0"/>
              <a:t>MessageBase</a:t>
            </a:r>
            <a:endParaRPr lang="en-US" altLang="zh-CN" dirty="0" smtClean="0"/>
          </a:p>
          <a:p>
            <a:pPr lvl="1"/>
            <a:r>
              <a:rPr lang="en-US" altLang="zh-CN" dirty="0" smtClean="0"/>
              <a:t>This </a:t>
            </a:r>
            <a:r>
              <a:rPr lang="en-US" altLang="zh-CN" dirty="0"/>
              <a:t>class is passed to error callbacks on clients and servers.</a:t>
            </a:r>
          </a:p>
          <a:p>
            <a:r>
              <a:rPr lang="en-US" altLang="zh-CN" dirty="0"/>
              <a:t>The </a:t>
            </a:r>
            <a:r>
              <a:rPr lang="en-US" altLang="zh-CN" dirty="0" err="1"/>
              <a:t>errorCode</a:t>
            </a:r>
            <a:r>
              <a:rPr lang="en-US" altLang="zh-CN" dirty="0"/>
              <a:t> in the </a:t>
            </a:r>
            <a:r>
              <a:rPr lang="en-US" altLang="zh-CN" dirty="0" err="1"/>
              <a:t>ErrorMessage</a:t>
            </a:r>
            <a:r>
              <a:rPr lang="en-US" altLang="zh-CN" dirty="0"/>
              <a:t> class corresponds to the </a:t>
            </a:r>
            <a:r>
              <a:rPr lang="en-US" altLang="zh-CN" dirty="0" err="1"/>
              <a:t>Networking.NetworkError</a:t>
            </a:r>
            <a:r>
              <a:rPr lang="en-US" altLang="zh-CN" dirty="0"/>
              <a:t> </a:t>
            </a:r>
            <a:r>
              <a:rPr lang="en-US" altLang="zh-CN" dirty="0" smtClean="0"/>
              <a:t>enumeration</a:t>
            </a:r>
            <a:endParaRPr lang="zh-CN" altLang="en-US" dirty="0"/>
          </a:p>
        </p:txBody>
      </p:sp>
    </p:spTree>
    <p:extLst>
      <p:ext uri="{BB962C8B-B14F-4D97-AF65-F5344CB8AC3E}">
        <p14:creationId xmlns:p14="http://schemas.microsoft.com/office/powerpoint/2010/main" val="34590590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27584" y="1052736"/>
            <a:ext cx="8334672" cy="4524315"/>
          </a:xfrm>
          <a:prstGeom prst="rect">
            <a:avLst/>
          </a:prstGeom>
        </p:spPr>
        <p:txBody>
          <a:bodyPr wrap="square">
            <a:spAutoFit/>
          </a:bodyPr>
          <a:lstStyle/>
          <a:p>
            <a:r>
              <a:rPr lang="en-US" altLang="zh-CN" dirty="0"/>
              <a:t>class </a:t>
            </a:r>
            <a:r>
              <a:rPr lang="en-US" altLang="zh-CN" dirty="0" err="1"/>
              <a:t>MyClient</a:t>
            </a:r>
            <a:endParaRPr lang="en-US" altLang="zh-CN" dirty="0"/>
          </a:p>
          <a:p>
            <a:r>
              <a:rPr lang="en-US" altLang="zh-CN" dirty="0"/>
              <a:t>{</a:t>
            </a:r>
          </a:p>
          <a:p>
            <a:r>
              <a:rPr lang="en-US" altLang="zh-CN" dirty="0"/>
              <a:t>    </a:t>
            </a:r>
            <a:r>
              <a:rPr lang="en-US" altLang="zh-CN" dirty="0" err="1"/>
              <a:t>NetworkClient</a:t>
            </a:r>
            <a:r>
              <a:rPr lang="en-US" altLang="zh-CN" dirty="0"/>
              <a:t> client;</a:t>
            </a:r>
          </a:p>
          <a:p>
            <a:r>
              <a:rPr lang="en-US" altLang="zh-CN" dirty="0"/>
              <a:t>    </a:t>
            </a:r>
          </a:p>
          <a:p>
            <a:r>
              <a:rPr lang="en-US" altLang="zh-CN" dirty="0"/>
              <a:t>    void Start()</a:t>
            </a:r>
          </a:p>
          <a:p>
            <a:r>
              <a:rPr lang="en-US" altLang="zh-CN" dirty="0"/>
              <a:t>    {</a:t>
            </a:r>
          </a:p>
          <a:p>
            <a:r>
              <a:rPr lang="en-US" altLang="zh-CN" dirty="0"/>
              <a:t>        client = new </a:t>
            </a:r>
            <a:r>
              <a:rPr lang="en-US" altLang="zh-CN" dirty="0" err="1"/>
              <a:t>NetworkClient</a:t>
            </a:r>
            <a:r>
              <a:rPr lang="en-US" altLang="zh-CN" dirty="0"/>
              <a:t>();</a:t>
            </a:r>
          </a:p>
          <a:p>
            <a:r>
              <a:rPr lang="en-US" altLang="zh-CN" dirty="0"/>
              <a:t>        </a:t>
            </a:r>
            <a:r>
              <a:rPr lang="en-US" altLang="zh-CN" dirty="0" err="1"/>
              <a:t>client.RegisterHandler</a:t>
            </a:r>
            <a:r>
              <a:rPr lang="en-US" altLang="zh-CN" dirty="0"/>
              <a:t>(</a:t>
            </a:r>
            <a:r>
              <a:rPr lang="en-US" altLang="zh-CN" dirty="0" err="1"/>
              <a:t>MsgType.Error</a:t>
            </a:r>
            <a:r>
              <a:rPr lang="en-US" altLang="zh-CN" dirty="0"/>
              <a:t>, </a:t>
            </a:r>
            <a:r>
              <a:rPr lang="en-US" altLang="zh-CN" dirty="0" err="1"/>
              <a:t>OnError</a:t>
            </a:r>
            <a:r>
              <a:rPr lang="en-US" altLang="zh-CN" dirty="0"/>
              <a:t>);</a:t>
            </a:r>
          </a:p>
          <a:p>
            <a:r>
              <a:rPr lang="en-US" altLang="zh-CN" dirty="0"/>
              <a:t>    }</a:t>
            </a:r>
          </a:p>
          <a:p>
            <a:r>
              <a:rPr lang="en-US" altLang="zh-CN" dirty="0"/>
              <a:t>    </a:t>
            </a:r>
          </a:p>
          <a:p>
            <a:r>
              <a:rPr lang="en-US" altLang="zh-CN" dirty="0"/>
              <a:t>    void </a:t>
            </a:r>
            <a:r>
              <a:rPr lang="en-US" altLang="zh-CN" dirty="0" err="1"/>
              <a:t>OnError</a:t>
            </a:r>
            <a:r>
              <a:rPr lang="en-US" altLang="zh-CN" dirty="0"/>
              <a:t>(</a:t>
            </a:r>
            <a:r>
              <a:rPr lang="en-US" altLang="zh-CN" dirty="0" err="1"/>
              <a:t>NetworkMessage</a:t>
            </a:r>
            <a:r>
              <a:rPr lang="en-US" altLang="zh-CN" dirty="0"/>
              <a:t> </a:t>
            </a:r>
            <a:r>
              <a:rPr lang="en-US" altLang="zh-CN" dirty="0" err="1"/>
              <a:t>netMsg</a:t>
            </a:r>
            <a:r>
              <a:rPr lang="en-US" altLang="zh-CN" dirty="0"/>
              <a:t>)</a:t>
            </a:r>
          </a:p>
          <a:p>
            <a:r>
              <a:rPr lang="en-US" altLang="zh-CN" dirty="0"/>
              <a:t>    {</a:t>
            </a:r>
          </a:p>
          <a:p>
            <a:r>
              <a:rPr lang="en-US" altLang="zh-CN" dirty="0"/>
              <a:t>        </a:t>
            </a:r>
            <a:r>
              <a:rPr lang="en-US" altLang="zh-CN" dirty="0" err="1"/>
              <a:t>var</a:t>
            </a:r>
            <a:r>
              <a:rPr lang="en-US" altLang="zh-CN" dirty="0"/>
              <a:t> </a:t>
            </a:r>
            <a:r>
              <a:rPr lang="en-US" altLang="zh-CN" dirty="0" err="1"/>
              <a:t>errorMsg</a:t>
            </a:r>
            <a:r>
              <a:rPr lang="en-US" altLang="zh-CN" dirty="0"/>
              <a:t> = </a:t>
            </a:r>
            <a:r>
              <a:rPr lang="en-US" altLang="zh-CN" dirty="0" err="1"/>
              <a:t>netMsg.ReadMessage</a:t>
            </a:r>
            <a:r>
              <a:rPr lang="en-US" altLang="zh-CN" dirty="0"/>
              <a:t>&lt;</a:t>
            </a:r>
            <a:r>
              <a:rPr lang="en-US" altLang="zh-CN" dirty="0" err="1"/>
              <a:t>ErrorMessage</a:t>
            </a:r>
            <a:r>
              <a:rPr lang="en-US" altLang="zh-CN" dirty="0"/>
              <a:t>&gt;();</a:t>
            </a:r>
          </a:p>
          <a:p>
            <a:r>
              <a:rPr lang="en-US" altLang="zh-CN" dirty="0"/>
              <a:t>        </a:t>
            </a:r>
            <a:r>
              <a:rPr lang="en-US" altLang="zh-CN" dirty="0" err="1"/>
              <a:t>Debug.Log</a:t>
            </a:r>
            <a:r>
              <a:rPr lang="en-US" altLang="zh-CN" dirty="0"/>
              <a:t>("Error:" + </a:t>
            </a:r>
            <a:r>
              <a:rPr lang="en-US" altLang="zh-CN" dirty="0" err="1"/>
              <a:t>errorMsg.errorCode</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1210046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Matchmaker</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6971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Server and Host</a:t>
            </a:r>
            <a:endParaRPr lang="zh-CN" altLang="en-US" dirty="0"/>
          </a:p>
        </p:txBody>
      </p:sp>
      <p:sp>
        <p:nvSpPr>
          <p:cNvPr id="3" name="内容占位符 2"/>
          <p:cNvSpPr>
            <a:spLocks noGrp="1"/>
          </p:cNvSpPr>
          <p:nvPr>
            <p:ph idx="1"/>
          </p:nvPr>
        </p:nvSpPr>
        <p:spPr/>
        <p:txBody>
          <a:bodyPr/>
          <a:lstStyle/>
          <a:p>
            <a:r>
              <a:rPr lang="en-US" altLang="zh-CN" dirty="0"/>
              <a:t>In the unity networking system, games have a Server and multiple </a:t>
            </a:r>
            <a:r>
              <a:rPr lang="en-US" altLang="zh-CN" dirty="0" smtClean="0"/>
              <a:t>Clients</a:t>
            </a:r>
          </a:p>
          <a:p>
            <a:r>
              <a:rPr lang="en-US" altLang="zh-CN" dirty="0" smtClean="0"/>
              <a:t>When </a:t>
            </a:r>
            <a:r>
              <a:rPr lang="en-US" altLang="zh-CN" dirty="0"/>
              <a:t>there is no dedicated server, one of the clients plays the role of the server - we call this client the “host”.</a:t>
            </a:r>
            <a:endParaRPr lang="zh-CN" altLang="en-US" dirty="0"/>
          </a:p>
        </p:txBody>
      </p:sp>
      <p:pic>
        <p:nvPicPr>
          <p:cNvPr id="2050" name="Picture 2" descr="C:\Program Files\Unity\Editor\Data\Documentation\en\uploads\Main\NetworkHo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078" y="4237434"/>
            <a:ext cx="61912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2594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The multiplayer networking feature includes services for players to play with each other over the internet without needing a public IP </a:t>
            </a:r>
            <a:r>
              <a:rPr lang="en-US" altLang="zh-CN" dirty="0" smtClean="0"/>
              <a:t>address</a:t>
            </a:r>
          </a:p>
          <a:p>
            <a:pPr lvl="1"/>
            <a:r>
              <a:rPr lang="en-US" altLang="zh-CN" dirty="0" smtClean="0"/>
              <a:t>Users </a:t>
            </a:r>
            <a:r>
              <a:rPr lang="en-US" altLang="zh-CN" dirty="0"/>
              <a:t>can create games, get lists of active games; and join and leave </a:t>
            </a:r>
            <a:r>
              <a:rPr lang="en-US" altLang="zh-CN" dirty="0" smtClean="0"/>
              <a:t>games</a:t>
            </a:r>
          </a:p>
          <a:p>
            <a:r>
              <a:rPr lang="en-US" altLang="zh-CN" dirty="0" smtClean="0"/>
              <a:t>When </a:t>
            </a:r>
            <a:r>
              <a:rPr lang="en-US" altLang="zh-CN" dirty="0"/>
              <a:t>playing over the internet, network traffic goes through a relay server hosted by Unity in the cloud instead of directly between the </a:t>
            </a:r>
            <a:r>
              <a:rPr lang="en-US" altLang="zh-CN" dirty="0" smtClean="0"/>
              <a:t>clients</a:t>
            </a:r>
          </a:p>
          <a:p>
            <a:pPr lvl="1"/>
            <a:r>
              <a:rPr lang="en-US" altLang="zh-CN" dirty="0" smtClean="0"/>
              <a:t>This </a:t>
            </a:r>
            <a:r>
              <a:rPr lang="en-US" altLang="zh-CN" dirty="0"/>
              <a:t>avoids problems with firewalls and NATs, allowing play from almost anywhere.</a:t>
            </a:r>
            <a:endParaRPr lang="zh-CN" altLang="en-US" dirty="0"/>
          </a:p>
        </p:txBody>
      </p:sp>
    </p:spTree>
    <p:extLst>
      <p:ext uri="{BB962C8B-B14F-4D97-AF65-F5344CB8AC3E}">
        <p14:creationId xmlns:p14="http://schemas.microsoft.com/office/powerpoint/2010/main" val="33899922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Matchmaking functionality can be utilized with a special script </a:t>
            </a:r>
            <a:r>
              <a:rPr lang="en-US" altLang="zh-CN" dirty="0" err="1">
                <a:hlinkClick r:id="rId2"/>
              </a:rPr>
              <a:t>NetworkMatch</a:t>
            </a:r>
            <a:r>
              <a:rPr lang="en-US" altLang="zh-CN" dirty="0"/>
              <a:t>, in the </a:t>
            </a:r>
            <a:r>
              <a:rPr lang="en-US" altLang="zh-CN" dirty="0" err="1" smtClean="0"/>
              <a:t>UnityEngine</a:t>
            </a:r>
            <a:endParaRPr lang="en-US" altLang="zh-CN" dirty="0" smtClean="0"/>
          </a:p>
          <a:p>
            <a:pPr lvl="1"/>
            <a:r>
              <a:rPr lang="en-US" altLang="zh-CN" dirty="0" err="1" smtClean="0"/>
              <a:t>Networking.Match</a:t>
            </a:r>
            <a:r>
              <a:rPr lang="en-US" altLang="zh-CN" dirty="0" smtClean="0"/>
              <a:t> namespace</a:t>
            </a:r>
          </a:p>
          <a:p>
            <a:r>
              <a:rPr lang="en-US" altLang="zh-CN" dirty="0" smtClean="0"/>
              <a:t>The </a:t>
            </a:r>
            <a:r>
              <a:rPr lang="en-US" altLang="zh-CN" dirty="0"/>
              <a:t>ability to use the relay server is built into the LLAPI but the matchmaker makes it easier to </a:t>
            </a:r>
            <a:r>
              <a:rPr lang="en-US" altLang="zh-CN" dirty="0" smtClean="0"/>
              <a:t>use</a:t>
            </a:r>
          </a:p>
          <a:p>
            <a:pPr lvl="1"/>
            <a:r>
              <a:rPr lang="en-US" altLang="zh-CN" dirty="0" smtClean="0"/>
              <a:t>To </a:t>
            </a:r>
            <a:r>
              <a:rPr lang="en-US" altLang="zh-CN" dirty="0"/>
              <a:t>use it, derive a script from </a:t>
            </a:r>
            <a:r>
              <a:rPr lang="en-US" altLang="zh-CN" dirty="0" err="1"/>
              <a:t>NetworkMatch</a:t>
            </a:r>
            <a:r>
              <a:rPr lang="en-US" altLang="zh-CN" dirty="0"/>
              <a:t> and attach it to a manager </a:t>
            </a:r>
            <a:r>
              <a:rPr lang="en-US" altLang="zh-CN" dirty="0" smtClean="0"/>
              <a:t>object</a:t>
            </a:r>
            <a:endParaRPr lang="zh-CN" altLang="en-US" dirty="0"/>
          </a:p>
        </p:txBody>
      </p:sp>
    </p:spTree>
    <p:extLst>
      <p:ext uri="{BB962C8B-B14F-4D97-AF65-F5344CB8AC3E}">
        <p14:creationId xmlns:p14="http://schemas.microsoft.com/office/powerpoint/2010/main" val="42455860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539552" y="117693"/>
            <a:ext cx="9558808" cy="6740307"/>
          </a:xfrm>
          <a:prstGeom prst="rect">
            <a:avLst/>
          </a:prstGeom>
        </p:spPr>
        <p:txBody>
          <a:bodyPr wrap="square">
            <a:spAutoFit/>
          </a:bodyPr>
          <a:lstStyle/>
          <a:p>
            <a:r>
              <a:rPr lang="en-US" altLang="zh-CN" sz="900" dirty="0"/>
              <a:t>using </a:t>
            </a:r>
            <a:r>
              <a:rPr lang="en-US" altLang="zh-CN" sz="900" dirty="0" err="1"/>
              <a:t>UnityEngine</a:t>
            </a:r>
            <a:r>
              <a:rPr lang="en-US" altLang="zh-CN" sz="900" dirty="0"/>
              <a:t>;</a:t>
            </a:r>
          </a:p>
          <a:p>
            <a:r>
              <a:rPr lang="en-US" altLang="zh-CN" sz="900" dirty="0"/>
              <a:t>using </a:t>
            </a:r>
            <a:r>
              <a:rPr lang="en-US" altLang="zh-CN" sz="900" dirty="0" err="1"/>
              <a:t>UnityEngine.Networking</a:t>
            </a:r>
            <a:r>
              <a:rPr lang="en-US" altLang="zh-CN" sz="900" dirty="0"/>
              <a:t>;</a:t>
            </a:r>
          </a:p>
          <a:p>
            <a:r>
              <a:rPr lang="en-US" altLang="zh-CN" sz="900" dirty="0"/>
              <a:t>using </a:t>
            </a:r>
            <a:r>
              <a:rPr lang="en-US" altLang="zh-CN" sz="900" dirty="0" err="1"/>
              <a:t>UnityEngine.Networking.Types</a:t>
            </a:r>
            <a:r>
              <a:rPr lang="en-US" altLang="zh-CN" sz="900" dirty="0"/>
              <a:t>;</a:t>
            </a:r>
          </a:p>
          <a:p>
            <a:r>
              <a:rPr lang="en-US" altLang="zh-CN" sz="900" dirty="0"/>
              <a:t>using </a:t>
            </a:r>
            <a:r>
              <a:rPr lang="en-US" altLang="zh-CN" sz="900" dirty="0" err="1"/>
              <a:t>UnityEngine.Networking.Match</a:t>
            </a:r>
            <a:r>
              <a:rPr lang="en-US" altLang="zh-CN" sz="900" dirty="0"/>
              <a:t>;</a:t>
            </a:r>
          </a:p>
          <a:p>
            <a:r>
              <a:rPr lang="en-US" altLang="zh-CN" sz="900" dirty="0"/>
              <a:t>using </a:t>
            </a:r>
            <a:r>
              <a:rPr lang="en-US" altLang="zh-CN" sz="900" dirty="0" err="1"/>
              <a:t>System.Collections.Generic</a:t>
            </a:r>
            <a:r>
              <a:rPr lang="en-US" altLang="zh-CN" sz="900" dirty="0"/>
              <a:t>;</a:t>
            </a:r>
          </a:p>
          <a:p>
            <a:endParaRPr lang="en-US" altLang="zh-CN" sz="900" dirty="0"/>
          </a:p>
          <a:p>
            <a:r>
              <a:rPr lang="en-US" altLang="zh-CN" sz="900" dirty="0"/>
              <a:t>public class </a:t>
            </a:r>
            <a:r>
              <a:rPr lang="en-US" altLang="zh-CN" sz="900" dirty="0" err="1"/>
              <a:t>HostGame</a:t>
            </a:r>
            <a:r>
              <a:rPr lang="en-US" altLang="zh-CN" sz="900" dirty="0"/>
              <a:t> : </a:t>
            </a:r>
            <a:r>
              <a:rPr lang="en-US" altLang="zh-CN" sz="900" dirty="0" err="1"/>
              <a:t>MonoBehaviour</a:t>
            </a:r>
            <a:endParaRPr lang="en-US" altLang="zh-CN" sz="900" dirty="0"/>
          </a:p>
          <a:p>
            <a:r>
              <a:rPr lang="en-US" altLang="zh-CN" sz="900" dirty="0"/>
              <a:t>{</a:t>
            </a:r>
          </a:p>
          <a:p>
            <a:r>
              <a:rPr lang="en-US" altLang="zh-CN" sz="900" dirty="0"/>
              <a:t>    List&lt;</a:t>
            </a:r>
            <a:r>
              <a:rPr lang="en-US" altLang="zh-CN" sz="900" dirty="0" err="1"/>
              <a:t>MatchDesc</a:t>
            </a:r>
            <a:r>
              <a:rPr lang="en-US" altLang="zh-CN" sz="900" dirty="0"/>
              <a:t>&gt; </a:t>
            </a:r>
            <a:r>
              <a:rPr lang="en-US" altLang="zh-CN" sz="900" dirty="0" err="1"/>
              <a:t>matchList</a:t>
            </a:r>
            <a:r>
              <a:rPr lang="en-US" altLang="zh-CN" sz="900" dirty="0"/>
              <a:t> = new List&lt;</a:t>
            </a:r>
            <a:r>
              <a:rPr lang="en-US" altLang="zh-CN" sz="900" dirty="0" err="1"/>
              <a:t>MatchDesc</a:t>
            </a:r>
            <a:r>
              <a:rPr lang="en-US" altLang="zh-CN" sz="900" dirty="0"/>
              <a:t>&gt;();</a:t>
            </a:r>
          </a:p>
          <a:p>
            <a:r>
              <a:rPr lang="en-US" altLang="zh-CN" sz="900" dirty="0"/>
              <a:t>    bool </a:t>
            </a:r>
            <a:r>
              <a:rPr lang="en-US" altLang="zh-CN" sz="900" dirty="0" err="1"/>
              <a:t>matchCreated</a:t>
            </a:r>
            <a:r>
              <a:rPr lang="en-US" altLang="zh-CN" sz="900" dirty="0"/>
              <a:t>;</a:t>
            </a:r>
          </a:p>
          <a:p>
            <a:r>
              <a:rPr lang="en-US" altLang="zh-CN" sz="900" dirty="0"/>
              <a:t>    </a:t>
            </a:r>
            <a:r>
              <a:rPr lang="en-US" altLang="zh-CN" sz="900" dirty="0" err="1"/>
              <a:t>NetworkMatch</a:t>
            </a:r>
            <a:r>
              <a:rPr lang="en-US" altLang="zh-CN" sz="900" dirty="0"/>
              <a:t> </a:t>
            </a:r>
            <a:r>
              <a:rPr lang="en-US" altLang="zh-CN" sz="900" dirty="0" err="1"/>
              <a:t>networkMatch</a:t>
            </a:r>
            <a:r>
              <a:rPr lang="en-US" altLang="zh-CN" sz="900" dirty="0"/>
              <a:t>;</a:t>
            </a:r>
          </a:p>
          <a:p>
            <a:endParaRPr lang="en-US" altLang="zh-CN" sz="900" dirty="0"/>
          </a:p>
          <a:p>
            <a:r>
              <a:rPr lang="en-US" altLang="zh-CN" sz="900" dirty="0"/>
              <a:t>    void Awake()</a:t>
            </a:r>
          </a:p>
          <a:p>
            <a:r>
              <a:rPr lang="en-US" altLang="zh-CN" sz="900" dirty="0"/>
              <a:t>    {</a:t>
            </a:r>
          </a:p>
          <a:p>
            <a:r>
              <a:rPr lang="en-US" altLang="zh-CN" sz="900" dirty="0"/>
              <a:t>        </a:t>
            </a:r>
            <a:r>
              <a:rPr lang="en-US" altLang="zh-CN" sz="900" dirty="0" err="1"/>
              <a:t>networkMatch</a:t>
            </a:r>
            <a:r>
              <a:rPr lang="en-US" altLang="zh-CN" sz="900" dirty="0"/>
              <a:t> = </a:t>
            </a:r>
            <a:r>
              <a:rPr lang="en-US" altLang="zh-CN" sz="900" dirty="0" err="1"/>
              <a:t>gameObject.AddComponent</a:t>
            </a:r>
            <a:r>
              <a:rPr lang="en-US" altLang="zh-CN" sz="900" dirty="0"/>
              <a:t>&lt;</a:t>
            </a:r>
            <a:r>
              <a:rPr lang="en-US" altLang="zh-CN" sz="900" dirty="0" err="1"/>
              <a:t>NetworkMatch</a:t>
            </a:r>
            <a:r>
              <a:rPr lang="en-US" altLang="zh-CN" sz="900" dirty="0"/>
              <a:t>&gt;();</a:t>
            </a:r>
          </a:p>
          <a:p>
            <a:r>
              <a:rPr lang="en-US" altLang="zh-CN" sz="900" dirty="0"/>
              <a:t>    }</a:t>
            </a:r>
          </a:p>
          <a:p>
            <a:endParaRPr lang="en-US" altLang="zh-CN" sz="900" dirty="0"/>
          </a:p>
          <a:p>
            <a:r>
              <a:rPr lang="en-US" altLang="zh-CN" sz="900" dirty="0"/>
              <a:t>    void </a:t>
            </a:r>
            <a:r>
              <a:rPr lang="en-US" altLang="zh-CN" sz="900" dirty="0" err="1"/>
              <a:t>OnGUI</a:t>
            </a:r>
            <a:r>
              <a:rPr lang="en-US" altLang="zh-CN" sz="900" dirty="0"/>
              <a:t>()</a:t>
            </a:r>
          </a:p>
          <a:p>
            <a:r>
              <a:rPr lang="en-US" altLang="zh-CN" sz="900" dirty="0"/>
              <a:t>    {</a:t>
            </a:r>
          </a:p>
          <a:p>
            <a:r>
              <a:rPr lang="en-US" altLang="zh-CN" sz="900" dirty="0"/>
              <a:t>        // You would normally not join a match you created yourself but this is possible here for demonstration purposes.</a:t>
            </a:r>
          </a:p>
          <a:p>
            <a:r>
              <a:rPr lang="en-US" altLang="zh-CN" sz="900" dirty="0"/>
              <a:t>        if(</a:t>
            </a:r>
            <a:r>
              <a:rPr lang="en-US" altLang="zh-CN" sz="900" dirty="0" err="1"/>
              <a:t>GUILayout.Button</a:t>
            </a:r>
            <a:r>
              <a:rPr lang="en-US" altLang="zh-CN" sz="900" dirty="0"/>
              <a:t>("Create Room"))</a:t>
            </a:r>
          </a:p>
          <a:p>
            <a:r>
              <a:rPr lang="en-US" altLang="zh-CN" sz="900" dirty="0"/>
              <a:t>        {</a:t>
            </a:r>
          </a:p>
          <a:p>
            <a:r>
              <a:rPr lang="en-US" altLang="zh-CN" sz="900" dirty="0"/>
              <a:t>            </a:t>
            </a:r>
            <a:r>
              <a:rPr lang="en-US" altLang="zh-CN" sz="900" dirty="0" err="1"/>
              <a:t>CreateMatchRequest</a:t>
            </a:r>
            <a:r>
              <a:rPr lang="en-US" altLang="zh-CN" sz="900" dirty="0"/>
              <a:t> create = new </a:t>
            </a:r>
            <a:r>
              <a:rPr lang="en-US" altLang="zh-CN" sz="900" dirty="0" err="1"/>
              <a:t>CreateMatchRequest</a:t>
            </a:r>
            <a:r>
              <a:rPr lang="en-US" altLang="zh-CN" sz="900" dirty="0"/>
              <a:t>();</a:t>
            </a:r>
          </a:p>
          <a:p>
            <a:r>
              <a:rPr lang="en-US" altLang="zh-CN" sz="900" dirty="0"/>
              <a:t>            create.name = "</a:t>
            </a:r>
            <a:r>
              <a:rPr lang="en-US" altLang="zh-CN" sz="900" dirty="0" err="1"/>
              <a:t>NewRoom</a:t>
            </a:r>
            <a:r>
              <a:rPr lang="en-US" altLang="zh-CN" sz="900" dirty="0"/>
              <a:t>";</a:t>
            </a:r>
          </a:p>
          <a:p>
            <a:r>
              <a:rPr lang="en-US" altLang="zh-CN" sz="900" dirty="0"/>
              <a:t>            </a:t>
            </a:r>
            <a:r>
              <a:rPr lang="en-US" altLang="zh-CN" sz="900" dirty="0" err="1"/>
              <a:t>create.size</a:t>
            </a:r>
            <a:r>
              <a:rPr lang="en-US" altLang="zh-CN" sz="900" dirty="0"/>
              <a:t> = 4;</a:t>
            </a:r>
          </a:p>
          <a:p>
            <a:r>
              <a:rPr lang="en-US" altLang="zh-CN" sz="900" dirty="0"/>
              <a:t>            </a:t>
            </a:r>
            <a:r>
              <a:rPr lang="en-US" altLang="zh-CN" sz="900" dirty="0" err="1"/>
              <a:t>create.advertise</a:t>
            </a:r>
            <a:r>
              <a:rPr lang="en-US" altLang="zh-CN" sz="900" dirty="0"/>
              <a:t> = true;</a:t>
            </a:r>
          </a:p>
          <a:p>
            <a:r>
              <a:rPr lang="en-US" altLang="zh-CN" sz="900" dirty="0"/>
              <a:t>            </a:t>
            </a:r>
            <a:r>
              <a:rPr lang="en-US" altLang="zh-CN" sz="900" dirty="0" err="1"/>
              <a:t>create.password</a:t>
            </a:r>
            <a:r>
              <a:rPr lang="en-US" altLang="zh-CN" sz="900" dirty="0"/>
              <a:t> = "";</a:t>
            </a:r>
          </a:p>
          <a:p>
            <a:endParaRPr lang="en-US" altLang="zh-CN" sz="900" dirty="0"/>
          </a:p>
          <a:p>
            <a:r>
              <a:rPr lang="en-US" altLang="zh-CN" sz="900" dirty="0"/>
              <a:t>            </a:t>
            </a:r>
            <a:r>
              <a:rPr lang="en-US" altLang="zh-CN" sz="900" dirty="0" err="1"/>
              <a:t>networkMatch.CreateMatch</a:t>
            </a:r>
            <a:r>
              <a:rPr lang="en-US" altLang="zh-CN" sz="900" dirty="0"/>
              <a:t>(create, </a:t>
            </a:r>
            <a:r>
              <a:rPr lang="en-US" altLang="zh-CN" sz="900" dirty="0" err="1"/>
              <a:t>OnMatchCreate</a:t>
            </a:r>
            <a:r>
              <a:rPr lang="en-US" altLang="zh-CN" sz="900" dirty="0"/>
              <a:t>);</a:t>
            </a:r>
          </a:p>
          <a:p>
            <a:r>
              <a:rPr lang="en-US" altLang="zh-CN" sz="900" dirty="0"/>
              <a:t>        }</a:t>
            </a:r>
          </a:p>
          <a:p>
            <a:endParaRPr lang="en-US" altLang="zh-CN" sz="900" dirty="0"/>
          </a:p>
          <a:p>
            <a:r>
              <a:rPr lang="en-US" altLang="zh-CN" sz="900" dirty="0"/>
              <a:t>        if (</a:t>
            </a:r>
            <a:r>
              <a:rPr lang="en-US" altLang="zh-CN" sz="900" dirty="0" err="1"/>
              <a:t>GUILayout.Button</a:t>
            </a:r>
            <a:r>
              <a:rPr lang="en-US" altLang="zh-CN" sz="900" dirty="0"/>
              <a:t>("List rooms"))</a:t>
            </a:r>
          </a:p>
          <a:p>
            <a:r>
              <a:rPr lang="en-US" altLang="zh-CN" sz="900" dirty="0"/>
              <a:t>        {</a:t>
            </a:r>
          </a:p>
          <a:p>
            <a:r>
              <a:rPr lang="en-US" altLang="zh-CN" sz="900" dirty="0"/>
              <a:t>            </a:t>
            </a:r>
            <a:r>
              <a:rPr lang="en-US" altLang="zh-CN" sz="900" dirty="0" err="1"/>
              <a:t>networkMatch.ListMatches</a:t>
            </a:r>
            <a:r>
              <a:rPr lang="en-US" altLang="zh-CN" sz="900" dirty="0"/>
              <a:t>(0, 20, "", </a:t>
            </a:r>
            <a:r>
              <a:rPr lang="en-US" altLang="zh-CN" sz="900" dirty="0" err="1"/>
              <a:t>OnMatchList</a:t>
            </a:r>
            <a:r>
              <a:rPr lang="en-US" altLang="zh-CN" sz="900" dirty="0"/>
              <a:t>);</a:t>
            </a:r>
          </a:p>
          <a:p>
            <a:r>
              <a:rPr lang="en-US" altLang="zh-CN" sz="900" dirty="0"/>
              <a:t>        }</a:t>
            </a:r>
          </a:p>
          <a:p>
            <a:endParaRPr lang="en-US" altLang="zh-CN" sz="900" dirty="0"/>
          </a:p>
          <a:p>
            <a:r>
              <a:rPr lang="en-US" altLang="zh-CN" sz="900" dirty="0"/>
              <a:t>        if (</a:t>
            </a:r>
            <a:r>
              <a:rPr lang="en-US" altLang="zh-CN" sz="900" dirty="0" err="1"/>
              <a:t>matchList.Count</a:t>
            </a:r>
            <a:r>
              <a:rPr lang="en-US" altLang="zh-CN" sz="900" dirty="0"/>
              <a:t> &gt; 0)</a:t>
            </a:r>
          </a:p>
          <a:p>
            <a:r>
              <a:rPr lang="en-US" altLang="zh-CN" sz="900" dirty="0"/>
              <a:t>        {</a:t>
            </a:r>
          </a:p>
          <a:p>
            <a:r>
              <a:rPr lang="en-US" altLang="zh-CN" sz="900" dirty="0"/>
              <a:t>            </a:t>
            </a:r>
            <a:r>
              <a:rPr lang="en-US" altLang="zh-CN" sz="900" dirty="0" err="1"/>
              <a:t>GUILayout.Label</a:t>
            </a:r>
            <a:r>
              <a:rPr lang="en-US" altLang="zh-CN" sz="900" dirty="0"/>
              <a:t>("Current rooms");</a:t>
            </a:r>
          </a:p>
          <a:p>
            <a:r>
              <a:rPr lang="en-US" altLang="zh-CN" sz="900" dirty="0"/>
              <a:t>        }</a:t>
            </a:r>
          </a:p>
          <a:p>
            <a:r>
              <a:rPr lang="en-US" altLang="zh-CN" sz="900" dirty="0"/>
              <a:t>        </a:t>
            </a:r>
            <a:r>
              <a:rPr lang="en-US" altLang="zh-CN" sz="900" dirty="0" err="1"/>
              <a:t>foreach</a:t>
            </a:r>
            <a:r>
              <a:rPr lang="en-US" altLang="zh-CN" sz="900" dirty="0"/>
              <a:t> (</a:t>
            </a:r>
            <a:r>
              <a:rPr lang="en-US" altLang="zh-CN" sz="900" dirty="0" err="1"/>
              <a:t>var</a:t>
            </a:r>
            <a:r>
              <a:rPr lang="en-US" altLang="zh-CN" sz="900" dirty="0"/>
              <a:t> match in </a:t>
            </a:r>
            <a:r>
              <a:rPr lang="en-US" altLang="zh-CN" sz="900" dirty="0" err="1"/>
              <a:t>matchList</a:t>
            </a:r>
            <a:r>
              <a:rPr lang="en-US" altLang="zh-CN" sz="900" dirty="0"/>
              <a:t>)</a:t>
            </a:r>
          </a:p>
          <a:p>
            <a:r>
              <a:rPr lang="en-US" altLang="zh-CN" sz="900" dirty="0"/>
              <a:t>        {</a:t>
            </a:r>
          </a:p>
          <a:p>
            <a:r>
              <a:rPr lang="en-US" altLang="zh-CN" sz="900" dirty="0"/>
              <a:t>            if (</a:t>
            </a:r>
            <a:r>
              <a:rPr lang="en-US" altLang="zh-CN" sz="900" dirty="0" err="1"/>
              <a:t>GUILayout.Button</a:t>
            </a:r>
            <a:r>
              <a:rPr lang="en-US" altLang="zh-CN" sz="900" dirty="0"/>
              <a:t>(match.name))</a:t>
            </a:r>
          </a:p>
          <a:p>
            <a:r>
              <a:rPr lang="en-US" altLang="zh-CN" sz="900" dirty="0"/>
              <a:t>            {</a:t>
            </a:r>
          </a:p>
          <a:p>
            <a:r>
              <a:rPr lang="en-US" altLang="zh-CN" sz="900" dirty="0"/>
              <a:t>                </a:t>
            </a:r>
            <a:r>
              <a:rPr lang="en-US" altLang="zh-CN" sz="900" dirty="0" err="1"/>
              <a:t>networkMatch.JoinMatch</a:t>
            </a:r>
            <a:r>
              <a:rPr lang="en-US" altLang="zh-CN" sz="900" dirty="0"/>
              <a:t>(</a:t>
            </a:r>
            <a:r>
              <a:rPr lang="en-US" altLang="zh-CN" sz="900" dirty="0" err="1"/>
              <a:t>match.networkId</a:t>
            </a:r>
            <a:r>
              <a:rPr lang="en-US" altLang="zh-CN" sz="900" dirty="0"/>
              <a:t>, "", </a:t>
            </a:r>
            <a:r>
              <a:rPr lang="en-US" altLang="zh-CN" sz="900" dirty="0" err="1"/>
              <a:t>OnMatchJoined</a:t>
            </a:r>
            <a:r>
              <a:rPr lang="en-US" altLang="zh-CN" sz="900" dirty="0"/>
              <a:t>);</a:t>
            </a:r>
          </a:p>
          <a:p>
            <a:r>
              <a:rPr lang="en-US" altLang="zh-CN" sz="900" dirty="0"/>
              <a:t>            }</a:t>
            </a:r>
          </a:p>
          <a:p>
            <a:r>
              <a:rPr lang="en-US" altLang="zh-CN" sz="900" dirty="0"/>
              <a:t>        }</a:t>
            </a:r>
          </a:p>
          <a:p>
            <a:r>
              <a:rPr lang="en-US" altLang="zh-CN" sz="900" dirty="0"/>
              <a:t>    }</a:t>
            </a:r>
          </a:p>
        </p:txBody>
      </p:sp>
    </p:spTree>
    <p:extLst>
      <p:ext uri="{BB962C8B-B14F-4D97-AF65-F5344CB8AC3E}">
        <p14:creationId xmlns:p14="http://schemas.microsoft.com/office/powerpoint/2010/main" val="25286745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061864" y="26369"/>
            <a:ext cx="9414792" cy="6878806"/>
          </a:xfrm>
          <a:prstGeom prst="rect">
            <a:avLst/>
          </a:prstGeom>
        </p:spPr>
        <p:txBody>
          <a:bodyPr wrap="square">
            <a:spAutoFit/>
          </a:bodyPr>
          <a:lstStyle/>
          <a:p>
            <a:r>
              <a:rPr lang="en-US" altLang="zh-CN" sz="900" dirty="0"/>
              <a:t> public void </a:t>
            </a:r>
            <a:r>
              <a:rPr lang="en-US" altLang="zh-CN" sz="900" dirty="0" err="1"/>
              <a:t>OnMatchCreate</a:t>
            </a:r>
            <a:r>
              <a:rPr lang="en-US" altLang="zh-CN" sz="900" dirty="0"/>
              <a:t>(</a:t>
            </a:r>
            <a:r>
              <a:rPr lang="en-US" altLang="zh-CN" sz="900" dirty="0" err="1"/>
              <a:t>CreateMatchResponse</a:t>
            </a:r>
            <a:r>
              <a:rPr lang="en-US" altLang="zh-CN" sz="900" dirty="0"/>
              <a:t> </a:t>
            </a:r>
            <a:r>
              <a:rPr lang="en-US" altLang="zh-CN" sz="900" dirty="0" err="1"/>
              <a:t>matchResponse</a:t>
            </a:r>
            <a:r>
              <a:rPr lang="en-US" altLang="zh-CN" sz="900" dirty="0"/>
              <a:t>)</a:t>
            </a:r>
          </a:p>
          <a:p>
            <a:r>
              <a:rPr lang="en-US" altLang="zh-CN" sz="900" dirty="0"/>
              <a:t>    {</a:t>
            </a:r>
          </a:p>
          <a:p>
            <a:r>
              <a:rPr lang="en-US" altLang="zh-CN" sz="900" dirty="0"/>
              <a:t>        if (</a:t>
            </a:r>
            <a:r>
              <a:rPr lang="en-US" altLang="zh-CN" sz="900" dirty="0" err="1"/>
              <a:t>matchResponse.success</a:t>
            </a:r>
            <a:r>
              <a:rPr lang="en-US" altLang="zh-CN" sz="900" dirty="0"/>
              <a:t>)</a:t>
            </a:r>
          </a:p>
          <a:p>
            <a:r>
              <a:rPr lang="en-US" altLang="zh-CN" sz="900" dirty="0"/>
              <a:t>        {</a:t>
            </a:r>
          </a:p>
          <a:p>
            <a:r>
              <a:rPr lang="en-US" altLang="zh-CN" sz="900" dirty="0"/>
              <a:t>            </a:t>
            </a:r>
            <a:r>
              <a:rPr lang="en-US" altLang="zh-CN" sz="900" dirty="0" err="1"/>
              <a:t>Debug.Log</a:t>
            </a:r>
            <a:r>
              <a:rPr lang="en-US" altLang="zh-CN" sz="900" dirty="0"/>
              <a:t>("Create match succeeded");</a:t>
            </a:r>
          </a:p>
          <a:p>
            <a:r>
              <a:rPr lang="en-US" altLang="zh-CN" sz="900" dirty="0"/>
              <a:t>            </a:t>
            </a:r>
            <a:r>
              <a:rPr lang="en-US" altLang="zh-CN" sz="900" dirty="0" err="1"/>
              <a:t>matchCreated</a:t>
            </a:r>
            <a:r>
              <a:rPr lang="en-US" altLang="zh-CN" sz="900" dirty="0"/>
              <a:t> = true;</a:t>
            </a:r>
          </a:p>
          <a:p>
            <a:r>
              <a:rPr lang="en-US" altLang="zh-CN" sz="900" dirty="0"/>
              <a:t>            </a:t>
            </a:r>
            <a:r>
              <a:rPr lang="en-US" altLang="zh-CN" sz="900" dirty="0" err="1"/>
              <a:t>Utility.SetAccessTokenForNetwork</a:t>
            </a:r>
            <a:r>
              <a:rPr lang="en-US" altLang="zh-CN" sz="900" dirty="0"/>
              <a:t>(</a:t>
            </a:r>
            <a:r>
              <a:rPr lang="en-US" altLang="zh-CN" sz="900" dirty="0" err="1"/>
              <a:t>matchResponse.networkId</a:t>
            </a:r>
            <a:r>
              <a:rPr lang="en-US" altLang="zh-CN" sz="900" dirty="0"/>
              <a:t>, new </a:t>
            </a:r>
            <a:r>
              <a:rPr lang="en-US" altLang="zh-CN" sz="900" dirty="0" err="1"/>
              <a:t>NetworkAccessToken</a:t>
            </a:r>
            <a:r>
              <a:rPr lang="en-US" altLang="zh-CN" sz="900" dirty="0"/>
              <a:t>(</a:t>
            </a:r>
            <a:r>
              <a:rPr lang="en-US" altLang="zh-CN" sz="900" dirty="0" err="1"/>
              <a:t>matchResponse.accessTokenString</a:t>
            </a:r>
            <a:r>
              <a:rPr lang="en-US" altLang="zh-CN" sz="900" dirty="0"/>
              <a:t>));</a:t>
            </a:r>
          </a:p>
          <a:p>
            <a:r>
              <a:rPr lang="en-US" altLang="zh-CN" sz="900" dirty="0"/>
              <a:t>            </a:t>
            </a:r>
            <a:r>
              <a:rPr lang="en-US" altLang="zh-CN" sz="900" dirty="0" err="1"/>
              <a:t>NetworkServer.Listen</a:t>
            </a:r>
            <a:r>
              <a:rPr lang="en-US" altLang="zh-CN" sz="900" dirty="0"/>
              <a:t>(new </a:t>
            </a:r>
            <a:r>
              <a:rPr lang="en-US" altLang="zh-CN" sz="900" dirty="0" err="1"/>
              <a:t>MatchInfo</a:t>
            </a:r>
            <a:r>
              <a:rPr lang="en-US" altLang="zh-CN" sz="900" dirty="0"/>
              <a:t>(</a:t>
            </a:r>
            <a:r>
              <a:rPr lang="en-US" altLang="zh-CN" sz="900" dirty="0" err="1"/>
              <a:t>matchResponse</a:t>
            </a:r>
            <a:r>
              <a:rPr lang="en-US" altLang="zh-CN" sz="900" dirty="0"/>
              <a:t>), 9000);</a:t>
            </a:r>
          </a:p>
          <a:p>
            <a:r>
              <a:rPr lang="en-US" altLang="zh-CN" sz="900" dirty="0"/>
              <a:t>        }</a:t>
            </a:r>
          </a:p>
          <a:p>
            <a:r>
              <a:rPr lang="en-US" altLang="zh-CN" sz="900" dirty="0"/>
              <a:t>        else</a:t>
            </a:r>
          </a:p>
          <a:p>
            <a:r>
              <a:rPr lang="en-US" altLang="zh-CN" sz="900" dirty="0"/>
              <a:t>        {</a:t>
            </a:r>
          </a:p>
          <a:p>
            <a:r>
              <a:rPr lang="en-US" altLang="zh-CN" sz="900" dirty="0"/>
              <a:t>            </a:t>
            </a:r>
            <a:r>
              <a:rPr lang="en-US" altLang="zh-CN" sz="900" dirty="0" err="1"/>
              <a:t>Debug.LogError</a:t>
            </a:r>
            <a:r>
              <a:rPr lang="en-US" altLang="zh-CN" sz="900" dirty="0"/>
              <a:t> ("Create match failed");</a:t>
            </a:r>
          </a:p>
          <a:p>
            <a:r>
              <a:rPr lang="en-US" altLang="zh-CN" sz="900" dirty="0"/>
              <a:t>        }</a:t>
            </a:r>
          </a:p>
          <a:p>
            <a:r>
              <a:rPr lang="en-US" altLang="zh-CN" sz="900" dirty="0"/>
              <a:t>    }</a:t>
            </a:r>
          </a:p>
          <a:p>
            <a:endParaRPr lang="en-US" altLang="zh-CN" sz="900" dirty="0"/>
          </a:p>
          <a:p>
            <a:r>
              <a:rPr lang="en-US" altLang="zh-CN" sz="900" dirty="0"/>
              <a:t>    public void </a:t>
            </a:r>
            <a:r>
              <a:rPr lang="en-US" altLang="zh-CN" sz="900" dirty="0" err="1"/>
              <a:t>OnMatchList</a:t>
            </a:r>
            <a:r>
              <a:rPr lang="en-US" altLang="zh-CN" sz="900" dirty="0"/>
              <a:t>(</a:t>
            </a:r>
            <a:r>
              <a:rPr lang="en-US" altLang="zh-CN" sz="900" dirty="0" err="1"/>
              <a:t>ListMatchResponse</a:t>
            </a:r>
            <a:r>
              <a:rPr lang="en-US" altLang="zh-CN" sz="900" dirty="0"/>
              <a:t> </a:t>
            </a:r>
            <a:r>
              <a:rPr lang="en-US" altLang="zh-CN" sz="900" dirty="0" err="1"/>
              <a:t>matchListResponse</a:t>
            </a:r>
            <a:r>
              <a:rPr lang="en-US" altLang="zh-CN" sz="900" dirty="0"/>
              <a:t>)</a:t>
            </a:r>
          </a:p>
          <a:p>
            <a:r>
              <a:rPr lang="en-US" altLang="zh-CN" sz="900" dirty="0"/>
              <a:t>    {</a:t>
            </a:r>
          </a:p>
          <a:p>
            <a:r>
              <a:rPr lang="en-US" altLang="zh-CN" sz="900" dirty="0"/>
              <a:t>        if (</a:t>
            </a:r>
            <a:r>
              <a:rPr lang="en-US" altLang="zh-CN" sz="900" dirty="0" err="1"/>
              <a:t>matchListResponse.success</a:t>
            </a:r>
            <a:r>
              <a:rPr lang="en-US" altLang="zh-CN" sz="900" dirty="0"/>
              <a:t> &amp;&amp; </a:t>
            </a:r>
            <a:r>
              <a:rPr lang="en-US" altLang="zh-CN" sz="900" dirty="0" err="1"/>
              <a:t>matchListResponse.matches</a:t>
            </a:r>
            <a:r>
              <a:rPr lang="en-US" altLang="zh-CN" sz="900" dirty="0"/>
              <a:t> != null)</a:t>
            </a:r>
          </a:p>
          <a:p>
            <a:r>
              <a:rPr lang="en-US" altLang="zh-CN" sz="900" dirty="0"/>
              <a:t>        {</a:t>
            </a:r>
          </a:p>
          <a:p>
            <a:r>
              <a:rPr lang="en-US" altLang="zh-CN" sz="900" dirty="0"/>
              <a:t>            </a:t>
            </a:r>
            <a:r>
              <a:rPr lang="en-US" altLang="zh-CN" sz="900" dirty="0" err="1"/>
              <a:t>networkMatch.JoinMatch</a:t>
            </a:r>
            <a:r>
              <a:rPr lang="en-US" altLang="zh-CN" sz="900" dirty="0"/>
              <a:t>(</a:t>
            </a:r>
            <a:r>
              <a:rPr lang="en-US" altLang="zh-CN" sz="900" dirty="0" err="1"/>
              <a:t>matchListResponse.matches</a:t>
            </a:r>
            <a:r>
              <a:rPr lang="en-US" altLang="zh-CN" sz="900" dirty="0"/>
              <a:t>[0].</a:t>
            </a:r>
            <a:r>
              <a:rPr lang="en-US" altLang="zh-CN" sz="900" dirty="0" err="1"/>
              <a:t>networkId</a:t>
            </a:r>
            <a:r>
              <a:rPr lang="en-US" altLang="zh-CN" sz="900" dirty="0"/>
              <a:t>, "", </a:t>
            </a:r>
            <a:r>
              <a:rPr lang="en-US" altLang="zh-CN" sz="900" dirty="0" err="1"/>
              <a:t>OnMatchJoined</a:t>
            </a:r>
            <a:r>
              <a:rPr lang="en-US" altLang="zh-CN" sz="900" dirty="0"/>
              <a:t>);</a:t>
            </a:r>
          </a:p>
          <a:p>
            <a:r>
              <a:rPr lang="en-US" altLang="zh-CN" sz="900" dirty="0"/>
              <a:t>        }</a:t>
            </a:r>
          </a:p>
          <a:p>
            <a:r>
              <a:rPr lang="en-US" altLang="zh-CN" sz="900" dirty="0"/>
              <a:t>    }</a:t>
            </a:r>
          </a:p>
          <a:p>
            <a:endParaRPr lang="en-US" altLang="zh-CN" sz="900" dirty="0"/>
          </a:p>
          <a:p>
            <a:r>
              <a:rPr lang="en-US" altLang="zh-CN" sz="900" dirty="0"/>
              <a:t>    public void </a:t>
            </a:r>
            <a:r>
              <a:rPr lang="en-US" altLang="zh-CN" sz="900" dirty="0" err="1"/>
              <a:t>OnMatchJoined</a:t>
            </a:r>
            <a:r>
              <a:rPr lang="en-US" altLang="zh-CN" sz="900" dirty="0"/>
              <a:t>(</a:t>
            </a:r>
            <a:r>
              <a:rPr lang="en-US" altLang="zh-CN" sz="900" dirty="0" err="1"/>
              <a:t>JoinMatchResponse</a:t>
            </a:r>
            <a:r>
              <a:rPr lang="en-US" altLang="zh-CN" sz="900" dirty="0"/>
              <a:t> </a:t>
            </a:r>
            <a:r>
              <a:rPr lang="en-US" altLang="zh-CN" sz="900" dirty="0" err="1"/>
              <a:t>matchJoin</a:t>
            </a:r>
            <a:r>
              <a:rPr lang="en-US" altLang="zh-CN" sz="900" dirty="0"/>
              <a:t>)</a:t>
            </a:r>
          </a:p>
          <a:p>
            <a:r>
              <a:rPr lang="en-US" altLang="zh-CN" sz="900" dirty="0"/>
              <a:t>    {</a:t>
            </a:r>
          </a:p>
          <a:p>
            <a:r>
              <a:rPr lang="en-US" altLang="zh-CN" sz="900" dirty="0"/>
              <a:t>        if (</a:t>
            </a:r>
            <a:r>
              <a:rPr lang="en-US" altLang="zh-CN" sz="900" dirty="0" err="1"/>
              <a:t>matchJoin.success</a:t>
            </a:r>
            <a:r>
              <a:rPr lang="en-US" altLang="zh-CN" sz="900" dirty="0"/>
              <a:t>)</a:t>
            </a:r>
          </a:p>
          <a:p>
            <a:r>
              <a:rPr lang="en-US" altLang="zh-CN" sz="900" dirty="0"/>
              <a:t>        {</a:t>
            </a:r>
          </a:p>
          <a:p>
            <a:r>
              <a:rPr lang="en-US" altLang="zh-CN" sz="900" dirty="0"/>
              <a:t>            </a:t>
            </a:r>
            <a:r>
              <a:rPr lang="en-US" altLang="zh-CN" sz="900" dirty="0" err="1"/>
              <a:t>Debug.Log</a:t>
            </a:r>
            <a:r>
              <a:rPr lang="en-US" altLang="zh-CN" sz="900" dirty="0"/>
              <a:t>("Join match succeeded");</a:t>
            </a:r>
          </a:p>
          <a:p>
            <a:r>
              <a:rPr lang="en-US" altLang="zh-CN" sz="900" dirty="0"/>
              <a:t>            if (</a:t>
            </a:r>
            <a:r>
              <a:rPr lang="en-US" altLang="zh-CN" sz="900" dirty="0" err="1"/>
              <a:t>matchCreated</a:t>
            </a:r>
            <a:r>
              <a:rPr lang="en-US" altLang="zh-CN" sz="900" dirty="0"/>
              <a:t>)</a:t>
            </a:r>
          </a:p>
          <a:p>
            <a:r>
              <a:rPr lang="en-US" altLang="zh-CN" sz="900" dirty="0"/>
              <a:t>            {</a:t>
            </a:r>
          </a:p>
          <a:p>
            <a:r>
              <a:rPr lang="en-US" altLang="zh-CN" sz="900" dirty="0"/>
              <a:t>                </a:t>
            </a:r>
            <a:r>
              <a:rPr lang="en-US" altLang="zh-CN" sz="900" dirty="0" err="1"/>
              <a:t>Debug.LogWarning</a:t>
            </a:r>
            <a:r>
              <a:rPr lang="en-US" altLang="zh-CN" sz="900" dirty="0"/>
              <a:t>("Match already set up, aborting...");</a:t>
            </a:r>
          </a:p>
          <a:p>
            <a:r>
              <a:rPr lang="en-US" altLang="zh-CN" sz="900" dirty="0"/>
              <a:t>                return;</a:t>
            </a:r>
          </a:p>
          <a:p>
            <a:r>
              <a:rPr lang="en-US" altLang="zh-CN" sz="900" dirty="0"/>
              <a:t>            }</a:t>
            </a:r>
          </a:p>
          <a:p>
            <a:r>
              <a:rPr lang="en-US" altLang="zh-CN" sz="900" dirty="0"/>
              <a:t>            </a:t>
            </a:r>
            <a:r>
              <a:rPr lang="en-US" altLang="zh-CN" sz="900" dirty="0" err="1"/>
              <a:t>Utility.SetAccessTokenForNetwork</a:t>
            </a:r>
            <a:r>
              <a:rPr lang="en-US" altLang="zh-CN" sz="900" dirty="0"/>
              <a:t>(</a:t>
            </a:r>
            <a:r>
              <a:rPr lang="en-US" altLang="zh-CN" sz="900" dirty="0" err="1"/>
              <a:t>matchJoin.networkId</a:t>
            </a:r>
            <a:r>
              <a:rPr lang="en-US" altLang="zh-CN" sz="900" dirty="0"/>
              <a:t>, new </a:t>
            </a:r>
            <a:r>
              <a:rPr lang="en-US" altLang="zh-CN" sz="900" dirty="0" err="1"/>
              <a:t>NetworkAccessToken</a:t>
            </a:r>
            <a:r>
              <a:rPr lang="en-US" altLang="zh-CN" sz="900" dirty="0"/>
              <a:t>(</a:t>
            </a:r>
            <a:r>
              <a:rPr lang="en-US" altLang="zh-CN" sz="900" dirty="0" err="1"/>
              <a:t>matchJoin.accessTokenString</a:t>
            </a:r>
            <a:r>
              <a:rPr lang="en-US" altLang="zh-CN" sz="900" dirty="0"/>
              <a:t>));</a:t>
            </a:r>
          </a:p>
          <a:p>
            <a:r>
              <a:rPr lang="en-US" altLang="zh-CN" sz="900" dirty="0"/>
              <a:t>            </a:t>
            </a:r>
            <a:r>
              <a:rPr lang="en-US" altLang="zh-CN" sz="900" dirty="0" err="1"/>
              <a:t>NetworkClient</a:t>
            </a:r>
            <a:r>
              <a:rPr lang="en-US" altLang="zh-CN" sz="900" dirty="0"/>
              <a:t> </a:t>
            </a:r>
            <a:r>
              <a:rPr lang="en-US" altLang="zh-CN" sz="900" dirty="0" err="1"/>
              <a:t>myClient</a:t>
            </a:r>
            <a:r>
              <a:rPr lang="en-US" altLang="zh-CN" sz="900" dirty="0"/>
              <a:t> = new </a:t>
            </a:r>
            <a:r>
              <a:rPr lang="en-US" altLang="zh-CN" sz="900" dirty="0" err="1"/>
              <a:t>NetworkClient</a:t>
            </a:r>
            <a:r>
              <a:rPr lang="en-US" altLang="zh-CN" sz="900" dirty="0"/>
              <a:t>();</a:t>
            </a:r>
          </a:p>
          <a:p>
            <a:r>
              <a:rPr lang="en-US" altLang="zh-CN" sz="900" dirty="0"/>
              <a:t>            </a:t>
            </a:r>
            <a:r>
              <a:rPr lang="en-US" altLang="zh-CN" sz="900" dirty="0" err="1"/>
              <a:t>myClient.RegisterHandler</a:t>
            </a:r>
            <a:r>
              <a:rPr lang="en-US" altLang="zh-CN" sz="900" dirty="0"/>
              <a:t>(</a:t>
            </a:r>
            <a:r>
              <a:rPr lang="en-US" altLang="zh-CN" sz="900" dirty="0" err="1"/>
              <a:t>MsgType.Connect</a:t>
            </a:r>
            <a:r>
              <a:rPr lang="en-US" altLang="zh-CN" sz="900" dirty="0"/>
              <a:t>, </a:t>
            </a:r>
            <a:r>
              <a:rPr lang="en-US" altLang="zh-CN" sz="900" dirty="0" err="1"/>
              <a:t>OnConnected</a:t>
            </a:r>
            <a:r>
              <a:rPr lang="en-US" altLang="zh-CN" sz="900" dirty="0"/>
              <a:t>);</a:t>
            </a:r>
          </a:p>
          <a:p>
            <a:r>
              <a:rPr lang="en-US" altLang="zh-CN" sz="900" dirty="0"/>
              <a:t>            </a:t>
            </a:r>
            <a:r>
              <a:rPr lang="en-US" altLang="zh-CN" sz="900" dirty="0" err="1"/>
              <a:t>myClient.Connect</a:t>
            </a:r>
            <a:r>
              <a:rPr lang="en-US" altLang="zh-CN" sz="900" dirty="0"/>
              <a:t>(new </a:t>
            </a:r>
            <a:r>
              <a:rPr lang="en-US" altLang="zh-CN" sz="900" dirty="0" err="1"/>
              <a:t>MatchInfo</a:t>
            </a:r>
            <a:r>
              <a:rPr lang="en-US" altLang="zh-CN" sz="900" dirty="0"/>
              <a:t>(</a:t>
            </a:r>
            <a:r>
              <a:rPr lang="en-US" altLang="zh-CN" sz="900" dirty="0" err="1"/>
              <a:t>matchJoin</a:t>
            </a:r>
            <a:r>
              <a:rPr lang="en-US" altLang="zh-CN" sz="900" dirty="0"/>
              <a:t>));</a:t>
            </a:r>
          </a:p>
          <a:p>
            <a:r>
              <a:rPr lang="en-US" altLang="zh-CN" sz="900" dirty="0"/>
              <a:t>        }</a:t>
            </a:r>
          </a:p>
          <a:p>
            <a:r>
              <a:rPr lang="en-US" altLang="zh-CN" sz="900" dirty="0"/>
              <a:t>        else</a:t>
            </a:r>
          </a:p>
          <a:p>
            <a:r>
              <a:rPr lang="en-US" altLang="zh-CN" sz="900" dirty="0"/>
              <a:t>        {</a:t>
            </a:r>
          </a:p>
          <a:p>
            <a:r>
              <a:rPr lang="en-US" altLang="zh-CN" sz="900" dirty="0"/>
              <a:t>            </a:t>
            </a:r>
            <a:r>
              <a:rPr lang="en-US" altLang="zh-CN" sz="900" dirty="0" err="1"/>
              <a:t>Debug.LogError</a:t>
            </a:r>
            <a:r>
              <a:rPr lang="en-US" altLang="zh-CN" sz="900" dirty="0"/>
              <a:t>("Join match failed");</a:t>
            </a:r>
          </a:p>
          <a:p>
            <a:r>
              <a:rPr lang="en-US" altLang="zh-CN" sz="900" dirty="0"/>
              <a:t>        }</a:t>
            </a:r>
          </a:p>
          <a:p>
            <a:r>
              <a:rPr lang="en-US" altLang="zh-CN" sz="900" dirty="0"/>
              <a:t>    }</a:t>
            </a:r>
          </a:p>
          <a:p>
            <a:endParaRPr lang="en-US" altLang="zh-CN" sz="900" dirty="0"/>
          </a:p>
          <a:p>
            <a:r>
              <a:rPr lang="en-US" altLang="zh-CN" sz="900" dirty="0"/>
              <a:t>    public void </a:t>
            </a:r>
            <a:r>
              <a:rPr lang="en-US" altLang="zh-CN" sz="900" dirty="0" err="1"/>
              <a:t>OnConnected</a:t>
            </a:r>
            <a:r>
              <a:rPr lang="en-US" altLang="zh-CN" sz="900" dirty="0"/>
              <a:t>(</a:t>
            </a:r>
            <a:r>
              <a:rPr lang="en-US" altLang="zh-CN" sz="900" dirty="0" err="1"/>
              <a:t>NetworkMessage</a:t>
            </a:r>
            <a:r>
              <a:rPr lang="en-US" altLang="zh-CN" sz="900" dirty="0"/>
              <a:t> </a:t>
            </a:r>
            <a:r>
              <a:rPr lang="en-US" altLang="zh-CN" sz="900" dirty="0" err="1"/>
              <a:t>msg</a:t>
            </a:r>
            <a:r>
              <a:rPr lang="en-US" altLang="zh-CN" sz="900" dirty="0"/>
              <a:t>)</a:t>
            </a:r>
          </a:p>
          <a:p>
            <a:r>
              <a:rPr lang="en-US" altLang="zh-CN" sz="900" dirty="0"/>
              <a:t>    {</a:t>
            </a:r>
          </a:p>
          <a:p>
            <a:r>
              <a:rPr lang="en-US" altLang="zh-CN" sz="900" dirty="0"/>
              <a:t>        </a:t>
            </a:r>
            <a:r>
              <a:rPr lang="en-US" altLang="zh-CN" sz="900" dirty="0" err="1"/>
              <a:t>Debug.Log</a:t>
            </a:r>
            <a:r>
              <a:rPr lang="en-US" altLang="zh-CN" sz="900" dirty="0"/>
              <a:t>("Connected!");</a:t>
            </a:r>
          </a:p>
          <a:p>
            <a:r>
              <a:rPr lang="en-US" altLang="zh-CN" sz="900" dirty="0"/>
              <a:t>    }</a:t>
            </a:r>
          </a:p>
          <a:p>
            <a:r>
              <a:rPr lang="en-US" altLang="zh-CN" sz="900" dirty="0"/>
              <a:t>}</a:t>
            </a:r>
            <a:endParaRPr lang="zh-CN" altLang="en-US" sz="900" dirty="0"/>
          </a:p>
        </p:txBody>
      </p:sp>
    </p:spTree>
    <p:extLst>
      <p:ext uri="{BB962C8B-B14F-4D97-AF65-F5344CB8AC3E}">
        <p14:creationId xmlns:p14="http://schemas.microsoft.com/office/powerpoint/2010/main" val="22258371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This script sets up the matchmaker to point to the public unity matchmaker </a:t>
            </a:r>
            <a:r>
              <a:rPr lang="en-US" altLang="zh-CN" dirty="0" smtClean="0"/>
              <a:t>server</a:t>
            </a:r>
          </a:p>
          <a:p>
            <a:r>
              <a:rPr lang="en-US" altLang="zh-CN" dirty="0" smtClean="0"/>
              <a:t>It </a:t>
            </a:r>
            <a:r>
              <a:rPr lang="en-US" altLang="zh-CN" dirty="0"/>
              <a:t>calls the base class functions for creating, listing, and joining </a:t>
            </a:r>
            <a:r>
              <a:rPr lang="en-US" altLang="zh-CN" dirty="0" smtClean="0"/>
              <a:t>matches</a:t>
            </a:r>
          </a:p>
          <a:p>
            <a:pPr lvl="1"/>
            <a:r>
              <a:rPr lang="en-US" altLang="zh-CN" dirty="0" err="1" smtClean="0">
                <a:hlinkClick r:id="rId2"/>
              </a:rPr>
              <a:t>CreateMatch</a:t>
            </a:r>
            <a:r>
              <a:rPr lang="en-US" altLang="zh-CN" dirty="0" smtClean="0"/>
              <a:t> </a:t>
            </a:r>
            <a:r>
              <a:rPr lang="en-US" altLang="zh-CN" dirty="0"/>
              <a:t>to create a </a:t>
            </a:r>
            <a:r>
              <a:rPr lang="en-US" altLang="zh-CN" dirty="0" smtClean="0"/>
              <a:t>match</a:t>
            </a:r>
          </a:p>
          <a:p>
            <a:pPr lvl="1"/>
            <a:r>
              <a:rPr lang="en-US" altLang="zh-CN" dirty="0" err="1" smtClean="0">
                <a:hlinkClick r:id="rId3"/>
              </a:rPr>
              <a:t>JoinMatch</a:t>
            </a:r>
            <a:r>
              <a:rPr lang="en-US" altLang="zh-CN" dirty="0" smtClean="0"/>
              <a:t> </a:t>
            </a:r>
            <a:r>
              <a:rPr lang="en-US" altLang="zh-CN" dirty="0"/>
              <a:t>to join a </a:t>
            </a:r>
            <a:r>
              <a:rPr lang="en-US" altLang="zh-CN" dirty="0" smtClean="0"/>
              <a:t>match</a:t>
            </a:r>
          </a:p>
          <a:p>
            <a:pPr lvl="1"/>
            <a:r>
              <a:rPr lang="en-US" altLang="zh-CN" dirty="0" smtClean="0"/>
              <a:t>and </a:t>
            </a:r>
            <a:r>
              <a:rPr lang="en-US" altLang="zh-CN" dirty="0" err="1">
                <a:hlinkClick r:id="rId4"/>
              </a:rPr>
              <a:t>ListMatches</a:t>
            </a:r>
            <a:r>
              <a:rPr lang="en-US" altLang="zh-CN" dirty="0"/>
              <a:t> for listing matches registered on the match maker </a:t>
            </a:r>
            <a:r>
              <a:rPr lang="en-US" altLang="zh-CN" dirty="0" smtClean="0"/>
              <a:t>server</a:t>
            </a:r>
          </a:p>
          <a:p>
            <a:r>
              <a:rPr lang="en-US" altLang="zh-CN" dirty="0" smtClean="0"/>
              <a:t>Internally</a:t>
            </a:r>
            <a:r>
              <a:rPr lang="en-US" altLang="zh-CN" dirty="0"/>
              <a:t>, </a:t>
            </a:r>
            <a:r>
              <a:rPr lang="en-US" altLang="zh-CN" dirty="0" err="1"/>
              <a:t>NetworkMatch</a:t>
            </a:r>
            <a:r>
              <a:rPr lang="en-US" altLang="zh-CN" dirty="0"/>
              <a:t> uses web services to establish a match and the given callback function is invoked when the process is complete, like </a:t>
            </a:r>
            <a:r>
              <a:rPr lang="en-US" altLang="zh-CN" dirty="0" err="1"/>
              <a:t>OnMatchCreate</a:t>
            </a:r>
            <a:r>
              <a:rPr lang="en-US" altLang="zh-CN" dirty="0"/>
              <a:t> for match creation.</a:t>
            </a:r>
          </a:p>
          <a:p>
            <a:r>
              <a:rPr lang="en-US" altLang="zh-CN" dirty="0"/>
              <a:t>Populating the singleton </a:t>
            </a:r>
            <a:r>
              <a:rPr lang="en-US" altLang="zh-CN" dirty="0" err="1"/>
              <a:t>NetworkMatch.matchSingleton</a:t>
            </a:r>
            <a:r>
              <a:rPr lang="en-US" altLang="zh-CN" dirty="0"/>
              <a:t> tells the system to use the relay server instead of a direct connection when connecting to the </a:t>
            </a:r>
            <a:r>
              <a:rPr lang="en-US" altLang="zh-CN" dirty="0" smtClean="0"/>
              <a:t>game</a:t>
            </a:r>
          </a:p>
          <a:p>
            <a:pPr lvl="1"/>
            <a:r>
              <a:rPr lang="en-US" altLang="zh-CN" dirty="0" smtClean="0"/>
              <a:t>So </a:t>
            </a:r>
            <a:r>
              <a:rPr lang="en-US" altLang="zh-CN" dirty="0"/>
              <a:t>later, when the client actually connects to the game, it will automatically use the right relay server for the match that was chosen.</a:t>
            </a:r>
          </a:p>
          <a:p>
            <a:endParaRPr lang="zh-CN" altLang="en-US" dirty="0"/>
          </a:p>
        </p:txBody>
      </p:sp>
    </p:spTree>
    <p:extLst>
      <p:ext uri="{BB962C8B-B14F-4D97-AF65-F5344CB8AC3E}">
        <p14:creationId xmlns:p14="http://schemas.microsoft.com/office/powerpoint/2010/main" val="9976855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Scene Objects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638043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Objects that are created dynamically are added to the network with </a:t>
            </a:r>
            <a:r>
              <a:rPr lang="en-US" altLang="zh-CN" dirty="0" err="1"/>
              <a:t>NetworkServer.Spawn</a:t>
            </a:r>
            <a:r>
              <a:rPr lang="en-US" altLang="zh-CN" dirty="0"/>
              <a:t>(), but objects that already exist in the scene are handled </a:t>
            </a:r>
            <a:r>
              <a:rPr lang="en-US" altLang="zh-CN" dirty="0" smtClean="0"/>
              <a:t>differently</a:t>
            </a:r>
          </a:p>
          <a:p>
            <a:pPr lvl="1"/>
            <a:r>
              <a:rPr lang="en-US" altLang="zh-CN" dirty="0"/>
              <a:t>T</a:t>
            </a:r>
            <a:r>
              <a:rPr lang="en-US" altLang="zh-CN" dirty="0" smtClean="0"/>
              <a:t>hese </a:t>
            </a:r>
            <a:r>
              <a:rPr lang="en-US" altLang="zh-CN" dirty="0"/>
              <a:t>objects are loaded with the scene on both the client and server, and exist at runtime before any spawn messages are sent.</a:t>
            </a:r>
          </a:p>
          <a:p>
            <a:r>
              <a:rPr lang="en-US" altLang="zh-CN" dirty="0"/>
              <a:t>All objects in the scene with a </a:t>
            </a:r>
            <a:r>
              <a:rPr lang="en-US" altLang="zh-CN" dirty="0" err="1"/>
              <a:t>NetworkIdentity</a:t>
            </a:r>
            <a:r>
              <a:rPr lang="en-US" altLang="zh-CN" dirty="0"/>
              <a:t> component will be disabled when the scene is loaded; on both the client and the </a:t>
            </a:r>
            <a:r>
              <a:rPr lang="en-US" altLang="zh-CN" dirty="0" smtClean="0"/>
              <a:t>server</a:t>
            </a:r>
          </a:p>
          <a:p>
            <a:r>
              <a:rPr lang="en-US" altLang="zh-CN" dirty="0" smtClean="0"/>
              <a:t>Then</a:t>
            </a:r>
            <a:r>
              <a:rPr lang="en-US" altLang="zh-CN" dirty="0"/>
              <a:t>, when the scene is fully loaded, </a:t>
            </a:r>
            <a:r>
              <a:rPr lang="en-US" altLang="zh-CN" dirty="0" err="1"/>
              <a:t>NetworkServer.SpawnObjects</a:t>
            </a:r>
            <a:r>
              <a:rPr lang="en-US" altLang="zh-CN" dirty="0"/>
              <a:t>() is called to activate these networked scene </a:t>
            </a:r>
            <a:r>
              <a:rPr lang="en-US" altLang="zh-CN" dirty="0" smtClean="0"/>
              <a:t>objects</a:t>
            </a:r>
          </a:p>
          <a:p>
            <a:pPr lvl="1"/>
            <a:r>
              <a:rPr lang="en-US" altLang="zh-CN" dirty="0" smtClean="0"/>
              <a:t>This </a:t>
            </a:r>
            <a:r>
              <a:rPr lang="en-US" altLang="zh-CN" dirty="0"/>
              <a:t>will be done automatically by the </a:t>
            </a:r>
            <a:r>
              <a:rPr lang="en-US" altLang="zh-CN" dirty="0" err="1"/>
              <a:t>NetworkManager</a:t>
            </a:r>
            <a:r>
              <a:rPr lang="en-US" altLang="zh-CN" dirty="0"/>
              <a:t> when the server scene finishes loading - or can be called directly by user </a:t>
            </a:r>
            <a:r>
              <a:rPr lang="en-US" altLang="zh-CN" dirty="0" smtClean="0"/>
              <a:t>code</a:t>
            </a:r>
          </a:p>
          <a:p>
            <a:pPr lvl="1"/>
            <a:r>
              <a:rPr lang="en-US" altLang="zh-CN" dirty="0" smtClean="0"/>
              <a:t>This </a:t>
            </a:r>
            <a:r>
              <a:rPr lang="en-US" altLang="zh-CN" dirty="0"/>
              <a:t>causes the networked scene objects to be spawned in a special way - the existing instances are hooked up to the network instead of new instances being created.</a:t>
            </a:r>
          </a:p>
          <a:p>
            <a:endParaRPr lang="zh-CN" altLang="en-US" dirty="0"/>
          </a:p>
        </p:txBody>
      </p:sp>
    </p:spTree>
    <p:extLst>
      <p:ext uri="{BB962C8B-B14F-4D97-AF65-F5344CB8AC3E}">
        <p14:creationId xmlns:p14="http://schemas.microsoft.com/office/powerpoint/2010/main" val="2077455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There are some good reasons to use scene objects instead of dynamically spawned objects. These objects:</a:t>
            </a:r>
          </a:p>
          <a:p>
            <a:pPr marL="971550" lvl="1" indent="-514350">
              <a:buFont typeface="+mj-lt"/>
              <a:buAutoNum type="arabicPeriod"/>
            </a:pPr>
            <a:r>
              <a:rPr lang="en-US" altLang="zh-CN" dirty="0"/>
              <a:t>are loaded with the level, so there will be no pause at runtime</a:t>
            </a:r>
          </a:p>
          <a:p>
            <a:pPr marL="971550" lvl="1" indent="-514350">
              <a:buFont typeface="+mj-lt"/>
              <a:buAutoNum type="arabicPeriod"/>
            </a:pPr>
            <a:r>
              <a:rPr lang="en-US" altLang="zh-CN" dirty="0"/>
              <a:t>can have specific modifications that differ from prefabs</a:t>
            </a:r>
          </a:p>
          <a:p>
            <a:pPr marL="971550" lvl="1" indent="-514350">
              <a:buFont typeface="+mj-lt"/>
              <a:buAutoNum type="arabicPeriod"/>
            </a:pPr>
            <a:r>
              <a:rPr lang="en-US" altLang="zh-CN" dirty="0"/>
              <a:t>can be referenced by other object instances in the scene, which can avoid finding the objects to hook them up at runtime</a:t>
            </a:r>
          </a:p>
          <a:p>
            <a:endParaRPr lang="zh-CN" altLang="en-US" dirty="0"/>
          </a:p>
        </p:txBody>
      </p:sp>
    </p:spTree>
    <p:extLst>
      <p:ext uri="{BB962C8B-B14F-4D97-AF65-F5344CB8AC3E}">
        <p14:creationId xmlns:p14="http://schemas.microsoft.com/office/powerpoint/2010/main" val="20914139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Once scene objects have been spawned by </a:t>
            </a:r>
            <a:r>
              <a:rPr lang="en-US" altLang="zh-CN" dirty="0" err="1"/>
              <a:t>NetworkServer.SpawnObjects</a:t>
            </a:r>
            <a:r>
              <a:rPr lang="en-US" altLang="zh-CN" dirty="0"/>
              <a:t>() then they behave like every other spawned objects. Updates will be sent, and </a:t>
            </a:r>
            <a:r>
              <a:rPr lang="en-US" altLang="zh-CN" dirty="0" err="1"/>
              <a:t>ClientRPC</a:t>
            </a:r>
            <a:r>
              <a:rPr lang="en-US" altLang="zh-CN" dirty="0"/>
              <a:t> calls can be made.</a:t>
            </a:r>
          </a:p>
          <a:p>
            <a:r>
              <a:rPr lang="en-US" altLang="zh-CN" dirty="0"/>
              <a:t>If an object in scene is destroyed on the server before a client joins the game, then it will never be spawned on new clients that join.</a:t>
            </a:r>
          </a:p>
          <a:p>
            <a:r>
              <a:rPr lang="en-US" altLang="zh-CN" dirty="0"/>
              <a:t>Networked scene objects are disabled when the network is </a:t>
            </a:r>
            <a:r>
              <a:rPr lang="en-US" altLang="zh-CN" dirty="0" smtClean="0"/>
              <a:t>started</a:t>
            </a:r>
          </a:p>
          <a:p>
            <a:pPr lvl="1"/>
            <a:r>
              <a:rPr lang="en-US" altLang="zh-CN" dirty="0" smtClean="0"/>
              <a:t>Any </a:t>
            </a:r>
            <a:r>
              <a:rPr lang="en-US" altLang="zh-CN" dirty="0"/>
              <a:t>scene object with a </a:t>
            </a:r>
            <a:r>
              <a:rPr lang="en-US" altLang="zh-CN" dirty="0" err="1"/>
              <a:t>NetworkIdentity</a:t>
            </a:r>
            <a:r>
              <a:rPr lang="en-US" altLang="zh-CN" dirty="0"/>
              <a:t> in the scene is a networked scene object.</a:t>
            </a:r>
          </a:p>
          <a:p>
            <a:endParaRPr lang="zh-CN" altLang="en-US" dirty="0"/>
          </a:p>
        </p:txBody>
      </p:sp>
    </p:spTree>
    <p:extLst>
      <p:ext uri="{BB962C8B-B14F-4D97-AF65-F5344CB8AC3E}">
        <p14:creationId xmlns:p14="http://schemas.microsoft.com/office/powerpoint/2010/main" val="35214151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On the server, these objects are then enabled when </a:t>
            </a:r>
            <a:r>
              <a:rPr lang="en-US" altLang="zh-CN" dirty="0" err="1"/>
              <a:t>NetworkServer.SpawnObjects</a:t>
            </a:r>
            <a:r>
              <a:rPr lang="en-US" altLang="zh-CN" dirty="0"/>
              <a:t>() is </a:t>
            </a:r>
            <a:r>
              <a:rPr lang="en-US" altLang="zh-CN" dirty="0" smtClean="0"/>
              <a:t>called</a:t>
            </a:r>
          </a:p>
          <a:p>
            <a:r>
              <a:rPr lang="en-US" altLang="zh-CN" dirty="0" smtClean="0"/>
              <a:t>When </a:t>
            </a:r>
            <a:r>
              <a:rPr lang="en-US" altLang="zh-CN" dirty="0"/>
              <a:t>a client connects, the client is sent a </a:t>
            </a:r>
            <a:r>
              <a:rPr lang="en-US" altLang="zh-CN" dirty="0" err="1"/>
              <a:t>ObjectSpawnScene</a:t>
            </a:r>
            <a:r>
              <a:rPr lang="en-US" altLang="zh-CN" dirty="0"/>
              <a:t> spawn message for each of the scene objects that exist on the server, that are visible to that </a:t>
            </a:r>
            <a:r>
              <a:rPr lang="en-US" altLang="zh-CN" dirty="0" smtClean="0"/>
              <a:t>client</a:t>
            </a:r>
          </a:p>
          <a:p>
            <a:pPr lvl="1"/>
            <a:r>
              <a:rPr lang="en-US" altLang="zh-CN" dirty="0" smtClean="0"/>
              <a:t>his </a:t>
            </a:r>
            <a:r>
              <a:rPr lang="en-US" altLang="zh-CN" dirty="0"/>
              <a:t>messages causes the object on the client to be enabled and has the latest state of that object from the server in it. </a:t>
            </a:r>
            <a:endParaRPr lang="en-US" altLang="zh-CN" dirty="0" smtClean="0"/>
          </a:p>
          <a:p>
            <a:pPr lvl="1"/>
            <a:r>
              <a:rPr lang="en-US" altLang="zh-CN" dirty="0" smtClean="0"/>
              <a:t>So </a:t>
            </a:r>
            <a:r>
              <a:rPr lang="en-US" altLang="zh-CN" dirty="0"/>
              <a:t>only objects that are visible to the client, and not destroyed on the server, will be activated on the client. </a:t>
            </a:r>
            <a:endParaRPr lang="en-US" altLang="zh-CN" dirty="0" smtClean="0"/>
          </a:p>
          <a:p>
            <a:pPr lvl="1"/>
            <a:r>
              <a:rPr lang="en-US" altLang="zh-CN" dirty="0" smtClean="0"/>
              <a:t>And </a:t>
            </a:r>
            <a:r>
              <a:rPr lang="en-US" altLang="zh-CN" dirty="0"/>
              <a:t>like regular non-scene objects, these scene objects will be started with the latest state when the client joins the game.</a:t>
            </a:r>
            <a:endParaRPr lang="zh-CN" altLang="en-US" dirty="0"/>
          </a:p>
        </p:txBody>
      </p:sp>
    </p:spTree>
    <p:extLst>
      <p:ext uri="{BB962C8B-B14F-4D97-AF65-F5344CB8AC3E}">
        <p14:creationId xmlns:p14="http://schemas.microsoft.com/office/powerpoint/2010/main" val="819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The host is a server and a client in the same </a:t>
            </a:r>
            <a:r>
              <a:rPr lang="en-US" altLang="zh-CN" dirty="0" smtClean="0"/>
              <a:t>process</a:t>
            </a:r>
          </a:p>
          <a:p>
            <a:r>
              <a:rPr lang="en-US" altLang="zh-CN" dirty="0" smtClean="0"/>
              <a:t>The </a:t>
            </a:r>
            <a:r>
              <a:rPr lang="en-US" altLang="zh-CN" dirty="0"/>
              <a:t>host uses a special kind of client called the </a:t>
            </a:r>
            <a:r>
              <a:rPr lang="en-US" altLang="zh-CN" dirty="0" err="1"/>
              <a:t>LocalClient</a:t>
            </a:r>
            <a:r>
              <a:rPr lang="en-US" altLang="zh-CN" dirty="0"/>
              <a:t>, while other clients are </a:t>
            </a:r>
            <a:r>
              <a:rPr lang="en-US" altLang="zh-CN" dirty="0" err="1" smtClean="0"/>
              <a:t>RemoteClients</a:t>
            </a:r>
            <a:endParaRPr lang="en-US" altLang="zh-CN" dirty="0" smtClean="0"/>
          </a:p>
          <a:p>
            <a:pPr lvl="1"/>
            <a:r>
              <a:rPr lang="en-US" altLang="zh-CN" dirty="0" smtClean="0"/>
              <a:t>The </a:t>
            </a:r>
            <a:r>
              <a:rPr lang="en-US" altLang="zh-CN" dirty="0" err="1"/>
              <a:t>LocalClient</a:t>
            </a:r>
            <a:r>
              <a:rPr lang="en-US" altLang="zh-CN" dirty="0"/>
              <a:t> communicates with the (local) server through direct function calls and message queues, since it is in the same </a:t>
            </a:r>
            <a:r>
              <a:rPr lang="en-US" altLang="zh-CN" dirty="0" smtClean="0"/>
              <a:t>process. It </a:t>
            </a:r>
            <a:r>
              <a:rPr lang="en-US" altLang="zh-CN" dirty="0"/>
              <a:t>actually shares the scene with the </a:t>
            </a:r>
            <a:r>
              <a:rPr lang="en-US" altLang="zh-CN" dirty="0" smtClean="0"/>
              <a:t>server</a:t>
            </a:r>
          </a:p>
          <a:p>
            <a:pPr lvl="1"/>
            <a:r>
              <a:rPr lang="en-US" altLang="zh-CN" dirty="0" err="1" smtClean="0"/>
              <a:t>RemoteClients</a:t>
            </a:r>
            <a:r>
              <a:rPr lang="en-US" altLang="zh-CN" dirty="0" smtClean="0"/>
              <a:t> </a:t>
            </a:r>
            <a:r>
              <a:rPr lang="en-US" altLang="zh-CN" dirty="0"/>
              <a:t>communicate with the server over a regular network connection.</a:t>
            </a:r>
          </a:p>
          <a:p>
            <a:r>
              <a:rPr lang="en-US" altLang="zh-CN" dirty="0"/>
              <a:t>A goal of the networking system is that the code for </a:t>
            </a:r>
            <a:r>
              <a:rPr lang="en-US" altLang="zh-CN" dirty="0" err="1"/>
              <a:t>LocalClients</a:t>
            </a:r>
            <a:r>
              <a:rPr lang="en-US" altLang="zh-CN" dirty="0"/>
              <a:t> and </a:t>
            </a:r>
            <a:r>
              <a:rPr lang="en-US" altLang="zh-CN" dirty="0" err="1"/>
              <a:t>RemoteClients</a:t>
            </a:r>
            <a:r>
              <a:rPr lang="en-US" altLang="zh-CN" dirty="0"/>
              <a:t> is the same, so that developers only have to think about one type of client most of the time.</a:t>
            </a:r>
          </a:p>
          <a:p>
            <a:endParaRPr lang="zh-CN" altLang="en-US" dirty="0"/>
          </a:p>
        </p:txBody>
      </p:sp>
    </p:spTree>
    <p:extLst>
      <p:ext uri="{BB962C8B-B14F-4D97-AF65-F5344CB8AC3E}">
        <p14:creationId xmlns:p14="http://schemas.microsoft.com/office/powerpoint/2010/main" val="5887353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Converting a Single Player Game to Multiplayer</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690707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This document describes steps to convert a single player game to a multiplayer game using the new networking </a:t>
            </a:r>
            <a:r>
              <a:rPr lang="en-US" altLang="zh-CN" dirty="0" smtClean="0"/>
              <a:t>system</a:t>
            </a:r>
          </a:p>
          <a:p>
            <a:r>
              <a:rPr lang="en-US" altLang="zh-CN" dirty="0" smtClean="0"/>
              <a:t>The </a:t>
            </a:r>
            <a:r>
              <a:rPr lang="en-US" altLang="zh-CN" dirty="0"/>
              <a:t>process described here is a simplified, higher level version of the actual process for a real game, and wont work exactly like this for every game, but it provides a basic recipe for the process.</a:t>
            </a:r>
            <a:endParaRPr lang="zh-CN" altLang="en-US" dirty="0"/>
          </a:p>
        </p:txBody>
      </p:sp>
    </p:spTree>
    <p:extLst>
      <p:ext uri="{BB962C8B-B14F-4D97-AF65-F5344CB8AC3E}">
        <p14:creationId xmlns:p14="http://schemas.microsoft.com/office/powerpoint/2010/main" val="39788681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NetworkManager</a:t>
            </a:r>
            <a:r>
              <a:rPr lang="en-US" altLang="zh-CN" b="1" dirty="0"/>
              <a:t> </a:t>
            </a:r>
            <a:r>
              <a:rPr lang="en-US" altLang="zh-CN" b="1" dirty="0" smtClean="0"/>
              <a:t>Setup</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Add </a:t>
            </a:r>
            <a:r>
              <a:rPr lang="en-US" altLang="zh-CN" dirty="0"/>
              <a:t>a new game object to the scene and rename it to “</a:t>
            </a:r>
            <a:r>
              <a:rPr lang="en-US" altLang="zh-CN" dirty="0" err="1"/>
              <a:t>NetworkManager</a:t>
            </a:r>
            <a:r>
              <a:rPr lang="en-US" altLang="zh-CN" dirty="0"/>
              <a:t>”.</a:t>
            </a:r>
          </a:p>
          <a:p>
            <a:pPr marL="514350" indent="-514350">
              <a:buFont typeface="+mj-lt"/>
              <a:buAutoNum type="arabicPeriod"/>
            </a:pPr>
            <a:r>
              <a:rPr lang="en-US" altLang="zh-CN" dirty="0"/>
              <a:t>Add the </a:t>
            </a:r>
            <a:r>
              <a:rPr lang="en-US" altLang="zh-CN" dirty="0" err="1"/>
              <a:t>NetworkManager</a:t>
            </a:r>
            <a:r>
              <a:rPr lang="en-US" altLang="zh-CN" dirty="0"/>
              <a:t> component to the new game object.</a:t>
            </a:r>
          </a:p>
          <a:p>
            <a:pPr marL="514350" indent="-514350">
              <a:buFont typeface="+mj-lt"/>
              <a:buAutoNum type="arabicPeriod"/>
            </a:pPr>
            <a:r>
              <a:rPr lang="en-US" altLang="zh-CN" dirty="0"/>
              <a:t>Add the </a:t>
            </a:r>
            <a:r>
              <a:rPr lang="en-US" altLang="zh-CN" dirty="0" err="1"/>
              <a:t>NetworkManagerHUD</a:t>
            </a:r>
            <a:r>
              <a:rPr lang="en-US" altLang="zh-CN" dirty="0"/>
              <a:t> component to the game object. This will provide the default UI for managing network game state.</a:t>
            </a:r>
          </a:p>
          <a:p>
            <a:endParaRPr lang="zh-CN" altLang="en-US" dirty="0"/>
          </a:p>
        </p:txBody>
      </p:sp>
    </p:spTree>
    <p:extLst>
      <p:ext uri="{BB962C8B-B14F-4D97-AF65-F5344CB8AC3E}">
        <p14:creationId xmlns:p14="http://schemas.microsoft.com/office/powerpoint/2010/main" val="14845880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Player Prefab Setup</a:t>
            </a:r>
            <a:br>
              <a:rPr lang="en-US" altLang="zh-CN" b="1" dirty="0"/>
            </a:b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en-US" altLang="zh-CN" dirty="0" smtClean="0"/>
              <a:t>Find </a:t>
            </a:r>
            <a:r>
              <a:rPr lang="en-US" altLang="zh-CN" dirty="0"/>
              <a:t>the prefab for the player object in the game, or create a prefab from the player object.</a:t>
            </a:r>
          </a:p>
          <a:p>
            <a:pPr marL="514350" indent="-514350">
              <a:buFont typeface="+mj-lt"/>
              <a:buAutoNum type="arabicPeriod"/>
            </a:pPr>
            <a:r>
              <a:rPr lang="en-US" altLang="zh-CN" dirty="0"/>
              <a:t>Add </a:t>
            </a:r>
            <a:r>
              <a:rPr lang="en-US" altLang="zh-CN" dirty="0" err="1"/>
              <a:t>NetworkIdentity</a:t>
            </a:r>
            <a:r>
              <a:rPr lang="en-US" altLang="zh-CN" dirty="0"/>
              <a:t> component to player prefab.</a:t>
            </a:r>
          </a:p>
          <a:p>
            <a:pPr marL="514350" indent="-514350">
              <a:buFont typeface="+mj-lt"/>
              <a:buAutoNum type="arabicPeriod"/>
            </a:pPr>
            <a:r>
              <a:rPr lang="en-US" altLang="zh-CN" dirty="0"/>
              <a:t>Check the </a:t>
            </a:r>
            <a:r>
              <a:rPr lang="en-US" altLang="zh-CN" dirty="0" err="1"/>
              <a:t>LocalPlayerAuthority</a:t>
            </a:r>
            <a:r>
              <a:rPr lang="en-US" altLang="zh-CN" dirty="0"/>
              <a:t> box on the </a:t>
            </a:r>
            <a:r>
              <a:rPr lang="en-US" altLang="zh-CN" dirty="0" err="1"/>
              <a:t>NetworkIdentity</a:t>
            </a:r>
            <a:r>
              <a:rPr lang="en-US" altLang="zh-CN" dirty="0"/>
              <a:t>.</a:t>
            </a:r>
          </a:p>
          <a:p>
            <a:pPr marL="514350" indent="-514350">
              <a:buFont typeface="+mj-lt"/>
              <a:buAutoNum type="arabicPeriod"/>
            </a:pPr>
            <a:r>
              <a:rPr lang="en-US" altLang="zh-CN" dirty="0"/>
              <a:t>Set the </a:t>
            </a:r>
            <a:r>
              <a:rPr lang="en-US" altLang="zh-CN" dirty="0" err="1"/>
              <a:t>playerPrefab</a:t>
            </a:r>
            <a:r>
              <a:rPr lang="en-US" altLang="zh-CN" dirty="0"/>
              <a:t> in the “Spawn Info” section on the </a:t>
            </a:r>
            <a:r>
              <a:rPr lang="en-US" altLang="zh-CN" dirty="0" err="1"/>
              <a:t>NetworkManager</a:t>
            </a:r>
            <a:r>
              <a:rPr lang="en-US" altLang="zh-CN" dirty="0"/>
              <a:t> to the player prefab</a:t>
            </a:r>
          </a:p>
          <a:p>
            <a:pPr marL="514350" indent="-514350">
              <a:buFont typeface="+mj-lt"/>
              <a:buAutoNum type="arabicPeriod"/>
            </a:pPr>
            <a:r>
              <a:rPr lang="en-US" altLang="zh-CN" dirty="0"/>
              <a:t>Remove the player object instance from the scene if it exists in the scene</a:t>
            </a:r>
          </a:p>
          <a:p>
            <a:endParaRPr lang="zh-CN" altLang="en-US" dirty="0"/>
          </a:p>
        </p:txBody>
      </p:sp>
    </p:spTree>
    <p:extLst>
      <p:ext uri="{BB962C8B-B14F-4D97-AF65-F5344CB8AC3E}">
        <p14:creationId xmlns:p14="http://schemas.microsoft.com/office/powerpoint/2010/main" val="37385685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Player Movement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Add a </a:t>
            </a:r>
            <a:r>
              <a:rPr lang="en-US" altLang="zh-CN" dirty="0" err="1"/>
              <a:t>NetworkTransform</a:t>
            </a:r>
            <a:r>
              <a:rPr lang="en-US" altLang="zh-CN" dirty="0"/>
              <a:t> component to the player prefab</a:t>
            </a:r>
          </a:p>
          <a:p>
            <a:pPr marL="514350" indent="-514350">
              <a:buFont typeface="+mj-lt"/>
              <a:buAutoNum type="arabicPeriod"/>
            </a:pPr>
            <a:r>
              <a:rPr lang="en-US" altLang="zh-CN" dirty="0"/>
              <a:t>Update input and control scripts to respect </a:t>
            </a:r>
            <a:r>
              <a:rPr lang="en-US" altLang="zh-CN" dirty="0" err="1"/>
              <a:t>isLocalPlayer</a:t>
            </a:r>
            <a:endParaRPr lang="en-US" altLang="zh-CN" dirty="0"/>
          </a:p>
          <a:p>
            <a:pPr marL="514350" indent="-514350">
              <a:buFont typeface="+mj-lt"/>
              <a:buAutoNum type="arabicPeriod"/>
            </a:pPr>
            <a:r>
              <a:rPr lang="en-US" altLang="zh-CN" dirty="0"/>
              <a:t>Fix camera to use spawned player and </a:t>
            </a:r>
            <a:r>
              <a:rPr lang="en-US" altLang="zh-CN" dirty="0" err="1"/>
              <a:t>isLocalPlayer</a:t>
            </a:r>
            <a:endParaRPr lang="en-US" altLang="zh-CN" dirty="0"/>
          </a:p>
          <a:p>
            <a:endParaRPr lang="zh-CN" altLang="en-US" dirty="0"/>
          </a:p>
        </p:txBody>
      </p:sp>
    </p:spTree>
    <p:extLst>
      <p:ext uri="{BB962C8B-B14F-4D97-AF65-F5344CB8AC3E}">
        <p14:creationId xmlns:p14="http://schemas.microsoft.com/office/powerpoint/2010/main" val="1193239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683568" y="1268760"/>
            <a:ext cx="7614592" cy="4524315"/>
          </a:xfrm>
          <a:prstGeom prst="rect">
            <a:avLst/>
          </a:prstGeom>
        </p:spPr>
        <p:txBody>
          <a:bodyPr wrap="square">
            <a:spAutoFit/>
          </a:bodyPr>
          <a:lstStyle/>
          <a:p>
            <a:r>
              <a:rPr lang="en-US" altLang="zh-CN" dirty="0"/>
              <a:t>using </a:t>
            </a:r>
            <a:r>
              <a:rPr lang="en-US" altLang="zh-CN" dirty="0" err="1"/>
              <a:t>UnityEngine</a:t>
            </a:r>
            <a:r>
              <a:rPr lang="en-US" altLang="zh-CN" dirty="0"/>
              <a:t>;</a:t>
            </a:r>
          </a:p>
          <a:p>
            <a:r>
              <a:rPr lang="en-US" altLang="zh-CN" dirty="0"/>
              <a:t>using </a:t>
            </a:r>
            <a:r>
              <a:rPr lang="en-US" altLang="zh-CN" dirty="0" err="1"/>
              <a:t>UnityEngine.Networking</a:t>
            </a:r>
            <a:r>
              <a:rPr lang="en-US" altLang="zh-CN" dirty="0"/>
              <a:t>;</a:t>
            </a:r>
          </a:p>
          <a:p>
            <a:endParaRPr lang="en-US" altLang="zh-CN" dirty="0"/>
          </a:p>
          <a:p>
            <a:r>
              <a:rPr lang="en-US" altLang="zh-CN" dirty="0"/>
              <a:t>public class Controls : </a:t>
            </a:r>
            <a:r>
              <a:rPr lang="en-US" altLang="zh-CN" dirty="0" err="1"/>
              <a:t>NetworkBehaviour</a:t>
            </a:r>
            <a:endParaRPr lang="en-US" altLang="zh-CN" dirty="0"/>
          </a:p>
          <a:p>
            <a:r>
              <a:rPr lang="en-US" altLang="zh-CN" dirty="0"/>
              <a:t>{</a:t>
            </a:r>
          </a:p>
          <a:p>
            <a:r>
              <a:rPr lang="en-US" altLang="zh-CN" dirty="0"/>
              <a:t>    void Update()</a:t>
            </a:r>
          </a:p>
          <a:p>
            <a:r>
              <a:rPr lang="en-US" altLang="zh-CN" dirty="0"/>
              <a:t>    {</a:t>
            </a:r>
          </a:p>
          <a:p>
            <a:r>
              <a:rPr lang="en-US" altLang="zh-CN" dirty="0"/>
              <a:t>        if (!</a:t>
            </a:r>
            <a:r>
              <a:rPr lang="en-US" altLang="zh-CN" dirty="0" err="1"/>
              <a:t>isLocalPlayer</a:t>
            </a:r>
            <a:r>
              <a:rPr lang="en-US" altLang="zh-CN" dirty="0"/>
              <a:t>)</a:t>
            </a:r>
          </a:p>
          <a:p>
            <a:r>
              <a:rPr lang="en-US" altLang="zh-CN" dirty="0"/>
              <a:t>        {</a:t>
            </a:r>
          </a:p>
          <a:p>
            <a:r>
              <a:rPr lang="en-US" altLang="zh-CN" dirty="0"/>
              <a:t>            // exit from update if this is not the local player</a:t>
            </a:r>
          </a:p>
          <a:p>
            <a:r>
              <a:rPr lang="en-US" altLang="zh-CN" dirty="0"/>
              <a:t>            return;</a:t>
            </a:r>
          </a:p>
          <a:p>
            <a:r>
              <a:rPr lang="en-US" altLang="zh-CN" dirty="0"/>
              <a:t>        }</a:t>
            </a:r>
          </a:p>
          <a:p>
            <a:endParaRPr lang="en-US" altLang="zh-CN" dirty="0"/>
          </a:p>
          <a:p>
            <a:r>
              <a:rPr lang="en-US" altLang="zh-CN" dirty="0"/>
              <a:t>        // handle player input for movement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40314857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Basic Player Game State</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Make scripts that contain important data into </a:t>
            </a:r>
            <a:r>
              <a:rPr lang="en-US" altLang="zh-CN" dirty="0" err="1"/>
              <a:t>NetworkBehaviours</a:t>
            </a:r>
            <a:r>
              <a:rPr lang="en-US" altLang="zh-CN" dirty="0"/>
              <a:t> instead of </a:t>
            </a:r>
            <a:r>
              <a:rPr lang="en-US" altLang="zh-CN" dirty="0" err="1"/>
              <a:t>MonoBehaviours</a:t>
            </a:r>
            <a:endParaRPr lang="en-US" altLang="zh-CN" dirty="0"/>
          </a:p>
          <a:p>
            <a:pPr marL="514350" indent="-514350">
              <a:buFont typeface="+mj-lt"/>
              <a:buAutoNum type="arabicPeriod"/>
            </a:pPr>
            <a:r>
              <a:rPr lang="en-US" altLang="zh-CN" dirty="0"/>
              <a:t>Make important member variables into </a:t>
            </a:r>
            <a:r>
              <a:rPr lang="en-US" altLang="zh-CN" dirty="0" err="1" smtClean="0"/>
              <a:t>SyncVars</a:t>
            </a:r>
            <a:endParaRPr lang="en-US" altLang="zh-CN" dirty="0"/>
          </a:p>
        </p:txBody>
      </p:sp>
    </p:spTree>
    <p:extLst>
      <p:ext uri="{BB962C8B-B14F-4D97-AF65-F5344CB8AC3E}">
        <p14:creationId xmlns:p14="http://schemas.microsoft.com/office/powerpoint/2010/main" val="33070414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Networked </a:t>
            </a:r>
            <a:r>
              <a:rPr lang="en-US" altLang="zh-CN" b="1" dirty="0" smtClean="0"/>
              <a:t>Actions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Make </a:t>
            </a:r>
            <a:r>
              <a:rPr lang="en-US" altLang="zh-CN" dirty="0"/>
              <a:t>scripts that perform important actions into </a:t>
            </a:r>
            <a:r>
              <a:rPr lang="en-US" altLang="zh-CN" dirty="0" err="1"/>
              <a:t>NetworkBehaviours</a:t>
            </a:r>
            <a:r>
              <a:rPr lang="en-US" altLang="zh-CN" dirty="0"/>
              <a:t> instead of </a:t>
            </a:r>
            <a:r>
              <a:rPr lang="en-US" altLang="zh-CN" dirty="0" err="1"/>
              <a:t>MonoBehaviours</a:t>
            </a:r>
            <a:endParaRPr lang="en-US" altLang="zh-CN" dirty="0"/>
          </a:p>
          <a:p>
            <a:pPr marL="514350" indent="-514350">
              <a:buFont typeface="+mj-lt"/>
              <a:buAutoNum type="arabicPeriod"/>
            </a:pPr>
            <a:r>
              <a:rPr lang="en-US" altLang="zh-CN" dirty="0"/>
              <a:t>Update functions that perform important player actions to be Commands</a:t>
            </a:r>
          </a:p>
          <a:p>
            <a:endParaRPr lang="zh-CN" altLang="en-US" dirty="0"/>
          </a:p>
        </p:txBody>
      </p:sp>
    </p:spTree>
    <p:extLst>
      <p:ext uri="{BB962C8B-B14F-4D97-AF65-F5344CB8AC3E}">
        <p14:creationId xmlns:p14="http://schemas.microsoft.com/office/powerpoint/2010/main" val="18241357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Non-Player </a:t>
            </a:r>
            <a:r>
              <a:rPr lang="en-US" altLang="zh-CN" b="1" dirty="0" smtClean="0"/>
              <a:t>Objects</a:t>
            </a:r>
            <a:endParaRPr lang="zh-CN" altLang="en-US" dirty="0"/>
          </a:p>
        </p:txBody>
      </p:sp>
      <p:sp>
        <p:nvSpPr>
          <p:cNvPr id="3" name="内容占位符 2"/>
          <p:cNvSpPr>
            <a:spLocks noGrp="1"/>
          </p:cNvSpPr>
          <p:nvPr>
            <p:ph idx="1"/>
          </p:nvPr>
        </p:nvSpPr>
        <p:spPr/>
        <p:txBody>
          <a:bodyPr/>
          <a:lstStyle/>
          <a:p>
            <a:r>
              <a:rPr lang="en-US" altLang="zh-CN" dirty="0"/>
              <a:t>Fix non-player prefabs such as enemies:</a:t>
            </a:r>
          </a:p>
          <a:p>
            <a:pPr marL="914400" lvl="1" indent="-514350">
              <a:buFont typeface="+mj-lt"/>
              <a:buAutoNum type="arabicPeriod"/>
            </a:pPr>
            <a:r>
              <a:rPr lang="en-US" altLang="zh-CN" dirty="0"/>
              <a:t>Add </a:t>
            </a:r>
            <a:r>
              <a:rPr lang="en-US" altLang="zh-CN" dirty="0" err="1"/>
              <a:t>NetworkIdentify</a:t>
            </a:r>
            <a:r>
              <a:rPr lang="en-US" altLang="zh-CN" dirty="0"/>
              <a:t> component</a:t>
            </a:r>
          </a:p>
          <a:p>
            <a:pPr marL="914400" lvl="1" indent="-514350">
              <a:buFont typeface="+mj-lt"/>
              <a:buAutoNum type="arabicPeriod"/>
            </a:pPr>
            <a:r>
              <a:rPr lang="en-US" altLang="zh-CN" dirty="0"/>
              <a:t>Add </a:t>
            </a:r>
            <a:r>
              <a:rPr lang="en-US" altLang="zh-CN" dirty="0" err="1"/>
              <a:t>NetworkTransform</a:t>
            </a:r>
            <a:r>
              <a:rPr lang="en-US" altLang="zh-CN" dirty="0"/>
              <a:t> component</a:t>
            </a:r>
          </a:p>
          <a:p>
            <a:pPr marL="914400" lvl="1" indent="-514350">
              <a:buFont typeface="+mj-lt"/>
              <a:buAutoNum type="arabicPeriod"/>
            </a:pPr>
            <a:r>
              <a:rPr lang="en-US" altLang="zh-CN" dirty="0"/>
              <a:t>Register </a:t>
            </a:r>
            <a:r>
              <a:rPr lang="en-US" altLang="zh-CN" dirty="0" err="1"/>
              <a:t>spawnable</a:t>
            </a:r>
            <a:r>
              <a:rPr lang="en-US" altLang="zh-CN" dirty="0"/>
              <a:t> prefabs with </a:t>
            </a:r>
            <a:r>
              <a:rPr lang="en-US" altLang="zh-CN" dirty="0" err="1"/>
              <a:t>NetworkManager</a:t>
            </a:r>
            <a:endParaRPr lang="en-US" altLang="zh-CN" dirty="0"/>
          </a:p>
          <a:p>
            <a:pPr marL="914400" lvl="1" indent="-514350">
              <a:buFont typeface="+mj-lt"/>
              <a:buAutoNum type="arabicPeriod"/>
            </a:pPr>
            <a:r>
              <a:rPr lang="en-US" altLang="zh-CN" dirty="0"/>
              <a:t>Update scripts with game state and actions</a:t>
            </a:r>
          </a:p>
          <a:p>
            <a:endParaRPr lang="zh-CN" altLang="en-US" dirty="0"/>
          </a:p>
        </p:txBody>
      </p:sp>
    </p:spTree>
    <p:extLst>
      <p:ext uri="{BB962C8B-B14F-4D97-AF65-F5344CB8AC3E}">
        <p14:creationId xmlns:p14="http://schemas.microsoft.com/office/powerpoint/2010/main" val="5261137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smtClean="0"/>
              <a:t>Spawners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Potentially </a:t>
            </a:r>
            <a:r>
              <a:rPr lang="en-US" altLang="zh-CN" dirty="0"/>
              <a:t>change </a:t>
            </a:r>
            <a:r>
              <a:rPr lang="en-US" altLang="zh-CN" dirty="0" err="1"/>
              <a:t>spawner</a:t>
            </a:r>
            <a:r>
              <a:rPr lang="en-US" altLang="zh-CN" dirty="0"/>
              <a:t> scripts to be </a:t>
            </a:r>
            <a:r>
              <a:rPr lang="en-US" altLang="zh-CN" dirty="0" err="1"/>
              <a:t>NetworkBehaviours</a:t>
            </a:r>
            <a:endParaRPr lang="en-US" altLang="zh-CN" dirty="0"/>
          </a:p>
          <a:p>
            <a:pPr marL="514350" indent="-514350">
              <a:buFont typeface="+mj-lt"/>
              <a:buAutoNum type="arabicPeriod"/>
            </a:pPr>
            <a:r>
              <a:rPr lang="en-US" altLang="zh-CN" dirty="0"/>
              <a:t>Modify </a:t>
            </a:r>
            <a:r>
              <a:rPr lang="en-US" altLang="zh-CN" dirty="0" err="1"/>
              <a:t>spawners</a:t>
            </a:r>
            <a:r>
              <a:rPr lang="en-US" altLang="zh-CN" dirty="0"/>
              <a:t> to only run on the server, use </a:t>
            </a:r>
            <a:r>
              <a:rPr lang="en-US" altLang="zh-CN" dirty="0" err="1"/>
              <a:t>isServer</a:t>
            </a:r>
            <a:r>
              <a:rPr lang="en-US" altLang="zh-CN" dirty="0"/>
              <a:t> property or </a:t>
            </a:r>
            <a:r>
              <a:rPr lang="en-US" altLang="zh-CN" dirty="0" err="1"/>
              <a:t>OnStartServer</a:t>
            </a:r>
            <a:r>
              <a:rPr lang="en-US" altLang="zh-CN" dirty="0"/>
              <a:t>() function</a:t>
            </a:r>
          </a:p>
          <a:p>
            <a:pPr marL="514350" indent="-514350">
              <a:buFont typeface="+mj-lt"/>
              <a:buAutoNum type="arabicPeriod"/>
            </a:pPr>
            <a:r>
              <a:rPr lang="en-US" altLang="zh-CN" dirty="0"/>
              <a:t>Call </a:t>
            </a:r>
            <a:r>
              <a:rPr lang="en-US" altLang="zh-CN" dirty="0" err="1"/>
              <a:t>NetworkServer.Spawn</a:t>
            </a:r>
            <a:r>
              <a:rPr lang="en-US" altLang="zh-CN" dirty="0"/>
              <a:t>() for created objects</a:t>
            </a:r>
          </a:p>
          <a:p>
            <a:endParaRPr lang="zh-CN" altLang="en-US" dirty="0"/>
          </a:p>
        </p:txBody>
      </p:sp>
    </p:spTree>
    <p:extLst>
      <p:ext uri="{BB962C8B-B14F-4D97-AF65-F5344CB8AC3E}">
        <p14:creationId xmlns:p14="http://schemas.microsoft.com/office/powerpoint/2010/main" val="133623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Instantiate and Spawn</a:t>
            </a:r>
            <a:endParaRPr lang="zh-CN" altLang="en-US" dirty="0"/>
          </a:p>
        </p:txBody>
      </p:sp>
      <p:sp>
        <p:nvSpPr>
          <p:cNvPr id="3" name="内容占位符 2"/>
          <p:cNvSpPr>
            <a:spLocks noGrp="1"/>
          </p:cNvSpPr>
          <p:nvPr>
            <p:ph idx="1"/>
          </p:nvPr>
        </p:nvSpPr>
        <p:spPr/>
        <p:txBody>
          <a:bodyPr>
            <a:normAutofit fontScale="92500"/>
          </a:bodyPr>
          <a:lstStyle/>
          <a:p>
            <a:r>
              <a:rPr lang="en-US" altLang="zh-CN" dirty="0"/>
              <a:t>In Unity, </a:t>
            </a:r>
            <a:r>
              <a:rPr lang="en-US" altLang="zh-CN" dirty="0" err="1"/>
              <a:t>GameObject.Instantiate</a:t>
            </a:r>
            <a:r>
              <a:rPr lang="en-US" altLang="zh-CN" dirty="0"/>
              <a:t> creates new Unity game </a:t>
            </a:r>
            <a:r>
              <a:rPr lang="en-US" altLang="zh-CN" dirty="0" smtClean="0"/>
              <a:t>objects</a:t>
            </a:r>
          </a:p>
          <a:p>
            <a:r>
              <a:rPr lang="en-US" altLang="zh-CN" dirty="0" smtClean="0"/>
              <a:t>But </a:t>
            </a:r>
            <a:r>
              <a:rPr lang="en-US" altLang="zh-CN" dirty="0"/>
              <a:t>with the networking system, objects must also be “spawned” to be active on the </a:t>
            </a:r>
            <a:r>
              <a:rPr lang="en-US" altLang="zh-CN" dirty="0" smtClean="0"/>
              <a:t>network</a:t>
            </a:r>
          </a:p>
          <a:p>
            <a:r>
              <a:rPr lang="en-US" altLang="zh-CN" dirty="0" smtClean="0"/>
              <a:t>This </a:t>
            </a:r>
            <a:r>
              <a:rPr lang="en-US" altLang="zh-CN" dirty="0"/>
              <a:t>can only be done on the server, and causes the objects to be created on connected </a:t>
            </a:r>
            <a:r>
              <a:rPr lang="en-US" altLang="zh-CN" dirty="0" smtClean="0"/>
              <a:t>clients</a:t>
            </a:r>
          </a:p>
          <a:p>
            <a:r>
              <a:rPr lang="en-US" altLang="zh-CN" dirty="0" smtClean="0"/>
              <a:t>Once </a:t>
            </a:r>
            <a:r>
              <a:rPr lang="en-US" altLang="zh-CN" dirty="0"/>
              <a:t>objects are spawned the Spawning System does distributed object life-cycle management and state </a:t>
            </a:r>
            <a:r>
              <a:rPr lang="en-US" altLang="zh-CN" dirty="0" smtClean="0"/>
              <a:t>synchronization</a:t>
            </a:r>
            <a:endParaRPr lang="zh-CN" altLang="en-US" dirty="0"/>
          </a:p>
        </p:txBody>
      </p:sp>
    </p:spTree>
    <p:extLst>
      <p:ext uri="{BB962C8B-B14F-4D97-AF65-F5344CB8AC3E}">
        <p14:creationId xmlns:p14="http://schemas.microsoft.com/office/powerpoint/2010/main" val="257210884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Spawn Positions for </a:t>
            </a:r>
            <a:r>
              <a:rPr lang="en-US" altLang="zh-CN" b="1" dirty="0" smtClean="0"/>
              <a:t>players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Add </a:t>
            </a:r>
            <a:r>
              <a:rPr lang="en-US" altLang="zh-CN" dirty="0"/>
              <a:t>new game object and place at player start location</a:t>
            </a:r>
          </a:p>
          <a:p>
            <a:pPr marL="514350" indent="-514350">
              <a:buFont typeface="+mj-lt"/>
              <a:buAutoNum type="arabicPeriod"/>
            </a:pPr>
            <a:r>
              <a:rPr lang="en-US" altLang="zh-CN" dirty="0"/>
              <a:t>Add </a:t>
            </a:r>
            <a:r>
              <a:rPr lang="en-US" altLang="zh-CN" dirty="0" err="1"/>
              <a:t>NetworkStartPosition</a:t>
            </a:r>
            <a:r>
              <a:rPr lang="en-US" altLang="zh-CN" dirty="0"/>
              <a:t> component to new game object</a:t>
            </a:r>
          </a:p>
          <a:p>
            <a:endParaRPr lang="zh-CN" altLang="en-US" dirty="0"/>
          </a:p>
        </p:txBody>
      </p:sp>
    </p:spTree>
    <p:extLst>
      <p:ext uri="{BB962C8B-B14F-4D97-AF65-F5344CB8AC3E}">
        <p14:creationId xmlns:p14="http://schemas.microsoft.com/office/powerpoint/2010/main" val="40339055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Lobby</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Create </a:t>
            </a:r>
            <a:r>
              <a:rPr lang="en-US" altLang="zh-CN" dirty="0"/>
              <a:t>Lobby Scene</a:t>
            </a:r>
          </a:p>
          <a:p>
            <a:pPr marL="514350" indent="-514350">
              <a:buFont typeface="+mj-lt"/>
              <a:buAutoNum type="arabicPeriod"/>
            </a:pPr>
            <a:r>
              <a:rPr lang="en-US" altLang="zh-CN" dirty="0"/>
              <a:t>Import multiplayer-lobby package</a:t>
            </a:r>
          </a:p>
          <a:p>
            <a:pPr marL="514350" indent="-514350">
              <a:buFont typeface="+mj-lt"/>
              <a:buAutoNum type="arabicPeriod"/>
            </a:pPr>
            <a:r>
              <a:rPr lang="en-US" altLang="zh-CN" dirty="0"/>
              <a:t>Add </a:t>
            </a:r>
            <a:r>
              <a:rPr lang="en-US" altLang="zh-CN" dirty="0" err="1"/>
              <a:t>GuiLobbyManager</a:t>
            </a:r>
            <a:r>
              <a:rPr lang="en-US" altLang="zh-CN" dirty="0"/>
              <a:t> prefab to scene</a:t>
            </a:r>
          </a:p>
          <a:p>
            <a:pPr marL="514350" indent="-514350">
              <a:buFont typeface="+mj-lt"/>
              <a:buAutoNum type="arabicPeriod"/>
            </a:pPr>
            <a:r>
              <a:rPr lang="en-US" altLang="zh-CN" dirty="0"/>
              <a:t>Configure the manager </a:t>
            </a:r>
          </a:p>
          <a:p>
            <a:pPr lvl="2"/>
            <a:r>
              <a:rPr lang="en-US" altLang="zh-CN" dirty="0"/>
              <a:t>Scenes</a:t>
            </a:r>
          </a:p>
          <a:p>
            <a:pPr lvl="2"/>
            <a:r>
              <a:rPr lang="en-US" altLang="zh-CN" dirty="0"/>
              <a:t>Prefabs</a:t>
            </a:r>
          </a:p>
          <a:p>
            <a:pPr lvl="2"/>
            <a:r>
              <a:rPr lang="en-US" altLang="zh-CN" dirty="0" err="1"/>
              <a:t>spawners</a:t>
            </a:r>
            <a:endParaRPr lang="en-US" altLang="zh-CN" dirty="0"/>
          </a:p>
          <a:p>
            <a:endParaRPr lang="zh-CN" altLang="en-US" dirty="0"/>
          </a:p>
        </p:txBody>
      </p:sp>
    </p:spTree>
    <p:extLst>
      <p:ext uri="{BB962C8B-B14F-4D97-AF65-F5344CB8AC3E}">
        <p14:creationId xmlns:p14="http://schemas.microsoft.com/office/powerpoint/2010/main" val="3214857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Multiplayer Lobby</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095678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Many multiplayer games have a staging area for players to join before playing the actual </a:t>
            </a:r>
            <a:r>
              <a:rPr lang="en-US" altLang="zh-CN" dirty="0" smtClean="0"/>
              <a:t>game</a:t>
            </a:r>
          </a:p>
          <a:p>
            <a:pPr lvl="1"/>
            <a:r>
              <a:rPr lang="en-US" altLang="zh-CN" dirty="0" smtClean="0"/>
              <a:t>In </a:t>
            </a:r>
            <a:r>
              <a:rPr lang="en-US" altLang="zh-CN" dirty="0"/>
              <a:t>this area - often called the “lobby”, players may be able to pick options and be able to set themselves as ready for the game to start.</a:t>
            </a:r>
          </a:p>
          <a:p>
            <a:r>
              <a:rPr lang="en-US" altLang="zh-CN" dirty="0"/>
              <a:t>The </a:t>
            </a:r>
            <a:r>
              <a:rPr lang="en-US" altLang="zh-CN" dirty="0" err="1"/>
              <a:t>NetworkLobbyManager</a:t>
            </a:r>
            <a:r>
              <a:rPr lang="en-US" altLang="zh-CN" dirty="0"/>
              <a:t> is a specialized </a:t>
            </a:r>
            <a:r>
              <a:rPr lang="en-US" altLang="zh-CN" dirty="0" err="1"/>
              <a:t>NetworkManager</a:t>
            </a:r>
            <a:r>
              <a:rPr lang="en-US" altLang="zh-CN" dirty="0"/>
              <a:t> that provides a lobby for Unity Multiplayer games. It includes:</a:t>
            </a:r>
          </a:p>
          <a:p>
            <a:pPr marL="971550" lvl="1" indent="-514350">
              <a:buFont typeface="+mj-lt"/>
              <a:buAutoNum type="arabicPeriod"/>
            </a:pPr>
            <a:r>
              <a:rPr lang="en-US" altLang="zh-CN" dirty="0"/>
              <a:t>Limit on number of players that can join</a:t>
            </a:r>
          </a:p>
          <a:p>
            <a:pPr marL="971550" lvl="1" indent="-514350">
              <a:buFont typeface="+mj-lt"/>
              <a:buAutoNum type="arabicPeriod"/>
            </a:pPr>
            <a:r>
              <a:rPr lang="en-US" altLang="zh-CN" dirty="0"/>
              <a:t>Support for multiple players per client with a limit on number of players per client</a:t>
            </a:r>
          </a:p>
          <a:p>
            <a:pPr marL="971550" lvl="1" indent="-514350">
              <a:buFont typeface="+mj-lt"/>
              <a:buAutoNum type="arabicPeriod"/>
            </a:pPr>
            <a:r>
              <a:rPr lang="en-US" altLang="zh-CN" dirty="0"/>
              <a:t>Prevent players from joining game in-progress</a:t>
            </a:r>
          </a:p>
          <a:p>
            <a:pPr marL="971550" lvl="1" indent="-514350">
              <a:buFont typeface="+mj-lt"/>
              <a:buAutoNum type="arabicPeriod"/>
            </a:pPr>
            <a:r>
              <a:rPr lang="en-US" altLang="zh-CN" dirty="0"/>
              <a:t>Per-player ready state, so that game starts when all players are ready</a:t>
            </a:r>
          </a:p>
          <a:p>
            <a:pPr marL="971550" lvl="1" indent="-514350">
              <a:buFont typeface="+mj-lt"/>
              <a:buAutoNum type="arabicPeriod"/>
            </a:pPr>
            <a:r>
              <a:rPr lang="en-US" altLang="zh-CN" dirty="0"/>
              <a:t>Per-player configuration data</a:t>
            </a:r>
          </a:p>
          <a:p>
            <a:pPr marL="971550" lvl="1" indent="-514350">
              <a:buFont typeface="+mj-lt"/>
              <a:buAutoNum type="arabicPeriod"/>
            </a:pPr>
            <a:r>
              <a:rPr lang="en-US" altLang="zh-CN" dirty="0"/>
              <a:t>Re-joining the lobby when the game is finished</a:t>
            </a:r>
          </a:p>
          <a:p>
            <a:pPr marL="971550" lvl="1" indent="-514350">
              <a:buFont typeface="+mj-lt"/>
              <a:buAutoNum type="arabicPeriod"/>
            </a:pPr>
            <a:r>
              <a:rPr lang="en-US" altLang="zh-CN" dirty="0"/>
              <a:t>Virtual functions that allow custom logic for lobby events</a:t>
            </a:r>
          </a:p>
          <a:p>
            <a:endParaRPr lang="zh-CN" altLang="en-US" dirty="0"/>
          </a:p>
        </p:txBody>
      </p:sp>
    </p:spTree>
    <p:extLst>
      <p:ext uri="{BB962C8B-B14F-4D97-AF65-F5344CB8AC3E}">
        <p14:creationId xmlns:p14="http://schemas.microsoft.com/office/powerpoint/2010/main" val="14521634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The </a:t>
            </a:r>
            <a:r>
              <a:rPr lang="en-US" altLang="zh-CN" dirty="0" err="1"/>
              <a:t>GuiLobbyManager</a:t>
            </a:r>
            <a:r>
              <a:rPr lang="en-US" altLang="zh-CN" dirty="0"/>
              <a:t> is a special lobby manager that provides a user-interface for the </a:t>
            </a:r>
            <a:r>
              <a:rPr lang="en-US" altLang="zh-CN" dirty="0" smtClean="0"/>
              <a:t>lobby</a:t>
            </a:r>
          </a:p>
          <a:p>
            <a:pPr lvl="1"/>
            <a:r>
              <a:rPr lang="en-US" altLang="zh-CN" dirty="0" smtClean="0"/>
              <a:t>It </a:t>
            </a:r>
            <a:r>
              <a:rPr lang="en-US" altLang="zh-CN" dirty="0"/>
              <a:t>is available as an asset package and can be imported into Unity projects to easily add a lobby to multiplayer </a:t>
            </a:r>
            <a:r>
              <a:rPr lang="en-US" altLang="zh-CN" dirty="0" smtClean="0"/>
              <a:t>games</a:t>
            </a:r>
          </a:p>
          <a:p>
            <a:pPr lvl="1"/>
            <a:r>
              <a:rPr lang="en-US" altLang="zh-CN" dirty="0" smtClean="0"/>
              <a:t>The </a:t>
            </a:r>
            <a:r>
              <a:rPr lang="en-US" altLang="zh-CN" dirty="0"/>
              <a:t>scripts and UI prefabs in the package can be customized to make the look and feel of the lobby unique for any game.</a:t>
            </a:r>
          </a:p>
          <a:p>
            <a:endParaRPr lang="zh-CN" altLang="en-US" dirty="0"/>
          </a:p>
        </p:txBody>
      </p:sp>
    </p:spTree>
    <p:extLst>
      <p:ext uri="{BB962C8B-B14F-4D97-AF65-F5344CB8AC3E}">
        <p14:creationId xmlns:p14="http://schemas.microsoft.com/office/powerpoint/2010/main" val="17162673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Lobby Player Objects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There are two kinds of player objects - each which has a prefab slot in the </a:t>
            </a:r>
            <a:r>
              <a:rPr lang="en-US" altLang="zh-CN" dirty="0" err="1"/>
              <a:t>NetworkLobbyManager</a:t>
            </a:r>
            <a:r>
              <a:rPr lang="en-US" altLang="zh-CN" dirty="0"/>
              <a:t>:</a:t>
            </a:r>
          </a:p>
          <a:p>
            <a:r>
              <a:rPr lang="en-US" altLang="zh-CN" dirty="0" err="1"/>
              <a:t>LobbyPlayer</a:t>
            </a:r>
            <a:r>
              <a:rPr lang="en-US" altLang="zh-CN" dirty="0"/>
              <a:t> Object</a:t>
            </a:r>
          </a:p>
          <a:p>
            <a:pPr marL="971550" lvl="1" indent="-514350">
              <a:buFont typeface="+mj-lt"/>
              <a:buAutoNum type="arabicPeriod"/>
            </a:pPr>
            <a:r>
              <a:rPr lang="en-US" altLang="zh-CN" dirty="0"/>
              <a:t>One for each player</a:t>
            </a:r>
          </a:p>
          <a:p>
            <a:pPr marL="971550" lvl="1" indent="-514350">
              <a:buFont typeface="+mj-lt"/>
              <a:buAutoNum type="arabicPeriod"/>
            </a:pPr>
            <a:r>
              <a:rPr lang="en-US" altLang="zh-CN" dirty="0"/>
              <a:t>Created when client connects, or player is added</a:t>
            </a:r>
          </a:p>
          <a:p>
            <a:pPr marL="971550" lvl="1" indent="-514350">
              <a:buFont typeface="+mj-lt"/>
              <a:buAutoNum type="arabicPeriod"/>
            </a:pPr>
            <a:r>
              <a:rPr lang="en-US" altLang="zh-CN" dirty="0"/>
              <a:t>Exists until client disconnects</a:t>
            </a:r>
          </a:p>
          <a:p>
            <a:pPr marL="971550" lvl="1" indent="-514350">
              <a:buFont typeface="+mj-lt"/>
              <a:buAutoNum type="arabicPeriod"/>
            </a:pPr>
            <a:r>
              <a:rPr lang="en-US" altLang="zh-CN" dirty="0"/>
              <a:t>Holds the ready flag for this player for the lobby</a:t>
            </a:r>
          </a:p>
          <a:p>
            <a:pPr marL="971550" lvl="1" indent="-514350">
              <a:buFont typeface="+mj-lt"/>
              <a:buAutoNum type="arabicPeriod"/>
            </a:pPr>
            <a:r>
              <a:rPr lang="en-US" altLang="zh-CN" dirty="0"/>
              <a:t>Handles commands while in the lobby</a:t>
            </a:r>
          </a:p>
          <a:p>
            <a:pPr marL="971550" lvl="1" indent="-514350">
              <a:buFont typeface="+mj-lt"/>
              <a:buAutoNum type="arabicPeriod"/>
            </a:pPr>
            <a:r>
              <a:rPr lang="en-US" altLang="zh-CN" dirty="0"/>
              <a:t>Add user scripts to this prefab to hold game-specific player data</a:t>
            </a:r>
          </a:p>
          <a:p>
            <a:endParaRPr lang="zh-CN" altLang="en-US" dirty="0"/>
          </a:p>
        </p:txBody>
      </p:sp>
    </p:spTree>
    <p:extLst>
      <p:ext uri="{BB962C8B-B14F-4D97-AF65-F5344CB8AC3E}">
        <p14:creationId xmlns:p14="http://schemas.microsoft.com/office/powerpoint/2010/main" val="23149016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GamePlayer</a:t>
            </a:r>
            <a:r>
              <a:rPr lang="en-US" altLang="zh-CN" dirty="0"/>
              <a:t> Object</a:t>
            </a:r>
          </a:p>
          <a:p>
            <a:pPr marL="971550" lvl="1" indent="-514350">
              <a:buFont typeface="+mj-lt"/>
              <a:buAutoNum type="arabicPeriod"/>
            </a:pPr>
            <a:r>
              <a:rPr lang="en-US" altLang="zh-CN" dirty="0"/>
              <a:t>One for each player</a:t>
            </a:r>
          </a:p>
          <a:p>
            <a:pPr marL="971550" lvl="1" indent="-514350">
              <a:buFont typeface="+mj-lt"/>
              <a:buAutoNum type="arabicPeriod"/>
            </a:pPr>
            <a:r>
              <a:rPr lang="en-US" altLang="zh-CN" dirty="0"/>
              <a:t>Created when game scene is started</a:t>
            </a:r>
          </a:p>
          <a:p>
            <a:pPr marL="971550" lvl="1" indent="-514350">
              <a:buFont typeface="+mj-lt"/>
              <a:buAutoNum type="arabicPeriod"/>
            </a:pPr>
            <a:r>
              <a:rPr lang="en-US" altLang="zh-CN" dirty="0"/>
              <a:t>Destroyed when re-entering lobby</a:t>
            </a:r>
          </a:p>
          <a:p>
            <a:pPr marL="971550" lvl="1" indent="-514350">
              <a:buFont typeface="+mj-lt"/>
              <a:buAutoNum type="arabicPeriod"/>
            </a:pPr>
            <a:r>
              <a:rPr lang="en-US" altLang="zh-CN" dirty="0"/>
              <a:t>Handles commands while in the game</a:t>
            </a:r>
          </a:p>
          <a:p>
            <a:endParaRPr lang="zh-CN" altLang="en-US" dirty="0"/>
          </a:p>
        </p:txBody>
      </p:sp>
    </p:spTree>
    <p:extLst>
      <p:ext uri="{BB962C8B-B14F-4D97-AF65-F5344CB8AC3E}">
        <p14:creationId xmlns:p14="http://schemas.microsoft.com/office/powerpoint/2010/main" val="28303118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a:t>
            </a:r>
            <a:r>
              <a:rPr lang="en-US" altLang="zh-CN" dirty="0" err="1"/>
              <a:t>NetworkLobbyPlayer</a:t>
            </a:r>
            <a:r>
              <a:rPr lang="en-US" altLang="zh-CN" dirty="0"/>
              <a:t> component is used for </a:t>
            </a:r>
            <a:r>
              <a:rPr lang="en-US" altLang="zh-CN" dirty="0" err="1"/>
              <a:t>LobbyPlayer</a:t>
            </a:r>
            <a:r>
              <a:rPr lang="en-US" altLang="zh-CN" dirty="0"/>
              <a:t> </a:t>
            </a:r>
            <a:r>
              <a:rPr lang="en-US" altLang="zh-CN" dirty="0" smtClean="0"/>
              <a:t>objects</a:t>
            </a:r>
          </a:p>
          <a:p>
            <a:r>
              <a:rPr lang="en-US" altLang="zh-CN" dirty="0" smtClean="0"/>
              <a:t>It </a:t>
            </a:r>
            <a:r>
              <a:rPr lang="en-US" altLang="zh-CN" dirty="0"/>
              <a:t>supplies some virtual function callbacks that can be used for custom lobby </a:t>
            </a:r>
            <a:r>
              <a:rPr lang="en-US" altLang="zh-CN" dirty="0" err="1"/>
              <a:t>behaviour</a:t>
            </a:r>
            <a:endParaRPr lang="zh-CN" altLang="en-US" dirty="0"/>
          </a:p>
        </p:txBody>
      </p:sp>
      <p:sp>
        <p:nvSpPr>
          <p:cNvPr id="5" name="矩形 4"/>
          <p:cNvSpPr/>
          <p:nvPr/>
        </p:nvSpPr>
        <p:spPr>
          <a:xfrm>
            <a:off x="827584" y="3718679"/>
            <a:ext cx="6894512" cy="3139321"/>
          </a:xfrm>
          <a:prstGeom prst="rect">
            <a:avLst/>
          </a:prstGeom>
        </p:spPr>
        <p:txBody>
          <a:bodyPr wrap="square">
            <a:spAutoFit/>
          </a:bodyPr>
          <a:lstStyle/>
          <a:p>
            <a:r>
              <a:rPr lang="en-US" altLang="zh-CN" dirty="0"/>
              <a:t> public virtual void </a:t>
            </a:r>
            <a:r>
              <a:rPr lang="en-US" altLang="zh-CN" dirty="0" err="1"/>
              <a:t>OnClientEnterLobby</a:t>
            </a:r>
            <a:r>
              <a:rPr lang="en-US" altLang="zh-CN" dirty="0"/>
              <a:t>()</a:t>
            </a:r>
          </a:p>
          <a:p>
            <a:r>
              <a:rPr lang="en-US" altLang="zh-CN" dirty="0"/>
              <a:t>    {</a:t>
            </a:r>
          </a:p>
          <a:p>
            <a:r>
              <a:rPr lang="en-US" altLang="zh-CN" dirty="0"/>
              <a:t>    }</a:t>
            </a:r>
          </a:p>
          <a:p>
            <a:endParaRPr lang="en-US" altLang="zh-CN" dirty="0"/>
          </a:p>
          <a:p>
            <a:r>
              <a:rPr lang="en-US" altLang="zh-CN" dirty="0"/>
              <a:t>    public virtual void </a:t>
            </a:r>
            <a:r>
              <a:rPr lang="en-US" altLang="zh-CN" dirty="0" err="1"/>
              <a:t>OnClientExitLobby</a:t>
            </a:r>
            <a:r>
              <a:rPr lang="en-US" altLang="zh-CN" dirty="0"/>
              <a:t>()</a:t>
            </a:r>
          </a:p>
          <a:p>
            <a:r>
              <a:rPr lang="en-US" altLang="zh-CN" dirty="0"/>
              <a:t>    {</a:t>
            </a:r>
          </a:p>
          <a:p>
            <a:r>
              <a:rPr lang="en-US" altLang="zh-CN" dirty="0"/>
              <a:t>    }</a:t>
            </a:r>
          </a:p>
          <a:p>
            <a:endParaRPr lang="en-US" altLang="zh-CN" dirty="0"/>
          </a:p>
          <a:p>
            <a:r>
              <a:rPr lang="en-US" altLang="zh-CN" dirty="0"/>
              <a:t>    public virtual void </a:t>
            </a:r>
            <a:r>
              <a:rPr lang="en-US" altLang="zh-CN" dirty="0" err="1"/>
              <a:t>OnClientReady</a:t>
            </a:r>
            <a:r>
              <a:rPr lang="en-US" altLang="zh-CN" dirty="0"/>
              <a:t>(bool </a:t>
            </a:r>
            <a:r>
              <a:rPr lang="en-US" altLang="zh-CN" dirty="0" err="1"/>
              <a:t>readyState</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1726583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Adding the Lobby to a Game</a:t>
            </a:r>
            <a:endParaRPr lang="zh-CN" altLang="en-US" dirty="0"/>
          </a:p>
        </p:txBody>
      </p:sp>
      <p:sp>
        <p:nvSpPr>
          <p:cNvPr id="3" name="内容占位符 2"/>
          <p:cNvSpPr>
            <a:spLocks noGrp="1"/>
          </p:cNvSpPr>
          <p:nvPr>
            <p:ph idx="1"/>
          </p:nvPr>
        </p:nvSpPr>
        <p:spPr/>
        <p:txBody>
          <a:bodyPr>
            <a:normAutofit fontScale="55000" lnSpcReduction="20000"/>
          </a:bodyPr>
          <a:lstStyle/>
          <a:p>
            <a:pPr marL="514350" indent="-514350">
              <a:buFont typeface="+mj-lt"/>
              <a:buAutoNum type="arabicPeriod"/>
            </a:pPr>
            <a:r>
              <a:rPr lang="en-US" altLang="zh-CN" dirty="0"/>
              <a:t>Create a new lobby scene</a:t>
            </a:r>
          </a:p>
          <a:p>
            <a:pPr marL="514350" indent="-514350">
              <a:buFont typeface="+mj-lt"/>
              <a:buAutoNum type="arabicPeriod"/>
            </a:pPr>
            <a:r>
              <a:rPr lang="en-US" altLang="zh-CN" dirty="0"/>
              <a:t>Add the scene to the build settings, as the first scene</a:t>
            </a:r>
          </a:p>
          <a:p>
            <a:pPr marL="514350" indent="-514350">
              <a:buFont typeface="+mj-lt"/>
              <a:buAutoNum type="arabicPeriod"/>
            </a:pPr>
            <a:r>
              <a:rPr lang="en-US" altLang="zh-CN" dirty="0"/>
              <a:t>Create a new game object in the new scene, rename it to </a:t>
            </a:r>
            <a:r>
              <a:rPr lang="en-US" altLang="zh-CN" dirty="0" err="1"/>
              <a:t>LobbyManager</a:t>
            </a:r>
            <a:endParaRPr lang="en-US" altLang="zh-CN" dirty="0"/>
          </a:p>
          <a:p>
            <a:pPr marL="514350" indent="-514350">
              <a:buFont typeface="+mj-lt"/>
              <a:buAutoNum type="arabicPeriod"/>
            </a:pPr>
            <a:r>
              <a:rPr lang="en-US" altLang="zh-CN" dirty="0"/>
              <a:t>Add the </a:t>
            </a:r>
            <a:r>
              <a:rPr lang="en-US" altLang="zh-CN" dirty="0" err="1"/>
              <a:t>NetworkLobbyManager</a:t>
            </a:r>
            <a:r>
              <a:rPr lang="en-US" altLang="zh-CN" dirty="0"/>
              <a:t> component to the </a:t>
            </a:r>
            <a:r>
              <a:rPr lang="en-US" altLang="zh-CN" dirty="0" err="1"/>
              <a:t>LobbyManager</a:t>
            </a:r>
            <a:r>
              <a:rPr lang="en-US" altLang="zh-CN" dirty="0"/>
              <a:t> object</a:t>
            </a:r>
          </a:p>
          <a:p>
            <a:pPr marL="514350" indent="-514350">
              <a:buFont typeface="+mj-lt"/>
              <a:buAutoNum type="arabicPeriod"/>
            </a:pPr>
            <a:r>
              <a:rPr lang="en-US" altLang="zh-CN" dirty="0"/>
              <a:t>Add the </a:t>
            </a:r>
            <a:r>
              <a:rPr lang="en-US" altLang="zh-CN" dirty="0" err="1"/>
              <a:t>NetworkManagerHUD</a:t>
            </a:r>
            <a:r>
              <a:rPr lang="en-US" altLang="zh-CN" dirty="0"/>
              <a:t> component to the </a:t>
            </a:r>
            <a:r>
              <a:rPr lang="en-US" altLang="zh-CN" dirty="0" err="1"/>
              <a:t>LobbyManager</a:t>
            </a:r>
            <a:r>
              <a:rPr lang="en-US" altLang="zh-CN" dirty="0"/>
              <a:t> object</a:t>
            </a:r>
          </a:p>
          <a:p>
            <a:pPr marL="514350" indent="-514350">
              <a:buFont typeface="+mj-lt"/>
              <a:buAutoNum type="arabicPeriod"/>
            </a:pPr>
            <a:r>
              <a:rPr lang="en-US" altLang="zh-CN" dirty="0"/>
              <a:t>Open the inspector for the </a:t>
            </a:r>
            <a:r>
              <a:rPr lang="en-US" altLang="zh-CN" dirty="0" err="1"/>
              <a:t>NetworkLobbyManager</a:t>
            </a:r>
            <a:r>
              <a:rPr lang="en-US" altLang="zh-CN" dirty="0"/>
              <a:t> component</a:t>
            </a:r>
          </a:p>
          <a:p>
            <a:pPr marL="514350" indent="-514350">
              <a:buFont typeface="+mj-lt"/>
              <a:buAutoNum type="arabicPeriod"/>
            </a:pPr>
            <a:r>
              <a:rPr lang="en-US" altLang="zh-CN" dirty="0"/>
              <a:t>Set the </a:t>
            </a:r>
            <a:r>
              <a:rPr lang="en-US" altLang="zh-CN" dirty="0" err="1"/>
              <a:t>LobbyScene</a:t>
            </a:r>
            <a:r>
              <a:rPr lang="en-US" altLang="zh-CN" dirty="0"/>
              <a:t> to the current scene</a:t>
            </a:r>
          </a:p>
          <a:p>
            <a:pPr marL="514350" indent="-514350">
              <a:buFont typeface="+mj-lt"/>
              <a:buAutoNum type="arabicPeriod"/>
            </a:pPr>
            <a:r>
              <a:rPr lang="en-US" altLang="zh-CN" dirty="0"/>
              <a:t>Set the </a:t>
            </a:r>
            <a:r>
              <a:rPr lang="en-US" altLang="zh-CN" dirty="0" err="1"/>
              <a:t>PlayScene</a:t>
            </a:r>
            <a:r>
              <a:rPr lang="en-US" altLang="zh-CN" dirty="0"/>
              <a:t> to the main game-play scene for the game</a:t>
            </a:r>
          </a:p>
          <a:p>
            <a:pPr marL="514350" indent="-514350">
              <a:buFont typeface="+mj-lt"/>
              <a:buAutoNum type="arabicPeriod"/>
            </a:pPr>
            <a:r>
              <a:rPr lang="en-US" altLang="zh-CN" dirty="0"/>
              <a:t>Create a new </a:t>
            </a:r>
            <a:r>
              <a:rPr lang="en-US" altLang="zh-CN" dirty="0" err="1"/>
              <a:t>gameObject</a:t>
            </a:r>
            <a:r>
              <a:rPr lang="en-US" altLang="zh-CN" dirty="0"/>
              <a:t> and rename it to </a:t>
            </a:r>
            <a:r>
              <a:rPr lang="en-US" altLang="zh-CN" dirty="0" err="1"/>
              <a:t>LobbyPlayer</a:t>
            </a:r>
            <a:endParaRPr lang="en-US" altLang="zh-CN" dirty="0"/>
          </a:p>
          <a:p>
            <a:pPr marL="514350" indent="-514350">
              <a:buFont typeface="+mj-lt"/>
              <a:buAutoNum type="arabicPeriod"/>
            </a:pPr>
            <a:r>
              <a:rPr lang="en-US" altLang="zh-CN" dirty="0"/>
              <a:t>Add the </a:t>
            </a:r>
            <a:r>
              <a:rPr lang="en-US" altLang="zh-CN" dirty="0" err="1"/>
              <a:t>NetworkLobbyPlayer</a:t>
            </a:r>
            <a:r>
              <a:rPr lang="en-US" altLang="zh-CN" dirty="0"/>
              <a:t> component to the </a:t>
            </a:r>
            <a:r>
              <a:rPr lang="en-US" altLang="zh-CN" dirty="0" err="1"/>
              <a:t>LobbyPlayer</a:t>
            </a:r>
            <a:endParaRPr lang="en-US" altLang="zh-CN" dirty="0"/>
          </a:p>
          <a:p>
            <a:pPr marL="514350" indent="-514350">
              <a:buFont typeface="+mj-lt"/>
              <a:buAutoNum type="arabicPeriod"/>
            </a:pPr>
            <a:r>
              <a:rPr lang="en-US" altLang="zh-CN" dirty="0"/>
              <a:t>Create a prefab for the </a:t>
            </a:r>
            <a:r>
              <a:rPr lang="en-US" altLang="zh-CN" dirty="0" err="1"/>
              <a:t>LobbyPlayer</a:t>
            </a:r>
            <a:r>
              <a:rPr lang="en-US" altLang="zh-CN" dirty="0"/>
              <a:t> and delete the instance from the scene</a:t>
            </a:r>
          </a:p>
          <a:p>
            <a:pPr marL="514350" indent="-514350">
              <a:buFont typeface="+mj-lt"/>
              <a:buAutoNum type="arabicPeriod"/>
            </a:pPr>
            <a:r>
              <a:rPr lang="en-US" altLang="zh-CN" dirty="0"/>
              <a:t>Set the </a:t>
            </a:r>
            <a:r>
              <a:rPr lang="en-US" altLang="zh-CN" dirty="0" err="1"/>
              <a:t>LobbyPlayerPrefab</a:t>
            </a:r>
            <a:r>
              <a:rPr lang="en-US" altLang="zh-CN" dirty="0"/>
              <a:t> slot to the </a:t>
            </a:r>
            <a:r>
              <a:rPr lang="en-US" altLang="zh-CN" dirty="0" err="1"/>
              <a:t>LobbyPlayer</a:t>
            </a:r>
            <a:r>
              <a:rPr lang="en-US" altLang="zh-CN" dirty="0"/>
              <a:t> prefab</a:t>
            </a:r>
          </a:p>
          <a:p>
            <a:pPr marL="514350" indent="-514350">
              <a:buFont typeface="+mj-lt"/>
              <a:buAutoNum type="arabicPeriod"/>
            </a:pPr>
            <a:r>
              <a:rPr lang="en-US" altLang="zh-CN" dirty="0"/>
              <a:t>Set the </a:t>
            </a:r>
            <a:r>
              <a:rPr lang="en-US" altLang="zh-CN" dirty="0" err="1"/>
              <a:t>GamePlayerPrefab</a:t>
            </a:r>
            <a:r>
              <a:rPr lang="en-US" altLang="zh-CN" dirty="0"/>
              <a:t> slot to the prefab for the player in the main game</a:t>
            </a:r>
          </a:p>
          <a:p>
            <a:pPr marL="514350" indent="-514350">
              <a:buFont typeface="+mj-lt"/>
              <a:buAutoNum type="arabicPeriod"/>
            </a:pPr>
            <a:r>
              <a:rPr lang="en-US" altLang="zh-CN" dirty="0"/>
              <a:t>Save the scene.</a:t>
            </a:r>
          </a:p>
          <a:p>
            <a:pPr marL="514350" indent="-514350">
              <a:buFont typeface="+mj-lt"/>
              <a:buAutoNum type="arabicPeriod"/>
            </a:pPr>
            <a:r>
              <a:rPr lang="en-US" altLang="zh-CN" dirty="0"/>
              <a:t>Run the game</a:t>
            </a:r>
          </a:p>
          <a:p>
            <a:endParaRPr lang="zh-CN" altLang="en-US" dirty="0"/>
          </a:p>
        </p:txBody>
      </p:sp>
    </p:spTree>
    <p:extLst>
      <p:ext uri="{BB962C8B-B14F-4D97-AF65-F5344CB8AC3E}">
        <p14:creationId xmlns:p14="http://schemas.microsoft.com/office/powerpoint/2010/main" val="38340195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This version of the </a:t>
            </a:r>
            <a:r>
              <a:rPr lang="en-US" altLang="zh-CN" dirty="0" err="1"/>
              <a:t>NetworkLobbyManager</a:t>
            </a:r>
            <a:r>
              <a:rPr lang="en-US" altLang="zh-CN" dirty="0"/>
              <a:t> uses the </a:t>
            </a:r>
            <a:r>
              <a:rPr lang="en-US" altLang="zh-CN" dirty="0" err="1"/>
              <a:t>OnGUI</a:t>
            </a:r>
            <a:r>
              <a:rPr lang="en-US" altLang="zh-CN" dirty="0"/>
              <a:t> user interface like the </a:t>
            </a:r>
            <a:r>
              <a:rPr lang="en-US" altLang="zh-CN" dirty="0" err="1" smtClean="0"/>
              <a:t>NetworkManagerHUD</a:t>
            </a:r>
            <a:endParaRPr lang="en-US" altLang="zh-CN" dirty="0" smtClean="0"/>
          </a:p>
          <a:p>
            <a:r>
              <a:rPr lang="en-US" altLang="zh-CN" dirty="0" smtClean="0"/>
              <a:t>The </a:t>
            </a:r>
            <a:r>
              <a:rPr lang="en-US" altLang="zh-CN" dirty="0" err="1"/>
              <a:t>NetworkLobbyManager</a:t>
            </a:r>
            <a:r>
              <a:rPr lang="en-US" altLang="zh-CN" dirty="0"/>
              <a:t> has many virtual function callbacks that can be used for custom lobby </a:t>
            </a:r>
            <a:r>
              <a:rPr lang="en-US" altLang="zh-CN" dirty="0" err="1" smtClean="0"/>
              <a:t>behaviour</a:t>
            </a:r>
            <a:endParaRPr lang="en-US" altLang="zh-CN" dirty="0" smtClean="0"/>
          </a:p>
          <a:p>
            <a:pPr lvl="1"/>
            <a:r>
              <a:rPr lang="en-US" altLang="zh-CN" dirty="0" smtClean="0"/>
              <a:t>Most </a:t>
            </a:r>
            <a:r>
              <a:rPr lang="en-US" altLang="zh-CN" dirty="0"/>
              <a:t>important is </a:t>
            </a:r>
            <a:r>
              <a:rPr lang="en-US" altLang="zh-CN" dirty="0" err="1"/>
              <a:t>OnLobbyServerSceneLoadedForPlayer</a:t>
            </a:r>
            <a:r>
              <a:rPr lang="en-US" altLang="zh-CN" dirty="0"/>
              <a:t> which is called on the server for each player as they transition from the lobby to the main </a:t>
            </a:r>
            <a:r>
              <a:rPr lang="en-US" altLang="zh-CN" dirty="0" smtClean="0"/>
              <a:t>game</a:t>
            </a:r>
          </a:p>
          <a:p>
            <a:pPr lvl="1"/>
            <a:r>
              <a:rPr lang="en-US" altLang="zh-CN" dirty="0" smtClean="0"/>
              <a:t>This </a:t>
            </a:r>
            <a:r>
              <a:rPr lang="en-US" altLang="zh-CN" dirty="0"/>
              <a:t>is the ideal place to apply settings from the lobby to the player’s game-play object.</a:t>
            </a:r>
          </a:p>
          <a:p>
            <a:endParaRPr lang="zh-CN" altLang="en-US" dirty="0"/>
          </a:p>
        </p:txBody>
      </p:sp>
    </p:spTree>
    <p:extLst>
      <p:ext uri="{BB962C8B-B14F-4D97-AF65-F5344CB8AC3E}">
        <p14:creationId xmlns:p14="http://schemas.microsoft.com/office/powerpoint/2010/main" val="282621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Players, Local Players and Authority</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In the network system, player objects are </a:t>
            </a:r>
            <a:r>
              <a:rPr lang="en-US" altLang="zh-CN" dirty="0" smtClean="0"/>
              <a:t>special</a:t>
            </a:r>
          </a:p>
          <a:p>
            <a:r>
              <a:rPr lang="en-US" altLang="zh-CN" dirty="0" smtClean="0"/>
              <a:t>There </a:t>
            </a:r>
            <a:r>
              <a:rPr lang="en-US" altLang="zh-CN" dirty="0"/>
              <a:t>is a player object associated with each person playing the game, and commands are routed to that </a:t>
            </a:r>
            <a:r>
              <a:rPr lang="en-US" altLang="zh-CN" dirty="0" smtClean="0"/>
              <a:t>object</a:t>
            </a:r>
          </a:p>
          <a:p>
            <a:r>
              <a:rPr lang="en-US" altLang="zh-CN" dirty="0" smtClean="0"/>
              <a:t>A </a:t>
            </a:r>
            <a:r>
              <a:rPr lang="en-US" altLang="zh-CN" dirty="0"/>
              <a:t>person cannot invoke a command on another person’s player object - only their </a:t>
            </a:r>
            <a:r>
              <a:rPr lang="en-US" altLang="zh-CN" dirty="0" smtClean="0"/>
              <a:t>own</a:t>
            </a:r>
          </a:p>
          <a:p>
            <a:r>
              <a:rPr lang="en-US" altLang="zh-CN" dirty="0" smtClean="0"/>
              <a:t>When </a:t>
            </a:r>
            <a:r>
              <a:rPr lang="en-US" altLang="zh-CN" dirty="0"/>
              <a:t>a player is added and the association is made with a connection, that player object becomes a “local player” object on the client of that </a:t>
            </a:r>
            <a:r>
              <a:rPr lang="en-US" altLang="zh-CN" dirty="0" smtClean="0"/>
              <a:t>player</a:t>
            </a:r>
          </a:p>
          <a:p>
            <a:pPr lvl="1"/>
            <a:r>
              <a:rPr lang="en-US" altLang="zh-CN" dirty="0" smtClean="0"/>
              <a:t>There </a:t>
            </a:r>
            <a:r>
              <a:rPr lang="en-US" altLang="zh-CN" dirty="0"/>
              <a:t>is a property </a:t>
            </a:r>
            <a:r>
              <a:rPr lang="en-US" altLang="zh-CN" dirty="0" err="1"/>
              <a:t>isLocalPlayer</a:t>
            </a:r>
            <a:r>
              <a:rPr lang="en-US" altLang="zh-CN" dirty="0"/>
              <a:t> that is set to true, and a callback </a:t>
            </a:r>
            <a:r>
              <a:rPr lang="en-US" altLang="zh-CN" dirty="0" err="1"/>
              <a:t>OnStartLocalPlayer</a:t>
            </a:r>
            <a:r>
              <a:rPr lang="en-US" altLang="zh-CN" dirty="0"/>
              <a:t>() that is invoked on the object on the </a:t>
            </a:r>
            <a:r>
              <a:rPr lang="en-US" altLang="zh-CN" dirty="0" smtClean="0"/>
              <a:t>client</a:t>
            </a:r>
            <a:endParaRPr lang="zh-CN" altLang="en-US" dirty="0"/>
          </a:p>
        </p:txBody>
      </p:sp>
    </p:spTree>
    <p:extLst>
      <p:ext uri="{BB962C8B-B14F-4D97-AF65-F5344CB8AC3E}">
        <p14:creationId xmlns:p14="http://schemas.microsoft.com/office/powerpoint/2010/main" val="29514347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99592" y="1844824"/>
            <a:ext cx="7398568" cy="2862322"/>
          </a:xfrm>
          <a:prstGeom prst="rect">
            <a:avLst/>
          </a:prstGeom>
        </p:spPr>
        <p:txBody>
          <a:bodyPr wrap="square">
            <a:spAutoFit/>
          </a:bodyPr>
          <a:lstStyle/>
          <a:p>
            <a:r>
              <a:rPr lang="en-US" altLang="zh-CN" dirty="0"/>
              <a:t> // for users to apply settings from their lobby player object to their in-game player object</a:t>
            </a:r>
          </a:p>
          <a:p>
            <a:r>
              <a:rPr lang="en-US" altLang="zh-CN" dirty="0"/>
              <a:t>    public override bool </a:t>
            </a:r>
            <a:r>
              <a:rPr lang="en-US" altLang="zh-CN" dirty="0" err="1"/>
              <a:t>OnLobbyServerSceneLoadedForPlayer</a:t>
            </a:r>
            <a:r>
              <a:rPr lang="en-US" altLang="zh-CN" dirty="0"/>
              <a:t>(</a:t>
            </a:r>
            <a:r>
              <a:rPr lang="en-US" altLang="zh-CN" dirty="0" err="1"/>
              <a:t>GameObject</a:t>
            </a:r>
            <a:r>
              <a:rPr lang="en-US" altLang="zh-CN" dirty="0"/>
              <a:t> </a:t>
            </a:r>
            <a:r>
              <a:rPr lang="en-US" altLang="zh-CN" dirty="0" err="1"/>
              <a:t>lobbyPlayer</a:t>
            </a:r>
            <a:r>
              <a:rPr lang="en-US" altLang="zh-CN" dirty="0"/>
              <a:t>, </a:t>
            </a:r>
            <a:r>
              <a:rPr lang="en-US" altLang="zh-CN" dirty="0" err="1"/>
              <a:t>GameObject</a:t>
            </a:r>
            <a:r>
              <a:rPr lang="en-US" altLang="zh-CN" dirty="0"/>
              <a:t> </a:t>
            </a:r>
            <a:r>
              <a:rPr lang="en-US" altLang="zh-CN" dirty="0" err="1"/>
              <a:t>gamePlayer</a:t>
            </a:r>
            <a:r>
              <a:rPr lang="en-US" altLang="zh-CN" dirty="0"/>
              <a:t>)</a:t>
            </a:r>
          </a:p>
          <a:p>
            <a:r>
              <a:rPr lang="en-US" altLang="zh-CN" dirty="0"/>
              <a:t>    {</a:t>
            </a:r>
          </a:p>
          <a:p>
            <a:r>
              <a:rPr lang="en-US" altLang="zh-CN" dirty="0"/>
              <a:t>        </a:t>
            </a:r>
            <a:r>
              <a:rPr lang="en-US" altLang="zh-CN" dirty="0" err="1"/>
              <a:t>var</a:t>
            </a:r>
            <a:r>
              <a:rPr lang="en-US" altLang="zh-CN" dirty="0"/>
              <a:t> cc = </a:t>
            </a:r>
            <a:r>
              <a:rPr lang="en-US" altLang="zh-CN" dirty="0" err="1"/>
              <a:t>lobbyPlayer.GetComponent</a:t>
            </a:r>
            <a:r>
              <a:rPr lang="en-US" altLang="zh-CN" dirty="0"/>
              <a:t>&lt;</a:t>
            </a:r>
            <a:r>
              <a:rPr lang="en-US" altLang="zh-CN" dirty="0" err="1"/>
              <a:t>ColorControl</a:t>
            </a:r>
            <a:r>
              <a:rPr lang="en-US" altLang="zh-CN" dirty="0"/>
              <a:t>&gt;();</a:t>
            </a:r>
          </a:p>
          <a:p>
            <a:r>
              <a:rPr lang="en-US" altLang="zh-CN" dirty="0"/>
              <a:t>        </a:t>
            </a:r>
            <a:r>
              <a:rPr lang="en-US" altLang="zh-CN" dirty="0" err="1"/>
              <a:t>var</a:t>
            </a:r>
            <a:r>
              <a:rPr lang="en-US" altLang="zh-CN" dirty="0"/>
              <a:t> player = </a:t>
            </a:r>
            <a:r>
              <a:rPr lang="en-US" altLang="zh-CN" dirty="0" err="1"/>
              <a:t>gamePlayer.GetComponent</a:t>
            </a:r>
            <a:r>
              <a:rPr lang="en-US" altLang="zh-CN" dirty="0"/>
              <a:t>&lt;Player&gt;();</a:t>
            </a:r>
          </a:p>
          <a:p>
            <a:r>
              <a:rPr lang="en-US" altLang="zh-CN" dirty="0"/>
              <a:t>        </a:t>
            </a:r>
            <a:r>
              <a:rPr lang="en-US" altLang="zh-CN" dirty="0" err="1"/>
              <a:t>player.myColor</a:t>
            </a:r>
            <a:r>
              <a:rPr lang="en-US" altLang="zh-CN" dirty="0"/>
              <a:t> = </a:t>
            </a:r>
            <a:r>
              <a:rPr lang="en-US" altLang="zh-CN" dirty="0" err="1"/>
              <a:t>cc.myColor</a:t>
            </a:r>
            <a:r>
              <a:rPr lang="en-US" altLang="zh-CN" dirty="0"/>
              <a:t>;</a:t>
            </a:r>
          </a:p>
          <a:p>
            <a:r>
              <a:rPr lang="en-US" altLang="zh-CN" dirty="0"/>
              <a:t>        return true;</a:t>
            </a:r>
          </a:p>
          <a:p>
            <a:r>
              <a:rPr lang="en-US" altLang="zh-CN" dirty="0"/>
              <a:t>    }</a:t>
            </a:r>
            <a:endParaRPr lang="zh-CN" altLang="en-US" dirty="0"/>
          </a:p>
        </p:txBody>
      </p:sp>
    </p:spTree>
    <p:extLst>
      <p:ext uri="{BB962C8B-B14F-4D97-AF65-F5344CB8AC3E}">
        <p14:creationId xmlns:p14="http://schemas.microsoft.com/office/powerpoint/2010/main" val="393935862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Network Clients and Servers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410812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Many multiplayer games will be able to use the </a:t>
            </a:r>
            <a:r>
              <a:rPr lang="en-US" altLang="zh-CN" dirty="0" err="1"/>
              <a:t>NetworkManager</a:t>
            </a:r>
            <a:r>
              <a:rPr lang="en-US" altLang="zh-CN" dirty="0"/>
              <a:t> to manage connections, but it is possible to use the lower level </a:t>
            </a:r>
            <a:r>
              <a:rPr lang="en-US" altLang="zh-CN" dirty="0" err="1"/>
              <a:t>NetworkServer</a:t>
            </a:r>
            <a:r>
              <a:rPr lang="en-US" altLang="zh-CN" dirty="0"/>
              <a:t> and </a:t>
            </a:r>
            <a:r>
              <a:rPr lang="en-US" altLang="zh-CN" dirty="0" err="1"/>
              <a:t>NetworkClient</a:t>
            </a:r>
            <a:r>
              <a:rPr lang="en-US" altLang="zh-CN" dirty="0"/>
              <a:t> classes directly.</a:t>
            </a:r>
          </a:p>
          <a:p>
            <a:r>
              <a:rPr lang="en-US" altLang="zh-CN" dirty="0"/>
              <a:t>When using the HLAPI, every game must have a server that hosts the </a:t>
            </a:r>
            <a:r>
              <a:rPr lang="en-US" altLang="zh-CN" dirty="0" smtClean="0"/>
              <a:t>game</a:t>
            </a:r>
          </a:p>
          <a:p>
            <a:pPr lvl="1"/>
            <a:r>
              <a:rPr lang="en-US" altLang="zh-CN" dirty="0" smtClean="0"/>
              <a:t>So</a:t>
            </a:r>
            <a:r>
              <a:rPr lang="en-US" altLang="zh-CN" dirty="0"/>
              <a:t>, each participant in a multiplayer game can be a client, a dedicated server, or a combination of server and client at the same </a:t>
            </a:r>
            <a:r>
              <a:rPr lang="en-US" altLang="zh-CN" dirty="0" smtClean="0"/>
              <a:t>time</a:t>
            </a:r>
          </a:p>
          <a:p>
            <a:pPr lvl="1"/>
            <a:r>
              <a:rPr lang="en-US" altLang="zh-CN" dirty="0" smtClean="0"/>
              <a:t>This </a:t>
            </a:r>
            <a:r>
              <a:rPr lang="en-US" altLang="zh-CN" dirty="0"/>
              <a:t>combination role is the common case of a multiplayer game with no dedicated server.</a:t>
            </a:r>
            <a:endParaRPr lang="en-US" altLang="zh-CN" dirty="0">
              <a:effectLst/>
            </a:endParaRPr>
          </a:p>
        </p:txBody>
      </p:sp>
    </p:spTree>
    <p:extLst>
      <p:ext uri="{BB962C8B-B14F-4D97-AF65-F5344CB8AC3E}">
        <p14:creationId xmlns:p14="http://schemas.microsoft.com/office/powerpoint/2010/main" val="7904129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For multiplayer games with no dedicated server, one of the players running the game acts as the “Server” for that </a:t>
            </a:r>
            <a:r>
              <a:rPr lang="en-US" altLang="zh-CN" dirty="0" smtClean="0"/>
              <a:t>game</a:t>
            </a:r>
          </a:p>
          <a:p>
            <a:pPr lvl="1"/>
            <a:r>
              <a:rPr lang="en-US" altLang="zh-CN" dirty="0" smtClean="0"/>
              <a:t>On </a:t>
            </a:r>
            <a:r>
              <a:rPr lang="en-US" altLang="zh-CN" dirty="0"/>
              <a:t>that </a:t>
            </a:r>
            <a:r>
              <a:rPr lang="en-US" altLang="zh-CN" dirty="0" smtClean="0"/>
              <a:t>particular </a:t>
            </a:r>
            <a:r>
              <a:rPr lang="en-US" altLang="zh-CN" dirty="0"/>
              <a:t>player’s instance of the game would be running a “Local Client” instead of a normal remote </a:t>
            </a:r>
            <a:r>
              <a:rPr lang="en-US" altLang="zh-CN" dirty="0" smtClean="0"/>
              <a:t>client</a:t>
            </a:r>
          </a:p>
          <a:p>
            <a:pPr lvl="1"/>
            <a:r>
              <a:rPr lang="en-US" altLang="zh-CN" dirty="0" smtClean="0"/>
              <a:t>The </a:t>
            </a:r>
            <a:r>
              <a:rPr lang="en-US" altLang="zh-CN" dirty="0"/>
              <a:t>local client uses the same Unity scenes and objects as the server, and communicates internally using message queues instead of sending messages across the </a:t>
            </a:r>
            <a:r>
              <a:rPr lang="en-US" altLang="zh-CN" dirty="0" smtClean="0"/>
              <a:t>network</a:t>
            </a:r>
          </a:p>
          <a:p>
            <a:pPr lvl="1"/>
            <a:r>
              <a:rPr lang="en-US" altLang="zh-CN" dirty="0" smtClean="0"/>
              <a:t>But</a:t>
            </a:r>
            <a:r>
              <a:rPr lang="en-US" altLang="zh-CN" dirty="0"/>
              <a:t>, to HLAPI code and systems, the local client is just another client, so almost all user code is the same whether a client is local or </a:t>
            </a:r>
            <a:r>
              <a:rPr lang="en-US" altLang="zh-CN" dirty="0" smtClean="0"/>
              <a:t>remote</a:t>
            </a:r>
          </a:p>
          <a:p>
            <a:pPr lvl="1"/>
            <a:r>
              <a:rPr lang="en-US" altLang="zh-CN" dirty="0" smtClean="0"/>
              <a:t>This </a:t>
            </a:r>
            <a:r>
              <a:rPr lang="en-US" altLang="zh-CN" dirty="0"/>
              <a:t>makes it easy to make a game that works in multiplayer and stand-alone mode with the same code.</a:t>
            </a:r>
            <a:endParaRPr lang="zh-CN" altLang="en-US" dirty="0"/>
          </a:p>
        </p:txBody>
      </p:sp>
    </p:spTree>
    <p:extLst>
      <p:ext uri="{BB962C8B-B14F-4D97-AF65-F5344CB8AC3E}">
        <p14:creationId xmlns:p14="http://schemas.microsoft.com/office/powerpoint/2010/main" val="32337134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A common pattern for multiplayer games is to have an object that manages the network state of the </a:t>
            </a:r>
            <a:r>
              <a:rPr lang="en-US" altLang="zh-CN" dirty="0" smtClean="0"/>
              <a:t>game</a:t>
            </a:r>
          </a:p>
          <a:p>
            <a:r>
              <a:rPr lang="en-US" altLang="zh-CN" dirty="0" smtClean="0"/>
              <a:t>Below </a:t>
            </a:r>
            <a:r>
              <a:rPr lang="en-US" altLang="zh-CN" dirty="0"/>
              <a:t>is the start of a </a:t>
            </a:r>
            <a:r>
              <a:rPr lang="en-US" altLang="zh-CN" dirty="0" err="1"/>
              <a:t>NetworkManager</a:t>
            </a:r>
            <a:r>
              <a:rPr lang="en-US" altLang="zh-CN" dirty="0"/>
              <a:t> </a:t>
            </a:r>
            <a:r>
              <a:rPr lang="en-US" altLang="zh-CN" dirty="0" smtClean="0"/>
              <a:t>script</a:t>
            </a:r>
          </a:p>
          <a:p>
            <a:pPr lvl="1"/>
            <a:r>
              <a:rPr lang="en-US" altLang="zh-CN" dirty="0" smtClean="0"/>
              <a:t>This </a:t>
            </a:r>
            <a:r>
              <a:rPr lang="en-US" altLang="zh-CN" dirty="0"/>
              <a:t>script would be attached to a game object that is in the startup scene of the </a:t>
            </a:r>
            <a:r>
              <a:rPr lang="en-US" altLang="zh-CN" dirty="0" smtClean="0"/>
              <a:t>game</a:t>
            </a:r>
          </a:p>
          <a:p>
            <a:pPr lvl="1"/>
            <a:r>
              <a:rPr lang="en-US" altLang="zh-CN" dirty="0" smtClean="0"/>
              <a:t>It </a:t>
            </a:r>
            <a:r>
              <a:rPr lang="en-US" altLang="zh-CN" dirty="0"/>
              <a:t>has a simple UI and keyboard handling functions that allow the game to be started in different network </a:t>
            </a:r>
            <a:r>
              <a:rPr lang="en-US" altLang="zh-CN" dirty="0" smtClean="0"/>
              <a:t>modes</a:t>
            </a:r>
          </a:p>
          <a:p>
            <a:pPr lvl="1"/>
            <a:r>
              <a:rPr lang="en-US" altLang="zh-CN" dirty="0" smtClean="0"/>
              <a:t>For </a:t>
            </a:r>
            <a:r>
              <a:rPr lang="en-US" altLang="zh-CN" dirty="0"/>
              <a:t>a real game this might be a more visually appealing menu with options such as “Start Single Player Game” and “Start Multiplayer Game”.</a:t>
            </a:r>
            <a:endParaRPr lang="zh-CN" altLang="en-US" dirty="0"/>
          </a:p>
        </p:txBody>
      </p:sp>
    </p:spTree>
    <p:extLst>
      <p:ext uri="{BB962C8B-B14F-4D97-AF65-F5344CB8AC3E}">
        <p14:creationId xmlns:p14="http://schemas.microsoft.com/office/powerpoint/2010/main" val="33727369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0"/>
            <a:ext cx="8766720" cy="7032694"/>
          </a:xfrm>
          <a:prstGeom prst="rect">
            <a:avLst/>
          </a:prstGeom>
        </p:spPr>
        <p:txBody>
          <a:bodyPr wrap="square">
            <a:spAutoFit/>
          </a:bodyPr>
          <a:lstStyle/>
          <a:p>
            <a:r>
              <a:rPr lang="en-US" altLang="zh-CN" sz="1100" dirty="0"/>
              <a:t>using </a:t>
            </a:r>
            <a:r>
              <a:rPr lang="en-US" altLang="zh-CN" sz="1100" dirty="0" err="1"/>
              <a:t>UnityEngine</a:t>
            </a:r>
            <a:r>
              <a:rPr lang="en-US" altLang="zh-CN" sz="1100" dirty="0"/>
              <a:t>;</a:t>
            </a:r>
          </a:p>
          <a:p>
            <a:r>
              <a:rPr lang="en-US" altLang="zh-CN" sz="1100" dirty="0"/>
              <a:t>using </a:t>
            </a:r>
            <a:r>
              <a:rPr lang="en-US" altLang="zh-CN" sz="1100" dirty="0" err="1"/>
              <a:t>UnityEngine.Networking</a:t>
            </a:r>
            <a:r>
              <a:rPr lang="en-US" altLang="zh-CN" sz="1100" dirty="0"/>
              <a:t>;</a:t>
            </a:r>
          </a:p>
          <a:p>
            <a:endParaRPr lang="en-US" altLang="zh-CN" sz="1100" dirty="0"/>
          </a:p>
          <a:p>
            <a:r>
              <a:rPr lang="en-US" altLang="zh-CN" sz="1100" dirty="0"/>
              <a:t>public class </a:t>
            </a:r>
            <a:r>
              <a:rPr lang="en-US" altLang="zh-CN" sz="1100" dirty="0" err="1"/>
              <a:t>MyNetworkManager</a:t>
            </a:r>
            <a:r>
              <a:rPr lang="en-US" altLang="zh-CN" sz="1100" dirty="0"/>
              <a:t> : </a:t>
            </a:r>
            <a:r>
              <a:rPr lang="en-US" altLang="zh-CN" sz="1100" dirty="0" err="1"/>
              <a:t>MonoBehaviour</a:t>
            </a:r>
            <a:r>
              <a:rPr lang="en-US" altLang="zh-CN" sz="1100" dirty="0"/>
              <a:t> {</a:t>
            </a:r>
          </a:p>
          <a:p>
            <a:r>
              <a:rPr lang="en-US" altLang="zh-CN" sz="1100" dirty="0"/>
              <a:t>    </a:t>
            </a:r>
          </a:p>
          <a:p>
            <a:r>
              <a:rPr lang="en-US" altLang="zh-CN" sz="1100" dirty="0"/>
              <a:t>    public bool </a:t>
            </a:r>
            <a:r>
              <a:rPr lang="en-US" altLang="zh-CN" sz="1100" dirty="0" err="1"/>
              <a:t>isAtStartup</a:t>
            </a:r>
            <a:r>
              <a:rPr lang="en-US" altLang="zh-CN" sz="1100" dirty="0"/>
              <a:t> = true;</a:t>
            </a:r>
          </a:p>
          <a:p>
            <a:r>
              <a:rPr lang="en-US" altLang="zh-CN" sz="1100" dirty="0"/>
              <a:t>    </a:t>
            </a:r>
          </a:p>
          <a:p>
            <a:r>
              <a:rPr lang="en-US" altLang="zh-CN" sz="1100" dirty="0"/>
              <a:t>    </a:t>
            </a:r>
            <a:r>
              <a:rPr lang="en-US" altLang="zh-CN" sz="1100" dirty="0" err="1"/>
              <a:t>NetworkClient</a:t>
            </a:r>
            <a:r>
              <a:rPr lang="en-US" altLang="zh-CN" sz="1100" dirty="0"/>
              <a:t> </a:t>
            </a:r>
            <a:r>
              <a:rPr lang="en-US" altLang="zh-CN" sz="1100" dirty="0" err="1"/>
              <a:t>myClient</a:t>
            </a:r>
            <a:r>
              <a:rPr lang="en-US" altLang="zh-CN" sz="1100" dirty="0"/>
              <a:t>;</a:t>
            </a:r>
          </a:p>
          <a:p>
            <a:endParaRPr lang="en-US" altLang="zh-CN" sz="1100" dirty="0"/>
          </a:p>
          <a:p>
            <a:r>
              <a:rPr lang="en-US" altLang="zh-CN" sz="1100" dirty="0"/>
              <a:t>    void Update () </a:t>
            </a:r>
          </a:p>
          <a:p>
            <a:r>
              <a:rPr lang="en-US" altLang="zh-CN" sz="1100" dirty="0"/>
              <a:t>    {</a:t>
            </a:r>
          </a:p>
          <a:p>
            <a:r>
              <a:rPr lang="en-US" altLang="zh-CN" sz="1100" dirty="0"/>
              <a:t>        if (</a:t>
            </a:r>
            <a:r>
              <a:rPr lang="en-US" altLang="zh-CN" sz="1100" dirty="0" err="1"/>
              <a:t>isAtStartup</a:t>
            </a:r>
            <a:r>
              <a:rPr lang="en-US" altLang="zh-CN" sz="1100" dirty="0"/>
              <a:t>)</a:t>
            </a:r>
          </a:p>
          <a:p>
            <a:r>
              <a:rPr lang="en-US" altLang="zh-CN" sz="1100" dirty="0"/>
              <a:t>        {</a:t>
            </a:r>
          </a:p>
          <a:p>
            <a:r>
              <a:rPr lang="en-US" altLang="zh-CN" sz="1100" dirty="0"/>
              <a:t>            if (</a:t>
            </a:r>
            <a:r>
              <a:rPr lang="en-US" altLang="zh-CN" sz="1100" dirty="0" err="1"/>
              <a:t>Input.GetKeyDown</a:t>
            </a:r>
            <a:r>
              <a:rPr lang="en-US" altLang="zh-CN" sz="1100" dirty="0"/>
              <a:t>(</a:t>
            </a:r>
            <a:r>
              <a:rPr lang="en-US" altLang="zh-CN" sz="1100" dirty="0" err="1"/>
              <a:t>KeyCode.S</a:t>
            </a:r>
            <a:r>
              <a:rPr lang="en-US" altLang="zh-CN" sz="1100" dirty="0"/>
              <a:t>))</a:t>
            </a:r>
          </a:p>
          <a:p>
            <a:r>
              <a:rPr lang="en-US" altLang="zh-CN" sz="1100" dirty="0"/>
              <a:t>            {</a:t>
            </a:r>
          </a:p>
          <a:p>
            <a:r>
              <a:rPr lang="en-US" altLang="zh-CN" sz="1100" dirty="0"/>
              <a:t>                </a:t>
            </a:r>
            <a:r>
              <a:rPr lang="en-US" altLang="zh-CN" sz="1100" dirty="0" err="1"/>
              <a:t>SetupServer</a:t>
            </a:r>
            <a:r>
              <a:rPr lang="en-US" altLang="zh-CN" sz="1100" dirty="0"/>
              <a:t>();</a:t>
            </a:r>
          </a:p>
          <a:p>
            <a:r>
              <a:rPr lang="en-US" altLang="zh-CN" sz="1100" dirty="0"/>
              <a:t>            }</a:t>
            </a:r>
          </a:p>
          <a:p>
            <a:r>
              <a:rPr lang="en-US" altLang="zh-CN" sz="1100" dirty="0"/>
              <a:t>            </a:t>
            </a:r>
          </a:p>
          <a:p>
            <a:r>
              <a:rPr lang="en-US" altLang="zh-CN" sz="1100" dirty="0"/>
              <a:t>            if (</a:t>
            </a:r>
            <a:r>
              <a:rPr lang="en-US" altLang="zh-CN" sz="1100" dirty="0" err="1"/>
              <a:t>Input.GetKeyDown</a:t>
            </a:r>
            <a:r>
              <a:rPr lang="en-US" altLang="zh-CN" sz="1100" dirty="0"/>
              <a:t>(</a:t>
            </a:r>
            <a:r>
              <a:rPr lang="en-US" altLang="zh-CN" sz="1100" dirty="0" err="1"/>
              <a:t>KeyCode.C</a:t>
            </a:r>
            <a:r>
              <a:rPr lang="en-US" altLang="zh-CN" sz="1100" dirty="0"/>
              <a:t>))</a:t>
            </a:r>
          </a:p>
          <a:p>
            <a:r>
              <a:rPr lang="en-US" altLang="zh-CN" sz="1100" dirty="0"/>
              <a:t>            {</a:t>
            </a:r>
          </a:p>
          <a:p>
            <a:r>
              <a:rPr lang="en-US" altLang="zh-CN" sz="1100" dirty="0"/>
              <a:t>                </a:t>
            </a:r>
            <a:r>
              <a:rPr lang="en-US" altLang="zh-CN" sz="1100" dirty="0" err="1"/>
              <a:t>SetupClient</a:t>
            </a:r>
            <a:r>
              <a:rPr lang="en-US" altLang="zh-CN" sz="1100" dirty="0"/>
              <a:t>();</a:t>
            </a:r>
          </a:p>
          <a:p>
            <a:r>
              <a:rPr lang="en-US" altLang="zh-CN" sz="1100" dirty="0"/>
              <a:t>            }</a:t>
            </a:r>
          </a:p>
          <a:p>
            <a:r>
              <a:rPr lang="en-US" altLang="zh-CN" sz="1100" dirty="0"/>
              <a:t>            </a:t>
            </a:r>
          </a:p>
          <a:p>
            <a:r>
              <a:rPr lang="en-US" altLang="zh-CN" sz="1100" dirty="0"/>
              <a:t>            if (</a:t>
            </a:r>
            <a:r>
              <a:rPr lang="en-US" altLang="zh-CN" sz="1100" dirty="0" err="1"/>
              <a:t>Input.GetKeyDown</a:t>
            </a:r>
            <a:r>
              <a:rPr lang="en-US" altLang="zh-CN" sz="1100" dirty="0"/>
              <a:t>(</a:t>
            </a:r>
            <a:r>
              <a:rPr lang="en-US" altLang="zh-CN" sz="1100" dirty="0" err="1"/>
              <a:t>KeyCode.B</a:t>
            </a:r>
            <a:r>
              <a:rPr lang="en-US" altLang="zh-CN" sz="1100" dirty="0"/>
              <a:t>))</a:t>
            </a:r>
          </a:p>
          <a:p>
            <a:r>
              <a:rPr lang="en-US" altLang="zh-CN" sz="1100" dirty="0"/>
              <a:t>            {</a:t>
            </a:r>
          </a:p>
          <a:p>
            <a:r>
              <a:rPr lang="en-US" altLang="zh-CN" sz="1100" dirty="0"/>
              <a:t>                </a:t>
            </a:r>
            <a:r>
              <a:rPr lang="en-US" altLang="zh-CN" sz="1100" dirty="0" err="1"/>
              <a:t>SetupServer</a:t>
            </a:r>
            <a:r>
              <a:rPr lang="en-US" altLang="zh-CN" sz="1100" dirty="0"/>
              <a:t>();</a:t>
            </a:r>
          </a:p>
          <a:p>
            <a:r>
              <a:rPr lang="en-US" altLang="zh-CN" sz="1100" dirty="0"/>
              <a:t>                </a:t>
            </a:r>
            <a:r>
              <a:rPr lang="en-US" altLang="zh-CN" sz="1100" dirty="0" err="1"/>
              <a:t>SetupLocalClient</a:t>
            </a:r>
            <a:r>
              <a:rPr lang="en-US" altLang="zh-CN" sz="1100" dirty="0"/>
              <a:t>();</a:t>
            </a:r>
          </a:p>
          <a:p>
            <a:r>
              <a:rPr lang="en-US" altLang="zh-CN" sz="1100" dirty="0"/>
              <a:t>            }</a:t>
            </a:r>
          </a:p>
          <a:p>
            <a:r>
              <a:rPr lang="en-US" altLang="zh-CN" sz="1100" dirty="0"/>
              <a:t>        }</a:t>
            </a:r>
          </a:p>
          <a:p>
            <a:r>
              <a:rPr lang="en-US" altLang="zh-CN" sz="1100" dirty="0"/>
              <a:t>    }</a:t>
            </a:r>
          </a:p>
          <a:p>
            <a:r>
              <a:rPr lang="en-US" altLang="zh-CN" sz="1100" dirty="0"/>
              <a:t>    </a:t>
            </a:r>
          </a:p>
          <a:p>
            <a:r>
              <a:rPr lang="en-US" altLang="zh-CN" sz="1100" dirty="0"/>
              <a:t>    void </a:t>
            </a:r>
            <a:r>
              <a:rPr lang="en-US" altLang="zh-CN" sz="1100" dirty="0" err="1"/>
              <a:t>OnGUI</a:t>
            </a:r>
            <a:r>
              <a:rPr lang="en-US" altLang="zh-CN" sz="1100" dirty="0"/>
              <a:t>()</a:t>
            </a:r>
          </a:p>
          <a:p>
            <a:r>
              <a:rPr lang="en-US" altLang="zh-CN" sz="1100" dirty="0"/>
              <a:t>    {</a:t>
            </a:r>
          </a:p>
          <a:p>
            <a:r>
              <a:rPr lang="en-US" altLang="zh-CN" sz="1100" dirty="0"/>
              <a:t>        if (</a:t>
            </a:r>
            <a:r>
              <a:rPr lang="en-US" altLang="zh-CN" sz="1100" dirty="0" err="1"/>
              <a:t>isAtStartup</a:t>
            </a:r>
            <a:r>
              <a:rPr lang="en-US" altLang="zh-CN" sz="1100" dirty="0"/>
              <a:t>)</a:t>
            </a:r>
          </a:p>
          <a:p>
            <a:r>
              <a:rPr lang="en-US" altLang="zh-CN" sz="1100" dirty="0"/>
              <a:t>        {</a:t>
            </a:r>
          </a:p>
          <a:p>
            <a:r>
              <a:rPr lang="en-US" altLang="zh-CN" sz="1100" dirty="0"/>
              <a:t>            </a:t>
            </a:r>
            <a:r>
              <a:rPr lang="en-US" altLang="zh-CN" sz="1100" dirty="0" err="1"/>
              <a:t>GUI.Label</a:t>
            </a:r>
            <a:r>
              <a:rPr lang="en-US" altLang="zh-CN" sz="1100" dirty="0"/>
              <a:t>(new </a:t>
            </a:r>
            <a:r>
              <a:rPr lang="en-US" altLang="zh-CN" sz="1100" dirty="0" err="1"/>
              <a:t>Rect</a:t>
            </a:r>
            <a:r>
              <a:rPr lang="en-US" altLang="zh-CN" sz="1100" dirty="0"/>
              <a:t>(2, 10, 150, 100), "Press S for server");     </a:t>
            </a:r>
          </a:p>
          <a:p>
            <a:r>
              <a:rPr lang="en-US" altLang="zh-CN" sz="1100" dirty="0"/>
              <a:t>            </a:t>
            </a:r>
            <a:r>
              <a:rPr lang="en-US" altLang="zh-CN" sz="1100" dirty="0" err="1"/>
              <a:t>GUI.Label</a:t>
            </a:r>
            <a:r>
              <a:rPr lang="en-US" altLang="zh-CN" sz="1100" dirty="0"/>
              <a:t>(new </a:t>
            </a:r>
            <a:r>
              <a:rPr lang="en-US" altLang="zh-CN" sz="1100" dirty="0" err="1"/>
              <a:t>Rect</a:t>
            </a:r>
            <a:r>
              <a:rPr lang="en-US" altLang="zh-CN" sz="1100" dirty="0"/>
              <a:t>(2, 30, 150, 100), "Press B for both");       </a:t>
            </a:r>
          </a:p>
          <a:p>
            <a:r>
              <a:rPr lang="en-US" altLang="zh-CN" sz="1100" dirty="0"/>
              <a:t>            </a:t>
            </a:r>
            <a:r>
              <a:rPr lang="en-US" altLang="zh-CN" sz="1100" dirty="0" err="1"/>
              <a:t>GUI.Label</a:t>
            </a:r>
            <a:r>
              <a:rPr lang="en-US" altLang="zh-CN" sz="1100" dirty="0"/>
              <a:t>(new </a:t>
            </a:r>
            <a:r>
              <a:rPr lang="en-US" altLang="zh-CN" sz="1100" dirty="0" err="1"/>
              <a:t>Rect</a:t>
            </a:r>
            <a:r>
              <a:rPr lang="en-US" altLang="zh-CN" sz="1100" dirty="0"/>
              <a:t>(2, 50, 150, 100), "Press C for client");</a:t>
            </a:r>
          </a:p>
          <a:p>
            <a:r>
              <a:rPr lang="en-US" altLang="zh-CN" sz="1100" dirty="0"/>
              <a:t>        }</a:t>
            </a:r>
          </a:p>
          <a:p>
            <a:r>
              <a:rPr lang="en-US" altLang="zh-CN" sz="1100" dirty="0"/>
              <a:t>    }   </a:t>
            </a:r>
          </a:p>
          <a:p>
            <a:r>
              <a:rPr lang="en-US" altLang="zh-CN" sz="1100" dirty="0"/>
              <a:t>}</a:t>
            </a:r>
          </a:p>
        </p:txBody>
      </p:sp>
    </p:spTree>
    <p:extLst>
      <p:ext uri="{BB962C8B-B14F-4D97-AF65-F5344CB8AC3E}">
        <p14:creationId xmlns:p14="http://schemas.microsoft.com/office/powerpoint/2010/main" val="28873265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This skeleton of code calls setup functions to get things </a:t>
            </a:r>
            <a:r>
              <a:rPr lang="en-US" altLang="zh-CN" dirty="0" smtClean="0"/>
              <a:t>going</a:t>
            </a:r>
          </a:p>
          <a:p>
            <a:r>
              <a:rPr lang="en-US" altLang="zh-CN" dirty="0" smtClean="0"/>
              <a:t>Below </a:t>
            </a:r>
            <a:r>
              <a:rPr lang="en-US" altLang="zh-CN" dirty="0"/>
              <a:t>are the simple setup functions for each of the </a:t>
            </a:r>
            <a:r>
              <a:rPr lang="en-US" altLang="zh-CN" dirty="0" smtClean="0"/>
              <a:t>scenarios</a:t>
            </a:r>
          </a:p>
          <a:p>
            <a:r>
              <a:rPr lang="en-US" altLang="zh-CN" dirty="0" smtClean="0"/>
              <a:t>These </a:t>
            </a:r>
            <a:r>
              <a:rPr lang="en-US" altLang="zh-CN" dirty="0"/>
              <a:t>functions create a server, or the right kind of client for each </a:t>
            </a:r>
            <a:r>
              <a:rPr lang="en-US" altLang="zh-CN" dirty="0" smtClean="0"/>
              <a:t>scenario</a:t>
            </a:r>
          </a:p>
          <a:p>
            <a:pPr lvl="1"/>
            <a:r>
              <a:rPr lang="en-US" altLang="zh-CN" dirty="0" smtClean="0"/>
              <a:t>Note </a:t>
            </a:r>
            <a:r>
              <a:rPr lang="en-US" altLang="zh-CN" dirty="0"/>
              <a:t>that the remote client assumes the server is on the same machine (127.0.0.1), for a real game this would be well known internet address or something supplied by the </a:t>
            </a:r>
            <a:r>
              <a:rPr lang="en-US" altLang="zh-CN" dirty="0">
                <a:hlinkClick r:id="rId2"/>
              </a:rPr>
              <a:t>Match Making system</a:t>
            </a:r>
            <a:r>
              <a:rPr lang="en-US" altLang="zh-CN" dirty="0"/>
              <a:t>.</a:t>
            </a:r>
            <a:endParaRPr lang="zh-CN" altLang="en-US" dirty="0"/>
          </a:p>
        </p:txBody>
      </p:sp>
    </p:spTree>
    <p:extLst>
      <p:ext uri="{BB962C8B-B14F-4D97-AF65-F5344CB8AC3E}">
        <p14:creationId xmlns:p14="http://schemas.microsoft.com/office/powerpoint/2010/main" val="136596117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16632"/>
            <a:ext cx="8910736" cy="6463308"/>
          </a:xfrm>
          <a:prstGeom prst="rect">
            <a:avLst/>
          </a:prstGeom>
        </p:spPr>
        <p:txBody>
          <a:bodyPr wrap="square">
            <a:spAutoFit/>
          </a:bodyPr>
          <a:lstStyle/>
          <a:p>
            <a:r>
              <a:rPr lang="en-US" altLang="zh-CN" dirty="0"/>
              <a:t> // Create a server and listen on a port</a:t>
            </a:r>
          </a:p>
          <a:p>
            <a:r>
              <a:rPr lang="en-US" altLang="zh-CN" dirty="0"/>
              <a:t>    public void </a:t>
            </a:r>
            <a:r>
              <a:rPr lang="en-US" altLang="zh-CN" dirty="0" err="1"/>
              <a:t>SetupServer</a:t>
            </a:r>
            <a:r>
              <a:rPr lang="en-US" altLang="zh-CN" dirty="0"/>
              <a:t>()</a:t>
            </a:r>
          </a:p>
          <a:p>
            <a:r>
              <a:rPr lang="en-US" altLang="zh-CN" dirty="0"/>
              <a:t>    {</a:t>
            </a:r>
          </a:p>
          <a:p>
            <a:r>
              <a:rPr lang="en-US" altLang="zh-CN" dirty="0"/>
              <a:t>        </a:t>
            </a:r>
            <a:r>
              <a:rPr lang="en-US" altLang="zh-CN" dirty="0" err="1"/>
              <a:t>NetworkServer.Listen</a:t>
            </a:r>
            <a:r>
              <a:rPr lang="en-US" altLang="zh-CN" dirty="0"/>
              <a:t>(4444);</a:t>
            </a:r>
          </a:p>
          <a:p>
            <a:r>
              <a:rPr lang="en-US" altLang="zh-CN" dirty="0"/>
              <a:t>        </a:t>
            </a:r>
            <a:r>
              <a:rPr lang="en-US" altLang="zh-CN" dirty="0" err="1"/>
              <a:t>isAtStartup</a:t>
            </a:r>
            <a:r>
              <a:rPr lang="en-US" altLang="zh-CN" dirty="0"/>
              <a:t> = false;</a:t>
            </a:r>
          </a:p>
          <a:p>
            <a:r>
              <a:rPr lang="en-US" altLang="zh-CN" dirty="0"/>
              <a:t>    }</a:t>
            </a:r>
          </a:p>
          <a:p>
            <a:r>
              <a:rPr lang="en-US" altLang="zh-CN" dirty="0"/>
              <a:t>    </a:t>
            </a:r>
          </a:p>
          <a:p>
            <a:r>
              <a:rPr lang="en-US" altLang="zh-CN" dirty="0"/>
              <a:t>    // Create a client and connect to the server port</a:t>
            </a:r>
          </a:p>
          <a:p>
            <a:r>
              <a:rPr lang="en-US" altLang="zh-CN" dirty="0"/>
              <a:t>    public void </a:t>
            </a:r>
            <a:r>
              <a:rPr lang="en-US" altLang="zh-CN" dirty="0" err="1"/>
              <a:t>SetupClient</a:t>
            </a:r>
            <a:r>
              <a:rPr lang="en-US" altLang="zh-CN" dirty="0"/>
              <a:t>()</a:t>
            </a:r>
          </a:p>
          <a:p>
            <a:r>
              <a:rPr lang="en-US" altLang="zh-CN" dirty="0"/>
              <a:t>    {</a:t>
            </a:r>
          </a:p>
          <a:p>
            <a:r>
              <a:rPr lang="en-US" altLang="zh-CN" dirty="0"/>
              <a:t>        </a:t>
            </a:r>
            <a:r>
              <a:rPr lang="en-US" altLang="zh-CN" dirty="0" err="1"/>
              <a:t>myClient</a:t>
            </a:r>
            <a:r>
              <a:rPr lang="en-US" altLang="zh-CN" dirty="0"/>
              <a:t> = new </a:t>
            </a:r>
            <a:r>
              <a:rPr lang="en-US" altLang="zh-CN" dirty="0" err="1"/>
              <a:t>NetworkClient</a:t>
            </a:r>
            <a:r>
              <a:rPr lang="en-US" altLang="zh-CN" dirty="0"/>
              <a:t>();</a:t>
            </a:r>
          </a:p>
          <a:p>
            <a:r>
              <a:rPr lang="en-US" altLang="zh-CN" dirty="0"/>
              <a:t>        </a:t>
            </a:r>
            <a:r>
              <a:rPr lang="en-US" altLang="zh-CN" dirty="0" err="1"/>
              <a:t>myClient.RegisterHandler</a:t>
            </a:r>
            <a:r>
              <a:rPr lang="en-US" altLang="zh-CN" dirty="0"/>
              <a:t>(</a:t>
            </a:r>
            <a:r>
              <a:rPr lang="en-US" altLang="zh-CN" dirty="0" err="1"/>
              <a:t>MsgType.Connect</a:t>
            </a:r>
            <a:r>
              <a:rPr lang="en-US" altLang="zh-CN" dirty="0"/>
              <a:t>, </a:t>
            </a:r>
            <a:r>
              <a:rPr lang="en-US" altLang="zh-CN" dirty="0" err="1"/>
              <a:t>OnConnected</a:t>
            </a:r>
            <a:r>
              <a:rPr lang="en-US" altLang="zh-CN" dirty="0"/>
              <a:t>);     </a:t>
            </a:r>
          </a:p>
          <a:p>
            <a:r>
              <a:rPr lang="en-US" altLang="zh-CN" dirty="0"/>
              <a:t>        </a:t>
            </a:r>
            <a:r>
              <a:rPr lang="en-US" altLang="zh-CN" dirty="0" err="1"/>
              <a:t>myClient.Connect</a:t>
            </a:r>
            <a:r>
              <a:rPr lang="en-US" altLang="zh-CN" dirty="0"/>
              <a:t>("127.0.0.1", 4444);</a:t>
            </a:r>
          </a:p>
          <a:p>
            <a:r>
              <a:rPr lang="en-US" altLang="zh-CN" dirty="0"/>
              <a:t>        </a:t>
            </a:r>
            <a:r>
              <a:rPr lang="en-US" altLang="zh-CN" dirty="0" err="1"/>
              <a:t>isAtStartup</a:t>
            </a:r>
            <a:r>
              <a:rPr lang="en-US" altLang="zh-CN" dirty="0"/>
              <a:t> = false;</a:t>
            </a:r>
          </a:p>
          <a:p>
            <a:r>
              <a:rPr lang="en-US" altLang="zh-CN" dirty="0"/>
              <a:t>    }</a:t>
            </a:r>
          </a:p>
          <a:p>
            <a:r>
              <a:rPr lang="en-US" altLang="zh-CN" dirty="0"/>
              <a:t>    </a:t>
            </a:r>
          </a:p>
          <a:p>
            <a:r>
              <a:rPr lang="en-US" altLang="zh-CN" dirty="0"/>
              <a:t>    // Create a local client and connect to the local server</a:t>
            </a:r>
          </a:p>
          <a:p>
            <a:r>
              <a:rPr lang="en-US" altLang="zh-CN" dirty="0"/>
              <a:t>    public void </a:t>
            </a:r>
            <a:r>
              <a:rPr lang="en-US" altLang="zh-CN" dirty="0" err="1"/>
              <a:t>SetupLocalClient</a:t>
            </a:r>
            <a:r>
              <a:rPr lang="en-US" altLang="zh-CN" dirty="0"/>
              <a:t>()</a:t>
            </a:r>
          </a:p>
          <a:p>
            <a:r>
              <a:rPr lang="en-US" altLang="zh-CN" dirty="0"/>
              <a:t>    {</a:t>
            </a:r>
          </a:p>
          <a:p>
            <a:r>
              <a:rPr lang="en-US" altLang="zh-CN" dirty="0"/>
              <a:t>        </a:t>
            </a:r>
            <a:r>
              <a:rPr lang="en-US" altLang="zh-CN" dirty="0" err="1"/>
              <a:t>myClient</a:t>
            </a:r>
            <a:r>
              <a:rPr lang="en-US" altLang="zh-CN" dirty="0"/>
              <a:t> = </a:t>
            </a:r>
            <a:r>
              <a:rPr lang="en-US" altLang="zh-CN" dirty="0" err="1"/>
              <a:t>ClientScene.ConnectLocalServer</a:t>
            </a:r>
            <a:r>
              <a:rPr lang="en-US" altLang="zh-CN" dirty="0"/>
              <a:t>();</a:t>
            </a:r>
          </a:p>
          <a:p>
            <a:r>
              <a:rPr lang="en-US" altLang="zh-CN" dirty="0"/>
              <a:t>        </a:t>
            </a:r>
            <a:r>
              <a:rPr lang="en-US" altLang="zh-CN" dirty="0" err="1"/>
              <a:t>myClient.RegisterHandler</a:t>
            </a:r>
            <a:r>
              <a:rPr lang="en-US" altLang="zh-CN" dirty="0"/>
              <a:t>(</a:t>
            </a:r>
            <a:r>
              <a:rPr lang="en-US" altLang="zh-CN" dirty="0" err="1"/>
              <a:t>MsgType.Connect</a:t>
            </a:r>
            <a:r>
              <a:rPr lang="en-US" altLang="zh-CN" dirty="0"/>
              <a:t>, </a:t>
            </a:r>
            <a:r>
              <a:rPr lang="en-US" altLang="zh-CN" dirty="0" err="1"/>
              <a:t>OnConnected</a:t>
            </a:r>
            <a:r>
              <a:rPr lang="en-US" altLang="zh-CN" dirty="0"/>
              <a:t>);     </a:t>
            </a:r>
          </a:p>
          <a:p>
            <a:r>
              <a:rPr lang="en-US" altLang="zh-CN" dirty="0"/>
              <a:t>        </a:t>
            </a:r>
            <a:r>
              <a:rPr lang="en-US" altLang="zh-CN" dirty="0" err="1"/>
              <a:t>isAtStartup</a:t>
            </a:r>
            <a:r>
              <a:rPr lang="en-US" altLang="zh-CN" dirty="0"/>
              <a:t> = false;</a:t>
            </a:r>
          </a:p>
          <a:p>
            <a:r>
              <a:rPr lang="en-US" altLang="zh-CN" dirty="0"/>
              <a:t>    }</a:t>
            </a:r>
            <a:endParaRPr lang="zh-CN" altLang="en-US" dirty="0"/>
          </a:p>
        </p:txBody>
      </p:sp>
    </p:spTree>
    <p:extLst>
      <p:ext uri="{BB962C8B-B14F-4D97-AF65-F5344CB8AC3E}">
        <p14:creationId xmlns:p14="http://schemas.microsoft.com/office/powerpoint/2010/main" val="8347555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clients in this code registered a callback function for the connection event </a:t>
            </a:r>
            <a:r>
              <a:rPr lang="en-US" altLang="zh-CN" dirty="0" err="1" smtClean="0">
                <a:hlinkClick r:id="rId3"/>
              </a:rPr>
              <a:t>MsgType.Connect</a:t>
            </a:r>
            <a:endParaRPr lang="en-US" altLang="zh-CN" dirty="0" smtClean="0"/>
          </a:p>
          <a:p>
            <a:r>
              <a:rPr lang="en-US" altLang="zh-CN" dirty="0" smtClean="0"/>
              <a:t>This </a:t>
            </a:r>
            <a:r>
              <a:rPr lang="en-US" altLang="zh-CN" dirty="0"/>
              <a:t>is a built-in message of the HLAPI that is invoked when a client connects to a server. In this case, the code for the handler on the client is:</a:t>
            </a:r>
            <a:endParaRPr lang="zh-CN" altLang="en-US" dirty="0"/>
          </a:p>
        </p:txBody>
      </p:sp>
      <p:sp>
        <p:nvSpPr>
          <p:cNvPr id="4" name="矩形 3"/>
          <p:cNvSpPr/>
          <p:nvPr/>
        </p:nvSpPr>
        <p:spPr>
          <a:xfrm>
            <a:off x="1043608" y="5157192"/>
            <a:ext cx="6390456" cy="1477328"/>
          </a:xfrm>
          <a:prstGeom prst="rect">
            <a:avLst/>
          </a:prstGeom>
        </p:spPr>
        <p:txBody>
          <a:bodyPr wrap="square">
            <a:spAutoFit/>
          </a:bodyPr>
          <a:lstStyle/>
          <a:p>
            <a:r>
              <a:rPr lang="en-US" altLang="zh-CN" dirty="0"/>
              <a:t> // client function</a:t>
            </a:r>
          </a:p>
          <a:p>
            <a:r>
              <a:rPr lang="en-US" altLang="zh-CN" dirty="0"/>
              <a:t>    public void </a:t>
            </a:r>
            <a:r>
              <a:rPr lang="en-US" altLang="zh-CN" dirty="0" err="1"/>
              <a:t>OnConnected</a:t>
            </a:r>
            <a:r>
              <a:rPr lang="en-US" altLang="zh-CN" dirty="0"/>
              <a:t>(</a:t>
            </a:r>
            <a:r>
              <a:rPr lang="en-US" altLang="zh-CN" dirty="0" err="1"/>
              <a:t>NetworkMessage</a:t>
            </a:r>
            <a:r>
              <a:rPr lang="en-US" altLang="zh-CN" dirty="0"/>
              <a:t> </a:t>
            </a:r>
            <a:r>
              <a:rPr lang="en-US" altLang="zh-CN" dirty="0" err="1"/>
              <a:t>netMsg</a:t>
            </a:r>
            <a:r>
              <a:rPr lang="en-US" altLang="zh-CN" dirty="0"/>
              <a:t>)</a:t>
            </a:r>
          </a:p>
          <a:p>
            <a:r>
              <a:rPr lang="en-US" altLang="zh-CN" dirty="0"/>
              <a:t>    {</a:t>
            </a:r>
          </a:p>
          <a:p>
            <a:r>
              <a:rPr lang="en-US" altLang="zh-CN" dirty="0"/>
              <a:t>        </a:t>
            </a:r>
            <a:r>
              <a:rPr lang="en-US" altLang="zh-CN" dirty="0" err="1"/>
              <a:t>Debug.Log</a:t>
            </a:r>
            <a:r>
              <a:rPr lang="en-US" altLang="zh-CN" dirty="0"/>
              <a:t>("Connected to server");</a:t>
            </a:r>
          </a:p>
          <a:p>
            <a:r>
              <a:rPr lang="en-US" altLang="zh-CN" dirty="0"/>
              <a:t>    }</a:t>
            </a:r>
            <a:endParaRPr lang="zh-CN" altLang="en-US" dirty="0"/>
          </a:p>
        </p:txBody>
      </p:sp>
    </p:spTree>
    <p:extLst>
      <p:ext uri="{BB962C8B-B14F-4D97-AF65-F5344CB8AC3E}">
        <p14:creationId xmlns:p14="http://schemas.microsoft.com/office/powerpoint/2010/main" val="21187736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Using the Transport Layer API</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6882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Program Files\Unity\Editor\Data\Documentation\en\uploads\Main\NetworkLocalP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96"/>
            <a:ext cx="61912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Program Files\Unity\Editor\Data\Documentation\en\uploads\Main\NetworkAutho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56992"/>
            <a:ext cx="61912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008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In addition to the High Level networking API that we provide </a:t>
            </a:r>
            <a:endParaRPr lang="en-US" altLang="zh-CN" dirty="0" smtClean="0"/>
          </a:p>
          <a:p>
            <a:pPr lvl="1"/>
            <a:r>
              <a:rPr lang="en-US" altLang="zh-CN" dirty="0" smtClean="0"/>
              <a:t>which </a:t>
            </a:r>
            <a:r>
              <a:rPr lang="en-US" altLang="zh-CN" dirty="0"/>
              <a:t>provides easy-to-use systems for managing your players, networked </a:t>
            </a:r>
            <a:r>
              <a:rPr lang="en-US" altLang="zh-CN" dirty="0" err="1"/>
              <a:t>GameObjects</a:t>
            </a:r>
            <a:r>
              <a:rPr lang="en-US" altLang="zh-CN" dirty="0"/>
              <a:t>, and other common requirements </a:t>
            </a:r>
            <a:endParaRPr lang="en-US" altLang="zh-CN" dirty="0" smtClean="0"/>
          </a:p>
          <a:p>
            <a:r>
              <a:rPr lang="en-US" altLang="zh-CN" dirty="0" smtClean="0"/>
              <a:t>we </a:t>
            </a:r>
            <a:r>
              <a:rPr lang="en-US" altLang="zh-CN" dirty="0"/>
              <a:t>also give access to a lower level API called the “Transport Layer</a:t>
            </a:r>
            <a:r>
              <a:rPr lang="en-US" altLang="zh-CN" dirty="0" smtClean="0"/>
              <a:t>”</a:t>
            </a:r>
          </a:p>
          <a:p>
            <a:pPr lvl="1"/>
            <a:r>
              <a:rPr lang="en-US" altLang="zh-CN" dirty="0" smtClean="0"/>
              <a:t>This </a:t>
            </a:r>
            <a:r>
              <a:rPr lang="en-US" altLang="zh-CN" dirty="0"/>
              <a:t>provides you with the ability to build your own networking systems at a lower level, which can be useful if you have more specific or advanced requirements for your game’s networking.</a:t>
            </a:r>
            <a:endParaRPr lang="zh-CN" altLang="en-US" dirty="0"/>
          </a:p>
        </p:txBody>
      </p:sp>
    </p:spTree>
    <p:extLst>
      <p:ext uri="{BB962C8B-B14F-4D97-AF65-F5344CB8AC3E}">
        <p14:creationId xmlns:p14="http://schemas.microsoft.com/office/powerpoint/2010/main" val="9513904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The Transport Layer is a thin layer working on top of the operating system’s sockets-based </a:t>
            </a:r>
            <a:r>
              <a:rPr lang="en-US" altLang="zh-CN" dirty="0" smtClean="0"/>
              <a:t>networking</a:t>
            </a:r>
          </a:p>
          <a:p>
            <a:r>
              <a:rPr lang="en-US" altLang="zh-CN" dirty="0" smtClean="0"/>
              <a:t>It’s </a:t>
            </a:r>
            <a:r>
              <a:rPr lang="en-US" altLang="zh-CN" dirty="0"/>
              <a:t>capable of sending and receiving messages represented as arrays of bytes, and offers a number of different “quality of service” options to suit different </a:t>
            </a:r>
            <a:r>
              <a:rPr lang="en-US" altLang="zh-CN" dirty="0" smtClean="0"/>
              <a:t>scenarios</a:t>
            </a:r>
          </a:p>
          <a:p>
            <a:r>
              <a:rPr lang="en-US" altLang="zh-CN" dirty="0" smtClean="0"/>
              <a:t>It </a:t>
            </a:r>
            <a:r>
              <a:rPr lang="en-US" altLang="zh-CN" dirty="0"/>
              <a:t>is focused on flexibility and performance, and exposes an API within the </a:t>
            </a:r>
            <a:r>
              <a:rPr lang="en-US" altLang="zh-CN" dirty="0" err="1"/>
              <a:t>UnityEngine.Networking.NetworkTransport</a:t>
            </a:r>
            <a:r>
              <a:rPr lang="en-US" altLang="zh-CN" dirty="0"/>
              <a:t> class.</a:t>
            </a:r>
            <a:endParaRPr lang="zh-CN" altLang="en-US" dirty="0"/>
          </a:p>
        </p:txBody>
      </p:sp>
    </p:spTree>
    <p:extLst>
      <p:ext uri="{BB962C8B-B14F-4D97-AF65-F5344CB8AC3E}">
        <p14:creationId xmlns:p14="http://schemas.microsoft.com/office/powerpoint/2010/main" val="370507676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The Transport Layer supports base services for network communication. These base services include:</a:t>
            </a:r>
          </a:p>
          <a:p>
            <a:pPr marL="914400" lvl="1" indent="-514350">
              <a:buFont typeface="+mj-lt"/>
              <a:buAutoNum type="arabicPeriod"/>
            </a:pPr>
            <a:r>
              <a:rPr lang="en-US" altLang="zh-CN" dirty="0"/>
              <a:t>Establishing Connections</a:t>
            </a:r>
          </a:p>
          <a:p>
            <a:pPr marL="914400" lvl="1" indent="-514350">
              <a:buFont typeface="+mj-lt"/>
              <a:buAutoNum type="arabicPeriod"/>
            </a:pPr>
            <a:r>
              <a:rPr lang="en-US" altLang="zh-CN" dirty="0"/>
              <a:t>Communicating using a variety of “quality of services”</a:t>
            </a:r>
          </a:p>
          <a:p>
            <a:pPr marL="914400" lvl="1" indent="-514350">
              <a:buFont typeface="+mj-lt"/>
              <a:buAutoNum type="arabicPeriod"/>
            </a:pPr>
            <a:r>
              <a:rPr lang="en-US" altLang="zh-CN" dirty="0"/>
              <a:t>Flow control</a:t>
            </a:r>
          </a:p>
          <a:p>
            <a:pPr marL="914400" lvl="1" indent="-514350">
              <a:buFont typeface="+mj-lt"/>
              <a:buAutoNum type="arabicPeriod"/>
            </a:pPr>
            <a:r>
              <a:rPr lang="en-US" altLang="zh-CN" dirty="0"/>
              <a:t>Base statistics</a:t>
            </a:r>
          </a:p>
          <a:p>
            <a:pPr marL="914400" lvl="1" indent="-514350">
              <a:buFont typeface="+mj-lt"/>
              <a:buAutoNum type="arabicPeriod"/>
            </a:pPr>
            <a:r>
              <a:rPr lang="en-US" altLang="zh-CN" dirty="0"/>
              <a:t>Additional services like communication via relay server or local discovery</a:t>
            </a:r>
          </a:p>
          <a:p>
            <a:endParaRPr lang="zh-CN" altLang="en-US" dirty="0"/>
          </a:p>
        </p:txBody>
      </p:sp>
    </p:spTree>
    <p:extLst>
      <p:ext uri="{BB962C8B-B14F-4D97-AF65-F5344CB8AC3E}">
        <p14:creationId xmlns:p14="http://schemas.microsoft.com/office/powerpoint/2010/main" val="16181299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The Transport Layer can use two protocols: UDP for generic communications, and </a:t>
            </a:r>
            <a:r>
              <a:rPr lang="en-US" altLang="zh-CN" dirty="0" err="1"/>
              <a:t>WebSockets</a:t>
            </a:r>
            <a:r>
              <a:rPr lang="en-US" altLang="zh-CN" dirty="0"/>
              <a:t> for </a:t>
            </a:r>
            <a:r>
              <a:rPr lang="en-US" altLang="zh-CN" dirty="0" err="1"/>
              <a:t>WebGL</a:t>
            </a:r>
            <a:r>
              <a:rPr lang="en-US" altLang="zh-CN" dirty="0"/>
              <a:t>. To use the Transport Layer directly, the typical workflow would be as follows:</a:t>
            </a:r>
          </a:p>
          <a:p>
            <a:pPr marL="971550" lvl="1" indent="-514350">
              <a:buFont typeface="+mj-lt"/>
              <a:buAutoNum type="arabicPeriod"/>
            </a:pPr>
            <a:r>
              <a:rPr lang="en-US" altLang="zh-CN" dirty="0"/>
              <a:t>Initialize the Network Transport Layer</a:t>
            </a:r>
          </a:p>
          <a:p>
            <a:pPr marL="971550" lvl="1" indent="-514350">
              <a:buFont typeface="+mj-lt"/>
              <a:buAutoNum type="arabicPeriod"/>
            </a:pPr>
            <a:r>
              <a:rPr lang="en-US" altLang="zh-CN" dirty="0"/>
              <a:t>Configure network topology</a:t>
            </a:r>
          </a:p>
          <a:p>
            <a:pPr marL="971550" lvl="1" indent="-514350">
              <a:buFont typeface="+mj-lt"/>
              <a:buAutoNum type="arabicPeriod"/>
            </a:pPr>
            <a:r>
              <a:rPr lang="en-US" altLang="zh-CN" dirty="0"/>
              <a:t>Create Host</a:t>
            </a:r>
          </a:p>
          <a:p>
            <a:pPr marL="971550" lvl="1" indent="-514350">
              <a:buFont typeface="+mj-lt"/>
              <a:buAutoNum type="arabicPeriod"/>
            </a:pPr>
            <a:r>
              <a:rPr lang="en-US" altLang="zh-CN" dirty="0"/>
              <a:t>Start communication (handling connections and sending/receiving messages)</a:t>
            </a:r>
          </a:p>
          <a:p>
            <a:pPr marL="971550" lvl="1" indent="-514350">
              <a:buFont typeface="+mj-lt"/>
              <a:buAutoNum type="arabicPeriod"/>
            </a:pPr>
            <a:r>
              <a:rPr lang="en-US" altLang="zh-CN" dirty="0"/>
              <a:t>Shut down library after use.</a:t>
            </a:r>
          </a:p>
          <a:p>
            <a:endParaRPr lang="zh-CN" altLang="en-US" dirty="0"/>
          </a:p>
        </p:txBody>
      </p:sp>
    </p:spTree>
    <p:extLst>
      <p:ext uri="{BB962C8B-B14F-4D97-AF65-F5344CB8AC3E}">
        <p14:creationId xmlns:p14="http://schemas.microsoft.com/office/powerpoint/2010/main" val="7459430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Initializing the Network Transport Layer</a:t>
            </a:r>
            <a:endParaRPr lang="zh-CN" altLang="en-US" dirty="0"/>
          </a:p>
        </p:txBody>
      </p:sp>
      <p:sp>
        <p:nvSpPr>
          <p:cNvPr id="3" name="内容占位符 2"/>
          <p:cNvSpPr>
            <a:spLocks noGrp="1"/>
          </p:cNvSpPr>
          <p:nvPr>
            <p:ph idx="1"/>
          </p:nvPr>
        </p:nvSpPr>
        <p:spPr/>
        <p:txBody>
          <a:bodyPr/>
          <a:lstStyle/>
          <a:p>
            <a:r>
              <a:rPr lang="en-US" altLang="zh-CN" dirty="0"/>
              <a:t>When initializing the Network Transport Layer, you can choose between the default initialization, with no arguments, or you can provide parameters which control the overall </a:t>
            </a:r>
            <a:r>
              <a:rPr lang="en-US" altLang="zh-CN" dirty="0" err="1"/>
              <a:t>behaviour</a:t>
            </a:r>
            <a:r>
              <a:rPr lang="en-US" altLang="zh-CN" dirty="0"/>
              <a:t> of the network layer, such as the maximum packet size and the thread </a:t>
            </a:r>
            <a:r>
              <a:rPr lang="en-US" altLang="zh-CN" dirty="0" err="1"/>
              <a:t>timout</a:t>
            </a:r>
            <a:r>
              <a:rPr lang="en-US" altLang="zh-CN" dirty="0"/>
              <a:t> limit.</a:t>
            </a:r>
            <a:endParaRPr lang="zh-CN" altLang="en-US" dirty="0"/>
          </a:p>
        </p:txBody>
      </p:sp>
      <p:sp>
        <p:nvSpPr>
          <p:cNvPr id="4" name="矩形 3"/>
          <p:cNvSpPr/>
          <p:nvPr/>
        </p:nvSpPr>
        <p:spPr>
          <a:xfrm>
            <a:off x="755576" y="5013176"/>
            <a:ext cx="7686600" cy="646331"/>
          </a:xfrm>
          <a:prstGeom prst="rect">
            <a:avLst/>
          </a:prstGeom>
        </p:spPr>
        <p:txBody>
          <a:bodyPr wrap="square">
            <a:spAutoFit/>
          </a:bodyPr>
          <a:lstStyle/>
          <a:p>
            <a:r>
              <a:rPr lang="en-US" altLang="zh-CN" dirty="0"/>
              <a:t>// Initializing the Transport Layer with no arguments (default settings) </a:t>
            </a:r>
            <a:r>
              <a:rPr lang="en-US" altLang="zh-CN" dirty="0" err="1"/>
              <a:t>NetworkTransport.Init</a:t>
            </a:r>
            <a:r>
              <a:rPr lang="en-US" altLang="zh-CN" dirty="0"/>
              <a:t>();</a:t>
            </a:r>
            <a:endParaRPr lang="zh-CN" altLang="en-US" dirty="0"/>
          </a:p>
        </p:txBody>
      </p:sp>
    </p:spTree>
    <p:extLst>
      <p:ext uri="{BB962C8B-B14F-4D97-AF65-F5344CB8AC3E}">
        <p14:creationId xmlns:p14="http://schemas.microsoft.com/office/powerpoint/2010/main" val="1143619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endParaRPr lang="en-US" altLang="zh-CN" dirty="0" smtClean="0"/>
          </a:p>
          <a:p>
            <a:endParaRPr lang="en-US" altLang="zh-CN" dirty="0"/>
          </a:p>
          <a:p>
            <a:r>
              <a:rPr lang="en-US" altLang="zh-CN" dirty="0"/>
              <a:t>In </a:t>
            </a:r>
            <a:r>
              <a:rPr lang="en-US" altLang="zh-CN" dirty="0" smtClean="0"/>
              <a:t>above example, </a:t>
            </a:r>
            <a:r>
              <a:rPr lang="en-US" altLang="zh-CN" dirty="0"/>
              <a:t>the Transport Layer is initialized with a custom “</a:t>
            </a:r>
            <a:r>
              <a:rPr lang="en-US" altLang="zh-CN" dirty="0" err="1"/>
              <a:t>MaxPacketSize</a:t>
            </a:r>
            <a:r>
              <a:rPr lang="en-US" altLang="zh-CN" dirty="0"/>
              <a:t>” value specified of </a:t>
            </a:r>
            <a:r>
              <a:rPr lang="en-US" altLang="zh-CN" dirty="0" smtClean="0"/>
              <a:t>500</a:t>
            </a:r>
          </a:p>
          <a:p>
            <a:r>
              <a:rPr lang="en-US" altLang="zh-CN" dirty="0" smtClean="0"/>
              <a:t>Custom </a:t>
            </a:r>
            <a:r>
              <a:rPr lang="en-US" altLang="zh-CN" dirty="0" err="1"/>
              <a:t>Init</a:t>
            </a:r>
            <a:r>
              <a:rPr lang="en-US" altLang="zh-CN" dirty="0"/>
              <a:t> values should only be used if you have an unusual networking environment and are familiar with the specific settings you </a:t>
            </a:r>
            <a:r>
              <a:rPr lang="en-US" altLang="zh-CN" dirty="0" smtClean="0"/>
              <a:t>need</a:t>
            </a:r>
          </a:p>
          <a:p>
            <a:r>
              <a:rPr lang="en-US" altLang="zh-CN" dirty="0" smtClean="0"/>
              <a:t>As </a:t>
            </a:r>
            <a:r>
              <a:rPr lang="en-US" altLang="zh-CN" dirty="0"/>
              <a:t>a rule of thumb, if you are developing a typical multiplayer game designed to be played across the internet, the default </a:t>
            </a:r>
            <a:r>
              <a:rPr lang="en-US" altLang="zh-CN" dirty="0" err="1"/>
              <a:t>Init</a:t>
            </a:r>
            <a:r>
              <a:rPr lang="en-US" altLang="zh-CN" dirty="0"/>
              <a:t>() settings with no arguments should be appropriate.</a:t>
            </a:r>
            <a:endParaRPr lang="zh-CN" altLang="en-US" dirty="0"/>
          </a:p>
        </p:txBody>
      </p:sp>
      <p:sp>
        <p:nvSpPr>
          <p:cNvPr id="4" name="矩形 3"/>
          <p:cNvSpPr/>
          <p:nvPr/>
        </p:nvSpPr>
        <p:spPr>
          <a:xfrm>
            <a:off x="899592" y="1196752"/>
            <a:ext cx="7686600" cy="1200329"/>
          </a:xfrm>
          <a:prstGeom prst="rect">
            <a:avLst/>
          </a:prstGeom>
        </p:spPr>
        <p:txBody>
          <a:bodyPr wrap="square">
            <a:spAutoFit/>
          </a:bodyPr>
          <a:lstStyle/>
          <a:p>
            <a:r>
              <a:rPr lang="en-US" altLang="zh-CN" dirty="0"/>
              <a:t> // An example of initializing the Transport Layer with custom settings</a:t>
            </a:r>
          </a:p>
          <a:p>
            <a:r>
              <a:rPr lang="en-US" altLang="zh-CN" dirty="0"/>
              <a:t>    </a:t>
            </a:r>
            <a:r>
              <a:rPr lang="en-US" altLang="zh-CN" dirty="0" err="1"/>
              <a:t>GlobalConfig</a:t>
            </a:r>
            <a:r>
              <a:rPr lang="en-US" altLang="zh-CN" dirty="0"/>
              <a:t> </a:t>
            </a:r>
            <a:r>
              <a:rPr lang="en-US" altLang="zh-CN" dirty="0" err="1"/>
              <a:t>gConfig</a:t>
            </a:r>
            <a:r>
              <a:rPr lang="en-US" altLang="zh-CN" dirty="0"/>
              <a:t> = new </a:t>
            </a:r>
            <a:r>
              <a:rPr lang="en-US" altLang="zh-CN" dirty="0" err="1"/>
              <a:t>GlobalConfig</a:t>
            </a:r>
            <a:r>
              <a:rPr lang="en-US" altLang="zh-CN" dirty="0"/>
              <a:t>();</a:t>
            </a:r>
          </a:p>
          <a:p>
            <a:r>
              <a:rPr lang="en-US" altLang="zh-CN" dirty="0"/>
              <a:t>    </a:t>
            </a:r>
            <a:r>
              <a:rPr lang="en-US" altLang="zh-CN" dirty="0" err="1"/>
              <a:t>gConfig.MaxPacketSize</a:t>
            </a:r>
            <a:r>
              <a:rPr lang="en-US" altLang="zh-CN" dirty="0"/>
              <a:t> = 500;</a:t>
            </a:r>
          </a:p>
          <a:p>
            <a:r>
              <a:rPr lang="en-US" altLang="zh-CN" dirty="0"/>
              <a:t>    </a:t>
            </a:r>
            <a:r>
              <a:rPr lang="en-US" altLang="zh-CN" dirty="0" err="1"/>
              <a:t>NetworkTransport.Init</a:t>
            </a:r>
            <a:r>
              <a:rPr lang="en-US" altLang="zh-CN" dirty="0"/>
              <a:t>(</a:t>
            </a:r>
            <a:r>
              <a:rPr lang="en-US" altLang="zh-CN" dirty="0" err="1"/>
              <a:t>gConfig</a:t>
            </a:r>
            <a:r>
              <a:rPr lang="en-US" altLang="zh-CN" dirty="0"/>
              <a:t>);</a:t>
            </a:r>
            <a:endParaRPr lang="zh-CN" altLang="en-US" dirty="0"/>
          </a:p>
        </p:txBody>
      </p:sp>
    </p:spTree>
    <p:extLst>
      <p:ext uri="{BB962C8B-B14F-4D97-AF65-F5344CB8AC3E}">
        <p14:creationId xmlns:p14="http://schemas.microsoft.com/office/powerpoint/2010/main" val="31436487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Configuration</a:t>
            </a:r>
            <a:endParaRPr lang="zh-CN" altLang="en-US" dirty="0"/>
          </a:p>
        </p:txBody>
      </p:sp>
      <p:sp>
        <p:nvSpPr>
          <p:cNvPr id="3" name="内容占位符 2"/>
          <p:cNvSpPr>
            <a:spLocks noGrp="1"/>
          </p:cNvSpPr>
          <p:nvPr>
            <p:ph idx="1"/>
          </p:nvPr>
        </p:nvSpPr>
        <p:spPr/>
        <p:txBody>
          <a:bodyPr/>
          <a:lstStyle/>
          <a:p>
            <a:r>
              <a:rPr lang="en-US" altLang="zh-CN" dirty="0"/>
              <a:t>The next step is configuration of connection between </a:t>
            </a:r>
            <a:r>
              <a:rPr lang="en-US" altLang="zh-CN" dirty="0" smtClean="0"/>
              <a:t>peers</a:t>
            </a:r>
          </a:p>
          <a:p>
            <a:r>
              <a:rPr lang="en-US" altLang="zh-CN" dirty="0" smtClean="0"/>
              <a:t>You </a:t>
            </a:r>
            <a:r>
              <a:rPr lang="en-US" altLang="zh-CN" dirty="0"/>
              <a:t>may want to define several communication channels, each with a different quality of service level specified to suit the specific types of messages that you want to send, and their relative importance within your game.</a:t>
            </a:r>
            <a:endParaRPr lang="zh-CN" altLang="en-US" dirty="0"/>
          </a:p>
        </p:txBody>
      </p:sp>
    </p:spTree>
    <p:extLst>
      <p:ext uri="{BB962C8B-B14F-4D97-AF65-F5344CB8AC3E}">
        <p14:creationId xmlns:p14="http://schemas.microsoft.com/office/powerpoint/2010/main" val="14674891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In the example above, we define two communication channels with different quality of service </a:t>
            </a:r>
            <a:r>
              <a:rPr lang="en-US" altLang="zh-CN" dirty="0" smtClean="0"/>
              <a:t>values</a:t>
            </a:r>
          </a:p>
          <a:p>
            <a:pPr lvl="1"/>
            <a:r>
              <a:rPr lang="en-US" altLang="zh-CN" dirty="0" smtClean="0"/>
              <a:t>“</a:t>
            </a:r>
            <a:r>
              <a:rPr lang="en-US" altLang="zh-CN" dirty="0" err="1"/>
              <a:t>QosType.Reliable</a:t>
            </a:r>
            <a:r>
              <a:rPr lang="en-US" altLang="zh-CN" dirty="0"/>
              <a:t>” will deliver message and assure that the message is delivered, while “</a:t>
            </a:r>
            <a:r>
              <a:rPr lang="en-US" altLang="zh-CN" dirty="0" err="1"/>
              <a:t>QosType.Unreliable</a:t>
            </a:r>
            <a:r>
              <a:rPr lang="en-US" altLang="zh-CN" dirty="0"/>
              <a:t>” will send message without any assurance, but will do this faster. </a:t>
            </a:r>
          </a:p>
          <a:p>
            <a:r>
              <a:rPr lang="en-US" altLang="zh-CN" dirty="0"/>
              <a:t>It’s also possible to specify configuration settings specifically for each connection, by adjusting properties on the </a:t>
            </a:r>
            <a:r>
              <a:rPr lang="en-US" altLang="zh-CN" dirty="0" err="1"/>
              <a:t>ConnectionConfig</a:t>
            </a:r>
            <a:r>
              <a:rPr lang="en-US" altLang="zh-CN" dirty="0"/>
              <a:t> </a:t>
            </a:r>
            <a:r>
              <a:rPr lang="en-US" altLang="zh-CN" dirty="0" smtClean="0"/>
              <a:t>object</a:t>
            </a:r>
          </a:p>
          <a:p>
            <a:r>
              <a:rPr lang="en-US" altLang="zh-CN" dirty="0" smtClean="0"/>
              <a:t>However</a:t>
            </a:r>
            <a:r>
              <a:rPr lang="en-US" altLang="zh-CN" dirty="0"/>
              <a:t>, when making a connection from one client to another, the settings should be the same for both connected peers or the connection will fail with a </a:t>
            </a:r>
            <a:r>
              <a:rPr lang="en-US" altLang="zh-CN" dirty="0" err="1"/>
              <a:t>CRCMismatch</a:t>
            </a:r>
            <a:r>
              <a:rPr lang="en-US" altLang="zh-CN" dirty="0"/>
              <a:t> error.</a:t>
            </a:r>
          </a:p>
          <a:p>
            <a:endParaRPr lang="zh-CN" altLang="en-US" dirty="0"/>
          </a:p>
        </p:txBody>
      </p:sp>
      <p:sp>
        <p:nvSpPr>
          <p:cNvPr id="5" name="矩形 4"/>
          <p:cNvSpPr/>
          <p:nvPr/>
        </p:nvSpPr>
        <p:spPr>
          <a:xfrm>
            <a:off x="395536" y="404664"/>
            <a:ext cx="8406680" cy="923330"/>
          </a:xfrm>
          <a:prstGeom prst="rect">
            <a:avLst/>
          </a:prstGeom>
        </p:spPr>
        <p:txBody>
          <a:bodyPr wrap="square">
            <a:spAutoFit/>
          </a:bodyPr>
          <a:lstStyle/>
          <a:p>
            <a:r>
              <a:rPr lang="en-US" altLang="zh-CN" dirty="0"/>
              <a:t> </a:t>
            </a:r>
            <a:r>
              <a:rPr lang="en-US" altLang="zh-CN" dirty="0" err="1"/>
              <a:t>ConnectionConfig</a:t>
            </a:r>
            <a:r>
              <a:rPr lang="en-US" altLang="zh-CN" dirty="0"/>
              <a:t> </a:t>
            </a:r>
            <a:r>
              <a:rPr lang="en-US" altLang="zh-CN" dirty="0" err="1"/>
              <a:t>config</a:t>
            </a:r>
            <a:r>
              <a:rPr lang="en-US" altLang="zh-CN" dirty="0"/>
              <a:t> = new </a:t>
            </a:r>
            <a:r>
              <a:rPr lang="en-US" altLang="zh-CN" dirty="0" err="1"/>
              <a:t>ConnectionConfig</a:t>
            </a:r>
            <a:r>
              <a:rPr lang="en-US" altLang="zh-CN" dirty="0"/>
              <a:t>();</a:t>
            </a:r>
          </a:p>
          <a:p>
            <a:r>
              <a:rPr lang="en-US" altLang="zh-CN" dirty="0"/>
              <a:t>    </a:t>
            </a:r>
            <a:r>
              <a:rPr lang="en-US" altLang="zh-CN" dirty="0" err="1"/>
              <a:t>int</a:t>
            </a:r>
            <a:r>
              <a:rPr lang="en-US" altLang="zh-CN" dirty="0"/>
              <a:t> </a:t>
            </a:r>
            <a:r>
              <a:rPr lang="en-US" altLang="zh-CN" dirty="0" err="1"/>
              <a:t>myReiliableChannelId</a:t>
            </a:r>
            <a:r>
              <a:rPr lang="en-US" altLang="zh-CN" dirty="0"/>
              <a:t>  = </a:t>
            </a:r>
            <a:r>
              <a:rPr lang="en-US" altLang="zh-CN" dirty="0" err="1"/>
              <a:t>config.AddChannel</a:t>
            </a:r>
            <a:r>
              <a:rPr lang="en-US" altLang="zh-CN" dirty="0"/>
              <a:t>(</a:t>
            </a:r>
            <a:r>
              <a:rPr lang="en-US" altLang="zh-CN" dirty="0" err="1"/>
              <a:t>QosType.Reliable</a:t>
            </a:r>
            <a:r>
              <a:rPr lang="en-US" altLang="zh-CN" dirty="0"/>
              <a:t>);</a:t>
            </a:r>
          </a:p>
          <a:p>
            <a:r>
              <a:rPr lang="en-US" altLang="zh-CN" dirty="0"/>
              <a:t>    </a:t>
            </a:r>
            <a:r>
              <a:rPr lang="en-US" altLang="zh-CN" dirty="0" err="1"/>
              <a:t>int</a:t>
            </a:r>
            <a:r>
              <a:rPr lang="en-US" altLang="zh-CN" dirty="0"/>
              <a:t> </a:t>
            </a:r>
            <a:r>
              <a:rPr lang="en-US" altLang="zh-CN" dirty="0" err="1"/>
              <a:t>myUnreliableChannelId</a:t>
            </a:r>
            <a:r>
              <a:rPr lang="en-US" altLang="zh-CN" dirty="0"/>
              <a:t> = </a:t>
            </a:r>
            <a:r>
              <a:rPr lang="en-US" altLang="zh-CN" dirty="0" err="1"/>
              <a:t>config.AddChannel</a:t>
            </a:r>
            <a:r>
              <a:rPr lang="en-US" altLang="zh-CN" dirty="0"/>
              <a:t>(</a:t>
            </a:r>
            <a:r>
              <a:rPr lang="en-US" altLang="zh-CN" dirty="0" err="1"/>
              <a:t>QosType.Unreliable</a:t>
            </a:r>
            <a:r>
              <a:rPr lang="en-US" altLang="zh-CN" dirty="0"/>
              <a:t>);</a:t>
            </a:r>
            <a:endParaRPr lang="zh-CN" altLang="en-US" dirty="0"/>
          </a:p>
        </p:txBody>
      </p:sp>
    </p:spTree>
    <p:extLst>
      <p:ext uri="{BB962C8B-B14F-4D97-AF65-F5344CB8AC3E}">
        <p14:creationId xmlns:p14="http://schemas.microsoft.com/office/powerpoint/2010/main" val="229996531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Topology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final step of network configuration is topology definition. Network topology defines how many connections allowed and what connection configuration will used</a:t>
            </a:r>
            <a:r>
              <a:rPr lang="en-US" altLang="zh-CN" dirty="0" smtClean="0"/>
              <a:t>:</a:t>
            </a:r>
          </a:p>
          <a:p>
            <a:endParaRPr lang="en-US" altLang="zh-CN" dirty="0"/>
          </a:p>
          <a:p>
            <a:endParaRPr lang="en-US" altLang="zh-CN" dirty="0" smtClean="0"/>
          </a:p>
          <a:p>
            <a:r>
              <a:rPr lang="en-US" altLang="zh-CN" dirty="0"/>
              <a:t>Here we created topology which allow up to 10 connections, each of them will configured by parameters defines in previous step.</a:t>
            </a:r>
            <a:endParaRPr lang="zh-CN" altLang="en-US" dirty="0"/>
          </a:p>
        </p:txBody>
      </p:sp>
      <p:sp>
        <p:nvSpPr>
          <p:cNvPr id="4" name="Rectangle 1"/>
          <p:cNvSpPr>
            <a:spLocks noChangeArrowheads="1"/>
          </p:cNvSpPr>
          <p:nvPr/>
        </p:nvSpPr>
        <p:spPr bwMode="auto">
          <a:xfrm>
            <a:off x="539552" y="3499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HostTopology topology = new HostTopology(config, 10);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09850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Host creating</a:t>
            </a:r>
            <a:endParaRPr lang="zh-CN" altLang="en-US" dirty="0"/>
          </a:p>
        </p:txBody>
      </p:sp>
      <p:sp>
        <p:nvSpPr>
          <p:cNvPr id="3" name="内容占位符 2"/>
          <p:cNvSpPr>
            <a:spLocks noGrp="1"/>
          </p:cNvSpPr>
          <p:nvPr>
            <p:ph idx="1"/>
          </p:nvPr>
        </p:nvSpPr>
        <p:spPr/>
        <p:txBody>
          <a:bodyPr/>
          <a:lstStyle/>
          <a:p>
            <a:r>
              <a:rPr lang="en-US" altLang="zh-CN" dirty="0"/>
              <a:t>As all preliminary steps have done, we can create host (open socket</a:t>
            </a:r>
            <a:r>
              <a:rPr lang="en-US" altLang="zh-CN" dirty="0" smtClean="0"/>
              <a:t>):</a:t>
            </a:r>
          </a:p>
          <a:p>
            <a:endParaRPr lang="en-US" altLang="zh-CN" dirty="0"/>
          </a:p>
          <a:p>
            <a:r>
              <a:rPr lang="en-US" altLang="zh-CN" dirty="0"/>
              <a:t>Here we add new host on port 8888 and any </a:t>
            </a:r>
            <a:r>
              <a:rPr lang="en-US" altLang="zh-CN" dirty="0" err="1"/>
              <a:t>ip</a:t>
            </a:r>
            <a:r>
              <a:rPr lang="en-US" altLang="zh-CN" dirty="0"/>
              <a:t> addresses. This host will support up to 10 connection, and each connection will have parameters as we defined in </a:t>
            </a:r>
            <a:r>
              <a:rPr lang="en-US" altLang="zh-CN" dirty="0" err="1"/>
              <a:t>config</a:t>
            </a:r>
            <a:r>
              <a:rPr lang="en-US" altLang="zh-CN" dirty="0"/>
              <a:t> object.</a:t>
            </a:r>
            <a:endParaRPr lang="zh-CN" altLang="en-US" dirty="0"/>
          </a:p>
        </p:txBody>
      </p:sp>
      <p:sp>
        <p:nvSpPr>
          <p:cNvPr id="4" name="Rectangle 1"/>
          <p:cNvSpPr>
            <a:spLocks noChangeArrowheads="1"/>
          </p:cNvSpPr>
          <p:nvPr/>
        </p:nvSpPr>
        <p:spPr bwMode="auto">
          <a:xfrm>
            <a:off x="179512" y="26369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int hostId = NetworkTransport.AddHost(topology, 8888);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2388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Client Authority for Non-Player Objects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Starting with Unity release 5.2, it is possible to have client authority over non-player </a:t>
            </a:r>
            <a:r>
              <a:rPr lang="en-US" altLang="zh-CN" dirty="0" smtClean="0"/>
              <a:t>objects</a:t>
            </a:r>
          </a:p>
          <a:p>
            <a:pPr lvl="1"/>
            <a:r>
              <a:rPr lang="en-US" altLang="zh-CN" dirty="0" smtClean="0"/>
              <a:t>To </a:t>
            </a:r>
            <a:r>
              <a:rPr lang="en-US" altLang="zh-CN" dirty="0"/>
              <a:t>spawn the object using </a:t>
            </a:r>
            <a:r>
              <a:rPr lang="en-US" altLang="zh-CN" dirty="0" err="1">
                <a:hlinkClick r:id="rId2"/>
              </a:rPr>
              <a:t>NetworkServer.SpawnWithLocalAuthority</a:t>
            </a:r>
            <a:r>
              <a:rPr lang="en-US" altLang="zh-CN" dirty="0"/>
              <a:t> and pass the network connection of the client to take </a:t>
            </a:r>
            <a:r>
              <a:rPr lang="en-US" altLang="zh-CN" dirty="0" smtClean="0"/>
              <a:t>ownership</a:t>
            </a:r>
          </a:p>
          <a:p>
            <a:pPr lvl="1"/>
            <a:r>
              <a:rPr lang="en-US" altLang="zh-CN" dirty="0" smtClean="0"/>
              <a:t>To use </a:t>
            </a:r>
            <a:r>
              <a:rPr lang="en-US" altLang="zh-CN" dirty="0" err="1">
                <a:hlinkClick r:id="rId3"/>
              </a:rPr>
              <a:t>NetworkIdentity.AssignClientAuthority</a:t>
            </a:r>
            <a:r>
              <a:rPr lang="en-US" altLang="zh-CN" dirty="0"/>
              <a:t> with the network connection of the client to take ownership.</a:t>
            </a:r>
          </a:p>
          <a:p>
            <a:r>
              <a:rPr lang="en-US" altLang="zh-CN" dirty="0"/>
              <a:t>Assigning authority to a client causes </a:t>
            </a:r>
            <a:r>
              <a:rPr lang="en-US" altLang="zh-CN" dirty="0" err="1"/>
              <a:t>OnStartAuthority</a:t>
            </a:r>
            <a:r>
              <a:rPr lang="en-US" altLang="zh-CN" dirty="0"/>
              <a:t>() to be called on </a:t>
            </a:r>
            <a:r>
              <a:rPr lang="en-US" altLang="zh-CN" dirty="0" err="1"/>
              <a:t>NetworkBehaviours</a:t>
            </a:r>
            <a:r>
              <a:rPr lang="en-US" altLang="zh-CN" dirty="0"/>
              <a:t> on the object, and the property </a:t>
            </a:r>
            <a:r>
              <a:rPr lang="en-US" altLang="zh-CN" dirty="0" err="1"/>
              <a:t>hasAuthority</a:t>
            </a:r>
            <a:r>
              <a:rPr lang="en-US" altLang="zh-CN" dirty="0"/>
              <a:t> will be true. On other clients the </a:t>
            </a:r>
            <a:r>
              <a:rPr lang="en-US" altLang="zh-CN" dirty="0" err="1"/>
              <a:t>hasAuthority</a:t>
            </a:r>
            <a:r>
              <a:rPr lang="en-US" altLang="zh-CN" dirty="0"/>
              <a:t> property will still be </a:t>
            </a:r>
            <a:r>
              <a:rPr lang="en-US" altLang="zh-CN" dirty="0" smtClean="0"/>
              <a:t>false</a:t>
            </a:r>
          </a:p>
          <a:p>
            <a:r>
              <a:rPr lang="en-US" altLang="zh-CN" dirty="0" smtClean="0"/>
              <a:t>Non-player </a:t>
            </a:r>
            <a:r>
              <a:rPr lang="en-US" altLang="zh-CN" dirty="0"/>
              <a:t>objects with client authority can send commands, just like players can. These commands are run on the server instance of the object, NOT on the player associated with the connection.</a:t>
            </a:r>
          </a:p>
          <a:p>
            <a:r>
              <a:rPr lang="en-US" altLang="zh-CN" dirty="0"/>
              <a:t>Non-player objects that are to have client authority must have </a:t>
            </a:r>
            <a:r>
              <a:rPr lang="en-US" altLang="zh-CN" dirty="0" err="1"/>
              <a:t>LocalPlayerAuthority</a:t>
            </a:r>
            <a:r>
              <a:rPr lang="en-US" altLang="zh-CN" dirty="0"/>
              <a:t> checked in their </a:t>
            </a:r>
            <a:r>
              <a:rPr lang="en-US" altLang="zh-CN" dirty="0" err="1"/>
              <a:t>NetworkIdentity</a:t>
            </a:r>
            <a:r>
              <a:rPr lang="en-US" altLang="zh-CN" dirty="0"/>
              <a:t>.</a:t>
            </a:r>
          </a:p>
          <a:p>
            <a:endParaRPr lang="zh-CN" altLang="en-US" dirty="0"/>
          </a:p>
        </p:txBody>
      </p:sp>
    </p:spTree>
    <p:extLst>
      <p:ext uri="{BB962C8B-B14F-4D97-AF65-F5344CB8AC3E}">
        <p14:creationId xmlns:p14="http://schemas.microsoft.com/office/powerpoint/2010/main" val="13522605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Communication</a:t>
            </a:r>
            <a:endParaRPr lang="zh-CN" altLang="en-US" dirty="0"/>
          </a:p>
        </p:txBody>
      </p:sp>
      <p:sp>
        <p:nvSpPr>
          <p:cNvPr id="3" name="内容占位符 2"/>
          <p:cNvSpPr>
            <a:spLocks noGrp="1"/>
          </p:cNvSpPr>
          <p:nvPr>
            <p:ph idx="1"/>
          </p:nvPr>
        </p:nvSpPr>
        <p:spPr/>
        <p:txBody>
          <a:bodyPr/>
          <a:lstStyle/>
          <a:p>
            <a:r>
              <a:rPr lang="en-US" altLang="zh-CN" dirty="0"/>
              <a:t>As host created, we can start our </a:t>
            </a:r>
            <a:r>
              <a:rPr lang="en-US" altLang="zh-CN" dirty="0" smtClean="0"/>
              <a:t>communication</a:t>
            </a:r>
          </a:p>
          <a:p>
            <a:r>
              <a:rPr lang="en-US" altLang="zh-CN" dirty="0" smtClean="0"/>
              <a:t>To </a:t>
            </a:r>
            <a:r>
              <a:rPr lang="en-US" altLang="zh-CN" dirty="0"/>
              <a:t>do this we send different command to host and check its </a:t>
            </a:r>
            <a:r>
              <a:rPr lang="en-US" altLang="zh-CN" dirty="0" smtClean="0"/>
              <a:t>status</a:t>
            </a:r>
          </a:p>
          <a:p>
            <a:r>
              <a:rPr lang="en-US" altLang="zh-CN" dirty="0" smtClean="0"/>
              <a:t>There </a:t>
            </a:r>
            <a:r>
              <a:rPr lang="en-US" altLang="zh-CN" dirty="0"/>
              <a:t>are 3 main command which we can send:</a:t>
            </a:r>
            <a:endParaRPr lang="zh-CN" altLang="en-US" dirty="0"/>
          </a:p>
        </p:txBody>
      </p:sp>
      <p:sp>
        <p:nvSpPr>
          <p:cNvPr id="4" name="矩形 3"/>
          <p:cNvSpPr/>
          <p:nvPr/>
        </p:nvSpPr>
        <p:spPr>
          <a:xfrm>
            <a:off x="395536" y="4797152"/>
            <a:ext cx="8496944" cy="1200329"/>
          </a:xfrm>
          <a:prstGeom prst="rect">
            <a:avLst/>
          </a:prstGeom>
        </p:spPr>
        <p:txBody>
          <a:bodyPr wrap="square">
            <a:spAutoFit/>
          </a:bodyPr>
          <a:lstStyle/>
          <a:p>
            <a:r>
              <a:rPr lang="en-US" altLang="zh-CN" dirty="0" err="1"/>
              <a:t>connectionId</a:t>
            </a:r>
            <a:r>
              <a:rPr lang="en-US" altLang="zh-CN" dirty="0"/>
              <a:t> = </a:t>
            </a:r>
            <a:r>
              <a:rPr lang="en-US" altLang="zh-CN" dirty="0" err="1"/>
              <a:t>NetworkTransport.Connect</a:t>
            </a:r>
            <a:r>
              <a:rPr lang="en-US" altLang="zh-CN" dirty="0"/>
              <a:t>(</a:t>
            </a:r>
            <a:r>
              <a:rPr lang="en-US" altLang="zh-CN" dirty="0" err="1"/>
              <a:t>hostId</a:t>
            </a:r>
            <a:r>
              <a:rPr lang="en-US" altLang="zh-CN" dirty="0"/>
              <a:t>, "192.16.7.21", 8888, 0, out error);</a:t>
            </a:r>
          </a:p>
          <a:p>
            <a:r>
              <a:rPr lang="en-US" altLang="zh-CN" dirty="0" err="1"/>
              <a:t>NetworkTransport.Disconnect</a:t>
            </a:r>
            <a:r>
              <a:rPr lang="en-US" altLang="zh-CN" dirty="0"/>
              <a:t>(</a:t>
            </a:r>
            <a:r>
              <a:rPr lang="en-US" altLang="zh-CN" dirty="0" err="1"/>
              <a:t>hostId</a:t>
            </a:r>
            <a:r>
              <a:rPr lang="en-US" altLang="zh-CN" dirty="0"/>
              <a:t>, </a:t>
            </a:r>
            <a:r>
              <a:rPr lang="en-US" altLang="zh-CN" dirty="0" err="1"/>
              <a:t>connectionId</a:t>
            </a:r>
            <a:r>
              <a:rPr lang="en-US" altLang="zh-CN" dirty="0"/>
              <a:t>, out error);</a:t>
            </a:r>
          </a:p>
          <a:p>
            <a:r>
              <a:rPr lang="en-US" altLang="zh-CN" dirty="0" err="1"/>
              <a:t>NetworkTransport.Send</a:t>
            </a:r>
            <a:r>
              <a:rPr lang="en-US" altLang="zh-CN" dirty="0"/>
              <a:t>(</a:t>
            </a:r>
            <a:r>
              <a:rPr lang="en-US" altLang="zh-CN" dirty="0" err="1"/>
              <a:t>hostId</a:t>
            </a:r>
            <a:r>
              <a:rPr lang="en-US" altLang="zh-CN" dirty="0"/>
              <a:t>, </a:t>
            </a:r>
            <a:r>
              <a:rPr lang="en-US" altLang="zh-CN" dirty="0" err="1"/>
              <a:t>connectionId</a:t>
            </a:r>
            <a:r>
              <a:rPr lang="en-US" altLang="zh-CN" dirty="0"/>
              <a:t>, </a:t>
            </a:r>
            <a:r>
              <a:rPr lang="en-US" altLang="zh-CN" dirty="0" err="1"/>
              <a:t>myReiliableChannelId</a:t>
            </a:r>
            <a:r>
              <a:rPr lang="en-US" altLang="zh-CN" dirty="0"/>
              <a:t>, buffer, </a:t>
            </a:r>
            <a:r>
              <a:rPr lang="en-US" altLang="zh-CN" dirty="0" err="1"/>
              <a:t>bufferLength</a:t>
            </a:r>
            <a:r>
              <a:rPr lang="en-US" altLang="zh-CN" dirty="0"/>
              <a:t>,  out error);</a:t>
            </a:r>
          </a:p>
        </p:txBody>
      </p:sp>
    </p:spTree>
    <p:extLst>
      <p:ext uri="{BB962C8B-B14F-4D97-AF65-F5344CB8AC3E}">
        <p14:creationId xmlns:p14="http://schemas.microsoft.com/office/powerpoint/2010/main" val="97047294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marL="514350" indent="-514350">
              <a:buFont typeface="+mj-lt"/>
              <a:buAutoNum type="arabicPeriod"/>
            </a:pPr>
            <a:r>
              <a:rPr lang="en-US" altLang="zh-CN" dirty="0"/>
              <a:t>The first command will send connect request to peer with </a:t>
            </a:r>
            <a:r>
              <a:rPr lang="en-US" altLang="zh-CN" dirty="0" err="1"/>
              <a:t>ip</a:t>
            </a:r>
            <a:r>
              <a:rPr lang="en-US" altLang="zh-CN" dirty="0"/>
              <a:t> “192.16.7.21” and port 8888. It will return id assigned to this connection.</a:t>
            </a:r>
          </a:p>
          <a:p>
            <a:pPr marL="514350" indent="-514350">
              <a:buFont typeface="+mj-lt"/>
              <a:buAutoNum type="arabicPeriod"/>
            </a:pPr>
            <a:r>
              <a:rPr lang="en-US" altLang="zh-CN" dirty="0"/>
              <a:t>The second will send disconnect request,</a:t>
            </a:r>
          </a:p>
          <a:p>
            <a:pPr marL="514350" indent="-514350">
              <a:buFont typeface="+mj-lt"/>
              <a:buAutoNum type="arabicPeriod"/>
            </a:pPr>
            <a:r>
              <a:rPr lang="en-US" altLang="zh-CN" dirty="0"/>
              <a:t>And third will send message, to connection with id equal </a:t>
            </a:r>
            <a:r>
              <a:rPr lang="en-US" altLang="zh-CN" dirty="0" err="1"/>
              <a:t>connectionId</a:t>
            </a:r>
            <a:r>
              <a:rPr lang="en-US" altLang="zh-CN" dirty="0"/>
              <a:t>, using reliable channel with id equal </a:t>
            </a:r>
            <a:r>
              <a:rPr lang="en-US" altLang="zh-CN" dirty="0" err="1"/>
              <a:t>myReiliableChannelId</a:t>
            </a:r>
            <a:r>
              <a:rPr lang="en-US" altLang="zh-CN" dirty="0"/>
              <a:t>, message should be stored in buffer[] and length of the message should be defined by </a:t>
            </a:r>
            <a:r>
              <a:rPr lang="en-US" altLang="zh-CN" dirty="0" err="1"/>
              <a:t>bufferLength</a:t>
            </a:r>
            <a:r>
              <a:rPr lang="en-US" altLang="zh-CN" dirty="0"/>
              <a:t>.</a:t>
            </a:r>
          </a:p>
          <a:p>
            <a:endParaRPr lang="zh-CN" altLang="en-US" dirty="0"/>
          </a:p>
        </p:txBody>
      </p:sp>
    </p:spTree>
    <p:extLst>
      <p:ext uri="{BB962C8B-B14F-4D97-AF65-F5344CB8AC3E}">
        <p14:creationId xmlns:p14="http://schemas.microsoft.com/office/powerpoint/2010/main" val="35114611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For checking host status you can use two functions:</a:t>
            </a:r>
            <a:endParaRPr lang="zh-CN" altLang="en-US" dirty="0"/>
          </a:p>
        </p:txBody>
      </p:sp>
      <p:sp>
        <p:nvSpPr>
          <p:cNvPr id="4" name="矩形 3"/>
          <p:cNvSpPr/>
          <p:nvPr/>
        </p:nvSpPr>
        <p:spPr>
          <a:xfrm>
            <a:off x="323528" y="3140968"/>
            <a:ext cx="8982744" cy="1200329"/>
          </a:xfrm>
          <a:prstGeom prst="rect">
            <a:avLst/>
          </a:prstGeom>
        </p:spPr>
        <p:txBody>
          <a:bodyPr wrap="square">
            <a:spAutoFit/>
          </a:bodyPr>
          <a:lstStyle/>
          <a:p>
            <a:r>
              <a:rPr lang="en-US" altLang="zh-CN" dirty="0" err="1"/>
              <a:t>NetworkTransport.Receive</a:t>
            </a:r>
            <a:r>
              <a:rPr lang="en-US" altLang="zh-CN" dirty="0"/>
              <a:t>(out </a:t>
            </a:r>
            <a:r>
              <a:rPr lang="en-US" altLang="zh-CN" dirty="0" err="1"/>
              <a:t>recHostId</a:t>
            </a:r>
            <a:r>
              <a:rPr lang="en-US" altLang="zh-CN" dirty="0"/>
              <a:t>, out </a:t>
            </a:r>
            <a:r>
              <a:rPr lang="en-US" altLang="zh-CN" dirty="0" err="1"/>
              <a:t>connectionId</a:t>
            </a:r>
            <a:r>
              <a:rPr lang="en-US" altLang="zh-CN" dirty="0"/>
              <a:t>, out </a:t>
            </a:r>
            <a:r>
              <a:rPr lang="en-US" altLang="zh-CN" dirty="0" err="1"/>
              <a:t>channelId</a:t>
            </a:r>
            <a:r>
              <a:rPr lang="en-US" altLang="zh-CN" dirty="0"/>
              <a:t>, </a:t>
            </a:r>
            <a:r>
              <a:rPr lang="en-US" altLang="zh-CN" dirty="0" err="1"/>
              <a:t>recBuffer</a:t>
            </a:r>
            <a:r>
              <a:rPr lang="en-US" altLang="zh-CN" dirty="0"/>
              <a:t>, </a:t>
            </a:r>
            <a:r>
              <a:rPr lang="en-US" altLang="zh-CN" dirty="0" err="1"/>
              <a:t>bufferSize</a:t>
            </a:r>
            <a:r>
              <a:rPr lang="en-US" altLang="zh-CN" dirty="0"/>
              <a:t>, out </a:t>
            </a:r>
            <a:r>
              <a:rPr lang="en-US" altLang="zh-CN" dirty="0" err="1"/>
              <a:t>dataSize</a:t>
            </a:r>
            <a:r>
              <a:rPr lang="en-US" altLang="zh-CN" dirty="0"/>
              <a:t>, out error);</a:t>
            </a:r>
          </a:p>
          <a:p>
            <a:r>
              <a:rPr lang="en-US" altLang="zh-CN" dirty="0" err="1"/>
              <a:t>NetworkTransport.ReceiveFromHost</a:t>
            </a:r>
            <a:r>
              <a:rPr lang="en-US" altLang="zh-CN" dirty="0"/>
              <a:t>(</a:t>
            </a:r>
            <a:r>
              <a:rPr lang="en-US" altLang="zh-CN" dirty="0" err="1"/>
              <a:t>recHostId</a:t>
            </a:r>
            <a:r>
              <a:rPr lang="en-US" altLang="zh-CN" dirty="0"/>
              <a:t>, out </a:t>
            </a:r>
            <a:r>
              <a:rPr lang="en-US" altLang="zh-CN" dirty="0" err="1"/>
              <a:t>connectionId</a:t>
            </a:r>
            <a:r>
              <a:rPr lang="en-US" altLang="zh-CN" dirty="0"/>
              <a:t>, out </a:t>
            </a:r>
            <a:r>
              <a:rPr lang="en-US" altLang="zh-CN" dirty="0" err="1"/>
              <a:t>channelId</a:t>
            </a:r>
            <a:r>
              <a:rPr lang="en-US" altLang="zh-CN" dirty="0"/>
              <a:t>, </a:t>
            </a:r>
            <a:r>
              <a:rPr lang="en-US" altLang="zh-CN" dirty="0" err="1"/>
              <a:t>recBuffer</a:t>
            </a:r>
            <a:r>
              <a:rPr lang="en-US" altLang="zh-CN" dirty="0"/>
              <a:t>, </a:t>
            </a:r>
            <a:r>
              <a:rPr lang="en-US" altLang="zh-CN" dirty="0" err="1"/>
              <a:t>bufferSize</a:t>
            </a:r>
            <a:r>
              <a:rPr lang="en-US" altLang="zh-CN" dirty="0"/>
              <a:t>, out </a:t>
            </a:r>
            <a:r>
              <a:rPr lang="en-US" altLang="zh-CN" dirty="0" err="1"/>
              <a:t>dataSize</a:t>
            </a:r>
            <a:r>
              <a:rPr lang="en-US" altLang="zh-CN" dirty="0"/>
              <a:t>, out error);</a:t>
            </a:r>
          </a:p>
        </p:txBody>
      </p:sp>
    </p:spTree>
    <p:extLst>
      <p:ext uri="{BB962C8B-B14F-4D97-AF65-F5344CB8AC3E}">
        <p14:creationId xmlns:p14="http://schemas.microsoft.com/office/powerpoint/2010/main" val="15995976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Both of them returns event, first function will return events from any host (and return host id via </a:t>
            </a:r>
            <a:r>
              <a:rPr lang="en-US" altLang="zh-CN" dirty="0" err="1"/>
              <a:t>recHostId</a:t>
            </a:r>
            <a:r>
              <a:rPr lang="en-US" altLang="zh-CN" dirty="0"/>
              <a:t>) the second form check host with id </a:t>
            </a:r>
            <a:r>
              <a:rPr lang="en-US" altLang="zh-CN" dirty="0" err="1" smtClean="0"/>
              <a:t>recHostId</a:t>
            </a:r>
            <a:endParaRPr lang="en-US" altLang="zh-CN" dirty="0" smtClean="0"/>
          </a:p>
          <a:p>
            <a:r>
              <a:rPr lang="en-US" altLang="zh-CN" dirty="0" smtClean="0"/>
              <a:t>You </a:t>
            </a:r>
            <a:r>
              <a:rPr lang="en-US" altLang="zh-CN" dirty="0"/>
              <a:t>can use any of these function inside Update() method:</a:t>
            </a:r>
            <a:endParaRPr lang="zh-CN" altLang="en-US" dirty="0"/>
          </a:p>
        </p:txBody>
      </p:sp>
    </p:spTree>
    <p:extLst>
      <p:ext uri="{BB962C8B-B14F-4D97-AF65-F5344CB8AC3E}">
        <p14:creationId xmlns:p14="http://schemas.microsoft.com/office/powerpoint/2010/main" val="5335462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51520" y="116632"/>
            <a:ext cx="8838728" cy="6463308"/>
          </a:xfrm>
          <a:prstGeom prst="rect">
            <a:avLst/>
          </a:prstGeom>
        </p:spPr>
        <p:txBody>
          <a:bodyPr wrap="square">
            <a:spAutoFit/>
          </a:bodyPr>
          <a:lstStyle/>
          <a:p>
            <a:r>
              <a:rPr lang="en-US" altLang="zh-CN" dirty="0"/>
              <a:t>void Update()</a:t>
            </a:r>
          </a:p>
          <a:p>
            <a:r>
              <a:rPr lang="en-US" altLang="zh-CN" dirty="0"/>
              <a:t>{</a:t>
            </a:r>
          </a:p>
          <a:p>
            <a:r>
              <a:rPr lang="en-US" altLang="zh-CN" dirty="0"/>
              <a:t>    </a:t>
            </a:r>
            <a:r>
              <a:rPr lang="en-US" altLang="zh-CN" dirty="0" err="1"/>
              <a:t>int</a:t>
            </a:r>
            <a:r>
              <a:rPr lang="en-US" altLang="zh-CN" dirty="0"/>
              <a:t> </a:t>
            </a:r>
            <a:r>
              <a:rPr lang="en-US" altLang="zh-CN" dirty="0" err="1"/>
              <a:t>recHostId</a:t>
            </a:r>
            <a:r>
              <a:rPr lang="en-US" altLang="zh-CN" dirty="0"/>
              <a:t>; </a:t>
            </a:r>
          </a:p>
          <a:p>
            <a:r>
              <a:rPr lang="en-US" altLang="zh-CN" dirty="0"/>
              <a:t>    </a:t>
            </a:r>
            <a:r>
              <a:rPr lang="en-US" altLang="zh-CN" dirty="0" err="1"/>
              <a:t>int</a:t>
            </a:r>
            <a:r>
              <a:rPr lang="en-US" altLang="zh-CN" dirty="0"/>
              <a:t> </a:t>
            </a:r>
            <a:r>
              <a:rPr lang="en-US" altLang="zh-CN" dirty="0" err="1"/>
              <a:t>connectionId</a:t>
            </a:r>
            <a:r>
              <a:rPr lang="en-US" altLang="zh-CN" dirty="0"/>
              <a:t>; </a:t>
            </a:r>
          </a:p>
          <a:p>
            <a:r>
              <a:rPr lang="en-US" altLang="zh-CN" dirty="0"/>
              <a:t>    </a:t>
            </a:r>
            <a:r>
              <a:rPr lang="en-US" altLang="zh-CN" dirty="0" err="1"/>
              <a:t>int</a:t>
            </a:r>
            <a:r>
              <a:rPr lang="en-US" altLang="zh-CN" dirty="0"/>
              <a:t> </a:t>
            </a:r>
            <a:r>
              <a:rPr lang="en-US" altLang="zh-CN" dirty="0" err="1"/>
              <a:t>channelId</a:t>
            </a:r>
            <a:r>
              <a:rPr lang="en-US" altLang="zh-CN" dirty="0"/>
              <a:t>; </a:t>
            </a:r>
          </a:p>
          <a:p>
            <a:r>
              <a:rPr lang="en-US" altLang="zh-CN" dirty="0"/>
              <a:t>    byte[] </a:t>
            </a:r>
            <a:r>
              <a:rPr lang="en-US" altLang="zh-CN" dirty="0" err="1"/>
              <a:t>recBuffer</a:t>
            </a:r>
            <a:r>
              <a:rPr lang="en-US" altLang="zh-CN" dirty="0"/>
              <a:t> = new byte[1024]; </a:t>
            </a:r>
          </a:p>
          <a:p>
            <a:r>
              <a:rPr lang="en-US" altLang="zh-CN" dirty="0"/>
              <a:t>    </a:t>
            </a:r>
            <a:r>
              <a:rPr lang="en-US" altLang="zh-CN" dirty="0" err="1"/>
              <a:t>int</a:t>
            </a:r>
            <a:r>
              <a:rPr lang="en-US" altLang="zh-CN" dirty="0"/>
              <a:t> </a:t>
            </a:r>
            <a:r>
              <a:rPr lang="en-US" altLang="zh-CN" dirty="0" err="1"/>
              <a:t>bufferSize</a:t>
            </a:r>
            <a:r>
              <a:rPr lang="en-US" altLang="zh-CN" dirty="0"/>
              <a:t> = 1024;</a:t>
            </a:r>
          </a:p>
          <a:p>
            <a:r>
              <a:rPr lang="en-US" altLang="zh-CN" dirty="0"/>
              <a:t>    </a:t>
            </a:r>
            <a:r>
              <a:rPr lang="en-US" altLang="zh-CN" dirty="0" err="1"/>
              <a:t>int</a:t>
            </a:r>
            <a:r>
              <a:rPr lang="en-US" altLang="zh-CN" dirty="0"/>
              <a:t> </a:t>
            </a:r>
            <a:r>
              <a:rPr lang="en-US" altLang="zh-CN" dirty="0" err="1"/>
              <a:t>dataSize</a:t>
            </a:r>
            <a:r>
              <a:rPr lang="en-US" altLang="zh-CN" dirty="0"/>
              <a:t>;</a:t>
            </a:r>
          </a:p>
          <a:p>
            <a:r>
              <a:rPr lang="en-US" altLang="zh-CN" dirty="0"/>
              <a:t>    byte error;</a:t>
            </a:r>
          </a:p>
          <a:p>
            <a:r>
              <a:rPr lang="en-US" altLang="zh-CN" dirty="0"/>
              <a:t>    </a:t>
            </a:r>
            <a:r>
              <a:rPr lang="en-US" altLang="zh-CN" dirty="0" err="1"/>
              <a:t>NetworkEventType</a:t>
            </a:r>
            <a:r>
              <a:rPr lang="en-US" altLang="zh-CN" dirty="0"/>
              <a:t> </a:t>
            </a:r>
            <a:r>
              <a:rPr lang="en-US" altLang="zh-CN" dirty="0" err="1"/>
              <a:t>recData</a:t>
            </a:r>
            <a:r>
              <a:rPr lang="en-US" altLang="zh-CN" dirty="0"/>
              <a:t> = </a:t>
            </a:r>
            <a:r>
              <a:rPr lang="en-US" altLang="zh-CN" dirty="0" err="1"/>
              <a:t>NetworkTransport.Receive</a:t>
            </a:r>
            <a:r>
              <a:rPr lang="en-US" altLang="zh-CN" dirty="0"/>
              <a:t>(out </a:t>
            </a:r>
            <a:r>
              <a:rPr lang="en-US" altLang="zh-CN" dirty="0" err="1"/>
              <a:t>recHostId</a:t>
            </a:r>
            <a:r>
              <a:rPr lang="en-US" altLang="zh-CN" dirty="0"/>
              <a:t>, out </a:t>
            </a:r>
            <a:r>
              <a:rPr lang="en-US" altLang="zh-CN" dirty="0" err="1"/>
              <a:t>connectionId</a:t>
            </a:r>
            <a:r>
              <a:rPr lang="en-US" altLang="zh-CN" dirty="0"/>
              <a:t>, out </a:t>
            </a:r>
            <a:r>
              <a:rPr lang="en-US" altLang="zh-CN" dirty="0" err="1"/>
              <a:t>channelId</a:t>
            </a:r>
            <a:r>
              <a:rPr lang="en-US" altLang="zh-CN" dirty="0"/>
              <a:t>, </a:t>
            </a:r>
            <a:r>
              <a:rPr lang="en-US" altLang="zh-CN" dirty="0" err="1"/>
              <a:t>recBuffer</a:t>
            </a:r>
            <a:r>
              <a:rPr lang="en-US" altLang="zh-CN" dirty="0"/>
              <a:t>, </a:t>
            </a:r>
            <a:r>
              <a:rPr lang="en-US" altLang="zh-CN" dirty="0" err="1"/>
              <a:t>bufferSize</a:t>
            </a:r>
            <a:r>
              <a:rPr lang="en-US" altLang="zh-CN" dirty="0"/>
              <a:t>, out </a:t>
            </a:r>
            <a:r>
              <a:rPr lang="en-US" altLang="zh-CN" dirty="0" err="1"/>
              <a:t>dataSize</a:t>
            </a:r>
            <a:r>
              <a:rPr lang="en-US" altLang="zh-CN" dirty="0"/>
              <a:t>, out error);</a:t>
            </a:r>
          </a:p>
          <a:p>
            <a:r>
              <a:rPr lang="en-US" altLang="zh-CN" dirty="0"/>
              <a:t>    switch (</a:t>
            </a:r>
            <a:r>
              <a:rPr lang="en-US" altLang="zh-CN" dirty="0" err="1"/>
              <a:t>recData</a:t>
            </a:r>
            <a:r>
              <a:rPr lang="en-US" altLang="zh-CN" dirty="0"/>
              <a:t>)</a:t>
            </a:r>
          </a:p>
          <a:p>
            <a:r>
              <a:rPr lang="en-US" altLang="zh-CN" dirty="0"/>
              <a:t>    {</a:t>
            </a:r>
          </a:p>
          <a:p>
            <a:r>
              <a:rPr lang="en-US" altLang="zh-CN" dirty="0"/>
              <a:t>        case </a:t>
            </a:r>
            <a:r>
              <a:rPr lang="en-US" altLang="zh-CN" dirty="0" err="1"/>
              <a:t>NetworkEventType.Nothing</a:t>
            </a:r>
            <a:r>
              <a:rPr lang="en-US" altLang="zh-CN" dirty="0"/>
              <a:t>:         //1</a:t>
            </a:r>
          </a:p>
          <a:p>
            <a:r>
              <a:rPr lang="en-US" altLang="zh-CN" dirty="0"/>
              <a:t>            break;</a:t>
            </a:r>
          </a:p>
          <a:p>
            <a:r>
              <a:rPr lang="en-US" altLang="zh-CN" dirty="0"/>
              <a:t>        case </a:t>
            </a:r>
            <a:r>
              <a:rPr lang="en-US" altLang="zh-CN" dirty="0" err="1"/>
              <a:t>NetworkEventType.ConnectEvent</a:t>
            </a:r>
            <a:r>
              <a:rPr lang="en-US" altLang="zh-CN" dirty="0"/>
              <a:t>:    //2</a:t>
            </a:r>
          </a:p>
          <a:p>
            <a:r>
              <a:rPr lang="en-US" altLang="zh-CN" dirty="0"/>
              <a:t>            break;</a:t>
            </a:r>
          </a:p>
          <a:p>
            <a:r>
              <a:rPr lang="en-US" altLang="zh-CN" dirty="0"/>
              <a:t>        case </a:t>
            </a:r>
            <a:r>
              <a:rPr lang="en-US" altLang="zh-CN" dirty="0" err="1"/>
              <a:t>NetworkEventType.DataEvent</a:t>
            </a:r>
            <a:r>
              <a:rPr lang="en-US" altLang="zh-CN" dirty="0"/>
              <a:t>:       //3</a:t>
            </a:r>
          </a:p>
          <a:p>
            <a:r>
              <a:rPr lang="en-US" altLang="zh-CN" dirty="0"/>
              <a:t>            break;</a:t>
            </a:r>
          </a:p>
          <a:p>
            <a:r>
              <a:rPr lang="en-US" altLang="zh-CN" dirty="0"/>
              <a:t>        case </a:t>
            </a:r>
            <a:r>
              <a:rPr lang="en-US" altLang="zh-CN" dirty="0" err="1"/>
              <a:t>NetworkEventType.DisconnectEvent</a:t>
            </a:r>
            <a:r>
              <a:rPr lang="en-US" altLang="zh-CN" dirty="0"/>
              <a:t>: //4</a:t>
            </a:r>
          </a:p>
          <a:p>
            <a:r>
              <a:rPr lang="en-US" altLang="zh-CN" dirty="0"/>
              <a:t>            break;</a:t>
            </a:r>
          </a:p>
          <a:p>
            <a:r>
              <a:rPr lang="en-US" altLang="zh-CN" dirty="0"/>
              <a:t>    }</a:t>
            </a:r>
          </a:p>
          <a:p>
            <a:r>
              <a:rPr lang="en-US" altLang="zh-CN" dirty="0"/>
              <a:t>}</a:t>
            </a:r>
          </a:p>
        </p:txBody>
      </p:sp>
    </p:spTree>
    <p:extLst>
      <p:ext uri="{BB962C8B-B14F-4D97-AF65-F5344CB8AC3E}">
        <p14:creationId xmlns:p14="http://schemas.microsoft.com/office/powerpoint/2010/main" val="3746949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Point 1: No interesting events have been returned.</a:t>
            </a:r>
          </a:p>
          <a:p>
            <a:r>
              <a:rPr lang="en-US" altLang="zh-CN" dirty="0"/>
              <a:t>Point 2: Connection event come in. It can be new connection, or it can be response on previous connect command:</a:t>
            </a:r>
          </a:p>
          <a:p>
            <a:endParaRPr lang="zh-CN" altLang="en-US" dirty="0"/>
          </a:p>
        </p:txBody>
      </p:sp>
    </p:spTree>
    <p:extLst>
      <p:ext uri="{BB962C8B-B14F-4D97-AF65-F5344CB8AC3E}">
        <p14:creationId xmlns:p14="http://schemas.microsoft.com/office/powerpoint/2010/main" val="20948709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07504" y="1124744"/>
            <a:ext cx="9126760" cy="3693319"/>
          </a:xfrm>
          <a:prstGeom prst="rect">
            <a:avLst/>
          </a:prstGeom>
        </p:spPr>
        <p:txBody>
          <a:bodyPr wrap="square">
            <a:spAutoFit/>
          </a:bodyPr>
          <a:lstStyle/>
          <a:p>
            <a:r>
              <a:rPr lang="en-US" altLang="zh-CN" dirty="0" err="1"/>
              <a:t>myConnectionId</a:t>
            </a:r>
            <a:r>
              <a:rPr lang="en-US" altLang="zh-CN" dirty="0"/>
              <a:t> = </a:t>
            </a:r>
            <a:r>
              <a:rPr lang="en-US" altLang="zh-CN" dirty="0" err="1"/>
              <a:t>NetworkTransport.Connect</a:t>
            </a:r>
            <a:r>
              <a:rPr lang="en-US" altLang="zh-CN" dirty="0"/>
              <a:t>(</a:t>
            </a:r>
            <a:r>
              <a:rPr lang="en-US" altLang="zh-CN" dirty="0" err="1"/>
              <a:t>hostId</a:t>
            </a:r>
            <a:r>
              <a:rPr lang="en-US" altLang="zh-CN" dirty="0"/>
              <a:t>, "192.16.7.21", 8888, 0, out error);</a:t>
            </a:r>
          </a:p>
          <a:p>
            <a:r>
              <a:rPr lang="en-US" altLang="zh-CN" dirty="0" err="1"/>
              <a:t>NetworkEventType</a:t>
            </a:r>
            <a:r>
              <a:rPr lang="en-US" altLang="zh-CN" dirty="0"/>
              <a:t> </a:t>
            </a:r>
            <a:r>
              <a:rPr lang="en-US" altLang="zh-CN" dirty="0" err="1"/>
              <a:t>recData</a:t>
            </a:r>
            <a:r>
              <a:rPr lang="en-US" altLang="zh-CN" dirty="0"/>
              <a:t> = </a:t>
            </a:r>
            <a:r>
              <a:rPr lang="en-US" altLang="zh-CN" dirty="0" err="1"/>
              <a:t>NetworkTransport.Receive</a:t>
            </a:r>
            <a:r>
              <a:rPr lang="en-US" altLang="zh-CN" dirty="0"/>
              <a:t>(out </a:t>
            </a:r>
            <a:r>
              <a:rPr lang="en-US" altLang="zh-CN" dirty="0" err="1"/>
              <a:t>recHostId</a:t>
            </a:r>
            <a:r>
              <a:rPr lang="en-US" altLang="zh-CN" dirty="0"/>
              <a:t>, out </a:t>
            </a:r>
            <a:r>
              <a:rPr lang="en-US" altLang="zh-CN" dirty="0" err="1"/>
              <a:t>connectionId</a:t>
            </a:r>
            <a:r>
              <a:rPr lang="en-US" altLang="zh-CN" dirty="0"/>
              <a:t>, out </a:t>
            </a:r>
            <a:r>
              <a:rPr lang="en-US" altLang="zh-CN" dirty="0" err="1"/>
              <a:t>channelId</a:t>
            </a:r>
            <a:r>
              <a:rPr lang="en-US" altLang="zh-CN" dirty="0"/>
              <a:t>, </a:t>
            </a:r>
            <a:r>
              <a:rPr lang="en-US" altLang="zh-CN" dirty="0" err="1"/>
              <a:t>recBuffer</a:t>
            </a:r>
            <a:r>
              <a:rPr lang="en-US" altLang="zh-CN" dirty="0"/>
              <a:t>, </a:t>
            </a:r>
            <a:r>
              <a:rPr lang="en-US" altLang="zh-CN" dirty="0" err="1"/>
              <a:t>bufferSize</a:t>
            </a:r>
            <a:r>
              <a:rPr lang="en-US" altLang="zh-CN" dirty="0"/>
              <a:t>, out </a:t>
            </a:r>
            <a:r>
              <a:rPr lang="en-US" altLang="zh-CN" dirty="0" err="1"/>
              <a:t>dataSize</a:t>
            </a:r>
            <a:r>
              <a:rPr lang="en-US" altLang="zh-CN" dirty="0"/>
              <a:t>, out error);</a:t>
            </a:r>
          </a:p>
          <a:p>
            <a:r>
              <a:rPr lang="en-US" altLang="zh-CN" dirty="0"/>
              <a:t>switch (</a:t>
            </a:r>
            <a:r>
              <a:rPr lang="en-US" altLang="zh-CN" dirty="0" err="1"/>
              <a:t>recData</a:t>
            </a:r>
            <a:r>
              <a:rPr lang="en-US" altLang="zh-CN" dirty="0"/>
              <a:t>)</a:t>
            </a:r>
          </a:p>
          <a:p>
            <a:r>
              <a:rPr lang="en-US" altLang="zh-CN" dirty="0"/>
              <a:t>{</a:t>
            </a:r>
          </a:p>
          <a:p>
            <a:r>
              <a:rPr lang="en-US" altLang="zh-CN" dirty="0"/>
              <a:t>    case </a:t>
            </a:r>
            <a:r>
              <a:rPr lang="en-US" altLang="zh-CN" dirty="0" err="1"/>
              <a:t>NetworkEventType.ConnectEvent</a:t>
            </a:r>
            <a:r>
              <a:rPr lang="en-US" altLang="zh-CN" dirty="0"/>
              <a:t>: </a:t>
            </a:r>
          </a:p>
          <a:p>
            <a:r>
              <a:rPr lang="en-US" altLang="zh-CN" dirty="0"/>
              <a:t>        if(</a:t>
            </a:r>
            <a:r>
              <a:rPr lang="en-US" altLang="zh-CN" dirty="0" err="1"/>
              <a:t>myConnectionId</a:t>
            </a:r>
            <a:r>
              <a:rPr lang="en-US" altLang="zh-CN" dirty="0"/>
              <a:t> == </a:t>
            </a:r>
            <a:r>
              <a:rPr lang="en-US" altLang="zh-CN" dirty="0" err="1"/>
              <a:t>connectionId</a:t>
            </a:r>
            <a:r>
              <a:rPr lang="en-US" altLang="zh-CN" dirty="0"/>
              <a:t>)</a:t>
            </a:r>
          </a:p>
          <a:p>
            <a:r>
              <a:rPr lang="en-US" altLang="zh-CN" dirty="0"/>
              <a:t>            //my active connect request approved</a:t>
            </a:r>
          </a:p>
          <a:p>
            <a:r>
              <a:rPr lang="en-US" altLang="zh-CN" dirty="0"/>
              <a:t>        else</a:t>
            </a:r>
          </a:p>
          <a:p>
            <a:r>
              <a:rPr lang="en-US" altLang="zh-CN" dirty="0"/>
              <a:t>            //somebody else connect to me</a:t>
            </a:r>
          </a:p>
          <a:p>
            <a:r>
              <a:rPr lang="en-US" altLang="zh-CN" dirty="0"/>
              <a:t>        break;</a:t>
            </a:r>
          </a:p>
          <a:p>
            <a:r>
              <a:rPr lang="en-US" altLang="zh-CN" dirty="0"/>
              <a:t>    //...   </a:t>
            </a:r>
          </a:p>
          <a:p>
            <a:r>
              <a:rPr lang="en-US" altLang="zh-CN" dirty="0"/>
              <a:t>}</a:t>
            </a:r>
          </a:p>
        </p:txBody>
      </p:sp>
    </p:spTree>
    <p:extLst>
      <p:ext uri="{BB962C8B-B14F-4D97-AF65-F5344CB8AC3E}">
        <p14:creationId xmlns:p14="http://schemas.microsoft.com/office/powerpoint/2010/main" val="13213879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Point 3: Data </a:t>
            </a:r>
            <a:r>
              <a:rPr lang="en-US" altLang="zh-CN" dirty="0" smtClean="0"/>
              <a:t>received</a:t>
            </a:r>
          </a:p>
          <a:p>
            <a:pPr lvl="1"/>
            <a:r>
              <a:rPr lang="en-US" altLang="zh-CN" dirty="0" smtClean="0"/>
              <a:t>In </a:t>
            </a:r>
            <a:r>
              <a:rPr lang="en-US" altLang="zh-CN" dirty="0"/>
              <a:t>this case </a:t>
            </a:r>
            <a:r>
              <a:rPr lang="en-US" altLang="zh-CN" dirty="0" err="1"/>
              <a:t>recHostId</a:t>
            </a:r>
            <a:r>
              <a:rPr lang="en-US" altLang="zh-CN" dirty="0"/>
              <a:t> will define host, </a:t>
            </a:r>
            <a:r>
              <a:rPr lang="en-US" altLang="zh-CN" dirty="0" err="1"/>
              <a:t>connectionId</a:t>
            </a:r>
            <a:r>
              <a:rPr lang="en-US" altLang="zh-CN" dirty="0"/>
              <a:t> will define connection, </a:t>
            </a:r>
            <a:r>
              <a:rPr lang="en-US" altLang="zh-CN" dirty="0" err="1"/>
              <a:t>channelId</a:t>
            </a:r>
            <a:r>
              <a:rPr lang="en-US" altLang="zh-CN" dirty="0"/>
              <a:t> will define channel; </a:t>
            </a:r>
            <a:endParaRPr lang="en-US" altLang="zh-CN" dirty="0" smtClean="0"/>
          </a:p>
          <a:p>
            <a:pPr lvl="1"/>
            <a:r>
              <a:rPr lang="en-US" altLang="zh-CN" dirty="0" err="1" smtClean="0"/>
              <a:t>dataSize</a:t>
            </a:r>
            <a:r>
              <a:rPr lang="en-US" altLang="zh-CN" dirty="0" smtClean="0"/>
              <a:t> </a:t>
            </a:r>
            <a:r>
              <a:rPr lang="en-US" altLang="zh-CN" dirty="0"/>
              <a:t>will define size of the received data. If </a:t>
            </a:r>
            <a:r>
              <a:rPr lang="en-US" altLang="zh-CN" dirty="0" err="1"/>
              <a:t>recBuffer</a:t>
            </a:r>
            <a:r>
              <a:rPr lang="en-US" altLang="zh-CN" dirty="0"/>
              <a:t> is big enough to contain data, data will be copied in the buffer. If not, error will contain </a:t>
            </a:r>
            <a:r>
              <a:rPr lang="en-US" altLang="zh-CN" dirty="0" err="1"/>
              <a:t>MessageToLong</a:t>
            </a:r>
            <a:r>
              <a:rPr lang="en-US" altLang="zh-CN" dirty="0"/>
              <a:t> error and you will need reallocate buffer and call this function again.</a:t>
            </a:r>
          </a:p>
          <a:p>
            <a:r>
              <a:rPr lang="en-US" altLang="zh-CN" dirty="0"/>
              <a:t>Point 4: Disconnection signal come in. It can be signal that established connection has been disconnected or that your connect request is failed.</a:t>
            </a:r>
          </a:p>
          <a:p>
            <a:endParaRPr lang="zh-CN" altLang="en-US" dirty="0"/>
          </a:p>
        </p:txBody>
      </p:sp>
    </p:spTree>
    <p:extLst>
      <p:ext uri="{BB962C8B-B14F-4D97-AF65-F5344CB8AC3E}">
        <p14:creationId xmlns:p14="http://schemas.microsoft.com/office/powerpoint/2010/main" val="30461444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323528" y="1268760"/>
            <a:ext cx="8622704" cy="3693319"/>
          </a:xfrm>
          <a:prstGeom prst="rect">
            <a:avLst/>
          </a:prstGeom>
        </p:spPr>
        <p:txBody>
          <a:bodyPr wrap="square">
            <a:spAutoFit/>
          </a:bodyPr>
          <a:lstStyle/>
          <a:p>
            <a:r>
              <a:rPr lang="en-US" altLang="zh-CN" dirty="0" err="1"/>
              <a:t>myConnectionId</a:t>
            </a:r>
            <a:r>
              <a:rPr lang="en-US" altLang="zh-CN" dirty="0"/>
              <a:t> = </a:t>
            </a:r>
            <a:r>
              <a:rPr lang="en-US" altLang="zh-CN" dirty="0" err="1"/>
              <a:t>NetworkTransport.Connect</a:t>
            </a:r>
            <a:r>
              <a:rPr lang="en-US" altLang="zh-CN" dirty="0"/>
              <a:t>(</a:t>
            </a:r>
            <a:r>
              <a:rPr lang="en-US" altLang="zh-CN" dirty="0" err="1"/>
              <a:t>hostId</a:t>
            </a:r>
            <a:r>
              <a:rPr lang="en-US" altLang="zh-CN" dirty="0"/>
              <a:t>, "192.16.7.21", 8888, 0, out error);</a:t>
            </a:r>
          </a:p>
          <a:p>
            <a:r>
              <a:rPr lang="en-US" altLang="zh-CN" dirty="0" err="1"/>
              <a:t>NetworkEventType</a:t>
            </a:r>
            <a:r>
              <a:rPr lang="en-US" altLang="zh-CN" dirty="0"/>
              <a:t> </a:t>
            </a:r>
            <a:r>
              <a:rPr lang="en-US" altLang="zh-CN" dirty="0" err="1"/>
              <a:t>recData</a:t>
            </a:r>
            <a:r>
              <a:rPr lang="en-US" altLang="zh-CN" dirty="0"/>
              <a:t> = </a:t>
            </a:r>
            <a:r>
              <a:rPr lang="en-US" altLang="zh-CN" dirty="0" err="1"/>
              <a:t>NetworkTransport.Receive</a:t>
            </a:r>
            <a:r>
              <a:rPr lang="en-US" altLang="zh-CN" dirty="0"/>
              <a:t>(out </a:t>
            </a:r>
            <a:r>
              <a:rPr lang="en-US" altLang="zh-CN" dirty="0" err="1"/>
              <a:t>recHostId</a:t>
            </a:r>
            <a:r>
              <a:rPr lang="en-US" altLang="zh-CN" dirty="0"/>
              <a:t>, out </a:t>
            </a:r>
            <a:r>
              <a:rPr lang="en-US" altLang="zh-CN" dirty="0" err="1"/>
              <a:t>connectionId</a:t>
            </a:r>
            <a:r>
              <a:rPr lang="en-US" altLang="zh-CN" dirty="0"/>
              <a:t>, out </a:t>
            </a:r>
            <a:r>
              <a:rPr lang="en-US" altLang="zh-CN" dirty="0" err="1"/>
              <a:t>channelId</a:t>
            </a:r>
            <a:r>
              <a:rPr lang="en-US" altLang="zh-CN" dirty="0"/>
              <a:t>, </a:t>
            </a:r>
            <a:r>
              <a:rPr lang="en-US" altLang="zh-CN" dirty="0" err="1"/>
              <a:t>recBuffer</a:t>
            </a:r>
            <a:r>
              <a:rPr lang="en-US" altLang="zh-CN" dirty="0"/>
              <a:t>, </a:t>
            </a:r>
            <a:r>
              <a:rPr lang="en-US" altLang="zh-CN" dirty="0" err="1"/>
              <a:t>bufferSize</a:t>
            </a:r>
            <a:r>
              <a:rPr lang="en-US" altLang="zh-CN" dirty="0"/>
              <a:t>, out </a:t>
            </a:r>
            <a:r>
              <a:rPr lang="en-US" altLang="zh-CN" dirty="0" err="1"/>
              <a:t>dataSize</a:t>
            </a:r>
            <a:r>
              <a:rPr lang="en-US" altLang="zh-CN" dirty="0"/>
              <a:t>, out error);</a:t>
            </a:r>
          </a:p>
          <a:p>
            <a:r>
              <a:rPr lang="en-US" altLang="zh-CN" dirty="0"/>
              <a:t>switch (</a:t>
            </a:r>
            <a:r>
              <a:rPr lang="en-US" altLang="zh-CN" dirty="0" err="1"/>
              <a:t>recData</a:t>
            </a:r>
            <a:r>
              <a:rPr lang="en-US" altLang="zh-CN" dirty="0"/>
              <a:t>)</a:t>
            </a:r>
          </a:p>
          <a:p>
            <a:r>
              <a:rPr lang="en-US" altLang="zh-CN" dirty="0"/>
              <a:t>{</a:t>
            </a:r>
          </a:p>
          <a:p>
            <a:r>
              <a:rPr lang="en-US" altLang="zh-CN" dirty="0"/>
              <a:t>    case </a:t>
            </a:r>
            <a:r>
              <a:rPr lang="en-US" altLang="zh-CN" dirty="0" err="1"/>
              <a:t>NetworkEventType</a:t>
            </a:r>
            <a:r>
              <a:rPr lang="en-US" altLang="zh-CN" dirty="0"/>
              <a:t>. </a:t>
            </a:r>
            <a:r>
              <a:rPr lang="en-US" altLang="zh-CN" dirty="0" err="1"/>
              <a:t>DisconnectEvent</a:t>
            </a:r>
            <a:r>
              <a:rPr lang="en-US" altLang="zh-CN" dirty="0"/>
              <a:t>: </a:t>
            </a:r>
          </a:p>
          <a:p>
            <a:r>
              <a:rPr lang="en-US" altLang="zh-CN" dirty="0"/>
              <a:t>        if(</a:t>
            </a:r>
            <a:r>
              <a:rPr lang="en-US" altLang="zh-CN" dirty="0" err="1"/>
              <a:t>myConnectionId</a:t>
            </a:r>
            <a:r>
              <a:rPr lang="en-US" altLang="zh-CN" dirty="0"/>
              <a:t> == </a:t>
            </a:r>
            <a:r>
              <a:rPr lang="en-US" altLang="zh-CN" dirty="0" err="1"/>
              <a:t>connectionId</a:t>
            </a:r>
            <a:r>
              <a:rPr lang="en-US" altLang="zh-CN" dirty="0"/>
              <a:t>)</a:t>
            </a:r>
          </a:p>
          <a:p>
            <a:r>
              <a:rPr lang="en-US" altLang="zh-CN" dirty="0"/>
              <a:t>            //cannot connect by some reason see error</a:t>
            </a:r>
          </a:p>
          <a:p>
            <a:r>
              <a:rPr lang="en-US" altLang="zh-CN" dirty="0"/>
              <a:t>        else</a:t>
            </a:r>
          </a:p>
          <a:p>
            <a:r>
              <a:rPr lang="en-US" altLang="zh-CN" dirty="0"/>
              <a:t>            //one of the established connection has been disconnected</a:t>
            </a:r>
          </a:p>
          <a:p>
            <a:r>
              <a:rPr lang="en-US" altLang="zh-CN" dirty="0"/>
              <a:t>        break;</a:t>
            </a:r>
          </a:p>
          <a:p>
            <a:r>
              <a:rPr lang="en-US" altLang="zh-CN" dirty="0"/>
              <a:t>    \\...   </a:t>
            </a:r>
          </a:p>
          <a:p>
            <a:r>
              <a:rPr lang="en-US" altLang="zh-CN" dirty="0"/>
              <a:t>}</a:t>
            </a:r>
          </a:p>
        </p:txBody>
      </p:sp>
    </p:spTree>
    <p:extLst>
      <p:ext uri="{BB962C8B-B14F-4D97-AF65-F5344CB8AC3E}">
        <p14:creationId xmlns:p14="http://schemas.microsoft.com/office/powerpoint/2010/main" val="21585477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WebGL</a:t>
            </a:r>
            <a:r>
              <a:rPr lang="en-US" altLang="zh-CN" b="1" dirty="0"/>
              <a:t> support</a:t>
            </a:r>
            <a:endParaRPr lang="zh-CN" altLang="en-US" dirty="0"/>
          </a:p>
        </p:txBody>
      </p:sp>
      <p:sp>
        <p:nvSpPr>
          <p:cNvPr id="3" name="内容占位符 2"/>
          <p:cNvSpPr>
            <a:spLocks noGrp="1"/>
          </p:cNvSpPr>
          <p:nvPr>
            <p:ph idx="1"/>
          </p:nvPr>
        </p:nvSpPr>
        <p:spPr/>
        <p:txBody>
          <a:bodyPr/>
          <a:lstStyle/>
          <a:p>
            <a:r>
              <a:rPr lang="en-US" altLang="zh-CN" dirty="0" err="1"/>
              <a:t>WebSocket</a:t>
            </a:r>
            <a:r>
              <a:rPr lang="en-US" altLang="zh-CN" dirty="0"/>
              <a:t> on client has been supported</a:t>
            </a:r>
            <a:r>
              <a:rPr lang="en-US" altLang="zh-CN" dirty="0" smtClean="0"/>
              <a:t>.</a:t>
            </a:r>
          </a:p>
          <a:p>
            <a:r>
              <a:rPr lang="en-US" altLang="zh-CN" dirty="0" smtClean="0"/>
              <a:t>For </a:t>
            </a:r>
            <a:r>
              <a:rPr lang="en-US" altLang="zh-CN" dirty="0"/>
              <a:t>client side, all steps described above (including topology and configuration) should be the </a:t>
            </a:r>
            <a:r>
              <a:rPr lang="en-US" altLang="zh-CN" dirty="0" smtClean="0"/>
              <a:t>same</a:t>
            </a:r>
          </a:p>
          <a:p>
            <a:r>
              <a:rPr lang="en-US" altLang="zh-CN" dirty="0" smtClean="0"/>
              <a:t>Web </a:t>
            </a:r>
            <a:r>
              <a:rPr lang="en-US" altLang="zh-CN" dirty="0"/>
              <a:t>clients can connect to server only, where server is standalone player (Win, Mac or Linux only</a:t>
            </a:r>
            <a:r>
              <a:rPr lang="en-US" altLang="zh-CN" dirty="0" smtClean="0"/>
              <a:t>)</a:t>
            </a:r>
          </a:p>
          <a:p>
            <a:r>
              <a:rPr lang="en-US" altLang="zh-CN" dirty="0" smtClean="0"/>
              <a:t>On </a:t>
            </a:r>
            <a:r>
              <a:rPr lang="en-US" altLang="zh-CN" dirty="0"/>
              <a:t>server you should call</a:t>
            </a:r>
            <a:endParaRPr lang="zh-CN" altLang="en-US" dirty="0"/>
          </a:p>
        </p:txBody>
      </p:sp>
      <p:sp>
        <p:nvSpPr>
          <p:cNvPr id="4" name="Rectangle 1"/>
          <p:cNvSpPr>
            <a:spLocks noChangeArrowheads="1"/>
          </p:cNvSpPr>
          <p:nvPr/>
        </p:nvSpPr>
        <p:spPr bwMode="auto">
          <a:xfrm>
            <a:off x="323528" y="5877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NetworkTransport.AddWebsocketHost(topology, port, ip); </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3282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859340"/>
            <a:ext cx="8208912" cy="2031325"/>
          </a:xfrm>
          <a:prstGeom prst="rect">
            <a:avLst/>
          </a:prstGeom>
        </p:spPr>
        <p:txBody>
          <a:bodyPr wrap="square">
            <a:spAutoFit/>
          </a:bodyPr>
          <a:lstStyle/>
          <a:p>
            <a:r>
              <a:rPr lang="en-US" altLang="zh-CN" dirty="0"/>
              <a:t>[Command]</a:t>
            </a:r>
          </a:p>
          <a:p>
            <a:r>
              <a:rPr lang="en-US" altLang="zh-CN" dirty="0"/>
              <a:t>void </a:t>
            </a:r>
            <a:r>
              <a:rPr lang="en-US" altLang="zh-CN" dirty="0" err="1"/>
              <a:t>CmdSpawn</a:t>
            </a:r>
            <a:r>
              <a:rPr lang="en-US" altLang="zh-CN" dirty="0"/>
              <a:t>()</a:t>
            </a:r>
          </a:p>
          <a:p>
            <a:r>
              <a:rPr lang="en-US" altLang="zh-CN" dirty="0"/>
              <a:t>{</a:t>
            </a:r>
          </a:p>
          <a:p>
            <a:r>
              <a:rPr lang="en-US" altLang="zh-CN" dirty="0"/>
              <a:t>    </a:t>
            </a:r>
            <a:r>
              <a:rPr lang="en-US" altLang="zh-CN" dirty="0" err="1"/>
              <a:t>var</a:t>
            </a:r>
            <a:r>
              <a:rPr lang="en-US" altLang="zh-CN" dirty="0"/>
              <a:t> go = (</a:t>
            </a:r>
            <a:r>
              <a:rPr lang="en-US" altLang="zh-CN" dirty="0" err="1"/>
              <a:t>GameObject</a:t>
            </a:r>
            <a:r>
              <a:rPr lang="en-US" altLang="zh-CN" dirty="0"/>
              <a:t>)Instantiate(</a:t>
            </a:r>
            <a:r>
              <a:rPr lang="en-US" altLang="zh-CN" dirty="0" err="1"/>
              <a:t>otherPrefab</a:t>
            </a:r>
            <a:r>
              <a:rPr lang="en-US" altLang="zh-CN" dirty="0"/>
              <a:t>, </a:t>
            </a:r>
            <a:r>
              <a:rPr lang="en-US" altLang="zh-CN" dirty="0" err="1"/>
              <a:t>transform.position</a:t>
            </a:r>
            <a:r>
              <a:rPr lang="en-US" altLang="zh-CN" dirty="0"/>
              <a:t> + new Vector3(0,1,0), </a:t>
            </a:r>
            <a:r>
              <a:rPr lang="en-US" altLang="zh-CN" dirty="0" err="1"/>
              <a:t>Quaternion.identity</a:t>
            </a:r>
            <a:r>
              <a:rPr lang="en-US" altLang="zh-CN" dirty="0"/>
              <a:t>);</a:t>
            </a:r>
          </a:p>
          <a:p>
            <a:r>
              <a:rPr lang="en-US" altLang="zh-CN" dirty="0"/>
              <a:t>    </a:t>
            </a:r>
            <a:r>
              <a:rPr lang="en-US" altLang="zh-CN" dirty="0" err="1"/>
              <a:t>NetworkServer.SpawnWithClientAuthority</a:t>
            </a:r>
            <a:r>
              <a:rPr lang="en-US" altLang="zh-CN" dirty="0"/>
              <a:t>(go, </a:t>
            </a:r>
            <a:r>
              <a:rPr lang="en-US" altLang="zh-CN" dirty="0" err="1"/>
              <a:t>connectionToClient</a:t>
            </a:r>
            <a:r>
              <a:rPr lang="en-US" altLang="zh-CN" dirty="0"/>
              <a:t>);</a:t>
            </a:r>
          </a:p>
          <a:p>
            <a:r>
              <a:rPr lang="en-US" altLang="zh-CN" dirty="0"/>
              <a:t>}</a:t>
            </a:r>
          </a:p>
        </p:txBody>
      </p:sp>
    </p:spTree>
    <p:extLst>
      <p:ext uri="{BB962C8B-B14F-4D97-AF65-F5344CB8AC3E}">
        <p14:creationId xmlns:p14="http://schemas.microsoft.com/office/powerpoint/2010/main" val="280696870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a:t>Where </a:t>
            </a:r>
            <a:r>
              <a:rPr lang="en-US" altLang="zh-CN" dirty="0" err="1"/>
              <a:t>ip</a:t>
            </a:r>
            <a:r>
              <a:rPr lang="en-US" altLang="zh-CN" dirty="0"/>
              <a:t> address is listening address, you can pass null as </a:t>
            </a:r>
            <a:r>
              <a:rPr lang="en-US" altLang="zh-CN" dirty="0" err="1"/>
              <a:t>ip</a:t>
            </a:r>
            <a:r>
              <a:rPr lang="en-US" altLang="zh-CN" dirty="0"/>
              <a:t> address in this case host will listen all network </a:t>
            </a:r>
            <a:r>
              <a:rPr lang="en-US" altLang="zh-CN" dirty="0" smtClean="0"/>
              <a:t>interfaces</a:t>
            </a:r>
          </a:p>
          <a:p>
            <a:r>
              <a:rPr lang="en-US" altLang="zh-CN" dirty="0" smtClean="0"/>
              <a:t>Server </a:t>
            </a:r>
            <a:r>
              <a:rPr lang="en-US" altLang="zh-CN" dirty="0"/>
              <a:t>can support only one </a:t>
            </a:r>
            <a:r>
              <a:rPr lang="en-US" altLang="zh-CN" dirty="0" err="1"/>
              <a:t>Websocket</a:t>
            </a:r>
            <a:r>
              <a:rPr lang="en-US" altLang="zh-CN" dirty="0"/>
              <a:t> Host and in the same time, it can handle generic hosts too</a:t>
            </a:r>
            <a:r>
              <a:rPr lang="en-US" altLang="zh-CN" dirty="0" smtClean="0"/>
              <a:t>:</a:t>
            </a:r>
          </a:p>
          <a:p>
            <a:endParaRPr lang="en-US" altLang="zh-CN" dirty="0"/>
          </a:p>
          <a:p>
            <a:r>
              <a:rPr lang="en-US" altLang="zh-CN" dirty="0"/>
              <a:t>Will open </a:t>
            </a:r>
            <a:r>
              <a:rPr lang="en-US" altLang="zh-CN" dirty="0" err="1"/>
              <a:t>tcp</a:t>
            </a:r>
            <a:r>
              <a:rPr lang="en-US" altLang="zh-CN" dirty="0"/>
              <a:t> socket handling web socket protocol on port 8887 and </a:t>
            </a:r>
            <a:r>
              <a:rPr lang="en-US" altLang="zh-CN" dirty="0" err="1"/>
              <a:t>udp</a:t>
            </a:r>
            <a:r>
              <a:rPr lang="en-US" altLang="zh-CN" dirty="0"/>
              <a:t> socket handling genetic protocol on port 8888.</a:t>
            </a:r>
            <a:endParaRPr lang="zh-CN" altLang="en-US" dirty="0"/>
          </a:p>
        </p:txBody>
      </p:sp>
      <p:sp>
        <p:nvSpPr>
          <p:cNvPr id="4" name="矩形 3"/>
          <p:cNvSpPr/>
          <p:nvPr/>
        </p:nvSpPr>
        <p:spPr>
          <a:xfrm>
            <a:off x="989856" y="4077072"/>
            <a:ext cx="7902624" cy="646331"/>
          </a:xfrm>
          <a:prstGeom prst="rect">
            <a:avLst/>
          </a:prstGeom>
        </p:spPr>
        <p:txBody>
          <a:bodyPr wrap="square">
            <a:spAutoFit/>
          </a:bodyPr>
          <a:lstStyle/>
          <a:p>
            <a:r>
              <a:rPr lang="en-US" altLang="zh-CN" dirty="0" err="1"/>
              <a:t>NetworkTransport.AddWebsocketHost</a:t>
            </a:r>
            <a:r>
              <a:rPr lang="en-US" altLang="zh-CN" dirty="0"/>
              <a:t>(topology, 8887, null);</a:t>
            </a:r>
          </a:p>
          <a:p>
            <a:r>
              <a:rPr lang="en-US" altLang="zh-CN" dirty="0" err="1"/>
              <a:t>NetworkTransport.AddHost</a:t>
            </a:r>
            <a:r>
              <a:rPr lang="en-US" altLang="zh-CN" dirty="0"/>
              <a:t>(topology, 8888);</a:t>
            </a:r>
          </a:p>
        </p:txBody>
      </p:sp>
    </p:spTree>
    <p:extLst>
      <p:ext uri="{BB962C8B-B14F-4D97-AF65-F5344CB8AC3E}">
        <p14:creationId xmlns:p14="http://schemas.microsoft.com/office/powerpoint/2010/main" val="4284394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Internet Services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8647426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We offer Internet services which complement our networking system to support your game throughout production and </a:t>
            </a:r>
            <a:r>
              <a:rPr lang="en-US" altLang="zh-CN" dirty="0" smtClean="0"/>
              <a:t>release</a:t>
            </a:r>
          </a:p>
          <a:p>
            <a:r>
              <a:rPr lang="en-US" altLang="zh-CN" dirty="0" smtClean="0"/>
              <a:t>This </a:t>
            </a:r>
            <a:r>
              <a:rPr lang="en-US" altLang="zh-CN" dirty="0"/>
              <a:t>includes a multiuser server service to allow your game to communicate across the </a:t>
            </a:r>
            <a:r>
              <a:rPr lang="en-US" altLang="zh-CN" dirty="0" smtClean="0"/>
              <a:t>internet</a:t>
            </a:r>
          </a:p>
          <a:p>
            <a:r>
              <a:rPr lang="en-US" altLang="zh-CN" dirty="0" smtClean="0"/>
              <a:t>It </a:t>
            </a:r>
            <a:r>
              <a:rPr lang="en-US" altLang="zh-CN" dirty="0"/>
              <a:t>provides the ability for users to create matches and advertise matches, list available matches and join matches.</a:t>
            </a:r>
            <a:endParaRPr lang="zh-CN" altLang="en-US" dirty="0"/>
          </a:p>
        </p:txBody>
      </p:sp>
    </p:spTree>
    <p:extLst>
      <p:ext uri="{BB962C8B-B14F-4D97-AF65-F5344CB8AC3E}">
        <p14:creationId xmlns:p14="http://schemas.microsoft.com/office/powerpoint/2010/main" val="170347623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Setting up the Cloud Project </a:t>
            </a:r>
            <a:r>
              <a:rPr lang="en-US" altLang="zh-CN" b="1" dirty="0" smtClean="0"/>
              <a:t>ID</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Before </a:t>
            </a:r>
            <a:r>
              <a:rPr lang="en-US" altLang="zh-CN" dirty="0"/>
              <a:t>you can use the Matchmaker or the internet services you need to register a project ID </a:t>
            </a:r>
            <a:r>
              <a:rPr lang="en-US" altLang="zh-CN" dirty="0" smtClean="0"/>
              <a:t>first</a:t>
            </a:r>
          </a:p>
          <a:p>
            <a:r>
              <a:rPr lang="en-US" altLang="zh-CN" dirty="0" smtClean="0"/>
              <a:t>You </a:t>
            </a:r>
            <a:r>
              <a:rPr lang="en-US" altLang="zh-CN" dirty="0"/>
              <a:t>can get this ID by visiting </a:t>
            </a:r>
            <a:r>
              <a:rPr lang="en-US" altLang="zh-CN" dirty="0">
                <a:hlinkClick r:id="rId2"/>
              </a:rPr>
              <a:t>https://</a:t>
            </a:r>
            <a:r>
              <a:rPr lang="en-US" altLang="zh-CN" dirty="0" smtClean="0">
                <a:hlinkClick r:id="rId2"/>
              </a:rPr>
              <a:t>unet.cloud.unity3d.com</a:t>
            </a:r>
            <a:endParaRPr lang="en-US" altLang="zh-CN" dirty="0" smtClean="0"/>
          </a:p>
          <a:p>
            <a:pPr lvl="1"/>
            <a:r>
              <a:rPr lang="en-US" altLang="zh-CN" dirty="0" smtClean="0"/>
              <a:t>There </a:t>
            </a:r>
            <a:r>
              <a:rPr lang="en-US" altLang="zh-CN" dirty="0"/>
              <a:t>you can create a new project name and it will display the project ID when done.</a:t>
            </a:r>
          </a:p>
          <a:p>
            <a:r>
              <a:rPr lang="en-US" altLang="zh-CN" dirty="0"/>
              <a:t>In Unity go to Edit -&gt; Project Settings -&gt; Player. In the inspector there is a Cloud Project ID field where you can paste the ID in.</a:t>
            </a:r>
          </a:p>
          <a:p>
            <a:endParaRPr lang="zh-CN" altLang="en-US" dirty="0"/>
          </a:p>
        </p:txBody>
      </p:sp>
    </p:spTree>
    <p:extLst>
      <p:ext uri="{BB962C8B-B14F-4D97-AF65-F5344CB8AC3E}">
        <p14:creationId xmlns:p14="http://schemas.microsoft.com/office/powerpoint/2010/main" val="21845319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Matchmaking service</a:t>
            </a:r>
            <a:endParaRPr lang="zh-CN" altLang="en-US" dirty="0"/>
          </a:p>
        </p:txBody>
      </p:sp>
      <p:sp>
        <p:nvSpPr>
          <p:cNvPr id="3" name="内容占位符 2"/>
          <p:cNvSpPr>
            <a:spLocks noGrp="1"/>
          </p:cNvSpPr>
          <p:nvPr>
            <p:ph idx="1"/>
          </p:nvPr>
        </p:nvSpPr>
        <p:spPr/>
        <p:txBody>
          <a:bodyPr>
            <a:normAutofit/>
          </a:bodyPr>
          <a:lstStyle/>
          <a:p>
            <a:r>
              <a:rPr lang="en-US" altLang="zh-CN" dirty="0" smtClean="0">
                <a:hlinkClick r:id="rId2" action="ppaction://hlinksldjump"/>
              </a:rPr>
              <a:t>See</a:t>
            </a:r>
            <a:endParaRPr lang="zh-CN" altLang="en-US" dirty="0"/>
          </a:p>
        </p:txBody>
      </p:sp>
    </p:spTree>
    <p:extLst>
      <p:ext uri="{BB962C8B-B14F-4D97-AF65-F5344CB8AC3E}">
        <p14:creationId xmlns:p14="http://schemas.microsoft.com/office/powerpoint/2010/main" val="2366985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Networking Reference</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3912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6730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Network Context Properties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There are properties on the </a:t>
            </a:r>
            <a:r>
              <a:rPr lang="en-US" altLang="zh-CN" dirty="0" err="1"/>
              <a:t>NetworkBehaviour</a:t>
            </a:r>
            <a:r>
              <a:rPr lang="en-US" altLang="zh-CN" dirty="0"/>
              <a:t> class that allow scripts to know what the network context is of a networked object at any time. </a:t>
            </a:r>
          </a:p>
          <a:p>
            <a:pPr lvl="1"/>
            <a:r>
              <a:rPr lang="en-US" altLang="zh-CN" dirty="0"/>
              <a:t>•</a:t>
            </a:r>
            <a:r>
              <a:rPr lang="en-US" altLang="zh-CN" dirty="0" err="1"/>
              <a:t>isServer</a:t>
            </a:r>
            <a:r>
              <a:rPr lang="en-US" altLang="zh-CN" dirty="0"/>
              <a:t> - true if the object is on a server (or host) and has been spawned.</a:t>
            </a:r>
          </a:p>
          <a:p>
            <a:pPr lvl="1"/>
            <a:r>
              <a:rPr lang="en-US" altLang="zh-CN" dirty="0"/>
              <a:t>•</a:t>
            </a:r>
            <a:r>
              <a:rPr lang="en-US" altLang="zh-CN" dirty="0" err="1"/>
              <a:t>isClient</a:t>
            </a:r>
            <a:r>
              <a:rPr lang="en-US" altLang="zh-CN" dirty="0"/>
              <a:t> - true if the object is on a client, and was created by the server.</a:t>
            </a:r>
          </a:p>
          <a:p>
            <a:pPr lvl="1"/>
            <a:r>
              <a:rPr lang="en-US" altLang="zh-CN" dirty="0"/>
              <a:t>•</a:t>
            </a:r>
            <a:r>
              <a:rPr lang="en-US" altLang="zh-CN" dirty="0" err="1"/>
              <a:t>isLocalPlater</a:t>
            </a:r>
            <a:r>
              <a:rPr lang="en-US" altLang="zh-CN" dirty="0"/>
              <a:t> - true if the object is a player object for this client.</a:t>
            </a:r>
          </a:p>
          <a:p>
            <a:pPr lvl="1"/>
            <a:r>
              <a:rPr lang="en-US" altLang="zh-CN" dirty="0"/>
              <a:t>•</a:t>
            </a:r>
            <a:r>
              <a:rPr lang="en-US" altLang="zh-CN" dirty="0" err="1"/>
              <a:t>isAuthority</a:t>
            </a:r>
            <a:r>
              <a:rPr lang="en-US" altLang="zh-CN" dirty="0"/>
              <a:t> - true if the object is owned by the local </a:t>
            </a:r>
            <a:r>
              <a:rPr lang="en-US" altLang="zh-CN" dirty="0" smtClean="0"/>
              <a:t>process</a:t>
            </a:r>
            <a:endParaRPr lang="en-US" altLang="zh-CN" dirty="0"/>
          </a:p>
        </p:txBody>
      </p:sp>
    </p:spTree>
    <p:extLst>
      <p:ext uri="{BB962C8B-B14F-4D97-AF65-F5344CB8AC3E}">
        <p14:creationId xmlns:p14="http://schemas.microsoft.com/office/powerpoint/2010/main" val="112509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Using the </a:t>
            </a:r>
            <a:r>
              <a:rPr lang="en-US" altLang="zh-CN" b="1" dirty="0" err="1"/>
              <a:t>NetworkManager</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354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a:t>
            </a:r>
            <a:endParaRPr lang="zh-CN" altLang="en-US" dirty="0"/>
          </a:p>
        </p:txBody>
      </p:sp>
      <p:sp>
        <p:nvSpPr>
          <p:cNvPr id="3" name="内容占位符 2"/>
          <p:cNvSpPr>
            <a:spLocks noGrp="1"/>
          </p:cNvSpPr>
          <p:nvPr>
            <p:ph idx="1"/>
          </p:nvPr>
        </p:nvSpPr>
        <p:spPr/>
        <p:txBody>
          <a:bodyPr/>
          <a:lstStyle/>
          <a:p>
            <a:r>
              <a:rPr lang="en-US" altLang="zh-CN" dirty="0"/>
              <a:t>Unity 5.1 has a new and improved Networking system with more flexibility and power than the networking system provided in earlier versions of </a:t>
            </a:r>
            <a:r>
              <a:rPr lang="en-US" altLang="zh-CN" dirty="0" smtClean="0"/>
              <a:t>Unity</a:t>
            </a:r>
          </a:p>
          <a:p>
            <a:r>
              <a:rPr lang="en-US" altLang="zh-CN" dirty="0" smtClean="0"/>
              <a:t>It </a:t>
            </a:r>
            <a:r>
              <a:rPr lang="en-US" altLang="zh-CN" dirty="0"/>
              <a:t>has a lower level </a:t>
            </a:r>
            <a:r>
              <a:rPr lang="en-US" altLang="zh-CN" dirty="0" err="1">
                <a:hlinkClick r:id="rId2"/>
              </a:rPr>
              <a:t>NetworkTransport</a:t>
            </a:r>
            <a:r>
              <a:rPr lang="en-US" altLang="zh-CN" dirty="0"/>
              <a:t> class which is a thin layer above basic sockets and then higher level components which add more useful multiplayer features.</a:t>
            </a:r>
            <a:endParaRPr lang="zh-CN" altLang="en-US" dirty="0"/>
          </a:p>
        </p:txBody>
      </p:sp>
    </p:spTree>
    <p:extLst>
      <p:ext uri="{BB962C8B-B14F-4D97-AF65-F5344CB8AC3E}">
        <p14:creationId xmlns:p14="http://schemas.microsoft.com/office/powerpoint/2010/main" val="866604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The </a:t>
            </a:r>
            <a:r>
              <a:rPr lang="en-US" altLang="zh-CN" dirty="0" err="1"/>
              <a:t>NetworkManager</a:t>
            </a:r>
            <a:r>
              <a:rPr lang="en-US" altLang="zh-CN" dirty="0"/>
              <a:t> is a component for managing the network state of a multiplayer </a:t>
            </a:r>
            <a:r>
              <a:rPr lang="en-US" altLang="zh-CN" dirty="0" smtClean="0"/>
              <a:t>game</a:t>
            </a:r>
          </a:p>
          <a:p>
            <a:r>
              <a:rPr lang="en-US" altLang="zh-CN" dirty="0" smtClean="0"/>
              <a:t>It wraps </a:t>
            </a:r>
            <a:r>
              <a:rPr lang="en-US" altLang="zh-CN" dirty="0"/>
              <a:t>up a lot of useful functionality into a single place and makes creating, running and debugging multiplayer games as simple as possible.</a:t>
            </a:r>
          </a:p>
          <a:p>
            <a:r>
              <a:rPr lang="en-US" altLang="zh-CN" dirty="0"/>
              <a:t>The </a:t>
            </a:r>
            <a:r>
              <a:rPr lang="en-US" altLang="zh-CN" dirty="0" err="1"/>
              <a:t>NetworkManager</a:t>
            </a:r>
            <a:r>
              <a:rPr lang="en-US" altLang="zh-CN" dirty="0"/>
              <a:t> can be used entirely without scripting. It has inspector controls in the editor that allow configuration of all of its features, and The </a:t>
            </a:r>
            <a:r>
              <a:rPr lang="en-US" altLang="zh-CN" dirty="0" err="1"/>
              <a:t>NetworkManagerHUD</a:t>
            </a:r>
            <a:r>
              <a:rPr lang="en-US" altLang="zh-CN" dirty="0"/>
              <a:t> supplies a simple, default user interface at runtime that allows the network game to be controlled by the </a:t>
            </a:r>
            <a:r>
              <a:rPr lang="en-US" altLang="zh-CN" dirty="0" smtClean="0"/>
              <a:t>user</a:t>
            </a:r>
          </a:p>
          <a:p>
            <a:r>
              <a:rPr lang="en-US" altLang="zh-CN" dirty="0" smtClean="0"/>
              <a:t>For </a:t>
            </a:r>
            <a:r>
              <a:rPr lang="en-US" altLang="zh-CN" dirty="0"/>
              <a:t>advanced uses, developers can derive a class from </a:t>
            </a:r>
            <a:r>
              <a:rPr lang="en-US" altLang="zh-CN" dirty="0" err="1"/>
              <a:t>NetworkManager</a:t>
            </a:r>
            <a:r>
              <a:rPr lang="en-US" altLang="zh-CN" dirty="0"/>
              <a:t> and customize its </a:t>
            </a:r>
            <a:r>
              <a:rPr lang="en-US" altLang="zh-CN" dirty="0" err="1"/>
              <a:t>behaviour</a:t>
            </a:r>
            <a:r>
              <a:rPr lang="en-US" altLang="zh-CN" dirty="0"/>
              <a:t> by overriding any of the virtual function hooks that it </a:t>
            </a:r>
            <a:r>
              <a:rPr lang="en-US" altLang="zh-CN" dirty="0" smtClean="0"/>
              <a:t>provides</a:t>
            </a:r>
            <a:endParaRPr lang="zh-CN" altLang="en-US" dirty="0"/>
          </a:p>
        </p:txBody>
      </p:sp>
    </p:spTree>
    <p:extLst>
      <p:ext uri="{BB962C8B-B14F-4D97-AF65-F5344CB8AC3E}">
        <p14:creationId xmlns:p14="http://schemas.microsoft.com/office/powerpoint/2010/main" val="2587818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Getting Started with </a:t>
            </a:r>
            <a:r>
              <a:rPr lang="en-US" altLang="zh-CN" b="1" dirty="0" err="1"/>
              <a:t>NetworkManager</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dirty="0" err="1"/>
              <a:t>NetworkManager</a:t>
            </a:r>
            <a:r>
              <a:rPr lang="en-US" altLang="zh-CN" dirty="0"/>
              <a:t> can be used as the core controlling component of a multiplayer </a:t>
            </a:r>
            <a:r>
              <a:rPr lang="en-US" altLang="zh-CN" dirty="0" smtClean="0"/>
              <a:t>game</a:t>
            </a:r>
          </a:p>
          <a:p>
            <a:r>
              <a:rPr lang="en-US" altLang="zh-CN" dirty="0"/>
              <a:t>C</a:t>
            </a:r>
            <a:r>
              <a:rPr lang="en-US" altLang="zh-CN" dirty="0" smtClean="0"/>
              <a:t>reate </a:t>
            </a:r>
            <a:r>
              <a:rPr lang="en-US" altLang="zh-CN" dirty="0"/>
              <a:t>an empty game object in your starting scene, or pick a convenient manager </a:t>
            </a:r>
            <a:r>
              <a:rPr lang="en-US" altLang="zh-CN" dirty="0" smtClean="0"/>
              <a:t>object</a:t>
            </a:r>
          </a:p>
          <a:p>
            <a:r>
              <a:rPr lang="en-US" altLang="zh-CN" dirty="0" smtClean="0"/>
              <a:t>Then </a:t>
            </a:r>
            <a:r>
              <a:rPr lang="en-US" altLang="zh-CN" dirty="0"/>
              <a:t>add the </a:t>
            </a:r>
            <a:r>
              <a:rPr lang="en-US" altLang="zh-CN" dirty="0" err="1"/>
              <a:t>NetworkManager</a:t>
            </a:r>
            <a:r>
              <a:rPr lang="en-US" altLang="zh-CN" dirty="0"/>
              <a:t> component from the Network/</a:t>
            </a:r>
            <a:r>
              <a:rPr lang="en-US" altLang="zh-CN" dirty="0" err="1"/>
              <a:t>NetworkManager</a:t>
            </a:r>
            <a:r>
              <a:rPr lang="en-US" altLang="zh-CN" dirty="0"/>
              <a:t> menu </a:t>
            </a:r>
            <a:r>
              <a:rPr lang="en-US" altLang="zh-CN" dirty="0" smtClean="0"/>
              <a:t>item</a:t>
            </a:r>
            <a:endParaRPr lang="zh-CN" altLang="en-US" dirty="0"/>
          </a:p>
        </p:txBody>
      </p:sp>
    </p:spTree>
    <p:extLst>
      <p:ext uri="{BB962C8B-B14F-4D97-AF65-F5344CB8AC3E}">
        <p14:creationId xmlns:p14="http://schemas.microsoft.com/office/powerpoint/2010/main" val="4042219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Program Files\Unity\Editor\Data\Documentation\en\uploads\Main\NetworkManager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88840"/>
            <a:ext cx="41719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8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The inspector for the </a:t>
            </a:r>
            <a:r>
              <a:rPr lang="en-US" altLang="zh-CN" dirty="0" err="1"/>
              <a:t>NetworkManager</a:t>
            </a:r>
            <a:r>
              <a:rPr lang="en-US" altLang="zh-CN" dirty="0"/>
              <a:t> in the editor allows you to configure and control many things related to networking.</a:t>
            </a:r>
          </a:p>
          <a:p>
            <a:r>
              <a:rPr lang="en-US" altLang="zh-CN" dirty="0"/>
              <a:t>The </a:t>
            </a:r>
            <a:r>
              <a:rPr lang="en-US" altLang="zh-CN" dirty="0" err="1"/>
              <a:t>NetworkManagerHUD</a:t>
            </a:r>
            <a:r>
              <a:rPr lang="en-US" altLang="zh-CN" dirty="0"/>
              <a:t> is another component that works with the </a:t>
            </a:r>
            <a:r>
              <a:rPr lang="en-US" altLang="zh-CN" dirty="0" err="1" smtClean="0"/>
              <a:t>NetworkManager</a:t>
            </a:r>
            <a:endParaRPr lang="en-US" altLang="zh-CN" dirty="0" smtClean="0"/>
          </a:p>
          <a:p>
            <a:r>
              <a:rPr lang="en-US" altLang="zh-CN" dirty="0" smtClean="0"/>
              <a:t>This </a:t>
            </a:r>
            <a:r>
              <a:rPr lang="en-US" altLang="zh-CN" dirty="0"/>
              <a:t>is good for getting started with a network project, but not intended to be used as the final UI for a </a:t>
            </a:r>
            <a:r>
              <a:rPr lang="en-US" altLang="zh-CN" dirty="0" smtClean="0"/>
              <a:t>game</a:t>
            </a:r>
            <a:endParaRPr lang="zh-CN" altLang="en-US" dirty="0"/>
          </a:p>
        </p:txBody>
      </p:sp>
      <p:pic>
        <p:nvPicPr>
          <p:cNvPr id="2050" name="Picture 2" descr="C:\Program Files\Unity\Editor\Data\Documentation\en\uploads\Main\NetworkManagerRuntime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60648"/>
            <a:ext cx="206692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20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Game State Management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 </a:t>
            </a:r>
            <a:r>
              <a:rPr lang="en-US" altLang="zh-CN" dirty="0" err="1"/>
              <a:t>UNet</a:t>
            </a:r>
            <a:r>
              <a:rPr lang="en-US" altLang="zh-CN" dirty="0"/>
              <a:t> multiplayer game can run in three modes - as a client, as a dedicated server, or as a “Host” which is both a client and a server at the same </a:t>
            </a:r>
            <a:r>
              <a:rPr lang="en-US" altLang="zh-CN" dirty="0" smtClean="0"/>
              <a:t>time</a:t>
            </a:r>
          </a:p>
          <a:p>
            <a:r>
              <a:rPr lang="en-US" altLang="zh-CN" dirty="0" err="1" smtClean="0"/>
              <a:t>UNet</a:t>
            </a:r>
            <a:r>
              <a:rPr lang="en-US" altLang="zh-CN" dirty="0" smtClean="0"/>
              <a:t> </a:t>
            </a:r>
            <a:r>
              <a:rPr lang="en-US" altLang="zh-CN" dirty="0"/>
              <a:t>is designed to make the same game code and assets work in all of these </a:t>
            </a:r>
            <a:r>
              <a:rPr lang="en-US" altLang="zh-CN" dirty="0" smtClean="0"/>
              <a:t>cases</a:t>
            </a:r>
          </a:p>
          <a:p>
            <a:r>
              <a:rPr lang="en-US" altLang="zh-CN" dirty="0" smtClean="0"/>
              <a:t>Developing </a:t>
            </a:r>
            <a:r>
              <a:rPr lang="en-US" altLang="zh-CN" dirty="0"/>
              <a:t>for the single player version of the game and the multiplayer version of the game should be the same </a:t>
            </a:r>
            <a:r>
              <a:rPr lang="en-US" altLang="zh-CN" dirty="0" smtClean="0"/>
              <a:t>thing</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1031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Program Files\Unity\Editor\Data\Documentation\en\uploads\Main\NetworkManagerRuntimeContr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196752"/>
            <a:ext cx="44958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7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Spawning Management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a:t>
            </a:r>
            <a:r>
              <a:rPr lang="en-US" altLang="zh-CN" dirty="0" err="1"/>
              <a:t>NetworkManager</a:t>
            </a:r>
            <a:r>
              <a:rPr lang="en-US" altLang="zh-CN" dirty="0"/>
              <a:t> can be used to manage spawning of networked objects from </a:t>
            </a:r>
            <a:r>
              <a:rPr lang="en-US" altLang="zh-CN" dirty="0" smtClean="0"/>
              <a:t>prefabs</a:t>
            </a:r>
          </a:p>
          <a:p>
            <a:r>
              <a:rPr lang="en-US" altLang="zh-CN" dirty="0" smtClean="0"/>
              <a:t>When </a:t>
            </a:r>
            <a:r>
              <a:rPr lang="en-US" altLang="zh-CN" dirty="0"/>
              <a:t>a player prefab is set, a player object will automatically be spawned from that prefab for each user in the game. This applies to the local player on a hosted server, and remote players on remote clients. Note that the player prefab must have the </a:t>
            </a:r>
            <a:r>
              <a:rPr lang="en-US" altLang="zh-CN" dirty="0" err="1"/>
              <a:t>NetworkIdentity</a:t>
            </a:r>
            <a:r>
              <a:rPr lang="en-US" altLang="zh-CN" dirty="0"/>
              <a:t> component on it.</a:t>
            </a:r>
          </a:p>
          <a:p>
            <a:r>
              <a:rPr lang="en-US" altLang="zh-CN" dirty="0"/>
              <a:t>In addition to the player prefab, the prefabs of other objects that will be dynamically spawned must be registered with the </a:t>
            </a:r>
            <a:r>
              <a:rPr lang="en-US" altLang="zh-CN" dirty="0" err="1" smtClean="0"/>
              <a:t>ClientScene</a:t>
            </a:r>
            <a:endParaRPr lang="en-US" altLang="zh-CN" dirty="0" smtClean="0"/>
          </a:p>
          <a:p>
            <a:r>
              <a:rPr lang="en-US" altLang="zh-CN" dirty="0" smtClean="0"/>
              <a:t>Adding </a:t>
            </a:r>
            <a:r>
              <a:rPr lang="en-US" altLang="zh-CN" dirty="0"/>
              <a:t>prefabs to the spawn list will make them be auto-registered. </a:t>
            </a:r>
            <a:endParaRPr lang="en-US" altLang="zh-CN" dirty="0" smtClean="0"/>
          </a:p>
          <a:p>
            <a:pPr lvl="1"/>
            <a:r>
              <a:rPr lang="en-US" altLang="zh-CN" dirty="0" smtClean="0"/>
              <a:t>This </a:t>
            </a:r>
            <a:r>
              <a:rPr lang="en-US" altLang="zh-CN" dirty="0"/>
              <a:t>can be done with the </a:t>
            </a:r>
            <a:r>
              <a:rPr lang="en-US" altLang="zh-CN" dirty="0" err="1"/>
              <a:t>ClientScene.RegisterPrefab</a:t>
            </a:r>
            <a:r>
              <a:rPr lang="en-US" altLang="zh-CN" dirty="0"/>
              <a:t>() </a:t>
            </a:r>
            <a:r>
              <a:rPr lang="en-US" altLang="zh-CN" dirty="0" smtClean="0"/>
              <a:t>functions</a:t>
            </a:r>
          </a:p>
          <a:p>
            <a:pPr lvl="1"/>
            <a:r>
              <a:rPr lang="en-US" altLang="zh-CN" dirty="0" smtClean="0"/>
              <a:t>or </a:t>
            </a:r>
            <a:r>
              <a:rPr lang="en-US" altLang="zh-CN" dirty="0"/>
              <a:t>it can be done by the </a:t>
            </a:r>
            <a:r>
              <a:rPr lang="en-US" altLang="zh-CN" dirty="0" err="1"/>
              <a:t>NetworkManager</a:t>
            </a:r>
            <a:r>
              <a:rPr lang="en-US" altLang="zh-CN" dirty="0"/>
              <a:t> automatically. </a:t>
            </a:r>
          </a:p>
          <a:p>
            <a:endParaRPr lang="zh-CN" altLang="en-US" dirty="0"/>
          </a:p>
        </p:txBody>
      </p:sp>
    </p:spTree>
    <p:extLst>
      <p:ext uri="{BB962C8B-B14F-4D97-AF65-F5344CB8AC3E}">
        <p14:creationId xmlns:p14="http://schemas.microsoft.com/office/powerpoint/2010/main" val="110437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Program Files\Unity\Editor\Data\Documentation\en\uploads\Main\NetworkManagerSpaw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40768"/>
            <a:ext cx="44577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9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3680"/>
            <a:ext cx="8229600" cy="4525963"/>
          </a:xfrm>
        </p:spPr>
        <p:txBody>
          <a:bodyPr>
            <a:normAutofit fontScale="77500" lnSpcReduction="20000"/>
          </a:bodyPr>
          <a:lstStyle/>
          <a:p>
            <a:r>
              <a:rPr lang="en-US" altLang="zh-CN" dirty="0"/>
              <a:t>Once a player prefab is set, you should be able to start the game as a host and see the player object be spawned. Stopping the game should make the player object be </a:t>
            </a:r>
            <a:r>
              <a:rPr lang="en-US" altLang="zh-CN" dirty="0" smtClean="0"/>
              <a:t>destroyed</a:t>
            </a:r>
          </a:p>
          <a:p>
            <a:r>
              <a:rPr lang="en-US" altLang="zh-CN" dirty="0" smtClean="0"/>
              <a:t>Running </a:t>
            </a:r>
            <a:r>
              <a:rPr lang="en-US" altLang="zh-CN" dirty="0"/>
              <a:t>another copy of the game and connecting as a client to localhost should make another player object appear, and stopping that client should make that client’s player object be destroyed.</a:t>
            </a:r>
          </a:p>
          <a:p>
            <a:r>
              <a:rPr lang="en-US" altLang="zh-CN" dirty="0"/>
              <a:t>The player object is spawned by the default implementation of </a:t>
            </a:r>
            <a:r>
              <a:rPr lang="en-US" altLang="zh-CN" dirty="0" err="1" smtClean="0"/>
              <a:t>NetworkManager.OnServerAddPlayer</a:t>
            </a:r>
            <a:endParaRPr lang="en-US" altLang="zh-CN" dirty="0" smtClean="0"/>
          </a:p>
          <a:p>
            <a:pPr lvl="1"/>
            <a:r>
              <a:rPr lang="en-US" altLang="zh-CN" dirty="0" smtClean="0"/>
              <a:t>If </a:t>
            </a:r>
            <a:r>
              <a:rPr lang="en-US" altLang="zh-CN" dirty="0"/>
              <a:t>you want to customize the way player objects are created, you can override that virtual </a:t>
            </a:r>
            <a:r>
              <a:rPr lang="en-US" altLang="zh-CN" dirty="0" smtClean="0"/>
              <a:t>function</a:t>
            </a:r>
            <a:endParaRPr lang="zh-CN" altLang="en-US" dirty="0"/>
          </a:p>
        </p:txBody>
      </p:sp>
      <p:sp>
        <p:nvSpPr>
          <p:cNvPr id="5" name="矩形 4"/>
          <p:cNvSpPr/>
          <p:nvPr/>
        </p:nvSpPr>
        <p:spPr>
          <a:xfrm>
            <a:off x="395536" y="4221088"/>
            <a:ext cx="8496944" cy="1754326"/>
          </a:xfrm>
          <a:prstGeom prst="rect">
            <a:avLst/>
          </a:prstGeom>
        </p:spPr>
        <p:txBody>
          <a:bodyPr wrap="square">
            <a:spAutoFit/>
          </a:bodyPr>
          <a:lstStyle/>
          <a:p>
            <a:r>
              <a:rPr lang="en-US" altLang="zh-CN" dirty="0"/>
              <a:t>public virtual void </a:t>
            </a:r>
            <a:r>
              <a:rPr lang="en-US" altLang="zh-CN" dirty="0" err="1"/>
              <a:t>OnServerAddPlayer</a:t>
            </a:r>
            <a:r>
              <a:rPr lang="en-US" altLang="zh-CN" dirty="0"/>
              <a:t>(</a:t>
            </a:r>
            <a:r>
              <a:rPr lang="en-US" altLang="zh-CN" dirty="0" err="1"/>
              <a:t>NetworkConnection</a:t>
            </a:r>
            <a:r>
              <a:rPr lang="en-US" altLang="zh-CN" dirty="0"/>
              <a:t> conn, short </a:t>
            </a:r>
            <a:r>
              <a:rPr lang="en-US" altLang="zh-CN" dirty="0" err="1"/>
              <a:t>playerControllerId</a:t>
            </a:r>
            <a:r>
              <a:rPr lang="en-US" altLang="zh-CN" dirty="0"/>
              <a:t>)</a:t>
            </a:r>
          </a:p>
          <a:p>
            <a:r>
              <a:rPr lang="en-US" altLang="zh-CN" dirty="0"/>
              <a:t>{</a:t>
            </a:r>
          </a:p>
          <a:p>
            <a:r>
              <a:rPr lang="en-US" altLang="zh-CN" dirty="0"/>
              <a:t>    </a:t>
            </a:r>
            <a:r>
              <a:rPr lang="en-US" altLang="zh-CN" dirty="0" err="1"/>
              <a:t>var</a:t>
            </a:r>
            <a:r>
              <a:rPr lang="en-US" altLang="zh-CN" dirty="0"/>
              <a:t> player = (</a:t>
            </a:r>
            <a:r>
              <a:rPr lang="en-US" altLang="zh-CN" dirty="0" err="1"/>
              <a:t>GameObject</a:t>
            </a:r>
            <a:r>
              <a:rPr lang="en-US" altLang="zh-CN" dirty="0"/>
              <a:t>)</a:t>
            </a:r>
            <a:r>
              <a:rPr lang="en-US" altLang="zh-CN" dirty="0" err="1"/>
              <a:t>GameObject.Instantiate</a:t>
            </a:r>
            <a:r>
              <a:rPr lang="en-US" altLang="zh-CN" dirty="0"/>
              <a:t>(</a:t>
            </a:r>
            <a:r>
              <a:rPr lang="en-US" altLang="zh-CN" dirty="0" err="1"/>
              <a:t>playerPrefab</a:t>
            </a:r>
            <a:r>
              <a:rPr lang="en-US" altLang="zh-CN" dirty="0"/>
              <a:t>, </a:t>
            </a:r>
            <a:r>
              <a:rPr lang="en-US" altLang="zh-CN" dirty="0" err="1"/>
              <a:t>playerSpawnPos</a:t>
            </a:r>
            <a:r>
              <a:rPr lang="en-US" altLang="zh-CN" dirty="0"/>
              <a:t>, </a:t>
            </a:r>
            <a:r>
              <a:rPr lang="en-US" altLang="zh-CN" dirty="0" err="1"/>
              <a:t>Quaternion.identity</a:t>
            </a:r>
            <a:r>
              <a:rPr lang="en-US" altLang="zh-CN" dirty="0"/>
              <a:t>);</a:t>
            </a:r>
          </a:p>
          <a:p>
            <a:r>
              <a:rPr lang="en-US" altLang="zh-CN" dirty="0"/>
              <a:t>    </a:t>
            </a:r>
            <a:r>
              <a:rPr lang="en-US" altLang="zh-CN" dirty="0" err="1"/>
              <a:t>NetworkServer.AddPlayerForConnection</a:t>
            </a:r>
            <a:r>
              <a:rPr lang="en-US" altLang="zh-CN" dirty="0"/>
              <a:t>(conn, player, </a:t>
            </a:r>
            <a:r>
              <a:rPr lang="en-US" altLang="zh-CN" dirty="0" err="1"/>
              <a:t>playerControllerId</a:t>
            </a:r>
            <a:r>
              <a:rPr lang="en-US" altLang="zh-CN" dirty="0"/>
              <a:t>);</a:t>
            </a:r>
          </a:p>
          <a:p>
            <a:r>
              <a:rPr lang="en-US" altLang="zh-CN" dirty="0"/>
              <a:t>}</a:t>
            </a:r>
          </a:p>
        </p:txBody>
      </p:sp>
    </p:spTree>
    <p:extLst>
      <p:ext uri="{BB962C8B-B14F-4D97-AF65-F5344CB8AC3E}">
        <p14:creationId xmlns:p14="http://schemas.microsoft.com/office/powerpoint/2010/main" val="3814041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Start Positions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To control where players are spawned, you can use the </a:t>
            </a:r>
            <a:r>
              <a:rPr lang="en-US" altLang="zh-CN" dirty="0" err="1"/>
              <a:t>NetworkStartPosition</a:t>
            </a:r>
            <a:r>
              <a:rPr lang="en-US" altLang="zh-CN" dirty="0"/>
              <a:t> </a:t>
            </a:r>
            <a:r>
              <a:rPr lang="en-US" altLang="zh-CN" dirty="0" smtClean="0"/>
              <a:t>component</a:t>
            </a:r>
          </a:p>
          <a:p>
            <a:r>
              <a:rPr lang="en-US" altLang="zh-CN" dirty="0" smtClean="0"/>
              <a:t>The </a:t>
            </a:r>
            <a:r>
              <a:rPr lang="en-US" altLang="zh-CN" dirty="0" err="1"/>
              <a:t>NetworkManager</a:t>
            </a:r>
            <a:r>
              <a:rPr lang="en-US" altLang="zh-CN" dirty="0"/>
              <a:t> looks for </a:t>
            </a:r>
            <a:r>
              <a:rPr lang="en-US" altLang="zh-CN" dirty="0" err="1"/>
              <a:t>NetworkStartPosition</a:t>
            </a:r>
            <a:r>
              <a:rPr lang="en-US" altLang="zh-CN" dirty="0"/>
              <a:t> objects in a scene, and if it finds any, then it will spawn player at the position and orientation of one of </a:t>
            </a:r>
            <a:r>
              <a:rPr lang="en-US" altLang="zh-CN" dirty="0" smtClean="0"/>
              <a:t>them</a:t>
            </a:r>
          </a:p>
          <a:p>
            <a:r>
              <a:rPr lang="en-US" altLang="zh-CN" dirty="0" smtClean="0"/>
              <a:t>Custom </a:t>
            </a:r>
            <a:r>
              <a:rPr lang="en-US" altLang="zh-CN" dirty="0"/>
              <a:t>code can access the available </a:t>
            </a:r>
            <a:r>
              <a:rPr lang="en-US" altLang="zh-CN" dirty="0" err="1"/>
              <a:t>NetworkStartPositions</a:t>
            </a:r>
            <a:r>
              <a:rPr lang="en-US" altLang="zh-CN" dirty="0"/>
              <a:t> by the list </a:t>
            </a:r>
            <a:r>
              <a:rPr lang="en-US" altLang="zh-CN" dirty="0" err="1"/>
              <a:t>NetworkManager.startPositions</a:t>
            </a:r>
            <a:r>
              <a:rPr lang="en-US" altLang="zh-CN" dirty="0"/>
              <a:t>, and there is also a helper function </a:t>
            </a:r>
            <a:r>
              <a:rPr lang="en-US" altLang="zh-CN" dirty="0" err="1"/>
              <a:t>GetStartPosition</a:t>
            </a:r>
            <a:r>
              <a:rPr lang="en-US" altLang="zh-CN" dirty="0"/>
              <a:t>() on the </a:t>
            </a:r>
            <a:r>
              <a:rPr lang="en-US" altLang="zh-CN" dirty="0" err="1"/>
              <a:t>NetworkManager</a:t>
            </a:r>
            <a:r>
              <a:rPr lang="en-US" altLang="zh-CN" dirty="0"/>
              <a:t> that can be used in implementation of </a:t>
            </a:r>
            <a:r>
              <a:rPr lang="en-US" altLang="zh-CN" dirty="0" err="1"/>
              <a:t>OnServerAddPlayer</a:t>
            </a:r>
            <a:r>
              <a:rPr lang="en-US" altLang="zh-CN" dirty="0"/>
              <a:t> to find a start position.</a:t>
            </a:r>
            <a:endParaRPr lang="zh-CN" altLang="en-US" dirty="0"/>
          </a:p>
        </p:txBody>
      </p:sp>
    </p:spTree>
    <p:extLst>
      <p:ext uri="{BB962C8B-B14F-4D97-AF65-F5344CB8AC3E}">
        <p14:creationId xmlns:p14="http://schemas.microsoft.com/office/powerpoint/2010/main" val="128183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Networking overview</a:t>
            </a:r>
            <a:endParaRPr lang="zh-CN" altLang="en-US" dirty="0"/>
          </a:p>
        </p:txBody>
      </p:sp>
      <p:sp>
        <p:nvSpPr>
          <p:cNvPr id="3" name="内容占位符 2"/>
          <p:cNvSpPr>
            <a:spLocks noGrp="1"/>
          </p:cNvSpPr>
          <p:nvPr>
            <p:ph idx="1"/>
          </p:nvPr>
        </p:nvSpPr>
        <p:spPr/>
        <p:txBody>
          <a:bodyPr/>
          <a:lstStyle/>
          <a:p>
            <a:r>
              <a:rPr lang="en-US" altLang="zh-CN" dirty="0"/>
              <a:t>There are two kinds of users for the Networking feature:</a:t>
            </a:r>
          </a:p>
          <a:p>
            <a:pPr marL="514350" indent="-514350">
              <a:buFont typeface="+mj-lt"/>
              <a:buAutoNum type="arabicPeriod"/>
            </a:pPr>
            <a:r>
              <a:rPr lang="en-US" altLang="zh-CN" dirty="0"/>
              <a:t>Users making a Multiplayer game with Unity. These users should start with the </a:t>
            </a:r>
            <a:r>
              <a:rPr lang="en-US" altLang="zh-CN" dirty="0" err="1">
                <a:hlinkClick r:id="rId2"/>
              </a:rPr>
              <a:t>NetworkManager</a:t>
            </a:r>
            <a:r>
              <a:rPr lang="en-US" altLang="zh-CN" dirty="0"/>
              <a:t> or the </a:t>
            </a:r>
            <a:r>
              <a:rPr lang="en-US" altLang="zh-CN" dirty="0">
                <a:hlinkClick r:id="rId3"/>
              </a:rPr>
              <a:t>High Level API</a:t>
            </a:r>
            <a:r>
              <a:rPr lang="en-US" altLang="zh-CN" dirty="0"/>
              <a:t>.</a:t>
            </a:r>
          </a:p>
          <a:p>
            <a:pPr marL="514350" indent="-514350">
              <a:buFont typeface="+mj-lt"/>
              <a:buAutoNum type="arabicPeriod"/>
            </a:pPr>
            <a:r>
              <a:rPr lang="en-US" altLang="zh-CN" dirty="0"/>
              <a:t>Users building network infrastructure or advanced multiplayer games. These users should start with the </a:t>
            </a:r>
            <a:r>
              <a:rPr lang="en-US" altLang="zh-CN" dirty="0" err="1">
                <a:hlinkClick r:id="rId4"/>
              </a:rPr>
              <a:t>NetworkTransport</a:t>
            </a:r>
            <a:r>
              <a:rPr lang="en-US" altLang="zh-CN" dirty="0">
                <a:hlinkClick r:id="rId4"/>
              </a:rPr>
              <a:t> API</a:t>
            </a:r>
            <a:r>
              <a:rPr lang="en-US" altLang="zh-CN" dirty="0"/>
              <a:t>.</a:t>
            </a:r>
          </a:p>
          <a:p>
            <a:endParaRPr lang="zh-CN" altLang="en-US" dirty="0"/>
          </a:p>
        </p:txBody>
      </p:sp>
    </p:spTree>
    <p:extLst>
      <p:ext uri="{BB962C8B-B14F-4D97-AF65-F5344CB8AC3E}">
        <p14:creationId xmlns:p14="http://schemas.microsoft.com/office/powerpoint/2010/main" val="1592929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Scene Management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Most games have more than one </a:t>
            </a:r>
            <a:r>
              <a:rPr lang="en-US" altLang="zh-CN" dirty="0" smtClean="0"/>
              <a:t>scene</a:t>
            </a:r>
          </a:p>
          <a:p>
            <a:pPr lvl="1"/>
            <a:r>
              <a:rPr lang="en-US" altLang="zh-CN" dirty="0" smtClean="0"/>
              <a:t>At </a:t>
            </a:r>
            <a:r>
              <a:rPr lang="en-US" altLang="zh-CN" dirty="0"/>
              <a:t>very least there is usually a title screen or starting menu scene in addition to the scene where the game is actually </a:t>
            </a:r>
            <a:r>
              <a:rPr lang="en-US" altLang="zh-CN" dirty="0" smtClean="0"/>
              <a:t>played</a:t>
            </a:r>
          </a:p>
          <a:p>
            <a:r>
              <a:rPr lang="en-US" altLang="zh-CN" dirty="0" smtClean="0"/>
              <a:t>The </a:t>
            </a:r>
            <a:r>
              <a:rPr lang="en-US" altLang="zh-CN" dirty="0" err="1"/>
              <a:t>NetworkManager</a:t>
            </a:r>
            <a:r>
              <a:rPr lang="en-US" altLang="zh-CN" dirty="0"/>
              <a:t> is setup to automatically manage scene state and scene transitions in a way that works for a multiplayer </a:t>
            </a:r>
            <a:r>
              <a:rPr lang="en-US" altLang="zh-CN" dirty="0" smtClean="0"/>
              <a:t>game</a:t>
            </a:r>
          </a:p>
          <a:p>
            <a:r>
              <a:rPr lang="en-US" altLang="zh-CN" dirty="0" smtClean="0"/>
              <a:t>There </a:t>
            </a:r>
            <a:r>
              <a:rPr lang="en-US" altLang="zh-CN" dirty="0"/>
              <a:t>are two slots on the </a:t>
            </a:r>
            <a:r>
              <a:rPr lang="en-US" altLang="zh-CN" dirty="0" err="1"/>
              <a:t>NetworkManager</a:t>
            </a:r>
            <a:r>
              <a:rPr lang="en-US" altLang="zh-CN" dirty="0"/>
              <a:t> inspector, the </a:t>
            </a:r>
            <a:r>
              <a:rPr lang="en-US" altLang="zh-CN" dirty="0" err="1"/>
              <a:t>offlineScene</a:t>
            </a:r>
            <a:r>
              <a:rPr lang="en-US" altLang="zh-CN" dirty="0"/>
              <a:t> and the </a:t>
            </a:r>
            <a:r>
              <a:rPr lang="en-US" altLang="zh-CN" dirty="0" err="1"/>
              <a:t>onlineScene</a:t>
            </a:r>
            <a:r>
              <a:rPr lang="en-US" altLang="zh-CN" dirty="0"/>
              <a:t>. Dragging scene objects into these slots activates networked scene management. </a:t>
            </a:r>
            <a:endParaRPr lang="zh-CN" altLang="en-US" dirty="0"/>
          </a:p>
        </p:txBody>
      </p:sp>
    </p:spTree>
    <p:extLst>
      <p:ext uri="{BB962C8B-B14F-4D97-AF65-F5344CB8AC3E}">
        <p14:creationId xmlns:p14="http://schemas.microsoft.com/office/powerpoint/2010/main" val="1414066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When a server or host is started, the online scene will be loaded. This will then become the current network scene. Any clients that connect to that server will be instructed to also load that scene. The name of this scene is stored in the </a:t>
            </a:r>
            <a:r>
              <a:rPr lang="en-US" altLang="zh-CN" dirty="0" err="1"/>
              <a:t>networkSceneName</a:t>
            </a:r>
            <a:r>
              <a:rPr lang="en-US" altLang="zh-CN" dirty="0"/>
              <a:t> property.</a:t>
            </a:r>
          </a:p>
          <a:p>
            <a:r>
              <a:rPr lang="en-US" altLang="zh-CN" dirty="0"/>
              <a:t>When the network is stopped, by stopping the server or host, or by a client disconnecting, the offline scene will be loaded. This allows the game to automatically return to a menu scene when disconnected from a multiplayer game.</a:t>
            </a:r>
          </a:p>
          <a:p>
            <a:r>
              <a:rPr lang="en-US" altLang="zh-CN" dirty="0"/>
              <a:t>You can also change scenes while the game is active by calling </a:t>
            </a:r>
            <a:r>
              <a:rPr lang="en-US" altLang="zh-CN" dirty="0" err="1"/>
              <a:t>NetworkManager.ServerChangeScene</a:t>
            </a:r>
            <a:r>
              <a:rPr lang="en-US" altLang="zh-CN" dirty="0"/>
              <a:t>(). This will make all the currently connected clients change scene too, and will update </a:t>
            </a:r>
            <a:r>
              <a:rPr lang="en-US" altLang="zh-CN" dirty="0" err="1"/>
              <a:t>networkSceneName</a:t>
            </a:r>
            <a:r>
              <a:rPr lang="en-US" altLang="zh-CN" dirty="0"/>
              <a:t> so that new clients will also load the new scene</a:t>
            </a:r>
            <a:r>
              <a:rPr lang="en-US" altLang="zh-CN" dirty="0" smtClean="0"/>
              <a:t>.</a:t>
            </a:r>
            <a:endParaRPr lang="en-US" altLang="zh-CN" dirty="0"/>
          </a:p>
        </p:txBody>
      </p:sp>
    </p:spTree>
    <p:extLst>
      <p:ext uri="{BB962C8B-B14F-4D97-AF65-F5344CB8AC3E}">
        <p14:creationId xmlns:p14="http://schemas.microsoft.com/office/powerpoint/2010/main" val="302272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While networked scene management is active, any calls to game state </a:t>
            </a:r>
            <a:r>
              <a:rPr lang="en-US" altLang="zh-CN" dirty="0" err="1"/>
              <a:t>managerment</a:t>
            </a:r>
            <a:r>
              <a:rPr lang="en-US" altLang="zh-CN" dirty="0"/>
              <a:t> functions such </a:t>
            </a:r>
            <a:r>
              <a:rPr lang="en-US" altLang="zh-CN" dirty="0" err="1"/>
              <a:t>NetworkManager.StartHost</a:t>
            </a:r>
            <a:r>
              <a:rPr lang="en-US" altLang="zh-CN" dirty="0"/>
              <a:t>() or </a:t>
            </a:r>
            <a:r>
              <a:rPr lang="en-US" altLang="zh-CN" dirty="0" err="1"/>
              <a:t>NetworkManager.StopClient</a:t>
            </a:r>
            <a:r>
              <a:rPr lang="en-US" altLang="zh-CN" dirty="0"/>
              <a:t>() can cause scene changes. This applies to the runtime control UI. So by setting up scenes and calling these functions it is easy to control the flow of a multiplayer game.</a:t>
            </a:r>
          </a:p>
          <a:p>
            <a:r>
              <a:rPr lang="en-US" altLang="zh-CN" dirty="0"/>
              <a:t>Note that scene changes cause all the objects in the scene to be </a:t>
            </a:r>
            <a:r>
              <a:rPr lang="en-US" altLang="zh-CN" dirty="0" smtClean="0"/>
              <a:t>destroyed</a:t>
            </a:r>
          </a:p>
          <a:p>
            <a:pPr lvl="1"/>
            <a:r>
              <a:rPr lang="en-US" altLang="zh-CN" dirty="0" smtClean="0"/>
              <a:t>This </a:t>
            </a:r>
            <a:r>
              <a:rPr lang="en-US" altLang="zh-CN" dirty="0"/>
              <a:t>could include the </a:t>
            </a:r>
            <a:r>
              <a:rPr lang="en-US" altLang="zh-CN" dirty="0" err="1" smtClean="0"/>
              <a:t>NetworkManager</a:t>
            </a:r>
            <a:endParaRPr lang="en-US" altLang="zh-CN" dirty="0" smtClean="0"/>
          </a:p>
          <a:p>
            <a:pPr lvl="1"/>
            <a:r>
              <a:rPr lang="en-US" altLang="zh-CN" dirty="0" smtClean="0"/>
              <a:t>If </a:t>
            </a:r>
            <a:r>
              <a:rPr lang="en-US" altLang="zh-CN" dirty="0"/>
              <a:t>you want the </a:t>
            </a:r>
            <a:r>
              <a:rPr lang="en-US" altLang="zh-CN" dirty="0" err="1"/>
              <a:t>NetworkManager</a:t>
            </a:r>
            <a:r>
              <a:rPr lang="en-US" altLang="zh-CN" dirty="0"/>
              <a:t> to persist between scenes, then ensure the “</a:t>
            </a:r>
            <a:r>
              <a:rPr lang="en-US" altLang="zh-CN" dirty="0" err="1"/>
              <a:t>Dont</a:t>
            </a:r>
            <a:r>
              <a:rPr lang="en-US" altLang="zh-CN" dirty="0"/>
              <a:t> Destroy On Load” checked boxed is set to </a:t>
            </a:r>
            <a:r>
              <a:rPr lang="en-US" altLang="zh-CN" dirty="0" smtClean="0"/>
              <a:t>true</a:t>
            </a:r>
          </a:p>
          <a:p>
            <a:pPr lvl="2"/>
            <a:r>
              <a:rPr lang="en-US" altLang="zh-CN" dirty="0" smtClean="0"/>
              <a:t>In </a:t>
            </a:r>
            <a:r>
              <a:rPr lang="en-US" altLang="zh-CN" dirty="0"/>
              <a:t>simple cases, this is the best </a:t>
            </a:r>
            <a:r>
              <a:rPr lang="en-US" altLang="zh-CN" dirty="0" smtClean="0"/>
              <a:t>configuration</a:t>
            </a:r>
          </a:p>
          <a:p>
            <a:pPr lvl="2"/>
            <a:r>
              <a:rPr lang="en-US" altLang="zh-CN" dirty="0" smtClean="0"/>
              <a:t>But</a:t>
            </a:r>
            <a:r>
              <a:rPr lang="en-US" altLang="zh-CN" dirty="0"/>
              <a:t>, it is possible to have a </a:t>
            </a:r>
            <a:r>
              <a:rPr lang="en-US" altLang="zh-CN" dirty="0" err="1"/>
              <a:t>NetworkManager</a:t>
            </a:r>
            <a:r>
              <a:rPr lang="en-US" altLang="zh-CN" dirty="0"/>
              <a:t> in each scene with different settings to control incremental prefab loading, or different scene transitions.</a:t>
            </a:r>
          </a:p>
          <a:p>
            <a:endParaRPr lang="zh-CN" altLang="en-US" dirty="0"/>
          </a:p>
          <a:p>
            <a:endParaRPr lang="zh-CN" altLang="en-US" dirty="0"/>
          </a:p>
        </p:txBody>
      </p:sp>
    </p:spTree>
    <p:extLst>
      <p:ext uri="{BB962C8B-B14F-4D97-AF65-F5344CB8AC3E}">
        <p14:creationId xmlns:p14="http://schemas.microsoft.com/office/powerpoint/2010/main" val="5080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Debugging Information</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dirty="0" err="1"/>
              <a:t>NetworkManagerHUD</a:t>
            </a:r>
            <a:r>
              <a:rPr lang="en-US" altLang="zh-CN" dirty="0"/>
              <a:t> inspector panel shows additional information about the state of the network at </a:t>
            </a:r>
            <a:r>
              <a:rPr lang="en-US" altLang="zh-CN" dirty="0" smtClean="0"/>
              <a:t>runtime</a:t>
            </a:r>
          </a:p>
          <a:p>
            <a:pPr lvl="1"/>
            <a:r>
              <a:rPr lang="en-US" altLang="zh-CN" dirty="0" smtClean="0"/>
              <a:t>network </a:t>
            </a:r>
            <a:r>
              <a:rPr lang="en-US" altLang="zh-CN" dirty="0"/>
              <a:t>connections</a:t>
            </a:r>
          </a:p>
          <a:p>
            <a:pPr lvl="1"/>
            <a:r>
              <a:rPr lang="en-US" altLang="zh-CN" dirty="0"/>
              <a:t>active </a:t>
            </a:r>
            <a:r>
              <a:rPr lang="en-US" altLang="zh-CN" dirty="0" err="1"/>
              <a:t>NetworkIdentity</a:t>
            </a:r>
            <a:r>
              <a:rPr lang="en-US" altLang="zh-CN" dirty="0"/>
              <a:t> server objects</a:t>
            </a:r>
          </a:p>
          <a:p>
            <a:pPr lvl="1"/>
            <a:r>
              <a:rPr lang="en-US" altLang="zh-CN" dirty="0"/>
              <a:t>active </a:t>
            </a:r>
            <a:r>
              <a:rPr lang="en-US" altLang="zh-CN" dirty="0" err="1"/>
              <a:t>NetworkIdentity</a:t>
            </a:r>
            <a:r>
              <a:rPr lang="en-US" altLang="zh-CN" dirty="0"/>
              <a:t> client objects</a:t>
            </a:r>
          </a:p>
          <a:p>
            <a:pPr lvl="1"/>
            <a:r>
              <a:rPr lang="en-US" altLang="zh-CN" dirty="0"/>
              <a:t>client peers</a:t>
            </a:r>
          </a:p>
          <a:p>
            <a:endParaRPr lang="zh-CN" altLang="en-US" dirty="0"/>
          </a:p>
        </p:txBody>
      </p:sp>
    </p:spTree>
    <p:extLst>
      <p:ext uri="{BB962C8B-B14F-4D97-AF65-F5344CB8AC3E}">
        <p14:creationId xmlns:p14="http://schemas.microsoft.com/office/powerpoint/2010/main" val="228688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Program Files\Unity\Editor\Data\Documentation\en\uploads\Main\NetworkManagerDebugInf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692696"/>
            <a:ext cx="43148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766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Matchmaking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a:t>
            </a:r>
            <a:r>
              <a:rPr lang="en-US" altLang="zh-CN" dirty="0" err="1"/>
              <a:t>NetworkManager</a:t>
            </a:r>
            <a:r>
              <a:rPr lang="en-US" altLang="zh-CN" dirty="0"/>
              <a:t> runtime UI and </a:t>
            </a:r>
            <a:r>
              <a:rPr lang="en-US" altLang="zh-CN" dirty="0" err="1"/>
              <a:t>NetworkManager</a:t>
            </a:r>
            <a:r>
              <a:rPr lang="en-US" altLang="zh-CN" dirty="0"/>
              <a:t> inspector UI allow interactions with the matchmaker </a:t>
            </a:r>
            <a:r>
              <a:rPr lang="en-US" altLang="zh-CN" dirty="0" smtClean="0"/>
              <a:t>service</a:t>
            </a:r>
          </a:p>
          <a:p>
            <a:r>
              <a:rPr lang="en-US" altLang="zh-CN" dirty="0" smtClean="0"/>
              <a:t>The </a:t>
            </a:r>
            <a:r>
              <a:rPr lang="en-US" altLang="zh-CN" dirty="0"/>
              <a:t>function </a:t>
            </a:r>
            <a:r>
              <a:rPr lang="en-US" altLang="zh-CN" dirty="0" err="1"/>
              <a:t>NetworkManager.StartMatchmaker</a:t>
            </a:r>
            <a:r>
              <a:rPr lang="en-US" altLang="zh-CN" dirty="0"/>
              <a:t>() enables matchmaking, and populates the </a:t>
            </a:r>
            <a:r>
              <a:rPr lang="en-US" altLang="zh-CN" dirty="0" err="1"/>
              <a:t>NetworkManager.matchmaker</a:t>
            </a:r>
            <a:r>
              <a:rPr lang="en-US" altLang="zh-CN" dirty="0"/>
              <a:t> property with a </a:t>
            </a:r>
            <a:r>
              <a:rPr lang="en-US" altLang="zh-CN" dirty="0" err="1"/>
              <a:t>NetworkMatch</a:t>
            </a:r>
            <a:r>
              <a:rPr lang="en-US" altLang="zh-CN" dirty="0"/>
              <a:t> </a:t>
            </a:r>
            <a:r>
              <a:rPr lang="en-US" altLang="zh-CN" dirty="0" smtClean="0"/>
              <a:t>object</a:t>
            </a:r>
          </a:p>
          <a:p>
            <a:r>
              <a:rPr lang="en-US" altLang="zh-CN" dirty="0" smtClean="0"/>
              <a:t>Once </a:t>
            </a:r>
            <a:r>
              <a:rPr lang="en-US" altLang="zh-CN" dirty="0"/>
              <a:t>this is active, the default UIs use it and callback functions on </a:t>
            </a:r>
            <a:r>
              <a:rPr lang="en-US" altLang="zh-CN" dirty="0" err="1"/>
              <a:t>NetworkManager</a:t>
            </a:r>
            <a:r>
              <a:rPr lang="en-US" altLang="zh-CN" dirty="0"/>
              <a:t> to let you perform simple </a:t>
            </a:r>
            <a:r>
              <a:rPr lang="en-US" altLang="zh-CN" dirty="0" smtClean="0"/>
              <a:t>matchmaking</a:t>
            </a:r>
            <a:endParaRPr lang="zh-CN" altLang="en-US" dirty="0"/>
          </a:p>
        </p:txBody>
      </p:sp>
    </p:spTree>
    <p:extLst>
      <p:ext uri="{BB962C8B-B14F-4D97-AF65-F5344CB8AC3E}">
        <p14:creationId xmlns:p14="http://schemas.microsoft.com/office/powerpoint/2010/main" val="2585488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C:\Program Files\Unity\Editor\Data\Documentation\en\uploads\Main\NetworkManagerMatchmak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692696"/>
            <a:ext cx="45053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967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Customization</a:t>
            </a:r>
            <a:endParaRPr lang="zh-CN" altLang="en-US" dirty="0"/>
          </a:p>
        </p:txBody>
      </p:sp>
      <p:sp>
        <p:nvSpPr>
          <p:cNvPr id="3" name="内容占位符 2"/>
          <p:cNvSpPr>
            <a:spLocks noGrp="1"/>
          </p:cNvSpPr>
          <p:nvPr>
            <p:ph idx="1"/>
          </p:nvPr>
        </p:nvSpPr>
        <p:spPr/>
        <p:txBody>
          <a:bodyPr>
            <a:normAutofit/>
          </a:bodyPr>
          <a:lstStyle/>
          <a:p>
            <a:r>
              <a:rPr lang="en-US" altLang="zh-CN" dirty="0"/>
              <a:t>There are virtual functions on </a:t>
            </a:r>
            <a:r>
              <a:rPr lang="en-US" altLang="zh-CN" dirty="0" err="1"/>
              <a:t>NetworkManager</a:t>
            </a:r>
            <a:r>
              <a:rPr lang="en-US" altLang="zh-CN" dirty="0"/>
              <a:t> that derived classes can use to customize </a:t>
            </a:r>
            <a:r>
              <a:rPr lang="en-US" altLang="zh-CN" dirty="0" err="1" smtClean="0"/>
              <a:t>behaviour</a:t>
            </a:r>
            <a:endParaRPr lang="en-US" altLang="zh-CN" dirty="0" smtClean="0"/>
          </a:p>
          <a:p>
            <a:r>
              <a:rPr lang="en-US" altLang="zh-CN" dirty="0" smtClean="0"/>
              <a:t>When </a:t>
            </a:r>
            <a:r>
              <a:rPr lang="en-US" altLang="zh-CN" dirty="0"/>
              <a:t>implementing these functions, be sure to take care of the functionality that the default implementations </a:t>
            </a:r>
            <a:r>
              <a:rPr lang="en-US" altLang="zh-CN" dirty="0" smtClean="0"/>
              <a:t>provide</a:t>
            </a:r>
          </a:p>
          <a:p>
            <a:pPr lvl="1"/>
            <a:r>
              <a:rPr lang="en-US" altLang="zh-CN" dirty="0" smtClean="0"/>
              <a:t>For </a:t>
            </a:r>
            <a:r>
              <a:rPr lang="en-US" altLang="zh-CN" dirty="0"/>
              <a:t>example, in </a:t>
            </a:r>
            <a:r>
              <a:rPr lang="en-US" altLang="zh-CN" dirty="0" err="1"/>
              <a:t>OnServerAddPlayer</a:t>
            </a:r>
            <a:r>
              <a:rPr lang="en-US" altLang="zh-CN" dirty="0"/>
              <a:t>(), the function </a:t>
            </a:r>
            <a:r>
              <a:rPr lang="en-US" altLang="zh-CN" dirty="0" err="1"/>
              <a:t>NetworkServer.AddPlayer</a:t>
            </a:r>
            <a:r>
              <a:rPr lang="en-US" altLang="zh-CN" dirty="0"/>
              <a:t> must be called to active the player object for the </a:t>
            </a:r>
            <a:r>
              <a:rPr lang="en-US" altLang="zh-CN" dirty="0" smtClean="0"/>
              <a:t>connection</a:t>
            </a:r>
            <a:endParaRPr lang="zh-CN" altLang="en-US" dirty="0"/>
          </a:p>
        </p:txBody>
      </p:sp>
    </p:spTree>
    <p:extLst>
      <p:ext uri="{BB962C8B-B14F-4D97-AF65-F5344CB8AC3E}">
        <p14:creationId xmlns:p14="http://schemas.microsoft.com/office/powerpoint/2010/main" val="316291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79512" y="0"/>
            <a:ext cx="9198768" cy="6555641"/>
          </a:xfrm>
          <a:prstGeom prst="rect">
            <a:avLst/>
          </a:prstGeom>
        </p:spPr>
        <p:txBody>
          <a:bodyPr wrap="square">
            <a:spAutoFit/>
          </a:bodyPr>
          <a:lstStyle/>
          <a:p>
            <a:r>
              <a:rPr lang="en-US" altLang="zh-CN" sz="1200" dirty="0"/>
              <a:t>// called when a client connects </a:t>
            </a:r>
          </a:p>
          <a:p>
            <a:r>
              <a:rPr lang="en-US" altLang="zh-CN" sz="1200" dirty="0"/>
              <a:t>public virtual void </a:t>
            </a:r>
            <a:r>
              <a:rPr lang="en-US" altLang="zh-CN" sz="1200" dirty="0" err="1"/>
              <a:t>OnServerConnect</a:t>
            </a:r>
            <a:r>
              <a:rPr lang="en-US" altLang="zh-CN" sz="1200" dirty="0"/>
              <a:t>(</a:t>
            </a:r>
            <a:r>
              <a:rPr lang="en-US" altLang="zh-CN" sz="1200" dirty="0" err="1"/>
              <a:t>NetworkConnection</a:t>
            </a:r>
            <a:r>
              <a:rPr lang="en-US" altLang="zh-CN" sz="1200" dirty="0"/>
              <a:t> conn);</a:t>
            </a:r>
          </a:p>
          <a:p>
            <a:endParaRPr lang="en-US" altLang="zh-CN" sz="1200" dirty="0"/>
          </a:p>
          <a:p>
            <a:r>
              <a:rPr lang="en-US" altLang="zh-CN" sz="1200" dirty="0"/>
              <a:t>// called when a client disconnects</a:t>
            </a:r>
          </a:p>
          <a:p>
            <a:r>
              <a:rPr lang="en-US" altLang="zh-CN" sz="1200" dirty="0"/>
              <a:t>public virtual void </a:t>
            </a:r>
            <a:r>
              <a:rPr lang="en-US" altLang="zh-CN" sz="1200" dirty="0" err="1"/>
              <a:t>OnServerDisconnect</a:t>
            </a:r>
            <a:r>
              <a:rPr lang="en-US" altLang="zh-CN" sz="1200" dirty="0"/>
              <a:t>(</a:t>
            </a:r>
            <a:r>
              <a:rPr lang="en-US" altLang="zh-CN" sz="1200" dirty="0" err="1"/>
              <a:t>NetworkConnection</a:t>
            </a:r>
            <a:r>
              <a:rPr lang="en-US" altLang="zh-CN" sz="1200" dirty="0"/>
              <a:t> conn)</a:t>
            </a:r>
          </a:p>
          <a:p>
            <a:r>
              <a:rPr lang="en-US" altLang="zh-CN" sz="1200" dirty="0"/>
              <a:t>{</a:t>
            </a:r>
          </a:p>
          <a:p>
            <a:r>
              <a:rPr lang="en-US" altLang="zh-CN" sz="1200" dirty="0"/>
              <a:t>    </a:t>
            </a:r>
            <a:r>
              <a:rPr lang="en-US" altLang="zh-CN" sz="1200" dirty="0" err="1"/>
              <a:t>NetworkServer.DestroyPlayersForConnection</a:t>
            </a:r>
            <a:r>
              <a:rPr lang="en-US" altLang="zh-CN" sz="1200" dirty="0"/>
              <a:t>(conn);</a:t>
            </a:r>
          </a:p>
          <a:p>
            <a:r>
              <a:rPr lang="en-US" altLang="zh-CN" sz="1200" dirty="0"/>
              <a:t>}</a:t>
            </a:r>
          </a:p>
          <a:p>
            <a:endParaRPr lang="en-US" altLang="zh-CN" sz="1200" dirty="0"/>
          </a:p>
          <a:p>
            <a:r>
              <a:rPr lang="en-US" altLang="zh-CN" sz="1200" dirty="0"/>
              <a:t>// called when a client is ready</a:t>
            </a:r>
          </a:p>
          <a:p>
            <a:r>
              <a:rPr lang="en-US" altLang="zh-CN" sz="1200" dirty="0"/>
              <a:t>public virtual void </a:t>
            </a:r>
            <a:r>
              <a:rPr lang="en-US" altLang="zh-CN" sz="1200" dirty="0" err="1"/>
              <a:t>OnServerReady</a:t>
            </a:r>
            <a:r>
              <a:rPr lang="en-US" altLang="zh-CN" sz="1200" dirty="0"/>
              <a:t>(</a:t>
            </a:r>
            <a:r>
              <a:rPr lang="en-US" altLang="zh-CN" sz="1200" dirty="0" err="1"/>
              <a:t>NetworkConnection</a:t>
            </a:r>
            <a:r>
              <a:rPr lang="en-US" altLang="zh-CN" sz="1200" dirty="0"/>
              <a:t> conn)</a:t>
            </a:r>
          </a:p>
          <a:p>
            <a:r>
              <a:rPr lang="en-US" altLang="zh-CN" sz="1200" dirty="0"/>
              <a:t>{</a:t>
            </a:r>
          </a:p>
          <a:p>
            <a:r>
              <a:rPr lang="en-US" altLang="zh-CN" sz="1200" dirty="0"/>
              <a:t>    </a:t>
            </a:r>
            <a:r>
              <a:rPr lang="en-US" altLang="zh-CN" sz="1200" dirty="0" err="1"/>
              <a:t>NetworkServer.SetClientReady</a:t>
            </a:r>
            <a:r>
              <a:rPr lang="en-US" altLang="zh-CN" sz="1200" dirty="0"/>
              <a:t>(conn);</a:t>
            </a:r>
          </a:p>
          <a:p>
            <a:r>
              <a:rPr lang="en-US" altLang="zh-CN" sz="1200" dirty="0"/>
              <a:t>}</a:t>
            </a:r>
          </a:p>
          <a:p>
            <a:endParaRPr lang="en-US" altLang="zh-CN" sz="1200" dirty="0"/>
          </a:p>
          <a:p>
            <a:r>
              <a:rPr lang="en-US" altLang="zh-CN" sz="1200" dirty="0"/>
              <a:t>// called when a new player is added for a client</a:t>
            </a:r>
          </a:p>
          <a:p>
            <a:r>
              <a:rPr lang="en-US" altLang="zh-CN" sz="1200" dirty="0"/>
              <a:t>public virtual void </a:t>
            </a:r>
            <a:r>
              <a:rPr lang="en-US" altLang="zh-CN" sz="1200" dirty="0" err="1"/>
              <a:t>OnServerAddPlayer</a:t>
            </a:r>
            <a:r>
              <a:rPr lang="en-US" altLang="zh-CN" sz="1200" dirty="0"/>
              <a:t>(</a:t>
            </a:r>
            <a:r>
              <a:rPr lang="en-US" altLang="zh-CN" sz="1200" dirty="0" err="1"/>
              <a:t>NetworkConnection</a:t>
            </a:r>
            <a:r>
              <a:rPr lang="en-US" altLang="zh-CN" sz="1200" dirty="0"/>
              <a:t> conn, short </a:t>
            </a:r>
            <a:r>
              <a:rPr lang="en-US" altLang="zh-CN" sz="1200" dirty="0" err="1"/>
              <a:t>playerControllerId</a:t>
            </a:r>
            <a:r>
              <a:rPr lang="en-US" altLang="zh-CN" sz="1200" dirty="0"/>
              <a:t>)</a:t>
            </a:r>
          </a:p>
          <a:p>
            <a:r>
              <a:rPr lang="en-US" altLang="zh-CN" sz="1200" dirty="0"/>
              <a:t>{</a:t>
            </a:r>
          </a:p>
          <a:p>
            <a:r>
              <a:rPr lang="en-US" altLang="zh-CN" sz="1200" dirty="0"/>
              <a:t>    </a:t>
            </a:r>
            <a:r>
              <a:rPr lang="en-US" altLang="zh-CN" sz="1200" dirty="0" err="1"/>
              <a:t>var</a:t>
            </a:r>
            <a:r>
              <a:rPr lang="en-US" altLang="zh-CN" sz="1200" dirty="0"/>
              <a:t> player = (</a:t>
            </a:r>
            <a:r>
              <a:rPr lang="en-US" altLang="zh-CN" sz="1200" dirty="0" err="1"/>
              <a:t>GameObject</a:t>
            </a:r>
            <a:r>
              <a:rPr lang="en-US" altLang="zh-CN" sz="1200" dirty="0"/>
              <a:t>)</a:t>
            </a:r>
            <a:r>
              <a:rPr lang="en-US" altLang="zh-CN" sz="1200" dirty="0" err="1"/>
              <a:t>GameObject.Instantiate</a:t>
            </a:r>
            <a:r>
              <a:rPr lang="en-US" altLang="zh-CN" sz="1200" dirty="0"/>
              <a:t>(</a:t>
            </a:r>
            <a:r>
              <a:rPr lang="en-US" altLang="zh-CN" sz="1200" dirty="0" err="1"/>
              <a:t>playerPrefab</a:t>
            </a:r>
            <a:r>
              <a:rPr lang="en-US" altLang="zh-CN" sz="1200" dirty="0"/>
              <a:t>, </a:t>
            </a:r>
            <a:r>
              <a:rPr lang="en-US" altLang="zh-CN" sz="1200" dirty="0" err="1"/>
              <a:t>playerSpawnPos</a:t>
            </a:r>
            <a:r>
              <a:rPr lang="en-US" altLang="zh-CN" sz="1200" dirty="0"/>
              <a:t>, </a:t>
            </a:r>
            <a:r>
              <a:rPr lang="en-US" altLang="zh-CN" sz="1200" dirty="0" err="1"/>
              <a:t>Quaternion.identity</a:t>
            </a:r>
            <a:r>
              <a:rPr lang="en-US" altLang="zh-CN" sz="1200" dirty="0"/>
              <a:t>);</a:t>
            </a:r>
          </a:p>
          <a:p>
            <a:r>
              <a:rPr lang="en-US" altLang="zh-CN" sz="1200" dirty="0"/>
              <a:t>    </a:t>
            </a:r>
            <a:r>
              <a:rPr lang="en-US" altLang="zh-CN" sz="1200" dirty="0" err="1"/>
              <a:t>NetworkServer.AddPlayerForConnection</a:t>
            </a:r>
            <a:r>
              <a:rPr lang="en-US" altLang="zh-CN" sz="1200" dirty="0"/>
              <a:t>(conn, player, </a:t>
            </a:r>
            <a:r>
              <a:rPr lang="en-US" altLang="zh-CN" sz="1200" dirty="0" err="1"/>
              <a:t>playerControllerId</a:t>
            </a:r>
            <a:r>
              <a:rPr lang="en-US" altLang="zh-CN" sz="1200" dirty="0"/>
              <a:t>);</a:t>
            </a:r>
          </a:p>
          <a:p>
            <a:r>
              <a:rPr lang="en-US" altLang="zh-CN" sz="1200" dirty="0"/>
              <a:t>}</a:t>
            </a:r>
          </a:p>
          <a:p>
            <a:endParaRPr lang="en-US" altLang="zh-CN" sz="1200" dirty="0"/>
          </a:p>
          <a:p>
            <a:r>
              <a:rPr lang="en-US" altLang="zh-CN" sz="1200" dirty="0"/>
              <a:t>// called when a player is removed for a client</a:t>
            </a:r>
          </a:p>
          <a:p>
            <a:r>
              <a:rPr lang="en-US" altLang="zh-CN" sz="1200" dirty="0"/>
              <a:t>public virtual void </a:t>
            </a:r>
            <a:r>
              <a:rPr lang="en-US" altLang="zh-CN" sz="1200" dirty="0" err="1"/>
              <a:t>OnServerRemovePlayer</a:t>
            </a:r>
            <a:r>
              <a:rPr lang="en-US" altLang="zh-CN" sz="1200" dirty="0"/>
              <a:t>(</a:t>
            </a:r>
            <a:r>
              <a:rPr lang="en-US" altLang="zh-CN" sz="1200" dirty="0" err="1"/>
              <a:t>NetworkConnection</a:t>
            </a:r>
            <a:r>
              <a:rPr lang="en-US" altLang="zh-CN" sz="1200" dirty="0"/>
              <a:t> conn, short </a:t>
            </a:r>
            <a:r>
              <a:rPr lang="en-US" altLang="zh-CN" sz="1200" dirty="0" err="1"/>
              <a:t>playerControllerId</a:t>
            </a:r>
            <a:r>
              <a:rPr lang="en-US" altLang="zh-CN" sz="1200" dirty="0"/>
              <a:t>)</a:t>
            </a:r>
          </a:p>
          <a:p>
            <a:r>
              <a:rPr lang="en-US" altLang="zh-CN" sz="1200" dirty="0"/>
              <a:t>{</a:t>
            </a:r>
          </a:p>
          <a:p>
            <a:r>
              <a:rPr lang="en-US" altLang="zh-CN" sz="1200" dirty="0"/>
              <a:t>    </a:t>
            </a:r>
            <a:r>
              <a:rPr lang="en-US" altLang="zh-CN" sz="1200" dirty="0" err="1"/>
              <a:t>PlayerController</a:t>
            </a:r>
            <a:r>
              <a:rPr lang="en-US" altLang="zh-CN" sz="1200" dirty="0"/>
              <a:t> player;</a:t>
            </a:r>
          </a:p>
          <a:p>
            <a:r>
              <a:rPr lang="en-US" altLang="zh-CN" sz="1200" dirty="0"/>
              <a:t>    if (</a:t>
            </a:r>
            <a:r>
              <a:rPr lang="en-US" altLang="zh-CN" sz="1200" dirty="0" err="1"/>
              <a:t>conn.GetPlayer</a:t>
            </a:r>
            <a:r>
              <a:rPr lang="en-US" altLang="zh-CN" sz="1200" dirty="0"/>
              <a:t>(</a:t>
            </a:r>
            <a:r>
              <a:rPr lang="en-US" altLang="zh-CN" sz="1200" dirty="0" err="1"/>
              <a:t>playerControllerId</a:t>
            </a:r>
            <a:r>
              <a:rPr lang="en-US" altLang="zh-CN" sz="1200" dirty="0"/>
              <a:t>, out player))</a:t>
            </a:r>
          </a:p>
          <a:p>
            <a:r>
              <a:rPr lang="en-US" altLang="zh-CN" sz="1200" dirty="0"/>
              <a:t>    {</a:t>
            </a:r>
          </a:p>
          <a:p>
            <a:r>
              <a:rPr lang="en-US" altLang="zh-CN" sz="1200" dirty="0"/>
              <a:t>        if (</a:t>
            </a:r>
            <a:r>
              <a:rPr lang="en-US" altLang="zh-CN" sz="1200" dirty="0" err="1"/>
              <a:t>player.NetworkIdentity</a:t>
            </a:r>
            <a:r>
              <a:rPr lang="en-US" altLang="zh-CN" sz="1200" dirty="0"/>
              <a:t> != null &amp;&amp; </a:t>
            </a:r>
            <a:r>
              <a:rPr lang="en-US" altLang="zh-CN" sz="1200" dirty="0" err="1"/>
              <a:t>player.NetworkIdentity.gameObject</a:t>
            </a:r>
            <a:r>
              <a:rPr lang="en-US" altLang="zh-CN" sz="1200" dirty="0"/>
              <a:t> != null)</a:t>
            </a:r>
          </a:p>
          <a:p>
            <a:r>
              <a:rPr lang="en-US" altLang="zh-CN" sz="1200" dirty="0"/>
              <a:t>            </a:t>
            </a:r>
            <a:r>
              <a:rPr lang="en-US" altLang="zh-CN" sz="1200" dirty="0" err="1"/>
              <a:t>NetworkServer.Destroy</a:t>
            </a:r>
            <a:r>
              <a:rPr lang="en-US" altLang="zh-CN" sz="1200" dirty="0"/>
              <a:t>(</a:t>
            </a:r>
            <a:r>
              <a:rPr lang="en-US" altLang="zh-CN" sz="1200" dirty="0" err="1"/>
              <a:t>player.NetworkIdentity.gameObject</a:t>
            </a:r>
            <a:r>
              <a:rPr lang="en-US" altLang="zh-CN" sz="1200" dirty="0"/>
              <a:t>);</a:t>
            </a:r>
          </a:p>
          <a:p>
            <a:r>
              <a:rPr lang="en-US" altLang="zh-CN" sz="1200" dirty="0"/>
              <a:t>    }</a:t>
            </a:r>
          </a:p>
          <a:p>
            <a:r>
              <a:rPr lang="en-US" altLang="zh-CN" sz="1200" dirty="0"/>
              <a:t>}</a:t>
            </a:r>
          </a:p>
          <a:p>
            <a:endParaRPr lang="en-US" altLang="zh-CN" sz="1200" dirty="0"/>
          </a:p>
          <a:p>
            <a:r>
              <a:rPr lang="en-US" altLang="zh-CN" sz="1200" dirty="0"/>
              <a:t>// called when a network error occurs</a:t>
            </a:r>
          </a:p>
          <a:p>
            <a:r>
              <a:rPr lang="en-US" altLang="zh-CN" sz="1200" dirty="0"/>
              <a:t>public virtual void </a:t>
            </a:r>
            <a:r>
              <a:rPr lang="en-US" altLang="zh-CN" sz="1200" dirty="0" err="1"/>
              <a:t>OnServerError</a:t>
            </a:r>
            <a:r>
              <a:rPr lang="en-US" altLang="zh-CN" sz="1200" dirty="0"/>
              <a:t>(</a:t>
            </a:r>
            <a:r>
              <a:rPr lang="en-US" altLang="zh-CN" sz="1200" dirty="0" err="1"/>
              <a:t>NetworkConnection</a:t>
            </a:r>
            <a:r>
              <a:rPr lang="en-US" altLang="zh-CN" sz="1200" dirty="0"/>
              <a:t> conn, </a:t>
            </a:r>
            <a:r>
              <a:rPr lang="en-US" altLang="zh-CN" sz="1200" dirty="0" err="1"/>
              <a:t>int</a:t>
            </a:r>
            <a:r>
              <a:rPr lang="en-US" altLang="zh-CN" sz="1200" dirty="0"/>
              <a:t> </a:t>
            </a:r>
            <a:r>
              <a:rPr lang="en-US" altLang="zh-CN" sz="1200" dirty="0" err="1"/>
              <a:t>errorCode</a:t>
            </a:r>
            <a:r>
              <a:rPr lang="en-US" altLang="zh-CN" sz="1200" dirty="0"/>
              <a:t>);</a:t>
            </a:r>
          </a:p>
        </p:txBody>
      </p:sp>
    </p:spTree>
    <p:extLst>
      <p:ext uri="{BB962C8B-B14F-4D97-AF65-F5344CB8AC3E}">
        <p14:creationId xmlns:p14="http://schemas.microsoft.com/office/powerpoint/2010/main" val="530617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692696"/>
            <a:ext cx="8352928" cy="5078313"/>
          </a:xfrm>
          <a:prstGeom prst="rect">
            <a:avLst/>
          </a:prstGeom>
        </p:spPr>
        <p:txBody>
          <a:bodyPr wrap="square">
            <a:spAutoFit/>
          </a:bodyPr>
          <a:lstStyle/>
          <a:p>
            <a:r>
              <a:rPr lang="en-US" altLang="zh-CN" dirty="0"/>
              <a:t>// called when connected to a server</a:t>
            </a:r>
          </a:p>
          <a:p>
            <a:r>
              <a:rPr lang="en-US" altLang="zh-CN" dirty="0"/>
              <a:t>public virtual void </a:t>
            </a:r>
            <a:r>
              <a:rPr lang="en-US" altLang="zh-CN" dirty="0" err="1"/>
              <a:t>OnClientConnect</a:t>
            </a:r>
            <a:r>
              <a:rPr lang="en-US" altLang="zh-CN" dirty="0"/>
              <a:t>(</a:t>
            </a:r>
            <a:r>
              <a:rPr lang="en-US" altLang="zh-CN" dirty="0" err="1"/>
              <a:t>NetworkConnection</a:t>
            </a:r>
            <a:r>
              <a:rPr lang="en-US" altLang="zh-CN" dirty="0"/>
              <a:t> conn)</a:t>
            </a:r>
          </a:p>
          <a:p>
            <a:r>
              <a:rPr lang="en-US" altLang="zh-CN" dirty="0"/>
              <a:t>{</a:t>
            </a:r>
          </a:p>
          <a:p>
            <a:r>
              <a:rPr lang="en-US" altLang="zh-CN" dirty="0"/>
              <a:t>    </a:t>
            </a:r>
            <a:r>
              <a:rPr lang="en-US" altLang="zh-CN" dirty="0" err="1"/>
              <a:t>ClientScene.Ready</a:t>
            </a:r>
            <a:r>
              <a:rPr lang="en-US" altLang="zh-CN" dirty="0"/>
              <a:t>(conn);</a:t>
            </a:r>
          </a:p>
          <a:p>
            <a:r>
              <a:rPr lang="en-US" altLang="zh-CN" dirty="0"/>
              <a:t>    </a:t>
            </a:r>
            <a:r>
              <a:rPr lang="en-US" altLang="zh-CN" dirty="0" err="1"/>
              <a:t>ClientScene.AddPlayer</a:t>
            </a:r>
            <a:r>
              <a:rPr lang="en-US" altLang="zh-CN" dirty="0"/>
              <a:t>(0);</a:t>
            </a:r>
          </a:p>
          <a:p>
            <a:r>
              <a:rPr lang="en-US" altLang="zh-CN" dirty="0"/>
              <a:t>}</a:t>
            </a:r>
          </a:p>
          <a:p>
            <a:endParaRPr lang="en-US" altLang="zh-CN" dirty="0"/>
          </a:p>
          <a:p>
            <a:r>
              <a:rPr lang="en-US" altLang="zh-CN" dirty="0"/>
              <a:t>// called when disconnected from a server</a:t>
            </a:r>
          </a:p>
          <a:p>
            <a:r>
              <a:rPr lang="en-US" altLang="zh-CN" dirty="0"/>
              <a:t>public virtual void </a:t>
            </a:r>
            <a:r>
              <a:rPr lang="en-US" altLang="zh-CN" dirty="0" err="1"/>
              <a:t>OnClientDisconnect</a:t>
            </a:r>
            <a:r>
              <a:rPr lang="en-US" altLang="zh-CN" dirty="0"/>
              <a:t>(</a:t>
            </a:r>
            <a:r>
              <a:rPr lang="en-US" altLang="zh-CN" dirty="0" err="1"/>
              <a:t>NetworkConnection</a:t>
            </a:r>
            <a:r>
              <a:rPr lang="en-US" altLang="zh-CN" dirty="0"/>
              <a:t> conn)</a:t>
            </a:r>
          </a:p>
          <a:p>
            <a:r>
              <a:rPr lang="en-US" altLang="zh-CN" dirty="0"/>
              <a:t>{</a:t>
            </a:r>
          </a:p>
          <a:p>
            <a:r>
              <a:rPr lang="en-US" altLang="zh-CN" dirty="0"/>
              <a:t>    </a:t>
            </a:r>
            <a:r>
              <a:rPr lang="en-US" altLang="zh-CN" dirty="0" err="1"/>
              <a:t>StopClient</a:t>
            </a:r>
            <a:r>
              <a:rPr lang="en-US" altLang="zh-CN" dirty="0"/>
              <a:t>();</a:t>
            </a:r>
          </a:p>
          <a:p>
            <a:r>
              <a:rPr lang="en-US" altLang="zh-CN" dirty="0"/>
              <a:t>}</a:t>
            </a:r>
          </a:p>
          <a:p>
            <a:endParaRPr lang="en-US" altLang="zh-CN" dirty="0"/>
          </a:p>
          <a:p>
            <a:r>
              <a:rPr lang="en-US" altLang="zh-CN" dirty="0"/>
              <a:t>// called when a network error occurs</a:t>
            </a:r>
          </a:p>
          <a:p>
            <a:r>
              <a:rPr lang="en-US" altLang="zh-CN" dirty="0"/>
              <a:t>public virtual void </a:t>
            </a:r>
            <a:r>
              <a:rPr lang="en-US" altLang="zh-CN" dirty="0" err="1"/>
              <a:t>OnClientError</a:t>
            </a:r>
            <a:r>
              <a:rPr lang="en-US" altLang="zh-CN" dirty="0"/>
              <a:t>(</a:t>
            </a:r>
            <a:r>
              <a:rPr lang="en-US" altLang="zh-CN" dirty="0" err="1"/>
              <a:t>NetworkConnection</a:t>
            </a:r>
            <a:r>
              <a:rPr lang="en-US" altLang="zh-CN" dirty="0"/>
              <a:t> conn, </a:t>
            </a:r>
            <a:r>
              <a:rPr lang="en-US" altLang="zh-CN" dirty="0" err="1"/>
              <a:t>int</a:t>
            </a:r>
            <a:r>
              <a:rPr lang="en-US" altLang="zh-CN" dirty="0"/>
              <a:t> </a:t>
            </a:r>
            <a:r>
              <a:rPr lang="en-US" altLang="zh-CN" dirty="0" err="1"/>
              <a:t>errorCode</a:t>
            </a:r>
            <a:r>
              <a:rPr lang="en-US" altLang="zh-CN" dirty="0"/>
              <a:t>);</a:t>
            </a:r>
          </a:p>
          <a:p>
            <a:endParaRPr lang="en-US" altLang="zh-CN" dirty="0"/>
          </a:p>
          <a:p>
            <a:r>
              <a:rPr lang="en-US" altLang="zh-CN" dirty="0"/>
              <a:t>// called when told to be not-ready by a server</a:t>
            </a:r>
          </a:p>
          <a:p>
            <a:r>
              <a:rPr lang="en-US" altLang="zh-CN" dirty="0"/>
              <a:t>public virtual void </a:t>
            </a:r>
            <a:r>
              <a:rPr lang="en-US" altLang="zh-CN" dirty="0" err="1"/>
              <a:t>OnClientNotReady</a:t>
            </a:r>
            <a:r>
              <a:rPr lang="en-US" altLang="zh-CN" dirty="0"/>
              <a:t>(</a:t>
            </a:r>
            <a:r>
              <a:rPr lang="en-US" altLang="zh-CN" dirty="0" err="1"/>
              <a:t>NetworkConnection</a:t>
            </a:r>
            <a:r>
              <a:rPr lang="en-US" altLang="zh-CN" dirty="0"/>
              <a:t> conn);</a:t>
            </a:r>
          </a:p>
        </p:txBody>
      </p:sp>
    </p:spTree>
    <p:extLst>
      <p:ext uri="{BB962C8B-B14F-4D97-AF65-F5344CB8AC3E}">
        <p14:creationId xmlns:p14="http://schemas.microsoft.com/office/powerpoint/2010/main" val="35289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High level scripting API</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Unity’s networking is integrated into the engine and the editor, allowing you to work with components and visual aids to build your multiplayer </a:t>
            </a:r>
            <a:r>
              <a:rPr lang="en-US" altLang="zh-CN" dirty="0" smtClean="0"/>
              <a:t>game:</a:t>
            </a:r>
            <a:endParaRPr lang="en-US" altLang="zh-CN" dirty="0"/>
          </a:p>
          <a:p>
            <a:pPr lvl="1"/>
            <a:r>
              <a:rPr lang="en-US" altLang="zh-CN" dirty="0"/>
              <a:t>A </a:t>
            </a:r>
            <a:r>
              <a:rPr lang="en-US" altLang="zh-CN" dirty="0" err="1">
                <a:hlinkClick r:id="rId2"/>
              </a:rPr>
              <a:t>NetworkIdentity</a:t>
            </a:r>
            <a:r>
              <a:rPr lang="en-US" altLang="zh-CN" dirty="0"/>
              <a:t> component for networked objects.</a:t>
            </a:r>
          </a:p>
          <a:p>
            <a:pPr lvl="1"/>
            <a:r>
              <a:rPr lang="en-US" altLang="zh-CN" dirty="0"/>
              <a:t>A </a:t>
            </a:r>
            <a:r>
              <a:rPr lang="en-US" altLang="zh-CN" dirty="0" err="1">
                <a:hlinkClick r:id="rId3"/>
              </a:rPr>
              <a:t>NetworkBehaviour</a:t>
            </a:r>
            <a:r>
              <a:rPr lang="en-US" altLang="zh-CN" dirty="0"/>
              <a:t> for networked scripts.</a:t>
            </a:r>
          </a:p>
          <a:p>
            <a:pPr lvl="1"/>
            <a:r>
              <a:rPr lang="en-US" altLang="zh-CN" dirty="0"/>
              <a:t>Configurable automatic synchronization of object transforms.</a:t>
            </a:r>
          </a:p>
          <a:p>
            <a:pPr lvl="1"/>
            <a:r>
              <a:rPr lang="en-US" altLang="zh-CN" dirty="0"/>
              <a:t>Automatic synchronization of script variables.</a:t>
            </a:r>
          </a:p>
          <a:p>
            <a:pPr lvl="1"/>
            <a:r>
              <a:rPr lang="en-US" altLang="zh-CN" dirty="0"/>
              <a:t>Support for placing networked objects in Unity scenes.</a:t>
            </a:r>
          </a:p>
          <a:p>
            <a:pPr lvl="1"/>
            <a:r>
              <a:rPr lang="en-US" altLang="zh-CN" dirty="0">
                <a:hlinkClick r:id="rId4"/>
              </a:rPr>
              <a:t>Network </a:t>
            </a:r>
            <a:r>
              <a:rPr lang="en-US" altLang="zh-CN" dirty="0" smtClean="0">
                <a:hlinkClick r:id="rId4"/>
              </a:rPr>
              <a:t>components</a:t>
            </a:r>
            <a:endParaRPr lang="zh-CN" altLang="en-US" dirty="0"/>
          </a:p>
        </p:txBody>
      </p:sp>
    </p:spTree>
    <p:extLst>
      <p:ext uri="{BB962C8B-B14F-4D97-AF65-F5344CB8AC3E}">
        <p14:creationId xmlns:p14="http://schemas.microsoft.com/office/powerpoint/2010/main" val="3874417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720840"/>
            <a:ext cx="8352928" cy="2308324"/>
          </a:xfrm>
          <a:prstGeom prst="rect">
            <a:avLst/>
          </a:prstGeom>
        </p:spPr>
        <p:txBody>
          <a:bodyPr wrap="square">
            <a:spAutoFit/>
          </a:bodyPr>
          <a:lstStyle/>
          <a:p>
            <a:r>
              <a:rPr lang="en-US" altLang="zh-CN" dirty="0"/>
              <a:t>// called when a match is created</a:t>
            </a:r>
          </a:p>
          <a:p>
            <a:r>
              <a:rPr lang="en-US" altLang="zh-CN" dirty="0"/>
              <a:t>public virtual void </a:t>
            </a:r>
            <a:r>
              <a:rPr lang="en-US" altLang="zh-CN" dirty="0" err="1"/>
              <a:t>OnMatchCreate</a:t>
            </a:r>
            <a:r>
              <a:rPr lang="en-US" altLang="zh-CN" dirty="0"/>
              <a:t>(</a:t>
            </a:r>
            <a:r>
              <a:rPr lang="en-US" altLang="zh-CN" dirty="0" err="1"/>
              <a:t>CreateMatchResponse</a:t>
            </a:r>
            <a:r>
              <a:rPr lang="en-US" altLang="zh-CN" dirty="0"/>
              <a:t> </a:t>
            </a:r>
            <a:r>
              <a:rPr lang="en-US" altLang="zh-CN" dirty="0" err="1"/>
              <a:t>matchInfo</a:t>
            </a:r>
            <a:r>
              <a:rPr lang="en-US" altLang="zh-CN" dirty="0"/>
              <a:t>)</a:t>
            </a:r>
          </a:p>
          <a:p>
            <a:endParaRPr lang="en-US" altLang="zh-CN" dirty="0"/>
          </a:p>
          <a:p>
            <a:r>
              <a:rPr lang="en-US" altLang="zh-CN" dirty="0"/>
              <a:t>// called when a list of matches is received</a:t>
            </a:r>
          </a:p>
          <a:p>
            <a:r>
              <a:rPr lang="en-US" altLang="zh-CN" dirty="0"/>
              <a:t>public virtual void </a:t>
            </a:r>
            <a:r>
              <a:rPr lang="en-US" altLang="zh-CN" dirty="0" err="1"/>
              <a:t>OnMatchList</a:t>
            </a:r>
            <a:r>
              <a:rPr lang="en-US" altLang="zh-CN" dirty="0"/>
              <a:t>(</a:t>
            </a:r>
            <a:r>
              <a:rPr lang="en-US" altLang="zh-CN" dirty="0" err="1"/>
              <a:t>ListMatchResponse</a:t>
            </a:r>
            <a:r>
              <a:rPr lang="en-US" altLang="zh-CN" dirty="0"/>
              <a:t> </a:t>
            </a:r>
            <a:r>
              <a:rPr lang="en-US" altLang="zh-CN" dirty="0" err="1"/>
              <a:t>matchList</a:t>
            </a:r>
            <a:r>
              <a:rPr lang="en-US" altLang="zh-CN" dirty="0"/>
              <a:t>)</a:t>
            </a:r>
          </a:p>
          <a:p>
            <a:endParaRPr lang="en-US" altLang="zh-CN" dirty="0"/>
          </a:p>
          <a:p>
            <a:r>
              <a:rPr lang="en-US" altLang="zh-CN" dirty="0"/>
              <a:t>// called when a match is joined</a:t>
            </a:r>
          </a:p>
          <a:p>
            <a:r>
              <a:rPr lang="en-US" altLang="zh-CN" dirty="0"/>
              <a:t>public void </a:t>
            </a:r>
            <a:r>
              <a:rPr lang="en-US" altLang="zh-CN" dirty="0" err="1"/>
              <a:t>OnMatchJoined</a:t>
            </a:r>
            <a:r>
              <a:rPr lang="en-US" altLang="zh-CN" dirty="0"/>
              <a:t>(</a:t>
            </a:r>
            <a:r>
              <a:rPr lang="en-US" altLang="zh-CN" dirty="0" err="1"/>
              <a:t>JoinMatchResponse</a:t>
            </a:r>
            <a:r>
              <a:rPr lang="en-US" altLang="zh-CN" dirty="0"/>
              <a:t> </a:t>
            </a:r>
            <a:r>
              <a:rPr lang="en-US" altLang="zh-CN" dirty="0" err="1"/>
              <a:t>matchInfo</a:t>
            </a:r>
            <a:r>
              <a:rPr lang="en-US" altLang="zh-CN" dirty="0"/>
              <a:t>)</a:t>
            </a:r>
          </a:p>
        </p:txBody>
      </p:sp>
    </p:spTree>
    <p:extLst>
      <p:ext uri="{BB962C8B-B14F-4D97-AF65-F5344CB8AC3E}">
        <p14:creationId xmlns:p14="http://schemas.microsoft.com/office/powerpoint/2010/main" val="389728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Object Spawning</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84915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Registration of spawn prefabs is most conveniently done by the </a:t>
            </a:r>
            <a:r>
              <a:rPr lang="en-US" altLang="zh-CN" dirty="0" err="1"/>
              <a:t>NetworkManager</a:t>
            </a:r>
            <a:r>
              <a:rPr lang="en-US" altLang="zh-CN" dirty="0"/>
              <a:t> in the </a:t>
            </a:r>
            <a:r>
              <a:rPr lang="en-US" altLang="zh-CN" dirty="0" smtClean="0"/>
              <a:t>editor</a:t>
            </a:r>
          </a:p>
          <a:p>
            <a:r>
              <a:rPr lang="en-US" altLang="zh-CN" dirty="0" smtClean="0"/>
              <a:t>The </a:t>
            </a:r>
            <a:r>
              <a:rPr lang="en-US" altLang="zh-CN" dirty="0"/>
              <a:t>“Spawn Info” section of the </a:t>
            </a:r>
            <a:r>
              <a:rPr lang="en-US" altLang="zh-CN" dirty="0" err="1"/>
              <a:t>NetworkManager</a:t>
            </a:r>
            <a:r>
              <a:rPr lang="en-US" altLang="zh-CN" dirty="0"/>
              <a:t> allows you to register prefabs without writing any </a:t>
            </a:r>
            <a:r>
              <a:rPr lang="en-US" altLang="zh-CN" dirty="0" smtClean="0"/>
              <a:t>code</a:t>
            </a:r>
          </a:p>
          <a:p>
            <a:r>
              <a:rPr lang="en-US" altLang="zh-CN" dirty="0" smtClean="0"/>
              <a:t>This </a:t>
            </a:r>
            <a:r>
              <a:rPr lang="en-US" altLang="zh-CN" dirty="0"/>
              <a:t>can also be done through code when a </a:t>
            </a:r>
            <a:r>
              <a:rPr lang="en-US" altLang="zh-CN" dirty="0" err="1">
                <a:hlinkClick r:id="rId2"/>
              </a:rPr>
              <a:t>NetworkClient</a:t>
            </a:r>
            <a:r>
              <a:rPr lang="en-US" altLang="zh-CN" dirty="0"/>
              <a:t> is </a:t>
            </a:r>
            <a:r>
              <a:rPr lang="en-US" altLang="zh-CN" dirty="0" smtClean="0"/>
              <a:t>created</a:t>
            </a:r>
            <a:endParaRPr lang="zh-CN" altLang="en-US" dirty="0"/>
          </a:p>
        </p:txBody>
      </p:sp>
    </p:spTree>
    <p:extLst>
      <p:ext uri="{BB962C8B-B14F-4D97-AF65-F5344CB8AC3E}">
        <p14:creationId xmlns:p14="http://schemas.microsoft.com/office/powerpoint/2010/main" val="314855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06624" y="692696"/>
            <a:ext cx="8712968" cy="5632311"/>
          </a:xfrm>
          <a:prstGeom prst="rect">
            <a:avLst/>
          </a:prstGeom>
        </p:spPr>
        <p:txBody>
          <a:bodyPr wrap="square">
            <a:spAutoFit/>
          </a:bodyPr>
          <a:lstStyle/>
          <a:p>
            <a:r>
              <a:rPr lang="en-US" altLang="zh-CN" dirty="0"/>
              <a:t>using </a:t>
            </a:r>
            <a:r>
              <a:rPr lang="en-US" altLang="zh-CN" dirty="0" err="1"/>
              <a:t>UnityEngine</a:t>
            </a:r>
            <a:r>
              <a:rPr lang="en-US" altLang="zh-CN" dirty="0"/>
              <a:t>;</a:t>
            </a:r>
          </a:p>
          <a:p>
            <a:r>
              <a:rPr lang="en-US" altLang="zh-CN" dirty="0"/>
              <a:t>using </a:t>
            </a:r>
            <a:r>
              <a:rPr lang="en-US" altLang="zh-CN" dirty="0" err="1"/>
              <a:t>UnityEngine.Networking</a:t>
            </a:r>
            <a:r>
              <a:rPr lang="en-US" altLang="zh-CN" dirty="0"/>
              <a:t>;</a:t>
            </a:r>
          </a:p>
          <a:p>
            <a:endParaRPr lang="en-US" altLang="zh-CN" dirty="0"/>
          </a:p>
          <a:p>
            <a:r>
              <a:rPr lang="en-US" altLang="zh-CN" dirty="0"/>
              <a:t>public class </a:t>
            </a:r>
            <a:r>
              <a:rPr lang="en-US" altLang="zh-CN" dirty="0" err="1"/>
              <a:t>MyNetworkManager</a:t>
            </a:r>
            <a:r>
              <a:rPr lang="en-US" altLang="zh-CN" dirty="0"/>
              <a:t> : </a:t>
            </a:r>
            <a:r>
              <a:rPr lang="en-US" altLang="zh-CN" dirty="0" err="1"/>
              <a:t>MonoBehaviour</a:t>
            </a:r>
            <a:r>
              <a:rPr lang="en-US" altLang="zh-CN" dirty="0"/>
              <a:t> </a:t>
            </a:r>
          </a:p>
          <a:p>
            <a:r>
              <a:rPr lang="en-US" altLang="zh-CN" dirty="0"/>
              <a:t>{</a:t>
            </a:r>
          </a:p>
          <a:p>
            <a:r>
              <a:rPr lang="en-US" altLang="zh-CN" dirty="0"/>
              <a:t>    public </a:t>
            </a:r>
            <a:r>
              <a:rPr lang="en-US" altLang="zh-CN" dirty="0" err="1"/>
              <a:t>GameObject</a:t>
            </a:r>
            <a:r>
              <a:rPr lang="en-US" altLang="zh-CN" dirty="0"/>
              <a:t> </a:t>
            </a:r>
            <a:r>
              <a:rPr lang="en-US" altLang="zh-CN" dirty="0" err="1"/>
              <a:t>alienPrefab</a:t>
            </a:r>
            <a:r>
              <a:rPr lang="en-US" altLang="zh-CN" dirty="0"/>
              <a:t>;</a:t>
            </a:r>
          </a:p>
          <a:p>
            <a:r>
              <a:rPr lang="en-US" altLang="zh-CN" dirty="0"/>
              <a:t>    </a:t>
            </a:r>
          </a:p>
          <a:p>
            <a:r>
              <a:rPr lang="en-US" altLang="zh-CN" dirty="0"/>
              <a:t>    </a:t>
            </a:r>
            <a:r>
              <a:rPr lang="en-US" altLang="zh-CN" dirty="0" err="1"/>
              <a:t>NetworkClient</a:t>
            </a:r>
            <a:r>
              <a:rPr lang="en-US" altLang="zh-CN" dirty="0"/>
              <a:t> </a:t>
            </a:r>
            <a:r>
              <a:rPr lang="en-US" altLang="zh-CN" dirty="0" err="1"/>
              <a:t>myClient</a:t>
            </a:r>
            <a:r>
              <a:rPr lang="en-US" altLang="zh-CN" dirty="0"/>
              <a:t>;</a:t>
            </a:r>
          </a:p>
          <a:p>
            <a:endParaRPr lang="en-US" altLang="zh-CN" dirty="0"/>
          </a:p>
          <a:p>
            <a:r>
              <a:rPr lang="en-US" altLang="zh-CN" dirty="0"/>
              <a:t>    // Create a client and connect to the server port</a:t>
            </a:r>
          </a:p>
          <a:p>
            <a:r>
              <a:rPr lang="en-US" altLang="zh-CN" dirty="0"/>
              <a:t>    public void </a:t>
            </a:r>
            <a:r>
              <a:rPr lang="en-US" altLang="zh-CN" dirty="0" err="1"/>
              <a:t>SetupClient</a:t>
            </a:r>
            <a:r>
              <a:rPr lang="en-US" altLang="zh-CN" dirty="0"/>
              <a:t>()</a:t>
            </a:r>
          </a:p>
          <a:p>
            <a:r>
              <a:rPr lang="en-US" altLang="zh-CN" dirty="0"/>
              <a:t>    {</a:t>
            </a:r>
          </a:p>
          <a:p>
            <a:r>
              <a:rPr lang="en-US" altLang="zh-CN" dirty="0"/>
              <a:t>        </a:t>
            </a:r>
            <a:r>
              <a:rPr lang="en-US" altLang="zh-CN" dirty="0" err="1"/>
              <a:t>ClientScene.RegisterPrefab</a:t>
            </a:r>
            <a:r>
              <a:rPr lang="en-US" altLang="zh-CN" dirty="0"/>
              <a:t>(</a:t>
            </a:r>
            <a:r>
              <a:rPr lang="en-US" altLang="zh-CN" dirty="0" err="1"/>
              <a:t>alienPrefab</a:t>
            </a:r>
            <a:r>
              <a:rPr lang="en-US" altLang="zh-CN" dirty="0"/>
              <a:t>);</a:t>
            </a:r>
          </a:p>
          <a:p>
            <a:endParaRPr lang="en-US" altLang="zh-CN" dirty="0"/>
          </a:p>
          <a:p>
            <a:r>
              <a:rPr lang="en-US" altLang="zh-CN" dirty="0"/>
              <a:t>        </a:t>
            </a:r>
            <a:r>
              <a:rPr lang="en-US" altLang="zh-CN" dirty="0" err="1"/>
              <a:t>myClient</a:t>
            </a:r>
            <a:r>
              <a:rPr lang="en-US" altLang="zh-CN" dirty="0"/>
              <a:t> = new </a:t>
            </a:r>
            <a:r>
              <a:rPr lang="en-US" altLang="zh-CN" dirty="0" err="1"/>
              <a:t>NetworkClient</a:t>
            </a:r>
            <a:r>
              <a:rPr lang="en-US" altLang="zh-CN" dirty="0"/>
              <a:t>();</a:t>
            </a:r>
          </a:p>
          <a:p>
            <a:endParaRPr lang="en-US" altLang="zh-CN" dirty="0"/>
          </a:p>
          <a:p>
            <a:r>
              <a:rPr lang="en-US" altLang="zh-CN" dirty="0"/>
              <a:t>        </a:t>
            </a:r>
            <a:r>
              <a:rPr lang="en-US" altLang="zh-CN" dirty="0" err="1"/>
              <a:t>myClient.RegisterHandler</a:t>
            </a:r>
            <a:r>
              <a:rPr lang="en-US" altLang="zh-CN" dirty="0"/>
              <a:t>(</a:t>
            </a:r>
            <a:r>
              <a:rPr lang="en-US" altLang="zh-CN" dirty="0" err="1"/>
              <a:t>MsgType.Connect</a:t>
            </a:r>
            <a:r>
              <a:rPr lang="en-US" altLang="zh-CN" dirty="0"/>
              <a:t>, </a:t>
            </a:r>
            <a:r>
              <a:rPr lang="en-US" altLang="zh-CN" dirty="0" err="1"/>
              <a:t>OnConnected</a:t>
            </a:r>
            <a:r>
              <a:rPr lang="en-US" altLang="zh-CN" dirty="0"/>
              <a:t>);</a:t>
            </a:r>
          </a:p>
          <a:p>
            <a:r>
              <a:rPr lang="en-US" altLang="zh-CN" dirty="0"/>
              <a:t>        </a:t>
            </a:r>
            <a:r>
              <a:rPr lang="en-US" altLang="zh-CN" dirty="0" err="1"/>
              <a:t>myClient.Connect</a:t>
            </a:r>
            <a:r>
              <a:rPr lang="en-US" altLang="zh-CN" dirty="0"/>
              <a:t>("127.0.0.1", 4444);</a:t>
            </a:r>
          </a:p>
          <a:p>
            <a:r>
              <a:rPr lang="en-US" altLang="zh-CN" dirty="0"/>
              <a:t>    }</a:t>
            </a:r>
          </a:p>
          <a:p>
            <a:r>
              <a:rPr lang="en-US" altLang="zh-CN" dirty="0"/>
              <a:t>}</a:t>
            </a:r>
          </a:p>
        </p:txBody>
      </p:sp>
    </p:spTree>
    <p:extLst>
      <p:ext uri="{BB962C8B-B14F-4D97-AF65-F5344CB8AC3E}">
        <p14:creationId xmlns:p14="http://schemas.microsoft.com/office/powerpoint/2010/main" val="4213887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539552" y="612845"/>
            <a:ext cx="8424936" cy="5078313"/>
          </a:xfrm>
          <a:prstGeom prst="rect">
            <a:avLst/>
          </a:prstGeom>
        </p:spPr>
        <p:txBody>
          <a:bodyPr wrap="square">
            <a:spAutoFit/>
          </a:bodyPr>
          <a:lstStyle/>
          <a:p>
            <a:r>
              <a:rPr lang="en-US" altLang="zh-CN" dirty="0"/>
              <a:t>class Tree : </a:t>
            </a:r>
            <a:r>
              <a:rPr lang="en-US" altLang="zh-CN" dirty="0" err="1"/>
              <a:t>NetworkBehaviour</a:t>
            </a:r>
            <a:endParaRPr lang="en-US" altLang="zh-CN" dirty="0"/>
          </a:p>
          <a:p>
            <a:r>
              <a:rPr lang="en-US" altLang="zh-CN" dirty="0"/>
              <a:t>{</a:t>
            </a:r>
          </a:p>
          <a:p>
            <a:r>
              <a:rPr lang="en-US" altLang="zh-CN" dirty="0"/>
              <a:t>    [</a:t>
            </a:r>
            <a:r>
              <a:rPr lang="en-US" altLang="zh-CN" dirty="0" err="1"/>
              <a:t>SyncVar</a:t>
            </a:r>
            <a:r>
              <a:rPr lang="en-US" altLang="zh-CN" dirty="0"/>
              <a:t>]</a:t>
            </a:r>
          </a:p>
          <a:p>
            <a:r>
              <a:rPr lang="en-US" altLang="zh-CN" dirty="0"/>
              <a:t>    public </a:t>
            </a:r>
            <a:r>
              <a:rPr lang="en-US" altLang="zh-CN" dirty="0" err="1"/>
              <a:t>int</a:t>
            </a:r>
            <a:r>
              <a:rPr lang="en-US" altLang="zh-CN" dirty="0"/>
              <a:t> </a:t>
            </a:r>
            <a:r>
              <a:rPr lang="en-US" altLang="zh-CN" dirty="0" err="1"/>
              <a:t>numLeaves</a:t>
            </a:r>
            <a:r>
              <a:rPr lang="en-US" altLang="zh-CN" dirty="0"/>
              <a:t>;</a:t>
            </a:r>
          </a:p>
          <a:p>
            <a:r>
              <a:rPr lang="en-US" altLang="zh-CN" dirty="0"/>
              <a:t>}</a:t>
            </a:r>
          </a:p>
          <a:p>
            <a:endParaRPr lang="en-US" altLang="zh-CN" dirty="0"/>
          </a:p>
          <a:p>
            <a:r>
              <a:rPr lang="en-US" altLang="zh-CN" dirty="0"/>
              <a:t>class </a:t>
            </a:r>
            <a:r>
              <a:rPr lang="en-US" altLang="zh-CN" dirty="0" err="1"/>
              <a:t>MySpawner</a:t>
            </a:r>
            <a:r>
              <a:rPr lang="en-US" altLang="zh-CN" dirty="0"/>
              <a:t> : </a:t>
            </a:r>
            <a:r>
              <a:rPr lang="en-US" altLang="zh-CN" dirty="0" err="1"/>
              <a:t>NetworkBehaviour</a:t>
            </a:r>
            <a:endParaRPr lang="en-US" altLang="zh-CN" dirty="0"/>
          </a:p>
          <a:p>
            <a:r>
              <a:rPr lang="en-US" altLang="zh-CN" dirty="0"/>
              <a:t>{</a:t>
            </a:r>
          </a:p>
          <a:p>
            <a:r>
              <a:rPr lang="en-US" altLang="zh-CN" dirty="0"/>
              <a:t>    public </a:t>
            </a:r>
            <a:r>
              <a:rPr lang="en-US" altLang="zh-CN" dirty="0" err="1"/>
              <a:t>GameObject</a:t>
            </a:r>
            <a:r>
              <a:rPr lang="en-US" altLang="zh-CN" dirty="0"/>
              <a:t> </a:t>
            </a:r>
            <a:r>
              <a:rPr lang="en-US" altLang="zh-CN" dirty="0" err="1"/>
              <a:t>treePrefab</a:t>
            </a:r>
            <a:r>
              <a:rPr lang="en-US" altLang="zh-CN" dirty="0"/>
              <a:t>;</a:t>
            </a:r>
          </a:p>
          <a:p>
            <a:endParaRPr lang="en-US" altLang="zh-CN" dirty="0"/>
          </a:p>
          <a:p>
            <a:r>
              <a:rPr lang="en-US" altLang="zh-CN" dirty="0"/>
              <a:t>    public void Spawn()</a:t>
            </a:r>
          </a:p>
          <a:p>
            <a:r>
              <a:rPr lang="en-US" altLang="zh-CN" dirty="0"/>
              <a:t>    {</a:t>
            </a:r>
          </a:p>
          <a:p>
            <a:r>
              <a:rPr lang="en-US" altLang="zh-CN" dirty="0"/>
              <a:t>        </a:t>
            </a:r>
            <a:r>
              <a:rPr lang="en-US" altLang="zh-CN" dirty="0" err="1"/>
              <a:t>GameObject</a:t>
            </a:r>
            <a:r>
              <a:rPr lang="en-US" altLang="zh-CN" dirty="0"/>
              <a:t> tree = (</a:t>
            </a:r>
            <a:r>
              <a:rPr lang="en-US" altLang="zh-CN" dirty="0" err="1"/>
              <a:t>GameObject</a:t>
            </a:r>
            <a:r>
              <a:rPr lang="en-US" altLang="zh-CN" dirty="0"/>
              <a:t>)Instantiate(</a:t>
            </a:r>
            <a:r>
              <a:rPr lang="en-US" altLang="zh-CN" dirty="0" err="1"/>
              <a:t>treePrefab</a:t>
            </a:r>
            <a:r>
              <a:rPr lang="en-US" altLang="zh-CN" dirty="0"/>
              <a:t>, </a:t>
            </a:r>
            <a:r>
              <a:rPr lang="en-US" altLang="zh-CN" dirty="0" err="1"/>
              <a:t>transform.position</a:t>
            </a:r>
            <a:r>
              <a:rPr lang="en-US" altLang="zh-CN" dirty="0"/>
              <a:t>, </a:t>
            </a:r>
            <a:r>
              <a:rPr lang="en-US" altLang="zh-CN" dirty="0" err="1"/>
              <a:t>transform.rotation</a:t>
            </a:r>
            <a:r>
              <a:rPr lang="en-US" altLang="zh-CN" dirty="0"/>
              <a:t>);</a:t>
            </a:r>
          </a:p>
          <a:p>
            <a:r>
              <a:rPr lang="en-US" altLang="zh-CN" dirty="0"/>
              <a:t>        </a:t>
            </a:r>
            <a:r>
              <a:rPr lang="en-US" altLang="zh-CN" dirty="0" err="1"/>
              <a:t>tree.GetComponent</a:t>
            </a:r>
            <a:r>
              <a:rPr lang="en-US" altLang="zh-CN" dirty="0"/>
              <a:t>&lt;Tree&gt;().</a:t>
            </a:r>
            <a:r>
              <a:rPr lang="en-US" altLang="zh-CN" dirty="0" err="1"/>
              <a:t>numLeaves</a:t>
            </a:r>
            <a:r>
              <a:rPr lang="en-US" altLang="zh-CN" dirty="0"/>
              <a:t> = </a:t>
            </a:r>
            <a:r>
              <a:rPr lang="en-US" altLang="zh-CN" dirty="0" err="1"/>
              <a:t>Random.Range</a:t>
            </a:r>
            <a:r>
              <a:rPr lang="en-US" altLang="zh-CN" dirty="0"/>
              <a:t>(10,200);</a:t>
            </a:r>
          </a:p>
          <a:p>
            <a:r>
              <a:rPr lang="en-US" altLang="zh-CN" dirty="0"/>
              <a:t>        </a:t>
            </a:r>
            <a:r>
              <a:rPr lang="en-US" altLang="zh-CN" dirty="0" err="1"/>
              <a:t>NetworkServer.Spawn</a:t>
            </a:r>
            <a:r>
              <a:rPr lang="en-US" altLang="zh-CN" dirty="0"/>
              <a:t>(tree);</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677860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Constraints</a:t>
            </a:r>
            <a:endParaRPr lang="zh-CN" altLang="en-US" dirty="0"/>
          </a:p>
        </p:txBody>
      </p:sp>
      <p:sp>
        <p:nvSpPr>
          <p:cNvPr id="3" name="内容占位符 2"/>
          <p:cNvSpPr>
            <a:spLocks noGrp="1"/>
          </p:cNvSpPr>
          <p:nvPr>
            <p:ph idx="1"/>
          </p:nvPr>
        </p:nvSpPr>
        <p:spPr/>
        <p:txBody>
          <a:bodyPr>
            <a:normAutofit/>
          </a:bodyPr>
          <a:lstStyle/>
          <a:p>
            <a:r>
              <a:rPr lang="en-US" altLang="zh-CN" dirty="0" smtClean="0"/>
              <a:t>A </a:t>
            </a:r>
            <a:r>
              <a:rPr lang="en-US" altLang="zh-CN" dirty="0" err="1"/>
              <a:t>NetworkIdentity</a:t>
            </a:r>
            <a:r>
              <a:rPr lang="en-US" altLang="zh-CN" dirty="0"/>
              <a:t> must be on the root game object of a </a:t>
            </a:r>
            <a:r>
              <a:rPr lang="en-US" altLang="zh-CN" dirty="0" err="1"/>
              <a:t>spawnable</a:t>
            </a:r>
            <a:r>
              <a:rPr lang="en-US" altLang="zh-CN" dirty="0"/>
              <a:t> prefab</a:t>
            </a:r>
          </a:p>
          <a:p>
            <a:r>
              <a:rPr lang="en-US" altLang="zh-CN" dirty="0" err="1"/>
              <a:t>NetworkBehaviour</a:t>
            </a:r>
            <a:r>
              <a:rPr lang="en-US" altLang="zh-CN" dirty="0"/>
              <a:t> scripts must be on the same game object as the </a:t>
            </a:r>
            <a:r>
              <a:rPr lang="en-US" altLang="zh-CN" dirty="0" err="1"/>
              <a:t>NetworkIdentity</a:t>
            </a:r>
            <a:r>
              <a:rPr lang="en-US" altLang="zh-CN" dirty="0"/>
              <a:t>, not on child game objects</a:t>
            </a:r>
          </a:p>
          <a:p>
            <a:r>
              <a:rPr lang="en-US" altLang="zh-CN" dirty="0"/>
              <a:t>Prefabs can’t be registered with the </a:t>
            </a:r>
            <a:r>
              <a:rPr lang="en-US" altLang="zh-CN" dirty="0" err="1"/>
              <a:t>NetworkManager</a:t>
            </a:r>
            <a:r>
              <a:rPr lang="en-US" altLang="zh-CN" dirty="0"/>
              <a:t> unless they have a </a:t>
            </a:r>
            <a:r>
              <a:rPr lang="en-US" altLang="zh-CN" dirty="0" err="1"/>
              <a:t>NetworkIdentity</a:t>
            </a:r>
            <a:r>
              <a:rPr lang="en-US" altLang="zh-CN" dirty="0"/>
              <a:t> on their root object</a:t>
            </a:r>
          </a:p>
          <a:p>
            <a:endParaRPr lang="zh-CN" altLang="en-US" dirty="0"/>
          </a:p>
        </p:txBody>
      </p:sp>
    </p:spTree>
    <p:extLst>
      <p:ext uri="{BB962C8B-B14F-4D97-AF65-F5344CB8AC3E}">
        <p14:creationId xmlns:p14="http://schemas.microsoft.com/office/powerpoint/2010/main" val="2077462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Object Creation Flow</a:t>
            </a:r>
            <a:endParaRPr lang="zh-CN" altLang="en-US" dirty="0"/>
          </a:p>
        </p:txBody>
      </p:sp>
      <p:sp>
        <p:nvSpPr>
          <p:cNvPr id="3" name="内容占位符 2"/>
          <p:cNvSpPr>
            <a:spLocks noGrp="1"/>
          </p:cNvSpPr>
          <p:nvPr>
            <p:ph idx="1"/>
          </p:nvPr>
        </p:nvSpPr>
        <p:spPr/>
        <p:txBody>
          <a:bodyPr>
            <a:normAutofit fontScale="47500" lnSpcReduction="20000"/>
          </a:bodyPr>
          <a:lstStyle/>
          <a:p>
            <a:pPr marL="514350" indent="-514350">
              <a:buFont typeface="+mj-lt"/>
              <a:buAutoNum type="arabicPeriod"/>
            </a:pPr>
            <a:r>
              <a:rPr lang="en-US" altLang="zh-CN" dirty="0"/>
              <a:t>Prefab with </a:t>
            </a:r>
            <a:r>
              <a:rPr lang="en-US" altLang="zh-CN" dirty="0" err="1"/>
              <a:t>NetworkIdentity</a:t>
            </a:r>
            <a:r>
              <a:rPr lang="en-US" altLang="zh-CN" dirty="0"/>
              <a:t> component is registered as </a:t>
            </a:r>
            <a:r>
              <a:rPr lang="en-US" altLang="zh-CN" dirty="0" err="1"/>
              <a:t>spawnable</a:t>
            </a:r>
            <a:endParaRPr lang="en-US" altLang="zh-CN" dirty="0"/>
          </a:p>
          <a:p>
            <a:pPr marL="514350" indent="-514350">
              <a:buFont typeface="+mj-lt"/>
              <a:buAutoNum type="arabicPeriod"/>
            </a:pPr>
            <a:r>
              <a:rPr lang="en-US" altLang="zh-CN" dirty="0" err="1"/>
              <a:t>GameObject</a:t>
            </a:r>
            <a:r>
              <a:rPr lang="en-US" altLang="zh-CN" dirty="0"/>
              <a:t> is instantiated from the prefab on the server</a:t>
            </a:r>
          </a:p>
          <a:p>
            <a:pPr marL="514350" indent="-514350">
              <a:buFont typeface="+mj-lt"/>
              <a:buAutoNum type="arabicPeriod"/>
            </a:pPr>
            <a:r>
              <a:rPr lang="en-US" altLang="zh-CN" dirty="0"/>
              <a:t>Game code sets initial values on the instance (note that 3D physics forces applied here do not take effect immediately)</a:t>
            </a:r>
          </a:p>
          <a:p>
            <a:pPr marL="514350" indent="-514350">
              <a:buFont typeface="+mj-lt"/>
              <a:buAutoNum type="arabicPeriod"/>
            </a:pPr>
            <a:r>
              <a:rPr lang="en-US" altLang="zh-CN" dirty="0" err="1"/>
              <a:t>NetworkServer.Spawn</a:t>
            </a:r>
            <a:r>
              <a:rPr lang="en-US" altLang="zh-CN" dirty="0"/>
              <a:t>() is called with the instance</a:t>
            </a:r>
          </a:p>
          <a:p>
            <a:pPr marL="514350" indent="-514350">
              <a:buFont typeface="+mj-lt"/>
              <a:buAutoNum type="arabicPeriod"/>
            </a:pPr>
            <a:r>
              <a:rPr lang="en-US" altLang="zh-CN" dirty="0"/>
              <a:t>The state of the </a:t>
            </a:r>
            <a:r>
              <a:rPr lang="en-US" altLang="zh-CN" dirty="0" err="1"/>
              <a:t>SyncVars</a:t>
            </a:r>
            <a:r>
              <a:rPr lang="en-US" altLang="zh-CN" dirty="0"/>
              <a:t> on the instance on the server are collected by calling </a:t>
            </a:r>
            <a:r>
              <a:rPr lang="en-US" altLang="zh-CN" dirty="0" err="1"/>
              <a:t>OnSerialize</a:t>
            </a:r>
            <a:r>
              <a:rPr lang="en-US" altLang="zh-CN" dirty="0"/>
              <a:t>() on </a:t>
            </a:r>
            <a:r>
              <a:rPr lang="en-US" altLang="zh-CN" dirty="0" err="1"/>
              <a:t>NetworkBehaviour</a:t>
            </a:r>
            <a:r>
              <a:rPr lang="en-US" altLang="zh-CN" dirty="0"/>
              <a:t> components</a:t>
            </a:r>
          </a:p>
          <a:p>
            <a:pPr marL="514350" indent="-514350">
              <a:buFont typeface="+mj-lt"/>
              <a:buAutoNum type="arabicPeriod"/>
            </a:pPr>
            <a:r>
              <a:rPr lang="en-US" altLang="zh-CN" dirty="0"/>
              <a:t>A network message of type </a:t>
            </a:r>
            <a:r>
              <a:rPr lang="en-US" altLang="zh-CN" dirty="0" err="1"/>
              <a:t>MsgType.ObjectSpawn</a:t>
            </a:r>
            <a:r>
              <a:rPr lang="en-US" altLang="zh-CN" dirty="0"/>
              <a:t> is sent to connected clients that includes the </a:t>
            </a:r>
            <a:r>
              <a:rPr lang="en-US" altLang="zh-CN" dirty="0" err="1"/>
              <a:t>SyncVar</a:t>
            </a:r>
            <a:r>
              <a:rPr lang="en-US" altLang="zh-CN" dirty="0"/>
              <a:t> data</a:t>
            </a:r>
          </a:p>
          <a:p>
            <a:pPr marL="514350" indent="-514350">
              <a:buFont typeface="+mj-lt"/>
              <a:buAutoNum type="arabicPeriod"/>
            </a:pPr>
            <a:r>
              <a:rPr lang="en-US" altLang="zh-CN" dirty="0" err="1"/>
              <a:t>OnStartServer</a:t>
            </a:r>
            <a:r>
              <a:rPr lang="en-US" altLang="zh-CN" dirty="0"/>
              <a:t>() is called on the instance on the server, and </a:t>
            </a:r>
            <a:r>
              <a:rPr lang="en-US" altLang="zh-CN" dirty="0" err="1"/>
              <a:t>isServer</a:t>
            </a:r>
            <a:r>
              <a:rPr lang="en-US" altLang="zh-CN" dirty="0"/>
              <a:t> is set to true</a:t>
            </a:r>
          </a:p>
          <a:p>
            <a:pPr marL="514350" indent="-514350">
              <a:buFont typeface="+mj-lt"/>
              <a:buAutoNum type="arabicPeriod"/>
            </a:pPr>
            <a:r>
              <a:rPr lang="en-US" altLang="zh-CN" dirty="0"/>
              <a:t>Clients </a:t>
            </a:r>
            <a:r>
              <a:rPr lang="en-US" altLang="zh-CN" dirty="0" err="1"/>
              <a:t>recieve</a:t>
            </a:r>
            <a:r>
              <a:rPr lang="en-US" altLang="zh-CN" dirty="0"/>
              <a:t> the </a:t>
            </a:r>
            <a:r>
              <a:rPr lang="en-US" altLang="zh-CN" dirty="0" err="1"/>
              <a:t>ObjectSpawn</a:t>
            </a:r>
            <a:r>
              <a:rPr lang="en-US" altLang="zh-CN" dirty="0"/>
              <a:t> message and create a new instance from the registered prefab</a:t>
            </a:r>
          </a:p>
          <a:p>
            <a:pPr marL="514350" indent="-514350">
              <a:buFont typeface="+mj-lt"/>
              <a:buAutoNum type="arabicPeriod"/>
            </a:pPr>
            <a:r>
              <a:rPr lang="en-US" altLang="zh-CN" dirty="0"/>
              <a:t>The </a:t>
            </a:r>
            <a:r>
              <a:rPr lang="en-US" altLang="zh-CN" dirty="0" err="1"/>
              <a:t>SyncVar</a:t>
            </a:r>
            <a:r>
              <a:rPr lang="en-US" altLang="zh-CN" dirty="0"/>
              <a:t> data is applied to the new instance on the client by calling </a:t>
            </a:r>
            <a:r>
              <a:rPr lang="en-US" altLang="zh-CN" dirty="0" err="1"/>
              <a:t>DeSerialize</a:t>
            </a:r>
            <a:r>
              <a:rPr lang="en-US" altLang="zh-CN" dirty="0"/>
              <a:t>() on </a:t>
            </a:r>
            <a:r>
              <a:rPr lang="en-US" altLang="zh-CN" dirty="0" err="1"/>
              <a:t>NetworkBehaviour</a:t>
            </a:r>
            <a:r>
              <a:rPr lang="en-US" altLang="zh-CN" dirty="0"/>
              <a:t> components</a:t>
            </a:r>
          </a:p>
          <a:p>
            <a:pPr marL="514350" indent="-514350">
              <a:buFont typeface="+mj-lt"/>
              <a:buAutoNum type="arabicPeriod"/>
            </a:pPr>
            <a:r>
              <a:rPr lang="en-US" altLang="zh-CN" dirty="0" err="1"/>
              <a:t>OnStartClient</a:t>
            </a:r>
            <a:r>
              <a:rPr lang="en-US" altLang="zh-CN" dirty="0"/>
              <a:t>() is called on the instance on each client, and </a:t>
            </a:r>
            <a:r>
              <a:rPr lang="en-US" altLang="zh-CN" dirty="0" err="1"/>
              <a:t>isClient</a:t>
            </a:r>
            <a:r>
              <a:rPr lang="en-US" altLang="zh-CN" dirty="0"/>
              <a:t> is set to true</a:t>
            </a:r>
          </a:p>
          <a:p>
            <a:pPr marL="514350" indent="-514350">
              <a:buFont typeface="+mj-lt"/>
              <a:buAutoNum type="arabicPeriod"/>
            </a:pPr>
            <a:r>
              <a:rPr lang="en-US" altLang="zh-CN" dirty="0"/>
              <a:t>As gameplay progresses, changes to </a:t>
            </a:r>
            <a:r>
              <a:rPr lang="en-US" altLang="zh-CN" dirty="0" err="1"/>
              <a:t>SyncVar</a:t>
            </a:r>
            <a:r>
              <a:rPr lang="en-US" altLang="zh-CN" dirty="0"/>
              <a:t> values are automatically synchronized to clients. This continues until game ends.</a:t>
            </a:r>
          </a:p>
          <a:p>
            <a:pPr marL="514350" indent="-514350">
              <a:buFont typeface="+mj-lt"/>
              <a:buAutoNum type="arabicPeriod"/>
            </a:pPr>
            <a:r>
              <a:rPr lang="en-US" altLang="zh-CN" dirty="0" err="1"/>
              <a:t>NetworkServer.Destroy</a:t>
            </a:r>
            <a:r>
              <a:rPr lang="en-US" altLang="zh-CN" dirty="0"/>
              <a:t>() is called on the instance on the server</a:t>
            </a:r>
          </a:p>
          <a:p>
            <a:pPr marL="514350" indent="-514350">
              <a:buFont typeface="+mj-lt"/>
              <a:buAutoNum type="arabicPeriod"/>
            </a:pPr>
            <a:r>
              <a:rPr lang="en-US" altLang="zh-CN" dirty="0"/>
              <a:t>A network message of type </a:t>
            </a:r>
            <a:r>
              <a:rPr lang="en-US" altLang="zh-CN" dirty="0" err="1"/>
              <a:t>MsgType</a:t>
            </a:r>
            <a:r>
              <a:rPr lang="en-US" altLang="zh-CN" dirty="0"/>
              <a:t> </a:t>
            </a:r>
            <a:r>
              <a:rPr lang="en-US" altLang="zh-CN" dirty="0" err="1"/>
              <a:t>ObjectDestroy</a:t>
            </a:r>
            <a:r>
              <a:rPr lang="en-US" altLang="zh-CN" dirty="0"/>
              <a:t> is sent to clients</a:t>
            </a:r>
          </a:p>
          <a:p>
            <a:pPr marL="514350" indent="-514350">
              <a:buFont typeface="+mj-lt"/>
              <a:buAutoNum type="arabicPeriod"/>
            </a:pPr>
            <a:r>
              <a:rPr lang="en-US" altLang="zh-CN" dirty="0" err="1"/>
              <a:t>OnNetworkDestroy</a:t>
            </a:r>
            <a:r>
              <a:rPr lang="en-US" altLang="zh-CN" dirty="0"/>
              <a:t>() is called on the instance on clients, then the instance is destroyed</a:t>
            </a:r>
            <a:r>
              <a:rPr lang="en-US" altLang="zh-CN" dirty="0" smtClean="0"/>
              <a:t>.</a:t>
            </a:r>
            <a:endParaRPr lang="zh-CN" altLang="en-US" dirty="0"/>
          </a:p>
        </p:txBody>
      </p:sp>
    </p:spTree>
    <p:extLst>
      <p:ext uri="{BB962C8B-B14F-4D97-AF65-F5344CB8AC3E}">
        <p14:creationId xmlns:p14="http://schemas.microsoft.com/office/powerpoint/2010/main" val="360217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Player Objects</a:t>
            </a:r>
            <a:endParaRPr lang="zh-CN" altLang="en-US" dirty="0"/>
          </a:p>
        </p:txBody>
      </p:sp>
      <p:sp>
        <p:nvSpPr>
          <p:cNvPr id="3" name="内容占位符 2"/>
          <p:cNvSpPr>
            <a:spLocks noGrp="1"/>
          </p:cNvSpPr>
          <p:nvPr>
            <p:ph idx="1"/>
          </p:nvPr>
        </p:nvSpPr>
        <p:spPr/>
        <p:txBody>
          <a:bodyPr>
            <a:normAutofit fontScale="62500" lnSpcReduction="20000"/>
          </a:bodyPr>
          <a:lstStyle/>
          <a:p>
            <a:pPr marL="514350" indent="-514350">
              <a:buFont typeface="+mj-lt"/>
              <a:buAutoNum type="arabicPeriod"/>
            </a:pPr>
            <a:r>
              <a:rPr lang="en-US" altLang="zh-CN" dirty="0"/>
              <a:t>Prefab with </a:t>
            </a:r>
            <a:r>
              <a:rPr lang="en-US" altLang="zh-CN" dirty="0" err="1"/>
              <a:t>NetworkIdentity</a:t>
            </a:r>
            <a:r>
              <a:rPr lang="en-US" altLang="zh-CN" dirty="0"/>
              <a:t> is registered as the </a:t>
            </a:r>
            <a:r>
              <a:rPr lang="en-US" altLang="zh-CN" dirty="0" err="1"/>
              <a:t>PlayerPrefab</a:t>
            </a:r>
            <a:endParaRPr lang="en-US" altLang="zh-CN" dirty="0"/>
          </a:p>
          <a:p>
            <a:pPr marL="514350" indent="-514350">
              <a:buFont typeface="+mj-lt"/>
              <a:buAutoNum type="arabicPeriod"/>
            </a:pPr>
            <a:r>
              <a:rPr lang="en-US" altLang="zh-CN" dirty="0"/>
              <a:t>Client connects to the server</a:t>
            </a:r>
          </a:p>
          <a:p>
            <a:pPr marL="514350" indent="-514350">
              <a:buFont typeface="+mj-lt"/>
              <a:buAutoNum type="arabicPeriod"/>
            </a:pPr>
            <a:r>
              <a:rPr lang="en-US" altLang="zh-CN" dirty="0"/>
              <a:t>Client calls </a:t>
            </a:r>
            <a:r>
              <a:rPr lang="en-US" altLang="zh-CN" dirty="0" err="1"/>
              <a:t>AddPlayer</a:t>
            </a:r>
            <a:r>
              <a:rPr lang="en-US" altLang="zh-CN" dirty="0"/>
              <a:t>(), network message of type </a:t>
            </a:r>
            <a:r>
              <a:rPr lang="en-US" altLang="zh-CN" dirty="0" err="1"/>
              <a:t>MsgType.AddPlayer</a:t>
            </a:r>
            <a:r>
              <a:rPr lang="en-US" altLang="zh-CN" dirty="0"/>
              <a:t> is sent to the server</a:t>
            </a:r>
          </a:p>
          <a:p>
            <a:pPr marL="514350" indent="-514350">
              <a:buFont typeface="+mj-lt"/>
              <a:buAutoNum type="arabicPeriod"/>
            </a:pPr>
            <a:r>
              <a:rPr lang="en-US" altLang="zh-CN" dirty="0"/>
              <a:t>Server receives message and calls </a:t>
            </a:r>
            <a:r>
              <a:rPr lang="en-US" altLang="zh-CN" dirty="0" err="1"/>
              <a:t>NetworkManager.OnServerAddPlayer</a:t>
            </a:r>
            <a:r>
              <a:rPr lang="en-US" altLang="zh-CN" dirty="0"/>
              <a:t>()</a:t>
            </a:r>
          </a:p>
          <a:p>
            <a:pPr marL="514350" indent="-514350">
              <a:buFont typeface="+mj-lt"/>
              <a:buAutoNum type="arabicPeriod"/>
            </a:pPr>
            <a:r>
              <a:rPr lang="en-US" altLang="zh-CN" dirty="0" err="1"/>
              <a:t>GameObject</a:t>
            </a:r>
            <a:r>
              <a:rPr lang="en-US" altLang="zh-CN" dirty="0"/>
              <a:t> is instantiated from the </a:t>
            </a:r>
            <a:r>
              <a:rPr lang="en-US" altLang="zh-CN" dirty="0" err="1"/>
              <a:t>PlayerPrefab</a:t>
            </a:r>
            <a:r>
              <a:rPr lang="en-US" altLang="zh-CN" dirty="0"/>
              <a:t> on the server</a:t>
            </a:r>
          </a:p>
          <a:p>
            <a:pPr marL="514350" indent="-514350">
              <a:buFont typeface="+mj-lt"/>
              <a:buAutoNum type="arabicPeriod"/>
            </a:pPr>
            <a:r>
              <a:rPr lang="en-US" altLang="zh-CN" dirty="0" err="1"/>
              <a:t>NetworkManager.AddPlayerForConnection</a:t>
            </a:r>
            <a:r>
              <a:rPr lang="en-US" altLang="zh-CN" dirty="0"/>
              <a:t>() is called with the new player instance on the server</a:t>
            </a:r>
          </a:p>
          <a:p>
            <a:pPr marL="514350" indent="-514350">
              <a:buFont typeface="+mj-lt"/>
              <a:buAutoNum type="arabicPeriod"/>
            </a:pPr>
            <a:r>
              <a:rPr lang="en-US" altLang="zh-CN" dirty="0"/>
              <a:t>The player instance is spawned - you do not have to call </a:t>
            </a:r>
            <a:r>
              <a:rPr lang="en-US" altLang="zh-CN" dirty="0" err="1"/>
              <a:t>NetworkServer.Spawn</a:t>
            </a:r>
            <a:r>
              <a:rPr lang="en-US" altLang="zh-CN" dirty="0"/>
              <a:t>() for the player instance</a:t>
            </a:r>
          </a:p>
          <a:p>
            <a:pPr marL="514350" indent="-514350">
              <a:buFont typeface="+mj-lt"/>
              <a:buAutoNum type="arabicPeriod"/>
            </a:pPr>
            <a:r>
              <a:rPr lang="en-US" altLang="zh-CN" dirty="0"/>
              <a:t>A network message of type </a:t>
            </a:r>
            <a:r>
              <a:rPr lang="en-US" altLang="zh-CN" dirty="0" err="1"/>
              <a:t>MsgType.Owner</a:t>
            </a:r>
            <a:r>
              <a:rPr lang="en-US" altLang="zh-CN" dirty="0"/>
              <a:t> is sent to the client that added the player (only that client!)</a:t>
            </a:r>
          </a:p>
          <a:p>
            <a:pPr marL="514350" indent="-514350">
              <a:buFont typeface="+mj-lt"/>
              <a:buAutoNum type="arabicPeriod"/>
            </a:pPr>
            <a:r>
              <a:rPr lang="en-US" altLang="zh-CN" dirty="0"/>
              <a:t>The original client receives the network message</a:t>
            </a:r>
          </a:p>
          <a:p>
            <a:pPr marL="514350" indent="-514350">
              <a:buFont typeface="+mj-lt"/>
              <a:buAutoNum type="arabicPeriod"/>
            </a:pPr>
            <a:r>
              <a:rPr lang="en-US" altLang="zh-CN" dirty="0" err="1"/>
              <a:t>OnStartLocalPlayer</a:t>
            </a:r>
            <a:r>
              <a:rPr lang="en-US" altLang="zh-CN" dirty="0"/>
              <a:t>() is called on the player instance on the original client, and </a:t>
            </a:r>
            <a:r>
              <a:rPr lang="en-US" altLang="zh-CN" dirty="0" err="1"/>
              <a:t>isLocalPlayer</a:t>
            </a:r>
            <a:r>
              <a:rPr lang="en-US" altLang="zh-CN" dirty="0"/>
              <a:t> is set to </a:t>
            </a:r>
            <a:r>
              <a:rPr lang="en-US" altLang="zh-CN" dirty="0" smtClean="0"/>
              <a:t>true</a:t>
            </a:r>
            <a:endParaRPr lang="zh-CN" altLang="en-US" dirty="0"/>
          </a:p>
        </p:txBody>
      </p:sp>
    </p:spTree>
    <p:extLst>
      <p:ext uri="{BB962C8B-B14F-4D97-AF65-F5344CB8AC3E}">
        <p14:creationId xmlns:p14="http://schemas.microsoft.com/office/powerpoint/2010/main" val="665575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Note that </a:t>
            </a:r>
            <a:r>
              <a:rPr lang="en-US" altLang="zh-CN" dirty="0" err="1"/>
              <a:t>OnStartLocalPlayer</a:t>
            </a:r>
            <a:r>
              <a:rPr lang="en-US" altLang="zh-CN" dirty="0"/>
              <a:t>() is called after </a:t>
            </a:r>
            <a:r>
              <a:rPr lang="en-US" altLang="zh-CN" dirty="0" err="1"/>
              <a:t>OnStartClient</a:t>
            </a:r>
            <a:r>
              <a:rPr lang="en-US" altLang="zh-CN" dirty="0"/>
              <a:t>(), as it only happens when the ownership messages arrives from the server after the player object is spawned. So </a:t>
            </a:r>
            <a:r>
              <a:rPr lang="en-US" altLang="zh-CN" dirty="0" err="1"/>
              <a:t>isLocalPlayer</a:t>
            </a:r>
            <a:r>
              <a:rPr lang="en-US" altLang="zh-CN" dirty="0"/>
              <a:t> will not be set in </a:t>
            </a:r>
            <a:r>
              <a:rPr lang="en-US" altLang="zh-CN" dirty="0" err="1"/>
              <a:t>OnStartClient</a:t>
            </a:r>
            <a:r>
              <a:rPr lang="en-US" altLang="zh-CN" dirty="0"/>
              <a:t>().</a:t>
            </a:r>
          </a:p>
          <a:p>
            <a:r>
              <a:rPr lang="en-US" altLang="zh-CN" dirty="0"/>
              <a:t>Since </a:t>
            </a:r>
            <a:r>
              <a:rPr lang="en-US" altLang="zh-CN" dirty="0" err="1"/>
              <a:t>OnStartLocalPlayer</a:t>
            </a:r>
            <a:r>
              <a:rPr lang="en-US" altLang="zh-CN" dirty="0"/>
              <a:t> is only called for YOUR player, it is a good place to perform initialization that should only be done for the local player. This could include enabling input processing, and enabling camera tracking for the player object. Typically only the local player has an active camera.</a:t>
            </a:r>
          </a:p>
          <a:p>
            <a:endParaRPr lang="zh-CN" altLang="en-US" dirty="0"/>
          </a:p>
        </p:txBody>
      </p:sp>
    </p:spTree>
    <p:extLst>
      <p:ext uri="{BB962C8B-B14F-4D97-AF65-F5344CB8AC3E}">
        <p14:creationId xmlns:p14="http://schemas.microsoft.com/office/powerpoint/2010/main" val="417677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Custom Spawn Functions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default </a:t>
            </a:r>
            <a:r>
              <a:rPr lang="en-US" altLang="zh-CN" dirty="0" err="1"/>
              <a:t>behaviour</a:t>
            </a:r>
            <a:r>
              <a:rPr lang="en-US" altLang="zh-CN" dirty="0"/>
              <a:t> of creating spawned objects from prefabs on the client can be customized by using spawn handler </a:t>
            </a:r>
            <a:r>
              <a:rPr lang="en-US" altLang="zh-CN" dirty="0" smtClean="0"/>
              <a:t>functions</a:t>
            </a:r>
          </a:p>
          <a:p>
            <a:r>
              <a:rPr lang="en-US" altLang="zh-CN" dirty="0" smtClean="0"/>
              <a:t>You </a:t>
            </a:r>
            <a:r>
              <a:rPr lang="en-US" altLang="zh-CN" dirty="0"/>
              <a:t>can register functions to spawn and un-spawn client objects with </a:t>
            </a:r>
            <a:r>
              <a:rPr lang="en-US" altLang="zh-CN" dirty="0" err="1">
                <a:hlinkClick r:id="rId2"/>
              </a:rPr>
              <a:t>ClientScene.RegisterSpawnHandler</a:t>
            </a:r>
            <a:r>
              <a:rPr lang="en-US" altLang="zh-CN" dirty="0"/>
              <a:t>. This function takes two function delegates, one to handle creating objects on the client and one to handler destroying objects on the client.</a:t>
            </a:r>
            <a:endParaRPr lang="zh-CN" altLang="en-US" dirty="0"/>
          </a:p>
        </p:txBody>
      </p:sp>
    </p:spTree>
    <p:extLst>
      <p:ext uri="{BB962C8B-B14F-4D97-AF65-F5344CB8AC3E}">
        <p14:creationId xmlns:p14="http://schemas.microsoft.com/office/powerpoint/2010/main" val="249374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Internet Services</a:t>
            </a:r>
            <a:endParaRPr lang="zh-CN" altLang="en-US" dirty="0"/>
          </a:p>
        </p:txBody>
      </p:sp>
      <p:sp>
        <p:nvSpPr>
          <p:cNvPr id="3" name="内容占位符 2"/>
          <p:cNvSpPr>
            <a:spLocks noGrp="1"/>
          </p:cNvSpPr>
          <p:nvPr>
            <p:ph idx="1"/>
          </p:nvPr>
        </p:nvSpPr>
        <p:spPr/>
        <p:txBody>
          <a:bodyPr>
            <a:normAutofit/>
          </a:bodyPr>
          <a:lstStyle/>
          <a:p>
            <a:r>
              <a:rPr lang="en-US" altLang="zh-CN" dirty="0"/>
              <a:t>Unity offers </a:t>
            </a:r>
            <a:r>
              <a:rPr lang="en-US" altLang="zh-CN" dirty="0">
                <a:hlinkClick r:id="rId2"/>
              </a:rPr>
              <a:t>Internet Services</a:t>
            </a:r>
            <a:r>
              <a:rPr lang="en-US" altLang="zh-CN" dirty="0"/>
              <a:t> to support your game throughout production and </a:t>
            </a:r>
            <a:r>
              <a:rPr lang="en-US" altLang="zh-CN" dirty="0" smtClean="0"/>
              <a:t>release:</a:t>
            </a:r>
            <a:endParaRPr lang="en-US" altLang="zh-CN" dirty="0"/>
          </a:p>
          <a:p>
            <a:pPr lvl="1"/>
            <a:r>
              <a:rPr lang="en-US" altLang="zh-CN" dirty="0"/>
              <a:t>Matchmaking service</a:t>
            </a:r>
          </a:p>
          <a:p>
            <a:pPr lvl="1"/>
            <a:r>
              <a:rPr lang="en-US" altLang="zh-CN" dirty="0"/>
              <a:t>Create matches and advertise matches.</a:t>
            </a:r>
          </a:p>
          <a:p>
            <a:pPr lvl="1"/>
            <a:r>
              <a:rPr lang="en-US" altLang="zh-CN" dirty="0"/>
              <a:t>List available matches and join matches.</a:t>
            </a:r>
          </a:p>
          <a:p>
            <a:pPr lvl="1"/>
            <a:r>
              <a:rPr lang="en-US" altLang="zh-CN" dirty="0"/>
              <a:t>Relay server</a:t>
            </a:r>
          </a:p>
          <a:p>
            <a:pPr lvl="1"/>
            <a:r>
              <a:rPr lang="en-US" altLang="zh-CN" dirty="0"/>
              <a:t>Game-play over internet with no dedicated server.</a:t>
            </a:r>
          </a:p>
          <a:p>
            <a:pPr lvl="1"/>
            <a:r>
              <a:rPr lang="en-US" altLang="zh-CN" dirty="0"/>
              <a:t>Routing of messages for participants of matches.</a:t>
            </a:r>
          </a:p>
          <a:p>
            <a:endParaRPr lang="zh-CN" altLang="en-US" dirty="0"/>
          </a:p>
        </p:txBody>
      </p:sp>
    </p:spTree>
    <p:extLst>
      <p:ext uri="{BB962C8B-B14F-4D97-AF65-F5344CB8AC3E}">
        <p14:creationId xmlns:p14="http://schemas.microsoft.com/office/powerpoint/2010/main" val="314203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997839"/>
            <a:ext cx="8208912" cy="1754326"/>
          </a:xfrm>
          <a:prstGeom prst="rect">
            <a:avLst/>
          </a:prstGeom>
        </p:spPr>
        <p:txBody>
          <a:bodyPr wrap="square">
            <a:spAutoFit/>
          </a:bodyPr>
          <a:lstStyle/>
          <a:p>
            <a:r>
              <a:rPr lang="en-US" altLang="zh-CN" dirty="0"/>
              <a:t>// Handles requests to spawn objects on the client</a:t>
            </a:r>
          </a:p>
          <a:p>
            <a:r>
              <a:rPr lang="en-US" altLang="zh-CN" dirty="0"/>
              <a:t>public delegate </a:t>
            </a:r>
            <a:r>
              <a:rPr lang="en-US" altLang="zh-CN" dirty="0" err="1"/>
              <a:t>GameObject</a:t>
            </a:r>
            <a:r>
              <a:rPr lang="en-US" altLang="zh-CN" dirty="0"/>
              <a:t> </a:t>
            </a:r>
            <a:r>
              <a:rPr lang="en-US" altLang="zh-CN" dirty="0" err="1"/>
              <a:t>SpawnDelegate</a:t>
            </a:r>
            <a:r>
              <a:rPr lang="en-US" altLang="zh-CN" dirty="0"/>
              <a:t>(Vector3 position, NetworkHash128 </a:t>
            </a:r>
            <a:r>
              <a:rPr lang="en-US" altLang="zh-CN" dirty="0" err="1"/>
              <a:t>assetId</a:t>
            </a:r>
            <a:r>
              <a:rPr lang="en-US" altLang="zh-CN" dirty="0"/>
              <a:t>);</a:t>
            </a:r>
          </a:p>
          <a:p>
            <a:endParaRPr lang="en-US" altLang="zh-CN" dirty="0"/>
          </a:p>
          <a:p>
            <a:r>
              <a:rPr lang="en-US" altLang="zh-CN" dirty="0"/>
              <a:t>// Handles requests to </a:t>
            </a:r>
            <a:r>
              <a:rPr lang="en-US" altLang="zh-CN" dirty="0" err="1"/>
              <a:t>unspawn</a:t>
            </a:r>
            <a:r>
              <a:rPr lang="en-US" altLang="zh-CN" dirty="0"/>
              <a:t> objects on the client</a:t>
            </a:r>
          </a:p>
          <a:p>
            <a:r>
              <a:rPr lang="en-US" altLang="zh-CN" dirty="0"/>
              <a:t>public delegate void </a:t>
            </a:r>
            <a:r>
              <a:rPr lang="en-US" altLang="zh-CN" dirty="0" err="1"/>
              <a:t>UnSpawnDelegate</a:t>
            </a:r>
            <a:r>
              <a:rPr lang="en-US" altLang="zh-CN" dirty="0"/>
              <a:t>(</a:t>
            </a:r>
            <a:r>
              <a:rPr lang="en-US" altLang="zh-CN" dirty="0" err="1"/>
              <a:t>GameObject</a:t>
            </a:r>
            <a:r>
              <a:rPr lang="en-US" altLang="zh-CN" dirty="0"/>
              <a:t> spawned);</a:t>
            </a:r>
            <a:endParaRPr lang="zh-CN" altLang="en-US" dirty="0"/>
          </a:p>
        </p:txBody>
      </p:sp>
    </p:spTree>
    <p:extLst>
      <p:ext uri="{BB962C8B-B14F-4D97-AF65-F5344CB8AC3E}">
        <p14:creationId xmlns:p14="http://schemas.microsoft.com/office/powerpoint/2010/main" val="3091200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a:t>
            </a:r>
            <a:r>
              <a:rPr lang="en-US" altLang="zh-CN" dirty="0" err="1"/>
              <a:t>assetId</a:t>
            </a:r>
            <a:r>
              <a:rPr lang="en-US" altLang="zh-CN" dirty="0"/>
              <a:t> passed to the spawn function can be found on </a:t>
            </a:r>
            <a:r>
              <a:rPr lang="en-US" altLang="zh-CN" dirty="0" err="1"/>
              <a:t>NetworkIdentity.asset</a:t>
            </a:r>
            <a:r>
              <a:rPr lang="en-US" altLang="zh-CN" dirty="0"/>
              <a:t> for prefabs, where it is populated </a:t>
            </a:r>
            <a:r>
              <a:rPr lang="en-US" altLang="zh-CN" dirty="0" smtClean="0"/>
              <a:t>automatically</a:t>
            </a:r>
          </a:p>
          <a:p>
            <a:r>
              <a:rPr lang="en-US" altLang="zh-CN" dirty="0" smtClean="0"/>
              <a:t>You </a:t>
            </a:r>
            <a:r>
              <a:rPr lang="en-US" altLang="zh-CN" dirty="0"/>
              <a:t>can spawn objects with custom </a:t>
            </a:r>
            <a:r>
              <a:rPr lang="en-US" altLang="zh-CN" dirty="0" err="1"/>
              <a:t>assetIds</a:t>
            </a:r>
            <a:r>
              <a:rPr lang="en-US" altLang="zh-CN" dirty="0"/>
              <a:t> by using code like:</a:t>
            </a:r>
            <a:endParaRPr lang="zh-CN" altLang="en-US" dirty="0"/>
          </a:p>
        </p:txBody>
      </p:sp>
      <p:sp>
        <p:nvSpPr>
          <p:cNvPr id="4" name="矩形 3"/>
          <p:cNvSpPr/>
          <p:nvPr/>
        </p:nvSpPr>
        <p:spPr>
          <a:xfrm>
            <a:off x="251520" y="4293096"/>
            <a:ext cx="8568952" cy="2308324"/>
          </a:xfrm>
          <a:prstGeom prst="rect">
            <a:avLst/>
          </a:prstGeom>
        </p:spPr>
        <p:txBody>
          <a:bodyPr wrap="square">
            <a:spAutoFit/>
          </a:bodyPr>
          <a:lstStyle/>
          <a:p>
            <a:r>
              <a:rPr lang="en-US" altLang="zh-CN" dirty="0"/>
              <a:t>// generate a new unique </a:t>
            </a:r>
            <a:r>
              <a:rPr lang="en-US" altLang="zh-CN" dirty="0" err="1"/>
              <a:t>assetId</a:t>
            </a:r>
            <a:r>
              <a:rPr lang="en-US" altLang="zh-CN" dirty="0"/>
              <a:t> </a:t>
            </a:r>
          </a:p>
          <a:p>
            <a:r>
              <a:rPr lang="en-US" altLang="zh-CN" dirty="0"/>
              <a:t>NetworkHash128 </a:t>
            </a:r>
            <a:r>
              <a:rPr lang="en-US" altLang="zh-CN" dirty="0" err="1"/>
              <a:t>creatureAssetId</a:t>
            </a:r>
            <a:r>
              <a:rPr lang="en-US" altLang="zh-CN" dirty="0"/>
              <a:t> = new </a:t>
            </a:r>
            <a:r>
              <a:rPr lang="en-US" altLang="zh-CN" dirty="0" err="1"/>
              <a:t>NetworkHash.Parse</a:t>
            </a:r>
            <a:r>
              <a:rPr lang="en-US" altLang="zh-CN" dirty="0"/>
              <a:t>("e2656f");</a:t>
            </a:r>
          </a:p>
          <a:p>
            <a:endParaRPr lang="en-US" altLang="zh-CN" dirty="0"/>
          </a:p>
          <a:p>
            <a:r>
              <a:rPr lang="en-US" altLang="zh-CN" dirty="0"/>
              <a:t>// register handlers for </a:t>
            </a:r>
            <a:r>
              <a:rPr lang="en-US" altLang="zh-CN" dirty="0" err="1"/>
              <a:t>assetId</a:t>
            </a:r>
            <a:endParaRPr lang="en-US" altLang="zh-CN" dirty="0"/>
          </a:p>
          <a:p>
            <a:r>
              <a:rPr lang="en-US" altLang="zh-CN" dirty="0" err="1"/>
              <a:t>ClientScene.RegisterSpawnHandler</a:t>
            </a:r>
            <a:r>
              <a:rPr lang="en-US" altLang="zh-CN" dirty="0"/>
              <a:t>(</a:t>
            </a:r>
            <a:r>
              <a:rPr lang="en-US" altLang="zh-CN" dirty="0" err="1"/>
              <a:t>creatureAssetId</a:t>
            </a:r>
            <a:r>
              <a:rPr lang="en-US" altLang="zh-CN" dirty="0"/>
              <a:t>, </a:t>
            </a:r>
            <a:r>
              <a:rPr lang="en-US" altLang="zh-CN" dirty="0" err="1"/>
              <a:t>SpawnCreature</a:t>
            </a:r>
            <a:r>
              <a:rPr lang="en-US" altLang="zh-CN" dirty="0"/>
              <a:t>, </a:t>
            </a:r>
            <a:r>
              <a:rPr lang="en-US" altLang="zh-CN" dirty="0" err="1"/>
              <a:t>UnSpawnCreature</a:t>
            </a:r>
            <a:r>
              <a:rPr lang="en-US" altLang="zh-CN" dirty="0"/>
              <a:t>);</a:t>
            </a:r>
          </a:p>
          <a:p>
            <a:endParaRPr lang="en-US" altLang="zh-CN" dirty="0"/>
          </a:p>
          <a:p>
            <a:r>
              <a:rPr lang="en-US" altLang="zh-CN" dirty="0"/>
              <a:t>// spawn a creature - </a:t>
            </a:r>
            <a:r>
              <a:rPr lang="en-US" altLang="zh-CN" dirty="0" err="1"/>
              <a:t>SpawnCreature</a:t>
            </a:r>
            <a:r>
              <a:rPr lang="en-US" altLang="zh-CN" dirty="0"/>
              <a:t> will be called on client.</a:t>
            </a:r>
          </a:p>
          <a:p>
            <a:r>
              <a:rPr lang="en-US" altLang="zh-CN" dirty="0" err="1"/>
              <a:t>NetworkServer.Spawn</a:t>
            </a:r>
            <a:r>
              <a:rPr lang="en-US" altLang="zh-CN" dirty="0"/>
              <a:t>(</a:t>
            </a:r>
            <a:r>
              <a:rPr lang="en-US" altLang="zh-CN" dirty="0" err="1"/>
              <a:t>gameObject</a:t>
            </a:r>
            <a:r>
              <a:rPr lang="en-US" altLang="zh-CN" dirty="0"/>
              <a:t>, </a:t>
            </a:r>
            <a:r>
              <a:rPr lang="en-US" altLang="zh-CN" dirty="0" err="1"/>
              <a:t>creatureAssetId</a:t>
            </a:r>
            <a:r>
              <a:rPr lang="en-US" altLang="zh-CN" dirty="0"/>
              <a:t>);</a:t>
            </a:r>
          </a:p>
        </p:txBody>
      </p:sp>
    </p:spTree>
    <p:extLst>
      <p:ext uri="{BB962C8B-B14F-4D97-AF65-F5344CB8AC3E}">
        <p14:creationId xmlns:p14="http://schemas.microsoft.com/office/powerpoint/2010/main" val="2514780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When using custom spawn functions, it is sometimes useful to be able to </a:t>
            </a:r>
            <a:r>
              <a:rPr lang="en-US" altLang="zh-CN" dirty="0" err="1"/>
              <a:t>unspawn</a:t>
            </a:r>
            <a:r>
              <a:rPr lang="en-US" altLang="zh-CN" dirty="0"/>
              <a:t> objects without destroying them. This can be done by calling </a:t>
            </a:r>
            <a:r>
              <a:rPr lang="en-US" altLang="zh-CN" dirty="0" err="1">
                <a:hlinkClick r:id="rId2"/>
              </a:rPr>
              <a:t>NetworkServer.UnSpawnObject</a:t>
            </a:r>
            <a:r>
              <a:rPr lang="en-US" altLang="zh-CN" dirty="0"/>
              <a:t>. This causes a message to be sent to clients to un-spawn the object, so that the custom un-spawn function will be called on the clients. The object is not destroyed when this function is called.</a:t>
            </a:r>
          </a:p>
          <a:p>
            <a:r>
              <a:rPr lang="en-US" altLang="zh-CN" dirty="0"/>
              <a:t>Note that on the host, object are not spawned for the local client as they already exist on the server. So no spawn handler functions will be called.</a:t>
            </a:r>
          </a:p>
          <a:p>
            <a:endParaRPr lang="zh-CN" altLang="en-US" dirty="0"/>
          </a:p>
        </p:txBody>
      </p:sp>
    </p:spTree>
    <p:extLst>
      <p:ext uri="{BB962C8B-B14F-4D97-AF65-F5344CB8AC3E}">
        <p14:creationId xmlns:p14="http://schemas.microsoft.com/office/powerpoint/2010/main" val="4289156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Spawning Object with Client Authority</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It is possible to spawn objects and assign authority of the objects to a particular </a:t>
            </a:r>
            <a:r>
              <a:rPr lang="en-US" altLang="zh-CN" dirty="0" smtClean="0"/>
              <a:t>client</a:t>
            </a:r>
          </a:p>
          <a:p>
            <a:r>
              <a:rPr lang="en-US" altLang="zh-CN" dirty="0" smtClean="0"/>
              <a:t>This </a:t>
            </a:r>
            <a:r>
              <a:rPr lang="en-US" altLang="zh-CN" dirty="0"/>
              <a:t>is done with </a:t>
            </a:r>
            <a:r>
              <a:rPr lang="en-US" altLang="zh-CN" dirty="0" err="1">
                <a:hlinkClick r:id="rId2"/>
              </a:rPr>
              <a:t>NetworkServer.SpawnWithClientAuthority</a:t>
            </a:r>
            <a:r>
              <a:rPr lang="en-US" altLang="zh-CN" dirty="0"/>
              <a:t>, which takes the </a:t>
            </a:r>
            <a:r>
              <a:rPr lang="en-US" altLang="zh-CN" dirty="0" err="1"/>
              <a:t>NetworkConnection</a:t>
            </a:r>
            <a:r>
              <a:rPr lang="en-US" altLang="zh-CN" dirty="0"/>
              <a:t> of the client that will be made the authority as an argument.</a:t>
            </a:r>
          </a:p>
          <a:p>
            <a:r>
              <a:rPr lang="en-US" altLang="zh-CN" dirty="0"/>
              <a:t>For these objects, the property </a:t>
            </a:r>
            <a:r>
              <a:rPr lang="en-US" altLang="zh-CN" dirty="0" err="1"/>
              <a:t>hasAuthority</a:t>
            </a:r>
            <a:r>
              <a:rPr lang="en-US" altLang="zh-CN" dirty="0"/>
              <a:t> will be true on the client with authority and </a:t>
            </a:r>
            <a:r>
              <a:rPr lang="en-US" altLang="zh-CN" dirty="0" err="1"/>
              <a:t>OnStartAuthority</a:t>
            </a:r>
            <a:r>
              <a:rPr lang="en-US" altLang="zh-CN" dirty="0"/>
              <a:t>() will be called on the client with authority. That client will be able to issue commands for that object. On other clients (and on the host), </a:t>
            </a:r>
            <a:r>
              <a:rPr lang="en-US" altLang="zh-CN" dirty="0" err="1"/>
              <a:t>hasAuthority</a:t>
            </a:r>
            <a:r>
              <a:rPr lang="en-US" altLang="zh-CN" dirty="0"/>
              <a:t> will be false.</a:t>
            </a:r>
          </a:p>
          <a:p>
            <a:r>
              <a:rPr lang="en-US" altLang="zh-CN" dirty="0"/>
              <a:t>Objects spawned with client authority must have </a:t>
            </a:r>
            <a:r>
              <a:rPr lang="en-US" altLang="zh-CN" dirty="0" err="1"/>
              <a:t>LocalPlayerAuthority</a:t>
            </a:r>
            <a:r>
              <a:rPr lang="en-US" altLang="zh-CN" dirty="0"/>
              <a:t> set in their </a:t>
            </a:r>
            <a:r>
              <a:rPr lang="en-US" altLang="zh-CN" dirty="0" err="1"/>
              <a:t>NetworkIdentity</a:t>
            </a:r>
            <a:r>
              <a:rPr lang="en-US" altLang="zh-CN" dirty="0" smtClean="0"/>
              <a:t>.</a:t>
            </a:r>
            <a:endParaRPr lang="zh-CN" altLang="en-US" dirty="0"/>
          </a:p>
        </p:txBody>
      </p:sp>
    </p:spTree>
    <p:extLst>
      <p:ext uri="{BB962C8B-B14F-4D97-AF65-F5344CB8AC3E}">
        <p14:creationId xmlns:p14="http://schemas.microsoft.com/office/powerpoint/2010/main" val="663629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For example, to allow a player to spawn and control an object:</a:t>
            </a:r>
            <a:endParaRPr lang="zh-CN" altLang="en-US" dirty="0"/>
          </a:p>
        </p:txBody>
      </p:sp>
      <p:sp>
        <p:nvSpPr>
          <p:cNvPr id="4" name="矩形 3"/>
          <p:cNvSpPr/>
          <p:nvPr/>
        </p:nvSpPr>
        <p:spPr>
          <a:xfrm>
            <a:off x="467544" y="3068960"/>
            <a:ext cx="7758608" cy="2862322"/>
          </a:xfrm>
          <a:prstGeom prst="rect">
            <a:avLst/>
          </a:prstGeom>
        </p:spPr>
        <p:txBody>
          <a:bodyPr wrap="square">
            <a:spAutoFit/>
          </a:bodyPr>
          <a:lstStyle/>
          <a:p>
            <a:r>
              <a:rPr lang="en-US" altLang="zh-CN" dirty="0"/>
              <a:t>[Command]</a:t>
            </a:r>
          </a:p>
          <a:p>
            <a:r>
              <a:rPr lang="en-US" altLang="zh-CN" dirty="0"/>
              <a:t>void </a:t>
            </a:r>
            <a:r>
              <a:rPr lang="en-US" altLang="zh-CN" dirty="0" err="1"/>
              <a:t>CmdSpawn</a:t>
            </a:r>
            <a:r>
              <a:rPr lang="en-US" altLang="zh-CN" dirty="0"/>
              <a:t>()</a:t>
            </a:r>
          </a:p>
          <a:p>
            <a:r>
              <a:rPr lang="en-US" altLang="zh-CN" dirty="0"/>
              <a:t>{</a:t>
            </a:r>
          </a:p>
          <a:p>
            <a:r>
              <a:rPr lang="en-US" altLang="zh-CN" dirty="0"/>
              <a:t>    </a:t>
            </a:r>
            <a:r>
              <a:rPr lang="en-US" altLang="zh-CN" dirty="0" err="1"/>
              <a:t>var</a:t>
            </a:r>
            <a:r>
              <a:rPr lang="en-US" altLang="zh-CN" dirty="0"/>
              <a:t> go = (</a:t>
            </a:r>
            <a:r>
              <a:rPr lang="en-US" altLang="zh-CN" dirty="0" err="1"/>
              <a:t>GameObject</a:t>
            </a:r>
            <a:r>
              <a:rPr lang="en-US" altLang="zh-CN" dirty="0"/>
              <a:t>)Instantiate(</a:t>
            </a:r>
          </a:p>
          <a:p>
            <a:r>
              <a:rPr lang="en-US" altLang="zh-CN" dirty="0"/>
              <a:t>       </a:t>
            </a:r>
            <a:r>
              <a:rPr lang="en-US" altLang="zh-CN" dirty="0" err="1"/>
              <a:t>otherPrefab</a:t>
            </a:r>
            <a:r>
              <a:rPr lang="en-US" altLang="zh-CN" dirty="0"/>
              <a:t>, </a:t>
            </a:r>
          </a:p>
          <a:p>
            <a:r>
              <a:rPr lang="en-US" altLang="zh-CN" dirty="0"/>
              <a:t>       </a:t>
            </a:r>
            <a:r>
              <a:rPr lang="en-US" altLang="zh-CN" dirty="0" err="1"/>
              <a:t>transform.position</a:t>
            </a:r>
            <a:r>
              <a:rPr lang="en-US" altLang="zh-CN" dirty="0"/>
              <a:t> + new Vector3(0,1,0), </a:t>
            </a:r>
          </a:p>
          <a:p>
            <a:r>
              <a:rPr lang="en-US" altLang="zh-CN" dirty="0"/>
              <a:t>       </a:t>
            </a:r>
            <a:r>
              <a:rPr lang="en-US" altLang="zh-CN" dirty="0" err="1"/>
              <a:t>Quaternion.identity</a:t>
            </a:r>
            <a:r>
              <a:rPr lang="en-US" altLang="zh-CN" dirty="0"/>
              <a:t>);</a:t>
            </a:r>
          </a:p>
          <a:p>
            <a:r>
              <a:rPr lang="en-US" altLang="zh-CN" dirty="0"/>
              <a:t>       </a:t>
            </a:r>
          </a:p>
          <a:p>
            <a:r>
              <a:rPr lang="en-US" altLang="zh-CN" dirty="0"/>
              <a:t>    </a:t>
            </a:r>
            <a:r>
              <a:rPr lang="en-US" altLang="zh-CN" dirty="0" err="1"/>
              <a:t>NetworkServer.SpawnWithClientAuthority</a:t>
            </a:r>
            <a:r>
              <a:rPr lang="en-US" altLang="zh-CN" dirty="0"/>
              <a:t>(go, </a:t>
            </a:r>
            <a:r>
              <a:rPr lang="en-US" altLang="zh-CN" dirty="0" err="1"/>
              <a:t>connectionToClient</a:t>
            </a:r>
            <a:r>
              <a:rPr lang="en-US" altLang="zh-CN" dirty="0"/>
              <a:t>);</a:t>
            </a:r>
          </a:p>
          <a:p>
            <a:r>
              <a:rPr lang="en-US" altLang="zh-CN" dirty="0"/>
              <a:t>}</a:t>
            </a:r>
          </a:p>
        </p:txBody>
      </p:sp>
    </p:spTree>
    <p:extLst>
      <p:ext uri="{BB962C8B-B14F-4D97-AF65-F5344CB8AC3E}">
        <p14:creationId xmlns:p14="http://schemas.microsoft.com/office/powerpoint/2010/main" val="14617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State Synchronization</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56712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State Synchronization is done from the Server to Remote </a:t>
            </a:r>
            <a:r>
              <a:rPr lang="en-US" altLang="zh-CN" dirty="0" smtClean="0"/>
              <a:t>Clients</a:t>
            </a:r>
          </a:p>
          <a:p>
            <a:r>
              <a:rPr lang="en-US" altLang="zh-CN" dirty="0" smtClean="0"/>
              <a:t>The </a:t>
            </a:r>
            <a:r>
              <a:rPr lang="en-US" altLang="zh-CN" dirty="0"/>
              <a:t>local client does not have data serialized to it, since it shares the scene with the </a:t>
            </a:r>
            <a:r>
              <a:rPr lang="en-US" altLang="zh-CN" dirty="0" smtClean="0"/>
              <a:t>server</a:t>
            </a:r>
          </a:p>
          <a:p>
            <a:r>
              <a:rPr lang="en-US" altLang="zh-CN" dirty="0" smtClean="0"/>
              <a:t>Data </a:t>
            </a:r>
            <a:r>
              <a:rPr lang="en-US" altLang="zh-CN" dirty="0"/>
              <a:t>is not synchronized from remote clients to the server. This is job of Commands.</a:t>
            </a:r>
          </a:p>
          <a:p>
            <a:endParaRPr lang="zh-CN" altLang="en-US" dirty="0"/>
          </a:p>
        </p:txBody>
      </p:sp>
    </p:spTree>
    <p:extLst>
      <p:ext uri="{BB962C8B-B14F-4D97-AF65-F5344CB8AC3E}">
        <p14:creationId xmlns:p14="http://schemas.microsoft.com/office/powerpoint/2010/main" val="2271397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SyncVars</a:t>
            </a:r>
            <a:endParaRPr lang="zh-CN" altLang="en-US" dirty="0"/>
          </a:p>
        </p:txBody>
      </p:sp>
      <p:sp>
        <p:nvSpPr>
          <p:cNvPr id="3" name="内容占位符 2"/>
          <p:cNvSpPr>
            <a:spLocks noGrp="1"/>
          </p:cNvSpPr>
          <p:nvPr>
            <p:ph idx="1"/>
          </p:nvPr>
        </p:nvSpPr>
        <p:spPr/>
        <p:txBody>
          <a:bodyPr>
            <a:normAutofit/>
          </a:bodyPr>
          <a:lstStyle/>
          <a:p>
            <a:r>
              <a:rPr lang="en-US" altLang="zh-CN" dirty="0" err="1"/>
              <a:t>SyncVars</a:t>
            </a:r>
            <a:r>
              <a:rPr lang="en-US" altLang="zh-CN" dirty="0"/>
              <a:t> are member variables of </a:t>
            </a:r>
            <a:r>
              <a:rPr lang="en-US" altLang="zh-CN" dirty="0" err="1"/>
              <a:t>NetworkBehaviour</a:t>
            </a:r>
            <a:r>
              <a:rPr lang="en-US" altLang="zh-CN" dirty="0"/>
              <a:t> scripts that are synchronized from the server to </a:t>
            </a:r>
            <a:r>
              <a:rPr lang="en-US" altLang="zh-CN" dirty="0" smtClean="0"/>
              <a:t>clients</a:t>
            </a:r>
          </a:p>
          <a:p>
            <a:r>
              <a:rPr lang="en-US" altLang="zh-CN" dirty="0" smtClean="0"/>
              <a:t>When </a:t>
            </a:r>
            <a:r>
              <a:rPr lang="en-US" altLang="zh-CN" dirty="0"/>
              <a:t>an object is spawned, or a new player joins a game in progress, they are sent the latest state of all </a:t>
            </a:r>
            <a:r>
              <a:rPr lang="en-US" altLang="zh-CN" dirty="0" err="1"/>
              <a:t>SyncVars</a:t>
            </a:r>
            <a:r>
              <a:rPr lang="en-US" altLang="zh-CN" dirty="0"/>
              <a:t> on networked objects that are visible to </a:t>
            </a:r>
            <a:r>
              <a:rPr lang="en-US" altLang="zh-CN" dirty="0" smtClean="0"/>
              <a:t>them</a:t>
            </a:r>
            <a:endParaRPr lang="zh-CN" altLang="en-US" dirty="0"/>
          </a:p>
        </p:txBody>
      </p:sp>
    </p:spTree>
    <p:extLst>
      <p:ext uri="{BB962C8B-B14F-4D97-AF65-F5344CB8AC3E}">
        <p14:creationId xmlns:p14="http://schemas.microsoft.com/office/powerpoint/2010/main" val="1458574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755576" y="1340768"/>
            <a:ext cx="7110536" cy="3970318"/>
          </a:xfrm>
          <a:prstGeom prst="rect">
            <a:avLst/>
          </a:prstGeom>
        </p:spPr>
        <p:txBody>
          <a:bodyPr wrap="square">
            <a:spAutoFit/>
          </a:bodyPr>
          <a:lstStyle/>
          <a:p>
            <a:r>
              <a:rPr lang="en-US" altLang="zh-CN" dirty="0"/>
              <a:t>class Player : </a:t>
            </a:r>
            <a:r>
              <a:rPr lang="en-US" altLang="zh-CN" dirty="0" err="1"/>
              <a:t>NetworkBehaviour</a:t>
            </a:r>
            <a:endParaRPr lang="en-US" altLang="zh-CN" dirty="0"/>
          </a:p>
          <a:p>
            <a:r>
              <a:rPr lang="en-US" altLang="zh-CN" dirty="0"/>
              <a:t>{</a:t>
            </a:r>
          </a:p>
          <a:p>
            <a:endParaRPr lang="en-US" altLang="zh-CN" dirty="0"/>
          </a:p>
          <a:p>
            <a:r>
              <a:rPr lang="en-US" altLang="zh-CN" dirty="0"/>
              <a:t>    [</a:t>
            </a:r>
            <a:r>
              <a:rPr lang="en-US" altLang="zh-CN" dirty="0" err="1"/>
              <a:t>SyncVar</a:t>
            </a:r>
            <a:r>
              <a:rPr lang="en-US" altLang="zh-CN" dirty="0"/>
              <a:t>]</a:t>
            </a:r>
          </a:p>
          <a:p>
            <a:r>
              <a:rPr lang="en-US" altLang="zh-CN" dirty="0"/>
              <a:t>    </a:t>
            </a:r>
            <a:r>
              <a:rPr lang="en-US" altLang="zh-CN" dirty="0" err="1"/>
              <a:t>int</a:t>
            </a:r>
            <a:r>
              <a:rPr lang="en-US" altLang="zh-CN" dirty="0"/>
              <a:t> health;</a:t>
            </a:r>
          </a:p>
          <a:p>
            <a:endParaRPr lang="en-US" altLang="zh-CN" dirty="0"/>
          </a:p>
          <a:p>
            <a:r>
              <a:rPr lang="en-US" altLang="zh-CN" dirty="0"/>
              <a:t>    public void </a:t>
            </a:r>
            <a:r>
              <a:rPr lang="en-US" altLang="zh-CN" dirty="0" err="1"/>
              <a:t>TakeDamage</a:t>
            </a:r>
            <a:r>
              <a:rPr lang="en-US" altLang="zh-CN" dirty="0"/>
              <a:t>(</a:t>
            </a:r>
            <a:r>
              <a:rPr lang="en-US" altLang="zh-CN" dirty="0" err="1"/>
              <a:t>int</a:t>
            </a:r>
            <a:r>
              <a:rPr lang="en-US" altLang="zh-CN" dirty="0"/>
              <a:t> amount)</a:t>
            </a:r>
          </a:p>
          <a:p>
            <a:r>
              <a:rPr lang="en-US" altLang="zh-CN" dirty="0"/>
              <a:t>    {</a:t>
            </a:r>
          </a:p>
          <a:p>
            <a:r>
              <a:rPr lang="en-US" altLang="zh-CN" dirty="0"/>
              <a:t>        if (!</a:t>
            </a:r>
            <a:r>
              <a:rPr lang="en-US" altLang="zh-CN" dirty="0" err="1"/>
              <a:t>isServer</a:t>
            </a:r>
            <a:r>
              <a:rPr lang="en-US" altLang="zh-CN" dirty="0"/>
              <a:t>)</a:t>
            </a:r>
          </a:p>
          <a:p>
            <a:r>
              <a:rPr lang="en-US" altLang="zh-CN" dirty="0"/>
              <a:t>            return;</a:t>
            </a:r>
          </a:p>
          <a:p>
            <a:endParaRPr lang="en-US" altLang="zh-CN" dirty="0"/>
          </a:p>
          <a:p>
            <a:r>
              <a:rPr lang="en-US" altLang="zh-CN" dirty="0"/>
              <a:t>        health -= amount;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715500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The state of </a:t>
            </a:r>
            <a:r>
              <a:rPr lang="en-US" altLang="zh-CN" dirty="0" err="1"/>
              <a:t>SyncVars</a:t>
            </a:r>
            <a:r>
              <a:rPr lang="en-US" altLang="zh-CN" dirty="0"/>
              <a:t> is applied to objects on clients before </a:t>
            </a:r>
            <a:r>
              <a:rPr lang="en-US" altLang="zh-CN" dirty="0" err="1"/>
              <a:t>OnStartClient</a:t>
            </a:r>
            <a:r>
              <a:rPr lang="en-US" altLang="zh-CN" dirty="0"/>
              <a:t>() is called, so the state of the object is guaranteed to be up-to-date inside </a:t>
            </a:r>
            <a:r>
              <a:rPr lang="en-US" altLang="zh-CN" dirty="0" err="1"/>
              <a:t>OnStartClient</a:t>
            </a:r>
            <a:r>
              <a:rPr lang="en-US" altLang="zh-CN" dirty="0"/>
              <a:t>().</a:t>
            </a:r>
          </a:p>
          <a:p>
            <a:r>
              <a:rPr lang="en-US" altLang="zh-CN" dirty="0" err="1"/>
              <a:t>SyncVars</a:t>
            </a:r>
            <a:r>
              <a:rPr lang="en-US" altLang="zh-CN" dirty="0"/>
              <a:t> can be basic types such as integers, strings and floats. They can also be Unity types such as Vector3 and user-defined </a:t>
            </a:r>
            <a:r>
              <a:rPr lang="en-US" altLang="zh-CN" dirty="0" err="1"/>
              <a:t>structs</a:t>
            </a:r>
            <a:r>
              <a:rPr lang="en-US" altLang="zh-CN" dirty="0"/>
              <a:t>, but updates for </a:t>
            </a:r>
            <a:r>
              <a:rPr lang="en-US" altLang="zh-CN" dirty="0" err="1"/>
              <a:t>struct</a:t>
            </a:r>
            <a:r>
              <a:rPr lang="en-US" altLang="zh-CN" dirty="0"/>
              <a:t> </a:t>
            </a:r>
            <a:r>
              <a:rPr lang="en-US" altLang="zh-CN" dirty="0" err="1"/>
              <a:t>SyncVars</a:t>
            </a:r>
            <a:r>
              <a:rPr lang="en-US" altLang="zh-CN" dirty="0"/>
              <a:t> are sent as monolithic updates, not incremental changes if fields within a </a:t>
            </a:r>
            <a:r>
              <a:rPr lang="en-US" altLang="zh-CN" dirty="0" err="1"/>
              <a:t>struct</a:t>
            </a:r>
            <a:r>
              <a:rPr lang="en-US" altLang="zh-CN" dirty="0"/>
              <a:t> change. There can be up to 32 </a:t>
            </a:r>
            <a:r>
              <a:rPr lang="en-US" altLang="zh-CN" dirty="0" err="1"/>
              <a:t>SyncVars</a:t>
            </a:r>
            <a:r>
              <a:rPr lang="en-US" altLang="zh-CN" dirty="0"/>
              <a:t> on a single </a:t>
            </a:r>
            <a:r>
              <a:rPr lang="en-US" altLang="zh-CN" dirty="0" err="1"/>
              <a:t>NetworkBehaviour</a:t>
            </a:r>
            <a:r>
              <a:rPr lang="en-US" altLang="zh-CN" dirty="0"/>
              <a:t> script - this includes </a:t>
            </a:r>
            <a:r>
              <a:rPr lang="en-US" altLang="zh-CN" dirty="0" err="1"/>
              <a:t>SyncLists</a:t>
            </a:r>
            <a:r>
              <a:rPr lang="en-US" altLang="zh-CN" dirty="0"/>
              <a:t>.</a:t>
            </a:r>
          </a:p>
          <a:p>
            <a:r>
              <a:rPr lang="en-US" altLang="zh-CN" dirty="0" err="1"/>
              <a:t>SycnVar</a:t>
            </a:r>
            <a:r>
              <a:rPr lang="en-US" altLang="zh-CN" dirty="0"/>
              <a:t> updates are sent automatically by the server when the value of a </a:t>
            </a:r>
            <a:r>
              <a:rPr lang="en-US" altLang="zh-CN" dirty="0" err="1"/>
              <a:t>SyncVar</a:t>
            </a:r>
            <a:r>
              <a:rPr lang="en-US" altLang="zh-CN" dirty="0"/>
              <a:t> changes. There is no need to perform any manual dirtying of fields for </a:t>
            </a:r>
            <a:r>
              <a:rPr lang="en-US" altLang="zh-CN" dirty="0" err="1"/>
              <a:t>SyncVars</a:t>
            </a:r>
            <a:r>
              <a:rPr lang="en-US" altLang="zh-CN" dirty="0"/>
              <a:t>.</a:t>
            </a:r>
          </a:p>
          <a:p>
            <a:r>
              <a:rPr lang="en-US" altLang="zh-CN" dirty="0"/>
              <a:t>Note that setting a </a:t>
            </a:r>
            <a:r>
              <a:rPr lang="en-US" altLang="zh-CN" dirty="0" err="1"/>
              <a:t>SyncVar</a:t>
            </a:r>
            <a:r>
              <a:rPr lang="en-US" altLang="zh-CN" dirty="0"/>
              <a:t> member variable inside a property setter function does not cause it to be dirtied. Trying to do this will cause a compile time warning. Because </a:t>
            </a:r>
            <a:r>
              <a:rPr lang="en-US" altLang="zh-CN" dirty="0" err="1"/>
              <a:t>SyncVars</a:t>
            </a:r>
            <a:r>
              <a:rPr lang="en-US" altLang="zh-CN" dirty="0"/>
              <a:t> use properties internally to mark themselves as dirty, setting them dirty inside property functions could lead to recursion problems.</a:t>
            </a:r>
          </a:p>
          <a:p>
            <a:endParaRPr lang="zh-CN" altLang="en-US" dirty="0"/>
          </a:p>
        </p:txBody>
      </p:sp>
    </p:spTree>
    <p:extLst>
      <p:ext uri="{BB962C8B-B14F-4D97-AF65-F5344CB8AC3E}">
        <p14:creationId xmlns:p14="http://schemas.microsoft.com/office/powerpoint/2010/main" val="30574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err="1"/>
              <a:t>NetworkTransport</a:t>
            </a:r>
            <a:r>
              <a:rPr lang="en-US" altLang="zh-CN" b="1" dirty="0"/>
              <a:t> real-time transport layer</a:t>
            </a:r>
            <a:endParaRPr lang="zh-CN" altLang="en-US" dirty="0"/>
          </a:p>
        </p:txBody>
      </p:sp>
      <p:sp>
        <p:nvSpPr>
          <p:cNvPr id="3" name="内容占位符 2"/>
          <p:cNvSpPr>
            <a:spLocks noGrp="1"/>
          </p:cNvSpPr>
          <p:nvPr>
            <p:ph idx="1"/>
          </p:nvPr>
        </p:nvSpPr>
        <p:spPr/>
        <p:txBody>
          <a:bodyPr/>
          <a:lstStyle/>
          <a:p>
            <a:r>
              <a:rPr lang="en-US" altLang="zh-CN" dirty="0"/>
              <a:t>Optimized UDP based protocol.</a:t>
            </a:r>
          </a:p>
          <a:p>
            <a:r>
              <a:rPr lang="en-US" altLang="zh-CN" dirty="0"/>
              <a:t>Multi-channel design to avoid head-of-line blocking issues</a:t>
            </a:r>
          </a:p>
          <a:p>
            <a:r>
              <a:rPr lang="en-US" altLang="zh-CN" dirty="0"/>
              <a:t>Support for a variety of levels of Quality of Service (</a:t>
            </a:r>
            <a:r>
              <a:rPr lang="en-US" altLang="zh-CN" dirty="0" err="1"/>
              <a:t>QoS</a:t>
            </a:r>
            <a:r>
              <a:rPr lang="en-US" altLang="zh-CN" dirty="0"/>
              <a:t>) per channel.</a:t>
            </a:r>
          </a:p>
          <a:p>
            <a:r>
              <a:rPr lang="en-US" altLang="zh-CN" dirty="0"/>
              <a:t>Flexible network topology that supports peer-to-peer or client-server architectures.</a:t>
            </a:r>
          </a:p>
          <a:p>
            <a:endParaRPr lang="zh-CN" altLang="en-US" dirty="0"/>
          </a:p>
        </p:txBody>
      </p:sp>
    </p:spTree>
    <p:extLst>
      <p:ext uri="{BB962C8B-B14F-4D97-AF65-F5344CB8AC3E}">
        <p14:creationId xmlns:p14="http://schemas.microsoft.com/office/powerpoint/2010/main" val="20738876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SyncLists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SyncLists</a:t>
            </a:r>
            <a:r>
              <a:rPr lang="en-US" altLang="zh-CN" dirty="0"/>
              <a:t> are like </a:t>
            </a:r>
            <a:r>
              <a:rPr lang="en-US" altLang="zh-CN" dirty="0" err="1"/>
              <a:t>SyncVars</a:t>
            </a:r>
            <a:r>
              <a:rPr lang="en-US" altLang="zh-CN" dirty="0"/>
              <a:t> but they are lists of values instead of individual </a:t>
            </a:r>
            <a:r>
              <a:rPr lang="en-US" altLang="zh-CN" dirty="0" smtClean="0"/>
              <a:t>values</a:t>
            </a:r>
          </a:p>
          <a:p>
            <a:r>
              <a:rPr lang="en-US" altLang="zh-CN" dirty="0" err="1" smtClean="0"/>
              <a:t>SyncLists</a:t>
            </a:r>
            <a:r>
              <a:rPr lang="en-US" altLang="zh-CN" dirty="0" smtClean="0"/>
              <a:t> </a:t>
            </a:r>
            <a:r>
              <a:rPr lang="en-US" altLang="zh-CN" dirty="0"/>
              <a:t>do not require the </a:t>
            </a:r>
            <a:r>
              <a:rPr lang="en-US" altLang="zh-CN" dirty="0" err="1"/>
              <a:t>SyncVar</a:t>
            </a:r>
            <a:r>
              <a:rPr lang="en-US" altLang="zh-CN" dirty="0"/>
              <a:t> attributes, they are specific classes. There are built-in </a:t>
            </a:r>
            <a:r>
              <a:rPr lang="en-US" altLang="zh-CN" dirty="0" err="1"/>
              <a:t>SyncList</a:t>
            </a:r>
            <a:r>
              <a:rPr lang="en-US" altLang="zh-CN" dirty="0"/>
              <a:t> types for basic types:</a:t>
            </a:r>
          </a:p>
          <a:p>
            <a:pPr lvl="1"/>
            <a:r>
              <a:rPr lang="en-US" altLang="zh-CN" dirty="0" err="1"/>
              <a:t>SyncListString</a:t>
            </a:r>
            <a:endParaRPr lang="en-US" altLang="zh-CN" dirty="0"/>
          </a:p>
          <a:p>
            <a:pPr lvl="1"/>
            <a:r>
              <a:rPr lang="en-US" altLang="zh-CN" dirty="0" err="1"/>
              <a:t>SyncListFloat</a:t>
            </a:r>
            <a:endParaRPr lang="en-US" altLang="zh-CN" dirty="0"/>
          </a:p>
          <a:p>
            <a:pPr lvl="1"/>
            <a:r>
              <a:rPr lang="en-US" altLang="zh-CN" dirty="0" err="1"/>
              <a:t>SyncListInt</a:t>
            </a:r>
            <a:endParaRPr lang="en-US" altLang="zh-CN" dirty="0"/>
          </a:p>
          <a:p>
            <a:pPr lvl="1"/>
            <a:r>
              <a:rPr lang="en-US" altLang="zh-CN" dirty="0" err="1"/>
              <a:t>SyncListUInt</a:t>
            </a:r>
            <a:endParaRPr lang="en-US" altLang="zh-CN" dirty="0"/>
          </a:p>
          <a:p>
            <a:pPr lvl="1"/>
            <a:r>
              <a:rPr lang="en-US" altLang="zh-CN" dirty="0" err="1"/>
              <a:t>SyncListBool</a:t>
            </a:r>
            <a:endParaRPr lang="en-US" altLang="zh-CN" dirty="0"/>
          </a:p>
          <a:p>
            <a:endParaRPr lang="zh-CN" altLang="en-US" dirty="0"/>
          </a:p>
        </p:txBody>
      </p:sp>
    </p:spTree>
    <p:extLst>
      <p:ext uri="{BB962C8B-B14F-4D97-AF65-F5344CB8AC3E}">
        <p14:creationId xmlns:p14="http://schemas.microsoft.com/office/powerpoint/2010/main" val="1880740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There is also </a:t>
            </a:r>
            <a:r>
              <a:rPr lang="en-US" altLang="zh-CN" dirty="0" err="1"/>
              <a:t>SyncListStruct</a:t>
            </a:r>
            <a:r>
              <a:rPr lang="en-US" altLang="zh-CN" dirty="0"/>
              <a:t> which can be used for lists of user-defined </a:t>
            </a:r>
            <a:r>
              <a:rPr lang="en-US" altLang="zh-CN" dirty="0" err="1"/>
              <a:t>structs</a:t>
            </a:r>
            <a:r>
              <a:rPr lang="en-US" altLang="zh-CN" dirty="0"/>
              <a:t>. The </a:t>
            </a:r>
            <a:r>
              <a:rPr lang="en-US" altLang="zh-CN" dirty="0" err="1"/>
              <a:t>struct</a:t>
            </a:r>
            <a:r>
              <a:rPr lang="en-US" altLang="zh-CN" dirty="0"/>
              <a:t> used </a:t>
            </a:r>
            <a:r>
              <a:rPr lang="en-US" altLang="zh-CN" dirty="0" err="1"/>
              <a:t>SyncListStruct</a:t>
            </a:r>
            <a:r>
              <a:rPr lang="en-US" altLang="zh-CN" dirty="0"/>
              <a:t> derived class can contain members of basic types, arrays, and common Unity types. They cannot contain complex classes or generic containers.</a:t>
            </a:r>
          </a:p>
          <a:p>
            <a:r>
              <a:rPr lang="en-US" altLang="zh-CN" dirty="0" err="1"/>
              <a:t>SyncLists</a:t>
            </a:r>
            <a:r>
              <a:rPr lang="en-US" altLang="zh-CN" dirty="0"/>
              <a:t> have a </a:t>
            </a:r>
            <a:r>
              <a:rPr lang="en-US" altLang="zh-CN" dirty="0" err="1"/>
              <a:t>SyncListChanged</a:t>
            </a:r>
            <a:r>
              <a:rPr lang="en-US" altLang="zh-CN" dirty="0"/>
              <a:t> delegate named Callback that allows clients to be notified when the contents of the list change. This delegate is called with the type of operation that occurred, and </a:t>
            </a:r>
            <a:r>
              <a:rPr lang="en-US" altLang="zh-CN" dirty="0" smtClean="0"/>
              <a:t>the index </a:t>
            </a:r>
            <a:r>
              <a:rPr lang="en-US" altLang="zh-CN" dirty="0"/>
              <a:t>of the item that the operation was for.</a:t>
            </a:r>
          </a:p>
          <a:p>
            <a:endParaRPr lang="zh-CN" altLang="en-US" dirty="0"/>
          </a:p>
        </p:txBody>
      </p:sp>
    </p:spTree>
    <p:extLst>
      <p:ext uri="{BB962C8B-B14F-4D97-AF65-F5344CB8AC3E}">
        <p14:creationId xmlns:p14="http://schemas.microsoft.com/office/powerpoint/2010/main" val="8035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23528" y="197346"/>
            <a:ext cx="8496944" cy="6186309"/>
          </a:xfrm>
          <a:prstGeom prst="rect">
            <a:avLst/>
          </a:prstGeom>
        </p:spPr>
        <p:txBody>
          <a:bodyPr wrap="square">
            <a:spAutoFit/>
          </a:bodyPr>
          <a:lstStyle/>
          <a:p>
            <a:r>
              <a:rPr lang="en-US" altLang="zh-CN" dirty="0"/>
              <a:t>public class </a:t>
            </a:r>
            <a:r>
              <a:rPr lang="en-US" altLang="zh-CN" dirty="0" err="1"/>
              <a:t>MyScript</a:t>
            </a:r>
            <a:r>
              <a:rPr lang="en-US" altLang="zh-CN" dirty="0"/>
              <a:t> : </a:t>
            </a:r>
            <a:r>
              <a:rPr lang="en-US" altLang="zh-CN" dirty="0" err="1"/>
              <a:t>NetworkBehaviour</a:t>
            </a:r>
            <a:endParaRPr lang="en-US" altLang="zh-CN" dirty="0"/>
          </a:p>
          <a:p>
            <a:r>
              <a:rPr lang="en-US" altLang="zh-CN" dirty="0"/>
              <a:t>{</a:t>
            </a:r>
          </a:p>
          <a:p>
            <a:r>
              <a:rPr lang="en-US" altLang="zh-CN" dirty="0"/>
              <a:t>    public </a:t>
            </a:r>
            <a:r>
              <a:rPr lang="en-US" altLang="zh-CN" dirty="0" err="1"/>
              <a:t>struct</a:t>
            </a:r>
            <a:r>
              <a:rPr lang="en-US" altLang="zh-CN" dirty="0"/>
              <a:t> </a:t>
            </a:r>
            <a:r>
              <a:rPr lang="en-US" altLang="zh-CN" dirty="0" err="1"/>
              <a:t>Buf</a:t>
            </a:r>
            <a:endParaRPr lang="en-US" altLang="zh-CN" dirty="0"/>
          </a:p>
          <a:p>
            <a:r>
              <a:rPr lang="en-US" altLang="zh-CN" dirty="0"/>
              <a:t>    {</a:t>
            </a:r>
          </a:p>
          <a:p>
            <a:r>
              <a:rPr lang="en-US" altLang="zh-CN" dirty="0"/>
              <a:t>        public </a:t>
            </a:r>
            <a:r>
              <a:rPr lang="en-US" altLang="zh-CN" dirty="0" err="1"/>
              <a:t>int</a:t>
            </a:r>
            <a:r>
              <a:rPr lang="en-US" altLang="zh-CN" dirty="0"/>
              <a:t> id;</a:t>
            </a:r>
          </a:p>
          <a:p>
            <a:r>
              <a:rPr lang="en-US" altLang="zh-CN" dirty="0"/>
              <a:t>        public string name;</a:t>
            </a:r>
          </a:p>
          <a:p>
            <a:r>
              <a:rPr lang="en-US" altLang="zh-CN" dirty="0"/>
              <a:t>        public float timer;</a:t>
            </a:r>
          </a:p>
          <a:p>
            <a:r>
              <a:rPr lang="en-US" altLang="zh-CN" dirty="0"/>
              <a:t>    };</a:t>
            </a:r>
          </a:p>
          <a:p>
            <a:r>
              <a:rPr lang="en-US" altLang="zh-CN" dirty="0"/>
              <a:t>            </a:t>
            </a:r>
          </a:p>
          <a:p>
            <a:r>
              <a:rPr lang="en-US" altLang="zh-CN" dirty="0"/>
              <a:t>    public class </a:t>
            </a:r>
            <a:r>
              <a:rPr lang="en-US" altLang="zh-CN" dirty="0" err="1"/>
              <a:t>TestBufs</a:t>
            </a:r>
            <a:r>
              <a:rPr lang="en-US" altLang="zh-CN" dirty="0"/>
              <a:t> : </a:t>
            </a:r>
            <a:r>
              <a:rPr lang="en-US" altLang="zh-CN" dirty="0" err="1"/>
              <a:t>SyncListStruct</a:t>
            </a:r>
            <a:r>
              <a:rPr lang="en-US" altLang="zh-CN" dirty="0"/>
              <a:t>&lt;</a:t>
            </a:r>
            <a:r>
              <a:rPr lang="en-US" altLang="zh-CN" dirty="0" err="1"/>
              <a:t>Buf</a:t>
            </a:r>
            <a:r>
              <a:rPr lang="en-US" altLang="zh-CN" dirty="0"/>
              <a:t>&gt; {}</a:t>
            </a:r>
          </a:p>
          <a:p>
            <a:r>
              <a:rPr lang="en-US" altLang="zh-CN" dirty="0"/>
              <a:t>    </a:t>
            </a:r>
            <a:r>
              <a:rPr lang="en-US" altLang="zh-CN" dirty="0" err="1"/>
              <a:t>TestBufs</a:t>
            </a:r>
            <a:r>
              <a:rPr lang="en-US" altLang="zh-CN" dirty="0"/>
              <a:t> </a:t>
            </a:r>
            <a:r>
              <a:rPr lang="en-US" altLang="zh-CN" dirty="0" err="1"/>
              <a:t>m_bufs</a:t>
            </a:r>
            <a:r>
              <a:rPr lang="en-US" altLang="zh-CN" dirty="0"/>
              <a:t> = new </a:t>
            </a:r>
            <a:r>
              <a:rPr lang="en-US" altLang="zh-CN" dirty="0" err="1"/>
              <a:t>TestBufs</a:t>
            </a:r>
            <a:r>
              <a:rPr lang="en-US" altLang="zh-CN" dirty="0"/>
              <a:t>();</a:t>
            </a:r>
          </a:p>
          <a:p>
            <a:r>
              <a:rPr lang="en-US" altLang="zh-CN" dirty="0"/>
              <a:t>    </a:t>
            </a:r>
          </a:p>
          <a:p>
            <a:r>
              <a:rPr lang="en-US" altLang="zh-CN" dirty="0"/>
              <a:t>    void </a:t>
            </a:r>
            <a:r>
              <a:rPr lang="en-US" altLang="zh-CN" dirty="0" err="1"/>
              <a:t>BufChanged</a:t>
            </a:r>
            <a:r>
              <a:rPr lang="en-US" altLang="zh-CN" dirty="0"/>
              <a:t>(Operation op, </a:t>
            </a:r>
            <a:r>
              <a:rPr lang="en-US" altLang="zh-CN" dirty="0" err="1"/>
              <a:t>int</a:t>
            </a:r>
            <a:r>
              <a:rPr lang="en-US" altLang="zh-CN" dirty="0"/>
              <a:t> </a:t>
            </a:r>
            <a:r>
              <a:rPr lang="en-US" altLang="zh-CN" dirty="0" err="1"/>
              <a:t>itemIndex</a:t>
            </a:r>
            <a:r>
              <a:rPr lang="en-US" altLang="zh-CN" dirty="0"/>
              <a:t>)</a:t>
            </a:r>
          </a:p>
          <a:p>
            <a:r>
              <a:rPr lang="en-US" altLang="zh-CN" dirty="0"/>
              <a:t>    {</a:t>
            </a:r>
          </a:p>
          <a:p>
            <a:r>
              <a:rPr lang="en-US" altLang="zh-CN" dirty="0"/>
              <a:t>        </a:t>
            </a:r>
            <a:r>
              <a:rPr lang="en-US" altLang="zh-CN" dirty="0" err="1"/>
              <a:t>Debug.Log</a:t>
            </a:r>
            <a:r>
              <a:rPr lang="en-US" altLang="zh-CN" dirty="0"/>
              <a:t>("</a:t>
            </a:r>
            <a:r>
              <a:rPr lang="en-US" altLang="zh-CN" dirty="0" err="1"/>
              <a:t>buf</a:t>
            </a:r>
            <a:r>
              <a:rPr lang="en-US" altLang="zh-CN" dirty="0"/>
              <a:t> changed:" + op);</a:t>
            </a:r>
          </a:p>
          <a:p>
            <a:r>
              <a:rPr lang="en-US" altLang="zh-CN" dirty="0"/>
              <a:t>    }</a:t>
            </a:r>
          </a:p>
          <a:p>
            <a:r>
              <a:rPr lang="en-US" altLang="zh-CN" dirty="0"/>
              <a:t>    </a:t>
            </a:r>
          </a:p>
          <a:p>
            <a:r>
              <a:rPr lang="en-US" altLang="zh-CN" dirty="0"/>
              <a:t>    void Start()</a:t>
            </a:r>
          </a:p>
          <a:p>
            <a:r>
              <a:rPr lang="en-US" altLang="zh-CN" dirty="0"/>
              <a:t>    {</a:t>
            </a:r>
          </a:p>
          <a:p>
            <a:r>
              <a:rPr lang="en-US" altLang="zh-CN" dirty="0"/>
              <a:t>        </a:t>
            </a:r>
            <a:r>
              <a:rPr lang="en-US" altLang="zh-CN" dirty="0" err="1"/>
              <a:t>m_bufs.Callback</a:t>
            </a:r>
            <a:r>
              <a:rPr lang="en-US" altLang="zh-CN" dirty="0"/>
              <a:t> = </a:t>
            </a:r>
            <a:r>
              <a:rPr lang="en-US" altLang="zh-CN" dirty="0" err="1"/>
              <a:t>BufChanged</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4206980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Custom Serialization Functions</a:t>
            </a:r>
            <a:endParaRPr lang="zh-CN" altLang="en-US" dirty="0"/>
          </a:p>
        </p:txBody>
      </p:sp>
      <p:sp>
        <p:nvSpPr>
          <p:cNvPr id="3" name="内容占位符 2"/>
          <p:cNvSpPr>
            <a:spLocks noGrp="1"/>
          </p:cNvSpPr>
          <p:nvPr>
            <p:ph idx="1"/>
          </p:nvPr>
        </p:nvSpPr>
        <p:spPr/>
        <p:txBody>
          <a:bodyPr/>
          <a:lstStyle/>
          <a:p>
            <a:r>
              <a:rPr lang="en-US" altLang="zh-CN" dirty="0"/>
              <a:t>Often the use of </a:t>
            </a:r>
            <a:r>
              <a:rPr lang="en-US" altLang="zh-CN" dirty="0" err="1"/>
              <a:t>SyncVars</a:t>
            </a:r>
            <a:r>
              <a:rPr lang="en-US" altLang="zh-CN" dirty="0"/>
              <a:t> is enough for scripts to serialize their state to clients, but some cases require more complex serialization </a:t>
            </a:r>
            <a:r>
              <a:rPr lang="en-US" altLang="zh-CN" dirty="0" smtClean="0"/>
              <a:t>code</a:t>
            </a:r>
          </a:p>
          <a:p>
            <a:r>
              <a:rPr lang="en-US" altLang="zh-CN" dirty="0" smtClean="0"/>
              <a:t>The </a:t>
            </a:r>
            <a:r>
              <a:rPr lang="en-US" altLang="zh-CN" dirty="0"/>
              <a:t>virtual functions on </a:t>
            </a:r>
            <a:r>
              <a:rPr lang="en-US" altLang="zh-CN" dirty="0" err="1"/>
              <a:t>NetworkBehaviour</a:t>
            </a:r>
            <a:r>
              <a:rPr lang="en-US" altLang="zh-CN" dirty="0"/>
              <a:t> that are used for </a:t>
            </a:r>
            <a:r>
              <a:rPr lang="en-US" altLang="zh-CN" dirty="0" err="1"/>
              <a:t>SyncVar</a:t>
            </a:r>
            <a:r>
              <a:rPr lang="en-US" altLang="zh-CN" dirty="0"/>
              <a:t> serialization can be </a:t>
            </a:r>
            <a:r>
              <a:rPr lang="en-US" altLang="zh-CN" dirty="0" err="1"/>
              <a:t>implmented</a:t>
            </a:r>
            <a:r>
              <a:rPr lang="en-US" altLang="zh-CN" dirty="0"/>
              <a:t> by developers to perform their own custom </a:t>
            </a:r>
            <a:r>
              <a:rPr lang="en-US" altLang="zh-CN" dirty="0" smtClean="0"/>
              <a:t>serialization</a:t>
            </a:r>
            <a:endParaRPr lang="zh-CN" altLang="en-US" dirty="0"/>
          </a:p>
        </p:txBody>
      </p:sp>
      <p:sp>
        <p:nvSpPr>
          <p:cNvPr id="4" name="Rectangle 1"/>
          <p:cNvSpPr>
            <a:spLocks noChangeArrowheads="1"/>
          </p:cNvSpPr>
          <p:nvPr/>
        </p:nvSpPr>
        <p:spPr bwMode="auto">
          <a:xfrm>
            <a:off x="611560" y="5394123"/>
            <a:ext cx="80648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public virtual bool OnSerialize(NetworkWriter writer, bool initialState); </a:t>
            </a:r>
            <a:endParaRPr kumimoji="0" lang="en-US" altLang="zh-CN"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public virtual void OnDeSerialize(NetworkReader reader, bool initialState); </a:t>
            </a:r>
            <a:endParaRPr kumimoji="0" lang="zh-CN" altLang="zh-CN"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96027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t>initialState</a:t>
            </a:r>
            <a:r>
              <a:rPr lang="en-US" altLang="zh-CN" dirty="0"/>
              <a:t> flag is useful to differentiate between the first time an object is serialized and when incremental updates can be </a:t>
            </a:r>
            <a:r>
              <a:rPr lang="en-US" altLang="zh-CN" dirty="0" smtClean="0"/>
              <a:t>sent</a:t>
            </a:r>
          </a:p>
          <a:p>
            <a:r>
              <a:rPr lang="en-US" altLang="zh-CN" dirty="0" smtClean="0"/>
              <a:t>The </a:t>
            </a:r>
            <a:r>
              <a:rPr lang="en-US" altLang="zh-CN" dirty="0"/>
              <a:t>first time an object is sent to a client, it must include a full state snapshot, but subsequent updates can save on bandwidth by including only incremental </a:t>
            </a:r>
            <a:r>
              <a:rPr lang="en-US" altLang="zh-CN" dirty="0" smtClean="0"/>
              <a:t>changes</a:t>
            </a:r>
          </a:p>
          <a:p>
            <a:pPr lvl="1"/>
            <a:r>
              <a:rPr lang="en-US" altLang="zh-CN" dirty="0" smtClean="0"/>
              <a:t>Note </a:t>
            </a:r>
            <a:r>
              <a:rPr lang="en-US" altLang="zh-CN" dirty="0"/>
              <a:t>that </a:t>
            </a:r>
            <a:r>
              <a:rPr lang="en-US" altLang="zh-CN" dirty="0" err="1"/>
              <a:t>SyncVar</a:t>
            </a:r>
            <a:r>
              <a:rPr lang="en-US" altLang="zh-CN" dirty="0"/>
              <a:t> hook </a:t>
            </a:r>
            <a:r>
              <a:rPr lang="en-US" altLang="zh-CN" dirty="0" err="1"/>
              <a:t>fucntion</a:t>
            </a:r>
            <a:r>
              <a:rPr lang="en-US" altLang="zh-CN" dirty="0"/>
              <a:t> are not called when </a:t>
            </a:r>
            <a:r>
              <a:rPr lang="en-US" altLang="zh-CN" dirty="0" err="1"/>
              <a:t>initialState</a:t>
            </a:r>
            <a:r>
              <a:rPr lang="en-US" altLang="zh-CN" dirty="0"/>
              <a:t> is true, only for incremental updates.</a:t>
            </a:r>
          </a:p>
          <a:p>
            <a:r>
              <a:rPr lang="en-US" altLang="zh-CN" dirty="0"/>
              <a:t>If a class has </a:t>
            </a:r>
            <a:r>
              <a:rPr lang="en-US" altLang="zh-CN" dirty="0" err="1"/>
              <a:t>SyncVars</a:t>
            </a:r>
            <a:r>
              <a:rPr lang="en-US" altLang="zh-CN" dirty="0"/>
              <a:t>, then implementations of these functions are added automatically to the class. So a class that has </a:t>
            </a:r>
            <a:r>
              <a:rPr lang="en-US" altLang="zh-CN" dirty="0" err="1"/>
              <a:t>SyncVars</a:t>
            </a:r>
            <a:r>
              <a:rPr lang="en-US" altLang="zh-CN" dirty="0"/>
              <a:t> cannot also have custom serialization functions.</a:t>
            </a:r>
          </a:p>
          <a:p>
            <a:endParaRPr lang="zh-CN" altLang="en-US" dirty="0"/>
          </a:p>
        </p:txBody>
      </p:sp>
    </p:spTree>
    <p:extLst>
      <p:ext uri="{BB962C8B-B14F-4D97-AF65-F5344CB8AC3E}">
        <p14:creationId xmlns:p14="http://schemas.microsoft.com/office/powerpoint/2010/main" val="31001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Serialization Flow</a:t>
            </a:r>
            <a:endParaRPr lang="zh-CN" altLang="en-US" dirty="0"/>
          </a:p>
        </p:txBody>
      </p:sp>
      <p:sp>
        <p:nvSpPr>
          <p:cNvPr id="3" name="内容占位符 2"/>
          <p:cNvSpPr>
            <a:spLocks noGrp="1"/>
          </p:cNvSpPr>
          <p:nvPr>
            <p:ph idx="1"/>
          </p:nvPr>
        </p:nvSpPr>
        <p:spPr/>
        <p:txBody>
          <a:bodyPr/>
          <a:lstStyle/>
          <a:p>
            <a:r>
              <a:rPr lang="en-US" altLang="zh-CN" dirty="0"/>
              <a:t>Game objects with the </a:t>
            </a:r>
            <a:r>
              <a:rPr lang="en-US" altLang="zh-CN" dirty="0" err="1"/>
              <a:t>NetworkIdentity</a:t>
            </a:r>
            <a:r>
              <a:rPr lang="en-US" altLang="zh-CN" dirty="0"/>
              <a:t> component can have multiple scripts derived from </a:t>
            </a:r>
            <a:r>
              <a:rPr lang="en-US" altLang="zh-CN" dirty="0" err="1" smtClean="0"/>
              <a:t>NetworkBehaviour</a:t>
            </a:r>
            <a:endParaRPr lang="zh-CN" altLang="en-US" dirty="0"/>
          </a:p>
        </p:txBody>
      </p:sp>
    </p:spTree>
    <p:extLst>
      <p:ext uri="{BB962C8B-B14F-4D97-AF65-F5344CB8AC3E}">
        <p14:creationId xmlns:p14="http://schemas.microsoft.com/office/powerpoint/2010/main" val="1734343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a:t>On the server:</a:t>
            </a:r>
          </a:p>
          <a:p>
            <a:pPr lvl="1"/>
            <a:r>
              <a:rPr lang="en-US" altLang="zh-CN" dirty="0"/>
              <a:t>Each </a:t>
            </a:r>
            <a:r>
              <a:rPr lang="en-US" altLang="zh-CN" dirty="0" err="1"/>
              <a:t>NetworkBehaviour</a:t>
            </a:r>
            <a:r>
              <a:rPr lang="en-US" altLang="zh-CN" dirty="0"/>
              <a:t> has a dirty mask. This mask is available inside </a:t>
            </a:r>
            <a:r>
              <a:rPr lang="en-US" altLang="zh-CN" dirty="0" err="1"/>
              <a:t>OnSerialize</a:t>
            </a:r>
            <a:r>
              <a:rPr lang="en-US" altLang="zh-CN" dirty="0"/>
              <a:t> as </a:t>
            </a:r>
            <a:r>
              <a:rPr lang="en-US" altLang="zh-CN" dirty="0" err="1"/>
              <a:t>syncVarDirtyBits</a:t>
            </a:r>
            <a:endParaRPr lang="en-US" altLang="zh-CN" dirty="0"/>
          </a:p>
          <a:p>
            <a:pPr lvl="1"/>
            <a:r>
              <a:rPr lang="en-US" altLang="zh-CN" dirty="0"/>
              <a:t>Each </a:t>
            </a:r>
            <a:r>
              <a:rPr lang="en-US" altLang="zh-CN" dirty="0" err="1"/>
              <a:t>SyncVar</a:t>
            </a:r>
            <a:r>
              <a:rPr lang="en-US" altLang="zh-CN" dirty="0"/>
              <a:t> in a </a:t>
            </a:r>
            <a:r>
              <a:rPr lang="en-US" altLang="zh-CN" dirty="0" err="1"/>
              <a:t>NetworkBehaviour</a:t>
            </a:r>
            <a:r>
              <a:rPr lang="en-US" altLang="zh-CN" dirty="0"/>
              <a:t> script is assigned a bit in the dirty mask.</a:t>
            </a:r>
          </a:p>
          <a:p>
            <a:pPr lvl="1"/>
            <a:r>
              <a:rPr lang="en-US" altLang="zh-CN" dirty="0"/>
              <a:t>Changing the value of </a:t>
            </a:r>
            <a:r>
              <a:rPr lang="en-US" altLang="zh-CN" dirty="0" err="1"/>
              <a:t>SyncVars</a:t>
            </a:r>
            <a:r>
              <a:rPr lang="en-US" altLang="zh-CN" dirty="0"/>
              <a:t> causes the bit for that </a:t>
            </a:r>
            <a:r>
              <a:rPr lang="en-US" altLang="zh-CN" dirty="0" err="1"/>
              <a:t>SyncVar</a:t>
            </a:r>
            <a:r>
              <a:rPr lang="en-US" altLang="zh-CN" dirty="0"/>
              <a:t> to be set in the dirty mask</a:t>
            </a:r>
          </a:p>
          <a:p>
            <a:pPr lvl="1"/>
            <a:r>
              <a:rPr lang="en-US" altLang="zh-CN" dirty="0"/>
              <a:t>Alternatively, calling </a:t>
            </a:r>
            <a:r>
              <a:rPr lang="en-US" altLang="zh-CN" dirty="0" err="1"/>
              <a:t>SetDirtyBit</a:t>
            </a:r>
            <a:r>
              <a:rPr lang="en-US" altLang="zh-CN" dirty="0"/>
              <a:t>() writes directly to the dirty mask</a:t>
            </a:r>
          </a:p>
          <a:p>
            <a:pPr lvl="1"/>
            <a:r>
              <a:rPr lang="en-US" altLang="zh-CN" dirty="0" err="1"/>
              <a:t>NetworkIdentity</a:t>
            </a:r>
            <a:r>
              <a:rPr lang="en-US" altLang="zh-CN" dirty="0"/>
              <a:t> objects are checked on the server as part of it’s update loop</a:t>
            </a:r>
          </a:p>
          <a:p>
            <a:pPr lvl="1"/>
            <a:r>
              <a:rPr lang="en-US" altLang="zh-CN" dirty="0"/>
              <a:t>If any </a:t>
            </a:r>
            <a:r>
              <a:rPr lang="en-US" altLang="zh-CN" dirty="0" err="1"/>
              <a:t>NetworkBehaviours</a:t>
            </a:r>
            <a:r>
              <a:rPr lang="en-US" altLang="zh-CN" dirty="0"/>
              <a:t> on a </a:t>
            </a:r>
            <a:r>
              <a:rPr lang="en-US" altLang="zh-CN" dirty="0" err="1"/>
              <a:t>NetworkIdentity</a:t>
            </a:r>
            <a:r>
              <a:rPr lang="en-US" altLang="zh-CN" dirty="0"/>
              <a:t> are dirty, then an </a:t>
            </a:r>
            <a:r>
              <a:rPr lang="en-US" altLang="zh-CN" dirty="0" err="1"/>
              <a:t>UpdateVars</a:t>
            </a:r>
            <a:r>
              <a:rPr lang="en-US" altLang="zh-CN" dirty="0"/>
              <a:t> packet is created for that object</a:t>
            </a:r>
          </a:p>
          <a:p>
            <a:pPr lvl="1"/>
            <a:r>
              <a:rPr lang="en-US" altLang="zh-CN" dirty="0"/>
              <a:t>The </a:t>
            </a:r>
            <a:r>
              <a:rPr lang="en-US" altLang="zh-CN" dirty="0" err="1"/>
              <a:t>UpdateVars</a:t>
            </a:r>
            <a:r>
              <a:rPr lang="en-US" altLang="zh-CN" dirty="0"/>
              <a:t> packet is populated by calling </a:t>
            </a:r>
            <a:r>
              <a:rPr lang="en-US" altLang="zh-CN" dirty="0" err="1"/>
              <a:t>OnSerialize</a:t>
            </a:r>
            <a:r>
              <a:rPr lang="en-US" altLang="zh-CN" dirty="0"/>
              <a:t> on each </a:t>
            </a:r>
            <a:r>
              <a:rPr lang="en-US" altLang="zh-CN" dirty="0" err="1"/>
              <a:t>NetworkBehaviour</a:t>
            </a:r>
            <a:r>
              <a:rPr lang="en-US" altLang="zh-CN" dirty="0"/>
              <a:t> on the object</a:t>
            </a:r>
          </a:p>
          <a:p>
            <a:pPr lvl="1"/>
            <a:r>
              <a:rPr lang="en-US" altLang="zh-CN" dirty="0" err="1"/>
              <a:t>NetworkBehaviours</a:t>
            </a:r>
            <a:r>
              <a:rPr lang="en-US" altLang="zh-CN" dirty="0"/>
              <a:t> that are NOT dirty write a zero to the packet for their dirty bits</a:t>
            </a:r>
          </a:p>
          <a:p>
            <a:pPr lvl="1"/>
            <a:r>
              <a:rPr lang="en-US" altLang="zh-CN" dirty="0" err="1"/>
              <a:t>NetworkBehaviours</a:t>
            </a:r>
            <a:r>
              <a:rPr lang="en-US" altLang="zh-CN" dirty="0"/>
              <a:t> that are dirty write their dirty mask, then the values for the </a:t>
            </a:r>
            <a:r>
              <a:rPr lang="en-US" altLang="zh-CN" dirty="0" err="1"/>
              <a:t>SyncVars</a:t>
            </a:r>
            <a:r>
              <a:rPr lang="en-US" altLang="zh-CN" dirty="0"/>
              <a:t> that have changed</a:t>
            </a:r>
          </a:p>
          <a:p>
            <a:pPr lvl="1"/>
            <a:r>
              <a:rPr lang="en-US" altLang="zh-CN" dirty="0"/>
              <a:t>If </a:t>
            </a:r>
            <a:r>
              <a:rPr lang="en-US" altLang="zh-CN" dirty="0" err="1"/>
              <a:t>OnSerialize</a:t>
            </a:r>
            <a:r>
              <a:rPr lang="en-US" altLang="zh-CN" dirty="0"/>
              <a:t> returns true for a </a:t>
            </a:r>
            <a:r>
              <a:rPr lang="en-US" altLang="zh-CN" dirty="0" err="1"/>
              <a:t>NetworkBehaviour</a:t>
            </a:r>
            <a:r>
              <a:rPr lang="en-US" altLang="zh-CN" dirty="0"/>
              <a:t>, the dirty mask is reset for that </a:t>
            </a:r>
            <a:r>
              <a:rPr lang="en-US" altLang="zh-CN" dirty="0" err="1"/>
              <a:t>NetworkBehaviour</a:t>
            </a:r>
            <a:r>
              <a:rPr lang="en-US" altLang="zh-CN" dirty="0"/>
              <a:t>, so it will not send again until it’s value changes.</a:t>
            </a:r>
          </a:p>
          <a:p>
            <a:pPr lvl="1"/>
            <a:r>
              <a:rPr lang="en-US" altLang="zh-CN" dirty="0"/>
              <a:t>The </a:t>
            </a:r>
            <a:r>
              <a:rPr lang="en-US" altLang="zh-CN" dirty="0" err="1"/>
              <a:t>UpdateVars</a:t>
            </a:r>
            <a:r>
              <a:rPr lang="en-US" altLang="zh-CN" dirty="0"/>
              <a:t> packet is sent to ready clients that are observing the object</a:t>
            </a:r>
          </a:p>
          <a:p>
            <a:pPr lvl="1"/>
            <a:endParaRPr lang="zh-CN" altLang="en-US" dirty="0"/>
          </a:p>
        </p:txBody>
      </p:sp>
    </p:spTree>
    <p:extLst>
      <p:ext uri="{BB962C8B-B14F-4D97-AF65-F5344CB8AC3E}">
        <p14:creationId xmlns:p14="http://schemas.microsoft.com/office/powerpoint/2010/main" val="1345489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On the client:</a:t>
            </a:r>
          </a:p>
          <a:p>
            <a:pPr lvl="1"/>
            <a:r>
              <a:rPr lang="en-US" altLang="zh-CN" dirty="0"/>
              <a:t>an </a:t>
            </a:r>
            <a:r>
              <a:rPr lang="en-US" altLang="zh-CN" dirty="0" err="1"/>
              <a:t>UpdateVars</a:t>
            </a:r>
            <a:r>
              <a:rPr lang="en-US" altLang="zh-CN" dirty="0"/>
              <a:t> packet is received for an object</a:t>
            </a:r>
          </a:p>
          <a:p>
            <a:pPr lvl="1"/>
            <a:r>
              <a:rPr lang="en-US" altLang="zh-CN" dirty="0"/>
              <a:t>The </a:t>
            </a:r>
            <a:r>
              <a:rPr lang="en-US" altLang="zh-CN" dirty="0" err="1"/>
              <a:t>OnDeserialize</a:t>
            </a:r>
            <a:r>
              <a:rPr lang="en-US" altLang="zh-CN" dirty="0"/>
              <a:t> function is called for each </a:t>
            </a:r>
            <a:r>
              <a:rPr lang="en-US" altLang="zh-CN" dirty="0" err="1"/>
              <a:t>NetworkBehaviour</a:t>
            </a:r>
            <a:r>
              <a:rPr lang="en-US" altLang="zh-CN" dirty="0"/>
              <a:t> script on the object</a:t>
            </a:r>
          </a:p>
          <a:p>
            <a:pPr lvl="1"/>
            <a:r>
              <a:rPr lang="en-US" altLang="zh-CN" dirty="0"/>
              <a:t>Each </a:t>
            </a:r>
            <a:r>
              <a:rPr lang="en-US" altLang="zh-CN" dirty="0" err="1"/>
              <a:t>NetworkBehaviour</a:t>
            </a:r>
            <a:r>
              <a:rPr lang="en-US" altLang="zh-CN" dirty="0"/>
              <a:t> script on the object reads a dirty mask.</a:t>
            </a:r>
          </a:p>
          <a:p>
            <a:pPr lvl="1"/>
            <a:r>
              <a:rPr lang="en-US" altLang="zh-CN" dirty="0"/>
              <a:t>If the dirty mask for a </a:t>
            </a:r>
            <a:r>
              <a:rPr lang="en-US" altLang="zh-CN" dirty="0" err="1"/>
              <a:t>NetworkBehaviour</a:t>
            </a:r>
            <a:r>
              <a:rPr lang="en-US" altLang="zh-CN" dirty="0"/>
              <a:t> is zero, the </a:t>
            </a:r>
            <a:r>
              <a:rPr lang="en-US" altLang="zh-CN" dirty="0" err="1"/>
              <a:t>OnDeserialize</a:t>
            </a:r>
            <a:r>
              <a:rPr lang="en-US" altLang="zh-CN" dirty="0"/>
              <a:t> functions returns without reading any more</a:t>
            </a:r>
          </a:p>
          <a:p>
            <a:pPr lvl="1"/>
            <a:r>
              <a:rPr lang="en-US" altLang="zh-CN" dirty="0"/>
              <a:t>If the dirty mask is non-zero value, then the </a:t>
            </a:r>
            <a:r>
              <a:rPr lang="en-US" altLang="zh-CN" dirty="0" err="1"/>
              <a:t>OnDeserialize</a:t>
            </a:r>
            <a:r>
              <a:rPr lang="en-US" altLang="zh-CN" dirty="0"/>
              <a:t> function reads the values for the </a:t>
            </a:r>
            <a:r>
              <a:rPr lang="en-US" altLang="zh-CN" dirty="0" err="1"/>
              <a:t>SyncVars</a:t>
            </a:r>
            <a:r>
              <a:rPr lang="en-US" altLang="zh-CN" dirty="0"/>
              <a:t> that correspond to the dirty bits that are set</a:t>
            </a:r>
          </a:p>
          <a:p>
            <a:pPr lvl="1"/>
            <a:r>
              <a:rPr lang="en-US" altLang="zh-CN" dirty="0"/>
              <a:t>If there are </a:t>
            </a:r>
            <a:r>
              <a:rPr lang="en-US" altLang="zh-CN" dirty="0" err="1"/>
              <a:t>SyncVar</a:t>
            </a:r>
            <a:r>
              <a:rPr lang="en-US" altLang="zh-CN" dirty="0"/>
              <a:t> hook functions, those are invoked with the value read from the stream.</a:t>
            </a:r>
          </a:p>
          <a:p>
            <a:endParaRPr lang="zh-CN" altLang="en-US" dirty="0"/>
          </a:p>
        </p:txBody>
      </p:sp>
    </p:spTree>
    <p:extLst>
      <p:ext uri="{BB962C8B-B14F-4D97-AF65-F5344CB8AC3E}">
        <p14:creationId xmlns:p14="http://schemas.microsoft.com/office/powerpoint/2010/main" val="3209260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115616" y="1556792"/>
            <a:ext cx="6606480" cy="3416320"/>
          </a:xfrm>
          <a:prstGeom prst="rect">
            <a:avLst/>
          </a:prstGeom>
        </p:spPr>
        <p:txBody>
          <a:bodyPr wrap="square">
            <a:spAutoFit/>
          </a:bodyPr>
          <a:lstStyle/>
          <a:p>
            <a:r>
              <a:rPr lang="en-US" altLang="zh-CN" dirty="0"/>
              <a:t>public class data : </a:t>
            </a:r>
            <a:r>
              <a:rPr lang="en-US" altLang="zh-CN" dirty="0" err="1"/>
              <a:t>NetworkBehaviour</a:t>
            </a:r>
            <a:endParaRPr lang="en-US" altLang="zh-CN" dirty="0"/>
          </a:p>
          <a:p>
            <a:r>
              <a:rPr lang="en-US" altLang="zh-CN" dirty="0"/>
              <a:t>{</a:t>
            </a:r>
          </a:p>
          <a:p>
            <a:endParaRPr lang="en-US" altLang="zh-CN" dirty="0"/>
          </a:p>
          <a:p>
            <a:r>
              <a:rPr lang="en-US" altLang="zh-CN" dirty="0"/>
              <a:t>    [</a:t>
            </a:r>
            <a:r>
              <a:rPr lang="en-US" altLang="zh-CN" dirty="0" err="1"/>
              <a:t>SyncVar</a:t>
            </a:r>
            <a:r>
              <a:rPr lang="en-US" altLang="zh-CN" dirty="0"/>
              <a:t>]</a:t>
            </a:r>
          </a:p>
          <a:p>
            <a:r>
              <a:rPr lang="en-US" altLang="zh-CN" dirty="0"/>
              <a:t>    public </a:t>
            </a:r>
            <a:r>
              <a:rPr lang="en-US" altLang="zh-CN" dirty="0" err="1"/>
              <a:t>int</a:t>
            </a:r>
            <a:r>
              <a:rPr lang="en-US" altLang="zh-CN" dirty="0"/>
              <a:t> int1 = 66;</a:t>
            </a:r>
          </a:p>
          <a:p>
            <a:endParaRPr lang="en-US" altLang="zh-CN" dirty="0"/>
          </a:p>
          <a:p>
            <a:r>
              <a:rPr lang="en-US" altLang="zh-CN" dirty="0"/>
              <a:t>    [</a:t>
            </a:r>
            <a:r>
              <a:rPr lang="en-US" altLang="zh-CN" dirty="0" err="1"/>
              <a:t>SyncVar</a:t>
            </a:r>
            <a:r>
              <a:rPr lang="en-US" altLang="zh-CN" dirty="0"/>
              <a:t>]</a:t>
            </a:r>
          </a:p>
          <a:p>
            <a:r>
              <a:rPr lang="en-US" altLang="zh-CN" dirty="0"/>
              <a:t>    public </a:t>
            </a:r>
            <a:r>
              <a:rPr lang="en-US" altLang="zh-CN" dirty="0" err="1"/>
              <a:t>int</a:t>
            </a:r>
            <a:r>
              <a:rPr lang="en-US" altLang="zh-CN" dirty="0"/>
              <a:t> int2 = 23487;</a:t>
            </a:r>
          </a:p>
          <a:p>
            <a:endParaRPr lang="en-US" altLang="zh-CN" dirty="0"/>
          </a:p>
          <a:p>
            <a:r>
              <a:rPr lang="en-US" altLang="zh-CN" dirty="0"/>
              <a:t>    [</a:t>
            </a:r>
            <a:r>
              <a:rPr lang="en-US" altLang="zh-CN" dirty="0" err="1"/>
              <a:t>SyncVar</a:t>
            </a:r>
            <a:r>
              <a:rPr lang="en-US" altLang="zh-CN" dirty="0"/>
              <a:t>]</a:t>
            </a:r>
          </a:p>
          <a:p>
            <a:r>
              <a:rPr lang="en-US" altLang="zh-CN" dirty="0"/>
              <a:t>    public string </a:t>
            </a:r>
            <a:r>
              <a:rPr lang="en-US" altLang="zh-CN" dirty="0" err="1"/>
              <a:t>MyString</a:t>
            </a:r>
            <a:r>
              <a:rPr lang="en-US" altLang="zh-CN" dirty="0"/>
              <a:t> = "</a:t>
            </a:r>
            <a:r>
              <a:rPr lang="en-US" altLang="zh-CN" dirty="0" err="1"/>
              <a:t>esfdsagsdfgsdgdsfg</a:t>
            </a:r>
            <a:r>
              <a:rPr lang="en-US" altLang="zh-CN" dirty="0"/>
              <a:t>";</a:t>
            </a:r>
          </a:p>
          <a:p>
            <a:r>
              <a:rPr lang="en-US" altLang="zh-CN" dirty="0"/>
              <a:t>}</a:t>
            </a:r>
          </a:p>
        </p:txBody>
      </p:sp>
    </p:spTree>
    <p:extLst>
      <p:ext uri="{BB962C8B-B14F-4D97-AF65-F5344CB8AC3E}">
        <p14:creationId xmlns:p14="http://schemas.microsoft.com/office/powerpoint/2010/main" val="31600391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323528" y="78586"/>
            <a:ext cx="8118648" cy="6878806"/>
          </a:xfrm>
          <a:prstGeom prst="rect">
            <a:avLst/>
          </a:prstGeom>
        </p:spPr>
        <p:txBody>
          <a:bodyPr wrap="square">
            <a:spAutoFit/>
          </a:bodyPr>
          <a:lstStyle/>
          <a:p>
            <a:r>
              <a:rPr lang="en-US" altLang="zh-CN" sz="900" dirty="0"/>
              <a:t>public override bool </a:t>
            </a:r>
            <a:r>
              <a:rPr lang="en-US" altLang="zh-CN" sz="900" dirty="0" err="1"/>
              <a:t>OnSerialize</a:t>
            </a:r>
            <a:r>
              <a:rPr lang="en-US" altLang="zh-CN" sz="900" dirty="0"/>
              <a:t>(</a:t>
            </a:r>
            <a:r>
              <a:rPr lang="en-US" altLang="zh-CN" sz="900" dirty="0" err="1"/>
              <a:t>NetworkWriter</a:t>
            </a:r>
            <a:r>
              <a:rPr lang="en-US" altLang="zh-CN" sz="900" dirty="0"/>
              <a:t> writer, bool </a:t>
            </a:r>
            <a:r>
              <a:rPr lang="en-US" altLang="zh-CN" sz="900" dirty="0" err="1"/>
              <a:t>forceAll</a:t>
            </a:r>
            <a:r>
              <a:rPr lang="en-US" altLang="zh-CN" sz="900" dirty="0"/>
              <a:t>)</a:t>
            </a:r>
          </a:p>
          <a:p>
            <a:r>
              <a:rPr lang="en-US" altLang="zh-CN" sz="900" dirty="0"/>
              <a:t>{</a:t>
            </a:r>
          </a:p>
          <a:p>
            <a:r>
              <a:rPr lang="en-US" altLang="zh-CN" sz="900" dirty="0"/>
              <a:t>    if (</a:t>
            </a:r>
            <a:r>
              <a:rPr lang="en-US" altLang="zh-CN" sz="900" dirty="0" err="1"/>
              <a:t>forceAll</a:t>
            </a:r>
            <a:r>
              <a:rPr lang="en-US" altLang="zh-CN" sz="900" dirty="0"/>
              <a:t>)</a:t>
            </a:r>
          </a:p>
          <a:p>
            <a:r>
              <a:rPr lang="en-US" altLang="zh-CN" sz="900" dirty="0"/>
              <a:t>    {</a:t>
            </a:r>
          </a:p>
          <a:p>
            <a:r>
              <a:rPr lang="en-US" altLang="zh-CN" sz="900" dirty="0"/>
              <a:t>        // the first time an object is sent to a client, send all the data (and no dirty bits)</a:t>
            </a:r>
          </a:p>
          <a:p>
            <a:r>
              <a:rPr lang="en-US" altLang="zh-CN" sz="900" dirty="0"/>
              <a:t>        writer.WritePackedUInt32((</a:t>
            </a:r>
            <a:r>
              <a:rPr lang="en-US" altLang="zh-CN" sz="900" dirty="0" err="1"/>
              <a:t>uint</a:t>
            </a:r>
            <a:r>
              <a:rPr lang="en-US" altLang="zh-CN" sz="900" dirty="0"/>
              <a:t>)this.int1);</a:t>
            </a:r>
          </a:p>
          <a:p>
            <a:r>
              <a:rPr lang="en-US" altLang="zh-CN" sz="900" dirty="0"/>
              <a:t>        writer.WritePackedUInt32((</a:t>
            </a:r>
            <a:r>
              <a:rPr lang="en-US" altLang="zh-CN" sz="900" dirty="0" err="1"/>
              <a:t>uint</a:t>
            </a:r>
            <a:r>
              <a:rPr lang="en-US" altLang="zh-CN" sz="900" dirty="0"/>
              <a:t>)this.int2);</a:t>
            </a:r>
          </a:p>
          <a:p>
            <a:r>
              <a:rPr lang="en-US" altLang="zh-CN" sz="900" dirty="0"/>
              <a:t>        </a:t>
            </a:r>
            <a:r>
              <a:rPr lang="en-US" altLang="zh-CN" sz="900" dirty="0" err="1"/>
              <a:t>writer.Write</a:t>
            </a:r>
            <a:r>
              <a:rPr lang="en-US" altLang="zh-CN" sz="900" dirty="0"/>
              <a:t>(</a:t>
            </a:r>
            <a:r>
              <a:rPr lang="en-US" altLang="zh-CN" sz="900" dirty="0" err="1"/>
              <a:t>this.MyString</a:t>
            </a:r>
            <a:r>
              <a:rPr lang="en-US" altLang="zh-CN" sz="900" dirty="0"/>
              <a:t>);</a:t>
            </a:r>
          </a:p>
          <a:p>
            <a:r>
              <a:rPr lang="en-US" altLang="zh-CN" sz="900" dirty="0"/>
              <a:t>        return true;</a:t>
            </a:r>
          </a:p>
          <a:p>
            <a:r>
              <a:rPr lang="en-US" altLang="zh-CN" sz="900" dirty="0"/>
              <a:t>    }</a:t>
            </a:r>
          </a:p>
          <a:p>
            <a:r>
              <a:rPr lang="en-US" altLang="zh-CN" sz="900" dirty="0"/>
              <a:t>    bool </a:t>
            </a:r>
            <a:r>
              <a:rPr lang="en-US" altLang="zh-CN" sz="900" dirty="0" err="1"/>
              <a:t>wroteSyncVar</a:t>
            </a:r>
            <a:r>
              <a:rPr lang="en-US" altLang="zh-CN" sz="900" dirty="0"/>
              <a:t> = false;</a:t>
            </a:r>
          </a:p>
          <a:p>
            <a:r>
              <a:rPr lang="en-US" altLang="zh-CN" sz="900" dirty="0"/>
              <a:t>    if ((</a:t>
            </a:r>
            <a:r>
              <a:rPr lang="en-US" altLang="zh-CN" sz="900" dirty="0" err="1"/>
              <a:t>base.get_syncVarDirtyBits</a:t>
            </a:r>
            <a:r>
              <a:rPr lang="en-US" altLang="zh-CN" sz="900" dirty="0"/>
              <a:t>() &amp; 1u) != 0u)</a:t>
            </a:r>
          </a:p>
          <a:p>
            <a:r>
              <a:rPr lang="en-US" altLang="zh-CN" sz="900" dirty="0"/>
              <a:t>    {</a:t>
            </a:r>
          </a:p>
          <a:p>
            <a:r>
              <a:rPr lang="en-US" altLang="zh-CN" sz="900" dirty="0"/>
              <a:t>        if (!</a:t>
            </a:r>
            <a:r>
              <a:rPr lang="en-US" altLang="zh-CN" sz="900" dirty="0" err="1"/>
              <a:t>wroteSyncVar</a:t>
            </a:r>
            <a:r>
              <a:rPr lang="en-US" altLang="zh-CN" sz="900" dirty="0"/>
              <a:t>)</a:t>
            </a:r>
          </a:p>
          <a:p>
            <a:r>
              <a:rPr lang="en-US" altLang="zh-CN" sz="900" dirty="0"/>
              <a:t>        {</a:t>
            </a:r>
          </a:p>
          <a:p>
            <a:r>
              <a:rPr lang="en-US" altLang="zh-CN" sz="900" dirty="0"/>
              <a:t>            // write dirty bits if this is the first </a:t>
            </a:r>
            <a:r>
              <a:rPr lang="en-US" altLang="zh-CN" sz="900" dirty="0" err="1"/>
              <a:t>SyncVar</a:t>
            </a:r>
            <a:r>
              <a:rPr lang="en-US" altLang="zh-CN" sz="900" dirty="0"/>
              <a:t> written</a:t>
            </a:r>
          </a:p>
          <a:p>
            <a:r>
              <a:rPr lang="en-US" altLang="zh-CN" sz="900" dirty="0"/>
              <a:t>            writer.WritePackedUInt32(</a:t>
            </a:r>
            <a:r>
              <a:rPr lang="en-US" altLang="zh-CN" sz="900" dirty="0" err="1"/>
              <a:t>base.get_syncVarDirtyBits</a:t>
            </a:r>
            <a:r>
              <a:rPr lang="en-US" altLang="zh-CN" sz="900" dirty="0"/>
              <a:t>());</a:t>
            </a:r>
          </a:p>
          <a:p>
            <a:r>
              <a:rPr lang="en-US" altLang="zh-CN" sz="900" dirty="0"/>
              <a:t>            </a:t>
            </a:r>
            <a:r>
              <a:rPr lang="en-US" altLang="zh-CN" sz="900" dirty="0" err="1"/>
              <a:t>wroteSyncVar</a:t>
            </a:r>
            <a:r>
              <a:rPr lang="en-US" altLang="zh-CN" sz="900" dirty="0"/>
              <a:t> = true;</a:t>
            </a:r>
          </a:p>
          <a:p>
            <a:r>
              <a:rPr lang="en-US" altLang="zh-CN" sz="900" dirty="0"/>
              <a:t>        }</a:t>
            </a:r>
          </a:p>
          <a:p>
            <a:r>
              <a:rPr lang="en-US" altLang="zh-CN" sz="900" dirty="0"/>
              <a:t>        writer.WritePackedUInt32((</a:t>
            </a:r>
            <a:r>
              <a:rPr lang="en-US" altLang="zh-CN" sz="900" dirty="0" err="1"/>
              <a:t>uint</a:t>
            </a:r>
            <a:r>
              <a:rPr lang="en-US" altLang="zh-CN" sz="900" dirty="0"/>
              <a:t>)this.int1);</a:t>
            </a:r>
          </a:p>
          <a:p>
            <a:r>
              <a:rPr lang="en-US" altLang="zh-CN" sz="900" dirty="0"/>
              <a:t>    }</a:t>
            </a:r>
          </a:p>
          <a:p>
            <a:r>
              <a:rPr lang="en-US" altLang="zh-CN" sz="900" dirty="0"/>
              <a:t>    if ((</a:t>
            </a:r>
            <a:r>
              <a:rPr lang="en-US" altLang="zh-CN" sz="900" dirty="0" err="1"/>
              <a:t>base.get_syncVarDirtyBits</a:t>
            </a:r>
            <a:r>
              <a:rPr lang="en-US" altLang="zh-CN" sz="900" dirty="0"/>
              <a:t>() &amp; 2u) != 0u)</a:t>
            </a:r>
          </a:p>
          <a:p>
            <a:r>
              <a:rPr lang="en-US" altLang="zh-CN" sz="900" dirty="0"/>
              <a:t>    {</a:t>
            </a:r>
          </a:p>
          <a:p>
            <a:r>
              <a:rPr lang="en-US" altLang="zh-CN" sz="900" dirty="0"/>
              <a:t>        if (!</a:t>
            </a:r>
            <a:r>
              <a:rPr lang="en-US" altLang="zh-CN" sz="900" dirty="0" err="1"/>
              <a:t>wroteSyncVar</a:t>
            </a:r>
            <a:r>
              <a:rPr lang="en-US" altLang="zh-CN" sz="900" dirty="0"/>
              <a:t>)</a:t>
            </a:r>
          </a:p>
          <a:p>
            <a:r>
              <a:rPr lang="en-US" altLang="zh-CN" sz="900" dirty="0"/>
              <a:t>        {</a:t>
            </a:r>
          </a:p>
          <a:p>
            <a:r>
              <a:rPr lang="en-US" altLang="zh-CN" sz="900" dirty="0"/>
              <a:t>            // write dirty bits if this is the first </a:t>
            </a:r>
            <a:r>
              <a:rPr lang="en-US" altLang="zh-CN" sz="900" dirty="0" err="1"/>
              <a:t>SyncVar</a:t>
            </a:r>
            <a:r>
              <a:rPr lang="en-US" altLang="zh-CN" sz="900" dirty="0"/>
              <a:t> written</a:t>
            </a:r>
          </a:p>
          <a:p>
            <a:r>
              <a:rPr lang="en-US" altLang="zh-CN" sz="900" dirty="0"/>
              <a:t>            writer.WritePackedUInt32(</a:t>
            </a:r>
            <a:r>
              <a:rPr lang="en-US" altLang="zh-CN" sz="900" dirty="0" err="1"/>
              <a:t>base.get_syncVarDirtyBits</a:t>
            </a:r>
            <a:r>
              <a:rPr lang="en-US" altLang="zh-CN" sz="900" dirty="0"/>
              <a:t>());</a:t>
            </a:r>
          </a:p>
          <a:p>
            <a:r>
              <a:rPr lang="en-US" altLang="zh-CN" sz="900" dirty="0"/>
              <a:t>            </a:t>
            </a:r>
            <a:r>
              <a:rPr lang="en-US" altLang="zh-CN" sz="900" dirty="0" err="1"/>
              <a:t>wroteSyncVar</a:t>
            </a:r>
            <a:r>
              <a:rPr lang="en-US" altLang="zh-CN" sz="900" dirty="0"/>
              <a:t> = true;</a:t>
            </a:r>
          </a:p>
          <a:p>
            <a:r>
              <a:rPr lang="en-US" altLang="zh-CN" sz="900" dirty="0"/>
              <a:t>        }</a:t>
            </a:r>
          </a:p>
          <a:p>
            <a:r>
              <a:rPr lang="en-US" altLang="zh-CN" sz="900" dirty="0"/>
              <a:t>        writer.WritePackedUInt32((</a:t>
            </a:r>
            <a:r>
              <a:rPr lang="en-US" altLang="zh-CN" sz="900" dirty="0" err="1"/>
              <a:t>uint</a:t>
            </a:r>
            <a:r>
              <a:rPr lang="en-US" altLang="zh-CN" sz="900" dirty="0"/>
              <a:t>)this.int2);</a:t>
            </a:r>
          </a:p>
          <a:p>
            <a:r>
              <a:rPr lang="en-US" altLang="zh-CN" sz="900" dirty="0"/>
              <a:t>    }</a:t>
            </a:r>
          </a:p>
          <a:p>
            <a:r>
              <a:rPr lang="en-US" altLang="zh-CN" sz="900" dirty="0"/>
              <a:t>    if ((</a:t>
            </a:r>
            <a:r>
              <a:rPr lang="en-US" altLang="zh-CN" sz="900" dirty="0" err="1"/>
              <a:t>base.get_syncVarDirtyBits</a:t>
            </a:r>
            <a:r>
              <a:rPr lang="en-US" altLang="zh-CN" sz="900" dirty="0"/>
              <a:t>() &amp; 4u) != 0u)</a:t>
            </a:r>
          </a:p>
          <a:p>
            <a:r>
              <a:rPr lang="en-US" altLang="zh-CN" sz="900" dirty="0"/>
              <a:t>    {</a:t>
            </a:r>
          </a:p>
          <a:p>
            <a:r>
              <a:rPr lang="en-US" altLang="zh-CN" sz="900" dirty="0"/>
              <a:t>        if (!</a:t>
            </a:r>
            <a:r>
              <a:rPr lang="en-US" altLang="zh-CN" sz="900" dirty="0" err="1"/>
              <a:t>wroteSyncVar</a:t>
            </a:r>
            <a:r>
              <a:rPr lang="en-US" altLang="zh-CN" sz="900" dirty="0"/>
              <a:t>)</a:t>
            </a:r>
          </a:p>
          <a:p>
            <a:r>
              <a:rPr lang="en-US" altLang="zh-CN" sz="900" dirty="0"/>
              <a:t>        {</a:t>
            </a:r>
          </a:p>
          <a:p>
            <a:r>
              <a:rPr lang="en-US" altLang="zh-CN" sz="900" dirty="0"/>
              <a:t>            // write dirty bits if this is the first </a:t>
            </a:r>
            <a:r>
              <a:rPr lang="en-US" altLang="zh-CN" sz="900" dirty="0" err="1"/>
              <a:t>SyncVar</a:t>
            </a:r>
            <a:r>
              <a:rPr lang="en-US" altLang="zh-CN" sz="900" dirty="0"/>
              <a:t> written</a:t>
            </a:r>
          </a:p>
          <a:p>
            <a:r>
              <a:rPr lang="en-US" altLang="zh-CN" sz="900" dirty="0"/>
              <a:t>            writer.WritePackedUInt32(</a:t>
            </a:r>
            <a:r>
              <a:rPr lang="en-US" altLang="zh-CN" sz="900" dirty="0" err="1"/>
              <a:t>base.get_syncVarDirtyBits</a:t>
            </a:r>
            <a:r>
              <a:rPr lang="en-US" altLang="zh-CN" sz="900" dirty="0"/>
              <a:t>());</a:t>
            </a:r>
          </a:p>
          <a:p>
            <a:r>
              <a:rPr lang="en-US" altLang="zh-CN" sz="900" dirty="0"/>
              <a:t>            </a:t>
            </a:r>
            <a:r>
              <a:rPr lang="en-US" altLang="zh-CN" sz="900" dirty="0" err="1"/>
              <a:t>wroteSyncVar</a:t>
            </a:r>
            <a:r>
              <a:rPr lang="en-US" altLang="zh-CN" sz="900" dirty="0"/>
              <a:t> = true;</a:t>
            </a:r>
          </a:p>
          <a:p>
            <a:r>
              <a:rPr lang="en-US" altLang="zh-CN" sz="900" dirty="0"/>
              <a:t>        }</a:t>
            </a:r>
          </a:p>
          <a:p>
            <a:r>
              <a:rPr lang="en-US" altLang="zh-CN" sz="900" dirty="0"/>
              <a:t>        </a:t>
            </a:r>
            <a:r>
              <a:rPr lang="en-US" altLang="zh-CN" sz="900" dirty="0" err="1"/>
              <a:t>writer.Write</a:t>
            </a:r>
            <a:r>
              <a:rPr lang="en-US" altLang="zh-CN" sz="900" dirty="0"/>
              <a:t>(</a:t>
            </a:r>
            <a:r>
              <a:rPr lang="en-US" altLang="zh-CN" sz="900" dirty="0" err="1"/>
              <a:t>this.MyString</a:t>
            </a:r>
            <a:r>
              <a:rPr lang="en-US" altLang="zh-CN" sz="900" dirty="0"/>
              <a:t>);</a:t>
            </a:r>
          </a:p>
          <a:p>
            <a:r>
              <a:rPr lang="en-US" altLang="zh-CN" sz="900" dirty="0"/>
              <a:t>    }</a:t>
            </a:r>
          </a:p>
          <a:p>
            <a:endParaRPr lang="en-US" altLang="zh-CN" sz="900" dirty="0"/>
          </a:p>
          <a:p>
            <a:r>
              <a:rPr lang="en-US" altLang="zh-CN" sz="900" dirty="0"/>
              <a:t>    if (!</a:t>
            </a:r>
            <a:r>
              <a:rPr lang="en-US" altLang="zh-CN" sz="900" dirty="0" err="1"/>
              <a:t>wroteSyncVar</a:t>
            </a:r>
            <a:r>
              <a:rPr lang="en-US" altLang="zh-CN" sz="900" dirty="0"/>
              <a:t>)</a:t>
            </a:r>
          </a:p>
          <a:p>
            <a:r>
              <a:rPr lang="en-US" altLang="zh-CN" sz="900" dirty="0"/>
              <a:t>    {</a:t>
            </a:r>
          </a:p>
          <a:p>
            <a:r>
              <a:rPr lang="en-US" altLang="zh-CN" sz="900" dirty="0"/>
              <a:t>        // write zero dirty bits if no </a:t>
            </a:r>
            <a:r>
              <a:rPr lang="en-US" altLang="zh-CN" sz="900" dirty="0" err="1"/>
              <a:t>SyncVars</a:t>
            </a:r>
            <a:r>
              <a:rPr lang="en-US" altLang="zh-CN" sz="900" dirty="0"/>
              <a:t> were written</a:t>
            </a:r>
          </a:p>
          <a:p>
            <a:r>
              <a:rPr lang="en-US" altLang="zh-CN" sz="900" dirty="0"/>
              <a:t>        writer.WritePackedUInt32(0);</a:t>
            </a:r>
          </a:p>
          <a:p>
            <a:r>
              <a:rPr lang="en-US" altLang="zh-CN" sz="900" dirty="0"/>
              <a:t>    }</a:t>
            </a:r>
          </a:p>
          <a:p>
            <a:r>
              <a:rPr lang="en-US" altLang="zh-CN" sz="900" dirty="0"/>
              <a:t>    return </a:t>
            </a:r>
            <a:r>
              <a:rPr lang="en-US" altLang="zh-CN" sz="900" dirty="0" err="1"/>
              <a:t>wroteSyncVar</a:t>
            </a:r>
            <a:r>
              <a:rPr lang="en-US" altLang="zh-CN" sz="900" dirty="0"/>
              <a:t>;</a:t>
            </a:r>
          </a:p>
          <a:p>
            <a:r>
              <a:rPr lang="en-US" altLang="zh-CN" sz="900" dirty="0"/>
              <a:t>}</a:t>
            </a:r>
          </a:p>
        </p:txBody>
      </p:sp>
    </p:spTree>
    <p:extLst>
      <p:ext uri="{BB962C8B-B14F-4D97-AF65-F5344CB8AC3E}">
        <p14:creationId xmlns:p14="http://schemas.microsoft.com/office/powerpoint/2010/main" val="159170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The High Level API</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468360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95536" y="0"/>
            <a:ext cx="8262664" cy="6463308"/>
          </a:xfrm>
          <a:prstGeom prst="rect">
            <a:avLst/>
          </a:prstGeom>
        </p:spPr>
        <p:txBody>
          <a:bodyPr wrap="square">
            <a:spAutoFit/>
          </a:bodyPr>
          <a:lstStyle/>
          <a:p>
            <a:r>
              <a:rPr lang="en-US" altLang="zh-CN" dirty="0"/>
              <a:t>public override void </a:t>
            </a:r>
            <a:r>
              <a:rPr lang="en-US" altLang="zh-CN" dirty="0" err="1"/>
              <a:t>OnDeserialize</a:t>
            </a:r>
            <a:r>
              <a:rPr lang="en-US" altLang="zh-CN" dirty="0"/>
              <a:t>(</a:t>
            </a:r>
            <a:r>
              <a:rPr lang="en-US" altLang="zh-CN" dirty="0" err="1"/>
              <a:t>NetworkReader</a:t>
            </a:r>
            <a:r>
              <a:rPr lang="en-US" altLang="zh-CN" dirty="0"/>
              <a:t> reader, bool </a:t>
            </a:r>
            <a:r>
              <a:rPr lang="en-US" altLang="zh-CN" dirty="0" err="1"/>
              <a:t>initialState</a:t>
            </a:r>
            <a:r>
              <a:rPr lang="en-US" altLang="zh-CN" dirty="0"/>
              <a:t>)</a:t>
            </a:r>
          </a:p>
          <a:p>
            <a:r>
              <a:rPr lang="en-US" altLang="zh-CN" dirty="0"/>
              <a:t>{</a:t>
            </a:r>
          </a:p>
          <a:p>
            <a:r>
              <a:rPr lang="en-US" altLang="zh-CN" dirty="0"/>
              <a:t>    if (</a:t>
            </a:r>
            <a:r>
              <a:rPr lang="en-US" altLang="zh-CN" dirty="0" err="1"/>
              <a:t>initialState</a:t>
            </a:r>
            <a:r>
              <a:rPr lang="en-US" altLang="zh-CN" dirty="0"/>
              <a:t>)</a:t>
            </a:r>
          </a:p>
          <a:p>
            <a:r>
              <a:rPr lang="en-US" altLang="zh-CN" dirty="0"/>
              <a:t>    {</a:t>
            </a:r>
          </a:p>
          <a:p>
            <a:r>
              <a:rPr lang="en-US" altLang="zh-CN" dirty="0"/>
              <a:t>        this.int1 = (</a:t>
            </a:r>
            <a:r>
              <a:rPr lang="en-US" altLang="zh-CN" dirty="0" err="1"/>
              <a:t>int</a:t>
            </a:r>
            <a:r>
              <a:rPr lang="en-US" altLang="zh-CN" dirty="0"/>
              <a:t>)reader.ReadPackedUInt32();</a:t>
            </a:r>
          </a:p>
          <a:p>
            <a:r>
              <a:rPr lang="en-US" altLang="zh-CN" dirty="0"/>
              <a:t>        this.int2 = (</a:t>
            </a:r>
            <a:r>
              <a:rPr lang="en-US" altLang="zh-CN" dirty="0" err="1"/>
              <a:t>int</a:t>
            </a:r>
            <a:r>
              <a:rPr lang="en-US" altLang="zh-CN" dirty="0"/>
              <a:t>)reader.ReadPackedUInt32();</a:t>
            </a:r>
          </a:p>
          <a:p>
            <a:r>
              <a:rPr lang="en-US" altLang="zh-CN" dirty="0"/>
              <a:t>        </a:t>
            </a:r>
            <a:r>
              <a:rPr lang="en-US" altLang="zh-CN" dirty="0" err="1"/>
              <a:t>this.MyString</a:t>
            </a:r>
            <a:r>
              <a:rPr lang="en-US" altLang="zh-CN" dirty="0"/>
              <a:t> = </a:t>
            </a:r>
            <a:r>
              <a:rPr lang="en-US" altLang="zh-CN" dirty="0" err="1"/>
              <a:t>reader.ReadString</a:t>
            </a:r>
            <a:r>
              <a:rPr lang="en-US" altLang="zh-CN" dirty="0"/>
              <a:t>();</a:t>
            </a:r>
          </a:p>
          <a:p>
            <a:r>
              <a:rPr lang="en-US" altLang="zh-CN" dirty="0"/>
              <a:t>        return;</a:t>
            </a:r>
          </a:p>
          <a:p>
            <a:r>
              <a:rPr lang="en-US" altLang="zh-CN" dirty="0"/>
              <a:t>    }</a:t>
            </a:r>
          </a:p>
          <a:p>
            <a:r>
              <a:rPr lang="en-US" altLang="zh-CN" dirty="0"/>
              <a:t>    </a:t>
            </a:r>
            <a:r>
              <a:rPr lang="en-US" altLang="zh-CN" dirty="0" err="1"/>
              <a:t>int</a:t>
            </a:r>
            <a:r>
              <a:rPr lang="en-US" altLang="zh-CN" dirty="0"/>
              <a:t> </a:t>
            </a:r>
            <a:r>
              <a:rPr lang="en-US" altLang="zh-CN" dirty="0" err="1"/>
              <a:t>num</a:t>
            </a:r>
            <a:r>
              <a:rPr lang="en-US" altLang="zh-CN" dirty="0"/>
              <a:t> = (</a:t>
            </a:r>
            <a:r>
              <a:rPr lang="en-US" altLang="zh-CN" dirty="0" err="1"/>
              <a:t>int</a:t>
            </a:r>
            <a:r>
              <a:rPr lang="en-US" altLang="zh-CN" dirty="0"/>
              <a:t>)reader.ReadPackedUInt32();</a:t>
            </a:r>
          </a:p>
          <a:p>
            <a:r>
              <a:rPr lang="en-US" altLang="zh-CN" dirty="0"/>
              <a:t>    if ((</a:t>
            </a:r>
            <a:r>
              <a:rPr lang="en-US" altLang="zh-CN" dirty="0" err="1"/>
              <a:t>num</a:t>
            </a:r>
            <a:r>
              <a:rPr lang="en-US" altLang="zh-CN" dirty="0"/>
              <a:t> &amp; 1) != 0)</a:t>
            </a:r>
          </a:p>
          <a:p>
            <a:r>
              <a:rPr lang="en-US" altLang="zh-CN" dirty="0"/>
              <a:t>    {</a:t>
            </a:r>
          </a:p>
          <a:p>
            <a:r>
              <a:rPr lang="en-US" altLang="zh-CN" dirty="0"/>
              <a:t>        this.int1 = (</a:t>
            </a:r>
            <a:r>
              <a:rPr lang="en-US" altLang="zh-CN" dirty="0" err="1"/>
              <a:t>int</a:t>
            </a:r>
            <a:r>
              <a:rPr lang="en-US" altLang="zh-CN" dirty="0"/>
              <a:t>)reader.ReadPackedUInt32();</a:t>
            </a:r>
          </a:p>
          <a:p>
            <a:r>
              <a:rPr lang="en-US" altLang="zh-CN" dirty="0"/>
              <a:t>    }</a:t>
            </a:r>
          </a:p>
          <a:p>
            <a:r>
              <a:rPr lang="en-US" altLang="zh-CN" dirty="0"/>
              <a:t>    if ((</a:t>
            </a:r>
            <a:r>
              <a:rPr lang="en-US" altLang="zh-CN" dirty="0" err="1"/>
              <a:t>num</a:t>
            </a:r>
            <a:r>
              <a:rPr lang="en-US" altLang="zh-CN" dirty="0"/>
              <a:t> &amp; 2) != 0)</a:t>
            </a:r>
          </a:p>
          <a:p>
            <a:r>
              <a:rPr lang="en-US" altLang="zh-CN" dirty="0"/>
              <a:t>    {</a:t>
            </a:r>
          </a:p>
          <a:p>
            <a:r>
              <a:rPr lang="en-US" altLang="zh-CN" dirty="0"/>
              <a:t>        this.int2 = (</a:t>
            </a:r>
            <a:r>
              <a:rPr lang="en-US" altLang="zh-CN" dirty="0" err="1"/>
              <a:t>int</a:t>
            </a:r>
            <a:r>
              <a:rPr lang="en-US" altLang="zh-CN" dirty="0"/>
              <a:t>)reader.ReadPackedUInt32();</a:t>
            </a:r>
          </a:p>
          <a:p>
            <a:r>
              <a:rPr lang="en-US" altLang="zh-CN" dirty="0"/>
              <a:t>    }</a:t>
            </a:r>
          </a:p>
          <a:p>
            <a:r>
              <a:rPr lang="en-US" altLang="zh-CN" dirty="0"/>
              <a:t>    if ((</a:t>
            </a:r>
            <a:r>
              <a:rPr lang="en-US" altLang="zh-CN" dirty="0" err="1"/>
              <a:t>num</a:t>
            </a:r>
            <a:r>
              <a:rPr lang="en-US" altLang="zh-CN" dirty="0"/>
              <a:t> &amp; 4) != 0)</a:t>
            </a:r>
          </a:p>
          <a:p>
            <a:r>
              <a:rPr lang="en-US" altLang="zh-CN" dirty="0"/>
              <a:t>    {</a:t>
            </a:r>
          </a:p>
          <a:p>
            <a:r>
              <a:rPr lang="en-US" altLang="zh-CN" dirty="0"/>
              <a:t>        </a:t>
            </a:r>
            <a:r>
              <a:rPr lang="en-US" altLang="zh-CN" dirty="0" err="1"/>
              <a:t>this.MyString</a:t>
            </a:r>
            <a:r>
              <a:rPr lang="en-US" altLang="zh-CN" dirty="0"/>
              <a:t> = </a:t>
            </a:r>
            <a:r>
              <a:rPr lang="en-US" altLang="zh-CN" dirty="0" err="1"/>
              <a:t>reader.ReadString</a:t>
            </a:r>
            <a:r>
              <a:rPr lang="en-US" altLang="zh-CN" dirty="0"/>
              <a: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9743479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Remote Actions</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6531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The network system has ways to perform actions across the </a:t>
            </a:r>
            <a:r>
              <a:rPr lang="en-US" altLang="zh-CN" dirty="0" smtClean="0"/>
              <a:t>network</a:t>
            </a:r>
          </a:p>
          <a:p>
            <a:pPr lvl="1"/>
            <a:r>
              <a:rPr lang="en-US" altLang="zh-CN" dirty="0" smtClean="0"/>
              <a:t>These </a:t>
            </a:r>
            <a:r>
              <a:rPr lang="en-US" altLang="zh-CN" dirty="0"/>
              <a:t>type of actions are sometimes calls Remote Procedure </a:t>
            </a:r>
            <a:r>
              <a:rPr lang="en-US" altLang="zh-CN" dirty="0" smtClean="0"/>
              <a:t>Calls</a:t>
            </a:r>
          </a:p>
          <a:p>
            <a:r>
              <a:rPr lang="en-US" altLang="zh-CN" dirty="0" smtClean="0"/>
              <a:t>There </a:t>
            </a:r>
            <a:r>
              <a:rPr lang="en-US" altLang="zh-CN" dirty="0"/>
              <a:t>are two types of RPCs in the network </a:t>
            </a:r>
            <a:r>
              <a:rPr lang="en-US" altLang="zh-CN" dirty="0" smtClean="0"/>
              <a:t>system</a:t>
            </a:r>
          </a:p>
          <a:p>
            <a:pPr marL="971550" lvl="1" indent="-514350">
              <a:buFont typeface="+mj-lt"/>
              <a:buAutoNum type="arabicPeriod"/>
            </a:pPr>
            <a:r>
              <a:rPr lang="en-US" altLang="zh-CN" dirty="0" smtClean="0"/>
              <a:t>Commands </a:t>
            </a:r>
            <a:r>
              <a:rPr lang="en-US" altLang="zh-CN" dirty="0"/>
              <a:t>- which are called from the client and run on the </a:t>
            </a:r>
            <a:r>
              <a:rPr lang="en-US" altLang="zh-CN" dirty="0" smtClean="0"/>
              <a:t>server</a:t>
            </a:r>
          </a:p>
          <a:p>
            <a:pPr marL="971550" lvl="1" indent="-514350">
              <a:buFont typeface="+mj-lt"/>
              <a:buAutoNum type="arabicPeriod"/>
            </a:pPr>
            <a:r>
              <a:rPr lang="en-US" altLang="zh-CN" dirty="0" err="1" smtClean="0"/>
              <a:t>ClientRpc</a:t>
            </a:r>
            <a:r>
              <a:rPr lang="en-US" altLang="zh-CN" dirty="0" smtClean="0"/>
              <a:t> </a:t>
            </a:r>
            <a:r>
              <a:rPr lang="en-US" altLang="zh-CN" dirty="0"/>
              <a:t>calls - which are called on the server and run on clients.</a:t>
            </a:r>
            <a:endParaRPr lang="zh-CN" altLang="en-US" dirty="0"/>
          </a:p>
        </p:txBody>
      </p:sp>
    </p:spTree>
    <p:extLst>
      <p:ext uri="{BB962C8B-B14F-4D97-AF65-F5344CB8AC3E}">
        <p14:creationId xmlns:p14="http://schemas.microsoft.com/office/powerpoint/2010/main" val="1456293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descr="C:\Program Files\Unity\Editor\Data\Documentation\en\uploads\Main\UNetDirec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61912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519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Commands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Commands are sent from player objects on the client to player objects on the </a:t>
            </a:r>
            <a:r>
              <a:rPr lang="en-US" altLang="zh-CN" dirty="0" smtClean="0"/>
              <a:t>server</a:t>
            </a:r>
          </a:p>
          <a:p>
            <a:pPr lvl="1"/>
            <a:r>
              <a:rPr lang="en-US" altLang="zh-CN" dirty="0" smtClean="0"/>
              <a:t>can </a:t>
            </a:r>
            <a:r>
              <a:rPr lang="en-US" altLang="zh-CN" dirty="0"/>
              <a:t>only be sent from YOUR player object, so you cannot control the objects of other </a:t>
            </a:r>
            <a:r>
              <a:rPr lang="en-US" altLang="zh-CN" dirty="0" smtClean="0"/>
              <a:t>players</a:t>
            </a:r>
          </a:p>
          <a:p>
            <a:r>
              <a:rPr lang="en-US" altLang="zh-CN" dirty="0" smtClean="0"/>
              <a:t>To </a:t>
            </a:r>
            <a:r>
              <a:rPr lang="en-US" altLang="zh-CN" dirty="0"/>
              <a:t>make a function into a command, add the [Command] custom attribute to it, and add the “</a:t>
            </a:r>
            <a:r>
              <a:rPr lang="en-US" altLang="zh-CN" dirty="0" err="1"/>
              <a:t>Cmd</a:t>
            </a:r>
            <a:r>
              <a:rPr lang="en-US" altLang="zh-CN" dirty="0"/>
              <a:t>” </a:t>
            </a:r>
            <a:r>
              <a:rPr lang="en-US" altLang="zh-CN" dirty="0" smtClean="0"/>
              <a:t>prefix</a:t>
            </a:r>
          </a:p>
          <a:p>
            <a:pPr lvl="1"/>
            <a:r>
              <a:rPr lang="en-US" altLang="zh-CN" dirty="0" smtClean="0"/>
              <a:t>This </a:t>
            </a:r>
            <a:r>
              <a:rPr lang="en-US" altLang="zh-CN" dirty="0"/>
              <a:t>function will now be run on the server when it is called on the </a:t>
            </a:r>
            <a:r>
              <a:rPr lang="en-US" altLang="zh-CN" dirty="0" smtClean="0"/>
              <a:t>client</a:t>
            </a:r>
          </a:p>
          <a:p>
            <a:pPr lvl="1"/>
            <a:r>
              <a:rPr lang="en-US" altLang="zh-CN" dirty="0" smtClean="0"/>
              <a:t>Any </a:t>
            </a:r>
            <a:r>
              <a:rPr lang="en-US" altLang="zh-CN" dirty="0"/>
              <a:t>arguments will automatically be passed to the server with the command.</a:t>
            </a:r>
          </a:p>
          <a:p>
            <a:r>
              <a:rPr lang="en-US" altLang="zh-CN" dirty="0"/>
              <a:t>Commands functions must have the prefix “</a:t>
            </a:r>
            <a:r>
              <a:rPr lang="en-US" altLang="zh-CN" dirty="0" err="1"/>
              <a:t>Cmd</a:t>
            </a:r>
            <a:r>
              <a:rPr lang="en-US" altLang="zh-CN" dirty="0"/>
              <a:t>”. This is a hint when reading code that calls the command - this function is special and is not invoked locally like a normal function.</a:t>
            </a:r>
          </a:p>
          <a:p>
            <a:endParaRPr lang="zh-CN" altLang="en-US" dirty="0"/>
          </a:p>
        </p:txBody>
      </p:sp>
    </p:spTree>
    <p:extLst>
      <p:ext uri="{BB962C8B-B14F-4D97-AF65-F5344CB8AC3E}">
        <p14:creationId xmlns:p14="http://schemas.microsoft.com/office/powerpoint/2010/main" val="1211830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773832" y="42872"/>
            <a:ext cx="8910736" cy="6986528"/>
          </a:xfrm>
          <a:prstGeom prst="rect">
            <a:avLst/>
          </a:prstGeom>
        </p:spPr>
        <p:txBody>
          <a:bodyPr wrap="square">
            <a:spAutoFit/>
          </a:bodyPr>
          <a:lstStyle/>
          <a:p>
            <a:r>
              <a:rPr lang="en-US" altLang="zh-CN" sz="1400" dirty="0"/>
              <a:t>class Player : </a:t>
            </a:r>
            <a:r>
              <a:rPr lang="en-US" altLang="zh-CN" sz="1400" dirty="0" err="1"/>
              <a:t>NetworkBehaviour</a:t>
            </a:r>
            <a:endParaRPr lang="en-US" altLang="zh-CN" sz="1400" dirty="0"/>
          </a:p>
          <a:p>
            <a:r>
              <a:rPr lang="en-US" altLang="zh-CN" sz="1400" dirty="0"/>
              <a:t>{</a:t>
            </a:r>
          </a:p>
          <a:p>
            <a:endParaRPr lang="en-US" altLang="zh-CN" sz="1400" dirty="0"/>
          </a:p>
          <a:p>
            <a:r>
              <a:rPr lang="en-US" altLang="zh-CN" sz="1400" dirty="0"/>
              <a:t>    public </a:t>
            </a:r>
            <a:r>
              <a:rPr lang="en-US" altLang="zh-CN" sz="1400" dirty="0" err="1"/>
              <a:t>GameObject</a:t>
            </a:r>
            <a:r>
              <a:rPr lang="en-US" altLang="zh-CN" sz="1400" dirty="0"/>
              <a:t> </a:t>
            </a:r>
            <a:r>
              <a:rPr lang="en-US" altLang="zh-CN" sz="1400" dirty="0" err="1"/>
              <a:t>bulletPrefab</a:t>
            </a:r>
            <a:r>
              <a:rPr lang="en-US" altLang="zh-CN" sz="1400" dirty="0"/>
              <a:t>;</a:t>
            </a:r>
          </a:p>
          <a:p>
            <a:endParaRPr lang="en-US" altLang="zh-CN" sz="1400" dirty="0"/>
          </a:p>
          <a:p>
            <a:r>
              <a:rPr lang="en-US" altLang="zh-CN" sz="1400" dirty="0"/>
              <a:t>    [Command]</a:t>
            </a:r>
          </a:p>
          <a:p>
            <a:r>
              <a:rPr lang="en-US" altLang="zh-CN" sz="1400" dirty="0"/>
              <a:t>    void </a:t>
            </a:r>
            <a:r>
              <a:rPr lang="en-US" altLang="zh-CN" sz="1400" dirty="0" err="1"/>
              <a:t>CmdDoFire</a:t>
            </a:r>
            <a:r>
              <a:rPr lang="en-US" altLang="zh-CN" sz="1400" dirty="0"/>
              <a:t>(float </a:t>
            </a:r>
            <a:r>
              <a:rPr lang="en-US" altLang="zh-CN" sz="1400" dirty="0" err="1"/>
              <a:t>lifeTime</a:t>
            </a:r>
            <a:r>
              <a:rPr lang="en-US" altLang="zh-CN" sz="1400" dirty="0"/>
              <a:t>)</a:t>
            </a:r>
          </a:p>
          <a:p>
            <a:r>
              <a:rPr lang="en-US" altLang="zh-CN" sz="1400" dirty="0"/>
              <a:t>    {</a:t>
            </a:r>
          </a:p>
          <a:p>
            <a:r>
              <a:rPr lang="en-US" altLang="zh-CN" sz="1400" dirty="0"/>
              <a:t>        </a:t>
            </a:r>
            <a:r>
              <a:rPr lang="en-US" altLang="zh-CN" sz="1400" dirty="0" err="1"/>
              <a:t>GameObject</a:t>
            </a:r>
            <a:r>
              <a:rPr lang="en-US" altLang="zh-CN" sz="1400" dirty="0"/>
              <a:t> bullet = (</a:t>
            </a:r>
            <a:r>
              <a:rPr lang="en-US" altLang="zh-CN" sz="1400" dirty="0" err="1"/>
              <a:t>GameObject</a:t>
            </a:r>
            <a:r>
              <a:rPr lang="en-US" altLang="zh-CN" sz="1400" dirty="0"/>
              <a:t>)Instantiate(</a:t>
            </a:r>
          </a:p>
          <a:p>
            <a:r>
              <a:rPr lang="en-US" altLang="zh-CN" sz="1400" dirty="0"/>
              <a:t>            </a:t>
            </a:r>
            <a:r>
              <a:rPr lang="en-US" altLang="zh-CN" sz="1400" dirty="0" err="1"/>
              <a:t>bulletPrefab</a:t>
            </a:r>
            <a:r>
              <a:rPr lang="en-US" altLang="zh-CN" sz="1400" dirty="0"/>
              <a:t>, </a:t>
            </a:r>
          </a:p>
          <a:p>
            <a:r>
              <a:rPr lang="en-US" altLang="zh-CN" sz="1400" dirty="0"/>
              <a:t>            </a:t>
            </a:r>
            <a:r>
              <a:rPr lang="en-US" altLang="zh-CN" sz="1400" dirty="0" err="1"/>
              <a:t>transform.position</a:t>
            </a:r>
            <a:r>
              <a:rPr lang="en-US" altLang="zh-CN" sz="1400" dirty="0"/>
              <a:t> + </a:t>
            </a:r>
            <a:r>
              <a:rPr lang="en-US" altLang="zh-CN" sz="1400" dirty="0" err="1"/>
              <a:t>transform.right</a:t>
            </a:r>
            <a:r>
              <a:rPr lang="en-US" altLang="zh-CN" sz="1400" dirty="0"/>
              <a:t>,</a:t>
            </a:r>
          </a:p>
          <a:p>
            <a:r>
              <a:rPr lang="en-US" altLang="zh-CN" sz="1400" dirty="0"/>
              <a:t>            </a:t>
            </a:r>
            <a:r>
              <a:rPr lang="en-US" altLang="zh-CN" sz="1400" dirty="0" err="1"/>
              <a:t>Quaternion.identity</a:t>
            </a:r>
            <a:r>
              <a:rPr lang="en-US" altLang="zh-CN" sz="1400" dirty="0"/>
              <a:t>);</a:t>
            </a:r>
          </a:p>
          <a:p>
            <a:r>
              <a:rPr lang="en-US" altLang="zh-CN" sz="1400" dirty="0"/>
              <a:t>            </a:t>
            </a:r>
          </a:p>
          <a:p>
            <a:r>
              <a:rPr lang="en-US" altLang="zh-CN" sz="1400" dirty="0"/>
              <a:t>        </a:t>
            </a:r>
            <a:r>
              <a:rPr lang="en-US" altLang="zh-CN" sz="1400" dirty="0" err="1"/>
              <a:t>var</a:t>
            </a:r>
            <a:r>
              <a:rPr lang="en-US" altLang="zh-CN" sz="1400" dirty="0"/>
              <a:t> bullet2D = </a:t>
            </a:r>
            <a:r>
              <a:rPr lang="en-US" altLang="zh-CN" sz="1400" dirty="0" err="1"/>
              <a:t>bullet.GetComponent</a:t>
            </a:r>
            <a:r>
              <a:rPr lang="en-US" altLang="zh-CN" sz="1400" dirty="0"/>
              <a:t>&lt;Rigidbody2D&gt;();</a:t>
            </a:r>
          </a:p>
          <a:p>
            <a:r>
              <a:rPr lang="en-US" altLang="zh-CN" sz="1400" dirty="0"/>
              <a:t>        bullet2D.velocity = </a:t>
            </a:r>
            <a:r>
              <a:rPr lang="en-US" altLang="zh-CN" sz="1400" dirty="0" err="1"/>
              <a:t>transform.right</a:t>
            </a:r>
            <a:r>
              <a:rPr lang="en-US" altLang="zh-CN" sz="1400" dirty="0"/>
              <a:t> * </a:t>
            </a:r>
            <a:r>
              <a:rPr lang="en-US" altLang="zh-CN" sz="1400" dirty="0" err="1"/>
              <a:t>bulletSpeed</a:t>
            </a:r>
            <a:r>
              <a:rPr lang="en-US" altLang="zh-CN" sz="1400" dirty="0"/>
              <a:t>;</a:t>
            </a:r>
          </a:p>
          <a:p>
            <a:r>
              <a:rPr lang="en-US" altLang="zh-CN" sz="1400" dirty="0"/>
              <a:t>        Destroy(bullet, </a:t>
            </a:r>
            <a:r>
              <a:rPr lang="en-US" altLang="zh-CN" sz="1400" dirty="0" err="1"/>
              <a:t>lifeTime</a:t>
            </a:r>
            <a:r>
              <a:rPr lang="en-US" altLang="zh-CN" sz="1400" dirty="0"/>
              <a:t>);</a:t>
            </a:r>
          </a:p>
          <a:p>
            <a:endParaRPr lang="en-US" altLang="zh-CN" sz="1400" dirty="0"/>
          </a:p>
          <a:p>
            <a:r>
              <a:rPr lang="en-US" altLang="zh-CN" sz="1400" dirty="0"/>
              <a:t>        </a:t>
            </a:r>
            <a:r>
              <a:rPr lang="en-US" altLang="zh-CN" sz="1400" dirty="0" err="1"/>
              <a:t>NetworkServer.Spawn</a:t>
            </a:r>
            <a:r>
              <a:rPr lang="en-US" altLang="zh-CN" sz="1400" dirty="0"/>
              <a:t>(bullet);</a:t>
            </a:r>
          </a:p>
          <a:p>
            <a:r>
              <a:rPr lang="en-US" altLang="zh-CN" sz="1400" dirty="0"/>
              <a:t>    }</a:t>
            </a:r>
          </a:p>
          <a:p>
            <a:endParaRPr lang="en-US" altLang="zh-CN" sz="1400" dirty="0"/>
          </a:p>
          <a:p>
            <a:r>
              <a:rPr lang="en-US" altLang="zh-CN" sz="1400" dirty="0"/>
              <a:t>    void Update()</a:t>
            </a:r>
          </a:p>
          <a:p>
            <a:r>
              <a:rPr lang="en-US" altLang="zh-CN" sz="1400" dirty="0"/>
              <a:t>    {</a:t>
            </a:r>
          </a:p>
          <a:p>
            <a:r>
              <a:rPr lang="en-US" altLang="zh-CN" sz="1400" dirty="0"/>
              <a:t>        if (!</a:t>
            </a:r>
            <a:r>
              <a:rPr lang="en-US" altLang="zh-CN" sz="1400" dirty="0" err="1"/>
              <a:t>isLocalPlayer</a:t>
            </a:r>
            <a:r>
              <a:rPr lang="en-US" altLang="zh-CN" sz="1400" dirty="0"/>
              <a:t>)</a:t>
            </a:r>
          </a:p>
          <a:p>
            <a:r>
              <a:rPr lang="en-US" altLang="zh-CN" sz="1400" dirty="0"/>
              <a:t>            return;</a:t>
            </a:r>
          </a:p>
          <a:p>
            <a:endParaRPr lang="en-US" altLang="zh-CN" sz="1400" dirty="0"/>
          </a:p>
          <a:p>
            <a:r>
              <a:rPr lang="en-US" altLang="zh-CN" sz="1400" dirty="0"/>
              <a:t>        if (</a:t>
            </a:r>
            <a:r>
              <a:rPr lang="en-US" altLang="zh-CN" sz="1400" dirty="0" err="1"/>
              <a:t>Input.GetKeyDown</a:t>
            </a:r>
            <a:r>
              <a:rPr lang="en-US" altLang="zh-CN" sz="1400" dirty="0"/>
              <a:t>(</a:t>
            </a:r>
            <a:r>
              <a:rPr lang="en-US" altLang="zh-CN" sz="1400" dirty="0" err="1"/>
              <a:t>KeyCode.Space</a:t>
            </a:r>
            <a:r>
              <a:rPr lang="en-US" altLang="zh-CN" sz="1400" dirty="0"/>
              <a:t>))</a:t>
            </a:r>
          </a:p>
          <a:p>
            <a:r>
              <a:rPr lang="en-US" altLang="zh-CN" sz="1400" dirty="0"/>
              <a:t>        {</a:t>
            </a:r>
          </a:p>
          <a:p>
            <a:r>
              <a:rPr lang="en-US" altLang="zh-CN" sz="1400" dirty="0"/>
              <a:t>            </a:t>
            </a:r>
            <a:r>
              <a:rPr lang="en-US" altLang="zh-CN" sz="1400" dirty="0" err="1"/>
              <a:t>CmdDoFire</a:t>
            </a:r>
            <a:r>
              <a:rPr lang="en-US" altLang="zh-CN" sz="1400" dirty="0"/>
              <a:t>(3.0f);</a:t>
            </a:r>
          </a:p>
          <a:p>
            <a:r>
              <a:rPr lang="en-US" altLang="zh-CN" sz="1400" dirty="0"/>
              <a:t>        }</a:t>
            </a:r>
          </a:p>
          <a:p>
            <a:endParaRPr lang="en-US" altLang="zh-CN" sz="1400" dirty="0"/>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008508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Be careful of sending commands from the client every frame! This can cause a lot of network traffic.</a:t>
            </a:r>
          </a:p>
          <a:p>
            <a:r>
              <a:rPr lang="en-US" altLang="zh-CN" dirty="0"/>
              <a:t>By default, Commands are sent on channel zero - the default reliable </a:t>
            </a:r>
            <a:r>
              <a:rPr lang="en-US" altLang="zh-CN" dirty="0" smtClean="0"/>
              <a:t>channel</a:t>
            </a:r>
          </a:p>
          <a:p>
            <a:pPr lvl="1"/>
            <a:r>
              <a:rPr lang="en-US" altLang="zh-CN" dirty="0" smtClean="0"/>
              <a:t>This </a:t>
            </a:r>
            <a:r>
              <a:rPr lang="en-US" altLang="zh-CN" dirty="0"/>
              <a:t>can be customized with the “Channel” parameter of the [Command] custom </a:t>
            </a:r>
            <a:r>
              <a:rPr lang="en-US" altLang="zh-CN" dirty="0" smtClean="0"/>
              <a:t>attribute</a:t>
            </a:r>
          </a:p>
          <a:p>
            <a:pPr lvl="1"/>
            <a:r>
              <a:rPr lang="en-US" altLang="zh-CN" dirty="0" smtClean="0"/>
              <a:t>This </a:t>
            </a:r>
            <a:r>
              <a:rPr lang="en-US" altLang="zh-CN" dirty="0"/>
              <a:t>parameter should be an integer, representing the channel number</a:t>
            </a:r>
            <a:r>
              <a:rPr lang="en-US" altLang="zh-CN" dirty="0" smtClean="0"/>
              <a:t>.</a:t>
            </a:r>
            <a:endParaRPr lang="en-US" altLang="zh-CN" dirty="0"/>
          </a:p>
        </p:txBody>
      </p:sp>
    </p:spTree>
    <p:extLst>
      <p:ext uri="{BB962C8B-B14F-4D97-AF65-F5344CB8AC3E}">
        <p14:creationId xmlns:p14="http://schemas.microsoft.com/office/powerpoint/2010/main" val="633429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Channel 1 is also set up by default to be an unreliable channel, so to use this, use the value 1 for the parameter in the Command attribute, like this:</a:t>
            </a:r>
          </a:p>
          <a:p>
            <a:endParaRPr lang="zh-CN" altLang="en-US" dirty="0"/>
          </a:p>
          <a:p>
            <a:endParaRPr lang="zh-CN" altLang="en-US" dirty="0"/>
          </a:p>
        </p:txBody>
      </p:sp>
      <p:sp>
        <p:nvSpPr>
          <p:cNvPr id="4" name="矩形 3"/>
          <p:cNvSpPr/>
          <p:nvPr/>
        </p:nvSpPr>
        <p:spPr>
          <a:xfrm>
            <a:off x="2915816" y="4149080"/>
            <a:ext cx="2462534" cy="369332"/>
          </a:xfrm>
          <a:prstGeom prst="rect">
            <a:avLst/>
          </a:prstGeom>
        </p:spPr>
        <p:txBody>
          <a:bodyPr wrap="none">
            <a:spAutoFit/>
          </a:bodyPr>
          <a:lstStyle/>
          <a:p>
            <a:r>
              <a:rPr lang="en-US" altLang="zh-CN" dirty="0"/>
              <a:t>[Command(channel=1)] </a:t>
            </a:r>
            <a:endParaRPr lang="zh-CN" altLang="en-US" dirty="0"/>
          </a:p>
        </p:txBody>
      </p:sp>
    </p:spTree>
    <p:extLst>
      <p:ext uri="{BB962C8B-B14F-4D97-AF65-F5344CB8AC3E}">
        <p14:creationId xmlns:p14="http://schemas.microsoft.com/office/powerpoint/2010/main" val="1415442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Starting with Unity release 5.2 it is possible to send commands from non-player objects that have client </a:t>
            </a:r>
            <a:r>
              <a:rPr lang="en-US" altLang="zh-CN" dirty="0" smtClean="0"/>
              <a:t>authority</a:t>
            </a:r>
          </a:p>
          <a:p>
            <a:r>
              <a:rPr lang="en-US" altLang="zh-CN" dirty="0" smtClean="0"/>
              <a:t>These </a:t>
            </a:r>
            <a:r>
              <a:rPr lang="en-US" altLang="zh-CN" dirty="0"/>
              <a:t>object must have been spawned with </a:t>
            </a:r>
            <a:r>
              <a:rPr lang="en-US" altLang="zh-CN" dirty="0" err="1">
                <a:hlinkClick r:id="rId2"/>
              </a:rPr>
              <a:t>NetworkServer.SpawnWithClientAuthority</a:t>
            </a:r>
            <a:r>
              <a:rPr lang="en-US" altLang="zh-CN" dirty="0"/>
              <a:t> or have authority set with </a:t>
            </a:r>
            <a:r>
              <a:rPr lang="en-US" altLang="zh-CN" dirty="0" err="1">
                <a:hlinkClick r:id="rId3"/>
              </a:rPr>
              <a:t>NetworkIdentity.AssignClientAuthority</a:t>
            </a:r>
            <a:r>
              <a:rPr lang="en-US" altLang="zh-CN" dirty="0" smtClean="0"/>
              <a:t>.</a:t>
            </a:r>
          </a:p>
          <a:p>
            <a:r>
              <a:rPr lang="en-US" altLang="zh-CN" dirty="0" smtClean="0"/>
              <a:t>Commands </a:t>
            </a:r>
            <a:r>
              <a:rPr lang="en-US" altLang="zh-CN" dirty="0"/>
              <a:t>sent from these object are run on the server instance of the object, not on the associated player object for the client.</a:t>
            </a:r>
            <a:endParaRPr lang="zh-CN" altLang="en-US" dirty="0"/>
          </a:p>
        </p:txBody>
      </p:sp>
    </p:spTree>
    <p:extLst>
      <p:ext uri="{BB962C8B-B14F-4D97-AF65-F5344CB8AC3E}">
        <p14:creationId xmlns:p14="http://schemas.microsoft.com/office/powerpoint/2010/main" val="1919087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ClientRpc</a:t>
            </a:r>
            <a:r>
              <a:rPr lang="en-US" altLang="zh-CN" b="1" dirty="0"/>
              <a:t> Calls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ClientRpc</a:t>
            </a:r>
            <a:r>
              <a:rPr lang="en-US" altLang="zh-CN" dirty="0"/>
              <a:t> calls are sent from objects on the server to objects on </a:t>
            </a:r>
            <a:r>
              <a:rPr lang="en-US" altLang="zh-CN" dirty="0" smtClean="0"/>
              <a:t>clients</a:t>
            </a:r>
          </a:p>
          <a:p>
            <a:pPr lvl="1"/>
            <a:r>
              <a:rPr lang="en-US" altLang="zh-CN" dirty="0" smtClean="0"/>
              <a:t>They </a:t>
            </a:r>
            <a:r>
              <a:rPr lang="en-US" altLang="zh-CN" dirty="0"/>
              <a:t>can be sent from any server object with a </a:t>
            </a:r>
            <a:r>
              <a:rPr lang="en-US" altLang="zh-CN" dirty="0" err="1"/>
              <a:t>NetworkIdentity</a:t>
            </a:r>
            <a:r>
              <a:rPr lang="en-US" altLang="zh-CN" dirty="0"/>
              <a:t> that has been </a:t>
            </a:r>
            <a:r>
              <a:rPr lang="en-US" altLang="zh-CN" dirty="0" smtClean="0"/>
              <a:t>spawned</a:t>
            </a:r>
          </a:p>
          <a:p>
            <a:r>
              <a:rPr lang="en-US" altLang="zh-CN" dirty="0" smtClean="0"/>
              <a:t>To </a:t>
            </a:r>
            <a:r>
              <a:rPr lang="en-US" altLang="zh-CN" dirty="0"/>
              <a:t>make a function into a </a:t>
            </a:r>
            <a:r>
              <a:rPr lang="en-US" altLang="zh-CN" dirty="0" err="1"/>
              <a:t>ClientRpc</a:t>
            </a:r>
            <a:r>
              <a:rPr lang="en-US" altLang="zh-CN" dirty="0"/>
              <a:t> call, add the [</a:t>
            </a:r>
            <a:r>
              <a:rPr lang="en-US" altLang="zh-CN" dirty="0" err="1"/>
              <a:t>ClientRpc</a:t>
            </a:r>
            <a:r>
              <a:rPr lang="en-US" altLang="zh-CN" dirty="0"/>
              <a:t>] custom attribute to it, and add the “</a:t>
            </a:r>
            <a:r>
              <a:rPr lang="en-US" altLang="zh-CN" dirty="0" err="1"/>
              <a:t>Rpc</a:t>
            </a:r>
            <a:r>
              <a:rPr lang="en-US" altLang="zh-CN" dirty="0"/>
              <a:t>” </a:t>
            </a:r>
            <a:r>
              <a:rPr lang="en-US" altLang="zh-CN" dirty="0" smtClean="0"/>
              <a:t>prefix</a:t>
            </a:r>
          </a:p>
          <a:p>
            <a:pPr lvl="1"/>
            <a:r>
              <a:rPr lang="en-US" altLang="zh-CN" dirty="0" smtClean="0"/>
              <a:t>This </a:t>
            </a:r>
            <a:r>
              <a:rPr lang="en-US" altLang="zh-CN" dirty="0"/>
              <a:t>function will now be run on clients when it is called on the </a:t>
            </a:r>
            <a:r>
              <a:rPr lang="en-US" altLang="zh-CN" dirty="0" smtClean="0"/>
              <a:t>server</a:t>
            </a:r>
          </a:p>
          <a:p>
            <a:pPr lvl="1"/>
            <a:r>
              <a:rPr lang="en-US" altLang="zh-CN" dirty="0" smtClean="0"/>
              <a:t>Any </a:t>
            </a:r>
            <a:r>
              <a:rPr lang="en-US" altLang="zh-CN" dirty="0"/>
              <a:t>arguments will automatically be passed to the clients with the </a:t>
            </a:r>
            <a:r>
              <a:rPr lang="en-US" altLang="zh-CN" dirty="0" err="1"/>
              <a:t>ClientRpc</a:t>
            </a:r>
            <a:r>
              <a:rPr lang="en-US" altLang="zh-CN" dirty="0"/>
              <a:t> </a:t>
            </a:r>
            <a:r>
              <a:rPr lang="en-US" altLang="zh-CN" dirty="0" smtClean="0"/>
              <a:t>call</a:t>
            </a:r>
          </a:p>
          <a:p>
            <a:r>
              <a:rPr lang="en-US" altLang="zh-CN" dirty="0" err="1" smtClean="0"/>
              <a:t>ClientRpc</a:t>
            </a:r>
            <a:r>
              <a:rPr lang="en-US" altLang="zh-CN" dirty="0" smtClean="0"/>
              <a:t> functions must have the prefix “</a:t>
            </a:r>
            <a:r>
              <a:rPr lang="en-US" altLang="zh-CN" dirty="0" err="1" smtClean="0"/>
              <a:t>Rpc</a:t>
            </a:r>
            <a:r>
              <a:rPr lang="en-US" altLang="zh-CN" dirty="0" smtClean="0"/>
              <a:t>”. This is a hint when reading code that calls the method - this function is special and is not invoked locally like a normal function.</a:t>
            </a:r>
          </a:p>
          <a:p>
            <a:endParaRPr lang="zh-CN" altLang="en-US" dirty="0"/>
          </a:p>
        </p:txBody>
      </p:sp>
    </p:spTree>
    <p:extLst>
      <p:ext uri="{BB962C8B-B14F-4D97-AF65-F5344CB8AC3E}">
        <p14:creationId xmlns:p14="http://schemas.microsoft.com/office/powerpoint/2010/main" val="128264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High Level API</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For building </a:t>
            </a:r>
            <a:r>
              <a:rPr lang="en-US" altLang="zh-CN" dirty="0"/>
              <a:t>multiplayer capabilities for Unity </a:t>
            </a:r>
            <a:r>
              <a:rPr lang="en-US" altLang="zh-CN" dirty="0" smtClean="0"/>
              <a:t>games</a:t>
            </a:r>
          </a:p>
          <a:p>
            <a:r>
              <a:rPr lang="en-US" altLang="zh-CN" dirty="0" smtClean="0"/>
              <a:t>It </a:t>
            </a:r>
            <a:r>
              <a:rPr lang="en-US" altLang="zh-CN" dirty="0"/>
              <a:t>is built on top of the lower level </a:t>
            </a:r>
            <a:r>
              <a:rPr lang="en-US" altLang="zh-CN" dirty="0">
                <a:hlinkClick r:id="rId2"/>
              </a:rPr>
              <a:t>transport</a:t>
            </a:r>
            <a:r>
              <a:rPr lang="en-US" altLang="zh-CN" dirty="0"/>
              <a:t> real-time communication layer, and handles many of the common tasks that are required for multiplayer </a:t>
            </a:r>
            <a:r>
              <a:rPr lang="en-US" altLang="zh-CN" dirty="0" smtClean="0"/>
              <a:t>games</a:t>
            </a:r>
          </a:p>
          <a:p>
            <a:r>
              <a:rPr lang="en-US" altLang="zh-CN" dirty="0" smtClean="0"/>
              <a:t>While </a:t>
            </a:r>
            <a:r>
              <a:rPr lang="en-US" altLang="zh-CN" dirty="0"/>
              <a:t>the transport layer supports any kind of network topology, the HLAPI is a server authoritative system; although it allows one of the participants to be a client and the server at the same time, so no dedicated server process is </a:t>
            </a:r>
            <a:r>
              <a:rPr lang="en-US" altLang="zh-CN" dirty="0" smtClean="0"/>
              <a:t>required</a:t>
            </a:r>
          </a:p>
          <a:p>
            <a:r>
              <a:rPr lang="en-US" altLang="zh-CN" dirty="0" smtClean="0"/>
              <a:t>Working </a:t>
            </a:r>
            <a:r>
              <a:rPr lang="en-US" altLang="zh-CN" dirty="0"/>
              <a:t>in conjunction with the </a:t>
            </a:r>
            <a:r>
              <a:rPr lang="en-US" altLang="zh-CN" dirty="0">
                <a:hlinkClick r:id="rId3"/>
              </a:rPr>
              <a:t>internet services</a:t>
            </a:r>
            <a:r>
              <a:rPr lang="en-US" altLang="zh-CN" dirty="0"/>
              <a:t>, this allows multiplayer games to be played over the internet with little work from developers.</a:t>
            </a:r>
            <a:endParaRPr lang="zh-CN" altLang="en-US" dirty="0"/>
          </a:p>
        </p:txBody>
      </p:sp>
    </p:spTree>
    <p:extLst>
      <p:ext uri="{BB962C8B-B14F-4D97-AF65-F5344CB8AC3E}">
        <p14:creationId xmlns:p14="http://schemas.microsoft.com/office/powerpoint/2010/main" val="1208813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95536" y="260648"/>
            <a:ext cx="8334672" cy="5909310"/>
          </a:xfrm>
          <a:prstGeom prst="rect">
            <a:avLst/>
          </a:prstGeom>
        </p:spPr>
        <p:txBody>
          <a:bodyPr wrap="square">
            <a:spAutoFit/>
          </a:bodyPr>
          <a:lstStyle/>
          <a:p>
            <a:r>
              <a:rPr lang="en-US" altLang="zh-CN" dirty="0"/>
              <a:t>class Player : </a:t>
            </a:r>
            <a:r>
              <a:rPr lang="en-US" altLang="zh-CN" dirty="0" err="1"/>
              <a:t>NetworkBehaviour</a:t>
            </a:r>
            <a:endParaRPr lang="en-US" altLang="zh-CN" dirty="0"/>
          </a:p>
          <a:p>
            <a:r>
              <a:rPr lang="en-US" altLang="zh-CN" dirty="0"/>
              <a:t>{</a:t>
            </a:r>
          </a:p>
          <a:p>
            <a:endParaRPr lang="en-US" altLang="zh-CN" dirty="0"/>
          </a:p>
          <a:p>
            <a:r>
              <a:rPr lang="en-US" altLang="zh-CN" dirty="0"/>
              <a:t>    [</a:t>
            </a:r>
            <a:r>
              <a:rPr lang="en-US" altLang="zh-CN" dirty="0" err="1"/>
              <a:t>SyncVar</a:t>
            </a:r>
            <a:r>
              <a:rPr lang="en-US" altLang="zh-CN" dirty="0"/>
              <a:t>]</a:t>
            </a:r>
          </a:p>
          <a:p>
            <a:r>
              <a:rPr lang="en-US" altLang="zh-CN" dirty="0"/>
              <a:t>    </a:t>
            </a:r>
            <a:r>
              <a:rPr lang="en-US" altLang="zh-CN" dirty="0" err="1"/>
              <a:t>int</a:t>
            </a:r>
            <a:r>
              <a:rPr lang="en-US" altLang="zh-CN" dirty="0"/>
              <a:t> health;</a:t>
            </a:r>
          </a:p>
          <a:p>
            <a:endParaRPr lang="en-US" altLang="zh-CN" dirty="0"/>
          </a:p>
          <a:p>
            <a:r>
              <a:rPr lang="en-US" altLang="zh-CN" dirty="0"/>
              <a:t>    [</a:t>
            </a:r>
            <a:r>
              <a:rPr lang="en-US" altLang="zh-CN" dirty="0" err="1"/>
              <a:t>ClientRpc</a:t>
            </a:r>
            <a:r>
              <a:rPr lang="en-US" altLang="zh-CN" dirty="0"/>
              <a:t>]</a:t>
            </a:r>
          </a:p>
          <a:p>
            <a:r>
              <a:rPr lang="en-US" altLang="zh-CN" dirty="0"/>
              <a:t>    void </a:t>
            </a:r>
            <a:r>
              <a:rPr lang="en-US" altLang="zh-CN" dirty="0" err="1"/>
              <a:t>RpcDamage</a:t>
            </a:r>
            <a:r>
              <a:rPr lang="en-US" altLang="zh-CN" dirty="0"/>
              <a:t>(</a:t>
            </a:r>
            <a:r>
              <a:rPr lang="en-US" altLang="zh-CN" dirty="0" err="1"/>
              <a:t>int</a:t>
            </a:r>
            <a:r>
              <a:rPr lang="en-US" altLang="zh-CN" dirty="0"/>
              <a:t> amount)</a:t>
            </a:r>
          </a:p>
          <a:p>
            <a:r>
              <a:rPr lang="en-US" altLang="zh-CN" dirty="0"/>
              <a:t>    {</a:t>
            </a:r>
          </a:p>
          <a:p>
            <a:r>
              <a:rPr lang="en-US" altLang="zh-CN" dirty="0"/>
              <a:t>        </a:t>
            </a:r>
            <a:r>
              <a:rPr lang="en-US" altLang="zh-CN" dirty="0" err="1"/>
              <a:t>Debug.Log</a:t>
            </a:r>
            <a:r>
              <a:rPr lang="en-US" altLang="zh-CN" dirty="0"/>
              <a:t>("Took damage:" + amount);</a:t>
            </a:r>
          </a:p>
          <a:p>
            <a:r>
              <a:rPr lang="en-US" altLang="zh-CN" dirty="0"/>
              <a:t>    }</a:t>
            </a:r>
          </a:p>
          <a:p>
            <a:endParaRPr lang="en-US" altLang="zh-CN" dirty="0"/>
          </a:p>
          <a:p>
            <a:r>
              <a:rPr lang="en-US" altLang="zh-CN" dirty="0"/>
              <a:t>    public void </a:t>
            </a:r>
            <a:r>
              <a:rPr lang="en-US" altLang="zh-CN" dirty="0" err="1"/>
              <a:t>TakeDamage</a:t>
            </a:r>
            <a:r>
              <a:rPr lang="en-US" altLang="zh-CN" dirty="0"/>
              <a:t>(</a:t>
            </a:r>
            <a:r>
              <a:rPr lang="en-US" altLang="zh-CN" dirty="0" err="1"/>
              <a:t>int</a:t>
            </a:r>
            <a:r>
              <a:rPr lang="en-US" altLang="zh-CN" dirty="0"/>
              <a:t> amount)</a:t>
            </a:r>
          </a:p>
          <a:p>
            <a:r>
              <a:rPr lang="en-US" altLang="zh-CN" dirty="0"/>
              <a:t>    {</a:t>
            </a:r>
          </a:p>
          <a:p>
            <a:r>
              <a:rPr lang="en-US" altLang="zh-CN" dirty="0"/>
              <a:t>        if (!</a:t>
            </a:r>
            <a:r>
              <a:rPr lang="en-US" altLang="zh-CN" dirty="0" err="1"/>
              <a:t>isServer</a:t>
            </a:r>
            <a:r>
              <a:rPr lang="en-US" altLang="zh-CN" dirty="0"/>
              <a:t>)</a:t>
            </a:r>
          </a:p>
          <a:p>
            <a:r>
              <a:rPr lang="en-US" altLang="zh-CN" dirty="0"/>
              <a:t>            return;</a:t>
            </a:r>
          </a:p>
          <a:p>
            <a:endParaRPr lang="en-US" altLang="zh-CN" dirty="0"/>
          </a:p>
          <a:p>
            <a:r>
              <a:rPr lang="en-US" altLang="zh-CN" dirty="0"/>
              <a:t>        health -= amount;</a:t>
            </a:r>
          </a:p>
          <a:p>
            <a:r>
              <a:rPr lang="en-US" altLang="zh-CN" dirty="0"/>
              <a:t>        </a:t>
            </a:r>
            <a:r>
              <a:rPr lang="en-US" altLang="zh-CN" dirty="0" err="1"/>
              <a:t>RpcDamage</a:t>
            </a:r>
            <a:r>
              <a:rPr lang="en-US" altLang="zh-CN" dirty="0"/>
              <a:t>(amount);</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144510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Arguments to Remote Actions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arguments passed to commands and </a:t>
            </a:r>
            <a:r>
              <a:rPr lang="en-US" altLang="zh-CN" dirty="0" err="1"/>
              <a:t>ClientRpc</a:t>
            </a:r>
            <a:r>
              <a:rPr lang="en-US" altLang="zh-CN" dirty="0"/>
              <a:t> calls are serialized and sent over the network. These arguments can be:</a:t>
            </a:r>
          </a:p>
          <a:p>
            <a:pPr lvl="1"/>
            <a:r>
              <a:rPr lang="en-US" altLang="zh-CN" dirty="0"/>
              <a:t>basic types (byte, </a:t>
            </a:r>
            <a:r>
              <a:rPr lang="en-US" altLang="zh-CN" dirty="0" err="1"/>
              <a:t>int</a:t>
            </a:r>
            <a:r>
              <a:rPr lang="en-US" altLang="zh-CN" dirty="0"/>
              <a:t>, float, string, UInt64, </a:t>
            </a:r>
            <a:r>
              <a:rPr lang="en-US" altLang="zh-CN" dirty="0" err="1"/>
              <a:t>etc</a:t>
            </a:r>
            <a:r>
              <a:rPr lang="en-US" altLang="zh-CN" dirty="0"/>
              <a:t>)</a:t>
            </a:r>
          </a:p>
          <a:p>
            <a:pPr lvl="1"/>
            <a:r>
              <a:rPr lang="en-US" altLang="zh-CN" dirty="0"/>
              <a:t>arrays of basic types</a:t>
            </a:r>
          </a:p>
          <a:p>
            <a:pPr lvl="1"/>
            <a:r>
              <a:rPr lang="en-US" altLang="zh-CN" dirty="0" err="1"/>
              <a:t>structs</a:t>
            </a:r>
            <a:r>
              <a:rPr lang="en-US" altLang="zh-CN" dirty="0"/>
              <a:t> containing allowable types</a:t>
            </a:r>
          </a:p>
          <a:p>
            <a:pPr lvl="1"/>
            <a:r>
              <a:rPr lang="en-US" altLang="zh-CN" dirty="0"/>
              <a:t>built-in unity math types (Vector3, Quaternion, </a:t>
            </a:r>
            <a:r>
              <a:rPr lang="en-US" altLang="zh-CN" dirty="0" err="1"/>
              <a:t>etc</a:t>
            </a:r>
            <a:r>
              <a:rPr lang="en-US" altLang="zh-CN" dirty="0"/>
              <a:t>)</a:t>
            </a:r>
          </a:p>
          <a:p>
            <a:pPr lvl="1"/>
            <a:r>
              <a:rPr lang="en-US" altLang="zh-CN" dirty="0" err="1"/>
              <a:t>NetworkIdentity</a:t>
            </a:r>
            <a:endParaRPr lang="en-US" altLang="zh-CN" dirty="0"/>
          </a:p>
          <a:p>
            <a:pPr lvl="1"/>
            <a:r>
              <a:rPr lang="en-US" altLang="zh-CN" dirty="0" err="1"/>
              <a:t>NetworkInstanceId</a:t>
            </a:r>
            <a:endParaRPr lang="en-US" altLang="zh-CN" dirty="0"/>
          </a:p>
          <a:p>
            <a:pPr lvl="1"/>
            <a:r>
              <a:rPr lang="en-US" altLang="zh-CN" dirty="0"/>
              <a:t>NetworkHash128</a:t>
            </a:r>
          </a:p>
          <a:p>
            <a:pPr lvl="1"/>
            <a:r>
              <a:rPr lang="en-US" altLang="zh-CN" dirty="0" err="1"/>
              <a:t>GameObject</a:t>
            </a:r>
            <a:r>
              <a:rPr lang="en-US" altLang="zh-CN" dirty="0"/>
              <a:t> with a </a:t>
            </a:r>
            <a:r>
              <a:rPr lang="en-US" altLang="zh-CN" dirty="0" err="1"/>
              <a:t>NetworkIdentity</a:t>
            </a:r>
            <a:r>
              <a:rPr lang="en-US" altLang="zh-CN" dirty="0"/>
              <a:t> component attached</a:t>
            </a:r>
          </a:p>
          <a:p>
            <a:endParaRPr lang="zh-CN" altLang="en-US" dirty="0"/>
          </a:p>
        </p:txBody>
      </p:sp>
    </p:spTree>
    <p:extLst>
      <p:ext uri="{BB962C8B-B14F-4D97-AF65-F5344CB8AC3E}">
        <p14:creationId xmlns:p14="http://schemas.microsoft.com/office/powerpoint/2010/main" val="12013719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Player Objects</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08070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In the HLAPI of the network system players are special kinds of </a:t>
            </a:r>
            <a:r>
              <a:rPr lang="en-US" altLang="zh-CN" dirty="0" smtClean="0"/>
              <a:t>objects</a:t>
            </a:r>
          </a:p>
          <a:p>
            <a:pPr lvl="1"/>
            <a:r>
              <a:rPr lang="en-US" altLang="zh-CN" dirty="0" smtClean="0"/>
              <a:t>They </a:t>
            </a:r>
            <a:r>
              <a:rPr lang="en-US" altLang="zh-CN" dirty="0"/>
              <a:t>represent the player on the server and so have the ability to run commands </a:t>
            </a:r>
            <a:r>
              <a:rPr lang="en-US" altLang="zh-CN" dirty="0" smtClean="0"/>
              <a:t>from </a:t>
            </a:r>
            <a:r>
              <a:rPr lang="en-US" altLang="zh-CN" dirty="0"/>
              <a:t>the player’s </a:t>
            </a:r>
            <a:r>
              <a:rPr lang="en-US" altLang="zh-CN" dirty="0" smtClean="0"/>
              <a:t>client</a:t>
            </a:r>
          </a:p>
          <a:p>
            <a:pPr lvl="2"/>
            <a:r>
              <a:rPr lang="en-US" altLang="zh-CN" dirty="0" smtClean="0"/>
              <a:t>which </a:t>
            </a:r>
            <a:r>
              <a:rPr lang="en-US" altLang="zh-CN" dirty="0"/>
              <a:t>are secure client-to-server remote procedure </a:t>
            </a:r>
            <a:r>
              <a:rPr lang="en-US" altLang="zh-CN" dirty="0" smtClean="0"/>
              <a:t>calls</a:t>
            </a:r>
          </a:p>
          <a:p>
            <a:r>
              <a:rPr lang="en-US" altLang="zh-CN" dirty="0" smtClean="0"/>
              <a:t>In </a:t>
            </a:r>
            <a:r>
              <a:rPr lang="en-US" altLang="zh-CN" dirty="0"/>
              <a:t>this server authoritative system, other non-player server side objects do not have the capability to receive commands directly from objects on </a:t>
            </a:r>
            <a:r>
              <a:rPr lang="en-US" altLang="zh-CN" dirty="0" smtClean="0"/>
              <a:t>clients</a:t>
            </a:r>
          </a:p>
          <a:p>
            <a:pPr lvl="1"/>
            <a:r>
              <a:rPr lang="en-US" altLang="zh-CN" dirty="0" smtClean="0"/>
              <a:t>This </a:t>
            </a:r>
            <a:r>
              <a:rPr lang="en-US" altLang="zh-CN" dirty="0"/>
              <a:t>is both for security and to reduce the complexity of working in a distributed </a:t>
            </a:r>
            <a:r>
              <a:rPr lang="en-US" altLang="zh-CN" dirty="0" smtClean="0"/>
              <a:t>environment</a:t>
            </a:r>
          </a:p>
          <a:p>
            <a:r>
              <a:rPr lang="en-US" altLang="zh-CN" dirty="0" smtClean="0"/>
              <a:t>Routing </a:t>
            </a:r>
            <a:r>
              <a:rPr lang="en-US" altLang="zh-CN" dirty="0"/>
              <a:t>all incoming commands from users through the player object ensures that these messages came from the right place, the right client, and can be handling in a central location. </a:t>
            </a:r>
            <a:endParaRPr lang="zh-CN" altLang="en-US" dirty="0"/>
          </a:p>
        </p:txBody>
      </p:sp>
    </p:spTree>
    <p:extLst>
      <p:ext uri="{BB962C8B-B14F-4D97-AF65-F5344CB8AC3E}">
        <p14:creationId xmlns:p14="http://schemas.microsoft.com/office/powerpoint/2010/main" val="2015274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When using the </a:t>
            </a:r>
            <a:r>
              <a:rPr lang="en-US" altLang="zh-CN" dirty="0" err="1"/>
              <a:t>NetworkManager</a:t>
            </a:r>
            <a:r>
              <a:rPr lang="en-US" altLang="zh-CN" dirty="0"/>
              <a:t>, a player is added by default when a client connects to the </a:t>
            </a:r>
            <a:r>
              <a:rPr lang="en-US" altLang="zh-CN" dirty="0" smtClean="0"/>
              <a:t>server</a:t>
            </a:r>
          </a:p>
          <a:p>
            <a:pPr lvl="1"/>
            <a:r>
              <a:rPr lang="en-US" altLang="zh-CN" dirty="0" smtClean="0"/>
              <a:t>In </a:t>
            </a:r>
            <a:r>
              <a:rPr lang="en-US" altLang="zh-CN" dirty="0"/>
              <a:t>some situations though, adding players should be deferred until some input event happens, so this </a:t>
            </a:r>
            <a:r>
              <a:rPr lang="en-US" altLang="zh-CN" dirty="0" err="1"/>
              <a:t>behaviour</a:t>
            </a:r>
            <a:r>
              <a:rPr lang="en-US" altLang="zh-CN" dirty="0"/>
              <a:t> can be turned off with the </a:t>
            </a:r>
            <a:r>
              <a:rPr lang="en-US" altLang="zh-CN" dirty="0" err="1"/>
              <a:t>AutoCreatePlayer</a:t>
            </a:r>
            <a:r>
              <a:rPr lang="en-US" altLang="zh-CN" dirty="0"/>
              <a:t> checkbox on the </a:t>
            </a:r>
            <a:r>
              <a:rPr lang="en-US" altLang="zh-CN" dirty="0" err="1"/>
              <a:t>NetworkManager</a:t>
            </a:r>
            <a:r>
              <a:rPr lang="en-US" altLang="zh-CN" dirty="0" smtClean="0"/>
              <a:t>.</a:t>
            </a:r>
          </a:p>
          <a:p>
            <a:r>
              <a:rPr lang="en-US" altLang="zh-CN" dirty="0" smtClean="0"/>
              <a:t>When </a:t>
            </a:r>
            <a:r>
              <a:rPr lang="en-US" altLang="zh-CN" dirty="0"/>
              <a:t>a player is added, the </a:t>
            </a:r>
            <a:r>
              <a:rPr lang="en-US" altLang="zh-CN" dirty="0" err="1"/>
              <a:t>NetworkManager</a:t>
            </a:r>
            <a:r>
              <a:rPr lang="en-US" altLang="zh-CN" dirty="0"/>
              <a:t> will instantiate an object from the </a:t>
            </a:r>
            <a:r>
              <a:rPr lang="en-US" altLang="zh-CN" dirty="0" err="1"/>
              <a:t>PlayerPrefab</a:t>
            </a:r>
            <a:r>
              <a:rPr lang="en-US" altLang="zh-CN" dirty="0"/>
              <a:t> and associate it with the </a:t>
            </a:r>
            <a:r>
              <a:rPr lang="en-US" altLang="zh-CN" dirty="0" smtClean="0"/>
              <a:t>connection</a:t>
            </a:r>
          </a:p>
          <a:p>
            <a:pPr lvl="1"/>
            <a:r>
              <a:rPr lang="en-US" altLang="zh-CN" dirty="0" smtClean="0"/>
              <a:t>This </a:t>
            </a:r>
            <a:r>
              <a:rPr lang="en-US" altLang="zh-CN" dirty="0"/>
              <a:t>is actually done by the </a:t>
            </a:r>
            <a:r>
              <a:rPr lang="en-US" altLang="zh-CN" dirty="0" err="1"/>
              <a:t>NetworkManager</a:t>
            </a:r>
            <a:r>
              <a:rPr lang="en-US" altLang="zh-CN" dirty="0"/>
              <a:t> calling </a:t>
            </a:r>
            <a:r>
              <a:rPr lang="en-US" altLang="zh-CN" dirty="0" err="1" smtClean="0">
                <a:hlinkClick r:id="rId2"/>
              </a:rPr>
              <a:t>NetworkServer.AddPlayerForConnection</a:t>
            </a:r>
            <a:endParaRPr lang="en-US" altLang="zh-CN" dirty="0" smtClean="0"/>
          </a:p>
          <a:p>
            <a:pPr lvl="1"/>
            <a:r>
              <a:rPr lang="en-US" altLang="zh-CN" dirty="0" smtClean="0"/>
              <a:t>This </a:t>
            </a:r>
            <a:r>
              <a:rPr lang="en-US" altLang="zh-CN" dirty="0" err="1"/>
              <a:t>behaviour</a:t>
            </a:r>
            <a:r>
              <a:rPr lang="en-US" altLang="zh-CN" dirty="0"/>
              <a:t> can be modified by overriding </a:t>
            </a:r>
            <a:r>
              <a:rPr lang="en-US" altLang="zh-CN" dirty="0" err="1" smtClean="0"/>
              <a:t>NetworkManager.OnServerAddPlayer</a:t>
            </a:r>
            <a:endParaRPr lang="en-US" altLang="zh-CN" dirty="0" smtClean="0"/>
          </a:p>
          <a:p>
            <a:pPr lvl="1"/>
            <a:r>
              <a:rPr lang="en-US" altLang="zh-CN" dirty="0" smtClean="0"/>
              <a:t>The </a:t>
            </a:r>
            <a:r>
              <a:rPr lang="en-US" altLang="zh-CN" dirty="0"/>
              <a:t>default implementation of </a:t>
            </a:r>
            <a:r>
              <a:rPr lang="en-US" altLang="zh-CN" dirty="0" err="1"/>
              <a:t>OnServerAddPlayer</a:t>
            </a:r>
            <a:r>
              <a:rPr lang="en-US" altLang="zh-CN" dirty="0"/>
              <a:t> instantiates a new player instance from the </a:t>
            </a:r>
            <a:r>
              <a:rPr lang="en-US" altLang="zh-CN" dirty="0" err="1"/>
              <a:t>PlayerPrefab</a:t>
            </a:r>
            <a:r>
              <a:rPr lang="en-US" altLang="zh-CN" dirty="0"/>
              <a:t> and calls </a:t>
            </a:r>
            <a:r>
              <a:rPr lang="en-US" altLang="zh-CN" dirty="0" err="1"/>
              <a:t>NetworkServer.AddPlayer</a:t>
            </a:r>
            <a:r>
              <a:rPr lang="en-US" altLang="zh-CN" dirty="0"/>
              <a:t> to spawn the new player </a:t>
            </a:r>
            <a:r>
              <a:rPr lang="en-US" altLang="zh-CN" dirty="0" smtClean="0"/>
              <a:t>instance</a:t>
            </a:r>
          </a:p>
          <a:p>
            <a:pPr lvl="1"/>
            <a:r>
              <a:rPr lang="en-US" altLang="zh-CN" dirty="0" smtClean="0"/>
              <a:t>A </a:t>
            </a:r>
            <a:r>
              <a:rPr lang="en-US" altLang="zh-CN" dirty="0"/>
              <a:t>custom implementation of </a:t>
            </a:r>
            <a:r>
              <a:rPr lang="en-US" altLang="zh-CN" dirty="0" err="1"/>
              <a:t>OnServerAddPlayer</a:t>
            </a:r>
            <a:r>
              <a:rPr lang="en-US" altLang="zh-CN" dirty="0"/>
              <a:t> must also call </a:t>
            </a:r>
            <a:r>
              <a:rPr lang="en-US" altLang="zh-CN" dirty="0" err="1"/>
              <a:t>NetworkServer.AddPlayer</a:t>
            </a:r>
            <a:r>
              <a:rPr lang="en-US" altLang="zh-CN" dirty="0"/>
              <a:t>, but is free to perform any other initialization it </a:t>
            </a:r>
            <a:r>
              <a:rPr lang="en-US" altLang="zh-CN" dirty="0" smtClean="0"/>
              <a:t>requires</a:t>
            </a:r>
            <a:endParaRPr lang="zh-CN" altLang="en-US" dirty="0"/>
          </a:p>
        </p:txBody>
      </p:sp>
    </p:spTree>
    <p:extLst>
      <p:ext uri="{BB962C8B-B14F-4D97-AF65-F5344CB8AC3E}">
        <p14:creationId xmlns:p14="http://schemas.microsoft.com/office/powerpoint/2010/main" val="4481459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539552" y="335846"/>
            <a:ext cx="8424936" cy="4801314"/>
          </a:xfrm>
          <a:prstGeom prst="rect">
            <a:avLst/>
          </a:prstGeom>
        </p:spPr>
        <p:txBody>
          <a:bodyPr wrap="square">
            <a:spAutoFit/>
          </a:bodyPr>
          <a:lstStyle/>
          <a:p>
            <a:r>
              <a:rPr lang="en-US" altLang="zh-CN" dirty="0"/>
              <a:t>class Player : </a:t>
            </a:r>
            <a:r>
              <a:rPr lang="en-US" altLang="zh-CN" dirty="0" err="1"/>
              <a:t>NetworkBehaviour</a:t>
            </a:r>
            <a:endParaRPr lang="en-US" altLang="zh-CN" dirty="0"/>
          </a:p>
          <a:p>
            <a:r>
              <a:rPr lang="en-US" altLang="zh-CN" dirty="0"/>
              <a:t>{</a:t>
            </a:r>
          </a:p>
          <a:p>
            <a:r>
              <a:rPr lang="en-US" altLang="zh-CN" dirty="0"/>
              <a:t>    [</a:t>
            </a:r>
            <a:r>
              <a:rPr lang="en-US" altLang="zh-CN" dirty="0" err="1"/>
              <a:t>SyncVar</a:t>
            </a:r>
            <a:r>
              <a:rPr lang="en-US" altLang="zh-CN" dirty="0"/>
              <a:t>]</a:t>
            </a:r>
          </a:p>
          <a:p>
            <a:r>
              <a:rPr lang="en-US" altLang="zh-CN" dirty="0"/>
              <a:t>    public Color </a:t>
            </a:r>
            <a:r>
              <a:rPr lang="en-US" altLang="zh-CN" dirty="0" err="1"/>
              <a:t>color</a:t>
            </a:r>
            <a:r>
              <a:rPr lang="en-US" altLang="zh-CN" dirty="0"/>
              <a:t>;</a:t>
            </a:r>
          </a:p>
          <a:p>
            <a:r>
              <a:rPr lang="en-US" altLang="zh-CN" dirty="0"/>
              <a:t>}</a:t>
            </a:r>
          </a:p>
          <a:p>
            <a:endParaRPr lang="en-US" altLang="zh-CN" dirty="0"/>
          </a:p>
          <a:p>
            <a:r>
              <a:rPr lang="en-US" altLang="zh-CN" dirty="0"/>
              <a:t>class </a:t>
            </a:r>
            <a:r>
              <a:rPr lang="en-US" altLang="zh-CN" dirty="0" err="1"/>
              <a:t>MyManager</a:t>
            </a:r>
            <a:r>
              <a:rPr lang="en-US" altLang="zh-CN" dirty="0"/>
              <a:t> : </a:t>
            </a:r>
            <a:r>
              <a:rPr lang="en-US" altLang="zh-CN" dirty="0" err="1"/>
              <a:t>NetworkManager</a:t>
            </a:r>
            <a:endParaRPr lang="en-US" altLang="zh-CN" dirty="0"/>
          </a:p>
          <a:p>
            <a:r>
              <a:rPr lang="en-US" altLang="zh-CN" dirty="0"/>
              <a:t>{</a:t>
            </a:r>
          </a:p>
          <a:p>
            <a:r>
              <a:rPr lang="en-US" altLang="zh-CN" dirty="0"/>
              <a:t>    public override void </a:t>
            </a:r>
            <a:r>
              <a:rPr lang="en-US" altLang="zh-CN" dirty="0" err="1"/>
              <a:t>OnServerAddPlayer</a:t>
            </a:r>
            <a:r>
              <a:rPr lang="en-US" altLang="zh-CN" dirty="0"/>
              <a:t>(</a:t>
            </a:r>
            <a:r>
              <a:rPr lang="en-US" altLang="zh-CN" dirty="0" err="1"/>
              <a:t>NetworkConnection</a:t>
            </a:r>
            <a:r>
              <a:rPr lang="en-US" altLang="zh-CN" dirty="0"/>
              <a:t> conn, short </a:t>
            </a:r>
            <a:r>
              <a:rPr lang="en-US" altLang="zh-CN" dirty="0" err="1"/>
              <a:t>playerControllerId</a:t>
            </a:r>
            <a:r>
              <a:rPr lang="en-US" altLang="zh-CN" dirty="0"/>
              <a:t>)</a:t>
            </a:r>
          </a:p>
          <a:p>
            <a:r>
              <a:rPr lang="en-US" altLang="zh-CN" dirty="0"/>
              <a:t>    {</a:t>
            </a:r>
          </a:p>
          <a:p>
            <a:r>
              <a:rPr lang="en-US" altLang="zh-CN" dirty="0"/>
              <a:t>        </a:t>
            </a:r>
            <a:r>
              <a:rPr lang="en-US" altLang="zh-CN" dirty="0" err="1"/>
              <a:t>GameObject</a:t>
            </a:r>
            <a:r>
              <a:rPr lang="en-US" altLang="zh-CN" dirty="0"/>
              <a:t> player = (</a:t>
            </a:r>
            <a:r>
              <a:rPr lang="en-US" altLang="zh-CN" dirty="0" err="1"/>
              <a:t>GameObject</a:t>
            </a:r>
            <a:r>
              <a:rPr lang="en-US" altLang="zh-CN" dirty="0"/>
              <a:t>)Instantiate(</a:t>
            </a:r>
            <a:r>
              <a:rPr lang="en-US" altLang="zh-CN" dirty="0" err="1"/>
              <a:t>playerPrefab</a:t>
            </a:r>
            <a:r>
              <a:rPr lang="en-US" altLang="zh-CN" dirty="0"/>
              <a:t>, Vector3.Zero, </a:t>
            </a:r>
            <a:r>
              <a:rPr lang="en-US" altLang="zh-CN" dirty="0" err="1"/>
              <a:t>Quaternion.Identity</a:t>
            </a:r>
            <a:r>
              <a:rPr lang="en-US" altLang="zh-CN" dirty="0"/>
              <a:t>);</a:t>
            </a:r>
          </a:p>
          <a:p>
            <a:r>
              <a:rPr lang="en-US" altLang="zh-CN" dirty="0"/>
              <a:t>        </a:t>
            </a:r>
            <a:r>
              <a:rPr lang="en-US" altLang="zh-CN" dirty="0" err="1"/>
              <a:t>player.GetComponent</a:t>
            </a:r>
            <a:r>
              <a:rPr lang="en-US" altLang="zh-CN" dirty="0"/>
              <a:t>&lt;Player&gt;().color = </a:t>
            </a:r>
            <a:r>
              <a:rPr lang="en-US" altLang="zh-CN" dirty="0" err="1"/>
              <a:t>Color.Red</a:t>
            </a:r>
            <a:r>
              <a:rPr lang="en-US" altLang="zh-CN" dirty="0"/>
              <a:t>;</a:t>
            </a:r>
          </a:p>
          <a:p>
            <a:r>
              <a:rPr lang="en-US" altLang="zh-CN" dirty="0"/>
              <a:t>        </a:t>
            </a:r>
            <a:r>
              <a:rPr lang="en-US" altLang="zh-CN" dirty="0" err="1"/>
              <a:t>NetworkServer.AddPlayerForConnection</a:t>
            </a:r>
            <a:r>
              <a:rPr lang="en-US" altLang="zh-CN" dirty="0"/>
              <a:t>(conn, player, </a:t>
            </a:r>
            <a:r>
              <a:rPr lang="en-US" altLang="zh-CN" dirty="0" err="1"/>
              <a:t>playerControllerId</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4147561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Ready State</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In addition to players, client connections also have a “ready” </a:t>
            </a:r>
            <a:r>
              <a:rPr lang="en-US" altLang="zh-CN" dirty="0" smtClean="0"/>
              <a:t>state</a:t>
            </a:r>
          </a:p>
          <a:p>
            <a:pPr lvl="1"/>
            <a:r>
              <a:rPr lang="en-US" altLang="zh-CN" dirty="0" smtClean="0"/>
              <a:t>A </a:t>
            </a:r>
            <a:r>
              <a:rPr lang="en-US" altLang="zh-CN" dirty="0"/>
              <a:t>client that is ready is sent spawned objects and state synchronization updates; a client that is not ready, is not sent these </a:t>
            </a:r>
            <a:r>
              <a:rPr lang="en-US" altLang="zh-CN" dirty="0" smtClean="0"/>
              <a:t>updates</a:t>
            </a:r>
          </a:p>
          <a:p>
            <a:r>
              <a:rPr lang="en-US" altLang="zh-CN" dirty="0" smtClean="0"/>
              <a:t>When </a:t>
            </a:r>
            <a:r>
              <a:rPr lang="en-US" altLang="zh-CN" dirty="0"/>
              <a:t>a client initially connects to a server it is not ready. While in this state, the client is able to do things that don’t require real-time interactions with the server </a:t>
            </a:r>
            <a:r>
              <a:rPr lang="en-US" altLang="zh-CN" dirty="0" smtClean="0"/>
              <a:t>simulation</a:t>
            </a:r>
          </a:p>
          <a:p>
            <a:pPr lvl="1"/>
            <a:r>
              <a:rPr lang="en-US" altLang="zh-CN" dirty="0" smtClean="0"/>
              <a:t>such </a:t>
            </a:r>
            <a:r>
              <a:rPr lang="en-US" altLang="zh-CN" dirty="0"/>
              <a:t>as load scenes, choose avatars or fill out login </a:t>
            </a:r>
            <a:r>
              <a:rPr lang="en-US" altLang="zh-CN" dirty="0" smtClean="0"/>
              <a:t>boxes</a:t>
            </a:r>
          </a:p>
          <a:p>
            <a:r>
              <a:rPr lang="en-US" altLang="zh-CN" dirty="0" smtClean="0"/>
              <a:t>Once </a:t>
            </a:r>
            <a:r>
              <a:rPr lang="en-US" altLang="zh-CN" dirty="0"/>
              <a:t>a client has all their pre-game work done, and all their assets loaded, they can call </a:t>
            </a:r>
            <a:r>
              <a:rPr lang="en-US" altLang="zh-CN" dirty="0" err="1">
                <a:hlinkClick r:id="rId2"/>
              </a:rPr>
              <a:t>ClientScene.Ready</a:t>
            </a:r>
            <a:r>
              <a:rPr lang="en-US" altLang="zh-CN" dirty="0"/>
              <a:t> to enter the ready </a:t>
            </a:r>
            <a:r>
              <a:rPr lang="en-US" altLang="zh-CN" dirty="0" smtClean="0"/>
              <a:t>state</a:t>
            </a:r>
            <a:endParaRPr lang="zh-CN" altLang="en-US" dirty="0"/>
          </a:p>
        </p:txBody>
      </p:sp>
    </p:spTree>
    <p:extLst>
      <p:ext uri="{BB962C8B-B14F-4D97-AF65-F5344CB8AC3E}">
        <p14:creationId xmlns:p14="http://schemas.microsoft.com/office/powerpoint/2010/main" val="1658915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Clients can send and receive network messages without being ready, which also means without having an active </a:t>
            </a:r>
            <a:r>
              <a:rPr lang="en-US" altLang="zh-CN" dirty="0" smtClean="0"/>
              <a:t>player</a:t>
            </a:r>
          </a:p>
          <a:p>
            <a:r>
              <a:rPr lang="en-US" altLang="zh-CN" dirty="0" smtClean="0"/>
              <a:t>So </a:t>
            </a:r>
            <a:r>
              <a:rPr lang="en-US" altLang="zh-CN" dirty="0"/>
              <a:t>a client at a menu or selection screen can be connected to the game and interact with it, even though they have no player </a:t>
            </a:r>
            <a:r>
              <a:rPr lang="en-US" altLang="zh-CN" dirty="0" smtClean="0"/>
              <a:t>object</a:t>
            </a:r>
            <a:endParaRPr lang="zh-CN" altLang="en-US" dirty="0"/>
          </a:p>
        </p:txBody>
      </p:sp>
    </p:spTree>
    <p:extLst>
      <p:ext uri="{BB962C8B-B14F-4D97-AF65-F5344CB8AC3E}">
        <p14:creationId xmlns:p14="http://schemas.microsoft.com/office/powerpoint/2010/main" val="21778100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Switching Players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player object for a connection can be replaced with </a:t>
            </a:r>
            <a:r>
              <a:rPr lang="en-US" altLang="zh-CN" dirty="0" err="1" smtClean="0">
                <a:hlinkClick r:id="rId2"/>
              </a:rPr>
              <a:t>NetworkServer.ReplacePlayerForConnection</a:t>
            </a:r>
            <a:endParaRPr lang="en-US" altLang="zh-CN" dirty="0" smtClean="0"/>
          </a:p>
          <a:p>
            <a:pPr lvl="1"/>
            <a:r>
              <a:rPr lang="en-US" altLang="zh-CN" dirty="0" smtClean="0"/>
              <a:t>This </a:t>
            </a:r>
            <a:r>
              <a:rPr lang="en-US" altLang="zh-CN" dirty="0"/>
              <a:t>can be useful to restrict the commands that can be issued by players at certain times, such as in a pre-game lobby </a:t>
            </a:r>
            <a:r>
              <a:rPr lang="en-US" altLang="zh-CN" dirty="0" smtClean="0"/>
              <a:t>screen</a:t>
            </a:r>
          </a:p>
          <a:p>
            <a:r>
              <a:rPr lang="en-US" altLang="zh-CN" dirty="0" smtClean="0"/>
              <a:t>This </a:t>
            </a:r>
            <a:r>
              <a:rPr lang="en-US" altLang="zh-CN" dirty="0"/>
              <a:t>function takes the same arguments as </a:t>
            </a:r>
            <a:r>
              <a:rPr lang="en-US" altLang="zh-CN" dirty="0" err="1"/>
              <a:t>AddPlayerForConnection</a:t>
            </a:r>
            <a:r>
              <a:rPr lang="en-US" altLang="zh-CN" dirty="0"/>
              <a:t>, but allows there to already be a player for that connection. The old player object does not have to be </a:t>
            </a:r>
            <a:r>
              <a:rPr lang="en-US" altLang="zh-CN" dirty="0" smtClean="0"/>
              <a:t>destroyed</a:t>
            </a:r>
          </a:p>
          <a:p>
            <a:r>
              <a:rPr lang="en-US" altLang="zh-CN" dirty="0" smtClean="0"/>
              <a:t>The </a:t>
            </a:r>
            <a:r>
              <a:rPr lang="en-US" altLang="zh-CN" dirty="0" err="1">
                <a:hlinkClick r:id="rId3"/>
              </a:rPr>
              <a:t>NetworkLobbyManager</a:t>
            </a:r>
            <a:r>
              <a:rPr lang="en-US" altLang="zh-CN" dirty="0"/>
              <a:t> uses this technique to switch from the </a:t>
            </a:r>
            <a:r>
              <a:rPr lang="en-US" altLang="zh-CN" dirty="0" err="1"/>
              <a:t>LobbyPlayer</a:t>
            </a:r>
            <a:r>
              <a:rPr lang="en-US" altLang="zh-CN" dirty="0"/>
              <a:t> to a game-play player when all the players in the lobby are ready.</a:t>
            </a:r>
            <a:endParaRPr lang="zh-CN" altLang="en-US" dirty="0"/>
          </a:p>
        </p:txBody>
      </p:sp>
    </p:spTree>
    <p:extLst>
      <p:ext uri="{BB962C8B-B14F-4D97-AF65-F5344CB8AC3E}">
        <p14:creationId xmlns:p14="http://schemas.microsoft.com/office/powerpoint/2010/main" val="5956262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0"/>
            <a:ext cx="8229600" cy="4525963"/>
          </a:xfrm>
        </p:spPr>
        <p:txBody>
          <a:bodyPr/>
          <a:lstStyle/>
          <a:p>
            <a:r>
              <a:rPr lang="en-US" altLang="zh-CN" dirty="0"/>
              <a:t>This can also be used to respawn a player after their object is </a:t>
            </a:r>
            <a:r>
              <a:rPr lang="en-US" altLang="zh-CN" dirty="0" smtClean="0"/>
              <a:t>destroyed</a:t>
            </a:r>
          </a:p>
          <a:p>
            <a:r>
              <a:rPr lang="en-US" altLang="zh-CN" dirty="0" smtClean="0"/>
              <a:t>In </a:t>
            </a:r>
            <a:r>
              <a:rPr lang="en-US" altLang="zh-CN" dirty="0"/>
              <a:t>some cases it is better to just disable an object and reset its game attributes on respawn, but to actually replace it with a new object you could use code like:</a:t>
            </a:r>
            <a:endParaRPr lang="zh-CN" altLang="en-US" dirty="0"/>
          </a:p>
        </p:txBody>
      </p:sp>
      <p:sp>
        <p:nvSpPr>
          <p:cNvPr id="4" name="矩形 3"/>
          <p:cNvSpPr/>
          <p:nvPr/>
        </p:nvSpPr>
        <p:spPr>
          <a:xfrm>
            <a:off x="683568" y="3284984"/>
            <a:ext cx="7902624" cy="3139321"/>
          </a:xfrm>
          <a:prstGeom prst="rect">
            <a:avLst/>
          </a:prstGeom>
        </p:spPr>
        <p:txBody>
          <a:bodyPr wrap="square">
            <a:spAutoFit/>
          </a:bodyPr>
          <a:lstStyle/>
          <a:p>
            <a:r>
              <a:rPr lang="en-US" altLang="zh-CN" dirty="0"/>
              <a:t>class </a:t>
            </a:r>
            <a:r>
              <a:rPr lang="en-US" altLang="zh-CN" dirty="0" err="1"/>
              <a:t>GameManager</a:t>
            </a:r>
            <a:endParaRPr lang="en-US" altLang="zh-CN" dirty="0"/>
          </a:p>
          <a:p>
            <a:r>
              <a:rPr lang="en-US" altLang="zh-CN" dirty="0"/>
              <a:t>{</a:t>
            </a:r>
          </a:p>
          <a:p>
            <a:r>
              <a:rPr lang="en-US" altLang="zh-CN" dirty="0"/>
              <a:t>    public void </a:t>
            </a:r>
            <a:r>
              <a:rPr lang="en-US" altLang="zh-CN" dirty="0" err="1"/>
              <a:t>PlayerWasKilled</a:t>
            </a:r>
            <a:r>
              <a:rPr lang="en-US" altLang="zh-CN" dirty="0"/>
              <a:t>(Player player)</a:t>
            </a:r>
          </a:p>
          <a:p>
            <a:r>
              <a:rPr lang="en-US" altLang="zh-CN" dirty="0"/>
              <a:t>    {</a:t>
            </a:r>
          </a:p>
          <a:p>
            <a:r>
              <a:rPr lang="en-US" altLang="zh-CN" dirty="0"/>
              <a:t>        </a:t>
            </a:r>
            <a:r>
              <a:rPr lang="en-US" altLang="zh-CN" dirty="0" err="1"/>
              <a:t>var</a:t>
            </a:r>
            <a:r>
              <a:rPr lang="en-US" altLang="zh-CN" dirty="0"/>
              <a:t> conn = </a:t>
            </a:r>
            <a:r>
              <a:rPr lang="en-US" altLang="zh-CN" dirty="0" err="1"/>
              <a:t>oldPlayer.connectionToClient</a:t>
            </a:r>
            <a:r>
              <a:rPr lang="en-US" altLang="zh-CN" dirty="0"/>
              <a:t>;</a:t>
            </a:r>
          </a:p>
          <a:p>
            <a:r>
              <a:rPr lang="en-US" altLang="zh-CN" dirty="0"/>
              <a:t>        </a:t>
            </a:r>
            <a:r>
              <a:rPr lang="en-US" altLang="zh-CN" dirty="0" err="1"/>
              <a:t>var</a:t>
            </a:r>
            <a:r>
              <a:rPr lang="en-US" altLang="zh-CN" dirty="0"/>
              <a:t> </a:t>
            </a:r>
            <a:r>
              <a:rPr lang="en-US" altLang="zh-CN" dirty="0" err="1"/>
              <a:t>newPlayer</a:t>
            </a:r>
            <a:r>
              <a:rPr lang="en-US" altLang="zh-CN" dirty="0"/>
              <a:t> = Instantiate&lt;</a:t>
            </a:r>
            <a:r>
              <a:rPr lang="en-US" altLang="zh-CN" dirty="0" err="1"/>
              <a:t>GameObject</a:t>
            </a:r>
            <a:r>
              <a:rPr lang="en-US" altLang="zh-CN" dirty="0"/>
              <a:t>&gt;(</a:t>
            </a:r>
            <a:r>
              <a:rPr lang="en-US" altLang="zh-CN" dirty="0" err="1"/>
              <a:t>playerPrefab</a:t>
            </a:r>
            <a:r>
              <a:rPr lang="en-US" altLang="zh-CN" dirty="0"/>
              <a:t>);</a:t>
            </a:r>
          </a:p>
          <a:p>
            <a:r>
              <a:rPr lang="en-US" altLang="zh-CN" dirty="0"/>
              <a:t>        Destroy(</a:t>
            </a:r>
            <a:r>
              <a:rPr lang="en-US" altLang="zh-CN" dirty="0" err="1"/>
              <a:t>oldPlayer.gameObject</a:t>
            </a:r>
            <a:r>
              <a:rPr lang="en-US" altLang="zh-CN" dirty="0"/>
              <a:t>);</a:t>
            </a:r>
          </a:p>
          <a:p>
            <a:r>
              <a:rPr lang="en-US" altLang="zh-CN" dirty="0"/>
              <a:t>    </a:t>
            </a:r>
          </a:p>
          <a:p>
            <a:r>
              <a:rPr lang="en-US" altLang="zh-CN" dirty="0"/>
              <a:t>        </a:t>
            </a:r>
            <a:r>
              <a:rPr lang="en-US" altLang="zh-CN" dirty="0" err="1"/>
              <a:t>NetworkServer.ReplacePlayerForConnection</a:t>
            </a:r>
            <a:r>
              <a:rPr lang="en-US" altLang="zh-CN" dirty="0"/>
              <a:t>(conn, </a:t>
            </a:r>
            <a:r>
              <a:rPr lang="en-US" altLang="zh-CN" dirty="0" err="1"/>
              <a:t>newPlayer</a:t>
            </a:r>
            <a:r>
              <a:rPr lang="en-US" altLang="zh-CN" dirty="0"/>
              <a:t>, 0);</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87978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The HLAPI is a new set of networking commands built into Unity, within a new namespace: </a:t>
            </a:r>
            <a:r>
              <a:rPr lang="en-US" altLang="zh-CN" dirty="0" err="1" smtClean="0"/>
              <a:t>UnityEngine.Networking</a:t>
            </a:r>
            <a:endParaRPr lang="en-US" altLang="zh-CN" dirty="0" smtClean="0"/>
          </a:p>
          <a:p>
            <a:r>
              <a:rPr lang="en-US" altLang="zh-CN" dirty="0" smtClean="0"/>
              <a:t>It </a:t>
            </a:r>
            <a:r>
              <a:rPr lang="en-US" altLang="zh-CN" dirty="0"/>
              <a:t>is focused on ease of use and iterative development and provides services useful for multiplayer games, such as:</a:t>
            </a:r>
          </a:p>
          <a:p>
            <a:pPr lvl="1"/>
            <a:r>
              <a:rPr lang="en-US" altLang="zh-CN" dirty="0"/>
              <a:t>•Message handlers</a:t>
            </a:r>
          </a:p>
          <a:p>
            <a:pPr lvl="1"/>
            <a:r>
              <a:rPr lang="en-US" altLang="zh-CN" dirty="0"/>
              <a:t>•General purpose high performance serialization</a:t>
            </a:r>
          </a:p>
          <a:p>
            <a:pPr lvl="1"/>
            <a:r>
              <a:rPr lang="en-US" altLang="zh-CN" dirty="0"/>
              <a:t>•Distributed object management</a:t>
            </a:r>
          </a:p>
          <a:p>
            <a:pPr lvl="1"/>
            <a:r>
              <a:rPr lang="en-US" altLang="zh-CN" dirty="0"/>
              <a:t>•State synchronization</a:t>
            </a:r>
          </a:p>
          <a:p>
            <a:pPr lvl="1"/>
            <a:r>
              <a:rPr lang="en-US" altLang="zh-CN" dirty="0"/>
              <a:t>•Network classes: Server, Client, Connection, </a:t>
            </a:r>
            <a:r>
              <a:rPr lang="en-US" altLang="zh-CN" dirty="0" err="1"/>
              <a:t>etc</a:t>
            </a:r>
            <a:endParaRPr lang="en-US" altLang="zh-CN" dirty="0"/>
          </a:p>
          <a:p>
            <a:endParaRPr lang="zh-CN" altLang="en-US" dirty="0"/>
          </a:p>
        </p:txBody>
      </p:sp>
    </p:spTree>
    <p:extLst>
      <p:ext uri="{BB962C8B-B14F-4D97-AF65-F5344CB8AC3E}">
        <p14:creationId xmlns:p14="http://schemas.microsoft.com/office/powerpoint/2010/main" val="21691779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If the player object for a connection is destroyed, then that client will be unable to execute Commands. They can however still send network messages.</a:t>
            </a:r>
          </a:p>
          <a:p>
            <a:r>
              <a:rPr lang="en-US" altLang="zh-CN" dirty="0"/>
              <a:t>To use </a:t>
            </a:r>
            <a:r>
              <a:rPr lang="en-US" altLang="zh-CN" dirty="0" err="1"/>
              <a:t>ReplacePlayerForConnection</a:t>
            </a:r>
            <a:r>
              <a:rPr lang="en-US" altLang="zh-CN" dirty="0"/>
              <a:t> you must have the </a:t>
            </a:r>
            <a:r>
              <a:rPr lang="en-US" altLang="zh-CN" dirty="0" err="1"/>
              <a:t>NetworkConnection</a:t>
            </a:r>
            <a:r>
              <a:rPr lang="en-US" altLang="zh-CN" dirty="0"/>
              <a:t> object for the player’s client to establish the relationship between the object and the </a:t>
            </a:r>
            <a:r>
              <a:rPr lang="en-US" altLang="zh-CN" dirty="0" smtClean="0"/>
              <a:t>client</a:t>
            </a:r>
          </a:p>
          <a:p>
            <a:pPr lvl="1"/>
            <a:r>
              <a:rPr lang="en-US" altLang="zh-CN" dirty="0" smtClean="0"/>
              <a:t>This </a:t>
            </a:r>
            <a:r>
              <a:rPr lang="en-US" altLang="zh-CN" dirty="0"/>
              <a:t>is usually the property </a:t>
            </a:r>
            <a:r>
              <a:rPr lang="en-US" altLang="zh-CN" dirty="0" err="1"/>
              <a:t>connectionToClient</a:t>
            </a:r>
            <a:r>
              <a:rPr lang="en-US" altLang="zh-CN" dirty="0"/>
              <a:t> on the </a:t>
            </a:r>
            <a:r>
              <a:rPr lang="en-US" altLang="zh-CN" dirty="0" err="1">
                <a:hlinkClick r:id="rId2"/>
              </a:rPr>
              <a:t>NetworkBehaviour</a:t>
            </a:r>
            <a:r>
              <a:rPr lang="en-US" altLang="zh-CN" dirty="0"/>
              <a:t> class, but if the old player has already been destroyed, then that may not be readily available. </a:t>
            </a:r>
          </a:p>
          <a:p>
            <a:r>
              <a:rPr lang="en-US" altLang="zh-CN" dirty="0"/>
              <a:t>To find the connection, there are some lists available. If using the </a:t>
            </a:r>
            <a:r>
              <a:rPr lang="en-US" altLang="zh-CN" dirty="0" err="1">
                <a:hlinkClick r:id="rId3"/>
              </a:rPr>
              <a:t>NetworkLobbyManager</a:t>
            </a:r>
            <a:r>
              <a:rPr lang="en-US" altLang="zh-CN" dirty="0"/>
              <a:t>, then the lobby players are available in </a:t>
            </a:r>
            <a:r>
              <a:rPr lang="en-US" altLang="zh-CN" dirty="0" err="1">
                <a:hlinkClick r:id="rId4"/>
              </a:rPr>
              <a:t>lobbySlots</a:t>
            </a:r>
            <a:r>
              <a:rPr lang="en-US" altLang="zh-CN" dirty="0"/>
              <a:t>. Also, the </a:t>
            </a:r>
            <a:r>
              <a:rPr lang="en-US" altLang="zh-CN" dirty="0" err="1">
                <a:hlinkClick r:id="rId5"/>
              </a:rPr>
              <a:t>NetworkServer</a:t>
            </a:r>
            <a:r>
              <a:rPr lang="en-US" altLang="zh-CN" dirty="0"/>
              <a:t> has lists of </a:t>
            </a:r>
            <a:r>
              <a:rPr lang="en-US" altLang="zh-CN" dirty="0">
                <a:hlinkClick r:id="rId6"/>
              </a:rPr>
              <a:t>connections</a:t>
            </a:r>
            <a:r>
              <a:rPr lang="en-US" altLang="zh-CN" dirty="0"/>
              <a:t> and </a:t>
            </a:r>
            <a:r>
              <a:rPr lang="en-US" altLang="zh-CN" dirty="0" err="1">
                <a:hlinkClick r:id="rId7"/>
              </a:rPr>
              <a:t>localConnections</a:t>
            </a:r>
            <a:r>
              <a:rPr lang="en-US" altLang="zh-CN" dirty="0"/>
              <a:t> . </a:t>
            </a:r>
          </a:p>
          <a:p>
            <a:endParaRPr lang="zh-CN" altLang="en-US" dirty="0"/>
          </a:p>
        </p:txBody>
      </p:sp>
    </p:spTree>
    <p:extLst>
      <p:ext uri="{BB962C8B-B14F-4D97-AF65-F5344CB8AC3E}">
        <p14:creationId xmlns:p14="http://schemas.microsoft.com/office/powerpoint/2010/main" val="33831868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Object Visibility</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128751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err="1"/>
              <a:t>UNet</a:t>
            </a:r>
            <a:r>
              <a:rPr lang="en-US" altLang="zh-CN" dirty="0"/>
              <a:t> supports the idea that not all objects on the server should be visible to all players in the </a:t>
            </a:r>
            <a:r>
              <a:rPr lang="en-US" altLang="zh-CN" dirty="0" smtClean="0"/>
              <a:t>game</a:t>
            </a:r>
          </a:p>
          <a:p>
            <a:pPr lvl="1"/>
            <a:r>
              <a:rPr lang="en-US" altLang="zh-CN" dirty="0" smtClean="0"/>
              <a:t>This </a:t>
            </a:r>
            <a:r>
              <a:rPr lang="en-US" altLang="zh-CN" dirty="0"/>
              <a:t>is sometimes called “Area of </a:t>
            </a:r>
            <a:r>
              <a:rPr lang="en-US" altLang="zh-CN" dirty="0" smtClean="0"/>
              <a:t>Interest”</a:t>
            </a:r>
          </a:p>
          <a:p>
            <a:pPr lvl="1"/>
            <a:r>
              <a:rPr lang="en-US" altLang="zh-CN" dirty="0" smtClean="0"/>
              <a:t>players </a:t>
            </a:r>
            <a:r>
              <a:rPr lang="en-US" altLang="zh-CN" dirty="0"/>
              <a:t>are only given visibility to objects that the game determines are relevant or interesting to </a:t>
            </a:r>
            <a:r>
              <a:rPr lang="en-US" altLang="zh-CN" dirty="0" smtClean="0"/>
              <a:t>them</a:t>
            </a:r>
          </a:p>
          <a:p>
            <a:pPr lvl="1"/>
            <a:r>
              <a:rPr lang="en-US" altLang="zh-CN" dirty="0" smtClean="0"/>
              <a:t>Some </a:t>
            </a:r>
            <a:r>
              <a:rPr lang="en-US" altLang="zh-CN" dirty="0"/>
              <a:t>game features that use this concept are Fog Of War, Stealth and proximity based </a:t>
            </a:r>
            <a:r>
              <a:rPr lang="en-US" altLang="zh-CN" dirty="0" smtClean="0"/>
              <a:t>visibility</a:t>
            </a:r>
          </a:p>
          <a:p>
            <a:r>
              <a:rPr lang="en-US" altLang="zh-CN" dirty="0" smtClean="0"/>
              <a:t>This </a:t>
            </a:r>
            <a:r>
              <a:rPr lang="en-US" altLang="zh-CN" dirty="0"/>
              <a:t>is especially important when the game world is very large on the server or contains many networked </a:t>
            </a:r>
            <a:r>
              <a:rPr lang="en-US" altLang="zh-CN" dirty="0" smtClean="0"/>
              <a:t>objects</a:t>
            </a:r>
          </a:p>
          <a:p>
            <a:r>
              <a:rPr lang="en-US" altLang="zh-CN" dirty="0" smtClean="0"/>
              <a:t>Reducing </a:t>
            </a:r>
            <a:r>
              <a:rPr lang="en-US" altLang="zh-CN" dirty="0"/>
              <a:t>the set of objects visible to player reduces login times, and ongoing </a:t>
            </a:r>
            <a:r>
              <a:rPr lang="en-US" altLang="zh-CN" dirty="0" smtClean="0"/>
              <a:t>bandwidth</a:t>
            </a:r>
          </a:p>
          <a:p>
            <a:pPr lvl="1"/>
            <a:r>
              <a:rPr lang="en-US" altLang="zh-CN" dirty="0" smtClean="0"/>
              <a:t>as </a:t>
            </a:r>
            <a:r>
              <a:rPr lang="en-US" altLang="zh-CN" dirty="0"/>
              <a:t>updates are only sent to players for objects that are visible to them.</a:t>
            </a:r>
            <a:endParaRPr lang="zh-CN" altLang="en-US" dirty="0"/>
          </a:p>
        </p:txBody>
      </p:sp>
    </p:spTree>
    <p:extLst>
      <p:ext uri="{BB962C8B-B14F-4D97-AF65-F5344CB8AC3E}">
        <p14:creationId xmlns:p14="http://schemas.microsoft.com/office/powerpoint/2010/main" val="14512745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NetworkProximityChecker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simplest way to restrict object visibility for players is use the built-in [</a:t>
            </a:r>
            <a:r>
              <a:rPr lang="en-US" altLang="zh-CN" dirty="0" err="1"/>
              <a:t>NetworkProximityChecker</a:t>
            </a:r>
            <a:r>
              <a:rPr lang="en-US" altLang="zh-CN" dirty="0"/>
              <a:t>] </a:t>
            </a:r>
            <a:r>
              <a:rPr lang="en-US" altLang="zh-CN" dirty="0" smtClean="0"/>
              <a:t>component</a:t>
            </a:r>
          </a:p>
          <a:p>
            <a:r>
              <a:rPr lang="en-US" altLang="zh-CN" dirty="0" smtClean="0"/>
              <a:t>This </a:t>
            </a:r>
            <a:r>
              <a:rPr lang="en-US" altLang="zh-CN" dirty="0"/>
              <a:t>works in conjunction with the Unity 3D physics or 2D physics systems to only allow players to see objects that are close to </a:t>
            </a:r>
            <a:r>
              <a:rPr lang="en-US" altLang="zh-CN" dirty="0" smtClean="0"/>
              <a:t>them</a:t>
            </a:r>
          </a:p>
          <a:p>
            <a:pPr lvl="1"/>
            <a:r>
              <a:rPr lang="en-US" altLang="zh-CN" dirty="0" smtClean="0"/>
              <a:t>To </a:t>
            </a:r>
            <a:r>
              <a:rPr lang="en-US" altLang="zh-CN" dirty="0"/>
              <a:t>use this component, add it to the prefab of the networked object that you want to have restricted visibility</a:t>
            </a:r>
            <a:r>
              <a:rPr lang="en-US" altLang="zh-CN" dirty="0" smtClean="0"/>
              <a:t>.</a:t>
            </a:r>
          </a:p>
          <a:p>
            <a:pPr lvl="1"/>
            <a:r>
              <a:rPr lang="en-US" altLang="zh-CN" dirty="0" smtClean="0"/>
              <a:t>The </a:t>
            </a:r>
            <a:r>
              <a:rPr lang="en-US" altLang="zh-CN" dirty="0" err="1"/>
              <a:t>NetworkProximityChecker</a:t>
            </a:r>
            <a:r>
              <a:rPr lang="en-US" altLang="zh-CN" dirty="0"/>
              <a:t> has some configurable parameters. Objects further away than “Vis Range” will not be visible to a player, and each player’s set of visible objects will be recalculated every “Vis Update Interval” seconds.</a:t>
            </a:r>
          </a:p>
          <a:p>
            <a:r>
              <a:rPr lang="en-US" altLang="zh-CN" dirty="0"/>
              <a:t>Object must have physics colliders to work with the </a:t>
            </a:r>
            <a:r>
              <a:rPr lang="en-US" altLang="zh-CN" dirty="0" err="1"/>
              <a:t>NetworkProximityChecker</a:t>
            </a:r>
            <a:r>
              <a:rPr lang="en-US" altLang="zh-CN" dirty="0"/>
              <a:t>. </a:t>
            </a:r>
          </a:p>
          <a:p>
            <a:endParaRPr lang="zh-CN" altLang="en-US" dirty="0"/>
          </a:p>
        </p:txBody>
      </p:sp>
    </p:spTree>
    <p:extLst>
      <p:ext uri="{BB962C8B-B14F-4D97-AF65-F5344CB8AC3E}">
        <p14:creationId xmlns:p14="http://schemas.microsoft.com/office/powerpoint/2010/main" val="25833154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Visibility on Remote Clients</a:t>
            </a:r>
            <a:endParaRPr lang="zh-CN" altLang="en-US" dirty="0"/>
          </a:p>
        </p:txBody>
      </p:sp>
      <p:sp>
        <p:nvSpPr>
          <p:cNvPr id="3" name="内容占位符 2"/>
          <p:cNvSpPr>
            <a:spLocks noGrp="1"/>
          </p:cNvSpPr>
          <p:nvPr>
            <p:ph idx="1"/>
          </p:nvPr>
        </p:nvSpPr>
        <p:spPr>
          <a:xfrm>
            <a:off x="457200" y="1600200"/>
            <a:ext cx="8229600" cy="5069160"/>
          </a:xfrm>
        </p:spPr>
        <p:txBody>
          <a:bodyPr>
            <a:normAutofit fontScale="70000" lnSpcReduction="20000"/>
          </a:bodyPr>
          <a:lstStyle/>
          <a:p>
            <a:r>
              <a:rPr lang="en-US" altLang="zh-CN" dirty="0"/>
              <a:t>When a player on a remote client joins a network game, only objects that are visible to the player will be spawned on that </a:t>
            </a:r>
            <a:r>
              <a:rPr lang="en-US" altLang="zh-CN" dirty="0" smtClean="0"/>
              <a:t>client</a:t>
            </a:r>
          </a:p>
          <a:p>
            <a:pPr lvl="1"/>
            <a:r>
              <a:rPr lang="en-US" altLang="zh-CN" dirty="0" smtClean="0"/>
              <a:t>So </a:t>
            </a:r>
            <a:r>
              <a:rPr lang="en-US" altLang="zh-CN" dirty="0"/>
              <a:t>even if the player enters a large world with many networked objects, the time for world entry can be kept </a:t>
            </a:r>
            <a:r>
              <a:rPr lang="en-US" altLang="zh-CN" dirty="0" smtClean="0"/>
              <a:t>reasonable</a:t>
            </a:r>
          </a:p>
          <a:p>
            <a:pPr lvl="1"/>
            <a:r>
              <a:rPr lang="en-US" altLang="zh-CN" dirty="0" smtClean="0"/>
              <a:t>This </a:t>
            </a:r>
            <a:r>
              <a:rPr lang="en-US" altLang="zh-CN" dirty="0"/>
              <a:t>applies to networked objects in the scene, but does not affect the loading of assets - the assets for registered prefabs and scene objects are still loaded.</a:t>
            </a:r>
          </a:p>
          <a:p>
            <a:r>
              <a:rPr lang="en-US" altLang="zh-CN" dirty="0"/>
              <a:t>As a player moves within the world, the set of visible objects will </a:t>
            </a:r>
            <a:r>
              <a:rPr lang="en-US" altLang="zh-CN" dirty="0" smtClean="0"/>
              <a:t>change</a:t>
            </a:r>
          </a:p>
          <a:p>
            <a:pPr lvl="1"/>
            <a:r>
              <a:rPr lang="en-US" altLang="zh-CN" dirty="0" smtClean="0"/>
              <a:t> </a:t>
            </a:r>
            <a:r>
              <a:rPr lang="en-US" altLang="zh-CN" dirty="0"/>
              <a:t>As this happens, the client is told about these </a:t>
            </a:r>
            <a:r>
              <a:rPr lang="en-US" altLang="zh-CN" dirty="0" smtClean="0"/>
              <a:t>changes</a:t>
            </a:r>
          </a:p>
          <a:p>
            <a:pPr lvl="1"/>
            <a:r>
              <a:rPr lang="en-US" altLang="zh-CN" dirty="0" smtClean="0"/>
              <a:t>There </a:t>
            </a:r>
            <a:r>
              <a:rPr lang="en-US" altLang="zh-CN" dirty="0"/>
              <a:t>is an </a:t>
            </a:r>
            <a:r>
              <a:rPr lang="en-US" altLang="zh-CN" dirty="0" err="1"/>
              <a:t>ObjectHide</a:t>
            </a:r>
            <a:r>
              <a:rPr lang="en-US" altLang="zh-CN" dirty="0"/>
              <a:t> message that is sent to clients when an object is no longer </a:t>
            </a:r>
            <a:r>
              <a:rPr lang="en-US" altLang="zh-CN" dirty="0" smtClean="0"/>
              <a:t>visible</a:t>
            </a:r>
          </a:p>
          <a:p>
            <a:pPr lvl="1"/>
            <a:r>
              <a:rPr lang="en-US" altLang="zh-CN" dirty="0" smtClean="0"/>
              <a:t>The </a:t>
            </a:r>
            <a:r>
              <a:rPr lang="en-US" altLang="zh-CN" dirty="0"/>
              <a:t>default </a:t>
            </a:r>
            <a:r>
              <a:rPr lang="en-US" altLang="zh-CN" dirty="0" err="1"/>
              <a:t>behaviour</a:t>
            </a:r>
            <a:r>
              <a:rPr lang="en-US" altLang="zh-CN" dirty="0"/>
              <a:t> for handling this message is to destroy the </a:t>
            </a:r>
            <a:r>
              <a:rPr lang="en-US" altLang="zh-CN" dirty="0" smtClean="0"/>
              <a:t>object</a:t>
            </a:r>
          </a:p>
          <a:p>
            <a:r>
              <a:rPr lang="en-US" altLang="zh-CN" dirty="0" smtClean="0"/>
              <a:t>When </a:t>
            </a:r>
            <a:r>
              <a:rPr lang="en-US" altLang="zh-CN" dirty="0"/>
              <a:t>an object becomes visible, the client receives an </a:t>
            </a:r>
            <a:r>
              <a:rPr lang="en-US" altLang="zh-CN" dirty="0" err="1"/>
              <a:t>ObjectSpawn</a:t>
            </a:r>
            <a:r>
              <a:rPr lang="en-US" altLang="zh-CN" dirty="0"/>
              <a:t> </a:t>
            </a:r>
            <a:r>
              <a:rPr lang="en-US" altLang="zh-CN" dirty="0" smtClean="0"/>
              <a:t>message</a:t>
            </a:r>
            <a:endParaRPr lang="zh-CN" altLang="en-US" dirty="0"/>
          </a:p>
        </p:txBody>
      </p:sp>
    </p:spTree>
    <p:extLst>
      <p:ext uri="{BB962C8B-B14F-4D97-AF65-F5344CB8AC3E}">
        <p14:creationId xmlns:p14="http://schemas.microsoft.com/office/powerpoint/2010/main" val="2411400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Visibility on the Host</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As the host shares the same scene as the server, it cannot destroy objects that are not visible to the local player. Instead, there is a virtual function on </a:t>
            </a:r>
            <a:r>
              <a:rPr lang="en-US" altLang="zh-CN" dirty="0" err="1"/>
              <a:t>NetworkBehaviour</a:t>
            </a:r>
            <a:r>
              <a:rPr lang="en-US" altLang="zh-CN" dirty="0"/>
              <a:t> that is invoked</a:t>
            </a:r>
            <a:r>
              <a:rPr lang="en-US" altLang="zh-CN" dirty="0" smtClean="0"/>
              <a:t>:</a:t>
            </a:r>
          </a:p>
          <a:p>
            <a:pPr lvl="1"/>
            <a:r>
              <a:rPr lang="en-US" altLang="zh-CN" dirty="0"/>
              <a:t>public virtual void </a:t>
            </a:r>
            <a:r>
              <a:rPr lang="en-US" altLang="zh-CN" dirty="0" err="1"/>
              <a:t>OnSetLocalVisibility</a:t>
            </a:r>
            <a:r>
              <a:rPr lang="en-US" altLang="zh-CN" dirty="0"/>
              <a:t>(bool vis</a:t>
            </a:r>
            <a:r>
              <a:rPr lang="en-US" altLang="zh-CN" dirty="0" smtClean="0"/>
              <a:t>)</a:t>
            </a:r>
          </a:p>
          <a:p>
            <a:pPr lvl="1"/>
            <a:r>
              <a:rPr lang="en-US" altLang="zh-CN" dirty="0"/>
              <a:t>This function is invoked on all networked scripts on objects that change visibility state on the </a:t>
            </a:r>
            <a:r>
              <a:rPr lang="en-US" altLang="zh-CN" dirty="0" smtClean="0"/>
              <a:t>host</a:t>
            </a:r>
          </a:p>
          <a:p>
            <a:pPr lvl="1"/>
            <a:r>
              <a:rPr lang="en-US" altLang="zh-CN" dirty="0" smtClean="0"/>
              <a:t>This </a:t>
            </a:r>
            <a:r>
              <a:rPr lang="en-US" altLang="zh-CN" dirty="0"/>
              <a:t>allow each script to customize how it should respond, such as by disabling HUD elements or </a:t>
            </a:r>
            <a:r>
              <a:rPr lang="en-US" altLang="zh-CN" dirty="0" smtClean="0"/>
              <a:t>renderers</a:t>
            </a:r>
            <a:endParaRPr lang="en-US" altLang="zh-CN" dirty="0"/>
          </a:p>
          <a:p>
            <a:pPr lvl="1"/>
            <a:r>
              <a:rPr lang="en-US" altLang="zh-CN" dirty="0" smtClean="0"/>
              <a:t> The </a:t>
            </a:r>
            <a:r>
              <a:rPr lang="en-US" altLang="zh-CN" dirty="0"/>
              <a:t>default implementation in </a:t>
            </a:r>
            <a:r>
              <a:rPr lang="en-US" altLang="zh-CN" dirty="0" err="1"/>
              <a:t>NetworkProximityChecker</a:t>
            </a:r>
            <a:r>
              <a:rPr lang="en-US" altLang="zh-CN" dirty="0"/>
              <a:t> disables or enables all Renderer components on the object.</a:t>
            </a:r>
            <a:endParaRPr lang="zh-CN" altLang="en-US" dirty="0"/>
          </a:p>
        </p:txBody>
      </p:sp>
    </p:spTree>
    <p:extLst>
      <p:ext uri="{BB962C8B-B14F-4D97-AF65-F5344CB8AC3E}">
        <p14:creationId xmlns:p14="http://schemas.microsoft.com/office/powerpoint/2010/main" val="18948772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Custom Visibility</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NetworkProximityChecker</a:t>
            </a:r>
            <a:r>
              <a:rPr lang="en-US" altLang="zh-CN" dirty="0"/>
              <a:t> is implemented using the public visibility interface of </a:t>
            </a:r>
            <a:r>
              <a:rPr lang="en-US" altLang="zh-CN" dirty="0" err="1" smtClean="0"/>
              <a:t>Unet</a:t>
            </a:r>
            <a:endParaRPr lang="en-US" altLang="zh-CN" dirty="0" smtClean="0"/>
          </a:p>
          <a:p>
            <a:r>
              <a:rPr lang="en-US" altLang="zh-CN" dirty="0" smtClean="0"/>
              <a:t>Using </a:t>
            </a:r>
            <a:r>
              <a:rPr lang="en-US" altLang="zh-CN" dirty="0"/>
              <a:t>this interface developers should be able to implement any kind of visibility rules they </a:t>
            </a:r>
            <a:r>
              <a:rPr lang="en-US" altLang="zh-CN" dirty="0" smtClean="0"/>
              <a:t>desire</a:t>
            </a:r>
          </a:p>
          <a:p>
            <a:r>
              <a:rPr lang="en-US" altLang="zh-CN" dirty="0" smtClean="0"/>
              <a:t>Each </a:t>
            </a:r>
            <a:r>
              <a:rPr lang="en-US" altLang="zh-CN" dirty="0" err="1"/>
              <a:t>NetworkIdentity</a:t>
            </a:r>
            <a:r>
              <a:rPr lang="en-US" altLang="zh-CN" dirty="0"/>
              <a:t> keeps track of the set of players that it is visible to. These are called the “observers” of the </a:t>
            </a:r>
            <a:r>
              <a:rPr lang="en-US" altLang="zh-CN" dirty="0" smtClean="0"/>
              <a:t>object</a:t>
            </a:r>
            <a:endParaRPr lang="zh-CN" altLang="en-US" dirty="0"/>
          </a:p>
        </p:txBody>
      </p:sp>
      <p:sp>
        <p:nvSpPr>
          <p:cNvPr id="4" name="矩形 3"/>
          <p:cNvSpPr/>
          <p:nvPr/>
        </p:nvSpPr>
        <p:spPr>
          <a:xfrm>
            <a:off x="899592" y="5805264"/>
            <a:ext cx="7614592" cy="646331"/>
          </a:xfrm>
          <a:prstGeom prst="rect">
            <a:avLst/>
          </a:prstGeom>
        </p:spPr>
        <p:txBody>
          <a:bodyPr wrap="square">
            <a:spAutoFit/>
          </a:bodyPr>
          <a:lstStyle/>
          <a:p>
            <a:r>
              <a:rPr lang="en-US" altLang="zh-CN" dirty="0"/>
              <a:t>// call this to rebuild the set of players observing this object public void </a:t>
            </a:r>
            <a:r>
              <a:rPr lang="en-US" altLang="zh-CN" dirty="0" err="1"/>
              <a:t>RebuildObservers</a:t>
            </a:r>
            <a:r>
              <a:rPr lang="en-US" altLang="zh-CN" dirty="0"/>
              <a:t>(bool initialize);</a:t>
            </a:r>
            <a:endParaRPr lang="zh-CN" altLang="en-US" dirty="0"/>
          </a:p>
        </p:txBody>
      </p:sp>
    </p:spTree>
    <p:extLst>
      <p:ext uri="{BB962C8B-B14F-4D97-AF65-F5344CB8AC3E}">
        <p14:creationId xmlns:p14="http://schemas.microsoft.com/office/powerpoint/2010/main" val="8939153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a:t>
            </a:r>
            <a:r>
              <a:rPr lang="en-US" altLang="zh-CN" dirty="0" err="1"/>
              <a:t>NetworkProximityChecker</a:t>
            </a:r>
            <a:r>
              <a:rPr lang="en-US" altLang="zh-CN" dirty="0"/>
              <a:t> calls this function at a fixed interval, so the set of visible objects for each player is updated as they move around.</a:t>
            </a:r>
          </a:p>
          <a:p>
            <a:r>
              <a:rPr lang="en-US" altLang="zh-CN" dirty="0"/>
              <a:t>On the </a:t>
            </a:r>
            <a:r>
              <a:rPr lang="en-US" altLang="zh-CN" dirty="0" err="1"/>
              <a:t>NetworkBehaviour</a:t>
            </a:r>
            <a:r>
              <a:rPr lang="en-US" altLang="zh-CN" dirty="0"/>
              <a:t>, there are some virtual functions for determining visibility:</a:t>
            </a:r>
          </a:p>
          <a:p>
            <a:endParaRPr lang="zh-CN" altLang="en-US" dirty="0"/>
          </a:p>
        </p:txBody>
      </p:sp>
      <p:sp>
        <p:nvSpPr>
          <p:cNvPr id="5" name="矩形 4"/>
          <p:cNvSpPr/>
          <p:nvPr/>
        </p:nvSpPr>
        <p:spPr>
          <a:xfrm>
            <a:off x="899592" y="4797152"/>
            <a:ext cx="7470576" cy="1754326"/>
          </a:xfrm>
          <a:prstGeom prst="rect">
            <a:avLst/>
          </a:prstGeom>
        </p:spPr>
        <p:txBody>
          <a:bodyPr wrap="square">
            <a:spAutoFit/>
          </a:bodyPr>
          <a:lstStyle/>
          <a:p>
            <a:r>
              <a:rPr lang="en-US" altLang="zh-CN" dirty="0"/>
              <a:t>// called when a new player enters the game</a:t>
            </a:r>
          </a:p>
          <a:p>
            <a:r>
              <a:rPr lang="en-US" altLang="zh-CN" dirty="0"/>
              <a:t>public override bool </a:t>
            </a:r>
            <a:r>
              <a:rPr lang="en-US" altLang="zh-CN" dirty="0" err="1"/>
              <a:t>OnCheckObserver</a:t>
            </a:r>
            <a:r>
              <a:rPr lang="en-US" altLang="zh-CN" dirty="0"/>
              <a:t>(</a:t>
            </a:r>
            <a:r>
              <a:rPr lang="en-US" altLang="zh-CN" dirty="0" err="1"/>
              <a:t>NetworkConnection</a:t>
            </a:r>
            <a:r>
              <a:rPr lang="en-US" altLang="zh-CN" dirty="0"/>
              <a:t> </a:t>
            </a:r>
            <a:r>
              <a:rPr lang="en-US" altLang="zh-CN" dirty="0" err="1"/>
              <a:t>newObserver</a:t>
            </a:r>
            <a:r>
              <a:rPr lang="en-US" altLang="zh-CN" dirty="0"/>
              <a:t>);</a:t>
            </a:r>
          </a:p>
          <a:p>
            <a:endParaRPr lang="en-US" altLang="zh-CN" dirty="0"/>
          </a:p>
          <a:p>
            <a:r>
              <a:rPr lang="en-US" altLang="zh-CN" dirty="0"/>
              <a:t>// called when </a:t>
            </a:r>
            <a:r>
              <a:rPr lang="en-US" altLang="zh-CN" dirty="0" err="1"/>
              <a:t>RebuildObservers</a:t>
            </a:r>
            <a:r>
              <a:rPr lang="en-US" altLang="zh-CN" dirty="0"/>
              <a:t> is invoked </a:t>
            </a:r>
          </a:p>
          <a:p>
            <a:r>
              <a:rPr lang="en-US" altLang="zh-CN" dirty="0"/>
              <a:t>public override bool </a:t>
            </a:r>
            <a:r>
              <a:rPr lang="en-US" altLang="zh-CN" dirty="0" err="1"/>
              <a:t>OnRebuildObservers</a:t>
            </a:r>
            <a:r>
              <a:rPr lang="en-US" altLang="zh-CN" dirty="0"/>
              <a:t>(</a:t>
            </a:r>
            <a:r>
              <a:rPr lang="en-US" altLang="zh-CN" dirty="0" err="1"/>
              <a:t>HashSet</a:t>
            </a:r>
            <a:r>
              <a:rPr lang="en-US" altLang="zh-CN" dirty="0"/>
              <a:t>&lt;</a:t>
            </a:r>
            <a:r>
              <a:rPr lang="en-US" altLang="zh-CN" dirty="0" err="1"/>
              <a:t>NetworkConnection</a:t>
            </a:r>
            <a:r>
              <a:rPr lang="en-US" altLang="zh-CN" dirty="0"/>
              <a:t>&gt; observers, bool initial);</a:t>
            </a:r>
          </a:p>
        </p:txBody>
      </p:sp>
    </p:spTree>
    <p:extLst>
      <p:ext uri="{BB962C8B-B14F-4D97-AF65-F5344CB8AC3E}">
        <p14:creationId xmlns:p14="http://schemas.microsoft.com/office/powerpoint/2010/main" val="35182377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The </a:t>
            </a:r>
            <a:r>
              <a:rPr lang="en-US" altLang="zh-CN" dirty="0" err="1"/>
              <a:t>OnCheckObservers</a:t>
            </a:r>
            <a:r>
              <a:rPr lang="en-US" altLang="zh-CN" dirty="0"/>
              <a:t> function is called on the server on each networked object when a new player enters the </a:t>
            </a:r>
            <a:r>
              <a:rPr lang="en-US" altLang="zh-CN" dirty="0" smtClean="0"/>
              <a:t>game</a:t>
            </a:r>
          </a:p>
          <a:p>
            <a:pPr lvl="1"/>
            <a:r>
              <a:rPr lang="en-US" altLang="zh-CN" dirty="0" smtClean="0"/>
              <a:t>If </a:t>
            </a:r>
            <a:r>
              <a:rPr lang="en-US" altLang="zh-CN" dirty="0"/>
              <a:t>it returns true, then that player is added to the object’s </a:t>
            </a:r>
            <a:r>
              <a:rPr lang="en-US" altLang="zh-CN" dirty="0" smtClean="0"/>
              <a:t>observers</a:t>
            </a:r>
          </a:p>
          <a:p>
            <a:pPr lvl="1"/>
            <a:r>
              <a:rPr lang="en-US" altLang="zh-CN" dirty="0" smtClean="0"/>
              <a:t>The </a:t>
            </a:r>
            <a:r>
              <a:rPr lang="en-US" altLang="zh-CN" dirty="0" err="1"/>
              <a:t>NetworkProximityCheck</a:t>
            </a:r>
            <a:r>
              <a:rPr lang="en-US" altLang="zh-CN" dirty="0"/>
              <a:t> does a simple distance check in its implementation of this function.</a:t>
            </a:r>
          </a:p>
          <a:p>
            <a:r>
              <a:rPr lang="en-US" altLang="zh-CN" dirty="0"/>
              <a:t>The </a:t>
            </a:r>
            <a:r>
              <a:rPr lang="en-US" altLang="zh-CN" dirty="0" err="1"/>
              <a:t>OnRebuildObservers</a:t>
            </a:r>
            <a:r>
              <a:rPr lang="en-US" altLang="zh-CN" dirty="0"/>
              <a:t> function is called on the server when </a:t>
            </a:r>
            <a:r>
              <a:rPr lang="en-US" altLang="zh-CN" dirty="0" err="1"/>
              <a:t>RebuildObservers</a:t>
            </a:r>
            <a:r>
              <a:rPr lang="en-US" altLang="zh-CN" dirty="0"/>
              <a:t> is </a:t>
            </a:r>
            <a:r>
              <a:rPr lang="en-US" altLang="zh-CN" dirty="0" smtClean="0"/>
              <a:t>invoked</a:t>
            </a:r>
          </a:p>
          <a:p>
            <a:pPr lvl="1"/>
            <a:r>
              <a:rPr lang="en-US" altLang="zh-CN" dirty="0" smtClean="0"/>
              <a:t>This </a:t>
            </a:r>
            <a:r>
              <a:rPr lang="en-US" altLang="zh-CN" dirty="0"/>
              <a:t>function expects the set of observers to be populated with the players that can see the </a:t>
            </a:r>
            <a:r>
              <a:rPr lang="en-US" altLang="zh-CN" dirty="0" smtClean="0"/>
              <a:t>object</a:t>
            </a:r>
          </a:p>
          <a:p>
            <a:pPr lvl="1"/>
            <a:r>
              <a:rPr lang="en-US" altLang="zh-CN" dirty="0" smtClean="0"/>
              <a:t>The </a:t>
            </a:r>
            <a:r>
              <a:rPr lang="en-US" altLang="zh-CN" dirty="0" err="1"/>
              <a:t>NetworkServer</a:t>
            </a:r>
            <a:r>
              <a:rPr lang="en-US" altLang="zh-CN" dirty="0"/>
              <a:t> then handles sending </a:t>
            </a:r>
            <a:r>
              <a:rPr lang="en-US" altLang="zh-CN" dirty="0" err="1"/>
              <a:t>ObjectHide</a:t>
            </a:r>
            <a:r>
              <a:rPr lang="en-US" altLang="zh-CN" dirty="0"/>
              <a:t> and </a:t>
            </a:r>
            <a:r>
              <a:rPr lang="en-US" altLang="zh-CN" dirty="0" err="1"/>
              <a:t>ObjectSpawn</a:t>
            </a:r>
            <a:r>
              <a:rPr lang="en-US" altLang="zh-CN" dirty="0"/>
              <a:t> messages based on the differences between the old and new visibility </a:t>
            </a:r>
            <a:r>
              <a:rPr lang="en-US" altLang="zh-CN" dirty="0" smtClean="0"/>
              <a:t>sets</a:t>
            </a:r>
          </a:p>
          <a:p>
            <a:pPr lvl="1"/>
            <a:r>
              <a:rPr lang="en-US" altLang="zh-CN" dirty="0" smtClean="0"/>
              <a:t>The </a:t>
            </a:r>
            <a:r>
              <a:rPr lang="en-US" altLang="zh-CN" dirty="0" err="1"/>
              <a:t>NetworkProximityChecker</a:t>
            </a:r>
            <a:r>
              <a:rPr lang="en-US" altLang="zh-CN" dirty="0"/>
              <a:t> uses </a:t>
            </a:r>
            <a:r>
              <a:rPr lang="en-US" altLang="zh-CN" dirty="0" err="1"/>
              <a:t>Physics.OverlapSphere</a:t>
            </a:r>
            <a:r>
              <a:rPr lang="en-US" altLang="zh-CN" dirty="0"/>
              <a:t>() to find the players that are within the visibility distance for this </a:t>
            </a:r>
            <a:r>
              <a:rPr lang="en-US" altLang="zh-CN" dirty="0" smtClean="0"/>
              <a:t>object</a:t>
            </a:r>
            <a:endParaRPr lang="zh-CN" altLang="en-US" dirty="0"/>
          </a:p>
        </p:txBody>
      </p:sp>
    </p:spTree>
    <p:extLst>
      <p:ext uri="{BB962C8B-B14F-4D97-AF65-F5344CB8AC3E}">
        <p14:creationId xmlns:p14="http://schemas.microsoft.com/office/powerpoint/2010/main" val="42214849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Note </a:t>
            </a:r>
            <a:r>
              <a:rPr lang="en-US" altLang="zh-CN" dirty="0"/>
              <a:t>that to tell is an object is a player, check if it has a valid “</a:t>
            </a:r>
            <a:r>
              <a:rPr lang="en-US" altLang="zh-CN" dirty="0" err="1"/>
              <a:t>connectionToClient</a:t>
            </a:r>
            <a:r>
              <a:rPr lang="en-US" altLang="zh-CN" dirty="0"/>
              <a:t>” on its </a:t>
            </a:r>
            <a:r>
              <a:rPr lang="en-US" altLang="zh-CN" dirty="0" err="1"/>
              <a:t>NetworkIdentity</a:t>
            </a:r>
            <a:r>
              <a:rPr lang="en-US" altLang="zh-CN" dirty="0"/>
              <a:t>. For example:</a:t>
            </a:r>
          </a:p>
          <a:p>
            <a:endParaRPr lang="zh-CN" altLang="en-US" dirty="0"/>
          </a:p>
        </p:txBody>
      </p:sp>
      <p:sp>
        <p:nvSpPr>
          <p:cNvPr id="4" name="矩形 3"/>
          <p:cNvSpPr/>
          <p:nvPr/>
        </p:nvSpPr>
        <p:spPr>
          <a:xfrm>
            <a:off x="395536" y="3284984"/>
            <a:ext cx="8406680" cy="2862322"/>
          </a:xfrm>
          <a:prstGeom prst="rect">
            <a:avLst/>
          </a:prstGeom>
        </p:spPr>
        <p:txBody>
          <a:bodyPr wrap="square">
            <a:spAutoFit/>
          </a:bodyPr>
          <a:lstStyle/>
          <a:p>
            <a:r>
              <a:rPr lang="en-US" altLang="zh-CN" dirty="0"/>
              <a:t> </a:t>
            </a:r>
            <a:r>
              <a:rPr lang="en-US" altLang="zh-CN" dirty="0" err="1"/>
              <a:t>var</a:t>
            </a:r>
            <a:r>
              <a:rPr lang="en-US" altLang="zh-CN" dirty="0"/>
              <a:t> hits = </a:t>
            </a:r>
            <a:r>
              <a:rPr lang="en-US" altLang="zh-CN" dirty="0" err="1"/>
              <a:t>Physics.OverlapSphere</a:t>
            </a:r>
            <a:r>
              <a:rPr lang="en-US" altLang="zh-CN" dirty="0"/>
              <a:t>(</a:t>
            </a:r>
            <a:r>
              <a:rPr lang="en-US" altLang="zh-CN" dirty="0" err="1"/>
              <a:t>transform.position</a:t>
            </a:r>
            <a:r>
              <a:rPr lang="en-US" altLang="zh-CN" dirty="0"/>
              <a:t>, </a:t>
            </a:r>
            <a:r>
              <a:rPr lang="en-US" altLang="zh-CN" dirty="0" err="1"/>
              <a:t>visRange</a:t>
            </a:r>
            <a:r>
              <a:rPr lang="en-US" altLang="zh-CN" dirty="0"/>
              <a:t>);</a:t>
            </a:r>
          </a:p>
          <a:p>
            <a:r>
              <a:rPr lang="en-US" altLang="zh-CN" dirty="0"/>
              <a:t>    </a:t>
            </a:r>
            <a:r>
              <a:rPr lang="en-US" altLang="zh-CN" dirty="0" err="1"/>
              <a:t>foreach</a:t>
            </a:r>
            <a:r>
              <a:rPr lang="en-US" altLang="zh-CN" dirty="0"/>
              <a:t> (</a:t>
            </a:r>
            <a:r>
              <a:rPr lang="en-US" altLang="zh-CN" dirty="0" err="1"/>
              <a:t>var</a:t>
            </a:r>
            <a:r>
              <a:rPr lang="en-US" altLang="zh-CN" dirty="0"/>
              <a:t> hit in hits)</a:t>
            </a:r>
          </a:p>
          <a:p>
            <a:r>
              <a:rPr lang="en-US" altLang="zh-CN" dirty="0"/>
              <a:t>    {</a:t>
            </a:r>
          </a:p>
          <a:p>
            <a:r>
              <a:rPr lang="en-US" altLang="zh-CN" dirty="0"/>
              <a:t>        // (if an object has a </a:t>
            </a:r>
            <a:r>
              <a:rPr lang="en-US" altLang="zh-CN" dirty="0" err="1"/>
              <a:t>connectionToClient</a:t>
            </a:r>
            <a:r>
              <a:rPr lang="en-US" altLang="zh-CN" dirty="0"/>
              <a:t>, it is a player)</a:t>
            </a:r>
          </a:p>
          <a:p>
            <a:r>
              <a:rPr lang="en-US" altLang="zh-CN" dirty="0"/>
              <a:t>        </a:t>
            </a:r>
            <a:r>
              <a:rPr lang="en-US" altLang="zh-CN" dirty="0" err="1"/>
              <a:t>var</a:t>
            </a:r>
            <a:r>
              <a:rPr lang="en-US" altLang="zh-CN" dirty="0"/>
              <a:t> </a:t>
            </a:r>
            <a:r>
              <a:rPr lang="en-US" altLang="zh-CN" dirty="0" err="1"/>
              <a:t>uv</a:t>
            </a:r>
            <a:r>
              <a:rPr lang="en-US" altLang="zh-CN" dirty="0"/>
              <a:t> = </a:t>
            </a:r>
            <a:r>
              <a:rPr lang="en-US" altLang="zh-CN" dirty="0" err="1"/>
              <a:t>hit.GetComponent</a:t>
            </a:r>
            <a:r>
              <a:rPr lang="en-US" altLang="zh-CN" dirty="0"/>
              <a:t>&lt;</a:t>
            </a:r>
            <a:r>
              <a:rPr lang="en-US" altLang="zh-CN" dirty="0" err="1"/>
              <a:t>NetworkIdentity</a:t>
            </a:r>
            <a:r>
              <a:rPr lang="en-US" altLang="zh-CN" dirty="0"/>
              <a:t>&gt;();</a:t>
            </a:r>
          </a:p>
          <a:p>
            <a:r>
              <a:rPr lang="en-US" altLang="zh-CN" dirty="0"/>
              <a:t>        if (</a:t>
            </a:r>
            <a:r>
              <a:rPr lang="en-US" altLang="zh-CN" dirty="0" err="1"/>
              <a:t>uv</a:t>
            </a:r>
            <a:r>
              <a:rPr lang="en-US" altLang="zh-CN" dirty="0"/>
              <a:t> != null &amp;&amp; </a:t>
            </a:r>
            <a:r>
              <a:rPr lang="en-US" altLang="zh-CN" dirty="0" err="1"/>
              <a:t>uv.connectionToClient</a:t>
            </a:r>
            <a:r>
              <a:rPr lang="en-US" altLang="zh-CN" dirty="0"/>
              <a:t> != null)</a:t>
            </a:r>
          </a:p>
          <a:p>
            <a:r>
              <a:rPr lang="en-US" altLang="zh-CN" dirty="0"/>
              <a:t>        {</a:t>
            </a:r>
          </a:p>
          <a:p>
            <a:r>
              <a:rPr lang="en-US" altLang="zh-CN" dirty="0"/>
              <a:t>            </a:t>
            </a:r>
            <a:r>
              <a:rPr lang="en-US" altLang="zh-CN" dirty="0" err="1"/>
              <a:t>observers.Add</a:t>
            </a:r>
            <a:r>
              <a:rPr lang="en-US" altLang="zh-CN" dirty="0"/>
              <a:t>(</a:t>
            </a:r>
            <a:r>
              <a:rPr lang="en-US" altLang="zh-CN" dirty="0" err="1"/>
              <a:t>uv.connectionToClient</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41603815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12543</Words>
  <Application>Microsoft Office PowerPoint</Application>
  <PresentationFormat>全屏显示(4:3)</PresentationFormat>
  <Paragraphs>1362</Paragraphs>
  <Slides>176</Slides>
  <Notes>15</Notes>
  <HiddenSlides>0</HiddenSlides>
  <MMClips>0</MMClips>
  <ScaleCrop>false</ScaleCrop>
  <HeadingPairs>
    <vt:vector size="4" baseType="variant">
      <vt:variant>
        <vt:lpstr>主题</vt:lpstr>
      </vt:variant>
      <vt:variant>
        <vt:i4>1</vt:i4>
      </vt:variant>
      <vt:variant>
        <vt:lpstr>幻灯片标题</vt:lpstr>
      </vt:variant>
      <vt:variant>
        <vt:i4>176</vt:i4>
      </vt:variant>
    </vt:vector>
  </HeadingPairs>
  <TitlesOfParts>
    <vt:vector size="177" baseType="lpstr">
      <vt:lpstr>Office 主题</vt:lpstr>
      <vt:lpstr>Multiplayer and Networking</vt:lpstr>
      <vt:lpstr>Intro</vt:lpstr>
      <vt:lpstr>Networking overview</vt:lpstr>
      <vt:lpstr>High level scripting API</vt:lpstr>
      <vt:lpstr>Internet Services</vt:lpstr>
      <vt:lpstr>NetworkTransport real-time transport layer</vt:lpstr>
      <vt:lpstr>The High Level API</vt:lpstr>
      <vt:lpstr>The High Level API</vt:lpstr>
      <vt:lpstr>PowerPoint 演示文稿</vt:lpstr>
      <vt:lpstr>PowerPoint 演示文稿</vt:lpstr>
      <vt:lpstr>Server and Host</vt:lpstr>
      <vt:lpstr>PowerPoint 演示文稿</vt:lpstr>
      <vt:lpstr>Instantiate and Spawn</vt:lpstr>
      <vt:lpstr>Players, Local Players and Authority</vt:lpstr>
      <vt:lpstr>PowerPoint 演示文稿</vt:lpstr>
      <vt:lpstr>Client Authority for Non-Player Objects</vt:lpstr>
      <vt:lpstr>PowerPoint 演示文稿</vt:lpstr>
      <vt:lpstr>Network Context Properties</vt:lpstr>
      <vt:lpstr>Using the NetworkManager</vt:lpstr>
      <vt:lpstr>PowerPoint 演示文稿</vt:lpstr>
      <vt:lpstr>Getting Started with NetworkManager</vt:lpstr>
      <vt:lpstr>PowerPoint 演示文稿</vt:lpstr>
      <vt:lpstr>PowerPoint 演示文稿</vt:lpstr>
      <vt:lpstr>Game State Management</vt:lpstr>
      <vt:lpstr>PowerPoint 演示文稿</vt:lpstr>
      <vt:lpstr>Spawning Management</vt:lpstr>
      <vt:lpstr>PowerPoint 演示文稿</vt:lpstr>
      <vt:lpstr>PowerPoint 演示文稿</vt:lpstr>
      <vt:lpstr>Start Positions</vt:lpstr>
      <vt:lpstr>Scene Management</vt:lpstr>
      <vt:lpstr>PowerPoint 演示文稿</vt:lpstr>
      <vt:lpstr>PowerPoint 演示文稿</vt:lpstr>
      <vt:lpstr>Debugging Information</vt:lpstr>
      <vt:lpstr>PowerPoint 演示文稿</vt:lpstr>
      <vt:lpstr>Matchmaking</vt:lpstr>
      <vt:lpstr>PowerPoint 演示文稿</vt:lpstr>
      <vt:lpstr>Customization</vt:lpstr>
      <vt:lpstr>PowerPoint 演示文稿</vt:lpstr>
      <vt:lpstr>PowerPoint 演示文稿</vt:lpstr>
      <vt:lpstr>PowerPoint 演示文稿</vt:lpstr>
      <vt:lpstr>Object Spawning</vt:lpstr>
      <vt:lpstr>PowerPoint 演示文稿</vt:lpstr>
      <vt:lpstr>PowerPoint 演示文稿</vt:lpstr>
      <vt:lpstr>PowerPoint 演示文稿</vt:lpstr>
      <vt:lpstr>Constraints</vt:lpstr>
      <vt:lpstr>Object Creation Flow</vt:lpstr>
      <vt:lpstr>Player Objects</vt:lpstr>
      <vt:lpstr>PowerPoint 演示文稿</vt:lpstr>
      <vt:lpstr>Custom Spawn Functions</vt:lpstr>
      <vt:lpstr>PowerPoint 演示文稿</vt:lpstr>
      <vt:lpstr>PowerPoint 演示文稿</vt:lpstr>
      <vt:lpstr>PowerPoint 演示文稿</vt:lpstr>
      <vt:lpstr>Spawning Object with Client Authority</vt:lpstr>
      <vt:lpstr>PowerPoint 演示文稿</vt:lpstr>
      <vt:lpstr>State Synchronization</vt:lpstr>
      <vt:lpstr>PowerPoint 演示文稿</vt:lpstr>
      <vt:lpstr>SyncVars</vt:lpstr>
      <vt:lpstr>PowerPoint 演示文稿</vt:lpstr>
      <vt:lpstr>PowerPoint 演示文稿</vt:lpstr>
      <vt:lpstr>SyncLists</vt:lpstr>
      <vt:lpstr>PowerPoint 演示文稿</vt:lpstr>
      <vt:lpstr>PowerPoint 演示文稿</vt:lpstr>
      <vt:lpstr>Custom Serialization Functions</vt:lpstr>
      <vt:lpstr>PowerPoint 演示文稿</vt:lpstr>
      <vt:lpstr>Serialization Flow</vt:lpstr>
      <vt:lpstr>PowerPoint 演示文稿</vt:lpstr>
      <vt:lpstr>PowerPoint 演示文稿</vt:lpstr>
      <vt:lpstr>PowerPoint 演示文稿</vt:lpstr>
      <vt:lpstr>PowerPoint 演示文稿</vt:lpstr>
      <vt:lpstr>PowerPoint 演示文稿</vt:lpstr>
      <vt:lpstr>Remote Actions</vt:lpstr>
      <vt:lpstr>PowerPoint 演示文稿</vt:lpstr>
      <vt:lpstr>PowerPoint 演示文稿</vt:lpstr>
      <vt:lpstr>Commands</vt:lpstr>
      <vt:lpstr>PowerPoint 演示文稿</vt:lpstr>
      <vt:lpstr>PowerPoint 演示文稿</vt:lpstr>
      <vt:lpstr>PowerPoint 演示文稿</vt:lpstr>
      <vt:lpstr>PowerPoint 演示文稿</vt:lpstr>
      <vt:lpstr>ClientRpc Calls</vt:lpstr>
      <vt:lpstr>PowerPoint 演示文稿</vt:lpstr>
      <vt:lpstr>Arguments to Remote Actions</vt:lpstr>
      <vt:lpstr>Player Objects</vt:lpstr>
      <vt:lpstr>PowerPoint 演示文稿</vt:lpstr>
      <vt:lpstr>PowerPoint 演示文稿</vt:lpstr>
      <vt:lpstr>PowerPoint 演示文稿</vt:lpstr>
      <vt:lpstr>Ready State</vt:lpstr>
      <vt:lpstr>PowerPoint 演示文稿</vt:lpstr>
      <vt:lpstr>Switching Players</vt:lpstr>
      <vt:lpstr>PowerPoint 演示文稿</vt:lpstr>
      <vt:lpstr>PowerPoint 演示文稿</vt:lpstr>
      <vt:lpstr>Object Visibility</vt:lpstr>
      <vt:lpstr>PowerPoint 演示文稿</vt:lpstr>
      <vt:lpstr>NetworkProximityChecker</vt:lpstr>
      <vt:lpstr>Visibility on Remote Clients</vt:lpstr>
      <vt:lpstr>Visibility on the Host</vt:lpstr>
      <vt:lpstr>Custom Visibility</vt:lpstr>
      <vt:lpstr>PowerPoint 演示文稿</vt:lpstr>
      <vt:lpstr>PowerPoint 演示文稿</vt:lpstr>
      <vt:lpstr>PowerPoint 演示文稿</vt:lpstr>
      <vt:lpstr>Network Messages</vt:lpstr>
      <vt:lpstr>PowerPoint 演示文稿</vt:lpstr>
      <vt:lpstr>PowerPoint 演示文稿</vt:lpstr>
      <vt:lpstr>PowerPoint 演示文稿</vt:lpstr>
      <vt:lpstr>PowerPoint 演示文稿</vt:lpstr>
      <vt:lpstr>PowerPoint 演示文稿</vt:lpstr>
      <vt:lpstr>PowerPoint 演示文稿</vt:lpstr>
      <vt:lpstr>Error Message Class</vt:lpstr>
      <vt:lpstr>PowerPoint 演示文稿</vt:lpstr>
      <vt:lpstr>Matchmaker</vt:lpstr>
      <vt:lpstr>PowerPoint 演示文稿</vt:lpstr>
      <vt:lpstr>PowerPoint 演示文稿</vt:lpstr>
      <vt:lpstr>PowerPoint 演示文稿</vt:lpstr>
      <vt:lpstr>PowerPoint 演示文稿</vt:lpstr>
      <vt:lpstr>PowerPoint 演示文稿</vt:lpstr>
      <vt:lpstr>Scene Objects</vt:lpstr>
      <vt:lpstr>PowerPoint 演示文稿</vt:lpstr>
      <vt:lpstr>PowerPoint 演示文稿</vt:lpstr>
      <vt:lpstr>PowerPoint 演示文稿</vt:lpstr>
      <vt:lpstr>PowerPoint 演示文稿</vt:lpstr>
      <vt:lpstr>Converting a Single Player Game to Multiplayer</vt:lpstr>
      <vt:lpstr>PowerPoint 演示文稿</vt:lpstr>
      <vt:lpstr>NetworkManager Setup</vt:lpstr>
      <vt:lpstr>Player Prefab Setup </vt:lpstr>
      <vt:lpstr>Player Movement</vt:lpstr>
      <vt:lpstr>PowerPoint 演示文稿</vt:lpstr>
      <vt:lpstr>Basic Player Game State</vt:lpstr>
      <vt:lpstr>Networked Actions</vt:lpstr>
      <vt:lpstr>Non-Player Objects</vt:lpstr>
      <vt:lpstr>Spawners</vt:lpstr>
      <vt:lpstr>Spawn Positions for players</vt:lpstr>
      <vt:lpstr>Lobby</vt:lpstr>
      <vt:lpstr>Multiplayer Lobby</vt:lpstr>
      <vt:lpstr>PowerPoint 演示文稿</vt:lpstr>
      <vt:lpstr>PowerPoint 演示文稿</vt:lpstr>
      <vt:lpstr>Lobby Player Objects</vt:lpstr>
      <vt:lpstr>PowerPoint 演示文稿</vt:lpstr>
      <vt:lpstr>PowerPoint 演示文稿</vt:lpstr>
      <vt:lpstr>Adding the Lobby to a Game</vt:lpstr>
      <vt:lpstr>PowerPoint 演示文稿</vt:lpstr>
      <vt:lpstr>PowerPoint 演示文稿</vt:lpstr>
      <vt:lpstr>Network Clients and Servers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Using the Transport Layer API</vt:lpstr>
      <vt:lpstr>PowerPoint 演示文稿</vt:lpstr>
      <vt:lpstr>PowerPoint 演示文稿</vt:lpstr>
      <vt:lpstr>PowerPoint 演示文稿</vt:lpstr>
      <vt:lpstr>PowerPoint 演示文稿</vt:lpstr>
      <vt:lpstr>Initializing the Network Transport Layer</vt:lpstr>
      <vt:lpstr>PowerPoint 演示文稿</vt:lpstr>
      <vt:lpstr>Configuration</vt:lpstr>
      <vt:lpstr>PowerPoint 演示文稿</vt:lpstr>
      <vt:lpstr>Topology</vt:lpstr>
      <vt:lpstr>Host creating</vt:lpstr>
      <vt:lpstr>Communication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WebGL support</vt:lpstr>
      <vt:lpstr>PowerPoint 演示文稿</vt:lpstr>
      <vt:lpstr>Internet Services</vt:lpstr>
      <vt:lpstr>PowerPoint 演示文稿</vt:lpstr>
      <vt:lpstr>Setting up the Cloud Project ID</vt:lpstr>
      <vt:lpstr>Matchmaking service</vt:lpstr>
      <vt:lpstr>Networking 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 H</dc:creator>
  <cp:lastModifiedBy>HL H</cp:lastModifiedBy>
  <cp:revision>308</cp:revision>
  <dcterms:created xsi:type="dcterms:W3CDTF">2015-11-17T00:45:15Z</dcterms:created>
  <dcterms:modified xsi:type="dcterms:W3CDTF">2015-11-27T06:29:57Z</dcterms:modified>
</cp:coreProperties>
</file>