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3" r:id="rId4"/>
    <p:sldId id="274" r:id="rId5"/>
    <p:sldId id="275" r:id="rId6"/>
    <p:sldId id="276" r:id="rId7"/>
    <p:sldId id="277" r:id="rId8"/>
    <p:sldId id="278" r:id="rId9"/>
    <p:sldId id="279" r:id="rId10"/>
    <p:sldId id="280" r:id="rId11"/>
    <p:sldId id="281" r:id="rId12"/>
    <p:sldId id="282" r:id="rId13"/>
    <p:sldId id="283" r:id="rId14"/>
    <p:sldId id="285" r:id="rId15"/>
    <p:sldId id="286" r:id="rId16"/>
    <p:sldId id="287" r:id="rId17"/>
    <p:sldId id="288" r:id="rId18"/>
    <p:sldId id="284" r:id="rId19"/>
    <p:sldId id="257" r:id="rId20"/>
    <p:sldId id="259"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60"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1275" y="-6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2015/12/1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file:///C:\Program%20Files\Unity\Editor\Data\Documentation\en\Manual\AnimationEditorGuide.html" TargetMode="External"/><Relationship Id="rId7" Type="http://schemas.openxmlformats.org/officeDocument/2006/relationships/hyperlink" Target="file:///C:\Program%20Files\Unity\Editor\Data\Documentation\en\Manual\OcclusionCulling.html" TargetMode="External"/><Relationship Id="rId2" Type="http://schemas.openxmlformats.org/officeDocument/2006/relationships/hyperlink" Target="file:///C:\Program%20Files\Unity\Editor\Data\Documentation\en\Manual\Console.html" TargetMode="External"/><Relationship Id="rId1" Type="http://schemas.openxmlformats.org/officeDocument/2006/relationships/slideLayout" Target="../slideLayouts/slideLayout2.xml"/><Relationship Id="rId6" Type="http://schemas.openxmlformats.org/officeDocument/2006/relationships/hyperlink" Target="file:///C:\Program%20Files\Unity\Editor\Data\Documentation\en\Manual\GlobalIllumination.html" TargetMode="External"/><Relationship Id="rId5" Type="http://schemas.openxmlformats.org/officeDocument/2006/relationships/hyperlink" Target="file:///C:\Program%20Files\Unity\Editor\Data\Documentation\en\Manual\AssetServer.html" TargetMode="External"/><Relationship Id="rId4" Type="http://schemas.openxmlformats.org/officeDocument/2006/relationships/hyperlink" Target="file:///C:\Program%20Files\Unity\Editor\Data\Documentation\en\Manual\Profiler.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file:///C:\Program%20Files\Unity\Editor\Data\Documentation\en\Manual\OcclusionCulling.html" TargetMode="External"/><Relationship Id="rId7" Type="http://schemas.openxmlformats.org/officeDocument/2006/relationships/hyperlink" Target="file:///C:\Program%20Files\Unity\Editor\Data\Documentation\en\Manual\class-ReflectionProbe.html" TargetMode="External"/><Relationship Id="rId2" Type="http://schemas.openxmlformats.org/officeDocument/2006/relationships/hyperlink" Target="file:///C:\Program%20Files\Unity\Editor\Data\Documentation\en\Manual\GIIntro.html" TargetMode="External"/><Relationship Id="rId1" Type="http://schemas.openxmlformats.org/officeDocument/2006/relationships/slideLayout" Target="../slideLayouts/slideLayout2.xml"/><Relationship Id="rId6" Type="http://schemas.openxmlformats.org/officeDocument/2006/relationships/hyperlink" Target="file:///C:\Program%20Files\Unity\Editor\Data\Documentation\en\Manual\class-OffMeshLink.html" TargetMode="External"/><Relationship Id="rId5" Type="http://schemas.openxmlformats.org/officeDocument/2006/relationships/hyperlink" Target="file:///C:\Program%20Files\Unity\Editor\Data\Documentation\en\Manual\Navigation.html" TargetMode="External"/><Relationship Id="rId4" Type="http://schemas.openxmlformats.org/officeDocument/2006/relationships/hyperlink" Target="file:///C:\Program%20Files\Unity\Editor\Data\Documentation\en\Manual\DrawCallBatching.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file:///C:\Program%20Files\Unity\Editor\Data\Documentation\en\Manual\UnderstandingAutomaticMemoryManagement.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Overview</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3174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Game View</a:t>
            </a:r>
            <a:endParaRPr lang="zh-CN" altLang="en-US" dirty="0"/>
          </a:p>
        </p:txBody>
      </p:sp>
      <p:sp>
        <p:nvSpPr>
          <p:cNvPr id="3" name="内容占位符 2"/>
          <p:cNvSpPr>
            <a:spLocks noGrp="1"/>
          </p:cNvSpPr>
          <p:nvPr>
            <p:ph idx="1"/>
          </p:nvPr>
        </p:nvSpPr>
        <p:spPr/>
        <p:txBody>
          <a:bodyPr/>
          <a:lstStyle/>
          <a:p>
            <a:r>
              <a:rPr lang="en-US" altLang="zh-CN" dirty="0"/>
              <a:t>The Game View is rendered from the Camera(s) in your game. It is representative of your final, published </a:t>
            </a:r>
            <a:r>
              <a:rPr lang="en-US" altLang="zh-CN" dirty="0" smtClean="0"/>
              <a:t>game</a:t>
            </a:r>
          </a:p>
          <a:p>
            <a:r>
              <a:rPr lang="en-US" altLang="zh-CN" dirty="0" smtClean="0"/>
              <a:t>You </a:t>
            </a:r>
            <a:r>
              <a:rPr lang="en-US" altLang="zh-CN" dirty="0"/>
              <a:t>will need to use one or more Cameras to control what the player actually sees when they are playing your game</a:t>
            </a:r>
            <a:endParaRPr lang="zh-CN" altLang="en-US" dirty="0"/>
          </a:p>
        </p:txBody>
      </p:sp>
    </p:spTree>
    <p:extLst>
      <p:ext uri="{BB962C8B-B14F-4D97-AF65-F5344CB8AC3E}">
        <p14:creationId xmlns:p14="http://schemas.microsoft.com/office/powerpoint/2010/main" val="2471524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Inspector</a:t>
            </a:r>
            <a:endParaRPr lang="zh-CN" altLang="en-US" dirty="0"/>
          </a:p>
        </p:txBody>
      </p:sp>
      <p:sp>
        <p:nvSpPr>
          <p:cNvPr id="3" name="内容占位符 2"/>
          <p:cNvSpPr>
            <a:spLocks noGrp="1"/>
          </p:cNvSpPr>
          <p:nvPr>
            <p:ph idx="1"/>
          </p:nvPr>
        </p:nvSpPr>
        <p:spPr/>
        <p:txBody>
          <a:bodyPr/>
          <a:lstStyle/>
          <a:p>
            <a:endParaRPr lang="zh-CN" altLang="en-US"/>
          </a:p>
        </p:txBody>
      </p:sp>
      <p:pic>
        <p:nvPicPr>
          <p:cNvPr id="8194" name="Picture 2" descr="C:\Program Files\Unity\Editor\Data\Documentation\en\uploads\Main\Editor-Inspect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1196752"/>
            <a:ext cx="2828925" cy="645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354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Other Views</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The </a:t>
            </a:r>
            <a:r>
              <a:rPr lang="en-US" altLang="zh-CN" dirty="0">
                <a:hlinkClick r:id="rId2"/>
              </a:rPr>
              <a:t>Console</a:t>
            </a:r>
            <a:r>
              <a:rPr lang="en-US" altLang="zh-CN" dirty="0"/>
              <a:t> shows logs of messages, warnings, and errors.</a:t>
            </a:r>
          </a:p>
          <a:p>
            <a:r>
              <a:rPr lang="en-US" altLang="zh-CN" dirty="0"/>
              <a:t>The </a:t>
            </a:r>
            <a:r>
              <a:rPr lang="en-US" altLang="zh-CN" dirty="0">
                <a:hlinkClick r:id="rId3"/>
              </a:rPr>
              <a:t>Animation View</a:t>
            </a:r>
            <a:r>
              <a:rPr lang="en-US" altLang="zh-CN" dirty="0"/>
              <a:t> can be used to animate objects in the scene.</a:t>
            </a:r>
          </a:p>
          <a:p>
            <a:r>
              <a:rPr lang="en-US" altLang="zh-CN" dirty="0"/>
              <a:t>The </a:t>
            </a:r>
            <a:r>
              <a:rPr lang="en-US" altLang="zh-CN" dirty="0">
                <a:hlinkClick r:id="rId4"/>
              </a:rPr>
              <a:t>Profiler</a:t>
            </a:r>
            <a:r>
              <a:rPr lang="en-US" altLang="zh-CN" dirty="0"/>
              <a:t> can be used to investigate and find the performance bottle-necks in your game.</a:t>
            </a:r>
          </a:p>
          <a:p>
            <a:r>
              <a:rPr lang="en-US" altLang="zh-CN" dirty="0"/>
              <a:t>The </a:t>
            </a:r>
            <a:r>
              <a:rPr lang="en-US" altLang="zh-CN" dirty="0">
                <a:hlinkClick r:id="rId5"/>
              </a:rPr>
              <a:t>Asset Server View</a:t>
            </a:r>
            <a:r>
              <a:rPr lang="en-US" altLang="zh-CN" dirty="0"/>
              <a:t> can be used to manage version control of the project using Unity’s Asset Server.</a:t>
            </a:r>
          </a:p>
          <a:p>
            <a:r>
              <a:rPr lang="en-US" altLang="zh-CN" dirty="0"/>
              <a:t>The </a:t>
            </a:r>
            <a:r>
              <a:rPr lang="en-US" altLang="zh-CN" dirty="0" err="1">
                <a:hlinkClick r:id="rId6"/>
              </a:rPr>
              <a:t>Lightmapping</a:t>
            </a:r>
            <a:r>
              <a:rPr lang="en-US" altLang="zh-CN" dirty="0">
                <a:hlinkClick r:id="rId6"/>
              </a:rPr>
              <a:t> View</a:t>
            </a:r>
            <a:r>
              <a:rPr lang="en-US" altLang="zh-CN" dirty="0"/>
              <a:t> can be used to manage </a:t>
            </a:r>
            <a:r>
              <a:rPr lang="en-US" altLang="zh-CN" dirty="0" err="1"/>
              <a:t>lightmaps</a:t>
            </a:r>
            <a:r>
              <a:rPr lang="en-US" altLang="zh-CN" dirty="0"/>
              <a:t> using Unity’s built-in </a:t>
            </a:r>
            <a:r>
              <a:rPr lang="en-US" altLang="zh-CN" dirty="0" err="1"/>
              <a:t>lightmapping</a:t>
            </a:r>
            <a:r>
              <a:rPr lang="en-US" altLang="zh-CN" dirty="0"/>
              <a:t>.</a:t>
            </a:r>
          </a:p>
          <a:p>
            <a:r>
              <a:rPr lang="en-US" altLang="zh-CN" dirty="0"/>
              <a:t>The </a:t>
            </a:r>
            <a:r>
              <a:rPr lang="en-US" altLang="zh-CN" dirty="0">
                <a:hlinkClick r:id="rId7"/>
              </a:rPr>
              <a:t>Occlusion Culling View</a:t>
            </a:r>
            <a:r>
              <a:rPr lang="en-US" altLang="zh-CN" dirty="0"/>
              <a:t> can be used to manage Occlusion Culling for improved performance.</a:t>
            </a:r>
          </a:p>
          <a:p>
            <a:endParaRPr lang="zh-CN" altLang="en-US" dirty="0"/>
          </a:p>
        </p:txBody>
      </p:sp>
    </p:spTree>
    <p:extLst>
      <p:ext uri="{BB962C8B-B14F-4D97-AF65-F5344CB8AC3E}">
        <p14:creationId xmlns:p14="http://schemas.microsoft.com/office/powerpoint/2010/main" val="2093676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Unity Hotkeys</a:t>
            </a:r>
            <a:endParaRPr lang="zh-CN" altLang="en-US" dirty="0"/>
          </a:p>
        </p:txBody>
      </p:sp>
      <p:sp>
        <p:nvSpPr>
          <p:cNvPr id="3" name="内容占位符 2"/>
          <p:cNvSpPr>
            <a:spLocks noGrp="1"/>
          </p:cNvSpPr>
          <p:nvPr>
            <p:ph idx="1"/>
          </p:nvPr>
        </p:nvSpPr>
        <p:spPr/>
        <p:txBody>
          <a:bodyPr/>
          <a:lstStyle/>
          <a:p>
            <a:endParaRPr lang="zh-CN" alt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56792"/>
            <a:ext cx="3038475" cy="382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7904" y="1340768"/>
            <a:ext cx="5058095" cy="5157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1241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69" y="854074"/>
            <a:ext cx="3948113" cy="5148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0"/>
            <a:ext cx="3148013" cy="6786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6102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Static </a:t>
            </a:r>
            <a:r>
              <a:rPr lang="en-US" altLang="zh-CN" b="1" dirty="0" err="1"/>
              <a:t>GameObjects</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Many </a:t>
            </a:r>
            <a:r>
              <a:rPr lang="en-US" altLang="zh-CN" dirty="0" err="1"/>
              <a:t>optimisations</a:t>
            </a:r>
            <a:r>
              <a:rPr lang="en-US" altLang="zh-CN" dirty="0"/>
              <a:t> need to know if an object can move during </a:t>
            </a:r>
            <a:r>
              <a:rPr lang="en-US" altLang="zh-CN" dirty="0" smtClean="0"/>
              <a:t>gameplay</a:t>
            </a:r>
          </a:p>
          <a:p>
            <a:r>
              <a:rPr lang="en-US" altLang="zh-CN" dirty="0" smtClean="0"/>
              <a:t>Information </a:t>
            </a:r>
            <a:r>
              <a:rPr lang="en-US" altLang="zh-CN" dirty="0"/>
              <a:t>about a </a:t>
            </a:r>
            <a:r>
              <a:rPr lang="en-US" altLang="zh-CN" b="1" dirty="0"/>
              <a:t>Static</a:t>
            </a:r>
            <a:r>
              <a:rPr lang="en-US" altLang="zh-CN" dirty="0"/>
              <a:t> (</a:t>
            </a:r>
            <a:r>
              <a:rPr lang="en-US" altLang="zh-CN" dirty="0" err="1"/>
              <a:t>ie</a:t>
            </a:r>
            <a:r>
              <a:rPr lang="en-US" altLang="zh-CN" dirty="0"/>
              <a:t>, non-moving) object can often be precomputed in the editor in the knowledge that it will not be invalidated by a change in the object’s </a:t>
            </a:r>
            <a:r>
              <a:rPr lang="en-US" altLang="zh-CN" dirty="0" smtClean="0"/>
              <a:t>position</a:t>
            </a:r>
          </a:p>
          <a:p>
            <a:pPr lvl="1"/>
            <a:r>
              <a:rPr lang="en-US" altLang="zh-CN" dirty="0" smtClean="0"/>
              <a:t>For </a:t>
            </a:r>
            <a:r>
              <a:rPr lang="en-US" altLang="zh-CN" dirty="0"/>
              <a:t>example, rendering can be </a:t>
            </a:r>
            <a:r>
              <a:rPr lang="en-US" altLang="zh-CN" dirty="0" err="1"/>
              <a:t>optimised</a:t>
            </a:r>
            <a:r>
              <a:rPr lang="en-US" altLang="zh-CN" dirty="0"/>
              <a:t> by combining several static objects into a single, large object known as a </a:t>
            </a:r>
            <a:r>
              <a:rPr lang="en-US" altLang="zh-CN" i="1" dirty="0"/>
              <a:t>batch</a:t>
            </a:r>
            <a:r>
              <a:rPr lang="en-US" altLang="zh-CN" dirty="0"/>
              <a:t>.</a:t>
            </a:r>
          </a:p>
          <a:p>
            <a:r>
              <a:rPr lang="en-US" altLang="zh-CN" dirty="0"/>
              <a:t>The inspector for a </a:t>
            </a:r>
            <a:r>
              <a:rPr lang="en-US" altLang="zh-CN" dirty="0" err="1"/>
              <a:t>GameObject</a:t>
            </a:r>
            <a:r>
              <a:rPr lang="en-US" altLang="zh-CN" dirty="0"/>
              <a:t> has a </a:t>
            </a:r>
            <a:r>
              <a:rPr lang="en-US" altLang="zh-CN" i="1" dirty="0"/>
              <a:t>Static</a:t>
            </a:r>
            <a:r>
              <a:rPr lang="en-US" altLang="zh-CN" dirty="0"/>
              <a:t> checkbox and menu in the extreme top-right, which is used to inform various different systems in Unity that the object will not </a:t>
            </a:r>
            <a:r>
              <a:rPr lang="en-US" altLang="zh-CN" dirty="0" smtClean="0"/>
              <a:t>move</a:t>
            </a:r>
          </a:p>
          <a:p>
            <a:pPr lvl="1"/>
            <a:r>
              <a:rPr lang="en-US" altLang="zh-CN" dirty="0" smtClean="0"/>
              <a:t>The </a:t>
            </a:r>
            <a:r>
              <a:rPr lang="en-US" altLang="zh-CN" dirty="0"/>
              <a:t>object can be marked as static for each of these systems individually, so you can choose not to calculate static </a:t>
            </a:r>
            <a:r>
              <a:rPr lang="en-US" altLang="zh-CN" dirty="0" err="1"/>
              <a:t>optimisations</a:t>
            </a:r>
            <a:r>
              <a:rPr lang="en-US" altLang="zh-CN" dirty="0"/>
              <a:t> for an object when it isn’t advantageous.</a:t>
            </a:r>
          </a:p>
          <a:p>
            <a:endParaRPr lang="zh-CN" altLang="en-US" dirty="0"/>
          </a:p>
        </p:txBody>
      </p:sp>
    </p:spTree>
    <p:extLst>
      <p:ext uri="{BB962C8B-B14F-4D97-AF65-F5344CB8AC3E}">
        <p14:creationId xmlns:p14="http://schemas.microsoft.com/office/powerpoint/2010/main" val="2263820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en-US" altLang="zh-CN" dirty="0" err="1">
                <a:hlinkClick r:id="rId2"/>
              </a:rPr>
              <a:t>Lightmapping</a:t>
            </a:r>
            <a:r>
              <a:rPr lang="en-US" altLang="zh-CN" dirty="0"/>
              <a:t>: advanced lighting for a scene;</a:t>
            </a:r>
          </a:p>
          <a:p>
            <a:r>
              <a:rPr lang="en-US" altLang="zh-CN" dirty="0" err="1">
                <a:hlinkClick r:id="rId3"/>
              </a:rPr>
              <a:t>Occluder</a:t>
            </a:r>
            <a:r>
              <a:rPr lang="en-US" altLang="zh-CN" dirty="0">
                <a:hlinkClick r:id="rId3"/>
              </a:rPr>
              <a:t> and </a:t>
            </a:r>
            <a:r>
              <a:rPr lang="en-US" altLang="zh-CN" dirty="0" err="1">
                <a:hlinkClick r:id="rId3"/>
              </a:rPr>
              <a:t>Occludee</a:t>
            </a:r>
            <a:r>
              <a:rPr lang="en-US" altLang="zh-CN" dirty="0"/>
              <a:t>: rendering optimization based on the visibility of objects from specific camera positions;</a:t>
            </a:r>
          </a:p>
          <a:p>
            <a:r>
              <a:rPr lang="en-US" altLang="zh-CN" dirty="0">
                <a:hlinkClick r:id="rId4"/>
              </a:rPr>
              <a:t>Batching</a:t>
            </a:r>
            <a:r>
              <a:rPr lang="en-US" altLang="zh-CN" dirty="0"/>
              <a:t>: rendering optimization that combines several objects into one larger object;</a:t>
            </a:r>
          </a:p>
          <a:p>
            <a:r>
              <a:rPr lang="en-US" altLang="zh-CN" dirty="0">
                <a:hlinkClick r:id="rId5"/>
              </a:rPr>
              <a:t>Navigation</a:t>
            </a:r>
            <a:r>
              <a:rPr lang="en-US" altLang="zh-CN" dirty="0"/>
              <a:t>: the system that enables characters to negotiate obstacles in the scene;</a:t>
            </a:r>
          </a:p>
          <a:p>
            <a:r>
              <a:rPr lang="en-US" altLang="zh-CN" dirty="0">
                <a:hlinkClick r:id="rId6"/>
              </a:rPr>
              <a:t>Off-mesh Links</a:t>
            </a:r>
            <a:r>
              <a:rPr lang="en-US" altLang="zh-CN" dirty="0"/>
              <a:t>: connections made by the Navigation system between discontinuous areas of the scene.</a:t>
            </a:r>
          </a:p>
          <a:p>
            <a:r>
              <a:rPr lang="en-US" altLang="zh-CN" dirty="0">
                <a:hlinkClick r:id="rId7"/>
              </a:rPr>
              <a:t>Reflection Probe</a:t>
            </a:r>
            <a:r>
              <a:rPr lang="en-US" altLang="zh-CN" dirty="0"/>
              <a:t>: captures a spherical view of its surroundings in all directions</a:t>
            </a:r>
            <a:r>
              <a:rPr lang="en-US" altLang="zh-CN" dirty="0" smtClean="0"/>
              <a:t>.</a:t>
            </a:r>
            <a:endParaRPr lang="zh-CN" altLang="en-US" dirty="0"/>
          </a:p>
        </p:txBody>
      </p:sp>
    </p:spTree>
    <p:extLst>
      <p:ext uri="{BB962C8B-B14F-4D97-AF65-F5344CB8AC3E}">
        <p14:creationId xmlns:p14="http://schemas.microsoft.com/office/powerpoint/2010/main" val="1028955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924379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579213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b="1" dirty="0"/>
              <a:t>Porting a Project Between Platforms</a:t>
            </a:r>
            <a:endParaRPr lang="zh-CN" altLang="en-US" dirty="0"/>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199909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Unity Basics</a:t>
            </a:r>
            <a:endParaRPr lang="zh-CN" altLang="en-US" dirty="0"/>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086234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Keyboard and joypad</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The </a:t>
            </a:r>
            <a:r>
              <a:rPr lang="en-US" altLang="zh-CN" dirty="0" err="1"/>
              <a:t>Input.GetAxis</a:t>
            </a:r>
            <a:r>
              <a:rPr lang="en-US" altLang="zh-CN" dirty="0"/>
              <a:t> function is very convenient on desktop platforms as a way of consolidating keyboard and joypad </a:t>
            </a:r>
            <a:r>
              <a:rPr lang="en-US" altLang="zh-CN" dirty="0" smtClean="0"/>
              <a:t>input</a:t>
            </a:r>
          </a:p>
          <a:p>
            <a:r>
              <a:rPr lang="en-US" altLang="zh-CN" dirty="0" smtClean="0"/>
              <a:t>However</a:t>
            </a:r>
            <a:r>
              <a:rPr lang="en-US" altLang="zh-CN" dirty="0"/>
              <a:t>, this function doesn’t make sense for the mobile platforms which rely on touchscreen </a:t>
            </a:r>
            <a:r>
              <a:rPr lang="en-US" altLang="zh-CN" dirty="0" smtClean="0"/>
              <a:t>input</a:t>
            </a:r>
          </a:p>
          <a:p>
            <a:r>
              <a:rPr lang="en-US" altLang="zh-CN" dirty="0" smtClean="0"/>
              <a:t>Likewise</a:t>
            </a:r>
            <a:r>
              <a:rPr lang="en-US" altLang="zh-CN" dirty="0"/>
              <a:t>, the standard desktop keyboard input doesn’t port over to mobiles well for anything other than typed </a:t>
            </a:r>
            <a:r>
              <a:rPr lang="en-US" altLang="zh-CN" dirty="0" smtClean="0"/>
              <a:t>text</a:t>
            </a:r>
          </a:p>
          <a:p>
            <a:r>
              <a:rPr lang="en-US" altLang="zh-CN" dirty="0" smtClean="0"/>
              <a:t>It </a:t>
            </a:r>
            <a:r>
              <a:rPr lang="en-US" altLang="zh-CN" dirty="0"/>
              <a:t>is worthwhile to add a layer of abstraction to your input code if you are considering porting to other platforms in the </a:t>
            </a:r>
            <a:r>
              <a:rPr lang="en-US" altLang="zh-CN" dirty="0" smtClean="0"/>
              <a:t>future</a:t>
            </a:r>
          </a:p>
          <a:p>
            <a:r>
              <a:rPr lang="en-US" altLang="zh-CN" dirty="0" smtClean="0"/>
              <a:t>As </a:t>
            </a:r>
            <a:r>
              <a:rPr lang="en-US" altLang="zh-CN" dirty="0"/>
              <a:t>a simple example, if you were making a driving game then you might create your own input class and wrap the Unity API calls in your own functions:-</a:t>
            </a:r>
            <a:endParaRPr lang="zh-CN" altLang="en-US" dirty="0"/>
          </a:p>
        </p:txBody>
      </p:sp>
    </p:spTree>
    <p:extLst>
      <p:ext uri="{BB962C8B-B14F-4D97-AF65-F5344CB8AC3E}">
        <p14:creationId xmlns:p14="http://schemas.microsoft.com/office/powerpoint/2010/main" val="1774090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521296" y="260648"/>
            <a:ext cx="8622704" cy="6463308"/>
          </a:xfrm>
          <a:prstGeom prst="rect">
            <a:avLst/>
          </a:prstGeom>
        </p:spPr>
        <p:txBody>
          <a:bodyPr wrap="square">
            <a:spAutoFit/>
          </a:bodyPr>
          <a:lstStyle/>
          <a:p>
            <a:r>
              <a:rPr lang="en-US" altLang="zh-CN" dirty="0"/>
              <a:t>// Returns values in the range -1.0 .. +1.0 (== left .. right).</a:t>
            </a:r>
          </a:p>
          <a:p>
            <a:r>
              <a:rPr lang="en-US" altLang="zh-CN" dirty="0"/>
              <a:t>function Steering() {</a:t>
            </a:r>
          </a:p>
          <a:p>
            <a:r>
              <a:rPr lang="en-US" altLang="zh-CN" dirty="0"/>
              <a:t>    return </a:t>
            </a:r>
            <a:r>
              <a:rPr lang="en-US" altLang="zh-CN" dirty="0" err="1"/>
              <a:t>Input.GetAxis</a:t>
            </a:r>
            <a:r>
              <a:rPr lang="en-US" altLang="zh-CN" dirty="0"/>
              <a:t>("Horizontal");</a:t>
            </a:r>
          </a:p>
          <a:p>
            <a:r>
              <a:rPr lang="en-US" altLang="zh-CN" dirty="0"/>
              <a:t>}</a:t>
            </a:r>
          </a:p>
          <a:p>
            <a:endParaRPr lang="en-US" altLang="zh-CN" dirty="0"/>
          </a:p>
          <a:p>
            <a:endParaRPr lang="en-US" altLang="zh-CN" dirty="0"/>
          </a:p>
          <a:p>
            <a:r>
              <a:rPr lang="en-US" altLang="zh-CN" dirty="0"/>
              <a:t>// Returns values in the range -1.0 .. +1.0 (== </a:t>
            </a:r>
            <a:r>
              <a:rPr lang="en-US" altLang="zh-CN" dirty="0" err="1"/>
              <a:t>accel</a:t>
            </a:r>
            <a:r>
              <a:rPr lang="en-US" altLang="zh-CN" dirty="0"/>
              <a:t> .. brake).</a:t>
            </a:r>
          </a:p>
          <a:p>
            <a:r>
              <a:rPr lang="en-US" altLang="zh-CN" dirty="0"/>
              <a:t>function Acceleration() {</a:t>
            </a:r>
          </a:p>
          <a:p>
            <a:r>
              <a:rPr lang="en-US" altLang="zh-CN" dirty="0"/>
              <a:t>    return </a:t>
            </a:r>
            <a:r>
              <a:rPr lang="en-US" altLang="zh-CN" dirty="0" err="1"/>
              <a:t>Input.GetAxis</a:t>
            </a:r>
            <a:r>
              <a:rPr lang="en-US" altLang="zh-CN" dirty="0"/>
              <a:t>("Vertical");</a:t>
            </a:r>
          </a:p>
          <a:p>
            <a:r>
              <a:rPr lang="en-US" altLang="zh-CN" dirty="0"/>
              <a:t>}</a:t>
            </a:r>
          </a:p>
          <a:p>
            <a:endParaRPr lang="en-US" altLang="zh-CN" dirty="0"/>
          </a:p>
          <a:p>
            <a:endParaRPr lang="en-US" altLang="zh-CN" dirty="0"/>
          </a:p>
          <a:p>
            <a:r>
              <a:rPr lang="en-US" altLang="zh-CN" dirty="0" err="1"/>
              <a:t>var</a:t>
            </a:r>
            <a:r>
              <a:rPr lang="en-US" altLang="zh-CN" dirty="0"/>
              <a:t> </a:t>
            </a:r>
            <a:r>
              <a:rPr lang="en-US" altLang="zh-CN" dirty="0" err="1"/>
              <a:t>currentGear</a:t>
            </a:r>
            <a:r>
              <a:rPr lang="en-US" altLang="zh-CN" dirty="0"/>
              <a:t>: </a:t>
            </a:r>
            <a:r>
              <a:rPr lang="en-US" altLang="zh-CN" dirty="0" err="1"/>
              <a:t>int</a:t>
            </a:r>
            <a:r>
              <a:rPr lang="en-US" altLang="zh-CN" dirty="0"/>
              <a:t>;</a:t>
            </a:r>
          </a:p>
          <a:p>
            <a:endParaRPr lang="en-US" altLang="zh-CN" dirty="0"/>
          </a:p>
          <a:p>
            <a:r>
              <a:rPr lang="en-US" altLang="zh-CN" dirty="0"/>
              <a:t>// Returns an integer corresponding to the selected gear.</a:t>
            </a:r>
          </a:p>
          <a:p>
            <a:r>
              <a:rPr lang="en-US" altLang="zh-CN" dirty="0"/>
              <a:t>function Gears() {</a:t>
            </a:r>
          </a:p>
          <a:p>
            <a:r>
              <a:rPr lang="en-US" altLang="zh-CN" dirty="0"/>
              <a:t>    if (</a:t>
            </a:r>
            <a:r>
              <a:rPr lang="en-US" altLang="zh-CN" dirty="0" err="1"/>
              <a:t>Input.GetKeyDown</a:t>
            </a:r>
            <a:r>
              <a:rPr lang="en-US" altLang="zh-CN" dirty="0"/>
              <a:t>("p"))</a:t>
            </a:r>
          </a:p>
          <a:p>
            <a:r>
              <a:rPr lang="en-US" altLang="zh-CN" dirty="0"/>
              <a:t>        </a:t>
            </a:r>
            <a:r>
              <a:rPr lang="en-US" altLang="zh-CN" dirty="0" err="1"/>
              <a:t>currentGear</a:t>
            </a:r>
            <a:r>
              <a:rPr lang="en-US" altLang="zh-CN" dirty="0"/>
              <a:t>++;</a:t>
            </a:r>
          </a:p>
          <a:p>
            <a:r>
              <a:rPr lang="en-US" altLang="zh-CN" dirty="0"/>
              <a:t>    else if (</a:t>
            </a:r>
            <a:r>
              <a:rPr lang="en-US" altLang="zh-CN" dirty="0" err="1"/>
              <a:t>Input.GetKeyDown</a:t>
            </a:r>
            <a:r>
              <a:rPr lang="en-US" altLang="zh-CN" dirty="0"/>
              <a:t>("l"))</a:t>
            </a:r>
          </a:p>
          <a:p>
            <a:r>
              <a:rPr lang="en-US" altLang="zh-CN" dirty="0"/>
              <a:t>        </a:t>
            </a:r>
            <a:r>
              <a:rPr lang="en-US" altLang="zh-CN" dirty="0" err="1"/>
              <a:t>currentGear</a:t>
            </a:r>
            <a:r>
              <a:rPr lang="en-US" altLang="zh-CN" dirty="0"/>
              <a:t>--;</a:t>
            </a:r>
          </a:p>
          <a:p>
            <a:r>
              <a:rPr lang="en-US" altLang="zh-CN" dirty="0"/>
              <a:t>    </a:t>
            </a:r>
          </a:p>
          <a:p>
            <a:r>
              <a:rPr lang="en-US" altLang="zh-CN" dirty="0"/>
              <a:t>    return </a:t>
            </a:r>
            <a:r>
              <a:rPr lang="en-US" altLang="zh-CN" dirty="0" err="1"/>
              <a:t>currentGear</a:t>
            </a:r>
            <a:r>
              <a:rPr lang="en-US" altLang="zh-CN" dirty="0"/>
              <a:t>;</a:t>
            </a:r>
          </a:p>
          <a:p>
            <a:r>
              <a:rPr lang="en-US" altLang="zh-CN" dirty="0"/>
              <a:t>}</a:t>
            </a:r>
            <a:endParaRPr lang="zh-CN" altLang="en-US" dirty="0"/>
          </a:p>
        </p:txBody>
      </p:sp>
    </p:spTree>
    <p:extLst>
      <p:ext uri="{BB962C8B-B14F-4D97-AF65-F5344CB8AC3E}">
        <p14:creationId xmlns:p14="http://schemas.microsoft.com/office/powerpoint/2010/main" val="1909436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en-US" altLang="zh-CN" dirty="0"/>
              <a:t>One advantage of wrapping the API calls in a class like this is that they are all concentrated in a single source file and are consequently easy to locate and </a:t>
            </a:r>
            <a:r>
              <a:rPr lang="en-US" altLang="zh-CN" dirty="0" smtClean="0"/>
              <a:t>replace</a:t>
            </a:r>
          </a:p>
          <a:p>
            <a:r>
              <a:rPr lang="en-US" altLang="zh-CN" dirty="0" smtClean="0"/>
              <a:t>However</a:t>
            </a:r>
            <a:r>
              <a:rPr lang="en-US" altLang="zh-CN" dirty="0"/>
              <a:t>, the more important idea is that you should design your input functions according to the logical meaning of the inputs in your </a:t>
            </a:r>
            <a:r>
              <a:rPr lang="en-US" altLang="zh-CN" dirty="0" smtClean="0"/>
              <a:t>game</a:t>
            </a:r>
          </a:p>
          <a:p>
            <a:r>
              <a:rPr lang="en-US" altLang="zh-CN" dirty="0" smtClean="0"/>
              <a:t>This </a:t>
            </a:r>
            <a:r>
              <a:rPr lang="en-US" altLang="zh-CN" dirty="0"/>
              <a:t>will help to isolate the rest of the game code from the specific method of input used with a particular </a:t>
            </a:r>
            <a:r>
              <a:rPr lang="en-US" altLang="zh-CN" dirty="0" smtClean="0"/>
              <a:t>platform.</a:t>
            </a:r>
            <a:endParaRPr lang="zh-CN" altLang="en-US" dirty="0"/>
          </a:p>
        </p:txBody>
      </p:sp>
    </p:spTree>
    <p:extLst>
      <p:ext uri="{BB962C8B-B14F-4D97-AF65-F5344CB8AC3E}">
        <p14:creationId xmlns:p14="http://schemas.microsoft.com/office/powerpoint/2010/main" val="3653969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smtClean="0"/>
              <a:t>For </a:t>
            </a:r>
            <a:r>
              <a:rPr lang="en-US" altLang="zh-CN" dirty="0"/>
              <a:t>example, the Gears function above could be modified so that the actual input comes from touches on the screen of a mobile </a:t>
            </a:r>
            <a:r>
              <a:rPr lang="en-US" altLang="zh-CN" dirty="0" smtClean="0"/>
              <a:t>device</a:t>
            </a:r>
          </a:p>
          <a:p>
            <a:r>
              <a:rPr lang="en-US" altLang="zh-CN" dirty="0" smtClean="0"/>
              <a:t>Using </a:t>
            </a:r>
            <a:r>
              <a:rPr lang="en-US" altLang="zh-CN" dirty="0"/>
              <a:t>an integer to represent the chosen gear works fine for all platforms, but mixing the platform-specific API calls with the rest of the code would cause </a:t>
            </a:r>
            <a:r>
              <a:rPr lang="en-US" altLang="zh-CN" dirty="0" smtClean="0"/>
              <a:t>problems</a:t>
            </a:r>
          </a:p>
          <a:p>
            <a:r>
              <a:rPr lang="en-US" altLang="zh-CN" dirty="0" smtClean="0"/>
              <a:t>You </a:t>
            </a:r>
            <a:r>
              <a:rPr lang="en-US" altLang="zh-CN" dirty="0"/>
              <a:t>may find it convenient to use platform dependent compilation to combine the different implementation of the input functions in the same source file and avoid manual swaps</a:t>
            </a:r>
            <a:endParaRPr lang="zh-CN" altLang="en-US" dirty="0"/>
          </a:p>
        </p:txBody>
      </p:sp>
    </p:spTree>
    <p:extLst>
      <p:ext uri="{BB962C8B-B14F-4D97-AF65-F5344CB8AC3E}">
        <p14:creationId xmlns:p14="http://schemas.microsoft.com/office/powerpoint/2010/main" val="3305420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Touches and clicks</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The </a:t>
            </a:r>
            <a:r>
              <a:rPr lang="en-US" altLang="zh-CN" dirty="0" err="1"/>
              <a:t>Input.GetMouseButtonXXX</a:t>
            </a:r>
            <a:r>
              <a:rPr lang="en-US" altLang="zh-CN" dirty="0"/>
              <a:t> functions are designed so that they have a reasonably obvious interpretation on mobile devices even though there is no “mouse” as </a:t>
            </a:r>
            <a:r>
              <a:rPr lang="en-US" altLang="zh-CN" dirty="0" smtClean="0"/>
              <a:t>such</a:t>
            </a:r>
          </a:p>
          <a:p>
            <a:r>
              <a:rPr lang="en-US" altLang="zh-CN" dirty="0" smtClean="0"/>
              <a:t>A </a:t>
            </a:r>
            <a:r>
              <a:rPr lang="en-US" altLang="zh-CN" dirty="0"/>
              <a:t>single touch on the screen is reported as a left click and the </a:t>
            </a:r>
            <a:r>
              <a:rPr lang="en-US" altLang="zh-CN" dirty="0" err="1"/>
              <a:t>Input.mousePosition</a:t>
            </a:r>
            <a:r>
              <a:rPr lang="en-US" altLang="zh-CN" dirty="0"/>
              <a:t> property gives the position of the touch as long as the finger is touching the </a:t>
            </a:r>
            <a:r>
              <a:rPr lang="en-US" altLang="zh-CN" dirty="0" smtClean="0"/>
              <a:t>screen</a:t>
            </a:r>
          </a:p>
          <a:p>
            <a:r>
              <a:rPr lang="en-US" altLang="zh-CN" dirty="0" smtClean="0"/>
              <a:t>This </a:t>
            </a:r>
            <a:r>
              <a:rPr lang="en-US" altLang="zh-CN" dirty="0"/>
              <a:t>means that games with simple mouse interaction can often work transparently between the desktop and mobile </a:t>
            </a:r>
            <a:r>
              <a:rPr lang="en-US" altLang="zh-CN" dirty="0" smtClean="0"/>
              <a:t>platforms</a:t>
            </a:r>
          </a:p>
          <a:p>
            <a:r>
              <a:rPr lang="en-US" altLang="zh-CN" dirty="0" smtClean="0"/>
              <a:t>Naturally</a:t>
            </a:r>
            <a:r>
              <a:rPr lang="en-US" altLang="zh-CN" dirty="0"/>
              <a:t>, though, the conversion is often much less straightforward than this. A desktop game can make use of more than one mouse button and a mobile game can detect multiple touches on the screen at a time.</a:t>
            </a:r>
            <a:endParaRPr lang="zh-CN" altLang="en-US" dirty="0"/>
          </a:p>
        </p:txBody>
      </p:sp>
    </p:spTree>
    <p:extLst>
      <p:ext uri="{BB962C8B-B14F-4D97-AF65-F5344CB8AC3E}">
        <p14:creationId xmlns:p14="http://schemas.microsoft.com/office/powerpoint/2010/main" val="970213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a:t>As with API calls, the problem can be managed partly by representing input with logical values that are then used by the rest of the game </a:t>
            </a:r>
            <a:r>
              <a:rPr lang="en-US" altLang="zh-CN" dirty="0" smtClean="0"/>
              <a:t>code</a:t>
            </a:r>
          </a:p>
          <a:p>
            <a:pPr lvl="1"/>
            <a:r>
              <a:rPr lang="en-US" altLang="zh-CN" dirty="0" smtClean="0"/>
              <a:t>For </a:t>
            </a:r>
            <a:r>
              <a:rPr lang="en-US" altLang="zh-CN" dirty="0"/>
              <a:t>example, a pinch gesture to zoom on a mobile device might be replaced by a plus/minus keystroke on the </a:t>
            </a:r>
            <a:r>
              <a:rPr lang="en-US" altLang="zh-CN" dirty="0" smtClean="0"/>
              <a:t>desktop</a:t>
            </a:r>
          </a:p>
          <a:p>
            <a:pPr lvl="1"/>
            <a:r>
              <a:rPr lang="en-US" altLang="zh-CN" dirty="0" smtClean="0"/>
              <a:t>the </a:t>
            </a:r>
            <a:r>
              <a:rPr lang="en-US" altLang="zh-CN" dirty="0"/>
              <a:t>input function could simply return a float value specifying the zoom </a:t>
            </a:r>
            <a:r>
              <a:rPr lang="en-US" altLang="zh-CN" dirty="0" smtClean="0"/>
              <a:t>factor</a:t>
            </a:r>
          </a:p>
          <a:p>
            <a:pPr lvl="1"/>
            <a:r>
              <a:rPr lang="en-US" altLang="zh-CN" dirty="0" smtClean="0"/>
              <a:t>Likewise</a:t>
            </a:r>
            <a:r>
              <a:rPr lang="en-US" altLang="zh-CN" dirty="0"/>
              <a:t>, it might be possible to use a two-finger tap on a mobile to replace a right button click on the </a:t>
            </a:r>
            <a:r>
              <a:rPr lang="en-US" altLang="zh-CN" dirty="0" smtClean="0"/>
              <a:t>desktop</a:t>
            </a:r>
          </a:p>
          <a:p>
            <a:pPr lvl="1"/>
            <a:r>
              <a:rPr lang="en-US" altLang="zh-CN" dirty="0" smtClean="0"/>
              <a:t>However</a:t>
            </a:r>
            <a:r>
              <a:rPr lang="en-US" altLang="zh-CN" dirty="0"/>
              <a:t>, if the properties of the input device are an integral part of the game then it may not be possible to remodel them on a different </a:t>
            </a:r>
            <a:r>
              <a:rPr lang="en-US" altLang="zh-CN" dirty="0" smtClean="0"/>
              <a:t>platform</a:t>
            </a:r>
          </a:p>
          <a:p>
            <a:pPr lvl="1"/>
            <a:r>
              <a:rPr lang="en-US" altLang="zh-CN" dirty="0" smtClean="0"/>
              <a:t>This </a:t>
            </a:r>
            <a:r>
              <a:rPr lang="en-US" altLang="zh-CN" dirty="0"/>
              <a:t>may mean that game cannot be ported at all or that the input and/or gameplay need to be modified extensively.</a:t>
            </a:r>
            <a:endParaRPr lang="zh-CN" altLang="en-US" dirty="0"/>
          </a:p>
        </p:txBody>
      </p:sp>
    </p:spTree>
    <p:extLst>
      <p:ext uri="{BB962C8B-B14F-4D97-AF65-F5344CB8AC3E}">
        <p14:creationId xmlns:p14="http://schemas.microsoft.com/office/powerpoint/2010/main" val="535187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Accelerometer, compass, gyroscope and GPS</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a:t>These inputs derive from the mobility of handheld devices and so may not have any meaningful equivalent on the </a:t>
            </a:r>
            <a:r>
              <a:rPr lang="en-US" altLang="zh-CN" dirty="0" smtClean="0"/>
              <a:t>desktop</a:t>
            </a:r>
          </a:p>
          <a:p>
            <a:r>
              <a:rPr lang="en-US" altLang="zh-CN" dirty="0" smtClean="0"/>
              <a:t>However</a:t>
            </a:r>
            <a:r>
              <a:rPr lang="en-US" altLang="zh-CN" dirty="0"/>
              <a:t>, some use cases simply mirror standard game controls and can be ported quite </a:t>
            </a:r>
            <a:r>
              <a:rPr lang="en-US" altLang="zh-CN" dirty="0" smtClean="0"/>
              <a:t>easily</a:t>
            </a:r>
          </a:p>
          <a:p>
            <a:r>
              <a:rPr lang="en-US" altLang="zh-CN" dirty="0" smtClean="0"/>
              <a:t>For </a:t>
            </a:r>
            <a:r>
              <a:rPr lang="en-US" altLang="zh-CN" dirty="0"/>
              <a:t>example, a driving game might implement the steering control from the tilt of a mobile device (determined by the accelerometer). In cases like this, the input API calls are usually fairly easy to replace, so the accelerometer input might be replaced by </a:t>
            </a:r>
            <a:r>
              <a:rPr lang="en-US" altLang="zh-CN" dirty="0" smtClean="0"/>
              <a:t>keystrokes</a:t>
            </a:r>
          </a:p>
          <a:p>
            <a:r>
              <a:rPr lang="en-US" altLang="zh-CN" dirty="0" smtClean="0"/>
              <a:t>However</a:t>
            </a:r>
            <a:r>
              <a:rPr lang="en-US" altLang="zh-CN" dirty="0"/>
              <a:t>, it may be necessary to recalibrate inputs or even vary the difficulty of the game to take account of the different input method. Tilting a device is slower and eventually more strenuous than pressing keys and may also make it harder to concentrate on the display. This may result in the game’s being more difficult to master on a mobile device and so it may be appropriate to slow down gameplay or allow more time per level. This will require the game code to be designed so that these factors can be adjusted easily.</a:t>
            </a:r>
            <a:endParaRPr lang="zh-CN" altLang="en-US" dirty="0"/>
          </a:p>
        </p:txBody>
      </p:sp>
    </p:spTree>
    <p:extLst>
      <p:ext uri="{BB962C8B-B14F-4D97-AF65-F5344CB8AC3E}">
        <p14:creationId xmlns:p14="http://schemas.microsoft.com/office/powerpoint/2010/main" val="293103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Memory, storage and CPU performance</a:t>
            </a:r>
            <a:endParaRPr lang="zh-CN" altLang="en-US" dirty="0"/>
          </a:p>
        </p:txBody>
      </p:sp>
      <p:sp>
        <p:nvSpPr>
          <p:cNvPr id="3" name="内容占位符 2"/>
          <p:cNvSpPr>
            <a:spLocks noGrp="1"/>
          </p:cNvSpPr>
          <p:nvPr>
            <p:ph idx="1"/>
          </p:nvPr>
        </p:nvSpPr>
        <p:spPr/>
        <p:txBody>
          <a:bodyPr>
            <a:normAutofit fontScale="92500"/>
          </a:bodyPr>
          <a:lstStyle/>
          <a:p>
            <a:r>
              <a:rPr lang="en-US" altLang="zh-CN" dirty="0"/>
              <a:t>Mobile devices inevitably have less storage, memory and CPU power available than desktop machines and so a game may be difficult to port simply because its performance is not acceptable on lower powered </a:t>
            </a:r>
            <a:r>
              <a:rPr lang="en-US" altLang="zh-CN" dirty="0" smtClean="0"/>
              <a:t>hardware</a:t>
            </a:r>
          </a:p>
          <a:p>
            <a:r>
              <a:rPr lang="en-US" altLang="zh-CN" dirty="0" smtClean="0"/>
              <a:t>Some </a:t>
            </a:r>
            <a:r>
              <a:rPr lang="en-US" altLang="zh-CN" dirty="0"/>
              <a:t>resource issues can be managed but if you are pushing the limits of the hardware on the desktop then the game is probably not a good candidate for porting to a mobile platform.</a:t>
            </a:r>
            <a:endParaRPr lang="zh-CN" altLang="en-US" dirty="0"/>
          </a:p>
        </p:txBody>
      </p:sp>
    </p:spTree>
    <p:extLst>
      <p:ext uri="{BB962C8B-B14F-4D97-AF65-F5344CB8AC3E}">
        <p14:creationId xmlns:p14="http://schemas.microsoft.com/office/powerpoint/2010/main" val="110573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Movie playback</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Currently, mobile devices are highly reliant on hardware support for movie </a:t>
            </a:r>
            <a:r>
              <a:rPr lang="en-US" altLang="zh-CN" dirty="0" smtClean="0"/>
              <a:t>playback</a:t>
            </a:r>
          </a:p>
          <a:p>
            <a:r>
              <a:rPr lang="en-US" altLang="zh-CN" dirty="0" smtClean="0"/>
              <a:t>The </a:t>
            </a:r>
            <a:r>
              <a:rPr lang="en-US" altLang="zh-CN" dirty="0"/>
              <a:t>result is that playback options are limited and certainly don’t give the flexibility that the </a:t>
            </a:r>
            <a:r>
              <a:rPr lang="en-US" altLang="zh-CN" dirty="0" err="1"/>
              <a:t>MovieTexture</a:t>
            </a:r>
            <a:r>
              <a:rPr lang="en-US" altLang="zh-CN" dirty="0"/>
              <a:t> asset offers on desktop </a:t>
            </a:r>
            <a:r>
              <a:rPr lang="en-US" altLang="zh-CN" dirty="0" smtClean="0"/>
              <a:t>platforms</a:t>
            </a:r>
          </a:p>
          <a:p>
            <a:r>
              <a:rPr lang="en-US" altLang="zh-CN" dirty="0" smtClean="0"/>
              <a:t>Movies </a:t>
            </a:r>
            <a:r>
              <a:rPr lang="en-US" altLang="zh-CN" dirty="0"/>
              <a:t>can be played back </a:t>
            </a:r>
            <a:r>
              <a:rPr lang="en-US" altLang="zh-CN" dirty="0" err="1"/>
              <a:t>fullscreen</a:t>
            </a:r>
            <a:r>
              <a:rPr lang="en-US" altLang="zh-CN" dirty="0"/>
              <a:t> on mobiles but there isn’t any scope for using them to texture objects within the game (so it isn’t possible to display a movie on a TV screen within the game, for example</a:t>
            </a:r>
            <a:r>
              <a:rPr lang="en-US" altLang="zh-CN" dirty="0" smtClean="0"/>
              <a:t>)</a:t>
            </a:r>
          </a:p>
          <a:p>
            <a:r>
              <a:rPr lang="en-US" altLang="zh-CN" dirty="0" smtClean="0"/>
              <a:t>In </a:t>
            </a:r>
            <a:r>
              <a:rPr lang="en-US" altLang="zh-CN" dirty="0"/>
              <a:t>terms of portability, it is fine to use movies for introductions, </a:t>
            </a:r>
            <a:r>
              <a:rPr lang="en-US" altLang="zh-CN" dirty="0" err="1"/>
              <a:t>cutscenes</a:t>
            </a:r>
            <a:r>
              <a:rPr lang="en-US" altLang="zh-CN" dirty="0"/>
              <a:t>, instructions and other simple pieces of </a:t>
            </a:r>
            <a:r>
              <a:rPr lang="en-US" altLang="zh-CN" dirty="0" smtClean="0"/>
              <a:t>presentation</a:t>
            </a:r>
          </a:p>
          <a:p>
            <a:pPr lvl="1"/>
            <a:r>
              <a:rPr lang="en-US" altLang="zh-CN" dirty="0" smtClean="0"/>
              <a:t>However</a:t>
            </a:r>
            <a:r>
              <a:rPr lang="en-US" altLang="zh-CN" dirty="0"/>
              <a:t>, if movies need to be visible within the game world then you should consider whether the mobile playback options will be adequate.</a:t>
            </a:r>
            <a:endParaRPr lang="zh-CN" altLang="en-US" dirty="0"/>
          </a:p>
        </p:txBody>
      </p:sp>
    </p:spTree>
    <p:extLst>
      <p:ext uri="{BB962C8B-B14F-4D97-AF65-F5344CB8AC3E}">
        <p14:creationId xmlns:p14="http://schemas.microsoft.com/office/powerpoint/2010/main" val="2674140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Storage requirements</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Video, audio and even textures can use a lot of storage space and you may need to bear this in mind if you want to port your </a:t>
            </a:r>
            <a:r>
              <a:rPr lang="en-US" altLang="zh-CN" dirty="0" smtClean="0"/>
              <a:t>game</a:t>
            </a:r>
          </a:p>
          <a:p>
            <a:r>
              <a:rPr lang="en-US" altLang="zh-CN" dirty="0" smtClean="0"/>
              <a:t>Storage </a:t>
            </a:r>
            <a:r>
              <a:rPr lang="en-US" altLang="zh-CN" dirty="0"/>
              <a:t>space (which often also corresponds to download time) is typically not an issue on desktop machines but this is not the case with </a:t>
            </a:r>
            <a:r>
              <a:rPr lang="en-US" altLang="zh-CN" dirty="0" smtClean="0"/>
              <a:t>mobiles</a:t>
            </a:r>
          </a:p>
          <a:p>
            <a:r>
              <a:rPr lang="en-US" altLang="zh-CN" dirty="0" smtClean="0"/>
              <a:t>Furthermore</a:t>
            </a:r>
            <a:r>
              <a:rPr lang="en-US" altLang="zh-CN" dirty="0"/>
              <a:t>, mobile app stores often impose a limit on the maximum size of a submitted product. It may require some planning to address these concerns during the development of your </a:t>
            </a:r>
            <a:r>
              <a:rPr lang="en-US" altLang="zh-CN" dirty="0" smtClean="0"/>
              <a:t>game</a:t>
            </a:r>
          </a:p>
        </p:txBody>
      </p:sp>
    </p:spTree>
    <p:extLst>
      <p:ext uri="{BB962C8B-B14F-4D97-AF65-F5344CB8AC3E}">
        <p14:creationId xmlns:p14="http://schemas.microsoft.com/office/powerpoint/2010/main" val="1152030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descr="C:\Program Files\Unity\Editor\Data\Documentation\en\uploads\Main\Editor-Breakdow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124744"/>
            <a:ext cx="6096000" cy="408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9952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For example, you may need to provide cut-down versions of assets for mobiles in order to save space</a:t>
            </a:r>
          </a:p>
          <a:p>
            <a:r>
              <a:rPr lang="en-US" altLang="zh-CN" dirty="0"/>
              <a:t>Another possibility is that the game may need to be designed so that large assets can be downloaded on demand rather than being part of the initial download of the application.</a:t>
            </a:r>
            <a:endParaRPr lang="zh-CN" altLang="en-US" dirty="0"/>
          </a:p>
          <a:p>
            <a:endParaRPr lang="zh-CN" altLang="en-US" dirty="0"/>
          </a:p>
        </p:txBody>
      </p:sp>
    </p:spTree>
    <p:extLst>
      <p:ext uri="{BB962C8B-B14F-4D97-AF65-F5344CB8AC3E}">
        <p14:creationId xmlns:p14="http://schemas.microsoft.com/office/powerpoint/2010/main" val="119797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Automatic memory management</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The recovery of unused memory from “dead” objects is handled automatically by Unity and often happens imperceptibly on desktop </a:t>
            </a:r>
            <a:r>
              <a:rPr lang="en-US" altLang="zh-CN" dirty="0" smtClean="0"/>
              <a:t>machines</a:t>
            </a:r>
          </a:p>
          <a:p>
            <a:r>
              <a:rPr lang="en-US" altLang="zh-CN" dirty="0" smtClean="0"/>
              <a:t>However</a:t>
            </a:r>
            <a:r>
              <a:rPr lang="en-US" altLang="zh-CN" dirty="0"/>
              <a:t>, the lower memory and CPU power on mobile devices means that garbage collections can be more frequent and the time they take can impinge more heavily on performance (causing unwanted pauses in gameplay, </a:t>
            </a:r>
            <a:r>
              <a:rPr lang="en-US" altLang="zh-CN" dirty="0" err="1"/>
              <a:t>etc</a:t>
            </a:r>
            <a:r>
              <a:rPr lang="en-US" altLang="zh-CN" dirty="0" smtClean="0"/>
              <a:t>)</a:t>
            </a:r>
          </a:p>
          <a:p>
            <a:r>
              <a:rPr lang="en-US" altLang="zh-CN" dirty="0" smtClean="0"/>
              <a:t>Even </a:t>
            </a:r>
            <a:r>
              <a:rPr lang="en-US" altLang="zh-CN" dirty="0"/>
              <a:t>if the game runs in the available memory, it may still be necessary to </a:t>
            </a:r>
            <a:r>
              <a:rPr lang="en-US" altLang="zh-CN" dirty="0" err="1"/>
              <a:t>optimise</a:t>
            </a:r>
            <a:r>
              <a:rPr lang="en-US" altLang="zh-CN" dirty="0"/>
              <a:t> code to avoid garbage collection pauses. More information can be found on our </a:t>
            </a:r>
            <a:r>
              <a:rPr lang="en-US" altLang="zh-CN" dirty="0">
                <a:hlinkClick r:id="rId2"/>
              </a:rPr>
              <a:t>memory management page</a:t>
            </a:r>
            <a:r>
              <a:rPr lang="en-US" altLang="zh-CN" dirty="0"/>
              <a:t>.</a:t>
            </a:r>
            <a:endParaRPr lang="zh-CN" altLang="en-US" dirty="0"/>
          </a:p>
        </p:txBody>
      </p:sp>
    </p:spTree>
    <p:extLst>
      <p:ext uri="{BB962C8B-B14F-4D97-AF65-F5344CB8AC3E}">
        <p14:creationId xmlns:p14="http://schemas.microsoft.com/office/powerpoint/2010/main" val="39569351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CPU power</a:t>
            </a:r>
            <a:endParaRPr lang="zh-CN" altLang="en-US" dirty="0"/>
          </a:p>
        </p:txBody>
      </p:sp>
      <p:sp>
        <p:nvSpPr>
          <p:cNvPr id="3" name="内容占位符 2"/>
          <p:cNvSpPr>
            <a:spLocks noGrp="1"/>
          </p:cNvSpPr>
          <p:nvPr>
            <p:ph idx="1"/>
          </p:nvPr>
        </p:nvSpPr>
        <p:spPr/>
        <p:txBody>
          <a:bodyPr>
            <a:normAutofit/>
          </a:bodyPr>
          <a:lstStyle/>
          <a:p>
            <a:r>
              <a:rPr lang="en-US" altLang="zh-CN" dirty="0"/>
              <a:t>A game that runs well on a desktop machine may suffer from poor framerate on a mobile device simply because the mobile CPU struggles with the game’s </a:t>
            </a:r>
            <a:r>
              <a:rPr lang="en-US" altLang="zh-CN" dirty="0" smtClean="0"/>
              <a:t>complexity</a:t>
            </a:r>
          </a:p>
          <a:p>
            <a:r>
              <a:rPr lang="en-US" altLang="zh-CN" dirty="0" smtClean="0"/>
              <a:t>Extra </a:t>
            </a:r>
            <a:r>
              <a:rPr lang="en-US" altLang="zh-CN" dirty="0"/>
              <a:t>attention may therefore need to be paid to code efficiency when a project is ported to a mobile </a:t>
            </a:r>
            <a:r>
              <a:rPr lang="en-US" altLang="zh-CN" dirty="0" smtClean="0"/>
              <a:t>platform</a:t>
            </a:r>
          </a:p>
          <a:p>
            <a:endParaRPr lang="zh-CN" altLang="en-US" dirty="0"/>
          </a:p>
        </p:txBody>
      </p:sp>
    </p:spTree>
    <p:extLst>
      <p:ext uri="{BB962C8B-B14F-4D97-AF65-F5344CB8AC3E}">
        <p14:creationId xmlns:p14="http://schemas.microsoft.com/office/powerpoint/2010/main" val="6437630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01364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descr="C:\Program Files\Unity\Editor\Data\Documentation\en\uploads\Main\ProjectBrows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517491"/>
            <a:ext cx="6191250" cy="332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52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descr="C:\Program Files\Unity\Editor\Data\Documentation\en\uploads\Main\ProjBrowserSearchBasi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916832"/>
            <a:ext cx="4410075"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067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Shortcuts</a:t>
            </a:r>
            <a:endParaRPr lang="zh-CN" altLang="en-US" dirty="0"/>
          </a:p>
        </p:txBody>
      </p:sp>
      <p:sp>
        <p:nvSpPr>
          <p:cNvPr id="3" name="内容占位符 2"/>
          <p:cNvSpPr>
            <a:spLocks noGrp="1"/>
          </p:cNvSpPr>
          <p:nvPr>
            <p:ph idx="1"/>
          </p:nvPr>
        </p:nvSpPr>
        <p:spPr/>
        <p:txBody>
          <a:bodyPr/>
          <a:lstStyle/>
          <a:p>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12776"/>
            <a:ext cx="8118301" cy="52016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09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122" name="Picture 2" descr="C:\Program Files\Unity\Editor\Data\Documentation\en\uploads\Main\Editor-Hierarch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060848"/>
            <a:ext cx="211455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wo unparented objec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2246585"/>
            <a:ext cx="237172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One object parented to anoth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5536" y="2132856"/>
            <a:ext cx="2371725"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304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1685925"/>
            <a:ext cx="6419850" cy="348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1567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Scene View</a:t>
            </a:r>
            <a:endParaRPr lang="zh-CN" altLang="en-US" dirty="0"/>
          </a:p>
        </p:txBody>
      </p:sp>
      <p:sp>
        <p:nvSpPr>
          <p:cNvPr id="3" name="内容占位符 2"/>
          <p:cNvSpPr>
            <a:spLocks noGrp="1"/>
          </p:cNvSpPr>
          <p:nvPr>
            <p:ph idx="1"/>
          </p:nvPr>
        </p:nvSpPr>
        <p:spPr/>
        <p:txBody>
          <a:bodyPr/>
          <a:lstStyle/>
          <a:p>
            <a:endParaRPr lang="zh-CN" alt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641" y="1377951"/>
            <a:ext cx="8896350" cy="1366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4513" y="2744788"/>
            <a:ext cx="5514975"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291508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TotalTime>
  <Words>1680</Words>
  <Application>Microsoft Office PowerPoint</Application>
  <PresentationFormat>全屏显示(4:3)</PresentationFormat>
  <Paragraphs>102</Paragraphs>
  <Slides>33</Slides>
  <Notes>0</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Office 主题</vt:lpstr>
      <vt:lpstr>Overview</vt:lpstr>
      <vt:lpstr>Unity Basics</vt:lpstr>
      <vt:lpstr>PowerPoint 演示文稿</vt:lpstr>
      <vt:lpstr>PowerPoint 演示文稿</vt:lpstr>
      <vt:lpstr>PowerPoint 演示文稿</vt:lpstr>
      <vt:lpstr>Shortcuts</vt:lpstr>
      <vt:lpstr>PowerPoint 演示文稿</vt:lpstr>
      <vt:lpstr>PowerPoint 演示文稿</vt:lpstr>
      <vt:lpstr>Scene View</vt:lpstr>
      <vt:lpstr>Game View</vt:lpstr>
      <vt:lpstr>Inspector</vt:lpstr>
      <vt:lpstr>Other Views</vt:lpstr>
      <vt:lpstr>Unity Hotkeys</vt:lpstr>
      <vt:lpstr>PowerPoint 演示文稿</vt:lpstr>
      <vt:lpstr>Static GameObjects</vt:lpstr>
      <vt:lpstr>PowerPoint 演示文稿</vt:lpstr>
      <vt:lpstr>PowerPoint 演示文稿</vt:lpstr>
      <vt:lpstr>PowerPoint 演示文稿</vt:lpstr>
      <vt:lpstr>Porting a Project Between Platforms</vt:lpstr>
      <vt:lpstr>Keyboard and joypad</vt:lpstr>
      <vt:lpstr>PowerPoint 演示文稿</vt:lpstr>
      <vt:lpstr>PowerPoint 演示文稿</vt:lpstr>
      <vt:lpstr>PowerPoint 演示文稿</vt:lpstr>
      <vt:lpstr>Touches and clicks</vt:lpstr>
      <vt:lpstr>PowerPoint 演示文稿</vt:lpstr>
      <vt:lpstr>Accelerometer, compass, gyroscope and GPS</vt:lpstr>
      <vt:lpstr>Memory, storage and CPU performance</vt:lpstr>
      <vt:lpstr>Movie playback</vt:lpstr>
      <vt:lpstr>Storage requirements</vt:lpstr>
      <vt:lpstr>PowerPoint 演示文稿</vt:lpstr>
      <vt:lpstr>Automatic memory management</vt:lpstr>
      <vt:lpstr>CPU power</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HL H</dc:creator>
  <cp:lastModifiedBy>HL H</cp:lastModifiedBy>
  <cp:revision>38</cp:revision>
  <dcterms:created xsi:type="dcterms:W3CDTF">2015-12-01T02:38:57Z</dcterms:created>
  <dcterms:modified xsi:type="dcterms:W3CDTF">2015-12-01T08:12:17Z</dcterms:modified>
</cp:coreProperties>
</file>