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322"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7" r:id="rId61"/>
    <p:sldId id="318" r:id="rId62"/>
    <p:sldId id="319" r:id="rId63"/>
    <p:sldId id="320" r:id="rId64"/>
    <p:sldId id="321" r:id="rId6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6" d="100"/>
          <a:sy n="126" d="100"/>
        </p:scale>
        <p:origin x="-360" y="-4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783F70-EA6F-494A-97F4-DDE54DD62067}" type="datetimeFigureOut">
              <a:rPr lang="zh-CN" altLang="en-US" smtClean="0"/>
              <a:t>2018/3/29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B52C44-4BA9-4999-A6E9-FD42536F0512}" type="slidenum">
              <a:rPr lang="zh-CN" altLang="en-US" smtClean="0"/>
              <a:t>‹#›</a:t>
            </a:fld>
            <a:endParaRPr lang="zh-CN" altLang="en-US"/>
          </a:p>
        </p:txBody>
      </p:sp>
    </p:spTree>
    <p:extLst>
      <p:ext uri="{BB962C8B-B14F-4D97-AF65-F5344CB8AC3E}">
        <p14:creationId xmlns:p14="http://schemas.microsoft.com/office/powerpoint/2010/main" val="324449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smtClean="0"/>
              <a:t>。一个好的</a:t>
            </a:r>
            <a:r>
              <a:rPr lang="en-US" altLang="zh-CN" dirty="0" smtClean="0"/>
              <a:t>BSP</a:t>
            </a:r>
            <a:r>
              <a:rPr lang="zh-CN" altLang="zh-CN" dirty="0" smtClean="0"/>
              <a:t>树必须考虑以下两个要素：</a:t>
            </a:r>
          </a:p>
          <a:p>
            <a:endParaRPr lang="zh-CN" altLang="en-US" dirty="0"/>
          </a:p>
        </p:txBody>
      </p:sp>
      <p:sp>
        <p:nvSpPr>
          <p:cNvPr id="4" name="灯片编号占位符 3"/>
          <p:cNvSpPr>
            <a:spLocks noGrp="1"/>
          </p:cNvSpPr>
          <p:nvPr>
            <p:ph type="sldNum" sz="quarter" idx="10"/>
          </p:nvPr>
        </p:nvSpPr>
        <p:spPr/>
        <p:txBody>
          <a:bodyPr/>
          <a:lstStyle/>
          <a:p>
            <a:fld id="{ABB52C44-4BA9-4999-A6E9-FD42536F0512}" type="slidenum">
              <a:rPr lang="zh-CN" altLang="en-US" smtClean="0"/>
              <a:t>36</a:t>
            </a:fld>
            <a:endParaRPr lang="zh-CN" altLang="en-US"/>
          </a:p>
        </p:txBody>
      </p:sp>
    </p:spTree>
    <p:extLst>
      <p:ext uri="{BB962C8B-B14F-4D97-AF65-F5344CB8AC3E}">
        <p14:creationId xmlns:p14="http://schemas.microsoft.com/office/powerpoint/2010/main" val="3752638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例如，当观察者处于房间内部的时候，进入视觉范围的只是房间里的部分物体以及透过门窗所能看到的东西；当处于房间外部的时候，只能看到房间的表面，其内部对观察者来说是不可见的。因此，场景规模与实际绘制量之间存在一定的差异，这正是视景剔除依据和基础。通过视景剔除大大减少了实际绘制的三角形个数。</a:t>
            </a:r>
          </a:p>
          <a:p>
            <a:endParaRPr lang="zh-CN" altLang="en-US" dirty="0"/>
          </a:p>
        </p:txBody>
      </p:sp>
      <p:sp>
        <p:nvSpPr>
          <p:cNvPr id="4" name="灯片编号占位符 3"/>
          <p:cNvSpPr>
            <a:spLocks noGrp="1"/>
          </p:cNvSpPr>
          <p:nvPr>
            <p:ph type="sldNum" sz="quarter" idx="10"/>
          </p:nvPr>
        </p:nvSpPr>
        <p:spPr/>
        <p:txBody>
          <a:bodyPr/>
          <a:lstStyle/>
          <a:p>
            <a:fld id="{ABB52C44-4BA9-4999-A6E9-FD42536F0512}" type="slidenum">
              <a:rPr lang="zh-CN" altLang="en-US" smtClean="0"/>
              <a:t>43</a:t>
            </a:fld>
            <a:endParaRPr lang="zh-CN" altLang="en-US"/>
          </a:p>
        </p:txBody>
      </p:sp>
    </p:spTree>
    <p:extLst>
      <p:ext uri="{BB962C8B-B14F-4D97-AF65-F5344CB8AC3E}">
        <p14:creationId xmlns:p14="http://schemas.microsoft.com/office/powerpoint/2010/main" val="24801227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2018/3/29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2018/3/29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2018/3/29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fld id="{530820CF-B880-4189-942D-D702A7CBA730}" type="datetimeFigureOut">
              <a:rPr lang="zh-CN" altLang="en-US" smtClean="0"/>
              <a:t>2018/3/29</a:t>
            </a:fld>
            <a:endParaRPr lang="zh-CN" altLang="en-US"/>
          </a:p>
        </p:txBody>
      </p:sp>
      <p:sp>
        <p:nvSpPr>
          <p:cNvPr id="6" name="页脚占位符 5"/>
          <p:cNvSpPr>
            <a:spLocks noGrp="1"/>
          </p:cNvSpPr>
          <p:nvPr>
            <p:ph type="ftr" sz="quarter" idx="11"/>
          </p:nvPr>
        </p:nvSpPr>
        <p:spPr>
          <a:xfrm>
            <a:off x="2285984" y="4869657"/>
            <a:ext cx="2643206" cy="273844"/>
          </a:xfrm>
        </p:spPr>
        <p:txBody>
          <a:bodyPr/>
          <a:lstStyle/>
          <a:p>
            <a:endParaRPr lang="zh-CN" altLang="en-US"/>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fld id="{530820CF-B880-4189-942D-D702A7CBA730}" type="datetimeFigureOut">
              <a:rPr lang="zh-CN" altLang="en-US" smtClean="0"/>
              <a:t>2018/3/29</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场景</a:t>
            </a:r>
            <a:r>
              <a:rPr lang="zh-CN" altLang="en-US" dirty="0"/>
              <a:t>管理</a:t>
            </a:r>
          </a:p>
        </p:txBody>
      </p:sp>
      <p:sp>
        <p:nvSpPr>
          <p:cNvPr id="3" name="副标题 2"/>
          <p:cNvSpPr>
            <a:spLocks noGrp="1"/>
          </p:cNvSpPr>
          <p:nvPr>
            <p:ph type="subTitle" idx="1"/>
          </p:nvPr>
        </p:nvSpPr>
        <p:spPr/>
        <p:txBody>
          <a:bodyPr/>
          <a:lstStyle/>
          <a:p>
            <a:r>
              <a:rPr lang="zh-CN" altLang="en-US" dirty="0" smtClean="0"/>
              <a:t>韩红雷</a:t>
            </a:r>
            <a:endParaRPr lang="en-US" altLang="zh-CN" dirty="0" smtClean="0"/>
          </a:p>
          <a:p>
            <a:r>
              <a:rPr lang="zh-CN" altLang="en-US" dirty="0"/>
              <a:t>中国传媒</a:t>
            </a:r>
            <a:r>
              <a:rPr lang="zh-CN" altLang="en-US" dirty="0" smtClean="0"/>
              <a:t>大学 游戏设计系</a:t>
            </a:r>
            <a:endParaRPr lang="zh-CN" altLang="en-US" dirty="0"/>
          </a:p>
        </p:txBody>
      </p:sp>
    </p:spTree>
    <p:extLst>
      <p:ext uri="{BB962C8B-B14F-4D97-AF65-F5344CB8AC3E}">
        <p14:creationId xmlns:p14="http://schemas.microsoft.com/office/powerpoint/2010/main" val="3857294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cstate="print"/>
          <a:srcRect/>
          <a:stretch>
            <a:fillRect/>
          </a:stretch>
        </p:blipFill>
        <p:spPr bwMode="auto">
          <a:xfrm>
            <a:off x="2509837" y="1928812"/>
            <a:ext cx="4124325" cy="1285875"/>
          </a:xfrm>
          <a:prstGeom prst="rect">
            <a:avLst/>
          </a:prstGeom>
          <a:noFill/>
          <a:ln w="9525">
            <a:noFill/>
            <a:miter lim="800000"/>
            <a:headEnd/>
            <a:tailEnd/>
          </a:ln>
        </p:spPr>
      </p:pic>
    </p:spTree>
    <p:extLst>
      <p:ext uri="{BB962C8B-B14F-4D97-AF65-F5344CB8AC3E}">
        <p14:creationId xmlns:p14="http://schemas.microsoft.com/office/powerpoint/2010/main" val="3774858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zh-CN" altLang="zh-CN" dirty="0" smtClean="0"/>
              <a:t>将</a:t>
            </a:r>
            <a:r>
              <a:rPr lang="zh-CN" altLang="zh-CN" dirty="0"/>
              <a:t>同类型的游戏物体组织到一起，给出了某游戏场景中的构成要素：地形部分，天空部分，以及附着在地形上的各种模型，如树木，房屋等固定不动的模型，以及场景中的怪物，玩家，</a:t>
            </a:r>
            <a:r>
              <a:rPr lang="en-US" altLang="zh-CN" dirty="0"/>
              <a:t>NPC(Non Player Character)</a:t>
            </a:r>
            <a:r>
              <a:rPr lang="zh-CN" altLang="zh-CN" dirty="0"/>
              <a:t>等能够移动的模型，以及用粒子系统表示的一些特效模型，如喷泉，瀑布以及雨雪、火焰和烟雾等。</a:t>
            </a:r>
          </a:p>
          <a:p>
            <a:endParaRPr lang="zh-CN" altLang="en-US" dirty="0"/>
          </a:p>
        </p:txBody>
      </p:sp>
    </p:spTree>
    <p:extLst>
      <p:ext uri="{BB962C8B-B14F-4D97-AF65-F5344CB8AC3E}">
        <p14:creationId xmlns:p14="http://schemas.microsoft.com/office/powerpoint/2010/main" val="2681628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a:t>基于层次结构的场景绘制分为两步进行：</a:t>
            </a:r>
          </a:p>
          <a:p>
            <a:r>
              <a:rPr lang="zh-CN" altLang="zh-CN" dirty="0"/>
              <a:t>首先根据游戏的需要更新场景图中必要的</a:t>
            </a:r>
            <a:r>
              <a:rPr lang="zh-CN" altLang="zh-CN" dirty="0" smtClean="0"/>
              <a:t>部分</a:t>
            </a:r>
            <a:endParaRPr lang="en-US" altLang="zh-CN" dirty="0" smtClean="0"/>
          </a:p>
          <a:p>
            <a:pPr lvl="1"/>
            <a:r>
              <a:rPr lang="zh-CN" altLang="zh-CN" dirty="0" smtClean="0"/>
              <a:t>这种</a:t>
            </a:r>
            <a:r>
              <a:rPr lang="zh-CN" altLang="zh-CN" dirty="0"/>
              <a:t>更新是局部的，不需要从根节点遍历。如果某个节点的几何变换改变，状态会影响其所有子节点的状态，节点的包围盒的改变也相应地由下向上扩散。</a:t>
            </a:r>
          </a:p>
          <a:p>
            <a:r>
              <a:rPr lang="zh-CN" altLang="zh-CN" dirty="0"/>
              <a:t>第二步是场景图的剔除和绘制</a:t>
            </a:r>
            <a:r>
              <a:rPr lang="zh-CN" altLang="zh-CN" dirty="0" smtClean="0"/>
              <a:t>过程</a:t>
            </a:r>
            <a:endParaRPr lang="en-US" altLang="zh-CN" dirty="0" smtClean="0"/>
          </a:p>
          <a:p>
            <a:pPr lvl="1"/>
            <a:r>
              <a:rPr lang="zh-CN" altLang="zh-CN" dirty="0" smtClean="0"/>
              <a:t>对于</a:t>
            </a:r>
            <a:r>
              <a:rPr lang="zh-CN" altLang="zh-CN" dirty="0"/>
              <a:t>每个节点，首先剔除不可见的部分，并保存上一节点的绘制状态，待该节点和它的子节点绘制完成后，再恢复上一节点的绘制状态。</a:t>
            </a:r>
          </a:p>
          <a:p>
            <a:endParaRPr lang="zh-CN" altLang="en-US" dirty="0"/>
          </a:p>
        </p:txBody>
      </p:sp>
    </p:spTree>
    <p:extLst>
      <p:ext uri="{BB962C8B-B14F-4D97-AF65-F5344CB8AC3E}">
        <p14:creationId xmlns:p14="http://schemas.microsoft.com/office/powerpoint/2010/main" val="1106307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00150"/>
            <a:ext cx="8229600" cy="3891879"/>
          </a:xfrm>
        </p:spPr>
        <p:txBody>
          <a:bodyPr>
            <a:normAutofit fontScale="70000" lnSpcReduction="20000"/>
          </a:bodyPr>
          <a:lstStyle/>
          <a:p>
            <a:r>
              <a:rPr lang="zh-CN" altLang="zh-CN" dirty="0"/>
              <a:t>现在以汽车为例来说明场景层次结构的构造和</a:t>
            </a:r>
            <a:r>
              <a:rPr lang="zh-CN" altLang="zh-CN" dirty="0" smtClean="0"/>
              <a:t>遍历</a:t>
            </a:r>
            <a:endParaRPr lang="en-US" altLang="zh-CN" dirty="0" smtClean="0"/>
          </a:p>
          <a:p>
            <a:r>
              <a:rPr lang="zh-CN" altLang="zh-CN" dirty="0" smtClean="0"/>
              <a:t>汽车</a:t>
            </a:r>
            <a:r>
              <a:rPr lang="zh-CN" altLang="zh-CN" dirty="0"/>
              <a:t>由车体和车轮组成，而车体有主体框架和车门等</a:t>
            </a:r>
            <a:r>
              <a:rPr lang="zh-CN" altLang="zh-CN" dirty="0" smtClean="0"/>
              <a:t>组成</a:t>
            </a:r>
            <a:endParaRPr lang="en-US" altLang="zh-CN" dirty="0" smtClean="0"/>
          </a:p>
          <a:p>
            <a:r>
              <a:rPr lang="zh-CN" altLang="zh-CN" dirty="0" smtClean="0"/>
              <a:t>如果</a:t>
            </a:r>
            <a:r>
              <a:rPr lang="zh-CN" altLang="zh-CN" dirty="0"/>
              <a:t>不使用场景的层次结构进行划分，场景中的每个模型分别被指定一个变换函数，同时四个车轮需要四组车轮的几何</a:t>
            </a:r>
            <a:r>
              <a:rPr lang="zh-CN" altLang="zh-CN" dirty="0" smtClean="0"/>
              <a:t>数据</a:t>
            </a:r>
            <a:endParaRPr lang="en-US" altLang="zh-CN" dirty="0" smtClean="0"/>
          </a:p>
          <a:p>
            <a:r>
              <a:rPr lang="zh-CN" altLang="zh-CN" dirty="0" smtClean="0"/>
              <a:t>假如</a:t>
            </a:r>
            <a:r>
              <a:rPr lang="zh-CN" altLang="zh-CN" dirty="0"/>
              <a:t>让汽车运动起来，那么不仅要修改这个车体的变换函数，还必须修改四个车轮的整体变换以及围绕各自车轴的旋转，这样的修改将很</a:t>
            </a:r>
            <a:r>
              <a:rPr lang="zh-CN" altLang="zh-CN" dirty="0" smtClean="0"/>
              <a:t>复杂</a:t>
            </a:r>
            <a:endParaRPr lang="en-US" altLang="zh-CN" dirty="0" smtClean="0"/>
          </a:p>
          <a:p>
            <a:r>
              <a:rPr lang="zh-CN" altLang="zh-CN" dirty="0" smtClean="0"/>
              <a:t>通过组织</a:t>
            </a:r>
            <a:r>
              <a:rPr lang="zh-CN" altLang="zh-CN" dirty="0"/>
              <a:t>，四个车轮共享一组几何数据，简化了数据，同时当汽车运动时，只需要修改各个车轮绕自身轴的旋转。</a:t>
            </a:r>
          </a:p>
          <a:p>
            <a:endParaRPr lang="zh-CN" altLang="en-US" dirty="0"/>
          </a:p>
        </p:txBody>
      </p:sp>
    </p:spTree>
    <p:extLst>
      <p:ext uri="{BB962C8B-B14F-4D97-AF65-F5344CB8AC3E}">
        <p14:creationId xmlns:p14="http://schemas.microsoft.com/office/powerpoint/2010/main" val="1983448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1778000"/>
            <a:ext cx="5349875"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677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zh-CN" altLang="zh-CN" dirty="0"/>
              <a:t>将场景的层次结构转换为相应的代码并不复杂。若旋转节点的操作相当于保存当前的世界变换矩阵并乘以一个旋转矩阵，其他几何节点的操作采用简单的绘制方式，则场景层次结构的绘制代码如下所示：</a:t>
            </a:r>
          </a:p>
          <a:p>
            <a:r>
              <a:rPr lang="zh-CN" altLang="zh-CN" dirty="0"/>
              <a:t>把当前矩阵进栈</a:t>
            </a:r>
          </a:p>
          <a:p>
            <a:r>
              <a:rPr lang="en-US" altLang="zh-CN" dirty="0"/>
              <a:t>{</a:t>
            </a:r>
            <a:r>
              <a:rPr lang="zh-CN" altLang="zh-CN" dirty="0"/>
              <a:t>绘制汽车车体</a:t>
            </a:r>
            <a:r>
              <a:rPr lang="en-US" altLang="zh-CN" dirty="0"/>
              <a:t>}</a:t>
            </a:r>
            <a:endParaRPr lang="zh-CN" altLang="zh-CN" dirty="0"/>
          </a:p>
          <a:p>
            <a:r>
              <a:rPr lang="en-US" altLang="zh-CN" dirty="0"/>
              <a:t>{</a:t>
            </a:r>
            <a:r>
              <a:rPr lang="zh-CN" altLang="zh-CN" dirty="0"/>
              <a:t>把当前矩阵进进栈</a:t>
            </a:r>
            <a:r>
              <a:rPr lang="en-US" altLang="zh-CN" dirty="0"/>
              <a:t>; </a:t>
            </a:r>
            <a:r>
              <a:rPr lang="zh-CN" altLang="zh-CN" dirty="0"/>
              <a:t>绘制前轮</a:t>
            </a:r>
            <a:r>
              <a:rPr lang="en-US" altLang="zh-CN" dirty="0"/>
              <a:t>1; </a:t>
            </a:r>
            <a:r>
              <a:rPr lang="zh-CN" altLang="zh-CN" dirty="0"/>
              <a:t>把当前矩阵出栈</a:t>
            </a:r>
            <a:r>
              <a:rPr lang="en-US" altLang="zh-CN" dirty="0"/>
              <a:t>}</a:t>
            </a:r>
            <a:endParaRPr lang="zh-CN" altLang="zh-CN" dirty="0"/>
          </a:p>
          <a:p>
            <a:r>
              <a:rPr lang="en-US" altLang="zh-CN" dirty="0"/>
              <a:t>{</a:t>
            </a:r>
            <a:r>
              <a:rPr lang="zh-CN" altLang="zh-CN" dirty="0"/>
              <a:t>把当前矩阵进进栈</a:t>
            </a:r>
            <a:r>
              <a:rPr lang="en-US" altLang="zh-CN" dirty="0"/>
              <a:t>; </a:t>
            </a:r>
            <a:r>
              <a:rPr lang="zh-CN" altLang="zh-CN" dirty="0"/>
              <a:t>绘制前轮</a:t>
            </a:r>
            <a:r>
              <a:rPr lang="en-US" altLang="zh-CN" dirty="0"/>
              <a:t>2; </a:t>
            </a:r>
            <a:r>
              <a:rPr lang="zh-CN" altLang="zh-CN" dirty="0"/>
              <a:t>把当前矩阵出栈</a:t>
            </a:r>
            <a:r>
              <a:rPr lang="en-US" altLang="zh-CN" dirty="0"/>
              <a:t>}</a:t>
            </a:r>
            <a:endParaRPr lang="zh-CN" altLang="zh-CN" dirty="0"/>
          </a:p>
          <a:p>
            <a:r>
              <a:rPr lang="en-US" altLang="zh-CN" dirty="0"/>
              <a:t>{</a:t>
            </a:r>
            <a:r>
              <a:rPr lang="zh-CN" altLang="zh-CN" dirty="0"/>
              <a:t>把当前矩阵进进栈</a:t>
            </a:r>
            <a:r>
              <a:rPr lang="en-US" altLang="zh-CN" dirty="0"/>
              <a:t>; </a:t>
            </a:r>
            <a:r>
              <a:rPr lang="zh-CN" altLang="zh-CN" dirty="0"/>
              <a:t>绘制后轮</a:t>
            </a:r>
            <a:r>
              <a:rPr lang="en-US" altLang="zh-CN" dirty="0"/>
              <a:t>1; </a:t>
            </a:r>
            <a:r>
              <a:rPr lang="zh-CN" altLang="zh-CN" dirty="0"/>
              <a:t>把当前矩阵出栈</a:t>
            </a:r>
            <a:r>
              <a:rPr lang="en-US" altLang="zh-CN" dirty="0"/>
              <a:t>}</a:t>
            </a:r>
            <a:endParaRPr lang="zh-CN" altLang="zh-CN" dirty="0"/>
          </a:p>
          <a:p>
            <a:r>
              <a:rPr lang="en-US" altLang="zh-CN" dirty="0"/>
              <a:t>{</a:t>
            </a:r>
            <a:r>
              <a:rPr lang="zh-CN" altLang="zh-CN" dirty="0"/>
              <a:t>把当前矩阵进进栈</a:t>
            </a:r>
            <a:r>
              <a:rPr lang="en-US" altLang="zh-CN" dirty="0"/>
              <a:t>; </a:t>
            </a:r>
            <a:r>
              <a:rPr lang="zh-CN" altLang="zh-CN" dirty="0"/>
              <a:t>绘制后轮</a:t>
            </a:r>
            <a:r>
              <a:rPr lang="en-US" altLang="zh-CN" dirty="0"/>
              <a:t>2; </a:t>
            </a:r>
            <a:r>
              <a:rPr lang="zh-CN" altLang="zh-CN" dirty="0"/>
              <a:t>把当前矩阵出栈</a:t>
            </a:r>
            <a:r>
              <a:rPr lang="en-US" altLang="zh-CN" dirty="0"/>
              <a:t>}</a:t>
            </a:r>
            <a:endParaRPr lang="zh-CN" altLang="zh-CN" dirty="0"/>
          </a:p>
          <a:p>
            <a:r>
              <a:rPr lang="zh-CN" altLang="zh-CN" dirty="0"/>
              <a:t>把当前矩阵出栈</a:t>
            </a:r>
          </a:p>
          <a:p>
            <a:endParaRPr lang="zh-CN" altLang="en-US" dirty="0"/>
          </a:p>
        </p:txBody>
      </p:sp>
    </p:spTree>
    <p:extLst>
      <p:ext uri="{BB962C8B-B14F-4D97-AF65-F5344CB8AC3E}">
        <p14:creationId xmlns:p14="http://schemas.microsoft.com/office/powerpoint/2010/main" val="356639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子节点类型</a:t>
            </a:r>
            <a:endParaRPr lang="zh-CN" altLang="en-US" dirty="0"/>
          </a:p>
        </p:txBody>
      </p:sp>
      <p:sp>
        <p:nvSpPr>
          <p:cNvPr id="3" name="内容占位符 2"/>
          <p:cNvSpPr>
            <a:spLocks noGrp="1"/>
          </p:cNvSpPr>
          <p:nvPr>
            <p:ph idx="1"/>
          </p:nvPr>
        </p:nvSpPr>
        <p:spPr/>
        <p:txBody>
          <a:bodyPr>
            <a:normAutofit fontScale="40000" lnSpcReduction="20000"/>
          </a:bodyPr>
          <a:lstStyle/>
          <a:p>
            <a:pPr lvl="0"/>
            <a:r>
              <a:rPr lang="zh-CN" altLang="zh-CN" b="1" dirty="0" smtClean="0"/>
              <a:t>几何</a:t>
            </a:r>
            <a:r>
              <a:rPr lang="zh-CN" altLang="zh-CN" b="1" dirty="0"/>
              <a:t>节点</a:t>
            </a:r>
            <a:endParaRPr lang="zh-CN" altLang="zh-CN" dirty="0"/>
          </a:p>
          <a:p>
            <a:r>
              <a:rPr lang="zh-CN" altLang="zh-CN" dirty="0"/>
              <a:t>场景几何是场景的最基本的组成要素。几何节点是各类物体的几何表示，它的成员函数主要完成绘制功能。不同的节点可以共享几何节点，这样保证几何数据量最小化，如森林的表达，树的几何数据可以只有几种不同类型的树木几何，但通过简单变换则可以构成一大片森林。</a:t>
            </a:r>
          </a:p>
          <a:p>
            <a:pPr lvl="0"/>
            <a:r>
              <a:rPr lang="zh-CN" altLang="zh-CN" b="1" dirty="0" smtClean="0"/>
              <a:t>变换</a:t>
            </a:r>
            <a:r>
              <a:rPr lang="zh-CN" altLang="zh-CN" b="1" dirty="0"/>
              <a:t>节点</a:t>
            </a:r>
            <a:endParaRPr lang="zh-CN" altLang="zh-CN" dirty="0"/>
          </a:p>
          <a:p>
            <a:r>
              <a:rPr lang="zh-CN" altLang="zh-CN" dirty="0"/>
              <a:t>变换节点包含了场景中模型的图形变换操作，将模型的平移、旋转、缩放等合成为一个变换矩阵保存在节点中。变换节点首先保存当前的变换矩阵，再将当前的变换矩阵设为节点中存储的变换矩阵，然后调用所有子节点的更新函数，最后恢复原先的变换矩阵。通过这样的操作模式，该节点的所有子节点都受到它的变换矩阵的影响。</a:t>
            </a:r>
          </a:p>
          <a:p>
            <a:pPr lvl="0"/>
            <a:r>
              <a:rPr lang="zh-CN" altLang="zh-CN" b="1" dirty="0"/>
              <a:t>开关节点</a:t>
            </a:r>
            <a:endParaRPr lang="zh-CN" altLang="zh-CN" dirty="0"/>
          </a:p>
          <a:p>
            <a:r>
              <a:rPr lang="zh-CN" altLang="zh-CN" dirty="0"/>
              <a:t>开关节点是一种通过当前状态对子节点进行选择的节点。假如设计一款赛车游戏，要求能够从视觉上反映车门的损坏程度。为了满足这一要求，首先根据车门的损坏程度建立不同的车门绘制模型。假设建立了无损坏、轻微损坏、较大损坏、严重损坏</a:t>
            </a:r>
            <a:r>
              <a:rPr lang="en-US" altLang="zh-CN" dirty="0"/>
              <a:t>4</a:t>
            </a:r>
            <a:r>
              <a:rPr lang="zh-CN" altLang="zh-CN" dirty="0"/>
              <a:t>种模型，需要在绘制场景时根据车门的实际情况选择其中一种模型进行绘制，这正是开关节点的作用。</a:t>
            </a:r>
          </a:p>
          <a:p>
            <a:pPr lvl="0"/>
            <a:r>
              <a:rPr lang="zh-CN" altLang="zh-CN" b="1" dirty="0"/>
              <a:t>粒子节点</a:t>
            </a:r>
            <a:endParaRPr lang="zh-CN" altLang="zh-CN" dirty="0"/>
          </a:p>
          <a:p>
            <a:r>
              <a:rPr lang="zh-CN" altLang="zh-CN" dirty="0"/>
              <a:t>粒子节点是一种特殊的节点类型，其实是一种特效节点。它包含了粒子状态的自动更新，跟其他节点类型不太一样，它属于动态节点。通常游戏里利用它来表现瀑布，烟雾，爆炸，火焰等效果。</a:t>
            </a:r>
          </a:p>
          <a:p>
            <a:endParaRPr lang="zh-CN" altLang="en-US" dirty="0"/>
          </a:p>
        </p:txBody>
      </p:sp>
    </p:spTree>
    <p:extLst>
      <p:ext uri="{BB962C8B-B14F-4D97-AF65-F5344CB8AC3E}">
        <p14:creationId xmlns:p14="http://schemas.microsoft.com/office/powerpoint/2010/main" val="1334487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层次包围</a:t>
            </a:r>
            <a:r>
              <a:rPr lang="zh-CN" altLang="zh-CN" b="1" dirty="0" smtClean="0"/>
              <a:t>体</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zh-CN" dirty="0" smtClean="0"/>
              <a:t>前面</a:t>
            </a:r>
            <a:r>
              <a:rPr lang="zh-CN" altLang="zh-CN" dirty="0"/>
              <a:t>介绍的层次结构只是对原始数据的组织，但是在进行光线跟踪或者碰撞算法，或者是做可见性判定时，很多时候并不需要进行细节上的</a:t>
            </a:r>
            <a:r>
              <a:rPr lang="zh-CN" altLang="zh-CN" dirty="0" smtClean="0"/>
              <a:t>判断</a:t>
            </a:r>
            <a:endParaRPr lang="en-US" altLang="zh-CN" dirty="0" smtClean="0"/>
          </a:p>
          <a:p>
            <a:r>
              <a:rPr lang="zh-CN" altLang="zh-CN" dirty="0" smtClean="0"/>
              <a:t>所以</a:t>
            </a:r>
            <a:r>
              <a:rPr lang="zh-CN" altLang="zh-CN" dirty="0"/>
              <a:t>通过构造层次包围体可以进行可见性的提前判断，而这些包围体的可见性计算或者光线求交计算要简单</a:t>
            </a:r>
            <a:r>
              <a:rPr lang="zh-CN" altLang="zh-CN" dirty="0" smtClean="0"/>
              <a:t>很多</a:t>
            </a:r>
            <a:endParaRPr lang="en-US" altLang="zh-CN" dirty="0" smtClean="0"/>
          </a:p>
          <a:p>
            <a:r>
              <a:rPr lang="zh-CN" altLang="zh-CN" dirty="0" smtClean="0"/>
              <a:t>通过</a:t>
            </a:r>
            <a:r>
              <a:rPr lang="zh-CN" altLang="zh-CN" dirty="0"/>
              <a:t>这样的策略，可以避免一开始就进行复杂的细节计算，从而大大提升效率。</a:t>
            </a:r>
          </a:p>
          <a:p>
            <a:endParaRPr lang="zh-CN" altLang="en-US" dirty="0"/>
          </a:p>
        </p:txBody>
      </p:sp>
    </p:spTree>
    <p:extLst>
      <p:ext uri="{BB962C8B-B14F-4D97-AF65-F5344CB8AC3E}">
        <p14:creationId xmlns:p14="http://schemas.microsoft.com/office/powerpoint/2010/main" val="460461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1803400"/>
            <a:ext cx="5349875"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6869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smtClean="0"/>
              <a:t>根据</a:t>
            </a:r>
            <a:r>
              <a:rPr lang="zh-CN" altLang="zh-CN" dirty="0"/>
              <a:t>包围体的类别，可以分成层次包围球，层次包围盒两大类。作为层次包围盒来说，又可以分成</a:t>
            </a:r>
            <a:r>
              <a:rPr lang="en-US" altLang="zh-CN" dirty="0"/>
              <a:t>OBB</a:t>
            </a:r>
            <a:r>
              <a:rPr lang="zh-CN" altLang="zh-CN" dirty="0"/>
              <a:t>层次包围盒，</a:t>
            </a:r>
            <a:r>
              <a:rPr lang="en-US" altLang="zh-CN" dirty="0"/>
              <a:t>AABB</a:t>
            </a:r>
            <a:r>
              <a:rPr lang="zh-CN" altLang="zh-CN" dirty="0"/>
              <a:t>层次包围</a:t>
            </a:r>
            <a:r>
              <a:rPr lang="zh-CN" altLang="zh-CN" dirty="0" smtClean="0"/>
              <a:t>盒</a:t>
            </a:r>
            <a:endParaRPr lang="en-US" altLang="zh-CN" dirty="0" smtClean="0"/>
          </a:p>
          <a:p>
            <a:r>
              <a:rPr lang="zh-CN" altLang="zh-CN" dirty="0" smtClean="0"/>
              <a:t>父</a:t>
            </a:r>
            <a:r>
              <a:rPr lang="zh-CN" altLang="zh-CN" dirty="0"/>
              <a:t>节点的包围体总是正好囊括子节点的包围</a:t>
            </a:r>
            <a:r>
              <a:rPr lang="zh-CN" altLang="zh-CN" dirty="0" smtClean="0"/>
              <a:t>体</a:t>
            </a:r>
            <a:endParaRPr lang="zh-CN" altLang="zh-CN" dirty="0"/>
          </a:p>
          <a:p>
            <a:r>
              <a:rPr lang="zh-CN" altLang="zh-CN" dirty="0"/>
              <a:t>相关内容将在碰撞检测章节中详细</a:t>
            </a:r>
            <a:r>
              <a:rPr lang="zh-CN" altLang="zh-CN" dirty="0" smtClean="0"/>
              <a:t>讨论</a:t>
            </a:r>
            <a:endParaRPr lang="zh-CN" altLang="zh-CN" dirty="0"/>
          </a:p>
          <a:p>
            <a:endParaRPr lang="zh-CN" altLang="en-US" dirty="0"/>
          </a:p>
        </p:txBody>
      </p:sp>
    </p:spTree>
    <p:extLst>
      <p:ext uri="{BB962C8B-B14F-4D97-AF65-F5344CB8AC3E}">
        <p14:creationId xmlns:p14="http://schemas.microsoft.com/office/powerpoint/2010/main" val="46061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zh-CN" dirty="0"/>
              <a:t>层次结构</a:t>
            </a:r>
            <a:r>
              <a:rPr lang="en-US" altLang="zh-CN" dirty="0"/>
              <a:t>	</a:t>
            </a:r>
            <a:endParaRPr lang="zh-CN" altLang="zh-CN" dirty="0"/>
          </a:p>
          <a:p>
            <a:r>
              <a:rPr lang="zh-CN" altLang="zh-CN" dirty="0"/>
              <a:t>层次包围体</a:t>
            </a:r>
          </a:p>
          <a:p>
            <a:r>
              <a:rPr lang="zh-CN" altLang="zh-CN" dirty="0"/>
              <a:t>八叉树</a:t>
            </a:r>
            <a:r>
              <a:rPr lang="en-US" altLang="zh-CN" dirty="0"/>
              <a:t>	</a:t>
            </a:r>
            <a:endParaRPr lang="zh-CN" altLang="zh-CN" dirty="0"/>
          </a:p>
          <a:p>
            <a:r>
              <a:rPr lang="en-US" altLang="zh-CN" dirty="0"/>
              <a:t>BSP</a:t>
            </a:r>
            <a:r>
              <a:rPr lang="zh-CN" altLang="zh-CN" dirty="0"/>
              <a:t>树</a:t>
            </a:r>
            <a:r>
              <a:rPr lang="en-US" altLang="zh-CN" dirty="0"/>
              <a:t>	</a:t>
            </a:r>
            <a:endParaRPr lang="zh-CN" altLang="zh-CN" dirty="0"/>
          </a:p>
          <a:p>
            <a:r>
              <a:rPr lang="en-US" altLang="zh-CN" dirty="0"/>
              <a:t>K-D</a:t>
            </a:r>
            <a:r>
              <a:rPr lang="zh-CN" altLang="zh-CN" dirty="0"/>
              <a:t>树</a:t>
            </a:r>
            <a:r>
              <a:rPr lang="en-US" altLang="zh-CN" dirty="0"/>
              <a:t>	</a:t>
            </a:r>
            <a:endParaRPr lang="zh-CN" altLang="zh-CN" dirty="0"/>
          </a:p>
          <a:p>
            <a:r>
              <a:rPr lang="zh-CN" altLang="zh-CN" dirty="0"/>
              <a:t>视景剔除</a:t>
            </a:r>
            <a:r>
              <a:rPr lang="en-US" altLang="zh-CN" dirty="0"/>
              <a:t>	</a:t>
            </a:r>
            <a:endParaRPr lang="zh-CN" altLang="zh-CN" dirty="0"/>
          </a:p>
          <a:p>
            <a:r>
              <a:rPr lang="zh-CN" altLang="zh-CN" dirty="0"/>
              <a:t>背向面剔除</a:t>
            </a:r>
            <a:r>
              <a:rPr lang="en-US" altLang="zh-CN" dirty="0"/>
              <a:t>	</a:t>
            </a:r>
            <a:endParaRPr lang="zh-CN" altLang="zh-CN" dirty="0"/>
          </a:p>
          <a:p>
            <a:r>
              <a:rPr lang="en-US" altLang="zh-CN" dirty="0"/>
              <a:t>LOD</a:t>
            </a:r>
            <a:r>
              <a:rPr lang="zh-CN" altLang="zh-CN" dirty="0"/>
              <a:t>技术</a:t>
            </a:r>
            <a:r>
              <a:rPr lang="en-US" altLang="zh-CN" dirty="0"/>
              <a:t>	</a:t>
            </a:r>
            <a:endParaRPr lang="zh-CN" altLang="zh-CN" dirty="0"/>
          </a:p>
          <a:p>
            <a:r>
              <a:rPr lang="zh-CN" altLang="zh-CN" smtClean="0"/>
              <a:t>分页技术</a:t>
            </a:r>
            <a:endParaRPr lang="zh-CN" altLang="zh-CN" dirty="0"/>
          </a:p>
          <a:p>
            <a:endParaRPr lang="zh-CN" altLang="en-US" dirty="0"/>
          </a:p>
        </p:txBody>
      </p:sp>
    </p:spTree>
    <p:extLst>
      <p:ext uri="{BB962C8B-B14F-4D97-AF65-F5344CB8AC3E}">
        <p14:creationId xmlns:p14="http://schemas.microsoft.com/office/powerpoint/2010/main" val="3898082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八叉</a:t>
            </a:r>
            <a:r>
              <a:rPr lang="zh-CN" altLang="zh-CN" b="1" dirty="0" smtClean="0"/>
              <a:t>树</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smtClean="0"/>
              <a:t>为了</a:t>
            </a:r>
            <a:r>
              <a:rPr lang="zh-CN" altLang="zh-CN" dirty="0"/>
              <a:t>快速确定物体所在的位置，通常会采用网格来加速查找，通过简单的索引号就可以计算得出对应位置的空间坐标，但是简单的网格系统会均匀地划分空间，不管其中物体的复杂性如何，这样导致如果分辨率过大，则系统负担太重，会出现很多空的格子；分辨率过疏，则查找效率低下，一个格子里的物体太</a:t>
            </a:r>
            <a:r>
              <a:rPr lang="zh-CN" altLang="zh-CN" dirty="0" smtClean="0"/>
              <a:t>多</a:t>
            </a:r>
            <a:endParaRPr lang="en-US" altLang="zh-CN" dirty="0" smtClean="0"/>
          </a:p>
          <a:p>
            <a:r>
              <a:rPr lang="zh-CN" altLang="zh-CN" dirty="0" smtClean="0"/>
              <a:t>解决</a:t>
            </a:r>
            <a:r>
              <a:rPr lang="zh-CN" altLang="zh-CN" dirty="0"/>
              <a:t>方法是自适应空间分割，即在必要的地方做分割。一维空间中使用二叉树，二维空间中使用四叉树，三维空间中使用八叉</a:t>
            </a:r>
            <a:r>
              <a:rPr lang="zh-CN" altLang="zh-CN" dirty="0" smtClean="0"/>
              <a:t>树</a:t>
            </a:r>
            <a:endParaRPr lang="zh-CN" altLang="en-US" dirty="0"/>
          </a:p>
        </p:txBody>
      </p:sp>
    </p:spTree>
    <p:extLst>
      <p:ext uri="{BB962C8B-B14F-4D97-AF65-F5344CB8AC3E}">
        <p14:creationId xmlns:p14="http://schemas.microsoft.com/office/powerpoint/2010/main" val="666284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cstate="print"/>
          <a:srcRect/>
          <a:stretch>
            <a:fillRect/>
          </a:stretch>
        </p:blipFill>
        <p:spPr bwMode="auto">
          <a:xfrm>
            <a:off x="3126740" y="1376362"/>
            <a:ext cx="2890520" cy="2390775"/>
          </a:xfrm>
          <a:prstGeom prst="rect">
            <a:avLst/>
          </a:prstGeom>
          <a:noFill/>
          <a:ln w="9525">
            <a:noFill/>
            <a:miter lim="800000"/>
            <a:headEnd/>
            <a:tailEnd/>
          </a:ln>
        </p:spPr>
      </p:pic>
    </p:spTree>
    <p:extLst>
      <p:ext uri="{BB962C8B-B14F-4D97-AF65-F5344CB8AC3E}">
        <p14:creationId xmlns:p14="http://schemas.microsoft.com/office/powerpoint/2010/main" val="3200746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八叉树是一种用于描述三维场景的树状</a:t>
            </a:r>
            <a:r>
              <a:rPr lang="zh-CN" altLang="zh-CN" dirty="0" smtClean="0"/>
              <a:t>结构</a:t>
            </a:r>
            <a:endParaRPr lang="en-US" altLang="zh-CN" dirty="0" smtClean="0"/>
          </a:p>
          <a:p>
            <a:r>
              <a:rPr lang="zh-CN" altLang="zh-CN" dirty="0" smtClean="0"/>
              <a:t>八</a:t>
            </a:r>
            <a:r>
              <a:rPr lang="zh-CN" altLang="zh-CN" dirty="0"/>
              <a:t>叉树的每个节点表示一个正方体的体积元素，每个节点有八个子节点，这八个子节点所表示的体积元素加在一起就等于父节点的</a:t>
            </a:r>
            <a:r>
              <a:rPr lang="zh-CN" altLang="zh-CN" dirty="0" smtClean="0"/>
              <a:t>体积</a:t>
            </a:r>
            <a:endParaRPr lang="en-US" altLang="zh-CN" dirty="0" smtClean="0"/>
          </a:p>
          <a:p>
            <a:r>
              <a:rPr lang="zh-CN" altLang="zh-CN" dirty="0" smtClean="0"/>
              <a:t>一般</a:t>
            </a:r>
            <a:r>
              <a:rPr lang="zh-CN" altLang="zh-CN" dirty="0"/>
              <a:t>中心点作为节点的分叉中心。</a:t>
            </a:r>
          </a:p>
          <a:p>
            <a:endParaRPr lang="zh-CN" altLang="en-US" dirty="0"/>
          </a:p>
        </p:txBody>
      </p:sp>
    </p:spTree>
    <p:extLst>
      <p:ext uri="{BB962C8B-B14F-4D97-AF65-F5344CB8AC3E}">
        <p14:creationId xmlns:p14="http://schemas.microsoft.com/office/powerpoint/2010/main" val="2256182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1085850"/>
            <a:ext cx="5349875" cy="297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1345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一般对输入的多边形，计算多边形的包围盒，八叉树从一个大的立方盒子出发，将该包围盒平均分成</a:t>
            </a:r>
            <a:r>
              <a:rPr lang="en-US" altLang="zh-CN" dirty="0"/>
              <a:t>8</a:t>
            </a:r>
            <a:r>
              <a:rPr lang="zh-CN" altLang="zh-CN" dirty="0"/>
              <a:t>等份，即</a:t>
            </a:r>
            <a:r>
              <a:rPr lang="en-US" altLang="zh-CN" dirty="0"/>
              <a:t>8</a:t>
            </a:r>
            <a:r>
              <a:rPr lang="zh-CN" altLang="zh-CN" dirty="0"/>
              <a:t>个小立方</a:t>
            </a:r>
            <a:r>
              <a:rPr lang="zh-CN" altLang="zh-CN" dirty="0" smtClean="0"/>
              <a:t>盒</a:t>
            </a:r>
            <a:endParaRPr lang="en-US" altLang="zh-CN" dirty="0" smtClean="0"/>
          </a:p>
          <a:p>
            <a:r>
              <a:rPr lang="zh-CN" altLang="zh-CN" dirty="0" smtClean="0"/>
              <a:t>一旦</a:t>
            </a:r>
            <a:r>
              <a:rPr lang="zh-CN" altLang="zh-CN" dirty="0"/>
              <a:t>得到包围盒，就将其分解成</a:t>
            </a:r>
            <a:r>
              <a:rPr lang="en-US" altLang="zh-CN" dirty="0"/>
              <a:t>8</a:t>
            </a:r>
            <a:r>
              <a:rPr lang="zh-CN" altLang="zh-CN" dirty="0"/>
              <a:t>个更小的包围盒。然后循环第</a:t>
            </a:r>
            <a:r>
              <a:rPr lang="en-US" altLang="zh-CN" dirty="0"/>
              <a:t>1</a:t>
            </a:r>
            <a:r>
              <a:rPr lang="zh-CN" altLang="zh-CN" dirty="0"/>
              <a:t>个包围盒中的所有几何图形，并确定哪个几何图形落在哪个较小的包围盒（子节点</a:t>
            </a:r>
            <a:r>
              <a:rPr lang="zh-CN" altLang="zh-CN" dirty="0" smtClean="0"/>
              <a:t>）</a:t>
            </a:r>
            <a:endParaRPr lang="en-US" altLang="zh-CN" dirty="0" smtClean="0"/>
          </a:p>
          <a:p>
            <a:r>
              <a:rPr lang="zh-CN" altLang="zh-CN" dirty="0" smtClean="0"/>
              <a:t>处理</a:t>
            </a:r>
            <a:r>
              <a:rPr lang="zh-CN" altLang="zh-CN" dirty="0"/>
              <a:t>完所有的三角形时，可以对所有的小包围盒做相同的递归处理，也就是可以将较小的包围盒分解成更小的包围盒。可以持续这样做，直到使用该函数递归到一定深度，或是该节点上多边形数量小于某一</a:t>
            </a:r>
            <a:r>
              <a:rPr lang="zh-CN" altLang="zh-CN" dirty="0" smtClean="0"/>
              <a:t>阈值</a:t>
            </a:r>
            <a:endParaRPr lang="zh-CN" altLang="en-US" dirty="0"/>
          </a:p>
        </p:txBody>
      </p:sp>
    </p:spTree>
    <p:extLst>
      <p:ext uri="{BB962C8B-B14F-4D97-AF65-F5344CB8AC3E}">
        <p14:creationId xmlns:p14="http://schemas.microsoft.com/office/powerpoint/2010/main" val="4017975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9832" y="123478"/>
            <a:ext cx="3322829" cy="47969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747966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a:t>由上面的示例代码可以看出，每个</a:t>
            </a:r>
            <a:r>
              <a:rPr lang="en-US" altLang="zh-CN" dirty="0" err="1"/>
              <a:t>OctTree</a:t>
            </a:r>
            <a:r>
              <a:rPr lang="zh-CN" altLang="zh-CN" dirty="0"/>
              <a:t>对象都有一个指向根节点的指针</a:t>
            </a:r>
            <a:r>
              <a:rPr lang="en-US" altLang="zh-CN" dirty="0"/>
              <a:t>Root</a:t>
            </a:r>
            <a:r>
              <a:rPr lang="zh-CN" altLang="zh-CN" dirty="0"/>
              <a:t>；每个</a:t>
            </a:r>
            <a:r>
              <a:rPr lang="en-US" altLang="zh-CN" dirty="0" err="1"/>
              <a:t>OctTreeNode</a:t>
            </a:r>
            <a:r>
              <a:rPr lang="zh-CN" altLang="zh-CN" dirty="0"/>
              <a:t>对象又都包含八个指向子节点的指针，而且每个</a:t>
            </a:r>
            <a:r>
              <a:rPr lang="en-US" altLang="zh-CN" dirty="0" err="1"/>
              <a:t>OctTreeNode</a:t>
            </a:r>
            <a:r>
              <a:rPr lang="zh-CN" altLang="zh-CN" dirty="0"/>
              <a:t>对象都包含一个</a:t>
            </a:r>
            <a:r>
              <a:rPr lang="en-US" altLang="zh-CN" dirty="0"/>
              <a:t>aabbox3</a:t>
            </a:r>
            <a:r>
              <a:rPr lang="zh-CN" altLang="zh-CN" dirty="0"/>
              <a:t>类对象代表其包围</a:t>
            </a:r>
            <a:r>
              <a:rPr lang="zh-CN" altLang="zh-CN" dirty="0" smtClean="0"/>
              <a:t>盒</a:t>
            </a:r>
            <a:endParaRPr lang="en-US" altLang="zh-CN" dirty="0" smtClean="0"/>
          </a:p>
          <a:p>
            <a:r>
              <a:rPr lang="en-US" altLang="zh-CN" dirty="0" err="1" smtClean="0"/>
              <a:t>SMeshChunk</a:t>
            </a:r>
            <a:r>
              <a:rPr lang="zh-CN" altLang="zh-CN" dirty="0"/>
              <a:t>则是被包含在树节点中的场景信息，它们是一系列复杂的网格模型的集合，其中</a:t>
            </a:r>
            <a:r>
              <a:rPr lang="en-US" altLang="zh-CN" dirty="0"/>
              <a:t>Vertices</a:t>
            </a:r>
            <a:r>
              <a:rPr lang="zh-CN" altLang="zh-CN" dirty="0"/>
              <a:t>是场景网格模型的顶点数组，而</a:t>
            </a:r>
            <a:r>
              <a:rPr lang="en-US" altLang="zh-CN" dirty="0"/>
              <a:t>Indices</a:t>
            </a:r>
            <a:r>
              <a:rPr lang="zh-CN" altLang="zh-CN" dirty="0"/>
              <a:t>是索引节点数组，</a:t>
            </a:r>
            <a:r>
              <a:rPr lang="en-US" altLang="zh-CN" dirty="0" err="1"/>
              <a:t>MaterialId</a:t>
            </a:r>
            <a:r>
              <a:rPr lang="zh-CN" altLang="zh-CN" dirty="0"/>
              <a:t>是该场景模型的材质索引。</a:t>
            </a:r>
          </a:p>
          <a:p>
            <a:endParaRPr lang="zh-CN" altLang="en-US" dirty="0"/>
          </a:p>
        </p:txBody>
      </p:sp>
    </p:spTree>
    <p:extLst>
      <p:ext uri="{BB962C8B-B14F-4D97-AF65-F5344CB8AC3E}">
        <p14:creationId xmlns:p14="http://schemas.microsoft.com/office/powerpoint/2010/main" val="3660576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每个八叉树节点的构造都是一个递归的过程，它们将负责自己节点的</a:t>
            </a:r>
            <a:r>
              <a:rPr lang="zh-CN" altLang="zh-CN" dirty="0" smtClean="0"/>
              <a:t>构造</a:t>
            </a:r>
            <a:endParaRPr lang="en-US" altLang="zh-CN" dirty="0" smtClean="0"/>
          </a:p>
          <a:p>
            <a:r>
              <a:rPr lang="zh-CN" altLang="zh-CN" dirty="0" smtClean="0"/>
              <a:t>当</a:t>
            </a:r>
            <a:r>
              <a:rPr lang="en-US" altLang="zh-CN" dirty="0" err="1"/>
              <a:t>OctTreeNode</a:t>
            </a:r>
            <a:r>
              <a:rPr lang="zh-CN" altLang="zh-CN" dirty="0"/>
              <a:t>类的对象被构造时，它的构造函数会构造一个根节点，这将导致整棵八叉树被构建</a:t>
            </a:r>
            <a:r>
              <a:rPr lang="zh-CN" altLang="zh-CN" dirty="0" smtClean="0"/>
              <a:t>起来</a:t>
            </a:r>
            <a:endParaRPr lang="en-US" altLang="zh-CN" dirty="0" smtClean="0"/>
          </a:p>
          <a:p>
            <a:r>
              <a:rPr lang="zh-CN" altLang="zh-CN" dirty="0" smtClean="0"/>
              <a:t>当</a:t>
            </a:r>
            <a:r>
              <a:rPr lang="zh-CN" altLang="zh-CN" dirty="0"/>
              <a:t>构造根节点时，把整个场景的模型网格</a:t>
            </a:r>
            <a:r>
              <a:rPr lang="en-US" altLang="zh-CN" dirty="0"/>
              <a:t>(</a:t>
            </a:r>
            <a:r>
              <a:rPr lang="zh-CN" altLang="zh-CN" dirty="0"/>
              <a:t>这里是</a:t>
            </a:r>
            <a:r>
              <a:rPr lang="en-US" altLang="zh-CN" dirty="0" err="1" smtClean="0"/>
              <a:t>sMeshChunk</a:t>
            </a:r>
            <a:r>
              <a:rPr lang="en-US" altLang="zh-CN" dirty="0"/>
              <a:t>)</a:t>
            </a:r>
            <a:r>
              <a:rPr lang="zh-CN" altLang="zh-CN" dirty="0"/>
              <a:t>和包围盒</a:t>
            </a:r>
            <a:r>
              <a:rPr lang="en-US" altLang="zh-CN" dirty="0"/>
              <a:t>(</a:t>
            </a:r>
            <a:r>
              <a:rPr lang="zh-CN" altLang="zh-CN" dirty="0"/>
              <a:t>这里是包含整个场景的最小立方体</a:t>
            </a:r>
            <a:r>
              <a:rPr lang="en-US" altLang="zh-CN" dirty="0"/>
              <a:t>)</a:t>
            </a:r>
            <a:r>
              <a:rPr lang="zh-CN" altLang="zh-CN" dirty="0"/>
              <a:t>传递给它，然后找出包围盒的中心点，并以这个点来进一步划分</a:t>
            </a:r>
            <a:r>
              <a:rPr lang="zh-CN" altLang="zh-CN" dirty="0" smtClean="0"/>
              <a:t>空间</a:t>
            </a:r>
            <a:endParaRPr lang="en-US" altLang="zh-CN" dirty="0" smtClean="0"/>
          </a:p>
          <a:p>
            <a:r>
              <a:rPr lang="zh-CN" altLang="zh-CN" dirty="0" smtClean="0"/>
              <a:t>这</a:t>
            </a:r>
            <a:r>
              <a:rPr lang="zh-CN" altLang="zh-CN" dirty="0"/>
              <a:t>八个划分得出的子空间将作为包围盒来构造子节点，这样一直划分下去直到子节点的包围盒中所包含的多边形数目小于给定的</a:t>
            </a:r>
            <a:r>
              <a:rPr lang="zh-CN" altLang="zh-CN" dirty="0" smtClean="0"/>
              <a:t>最小值</a:t>
            </a:r>
            <a:endParaRPr lang="zh-CN" altLang="en-US" dirty="0"/>
          </a:p>
        </p:txBody>
      </p:sp>
    </p:spTree>
    <p:extLst>
      <p:ext uri="{BB962C8B-B14F-4D97-AF65-F5344CB8AC3E}">
        <p14:creationId xmlns:p14="http://schemas.microsoft.com/office/powerpoint/2010/main" val="3141757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3768" y="339502"/>
            <a:ext cx="3646894" cy="4320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595725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BSP</a:t>
            </a:r>
            <a:r>
              <a:rPr lang="zh-CN" altLang="en-US" dirty="0" smtClean="0"/>
              <a:t>树</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在</a:t>
            </a:r>
            <a:r>
              <a:rPr lang="zh-CN" altLang="en-US" dirty="0"/>
              <a:t>游戏引擎中还有一个需要解决的问题</a:t>
            </a:r>
            <a:r>
              <a:rPr lang="en-US" altLang="zh-CN" dirty="0"/>
              <a:t>——</a:t>
            </a:r>
            <a:r>
              <a:rPr lang="zh-CN" altLang="en-US" dirty="0"/>
              <a:t>空间排序</a:t>
            </a:r>
            <a:r>
              <a:rPr lang="en-US" altLang="zh-CN" dirty="0"/>
              <a:t>(Spatial Sorting)</a:t>
            </a:r>
            <a:r>
              <a:rPr lang="zh-CN" altLang="en-US" dirty="0"/>
              <a:t>，通过对几何元素的排序，可以消除隐藏面，减少深度判断次数，大大加快绘制速度，这个在经典画家算法（</a:t>
            </a:r>
            <a:r>
              <a:rPr lang="en-US" altLang="zh-CN" dirty="0"/>
              <a:t>Painter’s Algorithm</a:t>
            </a:r>
            <a:r>
              <a:rPr lang="zh-CN" altLang="en-US" dirty="0"/>
              <a:t>）中也得到充分的</a:t>
            </a:r>
            <a:r>
              <a:rPr lang="zh-CN" altLang="en-US" dirty="0" smtClean="0"/>
              <a:t>体现</a:t>
            </a:r>
            <a:endParaRPr lang="en-US" altLang="zh-CN" dirty="0" smtClean="0"/>
          </a:p>
          <a:p>
            <a:r>
              <a:rPr lang="zh-CN" altLang="en-US" dirty="0" smtClean="0"/>
              <a:t>图中</a:t>
            </a:r>
            <a:r>
              <a:rPr lang="zh-CN" altLang="en-US" dirty="0"/>
              <a:t>的一个二维场景的情况，矩形的</a:t>
            </a:r>
            <a:r>
              <a:rPr lang="en-US" altLang="zh-CN" dirty="0"/>
              <a:t>AB</a:t>
            </a:r>
            <a:r>
              <a:rPr lang="zh-CN" altLang="en-US" dirty="0"/>
              <a:t>边，</a:t>
            </a:r>
            <a:r>
              <a:rPr lang="en-US" altLang="zh-CN" dirty="0"/>
              <a:t>BC</a:t>
            </a:r>
            <a:r>
              <a:rPr lang="zh-CN" altLang="en-US" dirty="0"/>
              <a:t>边和</a:t>
            </a:r>
            <a:r>
              <a:rPr lang="en-US" altLang="zh-CN" dirty="0"/>
              <a:t>CD</a:t>
            </a:r>
            <a:r>
              <a:rPr lang="zh-CN" altLang="en-US" dirty="0"/>
              <a:t>边分别为场景房间的墙，当游戏玩家处于图中所示的</a:t>
            </a:r>
            <a:r>
              <a:rPr lang="en-US" altLang="zh-CN" dirty="0"/>
              <a:t>V</a:t>
            </a:r>
            <a:r>
              <a:rPr lang="zh-CN" altLang="en-US" dirty="0"/>
              <a:t>点位置，并且视点方向为箭头所指方向时，游戏引擎必须保证</a:t>
            </a:r>
            <a:r>
              <a:rPr lang="en-US" altLang="zh-CN" dirty="0"/>
              <a:t>AB</a:t>
            </a:r>
            <a:r>
              <a:rPr lang="zh-CN" altLang="en-US" dirty="0"/>
              <a:t>边最先被输出显示，其次是</a:t>
            </a:r>
            <a:r>
              <a:rPr lang="en-US" altLang="zh-CN" dirty="0"/>
              <a:t>BC</a:t>
            </a:r>
            <a:r>
              <a:rPr lang="zh-CN" altLang="en-US" dirty="0"/>
              <a:t>边，最后是</a:t>
            </a:r>
            <a:r>
              <a:rPr lang="en-US" altLang="zh-CN" dirty="0"/>
              <a:t>CD</a:t>
            </a:r>
            <a:r>
              <a:rPr lang="zh-CN" altLang="en-US" dirty="0"/>
              <a:t>边。否则将由于后绘出的图形遮住先绘出的图形而不能产生正确的输出结果。</a:t>
            </a:r>
          </a:p>
          <a:p>
            <a:endParaRPr lang="zh-CN" altLang="en-US" dirty="0"/>
          </a:p>
        </p:txBody>
      </p:sp>
    </p:spTree>
    <p:extLst>
      <p:ext uri="{BB962C8B-B14F-4D97-AF65-F5344CB8AC3E}">
        <p14:creationId xmlns:p14="http://schemas.microsoft.com/office/powerpoint/2010/main" val="2990316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场景</a:t>
            </a:r>
            <a:r>
              <a:rPr lang="zh-CN" altLang="zh-CN" b="1" dirty="0" smtClean="0"/>
              <a:t>管理</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dirty="0" smtClean="0"/>
              <a:t>三维</a:t>
            </a:r>
            <a:r>
              <a:rPr lang="zh-CN" altLang="zh-CN" dirty="0"/>
              <a:t>游戏中的场景</a:t>
            </a:r>
            <a:r>
              <a:rPr lang="en-US" altLang="zh-CN" dirty="0"/>
              <a:t>(Scene)</a:t>
            </a:r>
            <a:r>
              <a:rPr lang="zh-CN" altLang="zh-CN" dirty="0"/>
              <a:t>是游戏中故事发生的环境，也称为关卡（</a:t>
            </a:r>
            <a:r>
              <a:rPr lang="en-US" altLang="zh-CN" dirty="0"/>
              <a:t>level</a:t>
            </a:r>
            <a:r>
              <a:rPr lang="zh-CN" altLang="zh-CN" dirty="0"/>
              <a:t>）、地图（</a:t>
            </a:r>
            <a:r>
              <a:rPr lang="en-US" altLang="zh-CN" dirty="0"/>
              <a:t>map</a:t>
            </a:r>
            <a:r>
              <a:rPr lang="zh-CN" altLang="zh-CN" dirty="0"/>
              <a:t>），通常被分解为几个不同的文件或</a:t>
            </a:r>
            <a:r>
              <a:rPr lang="zh-CN" altLang="zh-CN" dirty="0" smtClean="0"/>
              <a:t>区域</a:t>
            </a:r>
            <a:endParaRPr lang="en-US" altLang="zh-CN" dirty="0" smtClean="0"/>
          </a:p>
          <a:p>
            <a:r>
              <a:rPr lang="zh-CN" altLang="zh-CN" dirty="0" smtClean="0"/>
              <a:t>当今</a:t>
            </a:r>
            <a:r>
              <a:rPr lang="zh-CN" altLang="zh-CN" dirty="0"/>
              <a:t>三维游戏中的场景越来越复杂，这种复杂性表现在几何图形、渲染效果、静态和动态物体、光照、阴影、物理效果等多个</a:t>
            </a:r>
            <a:r>
              <a:rPr lang="zh-CN" altLang="zh-CN" dirty="0" smtClean="0"/>
              <a:t>方面</a:t>
            </a:r>
            <a:endParaRPr lang="en-US" altLang="zh-CN" dirty="0" smtClean="0"/>
          </a:p>
          <a:p>
            <a:r>
              <a:rPr lang="zh-CN" altLang="zh-CN" dirty="0" smtClean="0"/>
              <a:t>如何</a:t>
            </a:r>
            <a:r>
              <a:rPr lang="zh-CN" altLang="zh-CN" dirty="0"/>
              <a:t>将这些复杂的场景元素进行高效地组织管理已经成为影响游戏运行效率的关键问题。</a:t>
            </a:r>
          </a:p>
          <a:p>
            <a:endParaRPr lang="zh-CN" altLang="en-US" dirty="0"/>
          </a:p>
        </p:txBody>
      </p:sp>
    </p:spTree>
    <p:extLst>
      <p:ext uri="{BB962C8B-B14F-4D97-AF65-F5344CB8AC3E}">
        <p14:creationId xmlns:p14="http://schemas.microsoft.com/office/powerpoint/2010/main" val="32619295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1679575"/>
            <a:ext cx="5349875" cy="178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30386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0000" lnSpcReduction="20000"/>
              </a:bodyPr>
              <a:lstStyle/>
              <a:p>
                <a:r>
                  <a:rPr lang="en-US" altLang="zh-CN" dirty="0"/>
                  <a:t>BSP</a:t>
                </a:r>
                <a:r>
                  <a:rPr lang="zh-CN" altLang="zh-CN" dirty="0"/>
                  <a:t>即二叉空间分割树，被认为是一种相当有效的空间排序</a:t>
                </a:r>
                <a:r>
                  <a:rPr lang="zh-CN" altLang="zh-CN" dirty="0" smtClean="0"/>
                  <a:t>手段</a:t>
                </a:r>
                <a:endParaRPr lang="en-US" altLang="zh-CN" dirty="0" smtClean="0"/>
              </a:p>
              <a:p>
                <a:r>
                  <a:rPr lang="en-US" altLang="zh-CN" dirty="0" smtClean="0"/>
                  <a:t>BSP</a:t>
                </a:r>
                <a:r>
                  <a:rPr lang="zh-CN" altLang="zh-CN" dirty="0"/>
                  <a:t>是一种树状结构，每个节点都有两个子</a:t>
                </a:r>
                <a:r>
                  <a:rPr lang="zh-CN" altLang="zh-CN" dirty="0" smtClean="0"/>
                  <a:t>节点</a:t>
                </a:r>
                <a:endParaRPr lang="en-US" altLang="zh-CN" dirty="0" smtClean="0"/>
              </a:p>
              <a:p>
                <a:r>
                  <a:rPr lang="zh-CN" altLang="zh-CN" dirty="0" smtClean="0"/>
                  <a:t>子</a:t>
                </a:r>
                <a:r>
                  <a:rPr lang="zh-CN" altLang="zh-CN" dirty="0"/>
                  <a:t>节点由分割平面</a:t>
                </a:r>
                <a:r>
                  <a:rPr lang="zh-CN" altLang="zh-CN" dirty="0" smtClean="0"/>
                  <a:t>隔开</a:t>
                </a:r>
                <a:endParaRPr lang="en-US" altLang="zh-CN" dirty="0" smtClean="0"/>
              </a:p>
              <a:p>
                <a:r>
                  <a:rPr lang="zh-CN" altLang="zh-CN" dirty="0" smtClean="0"/>
                  <a:t>在</a:t>
                </a:r>
                <a:r>
                  <a:rPr lang="zh-CN" altLang="zh-CN" dirty="0"/>
                  <a:t>四叉树和八叉树中，分割平面是轴对齐的，在</a:t>
                </a:r>
                <a:r>
                  <a:rPr lang="en-US" altLang="zh-CN" dirty="0"/>
                  <a:t>BSP</a:t>
                </a:r>
                <a:r>
                  <a:rPr lang="zh-CN" altLang="zh-CN" dirty="0"/>
                  <a:t>中，这不是必须的——可以使用任意方向的</a:t>
                </a:r>
                <a:r>
                  <a:rPr lang="zh-CN" altLang="zh-CN" dirty="0" smtClean="0"/>
                  <a:t>平面</a:t>
                </a:r>
                <a:endParaRPr lang="en-US" altLang="zh-CN" dirty="0" smtClean="0"/>
              </a:p>
              <a:p>
                <a:r>
                  <a:rPr lang="zh-CN" altLang="zh-CN" dirty="0" smtClean="0"/>
                  <a:t>图是</a:t>
                </a:r>
                <a:r>
                  <a:rPr lang="zh-CN" altLang="zh-CN" dirty="0"/>
                  <a:t>一个在二维空间下利用</a:t>
                </a:r>
                <a:r>
                  <a:rPr lang="en-US" altLang="zh-CN" dirty="0"/>
                  <a:t>BSP</a:t>
                </a:r>
                <a:r>
                  <a:rPr lang="zh-CN" altLang="zh-CN" dirty="0"/>
                  <a:t>树对平面区域进行分解的例子，同样的概念可以很容易的被扩展到三维空间中。这里</a:t>
                </a:r>
                <a14:m>
                  <m:oMath xmlns:m="http://schemas.openxmlformats.org/officeDocument/2006/math">
                    <m:sSub>
                      <m:sSubPr>
                        <m:ctrlPr>
                          <a:rPr lang="zh-CN" altLang="zh-CN" i="1">
                            <a:latin typeface="Cambria Math"/>
                          </a:rPr>
                        </m:ctrlPr>
                      </m:sSubPr>
                      <m:e>
                        <m:r>
                          <m:rPr>
                            <m:sty m:val="p"/>
                          </m:rPr>
                          <a:rPr lang="en-US" altLang="zh-CN">
                            <a:latin typeface="Cambria Math"/>
                          </a:rPr>
                          <m:t>P</m:t>
                        </m:r>
                      </m:e>
                      <m:sub>
                        <m:r>
                          <a:rPr lang="en-US" altLang="zh-CN">
                            <a:latin typeface="Cambria Math"/>
                          </a:rPr>
                          <m:t>1</m:t>
                        </m:r>
                      </m:sub>
                    </m:sSub>
                  </m:oMath>
                </a14:m>
                <a:r>
                  <a:rPr lang="zh-CN" altLang="zh-CN" dirty="0"/>
                  <a:t>、</a:t>
                </a:r>
                <a14:m>
                  <m:oMath xmlns:m="http://schemas.openxmlformats.org/officeDocument/2006/math">
                    <m:sSub>
                      <m:sSubPr>
                        <m:ctrlPr>
                          <a:rPr lang="zh-CN" altLang="zh-CN" i="1">
                            <a:latin typeface="Cambria Math"/>
                          </a:rPr>
                        </m:ctrlPr>
                      </m:sSubPr>
                      <m:e>
                        <m:r>
                          <m:rPr>
                            <m:sty m:val="p"/>
                          </m:rPr>
                          <a:rPr lang="en-US" altLang="zh-CN">
                            <a:latin typeface="Cambria Math"/>
                          </a:rPr>
                          <m:t>P</m:t>
                        </m:r>
                      </m:e>
                      <m:sub>
                        <m:r>
                          <a:rPr lang="en-US" altLang="zh-CN">
                            <a:latin typeface="Cambria Math"/>
                          </a:rPr>
                          <m:t>2</m:t>
                        </m:r>
                      </m:sub>
                    </m:sSub>
                    <m:r>
                      <a:rPr lang="zh-CN" altLang="zh-CN">
                        <a:latin typeface="Cambria Math"/>
                      </a:rPr>
                      <m:t>、</m:t>
                    </m:r>
                    <m:sSub>
                      <m:sSubPr>
                        <m:ctrlPr>
                          <a:rPr lang="zh-CN" altLang="zh-CN" i="1">
                            <a:latin typeface="Cambria Math"/>
                          </a:rPr>
                        </m:ctrlPr>
                      </m:sSubPr>
                      <m:e>
                        <m:r>
                          <m:rPr>
                            <m:sty m:val="p"/>
                          </m:rPr>
                          <a:rPr lang="en-US" altLang="zh-CN">
                            <a:latin typeface="Cambria Math"/>
                          </a:rPr>
                          <m:t>P</m:t>
                        </m:r>
                      </m:e>
                      <m:sub>
                        <m:r>
                          <a:rPr lang="en-US" altLang="zh-CN">
                            <a:latin typeface="Cambria Math"/>
                          </a:rPr>
                          <m:t>3</m:t>
                        </m:r>
                      </m:sub>
                    </m:sSub>
                  </m:oMath>
                </a14:m>
                <a:r>
                  <a:rPr lang="zh-CN" altLang="zh-CN" dirty="0"/>
                  <a:t>分别为分割线，正号表示正对视点的面，而负号是表示背对视点的面。</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3770" r="-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303175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985838"/>
            <a:ext cx="5349875"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57921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688975"/>
            <a:ext cx="5349875" cy="37623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42426882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55000" lnSpcReduction="20000"/>
          </a:bodyPr>
          <a:lstStyle/>
          <a:p>
            <a:r>
              <a:rPr lang="en-US" altLang="zh-CN" dirty="0" err="1"/>
              <a:t>BspTree</a:t>
            </a:r>
            <a:r>
              <a:rPr lang="zh-CN" altLang="zh-CN" dirty="0"/>
              <a:t>类包含一个对</a:t>
            </a:r>
            <a:r>
              <a:rPr lang="en-US" altLang="zh-CN" dirty="0" err="1"/>
              <a:t>BspTreeNode</a:t>
            </a:r>
            <a:r>
              <a:rPr lang="zh-CN" altLang="zh-CN" dirty="0"/>
              <a:t>类对象的引用，它代表</a:t>
            </a:r>
            <a:r>
              <a:rPr lang="en-US" altLang="zh-CN" dirty="0"/>
              <a:t>BSP</a:t>
            </a:r>
            <a:r>
              <a:rPr lang="zh-CN" altLang="zh-CN" dirty="0"/>
              <a:t>树的根节点。运行时通过调用</a:t>
            </a:r>
            <a:r>
              <a:rPr lang="en-US" altLang="zh-CN" dirty="0" err="1"/>
              <a:t>BspTree</a:t>
            </a:r>
            <a:r>
              <a:rPr lang="zh-CN" altLang="zh-CN" dirty="0"/>
              <a:t>类的</a:t>
            </a:r>
            <a:r>
              <a:rPr lang="en-US" altLang="zh-CN" dirty="0" err="1"/>
              <a:t>CreateBspTree</a:t>
            </a:r>
            <a:r>
              <a:rPr lang="zh-CN" altLang="zh-CN" dirty="0"/>
              <a:t>方法来构建树。</a:t>
            </a:r>
          </a:p>
          <a:p>
            <a:r>
              <a:rPr lang="zh-CN" altLang="zh-CN" dirty="0"/>
              <a:t>跟八叉树类似，</a:t>
            </a:r>
            <a:r>
              <a:rPr lang="en-US" altLang="zh-CN" dirty="0"/>
              <a:t>BSP</a:t>
            </a:r>
            <a:r>
              <a:rPr lang="zh-CN" altLang="zh-CN" dirty="0"/>
              <a:t>也通过递归算法创建</a:t>
            </a:r>
            <a:r>
              <a:rPr lang="zh-CN" altLang="zh-CN" dirty="0" smtClean="0"/>
              <a:t>树</a:t>
            </a:r>
            <a:endParaRPr lang="en-US" altLang="zh-CN" dirty="0" smtClean="0"/>
          </a:p>
          <a:p>
            <a:r>
              <a:rPr lang="zh-CN" altLang="zh-CN" dirty="0" smtClean="0"/>
              <a:t>构造</a:t>
            </a:r>
            <a:r>
              <a:rPr lang="en-US" altLang="zh-CN" dirty="0"/>
              <a:t>BSP</a:t>
            </a:r>
            <a:r>
              <a:rPr lang="zh-CN" altLang="zh-CN" dirty="0"/>
              <a:t>的一种策略是以三角网格为基础，从根节点和场景中的所有几何图形开始着手。然后确定在几何图形中放置平面的最佳位置。之后遍历节点中的所有三角形，对根节点而言它是场景中的全部</a:t>
            </a:r>
            <a:r>
              <a:rPr lang="zh-CN" altLang="zh-CN" dirty="0" smtClean="0"/>
              <a:t>数据</a:t>
            </a:r>
            <a:endParaRPr lang="en-US" altLang="zh-CN" dirty="0" smtClean="0"/>
          </a:p>
          <a:p>
            <a:r>
              <a:rPr lang="zh-CN" altLang="zh-CN" dirty="0" smtClean="0"/>
              <a:t>确定</a:t>
            </a:r>
            <a:r>
              <a:rPr lang="zh-CN" altLang="zh-CN" dirty="0"/>
              <a:t>每个三角形位于平面的哪一侧。如果三角形落在平面前面，就将三角形复制到前端多边形列表中，否则就</a:t>
            </a:r>
            <a:r>
              <a:rPr lang="zh-CN" altLang="zh-CN" dirty="0" smtClean="0"/>
              <a:t>返回</a:t>
            </a:r>
            <a:endParaRPr lang="en-US" altLang="zh-CN" dirty="0" smtClean="0"/>
          </a:p>
          <a:p>
            <a:r>
              <a:rPr lang="zh-CN" altLang="zh-CN" dirty="0" smtClean="0"/>
              <a:t>如果</a:t>
            </a:r>
            <a:r>
              <a:rPr lang="zh-CN" altLang="zh-CN" dirty="0"/>
              <a:t>三角形拓展到平面，就将多边形分解为两个更小的多边形。一旦处理完该节点的所有多边形，那么创建两个节点，一个用于前端，一个用于后端。得到前端多边形链表，并对前端子节点中的数据采用相同的递归处理，对于后端节点也是如此，一直这样做，直到已经到达某个节点深度，或是直到节点中有了一定数量的多边形为止。</a:t>
            </a:r>
          </a:p>
          <a:p>
            <a:endParaRPr lang="zh-CN" altLang="en-US" dirty="0"/>
          </a:p>
        </p:txBody>
      </p:sp>
    </p:spTree>
    <p:extLst>
      <p:ext uri="{BB962C8B-B14F-4D97-AF65-F5344CB8AC3E}">
        <p14:creationId xmlns:p14="http://schemas.microsoft.com/office/powerpoint/2010/main" val="11241283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在构建</a:t>
            </a:r>
            <a:r>
              <a:rPr lang="en-US" altLang="zh-CN" dirty="0"/>
              <a:t>BSP</a:t>
            </a:r>
            <a:r>
              <a:rPr lang="zh-CN" altLang="zh-CN" dirty="0"/>
              <a:t>树时一个关键的问题就是分割平面的</a:t>
            </a:r>
            <a:r>
              <a:rPr lang="zh-CN" altLang="zh-CN" dirty="0" smtClean="0"/>
              <a:t>选择</a:t>
            </a:r>
            <a:endParaRPr lang="en-US" altLang="zh-CN" dirty="0" smtClean="0"/>
          </a:p>
          <a:p>
            <a:r>
              <a:rPr lang="zh-CN" altLang="zh-CN" dirty="0" smtClean="0"/>
              <a:t>如何</a:t>
            </a:r>
            <a:r>
              <a:rPr lang="zh-CN" altLang="zh-CN" dirty="0"/>
              <a:t>选择分割平面取决于引擎如何使用</a:t>
            </a:r>
            <a:r>
              <a:rPr lang="en-US" altLang="zh-CN" dirty="0"/>
              <a:t>BSP</a:t>
            </a:r>
            <a:r>
              <a:rPr lang="zh-CN" altLang="zh-CN" dirty="0"/>
              <a:t>树以及引擎对</a:t>
            </a:r>
            <a:r>
              <a:rPr lang="en-US" altLang="zh-CN" dirty="0"/>
              <a:t>BSP</a:t>
            </a:r>
            <a:r>
              <a:rPr lang="zh-CN" altLang="zh-CN" dirty="0"/>
              <a:t>树构造的效率要求（比如，如果游戏引擎在载入关卡模型的时候动态创建</a:t>
            </a:r>
            <a:r>
              <a:rPr lang="en-US" altLang="zh-CN" dirty="0"/>
              <a:t>BSP</a:t>
            </a:r>
            <a:r>
              <a:rPr lang="zh-CN" altLang="zh-CN" dirty="0"/>
              <a:t>树，那么就必须有非常快速的树构造方法</a:t>
            </a:r>
            <a:r>
              <a:rPr lang="zh-CN" altLang="zh-CN" dirty="0" smtClean="0"/>
              <a:t>）</a:t>
            </a:r>
            <a:endParaRPr lang="en-US" altLang="zh-CN" dirty="0" smtClean="0"/>
          </a:p>
          <a:p>
            <a:r>
              <a:rPr lang="zh-CN" altLang="zh-CN" dirty="0" smtClean="0"/>
              <a:t>一般</a:t>
            </a:r>
            <a:r>
              <a:rPr lang="zh-CN" altLang="zh-CN" dirty="0"/>
              <a:t>我们可以选择和世界坐标平面平行的面作为分</a:t>
            </a:r>
            <a:r>
              <a:rPr lang="zh-CN" altLang="zh-CN" dirty="0" smtClean="0"/>
              <a:t>割面</a:t>
            </a:r>
            <a:endParaRPr lang="en-US" altLang="zh-CN" dirty="0" smtClean="0"/>
          </a:p>
          <a:p>
            <a:r>
              <a:rPr lang="zh-CN" altLang="zh-CN" dirty="0" smtClean="0"/>
              <a:t>另外</a:t>
            </a:r>
            <a:r>
              <a:rPr lang="zh-CN" altLang="zh-CN" dirty="0"/>
              <a:t>，在大多数三维游戏应用中，物体的复杂度（每个物体中的多边形数目）要远远大于场景复杂度（这里指场景中的物体个数），所以游戏引擎必须能处理物体中的若干多边形，而不仅仅是把每个物体作为一个整体考虑，这也给分割面的选取带来了额外的</a:t>
            </a:r>
            <a:r>
              <a:rPr lang="zh-CN" altLang="zh-CN" dirty="0" smtClean="0"/>
              <a:t>困难</a:t>
            </a:r>
            <a:endParaRPr lang="zh-CN" altLang="en-US" dirty="0"/>
          </a:p>
        </p:txBody>
      </p:sp>
    </p:spTree>
    <p:extLst>
      <p:ext uri="{BB962C8B-B14F-4D97-AF65-F5344CB8AC3E}">
        <p14:creationId xmlns:p14="http://schemas.microsoft.com/office/powerpoint/2010/main" val="32725938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b="1" dirty="0"/>
              <a:t>最小分割：</a:t>
            </a:r>
            <a:r>
              <a:rPr lang="zh-CN" altLang="zh-CN" dirty="0"/>
              <a:t>一个严格的</a:t>
            </a:r>
            <a:r>
              <a:rPr lang="en-US" altLang="zh-CN" dirty="0"/>
              <a:t>BSP</a:t>
            </a:r>
            <a:r>
              <a:rPr lang="zh-CN" altLang="zh-CN" dirty="0"/>
              <a:t>树绝对不能有任何多边形与相邻</a:t>
            </a:r>
            <a:r>
              <a:rPr lang="en-US" altLang="zh-CN" dirty="0"/>
              <a:t>BSP</a:t>
            </a:r>
            <a:r>
              <a:rPr lang="zh-CN" altLang="zh-CN" dirty="0"/>
              <a:t>叶子节点</a:t>
            </a:r>
            <a:r>
              <a:rPr lang="zh-CN" altLang="zh-CN" dirty="0" smtClean="0"/>
              <a:t>重叠</a:t>
            </a:r>
            <a:endParaRPr lang="en-US" altLang="zh-CN" dirty="0" smtClean="0"/>
          </a:p>
          <a:p>
            <a:r>
              <a:rPr lang="zh-CN" altLang="zh-CN" dirty="0" smtClean="0"/>
              <a:t>也就是说</a:t>
            </a:r>
            <a:r>
              <a:rPr lang="zh-CN" altLang="zh-CN" dirty="0"/>
              <a:t>，</a:t>
            </a:r>
            <a:r>
              <a:rPr lang="en-US" altLang="zh-CN" dirty="0"/>
              <a:t>BSP</a:t>
            </a:r>
            <a:r>
              <a:rPr lang="zh-CN" altLang="zh-CN" dirty="0"/>
              <a:t>树中的所有多边形都必须进行分割，这样每个多边形就可以归类为一个，且只能是一个叶子</a:t>
            </a:r>
            <a:r>
              <a:rPr lang="zh-CN" altLang="zh-CN" dirty="0" smtClean="0"/>
              <a:t>节点</a:t>
            </a:r>
            <a:endParaRPr lang="en-US" altLang="zh-CN" dirty="0" smtClean="0"/>
          </a:p>
          <a:p>
            <a:r>
              <a:rPr lang="zh-CN" altLang="zh-CN" dirty="0" smtClean="0"/>
              <a:t>多边形</a:t>
            </a:r>
            <a:r>
              <a:rPr lang="zh-CN" altLang="zh-CN" dirty="0"/>
              <a:t>的分割工作在</a:t>
            </a:r>
            <a:r>
              <a:rPr lang="en-US" altLang="zh-CN" dirty="0"/>
              <a:t>BSP</a:t>
            </a:r>
            <a:r>
              <a:rPr lang="zh-CN" altLang="zh-CN" dirty="0"/>
              <a:t>树的时间复杂度和对内存容量的需求方面，增加了</a:t>
            </a:r>
            <a:r>
              <a:rPr lang="en-US" altLang="zh-CN" dirty="0"/>
              <a:t>BSP</a:t>
            </a:r>
            <a:r>
              <a:rPr lang="zh-CN" altLang="zh-CN" dirty="0"/>
              <a:t>算法的</a:t>
            </a:r>
            <a:r>
              <a:rPr lang="zh-CN" altLang="zh-CN" dirty="0" smtClean="0"/>
              <a:t>开销</a:t>
            </a:r>
            <a:endParaRPr lang="en-US" altLang="zh-CN" dirty="0" smtClean="0"/>
          </a:p>
          <a:p>
            <a:r>
              <a:rPr lang="zh-CN" altLang="zh-CN" dirty="0" smtClean="0"/>
              <a:t>一</a:t>
            </a:r>
            <a:r>
              <a:rPr lang="zh-CN" altLang="zh-CN" dirty="0"/>
              <a:t>个好的</a:t>
            </a:r>
            <a:r>
              <a:rPr lang="en-US" altLang="zh-CN" dirty="0"/>
              <a:t>BSP</a:t>
            </a:r>
            <a:r>
              <a:rPr lang="zh-CN" altLang="zh-CN" dirty="0"/>
              <a:t>树必须要避免这些额外的开销，方法就是选择合适的分割平面，使多边形分割的次数最小化。</a:t>
            </a:r>
          </a:p>
          <a:p>
            <a:endParaRPr lang="zh-CN" altLang="en-US" dirty="0"/>
          </a:p>
        </p:txBody>
      </p:sp>
    </p:spTree>
    <p:extLst>
      <p:ext uri="{BB962C8B-B14F-4D97-AF65-F5344CB8AC3E}">
        <p14:creationId xmlns:p14="http://schemas.microsoft.com/office/powerpoint/2010/main" val="19535415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b="1" dirty="0"/>
              <a:t>平衡：</a:t>
            </a:r>
            <a:r>
              <a:rPr lang="zh-CN" altLang="zh-CN" dirty="0"/>
              <a:t>“平衡”意味着每个</a:t>
            </a:r>
            <a:r>
              <a:rPr lang="en-US" altLang="zh-CN" dirty="0"/>
              <a:t>BSP</a:t>
            </a:r>
            <a:r>
              <a:rPr lang="zh-CN" altLang="zh-CN" dirty="0"/>
              <a:t>节点的</a:t>
            </a:r>
            <a:r>
              <a:rPr lang="en-US" altLang="zh-CN" dirty="0"/>
              <a:t>2</a:t>
            </a:r>
            <a:r>
              <a:rPr lang="zh-CN" altLang="zh-CN" dirty="0"/>
              <a:t>个子节点（前部子节点和后部子节点）上的多边形数量大致</a:t>
            </a:r>
            <a:r>
              <a:rPr lang="zh-CN" altLang="zh-CN" dirty="0" smtClean="0"/>
              <a:t>相等</a:t>
            </a:r>
            <a:endParaRPr lang="en-US" altLang="zh-CN" dirty="0" smtClean="0"/>
          </a:p>
          <a:p>
            <a:r>
              <a:rPr lang="zh-CN" altLang="zh-CN" dirty="0" smtClean="0"/>
              <a:t>良好</a:t>
            </a:r>
            <a:r>
              <a:rPr lang="zh-CN" altLang="zh-CN" dirty="0"/>
              <a:t>的平衡性可以确保以平均相同的步数来遍历</a:t>
            </a:r>
            <a:r>
              <a:rPr lang="en-US" altLang="zh-CN" dirty="0"/>
              <a:t>BSP</a:t>
            </a:r>
            <a:r>
              <a:rPr lang="zh-CN" altLang="zh-CN" dirty="0" smtClean="0"/>
              <a:t>树</a:t>
            </a:r>
            <a:endParaRPr lang="en-US" altLang="zh-CN" dirty="0" smtClean="0"/>
          </a:p>
          <a:p>
            <a:r>
              <a:rPr lang="zh-CN" altLang="zh-CN" dirty="0" smtClean="0"/>
              <a:t>不平衡</a:t>
            </a:r>
            <a:r>
              <a:rPr lang="zh-CN" altLang="zh-CN" dirty="0"/>
              <a:t>的</a:t>
            </a:r>
            <a:r>
              <a:rPr lang="en-US" altLang="zh-CN" dirty="0"/>
              <a:t>BSP</a:t>
            </a:r>
            <a:r>
              <a:rPr lang="zh-CN" altLang="zh-CN" dirty="0"/>
              <a:t>树是不可靠的，因为有些较长的分支会比其他较短的分支长几十或几百倍，从而使得访问时间差异性较大，从而变得极</a:t>
            </a:r>
            <a:r>
              <a:rPr lang="zh-CN" altLang="zh-CN" dirty="0" smtClean="0"/>
              <a:t>不可靠</a:t>
            </a:r>
            <a:endParaRPr lang="en-US" altLang="zh-CN" dirty="0" smtClean="0"/>
          </a:p>
          <a:p>
            <a:r>
              <a:rPr lang="zh-CN" altLang="zh-CN" dirty="0" smtClean="0"/>
              <a:t>根据</a:t>
            </a:r>
            <a:r>
              <a:rPr lang="zh-CN" altLang="zh-CN" dirty="0"/>
              <a:t>应用情况不同，还有其他很多评判</a:t>
            </a:r>
            <a:r>
              <a:rPr lang="en-US" altLang="zh-CN" dirty="0"/>
              <a:t>BSP</a:t>
            </a:r>
            <a:r>
              <a:rPr lang="zh-CN" altLang="zh-CN" dirty="0"/>
              <a:t>的</a:t>
            </a:r>
            <a:r>
              <a:rPr lang="zh-CN" altLang="zh-CN" dirty="0" smtClean="0"/>
              <a:t>标准</a:t>
            </a:r>
            <a:endParaRPr lang="zh-CN" altLang="en-US" dirty="0"/>
          </a:p>
        </p:txBody>
      </p:sp>
    </p:spTree>
    <p:extLst>
      <p:ext uri="{BB962C8B-B14F-4D97-AF65-F5344CB8AC3E}">
        <p14:creationId xmlns:p14="http://schemas.microsoft.com/office/powerpoint/2010/main" val="23669723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渲染一个三维</a:t>
            </a:r>
            <a:r>
              <a:rPr lang="en-US" altLang="zh-CN" dirty="0"/>
              <a:t>BSP</a:t>
            </a:r>
            <a:r>
              <a:rPr lang="zh-CN" altLang="zh-CN" dirty="0"/>
              <a:t>场景相对比较容易，可以采用经典画家算法。其步骤如下：</a:t>
            </a:r>
          </a:p>
          <a:p>
            <a:pPr marL="514350" lvl="0" indent="-514350">
              <a:buFont typeface="+mj-lt"/>
              <a:buAutoNum type="arabicPeriod"/>
            </a:pPr>
            <a:r>
              <a:rPr lang="zh-CN" altLang="zh-CN" dirty="0"/>
              <a:t>在视点坐标系中进行二叉树遍历；</a:t>
            </a:r>
          </a:p>
          <a:p>
            <a:pPr marL="514350" lvl="0" indent="-514350">
              <a:buFont typeface="+mj-lt"/>
              <a:buAutoNum type="arabicPeriod"/>
            </a:pPr>
            <a:r>
              <a:rPr lang="zh-CN" altLang="zh-CN" dirty="0"/>
              <a:t>在每个树节点处，确定当前视点在该节点所包含的分割面的前面还是后面（利用向量点积）；</a:t>
            </a:r>
          </a:p>
          <a:p>
            <a:pPr marL="514350" lvl="0" indent="-514350">
              <a:buFont typeface="+mj-lt"/>
              <a:buAutoNum type="arabicPeriod"/>
            </a:pPr>
            <a:r>
              <a:rPr lang="zh-CN" altLang="zh-CN" dirty="0"/>
              <a:t>遍历较远侧的子树，输出多边形；</a:t>
            </a:r>
          </a:p>
          <a:p>
            <a:pPr marL="514350" lvl="0" indent="-514350">
              <a:buFont typeface="+mj-lt"/>
              <a:buAutoNum type="arabicPeriod"/>
            </a:pPr>
            <a:r>
              <a:rPr lang="zh-CN" altLang="zh-CN" dirty="0"/>
              <a:t>遍历较近侧的子树，输出多边形；</a:t>
            </a:r>
          </a:p>
          <a:p>
            <a:r>
              <a:rPr lang="zh-CN" altLang="zh-CN" dirty="0"/>
              <a:t>通过这样的一个递归输出过程就能够很容易的实现隐藏面剔除。</a:t>
            </a:r>
          </a:p>
          <a:p>
            <a:endParaRPr lang="zh-CN" altLang="en-US" dirty="0"/>
          </a:p>
        </p:txBody>
      </p:sp>
    </p:spTree>
    <p:extLst>
      <p:ext uri="{BB962C8B-B14F-4D97-AF65-F5344CB8AC3E}">
        <p14:creationId xmlns:p14="http://schemas.microsoft.com/office/powerpoint/2010/main" val="775425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K-D</a:t>
            </a:r>
            <a:r>
              <a:rPr lang="zh-CN" altLang="zh-CN" b="1" dirty="0" smtClean="0"/>
              <a:t>树</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K-D</a:t>
            </a:r>
            <a:r>
              <a:rPr lang="zh-CN" altLang="zh-CN" dirty="0"/>
              <a:t>（</a:t>
            </a:r>
            <a:r>
              <a:rPr lang="en-US" altLang="zh-CN" dirty="0"/>
              <a:t>K-Dimensional</a:t>
            </a:r>
            <a:r>
              <a:rPr lang="zh-CN" altLang="zh-CN" dirty="0"/>
              <a:t>）树是</a:t>
            </a:r>
            <a:r>
              <a:rPr lang="en-US" altLang="zh-CN" dirty="0"/>
              <a:t>BSP</a:t>
            </a:r>
            <a:r>
              <a:rPr lang="zh-CN" altLang="zh-CN" dirty="0"/>
              <a:t>树的扩展，主要用于加速光线跟踪和碰撞检测的</a:t>
            </a:r>
            <a:r>
              <a:rPr lang="zh-CN" altLang="zh-CN" dirty="0" smtClean="0"/>
              <a:t>遍历过程</a:t>
            </a:r>
            <a:endParaRPr lang="en-US" altLang="zh-CN" dirty="0" smtClean="0"/>
          </a:p>
          <a:p>
            <a:r>
              <a:rPr lang="en-US" altLang="zh-CN" dirty="0" smtClean="0"/>
              <a:t>K-D</a:t>
            </a:r>
            <a:r>
              <a:rPr lang="zh-CN" altLang="zh-CN" dirty="0"/>
              <a:t>树是现在最常见，也是效率最高的加速结构</a:t>
            </a:r>
            <a:r>
              <a:rPr lang="zh-CN" altLang="zh-CN" dirty="0" smtClean="0"/>
              <a:t>之一</a:t>
            </a:r>
            <a:endParaRPr lang="en-US" altLang="zh-CN" dirty="0" smtClean="0"/>
          </a:p>
          <a:p>
            <a:r>
              <a:rPr lang="zh-CN" altLang="zh-CN" dirty="0" smtClean="0"/>
              <a:t>最</a:t>
            </a:r>
            <a:r>
              <a:rPr lang="zh-CN" altLang="zh-CN" dirty="0"/>
              <a:t>简单的</a:t>
            </a:r>
            <a:r>
              <a:rPr lang="en-US" altLang="zh-CN" dirty="0"/>
              <a:t>BSP</a:t>
            </a:r>
            <a:r>
              <a:rPr lang="zh-CN" altLang="zh-CN" dirty="0"/>
              <a:t>树以各个元素的大小关系作为分割点，而</a:t>
            </a:r>
            <a:r>
              <a:rPr lang="en-US" altLang="zh-CN" dirty="0"/>
              <a:t> K-D </a:t>
            </a:r>
            <a:r>
              <a:rPr lang="zh-CN" altLang="zh-CN" dirty="0"/>
              <a:t>树则是从数据中选择一个“维度”构造一个超平面对数据集进行</a:t>
            </a:r>
            <a:r>
              <a:rPr lang="zh-CN" altLang="zh-CN" dirty="0" smtClean="0"/>
              <a:t>分割</a:t>
            </a:r>
            <a:endParaRPr lang="en-US" altLang="zh-CN" dirty="0" smtClean="0"/>
          </a:p>
          <a:p>
            <a:r>
              <a:rPr lang="zh-CN" altLang="zh-CN" dirty="0" smtClean="0"/>
              <a:t>一</a:t>
            </a:r>
            <a:r>
              <a:rPr lang="zh-CN" altLang="zh-CN" dirty="0"/>
              <a:t>棵好的</a:t>
            </a:r>
            <a:r>
              <a:rPr lang="en-US" altLang="zh-CN" dirty="0"/>
              <a:t>K-D</a:t>
            </a:r>
            <a:r>
              <a:rPr lang="zh-CN" altLang="zh-CN" dirty="0"/>
              <a:t>树可以有很好的优化效果，它的缺点是不适合动态场景，如果场景发生变化，一般需要重构整个</a:t>
            </a:r>
            <a:r>
              <a:rPr lang="en-US" altLang="zh-CN" dirty="0"/>
              <a:t>K-D</a:t>
            </a:r>
            <a:r>
              <a:rPr lang="zh-CN" altLang="zh-CN" dirty="0"/>
              <a:t>树。 </a:t>
            </a:r>
          </a:p>
          <a:p>
            <a:endParaRPr lang="zh-CN" altLang="en-US" dirty="0"/>
          </a:p>
        </p:txBody>
      </p:sp>
    </p:spTree>
    <p:extLst>
      <p:ext uri="{BB962C8B-B14F-4D97-AF65-F5344CB8AC3E}">
        <p14:creationId xmlns:p14="http://schemas.microsoft.com/office/powerpoint/2010/main" val="3990844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cstate="print"/>
          <a:srcRect/>
          <a:stretch>
            <a:fillRect/>
          </a:stretch>
        </p:blipFill>
        <p:spPr bwMode="auto">
          <a:xfrm>
            <a:off x="2690812" y="1162050"/>
            <a:ext cx="3762375" cy="2819400"/>
          </a:xfrm>
          <a:prstGeom prst="rect">
            <a:avLst/>
          </a:prstGeom>
          <a:noFill/>
          <a:ln w="9525">
            <a:noFill/>
            <a:miter lim="800000"/>
            <a:headEnd/>
            <a:tailEnd/>
          </a:ln>
        </p:spPr>
      </p:pic>
    </p:spTree>
    <p:extLst>
      <p:ext uri="{BB962C8B-B14F-4D97-AF65-F5344CB8AC3E}">
        <p14:creationId xmlns:p14="http://schemas.microsoft.com/office/powerpoint/2010/main" val="8282605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en-US" altLang="zh-CN" dirty="0"/>
              <a:t>K-D</a:t>
            </a:r>
            <a:r>
              <a:rPr lang="zh-CN" altLang="zh-CN" dirty="0"/>
              <a:t>树是一棵每个父节点都有两个子节点的</a:t>
            </a:r>
            <a:r>
              <a:rPr lang="zh-CN" altLang="zh-CN" dirty="0" smtClean="0"/>
              <a:t>二叉树</a:t>
            </a:r>
            <a:endParaRPr lang="en-US" altLang="zh-CN" dirty="0" smtClean="0"/>
          </a:p>
          <a:p>
            <a:r>
              <a:rPr lang="zh-CN" altLang="zh-CN" dirty="0" smtClean="0"/>
              <a:t>总体</a:t>
            </a:r>
            <a:r>
              <a:rPr lang="zh-CN" altLang="zh-CN" dirty="0"/>
              <a:t>的构造流程</a:t>
            </a:r>
            <a:r>
              <a:rPr lang="zh-CN" altLang="zh-CN" dirty="0" smtClean="0"/>
              <a:t>是</a:t>
            </a:r>
            <a:endParaRPr lang="en-US" altLang="zh-CN" dirty="0" smtClean="0"/>
          </a:p>
          <a:p>
            <a:r>
              <a:rPr lang="zh-CN" altLang="zh-CN" dirty="0" smtClean="0"/>
              <a:t>从</a:t>
            </a:r>
            <a:r>
              <a:rPr lang="zh-CN" altLang="zh-CN" dirty="0"/>
              <a:t>包含所有面元的轴对齐包围盒（</a:t>
            </a:r>
            <a:r>
              <a:rPr lang="en-US" altLang="zh-CN" dirty="0"/>
              <a:t>Axis Aligned Bounding Box</a:t>
            </a:r>
            <a:r>
              <a:rPr lang="zh-CN" altLang="zh-CN" dirty="0"/>
              <a:t>）开始（根节点），从</a:t>
            </a:r>
            <a:r>
              <a:rPr lang="en-US" altLang="zh-CN" dirty="0"/>
              <a:t>x</a:t>
            </a:r>
            <a:r>
              <a:rPr lang="zh-CN" altLang="zh-CN" dirty="0"/>
              <a:t>、</a:t>
            </a:r>
            <a:r>
              <a:rPr lang="en-US" altLang="zh-CN" dirty="0"/>
              <a:t>y</a:t>
            </a:r>
            <a:r>
              <a:rPr lang="zh-CN" altLang="zh-CN" dirty="0"/>
              <a:t>、</a:t>
            </a:r>
            <a:r>
              <a:rPr lang="en-US" altLang="zh-CN" dirty="0"/>
              <a:t>z</a:t>
            </a:r>
            <a:r>
              <a:rPr lang="zh-CN" altLang="zh-CN" dirty="0"/>
              <a:t>轴之一把包围盒切成两半（生成两个子节点），并计算每个包围盒中包含的面元：对每一半（也是个</a:t>
            </a:r>
            <a:r>
              <a:rPr lang="en-US" altLang="zh-CN" dirty="0"/>
              <a:t>AABB</a:t>
            </a:r>
            <a:r>
              <a:rPr lang="zh-CN" altLang="zh-CN" dirty="0"/>
              <a:t>盒）递归做相同操作，直到满足终止条件</a:t>
            </a:r>
            <a:r>
              <a:rPr lang="zh-CN" altLang="zh-CN" dirty="0" smtClean="0"/>
              <a:t>为止</a:t>
            </a:r>
            <a:endParaRPr lang="en-US" altLang="zh-CN" dirty="0" smtClean="0"/>
          </a:p>
          <a:p>
            <a:r>
              <a:rPr lang="zh-CN" altLang="zh-CN" dirty="0" smtClean="0"/>
              <a:t>最后</a:t>
            </a:r>
            <a:r>
              <a:rPr lang="zh-CN" altLang="zh-CN" dirty="0"/>
              <a:t>的叶子节点储存了与叶子节点包围盒有交的所有面元的表。由于选择轴对齐的分割面的方式多种多样，导致</a:t>
            </a:r>
            <a:r>
              <a:rPr lang="en-US" altLang="zh-CN" dirty="0"/>
              <a:t>K-D</a:t>
            </a:r>
            <a:r>
              <a:rPr lang="zh-CN" altLang="zh-CN" dirty="0"/>
              <a:t>树的构造</a:t>
            </a:r>
            <a:r>
              <a:rPr lang="zh-CN" altLang="zh-CN" dirty="0" smtClean="0"/>
              <a:t>多样化</a:t>
            </a:r>
            <a:endParaRPr lang="zh-CN" altLang="zh-CN" dirty="0"/>
          </a:p>
          <a:p>
            <a:endParaRPr lang="zh-CN" altLang="en-US" dirty="0"/>
          </a:p>
        </p:txBody>
      </p:sp>
    </p:spTree>
    <p:extLst>
      <p:ext uri="{BB962C8B-B14F-4D97-AF65-F5344CB8AC3E}">
        <p14:creationId xmlns:p14="http://schemas.microsoft.com/office/powerpoint/2010/main" val="17644715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788988"/>
            <a:ext cx="5349875" cy="35639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8681516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267494"/>
            <a:ext cx="451485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2296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视景</a:t>
            </a:r>
            <a:r>
              <a:rPr lang="zh-CN" altLang="en-US" dirty="0" smtClean="0"/>
              <a:t>剔除</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在</a:t>
            </a:r>
            <a:r>
              <a:rPr lang="zh-CN" altLang="en-US" dirty="0"/>
              <a:t>前面这些八叉树，</a:t>
            </a:r>
            <a:r>
              <a:rPr lang="en-US" altLang="zh-CN" dirty="0"/>
              <a:t>BSP</a:t>
            </a:r>
            <a:r>
              <a:rPr lang="zh-CN" altLang="en-US" dirty="0"/>
              <a:t>树，</a:t>
            </a:r>
            <a:r>
              <a:rPr lang="en-US" altLang="zh-CN" dirty="0"/>
              <a:t>K-D</a:t>
            </a:r>
            <a:r>
              <a:rPr lang="zh-CN" altLang="en-US" dirty="0"/>
              <a:t>树等高效数据组织的基础上，我们就可以充分提高渲染的</a:t>
            </a:r>
            <a:r>
              <a:rPr lang="zh-CN" altLang="en-US" dirty="0" smtClean="0"/>
              <a:t>效率</a:t>
            </a:r>
            <a:endParaRPr lang="en-US" altLang="zh-CN" dirty="0" smtClean="0"/>
          </a:p>
          <a:p>
            <a:r>
              <a:rPr lang="zh-CN" altLang="en-US" dirty="0" smtClean="0"/>
              <a:t>即</a:t>
            </a:r>
            <a:r>
              <a:rPr lang="zh-CN" altLang="en-US" dirty="0"/>
              <a:t>结合这些高效的数据组织方式通过可见性判定来剔除那些看不到的几何物体或三角形数量以达到减轻渲染负荷的目的，主要方法包括视景剔除，背向面剔除，遮挡剔除三大类</a:t>
            </a:r>
            <a:r>
              <a:rPr lang="zh-CN" altLang="en-US" dirty="0" smtClean="0"/>
              <a:t>手段</a:t>
            </a:r>
            <a:endParaRPr lang="en-US" altLang="zh-CN" dirty="0" smtClean="0"/>
          </a:p>
          <a:p>
            <a:r>
              <a:rPr lang="zh-CN" altLang="en-US" dirty="0" smtClean="0"/>
              <a:t>其中</a:t>
            </a:r>
            <a:r>
              <a:rPr lang="zh-CN" altLang="en-US" dirty="0"/>
              <a:t>视景剔除是一种行之有效而且普通采用的方法。因为在大规模复杂场景中，虽然需要绘制的对象数量很多，但是对观察者来说可见实体的数目要远远小于输入实体的</a:t>
            </a:r>
            <a:r>
              <a:rPr lang="zh-CN" altLang="en-US" dirty="0" smtClean="0"/>
              <a:t>总和</a:t>
            </a:r>
            <a:endParaRPr lang="zh-CN" altLang="en-US" dirty="0"/>
          </a:p>
        </p:txBody>
      </p:sp>
    </p:spTree>
    <p:extLst>
      <p:ext uri="{BB962C8B-B14F-4D97-AF65-F5344CB8AC3E}">
        <p14:creationId xmlns:p14="http://schemas.microsoft.com/office/powerpoint/2010/main" val="7029284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7538" y="1878013"/>
            <a:ext cx="5368925" cy="138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65752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zh-CN" dirty="0"/>
              <a:t>视景剔除常用的是视锥体（</a:t>
            </a:r>
            <a:r>
              <a:rPr lang="en-US" altLang="zh-CN" dirty="0"/>
              <a:t>frustum</a:t>
            </a:r>
            <a:r>
              <a:rPr lang="zh-CN" altLang="zh-CN" dirty="0"/>
              <a:t>）的</a:t>
            </a:r>
            <a:r>
              <a:rPr lang="zh-CN" altLang="zh-CN" dirty="0" smtClean="0"/>
              <a:t>方法</a:t>
            </a:r>
            <a:endParaRPr lang="en-US" altLang="zh-CN" dirty="0" smtClean="0"/>
          </a:p>
          <a:p>
            <a:r>
              <a:rPr lang="zh-CN" altLang="zh-CN" dirty="0" smtClean="0"/>
              <a:t>视锥</a:t>
            </a:r>
            <a:r>
              <a:rPr lang="zh-CN" altLang="zh-CN" dirty="0"/>
              <a:t>体，是指场景中视点的可见的一个椎体范围。它有上、下、左、右、近、远，共六个面</a:t>
            </a:r>
            <a:r>
              <a:rPr lang="zh-CN" altLang="zh-CN" dirty="0" smtClean="0"/>
              <a:t>组成</a:t>
            </a:r>
            <a:endParaRPr lang="en-US" altLang="zh-CN" dirty="0" smtClean="0"/>
          </a:p>
          <a:p>
            <a:r>
              <a:rPr lang="zh-CN" altLang="zh-CN" dirty="0" smtClean="0"/>
              <a:t>在</a:t>
            </a:r>
            <a:r>
              <a:rPr lang="zh-CN" altLang="zh-CN" dirty="0"/>
              <a:t>视锥体内的景物可见，反之则不</a:t>
            </a:r>
            <a:r>
              <a:rPr lang="zh-CN" altLang="zh-CN" dirty="0" smtClean="0"/>
              <a:t>可见</a:t>
            </a:r>
            <a:endParaRPr lang="en-US" altLang="zh-CN" dirty="0" smtClean="0"/>
          </a:p>
          <a:p>
            <a:r>
              <a:rPr lang="zh-CN" altLang="zh-CN" dirty="0" smtClean="0"/>
              <a:t>根据</a:t>
            </a:r>
            <a:r>
              <a:rPr lang="zh-CN" altLang="zh-CN" dirty="0"/>
              <a:t>需要，只对其中与视锥体有交集的节点进行分析。</a:t>
            </a:r>
          </a:p>
          <a:p>
            <a:endParaRPr lang="zh-CN" altLang="en-US" dirty="0"/>
          </a:p>
        </p:txBody>
      </p:sp>
    </p:spTree>
    <p:extLst>
      <p:ext uri="{BB962C8B-B14F-4D97-AF65-F5344CB8AC3E}">
        <p14:creationId xmlns:p14="http://schemas.microsoft.com/office/powerpoint/2010/main" val="583287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1679575"/>
            <a:ext cx="5349875" cy="178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47132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55000" lnSpcReduction="20000"/>
          </a:bodyPr>
          <a:lstStyle/>
          <a:p>
            <a:r>
              <a:rPr lang="zh-CN" altLang="zh-CN" dirty="0"/>
              <a:t>视锥剔除的目标可以简单归结为：对于给定的一个树节点和一个视锥体，判定该节点是否在视锥体内。如果在，则继续细分和渲染；如果不在，则剔除该</a:t>
            </a:r>
            <a:r>
              <a:rPr lang="zh-CN" altLang="zh-CN" dirty="0" smtClean="0"/>
              <a:t>节点</a:t>
            </a:r>
            <a:endParaRPr lang="en-US" altLang="zh-CN" dirty="0" smtClean="0"/>
          </a:p>
          <a:p>
            <a:r>
              <a:rPr lang="zh-CN" altLang="zh-CN" dirty="0" smtClean="0"/>
              <a:t>常见</a:t>
            </a:r>
            <a:r>
              <a:rPr lang="zh-CN" altLang="zh-CN" dirty="0"/>
              <a:t>的视锥剔除方法多是基于计算几何，根据视锥近似的形状可以归纳为以下几类：</a:t>
            </a:r>
          </a:p>
          <a:p>
            <a:pPr lvl="1"/>
            <a:r>
              <a:rPr lang="zh-CN" altLang="zh-CN" dirty="0"/>
              <a:t>第一类是直接计算视锥的投影三角形，用带判断的</a:t>
            </a:r>
            <a:r>
              <a:rPr lang="en-US" altLang="zh-CN" dirty="0"/>
              <a:t>BSP</a:t>
            </a:r>
            <a:r>
              <a:rPr lang="zh-CN" altLang="zh-CN" dirty="0"/>
              <a:t>树或者八叉树进行求交运算，如视锥投影三角形法，此方法适合没有高山的开阔的平原地形，能够一定程度降低运算量，这种方法粗略地把视锥与节点的求交近似为三角形与另一平面闭合多边形的求交。</a:t>
            </a:r>
          </a:p>
          <a:p>
            <a:pPr lvl="1"/>
            <a:r>
              <a:rPr lang="zh-CN" altLang="zh-CN" dirty="0"/>
              <a:t>第二类是对节点的空间半平面与视锥近似的棱锥进行求交运算，如可以计算出棱锥的各个顶点与半平面的点积，如果各个点积结果都具有相同的正负符号，则说明视锥的各顶点位于平面的同一侧，不相交。这种方法只使用了节点的空间半平面，同样并不能精确地筛选出需要剔除的节点。</a:t>
            </a:r>
          </a:p>
          <a:p>
            <a:pPr lvl="1"/>
            <a:r>
              <a:rPr lang="zh-CN" altLang="zh-CN" dirty="0"/>
              <a:t>第三类是把视锥近似看成一个最小外接球与空间八叉树的最小外接球求交。这种算法在速度上有着明显的优势，只需要比较外接球的球心距与两球半径的大小，相对于前两类方法都要快，但是同样缺乏精确度。</a:t>
            </a:r>
          </a:p>
          <a:p>
            <a:endParaRPr lang="zh-CN" altLang="en-US" dirty="0"/>
          </a:p>
        </p:txBody>
      </p:sp>
    </p:spTree>
    <p:extLst>
      <p:ext uri="{BB962C8B-B14F-4D97-AF65-F5344CB8AC3E}">
        <p14:creationId xmlns:p14="http://schemas.microsoft.com/office/powerpoint/2010/main" val="19426289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47500" lnSpcReduction="20000"/>
          </a:bodyPr>
          <a:lstStyle/>
          <a:p>
            <a:r>
              <a:rPr lang="zh-CN" altLang="zh-CN" dirty="0"/>
              <a:t>上述这些算法在剔除计算速度上各有优势，在一定程度上剔除了大量的不可见三角形，但也存在缺陷。如一些方法剔除了过多的三角形，丢失了部分可见集，特别是距离视点近的小的三角形面片。而另一些剔除却远小于保守可见集，这些方法在降低剔除判断难度的同时增加了图形流水线渲染的计算量，相比而言，渲染一个节点的时间一般要远长于精确剔除判断的时间。</a:t>
            </a:r>
          </a:p>
          <a:p>
            <a:r>
              <a:rPr lang="zh-CN" altLang="zh-CN" dirty="0"/>
              <a:t>另外，为了加速处理，我们也可以通过包围体和视锥体的位置关系来快速排除一些物体。如前所述，传统的包围体常见的有包围球和包围盒。两种方法都是通过判断待判区域与视锥体的位置关系来确定区域是否可见：</a:t>
            </a:r>
          </a:p>
          <a:p>
            <a:r>
              <a:rPr lang="zh-CN" altLang="zh-CN" dirty="0"/>
              <a:t>包围球将待判区域近似成一个球体，比较球心到视锥各个平面的距离，从而得知待判区域的相对位置。这种算法只需对半径和距离进行比较，判定速度较快。</a:t>
            </a:r>
          </a:p>
          <a:p>
            <a:r>
              <a:rPr lang="zh-CN" altLang="zh-CN" dirty="0"/>
              <a:t>包围盒将待判区域近似为长方体，对</a:t>
            </a:r>
            <a:r>
              <a:rPr lang="en-US" altLang="zh-CN" dirty="0"/>
              <a:t>8</a:t>
            </a:r>
            <a:r>
              <a:rPr lang="zh-CN" altLang="zh-CN" dirty="0"/>
              <a:t>个顶点逐一与视锥求交，判断顶点是否在视锥内。这种方法需要较多的判断次数，但更为精确，能更快的提高渲染速度。</a:t>
            </a:r>
          </a:p>
          <a:p>
            <a:r>
              <a:rPr lang="zh-CN" altLang="zh-CN" dirty="0"/>
              <a:t>对包围球和包围盒加以优化，先进行包围球判断，通过包围球判断的节点再进行包围盒判断能够更进一步提高速度。</a:t>
            </a:r>
          </a:p>
          <a:p>
            <a:endParaRPr lang="zh-CN" altLang="en-US" dirty="0"/>
          </a:p>
        </p:txBody>
      </p:sp>
    </p:spTree>
    <p:extLst>
      <p:ext uri="{BB962C8B-B14F-4D97-AF65-F5344CB8AC3E}">
        <p14:creationId xmlns:p14="http://schemas.microsoft.com/office/powerpoint/2010/main" val="13477639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背向面</a:t>
            </a:r>
            <a:r>
              <a:rPr lang="zh-CN" altLang="zh-CN" b="1" dirty="0" smtClean="0"/>
              <a:t>剔除</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r>
                  <a:rPr lang="zh-CN" altLang="zh-CN" dirty="0" smtClean="0"/>
                  <a:t>背向</a:t>
                </a:r>
                <a:r>
                  <a:rPr lang="zh-CN" altLang="zh-CN" dirty="0"/>
                  <a:t>面剔除算法属于物体空间消隐。它以场景中的几何面片为处理单元。最简单的背向面剔除算法就是利用视线方向</a:t>
                </a:r>
                <a:r>
                  <a:rPr lang="en-US" altLang="zh-CN" b="1" dirty="0"/>
                  <a:t>V</a:t>
                </a:r>
                <a:r>
                  <a:rPr lang="zh-CN" altLang="zh-CN" dirty="0"/>
                  <a:t>和物体表面法向</a:t>
                </a:r>
                <a:r>
                  <a:rPr lang="en-US" altLang="zh-CN" b="1" dirty="0"/>
                  <a:t>N</a:t>
                </a:r>
                <a:r>
                  <a:rPr lang="zh-CN" altLang="zh-CN" dirty="0"/>
                  <a:t>之间的关系来决定是否渲染该面</a:t>
                </a:r>
                <a:r>
                  <a:rPr lang="zh-CN" altLang="zh-CN" dirty="0" smtClean="0"/>
                  <a:t>片</a:t>
                </a:r>
                <a:endParaRPr lang="en-US" altLang="zh-CN" dirty="0" smtClean="0"/>
              </a:p>
              <a:p>
                <a:r>
                  <a:rPr lang="en-US" altLang="zh-CN" b="1" dirty="0"/>
                  <a:t>	</a:t>
                </a:r>
                <a:r>
                  <a:rPr lang="zh-CN" altLang="zh-CN" dirty="0"/>
                  <a:t>若</a:t>
                </a:r>
                <a14:m>
                  <m:oMath xmlns:m="http://schemas.openxmlformats.org/officeDocument/2006/math">
                    <m:r>
                      <a:rPr lang="en-US" altLang="zh-CN" b="1" i="1">
                        <a:latin typeface="Cambria Math"/>
                      </a:rPr>
                      <m:t>𝐍</m:t>
                    </m:r>
                    <m:r>
                      <a:rPr lang="en-US" altLang="zh-CN" b="1">
                        <a:latin typeface="Cambria Math"/>
                      </a:rPr>
                      <m:t>∙</m:t>
                    </m:r>
                    <m:r>
                      <a:rPr lang="en-US" altLang="zh-CN" b="1" i="1">
                        <a:latin typeface="Cambria Math"/>
                      </a:rPr>
                      <m:t>𝐕</m:t>
                    </m:r>
                    <m:r>
                      <a:rPr lang="en-US" altLang="zh-CN">
                        <a:latin typeface="Cambria Math"/>
                      </a:rPr>
                      <m:t>&lt;</m:t>
                    </m:r>
                    <m:r>
                      <a:rPr lang="en-US" altLang="zh-CN" i="1">
                        <a:latin typeface="Cambria Math"/>
                      </a:rPr>
                      <m:t>0</m:t>
                    </m:r>
                  </m:oMath>
                </a14:m>
                <a:r>
                  <a:rPr lang="en-US" altLang="zh-CN" dirty="0"/>
                  <a:t> </a:t>
                </a:r>
                <a:r>
                  <a:rPr lang="zh-CN" altLang="zh-CN" dirty="0"/>
                  <a:t>，则该面片不可见；否则</a:t>
                </a:r>
                <a14:m>
                  <m:oMath xmlns:m="http://schemas.openxmlformats.org/officeDocument/2006/math">
                    <m:r>
                      <a:rPr lang="en-US" altLang="zh-CN" b="1" i="1">
                        <a:latin typeface="Cambria Math"/>
                      </a:rPr>
                      <m:t>𝐍</m:t>
                    </m:r>
                    <m:r>
                      <a:rPr lang="en-US" altLang="zh-CN" b="1">
                        <a:latin typeface="Cambria Math"/>
                      </a:rPr>
                      <m:t>∙</m:t>
                    </m:r>
                    <m:r>
                      <a:rPr lang="en-US" altLang="zh-CN" b="1" i="1">
                        <a:latin typeface="Cambria Math"/>
                      </a:rPr>
                      <m:t>𝐕</m:t>
                    </m:r>
                    <m:r>
                      <a:rPr lang="en-US" altLang="zh-CN">
                        <a:latin typeface="Cambria Math"/>
                      </a:rPr>
                      <m:t>&gt;</m:t>
                    </m:r>
                    <m:r>
                      <a:rPr lang="en-US" altLang="zh-CN" i="1">
                        <a:latin typeface="Cambria Math"/>
                      </a:rPr>
                      <m:t>0</m:t>
                    </m:r>
                  </m:oMath>
                </a14:m>
                <a:r>
                  <a:rPr lang="en-US" altLang="zh-CN" dirty="0"/>
                  <a:t> </a:t>
                </a:r>
                <a:r>
                  <a:rPr lang="zh-CN" altLang="zh-CN" dirty="0"/>
                  <a:t>，即意味着该面片对于当前视点可见。</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370" t="-2334" r="-62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01904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在三维游戏场景的绘制中，往往追求用最少的处理器时间和内存耗费创造出最有视觉冲击力的艺术效果，能否保证实时且高质量的画面显示是游戏图形开发的关键</a:t>
            </a:r>
            <a:r>
              <a:rPr lang="zh-CN" altLang="zh-CN" dirty="0" smtClean="0"/>
              <a:t>之一</a:t>
            </a:r>
            <a:endParaRPr lang="en-US" altLang="zh-CN" dirty="0" smtClean="0"/>
          </a:p>
          <a:p>
            <a:r>
              <a:rPr lang="zh-CN" altLang="zh-CN" dirty="0" smtClean="0"/>
              <a:t>对于</a:t>
            </a:r>
            <a:r>
              <a:rPr lang="zh-CN" altLang="zh-CN" dirty="0"/>
              <a:t>高度复杂的场景，简单的图形硬件加速已经不能满足游戏日益复杂场景的实时绘制的需求，因而必须设计高效的数据结构和算法来加速复杂场景的渲染。</a:t>
            </a:r>
          </a:p>
          <a:p>
            <a:endParaRPr lang="zh-CN" altLang="en-US" dirty="0"/>
          </a:p>
        </p:txBody>
      </p:sp>
    </p:spTree>
    <p:extLst>
      <p:ext uri="{BB962C8B-B14F-4D97-AF65-F5344CB8AC3E}">
        <p14:creationId xmlns:p14="http://schemas.microsoft.com/office/powerpoint/2010/main" val="40685507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1778000"/>
            <a:ext cx="5349875"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00372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作为消隐算法，背向面剔除适用于凸多面体，不太适用于凹多面体或其他复杂</a:t>
            </a:r>
            <a:r>
              <a:rPr lang="zh-CN" altLang="zh-CN" dirty="0" smtClean="0"/>
              <a:t>物体</a:t>
            </a:r>
            <a:endParaRPr lang="en-US" altLang="zh-CN" dirty="0" smtClean="0"/>
          </a:p>
          <a:p>
            <a:r>
              <a:rPr lang="zh-CN" altLang="zh-CN" dirty="0" smtClean="0"/>
              <a:t>背向</a:t>
            </a:r>
            <a:r>
              <a:rPr lang="zh-CN" altLang="zh-CN" dirty="0"/>
              <a:t>面剔除算法可用于场景消隐的预处理，它可以消除一些明显的不可见表面，从而提高其他消隐算法的</a:t>
            </a:r>
            <a:r>
              <a:rPr lang="zh-CN" altLang="zh-CN" dirty="0" smtClean="0"/>
              <a:t>效率</a:t>
            </a:r>
            <a:endParaRPr lang="zh-CN" altLang="en-US" dirty="0"/>
          </a:p>
        </p:txBody>
      </p:sp>
    </p:spTree>
    <p:extLst>
      <p:ext uri="{BB962C8B-B14F-4D97-AF65-F5344CB8AC3E}">
        <p14:creationId xmlns:p14="http://schemas.microsoft.com/office/powerpoint/2010/main" val="20059169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1481138"/>
            <a:ext cx="5349875" cy="217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73056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遮挡</a:t>
            </a:r>
            <a:r>
              <a:rPr lang="zh-CN" altLang="zh-CN" b="1" dirty="0" smtClean="0"/>
              <a:t>剔除</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smtClean="0"/>
              <a:t>遮挡</a:t>
            </a:r>
            <a:r>
              <a:rPr lang="zh-CN" altLang="zh-CN" dirty="0"/>
              <a:t>剔除</a:t>
            </a:r>
            <a:r>
              <a:rPr lang="en-US" altLang="zh-CN" dirty="0"/>
              <a:t>(Occlusion Culling)</a:t>
            </a:r>
            <a:r>
              <a:rPr lang="zh-CN" altLang="zh-CN" dirty="0"/>
              <a:t>其实分成几何空间和像素空间两类，像素空间里的遮挡剔除如广为使用的深度缓冲技术</a:t>
            </a:r>
            <a:r>
              <a:rPr lang="en-US" altLang="zh-CN" dirty="0"/>
              <a:t>(Z-Buffer</a:t>
            </a:r>
            <a:r>
              <a:rPr lang="en-US" altLang="zh-CN" dirty="0" smtClean="0"/>
              <a:t>)</a:t>
            </a:r>
          </a:p>
          <a:p>
            <a:r>
              <a:rPr lang="zh-CN" altLang="zh-CN" dirty="0" smtClean="0"/>
              <a:t>不过</a:t>
            </a:r>
            <a:r>
              <a:rPr lang="zh-CN" altLang="zh-CN" dirty="0"/>
              <a:t>大部分情况下都是指的是几何空间里的遮挡剔除，即通过检测多个几何体或者几何面片相互之间的遮挡关系，以避免不必要的绘制耗费。</a:t>
            </a:r>
          </a:p>
          <a:p>
            <a:endParaRPr lang="zh-CN" altLang="en-US" dirty="0"/>
          </a:p>
        </p:txBody>
      </p:sp>
    </p:spTree>
    <p:extLst>
      <p:ext uri="{BB962C8B-B14F-4D97-AF65-F5344CB8AC3E}">
        <p14:creationId xmlns:p14="http://schemas.microsoft.com/office/powerpoint/2010/main" val="22192355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a:t>遮挡剔除大致可分为两</a:t>
            </a:r>
            <a:r>
              <a:rPr lang="zh-CN" altLang="zh-CN" dirty="0" smtClean="0"/>
              <a:t>类</a:t>
            </a:r>
            <a:endParaRPr lang="en-US" altLang="zh-CN" dirty="0" smtClean="0"/>
          </a:p>
          <a:p>
            <a:r>
              <a:rPr lang="zh-CN" altLang="zh-CN" dirty="0" smtClean="0"/>
              <a:t>针对</a:t>
            </a:r>
            <a:r>
              <a:rPr lang="zh-CN" altLang="zh-CN" dirty="0"/>
              <a:t>视点的遮挡剔除和针对视点单元区域的遮挡</a:t>
            </a:r>
            <a:r>
              <a:rPr lang="zh-CN" altLang="zh-CN" dirty="0" smtClean="0"/>
              <a:t>剔除</a:t>
            </a:r>
            <a:endParaRPr lang="en-US" altLang="zh-CN" dirty="0" smtClean="0"/>
          </a:p>
          <a:p>
            <a:r>
              <a:rPr lang="zh-CN" altLang="zh-CN" dirty="0" smtClean="0"/>
              <a:t>前者</a:t>
            </a:r>
            <a:r>
              <a:rPr lang="zh-CN" altLang="zh-CN" dirty="0"/>
              <a:t>判断两个物体之间相对于一个视点而言的遮挡</a:t>
            </a:r>
            <a:r>
              <a:rPr lang="zh-CN" altLang="zh-CN" dirty="0" smtClean="0"/>
              <a:t>关系</a:t>
            </a:r>
            <a:endParaRPr lang="en-US" altLang="zh-CN" dirty="0" smtClean="0"/>
          </a:p>
          <a:p>
            <a:r>
              <a:rPr lang="zh-CN" altLang="zh-CN" dirty="0" smtClean="0"/>
              <a:t>后者</a:t>
            </a:r>
            <a:r>
              <a:rPr lang="zh-CN" altLang="zh-CN" dirty="0"/>
              <a:t>则判断两者间相对于一个连通区域（即所谓视点单元区域）的遮挡关系，即判断针对某区域的任一视点位置，这两个物体之间的遮挡关系是固定的。</a:t>
            </a:r>
          </a:p>
          <a:p>
            <a:endParaRPr lang="zh-CN" altLang="en-US" dirty="0"/>
          </a:p>
        </p:txBody>
      </p:sp>
    </p:spTree>
    <p:extLst>
      <p:ext uri="{BB962C8B-B14F-4D97-AF65-F5344CB8AC3E}">
        <p14:creationId xmlns:p14="http://schemas.microsoft.com/office/powerpoint/2010/main" val="32468640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en-US" dirty="0"/>
              <a:t>假设场景中有</a:t>
            </a:r>
            <a:r>
              <a:rPr lang="en-US" altLang="zh-CN" dirty="0"/>
              <a:t>n</a:t>
            </a:r>
            <a:r>
              <a:rPr lang="zh-CN" altLang="en-US" dirty="0"/>
              <a:t>个物体，将其中一个物体与其余</a:t>
            </a:r>
            <a:r>
              <a:rPr lang="en-US" altLang="zh-CN" dirty="0"/>
              <a:t>n-1</a:t>
            </a:r>
            <a:r>
              <a:rPr lang="zh-CN" altLang="en-US" dirty="0"/>
              <a:t>个物体逐一比较，仅显示它可见表面以达到消隐的目的。最简单的思路可以用算法描述如下：</a:t>
            </a:r>
          </a:p>
          <a:p>
            <a:r>
              <a:rPr lang="en-US" altLang="zh-CN" dirty="0"/>
              <a:t>for(</a:t>
            </a:r>
            <a:r>
              <a:rPr lang="zh-CN" altLang="en-US" dirty="0"/>
              <a:t>场景中的每一个物体</a:t>
            </a:r>
            <a:r>
              <a:rPr lang="en-US" altLang="zh-CN" dirty="0"/>
              <a:t>)</a:t>
            </a:r>
          </a:p>
          <a:p>
            <a:r>
              <a:rPr lang="en-US" altLang="zh-CN" dirty="0"/>
              <a:t>{</a:t>
            </a:r>
          </a:p>
          <a:p>
            <a:r>
              <a:rPr lang="en-US" altLang="zh-CN" dirty="0"/>
              <a:t>    </a:t>
            </a:r>
            <a:r>
              <a:rPr lang="zh-CN" altLang="en-US" dirty="0"/>
              <a:t>将该物体与场景中的其他物体进行比较，确定其表面的可见部分； </a:t>
            </a:r>
          </a:p>
          <a:p>
            <a:r>
              <a:rPr lang="zh-CN" altLang="en-US" dirty="0"/>
              <a:t>    显示该物体表面的可见部分；</a:t>
            </a:r>
          </a:p>
          <a:p>
            <a:r>
              <a:rPr lang="en-US" altLang="zh-CN" dirty="0"/>
              <a:t>}</a:t>
            </a:r>
          </a:p>
          <a:p>
            <a:endParaRPr lang="zh-CN" altLang="en-US" dirty="0"/>
          </a:p>
        </p:txBody>
      </p:sp>
    </p:spTree>
    <p:extLst>
      <p:ext uri="{BB962C8B-B14F-4D97-AF65-F5344CB8AC3E}">
        <p14:creationId xmlns:p14="http://schemas.microsoft.com/office/powerpoint/2010/main" val="31636673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55000" lnSpcReduction="20000"/>
          </a:bodyPr>
          <a:lstStyle/>
          <a:p>
            <a:r>
              <a:rPr lang="zh-CN" altLang="en-US" dirty="0"/>
              <a:t>该方法的特点是算法精度高，与显示器的分辨率无关。但该算法的算法复杂度为</a:t>
            </a:r>
            <a:r>
              <a:rPr lang="en-US" altLang="zh-CN" dirty="0"/>
              <a:t>O(n^2)</a:t>
            </a:r>
            <a:r>
              <a:rPr lang="zh-CN" altLang="en-US" dirty="0"/>
              <a:t>，即场景中每一个物体都要和场景中的其他的物体进行排序比较。可见该算法效率比较低下，不适合实时性要求高的游戏</a:t>
            </a:r>
            <a:r>
              <a:rPr lang="zh-CN" altLang="en-US" dirty="0" smtClean="0"/>
              <a:t>中</a:t>
            </a:r>
            <a:endParaRPr lang="en-US" altLang="zh-CN" dirty="0" smtClean="0"/>
          </a:p>
          <a:p>
            <a:r>
              <a:rPr lang="zh-CN" altLang="en-US" dirty="0" smtClean="0"/>
              <a:t>因此</a:t>
            </a:r>
            <a:r>
              <a:rPr lang="zh-CN" altLang="en-US" dirty="0"/>
              <a:t>有着各种优化的算法以提升剔除效率。如一种思路就是利用遮挡替代物，即通过形状简单的几何来代替要检测的复杂模型，从而可减少可见性判定的计算</a:t>
            </a:r>
            <a:r>
              <a:rPr lang="zh-CN" altLang="en-US" dirty="0" smtClean="0"/>
              <a:t>量</a:t>
            </a:r>
            <a:endParaRPr lang="en-US" altLang="zh-CN" dirty="0" smtClean="0"/>
          </a:p>
          <a:p>
            <a:r>
              <a:rPr lang="zh-CN" altLang="en-US" dirty="0" smtClean="0"/>
              <a:t>另外</a:t>
            </a:r>
            <a:r>
              <a:rPr lang="zh-CN" altLang="en-US" dirty="0"/>
              <a:t>一个思路就是目前</a:t>
            </a:r>
            <a:r>
              <a:rPr lang="en-US" altLang="zh-CN" dirty="0"/>
              <a:t>OpenGL</a:t>
            </a:r>
            <a:r>
              <a:rPr lang="zh-CN" altLang="en-US" dirty="0"/>
              <a:t>中提供了遮挡查询</a:t>
            </a:r>
            <a:r>
              <a:rPr lang="en-US" altLang="zh-CN" dirty="0"/>
              <a:t>(Occlusion Query)</a:t>
            </a:r>
            <a:r>
              <a:rPr lang="zh-CN" altLang="en-US" dirty="0"/>
              <a:t>的函数，通过该函数只是绘制对应物体的紧凑包围盒到屏幕，然后获得各个物体在屏幕上所占像素的多少，通过</a:t>
            </a:r>
            <a:r>
              <a:rPr lang="en-US" altLang="zh-CN" dirty="0"/>
              <a:t>GPU</a:t>
            </a:r>
            <a:r>
              <a:rPr lang="zh-CN" altLang="en-US" dirty="0"/>
              <a:t>硬件加速判断各个物体之间的遮挡关系。</a:t>
            </a:r>
          </a:p>
          <a:p>
            <a:r>
              <a:rPr lang="zh-CN" altLang="en-US" dirty="0"/>
              <a:t>另外游戏中通常还会广泛用到</a:t>
            </a:r>
            <a:r>
              <a:rPr lang="en-US" altLang="zh-CN" dirty="0"/>
              <a:t>Portal</a:t>
            </a:r>
            <a:r>
              <a:rPr lang="zh-CN" altLang="en-US" dirty="0"/>
              <a:t>技术，即在室内场景中，由于房间之间的自然隔断，当视点在某一个房间内时，很多其他房间是不可见的，而且这种不可见关系可以事先确定，因此在渲染过程中，通过图遍历可以快速排除很多物体的绘制。</a:t>
            </a:r>
          </a:p>
          <a:p>
            <a:endParaRPr lang="zh-CN" altLang="en-US" dirty="0"/>
          </a:p>
        </p:txBody>
      </p:sp>
    </p:spTree>
    <p:extLst>
      <p:ext uri="{BB962C8B-B14F-4D97-AF65-F5344CB8AC3E}">
        <p14:creationId xmlns:p14="http://schemas.microsoft.com/office/powerpoint/2010/main" val="22097620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LOD</a:t>
            </a:r>
            <a:r>
              <a:rPr lang="zh-CN" altLang="zh-CN" b="1" dirty="0" smtClean="0"/>
              <a:t>技术</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zh-CN" dirty="0" smtClean="0"/>
              <a:t>细节</a:t>
            </a:r>
            <a:r>
              <a:rPr lang="zh-CN" altLang="zh-CN" dirty="0"/>
              <a:t>层次模型（</a:t>
            </a:r>
            <a:r>
              <a:rPr lang="en-US" altLang="zh-CN" dirty="0"/>
              <a:t>Level Of Detail, </a:t>
            </a:r>
            <a:r>
              <a:rPr lang="zh-CN" altLang="zh-CN" dirty="0"/>
              <a:t>简称</a:t>
            </a:r>
            <a:r>
              <a:rPr lang="en-US" altLang="zh-CN" dirty="0"/>
              <a:t>LOD</a:t>
            </a:r>
            <a:r>
              <a:rPr lang="zh-CN" altLang="zh-CN" dirty="0"/>
              <a:t>），是对同一个场景或场景中的物体使用具有不同细节的描述方法得到的一组</a:t>
            </a:r>
            <a:r>
              <a:rPr lang="zh-CN" altLang="zh-CN" dirty="0" smtClean="0"/>
              <a:t>模型</a:t>
            </a:r>
            <a:endParaRPr lang="en-US" altLang="zh-CN" dirty="0" smtClean="0"/>
          </a:p>
          <a:p>
            <a:r>
              <a:rPr lang="zh-CN" altLang="zh-CN" dirty="0" smtClean="0"/>
              <a:t>在</a:t>
            </a:r>
            <a:r>
              <a:rPr lang="zh-CN" altLang="zh-CN" dirty="0"/>
              <a:t>实时绘制时，对场景中不同的物体或物体的不同部分采用不同的细节进行</a:t>
            </a:r>
            <a:r>
              <a:rPr lang="zh-CN" altLang="zh-CN" dirty="0" smtClean="0"/>
              <a:t>描述</a:t>
            </a:r>
            <a:endParaRPr lang="en-US" altLang="zh-CN" dirty="0" smtClean="0"/>
          </a:p>
          <a:p>
            <a:r>
              <a:rPr lang="zh-CN" altLang="zh-CN" dirty="0" smtClean="0"/>
              <a:t>如果</a:t>
            </a:r>
            <a:r>
              <a:rPr lang="zh-CN" altLang="zh-CN" dirty="0"/>
              <a:t>一个物体离视点比较远，或者这个物体比较小，就可以采用较粗的</a:t>
            </a:r>
            <a:r>
              <a:rPr lang="en-US" altLang="zh-CN" dirty="0"/>
              <a:t>LOD</a:t>
            </a:r>
            <a:r>
              <a:rPr lang="zh-CN" altLang="zh-CN" dirty="0"/>
              <a:t>模型绘制，反之，如果这个物体离视点比较近时，或者物体比较大时，就必须采用较精细的</a:t>
            </a:r>
            <a:r>
              <a:rPr lang="en-US" altLang="zh-CN" dirty="0"/>
              <a:t>LOD</a:t>
            </a:r>
            <a:r>
              <a:rPr lang="zh-CN" altLang="zh-CN" dirty="0"/>
              <a:t>模型来</a:t>
            </a:r>
            <a:r>
              <a:rPr lang="zh-CN" altLang="zh-CN" dirty="0" smtClean="0"/>
              <a:t>绘制</a:t>
            </a:r>
            <a:endParaRPr lang="en-US" altLang="zh-CN" dirty="0" smtClean="0"/>
          </a:p>
          <a:p>
            <a:r>
              <a:rPr lang="zh-CN" altLang="zh-CN" dirty="0" smtClean="0"/>
              <a:t>同样</a:t>
            </a:r>
            <a:r>
              <a:rPr lang="zh-CN" altLang="zh-CN" dirty="0"/>
              <a:t>，如果场景中有运动的物体，也可以采用类似的方法，对处于运动速度快或处在运动中的物体，采用较粗的</a:t>
            </a:r>
            <a:r>
              <a:rPr lang="en-US" altLang="zh-CN" dirty="0"/>
              <a:t>LOD</a:t>
            </a:r>
            <a:r>
              <a:rPr lang="zh-CN" altLang="zh-CN" dirty="0"/>
              <a:t>模型；而对于静止的物体采用较精细的</a:t>
            </a:r>
            <a:r>
              <a:rPr lang="en-US" altLang="zh-CN" dirty="0"/>
              <a:t>LOD</a:t>
            </a:r>
            <a:r>
              <a:rPr lang="zh-CN" altLang="zh-CN" dirty="0" smtClean="0"/>
              <a:t>模型</a:t>
            </a:r>
            <a:endParaRPr lang="en-US" altLang="zh-CN" dirty="0" smtClean="0"/>
          </a:p>
          <a:p>
            <a:r>
              <a:rPr lang="en-US" altLang="zh-CN" dirty="0" smtClean="0"/>
              <a:t>LOD</a:t>
            </a:r>
            <a:r>
              <a:rPr lang="zh-CN" altLang="zh-CN" dirty="0"/>
              <a:t>另一个用武之地就是地形渲染，这个我们将在三维渲染技术章节单独</a:t>
            </a:r>
            <a:r>
              <a:rPr lang="zh-CN" altLang="zh-CN" dirty="0" smtClean="0"/>
              <a:t>说明</a:t>
            </a:r>
            <a:endParaRPr lang="zh-CN" altLang="en-US" dirty="0"/>
          </a:p>
        </p:txBody>
      </p:sp>
    </p:spTree>
    <p:extLst>
      <p:ext uri="{BB962C8B-B14F-4D97-AF65-F5344CB8AC3E}">
        <p14:creationId xmlns:p14="http://schemas.microsoft.com/office/powerpoint/2010/main" val="12112857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7538" y="1581150"/>
            <a:ext cx="5368925" cy="197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08668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03598"/>
            <a:ext cx="8229600" cy="3394472"/>
          </a:xfrm>
        </p:spPr>
        <p:txBody>
          <a:bodyPr>
            <a:normAutofit fontScale="92500" lnSpcReduction="20000"/>
          </a:bodyPr>
          <a:lstStyle/>
          <a:p>
            <a:r>
              <a:rPr lang="zh-CN" altLang="zh-CN" dirty="0"/>
              <a:t>通常，</a:t>
            </a:r>
            <a:r>
              <a:rPr lang="en-US" altLang="zh-CN" dirty="0"/>
              <a:t>LOD</a:t>
            </a:r>
            <a:r>
              <a:rPr lang="zh-CN" altLang="zh-CN" dirty="0"/>
              <a:t>算法包含</a:t>
            </a:r>
            <a:r>
              <a:rPr lang="en-US" altLang="zh-CN" dirty="0"/>
              <a:t>3</a:t>
            </a:r>
            <a:r>
              <a:rPr lang="zh-CN" altLang="zh-CN" dirty="0"/>
              <a:t>个主要部分，分别是生成、选择、以及</a:t>
            </a:r>
            <a:r>
              <a:rPr lang="zh-CN" altLang="zh-CN" dirty="0" smtClean="0"/>
              <a:t>切换</a:t>
            </a:r>
            <a:endParaRPr lang="en-US" altLang="zh-CN" dirty="0" smtClean="0"/>
          </a:p>
          <a:p>
            <a:r>
              <a:rPr lang="zh-CN" altLang="zh-CN" dirty="0" smtClean="0"/>
              <a:t>最</a:t>
            </a:r>
            <a:r>
              <a:rPr lang="zh-CN" altLang="zh-CN" dirty="0"/>
              <a:t>简单的</a:t>
            </a:r>
            <a:r>
              <a:rPr lang="en-US" altLang="zh-CN" dirty="0"/>
              <a:t>LOD</a:t>
            </a:r>
            <a:r>
              <a:rPr lang="zh-CN" altLang="zh-CN" dirty="0"/>
              <a:t>算法是静态算法，即在预处理过程中产生一个物体的一系列离散的不同细节层次模型，实时绘制时根据特定的标准选择合适的细节层次模型来表示</a:t>
            </a:r>
            <a:r>
              <a:rPr lang="zh-CN" altLang="zh-CN" dirty="0" smtClean="0"/>
              <a:t>物体</a:t>
            </a:r>
            <a:endParaRPr lang="en-US" altLang="zh-CN" dirty="0" smtClean="0"/>
          </a:p>
          <a:p>
            <a:r>
              <a:rPr lang="zh-CN" altLang="zh-CN" dirty="0" smtClean="0"/>
              <a:t>而</a:t>
            </a:r>
            <a:r>
              <a:rPr lang="zh-CN" altLang="zh-CN" dirty="0"/>
              <a:t>动态</a:t>
            </a:r>
            <a:r>
              <a:rPr lang="en-US" altLang="zh-CN" dirty="0"/>
              <a:t>LOD</a:t>
            </a:r>
            <a:r>
              <a:rPr lang="zh-CN" altLang="zh-CN" dirty="0"/>
              <a:t>则需要根据视点位置实时调整几何模型的</a:t>
            </a:r>
            <a:r>
              <a:rPr lang="zh-CN" altLang="zh-CN" dirty="0" smtClean="0"/>
              <a:t>细节</a:t>
            </a:r>
            <a:endParaRPr lang="zh-CN" altLang="zh-CN" dirty="0"/>
          </a:p>
          <a:p>
            <a:endParaRPr lang="zh-CN" altLang="en-US" dirty="0"/>
          </a:p>
        </p:txBody>
      </p:sp>
    </p:spTree>
    <p:extLst>
      <p:ext uri="{BB962C8B-B14F-4D97-AF65-F5344CB8AC3E}">
        <p14:creationId xmlns:p14="http://schemas.microsoft.com/office/powerpoint/2010/main" val="2769109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00150"/>
            <a:ext cx="8229600" cy="3819871"/>
          </a:xfrm>
        </p:spPr>
        <p:txBody>
          <a:bodyPr>
            <a:normAutofit fontScale="55000" lnSpcReduction="20000"/>
          </a:bodyPr>
          <a:lstStyle/>
          <a:p>
            <a:pPr hangingPunct="0"/>
            <a:r>
              <a:rPr lang="zh-CN" altLang="zh-CN" dirty="0"/>
              <a:t>与计算机图形学中一般的真实感绘制技术不同，渲染效率是游戏引擎的首要考虑因素，游戏引擎会适当降低绘制质量来提高渲染速度。基于这一原则，三维游戏中的图形优化技术大致可以分为三个方面：</a:t>
            </a:r>
          </a:p>
          <a:p>
            <a:pPr marL="514350" lvl="0" indent="-514350" hangingPunct="0">
              <a:buFont typeface="+mj-lt"/>
              <a:buAutoNum type="arabicPeriod"/>
            </a:pPr>
            <a:r>
              <a:rPr lang="zh-CN" altLang="zh-CN" dirty="0"/>
              <a:t>场景的几何组织与优化。它着重于从几何层面提高绘制效率，即尽可能地减少要绘制的三角形的个数，建立优化的场景表达模型，包括场景多边形网格模型的优化、场景几何组织和绘制状态优化技术、层次细节技术，以及在此基础上的快速可见性判断与消隐技术等。</a:t>
            </a:r>
          </a:p>
          <a:p>
            <a:pPr marL="514350" lvl="0" indent="-514350" hangingPunct="0">
              <a:buFont typeface="+mj-lt"/>
              <a:buAutoNum type="arabicPeriod"/>
            </a:pPr>
            <a:r>
              <a:rPr lang="zh-CN" altLang="zh-CN" dirty="0"/>
              <a:t>渲染阶段优化。在保证游戏实时绘制速度的前提下，尽可能提高场景的画面真实度，为了达到这一目的，各种高级纹理映射、混合式几何和图像建模与绘制技术、粒子系统、过程式建模和实时光照和阴影技术得到广泛应用。</a:t>
            </a:r>
          </a:p>
          <a:p>
            <a:pPr marL="514350" lvl="0" indent="-514350" hangingPunct="0">
              <a:buFont typeface="+mj-lt"/>
              <a:buAutoNum type="arabicPeriod"/>
            </a:pPr>
            <a:r>
              <a:rPr lang="zh-CN" altLang="zh-CN" dirty="0"/>
              <a:t>运动的真实感模拟。基于真实物理规律的运动效果模拟，如碰撞检测与碰撞响应、布料变形、流体运动、人体运动等，但这些通常计算量都很大，因此一些过程式或者预设的运动得以应用以避免复杂的计算，如骨骼动画及蒙皮技术等。</a:t>
            </a:r>
          </a:p>
          <a:p>
            <a:endParaRPr lang="zh-CN" altLang="en-US" dirty="0"/>
          </a:p>
        </p:txBody>
      </p:sp>
    </p:spTree>
    <p:extLst>
      <p:ext uri="{BB962C8B-B14F-4D97-AF65-F5344CB8AC3E}">
        <p14:creationId xmlns:p14="http://schemas.microsoft.com/office/powerpoint/2010/main" val="9198480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smtClean="0"/>
              <a:t>分页技术</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smtClean="0"/>
              <a:t>在</a:t>
            </a:r>
            <a:r>
              <a:rPr lang="zh-CN" altLang="zh-CN" dirty="0"/>
              <a:t>系统运行的过程中，由于系统内存的容量有限，在某个给定的时间，为了加载新的资源，我们必须及时从系统中卸载掉那些不必要的资源，其中最典型的应用就是大地形的</a:t>
            </a:r>
            <a:r>
              <a:rPr lang="zh-CN" altLang="zh-CN" dirty="0" smtClean="0"/>
              <a:t>渲染</a:t>
            </a:r>
            <a:endParaRPr lang="en-US" altLang="zh-CN" dirty="0" smtClean="0"/>
          </a:p>
          <a:p>
            <a:r>
              <a:rPr lang="zh-CN" altLang="zh-CN" dirty="0" smtClean="0"/>
              <a:t>因为</a:t>
            </a:r>
            <a:r>
              <a:rPr lang="zh-CN" altLang="zh-CN" dirty="0"/>
              <a:t>要随时跟踪所有的资源信息，以便确定哪些资源是需要马上卸载的，哪些资源是需要加载的，所以系统管理的负担很重且很</a:t>
            </a:r>
            <a:r>
              <a:rPr lang="zh-CN" altLang="zh-CN" dirty="0" smtClean="0"/>
              <a:t>复杂</a:t>
            </a:r>
            <a:endParaRPr lang="en-US" altLang="zh-CN" dirty="0" smtClean="0"/>
          </a:p>
          <a:p>
            <a:r>
              <a:rPr lang="zh-CN" altLang="zh-CN" dirty="0" smtClean="0"/>
              <a:t>尤其</a:t>
            </a:r>
            <a:r>
              <a:rPr lang="zh-CN" altLang="zh-CN" dirty="0"/>
              <a:t>是如果有多个用户需要在同一时间访问同一块资源时，那么情况又会变得更加复杂。这种针对当前加载数据的管理过程通常被称为分页</a:t>
            </a:r>
            <a:r>
              <a:rPr lang="en-US" altLang="zh-CN" dirty="0"/>
              <a:t>(Page)</a:t>
            </a:r>
            <a:r>
              <a:rPr lang="zh-CN" altLang="zh-CN" dirty="0"/>
              <a:t>管理。</a:t>
            </a:r>
          </a:p>
          <a:p>
            <a:endParaRPr lang="zh-CN" altLang="en-US" dirty="0"/>
          </a:p>
        </p:txBody>
      </p:sp>
    </p:spTree>
    <p:extLst>
      <p:ext uri="{BB962C8B-B14F-4D97-AF65-F5344CB8AC3E}">
        <p14:creationId xmlns:p14="http://schemas.microsoft.com/office/powerpoint/2010/main" val="21089545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pPr marL="514350" lvl="0" indent="-514350">
              <a:buFont typeface="+mj-lt"/>
              <a:buAutoNum type="arabicPeriod"/>
            </a:pPr>
            <a:r>
              <a:rPr lang="zh-CN" altLang="zh-CN" dirty="0" smtClean="0"/>
              <a:t>定义</a:t>
            </a:r>
            <a:r>
              <a:rPr lang="zh-CN" altLang="zh-CN" dirty="0"/>
              <a:t>要加载或卸载的信息。</a:t>
            </a:r>
          </a:p>
          <a:p>
            <a:pPr marL="514350" lvl="0" indent="-514350">
              <a:buFont typeface="+mj-lt"/>
              <a:buAutoNum type="arabicPeriod"/>
            </a:pPr>
            <a:r>
              <a:rPr lang="zh-CN" altLang="zh-CN" dirty="0"/>
              <a:t>定义每个信息块的大小。</a:t>
            </a:r>
          </a:p>
          <a:p>
            <a:pPr marL="514350" lvl="0" indent="-514350">
              <a:buFont typeface="+mj-lt"/>
              <a:buAutoNum type="arabicPeriod"/>
            </a:pPr>
            <a:r>
              <a:rPr lang="zh-CN" altLang="zh-CN" dirty="0"/>
              <a:t>将搜索空间分割成小的信息块。</a:t>
            </a:r>
          </a:p>
          <a:p>
            <a:pPr marL="514350" lvl="0" indent="-514350">
              <a:buFont typeface="+mj-lt"/>
              <a:buAutoNum type="arabicPeriod"/>
            </a:pPr>
            <a:r>
              <a:rPr lang="zh-CN" altLang="zh-CN" dirty="0"/>
              <a:t>定义必要的数据结构，来管理所有的信息块。</a:t>
            </a:r>
          </a:p>
          <a:p>
            <a:pPr marL="514350" lvl="0" indent="-514350">
              <a:buFont typeface="+mj-lt"/>
              <a:buAutoNum type="arabicPeriod"/>
            </a:pPr>
            <a:r>
              <a:rPr lang="zh-CN" altLang="zh-CN" dirty="0"/>
              <a:t>每次需要的时候，检查要加载或卸载的信息，查遍搜索空间中的所有信息块。</a:t>
            </a:r>
          </a:p>
          <a:p>
            <a:endParaRPr lang="zh-CN" altLang="en-US" dirty="0"/>
          </a:p>
        </p:txBody>
      </p:sp>
    </p:spTree>
    <p:extLst>
      <p:ext uri="{BB962C8B-B14F-4D97-AF65-F5344CB8AC3E}">
        <p14:creationId xmlns:p14="http://schemas.microsoft.com/office/powerpoint/2010/main" val="34335766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然而上面这个解决方案需要很多时间来进行搜索空间的分割，而且为了维护如此复杂的一个数据结构，每个信息块中又有太多的信息，因此这个解决方案需要耗费很多</a:t>
            </a:r>
            <a:r>
              <a:rPr lang="zh-CN" altLang="zh-CN" dirty="0" smtClean="0"/>
              <a:t>资源</a:t>
            </a:r>
            <a:endParaRPr lang="en-US" altLang="zh-CN" dirty="0" smtClean="0"/>
          </a:p>
          <a:p>
            <a:r>
              <a:rPr lang="zh-CN" altLang="zh-CN" dirty="0" smtClean="0"/>
              <a:t>检查所</a:t>
            </a:r>
            <a:r>
              <a:rPr lang="zh-CN" altLang="zh-CN" dirty="0"/>
              <a:t>有信息块的工作也是代价高昂的，而且这个方法只能加载或卸载那些在设计时定义的信息</a:t>
            </a:r>
            <a:r>
              <a:rPr lang="zh-CN" altLang="zh-CN" dirty="0" smtClean="0"/>
              <a:t>类型</a:t>
            </a:r>
            <a:endParaRPr lang="en-US" altLang="zh-CN" dirty="0" smtClean="0"/>
          </a:p>
          <a:p>
            <a:r>
              <a:rPr lang="zh-CN" altLang="zh-CN" dirty="0" smtClean="0"/>
              <a:t>如果</a:t>
            </a:r>
            <a:r>
              <a:rPr lang="zh-CN" altLang="zh-CN" dirty="0"/>
              <a:t>需要处理其他类型的信息，可能就要重新设计</a:t>
            </a:r>
            <a:r>
              <a:rPr lang="zh-CN" altLang="zh-CN" dirty="0" smtClean="0"/>
              <a:t>了</a:t>
            </a:r>
            <a:endParaRPr lang="en-US" altLang="zh-CN" dirty="0" smtClean="0"/>
          </a:p>
          <a:p>
            <a:r>
              <a:rPr lang="zh-CN" altLang="zh-CN" dirty="0" smtClean="0"/>
              <a:t>最后</a:t>
            </a:r>
            <a:r>
              <a:rPr lang="zh-CN" altLang="zh-CN" dirty="0"/>
              <a:t>，一旦搜索的空间变大了，所有上述问题都会呈指数级的数量增长。</a:t>
            </a:r>
          </a:p>
          <a:p>
            <a:endParaRPr lang="zh-CN" altLang="en-US" dirty="0"/>
          </a:p>
        </p:txBody>
      </p:sp>
    </p:spTree>
    <p:extLst>
      <p:ext uri="{BB962C8B-B14F-4D97-AF65-F5344CB8AC3E}">
        <p14:creationId xmlns:p14="http://schemas.microsoft.com/office/powerpoint/2010/main" val="3506915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分页技术类似于操作系统中的分页式管理。好的分页技术应该具有以下功能：</a:t>
            </a:r>
          </a:p>
          <a:p>
            <a:pPr marL="514350" lvl="0" indent="-514350">
              <a:buFont typeface="+mj-lt"/>
              <a:buAutoNum type="arabicPeriod"/>
            </a:pPr>
            <a:r>
              <a:rPr lang="zh-CN" altLang="zh-CN" dirty="0"/>
              <a:t>对设计人员和用户几乎是完全透明的；</a:t>
            </a:r>
          </a:p>
          <a:p>
            <a:pPr marL="514350" lvl="0" indent="-514350">
              <a:buFont typeface="+mj-lt"/>
              <a:buAutoNum type="arabicPeriod"/>
            </a:pPr>
            <a:r>
              <a:rPr lang="zh-CN" altLang="zh-CN" dirty="0"/>
              <a:t>与搜索空间的大小无关（或者说，独立于搜索空间的大小）；</a:t>
            </a:r>
          </a:p>
          <a:p>
            <a:pPr marL="514350" lvl="0" indent="-514350">
              <a:buFont typeface="+mj-lt"/>
              <a:buAutoNum type="arabicPeriod"/>
            </a:pPr>
            <a:r>
              <a:rPr lang="zh-CN" altLang="zh-CN" dirty="0"/>
              <a:t>没有预处理、空间分割，也没有复杂的数据结构；</a:t>
            </a:r>
          </a:p>
          <a:p>
            <a:pPr marL="514350" lvl="0" indent="-514350">
              <a:buFont typeface="+mj-lt"/>
              <a:buAutoNum type="arabicPeriod"/>
            </a:pPr>
            <a:r>
              <a:rPr lang="zh-CN" altLang="zh-CN" dirty="0"/>
              <a:t>内存里只放置必要的数据；</a:t>
            </a:r>
          </a:p>
          <a:p>
            <a:pPr marL="514350" lvl="0" indent="-514350">
              <a:buFont typeface="+mj-lt"/>
              <a:buAutoNum type="arabicPeriod"/>
            </a:pPr>
            <a:r>
              <a:rPr lang="zh-CN" altLang="zh-CN" dirty="0"/>
              <a:t>多用户透明（对设计人员和用户都是如此）；</a:t>
            </a:r>
          </a:p>
          <a:p>
            <a:pPr marL="514350" lvl="0" indent="-514350">
              <a:buFont typeface="+mj-lt"/>
              <a:buAutoNum type="arabicPeriod"/>
            </a:pPr>
            <a:r>
              <a:rPr lang="zh-CN" altLang="zh-CN" dirty="0"/>
              <a:t>与信息类型无关。</a:t>
            </a:r>
          </a:p>
          <a:p>
            <a:endParaRPr lang="zh-CN" altLang="en-US" dirty="0"/>
          </a:p>
        </p:txBody>
      </p:sp>
    </p:spTree>
    <p:extLst>
      <p:ext uri="{BB962C8B-B14F-4D97-AF65-F5344CB8AC3E}">
        <p14:creationId xmlns:p14="http://schemas.microsoft.com/office/powerpoint/2010/main" val="7500819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endParaRPr lang="zh-CN" altLang="en-US"/>
          </a:p>
        </p:txBody>
      </p:sp>
      <p:sp>
        <p:nvSpPr>
          <p:cNvPr id="3" name="内容占位符 2"/>
          <p:cNvSpPr>
            <a:spLocks noGrp="1"/>
          </p:cNvSpPr>
          <p:nvPr>
            <p:ph type="subTitle" idx="1"/>
          </p:nvPr>
        </p:nvSpPr>
        <p:spPr/>
        <p:txBody>
          <a:bodyPr/>
          <a:lstStyle/>
          <a:p>
            <a:r>
              <a:rPr lang="en-US" altLang="zh-CN" dirty="0" smtClean="0"/>
              <a:t>The End</a:t>
            </a:r>
            <a:endParaRPr lang="zh-CN" altLang="en-US" dirty="0"/>
          </a:p>
        </p:txBody>
      </p:sp>
    </p:spTree>
    <p:extLst>
      <p:ext uri="{BB962C8B-B14F-4D97-AF65-F5344CB8AC3E}">
        <p14:creationId xmlns:p14="http://schemas.microsoft.com/office/powerpoint/2010/main" val="593419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场景管理就是将场景以物体或物体几何为单位，利用特定数据结构进行组织管理的</a:t>
            </a:r>
            <a:r>
              <a:rPr lang="zh-CN" altLang="zh-CN" dirty="0" smtClean="0"/>
              <a:t>技术</a:t>
            </a:r>
            <a:endParaRPr lang="en-US" altLang="zh-CN" dirty="0" smtClean="0"/>
          </a:p>
          <a:p>
            <a:r>
              <a:rPr lang="zh-CN" altLang="zh-CN" dirty="0" smtClean="0"/>
              <a:t>场景</a:t>
            </a:r>
            <a:r>
              <a:rPr lang="zh-CN" altLang="zh-CN" dirty="0"/>
              <a:t>管理就像为游戏中的物体提供一个舞台，规划了摄像机、灯光、服饰、道具和演员的关联信息，不同的演出剧目可能需要不同的舞台规划，这样才能保证演出的有序</a:t>
            </a:r>
            <a:r>
              <a:rPr lang="zh-CN" altLang="zh-CN" dirty="0" smtClean="0"/>
              <a:t>进行</a:t>
            </a:r>
            <a:endParaRPr lang="en-US" altLang="zh-CN" dirty="0" smtClean="0"/>
          </a:p>
          <a:p>
            <a:r>
              <a:rPr lang="zh-CN" altLang="zh-CN" dirty="0" smtClean="0"/>
              <a:t>场景</a:t>
            </a:r>
            <a:r>
              <a:rPr lang="zh-CN" altLang="zh-CN" dirty="0"/>
              <a:t>图（</a:t>
            </a:r>
            <a:r>
              <a:rPr lang="en-US" altLang="zh-CN" dirty="0"/>
              <a:t>Scene Graph</a:t>
            </a:r>
            <a:r>
              <a:rPr lang="zh-CN" altLang="zh-CN" dirty="0"/>
              <a:t>）是组织和管理三维虚拟场景的一种数据结构，是一个有向无环图。</a:t>
            </a:r>
          </a:p>
          <a:p>
            <a:endParaRPr lang="zh-CN" altLang="en-US" dirty="0"/>
          </a:p>
        </p:txBody>
      </p:sp>
    </p:spTree>
    <p:extLst>
      <p:ext uri="{BB962C8B-B14F-4D97-AF65-F5344CB8AC3E}">
        <p14:creationId xmlns:p14="http://schemas.microsoft.com/office/powerpoint/2010/main" val="618842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毫无疑问，每个游戏都需要采用一种场景管理技术，即使最简单的只有少量地形和建筑物的游戏场景，也起码需要一个类似数组的方式将这些物体组织</a:t>
            </a:r>
            <a:r>
              <a:rPr lang="zh-CN" altLang="zh-CN" dirty="0" smtClean="0"/>
              <a:t>起来</a:t>
            </a:r>
            <a:endParaRPr lang="en-US" altLang="zh-CN" dirty="0" smtClean="0"/>
          </a:p>
          <a:p>
            <a:r>
              <a:rPr lang="zh-CN" altLang="zh-CN" dirty="0" smtClean="0"/>
              <a:t>而</a:t>
            </a:r>
            <a:r>
              <a:rPr lang="zh-CN" altLang="zh-CN" dirty="0"/>
              <a:t>复杂游戏场景需要通过场景管理来提高渲染效率并减少游戏资源</a:t>
            </a:r>
            <a:r>
              <a:rPr lang="zh-CN" altLang="zh-CN" dirty="0" smtClean="0"/>
              <a:t>存储空间</a:t>
            </a:r>
            <a:endParaRPr lang="zh-CN" altLang="en-US" dirty="0"/>
          </a:p>
        </p:txBody>
      </p:sp>
    </p:spTree>
    <p:extLst>
      <p:ext uri="{BB962C8B-B14F-4D97-AF65-F5344CB8AC3E}">
        <p14:creationId xmlns:p14="http://schemas.microsoft.com/office/powerpoint/2010/main" val="1016120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smtClean="0"/>
              <a:t>层次结构</a:t>
            </a:r>
            <a:endParaRPr lang="zh-CN" altLang="en-US" dirty="0"/>
          </a:p>
        </p:txBody>
      </p:sp>
      <p:sp>
        <p:nvSpPr>
          <p:cNvPr id="3" name="内容占位符 2"/>
          <p:cNvSpPr>
            <a:spLocks noGrp="1"/>
          </p:cNvSpPr>
          <p:nvPr>
            <p:ph idx="1"/>
          </p:nvPr>
        </p:nvSpPr>
        <p:spPr/>
        <p:txBody>
          <a:bodyPr>
            <a:normAutofit/>
          </a:bodyPr>
          <a:lstStyle/>
          <a:p>
            <a:r>
              <a:rPr lang="zh-CN" altLang="zh-CN" dirty="0" smtClean="0"/>
              <a:t>层次结构</a:t>
            </a:r>
            <a:r>
              <a:rPr lang="zh-CN" altLang="zh-CN" dirty="0"/>
              <a:t>是一种将场景元素以图的形式组织在一起的管理方式，它是一个树状结构，根节点是整个场景，树中的每个节点可以有任意多的子节点，每个节点存储场景中各类数据结构，包括几何物体、光源、相机、声音、物体包围盒、变换和其他属性。</a:t>
            </a:r>
          </a:p>
          <a:p>
            <a:endParaRPr lang="zh-CN" altLang="en-US" dirty="0"/>
          </a:p>
        </p:txBody>
      </p:sp>
    </p:spTree>
    <p:extLst>
      <p:ext uri="{BB962C8B-B14F-4D97-AF65-F5344CB8AC3E}">
        <p14:creationId xmlns:p14="http://schemas.microsoft.com/office/powerpoint/2010/main" val="4021579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115</TotalTime>
  <Words>5396</Words>
  <Application>Microsoft Office PowerPoint</Application>
  <PresentationFormat>全屏显示(16:9)</PresentationFormat>
  <Paragraphs>194</Paragraphs>
  <Slides>64</Slides>
  <Notes>2</Notes>
  <HiddenSlides>0</HiddenSlides>
  <MMClips>0</MMClips>
  <ScaleCrop>false</ScaleCrop>
  <HeadingPairs>
    <vt:vector size="4" baseType="variant">
      <vt:variant>
        <vt:lpstr>主题</vt:lpstr>
      </vt:variant>
      <vt:variant>
        <vt:i4>1</vt:i4>
      </vt:variant>
      <vt:variant>
        <vt:lpstr>幻灯片标题</vt:lpstr>
      </vt:variant>
      <vt:variant>
        <vt:i4>64</vt:i4>
      </vt:variant>
    </vt:vector>
  </HeadingPairs>
  <TitlesOfParts>
    <vt:vector size="65" baseType="lpstr">
      <vt:lpstr>凤舞九天</vt:lpstr>
      <vt:lpstr>场景管理</vt:lpstr>
      <vt:lpstr>大纲</vt:lpstr>
      <vt:lpstr>场景管理</vt:lpstr>
      <vt:lpstr>PowerPoint 演示文稿</vt:lpstr>
      <vt:lpstr>PowerPoint 演示文稿</vt:lpstr>
      <vt:lpstr>PowerPoint 演示文稿</vt:lpstr>
      <vt:lpstr>PowerPoint 演示文稿</vt:lpstr>
      <vt:lpstr>PowerPoint 演示文稿</vt:lpstr>
      <vt:lpstr>层次结构</vt:lpstr>
      <vt:lpstr>PowerPoint 演示文稿</vt:lpstr>
      <vt:lpstr>PowerPoint 演示文稿</vt:lpstr>
      <vt:lpstr>PowerPoint 演示文稿</vt:lpstr>
      <vt:lpstr>PowerPoint 演示文稿</vt:lpstr>
      <vt:lpstr>PowerPoint 演示文稿</vt:lpstr>
      <vt:lpstr>PowerPoint 演示文稿</vt:lpstr>
      <vt:lpstr>子节点类型</vt:lpstr>
      <vt:lpstr>层次包围体</vt:lpstr>
      <vt:lpstr>PowerPoint 演示文稿</vt:lpstr>
      <vt:lpstr>PowerPoint 演示文稿</vt:lpstr>
      <vt:lpstr>八叉树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BSP树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K-D树</vt:lpstr>
      <vt:lpstr>PowerPoint 演示文稿</vt:lpstr>
      <vt:lpstr>PowerPoint 演示文稿</vt:lpstr>
      <vt:lpstr>PowerPoint 演示文稿</vt:lpstr>
      <vt:lpstr>视景剔除</vt:lpstr>
      <vt:lpstr>PowerPoint 演示文稿</vt:lpstr>
      <vt:lpstr>PowerPoint 演示文稿</vt:lpstr>
      <vt:lpstr>PowerPoint 演示文稿</vt:lpstr>
      <vt:lpstr>PowerPoint 演示文稿</vt:lpstr>
      <vt:lpstr>PowerPoint 演示文稿</vt:lpstr>
      <vt:lpstr>背向面剔除</vt:lpstr>
      <vt:lpstr>PowerPoint 演示文稿</vt:lpstr>
      <vt:lpstr>PowerPoint 演示文稿</vt:lpstr>
      <vt:lpstr>PowerPoint 演示文稿</vt:lpstr>
      <vt:lpstr>遮挡剔除</vt:lpstr>
      <vt:lpstr>PowerPoint 演示文稿</vt:lpstr>
      <vt:lpstr>PowerPoint 演示文稿</vt:lpstr>
      <vt:lpstr>PowerPoint 演示文稿</vt:lpstr>
      <vt:lpstr>LOD技术</vt:lpstr>
      <vt:lpstr>PowerPoint 演示文稿</vt:lpstr>
      <vt:lpstr>PowerPoint 演示文稿</vt:lpstr>
      <vt:lpstr>分页技术</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场景管理</dc:title>
  <dc:creator>HL H</dc:creator>
  <cp:lastModifiedBy>HL H</cp:lastModifiedBy>
  <cp:revision>27</cp:revision>
  <dcterms:created xsi:type="dcterms:W3CDTF">2018-01-30T09:01:00Z</dcterms:created>
  <dcterms:modified xsi:type="dcterms:W3CDTF">2018-03-29T07:26:29Z</dcterms:modified>
</cp:coreProperties>
</file>