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315" r:id="rId12"/>
    <p:sldId id="266" r:id="rId13"/>
    <p:sldId id="267" r:id="rId14"/>
    <p:sldId id="316" r:id="rId15"/>
    <p:sldId id="317" r:id="rId16"/>
    <p:sldId id="268" r:id="rId17"/>
    <p:sldId id="269" r:id="rId18"/>
    <p:sldId id="270" r:id="rId19"/>
    <p:sldId id="272" r:id="rId20"/>
    <p:sldId id="271"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2018/4/1</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2018/4/1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碰撞</a:t>
            </a:r>
            <a:r>
              <a:rPr lang="zh-CN" altLang="en-US" dirty="0"/>
              <a:t>检测</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224914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包围</a:t>
            </a:r>
            <a:r>
              <a:rPr lang="zh-CN" altLang="zh-CN" b="1" dirty="0" smtClean="0"/>
              <a:t>球体</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zh-CN" dirty="0" smtClean="0"/>
                  <a:t>包围</a:t>
                </a:r>
                <a:r>
                  <a:rPr lang="zh-CN" altLang="zh-CN" dirty="0"/>
                  <a:t>球（</a:t>
                </a:r>
                <a:r>
                  <a:rPr lang="en-US" altLang="zh-CN" dirty="0"/>
                  <a:t>Sphere</a:t>
                </a:r>
                <a:r>
                  <a:rPr lang="zh-CN" altLang="zh-CN" dirty="0"/>
                  <a:t>）定义为包含物体的最小球体，包围球的球心可以用物体顶点坐标的最大值和最小值的一半来</a:t>
                </a:r>
                <a:r>
                  <a:rPr lang="zh-CN" altLang="zh-CN" dirty="0" smtClean="0"/>
                  <a:t>确定</a:t>
                </a:r>
                <a:endParaRPr lang="en-US" altLang="zh-CN" dirty="0" smtClean="0"/>
              </a:p>
              <a:p>
                <a:r>
                  <a:rPr lang="zh-CN" altLang="zh-CN" dirty="0" smtClean="0"/>
                  <a:t>设</a:t>
                </a:r>
                <a:r>
                  <a:rPr lang="zh-CN" altLang="zh-CN" dirty="0"/>
                  <a:t>物体顶点坐标最小值和最大值分别是</a:t>
                </a:r>
                <a14:m>
                  <m:oMath xmlns:m="http://schemas.openxmlformats.org/officeDocument/2006/math">
                    <m:d>
                      <m:dPr>
                        <m:ctrlPr>
                          <a:rPr lang="zh-CN" altLang="zh-CN" i="1"/>
                        </m:ctrlPr>
                      </m:dPr>
                      <m:e>
                        <m:sSub>
                          <m:sSubPr>
                            <m:ctrlPr>
                              <a:rPr lang="zh-CN" altLang="zh-CN" i="1"/>
                            </m:ctrlPr>
                          </m:sSubPr>
                          <m:e>
                            <m:r>
                              <m:rPr>
                                <m:sty m:val="p"/>
                              </m:rPr>
                              <a:rPr lang="en-US" altLang="zh-CN"/>
                              <m:t>x</m:t>
                            </m:r>
                          </m:e>
                          <m:sub>
                            <m:r>
                              <m:rPr>
                                <m:sty m:val="p"/>
                              </m:rPr>
                              <a:rPr lang="en-US" altLang="zh-CN"/>
                              <m:t>min</m:t>
                            </m:r>
                          </m:sub>
                        </m:sSub>
                        <m:r>
                          <a:rPr lang="en-US" altLang="zh-CN"/>
                          <m:t> ,</m:t>
                        </m:r>
                        <m:sSub>
                          <m:sSubPr>
                            <m:ctrlPr>
                              <a:rPr lang="zh-CN" altLang="zh-CN" i="1"/>
                            </m:ctrlPr>
                          </m:sSubPr>
                          <m:e>
                            <m:r>
                              <m:rPr>
                                <m:sty m:val="p"/>
                              </m:rPr>
                              <a:rPr lang="en-US" altLang="zh-CN"/>
                              <m:t>y</m:t>
                            </m:r>
                          </m:e>
                          <m:sub>
                            <m:r>
                              <m:rPr>
                                <m:sty m:val="p"/>
                              </m:rPr>
                              <a:rPr lang="en-US" altLang="zh-CN"/>
                              <m:t>min</m:t>
                            </m:r>
                            <m:r>
                              <a:rPr lang="en-US" altLang="zh-CN"/>
                              <m:t> </m:t>
                            </m:r>
                          </m:sub>
                        </m:sSub>
                        <m:r>
                          <a:rPr lang="en-US" altLang="zh-CN"/>
                          <m:t>,</m:t>
                        </m:r>
                        <m:sSub>
                          <m:sSubPr>
                            <m:ctrlPr>
                              <a:rPr lang="zh-CN" altLang="zh-CN" i="1"/>
                            </m:ctrlPr>
                          </m:sSubPr>
                          <m:e>
                            <m:r>
                              <m:rPr>
                                <m:sty m:val="p"/>
                              </m:rPr>
                              <a:rPr lang="en-US" altLang="zh-CN"/>
                              <m:t>z</m:t>
                            </m:r>
                          </m:e>
                          <m:sub>
                            <m:r>
                              <m:rPr>
                                <m:sty m:val="p"/>
                              </m:rPr>
                              <a:rPr lang="en-US" altLang="zh-CN"/>
                              <m:t>min</m:t>
                            </m:r>
                          </m:sub>
                        </m:sSub>
                      </m:e>
                    </m:d>
                    <m:r>
                      <a:rPr lang="zh-CN" altLang="zh-CN"/>
                      <m:t>、</m:t>
                    </m:r>
                  </m:oMath>
                </a14:m>
                <a:r>
                  <a:rPr lang="zh-CN" altLang="zh-CN" dirty="0"/>
                  <a:t>，</a:t>
                </a:r>
                <a14:m>
                  <m:oMath xmlns:m="http://schemas.openxmlformats.org/officeDocument/2006/math">
                    <m:r>
                      <a:rPr lang="en-US" altLang="zh-CN"/>
                      <m:t>(</m:t>
                    </m:r>
                    <m:sSub>
                      <m:sSubPr>
                        <m:ctrlPr>
                          <a:rPr lang="zh-CN" altLang="zh-CN" i="1"/>
                        </m:ctrlPr>
                      </m:sSubPr>
                      <m:e>
                        <m:r>
                          <m:rPr>
                            <m:sty m:val="p"/>
                          </m:rPr>
                          <a:rPr lang="en-US" altLang="zh-CN"/>
                          <m:t>x</m:t>
                        </m:r>
                      </m:e>
                      <m:sub>
                        <m:r>
                          <m:rPr>
                            <m:sty m:val="p"/>
                          </m:rPr>
                          <a:rPr lang="en-US" altLang="zh-CN"/>
                          <m:t>max</m:t>
                        </m:r>
                      </m:sub>
                    </m:sSub>
                    <m:r>
                      <a:rPr lang="en-US" altLang="zh-CN"/>
                      <m:t> ,</m:t>
                    </m:r>
                    <m:sSub>
                      <m:sSubPr>
                        <m:ctrlPr>
                          <a:rPr lang="zh-CN" altLang="zh-CN" i="1"/>
                        </m:ctrlPr>
                      </m:sSubPr>
                      <m:e>
                        <m:r>
                          <m:rPr>
                            <m:sty m:val="p"/>
                          </m:rPr>
                          <a:rPr lang="en-US" altLang="zh-CN"/>
                          <m:t>y</m:t>
                        </m:r>
                      </m:e>
                      <m:sub>
                        <m:r>
                          <m:rPr>
                            <m:sty m:val="p"/>
                          </m:rPr>
                          <a:rPr lang="en-US" altLang="zh-CN"/>
                          <m:t>max</m:t>
                        </m:r>
                      </m:sub>
                    </m:sSub>
                    <m:r>
                      <a:rPr lang="en-US" altLang="zh-CN"/>
                      <m:t> ,</m:t>
                    </m:r>
                    <m:sSub>
                      <m:sSubPr>
                        <m:ctrlPr>
                          <a:rPr lang="zh-CN" altLang="zh-CN" i="1"/>
                        </m:ctrlPr>
                      </m:sSubPr>
                      <m:e>
                        <m:r>
                          <m:rPr>
                            <m:sty m:val="p"/>
                          </m:rPr>
                          <a:rPr lang="en-US" altLang="zh-CN"/>
                          <m:t>z</m:t>
                        </m:r>
                      </m:e>
                      <m:sub>
                        <m:r>
                          <m:rPr>
                            <m:sty m:val="p"/>
                          </m:rPr>
                          <a:rPr lang="en-US" altLang="zh-CN"/>
                          <m:t>min</m:t>
                        </m:r>
                      </m:sub>
                    </m:sSub>
                    <m:r>
                      <a:rPr lang="en-US" altLang="zh-CN"/>
                      <m:t>)</m:t>
                    </m:r>
                  </m:oMath>
                </a14:m>
                <a:r>
                  <a:rPr lang="zh-CN" altLang="zh-CN" dirty="0"/>
                  <a:t>，球心</a:t>
                </a:r>
                <a:r>
                  <a:rPr lang="en-US" altLang="zh-CN" dirty="0"/>
                  <a:t>c</a:t>
                </a:r>
                <a:r>
                  <a:rPr lang="zh-CN" altLang="zh-CN" dirty="0"/>
                  <a:t>的坐标可以求得：</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889" b="-3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839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76438"/>
            <a:ext cx="5349875" cy="1187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43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635646"/>
            <a:ext cx="3286125" cy="27193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3975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5471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zh-CN" dirty="0" smtClean="0"/>
                  <a:t>包围</a:t>
                </a:r>
                <a:r>
                  <a:rPr lang="zh-CN" altLang="zh-CN" dirty="0"/>
                  <a:t>球间的相交测试比较</a:t>
                </a:r>
                <a:r>
                  <a:rPr lang="zh-CN" altLang="zh-CN" dirty="0" smtClean="0"/>
                  <a:t>简单</a:t>
                </a:r>
                <a:endParaRPr lang="en-US" altLang="zh-CN" dirty="0" smtClean="0"/>
              </a:p>
              <a:p>
                <a:r>
                  <a:rPr lang="zh-CN" altLang="zh-CN" dirty="0" smtClean="0"/>
                  <a:t>对于</a:t>
                </a:r>
                <a:r>
                  <a:rPr lang="zh-CN" altLang="zh-CN" dirty="0"/>
                  <a:t>两个包围球</a:t>
                </a:r>
                <a14:m>
                  <m:oMath xmlns:m="http://schemas.openxmlformats.org/officeDocument/2006/math">
                    <m:r>
                      <a:rPr lang="en-US" altLang="zh-CN"/>
                      <m:t>(</m:t>
                    </m:r>
                    <m:sSub>
                      <m:sSubPr>
                        <m:ctrlPr>
                          <a:rPr lang="zh-CN" altLang="zh-CN" i="1"/>
                        </m:ctrlPr>
                      </m:sSubPr>
                      <m:e>
                        <m:r>
                          <m:rPr>
                            <m:sty m:val="p"/>
                          </m:rPr>
                          <a:rPr lang="en-US" altLang="zh-CN"/>
                          <m:t>c</m:t>
                        </m:r>
                      </m:e>
                      <m:sub>
                        <m:r>
                          <a:rPr lang="en-US" altLang="zh-CN"/>
                          <m:t>1</m:t>
                        </m:r>
                      </m:sub>
                    </m:sSub>
                    <m:r>
                      <a:rPr lang="en-US" altLang="zh-CN"/>
                      <m:t> ,</m:t>
                    </m:r>
                    <m:sSub>
                      <m:sSubPr>
                        <m:ctrlPr>
                          <a:rPr lang="zh-CN" altLang="zh-CN" i="1"/>
                        </m:ctrlPr>
                      </m:sSubPr>
                      <m:e>
                        <m:r>
                          <m:rPr>
                            <m:sty m:val="p"/>
                          </m:rPr>
                          <a:rPr lang="en-US" altLang="zh-CN"/>
                          <m:t>r</m:t>
                        </m:r>
                      </m:e>
                      <m:sub>
                        <m:r>
                          <a:rPr lang="en-US" altLang="zh-CN"/>
                          <m:t>1</m:t>
                        </m:r>
                      </m:sub>
                    </m:sSub>
                    <m:r>
                      <a:rPr lang="en-US" altLang="zh-CN"/>
                      <m:t>)</m:t>
                    </m:r>
                  </m:oMath>
                </a14:m>
                <a:r>
                  <a:rPr lang="zh-CN" altLang="zh-CN" dirty="0"/>
                  <a:t>和</a:t>
                </a:r>
                <a14:m>
                  <m:oMath xmlns:m="http://schemas.openxmlformats.org/officeDocument/2006/math">
                    <m:r>
                      <a:rPr lang="en-US" altLang="zh-CN"/>
                      <m:t>(</m:t>
                    </m:r>
                    <m:sSub>
                      <m:sSubPr>
                        <m:ctrlPr>
                          <a:rPr lang="zh-CN" altLang="zh-CN" i="1"/>
                        </m:ctrlPr>
                      </m:sSubPr>
                      <m:e>
                        <m:r>
                          <m:rPr>
                            <m:sty m:val="p"/>
                          </m:rPr>
                          <a:rPr lang="en-US" altLang="zh-CN"/>
                          <m:t>c</m:t>
                        </m:r>
                      </m:e>
                      <m:sub>
                        <m:r>
                          <a:rPr lang="en-US" altLang="zh-CN"/>
                          <m:t>2</m:t>
                        </m:r>
                      </m:sub>
                    </m:sSub>
                    <m:r>
                      <a:rPr lang="en-US" altLang="zh-CN"/>
                      <m:t> ,</m:t>
                    </m:r>
                    <m:sSub>
                      <m:sSubPr>
                        <m:ctrlPr>
                          <a:rPr lang="zh-CN" altLang="zh-CN" i="1"/>
                        </m:ctrlPr>
                      </m:sSubPr>
                      <m:e>
                        <m:r>
                          <m:rPr>
                            <m:sty m:val="p"/>
                          </m:rPr>
                          <a:rPr lang="en-US" altLang="zh-CN"/>
                          <m:t>r</m:t>
                        </m:r>
                      </m:e>
                      <m:sub>
                        <m:r>
                          <a:rPr lang="en-US" altLang="zh-CN"/>
                          <m:t>2</m:t>
                        </m:r>
                      </m:sub>
                    </m:sSub>
                    <m:r>
                      <a:rPr lang="en-US" altLang="zh-CN"/>
                      <m:t>)</m:t>
                    </m:r>
                  </m:oMath>
                </a14:m>
                <a:r>
                  <a:rPr lang="zh-CN" altLang="zh-CN" dirty="0"/>
                  <a:t>，如果球心距离小于半径之和，即</a:t>
                </a:r>
                <a14:m>
                  <m:oMath xmlns:m="http://schemas.openxmlformats.org/officeDocument/2006/math">
                    <m:d>
                      <m:dPr>
                        <m:begChr m:val="|"/>
                        <m:endChr m:val="|"/>
                        <m:ctrlPr>
                          <a:rPr lang="zh-CN" altLang="zh-CN" i="1"/>
                        </m:ctrlPr>
                      </m:dPr>
                      <m:e>
                        <m:sSub>
                          <m:sSubPr>
                            <m:ctrlPr>
                              <a:rPr lang="zh-CN" altLang="zh-CN" i="1"/>
                            </m:ctrlPr>
                          </m:sSubPr>
                          <m:e>
                            <m:r>
                              <m:rPr>
                                <m:sty m:val="p"/>
                              </m:rPr>
                              <a:rPr lang="en-US" altLang="zh-CN"/>
                              <m:t>c</m:t>
                            </m:r>
                          </m:e>
                          <m:sub>
                            <m:r>
                              <a:rPr lang="en-US" altLang="zh-CN"/>
                              <m:t>1</m:t>
                            </m:r>
                          </m:sub>
                        </m:sSub>
                        <m:r>
                          <a:rPr lang="en-US" altLang="zh-CN" i="1"/>
                          <m:t>−</m:t>
                        </m:r>
                        <m:sSub>
                          <m:sSubPr>
                            <m:ctrlPr>
                              <a:rPr lang="zh-CN" altLang="zh-CN" i="1"/>
                            </m:ctrlPr>
                          </m:sSubPr>
                          <m:e>
                            <m:r>
                              <m:rPr>
                                <m:sty m:val="p"/>
                              </m:rPr>
                              <a:rPr lang="en-US" altLang="zh-CN"/>
                              <m:t>c</m:t>
                            </m:r>
                          </m:e>
                          <m:sub>
                            <m:r>
                              <a:rPr lang="en-US" altLang="zh-CN"/>
                              <m:t>2</m:t>
                            </m:r>
                          </m:sub>
                        </m:sSub>
                      </m:e>
                    </m:d>
                    <m:r>
                      <a:rPr lang="zh-CN" altLang="zh-CN"/>
                      <m:t>≤</m:t>
                    </m:r>
                    <m:sSub>
                      <m:sSubPr>
                        <m:ctrlPr>
                          <a:rPr lang="zh-CN" altLang="zh-CN" i="1"/>
                        </m:ctrlPr>
                      </m:sSubPr>
                      <m:e>
                        <m:r>
                          <m:rPr>
                            <m:sty m:val="p"/>
                          </m:rPr>
                          <a:rPr lang="en-US" altLang="zh-CN"/>
                          <m:t>r</m:t>
                        </m:r>
                      </m:e>
                      <m:sub>
                        <m:r>
                          <a:rPr lang="en-US" altLang="zh-CN"/>
                          <m:t>1</m:t>
                        </m:r>
                      </m:sub>
                    </m:sSub>
                    <m:r>
                      <a:rPr lang="en-US" altLang="zh-CN"/>
                      <m:t>+</m:t>
                    </m:r>
                    <m:sSub>
                      <m:sSubPr>
                        <m:ctrlPr>
                          <a:rPr lang="zh-CN" altLang="zh-CN" i="1"/>
                        </m:ctrlPr>
                      </m:sSubPr>
                      <m:e>
                        <m:r>
                          <m:rPr>
                            <m:sty m:val="p"/>
                          </m:rPr>
                          <a:rPr lang="en-US" altLang="zh-CN"/>
                          <m:t>r</m:t>
                        </m:r>
                      </m:e>
                      <m:sub>
                        <m:r>
                          <a:rPr lang="en-US" altLang="zh-CN"/>
                          <m:t>2</m:t>
                        </m:r>
                      </m:sub>
                    </m:sSub>
                  </m:oMath>
                </a14:m>
                <a:r>
                  <a:rPr lang="zh-CN" altLang="zh-CN" dirty="0"/>
                  <a:t>，则两包围球相交，否则不相交，代码如下所示：</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6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46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184275"/>
            <a:ext cx="5349875"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78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如果两个包围球相交，则需要进入精确碰撞检测阶段，测试两物体是否发生碰撞。</a:t>
            </a:r>
          </a:p>
          <a:p>
            <a:r>
              <a:rPr lang="zh-CN" altLang="zh-CN" dirty="0"/>
              <a:t>包围球的构造简单，存储一个包围球所占的内存较小。包围球适合于长宽高相差不多的物体，且物体频繁发生旋转的情况，因为无论如何旋转包围球都不需要再次更新。但是对于长条形的物体，包围球的紧密性不好，这会让游戏效果很差。</a:t>
            </a:r>
          </a:p>
          <a:p>
            <a:endParaRPr lang="zh-CN" altLang="en-US" dirty="0"/>
          </a:p>
        </p:txBody>
      </p:sp>
    </p:spTree>
    <p:extLst>
      <p:ext uri="{BB962C8B-B14F-4D97-AF65-F5344CB8AC3E}">
        <p14:creationId xmlns:p14="http://schemas.microsoft.com/office/powerpoint/2010/main" val="419374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AABB</a:t>
            </a:r>
            <a:r>
              <a:rPr lang="zh-CN" altLang="en-US" dirty="0"/>
              <a:t>包围盒 </a:t>
            </a:r>
          </a:p>
        </p:txBody>
      </p:sp>
      <p:sp>
        <p:nvSpPr>
          <p:cNvPr id="3" name="内容占位符 2"/>
          <p:cNvSpPr>
            <a:spLocks noGrp="1"/>
          </p:cNvSpPr>
          <p:nvPr>
            <p:ph idx="1"/>
          </p:nvPr>
        </p:nvSpPr>
        <p:spPr/>
        <p:txBody>
          <a:bodyPr>
            <a:normAutofit fontScale="85000" lnSpcReduction="10000"/>
          </a:bodyPr>
          <a:lstStyle/>
          <a:p>
            <a:r>
              <a:rPr lang="en-US" altLang="zh-CN" dirty="0" smtClean="0"/>
              <a:t>AABB</a:t>
            </a:r>
            <a:r>
              <a:rPr lang="zh-CN" altLang="zh-CN" dirty="0"/>
              <a:t>（轴对齐包围盒，</a:t>
            </a:r>
            <a:r>
              <a:rPr lang="en-US" altLang="zh-CN" dirty="0"/>
              <a:t>Axis Aligned Bounding Box</a:t>
            </a:r>
            <a:r>
              <a:rPr lang="zh-CN" altLang="zh-CN" dirty="0"/>
              <a:t>）是碰撞检测中使用最广泛的一种包围盒</a:t>
            </a:r>
            <a:r>
              <a:rPr lang="zh-CN" altLang="zh-CN" dirty="0" smtClean="0"/>
              <a:t>结构</a:t>
            </a:r>
            <a:endParaRPr lang="en-US" altLang="zh-CN" dirty="0" smtClean="0"/>
          </a:p>
          <a:p>
            <a:r>
              <a:rPr lang="zh-CN" altLang="zh-CN" dirty="0" smtClean="0"/>
              <a:t>在</a:t>
            </a:r>
            <a:r>
              <a:rPr lang="en-US" altLang="zh-CN" dirty="0"/>
              <a:t>3D</a:t>
            </a:r>
            <a:r>
              <a:rPr lang="zh-CN" altLang="zh-CN" dirty="0"/>
              <a:t>空间中，一个物体的</a:t>
            </a:r>
            <a:r>
              <a:rPr lang="en-US" altLang="zh-CN" dirty="0"/>
              <a:t>AABB</a:t>
            </a:r>
            <a:r>
              <a:rPr lang="zh-CN" altLang="zh-CN" dirty="0"/>
              <a:t>被定义为包含该碰撞体、各边平行于坐标轴的最小六面体，即所有的</a:t>
            </a:r>
            <a:r>
              <a:rPr lang="en-US" altLang="zh-CN" dirty="0"/>
              <a:t>AABB</a:t>
            </a:r>
            <a:r>
              <a:rPr lang="zh-CN" altLang="zh-CN" dirty="0"/>
              <a:t>具有一致的</a:t>
            </a:r>
            <a:r>
              <a:rPr lang="zh-CN" altLang="zh-CN" dirty="0" smtClean="0"/>
              <a:t>方向</a:t>
            </a:r>
            <a:endParaRPr lang="en-US" altLang="zh-CN" dirty="0" smtClean="0"/>
          </a:p>
          <a:p>
            <a:r>
              <a:rPr lang="zh-CN" altLang="zh-CN" dirty="0" smtClean="0"/>
              <a:t>因此</a:t>
            </a:r>
            <a:r>
              <a:rPr lang="zh-CN" altLang="zh-CN" dirty="0"/>
              <a:t>，描述一个</a:t>
            </a:r>
            <a:r>
              <a:rPr lang="en-US" altLang="zh-CN" dirty="0"/>
              <a:t>AABB</a:t>
            </a:r>
            <a:r>
              <a:rPr lang="zh-CN" altLang="zh-CN" dirty="0"/>
              <a:t>仅需六个</a:t>
            </a:r>
            <a:r>
              <a:rPr lang="zh-CN" altLang="zh-CN" dirty="0" smtClean="0"/>
              <a:t>标量</a:t>
            </a:r>
            <a:endParaRPr lang="en-US" altLang="zh-CN" dirty="0" smtClean="0"/>
          </a:p>
          <a:p>
            <a:r>
              <a:rPr lang="en-US" altLang="zh-CN" dirty="0" smtClean="0"/>
              <a:t>AABB</a:t>
            </a:r>
            <a:r>
              <a:rPr lang="zh-CN" altLang="zh-CN" dirty="0"/>
              <a:t>的最大特点是仅执行相应坐标值之间的比较就可以进行相交测试。</a:t>
            </a:r>
          </a:p>
          <a:p>
            <a:endParaRPr lang="zh-CN" altLang="en-US" dirty="0"/>
          </a:p>
        </p:txBody>
      </p:sp>
    </p:spTree>
    <p:extLst>
      <p:ext uri="{BB962C8B-B14F-4D97-AF65-F5344CB8AC3E}">
        <p14:creationId xmlns:p14="http://schemas.microsoft.com/office/powerpoint/2010/main" val="1862475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 name="图片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275606"/>
            <a:ext cx="3557588" cy="2676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6688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r>
                  <a:rPr lang="en-US" altLang="zh-CN" dirty="0"/>
                  <a:t>AABB</a:t>
                </a:r>
                <a:r>
                  <a:rPr lang="zh-CN" altLang="zh-CN" dirty="0"/>
                  <a:t>的数据结构有三种构造方式，一种是保存各坐标轴上的最小值和最大值。即</a:t>
                </a:r>
                <a:r>
                  <a:rPr lang="en-US" altLang="zh-CN" dirty="0"/>
                  <a:t>AABB</a:t>
                </a:r>
                <a:r>
                  <a:rPr lang="zh-CN" altLang="zh-CN" dirty="0"/>
                  <a:t>包围盒中物体任意一点</a:t>
                </a:r>
                <a:r>
                  <a:rPr lang="en-US" altLang="zh-CN" dirty="0"/>
                  <a:t>p</a:t>
                </a:r>
                <a:r>
                  <a:rPr lang="zh-CN" altLang="zh-CN" dirty="0"/>
                  <a:t>的坐标的取值范围满足：</a:t>
                </a:r>
                <a14:m>
                  <m:oMath xmlns:m="http://schemas.openxmlformats.org/officeDocument/2006/math">
                    <m:r>
                      <m:rPr>
                        <m:sty m:val="p"/>
                      </m:rPr>
                      <a:rPr lang="en-US" altLang="zh-CN"/>
                      <m:t>min</m:t>
                    </m:r>
                    <m:r>
                      <a:rPr lang="en-US" altLang="zh-CN"/>
                      <m:t>.</m:t>
                    </m:r>
                    <m:r>
                      <m:rPr>
                        <m:sty m:val="p"/>
                      </m:rPr>
                      <a:rPr lang="en-US" altLang="zh-CN"/>
                      <m:t>x</m:t>
                    </m:r>
                    <m:r>
                      <a:rPr lang="zh-CN" altLang="zh-CN"/>
                      <m:t>≤</m:t>
                    </m:r>
                    <m:r>
                      <m:rPr>
                        <m:sty m:val="p"/>
                      </m:rPr>
                      <a:rPr lang="en-US" altLang="zh-CN"/>
                      <m:t>p</m:t>
                    </m:r>
                    <m:r>
                      <a:rPr lang="en-US" altLang="zh-CN"/>
                      <m:t>.</m:t>
                    </m:r>
                    <m:r>
                      <m:rPr>
                        <m:sty m:val="p"/>
                      </m:rPr>
                      <a:rPr lang="en-US" altLang="zh-CN"/>
                      <m:t>x</m:t>
                    </m:r>
                    <m:r>
                      <a:rPr lang="zh-CN" altLang="zh-CN"/>
                      <m:t>≤</m:t>
                    </m:r>
                    <m:r>
                      <m:rPr>
                        <m:sty m:val="p"/>
                      </m:rPr>
                      <a:rPr lang="en-US" altLang="zh-CN"/>
                      <m:t>max</m:t>
                    </m:r>
                    <m:r>
                      <a:rPr lang="en-US" altLang="zh-CN"/>
                      <m:t>.</m:t>
                    </m:r>
                    <m:r>
                      <m:rPr>
                        <m:sty m:val="p"/>
                      </m:rPr>
                      <a:rPr lang="en-US" altLang="zh-CN"/>
                      <m:t>x</m:t>
                    </m:r>
                  </m:oMath>
                </a14:m>
                <a:r>
                  <a:rPr lang="en-US" altLang="zh-CN" dirty="0"/>
                  <a:t> , </a:t>
                </a:r>
                <a14:m>
                  <m:oMath xmlns:m="http://schemas.openxmlformats.org/officeDocument/2006/math">
                    <m:r>
                      <m:rPr>
                        <m:sty m:val="p"/>
                      </m:rPr>
                      <a:rPr lang="en-US" altLang="zh-CN"/>
                      <m:t>min</m:t>
                    </m:r>
                    <m:r>
                      <a:rPr lang="en-US" altLang="zh-CN"/>
                      <m:t>.</m:t>
                    </m:r>
                    <m:r>
                      <m:rPr>
                        <m:sty m:val="p"/>
                      </m:rPr>
                      <a:rPr lang="en-US" altLang="zh-CN"/>
                      <m:t>y</m:t>
                    </m:r>
                    <m:r>
                      <a:rPr lang="zh-CN" altLang="zh-CN"/>
                      <m:t>≤</m:t>
                    </m:r>
                    <m:r>
                      <m:rPr>
                        <m:sty m:val="p"/>
                      </m:rPr>
                      <a:rPr lang="en-US" altLang="zh-CN"/>
                      <m:t>p</m:t>
                    </m:r>
                    <m:r>
                      <a:rPr lang="en-US" altLang="zh-CN"/>
                      <m:t>.</m:t>
                    </m:r>
                    <m:r>
                      <m:rPr>
                        <m:sty m:val="p"/>
                      </m:rPr>
                      <a:rPr lang="en-US" altLang="zh-CN"/>
                      <m:t>y</m:t>
                    </m:r>
                    <m:r>
                      <a:rPr lang="zh-CN" altLang="zh-CN"/>
                      <m:t>≤</m:t>
                    </m:r>
                    <m:r>
                      <m:rPr>
                        <m:sty m:val="p"/>
                      </m:rPr>
                      <a:rPr lang="en-US" altLang="zh-CN"/>
                      <m:t>max</m:t>
                    </m:r>
                    <m:r>
                      <a:rPr lang="en-US" altLang="zh-CN"/>
                      <m:t>.</m:t>
                    </m:r>
                    <m:r>
                      <m:rPr>
                        <m:sty m:val="p"/>
                      </m:rPr>
                      <a:rPr lang="en-US" altLang="zh-CN"/>
                      <m:t>y</m:t>
                    </m:r>
                  </m:oMath>
                </a14:m>
                <a:r>
                  <a:rPr lang="en-US" altLang="zh-CN" dirty="0"/>
                  <a:t> , </a:t>
                </a:r>
                <a14:m>
                  <m:oMath xmlns:m="http://schemas.openxmlformats.org/officeDocument/2006/math">
                    <m:r>
                      <m:rPr>
                        <m:sty m:val="p"/>
                      </m:rPr>
                      <a:rPr lang="en-US" altLang="zh-CN"/>
                      <m:t>min</m:t>
                    </m:r>
                    <m:r>
                      <a:rPr lang="en-US" altLang="zh-CN"/>
                      <m:t>.</m:t>
                    </m:r>
                    <m:r>
                      <m:rPr>
                        <m:sty m:val="p"/>
                      </m:rPr>
                      <a:rPr lang="en-US" altLang="zh-CN"/>
                      <m:t>z</m:t>
                    </m:r>
                    <m:r>
                      <a:rPr lang="zh-CN" altLang="zh-CN"/>
                      <m:t>≤</m:t>
                    </m:r>
                    <m:r>
                      <m:rPr>
                        <m:sty m:val="p"/>
                      </m:rPr>
                      <a:rPr lang="en-US" altLang="zh-CN"/>
                      <m:t>p</m:t>
                    </m:r>
                    <m:r>
                      <a:rPr lang="en-US" altLang="zh-CN"/>
                      <m:t>.</m:t>
                    </m:r>
                    <m:r>
                      <m:rPr>
                        <m:sty m:val="p"/>
                      </m:rPr>
                      <a:rPr lang="en-US" altLang="zh-CN"/>
                      <m:t>z</m:t>
                    </m:r>
                    <m:r>
                      <a:rPr lang="zh-CN" altLang="zh-CN"/>
                      <m:t>≤</m:t>
                    </m:r>
                    <m:r>
                      <m:rPr>
                        <m:sty m:val="p"/>
                      </m:rPr>
                      <a:rPr lang="en-US" altLang="zh-CN"/>
                      <m:t>max</m:t>
                    </m:r>
                    <m:r>
                      <a:rPr lang="en-US" altLang="zh-CN"/>
                      <m:t>.</m:t>
                    </m:r>
                    <m:r>
                      <m:rPr>
                        <m:sty m:val="p"/>
                      </m:rPr>
                      <a:rPr lang="en-US" altLang="zh-CN"/>
                      <m:t>z</m:t>
                    </m:r>
                  </m:oMath>
                </a14:m>
                <a:r>
                  <a:rPr lang="en-US" altLang="zh-CN" dirty="0"/>
                  <a:t> ,</a:t>
                </a:r>
                <a:r>
                  <a:rPr lang="zh-CN" altLang="zh-CN" dirty="0"/>
                  <a:t>其中</a:t>
                </a:r>
                <a14:m>
                  <m:oMath xmlns:m="http://schemas.openxmlformats.org/officeDocument/2006/math">
                    <m:r>
                      <m:rPr>
                        <m:sty m:val="p"/>
                      </m:rPr>
                      <a:rPr lang="en-US" altLang="zh-CN"/>
                      <m:t>min</m:t>
                    </m:r>
                  </m:oMath>
                </a14:m>
                <a:r>
                  <a:rPr lang="zh-CN" altLang="zh-CN" dirty="0"/>
                  <a:t>表示最小值，</a:t>
                </a:r>
                <a14:m>
                  <m:oMath xmlns:m="http://schemas.openxmlformats.org/officeDocument/2006/math">
                    <m:r>
                      <m:rPr>
                        <m:sty m:val="p"/>
                      </m:rPr>
                      <a:rPr lang="en-US" altLang="zh-CN"/>
                      <m:t>max</m:t>
                    </m:r>
                  </m:oMath>
                </a14:m>
                <a:r>
                  <a:rPr lang="zh-CN" altLang="zh-CN" dirty="0"/>
                  <a:t>表示最大值，该表达方式将包围体空间区域界定为两个对角顶点：</a:t>
                </a:r>
                <a14:m>
                  <m:oMath xmlns:m="http://schemas.openxmlformats.org/officeDocument/2006/math">
                    <m:r>
                      <m:rPr>
                        <m:sty m:val="p"/>
                      </m:rPr>
                      <a:rPr lang="en-US" altLang="zh-CN"/>
                      <m:t>min</m:t>
                    </m:r>
                  </m:oMath>
                </a14:m>
                <a:r>
                  <a:rPr lang="zh-CN" altLang="zh-CN" dirty="0"/>
                  <a:t>和</a:t>
                </a:r>
                <a14:m>
                  <m:oMath xmlns:m="http://schemas.openxmlformats.org/officeDocument/2006/math">
                    <m:r>
                      <m:rPr>
                        <m:sty m:val="p"/>
                      </m:rPr>
                      <a:rPr lang="en-US" altLang="zh-CN"/>
                      <m:t>max</m:t>
                    </m:r>
                  </m:oMath>
                </a14:m>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70" t="-3052" r="-3037" b="-17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5087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76438"/>
            <a:ext cx="5349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08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碰撞</a:t>
            </a:r>
            <a:r>
              <a:rPr lang="zh-CN" altLang="zh-CN" dirty="0"/>
              <a:t>检测的基本原理</a:t>
            </a:r>
            <a:r>
              <a:rPr lang="en-US" altLang="zh-CN" dirty="0"/>
              <a:t>	</a:t>
            </a:r>
            <a:endParaRPr lang="zh-CN" altLang="zh-CN" dirty="0"/>
          </a:p>
          <a:p>
            <a:r>
              <a:rPr lang="zh-CN" altLang="zh-CN" dirty="0"/>
              <a:t>包围球体</a:t>
            </a:r>
            <a:r>
              <a:rPr lang="en-US" altLang="zh-CN" dirty="0"/>
              <a:t>	</a:t>
            </a:r>
            <a:endParaRPr lang="zh-CN" altLang="zh-CN" dirty="0"/>
          </a:p>
          <a:p>
            <a:r>
              <a:rPr lang="en-US" altLang="zh-CN" dirty="0"/>
              <a:t>AABB</a:t>
            </a:r>
            <a:r>
              <a:rPr lang="zh-CN" altLang="zh-CN" dirty="0"/>
              <a:t>包围盒</a:t>
            </a:r>
          </a:p>
          <a:p>
            <a:r>
              <a:rPr lang="en-US" altLang="zh-CN" dirty="0"/>
              <a:t>OBB</a:t>
            </a:r>
            <a:r>
              <a:rPr lang="zh-CN" altLang="zh-CN" dirty="0"/>
              <a:t>包围盒</a:t>
            </a:r>
            <a:r>
              <a:rPr lang="en-US" altLang="zh-CN" dirty="0"/>
              <a:t>	</a:t>
            </a:r>
            <a:endParaRPr lang="zh-CN" altLang="zh-CN" dirty="0"/>
          </a:p>
          <a:p>
            <a:r>
              <a:rPr lang="en-US" altLang="zh-CN" dirty="0"/>
              <a:t>k-DOP</a:t>
            </a:r>
            <a:r>
              <a:rPr lang="zh-CN" altLang="zh-CN" dirty="0"/>
              <a:t>包围体</a:t>
            </a:r>
            <a:r>
              <a:rPr lang="en-US" altLang="zh-CN" dirty="0"/>
              <a:t>	</a:t>
            </a:r>
            <a:endParaRPr lang="zh-CN" altLang="zh-CN" dirty="0"/>
          </a:p>
          <a:p>
            <a:r>
              <a:rPr lang="zh-CN" altLang="zh-CN" dirty="0"/>
              <a:t>线面相交测试</a:t>
            </a:r>
            <a:r>
              <a:rPr lang="en-US" altLang="zh-CN" dirty="0"/>
              <a:t>	</a:t>
            </a:r>
            <a:endParaRPr lang="zh-CN" altLang="zh-CN" dirty="0"/>
          </a:p>
          <a:p>
            <a:r>
              <a:rPr lang="zh-CN" altLang="zh-CN" dirty="0"/>
              <a:t>直线与三角形相交测试</a:t>
            </a:r>
            <a:r>
              <a:rPr lang="en-US" altLang="zh-CN" dirty="0"/>
              <a:t>	</a:t>
            </a:r>
            <a:endParaRPr lang="zh-CN" altLang="zh-CN" dirty="0"/>
          </a:p>
          <a:p>
            <a:r>
              <a:rPr lang="zh-CN" altLang="zh-CN" dirty="0"/>
              <a:t>三角形相交测试</a:t>
            </a:r>
            <a:r>
              <a:rPr lang="en-US" altLang="zh-CN" dirty="0"/>
              <a:t>	</a:t>
            </a:r>
            <a:endParaRPr lang="zh-CN" altLang="zh-CN" dirty="0"/>
          </a:p>
          <a:p>
            <a:r>
              <a:rPr lang="zh-CN" altLang="zh-CN" dirty="0"/>
              <a:t>平面相交测试</a:t>
            </a:r>
            <a:r>
              <a:rPr lang="en-US" altLang="zh-CN"/>
              <a:t>	</a:t>
            </a:r>
            <a:endParaRPr lang="zh-CN" altLang="zh-CN" dirty="0"/>
          </a:p>
          <a:p>
            <a:endParaRPr lang="zh-CN" altLang="en-US" dirty="0"/>
          </a:p>
        </p:txBody>
      </p:sp>
    </p:spTree>
    <p:extLst>
      <p:ext uri="{BB962C8B-B14F-4D97-AF65-F5344CB8AC3E}">
        <p14:creationId xmlns:p14="http://schemas.microsoft.com/office/powerpoint/2010/main" val="233861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另一种构造方式是保存最小顶点值和一个盒子长度</a:t>
                </a:r>
                <a14:m>
                  <m:oMath xmlns:m="http://schemas.openxmlformats.org/officeDocument/2006/math">
                    <m:r>
                      <m:rPr>
                        <m:sty m:val="p"/>
                      </m:rPr>
                      <a:rPr lang="en-US" altLang="zh-CN"/>
                      <m:t>dx</m:t>
                    </m:r>
                  </m:oMath>
                </a14:m>
                <a:r>
                  <a:rPr lang="zh-CN" altLang="zh-CN" dirty="0"/>
                  <a:t>、</a:t>
                </a:r>
                <a14:m>
                  <m:oMath xmlns:m="http://schemas.openxmlformats.org/officeDocument/2006/math">
                    <m:r>
                      <m:rPr>
                        <m:sty m:val="p"/>
                      </m:rPr>
                      <a:rPr lang="en-US" altLang="zh-CN"/>
                      <m:t>dy</m:t>
                    </m:r>
                  </m:oMath>
                </a14:m>
                <a:r>
                  <a:rPr lang="zh-CN" altLang="zh-CN" dirty="0"/>
                  <a:t>和</a:t>
                </a:r>
                <a14:m>
                  <m:oMath xmlns:m="http://schemas.openxmlformats.org/officeDocument/2006/math">
                    <m:r>
                      <m:rPr>
                        <m:sty m:val="p"/>
                      </m:rPr>
                      <a:rPr lang="en-US" altLang="zh-CN"/>
                      <m:t>dz</m:t>
                    </m:r>
                  </m:oMath>
                </a14:m>
                <a:r>
                  <a:rPr lang="zh-CN" altLang="zh-CN" dirty="0"/>
                  <a:t>，即</a:t>
                </a:r>
                <a:r>
                  <a:rPr lang="en-US" altLang="zh-CN" dirty="0"/>
                  <a:t>AABB</a:t>
                </a:r>
                <a:r>
                  <a:rPr lang="zh-CN" altLang="zh-CN" dirty="0"/>
                  <a:t>包围盒中一点</a:t>
                </a:r>
                <a:r>
                  <a:rPr lang="en-US" altLang="zh-CN" dirty="0"/>
                  <a:t>p</a:t>
                </a:r>
                <a:r>
                  <a:rPr lang="zh-CN" altLang="zh-CN" dirty="0"/>
                  <a:t>的坐标的取值范围应该满足：</a:t>
                </a:r>
                <a14:m>
                  <m:oMath xmlns:m="http://schemas.openxmlformats.org/officeDocument/2006/math">
                    <m:r>
                      <m:rPr>
                        <m:sty m:val="p"/>
                      </m:rPr>
                      <a:rPr lang="en-US" altLang="zh-CN"/>
                      <m:t>min</m:t>
                    </m:r>
                    <m:r>
                      <a:rPr lang="en-US" altLang="zh-CN"/>
                      <m:t>.</m:t>
                    </m:r>
                    <m:r>
                      <m:rPr>
                        <m:sty m:val="p"/>
                      </m:rPr>
                      <a:rPr lang="en-US" altLang="zh-CN"/>
                      <m:t>x</m:t>
                    </m:r>
                    <m:r>
                      <a:rPr lang="zh-CN" altLang="zh-CN"/>
                      <m:t>≤</m:t>
                    </m:r>
                    <m:r>
                      <m:rPr>
                        <m:sty m:val="p"/>
                      </m:rPr>
                      <a:rPr lang="en-US" altLang="zh-CN"/>
                      <m:t>p</m:t>
                    </m:r>
                    <m:r>
                      <a:rPr lang="en-US" altLang="zh-CN"/>
                      <m:t>.</m:t>
                    </m:r>
                    <m:r>
                      <m:rPr>
                        <m:sty m:val="p"/>
                      </m:rPr>
                      <a:rPr lang="en-US" altLang="zh-CN"/>
                      <m:t>x</m:t>
                    </m:r>
                    <m:r>
                      <a:rPr lang="zh-CN" altLang="zh-CN"/>
                      <m:t>≤</m:t>
                    </m:r>
                    <m:r>
                      <m:rPr>
                        <m:sty m:val="p"/>
                      </m:rPr>
                      <a:rPr lang="en-US" altLang="zh-CN"/>
                      <m:t>min</m:t>
                    </m:r>
                    <m:r>
                      <a:rPr lang="en-US" altLang="zh-CN"/>
                      <m:t>.</m:t>
                    </m:r>
                    <m:r>
                      <m:rPr>
                        <m:sty m:val="p"/>
                      </m:rPr>
                      <a:rPr lang="en-US" altLang="zh-CN"/>
                      <m:t>x</m:t>
                    </m:r>
                    <m:r>
                      <a:rPr lang="en-US" altLang="zh-CN"/>
                      <m:t>+</m:t>
                    </m:r>
                    <m:r>
                      <m:rPr>
                        <m:sty m:val="p"/>
                      </m:rPr>
                      <a:rPr lang="en-US" altLang="zh-CN"/>
                      <m:t>dx</m:t>
                    </m:r>
                  </m:oMath>
                </a14:m>
                <a:r>
                  <a:rPr lang="zh-CN" altLang="zh-CN" dirty="0"/>
                  <a:t>，</a:t>
                </a:r>
                <a14:m>
                  <m:oMath xmlns:m="http://schemas.openxmlformats.org/officeDocument/2006/math">
                    <m:r>
                      <m:rPr>
                        <m:sty m:val="p"/>
                      </m:rPr>
                      <a:rPr lang="en-US" altLang="zh-CN"/>
                      <m:t>min</m:t>
                    </m:r>
                    <m:r>
                      <a:rPr lang="en-US" altLang="zh-CN"/>
                      <m:t>.</m:t>
                    </m:r>
                    <m:r>
                      <m:rPr>
                        <m:sty m:val="p"/>
                      </m:rPr>
                      <a:rPr lang="en-US" altLang="zh-CN"/>
                      <m:t>y</m:t>
                    </m:r>
                    <m:r>
                      <a:rPr lang="zh-CN" altLang="zh-CN"/>
                      <m:t>≤</m:t>
                    </m:r>
                    <m:r>
                      <m:rPr>
                        <m:sty m:val="p"/>
                      </m:rPr>
                      <a:rPr lang="en-US" altLang="zh-CN"/>
                      <m:t>p</m:t>
                    </m:r>
                    <m:r>
                      <a:rPr lang="en-US" altLang="zh-CN"/>
                      <m:t>.</m:t>
                    </m:r>
                    <m:r>
                      <m:rPr>
                        <m:sty m:val="p"/>
                      </m:rPr>
                      <a:rPr lang="en-US" altLang="zh-CN"/>
                      <m:t>y</m:t>
                    </m:r>
                    <m:r>
                      <a:rPr lang="zh-CN" altLang="zh-CN"/>
                      <m:t>≤</m:t>
                    </m:r>
                    <m:r>
                      <m:rPr>
                        <m:sty m:val="p"/>
                      </m:rPr>
                      <a:rPr lang="en-US" altLang="zh-CN"/>
                      <m:t>min</m:t>
                    </m:r>
                    <m:r>
                      <a:rPr lang="en-US" altLang="zh-CN"/>
                      <m:t>.</m:t>
                    </m:r>
                    <m:r>
                      <m:rPr>
                        <m:sty m:val="p"/>
                      </m:rPr>
                      <a:rPr lang="en-US" altLang="zh-CN"/>
                      <m:t>y</m:t>
                    </m:r>
                    <m:r>
                      <a:rPr lang="en-US" altLang="zh-CN"/>
                      <m:t>+</m:t>
                    </m:r>
                    <m:r>
                      <m:rPr>
                        <m:sty m:val="p"/>
                      </m:rPr>
                      <a:rPr lang="en-US" altLang="zh-CN"/>
                      <m:t>dy</m:t>
                    </m:r>
                  </m:oMath>
                </a14:m>
                <a:r>
                  <a:rPr lang="zh-CN" altLang="zh-CN" dirty="0"/>
                  <a:t>，</a:t>
                </a:r>
                <a14:m>
                  <m:oMath xmlns:m="http://schemas.openxmlformats.org/officeDocument/2006/math">
                    <m:r>
                      <m:rPr>
                        <m:sty m:val="p"/>
                      </m:rPr>
                      <a:rPr lang="en-US" altLang="zh-CN"/>
                      <m:t>min</m:t>
                    </m:r>
                    <m:r>
                      <a:rPr lang="en-US" altLang="zh-CN"/>
                      <m:t>.</m:t>
                    </m:r>
                    <m:r>
                      <m:rPr>
                        <m:sty m:val="p"/>
                      </m:rPr>
                      <a:rPr lang="en-US" altLang="zh-CN"/>
                      <m:t>z</m:t>
                    </m:r>
                    <m:r>
                      <a:rPr lang="zh-CN" altLang="zh-CN"/>
                      <m:t>≤</m:t>
                    </m:r>
                    <m:r>
                      <m:rPr>
                        <m:sty m:val="p"/>
                      </m:rPr>
                      <a:rPr lang="en-US" altLang="zh-CN"/>
                      <m:t>p</m:t>
                    </m:r>
                    <m:r>
                      <a:rPr lang="en-US" altLang="zh-CN"/>
                      <m:t>.</m:t>
                    </m:r>
                    <m:r>
                      <m:rPr>
                        <m:sty m:val="p"/>
                      </m:rPr>
                      <a:rPr lang="en-US" altLang="zh-CN"/>
                      <m:t>z</m:t>
                    </m:r>
                    <m:r>
                      <a:rPr lang="zh-CN" altLang="zh-CN"/>
                      <m:t>≤</m:t>
                    </m:r>
                    <m:r>
                      <m:rPr>
                        <m:sty m:val="p"/>
                      </m:rPr>
                      <a:rPr lang="en-US" altLang="zh-CN"/>
                      <m:t>min</m:t>
                    </m:r>
                    <m:r>
                      <a:rPr lang="en-US" altLang="zh-CN"/>
                      <m:t>.</m:t>
                    </m:r>
                    <m:r>
                      <m:rPr>
                        <m:sty m:val="p"/>
                      </m:rPr>
                      <a:rPr lang="en-US" altLang="zh-CN"/>
                      <m:t>z</m:t>
                    </m:r>
                    <m:r>
                      <a:rPr lang="en-US" altLang="zh-CN"/>
                      <m:t>+</m:t>
                    </m:r>
                    <m:r>
                      <m:rPr>
                        <m:sty m:val="p"/>
                      </m:rPr>
                      <a:rPr lang="en-US" altLang="zh-CN"/>
                      <m:t>dz</m:t>
                    </m:r>
                  </m:oMath>
                </a14:m>
                <a:r>
                  <a:rPr lang="zh-CN" altLang="zh-CN" dirty="0"/>
                  <a:t>，如下所示：</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2334" r="-5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663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878013"/>
            <a:ext cx="5349875"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870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最后一种是保存</a:t>
                </a:r>
                <a:r>
                  <a:rPr lang="en-US" altLang="zh-CN" dirty="0"/>
                  <a:t>AABB</a:t>
                </a:r>
                <a:r>
                  <a:rPr lang="zh-CN" altLang="zh-CN" dirty="0"/>
                  <a:t>包围盒的中心点</a:t>
                </a:r>
                <a:r>
                  <a:rPr lang="en-US" altLang="zh-CN" dirty="0"/>
                  <a:t>C</a:t>
                </a:r>
                <a:r>
                  <a:rPr lang="zh-CN" altLang="zh-CN" dirty="0"/>
                  <a:t>，以及各轴向半径</a:t>
                </a:r>
                <a14:m>
                  <m:oMath xmlns:m="http://schemas.openxmlformats.org/officeDocument/2006/math">
                    <m:r>
                      <m:rPr>
                        <m:sty m:val="p"/>
                      </m:rPr>
                      <a:rPr lang="en-US" altLang="zh-CN"/>
                      <m:t>rx</m:t>
                    </m:r>
                  </m:oMath>
                </a14:m>
                <a:r>
                  <a:rPr lang="zh-CN" altLang="zh-CN" dirty="0"/>
                  <a:t>、</a:t>
                </a:r>
                <a14:m>
                  <m:oMath xmlns:m="http://schemas.openxmlformats.org/officeDocument/2006/math">
                    <m:r>
                      <m:rPr>
                        <m:sty m:val="p"/>
                      </m:rPr>
                      <a:rPr lang="en-US" altLang="zh-CN"/>
                      <m:t>ry</m:t>
                    </m:r>
                  </m:oMath>
                </a14:m>
                <a:r>
                  <a:rPr lang="zh-CN" altLang="zh-CN" dirty="0"/>
                  <a:t>和</a:t>
                </a:r>
                <a14:m>
                  <m:oMath xmlns:m="http://schemas.openxmlformats.org/officeDocument/2006/math">
                    <m:r>
                      <m:rPr>
                        <m:sty m:val="p"/>
                      </m:rPr>
                      <a:rPr lang="en-US" altLang="zh-CN"/>
                      <m:t>rz</m:t>
                    </m:r>
                  </m:oMath>
                </a14:m>
                <a:r>
                  <a:rPr lang="zh-CN" altLang="zh-CN" dirty="0"/>
                  <a:t>，即包围盒中任意一点</a:t>
                </a:r>
                <a:r>
                  <a:rPr lang="en-US" altLang="zh-CN" dirty="0"/>
                  <a:t>p</a:t>
                </a:r>
                <a:r>
                  <a:rPr lang="zh-CN" altLang="zh-CN" dirty="0"/>
                  <a:t>的坐标的取值范围应该满足：</a:t>
                </a:r>
                <a14:m>
                  <m:oMath xmlns:m="http://schemas.openxmlformats.org/officeDocument/2006/math">
                    <m:d>
                      <m:dPr>
                        <m:begChr m:val="|"/>
                        <m:endChr m:val="|"/>
                        <m:ctrlPr>
                          <a:rPr lang="zh-CN" altLang="zh-CN" i="1"/>
                        </m:ctrlPr>
                      </m:dPr>
                      <m:e>
                        <m:r>
                          <m:rPr>
                            <m:sty m:val="p"/>
                          </m:rPr>
                          <a:rPr lang="en-US" altLang="zh-CN"/>
                          <m:t>c</m:t>
                        </m:r>
                        <m:r>
                          <a:rPr lang="en-US" altLang="zh-CN"/>
                          <m:t>.</m:t>
                        </m:r>
                        <m:r>
                          <m:rPr>
                            <m:sty m:val="p"/>
                          </m:rPr>
                          <a:rPr lang="en-US" altLang="zh-CN"/>
                          <m:t>x</m:t>
                        </m:r>
                        <m:r>
                          <a:rPr lang="en-US" altLang="zh-CN" i="1"/>
                          <m:t>−</m:t>
                        </m:r>
                        <m:r>
                          <m:rPr>
                            <m:sty m:val="p"/>
                          </m:rPr>
                          <a:rPr lang="en-US" altLang="zh-CN"/>
                          <m:t>p</m:t>
                        </m:r>
                        <m:r>
                          <a:rPr lang="en-US" altLang="zh-CN"/>
                          <m:t>.</m:t>
                        </m:r>
                        <m:r>
                          <m:rPr>
                            <m:sty m:val="p"/>
                          </m:rPr>
                          <a:rPr lang="en-US" altLang="zh-CN"/>
                          <m:t>x</m:t>
                        </m:r>
                      </m:e>
                    </m:d>
                    <m:r>
                      <a:rPr lang="zh-CN" altLang="zh-CN"/>
                      <m:t>≤</m:t>
                    </m:r>
                    <m:r>
                      <m:rPr>
                        <m:sty m:val="p"/>
                      </m:rPr>
                      <a:rPr lang="en-US" altLang="zh-CN"/>
                      <m:t>rx</m:t>
                    </m:r>
                  </m:oMath>
                </a14:m>
                <a:r>
                  <a:rPr lang="zh-CN" altLang="zh-CN" dirty="0"/>
                  <a:t>，</a:t>
                </a:r>
                <a14:m>
                  <m:oMath xmlns:m="http://schemas.openxmlformats.org/officeDocument/2006/math">
                    <m:d>
                      <m:dPr>
                        <m:begChr m:val="|"/>
                        <m:endChr m:val="|"/>
                        <m:ctrlPr>
                          <a:rPr lang="zh-CN" altLang="zh-CN" i="1"/>
                        </m:ctrlPr>
                      </m:dPr>
                      <m:e>
                        <m:r>
                          <m:rPr>
                            <m:sty m:val="p"/>
                          </m:rPr>
                          <a:rPr lang="en-US" altLang="zh-CN"/>
                          <m:t>c</m:t>
                        </m:r>
                        <m:r>
                          <a:rPr lang="en-US" altLang="zh-CN"/>
                          <m:t>.</m:t>
                        </m:r>
                        <m:r>
                          <m:rPr>
                            <m:sty m:val="p"/>
                          </m:rPr>
                          <a:rPr lang="en-US" altLang="zh-CN"/>
                          <m:t>y</m:t>
                        </m:r>
                        <m:r>
                          <a:rPr lang="en-US" altLang="zh-CN" i="1"/>
                          <m:t>−</m:t>
                        </m:r>
                        <m:r>
                          <m:rPr>
                            <m:sty m:val="p"/>
                          </m:rPr>
                          <a:rPr lang="en-US" altLang="zh-CN"/>
                          <m:t>p</m:t>
                        </m:r>
                        <m:r>
                          <a:rPr lang="en-US" altLang="zh-CN"/>
                          <m:t>.</m:t>
                        </m:r>
                        <m:r>
                          <m:rPr>
                            <m:sty m:val="p"/>
                          </m:rPr>
                          <a:rPr lang="en-US" altLang="zh-CN"/>
                          <m:t>y</m:t>
                        </m:r>
                      </m:e>
                    </m:d>
                    <m:r>
                      <a:rPr lang="zh-CN" altLang="zh-CN"/>
                      <m:t>≤</m:t>
                    </m:r>
                    <m:r>
                      <m:rPr>
                        <m:sty m:val="p"/>
                      </m:rPr>
                      <a:rPr lang="en-US" altLang="zh-CN"/>
                      <m:t>ry</m:t>
                    </m:r>
                  </m:oMath>
                </a14:m>
                <a:r>
                  <a:rPr lang="zh-CN" altLang="zh-CN" dirty="0"/>
                  <a:t>，</a:t>
                </a:r>
                <a14:m>
                  <m:oMath xmlns:m="http://schemas.openxmlformats.org/officeDocument/2006/math">
                    <m:d>
                      <m:dPr>
                        <m:begChr m:val="|"/>
                        <m:endChr m:val="|"/>
                        <m:ctrlPr>
                          <a:rPr lang="zh-CN" altLang="zh-CN" i="1"/>
                        </m:ctrlPr>
                      </m:dPr>
                      <m:e>
                        <m:r>
                          <m:rPr>
                            <m:sty m:val="p"/>
                          </m:rPr>
                          <a:rPr lang="en-US" altLang="zh-CN"/>
                          <m:t>c</m:t>
                        </m:r>
                        <m:r>
                          <a:rPr lang="en-US" altLang="zh-CN"/>
                          <m:t>.</m:t>
                        </m:r>
                        <m:r>
                          <m:rPr>
                            <m:sty m:val="p"/>
                          </m:rPr>
                          <a:rPr lang="en-US" altLang="zh-CN"/>
                          <m:t>z</m:t>
                        </m:r>
                        <m:r>
                          <a:rPr lang="en-US" altLang="zh-CN" i="1"/>
                          <m:t>−</m:t>
                        </m:r>
                        <m:r>
                          <m:rPr>
                            <m:sty m:val="p"/>
                          </m:rPr>
                          <a:rPr lang="en-US" altLang="zh-CN"/>
                          <m:t>p</m:t>
                        </m:r>
                        <m:r>
                          <a:rPr lang="en-US" altLang="zh-CN"/>
                          <m:t>.</m:t>
                        </m:r>
                        <m:r>
                          <m:rPr>
                            <m:sty m:val="p"/>
                          </m:rPr>
                          <a:rPr lang="en-US" altLang="zh-CN"/>
                          <m:t>z</m:t>
                        </m:r>
                      </m:e>
                    </m:d>
                    <m:r>
                      <a:rPr lang="zh-CN" altLang="zh-CN"/>
                      <m:t>≤</m:t>
                    </m:r>
                    <m:r>
                      <m:rPr>
                        <m:sty m:val="p"/>
                      </m:rPr>
                      <a:rPr lang="en-US" altLang="zh-CN"/>
                      <m:t>rz</m:t>
                    </m:r>
                  </m:oMath>
                </a14:m>
                <a:r>
                  <a:rPr lang="zh-CN" altLang="zh-CN" dirty="0"/>
                  <a:t>，如下所示：</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8527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76438"/>
            <a:ext cx="5349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528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如果考虑存储需求，“中心</a:t>
            </a:r>
            <a:r>
              <a:rPr lang="en-US" altLang="zh-CN" dirty="0"/>
              <a:t>­</a:t>
            </a:r>
            <a:r>
              <a:rPr lang="zh-CN" altLang="zh-CN" dirty="0"/>
              <a:t>和半径”模式与“最小值与直径”模式的这两种</a:t>
            </a:r>
            <a:r>
              <a:rPr lang="en-US" altLang="zh-CN" dirty="0"/>
              <a:t>AABB</a:t>
            </a:r>
            <a:r>
              <a:rPr lang="zh-CN" altLang="zh-CN" dirty="0"/>
              <a:t>数据结构最为经济，与中心位置坐标相比，半径只需几个字节就可以保存下来；“最小值和最大值”的方式占用存储空间最大，因为其中全部</a:t>
            </a:r>
            <a:r>
              <a:rPr lang="en-US" altLang="zh-CN" dirty="0"/>
              <a:t>6</a:t>
            </a:r>
            <a:r>
              <a:rPr lang="zh-CN" altLang="zh-CN" dirty="0"/>
              <a:t>个值都需要以相同的精度进行保存。</a:t>
            </a:r>
          </a:p>
          <a:p>
            <a:r>
              <a:rPr lang="en-US" altLang="zh-CN" dirty="0"/>
              <a:t>AABB</a:t>
            </a:r>
            <a:r>
              <a:rPr lang="zh-CN" altLang="zh-CN" dirty="0"/>
              <a:t>之间的相交测试比较直观。如果</a:t>
            </a:r>
            <a:r>
              <a:rPr lang="en-US" altLang="zh-CN" dirty="0"/>
              <a:t>AABB</a:t>
            </a:r>
            <a:r>
              <a:rPr lang="zh-CN" altLang="zh-CN" dirty="0"/>
              <a:t>在</a:t>
            </a:r>
            <a:r>
              <a:rPr lang="en-US" altLang="zh-CN" dirty="0"/>
              <a:t>3</a:t>
            </a:r>
            <a:r>
              <a:rPr lang="zh-CN" altLang="zh-CN" dirty="0"/>
              <a:t>个轴上都相交，那么</a:t>
            </a:r>
            <a:r>
              <a:rPr lang="en-US" altLang="zh-CN" dirty="0"/>
              <a:t>AABB</a:t>
            </a:r>
            <a:r>
              <a:rPr lang="zh-CN" altLang="zh-CN" dirty="0"/>
              <a:t>相交，其中，</a:t>
            </a:r>
            <a:r>
              <a:rPr lang="en-US" altLang="zh-CN" dirty="0"/>
              <a:t>AABB</a:t>
            </a:r>
            <a:r>
              <a:rPr lang="zh-CN" altLang="zh-CN" dirty="0"/>
              <a:t>沿每一个维度的有效范围可以看作是对应轴上的数值区间。</a:t>
            </a:r>
          </a:p>
          <a:p>
            <a:r>
              <a:rPr lang="zh-CN" altLang="zh-CN" dirty="0"/>
              <a:t>对于“最大值和最小值”方式，相交测试如下：</a:t>
            </a:r>
          </a:p>
          <a:p>
            <a:endParaRPr lang="zh-CN" altLang="en-US" dirty="0"/>
          </a:p>
        </p:txBody>
      </p:sp>
    </p:spTree>
    <p:extLst>
      <p:ext uri="{BB962C8B-B14F-4D97-AF65-F5344CB8AC3E}">
        <p14:creationId xmlns:p14="http://schemas.microsoft.com/office/powerpoint/2010/main" val="1015611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581150"/>
            <a:ext cx="5349875"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773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对于“最小值和直径”方式，相交测试如下：</a:t>
            </a:r>
          </a:p>
          <a:p>
            <a:endParaRPr lang="zh-CN" alt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2" y="2211710"/>
            <a:ext cx="53498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48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对于“中心和半径”方式，相交测试如下：</a:t>
            </a:r>
          </a:p>
          <a:p>
            <a:endParaRPr lang="zh-CN" alt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6630" y="1923678"/>
            <a:ext cx="53498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678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OBB</a:t>
            </a:r>
            <a:r>
              <a:rPr lang="zh-CN" altLang="en-US" dirty="0"/>
              <a:t>包围</a:t>
            </a:r>
            <a:r>
              <a:rPr lang="zh-CN" altLang="en-US" dirty="0" smtClean="0"/>
              <a:t>盒</a:t>
            </a:r>
            <a:endParaRPr lang="zh-CN" altLang="en-US" dirty="0"/>
          </a:p>
        </p:txBody>
      </p:sp>
      <p:sp>
        <p:nvSpPr>
          <p:cNvPr id="3" name="内容占位符 2"/>
          <p:cNvSpPr>
            <a:spLocks noGrp="1"/>
          </p:cNvSpPr>
          <p:nvPr>
            <p:ph idx="1"/>
          </p:nvPr>
        </p:nvSpPr>
        <p:spPr/>
        <p:txBody>
          <a:bodyPr>
            <a:normAutofit fontScale="92500"/>
          </a:bodyPr>
          <a:lstStyle/>
          <a:p>
            <a:r>
              <a:rPr lang="zh-CN" altLang="zh-CN" dirty="0" smtClean="0"/>
              <a:t>物体</a:t>
            </a:r>
            <a:r>
              <a:rPr lang="zh-CN" altLang="zh-CN" dirty="0"/>
              <a:t>对象的</a:t>
            </a:r>
            <a:r>
              <a:rPr lang="en-US" altLang="zh-CN" dirty="0"/>
              <a:t>OBB</a:t>
            </a:r>
            <a:r>
              <a:rPr lang="zh-CN" altLang="zh-CN" dirty="0"/>
              <a:t>（方向包围盒，</a:t>
            </a:r>
            <a:r>
              <a:rPr lang="en-US" altLang="zh-CN" dirty="0"/>
              <a:t>Oriented Bounding Box</a:t>
            </a:r>
            <a:r>
              <a:rPr lang="zh-CN" altLang="zh-CN" dirty="0"/>
              <a:t>）是包含该对象的最小长方体，</a:t>
            </a:r>
            <a:r>
              <a:rPr lang="en-US" altLang="zh-CN" dirty="0"/>
              <a:t>OBB</a:t>
            </a:r>
            <a:r>
              <a:rPr lang="zh-CN" altLang="zh-CN" dirty="0"/>
              <a:t>最大的特点是它的朝向会根据被包围对象的形状特点做相应变化，并且尽可能紧密地包围对象，但它的相交测试要复杂</a:t>
            </a:r>
            <a:r>
              <a:rPr lang="zh-CN" altLang="zh-CN" dirty="0" smtClean="0"/>
              <a:t>一些</a:t>
            </a:r>
            <a:endParaRPr lang="en-US" altLang="zh-CN" dirty="0" smtClean="0"/>
          </a:p>
          <a:p>
            <a:r>
              <a:rPr lang="zh-CN" altLang="zh-CN" dirty="0" smtClean="0"/>
              <a:t>构造</a:t>
            </a:r>
            <a:r>
              <a:rPr lang="en-US" altLang="zh-CN" dirty="0"/>
              <a:t>OBB</a:t>
            </a:r>
            <a:r>
              <a:rPr lang="zh-CN" altLang="zh-CN" dirty="0"/>
              <a:t>的关键是找出最佳方向，并确定该方向包围盒的最小</a:t>
            </a:r>
            <a:r>
              <a:rPr lang="zh-CN" altLang="zh-CN" dirty="0" smtClean="0"/>
              <a:t>尺寸</a:t>
            </a:r>
            <a:endParaRPr lang="zh-CN" altLang="en-US" dirty="0"/>
          </a:p>
        </p:txBody>
      </p:sp>
    </p:spTree>
    <p:extLst>
      <p:ext uri="{BB962C8B-B14F-4D97-AF65-F5344CB8AC3E}">
        <p14:creationId xmlns:p14="http://schemas.microsoft.com/office/powerpoint/2010/main" val="4159884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8775" y="1274763"/>
            <a:ext cx="33464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82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碰撞</a:t>
            </a:r>
            <a:r>
              <a:rPr lang="zh-CN" altLang="zh-CN" b="1" dirty="0" smtClean="0"/>
              <a:t>检测</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在</a:t>
            </a:r>
            <a:r>
              <a:rPr lang="zh-CN" altLang="zh-CN" dirty="0"/>
              <a:t>现实环境中，茶杯放在桌子上不会跌落到地面，车碰到物体上会把物体撞开，机械手能把一个物体从一个位置移动到另一个位置，在游戏中实现这些效果的前提是碰撞检测。</a:t>
            </a:r>
          </a:p>
          <a:p>
            <a:r>
              <a:rPr lang="zh-CN" altLang="zh-CN" dirty="0"/>
              <a:t>碰撞检测是许多计算机应用的基本技术，包括计算机游戏、物理仿真、机器人技术等。在计算机游戏中，碰撞检测将保证真实世界的正确虚拟化（例如，禁止角色穿越墙壁）。除了用于检测游戏物体是否发生碰撞以及发生碰撞后如何响应之外，碰撞检测还可以提供了视线查询功能，比如判断敌人是否发现玩家，并决定是否发动相应的攻击。</a:t>
            </a:r>
          </a:p>
          <a:p>
            <a:r>
              <a:rPr lang="zh-CN" altLang="zh-CN" dirty="0"/>
              <a:t>那么，如何在</a:t>
            </a:r>
            <a:r>
              <a:rPr lang="en-US" altLang="zh-CN" dirty="0"/>
              <a:t>3D</a:t>
            </a:r>
            <a:r>
              <a:rPr lang="zh-CN" altLang="zh-CN" dirty="0"/>
              <a:t>虚拟世界中进行碰撞检测呢？假设游戏场景由多个动态物体构成，要解决这个问题并不简单，因为使用数学运算检查两个三角形之间是否存在碰撞的运算非常消耗</a:t>
            </a:r>
            <a:r>
              <a:rPr lang="en-US" altLang="zh-CN" dirty="0"/>
              <a:t>CPU</a:t>
            </a:r>
            <a:r>
              <a:rPr lang="zh-CN" altLang="zh-CN" dirty="0"/>
              <a:t>时间。而游戏场景中包含的三角形数量惊人，只有高效的碰撞检测算法才能保证游戏的运行效率</a:t>
            </a:r>
            <a:r>
              <a:rPr lang="zh-CN" altLang="zh-CN" dirty="0" smtClean="0"/>
              <a:t>。</a:t>
            </a:r>
            <a:endParaRPr lang="zh-CN" altLang="zh-CN" dirty="0"/>
          </a:p>
        </p:txBody>
      </p:sp>
    </p:spTree>
    <p:extLst>
      <p:ext uri="{BB962C8B-B14F-4D97-AF65-F5344CB8AC3E}">
        <p14:creationId xmlns:p14="http://schemas.microsoft.com/office/powerpoint/2010/main" val="2966076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altLang="zh-CN" dirty="0"/>
                  <a:t>OBB</a:t>
                </a:r>
                <a:r>
                  <a:rPr lang="zh-CN" altLang="zh-CN" dirty="0"/>
                  <a:t>的数据结构主要有以下几种： </a:t>
                </a:r>
                <a:r>
                  <a:rPr lang="en-US" altLang="zh-CN" dirty="0"/>
                  <a:t>8</a:t>
                </a:r>
                <a:r>
                  <a:rPr lang="zh-CN" altLang="zh-CN" dirty="0"/>
                  <a:t>个顶点的点集、</a:t>
                </a:r>
                <a:r>
                  <a:rPr lang="en-US" altLang="zh-CN" dirty="0"/>
                  <a:t>6</a:t>
                </a:r>
                <a:r>
                  <a:rPr lang="zh-CN" altLang="zh-CN" dirty="0"/>
                  <a:t>个面的面集、</a:t>
                </a:r>
                <a:r>
                  <a:rPr lang="en-US" altLang="zh-CN" dirty="0"/>
                  <a:t>3</a:t>
                </a:r>
                <a:r>
                  <a:rPr lang="zh-CN" altLang="zh-CN" dirty="0"/>
                  <a:t>组平行面集合、一个顶点和</a:t>
                </a:r>
                <a:r>
                  <a:rPr lang="en-US" altLang="zh-CN" dirty="0"/>
                  <a:t>3</a:t>
                </a:r>
                <a:r>
                  <a:rPr lang="zh-CN" altLang="zh-CN" dirty="0"/>
                  <a:t>个彼此正交的边向量，以及中心点、一个旋转矩阵和</a:t>
                </a:r>
                <a:r>
                  <a:rPr lang="en-US" altLang="zh-CN" dirty="0"/>
                  <a:t>3</a:t>
                </a:r>
                <a:r>
                  <a:rPr lang="zh-CN" altLang="zh-CN" dirty="0"/>
                  <a:t>个</a:t>
                </a:r>
                <a14:m>
                  <m:oMath xmlns:m="http://schemas.openxmlformats.org/officeDocument/2006/math">
                    <m:f>
                      <m:fPr>
                        <m:type m:val="lin"/>
                        <m:ctrlPr>
                          <a:rPr lang="zh-CN" altLang="zh-CN" i="1"/>
                        </m:ctrlPr>
                      </m:fPr>
                      <m:num>
                        <m:r>
                          <a:rPr lang="en-US" altLang="zh-CN"/>
                          <m:t>1</m:t>
                        </m:r>
                      </m:num>
                      <m:den>
                        <m:r>
                          <a:rPr lang="en-US" altLang="zh-CN"/>
                          <m:t>2</m:t>
                        </m:r>
                      </m:den>
                    </m:f>
                  </m:oMath>
                </a14:m>
                <a:r>
                  <a:rPr lang="zh-CN" altLang="zh-CN" dirty="0" smtClean="0"/>
                  <a:t>边长</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5109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778000"/>
            <a:ext cx="53498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4970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47500" lnSpcReduction="20000"/>
              </a:bodyPr>
              <a:lstStyle/>
              <a:p>
                <a:r>
                  <a:rPr lang="zh-CN" altLang="zh-CN" dirty="0"/>
                  <a:t>储性能相比于其他包围体结构并不占</a:t>
                </a:r>
                <a:r>
                  <a:rPr lang="zh-CN" altLang="zh-CN" dirty="0" smtClean="0"/>
                  <a:t>优</a:t>
                </a:r>
                <a:endParaRPr lang="en-US" altLang="zh-CN" dirty="0" smtClean="0"/>
              </a:p>
              <a:p>
                <a:r>
                  <a:rPr lang="zh-CN" altLang="zh-CN" dirty="0" smtClean="0"/>
                  <a:t>但是</a:t>
                </a:r>
                <a:r>
                  <a:rPr lang="zh-CN" altLang="zh-CN" dirty="0"/>
                  <a:t>，</a:t>
                </a:r>
                <a:r>
                  <a:rPr lang="en-US" altLang="zh-CN" dirty="0"/>
                  <a:t>OBB</a:t>
                </a:r>
                <a:r>
                  <a:rPr lang="zh-CN" altLang="zh-CN" dirty="0"/>
                  <a:t>紧密性较好，能减少进入碰撞检测第二阶段的物体数量，因此总体性能要优于</a:t>
                </a:r>
                <a:r>
                  <a:rPr lang="en-US" altLang="zh-CN" dirty="0"/>
                  <a:t>AABB</a:t>
                </a:r>
                <a:r>
                  <a:rPr lang="zh-CN" altLang="zh-CN" dirty="0"/>
                  <a:t>包围</a:t>
                </a:r>
                <a:r>
                  <a:rPr lang="zh-CN" altLang="zh-CN" dirty="0" smtClean="0"/>
                  <a:t>盒</a:t>
                </a:r>
                <a:endParaRPr lang="en-US" altLang="zh-CN" dirty="0" smtClean="0"/>
              </a:p>
              <a:p>
                <a:r>
                  <a:rPr lang="zh-CN" altLang="zh-CN" dirty="0" smtClean="0"/>
                  <a:t>在</a:t>
                </a:r>
                <a:r>
                  <a:rPr lang="zh-CN" altLang="zh-CN" dirty="0"/>
                  <a:t>游戏运行阶段不需要对</a:t>
                </a:r>
                <a:r>
                  <a:rPr lang="en-US" altLang="zh-CN" dirty="0"/>
                  <a:t>OBB</a:t>
                </a:r>
                <a:r>
                  <a:rPr lang="zh-CN" altLang="zh-CN" dirty="0"/>
                  <a:t>重构，当物体发生旋转运动后，只需把相同的旋转施加给</a:t>
                </a:r>
                <a:r>
                  <a:rPr lang="en-US" altLang="zh-CN" dirty="0"/>
                  <a:t>OBB</a:t>
                </a:r>
                <a:r>
                  <a:rPr lang="zh-CN" altLang="zh-CN" dirty="0"/>
                  <a:t>即</a:t>
                </a:r>
                <a:r>
                  <a:rPr lang="zh-CN" altLang="zh-CN" dirty="0" smtClean="0"/>
                  <a:t>可</a:t>
                </a:r>
                <a:endParaRPr lang="en-US" altLang="zh-CN" dirty="0" smtClean="0"/>
              </a:p>
              <a:p>
                <a:r>
                  <a:rPr lang="zh-CN" altLang="zh-CN" dirty="0" smtClean="0"/>
                  <a:t>因此</a:t>
                </a:r>
                <a:r>
                  <a:rPr lang="zh-CN" altLang="zh-CN" dirty="0"/>
                  <a:t>，对于刚体间的碰撞检测，</a:t>
                </a:r>
                <a:r>
                  <a:rPr lang="en-US" altLang="zh-CN" dirty="0"/>
                  <a:t>OBB</a:t>
                </a:r>
                <a:r>
                  <a:rPr lang="zh-CN" altLang="zh-CN" dirty="0"/>
                  <a:t>不失为一种较好的选择。</a:t>
                </a:r>
              </a:p>
              <a:p>
                <a:r>
                  <a:rPr lang="en-US" altLang="zh-CN" dirty="0"/>
                  <a:t>OBB</a:t>
                </a:r>
                <a:r>
                  <a:rPr lang="zh-CN" altLang="zh-CN" dirty="0"/>
                  <a:t>间的相交测试基于分离轴理论，若两个</a:t>
                </a:r>
                <a:r>
                  <a:rPr lang="en-US" altLang="zh-CN" dirty="0"/>
                  <a:t>OBB</a:t>
                </a:r>
                <a:r>
                  <a:rPr lang="zh-CN" altLang="zh-CN" dirty="0"/>
                  <a:t>在一条轴线上的投影不重叠，则这条轴就为分离</a:t>
                </a:r>
                <a:r>
                  <a:rPr lang="zh-CN" altLang="zh-CN" dirty="0" smtClean="0"/>
                  <a:t>轴</a:t>
                </a:r>
                <a:endParaRPr lang="en-US" altLang="zh-CN" dirty="0" smtClean="0"/>
              </a:p>
              <a:p>
                <a:r>
                  <a:rPr lang="zh-CN" altLang="zh-CN" dirty="0" smtClean="0"/>
                  <a:t>若</a:t>
                </a:r>
                <a:r>
                  <a:rPr lang="zh-CN" altLang="zh-CN" dirty="0"/>
                  <a:t>一对</a:t>
                </a:r>
                <a:r>
                  <a:rPr lang="en-US" altLang="zh-CN" dirty="0"/>
                  <a:t>OBB</a:t>
                </a:r>
                <a:r>
                  <a:rPr lang="zh-CN" altLang="zh-CN" dirty="0"/>
                  <a:t>间存在一条分离轴，则可判定这两个</a:t>
                </a:r>
                <a:r>
                  <a:rPr lang="en-US" altLang="zh-CN" dirty="0"/>
                  <a:t>OBB</a:t>
                </a:r>
                <a:r>
                  <a:rPr lang="zh-CN" altLang="zh-CN" dirty="0" smtClean="0"/>
                  <a:t>不相交</a:t>
                </a:r>
                <a:endParaRPr lang="en-US" altLang="zh-CN" dirty="0" smtClean="0"/>
              </a:p>
              <a:p>
                <a:r>
                  <a:rPr lang="zh-CN" altLang="zh-CN" dirty="0" smtClean="0"/>
                  <a:t>存在</a:t>
                </a:r>
                <a:r>
                  <a:rPr lang="zh-CN" altLang="zh-CN" dirty="0"/>
                  <a:t>一个轴</a:t>
                </a:r>
                <a:r>
                  <a:rPr lang="en-US" altLang="zh-CN" dirty="0"/>
                  <a:t>L</a:t>
                </a:r>
                <a:r>
                  <a:rPr lang="zh-CN" altLang="zh-CN" dirty="0"/>
                  <a:t>，如果两个包围盒投影半径之和小于中心点之间的投影距离，则</a:t>
                </a:r>
                <a:r>
                  <a:rPr lang="en-US" altLang="zh-CN" dirty="0"/>
                  <a:t>OBB</a:t>
                </a:r>
                <a:r>
                  <a:rPr lang="zh-CN" altLang="zh-CN" dirty="0"/>
                  <a:t>处于分离</a:t>
                </a:r>
                <a:r>
                  <a:rPr lang="zh-CN" altLang="zh-CN" dirty="0" smtClean="0"/>
                  <a:t>状态。</a:t>
                </a:r>
                <a:r>
                  <a:rPr lang="zh-CN" altLang="zh-CN" dirty="0"/>
                  <a:t>且有：</a:t>
                </a:r>
              </a:p>
              <a:p>
                <a14:m>
                  <m:oMath xmlns:m="http://schemas.openxmlformats.org/officeDocument/2006/math">
                    <m:d>
                      <m:dPr>
                        <m:begChr m:val="|"/>
                        <m:endChr m:val="|"/>
                        <m:ctrlPr>
                          <a:rPr lang="zh-CN" altLang="zh-CN" i="1"/>
                        </m:ctrlPr>
                      </m:dPr>
                      <m:e>
                        <m:r>
                          <m:rPr>
                            <m:sty m:val="p"/>
                          </m:rPr>
                          <a:rPr lang="en-US" altLang="zh-CN"/>
                          <m:t>T</m:t>
                        </m:r>
                        <m:r>
                          <a:rPr lang="en-US" altLang="zh-CN"/>
                          <m:t>∙</m:t>
                        </m:r>
                        <m:r>
                          <m:rPr>
                            <m:sty m:val="p"/>
                          </m:rPr>
                          <a:rPr lang="en-US" altLang="zh-CN"/>
                          <m:t>L</m:t>
                        </m:r>
                      </m:e>
                    </m:d>
                    <m:r>
                      <a:rPr lang="en-US" altLang="zh-CN"/>
                      <m:t>&gt;</m:t>
                    </m:r>
                    <m:sSub>
                      <m:sSubPr>
                        <m:ctrlPr>
                          <a:rPr lang="zh-CN" altLang="zh-CN" i="1"/>
                        </m:ctrlPr>
                      </m:sSubPr>
                      <m:e>
                        <m:r>
                          <m:rPr>
                            <m:sty m:val="p"/>
                          </m:rPr>
                          <a:rPr lang="en-US" altLang="zh-CN"/>
                          <m:t>r</m:t>
                        </m:r>
                      </m:e>
                      <m:sub>
                        <m:r>
                          <m:rPr>
                            <m:sty m:val="p"/>
                          </m:rPr>
                          <a:rPr lang="en-US" altLang="zh-CN"/>
                          <m:t>A</m:t>
                        </m:r>
                      </m:sub>
                    </m:sSub>
                    <m:r>
                      <a:rPr lang="en-US" altLang="zh-CN"/>
                      <m:t>+</m:t>
                    </m:r>
                    <m:sSub>
                      <m:sSubPr>
                        <m:ctrlPr>
                          <a:rPr lang="zh-CN" altLang="zh-CN" i="1"/>
                        </m:ctrlPr>
                      </m:sSubPr>
                      <m:e>
                        <m:r>
                          <m:rPr>
                            <m:sty m:val="p"/>
                          </m:rPr>
                          <a:rPr lang="en-US" altLang="zh-CN"/>
                          <m:t>r</m:t>
                        </m:r>
                      </m:e>
                      <m:sub>
                        <m:r>
                          <m:rPr>
                            <m:sty m:val="p"/>
                          </m:rPr>
                          <a:rPr lang="en-US" altLang="zh-CN"/>
                          <m:t>B</m:t>
                        </m:r>
                      </m:sub>
                    </m:sSub>
                  </m:oMath>
                </a14:m>
                <a:endParaRPr lang="zh-CN" altLang="zh-CN" dirty="0"/>
              </a:p>
              <a:p>
                <a:r>
                  <a:rPr lang="zh-CN" altLang="zh-CN" dirty="0"/>
                  <a:t>其中</a:t>
                </a:r>
                <a14:m>
                  <m:oMath xmlns:m="http://schemas.openxmlformats.org/officeDocument/2006/math">
                    <m:d>
                      <m:dPr>
                        <m:begChr m:val="|"/>
                        <m:endChr m:val="|"/>
                        <m:ctrlPr>
                          <a:rPr lang="zh-CN" altLang="zh-CN" i="1"/>
                        </m:ctrlPr>
                      </m:dPr>
                      <m:e>
                        <m:r>
                          <m:rPr>
                            <m:sty m:val="p"/>
                          </m:rPr>
                          <a:rPr lang="en-US" altLang="zh-CN"/>
                          <m:t>T</m:t>
                        </m:r>
                        <m:r>
                          <a:rPr lang="en-US" altLang="zh-CN"/>
                          <m:t>∙</m:t>
                        </m:r>
                        <m:r>
                          <m:rPr>
                            <m:sty m:val="p"/>
                          </m:rPr>
                          <a:rPr lang="en-US" altLang="zh-CN"/>
                          <m:t>L</m:t>
                        </m:r>
                      </m:e>
                    </m:d>
                  </m:oMath>
                </a14:m>
                <a:r>
                  <a:rPr lang="zh-CN" altLang="zh-CN" dirty="0"/>
                  <a:t>为矢量</a:t>
                </a:r>
                <a:r>
                  <a:rPr lang="en-US" altLang="zh-CN" dirty="0"/>
                  <a:t>AB</a:t>
                </a:r>
                <a:r>
                  <a:rPr lang="zh-CN" altLang="zh-CN" dirty="0"/>
                  <a:t>在轴</a:t>
                </a:r>
                <a:r>
                  <a:rPr lang="en-US" altLang="zh-CN" dirty="0"/>
                  <a:t>L</a:t>
                </a:r>
                <a:r>
                  <a:rPr lang="zh-CN" altLang="zh-CN" dirty="0"/>
                  <a:t>上的投影长度。</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1949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530350"/>
            <a:ext cx="5349875"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255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zh-CN" dirty="0"/>
                  <a:t>三维空间中物体的两个</a:t>
                </a:r>
                <a:r>
                  <a:rPr lang="en-US" altLang="zh-CN" dirty="0"/>
                  <a:t>OBB</a:t>
                </a:r>
                <a:r>
                  <a:rPr lang="zh-CN" altLang="zh-CN" dirty="0"/>
                  <a:t>包围盒之间存在最多</a:t>
                </a:r>
                <a:r>
                  <a:rPr lang="en-US" altLang="zh-CN" dirty="0"/>
                  <a:t>15</a:t>
                </a:r>
                <a:r>
                  <a:rPr lang="zh-CN" altLang="zh-CN" dirty="0"/>
                  <a:t>根的分离轴，它们分别是：</a:t>
                </a:r>
              </a:p>
              <a:p>
                <a:pPr lvl="0"/>
                <a:r>
                  <a:rPr lang="zh-CN" altLang="zh-CN" dirty="0"/>
                  <a:t>每个长方体的三个方向轴，共有</a:t>
                </a:r>
                <a14:m>
                  <m:oMath xmlns:m="http://schemas.openxmlformats.org/officeDocument/2006/math">
                    <m:r>
                      <a:rPr lang="en-US" altLang="zh-CN"/>
                      <m:t>3</m:t>
                    </m:r>
                    <m:r>
                      <a:rPr lang="zh-CN" altLang="zh-CN"/>
                      <m:t>×</m:t>
                    </m:r>
                    <m:r>
                      <a:rPr lang="en-US" altLang="zh-CN"/>
                      <m:t>2=6</m:t>
                    </m:r>
                  </m:oMath>
                </a14:m>
                <a:r>
                  <a:rPr lang="zh-CN" altLang="zh-CN" dirty="0"/>
                  <a:t>根潜在的分离轴；</a:t>
                </a:r>
              </a:p>
              <a:p>
                <a:pPr lvl="0"/>
                <a:r>
                  <a:rPr lang="zh-CN" altLang="zh-CN" dirty="0"/>
                  <a:t>一个长方体的一条边矢量与另一个长方体的边矢量的叉乘，共有</a:t>
                </a:r>
                <a14:m>
                  <m:oMath xmlns:m="http://schemas.openxmlformats.org/officeDocument/2006/math">
                    <m:r>
                      <a:rPr lang="en-US" altLang="zh-CN"/>
                      <m:t>3</m:t>
                    </m:r>
                    <m:r>
                      <a:rPr lang="zh-CN" altLang="zh-CN"/>
                      <m:t>×</m:t>
                    </m:r>
                    <m:r>
                      <a:rPr lang="en-US" altLang="zh-CN"/>
                      <m:t>3=9</m:t>
                    </m:r>
                  </m:oMath>
                </a14:m>
                <a:r>
                  <a:rPr lang="zh-CN" altLang="zh-CN" dirty="0"/>
                  <a:t>根潜在的分离轴。</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4668" b="-39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627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85000" lnSpcReduction="10000"/>
              </a:bodyPr>
              <a:lstStyle/>
              <a:p>
                <a:r>
                  <a:rPr lang="zh-CN" altLang="zh-CN" dirty="0"/>
                  <a:t>如果包围盒体间在上述</a:t>
                </a:r>
                <a:r>
                  <a:rPr lang="en-US" altLang="zh-CN" dirty="0"/>
                  <a:t>15</a:t>
                </a:r>
                <a:r>
                  <a:rPr lang="zh-CN" altLang="zh-CN" dirty="0"/>
                  <a:t>个轴上的任一轴上都没有产生重叠，则两个</a:t>
                </a:r>
                <a:r>
                  <a:rPr lang="en-US" altLang="zh-CN" dirty="0"/>
                  <a:t>OBB</a:t>
                </a:r>
                <a:r>
                  <a:rPr lang="zh-CN" altLang="zh-CN" dirty="0"/>
                  <a:t>不相交；否则，确定包围盒体间相交，测试退出。</a:t>
                </a:r>
              </a:p>
              <a:p>
                <a:r>
                  <a:rPr lang="zh-CN" altLang="zh-CN" dirty="0"/>
                  <a:t>我们可以将物体</a:t>
                </a:r>
                <a:r>
                  <a:rPr lang="en-US" altLang="zh-CN" dirty="0"/>
                  <a:t>B</a:t>
                </a:r>
                <a:r>
                  <a:rPr lang="zh-CN" altLang="zh-CN" dirty="0"/>
                  <a:t>转换至</a:t>
                </a:r>
                <a:r>
                  <a:rPr lang="en-US" altLang="zh-CN" dirty="0"/>
                  <a:t>A</a:t>
                </a:r>
                <a:r>
                  <a:rPr lang="zh-CN" altLang="zh-CN" dirty="0"/>
                  <a:t>的坐标坐标空间，从而减少操作数量。设</a:t>
                </a:r>
                <a:r>
                  <a:rPr lang="en-US" altLang="zh-CN" b="1" dirty="0"/>
                  <a:t>t</a:t>
                </a:r>
                <a:r>
                  <a:rPr lang="zh-CN" altLang="zh-CN" dirty="0"/>
                  <a:t>为由</a:t>
                </a:r>
                <a:r>
                  <a:rPr lang="en-US" altLang="zh-CN" dirty="0"/>
                  <a:t>A</a:t>
                </a:r>
                <a:r>
                  <a:rPr lang="zh-CN" altLang="zh-CN" dirty="0"/>
                  <a:t>到</a:t>
                </a:r>
                <a:r>
                  <a:rPr lang="en-US" altLang="zh-CN" dirty="0"/>
                  <a:t>B</a:t>
                </a:r>
                <a:r>
                  <a:rPr lang="zh-CN" altLang="zh-CN" dirty="0"/>
                  <a:t>的位移向量，</a:t>
                </a:r>
                <a14:m>
                  <m:oMath xmlns:m="http://schemas.openxmlformats.org/officeDocument/2006/math">
                    <m:d>
                      <m:dPr>
                        <m:begChr m:val="["/>
                        <m:endChr m:val="]"/>
                        <m:ctrlPr>
                          <a:rPr lang="zh-CN" altLang="zh-CN" i="1"/>
                        </m:ctrlPr>
                      </m:dPr>
                      <m:e>
                        <m:sSub>
                          <m:sSubPr>
                            <m:ctrlPr>
                              <a:rPr lang="zh-CN" altLang="zh-CN" i="1"/>
                            </m:ctrlPr>
                          </m:sSubPr>
                          <m:e>
                            <m:r>
                              <m:rPr>
                                <m:sty m:val="p"/>
                              </m:rPr>
                              <a:rPr lang="en-US" altLang="zh-CN"/>
                              <m:t>r</m:t>
                            </m:r>
                          </m:e>
                          <m:sub>
                            <m:r>
                              <m:rPr>
                                <m:sty m:val="p"/>
                              </m:rPr>
                              <a:rPr lang="en-US" altLang="zh-CN"/>
                              <m:t>ij</m:t>
                            </m:r>
                          </m:sub>
                        </m:sSub>
                      </m:e>
                    </m:d>
                  </m:oMath>
                </a14:m>
                <a:r>
                  <a:rPr lang="zh-CN" altLang="zh-CN" dirty="0"/>
                  <a:t>（表示将</a:t>
                </a:r>
                <a:r>
                  <a:rPr lang="en-US" altLang="zh-CN" dirty="0"/>
                  <a:t>B</a:t>
                </a:r>
                <a:r>
                  <a:rPr lang="zh-CN" altLang="zh-CN" dirty="0"/>
                  <a:t>转换到</a:t>
                </a:r>
                <a:r>
                  <a:rPr lang="en-US" altLang="zh-CN" dirty="0"/>
                  <a:t>A</a:t>
                </a:r>
                <a:r>
                  <a:rPr lang="zh-CN" altLang="zh-CN" dirty="0"/>
                  <a:t>的坐标空间中的旋转矩阵，</a:t>
                </a:r>
                <a:r>
                  <a:rPr lang="en-US" altLang="zh-CN" dirty="0"/>
                  <a:t>OBB</a:t>
                </a:r>
                <a:r>
                  <a:rPr lang="zh-CN" altLang="zh-CN" dirty="0"/>
                  <a:t>相交测试中相关值的计算方法如表格 </a:t>
                </a:r>
                <a:r>
                  <a:rPr lang="en-US" altLang="zh-CN" dirty="0"/>
                  <a:t>1</a:t>
                </a:r>
                <a:r>
                  <a:rPr lang="zh-CN" altLang="zh-CN" dirty="0"/>
                  <a:t>所示，各轴的测试顺序按照此表给出的顺序执行可以提高测试效率</a:t>
                </a:r>
                <a:r>
                  <a:rPr lang="zh-CN" altLang="zh-CN" dirty="0" smtClean="0"/>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t="-3411" r="-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8828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ffectLst/>
              </a:rPr>
              <a:t>OBB</a:t>
            </a:r>
            <a:r>
              <a:rPr lang="zh-CN" altLang="zh-CN" dirty="0">
                <a:effectLst/>
              </a:rPr>
              <a:t>相交测试中用到的三个值的</a:t>
            </a:r>
            <a:r>
              <a:rPr lang="zh-CN" altLang="zh-CN" dirty="0" smtClean="0">
                <a:effectLst/>
              </a:rPr>
              <a:t>计算方法</a:t>
            </a:r>
            <a:endParaRPr lang="zh-CN" altLang="en-US" dirty="0"/>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419622"/>
            <a:ext cx="5494337" cy="34750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409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实践经验表明，忽略最后</a:t>
            </a:r>
            <a:r>
              <a:rPr lang="en-US" altLang="zh-CN" dirty="0"/>
              <a:t>9</a:t>
            </a:r>
            <a:r>
              <a:rPr lang="zh-CN" altLang="zh-CN" dirty="0"/>
              <a:t>个轴的计算只会带来</a:t>
            </a:r>
            <a:r>
              <a:rPr lang="en-US" altLang="zh-CN" dirty="0"/>
              <a:t>6%~7%</a:t>
            </a:r>
            <a:r>
              <a:rPr lang="zh-CN" altLang="zh-CN" dirty="0"/>
              <a:t>的误报率，我们可以只测试</a:t>
            </a:r>
            <a:r>
              <a:rPr lang="en-US" altLang="zh-CN" dirty="0"/>
              <a:t>15</a:t>
            </a:r>
            <a:r>
              <a:rPr lang="zh-CN" altLang="zh-CN" dirty="0"/>
              <a:t>个分离轴中的前</a:t>
            </a:r>
            <a:r>
              <a:rPr lang="en-US" altLang="zh-CN" dirty="0"/>
              <a:t>6</a:t>
            </a:r>
            <a:r>
              <a:rPr lang="zh-CN" altLang="zh-CN" dirty="0"/>
              <a:t>个，这样可以快速得到近似的相交测试结果。</a:t>
            </a:r>
          </a:p>
          <a:p>
            <a:r>
              <a:rPr lang="zh-CN" altLang="zh-CN" dirty="0"/>
              <a:t>前面介绍了如何使用</a:t>
            </a:r>
            <a:r>
              <a:rPr lang="en-US" altLang="zh-CN" dirty="0"/>
              <a:t>OBB</a:t>
            </a:r>
            <a:r>
              <a:rPr lang="zh-CN" altLang="zh-CN" dirty="0"/>
              <a:t>进行相交测试，而</a:t>
            </a:r>
            <a:r>
              <a:rPr lang="en-US" altLang="zh-CN" dirty="0"/>
              <a:t>OBB</a:t>
            </a:r>
            <a:r>
              <a:rPr lang="zh-CN" altLang="zh-CN" dirty="0"/>
              <a:t>的构造过程要复杂一些，这里介绍一种传统的</a:t>
            </a:r>
            <a:r>
              <a:rPr lang="en-US" altLang="zh-CN" dirty="0"/>
              <a:t>OBB</a:t>
            </a:r>
            <a:r>
              <a:rPr lang="zh-CN" altLang="zh-CN" dirty="0"/>
              <a:t>包围盒的构造方法：将三角形顶点集合看作是三变量的概率分布函数，在对</a:t>
            </a:r>
            <a:r>
              <a:rPr lang="en-US" altLang="zh-CN" dirty="0"/>
              <a:t>OBB</a:t>
            </a:r>
            <a:r>
              <a:rPr lang="zh-CN" altLang="zh-CN" dirty="0"/>
              <a:t>包围盒进行计算时，利用三角形顶点的均值和协方差矩阵来计算包围盒的中心位置和方向。</a:t>
            </a:r>
          </a:p>
          <a:p>
            <a:endParaRPr lang="zh-CN" altLang="en-US" dirty="0"/>
          </a:p>
        </p:txBody>
      </p:sp>
    </p:spTree>
    <p:extLst>
      <p:ext uri="{BB962C8B-B14F-4D97-AF65-F5344CB8AC3E}">
        <p14:creationId xmlns:p14="http://schemas.microsoft.com/office/powerpoint/2010/main" val="1703051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70000" lnSpcReduction="20000"/>
              </a:bodyPr>
              <a:lstStyle/>
              <a:p>
                <a:r>
                  <a:rPr lang="zh-CN" altLang="zh-CN" dirty="0"/>
                  <a:t>三角面片顶点的均值：</a:t>
                </a:r>
              </a:p>
              <a:p>
                <a:r>
                  <a:rPr lang="en-US" altLang="zh-CN" dirty="0"/>
                  <a:t>         </a:t>
                </a:r>
                <a14:m>
                  <m:oMath xmlns:m="http://schemas.openxmlformats.org/officeDocument/2006/math">
                    <m:r>
                      <m:rPr>
                        <m:sty m:val="p"/>
                      </m:rPr>
                      <a:rPr lang="en-US" altLang="zh-CN"/>
                      <m:t>C</m:t>
                    </m:r>
                    <m:r>
                      <a:rPr lang="en-US" altLang="zh-CN"/>
                      <m:t>=</m:t>
                    </m:r>
                    <m:f>
                      <m:fPr>
                        <m:ctrlPr>
                          <a:rPr lang="zh-CN" altLang="zh-CN" i="1"/>
                        </m:ctrlPr>
                      </m:fPr>
                      <m:num>
                        <m:r>
                          <a:rPr lang="en-US" altLang="zh-CN"/>
                          <m:t>1</m:t>
                        </m:r>
                      </m:num>
                      <m:den>
                        <m:r>
                          <a:rPr lang="en-US" altLang="zh-CN"/>
                          <m:t>3</m:t>
                        </m:r>
                        <m:r>
                          <m:rPr>
                            <m:sty m:val="p"/>
                          </m:rPr>
                          <a:rPr lang="en-US" altLang="zh-CN"/>
                          <m:t>n</m:t>
                        </m:r>
                      </m:den>
                    </m:f>
                    <m:nary>
                      <m:naryPr>
                        <m:chr m:val="∑"/>
                        <m:limLoc m:val="undOvr"/>
                        <m:ctrlPr>
                          <a:rPr lang="zh-CN" altLang="zh-CN" i="1"/>
                        </m:ctrlPr>
                      </m:naryPr>
                      <m:sub>
                        <m:r>
                          <m:rPr>
                            <m:sty m:val="p"/>
                          </m:rPr>
                          <a:rPr lang="en-US" altLang="zh-CN"/>
                          <m:t>i</m:t>
                        </m:r>
                        <m:r>
                          <a:rPr lang="en-US" altLang="zh-CN"/>
                          <m:t>=1</m:t>
                        </m:r>
                      </m:sub>
                      <m:sup>
                        <m:r>
                          <m:rPr>
                            <m:sty m:val="p"/>
                          </m:rPr>
                          <a:rPr lang="en-US" altLang="zh-CN"/>
                          <m:t>n</m:t>
                        </m:r>
                      </m:sup>
                      <m:e>
                        <m:r>
                          <a:rPr lang="en-US" altLang="zh-CN"/>
                          <m:t>(</m:t>
                        </m:r>
                        <m:sSup>
                          <m:sSupPr>
                            <m:ctrlPr>
                              <a:rPr lang="zh-CN" altLang="zh-CN" i="1"/>
                            </m:ctrlPr>
                          </m:sSupPr>
                          <m:e>
                            <m:r>
                              <a:rPr lang="en-US" altLang="zh-CN" b="1" i="1"/>
                              <m:t>𝐩</m:t>
                            </m:r>
                          </m:e>
                          <m:sup>
                            <m:r>
                              <m:rPr>
                                <m:sty m:val="p"/>
                              </m:rPr>
                              <a:rPr lang="en-US" altLang="zh-CN"/>
                              <m:t>i</m:t>
                            </m:r>
                          </m:sup>
                        </m:sSup>
                        <m:r>
                          <a:rPr lang="en-US" altLang="zh-CN"/>
                          <m:t>+</m:t>
                        </m:r>
                        <m:sSup>
                          <m:sSupPr>
                            <m:ctrlPr>
                              <a:rPr lang="zh-CN" altLang="zh-CN" i="1"/>
                            </m:ctrlPr>
                          </m:sSupPr>
                          <m:e>
                            <m:r>
                              <a:rPr lang="en-US" altLang="zh-CN" b="1" i="1"/>
                              <m:t>𝐪</m:t>
                            </m:r>
                          </m:e>
                          <m:sup>
                            <m:r>
                              <m:rPr>
                                <m:sty m:val="p"/>
                              </m:rPr>
                              <a:rPr lang="en-US" altLang="zh-CN"/>
                              <m:t>i</m:t>
                            </m:r>
                          </m:sup>
                        </m:sSup>
                        <m:r>
                          <a:rPr lang="en-US" altLang="zh-CN"/>
                          <m:t>+</m:t>
                        </m:r>
                        <m:sSup>
                          <m:sSupPr>
                            <m:ctrlPr>
                              <a:rPr lang="zh-CN" altLang="zh-CN" i="1"/>
                            </m:ctrlPr>
                          </m:sSupPr>
                          <m:e>
                            <m:r>
                              <a:rPr lang="en-US" altLang="zh-CN" b="1" i="1"/>
                              <m:t>𝐫</m:t>
                            </m:r>
                          </m:e>
                          <m:sup>
                            <m:r>
                              <m:rPr>
                                <m:sty m:val="p"/>
                              </m:rPr>
                              <a:rPr lang="en-US" altLang="zh-CN"/>
                              <m:t>i</m:t>
                            </m:r>
                          </m:sup>
                        </m:sSup>
                        <m:r>
                          <a:rPr lang="en-US" altLang="zh-CN"/>
                          <m:t>)</m:t>
                        </m:r>
                      </m:e>
                    </m:nary>
                  </m:oMath>
                </a14:m>
                <a:r>
                  <a:rPr lang="en-US" altLang="zh-CN" dirty="0"/>
                  <a:t>                           (1)</a:t>
                </a:r>
                <a:endParaRPr lang="zh-CN" altLang="zh-CN" dirty="0"/>
              </a:p>
              <a:p>
                <a:r>
                  <a:rPr lang="zh-CN" altLang="zh-CN" dirty="0"/>
                  <a:t>协方差元素为：</a:t>
                </a:r>
              </a:p>
              <a:p>
                <a:r>
                  <a:rPr lang="en-US" altLang="zh-CN" dirty="0"/>
                  <a:t>         </a:t>
                </a:r>
                <a14:m>
                  <m:oMath xmlns:m="http://schemas.openxmlformats.org/officeDocument/2006/math">
                    <m:sSub>
                      <m:sSubPr>
                        <m:ctrlPr>
                          <a:rPr lang="zh-CN" altLang="zh-CN" i="1"/>
                        </m:ctrlPr>
                      </m:sSubPr>
                      <m:e>
                        <m:r>
                          <m:rPr>
                            <m:sty m:val="p"/>
                          </m:rPr>
                          <a:rPr lang="en-US" altLang="zh-CN"/>
                          <m:t>D</m:t>
                        </m:r>
                      </m:e>
                      <m:sub>
                        <m:r>
                          <m:rPr>
                            <m:sty m:val="p"/>
                          </m:rPr>
                          <a:rPr lang="en-US" altLang="zh-CN"/>
                          <m:t>jk</m:t>
                        </m:r>
                      </m:sub>
                    </m:sSub>
                    <m:r>
                      <a:rPr lang="en-US" altLang="zh-CN"/>
                      <m:t>=</m:t>
                    </m:r>
                    <m:f>
                      <m:fPr>
                        <m:ctrlPr>
                          <a:rPr lang="zh-CN" altLang="zh-CN" i="1"/>
                        </m:ctrlPr>
                      </m:fPr>
                      <m:num>
                        <m:r>
                          <a:rPr lang="en-US" altLang="zh-CN"/>
                          <m:t>1</m:t>
                        </m:r>
                      </m:num>
                      <m:den>
                        <m:r>
                          <a:rPr lang="en-US" altLang="zh-CN"/>
                          <m:t>3</m:t>
                        </m:r>
                        <m:r>
                          <m:rPr>
                            <m:sty m:val="p"/>
                          </m:rPr>
                          <a:rPr lang="en-US" altLang="zh-CN"/>
                          <m:t>n</m:t>
                        </m:r>
                      </m:den>
                    </m:f>
                    <m:nary>
                      <m:naryPr>
                        <m:chr m:val="∑"/>
                        <m:limLoc m:val="undOvr"/>
                        <m:ctrlPr>
                          <a:rPr lang="zh-CN" altLang="zh-CN" i="1"/>
                        </m:ctrlPr>
                      </m:naryPr>
                      <m:sub>
                        <m:r>
                          <m:rPr>
                            <m:sty m:val="p"/>
                          </m:rPr>
                          <a:rPr lang="en-US" altLang="zh-CN"/>
                          <m:t>i</m:t>
                        </m:r>
                        <m:r>
                          <a:rPr lang="en-US" altLang="zh-CN"/>
                          <m:t>=1</m:t>
                        </m:r>
                      </m:sub>
                      <m:sup>
                        <m:r>
                          <m:rPr>
                            <m:sty m:val="p"/>
                          </m:rPr>
                          <a:rPr lang="en-US" altLang="zh-CN"/>
                          <m:t>n</m:t>
                        </m:r>
                      </m:sup>
                      <m:e>
                        <m:r>
                          <a:rPr lang="en-US" altLang="zh-CN"/>
                          <m:t>(</m:t>
                        </m:r>
                        <m:acc>
                          <m:accPr>
                            <m:chr m:val="̅"/>
                            <m:ctrlPr>
                              <a:rPr lang="zh-CN" altLang="zh-CN" i="1"/>
                            </m:ctrlPr>
                          </m:accPr>
                          <m:e>
                            <m:sSubSup>
                              <m:sSubSupPr>
                                <m:ctrlPr>
                                  <a:rPr lang="zh-CN" altLang="zh-CN" i="1"/>
                                </m:ctrlPr>
                              </m:sSubSupPr>
                              <m:e>
                                <m:r>
                                  <a:rPr lang="en-US" altLang="zh-CN" b="1" i="1"/>
                                  <m:t>𝐩</m:t>
                                </m:r>
                              </m:e>
                              <m:sub>
                                <m:r>
                                  <m:rPr>
                                    <m:sty m:val="p"/>
                                  </m:rPr>
                                  <a:rPr lang="en-US" altLang="zh-CN"/>
                                  <m:t>j</m:t>
                                </m:r>
                              </m:sub>
                              <m:sup>
                                <m:r>
                                  <m:rPr>
                                    <m:sty m:val="p"/>
                                  </m:rPr>
                                  <a:rPr lang="en-US" altLang="zh-CN"/>
                                  <m:t>i</m:t>
                                </m:r>
                              </m:sup>
                            </m:sSubSup>
                          </m:e>
                        </m:acc>
                        <m:acc>
                          <m:accPr>
                            <m:chr m:val="̅"/>
                            <m:ctrlPr>
                              <a:rPr lang="zh-CN" altLang="zh-CN" i="1"/>
                            </m:ctrlPr>
                          </m:accPr>
                          <m:e>
                            <m:sSubSup>
                              <m:sSubSupPr>
                                <m:ctrlPr>
                                  <a:rPr lang="zh-CN" altLang="zh-CN" i="1"/>
                                </m:ctrlPr>
                              </m:sSubSupPr>
                              <m:e>
                                <m:r>
                                  <a:rPr lang="en-US" altLang="zh-CN" b="1" i="1"/>
                                  <m:t>𝐩</m:t>
                                </m:r>
                              </m:e>
                              <m:sub>
                                <m:r>
                                  <m:rPr>
                                    <m:sty m:val="p"/>
                                  </m:rPr>
                                  <a:rPr lang="en-US" altLang="zh-CN"/>
                                  <m:t>k</m:t>
                                </m:r>
                              </m:sub>
                              <m:sup>
                                <m:r>
                                  <m:rPr>
                                    <m:sty m:val="p"/>
                                  </m:rPr>
                                  <a:rPr lang="en-US" altLang="zh-CN"/>
                                  <m:t>i</m:t>
                                </m:r>
                              </m:sup>
                            </m:sSubSup>
                          </m:e>
                        </m:acc>
                        <m:r>
                          <a:rPr lang="en-US" altLang="zh-CN"/>
                          <m:t>+</m:t>
                        </m:r>
                        <m:acc>
                          <m:accPr>
                            <m:chr m:val="̅"/>
                            <m:ctrlPr>
                              <a:rPr lang="zh-CN" altLang="zh-CN" i="1"/>
                            </m:ctrlPr>
                          </m:accPr>
                          <m:e>
                            <m:sSubSup>
                              <m:sSubSupPr>
                                <m:ctrlPr>
                                  <a:rPr lang="zh-CN" altLang="zh-CN" i="1"/>
                                </m:ctrlPr>
                              </m:sSubSupPr>
                              <m:e>
                                <m:r>
                                  <a:rPr lang="en-US" altLang="zh-CN" b="1" i="1"/>
                                  <m:t>𝐪</m:t>
                                </m:r>
                              </m:e>
                              <m:sub>
                                <m:r>
                                  <m:rPr>
                                    <m:sty m:val="p"/>
                                  </m:rPr>
                                  <a:rPr lang="en-US" altLang="zh-CN"/>
                                  <m:t>j</m:t>
                                </m:r>
                              </m:sub>
                              <m:sup>
                                <m:r>
                                  <m:rPr>
                                    <m:sty m:val="p"/>
                                  </m:rPr>
                                  <a:rPr lang="en-US" altLang="zh-CN"/>
                                  <m:t>i</m:t>
                                </m:r>
                              </m:sup>
                            </m:sSubSup>
                          </m:e>
                        </m:acc>
                        <m:acc>
                          <m:accPr>
                            <m:chr m:val="̅"/>
                            <m:ctrlPr>
                              <a:rPr lang="zh-CN" altLang="zh-CN" i="1"/>
                            </m:ctrlPr>
                          </m:accPr>
                          <m:e>
                            <m:sSubSup>
                              <m:sSubSupPr>
                                <m:ctrlPr>
                                  <a:rPr lang="zh-CN" altLang="zh-CN" i="1"/>
                                </m:ctrlPr>
                              </m:sSubSupPr>
                              <m:e>
                                <m:r>
                                  <a:rPr lang="en-US" altLang="zh-CN" b="1" i="1"/>
                                  <m:t>𝐪</m:t>
                                </m:r>
                              </m:e>
                              <m:sub>
                                <m:r>
                                  <m:rPr>
                                    <m:sty m:val="p"/>
                                  </m:rPr>
                                  <a:rPr lang="en-US" altLang="zh-CN"/>
                                  <m:t>k</m:t>
                                </m:r>
                              </m:sub>
                              <m:sup>
                                <m:r>
                                  <m:rPr>
                                    <m:sty m:val="p"/>
                                  </m:rPr>
                                  <a:rPr lang="en-US" altLang="zh-CN"/>
                                  <m:t>i</m:t>
                                </m:r>
                              </m:sup>
                            </m:sSubSup>
                          </m:e>
                        </m:acc>
                        <m:r>
                          <a:rPr lang="en-US" altLang="zh-CN"/>
                          <m:t>+</m:t>
                        </m:r>
                        <m:acc>
                          <m:accPr>
                            <m:chr m:val="̅"/>
                            <m:ctrlPr>
                              <a:rPr lang="zh-CN" altLang="zh-CN" i="1"/>
                            </m:ctrlPr>
                          </m:accPr>
                          <m:e>
                            <m:sSubSup>
                              <m:sSubSupPr>
                                <m:ctrlPr>
                                  <a:rPr lang="zh-CN" altLang="zh-CN" i="1"/>
                                </m:ctrlPr>
                              </m:sSubSupPr>
                              <m:e>
                                <m:r>
                                  <a:rPr lang="en-US" altLang="zh-CN" b="1" i="1"/>
                                  <m:t>𝐫</m:t>
                                </m:r>
                              </m:e>
                              <m:sub>
                                <m:r>
                                  <m:rPr>
                                    <m:sty m:val="p"/>
                                  </m:rPr>
                                  <a:rPr lang="en-US" altLang="zh-CN"/>
                                  <m:t>j</m:t>
                                </m:r>
                              </m:sub>
                              <m:sup>
                                <m:r>
                                  <m:rPr>
                                    <m:sty m:val="p"/>
                                  </m:rPr>
                                  <a:rPr lang="en-US" altLang="zh-CN"/>
                                  <m:t>i</m:t>
                                </m:r>
                              </m:sup>
                            </m:sSubSup>
                          </m:e>
                        </m:acc>
                        <m:acc>
                          <m:accPr>
                            <m:chr m:val="̅"/>
                            <m:ctrlPr>
                              <a:rPr lang="zh-CN" altLang="zh-CN" i="1"/>
                            </m:ctrlPr>
                          </m:accPr>
                          <m:e>
                            <m:sSubSup>
                              <m:sSubSupPr>
                                <m:ctrlPr>
                                  <a:rPr lang="zh-CN" altLang="zh-CN" i="1"/>
                                </m:ctrlPr>
                              </m:sSubSupPr>
                              <m:e>
                                <m:r>
                                  <a:rPr lang="en-US" altLang="zh-CN" b="1" i="1"/>
                                  <m:t>𝐫</m:t>
                                </m:r>
                              </m:e>
                              <m:sub>
                                <m:r>
                                  <m:rPr>
                                    <m:sty m:val="p"/>
                                  </m:rPr>
                                  <a:rPr lang="en-US" altLang="zh-CN"/>
                                  <m:t>k</m:t>
                                </m:r>
                              </m:sub>
                              <m:sup>
                                <m:r>
                                  <m:rPr>
                                    <m:sty m:val="p"/>
                                  </m:rPr>
                                  <a:rPr lang="en-US" altLang="zh-CN"/>
                                  <m:t>i</m:t>
                                </m:r>
                              </m:sup>
                            </m:sSubSup>
                          </m:e>
                        </m:acc>
                        <m:r>
                          <a:rPr lang="en-US" altLang="zh-CN"/>
                          <m:t>)</m:t>
                        </m:r>
                      </m:e>
                    </m:nary>
                    <m:r>
                      <a:rPr lang="en-US" altLang="zh-CN"/>
                      <m:t> ,   1≤</m:t>
                    </m:r>
                    <m:r>
                      <m:rPr>
                        <m:sty m:val="p"/>
                      </m:rPr>
                      <a:rPr lang="en-US" altLang="zh-CN"/>
                      <m:t>j</m:t>
                    </m:r>
                    <m:r>
                      <a:rPr lang="en-US" altLang="zh-CN"/>
                      <m:t> , </m:t>
                    </m:r>
                    <m:r>
                      <m:rPr>
                        <m:sty m:val="p"/>
                      </m:rPr>
                      <a:rPr lang="en-US" altLang="zh-CN"/>
                      <m:t>k</m:t>
                    </m:r>
                    <m:r>
                      <a:rPr lang="en-US" altLang="zh-CN"/>
                      <m:t>≤3</m:t>
                    </m:r>
                  </m:oMath>
                </a14:m>
                <a:r>
                  <a:rPr lang="en-US" altLang="zh-CN" dirty="0"/>
                  <a:t>       (2)</a:t>
                </a:r>
                <a:endParaRPr lang="zh-CN" altLang="zh-CN" dirty="0"/>
              </a:p>
              <a:p>
                <a:r>
                  <a:rPr lang="zh-CN" altLang="zh-CN" dirty="0"/>
                  <a:t>其中，三角形集的第</a:t>
                </a:r>
                <a:r>
                  <a:rPr lang="en-US" altLang="zh-CN" dirty="0" err="1"/>
                  <a:t>i</a:t>
                </a:r>
                <a:r>
                  <a:rPr lang="zh-CN" altLang="zh-CN" dirty="0"/>
                  <a:t>个三角形的顶点矢量分别为</a:t>
                </a:r>
                <a14:m>
                  <m:oMath xmlns:m="http://schemas.openxmlformats.org/officeDocument/2006/math">
                    <m:sSup>
                      <m:sSupPr>
                        <m:ctrlPr>
                          <a:rPr lang="zh-CN" altLang="zh-CN" i="1"/>
                        </m:ctrlPr>
                      </m:sSupPr>
                      <m:e>
                        <m:r>
                          <a:rPr lang="en-US" altLang="zh-CN" b="1" i="1"/>
                          <m:t>𝐩</m:t>
                        </m:r>
                      </m:e>
                      <m:sup>
                        <m:r>
                          <m:rPr>
                            <m:sty m:val="p"/>
                          </m:rPr>
                          <a:rPr lang="en-US" altLang="zh-CN"/>
                          <m:t>i</m:t>
                        </m:r>
                      </m:sup>
                    </m:sSup>
                  </m:oMath>
                </a14:m>
                <a:r>
                  <a:rPr lang="zh-CN" altLang="zh-CN" dirty="0"/>
                  <a:t>、</a:t>
                </a:r>
                <a14:m>
                  <m:oMath xmlns:m="http://schemas.openxmlformats.org/officeDocument/2006/math">
                    <m:sSup>
                      <m:sSupPr>
                        <m:ctrlPr>
                          <a:rPr lang="zh-CN" altLang="zh-CN" i="1"/>
                        </m:ctrlPr>
                      </m:sSupPr>
                      <m:e>
                        <m:r>
                          <a:rPr lang="en-US" altLang="zh-CN" b="1" i="1"/>
                          <m:t>𝐪</m:t>
                        </m:r>
                      </m:e>
                      <m:sup>
                        <m:r>
                          <m:rPr>
                            <m:sty m:val="p"/>
                          </m:rPr>
                          <a:rPr lang="en-US" altLang="zh-CN"/>
                          <m:t>i</m:t>
                        </m:r>
                      </m:sup>
                    </m:sSup>
                  </m:oMath>
                </a14:m>
                <a:r>
                  <a:rPr lang="zh-CN" altLang="zh-CN" dirty="0"/>
                  <a:t>和</a:t>
                </a:r>
                <a14:m>
                  <m:oMath xmlns:m="http://schemas.openxmlformats.org/officeDocument/2006/math">
                    <m:sSup>
                      <m:sSupPr>
                        <m:ctrlPr>
                          <a:rPr lang="zh-CN" altLang="zh-CN" i="1"/>
                        </m:ctrlPr>
                      </m:sSupPr>
                      <m:e>
                        <m:r>
                          <a:rPr lang="en-US" altLang="zh-CN" b="1" i="1"/>
                          <m:t>𝐫</m:t>
                        </m:r>
                      </m:e>
                      <m:sup>
                        <m:r>
                          <m:rPr>
                            <m:sty m:val="p"/>
                          </m:rPr>
                          <a:rPr lang="en-US" altLang="zh-CN"/>
                          <m:t>i</m:t>
                        </m:r>
                      </m:sup>
                    </m:sSup>
                  </m:oMath>
                </a14:m>
                <a:r>
                  <a:rPr lang="zh-CN" altLang="zh-CN" dirty="0"/>
                  <a:t>；包围盒包围的三角面片数为</a:t>
                </a:r>
                <a:r>
                  <a:rPr lang="en-US" altLang="zh-CN" dirty="0"/>
                  <a:t>n</a:t>
                </a:r>
                <a:r>
                  <a:rPr lang="zh-CN" altLang="zh-CN" dirty="0"/>
                  <a:t>；下标</a:t>
                </a:r>
                <a:r>
                  <a:rPr lang="en-US" altLang="zh-CN" dirty="0"/>
                  <a:t>j</a:t>
                </a:r>
                <a:r>
                  <a:rPr lang="zh-CN" altLang="zh-CN" dirty="0"/>
                  <a:t>和</a:t>
                </a:r>
                <a:r>
                  <a:rPr lang="en-US" altLang="zh-CN" dirty="0"/>
                  <a:t>k</a:t>
                </a:r>
                <a:r>
                  <a:rPr lang="zh-CN" altLang="zh-CN" dirty="0"/>
                  <a:t>代表了点的（</a:t>
                </a:r>
                <a:r>
                  <a:rPr lang="en-US" altLang="zh-CN" dirty="0"/>
                  <a:t>x, y, z</a:t>
                </a:r>
                <a:r>
                  <a:rPr lang="zh-CN" altLang="zh-CN" dirty="0"/>
                  <a:t>）分量； </a:t>
                </a:r>
                <a14:m>
                  <m:oMath xmlns:m="http://schemas.openxmlformats.org/officeDocument/2006/math">
                    <m:acc>
                      <m:accPr>
                        <m:chr m:val="̅"/>
                        <m:ctrlPr>
                          <a:rPr lang="zh-CN" altLang="zh-CN" i="1"/>
                        </m:ctrlPr>
                      </m:accPr>
                      <m:e>
                        <m:sSup>
                          <m:sSupPr>
                            <m:ctrlPr>
                              <a:rPr lang="zh-CN" altLang="zh-CN" i="1"/>
                            </m:ctrlPr>
                          </m:sSupPr>
                          <m:e>
                            <m:r>
                              <a:rPr lang="en-US" altLang="zh-CN" b="1" i="1"/>
                              <m:t>𝐩</m:t>
                            </m:r>
                          </m:e>
                          <m:sup>
                            <m:r>
                              <m:rPr>
                                <m:sty m:val="p"/>
                              </m:rPr>
                              <a:rPr lang="en-US" altLang="zh-CN"/>
                              <m:t>i</m:t>
                            </m:r>
                          </m:sup>
                        </m:sSup>
                      </m:e>
                    </m:acc>
                    <m:r>
                      <a:rPr lang="en-US" altLang="zh-CN"/>
                      <m:t>=</m:t>
                    </m:r>
                    <m:sSup>
                      <m:sSupPr>
                        <m:ctrlPr>
                          <a:rPr lang="zh-CN" altLang="zh-CN" i="1"/>
                        </m:ctrlPr>
                      </m:sSupPr>
                      <m:e>
                        <m:r>
                          <a:rPr lang="en-US" altLang="zh-CN" b="1" i="1"/>
                          <m:t>𝐩</m:t>
                        </m:r>
                      </m:e>
                      <m:sup>
                        <m:r>
                          <m:rPr>
                            <m:sty m:val="p"/>
                          </m:rPr>
                          <a:rPr lang="en-US" altLang="zh-CN"/>
                          <m:t>i</m:t>
                        </m:r>
                      </m:sup>
                    </m:sSup>
                    <m:r>
                      <a:rPr lang="en-US" altLang="zh-CN" i="1"/>
                      <m:t>−</m:t>
                    </m:r>
                    <m:r>
                      <m:rPr>
                        <m:sty m:val="p"/>
                      </m:rPr>
                      <a:rPr lang="en-US" altLang="zh-CN"/>
                      <m:t>m</m:t>
                    </m:r>
                  </m:oMath>
                </a14:m>
                <a:r>
                  <a:rPr lang="en-US" altLang="zh-CN" dirty="0"/>
                  <a:t> </a:t>
                </a:r>
                <a:r>
                  <a:rPr lang="zh-CN" altLang="zh-CN" dirty="0"/>
                  <a:t>，</a:t>
                </a:r>
                <a14:m>
                  <m:oMath xmlns:m="http://schemas.openxmlformats.org/officeDocument/2006/math">
                    <m:acc>
                      <m:accPr>
                        <m:chr m:val="̅"/>
                        <m:ctrlPr>
                          <a:rPr lang="zh-CN" altLang="zh-CN" i="1"/>
                        </m:ctrlPr>
                      </m:accPr>
                      <m:e>
                        <m:sSup>
                          <m:sSupPr>
                            <m:ctrlPr>
                              <a:rPr lang="zh-CN" altLang="zh-CN" i="1"/>
                            </m:ctrlPr>
                          </m:sSupPr>
                          <m:e>
                            <m:r>
                              <a:rPr lang="en-US" altLang="zh-CN" b="1" i="1"/>
                              <m:t>𝐪</m:t>
                            </m:r>
                          </m:e>
                          <m:sup>
                            <m:r>
                              <m:rPr>
                                <m:sty m:val="p"/>
                              </m:rPr>
                              <a:rPr lang="en-US" altLang="zh-CN"/>
                              <m:t>i</m:t>
                            </m:r>
                          </m:sup>
                        </m:sSup>
                      </m:e>
                    </m:acc>
                    <m:r>
                      <a:rPr lang="en-US" altLang="zh-CN"/>
                      <m:t>=</m:t>
                    </m:r>
                    <m:sSup>
                      <m:sSupPr>
                        <m:ctrlPr>
                          <a:rPr lang="zh-CN" altLang="zh-CN" i="1"/>
                        </m:ctrlPr>
                      </m:sSupPr>
                      <m:e>
                        <m:r>
                          <a:rPr lang="en-US" altLang="zh-CN" b="1" i="1"/>
                          <m:t>𝐪</m:t>
                        </m:r>
                      </m:e>
                      <m:sup>
                        <m:r>
                          <m:rPr>
                            <m:sty m:val="p"/>
                          </m:rPr>
                          <a:rPr lang="en-US" altLang="zh-CN"/>
                          <m:t>i</m:t>
                        </m:r>
                      </m:sup>
                    </m:sSup>
                    <m:r>
                      <a:rPr lang="en-US" altLang="zh-CN" i="1"/>
                      <m:t>−</m:t>
                    </m:r>
                    <m:r>
                      <m:rPr>
                        <m:sty m:val="p"/>
                      </m:rPr>
                      <a:rPr lang="en-US" altLang="zh-CN"/>
                      <m:t>m</m:t>
                    </m:r>
                  </m:oMath>
                </a14:m>
                <a:r>
                  <a:rPr lang="en-US" altLang="zh-CN" dirty="0"/>
                  <a:t> </a:t>
                </a:r>
                <a:r>
                  <a:rPr lang="zh-CN" altLang="zh-CN" dirty="0"/>
                  <a:t>，</a:t>
                </a:r>
                <a14:m>
                  <m:oMath xmlns:m="http://schemas.openxmlformats.org/officeDocument/2006/math">
                    <m:acc>
                      <m:accPr>
                        <m:chr m:val="̅"/>
                        <m:ctrlPr>
                          <a:rPr lang="zh-CN" altLang="zh-CN" i="1"/>
                        </m:ctrlPr>
                      </m:accPr>
                      <m:e>
                        <m:sSup>
                          <m:sSupPr>
                            <m:ctrlPr>
                              <a:rPr lang="zh-CN" altLang="zh-CN" i="1"/>
                            </m:ctrlPr>
                          </m:sSupPr>
                          <m:e>
                            <m:r>
                              <a:rPr lang="en-US" altLang="zh-CN" b="1" i="1"/>
                              <m:t>𝐫</m:t>
                            </m:r>
                          </m:e>
                          <m:sup>
                            <m:r>
                              <m:rPr>
                                <m:sty m:val="p"/>
                              </m:rPr>
                              <a:rPr lang="en-US" altLang="zh-CN"/>
                              <m:t>i</m:t>
                            </m:r>
                          </m:sup>
                        </m:sSup>
                      </m:e>
                    </m:acc>
                    <m:r>
                      <a:rPr lang="en-US" altLang="zh-CN"/>
                      <m:t>=</m:t>
                    </m:r>
                    <m:sSup>
                      <m:sSupPr>
                        <m:ctrlPr>
                          <a:rPr lang="zh-CN" altLang="zh-CN" i="1"/>
                        </m:ctrlPr>
                      </m:sSupPr>
                      <m:e>
                        <m:r>
                          <a:rPr lang="en-US" altLang="zh-CN" b="1" i="1"/>
                          <m:t>𝐫</m:t>
                        </m:r>
                      </m:e>
                      <m:sup>
                        <m:r>
                          <m:rPr>
                            <m:sty m:val="p"/>
                          </m:rPr>
                          <a:rPr lang="en-US" altLang="zh-CN"/>
                          <m:t>i</m:t>
                        </m:r>
                      </m:sup>
                    </m:sSup>
                    <m:r>
                      <a:rPr lang="en-US" altLang="zh-CN" i="1"/>
                      <m:t>−</m:t>
                    </m:r>
                    <m:r>
                      <m:rPr>
                        <m:sty m:val="p"/>
                      </m:rPr>
                      <a:rPr lang="en-US" altLang="zh-CN"/>
                      <m:t>m</m:t>
                    </m:r>
                  </m:oMath>
                </a14:m>
                <a:r>
                  <a:rPr lang="en-US" altLang="zh-CN" dirty="0"/>
                  <a:t> ,</a:t>
                </a:r>
                <a:r>
                  <a:rPr lang="zh-CN" altLang="zh-CN" dirty="0"/>
                  <a:t>每个都是</a:t>
                </a:r>
                <a:r>
                  <a:rPr lang="en-US" altLang="zh-CN" dirty="0"/>
                  <a:t>3</a:t>
                </a:r>
                <a:r>
                  <a:rPr lang="zh-CN" altLang="zh-CN" dirty="0"/>
                  <a:t>×</a:t>
                </a:r>
                <a:r>
                  <a:rPr lang="en-US" altLang="zh-CN" dirty="0"/>
                  <a:t>1</a:t>
                </a:r>
                <a:r>
                  <a:rPr lang="zh-CN" altLang="zh-CN" dirty="0"/>
                  <a:t>向量（例如：</a:t>
                </a:r>
                <a14:m>
                  <m:oMath xmlns:m="http://schemas.openxmlformats.org/officeDocument/2006/math">
                    <m:acc>
                      <m:accPr>
                        <m:chr m:val="̅"/>
                        <m:ctrlPr>
                          <a:rPr lang="zh-CN" altLang="zh-CN" i="1"/>
                        </m:ctrlPr>
                      </m:accPr>
                      <m:e>
                        <m:sSup>
                          <m:sSupPr>
                            <m:ctrlPr>
                              <a:rPr lang="zh-CN" altLang="zh-CN" i="1"/>
                            </m:ctrlPr>
                          </m:sSupPr>
                          <m:e>
                            <m:r>
                              <a:rPr lang="en-US" altLang="zh-CN" b="1" i="1"/>
                              <m:t>𝐩</m:t>
                            </m:r>
                          </m:e>
                          <m:sup>
                            <m:r>
                              <m:rPr>
                                <m:sty m:val="p"/>
                              </m:rPr>
                              <a:rPr lang="en-US" altLang="zh-CN"/>
                              <m:t>i</m:t>
                            </m:r>
                          </m:sup>
                        </m:sSup>
                      </m:e>
                    </m:acc>
                    <m:r>
                      <a:rPr lang="en-US" altLang="zh-CN"/>
                      <m:t>={</m:t>
                    </m:r>
                    <m:acc>
                      <m:accPr>
                        <m:chr m:val="̅"/>
                        <m:ctrlPr>
                          <a:rPr lang="zh-CN" altLang="zh-CN" i="1"/>
                        </m:ctrlPr>
                      </m:accPr>
                      <m:e>
                        <m:sSubSup>
                          <m:sSubSupPr>
                            <m:ctrlPr>
                              <a:rPr lang="zh-CN" altLang="zh-CN" i="1"/>
                            </m:ctrlPr>
                          </m:sSubSupPr>
                          <m:e>
                            <m:r>
                              <a:rPr lang="en-US" altLang="zh-CN" b="1" i="1"/>
                              <m:t>𝐩</m:t>
                            </m:r>
                          </m:e>
                          <m:sub>
                            <m:r>
                              <m:rPr>
                                <m:sty m:val="p"/>
                              </m:rPr>
                              <a:rPr lang="en-US" altLang="zh-CN"/>
                              <m:t>x</m:t>
                            </m:r>
                          </m:sub>
                          <m:sup>
                            <m:r>
                              <m:rPr>
                                <m:sty m:val="p"/>
                              </m:rPr>
                              <a:rPr lang="en-US" altLang="zh-CN"/>
                              <m:t>i</m:t>
                            </m:r>
                          </m:sup>
                        </m:sSubSup>
                      </m:e>
                    </m:acc>
                    <m:r>
                      <a:rPr lang="en-US" altLang="zh-CN"/>
                      <m:t>,</m:t>
                    </m:r>
                    <m:acc>
                      <m:accPr>
                        <m:chr m:val="̅"/>
                        <m:ctrlPr>
                          <a:rPr lang="zh-CN" altLang="zh-CN" i="1"/>
                        </m:ctrlPr>
                      </m:accPr>
                      <m:e>
                        <m:sSubSup>
                          <m:sSubSupPr>
                            <m:ctrlPr>
                              <a:rPr lang="zh-CN" altLang="zh-CN" i="1"/>
                            </m:ctrlPr>
                          </m:sSubSupPr>
                          <m:e>
                            <m:r>
                              <a:rPr lang="en-US" altLang="zh-CN" b="1"/>
                              <m:t> </m:t>
                            </m:r>
                            <m:r>
                              <a:rPr lang="en-US" altLang="zh-CN" b="1" i="1"/>
                              <m:t>𝐩</m:t>
                            </m:r>
                          </m:e>
                          <m:sub>
                            <m:r>
                              <m:rPr>
                                <m:sty m:val="p"/>
                              </m:rPr>
                              <a:rPr lang="en-US" altLang="zh-CN"/>
                              <m:t>y</m:t>
                            </m:r>
                          </m:sub>
                          <m:sup>
                            <m:r>
                              <m:rPr>
                                <m:sty m:val="p"/>
                              </m:rPr>
                              <a:rPr lang="en-US" altLang="zh-CN"/>
                              <m:t>i</m:t>
                            </m:r>
                          </m:sup>
                        </m:sSubSup>
                      </m:e>
                    </m:acc>
                    <m:r>
                      <a:rPr lang="en-US" altLang="zh-CN"/>
                      <m:t>,</m:t>
                    </m:r>
                    <m:acc>
                      <m:accPr>
                        <m:chr m:val="̅"/>
                        <m:ctrlPr>
                          <a:rPr lang="zh-CN" altLang="zh-CN" i="1"/>
                        </m:ctrlPr>
                      </m:accPr>
                      <m:e>
                        <m:r>
                          <a:rPr lang="en-US" altLang="zh-CN"/>
                          <m:t> </m:t>
                        </m:r>
                        <m:sSubSup>
                          <m:sSubSupPr>
                            <m:ctrlPr>
                              <a:rPr lang="zh-CN" altLang="zh-CN" i="1"/>
                            </m:ctrlPr>
                          </m:sSubSupPr>
                          <m:e>
                            <m:r>
                              <a:rPr lang="en-US" altLang="zh-CN" b="1" i="1"/>
                              <m:t>𝐩</m:t>
                            </m:r>
                          </m:e>
                          <m:sub>
                            <m:r>
                              <m:rPr>
                                <m:sty m:val="p"/>
                              </m:rPr>
                              <a:rPr lang="en-US" altLang="zh-CN"/>
                              <m:t>z</m:t>
                            </m:r>
                          </m:sub>
                          <m:sup>
                            <m:r>
                              <m:rPr>
                                <m:sty m:val="p"/>
                              </m:rPr>
                              <a:rPr lang="en-US" altLang="zh-CN"/>
                              <m:t>i</m:t>
                            </m:r>
                          </m:sup>
                        </m:sSubSup>
                      </m:e>
                    </m:acc>
                    <m:r>
                      <a:rPr lang="en-US" altLang="zh-CN"/>
                      <m:t>}</m:t>
                    </m:r>
                  </m:oMath>
                </a14:m>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2762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由于</a:t>
            </a:r>
            <a:r>
              <a:rPr lang="en-US" altLang="zh-CN" dirty="0"/>
              <a:t>D</a:t>
            </a:r>
            <a:r>
              <a:rPr lang="zh-CN" altLang="zh-CN" dirty="0"/>
              <a:t>是一个实对称矩阵，所以矩阵</a:t>
            </a:r>
            <a:r>
              <a:rPr lang="en-US" altLang="zh-CN" dirty="0"/>
              <a:t>D</a:t>
            </a:r>
            <a:r>
              <a:rPr lang="zh-CN" altLang="zh-CN" dirty="0"/>
              <a:t>的特征向量相互垂直。我们可以利用数值方法解出协方差矩阵的</a:t>
            </a:r>
            <a:r>
              <a:rPr lang="en-US" altLang="zh-CN" dirty="0"/>
              <a:t>3</a:t>
            </a:r>
            <a:r>
              <a:rPr lang="zh-CN" altLang="zh-CN" dirty="0"/>
              <a:t>个特征向量，并对特征向量进行单位化，将它们作为</a:t>
            </a:r>
            <a:r>
              <a:rPr lang="en-US" altLang="zh-CN" dirty="0"/>
              <a:t>OBB</a:t>
            </a:r>
            <a:r>
              <a:rPr lang="zh-CN" altLang="zh-CN" dirty="0"/>
              <a:t>包围盒的方向轴。</a:t>
            </a:r>
          </a:p>
          <a:p>
            <a:r>
              <a:rPr lang="zh-CN" altLang="zh-CN" dirty="0"/>
              <a:t>利用这种方式计算得到的</a:t>
            </a:r>
            <a:r>
              <a:rPr lang="en-US" altLang="zh-CN" dirty="0"/>
              <a:t>OBB</a:t>
            </a:r>
            <a:r>
              <a:rPr lang="zh-CN" altLang="zh-CN" dirty="0"/>
              <a:t>包围盒也有一些问题存在，比如由于物体中存在凸包，使得三角面片大小不均匀，计算出的</a:t>
            </a:r>
            <a:r>
              <a:rPr lang="en-US" altLang="zh-CN" dirty="0"/>
              <a:t>OBB</a:t>
            </a:r>
            <a:r>
              <a:rPr lang="zh-CN" altLang="zh-CN" dirty="0"/>
              <a:t>中心有偏差。另外，如果几何模型内的三角面片分布不均匀的话，将使计算出来的包围盒的方向与三角形分布密集的区域方向一致，从而导致包围盒方向产生偏差。</a:t>
            </a:r>
          </a:p>
          <a:p>
            <a:endParaRPr lang="zh-CN" altLang="en-US" dirty="0"/>
          </a:p>
        </p:txBody>
      </p:sp>
    </p:spTree>
    <p:extLst>
      <p:ext uri="{BB962C8B-B14F-4D97-AF65-F5344CB8AC3E}">
        <p14:creationId xmlns:p14="http://schemas.microsoft.com/office/powerpoint/2010/main" val="231714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碰撞检测的</a:t>
            </a:r>
            <a:r>
              <a:rPr lang="zh-CN" altLang="zh-CN" b="1" dirty="0" smtClean="0"/>
              <a:t>基本原理</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从</a:t>
            </a:r>
            <a:r>
              <a:rPr lang="zh-CN" altLang="zh-CN" dirty="0"/>
              <a:t>几何上讲，碰撞检测是两个多面体的求交集检测，按照物体所处空间的维度，碰撞检测又可以分为二维平面碰撞检测和三维空间碰撞</a:t>
            </a:r>
            <a:r>
              <a:rPr lang="zh-CN" altLang="zh-CN" dirty="0" smtClean="0"/>
              <a:t>检测</a:t>
            </a:r>
            <a:endParaRPr lang="en-US" altLang="zh-CN" dirty="0" smtClean="0"/>
          </a:p>
          <a:p>
            <a:r>
              <a:rPr lang="zh-CN" altLang="zh-CN" dirty="0" smtClean="0"/>
              <a:t>平面</a:t>
            </a:r>
            <a:r>
              <a:rPr lang="zh-CN" altLang="zh-CN" dirty="0"/>
              <a:t>碰撞检测相对简单一些，已经有较为成熟的检测算法，而三维空间的碰撞检测则要复杂许多，主要问题是解决碰撞检测的实时性和精确性的</a:t>
            </a:r>
            <a:r>
              <a:rPr lang="zh-CN" altLang="zh-CN" dirty="0" smtClean="0"/>
              <a:t>矛盾</a:t>
            </a:r>
            <a:endParaRPr lang="en-US" altLang="zh-CN" dirty="0" smtClean="0"/>
          </a:p>
          <a:p>
            <a:r>
              <a:rPr lang="zh-CN" altLang="zh-CN" dirty="0" smtClean="0"/>
              <a:t>我们</a:t>
            </a:r>
            <a:r>
              <a:rPr lang="zh-CN" altLang="zh-CN" dirty="0"/>
              <a:t>可以将碰撞检测分为离散碰撞检测和连续碰撞检测</a:t>
            </a:r>
            <a:r>
              <a:rPr lang="zh-CN" altLang="zh-CN" dirty="0" smtClean="0"/>
              <a:t>两种</a:t>
            </a:r>
            <a:endParaRPr lang="en-US" altLang="zh-CN" dirty="0" smtClean="0"/>
          </a:p>
          <a:p>
            <a:pPr lvl="1"/>
            <a:r>
              <a:rPr lang="zh-CN" altLang="zh-CN" dirty="0" smtClean="0"/>
              <a:t>离散</a:t>
            </a:r>
            <a:r>
              <a:rPr lang="zh-CN" altLang="zh-CN" dirty="0"/>
              <a:t>碰撞检测是指定某一时刻</a:t>
            </a:r>
            <a:r>
              <a:rPr lang="en-US" altLang="zh-CN" dirty="0"/>
              <a:t>T</a:t>
            </a:r>
            <a:r>
              <a:rPr lang="zh-CN" altLang="zh-CN" dirty="0"/>
              <a:t>的两个静态碰撞体，看它们之间是否交迭，如果没有交迭则返回它们最近点的距离，如果交迭则返回交迭深度，交迭方向等；连续碰撞检测则是分别指定在</a:t>
            </a:r>
            <a:r>
              <a:rPr lang="en-US" altLang="zh-CN" dirty="0"/>
              <a:t>T1</a:t>
            </a:r>
            <a:r>
              <a:rPr lang="zh-CN" altLang="zh-CN" dirty="0"/>
              <a:t>、</a:t>
            </a:r>
            <a:r>
              <a:rPr lang="en-US" altLang="zh-CN" dirty="0"/>
              <a:t>T2</a:t>
            </a:r>
            <a:r>
              <a:rPr lang="zh-CN" altLang="zh-CN" dirty="0"/>
              <a:t>两个时刻两个碰撞体的位置，看它们在由</a:t>
            </a:r>
            <a:r>
              <a:rPr lang="en-US" altLang="zh-CN" dirty="0"/>
              <a:t>T1</a:t>
            </a:r>
            <a:r>
              <a:rPr lang="zh-CN" altLang="zh-CN" dirty="0"/>
              <a:t>运动到</a:t>
            </a:r>
            <a:r>
              <a:rPr lang="en-US" altLang="zh-CN" dirty="0"/>
              <a:t>T2</a:t>
            </a:r>
            <a:r>
              <a:rPr lang="zh-CN" altLang="zh-CN" dirty="0"/>
              <a:t>时刻的过程中是否发生碰撞，如果碰撞则返回第一碰撞点的位置和法线。</a:t>
            </a:r>
          </a:p>
          <a:p>
            <a:endParaRPr lang="zh-CN" altLang="en-US" dirty="0"/>
          </a:p>
        </p:txBody>
      </p:sp>
    </p:spTree>
    <p:extLst>
      <p:ext uri="{BB962C8B-B14F-4D97-AF65-F5344CB8AC3E}">
        <p14:creationId xmlns:p14="http://schemas.microsoft.com/office/powerpoint/2010/main" val="3400792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k-DOP</a:t>
            </a:r>
            <a:r>
              <a:rPr lang="zh-CN" altLang="zh-CN" b="1" dirty="0"/>
              <a:t>包围</a:t>
            </a:r>
            <a:r>
              <a:rPr lang="zh-CN" altLang="zh-CN" b="1" dirty="0" smtClean="0"/>
              <a:t>体</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k-DOP</a:t>
            </a:r>
            <a:r>
              <a:rPr lang="zh-CN" altLang="zh-CN" dirty="0"/>
              <a:t>（离散有向多面体）的概念最早由</a:t>
            </a:r>
            <a:r>
              <a:rPr lang="en-US" altLang="zh-CN" dirty="0"/>
              <a:t>Kay</a:t>
            </a:r>
            <a:r>
              <a:rPr lang="zh-CN" altLang="zh-CN" dirty="0"/>
              <a:t>和</a:t>
            </a:r>
            <a:r>
              <a:rPr lang="en-US" altLang="zh-CN" dirty="0" err="1"/>
              <a:t>Kajiya</a:t>
            </a:r>
            <a:r>
              <a:rPr lang="zh-CN" altLang="zh-CN" dirty="0"/>
              <a:t>提出，它们在分析了以往采用的层次包围盒进行光线跟踪的缺点后，认为高效的场景层次结构应满足的条件是各层次包围盒都应尽可能紧密地包裹其中所含的景物，作为叶节点，景物自身即是最紧的包围</a:t>
            </a:r>
            <a:r>
              <a:rPr lang="zh-CN" altLang="zh-CN" dirty="0" smtClean="0"/>
              <a:t>盒</a:t>
            </a:r>
            <a:endParaRPr lang="en-US" altLang="zh-CN" dirty="0" smtClean="0"/>
          </a:p>
          <a:p>
            <a:r>
              <a:rPr lang="zh-CN" altLang="zh-CN" dirty="0" smtClean="0"/>
              <a:t>由于</a:t>
            </a:r>
            <a:r>
              <a:rPr lang="zh-CN" altLang="zh-CN" dirty="0"/>
              <a:t>包围盒的选取还要求光线与包围盒或包围盒之间的求交测试尽可能简单，因此应选取形状比较简单的形体（如球体、圆柱体、长方体等</a:t>
            </a:r>
            <a:r>
              <a:rPr lang="zh-CN" altLang="zh-CN" dirty="0" smtClean="0"/>
              <a:t>）</a:t>
            </a:r>
            <a:endParaRPr lang="en-US" altLang="zh-CN" dirty="0" smtClean="0"/>
          </a:p>
          <a:p>
            <a:r>
              <a:rPr lang="zh-CN" altLang="zh-CN" dirty="0" smtClean="0"/>
              <a:t>但</a:t>
            </a:r>
            <a:r>
              <a:rPr lang="zh-CN" altLang="zh-CN" dirty="0"/>
              <a:t>这些形状简单的包围盒包裹的紧密型较差，</a:t>
            </a:r>
            <a:r>
              <a:rPr lang="en-US" altLang="zh-CN" dirty="0"/>
              <a:t>Kay</a:t>
            </a:r>
            <a:r>
              <a:rPr lang="zh-CN" altLang="zh-CN" dirty="0"/>
              <a:t>和</a:t>
            </a:r>
            <a:r>
              <a:rPr lang="en-US" altLang="zh-CN" dirty="0" err="1"/>
              <a:t>Kajiya</a:t>
            </a:r>
            <a:r>
              <a:rPr lang="zh-CN" altLang="zh-CN" dirty="0"/>
              <a:t>提出了根据景物的实际形态选取若干组不同方向的平行平面包裹一个景物或一组景物的层次包围盒</a:t>
            </a:r>
            <a:r>
              <a:rPr lang="zh-CN" altLang="zh-CN" dirty="0" smtClean="0"/>
              <a:t>技术</a:t>
            </a:r>
            <a:endParaRPr lang="en-US" altLang="zh-CN" dirty="0" smtClean="0"/>
          </a:p>
          <a:p>
            <a:r>
              <a:rPr lang="zh-CN" altLang="zh-CN" dirty="0" smtClean="0"/>
              <a:t>这些</a:t>
            </a:r>
            <a:r>
              <a:rPr lang="zh-CN" altLang="zh-CN" dirty="0"/>
              <a:t>平行平面对组成一个凸多面体，所有的平行平面对都是由方向相反的两个法向量所定义的半空间相交得到的，从</a:t>
            </a:r>
            <a:r>
              <a:rPr lang="en-US" altLang="zh-CN" dirty="0"/>
              <a:t> k </a:t>
            </a:r>
            <a:r>
              <a:rPr lang="zh-CN" altLang="zh-CN" dirty="0"/>
              <a:t>个平面构建的</a:t>
            </a:r>
            <a:r>
              <a:rPr lang="en-US" altLang="zh-CN" dirty="0"/>
              <a:t> DOP </a:t>
            </a:r>
            <a:r>
              <a:rPr lang="zh-CN" altLang="zh-CN" dirty="0"/>
              <a:t>称为</a:t>
            </a:r>
            <a:r>
              <a:rPr lang="en-US" altLang="zh-CN" dirty="0"/>
              <a:t> k-DOP</a:t>
            </a:r>
            <a:r>
              <a:rPr lang="zh-CN" altLang="zh-CN" dirty="0"/>
              <a:t>，实际上它是包容多面体的最小凸包</a:t>
            </a:r>
            <a:r>
              <a:rPr lang="zh-CN" altLang="zh-CN" dirty="0" smtClean="0"/>
              <a:t>体</a:t>
            </a:r>
            <a:endParaRPr lang="en-US" altLang="zh-CN" dirty="0" smtClean="0"/>
          </a:p>
          <a:p>
            <a:r>
              <a:rPr lang="zh-CN" altLang="zh-CN" dirty="0" smtClean="0"/>
              <a:t>也</a:t>
            </a:r>
            <a:r>
              <a:rPr lang="zh-CN" altLang="zh-CN" dirty="0"/>
              <a:t>可以将离散定向多面体看成是一般化的</a:t>
            </a:r>
            <a:r>
              <a:rPr lang="en-US" altLang="zh-CN" dirty="0"/>
              <a:t> AABB</a:t>
            </a:r>
            <a:r>
              <a:rPr lang="zh-CN" altLang="zh-CN" dirty="0"/>
              <a:t>，是将</a:t>
            </a:r>
            <a:r>
              <a:rPr lang="en-US" altLang="zh-CN" dirty="0"/>
              <a:t>AABB</a:t>
            </a:r>
            <a:r>
              <a:rPr lang="zh-CN" altLang="zh-CN" dirty="0"/>
              <a:t>的一些冗余边角使用平行平面切掉后的</a:t>
            </a:r>
            <a:r>
              <a:rPr lang="zh-CN" altLang="zh-CN" dirty="0" smtClean="0"/>
              <a:t>结果</a:t>
            </a:r>
            <a:endParaRPr lang="zh-CN" altLang="en-US" dirty="0"/>
          </a:p>
        </p:txBody>
      </p:sp>
    </p:spTree>
    <p:extLst>
      <p:ext uri="{BB962C8B-B14F-4D97-AF65-F5344CB8AC3E}">
        <p14:creationId xmlns:p14="http://schemas.microsoft.com/office/powerpoint/2010/main" val="1996512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51670"/>
            <a:ext cx="5329238" cy="1457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023417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62500" lnSpcReduction="20000"/>
              </a:bodyPr>
              <a:lstStyle/>
              <a:p>
                <a:r>
                  <a:rPr lang="en-US" altLang="zh-CN" dirty="0"/>
                  <a:t>k-DOP</a:t>
                </a:r>
                <a:r>
                  <a:rPr lang="zh-CN" altLang="zh-CN" dirty="0"/>
                  <a:t>中多面体的每个面的法线定义为固定的轴集合且共享于全部</a:t>
                </a:r>
                <a:r>
                  <a:rPr lang="en-US" altLang="zh-CN" dirty="0"/>
                  <a:t>k-DOP</a:t>
                </a:r>
                <a:r>
                  <a:rPr lang="zh-CN" altLang="zh-CN" dirty="0"/>
                  <a:t>包围体之中，由此可以看出，</a:t>
                </a:r>
                <a:r>
                  <a:rPr lang="en-US" altLang="zh-CN" dirty="0"/>
                  <a:t>AABB</a:t>
                </a:r>
                <a:r>
                  <a:rPr lang="zh-CN" altLang="zh-CN" dirty="0"/>
                  <a:t>是</a:t>
                </a:r>
                <a:r>
                  <a:rPr lang="en-US" altLang="zh-CN" dirty="0"/>
                  <a:t>k=6</a:t>
                </a:r>
                <a:r>
                  <a:rPr lang="zh-CN" altLang="zh-CN" dirty="0"/>
                  <a:t>时</a:t>
                </a:r>
                <a:r>
                  <a:rPr lang="en-US" altLang="zh-CN" dirty="0"/>
                  <a:t>k-DOP</a:t>
                </a:r>
                <a:r>
                  <a:rPr lang="zh-CN" altLang="zh-CN" dirty="0"/>
                  <a:t>的情形，即</a:t>
                </a:r>
                <a:r>
                  <a:rPr lang="en-US" altLang="zh-CN" dirty="0"/>
                  <a:t>6-DOP</a:t>
                </a:r>
                <a:r>
                  <a:rPr lang="zh-CN" altLang="zh-CN" dirty="0"/>
                  <a:t>，</a:t>
                </a:r>
                <a:r>
                  <a:rPr lang="en-US" altLang="zh-CN" dirty="0"/>
                  <a:t>AABB</a:t>
                </a:r>
                <a:r>
                  <a:rPr lang="zh-CN" altLang="zh-CN" dirty="0"/>
                  <a:t>的各个面与下列</a:t>
                </a:r>
                <a:r>
                  <a:rPr lang="en-US" altLang="zh-CN" dirty="0"/>
                  <a:t>6</a:t>
                </a:r>
                <a:r>
                  <a:rPr lang="zh-CN" altLang="zh-CN" dirty="0"/>
                  <a:t>个方向轴对齐：</a:t>
                </a:r>
                <a14:m>
                  <m:oMath xmlns:m="http://schemas.openxmlformats.org/officeDocument/2006/math">
                    <m:d>
                      <m:dPr>
                        <m:ctrlPr>
                          <a:rPr lang="zh-CN" altLang="zh-CN" i="1"/>
                        </m:ctrlPr>
                      </m:dPr>
                      <m:e>
                        <m:r>
                          <a:rPr lang="zh-CN" altLang="zh-CN"/>
                          <m:t>±</m:t>
                        </m:r>
                        <m:r>
                          <a:rPr lang="en-US" altLang="zh-CN"/>
                          <m:t>1,0,0</m:t>
                        </m:r>
                      </m:e>
                    </m:d>
                  </m:oMath>
                </a14:m>
                <a:r>
                  <a:rPr lang="zh-CN" altLang="zh-CN" dirty="0"/>
                  <a:t>、</a:t>
                </a:r>
                <a14:m>
                  <m:oMath xmlns:m="http://schemas.openxmlformats.org/officeDocument/2006/math">
                    <m:d>
                      <m:dPr>
                        <m:ctrlPr>
                          <a:rPr lang="zh-CN" altLang="zh-CN" i="1"/>
                        </m:ctrlPr>
                      </m:dPr>
                      <m:e>
                        <m:r>
                          <a:rPr lang="en-US" altLang="zh-CN"/>
                          <m:t>0,</m:t>
                        </m:r>
                        <m:r>
                          <a:rPr lang="zh-CN" altLang="zh-CN"/>
                          <m:t>±</m:t>
                        </m:r>
                        <m:r>
                          <a:rPr lang="en-US" altLang="zh-CN"/>
                          <m:t>1,0</m:t>
                        </m:r>
                      </m:e>
                    </m:d>
                  </m:oMath>
                </a14:m>
                <a:r>
                  <a:rPr lang="zh-CN" altLang="zh-CN" dirty="0"/>
                  <a:t>、</a:t>
                </a:r>
                <a14:m>
                  <m:oMath xmlns:m="http://schemas.openxmlformats.org/officeDocument/2006/math">
                    <m:d>
                      <m:dPr>
                        <m:ctrlPr>
                          <a:rPr lang="zh-CN" altLang="zh-CN" i="1"/>
                        </m:ctrlPr>
                      </m:dPr>
                      <m:e>
                        <m:r>
                          <a:rPr lang="en-US" altLang="zh-CN"/>
                          <m:t>0,0,</m:t>
                        </m:r>
                        <m:r>
                          <a:rPr lang="zh-CN" altLang="zh-CN"/>
                          <m:t>±</m:t>
                        </m:r>
                        <m:r>
                          <a:rPr lang="en-US" altLang="zh-CN"/>
                          <m:t>1</m:t>
                        </m:r>
                      </m:e>
                    </m:d>
                  </m:oMath>
                </a14:m>
                <a:endParaRPr lang="en-US" altLang="zh-CN" dirty="0" smtClean="0"/>
              </a:p>
              <a:p>
                <a:r>
                  <a:rPr lang="en-US" altLang="zh-CN" dirty="0"/>
                  <a:t>k</a:t>
                </a:r>
                <a:r>
                  <a:rPr lang="zh-CN" altLang="zh-CN" dirty="0"/>
                  <a:t>足够大时，</a:t>
                </a:r>
                <a:r>
                  <a:rPr lang="en-US" altLang="zh-CN" dirty="0"/>
                  <a:t>k-DOP</a:t>
                </a:r>
                <a:r>
                  <a:rPr lang="zh-CN" altLang="zh-CN" dirty="0"/>
                  <a:t>就发展为物体的凸包（</a:t>
                </a:r>
                <a:r>
                  <a:rPr lang="en-US" altLang="zh-CN" dirty="0" err="1"/>
                  <a:t>ConvexHull</a:t>
                </a:r>
                <a:r>
                  <a:rPr lang="zh-CN" altLang="zh-CN" dirty="0" smtClean="0"/>
                  <a:t>）</a:t>
                </a:r>
                <a:endParaRPr lang="en-US" altLang="zh-CN" dirty="0" smtClean="0"/>
              </a:p>
              <a:p>
                <a:r>
                  <a:rPr lang="zh-CN" altLang="zh-CN" dirty="0" smtClean="0"/>
                  <a:t>对于</a:t>
                </a:r>
                <a:r>
                  <a:rPr lang="zh-CN" altLang="zh-CN" dirty="0"/>
                  <a:t>平面图形而言凸包是包围一组控制点的凸多边形的边界；对于立体图形而言凸包是用面片连接各顶点的多面体的封闭包裹。对于</a:t>
                </a:r>
                <a:r>
                  <a:rPr lang="en-US" altLang="zh-CN" dirty="0"/>
                  <a:t>k</a:t>
                </a:r>
                <a:r>
                  <a:rPr lang="zh-CN" altLang="zh-CN" dirty="0"/>
                  <a:t>值和平行平面对方向的选取，我们考察</a:t>
                </a:r>
                <a:r>
                  <a:rPr lang="en-US" altLang="zh-CN" dirty="0"/>
                  <a:t>k=14</a:t>
                </a:r>
                <a:r>
                  <a:rPr lang="zh-CN" altLang="zh-CN" dirty="0"/>
                  <a:t>时的情形。当</a:t>
                </a:r>
                <a:r>
                  <a:rPr lang="en-US" altLang="zh-CN" dirty="0"/>
                  <a:t>k=14</a:t>
                </a:r>
                <a:r>
                  <a:rPr lang="zh-CN" altLang="zh-CN" dirty="0"/>
                  <a:t>时就有</a:t>
                </a:r>
                <a:r>
                  <a:rPr lang="en-US" altLang="zh-CN" dirty="0"/>
                  <a:t>7</a:t>
                </a:r>
                <a:r>
                  <a:rPr lang="zh-CN" altLang="zh-CN" dirty="0"/>
                  <a:t>对（</a:t>
                </a:r>
                <a:r>
                  <a:rPr lang="en-US" altLang="zh-CN" dirty="0"/>
                  <a:t>k/2</a:t>
                </a:r>
                <a:r>
                  <a:rPr lang="zh-CN" altLang="zh-CN" dirty="0"/>
                  <a:t>）平行平面对来包裹物体，选平行平面对的法向量为（</a:t>
                </a:r>
                <a:r>
                  <a:rPr lang="en-US" altLang="zh-CN" dirty="0"/>
                  <a:t>1,0,0</a:t>
                </a:r>
                <a:r>
                  <a:rPr lang="zh-CN" altLang="zh-CN" dirty="0"/>
                  <a:t>），（</a:t>
                </a:r>
                <a:r>
                  <a:rPr lang="en-US" altLang="zh-CN" dirty="0"/>
                  <a:t>0,1,0</a:t>
                </a:r>
                <a:r>
                  <a:rPr lang="zh-CN" altLang="zh-CN" dirty="0"/>
                  <a:t>），（</a:t>
                </a:r>
                <a:r>
                  <a:rPr lang="en-US" altLang="zh-CN" dirty="0"/>
                  <a:t>0,0,1</a:t>
                </a:r>
                <a:r>
                  <a:rPr lang="zh-CN" altLang="zh-CN" dirty="0"/>
                  <a:t>），（</a:t>
                </a:r>
                <a:r>
                  <a:rPr lang="en-US" altLang="zh-CN" dirty="0"/>
                  <a:t>1,1,1</a:t>
                </a:r>
                <a:r>
                  <a:rPr lang="zh-CN" altLang="zh-CN" dirty="0"/>
                  <a:t>），（</a:t>
                </a:r>
                <a:r>
                  <a:rPr lang="en-US" altLang="zh-CN" dirty="0"/>
                  <a:t>1</a:t>
                </a:r>
                <a:r>
                  <a:rPr lang="zh-CN" altLang="zh-CN" dirty="0"/>
                  <a:t>，</a:t>
                </a:r>
                <a:r>
                  <a:rPr lang="en-US" altLang="zh-CN" dirty="0"/>
                  <a:t>-1,1</a:t>
                </a:r>
                <a:r>
                  <a:rPr lang="zh-CN" altLang="zh-CN" dirty="0"/>
                  <a:t>），（</a:t>
                </a:r>
                <a:r>
                  <a:rPr lang="en-US" altLang="zh-CN" dirty="0"/>
                  <a:t>1,1</a:t>
                </a:r>
                <a:r>
                  <a:rPr lang="zh-CN" altLang="zh-CN" dirty="0"/>
                  <a:t>，</a:t>
                </a:r>
                <a:r>
                  <a:rPr lang="en-US" altLang="zh-CN" dirty="0"/>
                  <a:t>-1</a:t>
                </a:r>
                <a:r>
                  <a:rPr lang="zh-CN" altLang="zh-CN" dirty="0"/>
                  <a:t>）和（</a:t>
                </a:r>
                <a:r>
                  <a:rPr lang="en-US" altLang="zh-CN" dirty="0"/>
                  <a:t>1</a:t>
                </a:r>
                <a:r>
                  <a:rPr lang="zh-CN" altLang="zh-CN" dirty="0"/>
                  <a:t>，</a:t>
                </a:r>
                <a:r>
                  <a:rPr lang="en-US" altLang="zh-CN" dirty="0"/>
                  <a:t>-1</a:t>
                </a:r>
                <a:r>
                  <a:rPr lang="zh-CN" altLang="zh-CN" dirty="0"/>
                  <a:t>，</a:t>
                </a:r>
                <a:r>
                  <a:rPr lang="en-US" altLang="zh-CN" dirty="0"/>
                  <a:t>-1</a:t>
                </a:r>
                <a:r>
                  <a:rPr lang="zh-CN" altLang="zh-CN" dirty="0"/>
                  <a:t>）。前面的</a:t>
                </a:r>
                <a:r>
                  <a:rPr lang="en-US" altLang="zh-CN" dirty="0"/>
                  <a:t>3</a:t>
                </a:r>
                <a:r>
                  <a:rPr lang="zh-CN" altLang="zh-CN" dirty="0"/>
                  <a:t>个法向量所决定的平行平面对的交集就是</a:t>
                </a:r>
                <a:r>
                  <a:rPr lang="en-US" altLang="zh-CN" dirty="0"/>
                  <a:t>AABB</a:t>
                </a:r>
                <a:r>
                  <a:rPr lang="zh-CN" altLang="zh-CN" dirty="0"/>
                  <a:t>，后面</a:t>
                </a:r>
                <a:r>
                  <a:rPr lang="en-US" altLang="zh-CN" dirty="0"/>
                  <a:t>4</a:t>
                </a:r>
                <a:r>
                  <a:rPr lang="zh-CN" altLang="zh-CN" dirty="0"/>
                  <a:t>个向量所决定的</a:t>
                </a:r>
                <a:r>
                  <a:rPr lang="en-US" altLang="zh-CN" dirty="0"/>
                  <a:t>8</a:t>
                </a:r>
                <a:r>
                  <a:rPr lang="zh-CN" altLang="zh-CN" dirty="0"/>
                  <a:t>个斜半平面“砍去”了</a:t>
                </a:r>
                <a:r>
                  <a:rPr lang="en-US" altLang="zh-CN" dirty="0"/>
                  <a:t>AABB</a:t>
                </a:r>
                <a:r>
                  <a:rPr lang="zh-CN" altLang="zh-CN" dirty="0"/>
                  <a:t>的</a:t>
                </a:r>
                <a:r>
                  <a:rPr lang="en-US" altLang="zh-CN" dirty="0"/>
                  <a:t>8</a:t>
                </a:r>
                <a:r>
                  <a:rPr lang="zh-CN" altLang="zh-CN" dirty="0"/>
                  <a:t>个</a:t>
                </a:r>
                <a:r>
                  <a:rPr lang="zh-CN" altLang="zh-CN" dirty="0" smtClean="0"/>
                  <a:t>角</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r="-12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3190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k-DOP</a:t>
                </a:r>
                <a:r>
                  <a:rPr lang="zh-CN" altLang="zh-CN" dirty="0"/>
                  <a:t>的法线有助于实现更加快捷的计算过程，它的重要性体现在</a:t>
                </a:r>
                <a:r>
                  <a:rPr lang="en-US" altLang="zh-CN" dirty="0"/>
                  <a:t>k-DOP</a:t>
                </a:r>
                <a:r>
                  <a:rPr lang="zh-CN" altLang="zh-CN" dirty="0"/>
                  <a:t>的动态重对齐过程中。通过在物体间共享法线，</a:t>
                </a:r>
                <a:r>
                  <a:rPr lang="en-US" altLang="zh-CN" dirty="0"/>
                  <a:t>k-DOP</a:t>
                </a:r>
                <a:r>
                  <a:rPr lang="zh-CN" altLang="zh-CN" dirty="0"/>
                  <a:t>将占用很少的内存存储空间，即只需要存储每个轴的</a:t>
                </a:r>
                <a14:m>
                  <m:oMath xmlns:m="http://schemas.openxmlformats.org/officeDocument/2006/math">
                    <m:r>
                      <m:rPr>
                        <m:sty m:val="p"/>
                      </m:rPr>
                      <a:rPr lang="en-US" altLang="zh-CN"/>
                      <m:t>min</m:t>
                    </m:r>
                    <m:r>
                      <a:rPr lang="en-US" altLang="zh-CN" i="1"/>
                      <m:t>−</m:t>
                    </m:r>
                    <m:r>
                      <m:rPr>
                        <m:sty m:val="p"/>
                      </m:rPr>
                      <a:rPr lang="en-US" altLang="zh-CN"/>
                      <m:t>max</m:t>
                    </m:r>
                  </m:oMath>
                </a14:m>
                <a:r>
                  <a:rPr lang="zh-CN" altLang="zh-CN" dirty="0"/>
                  <a:t>区间。例如，</a:t>
                </a:r>
                <a:r>
                  <a:rPr lang="en-US" altLang="zh-CN" dirty="0"/>
                  <a:t>8-DOP</a:t>
                </a:r>
                <a:r>
                  <a:rPr lang="zh-CN" altLang="zh-CN" dirty="0"/>
                  <a:t>可以改写为：</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5456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76438"/>
            <a:ext cx="5349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86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70000" lnSpcReduction="20000"/>
              </a:bodyPr>
              <a:lstStyle/>
              <a:p>
                <a:r>
                  <a:rPr lang="en-US" altLang="zh-CN" dirty="0"/>
                  <a:t>k-DOP</a:t>
                </a:r>
                <a:r>
                  <a:rPr lang="zh-CN" altLang="zh-CN" dirty="0"/>
                  <a:t>不仅是平行平面空间的交集，还构造了最紧密的体空间。例如，三角形</a:t>
                </a:r>
                <a14:m>
                  <m:oMath xmlns:m="http://schemas.openxmlformats.org/officeDocument/2006/math">
                    <m:d>
                      <m:dPr>
                        <m:ctrlPr>
                          <a:rPr lang="zh-CN" altLang="zh-CN" i="1"/>
                        </m:ctrlPr>
                      </m:dPr>
                      <m:e>
                        <m:r>
                          <a:rPr lang="en-US" altLang="zh-CN"/>
                          <m:t>0,0</m:t>
                        </m:r>
                      </m:e>
                    </m:d>
                  </m:oMath>
                </a14:m>
                <a:r>
                  <a:rPr lang="zh-CN" altLang="zh-CN" dirty="0"/>
                  <a:t>，</a:t>
                </a:r>
                <a14:m>
                  <m:oMath xmlns:m="http://schemas.openxmlformats.org/officeDocument/2006/math">
                    <m:d>
                      <m:dPr>
                        <m:ctrlPr>
                          <a:rPr lang="zh-CN" altLang="zh-CN" i="1"/>
                        </m:ctrlPr>
                      </m:dPr>
                      <m:e>
                        <m:r>
                          <a:rPr lang="en-US" altLang="zh-CN"/>
                          <m:t>1,0</m:t>
                        </m:r>
                      </m:e>
                    </m:d>
                  </m:oMath>
                </a14:m>
                <a:r>
                  <a:rPr lang="zh-CN" altLang="zh-CN" dirty="0"/>
                  <a:t>，</a:t>
                </a:r>
                <a14:m>
                  <m:oMath xmlns:m="http://schemas.openxmlformats.org/officeDocument/2006/math">
                    <m:d>
                      <m:dPr>
                        <m:ctrlPr>
                          <a:rPr lang="zh-CN" altLang="zh-CN" i="1"/>
                        </m:ctrlPr>
                      </m:dPr>
                      <m:e>
                        <m:r>
                          <a:rPr lang="en-US" altLang="zh-CN"/>
                          <m:t>0,1</m:t>
                        </m:r>
                      </m:e>
                    </m:d>
                  </m:oMath>
                </a14:m>
                <a:r>
                  <a:rPr lang="zh-CN" altLang="zh-CN" dirty="0"/>
                  <a:t>可以用多个平面空间的交集加以表达，但只存在唯一一个</a:t>
                </a:r>
                <a:r>
                  <a:rPr lang="en-US" altLang="zh-CN" dirty="0"/>
                  <a:t>k-DOP</a:t>
                </a:r>
                <a:r>
                  <a:rPr lang="zh-CN" altLang="zh-CN" dirty="0"/>
                  <a:t>实现它的最终描述。当且仅当平面空间中的平面与平面空间体存在公共点时，才可以定义为</a:t>
                </a:r>
                <a:r>
                  <a:rPr lang="en-US" altLang="zh-CN" dirty="0"/>
                  <a:t>k-DOP</a:t>
                </a:r>
                <a:r>
                  <a:rPr lang="zh-CN" altLang="zh-CN" dirty="0"/>
                  <a:t>平面空间。</a:t>
                </a:r>
              </a:p>
              <a:p>
                <a:r>
                  <a:rPr lang="zh-CN" altLang="zh-CN" dirty="0"/>
                  <a:t>由于物体对象间共享固定轴集合，</a:t>
                </a:r>
                <a:r>
                  <a:rPr lang="en-US" altLang="zh-CN" dirty="0"/>
                  <a:t>k-DOP</a:t>
                </a:r>
                <a:r>
                  <a:rPr lang="zh-CN" altLang="zh-CN" dirty="0"/>
                  <a:t>相交测试类似于两个</a:t>
                </a:r>
                <a:r>
                  <a:rPr lang="en-US" altLang="zh-CN" dirty="0"/>
                  <a:t>AABB</a:t>
                </a:r>
                <a:r>
                  <a:rPr lang="zh-CN" altLang="zh-CN" dirty="0"/>
                  <a:t>之间的相交测试，其计算难度不会超过</a:t>
                </a:r>
                <a:r>
                  <a:rPr lang="en-US" altLang="zh-CN" dirty="0"/>
                  <a:t>AABB</a:t>
                </a:r>
                <a:r>
                  <a:rPr lang="zh-CN" altLang="zh-CN" dirty="0"/>
                  <a:t>之间的相交测试。通过</a:t>
                </a:r>
                <a:r>
                  <a:rPr lang="en-US" altLang="zh-CN" dirty="0"/>
                  <a:t>k-DOP</a:t>
                </a:r>
                <a:r>
                  <a:rPr lang="zh-CN" altLang="zh-CN" dirty="0"/>
                  <a:t>相交测试简单地查看</a:t>
                </a:r>
                <a14:m>
                  <m:oMath xmlns:m="http://schemas.openxmlformats.org/officeDocument/2006/math">
                    <m:f>
                      <m:fPr>
                        <m:type m:val="lin"/>
                        <m:ctrlPr>
                          <a:rPr lang="zh-CN" altLang="zh-CN" i="1"/>
                        </m:ctrlPr>
                      </m:fPr>
                      <m:num>
                        <m:r>
                          <m:rPr>
                            <m:sty m:val="p"/>
                          </m:rPr>
                          <a:rPr lang="en-US" altLang="zh-CN"/>
                          <m:t>k</m:t>
                        </m:r>
                      </m:num>
                      <m:den>
                        <m:r>
                          <a:rPr lang="en-US" altLang="zh-CN"/>
                          <m:t>2</m:t>
                        </m:r>
                      </m:den>
                    </m:f>
                  </m:oMath>
                </a14:m>
                <a:r>
                  <a:rPr lang="zh-CN" altLang="zh-CN" dirty="0"/>
                  <a:t>个区间，如果区间内不存在相交，那么</a:t>
                </a:r>
                <a:r>
                  <a:rPr lang="en-US" altLang="zh-CN" dirty="0"/>
                  <a:t>k-DOP</a:t>
                </a:r>
                <a:r>
                  <a:rPr lang="zh-CN" altLang="zh-CN" dirty="0"/>
                  <a:t>之间也不相交；只有当全部区间内接相交时，</a:t>
                </a:r>
                <a:r>
                  <a:rPr lang="en-US" altLang="zh-CN" dirty="0"/>
                  <a:t>k-DOP</a:t>
                </a:r>
                <a:r>
                  <a:rPr lang="zh-CN" altLang="zh-CN" dirty="0"/>
                  <a:t>才相交。其相交测试如下：</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14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4703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581150"/>
            <a:ext cx="5349875"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937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k-DOP</a:t>
            </a:r>
            <a:r>
              <a:rPr lang="zh-CN" altLang="zh-CN" dirty="0"/>
              <a:t>与</a:t>
            </a:r>
            <a:r>
              <a:rPr lang="en-US" altLang="zh-CN" dirty="0"/>
              <a:t>OBB</a:t>
            </a:r>
            <a:r>
              <a:rPr lang="zh-CN" altLang="zh-CN" dirty="0"/>
              <a:t>相比较，</a:t>
            </a:r>
            <a:r>
              <a:rPr lang="en-US" altLang="zh-CN" dirty="0"/>
              <a:t>k-DOP</a:t>
            </a:r>
            <a:r>
              <a:rPr lang="zh-CN" altLang="zh-CN" dirty="0"/>
              <a:t>相交测试速度更快； </a:t>
            </a:r>
            <a:r>
              <a:rPr lang="en-US" altLang="zh-CN" dirty="0"/>
              <a:t>OBB</a:t>
            </a:r>
            <a:r>
              <a:rPr lang="zh-CN" altLang="zh-CN" dirty="0"/>
              <a:t>的存储空间消耗大约对应一个</a:t>
            </a:r>
            <a:r>
              <a:rPr lang="en-US" altLang="zh-CN" dirty="0"/>
              <a:t>14-DOP</a:t>
            </a:r>
            <a:r>
              <a:rPr lang="zh-CN" altLang="zh-CN" dirty="0"/>
              <a:t>的存储消耗量。通常，随着</a:t>
            </a:r>
            <a:r>
              <a:rPr lang="en-US" altLang="zh-CN" dirty="0"/>
              <a:t>k</a:t>
            </a:r>
            <a:r>
              <a:rPr lang="zh-CN" altLang="zh-CN" dirty="0"/>
              <a:t>值的增大，</a:t>
            </a:r>
            <a:r>
              <a:rPr lang="en-US" altLang="zh-CN" dirty="0"/>
              <a:t>k-DOP</a:t>
            </a:r>
            <a:r>
              <a:rPr lang="zh-CN" altLang="zh-CN" dirty="0"/>
              <a:t>将会更加接近物体的凸体，而且一般比</a:t>
            </a:r>
            <a:r>
              <a:rPr lang="en-US" altLang="zh-CN" dirty="0"/>
              <a:t>OBB</a:t>
            </a:r>
            <a:r>
              <a:rPr lang="zh-CN" altLang="zh-CN" dirty="0"/>
              <a:t>具有更紧密的包裹性。</a:t>
            </a:r>
          </a:p>
          <a:p>
            <a:endParaRPr lang="zh-CN" altLang="en-US" dirty="0"/>
          </a:p>
        </p:txBody>
      </p:sp>
    </p:spTree>
    <p:extLst>
      <p:ext uri="{BB962C8B-B14F-4D97-AF65-F5344CB8AC3E}">
        <p14:creationId xmlns:p14="http://schemas.microsoft.com/office/powerpoint/2010/main" val="1472400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线面相交</a:t>
            </a:r>
            <a:r>
              <a:rPr lang="zh-CN" altLang="zh-CN" b="1" dirty="0" smtClean="0"/>
              <a:t>测试</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为了</a:t>
            </a:r>
            <a:r>
              <a:rPr lang="zh-CN" altLang="zh-CN" dirty="0"/>
              <a:t>能够真实地描述物体碰撞后的状态，仅检测到两物体发生碰撞是不够的，我们更关心碰撞发生时与碰撞相关的更多详细信息，从而为物体碰撞后的物理响应做好</a:t>
            </a:r>
            <a:r>
              <a:rPr lang="zh-CN" altLang="zh-CN" dirty="0" smtClean="0"/>
              <a:t>准备</a:t>
            </a:r>
            <a:endParaRPr lang="en-US" altLang="zh-CN" dirty="0" smtClean="0"/>
          </a:p>
          <a:p>
            <a:r>
              <a:rPr lang="zh-CN" altLang="zh-CN" dirty="0" smtClean="0"/>
              <a:t>其中</a:t>
            </a:r>
            <a:r>
              <a:rPr lang="zh-CN" altLang="zh-CN" dirty="0"/>
              <a:t>碰撞点的几何信息最为重要，而几何信息需要通过线面相交、线三角形相交和三角形之间的相交测试来得到。</a:t>
            </a:r>
          </a:p>
          <a:p>
            <a:r>
              <a:rPr lang="zh-CN" altLang="zh-CN" dirty="0"/>
              <a:t>直线与平面（</a:t>
            </a:r>
            <a:r>
              <a:rPr lang="en-US" altLang="zh-CN" dirty="0"/>
              <a:t>line-plane</a:t>
            </a:r>
            <a:r>
              <a:rPr lang="zh-CN" altLang="zh-CN" dirty="0"/>
              <a:t>）的相交测试在游戏中有着广泛的用途，比如计算子弹的射击位置，车轮与地面的接触，或者计算玩家角色的手、脚与周围环境的接触状态等，这些都可以采用简单的直线（或者线段）测试实现高效的仿真效果。</a:t>
            </a:r>
          </a:p>
          <a:p>
            <a:endParaRPr lang="zh-CN" altLang="en-US" dirty="0"/>
          </a:p>
        </p:txBody>
      </p:sp>
    </p:spTree>
    <p:extLst>
      <p:ext uri="{BB962C8B-B14F-4D97-AF65-F5344CB8AC3E}">
        <p14:creationId xmlns:p14="http://schemas.microsoft.com/office/powerpoint/2010/main" val="3262455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如图 </a:t>
                </a:r>
                <a:r>
                  <a:rPr lang="en-US" altLang="zh-CN" dirty="0"/>
                  <a:t>7</a:t>
                </a:r>
                <a:r>
                  <a:rPr lang="zh-CN" altLang="zh-CN" dirty="0"/>
                  <a:t>所示，给定平面</a:t>
                </a:r>
                <a:r>
                  <a:rPr lang="en-US" altLang="zh-CN" dirty="0"/>
                  <a:t>P</a:t>
                </a:r>
                <a:r>
                  <a:rPr lang="zh-CN" altLang="zh-CN" dirty="0"/>
                  <a:t>，其直线方程为</a:t>
                </a:r>
                <a14:m>
                  <m:oMath xmlns:m="http://schemas.openxmlformats.org/officeDocument/2006/math">
                    <m:d>
                      <m:dPr>
                        <m:ctrlPr>
                          <a:rPr lang="zh-CN" altLang="zh-CN" i="1"/>
                        </m:ctrlPr>
                      </m:dPr>
                      <m:e>
                        <m:r>
                          <a:rPr lang="en-US" altLang="zh-CN" b="1" i="1"/>
                          <m:t>𝐧</m:t>
                        </m:r>
                        <m:r>
                          <a:rPr lang="en-US" altLang="zh-CN"/>
                          <m:t>∙</m:t>
                        </m:r>
                        <m:r>
                          <m:rPr>
                            <m:sty m:val="p"/>
                          </m:rPr>
                          <a:rPr lang="en-US" altLang="zh-CN"/>
                          <m:t>X</m:t>
                        </m:r>
                      </m:e>
                    </m:d>
                    <m:r>
                      <a:rPr lang="en-US" altLang="zh-CN"/>
                      <m:t>=</m:t>
                    </m:r>
                    <m:r>
                      <m:rPr>
                        <m:sty m:val="p"/>
                      </m:rPr>
                      <a:rPr lang="en-US" altLang="zh-CN"/>
                      <m:t>d</m:t>
                    </m:r>
                  </m:oMath>
                </a14:m>
                <a:r>
                  <a:rPr lang="zh-CN" altLang="zh-CN" dirty="0"/>
                  <a:t>；线段的参数化方程为</a:t>
                </a:r>
                <a14:m>
                  <m:oMath xmlns:m="http://schemas.openxmlformats.org/officeDocument/2006/math">
                    <m:r>
                      <m:rPr>
                        <m:sty m:val="p"/>
                      </m:rPr>
                      <a:rPr lang="en-US" altLang="zh-CN"/>
                      <m:t>S</m:t>
                    </m:r>
                    <m:d>
                      <m:dPr>
                        <m:ctrlPr>
                          <a:rPr lang="zh-CN" altLang="zh-CN" i="1"/>
                        </m:ctrlPr>
                      </m:dPr>
                      <m:e>
                        <m:r>
                          <m:rPr>
                            <m:sty m:val="p"/>
                          </m:rPr>
                          <a:rPr lang="en-US" altLang="zh-CN"/>
                          <m:t>t</m:t>
                        </m:r>
                      </m:e>
                    </m:d>
                    <m:r>
                      <a:rPr lang="en-US" altLang="zh-CN"/>
                      <m:t>=</m:t>
                    </m:r>
                    <m:r>
                      <m:rPr>
                        <m:sty m:val="p"/>
                      </m:rPr>
                      <a:rPr lang="en-US" altLang="zh-CN"/>
                      <m:t>A</m:t>
                    </m:r>
                    <m:r>
                      <a:rPr lang="en-US" altLang="zh-CN"/>
                      <m:t>+</m:t>
                    </m:r>
                    <m:r>
                      <m:rPr>
                        <m:sty m:val="p"/>
                      </m:rPr>
                      <a:rPr lang="en-US" altLang="zh-CN"/>
                      <m:t>t</m:t>
                    </m:r>
                    <m:r>
                      <a:rPr lang="en-US" altLang="zh-CN"/>
                      <m:t>(</m:t>
                    </m:r>
                    <m:r>
                      <m:rPr>
                        <m:sty m:val="p"/>
                      </m:rPr>
                      <a:rPr lang="en-US" altLang="zh-CN"/>
                      <m:t>B</m:t>
                    </m:r>
                    <m:r>
                      <a:rPr lang="en-US" altLang="zh-CN" i="1"/>
                      <m:t>−</m:t>
                    </m:r>
                    <m:r>
                      <m:rPr>
                        <m:sty m:val="p"/>
                      </m:rPr>
                      <a:rPr lang="en-US" altLang="zh-CN"/>
                      <m:t>A</m:t>
                    </m:r>
                    <m:r>
                      <a:rPr lang="en-US" altLang="zh-CN"/>
                      <m:t>)</m:t>
                    </m:r>
                  </m:oMath>
                </a14:m>
                <a:r>
                  <a:rPr lang="en-US" altLang="zh-CN" dirty="0"/>
                  <a:t> </a:t>
                </a:r>
                <a:r>
                  <a:rPr lang="zh-CN" altLang="zh-CN" dirty="0"/>
                  <a:t>，其中</a:t>
                </a:r>
                <a14:m>
                  <m:oMath xmlns:m="http://schemas.openxmlformats.org/officeDocument/2006/math">
                    <m:r>
                      <a:rPr lang="en-US" altLang="zh-CN"/>
                      <m:t>0≤</m:t>
                    </m:r>
                    <m:r>
                      <m:rPr>
                        <m:sty m:val="p"/>
                      </m:rPr>
                      <a:rPr lang="en-US" altLang="zh-CN"/>
                      <m:t>t</m:t>
                    </m:r>
                    <m:r>
                      <a:rPr lang="en-US" altLang="zh-CN"/>
                      <m:t>≤1</m:t>
                    </m:r>
                  </m:oMath>
                </a14:m>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a:stretch>
              </a:blipFill>
            </p:spPr>
            <p:txBody>
              <a:bodyPr/>
              <a:lstStyle/>
              <a:p>
                <a:r>
                  <a:rPr lang="zh-CN" altLang="en-US">
                    <a:noFill/>
                  </a:rPr>
                  <a:t> </a:t>
                </a:r>
              </a:p>
            </p:txBody>
          </p:sp>
        </mc:Fallback>
      </mc:AlternateContent>
      <p:pic>
        <p:nvPicPr>
          <p:cNvPr id="174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7" y="2571750"/>
            <a:ext cx="5349875"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0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当一个几何形体占据另一个几何形体所在的空间时，就说明这两个几何图形发生了</a:t>
            </a:r>
            <a:r>
              <a:rPr lang="zh-CN" altLang="zh-CN" dirty="0" smtClean="0"/>
              <a:t>碰撞</a:t>
            </a:r>
            <a:endParaRPr lang="en-US" altLang="zh-CN" dirty="0" smtClean="0"/>
          </a:p>
          <a:p>
            <a:r>
              <a:rPr lang="zh-CN" altLang="zh-CN" dirty="0" smtClean="0"/>
              <a:t>这</a:t>
            </a:r>
            <a:r>
              <a:rPr lang="zh-CN" altLang="zh-CN" dirty="0"/>
              <a:t>需要检测其中一个模型的每个多边形是否会与另外一个模型中的多边形发生空间位置</a:t>
            </a:r>
            <a:r>
              <a:rPr lang="zh-CN" altLang="zh-CN" dirty="0" smtClean="0"/>
              <a:t>冲突</a:t>
            </a:r>
            <a:endParaRPr lang="en-US" altLang="zh-CN" dirty="0" smtClean="0"/>
          </a:p>
          <a:p>
            <a:r>
              <a:rPr lang="zh-CN" altLang="zh-CN" dirty="0" smtClean="0"/>
              <a:t>这</a:t>
            </a:r>
            <a:r>
              <a:rPr lang="zh-CN" altLang="zh-CN" dirty="0"/>
              <a:t>是一个代价昂贵的暴力方法，并不适合应用于游戏</a:t>
            </a:r>
            <a:r>
              <a:rPr lang="zh-CN" altLang="zh-CN" dirty="0" smtClean="0"/>
              <a:t>当中</a:t>
            </a:r>
            <a:endParaRPr lang="en-US" altLang="zh-CN" dirty="0" smtClean="0"/>
          </a:p>
          <a:p>
            <a:r>
              <a:rPr lang="zh-CN" altLang="zh-CN" dirty="0" smtClean="0"/>
              <a:t>解决</a:t>
            </a:r>
            <a:r>
              <a:rPr lang="zh-CN" altLang="zh-CN" dirty="0"/>
              <a:t>该问题的一个办法是参与碰撞检测的是简化过的模型而非原始</a:t>
            </a:r>
            <a:r>
              <a:rPr lang="zh-CN" altLang="zh-CN" dirty="0" smtClean="0"/>
              <a:t>模型</a:t>
            </a:r>
            <a:endParaRPr lang="en-US" altLang="zh-CN" dirty="0" smtClean="0"/>
          </a:p>
          <a:p>
            <a:r>
              <a:rPr lang="zh-CN" altLang="zh-CN" dirty="0" smtClean="0"/>
              <a:t>因为</a:t>
            </a:r>
            <a:r>
              <a:rPr lang="zh-CN" altLang="zh-CN" dirty="0"/>
              <a:t>三角形的关系测试非常慢，即便只有几千个三角形也足以影响游戏的的性能。所以最好的解决办法是避免进行昂贵的三角形测试，对于精度要求不高的碰撞检测，我们可以进一步把那些跟球差不多样子的模型简化为球参与碰撞检测，或者把那些跟盒子差不多样子的简化成盒子，再稍微复杂一些，可以用一个凸包来逼近复杂的模型，这种近似逼近的方法可以大幅度地降低检测的计算复杂度和算法复杂度。</a:t>
            </a:r>
          </a:p>
          <a:p>
            <a:endParaRPr lang="zh-CN" altLang="en-US" dirty="0"/>
          </a:p>
        </p:txBody>
      </p:sp>
    </p:spTree>
    <p:extLst>
      <p:ext uri="{BB962C8B-B14F-4D97-AF65-F5344CB8AC3E}">
        <p14:creationId xmlns:p14="http://schemas.microsoft.com/office/powerpoint/2010/main" val="3177356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62500" lnSpcReduction="20000"/>
              </a:bodyPr>
              <a:lstStyle/>
              <a:p>
                <a:r>
                  <a:rPr lang="zh-CN" altLang="zh-CN" dirty="0"/>
                  <a:t>利用线段与平面相交时的</a:t>
                </a:r>
                <a:r>
                  <a:rPr lang="en-US" altLang="zh-CN" dirty="0"/>
                  <a:t>t</a:t>
                </a:r>
                <a:r>
                  <a:rPr lang="zh-CN" altLang="zh-CN" dirty="0"/>
                  <a:t>值可以判断出线段和平面的相交关系。求解过程如下： </a:t>
                </a:r>
              </a:p>
              <a:p>
                <a:r>
                  <a:rPr lang="en-US" altLang="zh-CN" dirty="0"/>
                  <a:t>(1).</a:t>
                </a:r>
                <a14:m>
                  <m:oMath xmlns:m="http://schemas.openxmlformats.org/officeDocument/2006/math">
                    <m:d>
                      <m:dPr>
                        <m:ctrlPr>
                          <a:rPr lang="zh-CN" altLang="zh-CN" b="1" i="1"/>
                        </m:ctrlPr>
                      </m:dPr>
                      <m:e>
                        <m:r>
                          <m:rPr>
                            <m:sty m:val="p"/>
                          </m:rPr>
                          <a:rPr lang="en-US" altLang="zh-CN"/>
                          <m:t>n</m:t>
                        </m:r>
                        <m:r>
                          <a:rPr lang="en-US" altLang="zh-CN"/>
                          <m:t>∙</m:t>
                        </m:r>
                        <m:d>
                          <m:dPr>
                            <m:ctrlPr>
                              <a:rPr lang="zh-CN" altLang="zh-CN" i="1"/>
                            </m:ctrlPr>
                          </m:dPr>
                          <m:e>
                            <m:r>
                              <m:rPr>
                                <m:sty m:val="p"/>
                              </m:rPr>
                              <a:rPr lang="en-US" altLang="zh-CN"/>
                              <m:t>A</m:t>
                            </m:r>
                            <m:r>
                              <a:rPr lang="en-US" altLang="zh-CN"/>
                              <m:t>+</m:t>
                            </m:r>
                            <m:r>
                              <m:rPr>
                                <m:sty m:val="p"/>
                              </m:rPr>
                              <a:rPr lang="en-US" altLang="zh-CN"/>
                              <m:t>t</m:t>
                            </m:r>
                            <m:d>
                              <m:dPr>
                                <m:ctrlPr>
                                  <a:rPr lang="zh-CN" altLang="zh-CN" i="1"/>
                                </m:ctrlPr>
                              </m:dPr>
                              <m:e>
                                <m:r>
                                  <m:rPr>
                                    <m:sty m:val="p"/>
                                  </m:rPr>
                                  <a:rPr lang="en-US" altLang="zh-CN"/>
                                  <m:t>B</m:t>
                                </m:r>
                                <m:r>
                                  <a:rPr lang="en-US" altLang="zh-CN" i="1"/>
                                  <m:t>−</m:t>
                                </m:r>
                                <m:r>
                                  <m:rPr>
                                    <m:sty m:val="p"/>
                                  </m:rPr>
                                  <a:rPr lang="en-US" altLang="zh-CN"/>
                                  <m:t>A</m:t>
                                </m:r>
                              </m:e>
                            </m:d>
                          </m:e>
                        </m:d>
                      </m:e>
                    </m:d>
                    <m:r>
                      <a:rPr lang="en-US" altLang="zh-CN"/>
                      <m:t>=</m:t>
                    </m:r>
                    <m:r>
                      <m:rPr>
                        <m:sty m:val="p"/>
                      </m:rPr>
                      <a:rPr lang="en-US" altLang="zh-CN"/>
                      <m:t>d</m:t>
                    </m:r>
                  </m:oMath>
                </a14:m>
                <a:r>
                  <a:rPr lang="en-US" altLang="zh-CN" dirty="0"/>
                  <a:t>    </a:t>
                </a:r>
                <a:r>
                  <a:rPr lang="zh-CN" altLang="zh-CN" dirty="0"/>
                  <a:t>（替代）</a:t>
                </a:r>
              </a:p>
              <a:p>
                <a:r>
                  <a:rPr lang="en-US" altLang="zh-CN" dirty="0"/>
                  <a:t>(2).</a:t>
                </a:r>
                <a14:m>
                  <m:oMath xmlns:m="http://schemas.openxmlformats.org/officeDocument/2006/math">
                    <m:r>
                      <a:rPr lang="en-US" altLang="zh-CN"/>
                      <m:t> </m:t>
                    </m:r>
                    <m:r>
                      <m:rPr>
                        <m:sty m:val="p"/>
                      </m:rPr>
                      <a:rPr lang="en-US" altLang="zh-CN"/>
                      <m:t>n</m:t>
                    </m:r>
                    <m:r>
                      <a:rPr lang="en-US" altLang="zh-CN"/>
                      <m:t>∙</m:t>
                    </m:r>
                    <m:r>
                      <m:rPr>
                        <m:sty m:val="p"/>
                      </m:rPr>
                      <a:rPr lang="en-US" altLang="zh-CN"/>
                      <m:t>A</m:t>
                    </m:r>
                    <m:r>
                      <a:rPr lang="en-US" altLang="zh-CN"/>
                      <m:t>+</m:t>
                    </m:r>
                    <m:r>
                      <m:rPr>
                        <m:sty m:val="p"/>
                      </m:rPr>
                      <a:rPr lang="en-US" altLang="zh-CN"/>
                      <m:t>tn</m:t>
                    </m:r>
                    <m:r>
                      <a:rPr lang="en-US" altLang="zh-CN"/>
                      <m:t>∙</m:t>
                    </m:r>
                    <m:d>
                      <m:dPr>
                        <m:ctrlPr>
                          <a:rPr lang="zh-CN" altLang="zh-CN" i="1"/>
                        </m:ctrlPr>
                      </m:dPr>
                      <m:e>
                        <m:r>
                          <m:rPr>
                            <m:sty m:val="p"/>
                          </m:rPr>
                          <a:rPr lang="en-US" altLang="zh-CN"/>
                          <m:t>B</m:t>
                        </m:r>
                        <m:r>
                          <a:rPr lang="en-US" altLang="zh-CN" i="1"/>
                          <m:t>−</m:t>
                        </m:r>
                        <m:r>
                          <m:rPr>
                            <m:sty m:val="p"/>
                          </m:rPr>
                          <a:rPr lang="en-US" altLang="zh-CN"/>
                          <m:t>A</m:t>
                        </m:r>
                      </m:e>
                    </m:d>
                    <m:r>
                      <a:rPr lang="en-US" altLang="zh-CN"/>
                      <m:t>=</m:t>
                    </m:r>
                    <m:r>
                      <m:rPr>
                        <m:sty m:val="p"/>
                      </m:rPr>
                      <a:rPr lang="en-US" altLang="zh-CN"/>
                      <m:t>d</m:t>
                    </m:r>
                  </m:oMath>
                </a14:m>
                <a:r>
                  <a:rPr lang="en-US" altLang="zh-CN" dirty="0"/>
                  <a:t>    </a:t>
                </a:r>
                <a:r>
                  <a:rPr lang="zh-CN" altLang="zh-CN" dirty="0"/>
                  <a:t>（点积扩展）</a:t>
                </a:r>
              </a:p>
              <a:p>
                <a:r>
                  <a:rPr lang="en-US" altLang="zh-CN" dirty="0"/>
                  <a:t>(3).</a:t>
                </a:r>
                <a14:m>
                  <m:oMath xmlns:m="http://schemas.openxmlformats.org/officeDocument/2006/math">
                    <m:r>
                      <a:rPr lang="en-US" altLang="zh-CN"/>
                      <m:t> </m:t>
                    </m:r>
                    <m:r>
                      <m:rPr>
                        <m:sty m:val="p"/>
                      </m:rPr>
                      <a:rPr lang="en-US" altLang="zh-CN"/>
                      <m:t>tn</m:t>
                    </m:r>
                    <m:r>
                      <a:rPr lang="en-US" altLang="zh-CN"/>
                      <m:t>∙</m:t>
                    </m:r>
                    <m:d>
                      <m:dPr>
                        <m:ctrlPr>
                          <a:rPr lang="zh-CN" altLang="zh-CN" i="1"/>
                        </m:ctrlPr>
                      </m:dPr>
                      <m:e>
                        <m:r>
                          <m:rPr>
                            <m:sty m:val="p"/>
                          </m:rPr>
                          <a:rPr lang="en-US" altLang="zh-CN"/>
                          <m:t>B</m:t>
                        </m:r>
                        <m:r>
                          <a:rPr lang="en-US" altLang="zh-CN" i="1"/>
                          <m:t>−</m:t>
                        </m:r>
                        <m:r>
                          <m:rPr>
                            <m:sty m:val="p"/>
                          </m:rPr>
                          <a:rPr lang="en-US" altLang="zh-CN"/>
                          <m:t>A</m:t>
                        </m:r>
                      </m:e>
                    </m:d>
                    <m:r>
                      <a:rPr lang="en-US" altLang="zh-CN"/>
                      <m:t>=</m:t>
                    </m:r>
                    <m:r>
                      <m:rPr>
                        <m:sty m:val="p"/>
                      </m:rPr>
                      <a:rPr lang="en-US" altLang="zh-CN"/>
                      <m:t>d</m:t>
                    </m:r>
                    <m:r>
                      <a:rPr lang="en-US" altLang="zh-CN" i="1"/>
                      <m:t>−</m:t>
                    </m:r>
                    <m:r>
                      <m:rPr>
                        <m:sty m:val="p"/>
                      </m:rPr>
                      <a:rPr lang="en-US" altLang="zh-CN"/>
                      <m:t>n</m:t>
                    </m:r>
                    <m:r>
                      <a:rPr lang="en-US" altLang="zh-CN"/>
                      <m:t>∙</m:t>
                    </m:r>
                    <m:r>
                      <m:rPr>
                        <m:sty m:val="p"/>
                      </m:rPr>
                      <a:rPr lang="en-US" altLang="zh-CN"/>
                      <m:t>A</m:t>
                    </m:r>
                  </m:oMath>
                </a14:m>
                <a:r>
                  <a:rPr lang="en-US" altLang="zh-CN" dirty="0"/>
                  <a:t>     </a:t>
                </a:r>
                <a:r>
                  <a:rPr lang="zh-CN" altLang="zh-CN" dirty="0"/>
                  <a:t>（将标量移至方程右边）</a:t>
                </a:r>
              </a:p>
              <a:p>
                <a:r>
                  <a:rPr lang="en-US" altLang="zh-CN" dirty="0"/>
                  <a:t>(4). </a:t>
                </a:r>
                <a14:m>
                  <m:oMath xmlns:m="http://schemas.openxmlformats.org/officeDocument/2006/math">
                    <m:r>
                      <m:rPr>
                        <m:sty m:val="p"/>
                      </m:rPr>
                      <a:rPr lang="en-US" altLang="zh-CN"/>
                      <m:t>t</m:t>
                    </m:r>
                    <m:r>
                      <a:rPr lang="en-US" altLang="zh-CN"/>
                      <m:t>=</m:t>
                    </m:r>
                    <m:f>
                      <m:fPr>
                        <m:type m:val="lin"/>
                        <m:ctrlPr>
                          <a:rPr lang="zh-CN" altLang="zh-CN" i="1"/>
                        </m:ctrlPr>
                      </m:fPr>
                      <m:num>
                        <m:d>
                          <m:dPr>
                            <m:ctrlPr>
                              <a:rPr lang="zh-CN" altLang="zh-CN" i="1"/>
                            </m:ctrlPr>
                          </m:dPr>
                          <m:e>
                            <m:r>
                              <m:rPr>
                                <m:sty m:val="p"/>
                              </m:rPr>
                              <a:rPr lang="en-US" altLang="zh-CN"/>
                              <m:t>d</m:t>
                            </m:r>
                            <m:r>
                              <a:rPr lang="en-US" altLang="zh-CN" i="1"/>
                              <m:t>−</m:t>
                            </m:r>
                            <m:r>
                              <a:rPr lang="en-US" altLang="zh-CN" b="1" i="1"/>
                              <m:t>𝐧</m:t>
                            </m:r>
                            <m:r>
                              <a:rPr lang="en-US" altLang="zh-CN"/>
                              <m:t>∙</m:t>
                            </m:r>
                            <m:r>
                              <m:rPr>
                                <m:sty m:val="p"/>
                              </m:rPr>
                              <a:rPr lang="en-US" altLang="zh-CN"/>
                              <m:t>A</m:t>
                            </m:r>
                          </m:e>
                        </m:d>
                      </m:num>
                      <m:den>
                        <m:d>
                          <m:dPr>
                            <m:ctrlPr>
                              <a:rPr lang="zh-CN" altLang="zh-CN" i="1"/>
                            </m:ctrlPr>
                          </m:dPr>
                          <m:e>
                            <m:r>
                              <a:rPr lang="en-US" altLang="zh-CN" b="1" i="1"/>
                              <m:t>𝐧</m:t>
                            </m:r>
                            <m:r>
                              <a:rPr lang="en-US" altLang="zh-CN"/>
                              <m:t>∙</m:t>
                            </m:r>
                            <m:d>
                              <m:dPr>
                                <m:ctrlPr>
                                  <a:rPr lang="zh-CN" altLang="zh-CN" i="1"/>
                                </m:ctrlPr>
                              </m:dPr>
                              <m:e>
                                <m:r>
                                  <m:rPr>
                                    <m:sty m:val="p"/>
                                  </m:rPr>
                                  <a:rPr lang="en-US" altLang="zh-CN"/>
                                  <m:t>B</m:t>
                                </m:r>
                                <m:r>
                                  <a:rPr lang="en-US" altLang="zh-CN" i="1"/>
                                  <m:t>−</m:t>
                                </m:r>
                                <m:r>
                                  <m:rPr>
                                    <m:sty m:val="p"/>
                                  </m:rPr>
                                  <a:rPr lang="en-US" altLang="zh-CN"/>
                                  <m:t>A</m:t>
                                </m:r>
                              </m:e>
                            </m:d>
                          </m:e>
                        </m:d>
                      </m:den>
                    </m:f>
                  </m:oMath>
                </a14:m>
                <a:r>
                  <a:rPr lang="en-US" altLang="zh-CN" dirty="0"/>
                  <a:t> </a:t>
                </a:r>
                <a:r>
                  <a:rPr lang="zh-CN" altLang="zh-CN" dirty="0"/>
                  <a:t>（两边同时除以</a:t>
                </a:r>
                <a14:m>
                  <m:oMath xmlns:m="http://schemas.openxmlformats.org/officeDocument/2006/math">
                    <m:r>
                      <m:rPr>
                        <m:sty m:val="p"/>
                      </m:rPr>
                      <a:rPr lang="en-US" altLang="zh-CN"/>
                      <m:t>n</m:t>
                    </m:r>
                    <m:r>
                      <a:rPr lang="en-US" altLang="zh-CN"/>
                      <m:t>∙</m:t>
                    </m:r>
                    <m:d>
                      <m:dPr>
                        <m:ctrlPr>
                          <a:rPr lang="zh-CN" altLang="zh-CN" i="1"/>
                        </m:ctrlPr>
                      </m:dPr>
                      <m:e>
                        <m:r>
                          <m:rPr>
                            <m:sty m:val="p"/>
                          </m:rPr>
                          <a:rPr lang="en-US" altLang="zh-CN"/>
                          <m:t>B</m:t>
                        </m:r>
                        <m:r>
                          <a:rPr lang="en-US" altLang="zh-CN" i="1"/>
                          <m:t>−</m:t>
                        </m:r>
                        <m:r>
                          <m:rPr>
                            <m:sty m:val="p"/>
                          </m:rPr>
                          <a:rPr lang="en-US" altLang="zh-CN"/>
                          <m:t>A</m:t>
                        </m:r>
                      </m:e>
                    </m:d>
                  </m:oMath>
                </a14:m>
                <a:r>
                  <a:rPr lang="en-US" altLang="zh-CN" dirty="0"/>
                  <a:t> </a:t>
                </a:r>
                <a:r>
                  <a:rPr lang="zh-CN" altLang="zh-CN" dirty="0"/>
                  <a:t>并求解</a:t>
                </a:r>
                <a:r>
                  <a:rPr lang="en-US" altLang="zh-CN" dirty="0"/>
                  <a:t>t</a:t>
                </a:r>
                <a:r>
                  <a:rPr lang="zh-CN" altLang="zh-CN" dirty="0"/>
                  <a:t>）</a:t>
                </a:r>
              </a:p>
              <a:p>
                <a:r>
                  <a:rPr lang="zh-CN" altLang="zh-CN" dirty="0"/>
                  <a:t>最后，将求得的</a:t>
                </a:r>
                <a:r>
                  <a:rPr lang="en-US" altLang="zh-CN" dirty="0"/>
                  <a:t>t</a:t>
                </a:r>
                <a:r>
                  <a:rPr lang="zh-CN" altLang="zh-CN" dirty="0"/>
                  <a:t>值代入线段的参数化方程中，可以计算得到的交点</a:t>
                </a:r>
                <a:r>
                  <a:rPr lang="en-US" altLang="zh-CN" dirty="0"/>
                  <a:t>Q</a:t>
                </a:r>
                <a:r>
                  <a:rPr lang="zh-CN" altLang="zh-CN" dirty="0"/>
                  <a:t>：</a:t>
                </a:r>
              </a:p>
              <a:p>
                <a:r>
                  <a:rPr lang="en-US" altLang="zh-CN" dirty="0"/>
                  <a:t>(5).</a:t>
                </a:r>
                <a14:m>
                  <m:oMath xmlns:m="http://schemas.openxmlformats.org/officeDocument/2006/math">
                    <m:r>
                      <a:rPr lang="en-US" altLang="zh-CN"/>
                      <m:t> </m:t>
                    </m:r>
                    <m:r>
                      <m:rPr>
                        <m:sty m:val="p"/>
                      </m:rPr>
                      <a:rPr lang="en-US" altLang="zh-CN"/>
                      <m:t>Q</m:t>
                    </m:r>
                    <m:r>
                      <a:rPr lang="en-US" altLang="zh-CN"/>
                      <m:t>=</m:t>
                    </m:r>
                    <m:r>
                      <m:rPr>
                        <m:sty m:val="p"/>
                      </m:rPr>
                      <a:rPr lang="en-US" altLang="zh-CN"/>
                      <m:t>A</m:t>
                    </m:r>
                    <m:r>
                      <a:rPr lang="en-US" altLang="zh-CN"/>
                      <m:t>+</m:t>
                    </m:r>
                    <m:d>
                      <m:dPr>
                        <m:begChr m:val="["/>
                        <m:endChr m:val="]"/>
                        <m:ctrlPr>
                          <a:rPr lang="zh-CN" altLang="zh-CN" i="1"/>
                        </m:ctrlPr>
                      </m:dPr>
                      <m:e>
                        <m:f>
                          <m:fPr>
                            <m:type m:val="lin"/>
                            <m:ctrlPr>
                              <a:rPr lang="zh-CN" altLang="zh-CN" i="1"/>
                            </m:ctrlPr>
                          </m:fPr>
                          <m:num>
                            <m:d>
                              <m:dPr>
                                <m:ctrlPr>
                                  <a:rPr lang="zh-CN" altLang="zh-CN" i="1"/>
                                </m:ctrlPr>
                              </m:dPr>
                              <m:e>
                                <m:r>
                                  <m:rPr>
                                    <m:sty m:val="p"/>
                                  </m:rPr>
                                  <a:rPr lang="en-US" altLang="zh-CN"/>
                                  <m:t>d</m:t>
                                </m:r>
                                <m:r>
                                  <a:rPr lang="en-US" altLang="zh-CN" i="1"/>
                                  <m:t>−</m:t>
                                </m:r>
                                <m:r>
                                  <a:rPr lang="en-US" altLang="zh-CN" b="1" i="1"/>
                                  <m:t>𝐧</m:t>
                                </m:r>
                                <m:r>
                                  <a:rPr lang="en-US" altLang="zh-CN"/>
                                  <m:t>∙</m:t>
                                </m:r>
                                <m:r>
                                  <m:rPr>
                                    <m:sty m:val="p"/>
                                  </m:rPr>
                                  <a:rPr lang="en-US" altLang="zh-CN"/>
                                  <m:t>A</m:t>
                                </m:r>
                              </m:e>
                            </m:d>
                          </m:num>
                          <m:den>
                            <m:d>
                              <m:dPr>
                                <m:ctrlPr>
                                  <a:rPr lang="zh-CN" altLang="zh-CN" i="1"/>
                                </m:ctrlPr>
                              </m:dPr>
                              <m:e>
                                <m:r>
                                  <a:rPr lang="en-US" altLang="zh-CN" b="1" i="1"/>
                                  <m:t>𝐧</m:t>
                                </m:r>
                                <m:r>
                                  <a:rPr lang="en-US" altLang="zh-CN"/>
                                  <m:t>∙</m:t>
                                </m:r>
                                <m:d>
                                  <m:dPr>
                                    <m:ctrlPr>
                                      <a:rPr lang="zh-CN" altLang="zh-CN" i="1"/>
                                    </m:ctrlPr>
                                  </m:dPr>
                                  <m:e>
                                    <m:r>
                                      <m:rPr>
                                        <m:sty m:val="p"/>
                                      </m:rPr>
                                      <a:rPr lang="en-US" altLang="zh-CN"/>
                                      <m:t>B</m:t>
                                    </m:r>
                                    <m:r>
                                      <a:rPr lang="en-US" altLang="zh-CN" i="1"/>
                                      <m:t>−</m:t>
                                    </m:r>
                                    <m:r>
                                      <m:rPr>
                                        <m:sty m:val="p"/>
                                      </m:rPr>
                                      <a:rPr lang="en-US" altLang="zh-CN"/>
                                      <m:t>A</m:t>
                                    </m:r>
                                  </m:e>
                                </m:d>
                              </m:e>
                            </m:d>
                          </m:den>
                        </m:f>
                      </m:e>
                    </m:d>
                    <m:d>
                      <m:dPr>
                        <m:ctrlPr>
                          <a:rPr lang="zh-CN" altLang="zh-CN" i="1"/>
                        </m:ctrlPr>
                      </m:dPr>
                      <m:e>
                        <m:r>
                          <m:rPr>
                            <m:sty m:val="p"/>
                          </m:rPr>
                          <a:rPr lang="en-US" altLang="zh-CN"/>
                          <m:t>B</m:t>
                        </m:r>
                        <m:r>
                          <a:rPr lang="en-US" altLang="zh-CN" i="1"/>
                          <m:t>−</m:t>
                        </m:r>
                        <m:r>
                          <m:rPr>
                            <m:sty m:val="p"/>
                          </m:rPr>
                          <a:rPr lang="en-US" altLang="zh-CN"/>
                          <m:t>A</m:t>
                        </m:r>
                      </m:e>
                    </m:d>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r="-2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4299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985838"/>
            <a:ext cx="5349875"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497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直线与三角形相交</a:t>
            </a:r>
            <a:r>
              <a:rPr lang="zh-CN" altLang="zh-CN" b="1" dirty="0" smtClean="0"/>
              <a:t>测试</a:t>
            </a:r>
            <a:endParaRPr lang="zh-CN" altLang="en-US" dirty="0"/>
          </a:p>
        </p:txBody>
      </p:sp>
      <p:sp>
        <p:nvSpPr>
          <p:cNvPr id="3" name="内容占位符 2"/>
          <p:cNvSpPr>
            <a:spLocks noGrp="1"/>
          </p:cNvSpPr>
          <p:nvPr>
            <p:ph idx="1"/>
          </p:nvPr>
        </p:nvSpPr>
        <p:spPr/>
        <p:txBody>
          <a:bodyPr/>
          <a:lstStyle/>
          <a:p>
            <a:r>
              <a:rPr lang="zh-CN" altLang="zh-CN" dirty="0" smtClean="0"/>
              <a:t>直线</a:t>
            </a:r>
            <a:r>
              <a:rPr lang="zh-CN" altLang="zh-CN" dirty="0"/>
              <a:t>与三角形（</a:t>
            </a:r>
            <a:r>
              <a:rPr lang="en-US" altLang="zh-CN" dirty="0"/>
              <a:t>line-triangle</a:t>
            </a:r>
            <a:r>
              <a:rPr lang="zh-CN" altLang="zh-CN" dirty="0"/>
              <a:t>）之间相交的条件为：在给定的三角形</a:t>
            </a:r>
            <a:r>
              <a:rPr lang="en-US" altLang="zh-CN" dirty="0"/>
              <a:t>ABC</a:t>
            </a:r>
            <a:r>
              <a:rPr lang="zh-CN" altLang="zh-CN" dirty="0"/>
              <a:t>以及经过两点</a:t>
            </a:r>
            <a:r>
              <a:rPr lang="en-US" altLang="zh-CN" dirty="0"/>
              <a:t>P</a:t>
            </a:r>
            <a:r>
              <a:rPr lang="zh-CN" altLang="zh-CN" dirty="0"/>
              <a:t>、</a:t>
            </a:r>
            <a:r>
              <a:rPr lang="en-US" altLang="zh-CN" dirty="0"/>
              <a:t>Q</a:t>
            </a:r>
            <a:r>
              <a:rPr lang="zh-CN" altLang="zh-CN" dirty="0"/>
              <a:t>的直线中，如果直线与</a:t>
            </a:r>
            <a:r>
              <a:rPr lang="en-US" altLang="zh-CN" dirty="0"/>
              <a:t>ABC</a:t>
            </a:r>
            <a:r>
              <a:rPr lang="zh-CN" altLang="zh-CN" dirty="0"/>
              <a:t>所在平面的交点</a:t>
            </a:r>
            <a:r>
              <a:rPr lang="en-US" altLang="zh-CN" dirty="0"/>
              <a:t>R</a:t>
            </a:r>
            <a:r>
              <a:rPr lang="zh-CN" altLang="zh-CN" dirty="0"/>
              <a:t>在三角形</a:t>
            </a:r>
            <a:r>
              <a:rPr lang="en-US" altLang="zh-CN" dirty="0"/>
              <a:t>ABC</a:t>
            </a:r>
            <a:r>
              <a:rPr lang="zh-CN" altLang="zh-CN" dirty="0"/>
              <a:t>的内部，则直线与三角形相交。</a:t>
            </a:r>
          </a:p>
          <a:p>
            <a:endParaRPr lang="zh-CN" altLang="en-US" dirty="0"/>
          </a:p>
        </p:txBody>
      </p:sp>
    </p:spTree>
    <p:extLst>
      <p:ext uri="{BB962C8B-B14F-4D97-AF65-F5344CB8AC3E}">
        <p14:creationId xmlns:p14="http://schemas.microsoft.com/office/powerpoint/2010/main" val="35017060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679575"/>
            <a:ext cx="5349875"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60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解决这类相交问题的一种算法是计算交点</a:t>
            </a:r>
            <a:r>
              <a:rPr lang="en-US" altLang="zh-CN" dirty="0"/>
              <a:t>R</a:t>
            </a:r>
            <a:r>
              <a:rPr lang="zh-CN" altLang="zh-CN" dirty="0"/>
              <a:t>，并执行点</a:t>
            </a:r>
            <a:r>
              <a:rPr lang="en-US" altLang="zh-CN" dirty="0"/>
              <a:t>­</a:t>
            </a:r>
            <a:r>
              <a:rPr lang="zh-CN" altLang="zh-CN" dirty="0"/>
              <a:t>和三角形包含</a:t>
            </a:r>
            <a:r>
              <a:rPr lang="zh-CN" altLang="zh-CN" dirty="0" smtClean="0"/>
              <a:t>测试</a:t>
            </a:r>
            <a:endParaRPr lang="en-US" altLang="zh-CN" dirty="0" smtClean="0"/>
          </a:p>
          <a:p>
            <a:r>
              <a:rPr lang="zh-CN" altLang="zh-CN" dirty="0" smtClean="0"/>
              <a:t>当</a:t>
            </a:r>
            <a:r>
              <a:rPr lang="zh-CN" altLang="zh-CN" dirty="0"/>
              <a:t>三角形</a:t>
            </a:r>
            <a:r>
              <a:rPr lang="en-US" altLang="zh-CN" dirty="0"/>
              <a:t>ABC</a:t>
            </a:r>
            <a:r>
              <a:rPr lang="zh-CN" altLang="zh-CN" dirty="0"/>
              <a:t>的三个顶点呈顺时针排列时，如果点</a:t>
            </a:r>
            <a:r>
              <a:rPr lang="en-US" altLang="zh-CN" dirty="0"/>
              <a:t>R</a:t>
            </a:r>
            <a:r>
              <a:rPr lang="zh-CN" altLang="zh-CN" dirty="0"/>
              <a:t>始终位于三角形各边</a:t>
            </a:r>
            <a:r>
              <a:rPr lang="en-US" altLang="zh-CN" dirty="0"/>
              <a:t>AB</a:t>
            </a:r>
            <a:r>
              <a:rPr lang="zh-CN" altLang="zh-CN" dirty="0"/>
              <a:t>、</a:t>
            </a:r>
            <a:r>
              <a:rPr lang="en-US" altLang="zh-CN" dirty="0"/>
              <a:t>BC</a:t>
            </a:r>
            <a:r>
              <a:rPr lang="zh-CN" altLang="zh-CN" dirty="0"/>
              <a:t>和</a:t>
            </a:r>
            <a:r>
              <a:rPr lang="en-US" altLang="zh-CN" dirty="0"/>
              <a:t>CA</a:t>
            </a:r>
            <a:r>
              <a:rPr lang="zh-CN" altLang="zh-CN" dirty="0"/>
              <a:t>（各边均为有向线段）的右边，那么点</a:t>
            </a:r>
            <a:r>
              <a:rPr lang="en-US" altLang="zh-CN" dirty="0"/>
              <a:t>R</a:t>
            </a:r>
            <a:r>
              <a:rPr lang="zh-CN" altLang="zh-CN" dirty="0"/>
              <a:t>位于三角形的</a:t>
            </a:r>
            <a:r>
              <a:rPr lang="zh-CN" altLang="zh-CN" dirty="0" smtClean="0"/>
              <a:t>内部</a:t>
            </a:r>
            <a:endParaRPr lang="en-US" altLang="zh-CN" dirty="0" smtClean="0"/>
          </a:p>
          <a:p>
            <a:r>
              <a:rPr lang="zh-CN" altLang="zh-CN" dirty="0" smtClean="0"/>
              <a:t>类似</a:t>
            </a:r>
            <a:r>
              <a:rPr lang="zh-CN" altLang="zh-CN" dirty="0"/>
              <a:t>地，如果三角形各顶点呈逆时针排列并且点</a:t>
            </a:r>
            <a:r>
              <a:rPr lang="en-US" altLang="zh-CN" dirty="0"/>
              <a:t>R</a:t>
            </a:r>
            <a:r>
              <a:rPr lang="zh-CN" altLang="zh-CN" dirty="0"/>
              <a:t>位于各边的左边时，那么点</a:t>
            </a:r>
            <a:r>
              <a:rPr lang="en-US" altLang="zh-CN" dirty="0"/>
              <a:t>R</a:t>
            </a:r>
            <a:r>
              <a:rPr lang="zh-CN" altLang="zh-CN" dirty="0"/>
              <a:t>位于三角形内部。</a:t>
            </a:r>
          </a:p>
          <a:p>
            <a:endParaRPr lang="zh-CN" altLang="en-US" dirty="0"/>
          </a:p>
        </p:txBody>
      </p:sp>
    </p:spTree>
    <p:extLst>
      <p:ext uri="{BB962C8B-B14F-4D97-AF65-F5344CB8AC3E}">
        <p14:creationId xmlns:p14="http://schemas.microsoft.com/office/powerpoint/2010/main" val="2318160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77500" lnSpcReduction="20000"/>
              </a:bodyPr>
              <a:lstStyle/>
              <a:p>
                <a:r>
                  <a:rPr lang="zh-CN" altLang="zh-CN" dirty="0"/>
                  <a:t>一般情况下，在计算过程中并不显示地计算</a:t>
                </a:r>
                <a:r>
                  <a:rPr lang="en-US" altLang="zh-CN" dirty="0"/>
                  <a:t>R</a:t>
                </a:r>
                <a:r>
                  <a:rPr lang="zh-CN" altLang="zh-CN" dirty="0"/>
                  <a:t>的具体位置，而是直接将直线</a:t>
                </a:r>
                <a:r>
                  <a:rPr lang="en-US" altLang="zh-CN" dirty="0"/>
                  <a:t>PQ</a:t>
                </a:r>
                <a:r>
                  <a:rPr lang="zh-CN" altLang="zh-CN" dirty="0"/>
                  <a:t>与三角形各边进行测试。考虑下列标量三重积：</a:t>
                </a:r>
              </a:p>
              <a:p>
                <a14:m>
                  <m:oMath xmlns:m="http://schemas.openxmlformats.org/officeDocument/2006/math">
                    <m:r>
                      <m:rPr>
                        <m:sty m:val="p"/>
                      </m:rPr>
                      <a:rPr lang="en-US" altLang="zh-CN"/>
                      <m:t>u</m:t>
                    </m:r>
                    <m:r>
                      <a:rPr lang="en-US" altLang="zh-CN"/>
                      <m:t>=</m:t>
                    </m:r>
                    <m:d>
                      <m:dPr>
                        <m:begChr m:val="["/>
                        <m:endChr m:val="]"/>
                        <m:ctrlPr>
                          <a:rPr lang="zh-CN" altLang="zh-CN" i="1"/>
                        </m:ctrlPr>
                      </m:dPr>
                      <m:e>
                        <m:m>
                          <m:mPr>
                            <m:mcs>
                              <m:mc>
                                <m:mcPr>
                                  <m:count m:val="3"/>
                                  <m:mcJc m:val="center"/>
                                </m:mcPr>
                              </m:mc>
                            </m:mcs>
                            <m:ctrlPr>
                              <a:rPr lang="zh-CN" altLang="zh-CN" i="1"/>
                            </m:ctrlPr>
                          </m:mPr>
                          <m:mr>
                            <m:e>
                              <m:r>
                                <m:rPr>
                                  <m:sty m:val="p"/>
                                </m:rPr>
                                <a:rPr lang="en-US" altLang="zh-CN"/>
                                <m:t>PQ</m:t>
                              </m:r>
                            </m:e>
                            <m:e>
                              <m:r>
                                <m:rPr>
                                  <m:sty m:val="p"/>
                                </m:rPr>
                                <a:rPr lang="en-US" altLang="zh-CN"/>
                                <m:t>PB</m:t>
                              </m:r>
                            </m:e>
                            <m:e>
                              <m:r>
                                <m:rPr>
                                  <m:sty m:val="p"/>
                                </m:rPr>
                                <a:rPr lang="en-US" altLang="zh-CN"/>
                                <m:t>PC</m:t>
                              </m:r>
                            </m:e>
                          </m:mr>
                        </m:m>
                      </m:e>
                    </m:d>
                  </m:oMath>
                </a14:m>
                <a:endParaRPr lang="zh-CN" altLang="zh-CN" dirty="0"/>
              </a:p>
              <a:p>
                <a14:m>
                  <m:oMath xmlns:m="http://schemas.openxmlformats.org/officeDocument/2006/math">
                    <m:r>
                      <m:rPr>
                        <m:sty m:val="p"/>
                      </m:rPr>
                      <a:rPr lang="en-US" altLang="zh-CN"/>
                      <m:t>v</m:t>
                    </m:r>
                    <m:r>
                      <a:rPr lang="en-US" altLang="zh-CN"/>
                      <m:t>=</m:t>
                    </m:r>
                    <m:d>
                      <m:dPr>
                        <m:begChr m:val="["/>
                        <m:endChr m:val="]"/>
                        <m:ctrlPr>
                          <a:rPr lang="zh-CN" altLang="zh-CN" i="1"/>
                        </m:ctrlPr>
                      </m:dPr>
                      <m:e>
                        <m:m>
                          <m:mPr>
                            <m:mcs>
                              <m:mc>
                                <m:mcPr>
                                  <m:count m:val="3"/>
                                  <m:mcJc m:val="center"/>
                                </m:mcPr>
                              </m:mc>
                            </m:mcs>
                            <m:ctrlPr>
                              <a:rPr lang="zh-CN" altLang="zh-CN" i="1"/>
                            </m:ctrlPr>
                          </m:mPr>
                          <m:mr>
                            <m:e>
                              <m:r>
                                <m:rPr>
                                  <m:sty m:val="p"/>
                                </m:rPr>
                                <a:rPr lang="en-US" altLang="zh-CN"/>
                                <m:t>PQ</m:t>
                              </m:r>
                            </m:e>
                            <m:e>
                              <m:r>
                                <m:rPr>
                                  <m:sty m:val="p"/>
                                </m:rPr>
                                <a:rPr lang="en-US" altLang="zh-CN"/>
                                <m:t>PC</m:t>
                              </m:r>
                            </m:e>
                            <m:e>
                              <m:r>
                                <m:rPr>
                                  <m:sty m:val="p"/>
                                </m:rPr>
                                <a:rPr lang="en-US" altLang="zh-CN"/>
                                <m:t>PA</m:t>
                              </m:r>
                            </m:e>
                          </m:mr>
                        </m:m>
                      </m:e>
                    </m:d>
                  </m:oMath>
                </a14:m>
                <a:endParaRPr lang="zh-CN" altLang="zh-CN" dirty="0"/>
              </a:p>
              <a:p>
                <a14:m>
                  <m:oMath xmlns:m="http://schemas.openxmlformats.org/officeDocument/2006/math">
                    <m:r>
                      <m:rPr>
                        <m:sty m:val="p"/>
                      </m:rPr>
                      <a:rPr lang="en-US" altLang="zh-CN"/>
                      <m:t>w</m:t>
                    </m:r>
                    <m:r>
                      <a:rPr lang="en-US" altLang="zh-CN"/>
                      <m:t>=</m:t>
                    </m:r>
                    <m:d>
                      <m:dPr>
                        <m:begChr m:val="["/>
                        <m:endChr m:val="]"/>
                        <m:ctrlPr>
                          <a:rPr lang="zh-CN" altLang="zh-CN" i="1"/>
                        </m:ctrlPr>
                      </m:dPr>
                      <m:e>
                        <m:m>
                          <m:mPr>
                            <m:mcs>
                              <m:mc>
                                <m:mcPr>
                                  <m:count m:val="3"/>
                                  <m:mcJc m:val="center"/>
                                </m:mcPr>
                              </m:mc>
                            </m:mcs>
                            <m:ctrlPr>
                              <a:rPr lang="zh-CN" altLang="zh-CN" i="1"/>
                            </m:ctrlPr>
                          </m:mPr>
                          <m:mr>
                            <m:e>
                              <m:r>
                                <m:rPr>
                                  <m:sty m:val="p"/>
                                </m:rPr>
                                <a:rPr lang="en-US" altLang="zh-CN"/>
                                <m:t>PQ</m:t>
                              </m:r>
                            </m:e>
                            <m:e>
                              <m:r>
                                <m:rPr>
                                  <m:sty m:val="p"/>
                                </m:rPr>
                                <a:rPr lang="en-US" altLang="zh-CN"/>
                                <m:t>PA</m:t>
                              </m:r>
                            </m:e>
                            <m:e>
                              <m:r>
                                <m:rPr>
                                  <m:sty m:val="p"/>
                                </m:rPr>
                                <a:rPr lang="en-US" altLang="zh-CN"/>
                                <m:t>PB</m:t>
                              </m:r>
                            </m:e>
                          </m:mr>
                        </m:m>
                      </m:e>
                    </m:d>
                  </m:oMath>
                </a14:m>
                <a:endParaRPr lang="zh-CN" altLang="zh-CN" dirty="0"/>
              </a:p>
              <a:p>
                <a:r>
                  <a:rPr lang="zh-CN" altLang="zh-CN" dirty="0"/>
                  <a:t>如果三角形</a:t>
                </a:r>
                <a:r>
                  <a:rPr lang="en-US" altLang="zh-CN" dirty="0"/>
                  <a:t>ABC</a:t>
                </a:r>
                <a:r>
                  <a:rPr lang="zh-CN" altLang="zh-CN" dirty="0"/>
                  <a:t>呈顺时针方向环绕，当</a:t>
                </a:r>
                <a:r>
                  <a:rPr lang="en-US" altLang="zh-CN" dirty="0"/>
                  <a:t>PQ</a:t>
                </a:r>
                <a:r>
                  <a:rPr lang="zh-CN" altLang="zh-CN" dirty="0"/>
                  <a:t>位于边</a:t>
                </a:r>
                <a:r>
                  <a:rPr lang="en-US" altLang="zh-CN" dirty="0"/>
                  <a:t>AB</a:t>
                </a:r>
                <a:r>
                  <a:rPr lang="zh-CN" altLang="zh-CN" dirty="0"/>
                  <a:t>、</a:t>
                </a:r>
                <a:r>
                  <a:rPr lang="en-US" altLang="zh-CN" dirty="0"/>
                  <a:t>BC</a:t>
                </a:r>
                <a:r>
                  <a:rPr lang="zh-CN" altLang="zh-CN" dirty="0"/>
                  <a:t>、</a:t>
                </a:r>
                <a:r>
                  <a:rPr lang="en-US" altLang="zh-CN" dirty="0"/>
                  <a:t>CA</a:t>
                </a:r>
                <a:r>
                  <a:rPr lang="zh-CN" altLang="zh-CN" dirty="0"/>
                  <a:t>的右侧时，那么</a:t>
                </a:r>
                <a14:m>
                  <m:oMath xmlns:m="http://schemas.openxmlformats.org/officeDocument/2006/math">
                    <m:r>
                      <m:rPr>
                        <m:sty m:val="p"/>
                      </m:rPr>
                      <a:rPr lang="en-US" altLang="zh-CN"/>
                      <m:t>u</m:t>
                    </m:r>
                    <m:r>
                      <a:rPr lang="zh-CN" altLang="zh-CN"/>
                      <m:t>≥</m:t>
                    </m:r>
                    <m:r>
                      <a:rPr lang="en-US" altLang="zh-CN"/>
                      <m:t>0</m:t>
                    </m:r>
                  </m:oMath>
                </a14:m>
                <a:r>
                  <a:rPr lang="zh-CN" altLang="zh-CN" dirty="0"/>
                  <a:t>，</a:t>
                </a:r>
                <a14:m>
                  <m:oMath xmlns:m="http://schemas.openxmlformats.org/officeDocument/2006/math">
                    <m:r>
                      <m:rPr>
                        <m:sty m:val="p"/>
                      </m:rPr>
                      <a:rPr lang="en-US" altLang="zh-CN"/>
                      <m:t>v</m:t>
                    </m:r>
                    <m:r>
                      <a:rPr lang="zh-CN" altLang="zh-CN"/>
                      <m:t>≥</m:t>
                    </m:r>
                    <m:r>
                      <a:rPr lang="en-US" altLang="zh-CN"/>
                      <m:t>0</m:t>
                    </m:r>
                  </m:oMath>
                </a14:m>
                <a:r>
                  <a:rPr lang="zh-CN" altLang="zh-CN" dirty="0"/>
                  <a:t>，</a:t>
                </a:r>
                <a14:m>
                  <m:oMath xmlns:m="http://schemas.openxmlformats.org/officeDocument/2006/math">
                    <m:r>
                      <m:rPr>
                        <m:sty m:val="p"/>
                      </m:rPr>
                      <a:rPr lang="en-US" altLang="zh-CN"/>
                      <m:t>w</m:t>
                    </m:r>
                    <m:r>
                      <a:rPr lang="zh-CN" altLang="zh-CN"/>
                      <m:t>≥</m:t>
                    </m:r>
                    <m:r>
                      <a:rPr lang="en-US" altLang="zh-CN"/>
                      <m:t>0</m:t>
                    </m:r>
                  </m:oMath>
                </a14:m>
                <a:r>
                  <a:rPr lang="zh-CN" altLang="zh-CN" dirty="0"/>
                  <a:t>将分别返回一个真值。</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4" t="-4309" r="-444" b="-2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2734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三角形相交</a:t>
            </a:r>
            <a:r>
              <a:rPr lang="zh-CN" altLang="zh-CN" b="1" dirty="0" smtClean="0"/>
              <a:t>测试</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三角形</a:t>
            </a:r>
            <a:r>
              <a:rPr lang="zh-CN" altLang="zh-CN" dirty="0"/>
              <a:t>之间相交测试的算法很多</a:t>
            </a:r>
            <a:r>
              <a:rPr lang="en-US" altLang="zh-CN" dirty="0"/>
              <a:t>,</a:t>
            </a:r>
            <a:r>
              <a:rPr lang="zh-CN" altLang="zh-CN" dirty="0"/>
              <a:t>其中一类测试方法是：检测某一个三角形的两条边是否穿越另一个三角形内部区域；或者三角形之间是否出现单边彼此内部穿越。</a:t>
            </a:r>
          </a:p>
          <a:p>
            <a:r>
              <a:rPr lang="zh-CN" altLang="zh-CN" dirty="0"/>
              <a:t>另一种解决方案是采用分离轴测试。在三角形之间的测试中，需要考查</a:t>
            </a:r>
            <a:r>
              <a:rPr lang="en-US" altLang="zh-CN" dirty="0"/>
              <a:t>11</a:t>
            </a:r>
            <a:r>
              <a:rPr lang="zh-CN" altLang="zh-CN" dirty="0"/>
              <a:t>个分离轴，其中包括平行于两个三角形面法向量的两个轴，两个三角形的三条边两两组合共</a:t>
            </a:r>
            <a:r>
              <a:rPr lang="en-US" altLang="zh-CN" dirty="0"/>
              <a:t>9</a:t>
            </a:r>
            <a:r>
              <a:rPr lang="zh-CN" altLang="zh-CN" dirty="0"/>
              <a:t>种边</a:t>
            </a:r>
            <a:r>
              <a:rPr lang="en-US" altLang="zh-CN" dirty="0"/>
              <a:t>-</a:t>
            </a:r>
            <a:r>
              <a:rPr lang="zh-CN" altLang="zh-CN" dirty="0"/>
              <a:t>边组合。针对每一个轴，将三角形投影到该轴上，并计算用于相交测试的投影区间。如果两个三角形在任一轴上投影区间不相交，则证明三角形之间不相交，退出测试；如果投影区间在全部</a:t>
            </a:r>
            <a:r>
              <a:rPr lang="en-US" altLang="zh-CN" dirty="0"/>
              <a:t>11</a:t>
            </a:r>
            <a:r>
              <a:rPr lang="zh-CN" altLang="zh-CN" dirty="0"/>
              <a:t>个轴上都相交，那么两个三角形之间一定相交。</a:t>
            </a:r>
          </a:p>
          <a:p>
            <a:endParaRPr lang="zh-CN" altLang="en-US" dirty="0"/>
          </a:p>
        </p:txBody>
      </p:sp>
    </p:spTree>
    <p:extLst>
      <p:ext uri="{BB962C8B-B14F-4D97-AF65-F5344CB8AC3E}">
        <p14:creationId xmlns:p14="http://schemas.microsoft.com/office/powerpoint/2010/main" val="3336945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70000" lnSpcReduction="20000"/>
              </a:bodyPr>
              <a:lstStyle/>
              <a:p>
                <a:r>
                  <a:rPr lang="zh-CN" altLang="zh-CN" dirty="0"/>
                  <a:t>接下来，我们介绍一种优化的三角形相交测试方法——区间相交</a:t>
                </a:r>
                <a:r>
                  <a:rPr lang="zh-CN" altLang="zh-CN" dirty="0" smtClean="0"/>
                  <a:t>算法</a:t>
                </a:r>
                <a:endParaRPr lang="en-US" altLang="zh-CN" dirty="0" smtClean="0"/>
              </a:p>
              <a:p>
                <a:r>
                  <a:rPr lang="zh-CN" altLang="zh-CN" dirty="0" smtClean="0"/>
                  <a:t>该</a:t>
                </a:r>
                <a:r>
                  <a:rPr lang="zh-CN" altLang="zh-CN" dirty="0"/>
                  <a:t>算法类似于分离轴的测试方法，首先查看两条面法线是否为分离轴，这可以在两个三角形之间查看三角形顶点是否位于另一个三角形的一侧来实现：如果是，则三角形之间不相交；如果不是，则三角形平面一定相交于一条直线</a:t>
                </a:r>
                <a14:m>
                  <m:oMath xmlns:m="http://schemas.openxmlformats.org/officeDocument/2006/math">
                    <m:r>
                      <m:rPr>
                        <m:sty m:val="p"/>
                      </m:rPr>
                      <a:rPr lang="en-US" altLang="zh-CN"/>
                      <m:t>L</m:t>
                    </m:r>
                  </m:oMath>
                </a14:m>
                <a:r>
                  <a:rPr lang="zh-CN" altLang="zh-CN" dirty="0"/>
                  <a:t>，设</a:t>
                </a:r>
                <a14:m>
                  <m:oMath xmlns:m="http://schemas.openxmlformats.org/officeDocument/2006/math">
                    <m:r>
                      <m:rPr>
                        <m:sty m:val="p"/>
                      </m:rPr>
                      <a:rPr lang="en-US" altLang="zh-CN"/>
                      <m:t>L</m:t>
                    </m:r>
                    <m:d>
                      <m:dPr>
                        <m:ctrlPr>
                          <a:rPr lang="zh-CN" altLang="zh-CN" i="1"/>
                        </m:ctrlPr>
                      </m:dPr>
                      <m:e>
                        <m:r>
                          <m:rPr>
                            <m:sty m:val="p"/>
                          </m:rPr>
                          <a:rPr lang="en-US" altLang="zh-CN"/>
                          <m:t>t</m:t>
                        </m:r>
                      </m:e>
                    </m:d>
                    <m:r>
                      <a:rPr lang="en-US" altLang="zh-CN"/>
                      <m:t>=</m:t>
                    </m:r>
                    <m:r>
                      <m:rPr>
                        <m:sty m:val="p"/>
                      </m:rPr>
                      <a:rPr lang="en-US" altLang="zh-CN"/>
                      <m:t>P</m:t>
                    </m:r>
                    <m:r>
                      <a:rPr lang="en-US" altLang="zh-CN"/>
                      <m:t>+</m:t>
                    </m:r>
                    <m:r>
                      <m:rPr>
                        <m:sty m:val="p"/>
                      </m:rPr>
                      <a:rPr lang="en-US" altLang="zh-CN"/>
                      <m:t>td</m:t>
                    </m:r>
                  </m:oMath>
                </a14:m>
                <a:r>
                  <a:rPr lang="zh-CN" altLang="zh-CN" dirty="0"/>
                  <a:t>，其中</a:t>
                </a:r>
                <a14:m>
                  <m:oMath xmlns:m="http://schemas.openxmlformats.org/officeDocument/2006/math">
                    <m:r>
                      <m:rPr>
                        <m:sty m:val="p"/>
                      </m:rPr>
                      <a:rPr lang="en-US" altLang="zh-CN"/>
                      <m:t>d</m:t>
                    </m:r>
                    <m:r>
                      <a:rPr lang="en-US" altLang="zh-CN"/>
                      <m:t>=</m:t>
                    </m:r>
                    <m:sSub>
                      <m:sSubPr>
                        <m:ctrlPr>
                          <a:rPr lang="zh-CN" altLang="zh-CN" b="1" i="1"/>
                        </m:ctrlPr>
                      </m:sSubPr>
                      <m:e>
                        <m:r>
                          <m:rPr>
                            <m:sty m:val="p"/>
                          </m:rPr>
                          <a:rPr lang="en-US" altLang="zh-CN"/>
                          <m:t>n</m:t>
                        </m:r>
                      </m:e>
                      <m:sub>
                        <m:r>
                          <a:rPr lang="en-US" altLang="zh-CN"/>
                          <m:t>1</m:t>
                        </m:r>
                      </m:sub>
                    </m:sSub>
                    <m:r>
                      <a:rPr lang="zh-CN" altLang="zh-CN"/>
                      <m:t>×</m:t>
                    </m:r>
                    <m:sSub>
                      <m:sSubPr>
                        <m:ctrlPr>
                          <a:rPr lang="zh-CN" altLang="zh-CN" i="1"/>
                        </m:ctrlPr>
                      </m:sSubPr>
                      <m:e>
                        <m:r>
                          <m:rPr>
                            <m:sty m:val="p"/>
                          </m:rPr>
                          <a:rPr lang="en-US" altLang="zh-CN"/>
                          <m:t>n</m:t>
                        </m:r>
                      </m:e>
                      <m:sub>
                        <m:r>
                          <a:rPr lang="en-US" altLang="zh-CN"/>
                          <m:t>2</m:t>
                        </m:r>
                      </m:sub>
                    </m:sSub>
                  </m:oMath>
                </a14:m>
                <a:r>
                  <a:rPr lang="zh-CN" altLang="zh-CN" dirty="0"/>
                  <a:t>是两个三角形面法线</a:t>
                </a:r>
                <a14:m>
                  <m:oMath xmlns:m="http://schemas.openxmlformats.org/officeDocument/2006/math">
                    <m:sSub>
                      <m:sSubPr>
                        <m:ctrlPr>
                          <a:rPr lang="zh-CN" altLang="zh-CN" i="1"/>
                        </m:ctrlPr>
                      </m:sSubPr>
                      <m:e>
                        <m:r>
                          <a:rPr lang="en-US" altLang="zh-CN" b="1" i="1"/>
                          <m:t>𝐧</m:t>
                        </m:r>
                      </m:e>
                      <m:sub>
                        <m:r>
                          <a:rPr lang="en-US" altLang="zh-CN"/>
                          <m:t>1</m:t>
                        </m:r>
                      </m:sub>
                    </m:sSub>
                  </m:oMath>
                </a14:m>
                <a:r>
                  <a:rPr lang="zh-CN" altLang="zh-CN" dirty="0"/>
                  <a:t>、</a:t>
                </a:r>
                <a14:m>
                  <m:oMath xmlns:m="http://schemas.openxmlformats.org/officeDocument/2006/math">
                    <m:sSub>
                      <m:sSubPr>
                        <m:ctrlPr>
                          <a:rPr lang="zh-CN" altLang="zh-CN" i="1"/>
                        </m:ctrlPr>
                      </m:sSubPr>
                      <m:e>
                        <m:r>
                          <a:rPr lang="en-US" altLang="zh-CN" b="1" i="1"/>
                          <m:t>𝐧</m:t>
                        </m:r>
                      </m:e>
                      <m:sub>
                        <m:r>
                          <a:rPr lang="en-US" altLang="zh-CN"/>
                          <m:t>2</m:t>
                        </m:r>
                      </m:sub>
                    </m:sSub>
                  </m:oMath>
                </a14:m>
                <a:r>
                  <a:rPr lang="zh-CN" altLang="zh-CN" dirty="0"/>
                  <a:t>的叉积向量，如果该直线</a:t>
                </a:r>
                <a14:m>
                  <m:oMath xmlns:m="http://schemas.openxmlformats.org/officeDocument/2006/math">
                    <m:r>
                      <m:rPr>
                        <m:sty m:val="p"/>
                      </m:rPr>
                      <a:rPr lang="en-US" altLang="zh-CN"/>
                      <m:t>L</m:t>
                    </m:r>
                  </m:oMath>
                </a14:m>
                <a:r>
                  <a:rPr lang="zh-CN" altLang="zh-CN" dirty="0"/>
                  <a:t>和两个三角形相交，则说明三角形</a:t>
                </a:r>
                <a:r>
                  <a:rPr lang="zh-CN" altLang="zh-CN" dirty="0" smtClean="0"/>
                  <a:t>相交</a:t>
                </a:r>
                <a:endParaRPr lang="en-US" altLang="zh-CN" dirty="0" smtClean="0"/>
              </a:p>
              <a:p>
                <a:r>
                  <a:rPr lang="zh-CN" altLang="zh-CN" dirty="0" smtClean="0"/>
                  <a:t>这里</a:t>
                </a:r>
                <a:r>
                  <a:rPr lang="zh-CN" altLang="zh-CN" dirty="0"/>
                  <a:t>采用一种优化方法：不采用</a:t>
                </a:r>
                <a14:m>
                  <m:oMath xmlns:m="http://schemas.openxmlformats.org/officeDocument/2006/math">
                    <m:r>
                      <m:rPr>
                        <m:sty m:val="p"/>
                      </m:rPr>
                      <a:rPr lang="en-US" altLang="zh-CN"/>
                      <m:t>L</m:t>
                    </m:r>
                  </m:oMath>
                </a14:m>
                <a:r>
                  <a:rPr lang="zh-CN" altLang="zh-CN" dirty="0"/>
                  <a:t>直接计算三角形的相交区间，而是在最接近于平行</a:t>
                </a:r>
                <a14:m>
                  <m:oMath xmlns:m="http://schemas.openxmlformats.org/officeDocument/2006/math">
                    <m:r>
                      <m:rPr>
                        <m:sty m:val="p"/>
                      </m:rPr>
                      <a:rPr lang="en-US" altLang="zh-CN"/>
                      <m:t>L</m:t>
                    </m:r>
                  </m:oMath>
                </a14:m>
                <a:r>
                  <a:rPr lang="zh-CN" altLang="zh-CN" dirty="0"/>
                  <a:t>的主坐标轴上计算投影区间并判断区间的</a:t>
                </a:r>
                <a:r>
                  <a:rPr lang="zh-CN" altLang="zh-CN" dirty="0" smtClean="0"/>
                  <a:t>交集</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4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773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70000" lnSpcReduction="20000"/>
              </a:bodyPr>
              <a:lstStyle/>
              <a:p>
                <a:pPr lvl="0"/>
                <a:r>
                  <a:rPr lang="zh-CN" altLang="zh-CN" dirty="0"/>
                  <a:t>计算三角形</a:t>
                </a:r>
                <a:r>
                  <a:rPr lang="en-US" altLang="zh-CN" dirty="0"/>
                  <a:t>1</a:t>
                </a:r>
                <a:r>
                  <a:rPr lang="zh-CN" altLang="zh-CN" dirty="0"/>
                  <a:t>的平面方程。如果三角形</a:t>
                </a:r>
                <a:r>
                  <a:rPr lang="en-US" altLang="zh-CN" dirty="0"/>
                  <a:t>2</a:t>
                </a:r>
                <a:r>
                  <a:rPr lang="zh-CN" altLang="zh-CN" dirty="0"/>
                  <a:t>的顶点位于该平面的一侧，那么退出测试并返回“不相交”。</a:t>
                </a:r>
              </a:p>
              <a:p>
                <a:pPr lvl="0"/>
                <a:r>
                  <a:rPr lang="zh-CN" altLang="zh-CN" dirty="0"/>
                  <a:t>计算三角形</a:t>
                </a:r>
                <a:r>
                  <a:rPr lang="en-US" altLang="zh-CN" dirty="0"/>
                  <a:t>2</a:t>
                </a:r>
                <a:r>
                  <a:rPr lang="zh-CN" altLang="zh-CN" dirty="0"/>
                  <a:t>的平面方程。如果三角形</a:t>
                </a:r>
                <a:r>
                  <a:rPr lang="en-US" altLang="zh-CN" dirty="0"/>
                  <a:t>1</a:t>
                </a:r>
                <a:r>
                  <a:rPr lang="zh-CN" altLang="zh-CN" dirty="0"/>
                  <a:t>的顶点位于该平面的一侧，那么退出测试并返回“不相交”。</a:t>
                </a:r>
              </a:p>
              <a:p>
                <a:pPr lvl="0"/>
                <a:r>
                  <a:rPr lang="zh-CN" altLang="zh-CN" dirty="0"/>
                  <a:t>计算两个平面的交线</a:t>
                </a:r>
                <a14:m>
                  <m:oMath xmlns:m="http://schemas.openxmlformats.org/officeDocument/2006/math">
                    <m:r>
                      <m:rPr>
                        <m:sty m:val="p"/>
                      </m:rPr>
                      <a:rPr lang="en-US" altLang="zh-CN"/>
                      <m:t>L</m:t>
                    </m:r>
                  </m:oMath>
                </a14:m>
                <a:r>
                  <a:rPr lang="zh-CN" altLang="zh-CN" dirty="0"/>
                  <a:t>。</a:t>
                </a:r>
              </a:p>
              <a:p>
                <a:pPr lvl="0"/>
                <a:r>
                  <a:rPr lang="zh-CN" altLang="zh-CN" dirty="0"/>
                  <a:t>确定最接近平行于</a:t>
                </a:r>
                <a14:m>
                  <m:oMath xmlns:m="http://schemas.openxmlformats.org/officeDocument/2006/math">
                    <m:r>
                      <m:rPr>
                        <m:sty m:val="p"/>
                      </m:rPr>
                      <a:rPr lang="en-US" altLang="zh-CN"/>
                      <m:t>L</m:t>
                    </m:r>
                  </m:oMath>
                </a14:m>
                <a:r>
                  <a:rPr lang="zh-CN" altLang="zh-CN" dirty="0"/>
                  <a:t>的坐标轴。</a:t>
                </a:r>
              </a:p>
              <a:p>
                <a:pPr lvl="0"/>
                <a:r>
                  <a:rPr lang="zh-CN" altLang="zh-CN" dirty="0"/>
                  <a:t>计算已投影到相应坐标轴上的各三角形中交线</a:t>
                </a:r>
                <a14:m>
                  <m:oMath xmlns:m="http://schemas.openxmlformats.org/officeDocument/2006/math">
                    <m:r>
                      <m:rPr>
                        <m:sty m:val="p"/>
                      </m:rPr>
                      <a:rPr lang="en-US" altLang="zh-CN"/>
                      <m:t>L</m:t>
                    </m:r>
                  </m:oMath>
                </a14:m>
                <a:r>
                  <a:rPr lang="zh-CN" altLang="zh-CN" dirty="0"/>
                  <a:t>的相交区间。</a:t>
                </a:r>
              </a:p>
              <a:p>
                <a:pPr lvl="0"/>
                <a:r>
                  <a:rPr lang="zh-CN" altLang="zh-CN" dirty="0"/>
                  <a:t>如果相交区间存在交集，那么两三角形相交，否则三角形不相交。</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1774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平面相交</a:t>
            </a:r>
            <a:r>
              <a:rPr lang="zh-CN" altLang="zh-CN" b="1" dirty="0" smtClean="0"/>
              <a:t>测试</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两</a:t>
            </a:r>
            <a:r>
              <a:rPr lang="zh-CN" altLang="zh-CN" dirty="0"/>
              <a:t>个平面之间的相交测试类似于上面介绍的三角形之间的相交测试，这里我们主要介绍</a:t>
            </a:r>
            <a:r>
              <a:rPr lang="en-US" altLang="zh-CN" dirty="0"/>
              <a:t>3</a:t>
            </a:r>
            <a:r>
              <a:rPr lang="zh-CN" altLang="zh-CN" dirty="0"/>
              <a:t>个平面之间的相交，</a:t>
            </a:r>
            <a:r>
              <a:rPr lang="en-US" altLang="zh-CN" dirty="0"/>
              <a:t>3</a:t>
            </a:r>
            <a:r>
              <a:rPr lang="zh-CN" altLang="zh-CN" dirty="0"/>
              <a:t>个平面之间有</a:t>
            </a:r>
            <a:r>
              <a:rPr lang="en-US" altLang="zh-CN" dirty="0"/>
              <a:t>5</a:t>
            </a:r>
            <a:r>
              <a:rPr lang="zh-CN" altLang="zh-CN" dirty="0"/>
              <a:t>种相交</a:t>
            </a:r>
            <a:r>
              <a:rPr lang="zh-CN" altLang="zh-CN" dirty="0" smtClean="0"/>
              <a:t>方式</a:t>
            </a:r>
            <a:endParaRPr lang="en-US" altLang="zh-CN" dirty="0" smtClean="0"/>
          </a:p>
          <a:p>
            <a:pPr marL="971550" lvl="1" indent="-514350">
              <a:buFont typeface="+mj-lt"/>
              <a:buAutoNum type="arabicPeriod"/>
            </a:pPr>
            <a:r>
              <a:rPr lang="en-US" altLang="zh-CN" dirty="0" smtClean="0"/>
              <a:t>3</a:t>
            </a:r>
            <a:r>
              <a:rPr lang="zh-CN" altLang="zh-CN" dirty="0"/>
              <a:t>个平面之间相互平行（也可能共面</a:t>
            </a:r>
            <a:r>
              <a:rPr lang="zh-CN" altLang="zh-CN" dirty="0" smtClean="0"/>
              <a:t>）</a:t>
            </a:r>
            <a:endParaRPr lang="en-US" altLang="zh-CN" dirty="0" smtClean="0"/>
          </a:p>
          <a:p>
            <a:pPr marL="971550" lvl="1" indent="-514350">
              <a:buFont typeface="+mj-lt"/>
              <a:buAutoNum type="arabicPeriod"/>
            </a:pPr>
            <a:r>
              <a:rPr lang="zh-CN" altLang="zh-CN" dirty="0" smtClean="0"/>
              <a:t>一</a:t>
            </a:r>
            <a:r>
              <a:rPr lang="zh-CN" altLang="zh-CN" dirty="0"/>
              <a:t>个平面贯穿于两个平行的平面，形成两条相互平行的</a:t>
            </a:r>
            <a:r>
              <a:rPr lang="zh-CN" altLang="zh-CN" dirty="0" smtClean="0"/>
              <a:t>交线</a:t>
            </a:r>
            <a:endParaRPr lang="en-US" altLang="zh-CN" dirty="0" smtClean="0"/>
          </a:p>
          <a:p>
            <a:pPr marL="971550" lvl="1" indent="-514350">
              <a:buFont typeface="+mj-lt"/>
              <a:buAutoNum type="arabicPeriod"/>
            </a:pPr>
            <a:r>
              <a:rPr lang="en-US" altLang="zh-CN" dirty="0" smtClean="0"/>
              <a:t>3</a:t>
            </a:r>
            <a:r>
              <a:rPr lang="zh-CN" altLang="zh-CN" dirty="0"/>
              <a:t>个平面相交于一条</a:t>
            </a:r>
            <a:r>
              <a:rPr lang="zh-CN" altLang="zh-CN" dirty="0" smtClean="0"/>
              <a:t>直线</a:t>
            </a:r>
            <a:endParaRPr lang="en-US" altLang="zh-CN" dirty="0" smtClean="0"/>
          </a:p>
          <a:p>
            <a:pPr marL="971550" lvl="1" indent="-514350">
              <a:buFont typeface="+mj-lt"/>
              <a:buAutoNum type="arabicPeriod"/>
            </a:pPr>
            <a:r>
              <a:rPr lang="en-US" altLang="zh-CN" dirty="0" smtClean="0"/>
              <a:t>3</a:t>
            </a:r>
            <a:r>
              <a:rPr lang="zh-CN" altLang="zh-CN" dirty="0"/>
              <a:t>个平面之间彼此两两相交于一条</a:t>
            </a:r>
            <a:r>
              <a:rPr lang="zh-CN" altLang="zh-CN" dirty="0" smtClean="0"/>
              <a:t>直线</a:t>
            </a:r>
            <a:endParaRPr lang="en-US" altLang="zh-CN" dirty="0" smtClean="0"/>
          </a:p>
          <a:p>
            <a:pPr marL="971550" lvl="1" indent="-514350">
              <a:buFont typeface="+mj-lt"/>
              <a:buAutoNum type="arabicPeriod"/>
            </a:pPr>
            <a:r>
              <a:rPr lang="en-US" altLang="zh-CN" dirty="0" smtClean="0"/>
              <a:t>3</a:t>
            </a:r>
            <a:r>
              <a:rPr lang="zh-CN" altLang="zh-CN" dirty="0"/>
              <a:t>个平面相交于一点。</a:t>
            </a:r>
          </a:p>
          <a:p>
            <a:endParaRPr lang="zh-CN" altLang="en-US" dirty="0"/>
          </a:p>
        </p:txBody>
      </p:sp>
    </p:spTree>
    <p:extLst>
      <p:ext uri="{BB962C8B-B14F-4D97-AF65-F5344CB8AC3E}">
        <p14:creationId xmlns:p14="http://schemas.microsoft.com/office/powerpoint/2010/main" val="62944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除了这种直接简化模型的思路外，当前的</a:t>
            </a:r>
            <a:r>
              <a:rPr lang="en-US" altLang="zh-CN" dirty="0"/>
              <a:t>3D</a:t>
            </a:r>
            <a:r>
              <a:rPr lang="zh-CN" altLang="zh-CN" dirty="0"/>
              <a:t>游戏还广泛采用基于层次包围体的碰撞检测</a:t>
            </a:r>
            <a:r>
              <a:rPr lang="zh-CN" altLang="zh-CN" dirty="0" smtClean="0"/>
              <a:t>算法</a:t>
            </a:r>
            <a:endParaRPr lang="en-US" altLang="zh-CN" dirty="0" smtClean="0"/>
          </a:p>
          <a:p>
            <a:r>
              <a:rPr lang="zh-CN" altLang="zh-CN" dirty="0" smtClean="0"/>
              <a:t>包围</a:t>
            </a:r>
            <a:r>
              <a:rPr lang="zh-CN" altLang="zh-CN" dirty="0"/>
              <a:t>体（</a:t>
            </a:r>
            <a:r>
              <a:rPr lang="en-US" altLang="zh-CN" dirty="0"/>
              <a:t>BV: Bounding Volume</a:t>
            </a:r>
            <a:r>
              <a:rPr lang="zh-CN" altLang="zh-CN" dirty="0"/>
              <a:t>）是在</a:t>
            </a:r>
            <a:r>
              <a:rPr lang="en-US" altLang="zh-CN" dirty="0"/>
              <a:t>1976</a:t>
            </a:r>
            <a:r>
              <a:rPr lang="zh-CN" altLang="zh-CN" dirty="0"/>
              <a:t>年由</a:t>
            </a:r>
            <a:r>
              <a:rPr lang="en-US" altLang="zh-CN" dirty="0"/>
              <a:t>Clark</a:t>
            </a:r>
            <a:r>
              <a:rPr lang="zh-CN" altLang="zh-CN" dirty="0"/>
              <a:t>提出的，基本思想是用一个简单的几何形体（即包围体）将场景中复杂的几何物体围住，通过构造树状层次结构可以越来越逼近真实的</a:t>
            </a:r>
            <a:r>
              <a:rPr lang="zh-CN" altLang="zh-CN" dirty="0" smtClean="0"/>
              <a:t>物体</a:t>
            </a:r>
            <a:endParaRPr lang="en-US" altLang="zh-CN" dirty="0" smtClean="0"/>
          </a:p>
          <a:p>
            <a:r>
              <a:rPr lang="zh-CN" altLang="zh-CN" dirty="0" smtClean="0"/>
              <a:t>利用</a:t>
            </a:r>
            <a:r>
              <a:rPr lang="zh-CN" altLang="zh-CN" dirty="0"/>
              <a:t>包围体可以执行快速的剔除测试，因为只有当包围体产生碰撞时，才有必要进一步计算复杂形状几何体的相交</a:t>
            </a:r>
            <a:r>
              <a:rPr lang="zh-CN" altLang="zh-CN" dirty="0" smtClean="0"/>
              <a:t>测试</a:t>
            </a:r>
            <a:endParaRPr lang="en-US" altLang="zh-CN" dirty="0" smtClean="0"/>
          </a:p>
          <a:p>
            <a:r>
              <a:rPr lang="zh-CN" altLang="zh-CN" dirty="0" smtClean="0"/>
              <a:t>当然</a:t>
            </a:r>
            <a:r>
              <a:rPr lang="zh-CN" altLang="zh-CN" dirty="0"/>
              <a:t>，在构造层次包围体，可以采用混杂的包围体作为节点，如把球和</a:t>
            </a:r>
            <a:r>
              <a:rPr lang="en-US" altLang="zh-CN" dirty="0"/>
              <a:t>OBB</a:t>
            </a:r>
            <a:r>
              <a:rPr lang="zh-CN" altLang="zh-CN" dirty="0"/>
              <a:t>结合起来使用对于某些场景将产生意外的收获。</a:t>
            </a:r>
          </a:p>
          <a:p>
            <a:endParaRPr lang="zh-CN" altLang="en-US" dirty="0"/>
          </a:p>
        </p:txBody>
      </p:sp>
    </p:spTree>
    <p:extLst>
      <p:ext uri="{BB962C8B-B14F-4D97-AF65-F5344CB8AC3E}">
        <p14:creationId xmlns:p14="http://schemas.microsoft.com/office/powerpoint/2010/main" val="18364628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62500" lnSpcReduction="20000"/>
              </a:bodyPr>
              <a:lstStyle/>
              <a:p>
                <a:r>
                  <a:rPr lang="zh-CN" altLang="zh-CN" dirty="0"/>
                  <a:t>这里我们主要介绍</a:t>
                </a:r>
                <a:r>
                  <a:rPr lang="en-US" altLang="zh-CN" dirty="0"/>
                  <a:t>3</a:t>
                </a:r>
                <a:r>
                  <a:rPr lang="zh-CN" altLang="zh-CN" dirty="0"/>
                  <a:t>个平面相交于一点的情况。定义三个平面，平面方程分别为：</a:t>
                </a:r>
                <a14:m>
                  <m:oMath xmlns:m="http://schemas.openxmlformats.org/officeDocument/2006/math">
                    <m:sSub>
                      <m:sSubPr>
                        <m:ctrlPr>
                          <a:rPr lang="zh-CN" altLang="zh-CN" i="1"/>
                        </m:ctrlPr>
                      </m:sSubPr>
                      <m:e>
                        <m:r>
                          <m:rPr>
                            <m:sty m:val="p"/>
                          </m:rPr>
                          <a:rPr lang="en-US" altLang="zh-CN"/>
                          <m:t>P</m:t>
                        </m:r>
                      </m:e>
                      <m:sub>
                        <m:r>
                          <a:rPr lang="en-US" altLang="zh-CN"/>
                          <m:t>1</m:t>
                        </m:r>
                      </m:sub>
                    </m:sSub>
                  </m:oMath>
                </a14:m>
                <a:r>
                  <a:rPr lang="zh-CN" altLang="zh-CN" dirty="0"/>
                  <a:t>：</a:t>
                </a:r>
                <a14:m>
                  <m:oMath xmlns:m="http://schemas.openxmlformats.org/officeDocument/2006/math">
                    <m:sSub>
                      <m:sSubPr>
                        <m:ctrlPr>
                          <a:rPr lang="zh-CN" altLang="zh-CN" i="1"/>
                        </m:ctrlPr>
                      </m:sSubPr>
                      <m:e>
                        <m:r>
                          <a:rPr lang="en-US" altLang="zh-CN" b="1" i="1"/>
                          <m:t>𝐧</m:t>
                        </m:r>
                      </m:e>
                      <m:sub>
                        <m:r>
                          <a:rPr lang="en-US" altLang="zh-CN"/>
                          <m:t>1</m:t>
                        </m:r>
                      </m:sub>
                    </m:sSub>
                    <m:r>
                      <a:rPr lang="en-US" altLang="zh-CN"/>
                      <m:t>∙</m:t>
                    </m:r>
                    <m:r>
                      <m:rPr>
                        <m:sty m:val="p"/>
                      </m:rPr>
                      <a:rPr lang="en-US" altLang="zh-CN"/>
                      <m:t>X</m:t>
                    </m:r>
                    <m:r>
                      <a:rPr lang="en-US" altLang="zh-CN"/>
                      <m:t>=</m:t>
                    </m:r>
                    <m:sSub>
                      <m:sSubPr>
                        <m:ctrlPr>
                          <a:rPr lang="zh-CN" altLang="zh-CN" i="1"/>
                        </m:ctrlPr>
                      </m:sSubPr>
                      <m:e>
                        <m:r>
                          <m:rPr>
                            <m:sty m:val="p"/>
                          </m:rPr>
                          <a:rPr lang="en-US" altLang="zh-CN"/>
                          <m:t>d</m:t>
                        </m:r>
                      </m:e>
                      <m:sub>
                        <m:r>
                          <a:rPr lang="en-US" altLang="zh-CN"/>
                          <m:t>1</m:t>
                        </m:r>
                      </m:sub>
                    </m:sSub>
                  </m:oMath>
                </a14:m>
                <a:r>
                  <a:rPr lang="zh-CN" altLang="zh-CN" dirty="0"/>
                  <a:t>，</a:t>
                </a:r>
                <a14:m>
                  <m:oMath xmlns:m="http://schemas.openxmlformats.org/officeDocument/2006/math">
                    <m:sSub>
                      <m:sSubPr>
                        <m:ctrlPr>
                          <a:rPr lang="zh-CN" altLang="zh-CN" i="1"/>
                        </m:ctrlPr>
                      </m:sSubPr>
                      <m:e>
                        <m:r>
                          <m:rPr>
                            <m:sty m:val="p"/>
                          </m:rPr>
                          <a:rPr lang="en-US" altLang="zh-CN"/>
                          <m:t>P</m:t>
                        </m:r>
                      </m:e>
                      <m:sub>
                        <m:r>
                          <a:rPr lang="en-US" altLang="zh-CN"/>
                          <m:t>2</m:t>
                        </m:r>
                      </m:sub>
                    </m:sSub>
                  </m:oMath>
                </a14:m>
                <a:r>
                  <a:rPr lang="zh-CN" altLang="zh-CN" dirty="0"/>
                  <a:t>：</a:t>
                </a:r>
                <a14:m>
                  <m:oMath xmlns:m="http://schemas.openxmlformats.org/officeDocument/2006/math">
                    <m:sSub>
                      <m:sSubPr>
                        <m:ctrlPr>
                          <a:rPr lang="zh-CN" altLang="zh-CN" i="1"/>
                        </m:ctrlPr>
                      </m:sSubPr>
                      <m:e>
                        <m:r>
                          <a:rPr lang="en-US" altLang="zh-CN" b="1" i="1"/>
                          <m:t>𝐧</m:t>
                        </m:r>
                      </m:e>
                      <m:sub>
                        <m:r>
                          <a:rPr lang="en-US" altLang="zh-CN"/>
                          <m:t>2</m:t>
                        </m:r>
                      </m:sub>
                    </m:sSub>
                    <m:r>
                      <a:rPr lang="en-US" altLang="zh-CN"/>
                      <m:t>∙</m:t>
                    </m:r>
                    <m:r>
                      <m:rPr>
                        <m:sty m:val="p"/>
                      </m:rPr>
                      <a:rPr lang="en-US" altLang="zh-CN"/>
                      <m:t>X</m:t>
                    </m:r>
                    <m:r>
                      <a:rPr lang="en-US" altLang="zh-CN"/>
                      <m:t>=</m:t>
                    </m:r>
                    <m:sSub>
                      <m:sSubPr>
                        <m:ctrlPr>
                          <a:rPr lang="zh-CN" altLang="zh-CN" i="1"/>
                        </m:ctrlPr>
                      </m:sSubPr>
                      <m:e>
                        <m:r>
                          <m:rPr>
                            <m:sty m:val="p"/>
                          </m:rPr>
                          <a:rPr lang="en-US" altLang="zh-CN"/>
                          <m:t>d</m:t>
                        </m:r>
                      </m:e>
                      <m:sub>
                        <m:r>
                          <a:rPr lang="en-US" altLang="zh-CN"/>
                          <m:t>2</m:t>
                        </m:r>
                      </m:sub>
                    </m:sSub>
                  </m:oMath>
                </a14:m>
                <a:r>
                  <a:rPr lang="zh-CN" altLang="zh-CN" dirty="0"/>
                  <a:t>，</a:t>
                </a:r>
                <a14:m>
                  <m:oMath xmlns:m="http://schemas.openxmlformats.org/officeDocument/2006/math">
                    <m:sSub>
                      <m:sSubPr>
                        <m:ctrlPr>
                          <a:rPr lang="zh-CN" altLang="zh-CN" i="1"/>
                        </m:ctrlPr>
                      </m:sSubPr>
                      <m:e>
                        <m:r>
                          <m:rPr>
                            <m:sty m:val="p"/>
                          </m:rPr>
                          <a:rPr lang="en-US" altLang="zh-CN"/>
                          <m:t>P</m:t>
                        </m:r>
                      </m:e>
                      <m:sub>
                        <m:r>
                          <a:rPr lang="en-US" altLang="zh-CN"/>
                          <m:t>3</m:t>
                        </m:r>
                      </m:sub>
                    </m:sSub>
                  </m:oMath>
                </a14:m>
                <a:r>
                  <a:rPr lang="zh-CN" altLang="zh-CN" dirty="0"/>
                  <a:t>：</a:t>
                </a:r>
                <a14:m>
                  <m:oMath xmlns:m="http://schemas.openxmlformats.org/officeDocument/2006/math">
                    <m:sSub>
                      <m:sSubPr>
                        <m:ctrlPr>
                          <a:rPr lang="zh-CN" altLang="zh-CN" i="1"/>
                        </m:ctrlPr>
                      </m:sSubPr>
                      <m:e>
                        <m:r>
                          <a:rPr lang="en-US" altLang="zh-CN" b="1" i="1"/>
                          <m:t>𝐧</m:t>
                        </m:r>
                      </m:e>
                      <m:sub>
                        <m:r>
                          <a:rPr lang="en-US" altLang="zh-CN"/>
                          <m:t>3</m:t>
                        </m:r>
                      </m:sub>
                    </m:sSub>
                    <m:r>
                      <a:rPr lang="en-US" altLang="zh-CN"/>
                      <m:t>∙</m:t>
                    </m:r>
                    <m:r>
                      <m:rPr>
                        <m:sty m:val="p"/>
                      </m:rPr>
                      <a:rPr lang="en-US" altLang="zh-CN"/>
                      <m:t>X</m:t>
                    </m:r>
                    <m:r>
                      <a:rPr lang="en-US" altLang="zh-CN"/>
                      <m:t>=</m:t>
                    </m:r>
                    <m:sSub>
                      <m:sSubPr>
                        <m:ctrlPr>
                          <a:rPr lang="zh-CN" altLang="zh-CN" i="1"/>
                        </m:ctrlPr>
                      </m:sSubPr>
                      <m:e>
                        <m:r>
                          <m:rPr>
                            <m:sty m:val="p"/>
                          </m:rPr>
                          <a:rPr lang="en-US" altLang="zh-CN"/>
                          <m:t>d</m:t>
                        </m:r>
                      </m:e>
                      <m:sub>
                        <m:r>
                          <a:rPr lang="en-US" altLang="zh-CN"/>
                          <m:t>3</m:t>
                        </m:r>
                      </m:sub>
                    </m:sSub>
                    <m:r>
                      <a:rPr lang="zh-CN" altLang="zh-CN"/>
                      <m:t>。</m:t>
                    </m:r>
                  </m:oMath>
                </a14:m>
                <a:r>
                  <a:rPr lang="zh-CN" altLang="zh-CN" dirty="0"/>
                  <a:t>如果</a:t>
                </a:r>
                <a14:m>
                  <m:oMath xmlns:m="http://schemas.openxmlformats.org/officeDocument/2006/math">
                    <m:sSub>
                      <m:sSubPr>
                        <m:ctrlPr>
                          <a:rPr lang="zh-CN" altLang="zh-CN" i="1"/>
                        </m:ctrlPr>
                      </m:sSubPr>
                      <m:e>
                        <m:r>
                          <m:rPr>
                            <m:sty m:val="p"/>
                          </m:rPr>
                          <a:rPr lang="en-US" altLang="zh-CN"/>
                          <m:t>n</m:t>
                        </m:r>
                      </m:e>
                      <m:sub>
                        <m:r>
                          <a:rPr lang="en-US" altLang="zh-CN"/>
                          <m:t>1</m:t>
                        </m:r>
                      </m:sub>
                    </m:sSub>
                    <m:r>
                      <a:rPr lang="en-US" altLang="zh-CN"/>
                      <m:t>∙</m:t>
                    </m:r>
                    <m:d>
                      <m:dPr>
                        <m:ctrlPr>
                          <a:rPr lang="zh-CN" altLang="zh-CN" i="1"/>
                        </m:ctrlPr>
                      </m:dPr>
                      <m:e>
                        <m:sSub>
                          <m:sSubPr>
                            <m:ctrlPr>
                              <a:rPr lang="zh-CN" altLang="zh-CN" i="1"/>
                            </m:ctrlPr>
                          </m:sSubPr>
                          <m:e>
                            <m:r>
                              <m:rPr>
                                <m:sty m:val="p"/>
                              </m:rPr>
                              <a:rPr lang="en-US" altLang="zh-CN"/>
                              <m:t>n</m:t>
                            </m:r>
                          </m:e>
                          <m:sub>
                            <m:r>
                              <a:rPr lang="en-US" altLang="zh-CN"/>
                              <m:t>2</m:t>
                            </m:r>
                          </m:sub>
                        </m:sSub>
                        <m:r>
                          <a:rPr lang="en-US" altLang="zh-CN"/>
                          <m:t>×</m:t>
                        </m:r>
                        <m:sSub>
                          <m:sSubPr>
                            <m:ctrlPr>
                              <a:rPr lang="zh-CN" altLang="zh-CN" i="1"/>
                            </m:ctrlPr>
                          </m:sSubPr>
                          <m:e>
                            <m:r>
                              <m:rPr>
                                <m:sty m:val="p"/>
                              </m:rPr>
                              <a:rPr lang="en-US" altLang="zh-CN"/>
                              <m:t>n</m:t>
                            </m:r>
                          </m:e>
                          <m:sub>
                            <m:r>
                              <a:rPr lang="en-US" altLang="zh-CN"/>
                              <m:t>3</m:t>
                            </m:r>
                          </m:sub>
                        </m:sSub>
                      </m:e>
                    </m:d>
                    <m:r>
                      <a:rPr lang="en-US" altLang="zh-CN"/>
                      <m:t>=0</m:t>
                    </m:r>
                  </m:oMath>
                </a14:m>
                <a:r>
                  <a:rPr lang="zh-CN" altLang="zh-CN" dirty="0"/>
                  <a:t>（其中</a:t>
                </a:r>
                <a14:m>
                  <m:oMath xmlns:m="http://schemas.openxmlformats.org/officeDocument/2006/math">
                    <m:sSub>
                      <m:sSubPr>
                        <m:ctrlPr>
                          <a:rPr lang="zh-CN" altLang="zh-CN" i="1"/>
                        </m:ctrlPr>
                      </m:sSubPr>
                      <m:e>
                        <m:r>
                          <m:rPr>
                            <m:sty m:val="p"/>
                          </m:rPr>
                          <a:rPr lang="en-US" altLang="zh-CN"/>
                          <m:t>n</m:t>
                        </m:r>
                      </m:e>
                      <m:sub>
                        <m:r>
                          <a:rPr lang="en-US" altLang="zh-CN"/>
                          <m:t>1</m:t>
                        </m:r>
                      </m:sub>
                    </m:sSub>
                  </m:oMath>
                </a14:m>
                <a:r>
                  <a:rPr lang="zh-CN" altLang="zh-CN" dirty="0"/>
                  <a:t>、</a:t>
                </a:r>
                <a14:m>
                  <m:oMath xmlns:m="http://schemas.openxmlformats.org/officeDocument/2006/math">
                    <m:sSub>
                      <m:sSubPr>
                        <m:ctrlPr>
                          <a:rPr lang="zh-CN" altLang="zh-CN" i="1"/>
                        </m:ctrlPr>
                      </m:sSubPr>
                      <m:e>
                        <m:r>
                          <m:rPr>
                            <m:sty m:val="p"/>
                          </m:rPr>
                          <a:rPr lang="en-US" altLang="zh-CN"/>
                          <m:t>n</m:t>
                        </m:r>
                      </m:e>
                      <m:sub>
                        <m:r>
                          <a:rPr lang="en-US" altLang="zh-CN"/>
                          <m:t>2</m:t>
                        </m:r>
                      </m:sub>
                    </m:sSub>
                  </m:oMath>
                </a14:m>
                <a:r>
                  <a:rPr lang="zh-CN" altLang="zh-CN" dirty="0"/>
                  <a:t>、</a:t>
                </a:r>
                <a14:m>
                  <m:oMath xmlns:m="http://schemas.openxmlformats.org/officeDocument/2006/math">
                    <m:sSub>
                      <m:sSubPr>
                        <m:ctrlPr>
                          <a:rPr lang="zh-CN" altLang="zh-CN" i="1"/>
                        </m:ctrlPr>
                      </m:sSubPr>
                      <m:e>
                        <m:r>
                          <m:rPr>
                            <m:sty m:val="p"/>
                          </m:rPr>
                          <a:rPr lang="en-US" altLang="zh-CN"/>
                          <m:t>n</m:t>
                        </m:r>
                      </m:e>
                      <m:sub>
                        <m:r>
                          <a:rPr lang="en-US" altLang="zh-CN"/>
                          <m:t>3</m:t>
                        </m:r>
                      </m:sub>
                    </m:sSub>
                  </m:oMath>
                </a14:m>
                <a:r>
                  <a:rPr lang="zh-CN" altLang="zh-CN" dirty="0"/>
                  <a:t>分别是三个平面的法线），则表明三个平面相交于一点。当平面相交于一点</a:t>
                </a:r>
                <a14:m>
                  <m:oMath xmlns:m="http://schemas.openxmlformats.org/officeDocument/2006/math">
                    <m:r>
                      <m:rPr>
                        <m:sty m:val="p"/>
                      </m:rPr>
                      <a:rPr lang="en-US" altLang="zh-CN"/>
                      <m:t>X</m:t>
                    </m:r>
                    <m:r>
                      <a:rPr lang="en-US" altLang="zh-CN"/>
                      <m:t>=</m:t>
                    </m:r>
                    <m:d>
                      <m:dPr>
                        <m:ctrlPr>
                          <a:rPr lang="zh-CN" altLang="zh-CN" i="1"/>
                        </m:ctrlPr>
                      </m:dPr>
                      <m:e>
                        <m:sSub>
                          <m:sSubPr>
                            <m:ctrlPr>
                              <a:rPr lang="zh-CN" altLang="zh-CN" i="1"/>
                            </m:ctrlPr>
                          </m:sSubPr>
                          <m:e>
                            <m:r>
                              <m:rPr>
                                <m:sty m:val="p"/>
                              </m:rPr>
                              <a:rPr lang="en-US" altLang="zh-CN"/>
                              <m:t>x</m:t>
                            </m:r>
                          </m:e>
                          <m:sub>
                            <m:r>
                              <a:rPr lang="en-US" altLang="zh-CN"/>
                              <m:t>0</m:t>
                            </m:r>
                          </m:sub>
                        </m:sSub>
                        <m:r>
                          <a:rPr lang="en-US" altLang="zh-CN"/>
                          <m:t>,</m:t>
                        </m:r>
                        <m:sSub>
                          <m:sSubPr>
                            <m:ctrlPr>
                              <a:rPr lang="zh-CN" altLang="zh-CN" i="1"/>
                            </m:ctrlPr>
                          </m:sSubPr>
                          <m:e>
                            <m:r>
                              <m:rPr>
                                <m:sty m:val="p"/>
                              </m:rPr>
                              <a:rPr lang="en-US" altLang="zh-CN"/>
                              <m:t>y</m:t>
                            </m:r>
                          </m:e>
                          <m:sub>
                            <m:r>
                              <a:rPr lang="en-US" altLang="zh-CN"/>
                              <m:t>0</m:t>
                            </m:r>
                          </m:sub>
                        </m:sSub>
                        <m:r>
                          <a:rPr lang="en-US" altLang="zh-CN"/>
                          <m:t>,</m:t>
                        </m:r>
                        <m:sSub>
                          <m:sSubPr>
                            <m:ctrlPr>
                              <a:rPr lang="zh-CN" altLang="zh-CN" i="1"/>
                            </m:ctrlPr>
                          </m:sSubPr>
                          <m:e>
                            <m:r>
                              <m:rPr>
                                <m:sty m:val="p"/>
                              </m:rPr>
                              <a:rPr lang="en-US" altLang="zh-CN"/>
                              <m:t>z</m:t>
                            </m:r>
                          </m:e>
                          <m:sub>
                            <m:r>
                              <a:rPr lang="en-US" altLang="zh-CN"/>
                              <m:t>0</m:t>
                            </m:r>
                          </m:sub>
                        </m:sSub>
                      </m:e>
                    </m:d>
                  </m:oMath>
                </a14:m>
                <a:r>
                  <a:rPr lang="zh-CN" altLang="zh-CN" dirty="0"/>
                  <a:t>时，可以将平面方程看为一个</a:t>
                </a:r>
                <a:r>
                  <a:rPr lang="en-US" altLang="zh-CN" dirty="0"/>
                  <a:t>3</a:t>
                </a:r>
                <a:r>
                  <a:rPr lang="zh-CN" altLang="zh-CN" dirty="0"/>
                  <a:t>×</a:t>
                </a:r>
                <a:r>
                  <a:rPr lang="en-US" altLang="zh-CN" dirty="0"/>
                  <a:t>3</a:t>
                </a:r>
                <a:r>
                  <a:rPr lang="zh-CN" altLang="zh-CN" dirty="0"/>
                  <a:t>的线性方程组，并求解该交点：</a:t>
                </a:r>
              </a:p>
              <a:p>
                <a14:m>
                  <m:oMath xmlns:m="http://schemas.openxmlformats.org/officeDocument/2006/math">
                    <m:sSub>
                      <m:sSubPr>
                        <m:ctrlPr>
                          <a:rPr lang="zh-CN" altLang="zh-CN" i="1"/>
                        </m:ctrlPr>
                      </m:sSubPr>
                      <m:e>
                        <m:r>
                          <a:rPr lang="en-US" altLang="zh-CN" b="1" i="1"/>
                          <m:t>𝐧</m:t>
                        </m:r>
                      </m:e>
                      <m:sub>
                        <m:r>
                          <a:rPr lang="en-US" altLang="zh-CN"/>
                          <m:t>1</m:t>
                        </m:r>
                      </m:sub>
                    </m:sSub>
                    <m:r>
                      <a:rPr lang="en-US" altLang="zh-CN"/>
                      <m:t>∙</m:t>
                    </m:r>
                    <m:r>
                      <m:rPr>
                        <m:sty m:val="p"/>
                      </m:rPr>
                      <a:rPr lang="en-US" altLang="zh-CN"/>
                      <m:t>X</m:t>
                    </m:r>
                    <m:r>
                      <a:rPr lang="en-US" altLang="zh-CN"/>
                      <m:t>=</m:t>
                    </m:r>
                    <m:sSub>
                      <m:sSubPr>
                        <m:ctrlPr>
                          <a:rPr lang="zh-CN" altLang="zh-CN" i="1"/>
                        </m:ctrlPr>
                      </m:sSubPr>
                      <m:e>
                        <m:r>
                          <m:rPr>
                            <m:sty m:val="p"/>
                          </m:rPr>
                          <a:rPr lang="en-US" altLang="zh-CN"/>
                          <m:t>d</m:t>
                        </m:r>
                      </m:e>
                      <m:sub>
                        <m:r>
                          <a:rPr lang="en-US" altLang="zh-CN"/>
                          <m:t>1</m:t>
                        </m:r>
                      </m:sub>
                    </m:sSub>
                  </m:oMath>
                </a14:m>
                <a:endParaRPr lang="zh-CN" altLang="zh-CN" dirty="0"/>
              </a:p>
              <a:p>
                <a14:m>
                  <m:oMath xmlns:m="http://schemas.openxmlformats.org/officeDocument/2006/math">
                    <m:sSub>
                      <m:sSubPr>
                        <m:ctrlPr>
                          <a:rPr lang="zh-CN" altLang="zh-CN" i="1"/>
                        </m:ctrlPr>
                      </m:sSubPr>
                      <m:e>
                        <m:r>
                          <a:rPr lang="en-US" altLang="zh-CN" b="1" i="1"/>
                          <m:t>𝐧</m:t>
                        </m:r>
                      </m:e>
                      <m:sub>
                        <m:r>
                          <a:rPr lang="en-US" altLang="zh-CN"/>
                          <m:t>2</m:t>
                        </m:r>
                      </m:sub>
                    </m:sSub>
                    <m:r>
                      <a:rPr lang="en-US" altLang="zh-CN"/>
                      <m:t>∙</m:t>
                    </m:r>
                    <m:r>
                      <m:rPr>
                        <m:sty m:val="p"/>
                      </m:rPr>
                      <a:rPr lang="en-US" altLang="zh-CN"/>
                      <m:t>X</m:t>
                    </m:r>
                    <m:r>
                      <a:rPr lang="en-US" altLang="zh-CN"/>
                      <m:t>=</m:t>
                    </m:r>
                    <m:sSub>
                      <m:sSubPr>
                        <m:ctrlPr>
                          <a:rPr lang="zh-CN" altLang="zh-CN" i="1"/>
                        </m:ctrlPr>
                      </m:sSubPr>
                      <m:e>
                        <m:r>
                          <m:rPr>
                            <m:sty m:val="p"/>
                          </m:rPr>
                          <a:rPr lang="en-US" altLang="zh-CN"/>
                          <m:t>d</m:t>
                        </m:r>
                      </m:e>
                      <m:sub>
                        <m:r>
                          <a:rPr lang="en-US" altLang="zh-CN"/>
                          <m:t>2</m:t>
                        </m:r>
                      </m:sub>
                    </m:sSub>
                  </m:oMath>
                </a14:m>
                <a:endParaRPr lang="zh-CN" altLang="zh-CN" dirty="0"/>
              </a:p>
              <a:p>
                <a14:m>
                  <m:oMath xmlns:m="http://schemas.openxmlformats.org/officeDocument/2006/math">
                    <m:sSub>
                      <m:sSubPr>
                        <m:ctrlPr>
                          <a:rPr lang="zh-CN" altLang="zh-CN" i="1"/>
                        </m:ctrlPr>
                      </m:sSubPr>
                      <m:e>
                        <m:r>
                          <a:rPr lang="en-US" altLang="zh-CN" b="1" i="1"/>
                          <m:t>𝐧</m:t>
                        </m:r>
                      </m:e>
                      <m:sub>
                        <m:r>
                          <a:rPr lang="en-US" altLang="zh-CN"/>
                          <m:t>3</m:t>
                        </m:r>
                      </m:sub>
                    </m:sSub>
                    <m:r>
                      <a:rPr lang="en-US" altLang="zh-CN"/>
                      <m:t>∙</m:t>
                    </m:r>
                    <m:r>
                      <m:rPr>
                        <m:sty m:val="p"/>
                      </m:rPr>
                      <a:rPr lang="en-US" altLang="zh-CN"/>
                      <m:t>X</m:t>
                    </m:r>
                    <m:r>
                      <a:rPr lang="en-US" altLang="zh-CN"/>
                      <m:t>=</m:t>
                    </m:r>
                    <m:sSub>
                      <m:sSubPr>
                        <m:ctrlPr>
                          <a:rPr lang="zh-CN" altLang="zh-CN" i="1"/>
                        </m:ctrlPr>
                      </m:sSubPr>
                      <m:e>
                        <m:r>
                          <m:rPr>
                            <m:sty m:val="p"/>
                          </m:rPr>
                          <a:rPr lang="en-US" altLang="zh-CN"/>
                          <m:t>d</m:t>
                        </m:r>
                      </m:e>
                      <m:sub>
                        <m:r>
                          <a:rPr lang="en-US" altLang="zh-CN"/>
                          <m:t>3</m:t>
                        </m:r>
                      </m:sub>
                    </m:sSub>
                  </m:oMath>
                </a14:m>
                <a:endParaRPr lang="zh-CN" altLang="zh-CN" dirty="0"/>
              </a:p>
              <a:p>
                <a:r>
                  <a:rPr lang="zh-CN" altLang="zh-CN" dirty="0"/>
                  <a:t>可以利用高斯消元法或者根据行列式和克莱姆法则来求解该方程组。</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r="-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81812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887413"/>
            <a:ext cx="5349875"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1085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The End</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8270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36750"/>
            <a:ext cx="53498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04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当然，当物体对象之间真正产生碰撞时，进一步的处理将导致计算量的显著</a:t>
            </a:r>
            <a:r>
              <a:rPr lang="zh-CN" altLang="zh-CN" dirty="0" smtClean="0"/>
              <a:t>增加</a:t>
            </a:r>
            <a:endParaRPr lang="en-US" altLang="zh-CN" dirty="0" smtClean="0"/>
          </a:p>
          <a:p>
            <a:r>
              <a:rPr lang="zh-CN" altLang="zh-CN" dirty="0" smtClean="0"/>
              <a:t>然而</a:t>
            </a:r>
            <a:r>
              <a:rPr lang="zh-CN" altLang="zh-CN" dirty="0"/>
              <a:t>，在大多数情况下只存在少数物体彼此靠近并可能产生</a:t>
            </a:r>
            <a:r>
              <a:rPr lang="zh-CN" altLang="zh-CN" dirty="0" smtClean="0"/>
              <a:t>碰撞</a:t>
            </a:r>
            <a:endParaRPr lang="en-US" altLang="zh-CN" dirty="0" smtClean="0"/>
          </a:p>
          <a:p>
            <a:r>
              <a:rPr lang="zh-CN" altLang="zh-CN" dirty="0" smtClean="0"/>
              <a:t>因此</a:t>
            </a:r>
            <a:r>
              <a:rPr lang="zh-CN" altLang="zh-CN" dirty="0"/>
              <a:t>，包围体通常可以获取有效的性能改善；同时，复杂场景的前期剔除，更验证了为包围体测试所付出的较小代价是值得的。</a:t>
            </a:r>
          </a:p>
          <a:p>
            <a:endParaRPr lang="zh-CN" altLang="en-US" dirty="0"/>
          </a:p>
        </p:txBody>
      </p:sp>
    </p:spTree>
    <p:extLst>
      <p:ext uri="{BB962C8B-B14F-4D97-AF65-F5344CB8AC3E}">
        <p14:creationId xmlns:p14="http://schemas.microsoft.com/office/powerpoint/2010/main" val="196223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可以看到碰撞检测贯穿了场景的构建到仿真整个</a:t>
            </a:r>
            <a:r>
              <a:rPr lang="zh-CN" altLang="zh-CN" dirty="0" smtClean="0"/>
              <a:t>过程</a:t>
            </a:r>
            <a:endParaRPr lang="en-US" altLang="zh-CN" dirty="0" smtClean="0"/>
          </a:p>
          <a:p>
            <a:r>
              <a:rPr lang="zh-CN" altLang="zh-CN" dirty="0" smtClean="0"/>
              <a:t>构建</a:t>
            </a:r>
            <a:r>
              <a:rPr lang="zh-CN" altLang="zh-CN" dirty="0"/>
              <a:t>场景时，物体采用高分辨率的模型来表示，以提升视觉效果；而在碰撞检测过程中，我们可以采用事先做好的简化模型或替代模型来参与</a:t>
            </a:r>
            <a:r>
              <a:rPr lang="zh-CN" altLang="zh-CN" dirty="0" smtClean="0"/>
              <a:t>计算</a:t>
            </a:r>
            <a:endParaRPr lang="en-US" altLang="zh-CN" dirty="0" smtClean="0"/>
          </a:p>
          <a:p>
            <a:r>
              <a:rPr lang="zh-CN" altLang="zh-CN" dirty="0" smtClean="0"/>
              <a:t>碰撞</a:t>
            </a:r>
            <a:r>
              <a:rPr lang="zh-CN" altLang="zh-CN" dirty="0"/>
              <a:t>检测构成了物理引擎中的最重要组成单元，我们通过各个物理引擎提供的特性也能发现这点。作为一个完整的碰撞检测系统，它一般由三个阶段构成，</a:t>
            </a:r>
            <a:r>
              <a:rPr lang="en-US" altLang="zh-CN" dirty="0"/>
              <a:t>broad </a:t>
            </a:r>
            <a:r>
              <a:rPr lang="en-US" altLang="zh-CN" dirty="0" err="1"/>
              <a:t>phase</a:t>
            </a:r>
            <a:r>
              <a:rPr lang="en-US" altLang="zh-CN" dirty="0" err="1">
                <a:sym typeface="Wingdings"/>
              </a:rPr>
              <a:t></a:t>
            </a:r>
            <a:r>
              <a:rPr lang="en-US" altLang="zh-CN" dirty="0" err="1"/>
              <a:t>middle</a:t>
            </a:r>
            <a:r>
              <a:rPr lang="en-US" altLang="zh-CN" dirty="0"/>
              <a:t> </a:t>
            </a:r>
            <a:r>
              <a:rPr lang="en-US" altLang="zh-CN" dirty="0" err="1"/>
              <a:t>phase</a:t>
            </a:r>
            <a:r>
              <a:rPr lang="en-US" altLang="zh-CN" dirty="0" err="1">
                <a:sym typeface="Wingdings"/>
              </a:rPr>
              <a:t></a:t>
            </a:r>
            <a:r>
              <a:rPr lang="en-US" altLang="zh-CN" dirty="0" err="1"/>
              <a:t>narrow</a:t>
            </a:r>
            <a:r>
              <a:rPr lang="en-US" altLang="zh-CN" dirty="0"/>
              <a:t> phase</a:t>
            </a:r>
            <a:r>
              <a:rPr lang="zh-CN" altLang="zh-CN" dirty="0"/>
              <a:t>，其实就是定义了一系列粗细不同粒度的策略来加速整个碰撞检测的</a:t>
            </a:r>
            <a:r>
              <a:rPr lang="zh-CN" altLang="zh-CN" dirty="0" smtClean="0"/>
              <a:t>过程</a:t>
            </a:r>
            <a:endParaRPr lang="zh-CN" altLang="zh-CN" dirty="0"/>
          </a:p>
          <a:p>
            <a:endParaRPr lang="zh-CN" altLang="en-US" dirty="0"/>
          </a:p>
        </p:txBody>
      </p:sp>
    </p:spTree>
    <p:extLst>
      <p:ext uri="{BB962C8B-B14F-4D97-AF65-F5344CB8AC3E}">
        <p14:creationId xmlns:p14="http://schemas.microsoft.com/office/powerpoint/2010/main" val="17338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80</TotalTime>
  <Words>4735</Words>
  <Application>Microsoft Office PowerPoint</Application>
  <PresentationFormat>全屏显示(16:9)</PresentationFormat>
  <Paragraphs>145</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凤舞九天</vt:lpstr>
      <vt:lpstr>碰撞检测</vt:lpstr>
      <vt:lpstr>大纲</vt:lpstr>
      <vt:lpstr>碰撞检测</vt:lpstr>
      <vt:lpstr>碰撞检测的基本原理</vt:lpstr>
      <vt:lpstr>PowerPoint 演示文稿</vt:lpstr>
      <vt:lpstr>PowerPoint 演示文稿</vt:lpstr>
      <vt:lpstr>PowerPoint 演示文稿</vt:lpstr>
      <vt:lpstr>PowerPoint 演示文稿</vt:lpstr>
      <vt:lpstr>PowerPoint 演示文稿</vt:lpstr>
      <vt:lpstr>包围球体</vt:lpstr>
      <vt:lpstr>PowerPoint 演示文稿</vt:lpstr>
      <vt:lpstr>PowerPoint 演示文稿</vt:lpstr>
      <vt:lpstr>PowerPoint 演示文稿</vt:lpstr>
      <vt:lpstr>PowerPoint 演示文稿</vt:lpstr>
      <vt:lpstr>PowerPoint 演示文稿</vt:lpstr>
      <vt:lpstr>AABB包围盒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OBB包围盒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OBB相交测试中用到的三个值的计算方法</vt:lpstr>
      <vt:lpstr>PowerPoint 演示文稿</vt:lpstr>
      <vt:lpstr>PowerPoint 演示文稿</vt:lpstr>
      <vt:lpstr>PowerPoint 演示文稿</vt:lpstr>
      <vt:lpstr>k-DOP包围体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线面相交测试</vt:lpstr>
      <vt:lpstr>PowerPoint 演示文稿</vt:lpstr>
      <vt:lpstr>PowerPoint 演示文稿</vt:lpstr>
      <vt:lpstr>PowerPoint 演示文稿</vt:lpstr>
      <vt:lpstr>直线与三角形相交测试</vt:lpstr>
      <vt:lpstr>PowerPoint 演示文稿</vt:lpstr>
      <vt:lpstr>PowerPoint 演示文稿</vt:lpstr>
      <vt:lpstr>PowerPoint 演示文稿</vt:lpstr>
      <vt:lpstr>三角形相交测试</vt:lpstr>
      <vt:lpstr>PowerPoint 演示文稿</vt:lpstr>
      <vt:lpstr>PowerPoint 演示文稿</vt:lpstr>
      <vt:lpstr>平面相交测试</vt:lpstr>
      <vt:lpstr>PowerPoint 演示文稿</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碰撞检测</dc:title>
  <dc:creator>HL H</dc:creator>
  <cp:lastModifiedBy>HL H</cp:lastModifiedBy>
  <cp:revision>21</cp:revision>
  <dcterms:created xsi:type="dcterms:W3CDTF">2018-01-30T09:02:35Z</dcterms:created>
  <dcterms:modified xsi:type="dcterms:W3CDTF">2018-04-01T01:27:43Z</dcterms:modified>
</cp:coreProperties>
</file>