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2018/4/22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音效</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958147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背景音乐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背景音乐</a:t>
            </a:r>
            <a:r>
              <a:rPr lang="zh-CN" altLang="zh-CN" dirty="0"/>
              <a:t>（</a:t>
            </a:r>
            <a:r>
              <a:rPr lang="en-US" altLang="zh-CN" dirty="0"/>
              <a:t>Background music,</a:t>
            </a:r>
            <a:r>
              <a:rPr lang="zh-CN" altLang="zh-CN" dirty="0"/>
              <a:t>简称</a:t>
            </a:r>
            <a:r>
              <a:rPr lang="en-US" altLang="zh-CN" dirty="0"/>
              <a:t>BGM</a:t>
            </a:r>
            <a:r>
              <a:rPr lang="zh-CN" altLang="zh-CN" dirty="0"/>
              <a:t>），也称配乐，通常是指在电视剧、电影、动画、电子游戏、网站中用于调节气氛的一种音乐，插入对话之中，能够增强情感的表达，达到一种让观众身临其境的感受。另外，在一些公共场合（如酒吧、咖啡厅、商场）播放的音乐也称背景音乐。</a:t>
            </a:r>
          </a:p>
          <a:p>
            <a:r>
              <a:rPr lang="zh-CN" altLang="zh-CN" dirty="0"/>
              <a:t>背景音乐衬托背景的音乐，通常是无人声的。真正意义上的</a:t>
            </a:r>
            <a:r>
              <a:rPr lang="en-US" altLang="zh-CN" dirty="0"/>
              <a:t>BGM</a:t>
            </a:r>
            <a:r>
              <a:rPr lang="zh-CN" altLang="zh-CN" dirty="0"/>
              <a:t>起源于欧洲的戏曲，自有声电影出现之后</a:t>
            </a:r>
            <a:r>
              <a:rPr lang="en-US" altLang="zh-CN" dirty="0"/>
              <a:t>BGM</a:t>
            </a:r>
            <a:r>
              <a:rPr lang="zh-CN" altLang="zh-CN" dirty="0"/>
              <a:t>得以迅速</a:t>
            </a:r>
            <a:r>
              <a:rPr lang="zh-CN" altLang="zh-CN" dirty="0" smtClean="0"/>
              <a:t>发展</a:t>
            </a:r>
            <a:endParaRPr lang="zh-CN" altLang="en-US" dirty="0"/>
          </a:p>
        </p:txBody>
      </p:sp>
    </p:spTree>
    <p:extLst>
      <p:ext uri="{BB962C8B-B14F-4D97-AF65-F5344CB8AC3E}">
        <p14:creationId xmlns:p14="http://schemas.microsoft.com/office/powerpoint/2010/main" val="541666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t>背景音乐</a:t>
            </a:r>
            <a:r>
              <a:rPr lang="zh-CN" altLang="zh-CN" dirty="0"/>
              <a:t>也是与主体的意识行为无直接关系，但通过非音乐鉴赏环境这一媒介间接地作用于主体意识行为的音乐。</a:t>
            </a:r>
          </a:p>
          <a:p>
            <a:r>
              <a:rPr lang="zh-CN" altLang="zh-CN" dirty="0"/>
              <a:t>背景音乐可用来表现某一段动作序列的可玩性。这种音乐不用很强劲的声音也会令人震撼，它使游戏增添了不少美学意念和氛围。</a:t>
            </a:r>
          </a:p>
          <a:p>
            <a:r>
              <a:rPr lang="zh-CN" altLang="zh-CN" dirty="0"/>
              <a:t>数字游戏是多种学科相交融的艺术作品，自然需要依靠背景音乐来进行艺术表达。其实从最早的红白机时代到现在最新的数字游戏，背景音乐一直作为游戏的重要组成部分受到了很大的重视。</a:t>
            </a:r>
            <a:endParaRPr lang="zh-CN" altLang="en-US" dirty="0"/>
          </a:p>
        </p:txBody>
      </p:sp>
    </p:spTree>
    <p:extLst>
      <p:ext uri="{BB962C8B-B14F-4D97-AF65-F5344CB8AC3E}">
        <p14:creationId xmlns:p14="http://schemas.microsoft.com/office/powerpoint/2010/main" val="1474491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三维</a:t>
            </a:r>
            <a:r>
              <a:rPr lang="zh-CN" altLang="en-US" dirty="0" smtClean="0"/>
              <a:t>音效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随着</a:t>
            </a:r>
            <a:r>
              <a:rPr lang="zh-CN" altLang="zh-CN" dirty="0"/>
              <a:t>软、硬件的不断发展，传统的双声道单层面立体声音场，已经不能满足人们的需要。为了得到更好的立体感受和空间感受，科学家借助数字化音频生成了一种全新的声音</a:t>
            </a:r>
            <a:r>
              <a:rPr lang="en-US" altLang="zh-CN" dirty="0"/>
              <a:t>----</a:t>
            </a:r>
            <a:r>
              <a:rPr lang="zh-CN" altLang="zh-CN" dirty="0"/>
              <a:t>模拟三维音效。</a:t>
            </a:r>
          </a:p>
          <a:p>
            <a:r>
              <a:rPr lang="zh-CN" altLang="zh-CN" dirty="0" smtClean="0"/>
              <a:t>日常生活</a:t>
            </a:r>
            <a:r>
              <a:rPr lang="zh-CN" altLang="zh-CN" dirty="0"/>
              <a:t>中，我们用两只耳朵来听东西，从各处声源中获取信息，再通过人脑的计算来定位声音。计算机模拟人脑的三维音效计算，通过数字声源播放出来，让我们感到自己处身于虚拟的世界。</a:t>
            </a:r>
          </a:p>
          <a:p>
            <a:endParaRPr lang="zh-CN" altLang="en-US" dirty="0"/>
          </a:p>
        </p:txBody>
      </p:sp>
    </p:spTree>
    <p:extLst>
      <p:ext uri="{BB962C8B-B14F-4D97-AF65-F5344CB8AC3E}">
        <p14:creationId xmlns:p14="http://schemas.microsoft.com/office/powerpoint/2010/main" val="809312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既然在现实世界中，我们可以用一双耳朵分辨出三维音场，那么仅靠贴近耳朵的两只耳机也能实现近似效果。然而两个扬声器是无法实现三维音效的，因为扬声器离人耳的距离太远了，在空气中传播时造成了失真，这就需要使用多扬声器系统。</a:t>
            </a:r>
          </a:p>
          <a:p>
            <a:endParaRPr lang="zh-CN" altLang="en-US" dirty="0"/>
          </a:p>
        </p:txBody>
      </p:sp>
    </p:spTree>
    <p:extLst>
      <p:ext uri="{BB962C8B-B14F-4D97-AF65-F5344CB8AC3E}">
        <p14:creationId xmlns:p14="http://schemas.microsoft.com/office/powerpoint/2010/main" val="1222449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人类的</a:t>
            </a:r>
            <a:r>
              <a:rPr lang="zh-CN" altLang="en-US" dirty="0" smtClean="0"/>
              <a:t>听觉</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为了</a:t>
            </a:r>
            <a:r>
              <a:rPr lang="zh-CN" altLang="zh-CN" dirty="0"/>
              <a:t>更好地说明三维音效对我们的影响，有必要先介绍一下人类的听觉系统。人耳的基本声音定位原理是</a:t>
            </a:r>
            <a:r>
              <a:rPr lang="en-US" altLang="zh-CN" dirty="0"/>
              <a:t>IID</a:t>
            </a:r>
            <a:r>
              <a:rPr lang="zh-CN" altLang="zh-CN" dirty="0"/>
              <a:t>和</a:t>
            </a:r>
            <a:r>
              <a:rPr lang="en-US" altLang="zh-CN" dirty="0" smtClean="0"/>
              <a:t>ITD</a:t>
            </a:r>
          </a:p>
          <a:p>
            <a:r>
              <a:rPr lang="en-US" altLang="zh-CN" dirty="0" smtClean="0"/>
              <a:t>IID</a:t>
            </a:r>
            <a:r>
              <a:rPr lang="zh-CN" altLang="zh-CN" dirty="0"/>
              <a:t>（</a:t>
            </a:r>
            <a:r>
              <a:rPr lang="en-US" altLang="zh-CN" dirty="0" err="1"/>
              <a:t>Interaural</a:t>
            </a:r>
            <a:r>
              <a:rPr lang="en-US" altLang="zh-CN" dirty="0"/>
              <a:t> Intensity Difference</a:t>
            </a:r>
            <a:r>
              <a:rPr lang="zh-CN" altLang="zh-CN" dirty="0"/>
              <a:t>，两侧声音强度差别）指距离声源较近的哪一边耳朵，所收到的声音强度比另一侧高，感到声音更大</a:t>
            </a:r>
            <a:r>
              <a:rPr lang="zh-CN" altLang="zh-CN" dirty="0" smtClean="0"/>
              <a:t>一些</a:t>
            </a:r>
            <a:endParaRPr lang="en-US" altLang="zh-CN" dirty="0" smtClean="0"/>
          </a:p>
          <a:p>
            <a:r>
              <a:rPr lang="en-US" altLang="zh-CN" dirty="0" smtClean="0"/>
              <a:t>ITD</a:t>
            </a:r>
            <a:r>
              <a:rPr lang="zh-CN" altLang="zh-CN" dirty="0"/>
              <a:t>（</a:t>
            </a:r>
            <a:r>
              <a:rPr lang="en-US" altLang="zh-CN" dirty="0" err="1"/>
              <a:t>Interaural</a:t>
            </a:r>
            <a:r>
              <a:rPr lang="en-US" altLang="zh-CN" dirty="0"/>
              <a:t> Time Difference</a:t>
            </a:r>
            <a:r>
              <a:rPr lang="zh-CN" altLang="zh-CN" dirty="0"/>
              <a:t>，两侧声音时间延迟差别）指方位的不同，使声音到达两耳的时间有差别，人们会觉得声音位于到达时间早些的那一边，</a:t>
            </a:r>
            <a:r>
              <a:rPr lang="en-US" altLang="zh-CN" dirty="0"/>
              <a:t>IID</a:t>
            </a:r>
            <a:r>
              <a:rPr lang="zh-CN" altLang="zh-CN" dirty="0"/>
              <a:t>与</a:t>
            </a:r>
            <a:r>
              <a:rPr lang="en-US" altLang="zh-CN" dirty="0"/>
              <a:t>ITD</a:t>
            </a:r>
            <a:r>
              <a:rPr lang="zh-CN" altLang="zh-CN" dirty="0"/>
              <a:t>的共同作用结果是把声源定位到以听者两耳这间连线为轴线的锥体范围之内。</a:t>
            </a:r>
          </a:p>
          <a:p>
            <a:endParaRPr lang="zh-CN" altLang="en-US" dirty="0"/>
          </a:p>
        </p:txBody>
      </p:sp>
    </p:spTree>
    <p:extLst>
      <p:ext uri="{BB962C8B-B14F-4D97-AF65-F5344CB8AC3E}">
        <p14:creationId xmlns:p14="http://schemas.microsoft.com/office/powerpoint/2010/main" val="3194645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耳廓（外耳）的作用是滤波器，根据声音的不同角度，加强</a:t>
            </a:r>
            <a:r>
              <a:rPr lang="en-US" altLang="zh-CN" dirty="0"/>
              <a:t>/</a:t>
            </a:r>
            <a:r>
              <a:rPr lang="zh-CN" altLang="zh-CN" dirty="0"/>
              <a:t>减弱音波能量，过滤之后传给大脑，让我们更准确地声源的位置。耳廓的大小有限，因此能够收到的音波范围也有限，通常是</a:t>
            </a:r>
            <a:r>
              <a:rPr lang="en-US" altLang="zh-CN" dirty="0"/>
              <a:t>20Hz</a:t>
            </a:r>
            <a:r>
              <a:rPr lang="zh-CN" altLang="zh-CN" dirty="0"/>
              <a:t>到</a:t>
            </a:r>
            <a:r>
              <a:rPr lang="en-US" altLang="zh-CN" dirty="0"/>
              <a:t>20KHz</a:t>
            </a:r>
            <a:r>
              <a:rPr lang="zh-CN" altLang="zh-CN" dirty="0"/>
              <a:t>，即波长</a:t>
            </a:r>
            <a:r>
              <a:rPr lang="en-US" altLang="zh-CN" dirty="0"/>
              <a:t>16</a:t>
            </a:r>
            <a:r>
              <a:rPr lang="zh-CN" altLang="zh-CN" dirty="0"/>
              <a:t>米到</a:t>
            </a:r>
            <a:r>
              <a:rPr lang="en-US" altLang="zh-CN" dirty="0"/>
              <a:t>1.6</a:t>
            </a:r>
            <a:r>
              <a:rPr lang="zh-CN" altLang="zh-CN" dirty="0"/>
              <a:t>厘米的音波。换言之，低于此范围是次声波，高于此范围是超声波。</a:t>
            </a:r>
          </a:p>
          <a:p>
            <a:r>
              <a:rPr lang="zh-CN" altLang="zh-CN" dirty="0"/>
              <a:t>模拟三维音效需要还原以上定位效果：</a:t>
            </a:r>
            <a:r>
              <a:rPr lang="en-US" altLang="zh-CN" dirty="0"/>
              <a:t>IID</a:t>
            </a:r>
            <a:r>
              <a:rPr lang="zh-CN" altLang="zh-CN" dirty="0"/>
              <a:t>、</a:t>
            </a:r>
            <a:r>
              <a:rPr lang="en-US" altLang="zh-CN" dirty="0"/>
              <a:t>ITD</a:t>
            </a:r>
            <a:r>
              <a:rPr lang="zh-CN" altLang="zh-CN" dirty="0"/>
              <a:t>、耳廓、反射，并分析不同角度声音发生的变化，通过计算机模拟合成来建立一种虚拟声音系统</a:t>
            </a:r>
            <a:r>
              <a:rPr lang="en-US" altLang="zh-CN" dirty="0"/>
              <a:t>----</a:t>
            </a:r>
            <a:r>
              <a:rPr lang="zh-CN" altLang="zh-CN" dirty="0"/>
              <a:t>数字化音场。</a:t>
            </a:r>
          </a:p>
          <a:p>
            <a:endParaRPr lang="zh-CN" altLang="en-US" dirty="0"/>
          </a:p>
        </p:txBody>
      </p:sp>
    </p:spTree>
    <p:extLst>
      <p:ext uri="{BB962C8B-B14F-4D97-AF65-F5344CB8AC3E}">
        <p14:creationId xmlns:p14="http://schemas.microsoft.com/office/powerpoint/2010/main" val="156298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HRTF</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HRTF</a:t>
            </a:r>
            <a:r>
              <a:rPr lang="zh-CN" altLang="zh-CN" dirty="0"/>
              <a:t>（</a:t>
            </a:r>
            <a:r>
              <a:rPr lang="en-US" altLang="zh-CN" dirty="0"/>
              <a:t>Head Related Transfer Function</a:t>
            </a:r>
            <a:r>
              <a:rPr lang="zh-CN" altLang="zh-CN" dirty="0"/>
              <a:t>，头部关联传输功能）是一种依靠听到的声音来判断它发出位置的系统。每个人的</a:t>
            </a:r>
            <a:r>
              <a:rPr lang="en-US" altLang="zh-CN" dirty="0"/>
              <a:t>HRTF</a:t>
            </a:r>
            <a:r>
              <a:rPr lang="zh-CN" altLang="zh-CN" dirty="0"/>
              <a:t>都不尽相同，还可以进行交换。如果</a:t>
            </a:r>
            <a:r>
              <a:rPr lang="en-US" altLang="zh-CN" dirty="0"/>
              <a:t>HRTF</a:t>
            </a:r>
            <a:r>
              <a:rPr lang="zh-CN" altLang="zh-CN" dirty="0"/>
              <a:t>系统能够很好地对声音进行定位，那么也能让虚拟现实世界获得同样准确的声音信息。</a:t>
            </a:r>
          </a:p>
          <a:p>
            <a:r>
              <a:rPr lang="zh-CN" altLang="zh-CN" dirty="0"/>
              <a:t>在现实世界中，我们不仅是靠耳朵来获得声音的位置，有时还按照视听协同作用来定位声音。比如我们位于一座房子的正门外面，门是打开的，我们听到正前方有一个声源，即使看不见声音发出的地方，也能较容易地判断声音来自房子里面，人类的视觉图像系统与心理作用共同产生类似真实世界的三维音效。</a:t>
            </a:r>
          </a:p>
          <a:p>
            <a:endParaRPr lang="zh-CN" altLang="en-US" dirty="0"/>
          </a:p>
        </p:txBody>
      </p:sp>
    </p:spTree>
    <p:extLst>
      <p:ext uri="{BB962C8B-B14F-4D97-AF65-F5344CB8AC3E}">
        <p14:creationId xmlns:p14="http://schemas.microsoft.com/office/powerpoint/2010/main" val="3398304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耳朵提醒大脑视觉范围以内的事情，使我们改变注意力，从而转动头部，所以头部运动也对</a:t>
            </a:r>
            <a:r>
              <a:rPr lang="en-US" altLang="zh-CN" dirty="0"/>
              <a:t>HRTF</a:t>
            </a:r>
            <a:r>
              <a:rPr lang="zh-CN" altLang="zh-CN" dirty="0"/>
              <a:t>有影响。由于声音从左</a:t>
            </a:r>
            <a:r>
              <a:rPr lang="en-US" altLang="zh-CN" dirty="0"/>
              <a:t>/</a:t>
            </a:r>
            <a:r>
              <a:rPr lang="zh-CN" altLang="zh-CN" dirty="0"/>
              <a:t>右侧传到正面的时间与头部快速转动</a:t>
            </a:r>
            <a:r>
              <a:rPr lang="en-US" altLang="zh-CN" dirty="0"/>
              <a:t>90</a:t>
            </a:r>
            <a:r>
              <a:rPr lang="zh-CN" altLang="zh-CN" dirty="0"/>
              <a:t>度的时间差不多，因此我们可以用头部转动来确定声音的位置。比如不能判断声音位于前方还是后方时，只须把头部向左或向右转动一些就可以定位了。</a:t>
            </a:r>
          </a:p>
          <a:p>
            <a:r>
              <a:rPr lang="zh-CN" altLang="zh-CN" dirty="0"/>
              <a:t>通过设计相应的数字信号处理软件和算法，能有效地依据声学和心理学产生的特定滤波效果，实时地运用于即将出现的音频信号上。</a:t>
            </a:r>
            <a:r>
              <a:rPr lang="en-US" altLang="zh-CN" dirty="0"/>
              <a:t>HRTF</a:t>
            </a:r>
            <a:r>
              <a:rPr lang="zh-CN" altLang="zh-CN" dirty="0"/>
              <a:t>的应用非常广泛，包括视像会议、游戏、战斗机座舱警报和空中交通管制等。 </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3893464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三维音效</a:t>
            </a:r>
            <a:r>
              <a:rPr lang="zh-CN" altLang="en-US" dirty="0" smtClean="0"/>
              <a:t>分类</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三维</a:t>
            </a:r>
            <a:r>
              <a:rPr lang="zh-CN" altLang="zh-CN" dirty="0"/>
              <a:t>音效的两个最重要因素是定位和</a:t>
            </a:r>
            <a:r>
              <a:rPr lang="zh-CN" altLang="zh-CN" dirty="0" smtClean="0"/>
              <a:t>交互</a:t>
            </a:r>
            <a:endParaRPr lang="en-US" altLang="zh-CN" dirty="0" smtClean="0"/>
          </a:p>
          <a:p>
            <a:r>
              <a:rPr lang="zh-CN" altLang="zh-CN" dirty="0" smtClean="0"/>
              <a:t>定位</a:t>
            </a:r>
            <a:r>
              <a:rPr lang="zh-CN" altLang="zh-CN" dirty="0"/>
              <a:t>即让人们准确地判断出声音的来源，可以通过预先录制声音，再进行特定的解码来</a:t>
            </a:r>
            <a:r>
              <a:rPr lang="zh-CN" altLang="zh-CN" dirty="0" smtClean="0"/>
              <a:t>实现</a:t>
            </a:r>
            <a:endParaRPr lang="en-US" altLang="zh-CN" dirty="0" smtClean="0"/>
          </a:p>
          <a:p>
            <a:r>
              <a:rPr lang="zh-CN" altLang="zh-CN" dirty="0" smtClean="0"/>
              <a:t>实时</a:t>
            </a:r>
            <a:r>
              <a:rPr lang="zh-CN" altLang="zh-CN" dirty="0"/>
              <a:t>的定位就是交互，声音并非预先录制好的，而是按照用户的控制来决定声音的</a:t>
            </a:r>
            <a:r>
              <a:rPr lang="zh-CN" altLang="zh-CN" dirty="0" smtClean="0"/>
              <a:t>位置</a:t>
            </a:r>
            <a:endParaRPr lang="en-US" altLang="zh-CN" dirty="0" smtClean="0"/>
          </a:p>
          <a:p>
            <a:r>
              <a:rPr lang="zh-CN" altLang="zh-CN" dirty="0" smtClean="0"/>
              <a:t>即时</a:t>
            </a:r>
            <a:r>
              <a:rPr lang="zh-CN" altLang="zh-CN" dirty="0"/>
              <a:t>生成的交互式声音对输入设备的要求，比预先录制音轨的放音设备（如：电影）要更强一些。</a:t>
            </a:r>
          </a:p>
          <a:p>
            <a:endParaRPr lang="zh-CN" altLang="en-US" dirty="0"/>
          </a:p>
        </p:txBody>
      </p:sp>
    </p:spTree>
    <p:extLst>
      <p:ext uri="{BB962C8B-B14F-4D97-AF65-F5344CB8AC3E}">
        <p14:creationId xmlns:p14="http://schemas.microsoft.com/office/powerpoint/2010/main" val="3046747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200150"/>
            <a:ext cx="8229600" cy="3675855"/>
          </a:xfrm>
        </p:spPr>
        <p:txBody>
          <a:bodyPr>
            <a:normAutofit fontScale="55000" lnSpcReduction="20000"/>
          </a:bodyPr>
          <a:lstStyle/>
          <a:p>
            <a:pPr marL="514350" lvl="0" indent="-514350">
              <a:buFont typeface="+mj-lt"/>
              <a:buAutoNum type="arabicPeriod"/>
            </a:pPr>
            <a:r>
              <a:rPr lang="zh-CN" altLang="zh-CN" dirty="0" smtClean="0"/>
              <a:t>扩展式立体声（</a:t>
            </a:r>
            <a:r>
              <a:rPr lang="en-US" altLang="zh-CN" dirty="0" smtClean="0"/>
              <a:t>Extended Stereo</a:t>
            </a:r>
            <a:r>
              <a:rPr lang="zh-CN" altLang="zh-CN" dirty="0" smtClean="0"/>
              <a:t>）</a:t>
            </a:r>
          </a:p>
          <a:p>
            <a:pPr lvl="1"/>
            <a:r>
              <a:rPr lang="zh-CN" altLang="zh-CN" dirty="0" smtClean="0"/>
              <a:t>扩展式</a:t>
            </a:r>
            <a:r>
              <a:rPr lang="zh-CN" altLang="zh-CN" dirty="0"/>
              <a:t>立体声使用声音延迟技术对传统的立体声进行额外处理，扩宽了音场的位置，使声音延展到音箱以外的空间，让我们感觉的三维世界更广阔。这是一种被动播放音轨的技术，充其量只能称之为三维定位音效。</a:t>
            </a:r>
          </a:p>
          <a:p>
            <a:pPr marL="514350" lvl="0" indent="-514350">
              <a:buFont typeface="+mj-lt"/>
              <a:buAutoNum type="arabicPeriod"/>
            </a:pPr>
            <a:r>
              <a:rPr lang="zh-CN" altLang="zh-CN" dirty="0"/>
              <a:t>环绕立体声（</a:t>
            </a:r>
            <a:r>
              <a:rPr lang="en-US" altLang="zh-CN" dirty="0"/>
              <a:t>Surround Sound</a:t>
            </a:r>
            <a:r>
              <a:rPr lang="zh-CN" altLang="zh-CN" dirty="0"/>
              <a:t>）</a:t>
            </a:r>
          </a:p>
          <a:p>
            <a:pPr lvl="1"/>
            <a:r>
              <a:rPr lang="zh-CN" altLang="zh-CN" dirty="0"/>
              <a:t>环绕立体声采用音频压缩技术（如：杜比</a:t>
            </a:r>
            <a:r>
              <a:rPr lang="en-US" altLang="zh-CN" dirty="0"/>
              <a:t>AC-3</a:t>
            </a:r>
            <a:r>
              <a:rPr lang="zh-CN" altLang="zh-CN" dirty="0"/>
              <a:t>）把多通道声源编码成一段程序，再以一组多扬声器系统进行解码，实现多区域环绕效果。这也是一种被动播放音轨的技术，最适合于电影播放。另外，环绕立体声的主要工作是编</a:t>
            </a:r>
            <a:r>
              <a:rPr lang="en-US" altLang="zh-CN" dirty="0"/>
              <a:t>/</a:t>
            </a:r>
            <a:r>
              <a:rPr lang="zh-CN" altLang="zh-CN" dirty="0"/>
              <a:t>解码，当然亦能通过特殊的算法，做到两个音箱模拟</a:t>
            </a:r>
            <a:r>
              <a:rPr lang="en-US" altLang="zh-CN" dirty="0"/>
              <a:t>5</a:t>
            </a:r>
            <a:r>
              <a:rPr lang="zh-CN" altLang="zh-CN" dirty="0"/>
              <a:t>个音箱的环绕效果。</a:t>
            </a:r>
          </a:p>
          <a:p>
            <a:pPr marL="514350" lvl="0" indent="-514350">
              <a:buFont typeface="+mj-lt"/>
              <a:buAutoNum type="arabicPeriod"/>
            </a:pPr>
            <a:r>
              <a:rPr lang="zh-CN" altLang="zh-CN" dirty="0"/>
              <a:t>交互式三维音效（</a:t>
            </a:r>
            <a:r>
              <a:rPr lang="en-US" altLang="zh-CN" dirty="0"/>
              <a:t>Interactive 3D Audio</a:t>
            </a:r>
            <a:r>
              <a:rPr lang="zh-CN" altLang="zh-CN" dirty="0"/>
              <a:t>）</a:t>
            </a:r>
          </a:p>
          <a:p>
            <a:pPr lvl="1"/>
            <a:r>
              <a:rPr lang="zh-CN" altLang="zh-CN" dirty="0"/>
              <a:t>交互式三维音效尽最大可能复制了人耳在真实世界中听到的声音，并使用一定的算法来播放出来，让我们感到整个三维空间的所有地方都可能产生声音，并随听者的移动而做出相应改变。它是最接近实际生活的三维音效，通常应用于第一人称三维游戏中。</a:t>
            </a:r>
          </a:p>
          <a:p>
            <a:endParaRPr lang="zh-CN" altLang="en-US" dirty="0"/>
          </a:p>
        </p:txBody>
      </p:sp>
    </p:spTree>
    <p:extLst>
      <p:ext uri="{BB962C8B-B14F-4D97-AF65-F5344CB8AC3E}">
        <p14:creationId xmlns:p14="http://schemas.microsoft.com/office/powerpoint/2010/main" val="2832149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声音的物理属性</a:t>
            </a:r>
          </a:p>
          <a:p>
            <a:r>
              <a:rPr lang="zh-CN" altLang="zh-CN" dirty="0"/>
              <a:t>多普勒效应</a:t>
            </a:r>
          </a:p>
          <a:p>
            <a:r>
              <a:rPr lang="zh-CN" altLang="zh-CN" dirty="0"/>
              <a:t>背景音乐</a:t>
            </a:r>
            <a:r>
              <a:rPr lang="en-US" altLang="zh-CN" dirty="0"/>
              <a:t>	</a:t>
            </a:r>
            <a:endParaRPr lang="zh-CN" altLang="zh-CN" dirty="0"/>
          </a:p>
          <a:p>
            <a:r>
              <a:rPr lang="zh-CN" altLang="zh-CN" dirty="0"/>
              <a:t>三维音效</a:t>
            </a:r>
            <a:r>
              <a:rPr lang="en-US" altLang="zh-CN" dirty="0"/>
              <a:t>	</a:t>
            </a:r>
            <a:endParaRPr lang="zh-CN" altLang="zh-CN" dirty="0"/>
          </a:p>
          <a:p>
            <a:pPr lvl="1"/>
            <a:r>
              <a:rPr lang="zh-CN" altLang="zh-CN" dirty="0"/>
              <a:t>人类的听觉</a:t>
            </a:r>
          </a:p>
          <a:p>
            <a:pPr lvl="1"/>
            <a:r>
              <a:rPr lang="en-US" altLang="zh-CN" dirty="0"/>
              <a:t>HRTF	</a:t>
            </a:r>
            <a:endParaRPr lang="zh-CN" altLang="zh-CN" dirty="0"/>
          </a:p>
          <a:p>
            <a:pPr lvl="1"/>
            <a:r>
              <a:rPr lang="zh-CN" altLang="zh-CN" dirty="0"/>
              <a:t>三维音效分类</a:t>
            </a:r>
            <a:r>
              <a:rPr lang="en-US" altLang="zh-CN" dirty="0"/>
              <a:t>	</a:t>
            </a:r>
            <a:endParaRPr lang="zh-CN" altLang="zh-CN" dirty="0"/>
          </a:p>
          <a:p>
            <a:r>
              <a:rPr lang="zh-CN" altLang="zh-CN" dirty="0"/>
              <a:t>数字化声音格式</a:t>
            </a:r>
          </a:p>
          <a:p>
            <a:pPr lvl="1"/>
            <a:r>
              <a:rPr lang="en-US" altLang="zh-CN" dirty="0"/>
              <a:t>DirectSound 3D	</a:t>
            </a:r>
            <a:endParaRPr lang="zh-CN" altLang="zh-CN" dirty="0"/>
          </a:p>
          <a:p>
            <a:pPr lvl="1"/>
            <a:r>
              <a:rPr lang="en-US" altLang="zh-CN" dirty="0" err="1"/>
              <a:t>OpenAL</a:t>
            </a:r>
            <a:endParaRPr lang="zh-CN" altLang="zh-CN" dirty="0"/>
          </a:p>
          <a:p>
            <a:r>
              <a:rPr lang="zh-CN" altLang="zh-CN" dirty="0"/>
              <a:t>游戏音效</a:t>
            </a:r>
            <a:r>
              <a:rPr lang="en-US" altLang="zh-CN" dirty="0"/>
              <a:t>SDK</a:t>
            </a:r>
            <a:r>
              <a:rPr lang="zh-CN" altLang="zh-CN" dirty="0"/>
              <a:t>应用</a:t>
            </a:r>
            <a:r>
              <a:rPr lang="en-US" altLang="zh-CN" dirty="0"/>
              <a:t>	</a:t>
            </a:r>
            <a:endParaRPr lang="zh-CN" altLang="zh-CN" dirty="0"/>
          </a:p>
          <a:p>
            <a:pPr lvl="1"/>
            <a:r>
              <a:rPr lang="en-US" altLang="zh-CN" dirty="0"/>
              <a:t>DirectSound</a:t>
            </a:r>
            <a:endParaRPr lang="zh-CN" altLang="zh-CN" dirty="0"/>
          </a:p>
          <a:p>
            <a:pPr lvl="1"/>
            <a:r>
              <a:rPr lang="en-US" altLang="zh-CN" dirty="0" err="1"/>
              <a:t>OpenAL</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3819869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数字化声音</a:t>
            </a:r>
            <a:r>
              <a:rPr lang="zh-CN" altLang="zh-CN" b="1" dirty="0" smtClean="0"/>
              <a:t>格式</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声音</a:t>
            </a:r>
            <a:r>
              <a:rPr lang="zh-CN" altLang="zh-CN" dirty="0"/>
              <a:t>效果，比如爆竹的声音，通常要比音乐更加嘈杂、更加复杂。这就是为什么我们从来没有听说过</a:t>
            </a:r>
            <a:r>
              <a:rPr lang="en-US" altLang="zh-CN" dirty="0"/>
              <a:t>MIDI</a:t>
            </a:r>
            <a:r>
              <a:rPr lang="zh-CN" altLang="zh-CN" dirty="0"/>
              <a:t>格式的爆竹声。</a:t>
            </a:r>
          </a:p>
          <a:p>
            <a:r>
              <a:rPr lang="zh-CN" altLang="zh-CN" dirty="0"/>
              <a:t>压缩技术，可能会导致一些信息的丢失，正如图像压缩为</a:t>
            </a:r>
            <a:r>
              <a:rPr lang="en-US" altLang="zh-CN" dirty="0"/>
              <a:t>JPEG</a:t>
            </a:r>
            <a:r>
              <a:rPr lang="zh-CN" altLang="zh-CN" dirty="0"/>
              <a:t>格式时导致的信息丢失一样。那么为什么要使用丢失信息的格式？答案在于压缩技术可以让文件变得小一些。如果我们让很多信息变小（比如图像、音乐、声音效果），就可以更加灵活、更加有效率地利用他们，但代价是会丢失一些原有的信息。</a:t>
            </a:r>
          </a:p>
          <a:p>
            <a:r>
              <a:rPr lang="zh-CN" altLang="zh-CN" dirty="0"/>
              <a:t>任何形式的压缩技术都会减少声音效果本身的内涵和深度，使得声音的效果受损。这就是游戏声效往往会花费年度预算中很大一部分的原因。由于</a:t>
            </a:r>
            <a:r>
              <a:rPr lang="en-US" altLang="zh-CN" dirty="0"/>
              <a:t>MIDI</a:t>
            </a:r>
            <a:r>
              <a:rPr lang="zh-CN" altLang="zh-CN" dirty="0"/>
              <a:t>格式的音乐文件往往会丢失很多信息，所以，对于声效来说，普遍会采用下面几种类型的文件格式：</a:t>
            </a:r>
          </a:p>
          <a:p>
            <a:endParaRPr lang="zh-CN" altLang="en-US" dirty="0"/>
          </a:p>
        </p:txBody>
      </p:sp>
    </p:spTree>
    <p:extLst>
      <p:ext uri="{BB962C8B-B14F-4D97-AF65-F5344CB8AC3E}">
        <p14:creationId xmlns:p14="http://schemas.microsoft.com/office/powerpoint/2010/main" val="1578328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b="1" dirty="0"/>
              <a:t>WAV</a:t>
            </a:r>
            <a:r>
              <a:rPr lang="zh-CN" altLang="zh-CN" dirty="0"/>
              <a:t>—一种非常流行的音乐格式，这种格式的声音效果应用非常广泛，以至于人们有时候会用“</a:t>
            </a:r>
            <a:r>
              <a:rPr lang="en-US" altLang="zh-CN" dirty="0"/>
              <a:t>WAV</a:t>
            </a:r>
            <a:r>
              <a:rPr lang="zh-CN" altLang="zh-CN" dirty="0"/>
              <a:t>文件”表示声音效果。</a:t>
            </a:r>
          </a:p>
          <a:p>
            <a:r>
              <a:rPr lang="en-US" altLang="zh-CN" b="1" dirty="0"/>
              <a:t>ADPCM</a:t>
            </a:r>
            <a:r>
              <a:rPr lang="zh-CN" altLang="zh-CN" b="1" dirty="0"/>
              <a:t>——</a:t>
            </a:r>
            <a:r>
              <a:rPr lang="en-US" altLang="zh-CN" dirty="0"/>
              <a:t>Windows</a:t>
            </a:r>
            <a:r>
              <a:rPr lang="zh-CN" altLang="zh-CN" dirty="0"/>
              <a:t>系统的标准化音乐格式，它在</a:t>
            </a:r>
            <a:r>
              <a:rPr lang="en-US" altLang="zh-CN" dirty="0"/>
              <a:t>WAV</a:t>
            </a:r>
            <a:r>
              <a:rPr lang="zh-CN" altLang="zh-CN" dirty="0"/>
              <a:t>文件的基础上采用了一些压缩算法。</a:t>
            </a:r>
          </a:p>
          <a:p>
            <a:r>
              <a:rPr lang="en-US" altLang="zh-CN" b="1" dirty="0"/>
              <a:t>VOC</a:t>
            </a:r>
            <a:r>
              <a:rPr lang="zh-CN" altLang="zh-CN" b="1" dirty="0"/>
              <a:t>——</a:t>
            </a:r>
            <a:r>
              <a:rPr lang="zh-CN" altLang="zh-CN" dirty="0"/>
              <a:t>在</a:t>
            </a:r>
            <a:r>
              <a:rPr lang="en-US" altLang="zh-CN" dirty="0"/>
              <a:t>WAV</a:t>
            </a:r>
            <a:r>
              <a:rPr lang="zh-CN" altLang="zh-CN" dirty="0"/>
              <a:t>格式文件之前被广泛引用于爆破声音效果。它曾经普遍应用于早期的</a:t>
            </a:r>
            <a:r>
              <a:rPr lang="en-US" altLang="zh-CN" dirty="0"/>
              <a:t>DOS</a:t>
            </a:r>
            <a:r>
              <a:rPr lang="zh-CN" altLang="zh-CN" dirty="0"/>
              <a:t>系统。</a:t>
            </a:r>
          </a:p>
          <a:p>
            <a:r>
              <a:rPr lang="en-US" altLang="zh-CN" b="1" dirty="0"/>
              <a:t>MP3</a:t>
            </a:r>
            <a:r>
              <a:rPr lang="zh-CN" altLang="zh-CN" b="1" dirty="0"/>
              <a:t>——</a:t>
            </a:r>
            <a:r>
              <a:rPr lang="zh-CN" altLang="zh-CN" dirty="0"/>
              <a:t>也就是</a:t>
            </a:r>
            <a:r>
              <a:rPr lang="en-US" altLang="zh-CN" dirty="0"/>
              <a:t>MPEG</a:t>
            </a:r>
            <a:r>
              <a:rPr lang="zh-CN" altLang="zh-CN" dirty="0"/>
              <a:t>。如今每个人都非常熟悉</a:t>
            </a:r>
            <a:r>
              <a:rPr lang="en-US" altLang="zh-CN" dirty="0"/>
              <a:t>MP3</a:t>
            </a:r>
            <a:r>
              <a:rPr lang="zh-CN" altLang="zh-CN" dirty="0"/>
              <a:t>。</a:t>
            </a:r>
          </a:p>
          <a:p>
            <a:endParaRPr lang="zh-CN" altLang="en-US" dirty="0"/>
          </a:p>
        </p:txBody>
      </p:sp>
    </p:spTree>
    <p:extLst>
      <p:ext uri="{BB962C8B-B14F-4D97-AF65-F5344CB8AC3E}">
        <p14:creationId xmlns:p14="http://schemas.microsoft.com/office/powerpoint/2010/main" val="3021287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DirectSound 3D </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三维</a:t>
            </a:r>
            <a:r>
              <a:rPr lang="zh-CN" altLang="zh-CN" dirty="0"/>
              <a:t>音效的控制是通过软件</a:t>
            </a:r>
            <a:r>
              <a:rPr lang="en-US" altLang="zh-CN" dirty="0"/>
              <a:t>API</a:t>
            </a:r>
            <a:r>
              <a:rPr lang="zh-CN" altLang="zh-CN" dirty="0"/>
              <a:t>来实现的，常见的</a:t>
            </a:r>
            <a:r>
              <a:rPr lang="en-US" altLang="zh-CN" dirty="0"/>
              <a:t>API</a:t>
            </a:r>
            <a:r>
              <a:rPr lang="zh-CN" altLang="zh-CN" dirty="0"/>
              <a:t>有：微软</a:t>
            </a:r>
            <a:r>
              <a:rPr lang="en-US" altLang="zh-CN" dirty="0"/>
              <a:t>Direct Sound 3D</a:t>
            </a:r>
            <a:r>
              <a:rPr lang="zh-CN" altLang="zh-CN" dirty="0"/>
              <a:t>、</a:t>
            </a:r>
            <a:r>
              <a:rPr lang="en-US" altLang="zh-CN" dirty="0" err="1"/>
              <a:t>Aureal</a:t>
            </a:r>
            <a:r>
              <a:rPr lang="en-US" altLang="zh-CN" dirty="0"/>
              <a:t> A3D</a:t>
            </a:r>
            <a:r>
              <a:rPr lang="zh-CN" altLang="zh-CN" dirty="0"/>
              <a:t>、</a:t>
            </a:r>
            <a:r>
              <a:rPr lang="en-US" altLang="zh-CN" dirty="0"/>
              <a:t>Creative EAX</a:t>
            </a:r>
            <a:r>
              <a:rPr lang="zh-CN" altLang="zh-CN" dirty="0"/>
              <a:t>、</a:t>
            </a:r>
            <a:r>
              <a:rPr lang="en-US" altLang="zh-CN" dirty="0" err="1"/>
              <a:t>Qsound</a:t>
            </a:r>
            <a:r>
              <a:rPr lang="zh-CN" altLang="zh-CN" dirty="0"/>
              <a:t>。</a:t>
            </a:r>
          </a:p>
          <a:p>
            <a:r>
              <a:rPr lang="zh-CN" altLang="zh-CN" dirty="0"/>
              <a:t>为了让</a:t>
            </a:r>
            <a:r>
              <a:rPr lang="en-US" altLang="zh-CN" dirty="0"/>
              <a:t>Windows</a:t>
            </a:r>
            <a:r>
              <a:rPr lang="zh-CN" altLang="zh-CN" dirty="0"/>
              <a:t>更好地运行各种多媒体程序，微软把</a:t>
            </a:r>
            <a:r>
              <a:rPr lang="en-US" altLang="zh-CN" dirty="0"/>
              <a:t>DirectX</a:t>
            </a:r>
            <a:r>
              <a:rPr lang="zh-CN" altLang="zh-CN" dirty="0"/>
              <a:t>提供给软、硬件开发商和消费者，</a:t>
            </a:r>
            <a:r>
              <a:rPr lang="en-US" altLang="zh-CN" dirty="0"/>
              <a:t>Direct Sound 3D</a:t>
            </a:r>
            <a:r>
              <a:rPr lang="zh-CN" altLang="zh-CN" dirty="0"/>
              <a:t>（</a:t>
            </a:r>
            <a:r>
              <a:rPr lang="en-US" altLang="zh-CN" dirty="0"/>
              <a:t>DS3D</a:t>
            </a:r>
            <a:r>
              <a:rPr lang="zh-CN" altLang="zh-CN" dirty="0"/>
              <a:t>）是其中处理三维音效的部分。与图形方面的</a:t>
            </a:r>
            <a:r>
              <a:rPr lang="en-US" altLang="zh-CN" dirty="0"/>
              <a:t>Direct 3D</a:t>
            </a:r>
            <a:r>
              <a:rPr lang="zh-CN" altLang="zh-CN" dirty="0"/>
              <a:t>（</a:t>
            </a:r>
            <a:r>
              <a:rPr lang="en-US" altLang="zh-CN" dirty="0"/>
              <a:t>D3D</a:t>
            </a:r>
            <a:r>
              <a:rPr lang="zh-CN" altLang="zh-CN" dirty="0"/>
              <a:t>）不同，它拥有一定的扩展能力，受到许多厂家的欢迎（</a:t>
            </a:r>
            <a:r>
              <a:rPr lang="en-US" altLang="zh-CN" dirty="0"/>
              <a:t>D3D</a:t>
            </a:r>
            <a:r>
              <a:rPr lang="zh-CN" altLang="zh-CN" dirty="0"/>
              <a:t>因为缺乏扩展而被很多开发者所诟病）。</a:t>
            </a:r>
          </a:p>
          <a:p>
            <a:endParaRPr lang="zh-CN" altLang="en-US" dirty="0"/>
          </a:p>
        </p:txBody>
      </p:sp>
    </p:spTree>
    <p:extLst>
      <p:ext uri="{BB962C8B-B14F-4D97-AF65-F5344CB8AC3E}">
        <p14:creationId xmlns:p14="http://schemas.microsoft.com/office/powerpoint/2010/main" val="3446922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t>DS3D</a:t>
            </a:r>
            <a:r>
              <a:rPr lang="zh-CN" altLang="zh-CN" dirty="0"/>
              <a:t>是一个命令集，用特定的运算法则帮助游戏开发商定义声音位置和音量。如果声卡不支持</a:t>
            </a:r>
            <a:r>
              <a:rPr lang="en-US" altLang="zh-CN" dirty="0"/>
              <a:t>DS3D</a:t>
            </a:r>
            <a:r>
              <a:rPr lang="zh-CN" altLang="zh-CN" dirty="0"/>
              <a:t>，可以用软件来混合立体声，并模拟出三维音效处理，英特尔的</a:t>
            </a:r>
            <a:r>
              <a:rPr lang="en-US" altLang="zh-CN" dirty="0"/>
              <a:t>RSX</a:t>
            </a:r>
            <a:r>
              <a:rPr lang="zh-CN" altLang="zh-CN" dirty="0"/>
              <a:t>和</a:t>
            </a:r>
            <a:r>
              <a:rPr lang="en-US" altLang="zh-CN" dirty="0" err="1"/>
              <a:t>QSound</a:t>
            </a:r>
            <a:r>
              <a:rPr lang="zh-CN" altLang="zh-CN" dirty="0"/>
              <a:t>的</a:t>
            </a:r>
            <a:r>
              <a:rPr lang="en-US" altLang="zh-CN" dirty="0" err="1"/>
              <a:t>QMixer</a:t>
            </a:r>
            <a:r>
              <a:rPr lang="zh-CN" altLang="zh-CN" dirty="0"/>
              <a:t>就具有这个功能，软件处理的最大缺点是占用</a:t>
            </a:r>
            <a:r>
              <a:rPr lang="en-US" altLang="zh-CN" dirty="0"/>
              <a:t>CPU</a:t>
            </a:r>
            <a:r>
              <a:rPr lang="zh-CN" altLang="zh-CN" dirty="0"/>
              <a:t>时间。如果声卡支持</a:t>
            </a:r>
            <a:r>
              <a:rPr lang="en-US" altLang="zh-CN" dirty="0"/>
              <a:t>DS3D</a:t>
            </a:r>
            <a:r>
              <a:rPr lang="zh-CN" altLang="zh-CN" dirty="0"/>
              <a:t>，说明它硬件上支持某种运算法则（通常来自</a:t>
            </a:r>
            <a:r>
              <a:rPr lang="en-US" altLang="zh-CN" dirty="0" err="1"/>
              <a:t>Aureal</a:t>
            </a:r>
            <a:r>
              <a:rPr lang="zh-CN" altLang="zh-CN" dirty="0"/>
              <a:t>、</a:t>
            </a:r>
            <a:r>
              <a:rPr lang="en-US" altLang="zh-CN" dirty="0"/>
              <a:t>CRL</a:t>
            </a:r>
            <a:r>
              <a:rPr lang="zh-CN" altLang="zh-CN" dirty="0"/>
              <a:t>等），能够在减少使用</a:t>
            </a:r>
            <a:r>
              <a:rPr lang="en-US" altLang="zh-CN" dirty="0"/>
              <a:t>CPU</a:t>
            </a:r>
            <a:r>
              <a:rPr lang="zh-CN" altLang="zh-CN" dirty="0"/>
              <a:t>资源的同时表现三维声场。</a:t>
            </a:r>
          </a:p>
          <a:p>
            <a:r>
              <a:rPr lang="zh-CN" altLang="zh-CN" dirty="0"/>
              <a:t>由于三维音频流资源消耗严重，通常只会用在比较重要的地方（如怪兽的叫声），至于背景音乐一般都是</a:t>
            </a:r>
            <a:r>
              <a:rPr lang="en-US" altLang="zh-CN" dirty="0"/>
              <a:t>2D</a:t>
            </a:r>
            <a:r>
              <a:rPr lang="zh-CN" altLang="zh-CN" dirty="0"/>
              <a:t>音频。最新的游戏支持多条三维音频流，而旧式的显卡只有少数音频流，这会造成玩游戏时声音的突变。</a:t>
            </a:r>
          </a:p>
          <a:p>
            <a:endParaRPr lang="zh-CN" altLang="en-US" dirty="0"/>
          </a:p>
        </p:txBody>
      </p:sp>
    </p:spTree>
    <p:extLst>
      <p:ext uri="{BB962C8B-B14F-4D97-AF65-F5344CB8AC3E}">
        <p14:creationId xmlns:p14="http://schemas.microsoft.com/office/powerpoint/2010/main" val="162733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55000" lnSpcReduction="20000"/>
          </a:bodyPr>
          <a:lstStyle/>
          <a:p>
            <a:r>
              <a:rPr lang="zh-CN" altLang="zh-CN" dirty="0"/>
              <a:t>三维音效定位的主要对象是声音源、玩家的位置和方向，在虚拟的三维世界中，无须计算出声音传播的真实速度，只要按照多普勒效应就能模拟出三维音场。</a:t>
            </a:r>
          </a:p>
          <a:p>
            <a:r>
              <a:rPr lang="zh-CN" altLang="zh-CN" dirty="0"/>
              <a:t>受到</a:t>
            </a:r>
            <a:r>
              <a:rPr lang="en-US" altLang="zh-CN" dirty="0"/>
              <a:t>16</a:t>
            </a:r>
            <a:r>
              <a:rPr lang="zh-CN" altLang="zh-CN" dirty="0"/>
              <a:t>位音频的限制，我们不可能给游戏中的每一种音效设置音量，因此汽车声和说话声有可能是同样的音量。但通过</a:t>
            </a:r>
            <a:r>
              <a:rPr lang="en-US" altLang="zh-CN" dirty="0"/>
              <a:t>DS3D</a:t>
            </a:r>
            <a:r>
              <a:rPr lang="zh-CN" altLang="zh-CN" dirty="0"/>
              <a:t>能定义每一种声音的初始音量，还能定义声音的距离，距离远的声音小，距离近的声音大。通过音量的控制，亦能模拟出真实世界的声音环境。</a:t>
            </a:r>
          </a:p>
          <a:p>
            <a:r>
              <a:rPr lang="zh-CN" altLang="zh-CN" dirty="0"/>
              <a:t>音量控制只适用于向所有方向扩散的点声源，对于特定方向的声音来说，仅调节音量是不足够的，只有用圆锥形的声音带（类似</a:t>
            </a:r>
            <a:r>
              <a:rPr lang="en-US" altLang="zh-CN" dirty="0"/>
              <a:t>IIT+ITD</a:t>
            </a:r>
            <a:r>
              <a:rPr lang="zh-CN" altLang="zh-CN" dirty="0"/>
              <a:t>）才能更好地模拟出这类声源，在圆锥形内部音量为最大，在圆锥形外部音量随着距离的增大而减弱。</a:t>
            </a:r>
          </a:p>
          <a:p>
            <a:r>
              <a:rPr lang="zh-CN" altLang="zh-CN" dirty="0"/>
              <a:t>圆锥音带的真实性比普通的音量控制更高，十分适合制造动态音效。如：在房间的中间设置一个声源，并面向门口，在房间外面（圆锥音带外）无法听到房间内声音，只有经过门口的时候，才会听到声音突然从房间内出现，让人感受到一种真实的效果。</a:t>
            </a:r>
          </a:p>
          <a:p>
            <a:endParaRPr lang="zh-CN" altLang="en-US" dirty="0"/>
          </a:p>
        </p:txBody>
      </p:sp>
    </p:spTree>
    <p:extLst>
      <p:ext uri="{BB962C8B-B14F-4D97-AF65-F5344CB8AC3E}">
        <p14:creationId xmlns:p14="http://schemas.microsoft.com/office/powerpoint/2010/main" val="4017556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OpenAL</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smtClean="0"/>
              <a:t> </a:t>
            </a:r>
            <a:r>
              <a:rPr lang="en-US" altLang="zh-CN" dirty="0" err="1" smtClean="0"/>
              <a:t>OpenAL</a:t>
            </a:r>
            <a:r>
              <a:rPr lang="zh-CN" altLang="zh-CN" dirty="0"/>
              <a:t>（</a:t>
            </a:r>
            <a:r>
              <a:rPr lang="en-US" altLang="zh-CN" dirty="0"/>
              <a:t>Open Audio Library</a:t>
            </a:r>
            <a:r>
              <a:rPr lang="zh-CN" altLang="zh-CN" dirty="0"/>
              <a:t>）是自由软件界的跨平台音效</a:t>
            </a:r>
            <a:r>
              <a:rPr lang="en-US" altLang="zh-CN" dirty="0"/>
              <a:t>API</a:t>
            </a:r>
            <a:r>
              <a:rPr lang="zh-CN" altLang="zh-CN" dirty="0"/>
              <a:t>，它能表现多通道三维位置音效特效，其</a:t>
            </a:r>
            <a:r>
              <a:rPr lang="en-US" altLang="zh-CN" dirty="0"/>
              <a:t> API </a:t>
            </a:r>
            <a:r>
              <a:rPr lang="zh-CN" altLang="zh-CN" dirty="0"/>
              <a:t>风格跟</a:t>
            </a:r>
            <a:r>
              <a:rPr lang="en-US" altLang="zh-CN" dirty="0"/>
              <a:t>OpenGL</a:t>
            </a:r>
            <a:r>
              <a:rPr lang="zh-CN" altLang="zh-CN" dirty="0"/>
              <a:t>极其类似。</a:t>
            </a:r>
          </a:p>
          <a:p>
            <a:r>
              <a:rPr lang="en-US" altLang="zh-CN" dirty="0" err="1"/>
              <a:t>OpenAL</a:t>
            </a:r>
            <a:r>
              <a:rPr lang="en-US" altLang="zh-CN" dirty="0"/>
              <a:t> </a:t>
            </a:r>
            <a:r>
              <a:rPr lang="zh-CN" altLang="zh-CN" dirty="0"/>
              <a:t>最初是由</a:t>
            </a:r>
            <a:r>
              <a:rPr lang="en-US" altLang="zh-CN" dirty="0"/>
              <a:t> Loki Software </a:t>
            </a:r>
            <a:r>
              <a:rPr lang="zh-CN" altLang="zh-CN" dirty="0"/>
              <a:t>所开发，是为了将</a:t>
            </a:r>
            <a:r>
              <a:rPr lang="en-US" altLang="zh-CN" dirty="0"/>
              <a:t> Windows </a:t>
            </a:r>
            <a:r>
              <a:rPr lang="zh-CN" altLang="zh-CN" dirty="0"/>
              <a:t>商业游戏移植到</a:t>
            </a:r>
            <a:r>
              <a:rPr lang="en-US" altLang="zh-CN" dirty="0"/>
              <a:t> Linux </a:t>
            </a:r>
            <a:r>
              <a:rPr lang="zh-CN" altLang="zh-CN" dirty="0"/>
              <a:t>上。</a:t>
            </a:r>
            <a:r>
              <a:rPr lang="en-US" altLang="zh-CN" dirty="0"/>
              <a:t>Loki </a:t>
            </a:r>
            <a:r>
              <a:rPr lang="zh-CN" altLang="zh-CN" dirty="0"/>
              <a:t>倒闭以后，这个声音库由自由软件</a:t>
            </a:r>
            <a:r>
              <a:rPr lang="en-US" altLang="zh-CN" dirty="0"/>
              <a:t>/</a:t>
            </a:r>
            <a:r>
              <a:rPr lang="zh-CN" altLang="zh-CN" dirty="0"/>
              <a:t>开放原始码社区继续维护。不过现在最大的主导者是创新科技，并得到来自</a:t>
            </a:r>
            <a:r>
              <a:rPr lang="en-US" altLang="zh-CN" dirty="0"/>
              <a:t> Apple </a:t>
            </a:r>
            <a:r>
              <a:rPr lang="zh-CN" altLang="zh-CN" dirty="0"/>
              <a:t>和自由软件</a:t>
            </a:r>
            <a:r>
              <a:rPr lang="en-US" altLang="zh-CN" dirty="0"/>
              <a:t>/</a:t>
            </a:r>
            <a:r>
              <a:rPr lang="zh-CN" altLang="zh-CN" dirty="0"/>
              <a:t>开放源代码爱好者的持续支持。</a:t>
            </a:r>
          </a:p>
          <a:p>
            <a:endParaRPr lang="zh-CN" altLang="en-US" dirty="0"/>
          </a:p>
        </p:txBody>
      </p:sp>
    </p:spTree>
    <p:extLst>
      <p:ext uri="{BB962C8B-B14F-4D97-AF65-F5344CB8AC3E}">
        <p14:creationId xmlns:p14="http://schemas.microsoft.com/office/powerpoint/2010/main" val="1644570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err="1"/>
              <a:t>OpenAL</a:t>
            </a:r>
            <a:r>
              <a:rPr lang="zh-CN" altLang="zh-CN" dirty="0"/>
              <a:t>提供了声源、音效缓冲和声音接收编码。声源信息包含一个指向声音缓冲区的指针、声音的速度、位置和方向，以及声音强度。接收信息包含收听者的速度、位置和方向，以及全部声音的整体增益。缓冲里包含</a:t>
            </a:r>
            <a:r>
              <a:rPr lang="en-US" altLang="zh-CN" dirty="0"/>
              <a:t> 8 </a:t>
            </a:r>
            <a:r>
              <a:rPr lang="zh-CN" altLang="zh-CN" dirty="0"/>
              <a:t>或</a:t>
            </a:r>
            <a:r>
              <a:rPr lang="en-US" altLang="zh-CN" dirty="0"/>
              <a:t> 16 </a:t>
            </a:r>
            <a:r>
              <a:rPr lang="zh-CN" altLang="zh-CN" dirty="0"/>
              <a:t>位元、单声道或立体声</a:t>
            </a:r>
            <a:r>
              <a:rPr lang="en-US" altLang="zh-CN" dirty="0"/>
              <a:t> PCM </a:t>
            </a:r>
            <a:r>
              <a:rPr lang="zh-CN" altLang="zh-CN" dirty="0"/>
              <a:t>格式的音效资料，表现引擎进行所有必要的计算，如距离衰减、多普勒效应等。</a:t>
            </a:r>
          </a:p>
          <a:p>
            <a:r>
              <a:rPr lang="zh-CN" altLang="zh-CN" dirty="0"/>
              <a:t>跟</a:t>
            </a:r>
            <a:r>
              <a:rPr lang="en-US" altLang="zh-CN" dirty="0"/>
              <a:t> OpenGL</a:t>
            </a:r>
            <a:r>
              <a:rPr lang="zh-CN" altLang="zh-CN" dirty="0"/>
              <a:t>接口类似，</a:t>
            </a:r>
            <a:r>
              <a:rPr lang="en-US" altLang="zh-CN" dirty="0" err="1"/>
              <a:t>OpenAL</a:t>
            </a:r>
            <a:r>
              <a:rPr lang="en-US" altLang="zh-CN" dirty="0"/>
              <a:t> </a:t>
            </a:r>
            <a:r>
              <a:rPr lang="zh-CN" altLang="zh-CN" dirty="0"/>
              <a:t>规格包含两个</a:t>
            </a:r>
            <a:r>
              <a:rPr lang="en-US" altLang="zh-CN" dirty="0"/>
              <a:t>API</a:t>
            </a:r>
            <a:r>
              <a:rPr lang="zh-CN" altLang="zh-CN" dirty="0"/>
              <a:t>分支：以实际</a:t>
            </a:r>
            <a:r>
              <a:rPr lang="en-US" altLang="zh-CN" dirty="0"/>
              <a:t> </a:t>
            </a:r>
            <a:r>
              <a:rPr lang="en-US" altLang="zh-CN" dirty="0" err="1"/>
              <a:t>OpenAL</a:t>
            </a:r>
            <a:r>
              <a:rPr lang="en-US" altLang="zh-CN" dirty="0"/>
              <a:t> </a:t>
            </a:r>
            <a:r>
              <a:rPr lang="zh-CN" altLang="zh-CN" dirty="0"/>
              <a:t>函数组成的核心，和</a:t>
            </a:r>
            <a:r>
              <a:rPr lang="en-US" altLang="zh-CN" dirty="0"/>
              <a:t> ALC API</a:t>
            </a:r>
            <a:r>
              <a:rPr lang="zh-CN" altLang="zh-CN" dirty="0"/>
              <a:t>，</a:t>
            </a:r>
            <a:r>
              <a:rPr lang="en-US" altLang="zh-CN" dirty="0"/>
              <a:t>ALC </a:t>
            </a:r>
            <a:r>
              <a:rPr lang="zh-CN" altLang="zh-CN" dirty="0"/>
              <a:t>用于管理表现内容、资源使用情况，并将跨平台风格封在其中。还有</a:t>
            </a:r>
            <a:r>
              <a:rPr lang="en-US" altLang="zh-CN" dirty="0"/>
              <a:t>“ALUT”</a:t>
            </a:r>
            <a:r>
              <a:rPr lang="zh-CN" altLang="zh-CN" dirty="0"/>
              <a:t>函数库，相当于</a:t>
            </a:r>
            <a:r>
              <a:rPr lang="en-US" altLang="zh-CN" dirty="0"/>
              <a:t> OpenGL </a:t>
            </a:r>
            <a:r>
              <a:rPr lang="zh-CN" altLang="zh-CN" dirty="0"/>
              <a:t>的</a:t>
            </a:r>
            <a:r>
              <a:rPr lang="en-US" altLang="zh-CN" dirty="0"/>
              <a:t> GLUT</a:t>
            </a:r>
            <a:r>
              <a:rPr lang="zh-CN" altLang="zh-CN" dirty="0"/>
              <a:t>库。</a:t>
            </a:r>
          </a:p>
          <a:p>
            <a:endParaRPr lang="zh-CN" altLang="en-US" dirty="0"/>
          </a:p>
        </p:txBody>
      </p:sp>
    </p:spTree>
    <p:extLst>
      <p:ext uri="{BB962C8B-B14F-4D97-AF65-F5344CB8AC3E}">
        <p14:creationId xmlns:p14="http://schemas.microsoft.com/office/powerpoint/2010/main" val="3014721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游戏音效</a:t>
            </a:r>
            <a:r>
              <a:rPr lang="en-US" altLang="zh-CN" b="1" dirty="0"/>
              <a:t>SDK</a:t>
            </a:r>
            <a:r>
              <a:rPr lang="zh-CN" altLang="zh-CN" b="1" dirty="0" smtClean="0"/>
              <a:t>应用</a:t>
            </a:r>
            <a:endParaRPr lang="zh-CN" altLang="en-US" dirty="0"/>
          </a:p>
        </p:txBody>
      </p:sp>
      <p:sp>
        <p:nvSpPr>
          <p:cNvPr id="3" name="内容占位符 2"/>
          <p:cNvSpPr>
            <a:spLocks noGrp="1"/>
          </p:cNvSpPr>
          <p:nvPr>
            <p:ph idx="1"/>
          </p:nvPr>
        </p:nvSpPr>
        <p:spPr/>
        <p:txBody>
          <a:bodyPr/>
          <a:lstStyle/>
          <a:p>
            <a:r>
              <a:rPr lang="en-US" altLang="zh-CN" b="1" dirty="0" smtClean="0"/>
              <a:t>DirectSound </a:t>
            </a:r>
            <a:endParaRPr lang="zh-CN" altLang="zh-CN" b="1" dirty="0"/>
          </a:p>
          <a:p>
            <a:r>
              <a:rPr lang="zh-CN" altLang="zh-CN" dirty="0"/>
              <a:t>虽然</a:t>
            </a:r>
            <a:r>
              <a:rPr lang="en-US" altLang="zh-CN" dirty="0"/>
              <a:t>DirectX</a:t>
            </a:r>
            <a:r>
              <a:rPr lang="zh-CN" altLang="zh-CN" dirty="0"/>
              <a:t>的各个版本有差异，导致函数使用上各不相同，但其编程的总体思路没有发生太大的变化，下面我们对</a:t>
            </a:r>
            <a:r>
              <a:rPr lang="en-US" altLang="zh-CN" dirty="0"/>
              <a:t>DirectSound 3D</a:t>
            </a:r>
            <a:r>
              <a:rPr lang="zh-CN" altLang="zh-CN" dirty="0"/>
              <a:t>的编程做一个基本的介绍。</a:t>
            </a:r>
          </a:p>
          <a:p>
            <a:endParaRPr lang="zh-CN" altLang="en-US" dirty="0"/>
          </a:p>
        </p:txBody>
      </p:sp>
    </p:spTree>
    <p:extLst>
      <p:ext uri="{BB962C8B-B14F-4D97-AF65-F5344CB8AC3E}">
        <p14:creationId xmlns:p14="http://schemas.microsoft.com/office/powerpoint/2010/main" val="1873541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lvl="0"/>
            <a:r>
              <a:rPr lang="en-US" altLang="zh-CN" dirty="0" smtClean="0"/>
              <a:t>1 </a:t>
            </a:r>
            <a:r>
              <a:rPr lang="zh-CN" altLang="zh-CN" dirty="0" smtClean="0"/>
              <a:t>创造</a:t>
            </a:r>
            <a:r>
              <a:rPr lang="zh-CN" altLang="zh-CN" dirty="0"/>
              <a:t>对象</a:t>
            </a:r>
          </a:p>
          <a:p>
            <a:r>
              <a:rPr lang="zh-CN" altLang="zh-CN" dirty="0"/>
              <a:t>创造</a:t>
            </a:r>
            <a:r>
              <a:rPr lang="en-US" altLang="zh-CN" dirty="0"/>
              <a:t>DirectSound</a:t>
            </a:r>
            <a:r>
              <a:rPr lang="zh-CN" altLang="zh-CN" dirty="0"/>
              <a:t>对象最简单的方法是调用</a:t>
            </a:r>
            <a:r>
              <a:rPr lang="en-US" altLang="zh-CN" dirty="0" err="1"/>
              <a:t>DirectSoundCreate</a:t>
            </a:r>
            <a:r>
              <a:rPr lang="zh-CN" altLang="zh-CN" dirty="0"/>
              <a:t>函数。</a:t>
            </a:r>
          </a:p>
          <a:p>
            <a:r>
              <a:rPr lang="en-US" altLang="zh-CN" dirty="0"/>
              <a:t>LPDIRECTSOUND </a:t>
            </a:r>
            <a:r>
              <a:rPr lang="en-US" altLang="zh-CN" dirty="0" err="1"/>
              <a:t>lpds</a:t>
            </a:r>
            <a:r>
              <a:rPr lang="en-US" altLang="zh-CN" dirty="0"/>
              <a:t>;</a:t>
            </a:r>
            <a:endParaRPr lang="zh-CN" altLang="zh-CN" dirty="0"/>
          </a:p>
          <a:p>
            <a:r>
              <a:rPr lang="en-US" altLang="zh-CN" dirty="0"/>
              <a:t>HRESULT </a:t>
            </a:r>
            <a:r>
              <a:rPr lang="en-US" altLang="zh-CN" dirty="0" err="1"/>
              <a:t>hr</a:t>
            </a:r>
            <a:r>
              <a:rPr lang="en-US" altLang="zh-CN" dirty="0"/>
              <a:t> = </a:t>
            </a:r>
            <a:r>
              <a:rPr lang="en-US" altLang="zh-CN" dirty="0" err="1"/>
              <a:t>DirectSoundCreate</a:t>
            </a:r>
            <a:r>
              <a:rPr lang="en-US" altLang="zh-CN" dirty="0"/>
              <a:t>(NULL, &amp;</a:t>
            </a:r>
            <a:r>
              <a:rPr lang="en-US" altLang="zh-CN" dirty="0" err="1"/>
              <a:t>lpds</a:t>
            </a:r>
            <a:r>
              <a:rPr lang="en-US" altLang="zh-CN" dirty="0"/>
              <a:t>, NULL));</a:t>
            </a:r>
            <a:endParaRPr lang="zh-CN" altLang="zh-CN" dirty="0"/>
          </a:p>
          <a:p>
            <a:r>
              <a:rPr lang="zh-CN" altLang="zh-CN" dirty="0"/>
              <a:t>该函数的第一个参数是硬件设备，</a:t>
            </a:r>
            <a:r>
              <a:rPr lang="en-US" altLang="zh-CN" dirty="0"/>
              <a:t>NULL</a:t>
            </a:r>
            <a:r>
              <a:rPr lang="zh-CN" altLang="zh-CN" dirty="0"/>
              <a:t>表示使用默认的设备，第二个参数是远程指针</a:t>
            </a:r>
            <a:r>
              <a:rPr lang="en-US" altLang="zh-CN" dirty="0"/>
              <a:t>LPDIRECTSOUND</a:t>
            </a:r>
            <a:r>
              <a:rPr lang="zh-CN" altLang="zh-CN" dirty="0"/>
              <a:t>的地址，也就是创造的</a:t>
            </a:r>
            <a:r>
              <a:rPr lang="en-US" altLang="zh-CN" dirty="0"/>
              <a:t>DirectSound</a:t>
            </a:r>
            <a:r>
              <a:rPr lang="zh-CN" altLang="zh-CN" dirty="0"/>
              <a:t>对象放置的地址，第三个参数必须为</a:t>
            </a:r>
            <a:r>
              <a:rPr lang="en-US" altLang="zh-CN" dirty="0"/>
              <a:t>NULL</a:t>
            </a:r>
            <a:r>
              <a:rPr lang="zh-CN" altLang="zh-CN" dirty="0"/>
              <a:t>，暂时没有用。当没有相应的设备或设备在别的程序的控制下不能响应需要的呼叫时，函数返回出错，这时所有和</a:t>
            </a:r>
            <a:r>
              <a:rPr lang="en-US" altLang="zh-CN" dirty="0"/>
              <a:t>DirectSound</a:t>
            </a:r>
            <a:r>
              <a:rPr lang="zh-CN" altLang="zh-CN" dirty="0"/>
              <a:t>对象相关的操作都将不能正确进行。</a:t>
            </a:r>
          </a:p>
          <a:p>
            <a:endParaRPr lang="zh-CN" altLang="en-US" dirty="0"/>
          </a:p>
        </p:txBody>
      </p:sp>
    </p:spTree>
    <p:extLst>
      <p:ext uri="{BB962C8B-B14F-4D97-AF65-F5344CB8AC3E}">
        <p14:creationId xmlns:p14="http://schemas.microsoft.com/office/powerpoint/2010/main" val="3430088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pPr lvl="0"/>
            <a:r>
              <a:rPr lang="en-US" altLang="zh-CN" dirty="0" smtClean="0"/>
              <a:t>2 </a:t>
            </a:r>
            <a:r>
              <a:rPr lang="zh-CN" altLang="zh-CN" dirty="0" smtClean="0"/>
              <a:t>设置</a:t>
            </a:r>
            <a:r>
              <a:rPr lang="zh-CN" altLang="zh-CN" dirty="0"/>
              <a:t>合作级</a:t>
            </a:r>
          </a:p>
          <a:p>
            <a:r>
              <a:rPr lang="zh-CN" altLang="zh-CN" dirty="0"/>
              <a:t>因为</a:t>
            </a:r>
            <a:r>
              <a:rPr lang="en-US" altLang="zh-CN" dirty="0"/>
              <a:t>WINDOWS</a:t>
            </a:r>
            <a:r>
              <a:rPr lang="zh-CN" altLang="zh-CN" dirty="0"/>
              <a:t>是多任务环境，可以允许多个应用程序同时工作，当然也会产生多个程序在同时里使用同一设备工作的情况，通过合作级别，</a:t>
            </a:r>
            <a:r>
              <a:rPr lang="en-US" altLang="zh-CN" dirty="0"/>
              <a:t>DirectX</a:t>
            </a:r>
            <a:r>
              <a:rPr lang="zh-CN" altLang="zh-CN" dirty="0"/>
              <a:t>可以保证所有的程序在使用同一设备时不会发生冲突，所以每个使用</a:t>
            </a:r>
            <a:r>
              <a:rPr lang="en-US" altLang="zh-CN" dirty="0"/>
              <a:t>DirectSound</a:t>
            </a:r>
            <a:r>
              <a:rPr lang="zh-CN" altLang="zh-CN" dirty="0"/>
              <a:t>的程序都应该有一合作级别用来决定允许访问的设备。</a:t>
            </a:r>
          </a:p>
          <a:p>
            <a:r>
              <a:rPr lang="en-US" altLang="zh-CN" dirty="0"/>
              <a:t>DirectSound</a:t>
            </a:r>
            <a:r>
              <a:rPr lang="zh-CN" altLang="zh-CN" dirty="0"/>
              <a:t>有四种合作级别：标准级、优先级、独占级和写主缓冲级（</a:t>
            </a:r>
            <a:r>
              <a:rPr lang="en-US" altLang="zh-CN" dirty="0" err="1"/>
              <a:t>write_primary</a:t>
            </a:r>
            <a:r>
              <a:rPr lang="zh-CN" altLang="zh-CN" dirty="0"/>
              <a:t>），其中游戏普遍使用优先级这种级别可以使程序在同一采样条件下做出最平滑的输出。</a:t>
            </a:r>
          </a:p>
          <a:p>
            <a:r>
              <a:rPr lang="en-US" altLang="zh-CN" dirty="0"/>
              <a:t>HRESULT </a:t>
            </a:r>
            <a:r>
              <a:rPr lang="en-US" altLang="zh-CN" dirty="0" err="1"/>
              <a:t>hr</a:t>
            </a:r>
            <a:r>
              <a:rPr lang="en-US" altLang="zh-CN" dirty="0"/>
              <a:t> = </a:t>
            </a:r>
            <a:r>
              <a:rPr lang="en-US" altLang="zh-CN" dirty="0" err="1"/>
              <a:t>lpDirectSound</a:t>
            </a:r>
            <a:r>
              <a:rPr lang="en-US" altLang="zh-CN" dirty="0"/>
              <a:t>-&gt;</a:t>
            </a:r>
            <a:r>
              <a:rPr lang="en-US" altLang="zh-CN" dirty="0" err="1"/>
              <a:t>lpVtbl</a:t>
            </a:r>
            <a:r>
              <a:rPr lang="en-US" altLang="zh-CN" dirty="0"/>
              <a:t>-&gt;</a:t>
            </a:r>
            <a:r>
              <a:rPr lang="en-US" altLang="zh-CN" dirty="0" err="1"/>
              <a:t>SetCooperativeLevel</a:t>
            </a:r>
            <a:r>
              <a:rPr lang="en-US" altLang="zh-CN" dirty="0"/>
              <a:t>( </a:t>
            </a:r>
            <a:r>
              <a:rPr lang="en-US" altLang="zh-CN" dirty="0" err="1"/>
              <a:t>lpDirectSound</a:t>
            </a:r>
            <a:r>
              <a:rPr lang="en-US" altLang="zh-CN" dirty="0"/>
              <a:t>, </a:t>
            </a:r>
            <a:r>
              <a:rPr lang="en-US" altLang="zh-CN" dirty="0" err="1"/>
              <a:t>hwnd</a:t>
            </a:r>
            <a:r>
              <a:rPr lang="en-US" altLang="zh-CN" dirty="0"/>
              <a:t>, DSSCL_PRIORITY );</a:t>
            </a:r>
            <a:endParaRPr lang="zh-CN" altLang="zh-CN" dirty="0"/>
          </a:p>
          <a:p>
            <a:r>
              <a:rPr lang="zh-CN" altLang="zh-CN" dirty="0"/>
              <a:t>标准级</a:t>
            </a:r>
            <a:r>
              <a:rPr lang="en-US" altLang="zh-CN" dirty="0"/>
              <a:t>(DSSCL_NORMAL)</a:t>
            </a:r>
            <a:r>
              <a:rPr lang="zh-CN" altLang="zh-CN" dirty="0"/>
              <a:t>：该级别只能使用</a:t>
            </a:r>
            <a:r>
              <a:rPr lang="en-US" altLang="zh-CN" dirty="0"/>
              <a:t>22KHZ</a:t>
            </a:r>
            <a:r>
              <a:rPr lang="zh-CN" altLang="zh-CN" dirty="0"/>
              <a:t>、立体声（</a:t>
            </a:r>
            <a:r>
              <a:rPr lang="en-US" altLang="zh-CN" dirty="0"/>
              <a:t>STEREO</a:t>
            </a:r>
            <a:r>
              <a:rPr lang="zh-CN" altLang="zh-CN" dirty="0"/>
              <a:t>）、</a:t>
            </a:r>
            <a:r>
              <a:rPr lang="en-US" altLang="zh-CN" dirty="0"/>
              <a:t>8</a:t>
            </a:r>
            <a:r>
              <a:rPr lang="zh-CN" altLang="zh-CN" dirty="0"/>
              <a:t>位的音乐，并且不能直接写主缓冲，也不能使用压缩过的声音。</a:t>
            </a:r>
          </a:p>
          <a:p>
            <a:r>
              <a:rPr lang="zh-CN" altLang="zh-CN" dirty="0"/>
              <a:t>优先级</a:t>
            </a:r>
            <a:r>
              <a:rPr lang="en-US" altLang="zh-CN" dirty="0"/>
              <a:t>(DSSCL_PAIORITY)</a:t>
            </a:r>
            <a:r>
              <a:rPr lang="zh-CN" altLang="zh-CN" dirty="0"/>
              <a:t>：可以实现硬件混合（</a:t>
            </a:r>
            <a:r>
              <a:rPr lang="en-US" altLang="zh-CN" dirty="0"/>
              <a:t>hardware mixing</a:t>
            </a:r>
            <a:r>
              <a:rPr lang="zh-CN" altLang="zh-CN" dirty="0"/>
              <a:t>），可以设置主缓冲的声音格式和压缩过的音乐。</a:t>
            </a:r>
          </a:p>
          <a:p>
            <a:r>
              <a:rPr lang="zh-CN" altLang="zh-CN" dirty="0"/>
              <a:t>独占级</a:t>
            </a:r>
            <a:r>
              <a:rPr lang="en-US" altLang="zh-CN" dirty="0"/>
              <a:t>(DSSCL_EXCLUSIVE)</a:t>
            </a:r>
            <a:r>
              <a:rPr lang="zh-CN" altLang="zh-CN" dirty="0"/>
              <a:t>：当应用程序在前台工作时，其它程序是不可使用声音的。</a:t>
            </a:r>
          </a:p>
          <a:p>
            <a:r>
              <a:rPr lang="zh-CN" altLang="zh-CN" dirty="0"/>
              <a:t>写主缓冲级</a:t>
            </a:r>
            <a:r>
              <a:rPr lang="en-US" altLang="zh-CN" dirty="0"/>
              <a:t>(DSSCL_WRITEPRIMARY)</a:t>
            </a:r>
            <a:r>
              <a:rPr lang="zh-CN" altLang="zh-CN" dirty="0"/>
              <a:t>：最高的合作级，程序可以直接操纵主缓冲，但此时程序必须直接写主缓冲区（最基层的操作）。在这种级别，第二缓冲将不可用。除了该级别外，所有试图锁定（</a:t>
            </a:r>
            <a:r>
              <a:rPr lang="en-US" altLang="zh-CN" dirty="0"/>
              <a:t>LOCK</a:t>
            </a:r>
            <a:r>
              <a:rPr lang="zh-CN" altLang="zh-CN" dirty="0"/>
              <a:t>）主缓冲的操作都将失败，也就是说只有该级别可以对主缓冲进行写操作。当使用写主缓冲级的程序处于前台时，后台所有程序的第二缓冲都将停止且丢失，而如果这时使用写主缓冲级的程序转到后台工作，它的主缓冲也将丢失并且在又一次转到前台工作时应该还原。如果要设置写主缓冲级，先应该确定现在是否可以使用该级别，我们可以通过使用</a:t>
            </a:r>
            <a:r>
              <a:rPr lang="en-US" altLang="zh-CN" dirty="0" err="1"/>
              <a:t>IDirectSound</a:t>
            </a:r>
            <a:r>
              <a:rPr lang="en-US" altLang="zh-CN" dirty="0"/>
              <a:t>::</a:t>
            </a:r>
            <a:r>
              <a:rPr lang="en-US" altLang="zh-CN" dirty="0" err="1"/>
              <a:t>GetCaps</a:t>
            </a:r>
            <a:r>
              <a:rPr lang="zh-CN" altLang="zh-CN" dirty="0"/>
              <a:t>函数，检查</a:t>
            </a:r>
            <a:r>
              <a:rPr lang="en-US" altLang="zh-CN" dirty="0"/>
              <a:t>DSCAPS</a:t>
            </a:r>
            <a:r>
              <a:rPr lang="zh-CN" altLang="zh-CN" dirty="0"/>
              <a:t>结构里是否有</a:t>
            </a:r>
            <a:r>
              <a:rPr lang="en-US" altLang="zh-CN" dirty="0"/>
              <a:t>DSCAPS_EMULDRIVER</a:t>
            </a:r>
            <a:r>
              <a:rPr lang="zh-CN" altLang="zh-CN" dirty="0"/>
              <a:t>标志。</a:t>
            </a:r>
          </a:p>
          <a:p>
            <a:endParaRPr lang="zh-CN" altLang="en-US" dirty="0"/>
          </a:p>
        </p:txBody>
      </p:sp>
    </p:spTree>
    <p:extLst>
      <p:ext uri="{BB962C8B-B14F-4D97-AF65-F5344CB8AC3E}">
        <p14:creationId xmlns:p14="http://schemas.microsoft.com/office/powerpoint/2010/main" val="1254077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音效</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和</a:t>
            </a:r>
            <a:r>
              <a:rPr lang="zh-CN" altLang="zh-CN" dirty="0"/>
              <a:t>电影等其他多媒体手段类似，音效是数字游戏的重要组成部分之一，它由背景音乐和声效两部分构成。</a:t>
            </a:r>
          </a:p>
          <a:p>
            <a:r>
              <a:rPr lang="zh-CN" altLang="zh-CN" dirty="0"/>
              <a:t>音乐可以增加游戏的真实感，使玩家有身临其境的感觉。音乐的意境和节奏往往会增加游戏的质量，如同为玩家提供可视化的信息一样，听觉上的享受同样会触及玩家的内心，使玩家被游戏吸引。加入了音乐的游戏更能激发玩家的兴趣，使游戏更受欢迎。音乐可以表达、强化任何一种人类的感情：喜爱、失落、厌恶、害怕、成功等。游戏中的音乐可以贯通整个游戏过程。理想状态下，对于游戏的每件重大事件、不同的关卡以及经历，都应有一段相应的音乐使得这段体验更加完美。</a:t>
            </a:r>
          </a:p>
          <a:p>
            <a:endParaRPr lang="zh-CN" altLang="en-US" dirty="0"/>
          </a:p>
        </p:txBody>
      </p:sp>
    </p:spTree>
    <p:extLst>
      <p:ext uri="{BB962C8B-B14F-4D97-AF65-F5344CB8AC3E}">
        <p14:creationId xmlns:p14="http://schemas.microsoft.com/office/powerpoint/2010/main" val="1762538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lvl="0"/>
            <a:r>
              <a:rPr lang="en-US" altLang="zh-CN" dirty="0" smtClean="0"/>
              <a:t>3 </a:t>
            </a:r>
            <a:r>
              <a:rPr lang="zh-CN" altLang="zh-CN" dirty="0" smtClean="0"/>
              <a:t>检索</a:t>
            </a:r>
            <a:r>
              <a:rPr lang="zh-CN" altLang="zh-CN" dirty="0"/>
              <a:t>硬件信息</a:t>
            </a:r>
          </a:p>
          <a:p>
            <a:r>
              <a:rPr lang="en-US" altLang="zh-CN" dirty="0"/>
              <a:t>DirectSound</a:t>
            </a:r>
            <a:r>
              <a:rPr lang="zh-CN" altLang="zh-CN" dirty="0"/>
              <a:t>允许应用程序检索硬件信息，在一般情况下，这样做是不必要的，因为</a:t>
            </a:r>
            <a:r>
              <a:rPr lang="en-US" altLang="zh-CN" dirty="0"/>
              <a:t>DirectSound</a:t>
            </a:r>
            <a:r>
              <a:rPr lang="zh-CN" altLang="zh-CN" dirty="0"/>
              <a:t>可以自动有效的使用硬件加速，我们完全可以不用去管硬件是否具有某些能力，不过为了提高程序的效率，这样做还是有用处的。如前所述检索硬件信息使用</a:t>
            </a:r>
            <a:r>
              <a:rPr lang="en-US" altLang="zh-CN" dirty="0" err="1"/>
              <a:t>IDirectSound</a:t>
            </a:r>
            <a:r>
              <a:rPr lang="en-US" altLang="zh-CN" dirty="0"/>
              <a:t>::</a:t>
            </a:r>
            <a:r>
              <a:rPr lang="en-US" altLang="zh-CN" dirty="0" err="1"/>
              <a:t>GetCaps</a:t>
            </a:r>
            <a:r>
              <a:rPr lang="zh-CN" altLang="zh-CN" dirty="0"/>
              <a:t>方法，例如：</a:t>
            </a:r>
          </a:p>
          <a:p>
            <a:r>
              <a:rPr lang="en-US" altLang="zh-CN" dirty="0"/>
              <a:t>DSCAPS </a:t>
            </a:r>
            <a:r>
              <a:rPr lang="en-US" altLang="zh-CN" dirty="0" err="1"/>
              <a:t>dscaps</a:t>
            </a:r>
            <a:r>
              <a:rPr lang="en-US" altLang="zh-CN" dirty="0"/>
              <a:t>;</a:t>
            </a:r>
            <a:endParaRPr lang="zh-CN" altLang="zh-CN" dirty="0"/>
          </a:p>
          <a:p>
            <a:r>
              <a:rPr lang="en-US" altLang="zh-CN" dirty="0" err="1"/>
              <a:t>dscaps.dwSize</a:t>
            </a:r>
            <a:r>
              <a:rPr lang="en-US" altLang="zh-CN" dirty="0"/>
              <a:t> = </a:t>
            </a:r>
            <a:r>
              <a:rPr lang="en-US" altLang="zh-CN" dirty="0" err="1"/>
              <a:t>sizeof</a:t>
            </a:r>
            <a:r>
              <a:rPr lang="en-US" altLang="zh-CN" dirty="0"/>
              <a:t>(DSCAPS) ;</a:t>
            </a:r>
            <a:endParaRPr lang="zh-CN" altLang="zh-CN" dirty="0"/>
          </a:p>
          <a:p>
            <a:r>
              <a:rPr lang="en-US" altLang="zh-CN" dirty="0"/>
              <a:t>HRESULT </a:t>
            </a:r>
            <a:r>
              <a:rPr lang="en-US" altLang="zh-CN" dirty="0" err="1"/>
              <a:t>hr</a:t>
            </a:r>
            <a:r>
              <a:rPr lang="en-US" altLang="zh-CN" dirty="0"/>
              <a:t> = </a:t>
            </a:r>
            <a:r>
              <a:rPr lang="en-US" altLang="zh-CN" dirty="0" err="1"/>
              <a:t>lpDirectSound</a:t>
            </a:r>
            <a:r>
              <a:rPr lang="en-US" altLang="zh-CN" dirty="0"/>
              <a:t>-&gt;</a:t>
            </a:r>
            <a:r>
              <a:rPr lang="en-US" altLang="zh-CN" dirty="0" err="1"/>
              <a:t>lpVtbl</a:t>
            </a:r>
            <a:r>
              <a:rPr lang="en-US" altLang="zh-CN" dirty="0"/>
              <a:t>-&gt;</a:t>
            </a:r>
            <a:r>
              <a:rPr lang="en-US" altLang="zh-CN" dirty="0" err="1"/>
              <a:t>GetCaps</a:t>
            </a:r>
            <a:r>
              <a:rPr lang="en-US" altLang="zh-CN" dirty="0"/>
              <a:t>(</a:t>
            </a:r>
            <a:r>
              <a:rPr lang="en-US" altLang="zh-CN" dirty="0" err="1"/>
              <a:t>lpDirectSound</a:t>
            </a:r>
            <a:r>
              <a:rPr lang="en-US" altLang="zh-CN" dirty="0"/>
              <a:t>,&amp;</a:t>
            </a:r>
            <a:r>
              <a:rPr lang="en-US" altLang="zh-CN" dirty="0" err="1"/>
              <a:t>dscaps</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498670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lvl="0"/>
            <a:r>
              <a:rPr lang="en-US" altLang="zh-CN" dirty="0" smtClean="0"/>
              <a:t>4 </a:t>
            </a:r>
            <a:r>
              <a:rPr lang="zh-CN" altLang="zh-CN" dirty="0" smtClean="0"/>
              <a:t>创建</a:t>
            </a:r>
            <a:r>
              <a:rPr lang="zh-CN" altLang="zh-CN" dirty="0"/>
              <a:t>主缓冲区</a:t>
            </a:r>
          </a:p>
          <a:p>
            <a:r>
              <a:rPr lang="zh-CN" altLang="zh-CN" dirty="0"/>
              <a:t>初始化</a:t>
            </a:r>
            <a:r>
              <a:rPr lang="en-US" altLang="zh-CN" dirty="0"/>
              <a:t>DirectSound</a:t>
            </a:r>
            <a:r>
              <a:rPr lang="zh-CN" altLang="zh-CN" dirty="0"/>
              <a:t>，创建主缓冲区，设置主缓冲区的音频格式，并通过主缓冲区获取听者（</a:t>
            </a:r>
            <a:r>
              <a:rPr lang="en-US" altLang="zh-CN" dirty="0"/>
              <a:t>listener</a:t>
            </a:r>
            <a:r>
              <a:rPr lang="zh-CN" altLang="zh-CN" dirty="0"/>
              <a:t>）接口，这些工作可以在初始化时来做：</a:t>
            </a:r>
          </a:p>
          <a:p>
            <a:r>
              <a:rPr lang="en-US" altLang="zh-CN" dirty="0"/>
              <a:t>//</a:t>
            </a:r>
            <a:r>
              <a:rPr lang="zh-CN" altLang="zh-CN" dirty="0"/>
              <a:t>初始化</a:t>
            </a:r>
            <a:r>
              <a:rPr lang="en-US" altLang="zh-CN" dirty="0"/>
              <a:t>DirectSound</a:t>
            </a:r>
            <a:endParaRPr lang="zh-CN" altLang="zh-CN" dirty="0"/>
          </a:p>
          <a:p>
            <a:r>
              <a:rPr lang="en-US" altLang="zh-CN" dirty="0"/>
              <a:t>HRESULT </a:t>
            </a:r>
            <a:r>
              <a:rPr lang="en-US" altLang="zh-CN" dirty="0" err="1"/>
              <a:t>hr</a:t>
            </a:r>
            <a:r>
              <a:rPr lang="en-US" altLang="zh-CN" dirty="0"/>
              <a:t>;</a:t>
            </a:r>
            <a:endParaRPr lang="zh-CN" altLang="zh-CN" dirty="0"/>
          </a:p>
          <a:p>
            <a:r>
              <a:rPr lang="en-US" altLang="zh-CN" dirty="0"/>
              <a:t>if(FAILED(</a:t>
            </a:r>
            <a:r>
              <a:rPr lang="en-US" altLang="zh-CN" dirty="0" err="1"/>
              <a:t>hr</a:t>
            </a:r>
            <a:r>
              <a:rPr lang="en-US" altLang="zh-CN" dirty="0"/>
              <a:t> = DirectSoundCreate8(NULL,&amp;</a:t>
            </a:r>
            <a:r>
              <a:rPr lang="en-US" altLang="zh-CN" dirty="0" err="1"/>
              <a:t>g_pDsd,NULL</a:t>
            </a:r>
            <a:r>
              <a:rPr lang="en-US" altLang="zh-CN" dirty="0"/>
              <a:t>)))</a:t>
            </a:r>
            <a:endParaRPr lang="zh-CN" altLang="zh-CN" dirty="0"/>
          </a:p>
          <a:p>
            <a:r>
              <a:rPr lang="zh-CN" altLang="zh-CN" dirty="0"/>
              <a:t>　</a:t>
            </a:r>
            <a:r>
              <a:rPr lang="en-US" altLang="zh-CN" dirty="0"/>
              <a:t>        return FALSE;</a:t>
            </a:r>
            <a:endParaRPr lang="zh-CN" altLang="zh-CN" dirty="0"/>
          </a:p>
          <a:p>
            <a:r>
              <a:rPr lang="en-US" altLang="zh-CN" dirty="0"/>
              <a:t>if(FAILED(</a:t>
            </a:r>
            <a:r>
              <a:rPr lang="en-US" altLang="zh-CN" dirty="0" err="1"/>
              <a:t>hr</a:t>
            </a:r>
            <a:r>
              <a:rPr lang="en-US" altLang="zh-CN" dirty="0"/>
              <a:t> = </a:t>
            </a:r>
            <a:r>
              <a:rPr lang="en-US" altLang="zh-CN" dirty="0" err="1"/>
              <a:t>g_pDsd</a:t>
            </a:r>
            <a:r>
              <a:rPr lang="en-US" altLang="zh-CN" dirty="0"/>
              <a:t>-&gt;</a:t>
            </a:r>
            <a:r>
              <a:rPr lang="en-US" altLang="zh-CN" dirty="0" err="1"/>
              <a:t>SetCooperativeLevel</a:t>
            </a:r>
            <a:r>
              <a:rPr lang="en-US" altLang="zh-CN" dirty="0"/>
              <a:t>(</a:t>
            </a:r>
            <a:r>
              <a:rPr lang="en-US" altLang="zh-CN" dirty="0" err="1"/>
              <a:t>m_hWnd,DSSCL_PRIORITY</a:t>
            </a:r>
            <a:r>
              <a:rPr lang="en-US" altLang="zh-CN" dirty="0"/>
              <a:t>)))</a:t>
            </a:r>
            <a:endParaRPr lang="zh-CN" altLang="zh-CN" dirty="0"/>
          </a:p>
          <a:p>
            <a:r>
              <a:rPr lang="zh-CN" altLang="zh-CN" dirty="0"/>
              <a:t>　</a:t>
            </a:r>
            <a:r>
              <a:rPr lang="en-US" altLang="zh-CN" dirty="0"/>
              <a:t>        return FALSE;</a:t>
            </a:r>
            <a:endParaRPr lang="zh-CN" altLang="zh-CN" dirty="0"/>
          </a:p>
          <a:p>
            <a:r>
              <a:rPr lang="en-US" altLang="zh-CN" dirty="0"/>
              <a:t> </a:t>
            </a:r>
            <a:endParaRPr lang="zh-CN" altLang="zh-CN" dirty="0"/>
          </a:p>
          <a:p>
            <a:r>
              <a:rPr lang="en-US" altLang="zh-CN" dirty="0"/>
              <a:t>//</a:t>
            </a:r>
            <a:r>
              <a:rPr lang="zh-CN" altLang="zh-CN" dirty="0"/>
              <a:t>初始化</a:t>
            </a:r>
            <a:r>
              <a:rPr lang="en-US" altLang="zh-CN" dirty="0" err="1"/>
              <a:t>Directsound</a:t>
            </a:r>
            <a:r>
              <a:rPr lang="en-US" altLang="zh-CN" dirty="0"/>
              <a:t> </a:t>
            </a:r>
            <a:r>
              <a:rPr lang="zh-CN" altLang="zh-CN" dirty="0"/>
              <a:t>的主缓冲区，并设置格式</a:t>
            </a:r>
          </a:p>
          <a:p>
            <a:r>
              <a:rPr lang="en-US" altLang="zh-CN" dirty="0"/>
              <a:t>LPDIRECTSOUNDBUFFER </a:t>
            </a:r>
            <a:r>
              <a:rPr lang="en-US" altLang="zh-CN" dirty="0" err="1"/>
              <a:t>pDSBPrimary</a:t>
            </a:r>
            <a:r>
              <a:rPr lang="en-US" altLang="zh-CN" dirty="0"/>
              <a:t> = NULL;</a:t>
            </a:r>
            <a:endParaRPr lang="zh-CN" altLang="zh-CN" dirty="0"/>
          </a:p>
          <a:p>
            <a:r>
              <a:rPr lang="en-US" altLang="zh-CN" dirty="0"/>
              <a:t>DSBUFFERDESC </a:t>
            </a:r>
            <a:r>
              <a:rPr lang="en-US" altLang="zh-CN" dirty="0" err="1"/>
              <a:t>dsbdesc</a:t>
            </a:r>
            <a:r>
              <a:rPr lang="en-US" altLang="zh-CN" dirty="0"/>
              <a:t> ;</a:t>
            </a:r>
            <a:endParaRPr lang="zh-CN" altLang="zh-CN" dirty="0"/>
          </a:p>
          <a:p>
            <a:r>
              <a:rPr lang="en-US" altLang="zh-CN" dirty="0" err="1"/>
              <a:t>ZeroMemory</a:t>
            </a:r>
            <a:r>
              <a:rPr lang="en-US" altLang="zh-CN" dirty="0"/>
              <a:t>(&amp;</a:t>
            </a:r>
            <a:r>
              <a:rPr lang="en-US" altLang="zh-CN" dirty="0" err="1"/>
              <a:t>dsbdesc,sizeof</a:t>
            </a:r>
            <a:r>
              <a:rPr lang="en-US" altLang="zh-CN" dirty="0"/>
              <a:t>(DSBUFFERDESC));</a:t>
            </a:r>
            <a:endParaRPr lang="zh-CN" altLang="zh-CN" dirty="0"/>
          </a:p>
          <a:p>
            <a:r>
              <a:rPr lang="en-US" altLang="zh-CN" dirty="0" err="1"/>
              <a:t>dsbdesc.dwSize</a:t>
            </a:r>
            <a:r>
              <a:rPr lang="en-US" altLang="zh-CN" dirty="0"/>
              <a:t> = </a:t>
            </a:r>
            <a:r>
              <a:rPr lang="en-US" altLang="zh-CN" dirty="0" err="1"/>
              <a:t>sizeof</a:t>
            </a:r>
            <a:r>
              <a:rPr lang="en-US" altLang="zh-CN" dirty="0"/>
              <a:t>(DSBUFFERDESC);</a:t>
            </a:r>
            <a:endParaRPr lang="zh-CN" altLang="zh-CN" dirty="0"/>
          </a:p>
          <a:p>
            <a:r>
              <a:rPr lang="en-US" altLang="zh-CN" dirty="0" err="1"/>
              <a:t>dsbdesc.dwFlags</a:t>
            </a:r>
            <a:r>
              <a:rPr lang="en-US" altLang="zh-CN" dirty="0"/>
              <a:t> = DSBCAPS_CTRL3D | DSBCAPS_PRIMARYBUFFER;//</a:t>
            </a:r>
            <a:r>
              <a:rPr lang="zh-CN" altLang="zh-CN" dirty="0"/>
              <a:t>一定不要忘记创建主缓冲区的时候要设置</a:t>
            </a:r>
            <a:r>
              <a:rPr lang="en-US" altLang="zh-CN" dirty="0"/>
              <a:t>DSBCAPS_CTRL3D</a:t>
            </a:r>
            <a:r>
              <a:rPr lang="zh-CN" altLang="zh-CN" dirty="0"/>
              <a:t>标志。只有指定了这个标志，才能从这个辅助缓冲区中请求到三维的</a:t>
            </a:r>
            <a:r>
              <a:rPr lang="en-US" altLang="zh-CN" dirty="0"/>
              <a:t>buffer</a:t>
            </a:r>
            <a:r>
              <a:rPr lang="zh-CN" altLang="zh-CN" dirty="0"/>
              <a:t>指针。</a:t>
            </a:r>
          </a:p>
          <a:p>
            <a:r>
              <a:rPr lang="en-US" altLang="zh-CN" dirty="0"/>
              <a:t> </a:t>
            </a:r>
            <a:endParaRPr lang="zh-CN" altLang="zh-CN" dirty="0"/>
          </a:p>
          <a:p>
            <a:r>
              <a:rPr lang="en-US" altLang="zh-CN" dirty="0"/>
              <a:t>if(FAILED(</a:t>
            </a:r>
            <a:r>
              <a:rPr lang="en-US" altLang="zh-CN" dirty="0" err="1"/>
              <a:t>hr</a:t>
            </a:r>
            <a:r>
              <a:rPr lang="en-US" altLang="zh-CN" dirty="0"/>
              <a:t> = </a:t>
            </a:r>
            <a:r>
              <a:rPr lang="en-US" altLang="zh-CN" dirty="0" err="1"/>
              <a:t>g_pDsd</a:t>
            </a:r>
            <a:r>
              <a:rPr lang="en-US" altLang="zh-CN" dirty="0"/>
              <a:t>-&gt;</a:t>
            </a:r>
            <a:r>
              <a:rPr lang="en-US" altLang="zh-CN" dirty="0" err="1"/>
              <a:t>CreateSoundBuffer</a:t>
            </a:r>
            <a:r>
              <a:rPr lang="en-US" altLang="zh-CN" dirty="0"/>
              <a:t>(&amp;</a:t>
            </a:r>
            <a:r>
              <a:rPr lang="en-US" altLang="zh-CN" dirty="0" err="1"/>
              <a:t>dsbdesc</a:t>
            </a:r>
            <a:r>
              <a:rPr lang="en-US" altLang="zh-CN" dirty="0"/>
              <a:t>,&amp;</a:t>
            </a:r>
            <a:r>
              <a:rPr lang="en-US" altLang="zh-CN" dirty="0" err="1"/>
              <a:t>pDSBPrimary</a:t>
            </a:r>
            <a:r>
              <a:rPr lang="en-US" altLang="zh-CN" dirty="0"/>
              <a:t> ,NULL)))</a:t>
            </a:r>
            <a:endParaRPr lang="zh-CN" altLang="zh-CN" dirty="0"/>
          </a:p>
          <a:p>
            <a:r>
              <a:rPr lang="zh-CN" altLang="zh-CN" dirty="0"/>
              <a:t>　</a:t>
            </a:r>
            <a:r>
              <a:rPr lang="en-US" altLang="zh-CN" dirty="0"/>
              <a:t> </a:t>
            </a:r>
            <a:r>
              <a:rPr lang="en-US" altLang="zh-CN" dirty="0" err="1"/>
              <a:t>rurn</a:t>
            </a:r>
            <a:r>
              <a:rPr lang="en-US" altLang="zh-CN" dirty="0"/>
              <a:t> FALSE;</a:t>
            </a:r>
            <a:endParaRPr lang="zh-CN" altLang="zh-CN" dirty="0"/>
          </a:p>
          <a:p>
            <a:r>
              <a:rPr lang="en-US" altLang="zh-CN" dirty="0"/>
              <a:t> </a:t>
            </a:r>
            <a:endParaRPr lang="zh-CN" altLang="zh-CN" dirty="0"/>
          </a:p>
          <a:p>
            <a:r>
              <a:rPr lang="en-US" altLang="zh-CN" dirty="0"/>
              <a:t>WAVEFORMATEX </a:t>
            </a:r>
            <a:r>
              <a:rPr lang="en-US" altLang="zh-CN" dirty="0" err="1"/>
              <a:t>wfx</a:t>
            </a:r>
            <a:r>
              <a:rPr lang="en-US" altLang="zh-CN" dirty="0"/>
              <a:t>;</a:t>
            </a:r>
            <a:endParaRPr lang="zh-CN" altLang="zh-CN" dirty="0"/>
          </a:p>
          <a:p>
            <a:r>
              <a:rPr lang="en-US" altLang="zh-CN" dirty="0" err="1"/>
              <a:t>ZeroMemory</a:t>
            </a:r>
            <a:r>
              <a:rPr lang="en-US" altLang="zh-CN" dirty="0"/>
              <a:t>( &amp;</a:t>
            </a:r>
            <a:r>
              <a:rPr lang="en-US" altLang="zh-CN" dirty="0" err="1"/>
              <a:t>wfx</a:t>
            </a:r>
            <a:r>
              <a:rPr lang="en-US" altLang="zh-CN" dirty="0"/>
              <a:t>, </a:t>
            </a:r>
            <a:r>
              <a:rPr lang="en-US" altLang="zh-CN" dirty="0" err="1"/>
              <a:t>sizeof</a:t>
            </a:r>
            <a:r>
              <a:rPr lang="en-US" altLang="zh-CN" dirty="0"/>
              <a:t>(WAVEFORMATEX) ); </a:t>
            </a:r>
            <a:endParaRPr lang="zh-CN" altLang="zh-CN" dirty="0"/>
          </a:p>
          <a:p>
            <a:r>
              <a:rPr lang="en-US" altLang="zh-CN" dirty="0" err="1"/>
              <a:t>wfx.wFormatTag</a:t>
            </a:r>
            <a:r>
              <a:rPr lang="en-US" altLang="zh-CN" dirty="0"/>
              <a:t> = (WORD) WAVE_FORMAT_PCM; </a:t>
            </a:r>
            <a:endParaRPr lang="zh-CN" altLang="zh-CN" dirty="0"/>
          </a:p>
          <a:p>
            <a:r>
              <a:rPr lang="en-US" altLang="zh-CN" dirty="0" err="1"/>
              <a:t>wfx.nChannels</a:t>
            </a:r>
            <a:r>
              <a:rPr lang="en-US" altLang="zh-CN" dirty="0"/>
              <a:t> = WAVECHANNEL ; </a:t>
            </a:r>
            <a:endParaRPr lang="zh-CN" altLang="zh-CN" dirty="0"/>
          </a:p>
          <a:p>
            <a:r>
              <a:rPr lang="en-US" altLang="zh-CN" dirty="0" err="1"/>
              <a:t>wfx.nSamplesPerSec</a:t>
            </a:r>
            <a:r>
              <a:rPr lang="en-US" altLang="zh-CN" dirty="0"/>
              <a:t> = WAVESAMPLEPERSEC ; </a:t>
            </a:r>
            <a:endParaRPr lang="zh-CN" altLang="zh-CN" dirty="0"/>
          </a:p>
          <a:p>
            <a:r>
              <a:rPr lang="en-US" altLang="zh-CN" dirty="0" err="1"/>
              <a:t>wfx.wBitsPerSample</a:t>
            </a:r>
            <a:r>
              <a:rPr lang="en-US" altLang="zh-CN" dirty="0"/>
              <a:t> = WAVEBITSPERSAMPLE ; </a:t>
            </a:r>
            <a:endParaRPr lang="zh-CN" altLang="zh-CN" dirty="0"/>
          </a:p>
          <a:p>
            <a:r>
              <a:rPr lang="en-US" altLang="zh-CN" dirty="0" err="1"/>
              <a:t>wfx.nBlockAlign</a:t>
            </a:r>
            <a:r>
              <a:rPr lang="en-US" altLang="zh-CN" dirty="0"/>
              <a:t> = (WORD) (</a:t>
            </a:r>
            <a:r>
              <a:rPr lang="en-US" altLang="zh-CN" dirty="0" err="1"/>
              <a:t>wfx.wBitsPerSample</a:t>
            </a:r>
            <a:r>
              <a:rPr lang="en-US" altLang="zh-CN" dirty="0"/>
              <a:t> / 8 * </a:t>
            </a:r>
            <a:r>
              <a:rPr lang="en-US" altLang="zh-CN" dirty="0" err="1"/>
              <a:t>wfx.nChannels</a:t>
            </a:r>
            <a:r>
              <a:rPr lang="en-US" altLang="zh-CN" dirty="0"/>
              <a:t>);</a:t>
            </a:r>
            <a:endParaRPr lang="zh-CN" altLang="zh-CN" dirty="0"/>
          </a:p>
          <a:p>
            <a:r>
              <a:rPr lang="en-US" altLang="zh-CN" dirty="0" err="1"/>
              <a:t>wfx.nAvgBytesPerSec</a:t>
            </a:r>
            <a:r>
              <a:rPr lang="en-US" altLang="zh-CN" dirty="0"/>
              <a:t> = (DWORD) (</a:t>
            </a:r>
            <a:r>
              <a:rPr lang="en-US" altLang="zh-CN" dirty="0" err="1"/>
              <a:t>wfx.nSamplesPerSec</a:t>
            </a:r>
            <a:r>
              <a:rPr lang="en-US" altLang="zh-CN" dirty="0"/>
              <a:t> * </a:t>
            </a:r>
            <a:r>
              <a:rPr lang="en-US" altLang="zh-CN" dirty="0" err="1"/>
              <a:t>wfx.nBlockAlign</a:t>
            </a:r>
            <a:r>
              <a:rPr lang="en-US" altLang="zh-CN" dirty="0"/>
              <a:t>);</a:t>
            </a:r>
            <a:endParaRPr lang="zh-CN" altLang="zh-CN" dirty="0"/>
          </a:p>
          <a:p>
            <a:r>
              <a:rPr lang="en-US" altLang="zh-CN" dirty="0"/>
              <a:t>if( FAILED( </a:t>
            </a:r>
            <a:r>
              <a:rPr lang="en-US" altLang="zh-CN" dirty="0" err="1"/>
              <a:t>hr</a:t>
            </a:r>
            <a:r>
              <a:rPr lang="en-US" altLang="zh-CN" dirty="0"/>
              <a:t> = </a:t>
            </a:r>
            <a:r>
              <a:rPr lang="en-US" altLang="zh-CN" dirty="0" err="1"/>
              <a:t>pDSBPrimary</a:t>
            </a:r>
            <a:r>
              <a:rPr lang="en-US" altLang="zh-CN" dirty="0"/>
              <a:t>-&gt;</a:t>
            </a:r>
            <a:r>
              <a:rPr lang="en-US" altLang="zh-CN" dirty="0" err="1"/>
              <a:t>SetFormat</a:t>
            </a:r>
            <a:r>
              <a:rPr lang="en-US" altLang="zh-CN" dirty="0"/>
              <a:t>(&amp;</a:t>
            </a:r>
            <a:r>
              <a:rPr lang="en-US" altLang="zh-CN" dirty="0" err="1"/>
              <a:t>wfx</a:t>
            </a:r>
            <a:r>
              <a:rPr lang="en-US" altLang="zh-CN" dirty="0"/>
              <a:t>) ) ) //</a:t>
            </a:r>
            <a:r>
              <a:rPr lang="zh-CN" altLang="zh-CN" dirty="0"/>
              <a:t>设置缓冲区的音频格式。</a:t>
            </a:r>
          </a:p>
          <a:p>
            <a:r>
              <a:rPr lang="zh-CN" altLang="zh-CN" dirty="0"/>
              <a:t>　</a:t>
            </a:r>
            <a:r>
              <a:rPr lang="en-US" altLang="zh-CN" dirty="0"/>
              <a:t>return FALSE;</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113080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pPr lvl="0"/>
            <a:r>
              <a:rPr lang="en-US" altLang="zh-CN" dirty="0" smtClean="0"/>
              <a:t>5 </a:t>
            </a:r>
            <a:r>
              <a:rPr lang="zh-CN" altLang="zh-CN" dirty="0" smtClean="0"/>
              <a:t>向</a:t>
            </a:r>
            <a:r>
              <a:rPr lang="zh-CN" altLang="zh-CN" dirty="0"/>
              <a:t>主缓冲区写数据</a:t>
            </a:r>
          </a:p>
          <a:p>
            <a:r>
              <a:rPr lang="zh-CN" altLang="zh-CN" dirty="0"/>
              <a:t>当应用程序需要一些特殊的混音或特效，而辅助缓冲区不支持这些功能时， </a:t>
            </a:r>
            <a:r>
              <a:rPr lang="en-US" altLang="zh-CN" dirty="0"/>
              <a:t>DirectSound</a:t>
            </a:r>
            <a:r>
              <a:rPr lang="zh-CN" altLang="zh-CN" dirty="0"/>
              <a:t>允许直接操作主缓冲区来满足这些需求。但是当获得操作主缓冲区的权限时，其它的</a:t>
            </a:r>
            <a:r>
              <a:rPr lang="en-US" altLang="zh-CN" dirty="0"/>
              <a:t>DirectSound</a:t>
            </a:r>
            <a:r>
              <a:rPr lang="zh-CN" altLang="zh-CN" dirty="0"/>
              <a:t>特性就变得不可用了，例如辅助缓冲区没法混音，硬件加速混音器也无法工作。大多数应用程序应该使用辅助缓冲区避免直接操作主缓冲区，因为申请大块的辅助缓冲区，可以提高足够长的写入时间，从而避免了音频数据产生缝隙的危险。只有当主缓冲区硬件没有被锁定时才能操作它，所以可以通过</a:t>
            </a:r>
            <a:r>
              <a:rPr lang="en-US" altLang="zh-CN" dirty="0"/>
              <a:t>IDirectSoundBuffer8::</a:t>
            </a:r>
            <a:r>
              <a:rPr lang="en-US" altLang="zh-CN" dirty="0" err="1"/>
              <a:t>GetCaps</a:t>
            </a:r>
            <a:r>
              <a:rPr lang="zh-CN" altLang="zh-CN" dirty="0"/>
              <a:t>函数来查询，该函数的参数结构</a:t>
            </a:r>
            <a:r>
              <a:rPr lang="en-US" altLang="zh-CN" dirty="0" err="1"/>
              <a:t>dwFlages</a:t>
            </a:r>
            <a:r>
              <a:rPr lang="zh-CN" altLang="zh-CN" dirty="0"/>
              <a:t>成员设置为</a:t>
            </a:r>
            <a:r>
              <a:rPr lang="en-US" altLang="zh-CN" dirty="0"/>
              <a:t>DSBCAPS_LOCHARDWARE</a:t>
            </a:r>
            <a:r>
              <a:rPr lang="zh-CN" altLang="zh-CN" dirty="0"/>
              <a:t>，如果想锁定一个正在被枚举的主缓冲区会失败。通过</a:t>
            </a:r>
            <a:r>
              <a:rPr lang="en-US" altLang="zh-CN" dirty="0"/>
              <a:t>IDirectSound8::</a:t>
            </a:r>
            <a:r>
              <a:rPr lang="en-US" altLang="zh-CN" dirty="0" err="1"/>
              <a:t>CreateSoundBuffer</a:t>
            </a:r>
            <a:r>
              <a:rPr lang="zh-CN" altLang="zh-CN" dirty="0"/>
              <a:t>函数来创建主缓冲区，只要设置</a:t>
            </a:r>
            <a:r>
              <a:rPr lang="en-US" altLang="zh-CN" dirty="0"/>
              <a:t>DSBCAPS_PRIMARYBUFFER</a:t>
            </a:r>
            <a:r>
              <a:rPr lang="zh-CN" altLang="zh-CN" dirty="0"/>
              <a:t>标志即可。同时要设置合作度为</a:t>
            </a:r>
            <a:r>
              <a:rPr lang="en-US" altLang="zh-CN" dirty="0"/>
              <a:t>DSSCL_WRITEPRIMARY</a:t>
            </a:r>
            <a:r>
              <a:rPr lang="zh-CN" altLang="zh-CN" dirty="0"/>
              <a:t>。另外</a:t>
            </a:r>
            <a:r>
              <a:rPr lang="en-US" altLang="zh-CN" dirty="0" err="1"/>
              <a:t>CustomMixer</a:t>
            </a:r>
            <a:r>
              <a:rPr lang="zh-CN" altLang="zh-CN" dirty="0"/>
              <a:t>函数是用来将几个音频流混音的函数。</a:t>
            </a:r>
          </a:p>
          <a:p>
            <a:endParaRPr lang="zh-CN" altLang="en-US" dirty="0"/>
          </a:p>
        </p:txBody>
      </p:sp>
    </p:spTree>
    <p:extLst>
      <p:ext uri="{BB962C8B-B14F-4D97-AF65-F5344CB8AC3E}">
        <p14:creationId xmlns:p14="http://schemas.microsoft.com/office/powerpoint/2010/main" val="304038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pPr lvl="0"/>
            <a:r>
              <a:rPr lang="en-US" altLang="zh-CN" dirty="0" smtClean="0"/>
              <a:t>6 </a:t>
            </a:r>
            <a:r>
              <a:rPr lang="zh-CN" altLang="zh-CN" dirty="0" smtClean="0"/>
              <a:t>创建</a:t>
            </a:r>
            <a:r>
              <a:rPr lang="zh-CN" altLang="zh-CN" dirty="0"/>
              <a:t>次缓冲区</a:t>
            </a:r>
          </a:p>
          <a:p>
            <a:r>
              <a:rPr lang="zh-CN" altLang="zh-CN" dirty="0"/>
              <a:t>次缓冲区用来装入实际的声音数据，因此，必须根据实际声音大小，创建一相应大小的次缓冲区。创建辅助缓冲区，通过辅助缓冲区获取</a:t>
            </a:r>
            <a:r>
              <a:rPr lang="en-US" altLang="zh-CN" dirty="0"/>
              <a:t>3D Buffer</a:t>
            </a:r>
            <a:r>
              <a:rPr lang="zh-CN" altLang="zh-CN" dirty="0"/>
              <a:t>指针。</a:t>
            </a:r>
          </a:p>
          <a:p>
            <a:r>
              <a:rPr lang="en-US" altLang="zh-CN" dirty="0"/>
              <a:t>DSBUFFERDESC </a:t>
            </a:r>
            <a:r>
              <a:rPr lang="en-US" altLang="zh-CN" dirty="0" err="1"/>
              <a:t>dsbd</a:t>
            </a:r>
            <a:r>
              <a:rPr lang="en-US" altLang="zh-CN" dirty="0"/>
              <a:t>;</a:t>
            </a:r>
            <a:endParaRPr lang="zh-CN" altLang="zh-CN" dirty="0"/>
          </a:p>
          <a:p>
            <a:r>
              <a:rPr lang="en-US" altLang="zh-CN" dirty="0" err="1"/>
              <a:t>ZeroMemory</a:t>
            </a:r>
            <a:r>
              <a:rPr lang="en-US" altLang="zh-CN" dirty="0"/>
              <a:t>( &amp;</a:t>
            </a:r>
            <a:r>
              <a:rPr lang="en-US" altLang="zh-CN" dirty="0" err="1"/>
              <a:t>dsbd</a:t>
            </a:r>
            <a:r>
              <a:rPr lang="en-US" altLang="zh-CN" dirty="0"/>
              <a:t>, </a:t>
            </a:r>
            <a:r>
              <a:rPr lang="en-US" altLang="zh-CN" dirty="0" err="1"/>
              <a:t>sizeof</a:t>
            </a:r>
            <a:r>
              <a:rPr lang="en-US" altLang="zh-CN" dirty="0"/>
              <a:t>(DSBUFFERDESC) );</a:t>
            </a:r>
            <a:endParaRPr lang="zh-CN" altLang="zh-CN" dirty="0"/>
          </a:p>
          <a:p>
            <a:r>
              <a:rPr lang="en-US" altLang="zh-CN" dirty="0" err="1"/>
              <a:t>dsbd.dwSize</a:t>
            </a:r>
            <a:r>
              <a:rPr lang="en-US" altLang="zh-CN" dirty="0"/>
              <a:t> = </a:t>
            </a:r>
            <a:r>
              <a:rPr lang="en-US" altLang="zh-CN" dirty="0" err="1"/>
              <a:t>sizeof</a:t>
            </a:r>
            <a:r>
              <a:rPr lang="en-US" altLang="zh-CN" dirty="0"/>
              <a:t>(DSBUFFERDESC);</a:t>
            </a:r>
            <a:endParaRPr lang="zh-CN" altLang="zh-CN" dirty="0"/>
          </a:p>
          <a:p>
            <a:r>
              <a:rPr lang="en-US" altLang="zh-CN" dirty="0" err="1"/>
              <a:t>dsbd.dwFlags</a:t>
            </a:r>
            <a:r>
              <a:rPr lang="en-US" altLang="zh-CN" dirty="0"/>
              <a:t> = DSBCAPS_CTRL3D| DSBCAPS_GLOBALFOCUS | DSBCAPS_CTRLPOSITIONNOTIFY |DSBCAPS_GETCURRENTPOSITION2;</a:t>
            </a:r>
            <a:endParaRPr lang="zh-CN" altLang="zh-CN" dirty="0"/>
          </a:p>
          <a:p>
            <a:r>
              <a:rPr lang="en-US" altLang="zh-CN" dirty="0"/>
              <a:t>//</a:t>
            </a:r>
            <a:r>
              <a:rPr lang="zh-CN" altLang="zh-CN" dirty="0"/>
              <a:t>看看创建辅助缓冲区的</a:t>
            </a:r>
            <a:r>
              <a:rPr lang="en-US" altLang="zh-CN" dirty="0"/>
              <a:t>buffer</a:t>
            </a:r>
            <a:r>
              <a:rPr lang="zh-CN" altLang="zh-CN" dirty="0"/>
              <a:t>时设置的标志，三维的标志自然是需要的，还有一个标需要</a:t>
            </a:r>
          </a:p>
          <a:p>
            <a:r>
              <a:rPr lang="en-US" altLang="zh-CN" dirty="0"/>
              <a:t>//</a:t>
            </a:r>
            <a:r>
              <a:rPr lang="zh-CN" altLang="zh-CN" dirty="0"/>
              <a:t>注意，</a:t>
            </a:r>
            <a:r>
              <a:rPr lang="en-US" altLang="zh-CN" dirty="0"/>
              <a:t>DSBCAPS_CTRLPOSITIONNOTIFY</a:t>
            </a:r>
            <a:r>
              <a:rPr lang="zh-CN" altLang="zh-CN" dirty="0"/>
              <a:t>，如果采用的流（</a:t>
            </a:r>
            <a:r>
              <a:rPr lang="en-US" altLang="zh-CN" dirty="0"/>
              <a:t>stream</a:t>
            </a:r>
            <a:r>
              <a:rPr lang="zh-CN" altLang="zh-CN" dirty="0"/>
              <a:t>）</a:t>
            </a:r>
            <a:r>
              <a:rPr lang="en-US" altLang="zh-CN" dirty="0"/>
              <a:t>buffer</a:t>
            </a:r>
            <a:r>
              <a:rPr lang="zh-CN" altLang="zh-CN" dirty="0"/>
              <a:t>的话，就需</a:t>
            </a:r>
            <a:r>
              <a:rPr lang="en-US" altLang="zh-CN" dirty="0"/>
              <a:t>//</a:t>
            </a:r>
            <a:r>
              <a:rPr lang="zh-CN" altLang="zh-CN" dirty="0"/>
              <a:t>要边播放，边向</a:t>
            </a:r>
            <a:r>
              <a:rPr lang="en-US" altLang="zh-CN" dirty="0"/>
              <a:t>buffer</a:t>
            </a:r>
            <a:r>
              <a:rPr lang="zh-CN" altLang="zh-CN" dirty="0"/>
              <a:t>中填充数据，就需要设置这个标志，这样在</a:t>
            </a:r>
            <a:r>
              <a:rPr lang="en-US" altLang="zh-CN" dirty="0"/>
              <a:t>DirectSound</a:t>
            </a:r>
            <a:r>
              <a:rPr lang="zh-CN" altLang="zh-CN" dirty="0"/>
              <a:t>播放到指定</a:t>
            </a:r>
            <a:r>
              <a:rPr lang="en-US" altLang="zh-CN" dirty="0"/>
              <a:t>//</a:t>
            </a:r>
            <a:r>
              <a:rPr lang="zh-CN" altLang="zh-CN" dirty="0"/>
              <a:t>位置时，就会触发事件。</a:t>
            </a:r>
          </a:p>
          <a:p>
            <a:r>
              <a:rPr lang="en-US" altLang="zh-CN" dirty="0"/>
              <a:t>//</a:t>
            </a:r>
            <a:r>
              <a:rPr lang="en-US" altLang="zh-CN" dirty="0" err="1"/>
              <a:t>dsbd.dwBufferBytes</a:t>
            </a:r>
            <a:r>
              <a:rPr lang="en-US" altLang="zh-CN" dirty="0"/>
              <a:t> =MAX_AUDIO_BUF * BUFFERNOTIFYSIZE ;//</a:t>
            </a:r>
            <a:r>
              <a:rPr lang="zh-CN" altLang="zh-CN" dirty="0"/>
              <a:t>如果采用流</a:t>
            </a:r>
            <a:r>
              <a:rPr lang="en-US" altLang="zh-CN" dirty="0"/>
              <a:t>buffer</a:t>
            </a:r>
            <a:r>
              <a:rPr lang="zh-CN" altLang="zh-CN" dirty="0"/>
              <a:t>，可以设置适当的</a:t>
            </a:r>
            <a:r>
              <a:rPr lang="en-US" altLang="zh-CN" dirty="0"/>
              <a:t>buffer</a:t>
            </a:r>
            <a:r>
              <a:rPr lang="zh-CN" altLang="zh-CN" dirty="0"/>
              <a:t>大小。</a:t>
            </a:r>
          </a:p>
          <a:p>
            <a:r>
              <a:rPr lang="en-US" altLang="zh-CN" dirty="0" err="1"/>
              <a:t>dsbd.dwBufferBytes</a:t>
            </a:r>
            <a:r>
              <a:rPr lang="en-US" altLang="zh-CN" dirty="0"/>
              <a:t> =</a:t>
            </a:r>
            <a:r>
              <a:rPr lang="en-US" altLang="zh-CN" dirty="0" err="1"/>
              <a:t>g_pWaveFile</a:t>
            </a:r>
            <a:r>
              <a:rPr lang="en-US" altLang="zh-CN" dirty="0"/>
              <a:t>-&gt;</a:t>
            </a:r>
            <a:r>
              <a:rPr lang="en-US" altLang="zh-CN" dirty="0" err="1"/>
              <a:t>GetSize</a:t>
            </a:r>
            <a:r>
              <a:rPr lang="en-US" altLang="zh-CN" dirty="0"/>
              <a:t>(); // </a:t>
            </a:r>
            <a:r>
              <a:rPr lang="zh-CN" altLang="zh-CN" dirty="0"/>
              <a:t>如果采用静态</a:t>
            </a:r>
            <a:r>
              <a:rPr lang="en-US" altLang="zh-CN" dirty="0"/>
              <a:t>buffer</a:t>
            </a:r>
            <a:r>
              <a:rPr lang="zh-CN" altLang="zh-CN" dirty="0"/>
              <a:t>，那么</a:t>
            </a:r>
            <a:r>
              <a:rPr lang="en-US" altLang="zh-CN" dirty="0"/>
              <a:t>buffer</a:t>
            </a:r>
            <a:r>
              <a:rPr lang="zh-CN" altLang="zh-CN" dirty="0"/>
              <a:t>的大小就是文件的大小了。</a:t>
            </a:r>
          </a:p>
          <a:p>
            <a:r>
              <a:rPr lang="en-US" altLang="zh-CN" dirty="0"/>
              <a:t>dsbd.guid3DAlgorithm = guid3DAlgorithm;</a:t>
            </a:r>
            <a:endParaRPr lang="zh-CN" altLang="zh-CN" dirty="0"/>
          </a:p>
          <a:p>
            <a:r>
              <a:rPr lang="en-US" altLang="zh-CN" dirty="0" err="1"/>
              <a:t>dsbd.lpwfxFormat</a:t>
            </a:r>
            <a:r>
              <a:rPr lang="en-US" altLang="zh-CN" dirty="0"/>
              <a:t> = </a:t>
            </a:r>
            <a:r>
              <a:rPr lang="en-US" altLang="zh-CN" dirty="0" err="1"/>
              <a:t>g_pWaveFile</a:t>
            </a:r>
            <a:r>
              <a:rPr lang="en-US" altLang="zh-CN" dirty="0"/>
              <a:t>-&gt;</a:t>
            </a:r>
            <a:r>
              <a:rPr lang="en-US" altLang="zh-CN" dirty="0" err="1"/>
              <a:t>m_pwfx</a:t>
            </a:r>
            <a:r>
              <a:rPr lang="en-US" altLang="zh-CN" dirty="0"/>
              <a:t>;</a:t>
            </a:r>
            <a:endParaRPr lang="zh-CN" altLang="zh-CN" dirty="0"/>
          </a:p>
          <a:p>
            <a:r>
              <a:rPr lang="en-US" altLang="zh-CN" dirty="0"/>
              <a:t> </a:t>
            </a:r>
            <a:endParaRPr lang="zh-CN" altLang="zh-CN" dirty="0"/>
          </a:p>
          <a:p>
            <a:r>
              <a:rPr lang="en-US" altLang="zh-CN" dirty="0"/>
              <a:t>if(FAILED(</a:t>
            </a:r>
            <a:r>
              <a:rPr lang="en-US" altLang="zh-CN" dirty="0" err="1"/>
              <a:t>hr</a:t>
            </a:r>
            <a:r>
              <a:rPr lang="en-US" altLang="zh-CN" dirty="0"/>
              <a:t> = </a:t>
            </a:r>
            <a:r>
              <a:rPr lang="en-US" altLang="zh-CN" dirty="0" err="1"/>
              <a:t>g_pDsd</a:t>
            </a:r>
            <a:r>
              <a:rPr lang="en-US" altLang="zh-CN" dirty="0"/>
              <a:t>-&gt;</a:t>
            </a:r>
            <a:r>
              <a:rPr lang="en-US" altLang="zh-CN" dirty="0" err="1"/>
              <a:t>CreateSoundBuffer</a:t>
            </a:r>
            <a:r>
              <a:rPr lang="en-US" altLang="zh-CN" dirty="0"/>
              <a:t>(&amp;</a:t>
            </a:r>
            <a:r>
              <a:rPr lang="en-US" altLang="zh-CN" dirty="0" err="1"/>
              <a:t>dsbd</a:t>
            </a:r>
            <a:r>
              <a:rPr lang="en-US" altLang="zh-CN" dirty="0"/>
              <a:t>,&amp;</a:t>
            </a:r>
            <a:r>
              <a:rPr lang="en-US" altLang="zh-CN" dirty="0" err="1"/>
              <a:t>g_pDSBuffer,NULL</a:t>
            </a:r>
            <a:r>
              <a:rPr lang="en-US" altLang="zh-CN" dirty="0"/>
              <a:t>)))</a:t>
            </a:r>
            <a:endParaRPr lang="zh-CN" altLang="zh-CN" dirty="0"/>
          </a:p>
          <a:p>
            <a:r>
              <a:rPr lang="zh-CN" altLang="zh-CN" dirty="0"/>
              <a:t>　</a:t>
            </a:r>
            <a:r>
              <a:rPr lang="en-US" altLang="zh-CN" dirty="0"/>
              <a:t>    return ;</a:t>
            </a:r>
            <a:endParaRPr lang="zh-CN" altLang="zh-CN" dirty="0"/>
          </a:p>
          <a:p>
            <a:r>
              <a:rPr lang="zh-CN" altLang="zh-CN" dirty="0"/>
              <a:t>　</a:t>
            </a:r>
            <a:r>
              <a:rPr lang="en-US" altLang="zh-CN" dirty="0"/>
              <a:t>     </a:t>
            </a:r>
            <a:endParaRPr lang="zh-CN" altLang="zh-CN" dirty="0"/>
          </a:p>
          <a:p>
            <a:r>
              <a:rPr lang="en-US" altLang="zh-CN" dirty="0"/>
              <a:t>  //</a:t>
            </a:r>
            <a:r>
              <a:rPr lang="zh-CN" altLang="zh-CN" dirty="0"/>
              <a:t>通过辅助缓冲区，来获取</a:t>
            </a:r>
            <a:r>
              <a:rPr lang="en-US" altLang="zh-CN" dirty="0"/>
              <a:t>3D buffer</a:t>
            </a:r>
            <a:r>
              <a:rPr lang="zh-CN" altLang="zh-CN" dirty="0"/>
              <a:t>的指针。</a:t>
            </a:r>
          </a:p>
          <a:p>
            <a:r>
              <a:rPr lang="en-US" altLang="zh-CN" dirty="0"/>
              <a:t>if(FAILED(</a:t>
            </a:r>
            <a:r>
              <a:rPr lang="en-US" altLang="zh-CN" dirty="0" err="1"/>
              <a:t>hr</a:t>
            </a:r>
            <a:r>
              <a:rPr lang="en-US" altLang="zh-CN" dirty="0"/>
              <a:t> = </a:t>
            </a:r>
            <a:r>
              <a:rPr lang="en-US" altLang="zh-CN" dirty="0" err="1"/>
              <a:t>g_pDSBuffer</a:t>
            </a:r>
            <a:r>
              <a:rPr lang="en-US" altLang="zh-CN" dirty="0"/>
              <a:t>-&gt;</a:t>
            </a:r>
            <a:r>
              <a:rPr lang="en-US" altLang="zh-CN" dirty="0" err="1"/>
              <a:t>QueryInterface</a:t>
            </a:r>
            <a:r>
              <a:rPr lang="en-US" altLang="zh-CN" dirty="0"/>
              <a:t>(IID_IDirectSound3DBuffer, (VOID**)&amp;g_pDS3DBuffer )))</a:t>
            </a:r>
            <a:endParaRPr lang="zh-CN" altLang="zh-CN" dirty="0"/>
          </a:p>
          <a:p>
            <a:r>
              <a:rPr lang="zh-CN" altLang="zh-CN" dirty="0"/>
              <a:t>　</a:t>
            </a:r>
            <a:r>
              <a:rPr lang="en-US" altLang="zh-CN" dirty="0"/>
              <a:t>     return ;</a:t>
            </a:r>
            <a:endParaRPr lang="zh-CN" altLang="zh-CN" dirty="0"/>
          </a:p>
          <a:p>
            <a:r>
              <a:rPr lang="en-US" altLang="zh-CN" dirty="0"/>
              <a:t> </a:t>
            </a:r>
            <a:endParaRPr lang="zh-CN" altLang="zh-CN" dirty="0"/>
          </a:p>
          <a:p>
            <a:r>
              <a:rPr lang="en-US" altLang="zh-CN" dirty="0" err="1"/>
              <a:t>g_dsBufferParams.dwSize</a:t>
            </a:r>
            <a:r>
              <a:rPr lang="en-US" altLang="zh-CN" dirty="0"/>
              <a:t> = </a:t>
            </a:r>
            <a:r>
              <a:rPr lang="en-US" altLang="zh-CN" dirty="0" err="1"/>
              <a:t>sizeof</a:t>
            </a:r>
            <a:r>
              <a:rPr lang="en-US" altLang="zh-CN" dirty="0"/>
              <a:t>(DS3DBUFFER);</a:t>
            </a:r>
            <a:endParaRPr lang="zh-CN" altLang="zh-CN" dirty="0"/>
          </a:p>
          <a:p>
            <a:r>
              <a:rPr lang="en-US" altLang="zh-CN" dirty="0"/>
              <a:t>g_pDS3DBuffer-&gt;</a:t>
            </a:r>
            <a:r>
              <a:rPr lang="en-US" altLang="zh-CN" dirty="0" err="1"/>
              <a:t>GetAllParameters</a:t>
            </a:r>
            <a:r>
              <a:rPr lang="en-US" altLang="zh-CN" dirty="0"/>
              <a:t>( &amp;</a:t>
            </a:r>
            <a:r>
              <a:rPr lang="en-US" altLang="zh-CN" dirty="0" err="1"/>
              <a:t>g_dsBufferParams</a:t>
            </a:r>
            <a:r>
              <a:rPr lang="en-US" altLang="zh-CN" dirty="0"/>
              <a:t> );</a:t>
            </a:r>
            <a:endParaRPr lang="zh-CN" altLang="zh-CN" dirty="0"/>
          </a:p>
          <a:p>
            <a:r>
              <a:rPr lang="en-US" altLang="zh-CN" dirty="0"/>
              <a:t> </a:t>
            </a:r>
            <a:endParaRPr lang="zh-CN" altLang="zh-CN" dirty="0"/>
          </a:p>
          <a:p>
            <a:r>
              <a:rPr lang="en-US" altLang="zh-CN" dirty="0"/>
              <a:t>//</a:t>
            </a:r>
            <a:r>
              <a:rPr lang="zh-CN" altLang="zh-CN" dirty="0"/>
              <a:t>设置</a:t>
            </a:r>
            <a:r>
              <a:rPr lang="en-US" altLang="zh-CN" dirty="0"/>
              <a:t>3Dbuffer</a:t>
            </a:r>
            <a:r>
              <a:rPr lang="zh-CN" altLang="zh-CN" dirty="0"/>
              <a:t>的属性。</a:t>
            </a:r>
          </a:p>
          <a:p>
            <a:r>
              <a:rPr lang="en-US" altLang="zh-CN" dirty="0" err="1"/>
              <a:t>g_dsBufferParams.dwMode</a:t>
            </a:r>
            <a:r>
              <a:rPr lang="en-US" altLang="zh-CN" dirty="0"/>
              <a:t> = DS3DMODE_HEADRELATIVE;</a:t>
            </a:r>
            <a:endParaRPr lang="zh-CN" altLang="zh-CN" dirty="0"/>
          </a:p>
          <a:p>
            <a:r>
              <a:rPr lang="en-US" altLang="zh-CN" dirty="0"/>
              <a:t>g_pDS3DBuffer-&gt;</a:t>
            </a:r>
            <a:r>
              <a:rPr lang="en-US" altLang="zh-CN" dirty="0" err="1"/>
              <a:t>SetAllParameters</a:t>
            </a:r>
            <a:r>
              <a:rPr lang="en-US" altLang="zh-CN" dirty="0"/>
              <a:t>( &amp;</a:t>
            </a:r>
            <a:r>
              <a:rPr lang="en-US" altLang="zh-CN" dirty="0" err="1"/>
              <a:t>g_dsBufferParams</a:t>
            </a:r>
            <a:r>
              <a:rPr lang="en-US" altLang="zh-CN" dirty="0"/>
              <a:t>, DS3D_IMMEDIATE ); </a:t>
            </a:r>
            <a:endParaRPr lang="zh-CN" altLang="zh-CN" dirty="0"/>
          </a:p>
          <a:p>
            <a:endParaRPr lang="zh-CN" altLang="en-US" dirty="0"/>
          </a:p>
        </p:txBody>
      </p:sp>
    </p:spTree>
    <p:extLst>
      <p:ext uri="{BB962C8B-B14F-4D97-AF65-F5344CB8AC3E}">
        <p14:creationId xmlns:p14="http://schemas.microsoft.com/office/powerpoint/2010/main" val="3647018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lvl="0"/>
            <a:r>
              <a:rPr lang="en-US" altLang="zh-CN" dirty="0" smtClean="0"/>
              <a:t>7 </a:t>
            </a:r>
            <a:r>
              <a:rPr lang="zh-CN" altLang="zh-CN" dirty="0" smtClean="0"/>
              <a:t>向</a:t>
            </a:r>
            <a:r>
              <a:rPr lang="zh-CN" altLang="zh-CN" dirty="0"/>
              <a:t>次缓冲区写数据</a:t>
            </a:r>
          </a:p>
          <a:p>
            <a:r>
              <a:rPr lang="zh-CN" altLang="zh-CN" dirty="0"/>
              <a:t>取得次缓冲区后，就可以将</a:t>
            </a:r>
            <a:r>
              <a:rPr lang="en-US" altLang="zh-CN" dirty="0"/>
              <a:t>.wav</a:t>
            </a:r>
            <a:r>
              <a:rPr lang="zh-CN" altLang="zh-CN" dirty="0"/>
              <a:t>文件中的实际声音数据加载到次缓冲区进行播放。为此，先利用</a:t>
            </a:r>
            <a:r>
              <a:rPr lang="en-US" altLang="zh-CN" dirty="0"/>
              <a:t>IDirectSoundBuffer8</a:t>
            </a:r>
            <a:r>
              <a:rPr lang="zh-CN" altLang="zh-CN" dirty="0"/>
              <a:t>接口提供的</a:t>
            </a:r>
            <a:r>
              <a:rPr lang="en-US" altLang="zh-CN" dirty="0"/>
              <a:t>Lock</a:t>
            </a:r>
            <a:r>
              <a:rPr lang="zh-CN" altLang="zh-CN" dirty="0"/>
              <a:t>函数锁定缓冲区，再进行写入操作。</a:t>
            </a:r>
          </a:p>
          <a:p>
            <a:r>
              <a:rPr lang="en-US" altLang="zh-CN" dirty="0"/>
              <a:t>IDirectSoundBuffer8</a:t>
            </a:r>
            <a:r>
              <a:rPr lang="zh-CN" altLang="zh-CN" dirty="0"/>
              <a:t>的缓冲区是采用环形方式进行读写的，以便于声音数据可随即进行插进写入和读取。</a:t>
            </a:r>
          </a:p>
          <a:p>
            <a:r>
              <a:rPr lang="zh-CN" altLang="zh-CN" dirty="0"/>
              <a:t>缓冲区锁定后，就可以将</a:t>
            </a:r>
            <a:r>
              <a:rPr lang="en-US" altLang="zh-CN" dirty="0"/>
              <a:t>.wav</a:t>
            </a:r>
            <a:r>
              <a:rPr lang="zh-CN" altLang="zh-CN" dirty="0"/>
              <a:t>文件的</a:t>
            </a:r>
            <a:r>
              <a:rPr lang="en-US" altLang="zh-CN" dirty="0"/>
              <a:t>data</a:t>
            </a:r>
            <a:r>
              <a:rPr lang="zh-CN" altLang="zh-CN" dirty="0"/>
              <a:t>块后面的实际声音数据，分两次写入锁定缓冲区块。声音数据写入缓冲区后，需要调用</a:t>
            </a:r>
            <a:r>
              <a:rPr lang="en-US" altLang="zh-CN" dirty="0"/>
              <a:t>IDirectSoundBuffer8</a:t>
            </a:r>
            <a:r>
              <a:rPr lang="zh-CN" altLang="zh-CN" dirty="0"/>
              <a:t>接口</a:t>
            </a:r>
            <a:r>
              <a:rPr lang="en-US" altLang="zh-CN" dirty="0" err="1"/>
              <a:t>UnLock</a:t>
            </a:r>
            <a:r>
              <a:rPr lang="zh-CN" altLang="zh-CN" dirty="0"/>
              <a:t>函数，对缓冲区进行解锁。</a:t>
            </a:r>
            <a:r>
              <a:rPr lang="en-US" altLang="zh-CN" dirty="0" err="1"/>
              <a:t>UnLock</a:t>
            </a:r>
            <a:r>
              <a:rPr lang="zh-CN" altLang="zh-CN" dirty="0"/>
              <a:t>函数的使用十分简单，只需要传入两个锁存块的指针和大小即可。</a:t>
            </a:r>
          </a:p>
          <a:p>
            <a:endParaRPr lang="zh-CN" altLang="en-US" dirty="0"/>
          </a:p>
        </p:txBody>
      </p:sp>
    </p:spTree>
    <p:extLst>
      <p:ext uri="{BB962C8B-B14F-4D97-AF65-F5344CB8AC3E}">
        <p14:creationId xmlns:p14="http://schemas.microsoft.com/office/powerpoint/2010/main" val="1169744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pPr lvl="0"/>
            <a:r>
              <a:rPr lang="en-US" altLang="zh-CN" dirty="0" smtClean="0"/>
              <a:t>8 </a:t>
            </a:r>
            <a:r>
              <a:rPr lang="zh-CN" altLang="zh-CN" dirty="0" smtClean="0"/>
              <a:t>声音</a:t>
            </a:r>
            <a:r>
              <a:rPr lang="zh-CN" altLang="zh-CN" dirty="0"/>
              <a:t>播放与控制</a:t>
            </a:r>
          </a:p>
          <a:p>
            <a:r>
              <a:rPr lang="zh-CN" altLang="zh-CN" dirty="0"/>
              <a:t>播放声音需要以下步骤：</a:t>
            </a:r>
          </a:p>
          <a:p>
            <a:pPr lvl="0"/>
            <a:r>
              <a:rPr lang="zh-CN" altLang="zh-CN" dirty="0"/>
              <a:t>锁定辅助缓冲的一部分以获得所需的那部分缓冲的基地址。</a:t>
            </a:r>
          </a:p>
          <a:p>
            <a:pPr lvl="0"/>
            <a:r>
              <a:rPr lang="zh-CN" altLang="zh-CN" dirty="0"/>
              <a:t>向缓冲写数据。</a:t>
            </a:r>
          </a:p>
          <a:p>
            <a:pPr lvl="0"/>
            <a:r>
              <a:rPr lang="zh-CN" altLang="zh-CN" dirty="0"/>
              <a:t>解锁。</a:t>
            </a:r>
          </a:p>
          <a:p>
            <a:pPr lvl="0"/>
            <a:r>
              <a:rPr lang="zh-CN" altLang="zh-CN" dirty="0"/>
              <a:t>使用</a:t>
            </a:r>
            <a:r>
              <a:rPr lang="en-US" altLang="zh-CN" dirty="0" err="1"/>
              <a:t>IDirectSoundBuffer</a:t>
            </a:r>
            <a:r>
              <a:rPr lang="en-US" altLang="zh-CN" dirty="0"/>
              <a:t>::Play</a:t>
            </a:r>
            <a:r>
              <a:rPr lang="zh-CN" altLang="zh-CN" dirty="0"/>
              <a:t>方法来播放声音。</a:t>
            </a:r>
          </a:p>
          <a:p>
            <a:r>
              <a:rPr lang="zh-CN" altLang="zh-CN" dirty="0"/>
              <a:t>如果使用的是流缓冲，还需要反复执行</a:t>
            </a:r>
            <a:r>
              <a:rPr lang="en-US" altLang="zh-CN" dirty="0"/>
              <a:t>1-3</a:t>
            </a:r>
            <a:r>
              <a:rPr lang="zh-CN" altLang="zh-CN" dirty="0"/>
              <a:t>步骤。因为流缓冲存储通常是循环的（就像循环队列），所以当锁定缓冲</a:t>
            </a:r>
            <a:r>
              <a:rPr lang="en-US" altLang="zh-CN" dirty="0"/>
              <a:t>DirectSound</a:t>
            </a:r>
            <a:r>
              <a:rPr lang="zh-CN" altLang="zh-CN" dirty="0"/>
              <a:t>会返回</a:t>
            </a:r>
            <a:r>
              <a:rPr lang="en-US" altLang="zh-CN" dirty="0"/>
              <a:t>2</a:t>
            </a:r>
            <a:r>
              <a:rPr lang="zh-CN" altLang="zh-CN" dirty="0"/>
              <a:t>个指针。譬如从一个只有</a:t>
            </a:r>
            <a:r>
              <a:rPr lang="en-US" altLang="zh-CN" dirty="0"/>
              <a:t>4000</a:t>
            </a:r>
            <a:r>
              <a:rPr lang="zh-CN" altLang="zh-CN" dirty="0"/>
              <a:t>字节的缓冲中点开始锁定</a:t>
            </a:r>
            <a:r>
              <a:rPr lang="en-US" altLang="zh-CN" dirty="0"/>
              <a:t>3000</a:t>
            </a:r>
            <a:r>
              <a:rPr lang="zh-CN" altLang="zh-CN" dirty="0"/>
              <a:t>字节长的数据，那么</a:t>
            </a:r>
            <a:r>
              <a:rPr lang="en-US" altLang="zh-CN" dirty="0"/>
              <a:t>DirectSound</a:t>
            </a:r>
            <a:r>
              <a:rPr lang="zh-CN" altLang="zh-CN" dirty="0"/>
              <a:t>返回的第一个指针是从中点开始的那</a:t>
            </a:r>
            <a:r>
              <a:rPr lang="en-US" altLang="zh-CN" dirty="0"/>
              <a:t>2000</a:t>
            </a:r>
            <a:r>
              <a:rPr lang="zh-CN" altLang="zh-CN" dirty="0"/>
              <a:t>字节，而第二个指针则是缓冲最前面的那</a:t>
            </a:r>
            <a:r>
              <a:rPr lang="en-US" altLang="zh-CN" dirty="0"/>
              <a:t>1000</a:t>
            </a:r>
            <a:r>
              <a:rPr lang="zh-CN" altLang="zh-CN" dirty="0"/>
              <a:t>字节。当然如果没有发生这种情况第二个指针是</a:t>
            </a:r>
            <a:r>
              <a:rPr lang="en-US" altLang="zh-CN" dirty="0"/>
              <a:t>NULL</a:t>
            </a:r>
            <a:r>
              <a:rPr lang="zh-CN" altLang="zh-CN" dirty="0"/>
              <a:t>。如果设置了</a:t>
            </a:r>
            <a:r>
              <a:rPr lang="en-US" altLang="zh-CN" dirty="0"/>
              <a:t>DSBPLAY_LOOPING</a:t>
            </a:r>
            <a:r>
              <a:rPr lang="zh-CN" altLang="zh-CN" dirty="0"/>
              <a:t>标志，那么音乐将循环播放，除非使用</a:t>
            </a:r>
            <a:r>
              <a:rPr lang="en-US" altLang="zh-CN" dirty="0" err="1"/>
              <a:t>IDirectSoundBuffer</a:t>
            </a:r>
            <a:r>
              <a:rPr lang="en-US" altLang="zh-CN" dirty="0"/>
              <a:t>::Stop</a:t>
            </a:r>
            <a:r>
              <a:rPr lang="zh-CN" altLang="zh-CN" dirty="0"/>
              <a:t>来停止它。</a:t>
            </a:r>
          </a:p>
          <a:p>
            <a:endParaRPr lang="zh-CN" altLang="en-US" dirty="0"/>
          </a:p>
        </p:txBody>
      </p:sp>
    </p:spTree>
    <p:extLst>
      <p:ext uri="{BB962C8B-B14F-4D97-AF65-F5344CB8AC3E}">
        <p14:creationId xmlns:p14="http://schemas.microsoft.com/office/powerpoint/2010/main" val="3657531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b="1" dirty="0" err="1" smtClean="0"/>
              <a:t>OpenAL</a:t>
            </a:r>
            <a:r>
              <a:rPr lang="zh-CN" altLang="zh-CN" dirty="0" smtClean="0"/>
              <a:t>入门</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smtClean="0"/>
              <a:t> </a:t>
            </a:r>
            <a:r>
              <a:rPr lang="zh-CN" altLang="zh-CN" dirty="0" smtClean="0"/>
              <a:t>这</a:t>
            </a:r>
            <a:r>
              <a:rPr lang="zh-CN" altLang="zh-CN" dirty="0"/>
              <a:t>部分将主要介绍</a:t>
            </a:r>
            <a:r>
              <a:rPr lang="en-US" altLang="zh-CN" dirty="0" err="1"/>
              <a:t>OpenAL</a:t>
            </a:r>
            <a:r>
              <a:rPr lang="zh-CN" altLang="zh-CN" dirty="0"/>
              <a:t>的接口，从基本概念到可选的扩展都会做一些说明。</a:t>
            </a:r>
          </a:p>
          <a:p>
            <a:r>
              <a:rPr lang="en-US" altLang="zh-CN" dirty="0" err="1" smtClean="0"/>
              <a:t>OpenAL</a:t>
            </a:r>
            <a:r>
              <a:rPr lang="zh-CN" altLang="zh-CN" dirty="0"/>
              <a:t>描述了音频对象之间的一系列关系。这些对象有设备（</a:t>
            </a:r>
            <a:r>
              <a:rPr lang="en-US" altLang="zh-CN" dirty="0"/>
              <a:t>Device</a:t>
            </a:r>
            <a:r>
              <a:rPr lang="zh-CN" altLang="zh-CN" dirty="0"/>
              <a:t>）、渲染上下文环境的上下文（</a:t>
            </a:r>
            <a:r>
              <a:rPr lang="en-US" altLang="zh-CN" dirty="0"/>
              <a:t>Context</a:t>
            </a:r>
            <a:r>
              <a:rPr lang="zh-CN" altLang="zh-CN" dirty="0"/>
              <a:t>）、监听器（</a:t>
            </a:r>
            <a:r>
              <a:rPr lang="en-US" altLang="zh-CN" dirty="0"/>
              <a:t>Listener</a:t>
            </a:r>
            <a:r>
              <a:rPr lang="zh-CN" altLang="zh-CN" dirty="0"/>
              <a:t>）、声源（</a:t>
            </a:r>
            <a:r>
              <a:rPr lang="en-US" altLang="zh-CN" dirty="0"/>
              <a:t>Source</a:t>
            </a:r>
            <a:r>
              <a:rPr lang="zh-CN" altLang="zh-CN" dirty="0"/>
              <a:t>）、缓冲器（</a:t>
            </a:r>
            <a:r>
              <a:rPr lang="en-US" altLang="zh-CN" dirty="0"/>
              <a:t>Buffer</a:t>
            </a:r>
            <a:r>
              <a:rPr lang="zh-CN" altLang="zh-CN" dirty="0"/>
              <a:t>）等。大部分的</a:t>
            </a:r>
            <a:r>
              <a:rPr lang="en-US" altLang="zh-CN" dirty="0" err="1"/>
              <a:t>OpenAL</a:t>
            </a:r>
            <a:r>
              <a:rPr lang="zh-CN" altLang="zh-CN" dirty="0"/>
              <a:t>函数都和这些类型对象的创建、销毁或者属性有关 。</a:t>
            </a:r>
          </a:p>
          <a:p>
            <a:endParaRPr lang="zh-CN" altLang="en-US" dirty="0"/>
          </a:p>
        </p:txBody>
      </p:sp>
    </p:spTree>
    <p:extLst>
      <p:ext uri="{BB962C8B-B14F-4D97-AF65-F5344CB8AC3E}">
        <p14:creationId xmlns:p14="http://schemas.microsoft.com/office/powerpoint/2010/main" val="1597378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一般而言，对象之间有如下关系：设备是最终输出</a:t>
            </a:r>
            <a:r>
              <a:rPr lang="en-US" altLang="zh-CN" dirty="0"/>
              <a:t>PCM(</a:t>
            </a:r>
            <a:r>
              <a:rPr lang="zh-CN" altLang="zh-CN" dirty="0"/>
              <a:t>脉冲编码调制</a:t>
            </a:r>
            <a:r>
              <a:rPr lang="en-US" altLang="zh-CN" dirty="0"/>
              <a:t>:Pulse-code modulation)</a:t>
            </a:r>
            <a:r>
              <a:rPr lang="zh-CN" altLang="zh-CN" dirty="0"/>
              <a:t>数据的硬件。一个监听器（</a:t>
            </a:r>
            <a:r>
              <a:rPr lang="en-US" altLang="zh-CN" dirty="0"/>
              <a:t>Listener</a:t>
            </a:r>
            <a:r>
              <a:rPr lang="zh-CN" altLang="zh-CN" dirty="0"/>
              <a:t>）属于且仅属于一个上下文（</a:t>
            </a:r>
            <a:r>
              <a:rPr lang="en-US" altLang="zh-CN" dirty="0"/>
              <a:t>Context</a:t>
            </a:r>
            <a:r>
              <a:rPr lang="zh-CN" altLang="zh-CN" dirty="0"/>
              <a:t>），而每个上下文也刚好只能有一个监听器。因此上下文就是在场景中聆听声音对象的实例。通常，每个场景有一个监听器，有对应的位置和其他应用程序用户属性。缓冲器中存储的是原始</a:t>
            </a:r>
            <a:r>
              <a:rPr lang="en-US" altLang="zh-CN" dirty="0"/>
              <a:t>PCM</a:t>
            </a:r>
            <a:r>
              <a:rPr lang="zh-CN" altLang="zh-CN" dirty="0"/>
              <a:t>样本数据，不能直接播放。只有把缓冲器和声源关联起来，并播放该声源，声音才能被渲染出来。一个声源可以和多个缓冲器关联，此时我们称其拥有了一个缓冲器队列。</a:t>
            </a:r>
          </a:p>
          <a:p>
            <a:endParaRPr lang="zh-CN" altLang="en-US" dirty="0"/>
          </a:p>
        </p:txBody>
      </p:sp>
    </p:spTree>
    <p:extLst>
      <p:ext uri="{BB962C8B-B14F-4D97-AF65-F5344CB8AC3E}">
        <p14:creationId xmlns:p14="http://schemas.microsoft.com/office/powerpoint/2010/main" val="4255560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声源和缓冲器一般通过名字来引用，名字是整型标识符（不同的对象类型具有唯一对应的名字）。例如，没有两个声源名字会相同，但它们可能与某些缓冲器的数字</a:t>
            </a:r>
            <a:r>
              <a:rPr lang="en-US" altLang="zh-CN" dirty="0"/>
              <a:t>ID</a:t>
            </a:r>
            <a:r>
              <a:rPr lang="zh-CN" altLang="zh-CN" dirty="0"/>
              <a:t>重复。</a:t>
            </a:r>
          </a:p>
          <a:p>
            <a:r>
              <a:rPr lang="zh-CN" altLang="zh-CN" dirty="0"/>
              <a:t>对象初始化以及名字绑定的语法是</a:t>
            </a:r>
            <a:r>
              <a:rPr lang="en-US" altLang="zh-CN" dirty="0" err="1"/>
              <a:t>alGen</a:t>
            </a:r>
            <a:r>
              <a:rPr lang="zh-CN" altLang="zh-CN" dirty="0"/>
              <a:t>。相应的，销毁对象时调用</a:t>
            </a:r>
            <a:r>
              <a:rPr lang="en-US" altLang="zh-CN" dirty="0" err="1"/>
              <a:t>alDelete</a:t>
            </a:r>
            <a:r>
              <a:rPr lang="zh-CN" altLang="zh-CN" dirty="0"/>
              <a:t>。例如分别调用函数</a:t>
            </a:r>
            <a:r>
              <a:rPr lang="en-US" altLang="zh-CN" dirty="0" err="1"/>
              <a:t>alGenSources</a:t>
            </a:r>
            <a:r>
              <a:rPr lang="en-US" altLang="zh-CN" dirty="0"/>
              <a:t>()</a:t>
            </a:r>
            <a:r>
              <a:rPr lang="zh-CN" altLang="zh-CN" dirty="0"/>
              <a:t>和</a:t>
            </a:r>
            <a:r>
              <a:rPr lang="en-US" altLang="zh-CN" dirty="0" err="1"/>
              <a:t>alDeleteSources</a:t>
            </a:r>
            <a:r>
              <a:rPr lang="en-US" altLang="zh-CN" dirty="0"/>
              <a:t>()</a:t>
            </a:r>
            <a:r>
              <a:rPr lang="zh-CN" altLang="zh-CN" dirty="0"/>
              <a:t>来创建和销毁声源对象。创建上下文和设备（</a:t>
            </a:r>
            <a:r>
              <a:rPr lang="en-US" altLang="zh-CN" dirty="0"/>
              <a:t>Device</a:t>
            </a:r>
            <a:r>
              <a:rPr lang="zh-CN" altLang="zh-CN" dirty="0"/>
              <a:t>）的函数调用与此不同，稍后我们会详细讨论。</a:t>
            </a:r>
          </a:p>
          <a:p>
            <a:endParaRPr lang="zh-CN" altLang="en-US" dirty="0"/>
          </a:p>
        </p:txBody>
      </p:sp>
    </p:spTree>
    <p:extLst>
      <p:ext uri="{BB962C8B-B14F-4D97-AF65-F5344CB8AC3E}">
        <p14:creationId xmlns:p14="http://schemas.microsoft.com/office/powerpoint/2010/main" val="4165888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声源（</a:t>
            </a:r>
            <a:r>
              <a:rPr lang="en-US" altLang="zh-CN" dirty="0"/>
              <a:t>Source</a:t>
            </a:r>
            <a:r>
              <a:rPr lang="zh-CN" altLang="zh-CN" dirty="0"/>
              <a:t>）是和上下文相关的。在一个上下文内有效的声源名字在其它的上下文中无效。缓冲器是和上下文无关的，创建缓冲区无需引用任何当前活动的上下文。缓冲器能够同时在多个中上下文与多个声源关联。</a:t>
            </a:r>
          </a:p>
          <a:p>
            <a:r>
              <a:rPr lang="zh-CN" altLang="zh-CN" dirty="0"/>
              <a:t>这些对象中大部分都具有一些可以直接设定和查询的属性。属性都具有默认值。最常见的是声源属性，通过声源属性可以使缓冲器和一些声源关联，还可以设定某一声源的位置等等。监听器与声源在设定和查询属性方面具有相似的语法。例如，声源的位置通过</a:t>
            </a:r>
            <a:r>
              <a:rPr lang="en-US" altLang="zh-CN" dirty="0"/>
              <a:t>alSource3f()</a:t>
            </a:r>
            <a:r>
              <a:rPr lang="zh-CN" altLang="zh-CN" dirty="0"/>
              <a:t>或</a:t>
            </a:r>
            <a:r>
              <a:rPr lang="en-US" altLang="zh-CN" dirty="0" err="1"/>
              <a:t>alSourcefv</a:t>
            </a:r>
            <a:r>
              <a:rPr lang="en-US" altLang="zh-CN" dirty="0"/>
              <a:t>()</a:t>
            </a:r>
            <a:r>
              <a:rPr lang="zh-CN" altLang="zh-CN" dirty="0"/>
              <a:t>带上</a:t>
            </a:r>
            <a:r>
              <a:rPr lang="en-US" altLang="zh-CN" dirty="0"/>
              <a:t>AL­_POSITION</a:t>
            </a:r>
            <a:r>
              <a:rPr lang="zh-CN" altLang="zh-CN" dirty="0"/>
              <a:t>标记设置、最重要的缓冲器属性，即组成声音的</a:t>
            </a:r>
            <a:r>
              <a:rPr lang="en-US" altLang="zh-CN" dirty="0"/>
              <a:t>PCM</a:t>
            </a:r>
            <a:r>
              <a:rPr lang="zh-CN" altLang="zh-CN" dirty="0"/>
              <a:t>样本集，是通过函数</a:t>
            </a:r>
            <a:r>
              <a:rPr lang="en-US" altLang="zh-CN" dirty="0" err="1"/>
              <a:t>alBufferData</a:t>
            </a:r>
            <a:r>
              <a:rPr lang="zh-CN" altLang="zh-CN" dirty="0"/>
              <a:t>来设定的。下面给出一小段</a:t>
            </a:r>
            <a:r>
              <a:rPr lang="en-US" altLang="zh-CN" dirty="0" err="1"/>
              <a:t>OpenAL</a:t>
            </a:r>
            <a:r>
              <a:rPr lang="zh-CN" altLang="zh-CN" dirty="0"/>
              <a:t>程序例子。</a:t>
            </a:r>
          </a:p>
          <a:p>
            <a:endParaRPr lang="zh-CN" altLang="en-US" dirty="0"/>
          </a:p>
        </p:txBody>
      </p:sp>
    </p:spTree>
    <p:extLst>
      <p:ext uri="{BB962C8B-B14F-4D97-AF65-F5344CB8AC3E}">
        <p14:creationId xmlns:p14="http://schemas.microsoft.com/office/powerpoint/2010/main" val="2174712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游戏能够在气氛上取得成功，音乐起了决定性作用，它能够把玩家牢牢地锁在游戏所试图营造的氛围中。例如，有些游戏的音乐由中国古典乐器所奏，在音乐的烘托下，中国博大精深的古代文化也蕴于扑朔迷离的场面中；在一些诡异难辨的的场景中，音乐会使玩家毛骨悚然，倒吸一口凉气。在另一些场景中，舒缓的音乐给人以享受，让玩家能够静静地思考其中的奥秘，发挥自己的聪明才智，这有利于进程的推进，揭开重重迷题。</a:t>
            </a:r>
          </a:p>
          <a:p>
            <a:r>
              <a:rPr lang="zh-CN" altLang="zh-CN" dirty="0"/>
              <a:t>制作精良的游戏会尽量在游戏中每一个动作细节上都可以加入声效，海浪的滔滔声，风儿的沙沙声，玻璃器皿的破碎声，拖动物品的磨擦声，以及在受到感官刺激后所发出的声音等。声效的加入可以提高游戏的沉浸感和真实感。</a:t>
            </a:r>
          </a:p>
          <a:p>
            <a:endParaRPr lang="zh-CN" altLang="en-US" dirty="0"/>
          </a:p>
        </p:txBody>
      </p:sp>
    </p:spTree>
    <p:extLst>
      <p:ext uri="{BB962C8B-B14F-4D97-AF65-F5344CB8AC3E}">
        <p14:creationId xmlns:p14="http://schemas.microsoft.com/office/powerpoint/2010/main" val="3416230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95486"/>
            <a:ext cx="3435276" cy="4245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246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如上述程序所示，函数</a:t>
            </a:r>
            <a:r>
              <a:rPr lang="en-US" altLang="zh-CN" dirty="0" err="1"/>
              <a:t>alcOpeneDevice</a:t>
            </a:r>
            <a:r>
              <a:rPr lang="en-US" altLang="zh-CN" dirty="0"/>
              <a:t>()</a:t>
            </a:r>
            <a:r>
              <a:rPr lang="zh-CN" altLang="zh-CN" dirty="0"/>
              <a:t>用于打开设备，它带有一个可选的设备指示字符串参数。该字符串参数的语法和含义与具体实现相关，即允许应用程序指定另外的后端或与设备相关的配置参数。函数</a:t>
            </a:r>
            <a:r>
              <a:rPr lang="en-US" altLang="zh-CN" dirty="0" err="1"/>
              <a:t>alcCreateContext</a:t>
            </a:r>
            <a:r>
              <a:rPr lang="zh-CN" altLang="zh-CN" dirty="0"/>
              <a:t>（）用于创建渲染上下文环境，创建时需要指定一个设备用作上下文中混音的渲染目标。另外这个函数还可以带上下文属性表参数，形式是以零终止的整数对。支持的上下文属性包括</a:t>
            </a:r>
            <a:r>
              <a:rPr lang="en-US" altLang="zh-CN" dirty="0"/>
              <a:t>ALC_SYNC</a:t>
            </a:r>
            <a:r>
              <a:rPr lang="zh-CN" altLang="zh-CN" dirty="0"/>
              <a:t>、</a:t>
            </a:r>
            <a:r>
              <a:rPr lang="en-US" altLang="zh-CN" dirty="0"/>
              <a:t>ALC_REFRESH</a:t>
            </a:r>
            <a:r>
              <a:rPr lang="zh-CN" altLang="zh-CN" dirty="0"/>
              <a:t>及</a:t>
            </a:r>
            <a:r>
              <a:rPr lang="en-US" altLang="zh-CN" dirty="0"/>
              <a:t>ALC_FREQUENCY</a:t>
            </a:r>
            <a:r>
              <a:rPr lang="zh-CN" altLang="zh-CN" dirty="0"/>
              <a:t>。</a:t>
            </a:r>
            <a:r>
              <a:rPr lang="en-US" altLang="zh-CN" dirty="0"/>
              <a:t>ALC_FREQUENCY</a:t>
            </a:r>
            <a:r>
              <a:rPr lang="zh-CN" altLang="zh-CN" dirty="0"/>
              <a:t>和</a:t>
            </a:r>
            <a:r>
              <a:rPr lang="en-US" altLang="zh-CN" dirty="0"/>
              <a:t>ALC_REFRESH</a:t>
            </a:r>
            <a:r>
              <a:rPr lang="zh-CN" altLang="zh-CN" dirty="0"/>
              <a:t>会影响上下文渲染的性能与保真度，而</a:t>
            </a:r>
            <a:r>
              <a:rPr lang="en-US" altLang="zh-CN" dirty="0"/>
              <a:t>ALC_SYNC</a:t>
            </a:r>
            <a:r>
              <a:rPr lang="zh-CN" altLang="zh-CN" dirty="0"/>
              <a:t>令上下文仅在调用函数</a:t>
            </a:r>
            <a:r>
              <a:rPr lang="en-US" altLang="zh-CN" dirty="0" err="1"/>
              <a:t>alcProcssContext</a:t>
            </a:r>
            <a:r>
              <a:rPr lang="en-US" altLang="zh-CN" dirty="0"/>
              <a:t>()</a:t>
            </a:r>
            <a:r>
              <a:rPr lang="zh-CN" altLang="zh-CN" dirty="0"/>
              <a:t>进行更新后才会进行混音。因为可能有多个上下文，所以需要用函数</a:t>
            </a:r>
            <a:r>
              <a:rPr lang="en-US" altLang="zh-CN" dirty="0" err="1"/>
              <a:t>alcMakeContextCurrent</a:t>
            </a:r>
            <a:r>
              <a:rPr lang="en-US" altLang="zh-CN" dirty="0"/>
              <a:t>()</a:t>
            </a:r>
            <a:r>
              <a:rPr lang="zh-CN" altLang="zh-CN" dirty="0"/>
              <a:t>来指定当前的上下文。</a:t>
            </a:r>
          </a:p>
          <a:p>
            <a:r>
              <a:rPr lang="zh-CN" altLang="zh-CN" dirty="0"/>
              <a:t>如前例实现的那样，</a:t>
            </a:r>
            <a:r>
              <a:rPr lang="en-US" altLang="zh-CN" dirty="0" err="1"/>
              <a:t>OpenAL</a:t>
            </a:r>
            <a:r>
              <a:rPr lang="en-US" altLang="zh-CN" dirty="0"/>
              <a:t> </a:t>
            </a:r>
            <a:r>
              <a:rPr lang="zh-CN" altLang="zh-CN" dirty="0"/>
              <a:t>在语法上编码风格和习惯上跟</a:t>
            </a:r>
            <a:r>
              <a:rPr lang="en-US" altLang="zh-CN" dirty="0"/>
              <a:t>OpenGL</a:t>
            </a:r>
            <a:r>
              <a:rPr lang="zh-CN" altLang="zh-CN" dirty="0"/>
              <a:t>很类似。这在一定程度上迎合了那些已经熟悉</a:t>
            </a:r>
            <a:r>
              <a:rPr lang="en-US" altLang="zh-CN" dirty="0"/>
              <a:t>OpenGL</a:t>
            </a:r>
            <a:r>
              <a:rPr lang="zh-CN" altLang="zh-CN" dirty="0"/>
              <a:t>这个流行图形库的开发人员，也是为了效仿</a:t>
            </a:r>
            <a:r>
              <a:rPr lang="en-US" altLang="zh-CN" dirty="0"/>
              <a:t>OpenGL ARB</a:t>
            </a:r>
            <a:r>
              <a:rPr lang="zh-CN" altLang="zh-CN" dirty="0"/>
              <a:t>所代表的切合实际的设计原则。</a:t>
            </a:r>
          </a:p>
          <a:p>
            <a:endParaRPr lang="zh-CN" altLang="en-US" dirty="0"/>
          </a:p>
        </p:txBody>
      </p:sp>
    </p:spTree>
    <p:extLst>
      <p:ext uri="{BB962C8B-B14F-4D97-AF65-F5344CB8AC3E}">
        <p14:creationId xmlns:p14="http://schemas.microsoft.com/office/powerpoint/2010/main" val="3547229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zh-CN" dirty="0"/>
              <a:t>高级应用</a:t>
            </a:r>
            <a:br>
              <a:rPr lang="zh-CN" altLang="zh-CN" dirty="0"/>
            </a:b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zh-CN" dirty="0" smtClean="0"/>
              <a:t>在</a:t>
            </a:r>
            <a:r>
              <a:rPr lang="en-US" altLang="zh-CN" dirty="0" err="1"/>
              <a:t>OpenAL</a:t>
            </a:r>
            <a:r>
              <a:rPr lang="zh-CN" altLang="zh-CN" dirty="0"/>
              <a:t>里可通过</a:t>
            </a:r>
            <a:r>
              <a:rPr lang="en-US" altLang="zh-CN" dirty="0" err="1"/>
              <a:t>alSource</a:t>
            </a:r>
            <a:r>
              <a:rPr lang="en-US" altLang="zh-CN" dirty="0"/>
              <a:t>{n}{if}{v}</a:t>
            </a:r>
            <a:r>
              <a:rPr lang="zh-CN" altLang="zh-CN" dirty="0"/>
              <a:t>条目来设定声源的属性。</a:t>
            </a:r>
          </a:p>
          <a:p>
            <a:r>
              <a:rPr lang="zh-CN" altLang="zh-CN" dirty="0"/>
              <a:t>声源属性可分成三组：第一组影响声源在</a:t>
            </a:r>
            <a:r>
              <a:rPr lang="en-US" altLang="zh-CN" dirty="0" err="1"/>
              <a:t>OpenAL</a:t>
            </a:r>
            <a:r>
              <a:rPr lang="zh-CN" altLang="zh-CN" dirty="0"/>
              <a:t>世界中的物理位置，例如</a:t>
            </a:r>
            <a:r>
              <a:rPr lang="en-US" altLang="zh-CN" dirty="0"/>
              <a:t>AL_POSITION</a:t>
            </a:r>
            <a:r>
              <a:rPr lang="zh-CN" altLang="zh-CN" dirty="0"/>
              <a:t>和</a:t>
            </a:r>
            <a:r>
              <a:rPr lang="en-US" altLang="zh-CN" dirty="0"/>
              <a:t>AL_VELOCITY</a:t>
            </a:r>
            <a:r>
              <a:rPr lang="zh-CN" altLang="zh-CN" dirty="0"/>
              <a:t>；第二组表示“旋钮和转盘”如何影响声源的播放，例如</a:t>
            </a:r>
            <a:r>
              <a:rPr lang="en-US" altLang="zh-CN" dirty="0"/>
              <a:t>AL_PITCH</a:t>
            </a:r>
            <a:r>
              <a:rPr lang="zh-CN" altLang="zh-CN" dirty="0"/>
              <a:t>；最后一组则是对声源的高级别管理很有用处的状态属性，例如</a:t>
            </a:r>
            <a:r>
              <a:rPr lang="en-US" altLang="zh-CN" dirty="0"/>
              <a:t>AL_LOOPING</a:t>
            </a:r>
            <a:r>
              <a:rPr lang="zh-CN" altLang="zh-CN" dirty="0"/>
              <a:t>和</a:t>
            </a:r>
            <a:r>
              <a:rPr lang="en-US" altLang="zh-CN" dirty="0"/>
              <a:t>AL_SOURCE_STATE</a:t>
            </a:r>
            <a:r>
              <a:rPr lang="zh-CN" altLang="zh-CN" dirty="0"/>
              <a:t>。</a:t>
            </a:r>
          </a:p>
          <a:p>
            <a:r>
              <a:rPr lang="zh-CN" altLang="zh-CN" dirty="0"/>
              <a:t>使用</a:t>
            </a:r>
            <a:r>
              <a:rPr lang="en-US" altLang="zh-CN" dirty="0"/>
              <a:t>AL_POSITION</a:t>
            </a:r>
            <a:r>
              <a:rPr lang="zh-CN" altLang="zh-CN" dirty="0"/>
              <a:t>属性来设置的声源位置是世界坐标系中的位置，除非使用</a:t>
            </a:r>
            <a:r>
              <a:rPr lang="en-US" altLang="zh-CN" dirty="0"/>
              <a:t>AL_SOURCE_RELATIVE</a:t>
            </a:r>
            <a:r>
              <a:rPr lang="zh-CN" altLang="zh-CN" dirty="0"/>
              <a:t>属性，这个属性告诉程序以渲染上下文环境的监听器作为它的原点来定位。</a:t>
            </a:r>
          </a:p>
          <a:p>
            <a:endParaRPr lang="zh-CN" altLang="en-US" dirty="0"/>
          </a:p>
        </p:txBody>
      </p:sp>
    </p:spTree>
    <p:extLst>
      <p:ext uri="{BB962C8B-B14F-4D97-AF65-F5344CB8AC3E}">
        <p14:creationId xmlns:p14="http://schemas.microsoft.com/office/powerpoint/2010/main" val="23486424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声源的</a:t>
            </a:r>
            <a:r>
              <a:rPr lang="en-US" altLang="zh-CN" dirty="0"/>
              <a:t>AL_PITCH</a:t>
            </a:r>
            <a:r>
              <a:rPr lang="zh-CN" altLang="zh-CN" dirty="0"/>
              <a:t>属性用于控制某一声音的相对音高。取值为</a:t>
            </a:r>
            <a:r>
              <a:rPr lang="en-US" altLang="zh-CN" dirty="0"/>
              <a:t>1.0</a:t>
            </a:r>
            <a:r>
              <a:rPr lang="zh-CN" altLang="zh-CN" dirty="0"/>
              <a:t>的时候，渲染的声源上无需调高。每减少</a:t>
            </a:r>
            <a:r>
              <a:rPr lang="en-US" altLang="zh-CN" dirty="0"/>
              <a:t>50%</a:t>
            </a:r>
            <a:r>
              <a:rPr lang="zh-CN" altLang="zh-CN" dirty="0"/>
              <a:t>会导致一个八度（</a:t>
            </a:r>
            <a:r>
              <a:rPr lang="en-US" altLang="zh-CN" dirty="0"/>
              <a:t>-12</a:t>
            </a:r>
            <a:r>
              <a:rPr lang="zh-CN" altLang="zh-CN" dirty="0"/>
              <a:t>半音）的音高变化。在</a:t>
            </a:r>
            <a:r>
              <a:rPr lang="en-US" altLang="zh-CN" dirty="0"/>
              <a:t>GNU/Linux</a:t>
            </a:r>
            <a:r>
              <a:rPr lang="zh-CN" altLang="zh-CN" dirty="0"/>
              <a:t>实现下，多普勒频率滤波器计算多普勒效应作为现有的音高属性的放缩因子。在应用程序中灵活使用可以达到非常好的效果。而通过软件实现声源的音高变化的代价是昂贵的。</a:t>
            </a:r>
          </a:p>
          <a:p>
            <a:r>
              <a:rPr lang="zh-CN" altLang="zh-CN" dirty="0"/>
              <a:t>多普勒效应是</a:t>
            </a:r>
            <a:r>
              <a:rPr lang="en-US" altLang="zh-CN" dirty="0" err="1"/>
              <a:t>OpenAL</a:t>
            </a:r>
            <a:r>
              <a:rPr lang="en-US" altLang="zh-CN" dirty="0"/>
              <a:t> API</a:t>
            </a:r>
            <a:r>
              <a:rPr lang="zh-CN" altLang="zh-CN" dirty="0"/>
              <a:t>的一个亮点，利用</a:t>
            </a:r>
            <a:r>
              <a:rPr lang="en-US" altLang="zh-CN" dirty="0" err="1"/>
              <a:t>OpenAL</a:t>
            </a:r>
            <a:r>
              <a:rPr lang="zh-CN" altLang="zh-CN" dirty="0"/>
              <a:t>很容易实现该效果。如果使用多普勒效应，则必须设定监听器和声源的一些属性。 </a:t>
            </a:r>
          </a:p>
          <a:p>
            <a:endParaRPr lang="zh-CN" altLang="en-US" dirty="0"/>
          </a:p>
        </p:txBody>
      </p:sp>
    </p:spTree>
    <p:extLst>
      <p:ext uri="{BB962C8B-B14F-4D97-AF65-F5344CB8AC3E}">
        <p14:creationId xmlns:p14="http://schemas.microsoft.com/office/powerpoint/2010/main" val="35316467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788988"/>
            <a:ext cx="5287963" cy="3563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981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本例中需要注意的是，声源位置的计算不是推导出来的，而是由应用程序明确设定的。</a:t>
            </a:r>
          </a:p>
          <a:p>
            <a:r>
              <a:rPr lang="en-US" altLang="zh-CN" dirty="0" err="1"/>
              <a:t>OpenAL</a:t>
            </a:r>
            <a:r>
              <a:rPr lang="zh-CN" altLang="zh-CN" dirty="0"/>
              <a:t>通过缓冲器排队机制支持流式播放。缓冲器排队是多个缓冲器与单一声源相关联的一种机制。当声源播放时，连续对各个缓冲器进行渲染，就好像这些缓冲器组成了一段连续的声音。这可以通过一些特殊函数来控制。流声源的工作过程一般是这样的：首先将该声源的多个缓冲器通过</a:t>
            </a:r>
            <a:r>
              <a:rPr lang="en-US" altLang="zh-CN" dirty="0" err="1"/>
              <a:t>alSourceQueueBuffers</a:t>
            </a:r>
            <a:r>
              <a:rPr lang="en-US" altLang="zh-CN" dirty="0"/>
              <a:t>()</a:t>
            </a:r>
            <a:r>
              <a:rPr lang="zh-CN" altLang="zh-CN" dirty="0"/>
              <a:t>函数进行排队，然后播放声源；接下来用属性</a:t>
            </a:r>
            <a:r>
              <a:rPr lang="en-US" altLang="zh-CN" dirty="0"/>
              <a:t>AL_BUFFERS_PROCESSED</a:t>
            </a:r>
            <a:r>
              <a:rPr lang="zh-CN" altLang="zh-CN" dirty="0"/>
              <a:t>来查询，该属性得出已经处理好的缓冲器的数量，从而允许应用程序使用</a:t>
            </a:r>
            <a:r>
              <a:rPr lang="en-US" altLang="zh-CN" dirty="0" err="1"/>
              <a:t>alSourceBuffers</a:t>
            </a:r>
            <a:r>
              <a:rPr lang="en-US" altLang="zh-CN" dirty="0"/>
              <a:t>()</a:t>
            </a:r>
            <a:r>
              <a:rPr lang="zh-CN" altLang="zh-CN" dirty="0"/>
              <a:t>函数删除那些已经处理好的缓冲器，</a:t>
            </a:r>
            <a:r>
              <a:rPr lang="en-US" altLang="zh-CN" dirty="0" err="1"/>
              <a:t>alSourceQueueBuffers</a:t>
            </a:r>
            <a:r>
              <a:rPr lang="en-US" altLang="zh-CN" dirty="0"/>
              <a:t>()</a:t>
            </a:r>
            <a:r>
              <a:rPr lang="zh-CN" altLang="zh-CN" dirty="0"/>
              <a:t>函数将从队列头部开始删除；最后，其余的缓冲器在声源上排队。</a:t>
            </a:r>
          </a:p>
          <a:p>
            <a:endParaRPr lang="zh-CN" altLang="en-US" dirty="0"/>
          </a:p>
        </p:txBody>
      </p:sp>
    </p:spTree>
    <p:extLst>
      <p:ext uri="{BB962C8B-B14F-4D97-AF65-F5344CB8AC3E}">
        <p14:creationId xmlns:p14="http://schemas.microsoft.com/office/powerpoint/2010/main" val="19350676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空间</a:t>
            </a:r>
            <a:r>
              <a:rPr lang="zh-CN" altLang="zh-CN" dirty="0" smtClean="0"/>
              <a:t>定位</a:t>
            </a:r>
            <a:endParaRPr lang="zh-CN" altLang="en-US" dirty="0"/>
          </a:p>
        </p:txBody>
      </p:sp>
      <p:sp>
        <p:nvSpPr>
          <p:cNvPr id="3" name="内容占位符 2"/>
          <p:cNvSpPr>
            <a:spLocks noGrp="1"/>
          </p:cNvSpPr>
          <p:nvPr>
            <p:ph idx="1"/>
          </p:nvPr>
        </p:nvSpPr>
        <p:spPr/>
        <p:txBody>
          <a:bodyPr/>
          <a:lstStyle/>
          <a:p>
            <a:r>
              <a:rPr lang="en-US" altLang="zh-CN" dirty="0" err="1" smtClean="0"/>
              <a:t>OpenAL</a:t>
            </a:r>
            <a:r>
              <a:rPr lang="zh-CN" altLang="zh-CN" dirty="0"/>
              <a:t>的核心是将声音的衰减表现为某一距离的函数。</a:t>
            </a:r>
            <a:r>
              <a:rPr lang="en-US" altLang="zh-CN" dirty="0"/>
              <a:t> </a:t>
            </a:r>
            <a:r>
              <a:rPr lang="en-US" altLang="zh-CN" dirty="0" err="1"/>
              <a:t>OpenAL</a:t>
            </a:r>
            <a:r>
              <a:rPr lang="zh-CN" altLang="zh-CN" dirty="0"/>
              <a:t>有一系列的距离模型可以选择，不同模型的</a:t>
            </a:r>
            <a:r>
              <a:rPr lang="en-US" altLang="zh-CN" dirty="0"/>
              <a:t>Direct3D</a:t>
            </a:r>
            <a:r>
              <a:rPr lang="zh-CN" altLang="zh-CN" dirty="0"/>
              <a:t>兼容性不同，应用程序支持的容易程度不同，与物理公式的一致性也有所不同。</a:t>
            </a:r>
          </a:p>
          <a:p>
            <a:endParaRPr lang="zh-CN" altLang="en-US" dirty="0"/>
          </a:p>
        </p:txBody>
      </p:sp>
    </p:spTree>
    <p:extLst>
      <p:ext uri="{BB962C8B-B14F-4D97-AF65-F5344CB8AC3E}">
        <p14:creationId xmlns:p14="http://schemas.microsoft.com/office/powerpoint/2010/main" val="991208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70000" lnSpcReduction="20000"/>
              </a:bodyPr>
              <a:lstStyle/>
              <a:p>
                <a:r>
                  <a:rPr lang="zh-CN" altLang="zh-CN" dirty="0"/>
                  <a:t>函数</a:t>
                </a:r>
                <a:r>
                  <a:rPr lang="en-US" altLang="zh-CN" dirty="0" err="1"/>
                  <a:t>alDistanceModel</a:t>
                </a:r>
                <a:r>
                  <a:rPr lang="en-US" altLang="zh-CN" dirty="0"/>
                  <a:t>()</a:t>
                </a:r>
                <a:r>
                  <a:rPr lang="zh-CN" altLang="zh-CN" dirty="0"/>
                  <a:t>用于在不同的距离模型中进行选择。默认的距离模型是</a:t>
                </a:r>
                <a:r>
                  <a:rPr lang="en-US" altLang="zh-CN" dirty="0"/>
                  <a:t>AL_INVERSE_DISTANCE,</a:t>
                </a:r>
                <a:r>
                  <a:rPr lang="zh-CN" altLang="zh-CN" dirty="0"/>
                  <a:t>遵守下面的公式：</a:t>
                </a:r>
              </a:p>
              <a:p>
                <a:r>
                  <a:rPr lang="en-US" altLang="zh-CN" dirty="0"/>
                  <a:t>     </a:t>
                </a:r>
                <a14:m>
                  <m:oMath xmlns:m="http://schemas.openxmlformats.org/officeDocument/2006/math">
                    <m:sSub>
                      <m:sSubPr>
                        <m:ctrlPr>
                          <a:rPr lang="zh-CN" altLang="zh-CN" i="1"/>
                        </m:ctrlPr>
                      </m:sSubPr>
                      <m:e>
                        <m:r>
                          <m:rPr>
                            <m:sty m:val="p"/>
                          </m:rPr>
                          <a:rPr lang="en-US" altLang="zh-CN"/>
                          <m:t>G</m:t>
                        </m:r>
                      </m:e>
                      <m:sub>
                        <m:r>
                          <m:rPr>
                            <m:sty m:val="p"/>
                          </m:rPr>
                          <a:rPr lang="en-US" altLang="zh-CN"/>
                          <m:t>db</m:t>
                        </m:r>
                      </m:sub>
                    </m:sSub>
                    <m:r>
                      <a:rPr lang="en-US" altLang="zh-CN"/>
                      <m:t>=</m:t>
                    </m:r>
                    <m:r>
                      <m:rPr>
                        <m:sty m:val="p"/>
                      </m:rPr>
                      <a:rPr lang="en-US" altLang="zh-CN"/>
                      <m:t>clamp</m:t>
                    </m:r>
                    <m:r>
                      <a:rPr lang="en-US" altLang="zh-CN"/>
                      <m:t>(</m:t>
                    </m:r>
                    <m:r>
                      <m:rPr>
                        <m:sty m:val="p"/>
                      </m:rPr>
                      <a:rPr lang="en-US" altLang="zh-CN"/>
                      <m:t>GAIN</m:t>
                    </m:r>
                    <m:r>
                      <a:rPr lang="en-US" altLang="zh-CN" i="1"/>
                      <m:t>−</m:t>
                    </m:r>
                    <m:r>
                      <a:rPr lang="en-US" altLang="zh-CN"/>
                      <m:t>20</m:t>
                    </m:r>
                    <m:r>
                      <a:rPr lang="en-US" altLang="zh-CN" i="1"/>
                      <m:t>∗</m:t>
                    </m:r>
                    <m:func>
                      <m:funcPr>
                        <m:ctrlPr>
                          <a:rPr lang="zh-CN" altLang="zh-CN" i="1"/>
                        </m:ctrlPr>
                      </m:funcPr>
                      <m:fName>
                        <m:sSub>
                          <m:sSubPr>
                            <m:ctrlPr>
                              <a:rPr lang="zh-CN" altLang="zh-CN" i="1"/>
                            </m:ctrlPr>
                          </m:sSubPr>
                          <m:e>
                            <m:r>
                              <m:rPr>
                                <m:sty m:val="p"/>
                              </m:rPr>
                              <a:rPr lang="en-US" altLang="zh-CN"/>
                              <m:t>log</m:t>
                            </m:r>
                          </m:e>
                          <m:sub>
                            <m:r>
                              <a:rPr lang="en-US" altLang="zh-CN"/>
                              <m:t>10</m:t>
                            </m:r>
                          </m:sub>
                        </m:sSub>
                      </m:fName>
                      <m:e>
                        <m:d>
                          <m:dPr>
                            <m:ctrlPr>
                              <a:rPr lang="zh-CN" altLang="zh-CN" i="1"/>
                            </m:ctrlPr>
                          </m:dPr>
                          <m:e>
                            <m:r>
                              <a:rPr lang="en-US" altLang="zh-CN"/>
                              <m:t>1+</m:t>
                            </m:r>
                            <m:r>
                              <m:rPr>
                                <m:sty m:val="p"/>
                              </m:rPr>
                              <a:rPr lang="en-US" altLang="zh-CN"/>
                              <m:t>Rf</m:t>
                            </m:r>
                            <m:r>
                              <a:rPr lang="en-US" altLang="zh-CN" i="1"/>
                              <m:t>∗</m:t>
                            </m:r>
                            <m:f>
                              <m:fPr>
                                <m:ctrlPr>
                                  <a:rPr lang="zh-CN" altLang="zh-CN" i="1"/>
                                </m:ctrlPr>
                              </m:fPr>
                              <m:num>
                                <m:d>
                                  <m:dPr>
                                    <m:ctrlPr>
                                      <a:rPr lang="zh-CN" altLang="zh-CN" i="1"/>
                                    </m:ctrlPr>
                                  </m:dPr>
                                  <m:e>
                                    <m:r>
                                      <m:rPr>
                                        <m:sty m:val="p"/>
                                      </m:rPr>
                                      <a:rPr lang="en-US" altLang="zh-CN"/>
                                      <m:t>dist</m:t>
                                    </m:r>
                                    <m:r>
                                      <a:rPr lang="en-US" altLang="zh-CN" i="1"/>
                                      <m:t>−</m:t>
                                    </m:r>
                                    <m:r>
                                      <m:rPr>
                                        <m:sty m:val="p"/>
                                      </m:rPr>
                                      <a:rPr lang="en-US" altLang="zh-CN"/>
                                      <m:t>Rd</m:t>
                                    </m:r>
                                  </m:e>
                                </m:d>
                              </m:num>
                              <m:den>
                                <m:r>
                                  <m:rPr>
                                    <m:sty m:val="p"/>
                                  </m:rPr>
                                  <a:rPr lang="en-US" altLang="zh-CN"/>
                                  <m:t>Rd</m:t>
                                </m:r>
                              </m:den>
                            </m:f>
                          </m:e>
                        </m:d>
                      </m:e>
                    </m:func>
                    <m:r>
                      <a:rPr lang="en-US" altLang="zh-CN"/>
                      <m:t>,</m:t>
                    </m:r>
                    <m:r>
                      <m:rPr>
                        <m:sty m:val="p"/>
                      </m:rPr>
                      <a:rPr lang="en-US" altLang="zh-CN"/>
                      <m:t>MinG</m:t>
                    </m:r>
                    <m:r>
                      <a:rPr lang="en-US" altLang="zh-CN"/>
                      <m:t>,</m:t>
                    </m:r>
                    <m:r>
                      <m:rPr>
                        <m:sty m:val="p"/>
                      </m:rPr>
                      <a:rPr lang="en-US" altLang="zh-CN"/>
                      <m:t>MaxG</m:t>
                    </m:r>
                    <m:r>
                      <a:rPr lang="en-US" altLang="zh-CN"/>
                      <m:t>)</m:t>
                    </m:r>
                  </m:oMath>
                </a14:m>
                <a:endParaRPr lang="zh-CN" altLang="zh-CN" dirty="0"/>
              </a:p>
              <a:p>
                <a:r>
                  <a:rPr lang="zh-CN" altLang="zh-CN" dirty="0"/>
                  <a:t>此公式中</a:t>
                </a:r>
                <a:r>
                  <a:rPr lang="en-US" altLang="zh-CN" dirty="0" err="1"/>
                  <a:t>Rf</a:t>
                </a:r>
                <a:r>
                  <a:rPr lang="zh-CN" altLang="zh-CN" dirty="0"/>
                  <a:t>和</a:t>
                </a:r>
                <a:r>
                  <a:rPr lang="en-US" altLang="zh-CN" dirty="0"/>
                  <a:t>Rd</a:t>
                </a:r>
                <a:r>
                  <a:rPr lang="zh-CN" altLang="zh-CN" dirty="0"/>
                  <a:t>对应于声源的两个属性</a:t>
                </a:r>
                <a:r>
                  <a:rPr lang="en-US" altLang="zh-CN" dirty="0"/>
                  <a:t>:AL_ROLLOFF_FACTOR</a:t>
                </a:r>
                <a:r>
                  <a:rPr lang="zh-CN" altLang="zh-CN" dirty="0"/>
                  <a:t>和</a:t>
                </a:r>
                <a:r>
                  <a:rPr lang="en-US" altLang="zh-CN" dirty="0"/>
                  <a:t>AL­_REFERENCE_DISTANCE</a:t>
                </a:r>
                <a:r>
                  <a:rPr lang="zh-CN" altLang="zh-CN" dirty="0"/>
                  <a:t>。</a:t>
                </a:r>
                <a:r>
                  <a:rPr lang="en-US" altLang="zh-CN" dirty="0" err="1"/>
                  <a:t>MinG</a:t>
                </a:r>
                <a:r>
                  <a:rPr lang="zh-CN" altLang="zh-CN" dirty="0"/>
                  <a:t>和</a:t>
                </a:r>
                <a:r>
                  <a:rPr lang="en-US" altLang="zh-CN" dirty="0" err="1"/>
                  <a:t>MaxG</a:t>
                </a:r>
                <a:r>
                  <a:rPr lang="zh-CN" altLang="zh-CN" dirty="0"/>
                  <a:t>分别对应于声源的最小增益属性</a:t>
                </a:r>
                <a:r>
                  <a:rPr lang="en-US" altLang="zh-CN" dirty="0"/>
                  <a:t>AL_MIN_GAIN</a:t>
                </a:r>
                <a:r>
                  <a:rPr lang="zh-CN" altLang="zh-CN" dirty="0"/>
                  <a:t>和最大增益属性</a:t>
                </a:r>
                <a:r>
                  <a:rPr lang="en-US" altLang="zh-CN" dirty="0"/>
                  <a:t>AL_MAX_GAIN</a:t>
                </a:r>
                <a:r>
                  <a:rPr lang="zh-CN" altLang="zh-CN" dirty="0"/>
                  <a:t>。参考距离为</a:t>
                </a:r>
                <a:r>
                  <a:rPr lang="en-US" altLang="zh-CN" dirty="0" err="1"/>
                  <a:t>dist</a:t>
                </a:r>
                <a:r>
                  <a:rPr lang="zh-CN" altLang="zh-CN" dirty="0"/>
                  <a:t>，监听器体验增益的距离为</a:t>
                </a:r>
                <a:r>
                  <a:rPr lang="en-US" altLang="zh-CN" dirty="0"/>
                  <a:t>GAIN</a:t>
                </a:r>
                <a:r>
                  <a:rPr lang="zh-CN" altLang="zh-CN" dirty="0"/>
                  <a:t>。依声源而定的</a:t>
                </a:r>
                <a:r>
                  <a:rPr lang="en-US" altLang="zh-CN" dirty="0" err="1"/>
                  <a:t>rolloff</a:t>
                </a:r>
                <a:r>
                  <a:rPr lang="zh-CN" altLang="zh-CN" dirty="0"/>
                  <a:t>系数（高低频规律性衰减系数）能够在值变化量的负方向上改变声源的范围。当</a:t>
                </a:r>
                <a:r>
                  <a:rPr lang="en-US" altLang="zh-CN" dirty="0" err="1"/>
                  <a:t>rolloff</a:t>
                </a:r>
                <a:r>
                  <a:rPr lang="zh-CN" altLang="zh-CN" dirty="0"/>
                  <a:t>系数为</a:t>
                </a:r>
                <a:r>
                  <a:rPr lang="en-US" altLang="zh-CN" dirty="0"/>
                  <a:t>0</a:t>
                </a:r>
                <a:r>
                  <a:rPr lang="zh-CN" altLang="zh-CN" dirty="0"/>
                  <a:t>表明对于音源没有衰减。</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963" b="-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8809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20000"/>
              </a:bodyPr>
              <a:lstStyle/>
              <a:p>
                <a:r>
                  <a:rPr lang="en-US" altLang="zh-CN" dirty="0" err="1"/>
                  <a:t>OpenAL</a:t>
                </a:r>
                <a:r>
                  <a:rPr lang="zh-CN" altLang="zh-CN" dirty="0"/>
                  <a:t>也提供和</a:t>
                </a:r>
                <a:r>
                  <a:rPr lang="en-US" altLang="zh-CN" dirty="0"/>
                  <a:t>IASIG3DL2</a:t>
                </a:r>
                <a:r>
                  <a:rPr lang="zh-CN" altLang="zh-CN" dirty="0"/>
                  <a:t>兼容的距离模型。使用</a:t>
                </a:r>
                <a:r>
                  <a:rPr lang="en-US" altLang="zh-CN" dirty="0"/>
                  <a:t>DS3D</a:t>
                </a:r>
                <a:r>
                  <a:rPr lang="zh-CN" altLang="zh-CN" dirty="0"/>
                  <a:t>的用户会更熟悉此模型。该模型可以表示为如下公式：</a:t>
                </a:r>
              </a:p>
              <a:p>
                <a14:m>
                  <m:oMath xmlns:m="http://schemas.openxmlformats.org/officeDocument/2006/math">
                    <m:sSub>
                      <m:sSubPr>
                        <m:ctrlPr>
                          <a:rPr lang="zh-CN" altLang="zh-CN" i="1"/>
                        </m:ctrlPr>
                      </m:sSubPr>
                      <m:e>
                        <m:r>
                          <m:rPr>
                            <m:sty m:val="p"/>
                          </m:rPr>
                          <a:rPr lang="en-US" altLang="zh-CN"/>
                          <m:t>G</m:t>
                        </m:r>
                      </m:e>
                      <m:sub>
                        <m:r>
                          <m:rPr>
                            <m:sty m:val="p"/>
                          </m:rPr>
                          <a:rPr lang="en-US" altLang="zh-CN"/>
                          <m:t>db</m:t>
                        </m:r>
                      </m:sub>
                    </m:sSub>
                    <m:r>
                      <a:rPr lang="en-US" altLang="zh-CN"/>
                      <m:t>=</m:t>
                    </m:r>
                    <m:r>
                      <m:rPr>
                        <m:sty m:val="p"/>
                      </m:rPr>
                      <a:rPr lang="en-US" altLang="zh-CN"/>
                      <m:t>clamp</m:t>
                    </m:r>
                    <m:r>
                      <a:rPr lang="en-US" altLang="zh-CN"/>
                      <m:t>(</m:t>
                    </m:r>
                    <m:r>
                      <m:rPr>
                        <m:sty m:val="p"/>
                      </m:rPr>
                      <a:rPr lang="en-US" altLang="zh-CN"/>
                      <m:t>GAIN</m:t>
                    </m:r>
                    <m:r>
                      <a:rPr lang="en-US" altLang="zh-CN" i="1"/>
                      <m:t>−</m:t>
                    </m:r>
                    <m:r>
                      <a:rPr lang="en-US" altLang="zh-CN"/>
                      <m:t>20</m:t>
                    </m:r>
                    <m:r>
                      <a:rPr lang="en-US" altLang="zh-CN" i="1"/>
                      <m:t>∗</m:t>
                    </m:r>
                    <m:func>
                      <m:funcPr>
                        <m:ctrlPr>
                          <a:rPr lang="zh-CN" altLang="zh-CN" i="1"/>
                        </m:ctrlPr>
                      </m:funcPr>
                      <m:fName>
                        <m:sSub>
                          <m:sSubPr>
                            <m:ctrlPr>
                              <a:rPr lang="zh-CN" altLang="zh-CN" i="1"/>
                            </m:ctrlPr>
                          </m:sSubPr>
                          <m:e>
                            <m:r>
                              <m:rPr>
                                <m:sty m:val="p"/>
                              </m:rPr>
                              <a:rPr lang="en-US" altLang="zh-CN"/>
                              <m:t>log</m:t>
                            </m:r>
                          </m:e>
                          <m:sub>
                            <m:r>
                              <a:rPr lang="en-US" altLang="zh-CN"/>
                              <m:t>10</m:t>
                            </m:r>
                          </m:sub>
                        </m:sSub>
                      </m:fName>
                      <m:e>
                        <m:d>
                          <m:dPr>
                            <m:ctrlPr>
                              <a:rPr lang="zh-CN" altLang="zh-CN" i="1"/>
                            </m:ctrlPr>
                          </m:dPr>
                          <m:e>
                            <m:r>
                              <a:rPr lang="en-US" altLang="zh-CN"/>
                              <m:t>1+</m:t>
                            </m:r>
                            <m:r>
                              <m:rPr>
                                <m:sty m:val="p"/>
                              </m:rPr>
                              <a:rPr lang="en-US" altLang="zh-CN"/>
                              <m:t>Rf</m:t>
                            </m:r>
                            <m:r>
                              <a:rPr lang="en-US" altLang="zh-CN" i="1"/>
                              <m:t>∗</m:t>
                            </m:r>
                            <m:f>
                              <m:fPr>
                                <m:ctrlPr>
                                  <a:rPr lang="zh-CN" altLang="zh-CN" i="1"/>
                                </m:ctrlPr>
                              </m:fPr>
                              <m:num>
                                <m:r>
                                  <m:rPr>
                                    <m:sty m:val="p"/>
                                  </m:rPr>
                                  <a:rPr lang="en-US" altLang="zh-CN"/>
                                  <m:t>clamp</m:t>
                                </m:r>
                                <m:d>
                                  <m:dPr>
                                    <m:ctrlPr>
                                      <a:rPr lang="zh-CN" altLang="zh-CN" i="1"/>
                                    </m:ctrlPr>
                                  </m:dPr>
                                  <m:e>
                                    <m:r>
                                      <m:rPr>
                                        <m:sty m:val="p"/>
                                      </m:rPr>
                                      <a:rPr lang="en-US" altLang="zh-CN"/>
                                      <m:t>dist</m:t>
                                    </m:r>
                                    <m:r>
                                      <a:rPr lang="en-US" altLang="zh-CN"/>
                                      <m:t>,</m:t>
                                    </m:r>
                                    <m:r>
                                      <m:rPr>
                                        <m:sty m:val="p"/>
                                      </m:rPr>
                                      <a:rPr lang="en-US" altLang="zh-CN"/>
                                      <m:t>Md</m:t>
                                    </m:r>
                                  </m:e>
                                </m:d>
                              </m:num>
                              <m:den>
                                <m:r>
                                  <m:rPr>
                                    <m:sty m:val="p"/>
                                  </m:rPr>
                                  <a:rPr lang="en-US" altLang="zh-CN"/>
                                  <m:t>Rd</m:t>
                                </m:r>
                              </m:den>
                            </m:f>
                          </m:e>
                        </m:d>
                      </m:e>
                    </m:func>
                    <m:r>
                      <a:rPr lang="en-US" altLang="zh-CN"/>
                      <m:t>,</m:t>
                    </m:r>
                    <m:r>
                      <m:rPr>
                        <m:sty m:val="p"/>
                      </m:rPr>
                      <a:rPr lang="en-US" altLang="zh-CN"/>
                      <m:t>MinG</m:t>
                    </m:r>
                    <m:r>
                      <a:rPr lang="en-US" altLang="zh-CN"/>
                      <m:t>,</m:t>
                    </m:r>
                    <m:r>
                      <m:rPr>
                        <m:sty m:val="p"/>
                      </m:rPr>
                      <a:rPr lang="en-US" altLang="zh-CN"/>
                      <m:t>MaxG</m:t>
                    </m:r>
                    <m:r>
                      <a:rPr lang="en-US" altLang="zh-CN"/>
                      <m:t>)</m:t>
                    </m:r>
                  </m:oMath>
                </a14:m>
                <a:endParaRPr lang="zh-CN" altLang="zh-CN" dirty="0"/>
              </a:p>
              <a:p>
                <a:r>
                  <a:rPr lang="zh-CN" altLang="zh-CN" dirty="0"/>
                  <a:t>这个公式里把声源的距离限定在参考距离和声源特定的最大距离</a:t>
                </a:r>
                <a:r>
                  <a:rPr lang="en-US" altLang="zh-CN" dirty="0"/>
                  <a:t>AL_MAX_ DISTANCE</a:t>
                </a:r>
                <a:r>
                  <a:rPr lang="zh-CN" altLang="zh-CN" dirty="0"/>
                  <a:t>之间。</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4488" r="-519" b="-2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0166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扩展与</a:t>
            </a:r>
            <a:r>
              <a:rPr lang="en-US" altLang="zh-CN" dirty="0" err="1"/>
              <a:t>alut</a:t>
            </a:r>
            <a:r>
              <a:rPr lang="zh-CN" altLang="zh-CN" dirty="0" smtClean="0"/>
              <a:t>库</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smtClean="0"/>
              <a:t>OpenAL</a:t>
            </a:r>
            <a:r>
              <a:rPr lang="zh-CN" altLang="zh-CN" dirty="0"/>
              <a:t>具有和</a:t>
            </a:r>
            <a:r>
              <a:rPr lang="en-US" altLang="zh-CN" dirty="0"/>
              <a:t>OpenGL</a:t>
            </a:r>
            <a:r>
              <a:rPr lang="zh-CN" altLang="zh-CN" dirty="0"/>
              <a:t>相似的可扩展性。应用程序首先调用函数</a:t>
            </a:r>
            <a:r>
              <a:rPr lang="en-US" altLang="zh-CN" dirty="0" err="1"/>
              <a:t>alGetString</a:t>
            </a:r>
            <a:r>
              <a:rPr lang="en-US" altLang="zh-CN" dirty="0"/>
              <a:t>(AL_EXTENSIONS)</a:t>
            </a:r>
            <a:r>
              <a:rPr lang="zh-CN" altLang="zh-CN" dirty="0"/>
              <a:t>来查询扩展情况。此函数返回一个可在其中搜索特定标识的扩展字符串。此外，函数</a:t>
            </a:r>
            <a:r>
              <a:rPr lang="en-US" altLang="zh-CN" dirty="0" err="1"/>
              <a:t>alIsExtensionPresent</a:t>
            </a:r>
            <a:r>
              <a:rPr lang="en-US" altLang="zh-CN" dirty="0"/>
              <a:t>()</a:t>
            </a:r>
            <a:r>
              <a:rPr lang="zh-CN" altLang="zh-CN" dirty="0"/>
              <a:t>可以确定是否存在某个扩展。一旦确定某一扩展的存在，应用程序将能够通过函数</a:t>
            </a:r>
            <a:r>
              <a:rPr lang="en-US" altLang="zh-CN" dirty="0" err="1"/>
              <a:t>alGetProcAddress</a:t>
            </a:r>
            <a:r>
              <a:rPr lang="en-US" altLang="zh-CN" dirty="0"/>
              <a:t>()</a:t>
            </a:r>
            <a:r>
              <a:rPr lang="zh-CN" altLang="zh-CN" dirty="0"/>
              <a:t>和</a:t>
            </a:r>
            <a:r>
              <a:rPr lang="en-US" altLang="zh-CN" dirty="0" err="1"/>
              <a:t>alGetEnumValue</a:t>
            </a:r>
            <a:r>
              <a:rPr lang="en-US" altLang="zh-CN" dirty="0"/>
              <a:t>()</a:t>
            </a:r>
            <a:r>
              <a:rPr lang="zh-CN" altLang="zh-CN" dirty="0"/>
              <a:t>取得特定的函数和枚举标记。</a:t>
            </a:r>
          </a:p>
          <a:p>
            <a:r>
              <a:rPr lang="zh-CN" altLang="zh-CN" dirty="0"/>
              <a:t>在</a:t>
            </a:r>
            <a:r>
              <a:rPr lang="en-US" altLang="zh-CN" dirty="0"/>
              <a:t>GNU/Linux</a:t>
            </a:r>
            <a:r>
              <a:rPr lang="zh-CN" altLang="zh-CN" dirty="0"/>
              <a:t>实现中最为常用的扩展是</a:t>
            </a:r>
            <a:r>
              <a:rPr lang="en-US" altLang="zh-CN" dirty="0" err="1"/>
              <a:t>Ogg</a:t>
            </a:r>
            <a:r>
              <a:rPr lang="en-US" altLang="zh-CN" dirty="0"/>
              <a:t> </a:t>
            </a:r>
            <a:r>
              <a:rPr lang="en-US" altLang="zh-CN" dirty="0" err="1"/>
              <a:t>Vorbis</a:t>
            </a:r>
            <a:r>
              <a:rPr lang="zh-CN" altLang="zh-CN" dirty="0"/>
              <a:t>和</a:t>
            </a:r>
            <a:r>
              <a:rPr lang="en-US" altLang="zh-CN" dirty="0"/>
              <a:t>MP3</a:t>
            </a:r>
            <a:r>
              <a:rPr lang="zh-CN" altLang="zh-CN" dirty="0"/>
              <a:t>扩展，分别提供了一些用于播放压缩的文件格式的函数。同样重要的是一个提供四声道（</a:t>
            </a:r>
            <a:r>
              <a:rPr lang="en-US" altLang="zh-CN" dirty="0"/>
              <a:t>Quadraphonic</a:t>
            </a:r>
            <a:r>
              <a:rPr lang="zh-CN" altLang="zh-CN" dirty="0"/>
              <a:t>）立体声的扩展，以及允许使用多通道音频采样格式（如立体声声源）的</a:t>
            </a:r>
            <a:r>
              <a:rPr lang="en-US" altLang="zh-CN" dirty="0" err="1"/>
              <a:t>internalFormat</a:t>
            </a:r>
            <a:r>
              <a:rPr lang="zh-CN" altLang="zh-CN" dirty="0"/>
              <a:t>扩展。</a:t>
            </a:r>
          </a:p>
          <a:p>
            <a:endParaRPr lang="zh-CN" altLang="en-US" dirty="0"/>
          </a:p>
        </p:txBody>
      </p:sp>
    </p:spTree>
    <p:extLst>
      <p:ext uri="{BB962C8B-B14F-4D97-AF65-F5344CB8AC3E}">
        <p14:creationId xmlns:p14="http://schemas.microsoft.com/office/powerpoint/2010/main" val="68203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声音的物理</a:t>
            </a:r>
            <a:r>
              <a:rPr lang="zh-CN" altLang="en-US" dirty="0" smtClean="0"/>
              <a:t>属性</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声音</a:t>
            </a:r>
            <a:r>
              <a:rPr lang="zh-CN" altLang="zh-CN" dirty="0"/>
              <a:t>是由物体振动产生的，正在发声的物体叫</a:t>
            </a:r>
            <a:r>
              <a:rPr lang="zh-CN" altLang="zh-CN" dirty="0" smtClean="0"/>
              <a:t>声源</a:t>
            </a:r>
            <a:endParaRPr lang="en-US" altLang="zh-CN" dirty="0" smtClean="0"/>
          </a:p>
          <a:p>
            <a:r>
              <a:rPr lang="zh-CN" altLang="zh-CN" dirty="0" smtClean="0"/>
              <a:t>声音</a:t>
            </a:r>
            <a:r>
              <a:rPr lang="zh-CN" altLang="zh-CN" dirty="0"/>
              <a:t>以声波的形式通过固体或液体、气体等介质传播</a:t>
            </a:r>
            <a:r>
              <a:rPr lang="zh-CN" altLang="zh-CN" dirty="0" smtClean="0"/>
              <a:t>形成</a:t>
            </a:r>
            <a:endParaRPr lang="en-US" altLang="zh-CN" dirty="0" smtClean="0"/>
          </a:p>
          <a:p>
            <a:r>
              <a:rPr lang="zh-CN" altLang="zh-CN" dirty="0" smtClean="0"/>
              <a:t>当</a:t>
            </a:r>
            <a:r>
              <a:rPr lang="zh-CN" altLang="zh-CN" dirty="0"/>
              <a:t>声波振动内耳的听小骨，这些振动会转化为电脑波，它就是我们觉察到的</a:t>
            </a:r>
            <a:r>
              <a:rPr lang="zh-CN" altLang="zh-CN" dirty="0" smtClean="0"/>
              <a:t>声音</a:t>
            </a:r>
            <a:endParaRPr lang="en-US" altLang="zh-CN" dirty="0" smtClean="0"/>
          </a:p>
          <a:p>
            <a:r>
              <a:rPr lang="zh-CN" altLang="zh-CN" dirty="0" smtClean="0"/>
              <a:t>内耳</a:t>
            </a:r>
            <a:r>
              <a:rPr lang="zh-CN" altLang="zh-CN" dirty="0"/>
              <a:t>的原理与麦克风捕获声波或扬声器的发音一样，是移动的机械部分与气压波之间的</a:t>
            </a:r>
            <a:r>
              <a:rPr lang="zh-CN" altLang="zh-CN" dirty="0" smtClean="0"/>
              <a:t>关系</a:t>
            </a:r>
            <a:endParaRPr lang="en-US" altLang="zh-CN" dirty="0" smtClean="0"/>
          </a:p>
          <a:p>
            <a:r>
              <a:rPr lang="zh-CN" altLang="zh-CN" dirty="0" smtClean="0"/>
              <a:t>在</a:t>
            </a:r>
            <a:r>
              <a:rPr lang="zh-CN" altLang="zh-CN" dirty="0"/>
              <a:t>声波调低、移动缓慢并足够大时，我们实际上可以“感觉”到气压</a:t>
            </a:r>
            <a:r>
              <a:rPr lang="zh-CN" altLang="zh-CN" dirty="0" smtClean="0"/>
              <a:t>振动</a:t>
            </a:r>
            <a:endParaRPr lang="en-US" altLang="zh-CN" dirty="0" smtClean="0"/>
          </a:p>
          <a:p>
            <a:r>
              <a:rPr lang="zh-CN" altLang="zh-CN" dirty="0" smtClean="0"/>
              <a:t>正常人</a:t>
            </a:r>
            <a:r>
              <a:rPr lang="zh-CN" altLang="zh-CN" dirty="0"/>
              <a:t>能听见</a:t>
            </a:r>
            <a:r>
              <a:rPr lang="en-US" altLang="zh-CN" dirty="0"/>
              <a:t>20Hz</a:t>
            </a:r>
            <a:r>
              <a:rPr lang="zh-CN" altLang="zh-CN" dirty="0"/>
              <a:t>到</a:t>
            </a:r>
            <a:r>
              <a:rPr lang="en-US" altLang="zh-CN" dirty="0"/>
              <a:t>20000Hz</a:t>
            </a:r>
            <a:r>
              <a:rPr lang="zh-CN" altLang="zh-CN" dirty="0"/>
              <a:t>的声音。</a:t>
            </a:r>
          </a:p>
          <a:p>
            <a:endParaRPr lang="zh-CN" altLang="en-US" dirty="0"/>
          </a:p>
        </p:txBody>
      </p:sp>
    </p:spTree>
    <p:extLst>
      <p:ext uri="{BB962C8B-B14F-4D97-AF65-F5344CB8AC3E}">
        <p14:creationId xmlns:p14="http://schemas.microsoft.com/office/powerpoint/2010/main" val="1800048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Creative</a:t>
            </a:r>
            <a:r>
              <a:rPr lang="zh-CN" altLang="zh-CN" dirty="0"/>
              <a:t>的实现中最常用的就是允许控制</a:t>
            </a:r>
            <a:r>
              <a:rPr lang="en-US" altLang="zh-CN" dirty="0"/>
              <a:t>EAX</a:t>
            </a:r>
            <a:r>
              <a:rPr lang="zh-CN" altLang="zh-CN" dirty="0"/>
              <a:t>属性的</a:t>
            </a:r>
            <a:r>
              <a:rPr lang="en-US" altLang="zh-CN" dirty="0"/>
              <a:t>EAX</a:t>
            </a:r>
            <a:r>
              <a:rPr lang="zh-CN" altLang="zh-CN" dirty="0"/>
              <a:t>函数集。</a:t>
            </a:r>
            <a:r>
              <a:rPr lang="en-US" altLang="zh-CN" dirty="0"/>
              <a:t>EAX</a:t>
            </a:r>
            <a:r>
              <a:rPr lang="zh-CN" altLang="zh-CN" dirty="0"/>
              <a:t>用来向核心库中增加高级特性，包括监听器和个别声源之间的混响（</a:t>
            </a:r>
            <a:r>
              <a:rPr lang="en-US" altLang="zh-CN" dirty="0"/>
              <a:t>reverberation</a:t>
            </a:r>
            <a:r>
              <a:rPr lang="zh-CN" altLang="zh-CN" dirty="0"/>
              <a:t>）、反射（</a:t>
            </a:r>
            <a:r>
              <a:rPr lang="en-US" altLang="zh-CN" dirty="0"/>
              <a:t>reflection</a:t>
            </a:r>
            <a:r>
              <a:rPr lang="zh-CN" altLang="zh-CN" dirty="0"/>
              <a:t>）、遮挡（</a:t>
            </a:r>
            <a:r>
              <a:rPr lang="en-US" altLang="zh-CN" dirty="0"/>
              <a:t>occlusion</a:t>
            </a:r>
            <a:r>
              <a:rPr lang="zh-CN" altLang="zh-CN" dirty="0"/>
              <a:t>）等。</a:t>
            </a:r>
            <a:r>
              <a:rPr lang="en-US" altLang="zh-CN" dirty="0"/>
              <a:t>EAX</a:t>
            </a:r>
            <a:r>
              <a:rPr lang="zh-CN" altLang="zh-CN" dirty="0"/>
              <a:t>属性用</a:t>
            </a:r>
            <a:r>
              <a:rPr lang="en-US" altLang="zh-CN" dirty="0" err="1"/>
              <a:t>EAXGet</a:t>
            </a:r>
            <a:r>
              <a:rPr lang="en-US" altLang="zh-CN" dirty="0"/>
              <a:t>()</a:t>
            </a:r>
            <a:r>
              <a:rPr lang="zh-CN" altLang="zh-CN" dirty="0"/>
              <a:t>和</a:t>
            </a:r>
            <a:r>
              <a:rPr lang="en-US" altLang="zh-CN" dirty="0" err="1"/>
              <a:t>EAXSet</a:t>
            </a:r>
            <a:r>
              <a:rPr lang="en-US" altLang="zh-CN" dirty="0"/>
              <a:t>()</a:t>
            </a:r>
            <a:r>
              <a:rPr lang="zh-CN" altLang="zh-CN" dirty="0"/>
              <a:t>来操作。</a:t>
            </a:r>
          </a:p>
          <a:p>
            <a:r>
              <a:rPr lang="en-US" altLang="zh-CN" dirty="0" err="1"/>
              <a:t>OpenAL</a:t>
            </a:r>
            <a:r>
              <a:rPr lang="zh-CN" altLang="zh-CN" dirty="0"/>
              <a:t>核心库中没有用于处理文件格式的函数，该功能由</a:t>
            </a:r>
            <a:r>
              <a:rPr lang="en-US" altLang="zh-CN" dirty="0" err="1"/>
              <a:t>alut</a:t>
            </a:r>
            <a:r>
              <a:rPr lang="zh-CN" altLang="zh-CN" dirty="0"/>
              <a:t>辅助库提供实现。函数</a:t>
            </a:r>
            <a:r>
              <a:rPr lang="en-US" altLang="zh-CN" dirty="0" err="1"/>
              <a:t>alutLoadWavFile</a:t>
            </a:r>
            <a:r>
              <a:rPr lang="en-US" altLang="zh-CN" dirty="0"/>
              <a:t>()</a:t>
            </a:r>
            <a:r>
              <a:rPr lang="zh-CN" altLang="zh-CN" dirty="0"/>
              <a:t>和</a:t>
            </a:r>
            <a:r>
              <a:rPr lang="en-US" altLang="zh-CN" dirty="0" err="1"/>
              <a:t>alutLoadWavMemory</a:t>
            </a:r>
            <a:r>
              <a:rPr lang="en-US" altLang="zh-CN" dirty="0"/>
              <a:t>()</a:t>
            </a:r>
            <a:r>
              <a:rPr lang="zh-CN" altLang="zh-CN" dirty="0"/>
              <a:t>可以加载不同版本的</a:t>
            </a:r>
            <a:r>
              <a:rPr lang="en-US" altLang="zh-CN" dirty="0"/>
              <a:t>wav</a:t>
            </a:r>
            <a:r>
              <a:rPr lang="zh-CN" altLang="zh-CN" dirty="0"/>
              <a:t>文件格式。在提供便于应用程序载入音频文件函数的同时，</a:t>
            </a:r>
            <a:r>
              <a:rPr lang="en-US" altLang="zh-CN" dirty="0" err="1"/>
              <a:t>alut</a:t>
            </a:r>
            <a:r>
              <a:rPr lang="zh-CN" altLang="zh-CN" dirty="0"/>
              <a:t>还有提供了初始化和结束程序的</a:t>
            </a:r>
            <a:r>
              <a:rPr lang="en-US" altLang="zh-CN" dirty="0" err="1"/>
              <a:t>alutInit</a:t>
            </a:r>
            <a:r>
              <a:rPr lang="zh-CN" altLang="zh-CN" dirty="0"/>
              <a:t>和</a:t>
            </a:r>
            <a:r>
              <a:rPr lang="en-US" altLang="zh-CN" dirty="0" err="1"/>
              <a:t>alutExit</a:t>
            </a:r>
            <a:r>
              <a:rPr lang="zh-CN" altLang="zh-CN" dirty="0"/>
              <a:t>函数，他们隐藏了上下文和设备的初始化细节。</a:t>
            </a:r>
          </a:p>
          <a:p>
            <a:r>
              <a:rPr lang="zh-CN" altLang="zh-CN" dirty="0"/>
              <a:t>因为</a:t>
            </a:r>
            <a:r>
              <a:rPr lang="en-US" altLang="zh-CN" dirty="0" err="1"/>
              <a:t>OpenAL</a:t>
            </a:r>
            <a:r>
              <a:rPr lang="zh-CN" altLang="zh-CN" dirty="0"/>
              <a:t>是一个规范，而不是一个实现，用户必须注意在不同的实现版本之间存在差异。</a:t>
            </a:r>
          </a:p>
          <a:p>
            <a:endParaRPr lang="zh-CN" altLang="en-US" dirty="0"/>
          </a:p>
        </p:txBody>
      </p:sp>
    </p:spTree>
    <p:extLst>
      <p:ext uri="{BB962C8B-B14F-4D97-AF65-F5344CB8AC3E}">
        <p14:creationId xmlns:p14="http://schemas.microsoft.com/office/powerpoint/2010/main" val="3151683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82204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响度、音调、音色是乐音的三个主要特征，人们就是根据它们来区分声音的。</a:t>
            </a:r>
          </a:p>
          <a:p>
            <a:r>
              <a:rPr lang="en-US" altLang="zh-CN" dirty="0"/>
              <a:t>    </a:t>
            </a:r>
            <a:r>
              <a:rPr lang="zh-CN" altLang="zh-CN" dirty="0"/>
              <a:t>声音传播的关键因素及前提是要有介质，介质指的是所有固体，液体或气体。声音的物理参量与声源离观察者的距离，声音的振动频率，传播介质有关。</a:t>
            </a:r>
          </a:p>
          <a:p>
            <a:r>
              <a:rPr lang="zh-CN" altLang="zh-CN" b="1" dirty="0"/>
              <a:t>声音在一些介质中的速度如下：</a:t>
            </a:r>
            <a:endParaRPr lang="zh-CN" altLang="zh-CN" dirty="0"/>
          </a:p>
          <a:p>
            <a:pPr lvl="1"/>
            <a:r>
              <a:rPr lang="zh-CN" altLang="zh-CN" dirty="0"/>
              <a:t>空气（</a:t>
            </a:r>
            <a:r>
              <a:rPr lang="en-US" altLang="zh-CN" dirty="0"/>
              <a:t>15</a:t>
            </a:r>
            <a:r>
              <a:rPr lang="zh-CN" altLang="zh-CN" dirty="0"/>
              <a:t>℃）</a:t>
            </a:r>
            <a:r>
              <a:rPr lang="en-US" altLang="zh-CN" dirty="0"/>
              <a:t>:340</a:t>
            </a:r>
            <a:r>
              <a:rPr lang="zh-CN" altLang="zh-CN" dirty="0"/>
              <a:t>米每秒</a:t>
            </a:r>
          </a:p>
          <a:p>
            <a:pPr lvl="1"/>
            <a:r>
              <a:rPr lang="zh-CN" altLang="zh-CN" dirty="0"/>
              <a:t>空气（</a:t>
            </a:r>
            <a:r>
              <a:rPr lang="en-US" altLang="zh-CN" dirty="0"/>
              <a:t>25</a:t>
            </a:r>
            <a:r>
              <a:rPr lang="zh-CN" altLang="zh-CN" dirty="0"/>
              <a:t>℃）</a:t>
            </a:r>
            <a:r>
              <a:rPr lang="en-US" altLang="zh-CN" dirty="0"/>
              <a:t>:346</a:t>
            </a:r>
            <a:r>
              <a:rPr lang="zh-CN" altLang="zh-CN" dirty="0"/>
              <a:t>米每秒</a:t>
            </a:r>
          </a:p>
          <a:p>
            <a:pPr lvl="1"/>
            <a:r>
              <a:rPr lang="zh-CN" altLang="zh-CN" dirty="0"/>
              <a:t>水（常温）：</a:t>
            </a:r>
            <a:r>
              <a:rPr lang="en-US" altLang="zh-CN" dirty="0"/>
              <a:t>1500</a:t>
            </a:r>
            <a:r>
              <a:rPr lang="zh-CN" altLang="zh-CN" dirty="0"/>
              <a:t>米每秒</a:t>
            </a:r>
          </a:p>
          <a:p>
            <a:pPr lvl="1"/>
            <a:r>
              <a:rPr lang="zh-CN" altLang="zh-CN" dirty="0"/>
              <a:t>海水（</a:t>
            </a:r>
            <a:r>
              <a:rPr lang="en-US" altLang="zh-CN" dirty="0"/>
              <a:t>25</a:t>
            </a:r>
            <a:r>
              <a:rPr lang="zh-CN" altLang="zh-CN" dirty="0"/>
              <a:t>℃）</a:t>
            </a:r>
            <a:r>
              <a:rPr lang="en-US" altLang="zh-CN" dirty="0"/>
              <a:t>1530</a:t>
            </a:r>
            <a:r>
              <a:rPr lang="zh-CN" altLang="zh-CN" dirty="0"/>
              <a:t>米每秒</a:t>
            </a:r>
          </a:p>
          <a:p>
            <a:pPr lvl="1"/>
            <a:r>
              <a:rPr lang="zh-CN" altLang="zh-CN" dirty="0"/>
              <a:t>钢材：</a:t>
            </a:r>
            <a:r>
              <a:rPr lang="en-US" altLang="zh-CN" dirty="0"/>
              <a:t>5200</a:t>
            </a:r>
            <a:r>
              <a:rPr lang="zh-CN" altLang="zh-CN" dirty="0"/>
              <a:t>米每秒</a:t>
            </a:r>
          </a:p>
          <a:p>
            <a:endParaRPr lang="zh-CN" altLang="en-US" dirty="0"/>
          </a:p>
        </p:txBody>
      </p:sp>
    </p:spTree>
    <p:extLst>
      <p:ext uri="{BB962C8B-B14F-4D97-AF65-F5344CB8AC3E}">
        <p14:creationId xmlns:p14="http://schemas.microsoft.com/office/powerpoint/2010/main" val="930406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多普勒效应</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在</a:t>
            </a:r>
            <a:r>
              <a:rPr lang="zh-CN" altLang="zh-CN" dirty="0"/>
              <a:t>游戏中多普勒效应绑定在动态物体上可以反映出物体的运动速度，如汽车从远至近，再远去，汽车的声音频率会发生明显的</a:t>
            </a:r>
            <a:r>
              <a:rPr lang="zh-CN" altLang="zh-CN" dirty="0" smtClean="0"/>
              <a:t>变化</a:t>
            </a:r>
            <a:endParaRPr lang="en-US" altLang="zh-CN" dirty="0" smtClean="0"/>
          </a:p>
          <a:p>
            <a:r>
              <a:rPr lang="zh-CN" altLang="zh-CN" dirty="0" smtClean="0"/>
              <a:t>多普勒效应</a:t>
            </a:r>
            <a:r>
              <a:rPr lang="zh-CN" altLang="zh-CN" dirty="0"/>
              <a:t>是为纪念奥地利物理学家及数学家克里斯琴</a:t>
            </a:r>
            <a:r>
              <a:rPr lang="en-US" altLang="zh-CN" dirty="0"/>
              <a:t>·</a:t>
            </a:r>
            <a:r>
              <a:rPr lang="zh-CN" altLang="zh-CN" dirty="0"/>
              <a:t>约翰</a:t>
            </a:r>
            <a:r>
              <a:rPr lang="en-US" altLang="zh-CN" dirty="0"/>
              <a:t>·</a:t>
            </a:r>
            <a:r>
              <a:rPr lang="zh-CN" altLang="zh-CN" dirty="0"/>
              <a:t>多普勒（</a:t>
            </a:r>
            <a:r>
              <a:rPr lang="en-US" altLang="zh-CN" dirty="0"/>
              <a:t>Christian Johann Doppler</a:t>
            </a:r>
            <a:r>
              <a:rPr lang="zh-CN" altLang="zh-CN" dirty="0"/>
              <a:t>）而命名的，他于</a:t>
            </a:r>
            <a:r>
              <a:rPr lang="en-US" altLang="zh-CN" dirty="0"/>
              <a:t>1842</a:t>
            </a:r>
            <a:r>
              <a:rPr lang="zh-CN" altLang="zh-CN" dirty="0"/>
              <a:t>年首先提出了这一</a:t>
            </a:r>
            <a:r>
              <a:rPr lang="zh-CN" altLang="zh-CN" dirty="0" smtClean="0"/>
              <a:t>理论</a:t>
            </a:r>
            <a:endParaRPr lang="en-US" altLang="zh-CN" dirty="0" smtClean="0"/>
          </a:p>
          <a:p>
            <a:r>
              <a:rPr lang="zh-CN" altLang="zh-CN" dirty="0" smtClean="0"/>
              <a:t>多普勒效应</a:t>
            </a:r>
            <a:r>
              <a:rPr lang="zh-CN" altLang="zh-CN" dirty="0"/>
              <a:t>的主要内容为：物体辐射的波长因为波源和观测者的相对运动而产生</a:t>
            </a:r>
            <a:r>
              <a:rPr lang="zh-CN" altLang="zh-CN" dirty="0" smtClean="0"/>
              <a:t>变化</a:t>
            </a:r>
            <a:endParaRPr lang="en-US" altLang="zh-CN" dirty="0" smtClean="0"/>
          </a:p>
          <a:p>
            <a:r>
              <a:rPr lang="zh-CN" altLang="zh-CN" dirty="0" smtClean="0"/>
              <a:t>在</a:t>
            </a:r>
            <a:r>
              <a:rPr lang="zh-CN" altLang="zh-CN" dirty="0"/>
              <a:t>运动的波源前面，波被压缩，波长变得较短，频率变得较高 （蓝移</a:t>
            </a:r>
            <a:r>
              <a:rPr lang="en-US" altLang="zh-CN" dirty="0"/>
              <a:t> blue shift</a:t>
            </a:r>
            <a:r>
              <a:rPr lang="zh-CN" altLang="zh-CN" dirty="0"/>
              <a:t>）；当运动在波源后面时，会产生相反的效应。波长变得较长，频率变得较低 （红移</a:t>
            </a:r>
            <a:r>
              <a:rPr lang="en-US" altLang="zh-CN" dirty="0"/>
              <a:t> red shift</a:t>
            </a:r>
            <a:r>
              <a:rPr lang="zh-CN" altLang="zh-CN" dirty="0" smtClean="0"/>
              <a:t>）</a:t>
            </a:r>
            <a:endParaRPr lang="en-US" altLang="zh-CN" dirty="0" smtClean="0"/>
          </a:p>
          <a:p>
            <a:r>
              <a:rPr lang="zh-CN" altLang="zh-CN" dirty="0" smtClean="0"/>
              <a:t>波源</a:t>
            </a:r>
            <a:r>
              <a:rPr lang="zh-CN" altLang="zh-CN" dirty="0"/>
              <a:t>的速度越高，所产生的效应越大。根据波红（蓝）移的程度，可以计算出波源循着观测方向运动的速度。</a:t>
            </a:r>
          </a:p>
          <a:p>
            <a:endParaRPr lang="zh-CN" altLang="en-US" dirty="0"/>
          </a:p>
        </p:txBody>
      </p:sp>
    </p:spTree>
    <p:extLst>
      <p:ext uri="{BB962C8B-B14F-4D97-AF65-F5344CB8AC3E}">
        <p14:creationId xmlns:p14="http://schemas.microsoft.com/office/powerpoint/2010/main" val="251411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恒星光谱线的位移显示恒星循着观测方向运动的速度。除非波源的速度非常接近光速，否则多普勒位移的程度一般都很小。所有波动现象都存在多普勒效应。  </a:t>
            </a:r>
          </a:p>
          <a:p>
            <a:r>
              <a:rPr lang="zh-CN" altLang="zh-CN" dirty="0"/>
              <a:t>声音在空气中以声波的形式传播，当声源的运动方向与声音传播方向一致时，波长会缩短（比如，它发出一个波峰后，运动了一段距离才发送第二个波峰，所以波峰与波峰之间的距离就比不运动时短了），所以频率会增加，声波频率增加，我们听到的现象就是声音变尖。反之，在声源离我们远去时，波长增长，频率降低。</a:t>
            </a:r>
          </a:p>
          <a:p>
            <a:endParaRPr lang="zh-CN" altLang="en-US" dirty="0"/>
          </a:p>
        </p:txBody>
      </p:sp>
    </p:spTree>
    <p:extLst>
      <p:ext uri="{BB962C8B-B14F-4D97-AF65-F5344CB8AC3E}">
        <p14:creationId xmlns:p14="http://schemas.microsoft.com/office/powerpoint/2010/main" val="726330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00150"/>
                <a:ext cx="8229600" cy="3603847"/>
              </a:xfrm>
            </p:spPr>
            <p:txBody>
              <a:bodyPr>
                <a:normAutofit fontScale="77500" lnSpcReduction="20000"/>
              </a:bodyPr>
              <a:lstStyle/>
              <a:p>
                <a:r>
                  <a:rPr lang="zh-CN" altLang="zh-CN" dirty="0"/>
                  <a:t>多普勒效应的公式为：</a:t>
                </a:r>
              </a:p>
              <a:p>
                <a14:m>
                  <m:oMath xmlns:m="http://schemas.openxmlformats.org/officeDocument/2006/math">
                    <m:r>
                      <m:rPr>
                        <m:sty m:val="p"/>
                      </m:rPr>
                      <a:rPr lang="en-US" altLang="zh-CN"/>
                      <m:t>f</m:t>
                    </m:r>
                    <m:r>
                      <a:rPr lang="en-US" altLang="zh-CN"/>
                      <m:t>=(</m:t>
                    </m:r>
                    <m:r>
                      <m:rPr>
                        <m:sty m:val="p"/>
                      </m:rPr>
                      <a:rPr lang="en-US" altLang="zh-CN"/>
                      <m:t>v</m:t>
                    </m:r>
                    <m:r>
                      <a:rPr lang="en-US" altLang="zh-CN"/>
                      <m:t>+</m:t>
                    </m:r>
                    <m:r>
                      <m:rPr>
                        <m:sty m:val="p"/>
                      </m:rPr>
                      <a:rPr lang="en-US" altLang="zh-CN"/>
                      <m:t>vo</m:t>
                    </m:r>
                    <m:r>
                      <a:rPr lang="en-US" altLang="zh-CN" i="1"/>
                      <m:t>∗</m:t>
                    </m:r>
                    <m:r>
                      <m:rPr>
                        <m:sty m:val="p"/>
                      </m:rPr>
                      <a:rPr lang="en-US" altLang="zh-CN"/>
                      <m:t>fo</m:t>
                    </m:r>
                    <m:r>
                      <a:rPr lang="en-US" altLang="zh-CN"/>
                      <m:t>/(</m:t>
                    </m:r>
                    <m:r>
                      <m:rPr>
                        <m:sty m:val="p"/>
                      </m:rPr>
                      <a:rPr lang="en-US" altLang="zh-CN"/>
                      <m:t>v</m:t>
                    </m:r>
                    <m:r>
                      <a:rPr lang="en-US" altLang="zh-CN" i="1"/>
                      <m:t>−</m:t>
                    </m:r>
                    <m:r>
                      <m:rPr>
                        <m:sty m:val="p"/>
                      </m:rPr>
                      <a:rPr lang="en-US" altLang="zh-CN"/>
                      <m:t>vs</m:t>
                    </m:r>
                    <m:r>
                      <a:rPr lang="en-US" altLang="zh-CN"/>
                      <m:t>))</m:t>
                    </m:r>
                  </m:oMath>
                </a14:m>
                <a:endParaRPr lang="zh-CN" altLang="zh-CN" dirty="0"/>
              </a:p>
              <a:p>
                <a:r>
                  <a:rPr lang="zh-CN" altLang="zh-CN" dirty="0"/>
                  <a:t>其中</a:t>
                </a:r>
                <a14:m>
                  <m:oMath xmlns:m="http://schemas.openxmlformats.org/officeDocument/2006/math">
                    <m:r>
                      <m:rPr>
                        <m:sty m:val="p"/>
                      </m:rPr>
                      <a:rPr lang="en-US" altLang="zh-CN"/>
                      <m:t>vo</m:t>
                    </m:r>
                  </m:oMath>
                </a14:m>
                <a:r>
                  <a:rPr lang="zh-CN" altLang="zh-CN" dirty="0"/>
                  <a:t>是观察者向波源运动的速度，</a:t>
                </a:r>
                <a:r>
                  <a:rPr lang="en-US" altLang="zh-CN" dirty="0"/>
                  <a:t>v</a:t>
                </a:r>
                <a:r>
                  <a:rPr lang="zh-CN" altLang="zh-CN" dirty="0"/>
                  <a:t>是波源的传播速度，</a:t>
                </a:r>
                <a:r>
                  <a:rPr lang="en-US" altLang="zh-CN" dirty="0" err="1"/>
                  <a:t>fo</a:t>
                </a:r>
                <a:r>
                  <a:rPr lang="zh-CN" altLang="zh-CN" dirty="0"/>
                  <a:t>是原</a:t>
                </a:r>
                <a:r>
                  <a:rPr lang="zh-CN" altLang="zh-CN" dirty="0" smtClean="0"/>
                  <a:t>频率</a:t>
                </a:r>
                <a:endParaRPr lang="en-US" altLang="zh-CN" dirty="0" smtClean="0"/>
              </a:p>
              <a:p>
                <a:r>
                  <a:rPr lang="zh-CN" altLang="zh-CN" dirty="0" smtClean="0"/>
                  <a:t>人</a:t>
                </a:r>
                <a:r>
                  <a:rPr lang="zh-CN" altLang="zh-CN" dirty="0"/>
                  <a:t>耳接收的频率等于单位时间内进入人耳的完全波个数。波源向观察者以速度</a:t>
                </a:r>
                <a:r>
                  <a:rPr lang="en-US" altLang="zh-CN" dirty="0" err="1"/>
                  <a:t>vo</a:t>
                </a:r>
                <a:r>
                  <a:rPr lang="zh-CN" altLang="zh-CN" dirty="0"/>
                  <a:t>运动时，会使波长压缩，压缩后的波长为</a:t>
                </a:r>
                <a14:m>
                  <m:oMath xmlns:m="http://schemas.openxmlformats.org/officeDocument/2006/math">
                    <m:r>
                      <m:rPr>
                        <m:sty m:val="p"/>
                      </m:rPr>
                      <a:rPr lang="en-US" altLang="zh-CN"/>
                      <m:t>λ</m:t>
                    </m:r>
                    <m:r>
                      <a:rPr lang="en-US" altLang="zh-CN"/>
                      <m:t>=</m:t>
                    </m:r>
                    <m:r>
                      <m:rPr>
                        <m:sty m:val="p"/>
                      </m:rPr>
                      <a:rPr lang="en-US" altLang="zh-CN"/>
                      <m:t>VT</m:t>
                    </m:r>
                    <m:r>
                      <a:rPr lang="en-US" altLang="zh-CN" i="1"/>
                      <m:t>−</m:t>
                    </m:r>
                    <m:r>
                      <m:rPr>
                        <m:sty m:val="p"/>
                      </m:rPr>
                      <a:rPr lang="en-US" altLang="zh-CN"/>
                      <m:t>vsT</m:t>
                    </m:r>
                    <m:r>
                      <a:rPr lang="en-US" altLang="zh-CN"/>
                      <m:t>=</m:t>
                    </m:r>
                    <m:r>
                      <a:rPr lang="zh-CN" altLang="zh-CN"/>
                      <m:t>（</m:t>
                    </m:r>
                    <m:r>
                      <m:rPr>
                        <m:sty m:val="p"/>
                      </m:rPr>
                      <a:rPr lang="en-US" altLang="zh-CN"/>
                      <m:t>V</m:t>
                    </m:r>
                    <m:r>
                      <a:rPr lang="en-US" altLang="zh-CN" i="1"/>
                      <m:t>−</m:t>
                    </m:r>
                    <m:r>
                      <m:rPr>
                        <m:sty m:val="p"/>
                      </m:rPr>
                      <a:rPr lang="en-US" altLang="zh-CN"/>
                      <m:t>vs</m:t>
                    </m:r>
                    <m:r>
                      <a:rPr lang="zh-CN" altLang="zh-CN"/>
                      <m:t>）</m:t>
                    </m:r>
                    <m:r>
                      <a:rPr lang="en-US" altLang="zh-CN"/>
                      <m:t>/</m:t>
                    </m:r>
                    <m:r>
                      <m:rPr>
                        <m:sty m:val="p"/>
                      </m:rPr>
                      <a:rPr lang="en-US" altLang="zh-CN"/>
                      <m:t>fo</m:t>
                    </m:r>
                  </m:oMath>
                </a14:m>
                <a:r>
                  <a:rPr lang="en-US" altLang="zh-CN" dirty="0"/>
                  <a:t> </a:t>
                </a:r>
                <a:r>
                  <a:rPr lang="zh-CN" altLang="zh-CN" dirty="0"/>
                  <a:t>。设波不动，则人相对波的速度</a:t>
                </a:r>
                <a:r>
                  <a:rPr lang="en-US" altLang="zh-CN" dirty="0" err="1"/>
                  <a:t>v+vo</a:t>
                </a:r>
                <a:r>
                  <a:rPr lang="zh-CN" altLang="zh-CN" dirty="0"/>
                  <a:t>，单位时间内人相对波走过的距离</a:t>
                </a:r>
                <a:r>
                  <a:rPr lang="en-US" altLang="zh-CN" dirty="0" err="1"/>
                  <a:t>v+vo</a:t>
                </a:r>
                <a:r>
                  <a:rPr lang="zh-CN" altLang="zh-CN" dirty="0"/>
                  <a:t>，单位时间内进入人耳完全波个数为</a:t>
                </a:r>
                <a14:m>
                  <m:oMath xmlns:m="http://schemas.openxmlformats.org/officeDocument/2006/math">
                    <m:r>
                      <a:rPr lang="en-US" altLang="zh-CN"/>
                      <m:t>(</m:t>
                    </m:r>
                    <m:r>
                      <m:rPr>
                        <m:sty m:val="p"/>
                      </m:rPr>
                      <a:rPr lang="en-US" altLang="zh-CN"/>
                      <m:t>v</m:t>
                    </m:r>
                    <m:r>
                      <a:rPr lang="en-US" altLang="zh-CN"/>
                      <m:t>+</m:t>
                    </m:r>
                    <m:r>
                      <m:rPr>
                        <m:sty m:val="p"/>
                      </m:rPr>
                      <a:rPr lang="en-US" altLang="zh-CN"/>
                      <m:t>vo</m:t>
                    </m:r>
                    <m:r>
                      <a:rPr lang="en-US" altLang="zh-CN"/>
                      <m:t>)/</m:t>
                    </m:r>
                    <m:r>
                      <m:rPr>
                        <m:sty m:val="p"/>
                      </m:rPr>
                      <a:rPr lang="en-US" altLang="zh-CN"/>
                      <m:t>λ</m:t>
                    </m:r>
                    <m:r>
                      <a:rPr lang="en-US" altLang="zh-CN"/>
                      <m:t>=(</m:t>
                    </m:r>
                    <m:r>
                      <m:rPr>
                        <m:sty m:val="p"/>
                      </m:rPr>
                      <a:rPr lang="en-US" altLang="zh-CN"/>
                      <m:t>v</m:t>
                    </m:r>
                    <m:r>
                      <a:rPr lang="en-US" altLang="zh-CN"/>
                      <m:t>+</m:t>
                    </m:r>
                    <m:r>
                      <m:rPr>
                        <m:sty m:val="p"/>
                      </m:rPr>
                      <a:rPr lang="en-US" altLang="zh-CN"/>
                      <m:t>vo</m:t>
                    </m:r>
                    <m:r>
                      <a:rPr lang="en-US" altLang="zh-CN"/>
                      <m:t>)</m:t>
                    </m:r>
                    <m:r>
                      <a:rPr lang="en-US" altLang="zh-CN" i="1"/>
                      <m:t>∗</m:t>
                    </m:r>
                    <m:r>
                      <m:rPr>
                        <m:sty m:val="p"/>
                      </m:rPr>
                      <a:rPr lang="en-US" altLang="zh-CN"/>
                      <m:t>fo</m:t>
                    </m:r>
                    <m:r>
                      <a:rPr lang="en-US" altLang="zh-CN"/>
                      <m:t>/(</m:t>
                    </m:r>
                    <m:r>
                      <m:rPr>
                        <m:sty m:val="p"/>
                      </m:rPr>
                      <a:rPr lang="en-US" altLang="zh-CN"/>
                      <m:t>v</m:t>
                    </m:r>
                    <m:r>
                      <a:rPr lang="en-US" altLang="zh-CN" i="1"/>
                      <m:t>−</m:t>
                    </m:r>
                    <m:r>
                      <m:rPr>
                        <m:sty m:val="p"/>
                      </m:rPr>
                      <a:rPr lang="en-US" altLang="zh-CN"/>
                      <m:t>vs</m:t>
                    </m:r>
                    <m:r>
                      <a:rPr lang="en-US" altLang="zh-CN"/>
                      <m:t>=</m:t>
                    </m:r>
                    <m:r>
                      <m:rPr>
                        <m:sty m:val="p"/>
                      </m:rPr>
                      <a:rPr lang="en-US" altLang="zh-CN"/>
                      <m:t>f</m:t>
                    </m:r>
                    <m:r>
                      <a:rPr lang="en-US" altLang="zh-CN"/>
                      <m:t>)</m:t>
                    </m:r>
                  </m:oMath>
                </a14:m>
                <a:r>
                  <a:rPr lang="en-US" altLang="zh-CN" dirty="0"/>
                  <a:t> </a:t>
                </a:r>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603847"/>
              </a:xfrm>
              <a:blipFill rotWithShape="1">
                <a:blip r:embed="rId2"/>
                <a:stretch>
                  <a:fillRect l="-74" t="-4061"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51376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51</TotalTime>
  <Words>6358</Words>
  <Application>Microsoft Office PowerPoint</Application>
  <PresentationFormat>全屏显示(16:9)</PresentationFormat>
  <Paragraphs>226</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凤舞九天</vt:lpstr>
      <vt:lpstr>音效</vt:lpstr>
      <vt:lpstr>大纲</vt:lpstr>
      <vt:lpstr>音效</vt:lpstr>
      <vt:lpstr>PowerPoint 演示文稿</vt:lpstr>
      <vt:lpstr>声音的物理属性</vt:lpstr>
      <vt:lpstr>PowerPoint 演示文稿</vt:lpstr>
      <vt:lpstr>多普勒效应</vt:lpstr>
      <vt:lpstr>PowerPoint 演示文稿</vt:lpstr>
      <vt:lpstr>PowerPoint 演示文稿</vt:lpstr>
      <vt:lpstr>背景音乐</vt:lpstr>
      <vt:lpstr>PowerPoint 演示文稿</vt:lpstr>
      <vt:lpstr>三维音效</vt:lpstr>
      <vt:lpstr>PowerPoint 演示文稿</vt:lpstr>
      <vt:lpstr>人类的听觉</vt:lpstr>
      <vt:lpstr>PowerPoint 演示文稿</vt:lpstr>
      <vt:lpstr>HRTF</vt:lpstr>
      <vt:lpstr>PowerPoint 演示文稿</vt:lpstr>
      <vt:lpstr>三维音效分类</vt:lpstr>
      <vt:lpstr>PowerPoint 演示文稿</vt:lpstr>
      <vt:lpstr>数字化声音格式</vt:lpstr>
      <vt:lpstr>PowerPoint 演示文稿</vt:lpstr>
      <vt:lpstr>DirectSound 3D </vt:lpstr>
      <vt:lpstr>PowerPoint 演示文稿</vt:lpstr>
      <vt:lpstr>PowerPoint 演示文稿</vt:lpstr>
      <vt:lpstr>OpenAL</vt:lpstr>
      <vt:lpstr>PowerPoint 演示文稿</vt:lpstr>
      <vt:lpstr>游戏音效SDK应用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OpenAL入门</vt:lpstr>
      <vt:lpstr>PowerPoint 演示文稿</vt:lpstr>
      <vt:lpstr>PowerPoint 演示文稿</vt:lpstr>
      <vt:lpstr>PowerPoint 演示文稿</vt:lpstr>
      <vt:lpstr>PowerPoint 演示文稿</vt:lpstr>
      <vt:lpstr>PowerPoint 演示文稿</vt:lpstr>
      <vt:lpstr>高级应用 </vt:lpstr>
      <vt:lpstr>PowerPoint 演示文稿</vt:lpstr>
      <vt:lpstr>PowerPoint 演示文稿</vt:lpstr>
      <vt:lpstr>PowerPoint 演示文稿</vt:lpstr>
      <vt:lpstr>空间定位</vt:lpstr>
      <vt:lpstr>PowerPoint 演示文稿</vt:lpstr>
      <vt:lpstr>PowerPoint 演示文稿</vt:lpstr>
      <vt:lpstr>扩展与alut库</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音效</dc:title>
  <dc:creator>HL H</dc:creator>
  <cp:lastModifiedBy>HL H</cp:lastModifiedBy>
  <cp:revision>14</cp:revision>
  <dcterms:created xsi:type="dcterms:W3CDTF">2018-01-30T09:13:52Z</dcterms:created>
  <dcterms:modified xsi:type="dcterms:W3CDTF">2018-04-22T01:18:22Z</dcterms:modified>
</cp:coreProperties>
</file>