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1"/>
  </p:notesMasterIdLst>
  <p:sldIdLst>
    <p:sldId id="256" r:id="rId2"/>
    <p:sldId id="257" r:id="rId3"/>
    <p:sldId id="347" r:id="rId4"/>
    <p:sldId id="300" r:id="rId5"/>
    <p:sldId id="259" r:id="rId6"/>
    <p:sldId id="271" r:id="rId7"/>
    <p:sldId id="260" r:id="rId8"/>
    <p:sldId id="301" r:id="rId9"/>
    <p:sldId id="302" r:id="rId10"/>
    <p:sldId id="303" r:id="rId11"/>
    <p:sldId id="304" r:id="rId12"/>
    <p:sldId id="321" r:id="rId13"/>
    <p:sldId id="322" r:id="rId14"/>
    <p:sldId id="323" r:id="rId15"/>
    <p:sldId id="324" r:id="rId16"/>
    <p:sldId id="325" r:id="rId17"/>
    <p:sldId id="326" r:id="rId18"/>
    <p:sldId id="327" r:id="rId19"/>
    <p:sldId id="328" r:id="rId20"/>
    <p:sldId id="329" r:id="rId21"/>
    <p:sldId id="330" r:id="rId22"/>
    <p:sldId id="291" r:id="rId23"/>
    <p:sldId id="292" r:id="rId24"/>
    <p:sldId id="293" r:id="rId25"/>
    <p:sldId id="294" r:id="rId26"/>
    <p:sldId id="331" r:id="rId27"/>
    <p:sldId id="348" r:id="rId28"/>
    <p:sldId id="349" r:id="rId29"/>
    <p:sldId id="350" r:id="rId30"/>
    <p:sldId id="345"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51" r:id="rId45"/>
    <p:sldId id="295" r:id="rId46"/>
    <p:sldId id="296" r:id="rId47"/>
    <p:sldId id="297" r:id="rId48"/>
    <p:sldId id="298" r:id="rId49"/>
    <p:sldId id="299"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887" autoAdjust="0"/>
  </p:normalViewPr>
  <p:slideViewPr>
    <p:cSldViewPr>
      <p:cViewPr varScale="1">
        <p:scale>
          <a:sx n="62" d="100"/>
          <a:sy n="62" d="100"/>
        </p:scale>
        <p:origin x="-205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45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6A78534-1530-4290-9782-C584876F4979}" type="slidenum">
              <a:rPr lang="en-US" altLang="zh-CN"/>
              <a:pPr>
                <a:defRPr/>
              </a:pPr>
              <a:t>‹#›</a:t>
            </a:fld>
            <a:endParaRPr lang="en-US" altLang="zh-CN"/>
          </a:p>
        </p:txBody>
      </p:sp>
    </p:spTree>
    <p:extLst>
      <p:ext uri="{BB962C8B-B14F-4D97-AF65-F5344CB8AC3E}">
        <p14:creationId xmlns:p14="http://schemas.microsoft.com/office/powerpoint/2010/main" val="2392563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zh.wikipedia.org/w/index.php?title=Image:Quaternion_Plague_on_Broom_Bridge.jpg&amp;variant=zh-cn" TargetMode="External"/><Relationship Id="rId3" Type="http://schemas.openxmlformats.org/officeDocument/2006/relationships/hyperlink" Target="http://zh.wikipedia.org/w/index.php?title=%E5%B9%B3%E9%9D%A2&amp;variant=zh-cn" TargetMode="External"/><Relationship Id="rId7" Type="http://schemas.openxmlformats.org/officeDocument/2006/relationships/hyperlink" Target="http://zh.wikipedia.org/w/index.php?title=%E9%83%BD%E6%9F%8F%E6%9E%97&amp;variant=zh-cn" TargetMode="External"/><Relationship Id="rId12" Type="http://schemas.openxmlformats.org/officeDocument/2006/relationships/hyperlink" Target="http://zh.wikipedia.org/w/index.php?title=%E7%B4%94%E9%87%8F&amp;variant=zh-cn"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zh.wikipedia.org/w/index.php?title=10%E6%9C%8816%E6%97%A5&amp;variant=zh-cn" TargetMode="External"/><Relationship Id="rId11" Type="http://schemas.openxmlformats.org/officeDocument/2006/relationships/hyperlink" Target="http://zh.wikipedia.org/w/index.php?title=%E5%A4%96%E7%A7%AF&amp;variant=zh-cn" TargetMode="External"/><Relationship Id="rId5" Type="http://schemas.openxmlformats.org/officeDocument/2006/relationships/hyperlink" Target="http://zh.wikipedia.org/w/index.php?title=%E4%B8%89%E7%B6%AD%E7%A9%BA%E9%96%93&amp;variant=zh-cn" TargetMode="External"/><Relationship Id="rId10" Type="http://schemas.openxmlformats.org/officeDocument/2006/relationships/hyperlink" Target="http://zh.wikipedia.org/w/index.php?title=%E5%86%85%E7%A7%AF&amp;variant=zh-cn" TargetMode="External"/><Relationship Id="rId4" Type="http://schemas.openxmlformats.org/officeDocument/2006/relationships/hyperlink" Target="http://zh.wikipedia.org/w/index.php?title=%E7%82%B9&amp;variant=zh-cn" TargetMode="External"/><Relationship Id="rId9" Type="http://schemas.openxmlformats.org/officeDocument/2006/relationships/hyperlink" Target="http://zh.wikipedia.org/w/index.php?title=%E5%90%91%E9%87%8F&amp;variant=zh-c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一般来说，计算机程序都是由逻辑与运算组成的，特别是在三维游戏这种特殊的计算机程序中，数学运算占据着十分重要的地位，因为计算机图形学是三维游戏渲染的技术基础，而数学方法在计算机图形学中的运用无处不在，包括基本的矢量运算、矩阵运算、微积分计算，还包括一些基本的几何计算。</a:t>
            </a:r>
          </a:p>
          <a:p>
            <a:r>
              <a:rPr lang="zh-CN" altLang="zh-CN" sz="1200" kern="1200" dirty="0" smtClean="0">
                <a:solidFill>
                  <a:schemeClr val="tx1"/>
                </a:solidFill>
                <a:effectLst/>
                <a:latin typeface="Arial" charset="0"/>
                <a:ea typeface="宋体" pitchFamily="2" charset="-122"/>
                <a:cs typeface="+mn-cs"/>
              </a:rPr>
              <a:t>在学习三维游戏引擎原理之前，读者需要掌握本章介绍到的数学知识，除此之外，本章还包括物理运算中用到的数学方法，这些数学知识都会在后面的章节当中用到。</a:t>
            </a:r>
          </a:p>
          <a:p>
            <a:endParaRPr lang="zh-CN" altLang="en-US" dirty="0"/>
          </a:p>
        </p:txBody>
      </p:sp>
      <p:sp>
        <p:nvSpPr>
          <p:cNvPr id="4" name="灯片编号占位符 3"/>
          <p:cNvSpPr>
            <a:spLocks noGrp="1"/>
          </p:cNvSpPr>
          <p:nvPr>
            <p:ph type="sldNum" sz="quarter" idx="10"/>
          </p:nvPr>
        </p:nvSpPr>
        <p:spPr/>
        <p:txBody>
          <a:bodyPr/>
          <a:lstStyle/>
          <a:p>
            <a:pPr>
              <a:defRPr/>
            </a:pPr>
            <a:fld id="{46A78534-1530-4290-9782-C584876F4979}" type="slidenum">
              <a:rPr lang="en-US" altLang="zh-CN" smtClean="0"/>
              <a:pPr>
                <a:defRPr/>
              </a:pPr>
              <a:t>3</a:t>
            </a:fld>
            <a:endParaRPr lang="en-US" altLang="zh-CN"/>
          </a:p>
        </p:txBody>
      </p:sp>
    </p:spTree>
    <p:extLst>
      <p:ext uri="{BB962C8B-B14F-4D97-AF65-F5344CB8AC3E}">
        <p14:creationId xmlns:p14="http://schemas.microsoft.com/office/powerpoint/2010/main" val="2501065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p:spPr>
        <p:txBody>
          <a:bodyPr/>
          <a:lstStyle/>
          <a:p>
            <a:pPr eaLnBrk="1" hangingPunct="1"/>
            <a:r>
              <a:rPr lang="zh-CN" altLang="zh-CN" dirty="0" smtClean="0"/>
              <a:t>假如在地面上某一个固定位置有一个望远镜，将望远镜饶纵向轴（垂直于地面）旋转可以观察水平包围圈的方向，我们将正北朝向方位角度记为</a:t>
            </a:r>
            <a:r>
              <a:rPr lang="en-US" altLang="zh-CN" dirty="0" smtClean="0"/>
              <a:t>0</a:t>
            </a:r>
            <a:r>
              <a:rPr lang="zh-CN" altLang="zh-CN" dirty="0" smtClean="0"/>
              <a:t>度；绕第二个坐标轴（即平行于地平面的横向轴）旋转，可以使得望远镜做俯仰观察，我们将平行地面观察时的角度记为</a:t>
            </a:r>
            <a:r>
              <a:rPr lang="en-US" altLang="zh-CN" dirty="0" smtClean="0"/>
              <a:t>0</a:t>
            </a:r>
            <a:r>
              <a:rPr lang="zh-CN" altLang="zh-CN" dirty="0" smtClean="0"/>
              <a:t>度，这样，望远镜可以向上仰</a:t>
            </a:r>
            <a:r>
              <a:rPr lang="en-US" altLang="zh-CN" dirty="0" smtClean="0"/>
              <a:t>+90</a:t>
            </a:r>
            <a:r>
              <a:rPr lang="zh-CN" altLang="zh-CN" dirty="0" smtClean="0"/>
              <a:t>度指向天顶，或者向下</a:t>
            </a:r>
            <a:r>
              <a:rPr lang="en-US" altLang="zh-CN" dirty="0" smtClean="0"/>
              <a:t>-90</a:t>
            </a:r>
            <a:r>
              <a:rPr lang="zh-CN" altLang="zh-CN" dirty="0" smtClean="0"/>
              <a:t>度指向脚底。这样，周围环境中的每个点只要一对这样的角度就可以确定，比如（</a:t>
            </a:r>
            <a:r>
              <a:rPr lang="en-US" altLang="zh-CN" dirty="0" smtClean="0"/>
              <a:t>90, 45</a:t>
            </a:r>
            <a:r>
              <a:rPr lang="zh-CN" altLang="zh-CN" dirty="0" smtClean="0"/>
              <a:t>）表示的点是位于正东方向的半天空上。</a:t>
            </a:r>
          </a:p>
          <a:p>
            <a:pPr eaLnBrk="1" hangingPunct="1"/>
            <a:r>
              <a:rPr lang="zh-CN" altLang="zh-CN" dirty="0" smtClean="0"/>
              <a:t>接下来，我们看一下万向节死锁是怎么发生的。假如我们使用望远镜探测到有一个飞行器贴地飞行，位于望远镜的正东方向（</a:t>
            </a:r>
            <a:r>
              <a:rPr lang="en-US" altLang="zh-CN" dirty="0" smtClean="0"/>
              <a:t>90, 10</a:t>
            </a:r>
            <a:r>
              <a:rPr lang="zh-CN" altLang="zh-CN" dirty="0" smtClean="0"/>
              <a:t>），朝着我们直飞过来。我们使用望远镜跟踪它，我们会发现，第一个旋转角保持不变，但第二个旋转角会持续增大，这表示望远镜不断地抬高，用于跟踪不断靠近的飞行器。随着飞行器的临近，仰角增长越来越快。假设当仰角达到</a:t>
            </a:r>
            <a:r>
              <a:rPr lang="en-US" altLang="zh-CN" dirty="0" smtClean="0"/>
              <a:t>90</a:t>
            </a:r>
            <a:r>
              <a:rPr lang="zh-CN" altLang="zh-CN" dirty="0" smtClean="0"/>
              <a:t>度时（即指向头顶），飞行器突然急转弯朝南飞去。这时，我们无法通过两个角度的变化来对飞行器继续进行跟踪，因为无论我们如何绕垂直轴旋转，第一个角度都不会发生变化，这就是万向节死锁！</a:t>
            </a:r>
          </a:p>
          <a:p>
            <a:pPr eaLnBrk="1" hangingPunct="1"/>
            <a:endParaRPr lang="zh-CN" altLang="en-US" dirty="0" smtClean="0"/>
          </a:p>
        </p:txBody>
      </p:sp>
      <p:sp>
        <p:nvSpPr>
          <p:cNvPr id="57348"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1CD3D2-0569-46AE-A6B5-FDE05423ED6A}" type="slidenum">
              <a:rPr lang="en-US" altLang="zh-CN"/>
              <a:pPr eaLnBrk="1" hangingPunct="1"/>
              <a:t>30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B51D51-07F5-4F78-9C9B-149D3E141B4F}" type="slidenum">
              <a:rPr lang="en-US" altLang="zh-CN"/>
              <a:pPr eaLnBrk="1" hangingPunct="1"/>
              <a:t>31</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zh-CN" altLang="en-US" smtClean="0"/>
              <a:t>将</a:t>
            </a:r>
            <a:r>
              <a:rPr lang="en-US" altLang="zh-CN" smtClean="0"/>
              <a:t>p</a:t>
            </a:r>
            <a:r>
              <a:rPr lang="zh-CN" altLang="en-US" smtClean="0"/>
              <a:t>解释为一个二维向量，是</a:t>
            </a:r>
            <a:r>
              <a:rPr lang="en-US" altLang="zh-CN" smtClean="0"/>
              <a:t>x</a:t>
            </a:r>
            <a:r>
              <a:rPr lang="zh-CN" altLang="en-US" smtClean="0"/>
              <a:t>，</a:t>
            </a:r>
            <a:r>
              <a:rPr lang="en-US" altLang="zh-CN" smtClean="0"/>
              <a:t>y</a:t>
            </a:r>
            <a:r>
              <a:rPr lang="zh-CN" altLang="en-US" smtClean="0"/>
              <a:t>，经过旋转以后得到</a:t>
            </a:r>
            <a:r>
              <a:rPr lang="en-US" altLang="zh-CN" smtClean="0"/>
              <a:t>p’</a:t>
            </a:r>
            <a:r>
              <a:rPr lang="zh-CN" altLang="en-US" smtClean="0"/>
              <a:t>，经过一般计算和经过引入</a:t>
            </a:r>
            <a:r>
              <a:rPr lang="en-US" altLang="zh-CN" smtClean="0"/>
              <a:t>q</a:t>
            </a:r>
            <a:r>
              <a:rPr lang="zh-CN" altLang="en-US" smtClean="0"/>
              <a:t>的计算结果是一致的</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10B078-9254-454E-B3C8-731E605348F4}" type="slidenum">
              <a:rPr lang="en-US" altLang="zh-CN"/>
              <a:pPr eaLnBrk="1" hangingPunct="1"/>
              <a:t>32</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zh-CN" altLang="en-US" b="1" smtClean="0"/>
              <a:t>四元数</a:t>
            </a:r>
            <a:r>
              <a:rPr lang="zh-CN" altLang="en-US" smtClean="0"/>
              <a:t>是由哈密頓在</a:t>
            </a:r>
            <a:r>
              <a:rPr lang="en-US" altLang="zh-CN" smtClean="0"/>
              <a:t>1843</a:t>
            </a:r>
            <a:r>
              <a:rPr lang="zh-CN" altLang="en-US" smtClean="0"/>
              <a:t>年爱尔兰发现的。当时他正研究扩展复数到更高的维次（复数可视为</a:t>
            </a:r>
            <a:r>
              <a:rPr lang="zh-CN" altLang="en-US" smtClean="0">
                <a:hlinkClick r:id="rId3" tooltip="平面"/>
              </a:rPr>
              <a:t>平面</a:t>
            </a:r>
            <a:r>
              <a:rPr lang="zh-CN" altLang="en-US" smtClean="0"/>
              <a:t>上的</a:t>
            </a:r>
            <a:r>
              <a:rPr lang="zh-CN" altLang="en-US" smtClean="0">
                <a:hlinkClick r:id="rId4" tooltip="点"/>
              </a:rPr>
              <a:t>点</a:t>
            </a:r>
            <a:r>
              <a:rPr lang="zh-CN" altLang="en-US" smtClean="0"/>
              <a:t>）。他不能做到</a:t>
            </a:r>
            <a:r>
              <a:rPr lang="zh-CN" altLang="en-US" smtClean="0">
                <a:hlinkClick r:id="rId5" tooltip="三維空間"/>
              </a:rPr>
              <a:t>三维空间</a:t>
            </a:r>
            <a:r>
              <a:rPr lang="zh-CN" altLang="en-US" smtClean="0"/>
              <a:t>的例子，但四维则造出四元数。根据哈密頓记述，他于</a:t>
            </a:r>
            <a:r>
              <a:rPr lang="en-US" altLang="zh-CN" smtClean="0">
                <a:hlinkClick r:id="rId6" tooltip="10月16日"/>
              </a:rPr>
              <a:t>10</a:t>
            </a:r>
            <a:r>
              <a:rPr lang="zh-CN" altLang="en-US" smtClean="0">
                <a:hlinkClick r:id="rId6" tooltip="10月16日"/>
              </a:rPr>
              <a:t>月</a:t>
            </a:r>
            <a:r>
              <a:rPr lang="en-US" altLang="zh-CN" smtClean="0">
                <a:hlinkClick r:id="rId6" tooltip="10月16日"/>
              </a:rPr>
              <a:t>16</a:t>
            </a:r>
            <a:r>
              <a:rPr lang="zh-CN" altLang="en-US" smtClean="0">
                <a:hlinkClick r:id="rId6" tooltip="10月16日"/>
              </a:rPr>
              <a:t>日</a:t>
            </a:r>
            <a:r>
              <a:rPr lang="zh-CN" altLang="en-US" smtClean="0"/>
              <a:t>跟他的妻子在</a:t>
            </a:r>
            <a:r>
              <a:rPr lang="zh-CN" altLang="en-US" smtClean="0">
                <a:hlinkClick r:id="rId7" tooltip="都柏林"/>
              </a:rPr>
              <a:t>都柏林</a:t>
            </a:r>
            <a:r>
              <a:rPr lang="zh-CN" altLang="en-US" smtClean="0"/>
              <a:t>的皇家运河（</a:t>
            </a:r>
            <a:r>
              <a:rPr lang="en-US" altLang="zh-CN" smtClean="0"/>
              <a:t>Royal Canal</a:t>
            </a:r>
            <a:r>
              <a:rPr lang="zh-CN" altLang="en-US" smtClean="0"/>
              <a:t>）上散步时突然想到</a:t>
            </a:r>
          </a:p>
          <a:p>
            <a:pPr eaLnBrk="1" hangingPunct="1"/>
            <a:r>
              <a:rPr lang="zh-CN" altLang="en-US" smtClean="0"/>
              <a:t> </a:t>
            </a:r>
          </a:p>
          <a:p>
            <a:pPr eaLnBrk="1" hangingPunct="1"/>
            <a:r>
              <a:rPr lang="zh-CN" altLang="en-US" smtClean="0">
                <a:hlinkClick r:id="rId8" tooltip="金雀花橋上的紀念石刻"/>
              </a:rPr>
              <a:t> </a:t>
            </a:r>
            <a:endParaRPr lang="zh-CN" altLang="en-US" smtClean="0"/>
          </a:p>
          <a:p>
            <a:pPr eaLnBrk="1" hangingPunct="1"/>
            <a:r>
              <a:rPr lang="zh-CN" altLang="en-US" smtClean="0"/>
              <a:t>的方程解。之后哈密頓立刻将此方程刻在附近布鲁穆桥（</a:t>
            </a:r>
            <a:r>
              <a:rPr lang="en-US" altLang="zh-CN" smtClean="0"/>
              <a:t>Brougham Bridge</a:t>
            </a:r>
            <a:r>
              <a:rPr lang="zh-CN" altLang="en-US" smtClean="0"/>
              <a:t>，现称为金雀花桥 </a:t>
            </a:r>
            <a:r>
              <a:rPr lang="en-US" altLang="zh-CN" smtClean="0"/>
              <a:t>Broom Bridge</a:t>
            </a:r>
            <a:r>
              <a:rPr lang="zh-CN" altLang="en-US" smtClean="0"/>
              <a:t>）。这条方程放弃了交换律，是当时一个极端的想法（那时还未发展出</a:t>
            </a:r>
            <a:r>
              <a:rPr lang="zh-CN" altLang="en-US" smtClean="0">
                <a:hlinkClick r:id="rId9" tooltip="向量"/>
              </a:rPr>
              <a:t>向量</a:t>
            </a:r>
            <a:r>
              <a:rPr lang="zh-CN" altLang="en-US" smtClean="0"/>
              <a:t>和矩阵）。</a:t>
            </a:r>
          </a:p>
          <a:p>
            <a:pPr eaLnBrk="1" hangingPunct="1"/>
            <a:r>
              <a:rPr lang="zh-CN" altLang="en-US" smtClean="0"/>
              <a:t>不只如此，哈密頓还创造了向量的</a:t>
            </a:r>
            <a:r>
              <a:rPr lang="zh-CN" altLang="en-US" smtClean="0">
                <a:hlinkClick r:id="rId10" tooltip="内积"/>
              </a:rPr>
              <a:t>内</a:t>
            </a:r>
            <a:r>
              <a:rPr lang="zh-CN" altLang="en-US" smtClean="0">
                <a:hlinkClick r:id="rId11" tooltip="外积"/>
              </a:rPr>
              <a:t>外积</a:t>
            </a:r>
            <a:r>
              <a:rPr lang="zh-CN" altLang="en-US" smtClean="0"/>
              <a:t>。他亦把四元数描绘成一个有序的四重实数：一个</a:t>
            </a:r>
            <a:r>
              <a:rPr lang="zh-CN" altLang="en-US" smtClean="0">
                <a:hlinkClick r:id="rId12" tooltip="純量"/>
              </a:rPr>
              <a:t>标量</a:t>
            </a:r>
            <a:r>
              <a:rPr lang="zh-CN" altLang="en-US" smtClean="0"/>
              <a:t>（</a:t>
            </a:r>
            <a:r>
              <a:rPr lang="en-US" altLang="zh-CN" i="1" smtClean="0"/>
              <a:t>a</a:t>
            </a:r>
            <a:r>
              <a:rPr lang="zh-CN" altLang="en-US" smtClean="0"/>
              <a:t>）和向量（</a:t>
            </a:r>
            <a:r>
              <a:rPr lang="en-US" altLang="zh-CN" i="1" smtClean="0"/>
              <a:t>bi + cj + dk</a:t>
            </a:r>
            <a:r>
              <a:rPr lang="zh-CN" altLang="en-US" smtClean="0"/>
              <a:t>）的组合。若两个标量部为零的四元数相乘，所得的标量部便是原来的两个向量部的</a:t>
            </a:r>
            <a:r>
              <a:rPr lang="zh-CN" altLang="en-US" smtClean="0">
                <a:hlinkClick r:id="rId10" tooltip="内积"/>
              </a:rPr>
              <a:t>标量积</a:t>
            </a:r>
            <a:r>
              <a:rPr lang="zh-CN" altLang="en-US" smtClean="0"/>
              <a:t>的负值，而向量部则为</a:t>
            </a:r>
            <a:r>
              <a:rPr lang="zh-CN" altLang="en-US" smtClean="0">
                <a:hlinkClick r:id="rId11" tooltip="外积"/>
              </a:rPr>
              <a:t>向量积</a:t>
            </a:r>
            <a:r>
              <a:rPr lang="zh-CN" altLang="en-US" smtClean="0"/>
              <a:t>的值，但它们的重要性仍有待发掘。</a:t>
            </a:r>
          </a:p>
          <a:p>
            <a:pPr eaLnBrk="1" hangingPunct="1"/>
            <a:r>
              <a:rPr lang="zh-CN" altLang="en-US" smtClean="0"/>
              <a:t>哈密頓之后继续推广四元数，并出了几本书。最后一本</a:t>
            </a:r>
            <a:r>
              <a:rPr lang="en-US" altLang="zh-CN" smtClean="0"/>
              <a:t>《</a:t>
            </a:r>
            <a:r>
              <a:rPr lang="zh-CN" altLang="en-US" smtClean="0"/>
              <a:t>四元数的原理</a:t>
            </a:r>
            <a:r>
              <a:rPr lang="en-US" altLang="zh-CN" smtClean="0"/>
              <a:t>》</a:t>
            </a:r>
            <a:r>
              <a:rPr lang="zh-CN" altLang="en-US" smtClean="0"/>
              <a:t>（</a:t>
            </a:r>
            <a:r>
              <a:rPr lang="en-US" altLang="zh-CN" i="1" smtClean="0"/>
              <a:t>Elements of Quaternions</a:t>
            </a:r>
            <a:r>
              <a:rPr lang="zh-CN" altLang="en-US" smtClean="0"/>
              <a:t>）于他死后不久出版，长达八百多页。</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0BB3A4-7C90-4307-9B80-AA2962722296}" type="slidenum">
              <a:rPr lang="en-US" altLang="zh-CN"/>
              <a:pPr eaLnBrk="1" hangingPunct="1"/>
              <a:t>34</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zh-CN" altLang="en-US" smtClean="0"/>
              <a:t>有关四元数的部分，参考自</a:t>
            </a:r>
            <a:r>
              <a:rPr lang="en-US" altLang="zh-CN" smtClean="0"/>
              <a:t>《3D</a:t>
            </a:r>
            <a:r>
              <a:rPr lang="zh-CN" altLang="en-US" smtClean="0"/>
              <a:t>数学基础：图形与游戏开发</a:t>
            </a:r>
            <a:r>
              <a:rPr lang="en-US" altLang="zh-CN" smtClean="0"/>
              <a:t>》</a:t>
            </a:r>
            <a:r>
              <a:rPr lang="zh-CN" altLang="en-US" smtClean="0"/>
              <a:t>，该书在讲述图形应用中的数学问题的方面，确实有独到之处。</a:t>
            </a:r>
          </a:p>
          <a:p>
            <a:pPr eaLnBrk="1" hangingPunct="1"/>
            <a:r>
              <a:rPr lang="zh-CN" altLang="en-US" smtClean="0"/>
              <a:t>本章只会挑出理解四元数的关键知识点来讲解，如果要更加全面的认识四元数，建议参考这本书上的相关章节。</a:t>
            </a:r>
          </a:p>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743A6A-B6E3-4B20-A715-342E287901B6}" type="slidenum">
              <a:rPr lang="en-US" altLang="zh-CN"/>
              <a:pPr eaLnBrk="1" hangingPunct="1"/>
              <a:t>38</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zh-CN" altLang="en-US" smtClean="0"/>
              <a:t>四元数相乘仍然是四元数。</a:t>
            </a:r>
          </a:p>
          <a:p>
            <a:pPr eaLnBrk="1" hangingPunct="1"/>
            <a:r>
              <a:rPr lang="zh-CN" altLang="en-US" smtClean="0"/>
              <a:t>其中的虚部部分的相乘类似于向量的相乘。</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05ADF1E-1A97-4567-B7CE-A20B3F1A3B18}" type="slidenum">
              <a:rPr lang="en-US" altLang="zh-CN"/>
              <a:pPr eaLnBrk="1" hangingPunct="1"/>
              <a:t>39</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zh-CN" altLang="en-US" smtClean="0"/>
              <a:t>让我们“扩展”一个标准</a:t>
            </a:r>
            <a:r>
              <a:rPr lang="en-US" altLang="zh-CN" smtClean="0"/>
              <a:t>3D</a:t>
            </a:r>
            <a:r>
              <a:rPr lang="zh-CN" altLang="en-US" smtClean="0"/>
              <a:t>点（</a:t>
            </a:r>
            <a:r>
              <a:rPr lang="en-US" altLang="zh-CN" smtClean="0"/>
              <a:t>x,y,z</a:t>
            </a:r>
            <a:r>
              <a:rPr lang="zh-CN" altLang="en-US" smtClean="0"/>
              <a:t>）到四元数空间，通过定义四元数</a:t>
            </a:r>
            <a:r>
              <a:rPr lang="en-US" altLang="zh-CN" smtClean="0"/>
              <a:t>p=[0,(x,y,z)]</a:t>
            </a:r>
            <a:r>
              <a:rPr lang="zh-CN" altLang="en-US" smtClean="0"/>
              <a:t>即可（当然，在一般情况下</a:t>
            </a:r>
            <a:r>
              <a:rPr lang="en-US" altLang="zh-CN" smtClean="0"/>
              <a:t>p</a:t>
            </a:r>
            <a:r>
              <a:rPr lang="zh-CN" altLang="en-US" smtClean="0"/>
              <a:t>不会是单位四元数）。设</a:t>
            </a:r>
            <a:r>
              <a:rPr lang="en-US" altLang="zh-CN" smtClean="0"/>
              <a:t>q</a:t>
            </a:r>
            <a:r>
              <a:rPr lang="zh-CN" altLang="en-US" smtClean="0"/>
              <a:t>为我们讨论的旋转四元数形式</a:t>
            </a:r>
            <a:r>
              <a:rPr lang="en-US" altLang="zh-CN" smtClean="0"/>
              <a:t>[cos(</a:t>
            </a:r>
            <a:r>
              <a:rPr lang="en-US" altLang="zh-CN" smtClean="0">
                <a:sym typeface="Symbol" pitchFamily="18" charset="2"/>
              </a:rPr>
              <a:t></a:t>
            </a:r>
            <a:r>
              <a:rPr lang="en-US" altLang="zh-CN" smtClean="0"/>
              <a:t>/2),nsin(</a:t>
            </a:r>
            <a:r>
              <a:rPr lang="en-US" altLang="zh-CN" smtClean="0">
                <a:sym typeface="Symbol" pitchFamily="18" charset="2"/>
              </a:rPr>
              <a:t></a:t>
            </a:r>
            <a:r>
              <a:rPr lang="en-US" altLang="zh-CN" smtClean="0"/>
              <a:t>/2)]</a:t>
            </a:r>
            <a:r>
              <a:rPr lang="zh-CN" altLang="en-US" smtClean="0"/>
              <a:t>，</a:t>
            </a:r>
            <a:r>
              <a:rPr lang="en-US" altLang="zh-CN" smtClean="0"/>
              <a:t>n</a:t>
            </a:r>
            <a:r>
              <a:rPr lang="zh-CN" altLang="en-US" smtClean="0"/>
              <a:t>为旋转轴，是单位向量；</a:t>
            </a:r>
            <a:r>
              <a:rPr lang="zh-CN" altLang="en-US" smtClean="0">
                <a:sym typeface="Symbol" pitchFamily="18" charset="2"/>
              </a:rPr>
              <a:t> 为旋转角。你会惊奇地法线，执行下面的乘法可以使</a:t>
            </a:r>
            <a:r>
              <a:rPr lang="en-US" altLang="zh-CN" smtClean="0">
                <a:sym typeface="Symbol" pitchFamily="18" charset="2"/>
              </a:rPr>
              <a:t>3D</a:t>
            </a:r>
            <a:r>
              <a:rPr lang="zh-CN" altLang="en-US" smtClean="0">
                <a:sym typeface="Symbol" pitchFamily="18" charset="2"/>
              </a:rPr>
              <a:t>点</a:t>
            </a:r>
            <a:r>
              <a:rPr lang="en-US" altLang="zh-CN" smtClean="0">
                <a:sym typeface="Symbol" pitchFamily="18" charset="2"/>
              </a:rPr>
              <a:t>p</a:t>
            </a:r>
            <a:r>
              <a:rPr lang="zh-CN" altLang="en-US" smtClean="0">
                <a:sym typeface="Symbol" pitchFamily="18" charset="2"/>
              </a:rPr>
              <a:t>绕</a:t>
            </a:r>
            <a:r>
              <a:rPr lang="en-US" altLang="zh-CN" smtClean="0">
                <a:sym typeface="Symbol" pitchFamily="18" charset="2"/>
              </a:rPr>
              <a:t>n</a:t>
            </a:r>
            <a:r>
              <a:rPr lang="zh-CN" altLang="en-US" smtClean="0">
                <a:sym typeface="Symbol" pitchFamily="18" charset="2"/>
              </a:rPr>
              <a:t>旋转：</a:t>
            </a:r>
          </a:p>
          <a:p>
            <a:pPr eaLnBrk="1" hangingPunct="1"/>
            <a:r>
              <a:rPr lang="en-US" altLang="zh-CN" smtClean="0">
                <a:sym typeface="Symbol" pitchFamily="18" charset="2"/>
              </a:rPr>
              <a:t>p’=q</a:t>
            </a:r>
            <a:r>
              <a:rPr lang="en-US" altLang="zh-CN" baseline="30000" smtClean="0">
                <a:sym typeface="Symbol" pitchFamily="18" charset="2"/>
              </a:rPr>
              <a:t>-1</a:t>
            </a:r>
            <a:r>
              <a:rPr lang="en-US" altLang="zh-CN" smtClean="0">
                <a:sym typeface="Symbol" pitchFamily="18" charset="2"/>
              </a:rPr>
              <a:t>pq</a:t>
            </a:r>
          </a:p>
          <a:p>
            <a:pPr eaLnBrk="1" hangingPunct="1"/>
            <a:endParaRPr lang="en-US" altLang="zh-CN" smtClean="0">
              <a:sym typeface="Symbol" pitchFamily="18" charset="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A72475-0424-4C7D-B6D9-CB73137429A6}" type="slidenum">
              <a:rPr lang="en-US" altLang="zh-CN"/>
              <a:pPr eaLnBrk="1" hangingPunct="1"/>
              <a:t>45</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zh-CN" altLang="en-US" smtClean="0"/>
              <a:t>用双三次参数面片表示模型的时候，如果有一个面片在编辑的时候改变，那么将比较难以维护其相邻区域连接处的光滑性。</a:t>
            </a:r>
          </a:p>
          <a:p>
            <a:pPr eaLnBrk="1" hangingPunct="1"/>
            <a:r>
              <a:rPr lang="zh-CN" altLang="en-US" smtClean="0"/>
              <a:t>实体几何方法在</a:t>
            </a:r>
            <a:r>
              <a:rPr lang="en-US" altLang="zh-CN" smtClean="0"/>
              <a:t>3DGS</a:t>
            </a:r>
            <a:r>
              <a:rPr lang="zh-CN" altLang="en-US" smtClean="0"/>
              <a:t>中应用比较多，也是一种比较容易构造精确模型的方法。</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6FDD4-D514-4360-8FF6-FFE8F8E553E9}" type="slidenum">
              <a:rPr lang="en-US" altLang="zh-CN"/>
              <a:pPr eaLnBrk="1" hangingPunct="1"/>
              <a:t>46</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zh-CN" altLang="en-US" smtClean="0"/>
              <a:t>以上主要参考自</a:t>
            </a:r>
            <a:r>
              <a:rPr lang="en-US" altLang="zh-CN" smtClean="0"/>
              <a:t>《3D</a:t>
            </a:r>
            <a:r>
              <a:rPr lang="zh-CN" altLang="en-US" smtClean="0"/>
              <a:t>游戏</a:t>
            </a:r>
            <a:r>
              <a:rPr lang="en-US" altLang="zh-CN"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51D1B-B722-4D0A-88A1-4EBB350704EB}" type="slidenum">
              <a:rPr lang="en-US" altLang="zh-CN"/>
              <a:pPr eaLnBrk="1" hangingPunct="1"/>
              <a:t>6</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altLang="zh-CN" smtClean="0"/>
              <a:t> </a:t>
            </a:r>
            <a:r>
              <a:rPr lang="zh-CN" altLang="en-US" smtClean="0"/>
              <a:t>从定理</a:t>
            </a:r>
            <a:r>
              <a:rPr lang="en-US" altLang="zh-CN" smtClean="0"/>
              <a:t>1</a:t>
            </a:r>
            <a:r>
              <a:rPr lang="zh-CN" altLang="en-US" smtClean="0"/>
              <a:t>．</a:t>
            </a:r>
            <a:r>
              <a:rPr lang="en-US" altLang="zh-CN" smtClean="0"/>
              <a:t>4</a:t>
            </a:r>
            <a:r>
              <a:rPr lang="zh-CN" altLang="en-US" smtClean="0"/>
              <a:t>可以直接得到两个结论。第一个结论是：当且仅当尸</a:t>
            </a:r>
            <a:r>
              <a:rPr lang="en-US" altLang="zh-CN" smtClean="0"/>
              <a:t>·9—ogt</a:t>
            </a:r>
            <a:r>
              <a:rPr lang="zh-CN" altLang="en-US" smtClean="0"/>
              <a:t>，向量</a:t>
            </a:r>
            <a:r>
              <a:rPr lang="en-US" altLang="zh-CN" smtClean="0"/>
              <a:t>P</a:t>
            </a:r>
            <a:r>
              <a:rPr lang="zh-CN" altLang="en-US" smtClean="0"/>
              <a:t>和</a:t>
            </a:r>
          </a:p>
          <a:p>
            <a:pPr eaLnBrk="1" hangingPunct="1"/>
            <a:r>
              <a:rPr lang="en-US" altLang="zh-CN" smtClean="0"/>
              <a:t>G</a:t>
            </a:r>
            <a:r>
              <a:rPr lang="zh-CN" altLang="en-US" smtClean="0"/>
              <a:t>相互垂直</a:t>
            </a:r>
            <a:r>
              <a:rPr lang="en-US" altLang="zh-CN" smtClean="0"/>
              <a:t>c</a:t>
            </a:r>
            <a:r>
              <a:rPr lang="zh-CN" altLang="en-US" smtClean="0"/>
              <a:t>这是因为当两个向量的夹角为</a:t>
            </a:r>
            <a:r>
              <a:rPr lang="en-US" altLang="zh-CN" smtClean="0"/>
              <a:t>90”</a:t>
            </a:r>
            <a:r>
              <a:rPr lang="zh-CN" altLang="en-US" smtClean="0"/>
              <a:t>时，余弦值为零</a:t>
            </a:r>
            <a:r>
              <a:rPr lang="en-US" altLang="zh-CN" smtClean="0"/>
              <a:t>c</a:t>
            </a:r>
            <a:r>
              <a:rPr lang="zh-CN" altLang="en-US" smtClean="0"/>
              <a:t>点积为</a:t>
            </a:r>
            <a:r>
              <a:rPr lang="en-US" altLang="zh-CN" smtClean="0"/>
              <a:t>0</a:t>
            </a:r>
            <a:r>
              <a:rPr lang="zh-CN" altLang="en-US" smtClean="0"/>
              <a:t>的向量称为正交</a:t>
            </a:r>
          </a:p>
          <a:p>
            <a:pPr eaLnBrk="1" hangingPunct="1"/>
            <a:r>
              <a:rPr lang="zh-CN" altLang="en-US" smtClean="0"/>
              <a:t>问旦。分星都为零的向量称为零向量，记作</a:t>
            </a:r>
            <a:r>
              <a:rPr lang="en-US" altLang="zh-CN" smtClean="0"/>
              <a:t>o</a:t>
            </a:r>
            <a:r>
              <a:rPr lang="zh-CN" altLang="en-US" smtClean="0"/>
              <a:t>＝</a:t>
            </a:r>
            <a:r>
              <a:rPr lang="en-US" altLang="zh-CN" smtClean="0"/>
              <a:t>(o</a:t>
            </a:r>
            <a:r>
              <a:rPr lang="zh-CN" altLang="en-US" smtClean="0"/>
              <a:t>，</a:t>
            </a:r>
            <a:r>
              <a:rPr lang="en-US" altLang="zh-CN" smtClean="0"/>
              <a:t>o</a:t>
            </a:r>
            <a:r>
              <a:rPr lang="zh-CN" altLang="en-US" smtClean="0"/>
              <a:t>，</a:t>
            </a:r>
            <a:r>
              <a:rPr lang="en-US" altLang="zh-CN" smtClean="0"/>
              <a:t>…</a:t>
            </a:r>
            <a:r>
              <a:rPr lang="zh-CN" altLang="en-US" smtClean="0"/>
              <a:t>，</a:t>
            </a:r>
            <a:r>
              <a:rPr lang="en-US" altLang="zh-CN" smtClean="0"/>
              <a:t>o)</a:t>
            </a:r>
            <a:r>
              <a:rPr lang="zh-CN" altLang="en-US" smtClean="0"/>
              <a:t>，零向量与任何向量都正交。旧</a:t>
            </a:r>
          </a:p>
          <a:p>
            <a:pPr eaLnBrk="1" hangingPunct="1"/>
            <a:r>
              <a:rPr lang="zh-CN" altLang="en-US" smtClean="0"/>
              <a:t>为对于任意向量</a:t>
            </a:r>
            <a:r>
              <a:rPr lang="en-US" altLang="zh-CN" smtClean="0"/>
              <a:t>P</a:t>
            </a:r>
            <a:r>
              <a:rPr lang="zh-CN" altLang="en-US" smtClean="0"/>
              <a:t>，</a:t>
            </a:r>
            <a:r>
              <a:rPr lang="en-US" altLang="zh-CN" smtClean="0"/>
              <a:t>o“P</a:t>
            </a:r>
            <a:r>
              <a:rPr lang="zh-CN" altLang="en-US" smtClean="0"/>
              <a:t>恒为零：</a:t>
            </a:r>
          </a:p>
          <a:p>
            <a:pPr eaLnBrk="1" hangingPunct="1"/>
            <a:r>
              <a:rPr lang="zh-CN" altLang="en-US" smtClean="0"/>
              <a:t>    第二个结论是：点积的正负号说明两个间量指向同一方向的接近程度。如图</a:t>
            </a:r>
            <a:r>
              <a:rPr lang="en-US" altLang="zh-CN" smtClean="0"/>
              <a:t>1</a:t>
            </a:r>
            <a:r>
              <a:rPr lang="zh-CN" altLang="en-US" smtClean="0"/>
              <a:t>．</a:t>
            </a:r>
            <a:r>
              <a:rPr lang="en-US" altLang="zh-CN" smtClean="0"/>
              <a:t>3</a:t>
            </a:r>
            <a:r>
              <a:rPr lang="zh-CN" altLang="en-US" smtClean="0"/>
              <a:t>所示，</a:t>
            </a:r>
          </a:p>
          <a:p>
            <a:pPr eaLnBrk="1" hangingPunct="1"/>
            <a:r>
              <a:rPr lang="zh-CN" altLang="en-US" smtClean="0"/>
              <a:t>假设平面通过向量</a:t>
            </a:r>
            <a:r>
              <a:rPr lang="en-US" altLang="zh-CN" smtClean="0"/>
              <a:t>P</a:t>
            </a:r>
            <a:r>
              <a:rPr lang="zh-CN" altLang="en-US" smtClean="0"/>
              <a:t>的起始点并且垂直于</a:t>
            </a:r>
            <a:r>
              <a:rPr lang="en-US" altLang="zh-CN" smtClean="0"/>
              <a:t>P</a:t>
            </a:r>
            <a:r>
              <a:rPr lang="zh-CN" altLang="en-US" smtClean="0"/>
              <a:t>，仟何与</a:t>
            </a:r>
            <a:r>
              <a:rPr lang="en-US" altLang="zh-CN" smtClean="0"/>
              <a:t>P</a:t>
            </a:r>
            <a:r>
              <a:rPr lang="zh-CN" altLang="en-US" smtClean="0"/>
              <a:t>位于平团同  侧的向量与尸的点积</a:t>
            </a:r>
          </a:p>
          <a:p>
            <a:pPr eaLnBrk="1" hangingPunct="1"/>
            <a:r>
              <a:rPr lang="zh-CN" altLang="en-US" smtClean="0"/>
              <a:t>为正，任何与</a:t>
            </a:r>
            <a:r>
              <a:rPr lang="en-US" altLang="zh-CN" smtClean="0"/>
              <a:t>P</a:t>
            </a:r>
            <a:r>
              <a:rPr lang="zh-CN" altLang="en-US" smtClean="0"/>
              <a:t>位十平面不同侧的向量与</a:t>
            </a:r>
            <a:r>
              <a:rPr lang="en-US" altLang="zh-CN" smtClean="0"/>
              <a:t>P</a:t>
            </a:r>
            <a:r>
              <a:rPr lang="zh-CN" altLang="en-US" smtClean="0"/>
              <a:t>的点积为负。</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DA35994-5F35-497E-AD93-533E5066AC20}" type="slidenum">
              <a:rPr lang="en-US" altLang="zh-CN"/>
              <a:pPr eaLnBrk="1" hangingPunct="1"/>
              <a:t>8</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smtClean="0"/>
              <a:t>非顶点像素的法向量由顶点法向量进行插值。</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31ABA12-060E-46E6-9026-F484B1126794}" type="slidenum">
              <a:rPr lang="en-US" altLang="zh-CN"/>
              <a:pPr eaLnBrk="1" hangingPunct="1"/>
              <a:t>9</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zh-CN" altLang="en-US" smtClean="0"/>
              <a:t>用于判断面的可见性。判断面的法线向量和视向量的夹角。</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E2DC03-A313-45CF-948C-9EBB874816FA}" type="slidenum">
              <a:rPr lang="en-US" altLang="zh-CN"/>
              <a:pPr eaLnBrk="1" hangingPunct="1"/>
              <a:t>13</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zh-CN" smtClean="0"/>
              <a:t>Shearing</a:t>
            </a:r>
            <a:r>
              <a:rPr lang="zh-CN" altLang="en-US" smtClean="0"/>
              <a:t>（错切变换）</a:t>
            </a:r>
          </a:p>
          <a:p>
            <a:pPr eaLnBrk="1" hangingPunct="1"/>
            <a:r>
              <a:rPr lang="zh-CN" altLang="en-US" smtClean="0"/>
              <a:t>有关仿射变换的内容可以参考：</a:t>
            </a:r>
            <a:r>
              <a:rPr lang="en-US" altLang="zh-CN" smtClean="0"/>
              <a:t>http://www.webkinesia.com/online/graphics/notes/viewing1.php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142B54-8143-4BD7-B4B0-DBADA5B934D7}" type="slidenum">
              <a:rPr lang="en-US" altLang="zh-CN"/>
              <a:pPr eaLnBrk="1" hangingPunct="1"/>
              <a:t>17</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zh-CN" altLang="en-US" smtClean="0"/>
              <a:t>因为</a:t>
            </a:r>
            <a:r>
              <a:rPr lang="en-US" altLang="zh-CN" smtClean="0"/>
              <a:t>x’</a:t>
            </a:r>
            <a:r>
              <a:rPr lang="zh-CN" altLang="en-US" smtClean="0"/>
              <a:t>其实是弦长乘以</a:t>
            </a:r>
            <a:r>
              <a:rPr lang="en-US" altLang="zh-CN" smtClean="0"/>
              <a:t>cos(a+b)</a:t>
            </a:r>
            <a:r>
              <a:rPr lang="zh-CN" altLang="en-US" smtClean="0"/>
              <a:t>，分解以后就是所得</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95D2FD2-A684-4D6D-9B0F-60AE1A5D123E}" type="slidenum">
              <a:rPr lang="en-US" altLang="zh-CN"/>
              <a:pPr eaLnBrk="1" hangingPunct="1"/>
              <a:t>20</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zh-CN" altLang="en-US" smtClean="0"/>
              <a:t>假设矩阵</a:t>
            </a:r>
            <a:r>
              <a:rPr lang="en-US" altLang="zh-CN" smtClean="0"/>
              <a:t>A</a:t>
            </a:r>
            <a:r>
              <a:rPr lang="zh-CN" altLang="en-US" smtClean="0"/>
              <a:t>为平移矩阵，矩阵</a:t>
            </a:r>
            <a:r>
              <a:rPr lang="en-US" altLang="zh-CN" smtClean="0"/>
              <a:t>B</a:t>
            </a:r>
            <a:r>
              <a:rPr lang="zh-CN" altLang="en-US" smtClean="0"/>
              <a:t>为旋转矩阵，</a:t>
            </a:r>
            <a:r>
              <a:rPr lang="en-US" altLang="zh-CN" smtClean="0"/>
              <a:t>v</a:t>
            </a:r>
            <a:r>
              <a:rPr lang="zh-CN" altLang="en-US" smtClean="0"/>
              <a:t>是初始位置，</a:t>
            </a:r>
            <a:r>
              <a:rPr lang="en-US" altLang="zh-CN" smtClean="0"/>
              <a:t>v‘</a:t>
            </a:r>
            <a:r>
              <a:rPr lang="zh-CN" altLang="en-US" smtClean="0"/>
              <a:t>是经过变换的为止，那么先平移，后旋转是</a:t>
            </a:r>
            <a:r>
              <a:rPr lang="en-US" altLang="zh-CN" smtClean="0"/>
              <a:t>v’=B*A*v</a:t>
            </a:r>
            <a:r>
              <a:rPr lang="zh-CN" altLang="en-US" smtClean="0"/>
              <a:t>。那么合并后的矩阵就是</a:t>
            </a:r>
            <a:r>
              <a:rPr lang="en-US" altLang="zh-CN" smtClean="0"/>
              <a:t>C=B*A</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3B2EBC-2025-43D4-A9F5-A8FA35B5D4DF}" type="slidenum">
              <a:rPr lang="en-US" altLang="zh-CN"/>
              <a:pPr eaLnBrk="1" hangingPunct="1"/>
              <a:t>22</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zh-CN" altLang="en-US" smtClean="0"/>
              <a:t>参考：</a:t>
            </a:r>
            <a:r>
              <a:rPr lang="en-US" altLang="zh-CN" smtClean="0"/>
              <a:t>http://www.gesoftfactory.com/developer/</a:t>
            </a:r>
          </a:p>
          <a:p>
            <a:pPr eaLnBrk="1" hangingPunct="1"/>
            <a:endParaRPr lang="en-US" altLang="zh-CN" smtClean="0"/>
          </a:p>
          <a:p>
            <a:pPr eaLnBrk="1" hangingPunct="1"/>
            <a:r>
              <a:rPr lang="en-US" altLang="zh-CN" smtClean="0"/>
              <a:t>Microsoft® Direct3D®</a:t>
            </a:r>
            <a:r>
              <a:rPr lang="zh-CN" altLang="en-US" smtClean="0"/>
              <a:t>使用左手坐标系。如果正在移植基于右手坐标系的应用程序，必须将传给</a:t>
            </a:r>
            <a:r>
              <a:rPr lang="en-US" altLang="zh-CN" smtClean="0"/>
              <a:t>Direct3D</a:t>
            </a:r>
            <a:r>
              <a:rPr lang="zh-CN" altLang="en-US" smtClean="0"/>
              <a:t>的数据做两点改变。</a:t>
            </a:r>
          </a:p>
          <a:p>
            <a:pPr eaLnBrk="1" hangingPunct="1"/>
            <a:r>
              <a:rPr lang="zh-CN" altLang="en-US" smtClean="0"/>
              <a:t>颠倒三角形顶点的顺序，这样系统会从正面以顺时针的方向遍历它们。换句话说，如果顶点是</a:t>
            </a:r>
            <a:r>
              <a:rPr lang="en-US" altLang="zh-CN" smtClean="0"/>
              <a:t>v0</a:t>
            </a:r>
            <a:r>
              <a:rPr lang="zh-CN" altLang="en-US" smtClean="0"/>
              <a:t>，</a:t>
            </a:r>
            <a:r>
              <a:rPr lang="en-US" altLang="zh-CN" smtClean="0"/>
              <a:t>v1</a:t>
            </a:r>
            <a:r>
              <a:rPr lang="zh-CN" altLang="en-US" smtClean="0"/>
              <a:t>，</a:t>
            </a:r>
            <a:r>
              <a:rPr lang="en-US" altLang="zh-CN" smtClean="0"/>
              <a:t>v2</a:t>
            </a:r>
            <a:r>
              <a:rPr lang="zh-CN" altLang="en-US" smtClean="0"/>
              <a:t>，那么以</a:t>
            </a:r>
            <a:r>
              <a:rPr lang="en-US" altLang="zh-CN" smtClean="0"/>
              <a:t>v0</a:t>
            </a:r>
            <a:r>
              <a:rPr lang="zh-CN" altLang="en-US" smtClean="0"/>
              <a:t>，</a:t>
            </a:r>
            <a:r>
              <a:rPr lang="en-US" altLang="zh-CN" smtClean="0"/>
              <a:t>v2</a:t>
            </a:r>
            <a:r>
              <a:rPr lang="zh-CN" altLang="en-US" smtClean="0"/>
              <a:t>，</a:t>
            </a:r>
            <a:r>
              <a:rPr lang="en-US" altLang="zh-CN" smtClean="0"/>
              <a:t>v1</a:t>
            </a:r>
            <a:r>
              <a:rPr lang="zh-CN" altLang="en-US" smtClean="0"/>
              <a:t>的顺序传给</a:t>
            </a:r>
            <a:r>
              <a:rPr lang="en-US" altLang="zh-CN" smtClean="0"/>
              <a:t>Direct3D</a:t>
            </a:r>
            <a:r>
              <a:rPr lang="zh-CN" altLang="en-US" smtClean="0"/>
              <a:t>。 </a:t>
            </a:r>
          </a:p>
          <a:p>
            <a:pPr eaLnBrk="1" hangingPunct="1"/>
            <a:r>
              <a:rPr lang="zh-CN" altLang="en-US" smtClean="0"/>
              <a:t>用观察矩阵对世界空间中的</a:t>
            </a:r>
            <a:r>
              <a:rPr lang="en-US" altLang="zh-CN" smtClean="0"/>
              <a:t>z</a:t>
            </a:r>
            <a:r>
              <a:rPr lang="zh-CN" altLang="en-US" smtClean="0"/>
              <a:t>值取反。要做到这一点，将表示观察矩阵的</a:t>
            </a:r>
            <a:r>
              <a:rPr lang="en-US" altLang="zh-CN" u="sng" smtClean="0"/>
              <a:t>D3DMATRIX</a:t>
            </a:r>
            <a:r>
              <a:rPr lang="zh-CN" altLang="en-US" smtClean="0"/>
              <a:t>结构的</a:t>
            </a:r>
            <a:r>
              <a:rPr lang="en-US" altLang="zh-CN" smtClean="0"/>
              <a:t>_31</a:t>
            </a:r>
            <a:r>
              <a:rPr lang="zh-CN" altLang="en-US" smtClean="0"/>
              <a:t>、</a:t>
            </a:r>
            <a:r>
              <a:rPr lang="en-US" altLang="zh-CN" smtClean="0"/>
              <a:t>_32</a:t>
            </a:r>
            <a:r>
              <a:rPr lang="zh-CN" altLang="en-US" smtClean="0"/>
              <a:t>、</a:t>
            </a:r>
            <a:r>
              <a:rPr lang="en-US" altLang="zh-CN" smtClean="0"/>
              <a:t>_33</a:t>
            </a:r>
            <a:r>
              <a:rPr lang="zh-CN" altLang="en-US" smtClean="0"/>
              <a:t>和</a:t>
            </a:r>
            <a:r>
              <a:rPr lang="en-US" altLang="zh-CN" smtClean="0"/>
              <a:t>_34</a:t>
            </a:r>
            <a:r>
              <a:rPr lang="zh-CN" altLang="en-US" smtClean="0"/>
              <a:t>成员的符号取反。 </a:t>
            </a:r>
          </a:p>
          <a:p>
            <a:pPr eaLnBrk="1" hangingPunct="1"/>
            <a:r>
              <a:rPr lang="zh-CN" altLang="en-US" smtClean="0"/>
              <a:t>要得到等同于右手系的效果，可以使用</a:t>
            </a:r>
            <a:r>
              <a:rPr lang="en-US" altLang="zh-CN" u="sng" smtClean="0"/>
              <a:t>D3DXMatrixPerspectiveRH</a:t>
            </a:r>
            <a:r>
              <a:rPr lang="zh-CN" altLang="en-US" smtClean="0"/>
              <a:t>和</a:t>
            </a:r>
            <a:r>
              <a:rPr lang="en-US" altLang="zh-CN" u="sng" smtClean="0"/>
              <a:t>D3DXMatrixOrthoRH</a:t>
            </a:r>
            <a:r>
              <a:rPr lang="zh-CN" altLang="en-US" smtClean="0"/>
              <a:t>函数定义投影矩阵。但是，要小心使用</a:t>
            </a:r>
            <a:r>
              <a:rPr lang="en-US" altLang="zh-CN" u="sng" smtClean="0"/>
              <a:t>D3DXMatrixLookAtRH</a:t>
            </a:r>
            <a:r>
              <a:rPr lang="zh-CN" altLang="en-US" smtClean="0"/>
              <a:t>函数，并相应地颠倒背面剔除的顺序及放置立方体贴图。</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物体在三维空间中的有限转动，可依次用三个相对转角表示，这三个转角统称为欧拉角。欧拉角描述了一个旋转序列，分别计算出每个旋转矩阵，再将它们合并，合并后的矩阵就代表了整个角位移。欧拉角有多种表达方式，其中一种为进动角、章动角和自旋角表示，在飞行模拟仿真、多关节机器人仿真等应用中普遍采用这种表达方式来计算物体的位置姿态的变化。</a:t>
            </a:r>
          </a:p>
          <a:p>
            <a:r>
              <a:rPr lang="zh-CN" altLang="zh-CN" sz="1200" kern="1200" dirty="0" smtClean="0">
                <a:solidFill>
                  <a:schemeClr val="tx1"/>
                </a:solidFill>
                <a:effectLst/>
                <a:latin typeface="Arial" charset="0"/>
                <a:ea typeface="宋体" pitchFamily="2" charset="-122"/>
                <a:cs typeface="+mn-cs"/>
              </a:rPr>
              <a:t>而游戏引擎中最常用的可能是 </a:t>
            </a:r>
            <a:r>
              <a:rPr lang="en-US" altLang="zh-CN" sz="1200" kern="1200" dirty="0" smtClean="0">
                <a:solidFill>
                  <a:schemeClr val="tx1"/>
                </a:solidFill>
                <a:effectLst/>
                <a:latin typeface="Arial" charset="0"/>
                <a:ea typeface="宋体" pitchFamily="2" charset="-122"/>
                <a:cs typeface="+mn-cs"/>
              </a:rPr>
              <a:t>roll</a:t>
            </a:r>
            <a:r>
              <a:rPr lang="zh-CN" altLang="zh-CN" sz="1200" kern="1200" dirty="0" smtClean="0">
                <a:solidFill>
                  <a:schemeClr val="tx1"/>
                </a:solidFill>
                <a:effectLst/>
                <a:latin typeface="Arial" charset="0"/>
                <a:ea typeface="宋体" pitchFamily="2" charset="-122"/>
                <a:cs typeface="+mn-cs"/>
              </a:rPr>
              <a:t>（横滚角），</a:t>
            </a:r>
            <a:r>
              <a:rPr lang="en-US" altLang="zh-CN" sz="1200" kern="1200" dirty="0" smtClean="0">
                <a:solidFill>
                  <a:schemeClr val="tx1"/>
                </a:solidFill>
                <a:effectLst/>
                <a:latin typeface="Arial" charset="0"/>
                <a:ea typeface="宋体" pitchFamily="2" charset="-122"/>
                <a:cs typeface="+mn-cs"/>
              </a:rPr>
              <a:t>pitch</a:t>
            </a:r>
            <a:r>
              <a:rPr lang="zh-CN" altLang="zh-CN" sz="1200" kern="1200" dirty="0" smtClean="0">
                <a:solidFill>
                  <a:schemeClr val="tx1"/>
                </a:solidFill>
                <a:effectLst/>
                <a:latin typeface="Arial" charset="0"/>
                <a:ea typeface="宋体" pitchFamily="2" charset="-122"/>
                <a:cs typeface="+mn-cs"/>
              </a:rPr>
              <a:t>（俯仰角，也称为</a:t>
            </a:r>
            <a:r>
              <a:rPr lang="en-US" altLang="zh-CN" sz="1200" kern="1200" dirty="0" smtClean="0">
                <a:solidFill>
                  <a:schemeClr val="tx1"/>
                </a:solidFill>
                <a:effectLst/>
                <a:latin typeface="Arial" charset="0"/>
                <a:ea typeface="宋体" pitchFamily="2" charset="-122"/>
                <a:cs typeface="+mn-cs"/>
              </a:rPr>
              <a:t>tilt</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yaw</a:t>
            </a:r>
            <a:r>
              <a:rPr lang="zh-CN" altLang="zh-CN" sz="1200" kern="1200" dirty="0" smtClean="0">
                <a:solidFill>
                  <a:schemeClr val="tx1"/>
                </a:solidFill>
                <a:effectLst/>
                <a:latin typeface="Arial" charset="0"/>
                <a:ea typeface="宋体" pitchFamily="2" charset="-122"/>
                <a:cs typeface="+mn-cs"/>
              </a:rPr>
              <a:t>（偏航角，也称为</a:t>
            </a:r>
            <a:r>
              <a:rPr lang="en-US" altLang="zh-CN" sz="1200" kern="1200" dirty="0" smtClean="0">
                <a:solidFill>
                  <a:schemeClr val="tx1"/>
                </a:solidFill>
                <a:effectLst/>
                <a:latin typeface="Arial" charset="0"/>
                <a:ea typeface="宋体" pitchFamily="2" charset="-122"/>
                <a:cs typeface="+mn-cs"/>
              </a:rPr>
              <a:t>pan</a:t>
            </a:r>
            <a:r>
              <a:rPr lang="zh-CN" altLang="zh-CN" sz="1200" kern="1200" dirty="0" smtClean="0">
                <a:solidFill>
                  <a:schemeClr val="tx1"/>
                </a:solidFill>
                <a:effectLst/>
                <a:latin typeface="Arial" charset="0"/>
                <a:ea typeface="宋体" pitchFamily="2" charset="-122"/>
                <a:cs typeface="+mn-cs"/>
              </a:rPr>
              <a:t>）这种表达，它分别对应于右手笛卡尔坐标系的</a:t>
            </a:r>
            <a:r>
              <a:rPr lang="en-US" altLang="zh-CN" sz="1200" i="1" kern="1200" dirty="0" smtClean="0">
                <a:solidFill>
                  <a:schemeClr val="tx1"/>
                </a:solidFill>
                <a:effectLst/>
                <a:latin typeface="Arial" charset="0"/>
                <a:ea typeface="宋体" pitchFamily="2" charset="-122"/>
                <a:cs typeface="+mn-cs"/>
              </a:rPr>
              <a:t>x</a:t>
            </a:r>
            <a:r>
              <a:rPr lang="en-US" altLang="zh-CN" sz="1200" kern="1200" dirty="0" smtClean="0">
                <a:solidFill>
                  <a:schemeClr val="tx1"/>
                </a:solidFill>
                <a:effectLst/>
                <a:latin typeface="Arial" charset="0"/>
                <a:ea typeface="宋体" pitchFamily="2" charset="-122"/>
                <a:cs typeface="+mn-cs"/>
              </a:rPr>
              <a:t>, </a:t>
            </a:r>
            <a:r>
              <a:rPr lang="en-US" altLang="zh-CN" sz="1200" i="1" kern="1200" dirty="0" smtClean="0">
                <a:solidFill>
                  <a:schemeClr val="tx1"/>
                </a:solidFill>
                <a:effectLst/>
                <a:latin typeface="Arial" charset="0"/>
                <a:ea typeface="宋体" pitchFamily="2" charset="-122"/>
                <a:cs typeface="+mn-cs"/>
              </a:rPr>
              <a:t>y</a:t>
            </a:r>
            <a:r>
              <a:rPr lang="zh-CN" altLang="zh-CN" sz="1200" kern="1200" dirty="0" smtClean="0">
                <a:solidFill>
                  <a:schemeClr val="tx1"/>
                </a:solidFill>
                <a:effectLst/>
                <a:latin typeface="Arial" charset="0"/>
                <a:ea typeface="宋体" pitchFamily="2" charset="-122"/>
                <a:cs typeface="+mn-cs"/>
              </a:rPr>
              <a:t>和</a:t>
            </a:r>
            <a:r>
              <a:rPr lang="en-US" altLang="zh-CN" sz="1200" i="1" kern="1200" dirty="0" smtClean="0">
                <a:solidFill>
                  <a:schemeClr val="tx1"/>
                </a:solidFill>
                <a:effectLst/>
                <a:latin typeface="Arial" charset="0"/>
                <a:ea typeface="宋体" pitchFamily="2" charset="-122"/>
                <a:cs typeface="+mn-cs"/>
              </a:rPr>
              <a:t>z</a:t>
            </a:r>
            <a:r>
              <a:rPr lang="zh-CN" altLang="zh-CN" sz="1200" kern="1200" dirty="0" smtClean="0">
                <a:solidFill>
                  <a:schemeClr val="tx1"/>
                </a:solidFill>
                <a:effectLst/>
                <a:latin typeface="Arial" charset="0"/>
                <a:ea typeface="宋体" pitchFamily="2" charset="-122"/>
                <a:cs typeface="+mn-cs"/>
              </a:rPr>
              <a:t>轴的旋转，更直观的如图 </a:t>
            </a:r>
            <a:r>
              <a:rPr lang="en-US" altLang="zh-CN" sz="1200" kern="1200" dirty="0" smtClean="0">
                <a:solidFill>
                  <a:schemeClr val="tx1"/>
                </a:solidFill>
                <a:effectLst/>
                <a:latin typeface="Arial" charset="0"/>
                <a:ea typeface="宋体" pitchFamily="2" charset="-122"/>
                <a:cs typeface="+mn-cs"/>
              </a:rPr>
              <a:t>7</a:t>
            </a:r>
            <a:r>
              <a:rPr lang="zh-CN" altLang="zh-CN" sz="1200" kern="1200" dirty="0" smtClean="0">
                <a:solidFill>
                  <a:schemeClr val="tx1"/>
                </a:solidFill>
                <a:effectLst/>
                <a:latin typeface="Arial" charset="0"/>
                <a:ea typeface="宋体" pitchFamily="2" charset="-122"/>
                <a:cs typeface="+mn-cs"/>
              </a:rPr>
              <a:t>所示。</a:t>
            </a:r>
          </a:p>
          <a:p>
            <a:endParaRPr lang="zh-CN" altLang="en-US" dirty="0"/>
          </a:p>
        </p:txBody>
      </p:sp>
      <p:sp>
        <p:nvSpPr>
          <p:cNvPr id="4" name="灯片编号占位符 3"/>
          <p:cNvSpPr>
            <a:spLocks noGrp="1"/>
          </p:cNvSpPr>
          <p:nvPr>
            <p:ph type="sldNum" sz="quarter" idx="10"/>
          </p:nvPr>
        </p:nvSpPr>
        <p:spPr/>
        <p:txBody>
          <a:bodyPr/>
          <a:lstStyle/>
          <a:p>
            <a:pPr>
              <a:defRPr/>
            </a:pPr>
            <a:fld id="{46A78534-1530-4290-9782-C584876F4979}" type="slidenum">
              <a:rPr lang="en-US" altLang="zh-CN" smtClean="0"/>
              <a:pPr>
                <a:defRPr/>
              </a:pPr>
              <a:t>27</a:t>
            </a:fld>
            <a:endParaRPr lang="en-US" altLang="zh-CN"/>
          </a:p>
        </p:txBody>
      </p:sp>
    </p:spTree>
    <p:extLst>
      <p:ext uri="{BB962C8B-B14F-4D97-AF65-F5344CB8AC3E}">
        <p14:creationId xmlns:p14="http://schemas.microsoft.com/office/powerpoint/2010/main" val="1946102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753CDAB-7303-4FFD-BE41-8CA65BD2F0ED}" type="slidenum">
              <a:rPr lang="en-US" altLang="zh-CN" smtClean="0"/>
              <a:pPr>
                <a:defRPr/>
              </a:pPr>
              <a:t>‹#›</a:t>
            </a:fld>
            <a:endParaRPr lang="en-US" altLang="zh-CN"/>
          </a:p>
        </p:txBody>
      </p:sp>
    </p:spTree>
    <p:extLst>
      <p:ext uri="{BB962C8B-B14F-4D97-AF65-F5344CB8AC3E}">
        <p14:creationId xmlns:p14="http://schemas.microsoft.com/office/powerpoint/2010/main" val="338547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977BFC1-819E-45F7-B5D7-79D214F3C880}" type="slidenum">
              <a:rPr lang="en-US" altLang="zh-CN" smtClean="0"/>
              <a:pPr>
                <a:defRPr/>
              </a:pPr>
              <a:t>‹#›</a:t>
            </a:fld>
            <a:endParaRPr lang="en-US" altLang="zh-CN"/>
          </a:p>
        </p:txBody>
      </p:sp>
    </p:spTree>
    <p:extLst>
      <p:ext uri="{BB962C8B-B14F-4D97-AF65-F5344CB8AC3E}">
        <p14:creationId xmlns:p14="http://schemas.microsoft.com/office/powerpoint/2010/main" val="345847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13C975E-6DAA-4247-B944-E5D3D7248844}" type="slidenum">
              <a:rPr lang="en-US" altLang="zh-CN" smtClean="0"/>
              <a:pPr>
                <a:defRPr/>
              </a:pPr>
              <a:t>‹#›</a:t>
            </a:fld>
            <a:endParaRPr lang="en-US" altLang="zh-CN"/>
          </a:p>
        </p:txBody>
      </p:sp>
    </p:spTree>
    <p:extLst>
      <p:ext uri="{BB962C8B-B14F-4D97-AF65-F5344CB8AC3E}">
        <p14:creationId xmlns:p14="http://schemas.microsoft.com/office/powerpoint/2010/main" val="52727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19A88493-2706-4FD5-AC0E-50CBDEC22853}" type="slidenum">
              <a:rPr lang="en-US" altLang="zh-CN"/>
              <a:pPr>
                <a:defRPr/>
              </a:pPr>
              <a:t>‹#›</a:t>
            </a:fld>
            <a:endParaRPr lang="en-US" altLang="zh-CN"/>
          </a:p>
        </p:txBody>
      </p:sp>
    </p:spTree>
    <p:extLst>
      <p:ext uri="{BB962C8B-B14F-4D97-AF65-F5344CB8AC3E}">
        <p14:creationId xmlns:p14="http://schemas.microsoft.com/office/powerpoint/2010/main" val="1330837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48100"/>
            <a:ext cx="40386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9D6F894-36A3-4A1F-9CCB-7B16F24940A3}" type="slidenum">
              <a:rPr lang="en-US" altLang="zh-CN"/>
              <a:pPr>
                <a:defRPr/>
              </a:pPr>
              <a:t>‹#›</a:t>
            </a:fld>
            <a:endParaRPr lang="en-US" altLang="zh-CN"/>
          </a:p>
        </p:txBody>
      </p:sp>
    </p:spTree>
    <p:extLst>
      <p:ext uri="{BB962C8B-B14F-4D97-AF65-F5344CB8AC3E}">
        <p14:creationId xmlns:p14="http://schemas.microsoft.com/office/powerpoint/2010/main" val="1116512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219200"/>
            <a:ext cx="40386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848100"/>
            <a:ext cx="82296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BB5D7124-DCED-4463-BBD3-59B8117E6385}" type="slidenum">
              <a:rPr lang="en-US" altLang="zh-CN"/>
              <a:pPr>
                <a:defRPr/>
              </a:pPr>
              <a:t>‹#›</a:t>
            </a:fld>
            <a:endParaRPr lang="en-US" altLang="zh-CN"/>
          </a:p>
        </p:txBody>
      </p:sp>
    </p:spTree>
    <p:extLst>
      <p:ext uri="{BB962C8B-B14F-4D97-AF65-F5344CB8AC3E}">
        <p14:creationId xmlns:p14="http://schemas.microsoft.com/office/powerpoint/2010/main" val="330178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FEFFD66-8E26-4E71-8A42-78BEE05FF11F}" type="slidenum">
              <a:rPr lang="en-US" altLang="zh-CN" smtClean="0"/>
              <a:pPr>
                <a:defRPr/>
              </a:pPr>
              <a:t>‹#›</a:t>
            </a:fld>
            <a:endParaRPr lang="en-US" altLang="zh-CN"/>
          </a:p>
        </p:txBody>
      </p:sp>
    </p:spTree>
    <p:extLst>
      <p:ext uri="{BB962C8B-B14F-4D97-AF65-F5344CB8AC3E}">
        <p14:creationId xmlns:p14="http://schemas.microsoft.com/office/powerpoint/2010/main" val="496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0C3EC8B-90C8-4565-86F9-619F7CD6DDBE}" type="slidenum">
              <a:rPr lang="en-US" altLang="zh-CN" smtClean="0"/>
              <a:pPr>
                <a:defRPr/>
              </a:pPr>
              <a:t>‹#›</a:t>
            </a:fld>
            <a:endParaRPr lang="en-US" altLang="zh-CN"/>
          </a:p>
        </p:txBody>
      </p:sp>
    </p:spTree>
    <p:extLst>
      <p:ext uri="{BB962C8B-B14F-4D97-AF65-F5344CB8AC3E}">
        <p14:creationId xmlns:p14="http://schemas.microsoft.com/office/powerpoint/2010/main" val="228450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738FBF69-BA66-43A0-BDB6-A27F29BE1C99}" type="slidenum">
              <a:rPr lang="en-US" altLang="zh-CN" smtClean="0"/>
              <a:pPr>
                <a:defRPr/>
              </a:pPr>
              <a:t>‹#›</a:t>
            </a:fld>
            <a:endParaRPr lang="en-US" altLang="zh-CN"/>
          </a:p>
        </p:txBody>
      </p:sp>
    </p:spTree>
    <p:extLst>
      <p:ext uri="{BB962C8B-B14F-4D97-AF65-F5344CB8AC3E}">
        <p14:creationId xmlns:p14="http://schemas.microsoft.com/office/powerpoint/2010/main" val="279060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73440F04-B176-47D5-B5AF-AEE9DE4BE3E2}" type="slidenum">
              <a:rPr lang="en-US" altLang="zh-CN" smtClean="0"/>
              <a:pPr>
                <a:defRPr/>
              </a:pPr>
              <a:t>‹#›</a:t>
            </a:fld>
            <a:endParaRPr lang="en-US" altLang="zh-CN"/>
          </a:p>
        </p:txBody>
      </p:sp>
    </p:spTree>
    <p:extLst>
      <p:ext uri="{BB962C8B-B14F-4D97-AF65-F5344CB8AC3E}">
        <p14:creationId xmlns:p14="http://schemas.microsoft.com/office/powerpoint/2010/main" val="202210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7E805EE2-905B-4B89-9DE0-43E79E3C1D6B}" type="slidenum">
              <a:rPr lang="en-US" altLang="zh-CN" smtClean="0"/>
              <a:pPr>
                <a:defRPr/>
              </a:pPr>
              <a:t>‹#›</a:t>
            </a:fld>
            <a:endParaRPr lang="en-US" altLang="zh-CN"/>
          </a:p>
        </p:txBody>
      </p:sp>
    </p:spTree>
    <p:extLst>
      <p:ext uri="{BB962C8B-B14F-4D97-AF65-F5344CB8AC3E}">
        <p14:creationId xmlns:p14="http://schemas.microsoft.com/office/powerpoint/2010/main" val="83362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FD33E92-A5D7-4262-BAC7-BBA2B5B0A001}" type="slidenum">
              <a:rPr lang="en-US" altLang="zh-CN" smtClean="0"/>
              <a:pPr>
                <a:defRPr/>
              </a:pPr>
              <a:t>‹#›</a:t>
            </a:fld>
            <a:endParaRPr lang="en-US" altLang="zh-CN"/>
          </a:p>
        </p:txBody>
      </p:sp>
    </p:spTree>
    <p:extLst>
      <p:ext uri="{BB962C8B-B14F-4D97-AF65-F5344CB8AC3E}">
        <p14:creationId xmlns:p14="http://schemas.microsoft.com/office/powerpoint/2010/main" val="372595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5E8212B-9F40-4B9D-81B6-1F8EEF561D9B}" type="slidenum">
              <a:rPr lang="en-US" altLang="zh-CN" smtClean="0"/>
              <a:pPr>
                <a:defRPr/>
              </a:pPr>
              <a:t>‹#›</a:t>
            </a:fld>
            <a:endParaRPr lang="en-US" altLang="zh-CN"/>
          </a:p>
        </p:txBody>
      </p:sp>
    </p:spTree>
    <p:extLst>
      <p:ext uri="{BB962C8B-B14F-4D97-AF65-F5344CB8AC3E}">
        <p14:creationId xmlns:p14="http://schemas.microsoft.com/office/powerpoint/2010/main" val="10341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3A06242-B7BB-4706-A49A-D95E22A9A8A4}" type="slidenum">
              <a:rPr lang="en-US" altLang="zh-CN" smtClean="0"/>
              <a:pPr>
                <a:defRPr/>
              </a:pPr>
              <a:t>‹#›</a:t>
            </a:fld>
            <a:endParaRPr lang="en-US" altLang="zh-CN"/>
          </a:p>
        </p:txBody>
      </p:sp>
    </p:spTree>
    <p:extLst>
      <p:ext uri="{BB962C8B-B14F-4D97-AF65-F5344CB8AC3E}">
        <p14:creationId xmlns:p14="http://schemas.microsoft.com/office/powerpoint/2010/main" val="340560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3174DFF-9183-4EFC-9DA9-A5B40813171F}" type="slidenum">
              <a:rPr lang="en-US" altLang="zh-CN" smtClean="0"/>
              <a:pPr>
                <a:defRPr/>
              </a:pPr>
              <a:t>‹#›</a:t>
            </a:fld>
            <a:endParaRPr lang="en-US" altLang="zh-CN"/>
          </a:p>
        </p:txBody>
      </p:sp>
    </p:spTree>
    <p:extLst>
      <p:ext uri="{BB962C8B-B14F-4D97-AF65-F5344CB8AC3E}">
        <p14:creationId xmlns:p14="http://schemas.microsoft.com/office/powerpoint/2010/main" val="223174896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16.bin"/><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0.bin"/><Relationship Id="rId14" Type="http://schemas.openxmlformats.org/officeDocument/2006/relationships/image" Target="../media/image3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Transformations/start.exe" TargetMode="External"/><Relationship Id="rId3" Type="http://schemas.openxmlformats.org/officeDocument/2006/relationships/notesSlide" Target="../notesSlides/notesSlide7.xml"/><Relationship Id="rId7" Type="http://schemas.openxmlformats.org/officeDocument/2006/relationships/image" Target="../media/image31.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26.wmf"/><Relationship Id="rId4" Type="http://schemas.openxmlformats.org/officeDocument/2006/relationships/oleObject" Target="../embeddings/oleObject23.bin"/><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6.png"/><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upload.wikimedia.org/wikipedia/commons/5/54/Flight_dynamics_with_text.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40.w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3.wmf"/><Relationship Id="rId4" Type="http://schemas.openxmlformats.org/officeDocument/2006/relationships/oleObject" Target="../embeddings/oleObject2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32.bin"/><Relationship Id="rId4" Type="http://schemas.openxmlformats.org/officeDocument/2006/relationships/image" Target="../media/image4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4.bin"/><Relationship Id="rId5" Type="http://schemas.openxmlformats.org/officeDocument/2006/relationships/image" Target="../media/image47.wmf"/><Relationship Id="rId4" Type="http://schemas.openxmlformats.org/officeDocument/2006/relationships/oleObject" Target="../embeddings/oleObject3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5.png"/><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0.wmf"/><Relationship Id="rId5" Type="http://schemas.openxmlformats.org/officeDocument/2006/relationships/oleObject" Target="../embeddings/oleObject36.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file:///C:\Program%20Files\GStudio7\WED.EX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jpeg"/><Relationship Id="rId4" Type="http://schemas.openxmlformats.org/officeDocument/2006/relationships/image" Target="../media/image56.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4.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 Id="rId9"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3600" smtClean="0">
                <a:ea typeface="宋体" pitchFamily="2" charset="-122"/>
              </a:rPr>
              <a:t>图形数学基础</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200" smtClean="0">
                <a:ea typeface="宋体" pitchFamily="2" charset="-122"/>
              </a:rPr>
              <a:t>向量：与法向量密切相关的向量</a:t>
            </a:r>
          </a:p>
        </p:txBody>
      </p:sp>
      <p:sp>
        <p:nvSpPr>
          <p:cNvPr id="11267" name="Rectangle 3"/>
          <p:cNvSpPr>
            <a:spLocks noGrp="1" noChangeArrowheads="1"/>
          </p:cNvSpPr>
          <p:nvPr>
            <p:ph idx="1"/>
          </p:nvPr>
        </p:nvSpPr>
        <p:spPr/>
        <p:txBody>
          <a:bodyPr/>
          <a:lstStyle/>
          <a:p>
            <a:pPr eaLnBrk="1" hangingPunct="1"/>
            <a:r>
              <a:rPr lang="zh-CN" altLang="en-US" smtClean="0">
                <a:ea typeface="宋体" pitchFamily="2" charset="-122"/>
              </a:rPr>
              <a:t>主要有三个</a:t>
            </a:r>
          </a:p>
          <a:p>
            <a:pPr lvl="1" eaLnBrk="1" hangingPunct="1"/>
            <a:r>
              <a:rPr lang="zh-CN" altLang="en-US" smtClean="0">
                <a:ea typeface="宋体" pitchFamily="2" charset="-122"/>
              </a:rPr>
              <a:t>光线方向向量</a:t>
            </a:r>
            <a:r>
              <a:rPr lang="en-US" altLang="zh-CN" smtClean="0">
                <a:ea typeface="宋体" pitchFamily="2" charset="-122"/>
              </a:rPr>
              <a:t>L</a:t>
            </a:r>
          </a:p>
          <a:p>
            <a:pPr lvl="1" eaLnBrk="1" hangingPunct="1"/>
            <a:r>
              <a:rPr lang="zh-CN" altLang="en-US" smtClean="0">
                <a:ea typeface="宋体" pitchFamily="2" charset="-122"/>
              </a:rPr>
              <a:t>反射</a:t>
            </a:r>
            <a:r>
              <a:rPr lang="en-US" altLang="zh-CN" smtClean="0">
                <a:ea typeface="宋体" pitchFamily="2" charset="-122"/>
              </a:rPr>
              <a:t>(</a:t>
            </a:r>
            <a:r>
              <a:rPr lang="zh-CN" altLang="en-US" smtClean="0">
                <a:ea typeface="宋体" pitchFamily="2" charset="-122"/>
              </a:rPr>
              <a:t>或镜像</a:t>
            </a:r>
            <a:r>
              <a:rPr lang="en-US" altLang="zh-CN" smtClean="0">
                <a:ea typeface="宋体" pitchFamily="2" charset="-122"/>
              </a:rPr>
              <a:t>)</a:t>
            </a:r>
            <a:r>
              <a:rPr lang="zh-CN" altLang="en-US" smtClean="0">
                <a:ea typeface="宋体" pitchFamily="2" charset="-122"/>
              </a:rPr>
              <a:t>向量</a:t>
            </a:r>
            <a:r>
              <a:rPr lang="en-US" altLang="zh-CN" smtClean="0">
                <a:ea typeface="宋体" pitchFamily="2" charset="-122"/>
              </a:rPr>
              <a:t>R</a:t>
            </a:r>
          </a:p>
          <a:p>
            <a:pPr lvl="1" eaLnBrk="1" hangingPunct="1"/>
            <a:r>
              <a:rPr lang="zh-CN" altLang="en-US" smtClean="0">
                <a:ea typeface="宋体" pitchFamily="2" charset="-122"/>
              </a:rPr>
              <a:t>视见向量</a:t>
            </a:r>
            <a:r>
              <a:rPr lang="en-US" altLang="zh-CN" smtClean="0">
                <a:ea typeface="宋体" pitchFamily="2" charset="-122"/>
              </a:rPr>
              <a:t>V</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smtClean="0">
                <a:ea typeface="宋体" pitchFamily="2" charset="-122"/>
              </a:rPr>
              <a:t>向量在游戏中的应用</a:t>
            </a:r>
          </a:p>
        </p:txBody>
      </p:sp>
      <p:sp>
        <p:nvSpPr>
          <p:cNvPr id="12291" name="Rectangle 3"/>
          <p:cNvSpPr>
            <a:spLocks noGrp="1" noChangeArrowheads="1"/>
          </p:cNvSpPr>
          <p:nvPr>
            <p:ph idx="1"/>
          </p:nvPr>
        </p:nvSpPr>
        <p:spPr/>
        <p:txBody>
          <a:bodyPr>
            <a:normAutofit fontScale="92500"/>
          </a:bodyPr>
          <a:lstStyle/>
          <a:p>
            <a:pPr eaLnBrk="1" hangingPunct="1"/>
            <a:r>
              <a:rPr lang="zh-CN" altLang="en-US" smtClean="0">
                <a:ea typeface="宋体" pitchFamily="2" charset="-122"/>
              </a:rPr>
              <a:t>位移和距离</a:t>
            </a:r>
          </a:p>
          <a:p>
            <a:pPr lvl="1" eaLnBrk="1" hangingPunct="1"/>
            <a:r>
              <a:rPr lang="zh-CN" altLang="en-US" smtClean="0">
                <a:ea typeface="宋体" pitchFamily="2" charset="-122"/>
              </a:rPr>
              <a:t>假设在玩玛丽游戏，你能向左和向右，假设原始水平位置为</a:t>
            </a:r>
            <a:r>
              <a:rPr lang="en-US" altLang="zh-CN" smtClean="0">
                <a:ea typeface="宋体" pitchFamily="2" charset="-122"/>
              </a:rPr>
              <a:t>200</a:t>
            </a:r>
            <a:r>
              <a:rPr lang="zh-CN" altLang="en-US" smtClean="0">
                <a:ea typeface="宋体" pitchFamily="2" charset="-122"/>
              </a:rPr>
              <a:t>像素，然后开始向右运动，当到达</a:t>
            </a:r>
            <a:r>
              <a:rPr lang="en-US" altLang="zh-CN" smtClean="0">
                <a:ea typeface="宋体" pitchFamily="2" charset="-122"/>
              </a:rPr>
              <a:t>250</a:t>
            </a:r>
            <a:r>
              <a:rPr lang="zh-CN" altLang="en-US" smtClean="0">
                <a:ea typeface="宋体" pitchFamily="2" charset="-122"/>
              </a:rPr>
              <a:t>像素时，发现错过了一个蘑菇，于是返回到</a:t>
            </a:r>
            <a:r>
              <a:rPr lang="en-US" altLang="zh-CN" smtClean="0">
                <a:ea typeface="宋体" pitchFamily="2" charset="-122"/>
              </a:rPr>
              <a:t>100</a:t>
            </a:r>
            <a:r>
              <a:rPr lang="zh-CN" altLang="en-US" smtClean="0">
                <a:ea typeface="宋体" pitchFamily="2" charset="-122"/>
              </a:rPr>
              <a:t>像素处去采蘑菇，然后跑到</a:t>
            </a:r>
            <a:r>
              <a:rPr lang="en-US" altLang="zh-CN" smtClean="0">
                <a:ea typeface="宋体" pitchFamily="2" charset="-122"/>
              </a:rPr>
              <a:t>450</a:t>
            </a:r>
            <a:r>
              <a:rPr lang="zh-CN" altLang="en-US" smtClean="0">
                <a:ea typeface="宋体" pitchFamily="2" charset="-122"/>
              </a:rPr>
              <a:t>像素位置，遇到公主，问：总位移多少？经过距离多少？</a:t>
            </a:r>
          </a:p>
          <a:p>
            <a:pPr eaLnBrk="1" hangingPunct="1"/>
            <a:r>
              <a:rPr lang="zh-CN" altLang="en-US" smtClean="0">
                <a:ea typeface="宋体" pitchFamily="2" charset="-122"/>
              </a:rPr>
              <a:t>物理计算</a:t>
            </a:r>
          </a:p>
          <a:p>
            <a:pPr eaLnBrk="1" hangingPunct="1"/>
            <a:endParaRPr lang="zh-CN" altLang="en-US" smtClean="0">
              <a:ea typeface="宋体" pitchFamily="2" charset="-122"/>
            </a:endParaRPr>
          </a:p>
          <a:p>
            <a:pPr eaLnBrk="1" hangingPunct="1"/>
            <a:r>
              <a:rPr lang="zh-CN" altLang="en-US" smtClean="0">
                <a:ea typeface="宋体" pitchFamily="2" charset="-122"/>
              </a:rPr>
              <a:t>光照计算</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zh-CN" altLang="en-US" sz="3200" smtClean="0">
                <a:ea typeface="宋体" pitchFamily="2" charset="-122"/>
              </a:rPr>
              <a:t>矩阵</a:t>
            </a:r>
          </a:p>
        </p:txBody>
      </p:sp>
      <p:sp>
        <p:nvSpPr>
          <p:cNvPr id="13315" name="Rectangle 3"/>
          <p:cNvSpPr>
            <a:spLocks noGrp="1" noChangeArrowheads="1"/>
          </p:cNvSpPr>
          <p:nvPr>
            <p:ph type="body" sz="half" idx="1"/>
          </p:nvPr>
        </p:nvSpPr>
        <p:spPr>
          <a:xfrm>
            <a:off x="457200" y="1828800"/>
            <a:ext cx="8305800" cy="4495800"/>
          </a:xfrm>
        </p:spPr>
        <p:txBody>
          <a:bodyPr/>
          <a:lstStyle/>
          <a:p>
            <a:pPr eaLnBrk="1" hangingPunct="1"/>
            <a:r>
              <a:rPr lang="zh-CN" altLang="en-US" sz="2800" smtClean="0">
                <a:ea typeface="宋体" pitchFamily="2" charset="-122"/>
              </a:rPr>
              <a:t>数学上，一个</a:t>
            </a:r>
            <a:r>
              <a:rPr lang="en-US" altLang="zh-CN" sz="2800" smtClean="0">
                <a:ea typeface="宋体" pitchFamily="2" charset="-122"/>
              </a:rPr>
              <a:t>m×n</a:t>
            </a:r>
            <a:r>
              <a:rPr lang="zh-CN" altLang="en-US" sz="2800" smtClean="0">
                <a:ea typeface="宋体" pitchFamily="2" charset="-122"/>
              </a:rPr>
              <a:t>矩阵乃一</a:t>
            </a:r>
            <a:r>
              <a:rPr lang="en-US" altLang="zh-CN" sz="2800" smtClean="0">
                <a:ea typeface="宋体" pitchFamily="2" charset="-122"/>
              </a:rPr>
              <a:t>m</a:t>
            </a:r>
            <a:r>
              <a:rPr lang="zh-CN" altLang="en-US" sz="2800" smtClean="0">
                <a:ea typeface="宋体" pitchFamily="2" charset="-122"/>
              </a:rPr>
              <a:t>行</a:t>
            </a:r>
            <a:r>
              <a:rPr lang="en-US" altLang="zh-CN" sz="2800" smtClean="0">
                <a:ea typeface="宋体" pitchFamily="2" charset="-122"/>
              </a:rPr>
              <a:t>n</a:t>
            </a:r>
            <a:r>
              <a:rPr lang="zh-CN" altLang="en-US" sz="2800" smtClean="0">
                <a:ea typeface="宋体" pitchFamily="2" charset="-122"/>
              </a:rPr>
              <a:t>列的矩形阵列</a:t>
            </a:r>
          </a:p>
          <a:p>
            <a:pPr eaLnBrk="1" hangingPunct="1"/>
            <a:r>
              <a:rPr lang="zh-CN" altLang="en-US" sz="2800" smtClean="0">
                <a:ea typeface="宋体" pitchFamily="2" charset="-122"/>
              </a:rPr>
              <a:t>在</a:t>
            </a:r>
            <a:r>
              <a:rPr lang="en-US" altLang="zh-CN" sz="2800" smtClean="0">
                <a:ea typeface="宋体" pitchFamily="2" charset="-122"/>
              </a:rPr>
              <a:t>C</a:t>
            </a:r>
            <a:r>
              <a:rPr lang="zh-CN" altLang="en-US" sz="2800" smtClean="0">
                <a:ea typeface="宋体" pitchFamily="2" charset="-122"/>
              </a:rPr>
              <a:t>语言中，亦以</a:t>
            </a:r>
            <a:r>
              <a:rPr lang="en-US" altLang="zh-CN" sz="2800" smtClean="0">
                <a:ea typeface="宋体" pitchFamily="2" charset="-122"/>
              </a:rPr>
              <a:t>A[i][j]</a:t>
            </a:r>
            <a:r>
              <a:rPr lang="zh-CN" altLang="en-US" sz="2800" smtClean="0">
                <a:ea typeface="宋体" pitchFamily="2" charset="-122"/>
              </a:rPr>
              <a:t>表示</a:t>
            </a:r>
          </a:p>
          <a:p>
            <a:pPr eaLnBrk="1" hangingPunct="1"/>
            <a:r>
              <a:rPr lang="zh-CN" altLang="en-US" sz="2800" smtClean="0">
                <a:ea typeface="宋体" pitchFamily="2" charset="-122"/>
              </a:rPr>
              <a:t>使用当中一般是隐形的，比如在</a:t>
            </a:r>
            <a:r>
              <a:rPr lang="en-US" altLang="zh-CN" sz="2800" smtClean="0">
                <a:ea typeface="宋体" pitchFamily="2" charset="-122"/>
              </a:rPr>
              <a:t>OpenGL</a:t>
            </a:r>
            <a:r>
              <a:rPr lang="zh-CN" altLang="en-US" sz="2800" smtClean="0">
                <a:ea typeface="宋体" pitchFamily="2" charset="-122"/>
              </a:rPr>
              <a:t>和</a:t>
            </a:r>
            <a:r>
              <a:rPr lang="en-US" altLang="zh-CN" sz="2800" smtClean="0">
                <a:ea typeface="宋体" pitchFamily="2" charset="-122"/>
              </a:rPr>
              <a:t>DirectX</a:t>
            </a:r>
            <a:r>
              <a:rPr lang="zh-CN" altLang="en-US" sz="2800" smtClean="0">
                <a:ea typeface="宋体" pitchFamily="2" charset="-122"/>
              </a:rPr>
              <a:t>中，但我们应该掌握其原理</a:t>
            </a:r>
          </a:p>
          <a:p>
            <a:pPr lvl="1" eaLnBrk="1" hangingPunct="1"/>
            <a:r>
              <a:rPr lang="zh-CN" altLang="en-US" sz="2400" smtClean="0">
                <a:ea typeface="宋体" pitchFamily="2" charset="-122"/>
              </a:rPr>
              <a:t>如：</a:t>
            </a:r>
            <a:r>
              <a:rPr lang="en-US" altLang="zh-CN" sz="2400" smtClean="0">
                <a:ea typeface="宋体" pitchFamily="2" charset="-122"/>
              </a:rPr>
              <a:t>glTranslatef(GLfloat t</a:t>
            </a:r>
            <a:r>
              <a:rPr lang="en-US" altLang="zh-CN" sz="2400" baseline="-25000" smtClean="0">
                <a:ea typeface="宋体" pitchFamily="2" charset="-122"/>
              </a:rPr>
              <a:t>x</a:t>
            </a:r>
            <a:r>
              <a:rPr lang="en-US" altLang="zh-CN" sz="2400" smtClean="0">
                <a:ea typeface="宋体" pitchFamily="2" charset="-122"/>
              </a:rPr>
              <a:t>, GLfloat t</a:t>
            </a:r>
            <a:r>
              <a:rPr lang="en-US" altLang="zh-CN" sz="2400" baseline="-25000" smtClean="0">
                <a:ea typeface="宋体" pitchFamily="2" charset="-122"/>
              </a:rPr>
              <a:t>y</a:t>
            </a:r>
            <a:r>
              <a:rPr lang="en-US" altLang="zh-CN" sz="2400" smtClean="0">
                <a:ea typeface="宋体" pitchFamily="2" charset="-122"/>
              </a:rPr>
              <a:t>, GLfloat t</a:t>
            </a:r>
            <a:r>
              <a:rPr lang="en-US" altLang="zh-CN" sz="2400" baseline="-25000" smtClean="0">
                <a:ea typeface="宋体" pitchFamily="2" charset="-122"/>
              </a:rPr>
              <a:t>z</a:t>
            </a:r>
            <a:r>
              <a:rPr lang="en-US" altLang="zh-CN" sz="2400" smtClean="0">
                <a:ea typeface="宋体" pitchFamily="2" charset="-122"/>
              </a:rPr>
              <a:t>);</a:t>
            </a:r>
          </a:p>
          <a:p>
            <a:pPr lvl="1" eaLnBrk="1" hangingPunct="1"/>
            <a:endParaRPr lang="en-US" altLang="zh-CN" sz="2400" smtClean="0">
              <a:ea typeface="宋体" pitchFamily="2" charset="-122"/>
            </a:endParaRPr>
          </a:p>
          <a:p>
            <a:pPr eaLnBrk="1" hangingPunct="1"/>
            <a:endParaRPr lang="en-US" altLang="zh-CN" sz="2800" smtClean="0">
              <a:ea typeface="宋体" pitchFamily="2" charset="-122"/>
            </a:endParaRPr>
          </a:p>
        </p:txBody>
      </p:sp>
      <p:graphicFrame>
        <p:nvGraphicFramePr>
          <p:cNvPr id="13316" name="Object 4"/>
          <p:cNvGraphicFramePr>
            <a:graphicFrameLocks noGrp="1" noChangeAspect="1"/>
          </p:cNvGraphicFramePr>
          <p:nvPr>
            <p:ph sz="half" idx="2"/>
          </p:nvPr>
        </p:nvGraphicFramePr>
        <p:xfrm>
          <a:off x="2590800" y="4519613"/>
          <a:ext cx="1524000" cy="1482725"/>
        </p:xfrm>
        <a:graphic>
          <a:graphicData uri="http://schemas.openxmlformats.org/presentationml/2006/ole">
            <mc:AlternateContent xmlns:mc="http://schemas.openxmlformats.org/markup-compatibility/2006">
              <mc:Choice xmlns:v="urn:schemas-microsoft-com:vml" Requires="v">
                <p:oleObj spid="_x0000_s13330" name="公式" r:id="rId3" imgW="939800" imgH="914400" progId="Equation.3">
                  <p:embed/>
                </p:oleObj>
              </mc:Choice>
              <mc:Fallback>
                <p:oleObj name="公式" r:id="rId3" imgW="9398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519613"/>
                        <a:ext cx="15240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200" smtClean="0">
                <a:ea typeface="宋体" pitchFamily="2" charset="-122"/>
              </a:rPr>
              <a:t>仿射变换（</a:t>
            </a:r>
            <a:r>
              <a:rPr lang="en-US" altLang="zh-CN" sz="3200" smtClean="0">
                <a:ea typeface="宋体" pitchFamily="2" charset="-122"/>
              </a:rPr>
              <a:t>Affine Transformations</a:t>
            </a:r>
            <a:r>
              <a:rPr lang="zh-CN" altLang="en-US" sz="3200" smtClean="0">
                <a:ea typeface="宋体" pitchFamily="2" charset="-122"/>
              </a:rPr>
              <a:t>）</a:t>
            </a:r>
          </a:p>
        </p:txBody>
      </p:sp>
      <p:sp>
        <p:nvSpPr>
          <p:cNvPr id="14339" name="Rectangle 3"/>
          <p:cNvSpPr>
            <a:spLocks noGrp="1" noChangeArrowheads="1"/>
          </p:cNvSpPr>
          <p:nvPr>
            <p:ph idx="1"/>
          </p:nvPr>
        </p:nvSpPr>
        <p:spPr/>
        <p:txBody>
          <a:bodyPr/>
          <a:lstStyle/>
          <a:p>
            <a:pPr eaLnBrk="1" hangingPunct="1"/>
            <a:r>
              <a:rPr lang="zh-CN" altLang="en-US" smtClean="0">
                <a:ea typeface="宋体" pitchFamily="2" charset="-122"/>
              </a:rPr>
              <a:t>矩阵在游戏引擎中的一个重要作用</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09800" y="2743200"/>
            <a:ext cx="45910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zh-CN" altLang="en-US" sz="3200" smtClean="0">
                <a:ea typeface="宋体" pitchFamily="2" charset="-122"/>
              </a:rPr>
              <a:t>仿射变换</a:t>
            </a:r>
            <a:r>
              <a:rPr lang="en-US" altLang="zh-CN" sz="3200" smtClean="0">
                <a:ea typeface="宋体" pitchFamily="2" charset="-122"/>
              </a:rPr>
              <a:t>——</a:t>
            </a:r>
            <a:r>
              <a:rPr lang="zh-CN" altLang="en-US" sz="3200" smtClean="0">
                <a:ea typeface="宋体" pitchFamily="2" charset="-122"/>
              </a:rPr>
              <a:t>平移</a:t>
            </a:r>
          </a:p>
        </p:txBody>
      </p:sp>
      <p:sp>
        <p:nvSpPr>
          <p:cNvPr id="15363" name="Rectangle 3"/>
          <p:cNvSpPr>
            <a:spLocks noGrp="1" noChangeArrowheads="1"/>
          </p:cNvSpPr>
          <p:nvPr>
            <p:ph type="body" sz="half" idx="1"/>
          </p:nvPr>
        </p:nvSpPr>
        <p:spPr>
          <a:xfrm>
            <a:off x="457200" y="1219200"/>
            <a:ext cx="8077200" cy="5105400"/>
          </a:xfrm>
        </p:spPr>
        <p:txBody>
          <a:bodyPr/>
          <a:lstStyle/>
          <a:p>
            <a:pPr eaLnBrk="1" hangingPunct="1"/>
            <a:r>
              <a:rPr lang="zh-CN" altLang="en-US" sz="2800" smtClean="0">
                <a:ea typeface="宋体" pitchFamily="2" charset="-122"/>
              </a:rPr>
              <a:t>利用矩阵加法实现平移</a:t>
            </a:r>
          </a:p>
          <a:p>
            <a:pPr eaLnBrk="1" hangingPunct="1"/>
            <a:r>
              <a:rPr lang="zh-CN" altLang="en-US" sz="2800" smtClean="0">
                <a:ea typeface="宋体" pitchFamily="2" charset="-122"/>
              </a:rPr>
              <a:t>物体的平移是通过对各个点的平移实现的</a:t>
            </a:r>
          </a:p>
          <a:p>
            <a:pPr eaLnBrk="1" hangingPunct="1"/>
            <a:endParaRPr lang="zh-CN" altLang="en-US" sz="2800" smtClean="0">
              <a:ea typeface="宋体" pitchFamily="2" charset="-122"/>
            </a:endParaRPr>
          </a:p>
          <a:p>
            <a:pPr eaLnBrk="1" hangingPunct="1"/>
            <a:endParaRPr lang="en-US" altLang="zh-CN" sz="2800" smtClean="0">
              <a:ea typeface="宋体" pitchFamily="2" charset="-122"/>
            </a:endParaRPr>
          </a:p>
        </p:txBody>
      </p:sp>
      <p:graphicFrame>
        <p:nvGraphicFramePr>
          <p:cNvPr id="15364" name="Object 4"/>
          <p:cNvGraphicFramePr>
            <a:graphicFrameLocks noGrp="1" noChangeAspect="1"/>
          </p:cNvGraphicFramePr>
          <p:nvPr>
            <p:ph sz="half" idx="2"/>
          </p:nvPr>
        </p:nvGraphicFramePr>
        <p:xfrm>
          <a:off x="1833563" y="2805113"/>
          <a:ext cx="2505075" cy="1690687"/>
        </p:xfrm>
        <a:graphic>
          <a:graphicData uri="http://schemas.openxmlformats.org/presentationml/2006/ole">
            <mc:AlternateContent xmlns:mc="http://schemas.openxmlformats.org/markup-compatibility/2006">
              <mc:Choice xmlns:v="urn:schemas-microsoft-com:vml" Requires="v">
                <p:oleObj spid="_x0000_s15378" name="公式" r:id="rId3" imgW="1054100" imgH="711200" progId="Equation.3">
                  <p:embed/>
                </p:oleObj>
              </mc:Choice>
              <mc:Fallback>
                <p:oleObj name="公式" r:id="rId3" imgW="10541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563" y="2805113"/>
                        <a:ext cx="2505075" cy="169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smtClean="0">
                <a:ea typeface="宋体" pitchFamily="2" charset="-122"/>
              </a:rPr>
              <a:t>仿射变换</a:t>
            </a:r>
            <a:r>
              <a:rPr lang="en-US" altLang="zh-CN" sz="3200" smtClean="0">
                <a:ea typeface="宋体" pitchFamily="2" charset="-122"/>
              </a:rPr>
              <a:t>——</a:t>
            </a:r>
            <a:r>
              <a:rPr lang="zh-CN" altLang="en-US" sz="3200" smtClean="0">
                <a:ea typeface="宋体" pitchFamily="2" charset="-122"/>
              </a:rPr>
              <a:t>平移</a:t>
            </a:r>
          </a:p>
        </p:txBody>
      </p:sp>
      <p:sp>
        <p:nvSpPr>
          <p:cNvPr id="16387" name="Rectangle 3"/>
          <p:cNvSpPr>
            <a:spLocks noGrp="1" noChangeArrowheads="1"/>
          </p:cNvSpPr>
          <p:nvPr>
            <p:ph idx="1"/>
          </p:nvPr>
        </p:nvSpPr>
        <p:spPr/>
        <p:txBody>
          <a:bodyPr/>
          <a:lstStyle/>
          <a:p>
            <a:pPr eaLnBrk="1" hangingPunct="1"/>
            <a:r>
              <a:rPr lang="zh-CN" altLang="en-US" smtClean="0">
                <a:ea typeface="宋体" pitchFamily="2" charset="-122"/>
              </a:rPr>
              <a:t>任何仿射变换可以表示为一个矩阵</a:t>
            </a:r>
          </a:p>
          <a:p>
            <a:pPr lvl="1" eaLnBrk="1" hangingPunct="1"/>
            <a:r>
              <a:rPr lang="zh-CN" altLang="en-US" smtClean="0">
                <a:ea typeface="宋体" pitchFamily="2" charset="-122"/>
              </a:rPr>
              <a:t>对</a:t>
            </a:r>
            <a:r>
              <a:rPr lang="en-US" altLang="zh-CN" smtClean="0">
                <a:ea typeface="宋体" pitchFamily="2" charset="-122"/>
              </a:rPr>
              <a:t>tx,ty,tz</a:t>
            </a:r>
            <a:r>
              <a:rPr lang="zh-CN" altLang="en-US" smtClean="0">
                <a:ea typeface="宋体" pitchFamily="2" charset="-122"/>
              </a:rPr>
              <a:t>取负可得到变换矩阵的逆矩阵</a:t>
            </a:r>
            <a:r>
              <a:rPr lang="en-US" altLang="zh-CN" smtClean="0">
                <a:ea typeface="宋体" pitchFamily="2" charset="-122"/>
              </a:rPr>
              <a:t>,</a:t>
            </a:r>
            <a:r>
              <a:rPr lang="zh-CN" altLang="en-US" smtClean="0">
                <a:ea typeface="宋体" pitchFamily="2" charset="-122"/>
              </a:rPr>
              <a:t>产生反向变换</a:t>
            </a:r>
          </a:p>
        </p:txBody>
      </p:sp>
      <p:sp>
        <p:nvSpPr>
          <p:cNvPr id="1638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389" name="Object 5"/>
          <p:cNvGraphicFramePr>
            <a:graphicFrameLocks noChangeAspect="1"/>
          </p:cNvGraphicFramePr>
          <p:nvPr/>
        </p:nvGraphicFramePr>
        <p:xfrm>
          <a:off x="762000" y="4267200"/>
          <a:ext cx="2438400" cy="1330325"/>
        </p:xfrm>
        <a:graphic>
          <a:graphicData uri="http://schemas.openxmlformats.org/presentationml/2006/ole">
            <mc:AlternateContent xmlns:mc="http://schemas.openxmlformats.org/markup-compatibility/2006">
              <mc:Choice xmlns:v="urn:schemas-microsoft-com:vml" Requires="v">
                <p:oleObj spid="_x0000_s16419" name="公式" r:id="rId3" imgW="1676400" imgH="914400" progId="Equation.3">
                  <p:embed/>
                </p:oleObj>
              </mc:Choice>
              <mc:Fallback>
                <p:oleObj name="公式" r:id="rId3" imgW="16764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67200"/>
                        <a:ext cx="24384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6"/>
          <p:cNvSpPr>
            <a:spLocks noChangeArrowheads="1"/>
          </p:cNvSpPr>
          <p:nvPr/>
        </p:nvSpPr>
        <p:spPr bwMode="auto">
          <a:xfrm>
            <a:off x="0"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391" name="Object 7"/>
          <p:cNvGraphicFramePr>
            <a:graphicFrameLocks noChangeAspect="1"/>
          </p:cNvGraphicFramePr>
          <p:nvPr/>
        </p:nvGraphicFramePr>
        <p:xfrm>
          <a:off x="1143000" y="3581400"/>
          <a:ext cx="1371600" cy="368300"/>
        </p:xfrm>
        <a:graphic>
          <a:graphicData uri="http://schemas.openxmlformats.org/presentationml/2006/ole">
            <mc:AlternateContent xmlns:mc="http://schemas.openxmlformats.org/markup-compatibility/2006">
              <mc:Choice xmlns:v="urn:schemas-microsoft-com:vml" Requires="v">
                <p:oleObj spid="_x0000_s16420" name="公式" r:id="rId5" imgW="622030" imgH="165028" progId="Equation.3">
                  <p:embed/>
                </p:oleObj>
              </mc:Choice>
              <mc:Fallback>
                <p:oleObj name="公式" r:id="rId5" imgW="622030" imgH="16502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581400"/>
                        <a:ext cx="1371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392" name="Picture 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114800" y="3886200"/>
            <a:ext cx="3200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200" smtClean="0">
                <a:ea typeface="宋体" pitchFamily="2" charset="-122"/>
              </a:rPr>
              <a:t>仿射变换</a:t>
            </a:r>
            <a:r>
              <a:rPr lang="en-US" altLang="zh-CN" sz="3200" smtClean="0">
                <a:ea typeface="宋体" pitchFamily="2" charset="-122"/>
              </a:rPr>
              <a:t>——</a:t>
            </a:r>
            <a:r>
              <a:rPr lang="zh-CN" altLang="en-US" sz="3200" smtClean="0">
                <a:ea typeface="宋体" pitchFamily="2" charset="-122"/>
              </a:rPr>
              <a:t>旋转</a:t>
            </a:r>
          </a:p>
        </p:txBody>
      </p:sp>
      <p:sp>
        <p:nvSpPr>
          <p:cNvPr id="17411" name="Rectangle 3"/>
          <p:cNvSpPr>
            <a:spLocks noGrp="1" noChangeArrowheads="1"/>
          </p:cNvSpPr>
          <p:nvPr>
            <p:ph idx="1"/>
          </p:nvPr>
        </p:nvSpPr>
        <p:spPr/>
        <p:txBody>
          <a:bodyPr/>
          <a:lstStyle/>
          <a:p>
            <a:pPr eaLnBrk="1" hangingPunct="1"/>
            <a:endParaRPr lang="zh-CN" altLang="zh-CN" smtClean="0">
              <a:ea typeface="宋体" pitchFamily="2" charset="-122"/>
            </a:endParaRPr>
          </a:p>
        </p:txBody>
      </p:sp>
      <p:grpSp>
        <p:nvGrpSpPr>
          <p:cNvPr id="17412" name="Group 4"/>
          <p:cNvGrpSpPr>
            <a:grpSpLocks/>
          </p:cNvGrpSpPr>
          <p:nvPr/>
        </p:nvGrpSpPr>
        <p:grpSpPr bwMode="auto">
          <a:xfrm>
            <a:off x="2286000" y="2209800"/>
            <a:ext cx="4000500" cy="3567113"/>
            <a:chOff x="1440" y="1392"/>
            <a:chExt cx="2520" cy="2247"/>
          </a:xfrm>
        </p:grpSpPr>
        <p:pic>
          <p:nvPicPr>
            <p:cNvPr id="17413"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 y="1392"/>
              <a:ext cx="2520" cy="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6"/>
            <p:cNvSpPr txBox="1">
              <a:spLocks noChangeArrowheads="1"/>
            </p:cNvSpPr>
            <p:nvPr/>
          </p:nvSpPr>
          <p:spPr bwMode="auto">
            <a:xfrm>
              <a:off x="2064" y="3408"/>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物体绕</a:t>
              </a:r>
              <a:r>
                <a:rPr lang="en-US" altLang="zh-CN"/>
                <a:t>x</a:t>
              </a:r>
              <a:r>
                <a:rPr lang="zh-CN" altLang="en-US"/>
                <a:t>轴旋转示意</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smtClean="0">
                <a:ea typeface="宋体" pitchFamily="2" charset="-122"/>
              </a:rPr>
              <a:t>仿射变换</a:t>
            </a:r>
            <a:r>
              <a:rPr lang="en-US" altLang="zh-CN" sz="3200" smtClean="0">
                <a:ea typeface="宋体" pitchFamily="2" charset="-122"/>
              </a:rPr>
              <a:t>——</a:t>
            </a:r>
            <a:r>
              <a:rPr lang="zh-CN" altLang="en-US" sz="3200" smtClean="0">
                <a:ea typeface="宋体" pitchFamily="2" charset="-122"/>
              </a:rPr>
              <a:t>旋转</a:t>
            </a:r>
          </a:p>
        </p:txBody>
      </p:sp>
      <p:sp>
        <p:nvSpPr>
          <p:cNvPr id="18435" name="Rectangle 3"/>
          <p:cNvSpPr>
            <a:spLocks noGrp="1" noChangeArrowheads="1"/>
          </p:cNvSpPr>
          <p:nvPr>
            <p:ph idx="1"/>
          </p:nvPr>
        </p:nvSpPr>
        <p:spPr/>
        <p:txBody>
          <a:bodyPr/>
          <a:lstStyle/>
          <a:p>
            <a:pPr eaLnBrk="1" hangingPunct="1"/>
            <a:r>
              <a:rPr lang="zh-CN" altLang="en-US" smtClean="0">
                <a:ea typeface="宋体" pitchFamily="2" charset="-122"/>
              </a:rPr>
              <a:t>首先要指定旋转轴</a:t>
            </a:r>
          </a:p>
          <a:p>
            <a:pPr eaLnBrk="1" hangingPunct="1"/>
            <a:r>
              <a:rPr lang="zh-CN" altLang="en-US" smtClean="0">
                <a:ea typeface="宋体" pitchFamily="2" charset="-122"/>
              </a:rPr>
              <a:t>绕</a:t>
            </a:r>
            <a:r>
              <a:rPr lang="en-US" altLang="zh-CN" smtClean="0">
                <a:ea typeface="宋体" pitchFamily="2" charset="-122"/>
              </a:rPr>
              <a:t>z</a:t>
            </a:r>
            <a:r>
              <a:rPr lang="zh-CN" altLang="en-US" smtClean="0">
                <a:ea typeface="宋体" pitchFamily="2" charset="-122"/>
              </a:rPr>
              <a:t>轴旋转可从二维旋转推导出</a:t>
            </a:r>
          </a:p>
          <a:p>
            <a:pPr eaLnBrk="1" hangingPunct="1"/>
            <a:r>
              <a:rPr lang="zh-CN" altLang="en-US" smtClean="0">
                <a:ea typeface="宋体" pitchFamily="2" charset="-122"/>
              </a:rPr>
              <a:t>绕其他轴旋转只需要循环替换</a:t>
            </a:r>
          </a:p>
          <a:p>
            <a:pPr lvl="1" eaLnBrk="1" hangingPunct="1"/>
            <a:r>
              <a:rPr lang="en-US" altLang="zh-CN" smtClean="0">
                <a:ea typeface="宋体" pitchFamily="2" charset="-122"/>
              </a:rPr>
              <a:t>x-&gt;y-&gt;z-&gt;x</a:t>
            </a:r>
            <a:r>
              <a:rPr lang="zh-CN" altLang="en-US" smtClean="0">
                <a:ea typeface="宋体" pitchFamily="2" charset="-122"/>
              </a:rPr>
              <a:t>，然后</a:t>
            </a:r>
            <a:r>
              <a:rPr lang="en-US" altLang="zh-CN" smtClean="0">
                <a:ea typeface="宋体" pitchFamily="2" charset="-122"/>
              </a:rPr>
              <a:t>y-&gt;z-&gt;x-&gt;y</a:t>
            </a:r>
          </a:p>
          <a:p>
            <a:pPr eaLnBrk="1" hangingPunct="1"/>
            <a:endParaRPr lang="en-US" altLang="zh-CN" smtClean="0">
              <a:ea typeface="宋体" pitchFamily="2" charset="-122"/>
            </a:endParaRPr>
          </a:p>
        </p:txBody>
      </p:sp>
      <p:grpSp>
        <p:nvGrpSpPr>
          <p:cNvPr id="18436" name="Group 4"/>
          <p:cNvGrpSpPr>
            <a:grpSpLocks/>
          </p:cNvGrpSpPr>
          <p:nvPr/>
        </p:nvGrpSpPr>
        <p:grpSpPr bwMode="auto">
          <a:xfrm>
            <a:off x="1524000" y="3824288"/>
            <a:ext cx="6248400" cy="2271712"/>
            <a:chOff x="816" y="1536"/>
            <a:chExt cx="3936" cy="1431"/>
          </a:xfrm>
        </p:grpSpPr>
        <p:pic>
          <p:nvPicPr>
            <p:cNvPr id="18439"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16" y="1536"/>
              <a:ext cx="3696"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 Box 6"/>
            <p:cNvSpPr txBox="1">
              <a:spLocks noChangeArrowheads="1"/>
            </p:cNvSpPr>
            <p:nvPr/>
          </p:nvSpPr>
          <p:spPr bwMode="auto">
            <a:xfrm>
              <a:off x="960" y="2736"/>
              <a:ext cx="37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沿着坐标轴正向观察，逆时针是绕坐标轴的正向旋转</a:t>
              </a:r>
            </a:p>
          </p:txBody>
        </p:sp>
      </p:grpSp>
      <p:sp>
        <p:nvSpPr>
          <p:cNvPr id="18437" name="Rectangle 7"/>
          <p:cNvSpPr>
            <a:spLocks noChangeArrowheads="1"/>
          </p:cNvSpPr>
          <p:nvPr/>
        </p:nvSpPr>
        <p:spPr bwMode="auto">
          <a:xfrm>
            <a:off x="0" y="3116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438" name="Object 8"/>
          <p:cNvGraphicFramePr>
            <a:graphicFrameLocks noChangeAspect="1"/>
          </p:cNvGraphicFramePr>
          <p:nvPr/>
        </p:nvGraphicFramePr>
        <p:xfrm>
          <a:off x="6477000" y="2408238"/>
          <a:ext cx="2667000" cy="1325562"/>
        </p:xfrm>
        <a:graphic>
          <a:graphicData uri="http://schemas.openxmlformats.org/presentationml/2006/ole">
            <mc:AlternateContent xmlns:mc="http://schemas.openxmlformats.org/markup-compatibility/2006">
              <mc:Choice xmlns:v="urn:schemas-microsoft-com:vml" Requires="v">
                <p:oleObj spid="_x0000_s18454" name="公式" r:id="rId5" imgW="1249743" imgH="617328" progId="Equation.3">
                  <p:embed/>
                </p:oleObj>
              </mc:Choice>
              <mc:Fallback>
                <p:oleObj name="公式" r:id="rId5" imgW="1249743" imgH="61732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408238"/>
                        <a:ext cx="2667000" cy="13255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200" smtClean="0">
                <a:ea typeface="宋体" pitchFamily="2" charset="-122"/>
              </a:rPr>
              <a:t>仿射变换</a:t>
            </a:r>
            <a:r>
              <a:rPr lang="en-US" altLang="zh-CN" sz="3200" smtClean="0">
                <a:ea typeface="宋体" pitchFamily="2" charset="-122"/>
              </a:rPr>
              <a:t>——</a:t>
            </a:r>
            <a:r>
              <a:rPr lang="zh-CN" altLang="en-US" sz="3200" smtClean="0">
                <a:ea typeface="宋体" pitchFamily="2" charset="-122"/>
              </a:rPr>
              <a:t>旋转</a:t>
            </a:r>
          </a:p>
        </p:txBody>
      </p:sp>
      <p:sp>
        <p:nvSpPr>
          <p:cNvPr id="19459" name="Rectangle 3"/>
          <p:cNvSpPr>
            <a:spLocks noGrp="1" noChangeArrowheads="1"/>
          </p:cNvSpPr>
          <p:nvPr>
            <p:ph idx="1"/>
          </p:nvPr>
        </p:nvSpPr>
        <p:spPr/>
        <p:txBody>
          <a:bodyPr/>
          <a:lstStyle/>
          <a:p>
            <a:pPr eaLnBrk="1" hangingPunct="1"/>
            <a:r>
              <a:rPr lang="zh-CN" altLang="en-US" smtClean="0">
                <a:ea typeface="宋体" pitchFamily="2" charset="-122"/>
              </a:rPr>
              <a:t>绕</a:t>
            </a:r>
            <a:r>
              <a:rPr lang="en-US" altLang="zh-CN" smtClean="0">
                <a:ea typeface="宋体" pitchFamily="2" charset="-122"/>
              </a:rPr>
              <a:t>z</a:t>
            </a:r>
            <a:r>
              <a:rPr lang="zh-CN" altLang="en-US" smtClean="0">
                <a:ea typeface="宋体" pitchFamily="2" charset="-122"/>
              </a:rPr>
              <a:t>旋转</a:t>
            </a:r>
          </a:p>
          <a:p>
            <a:pPr eaLnBrk="1" hangingPunct="1"/>
            <a:endParaRPr lang="zh-CN" altLang="en-US" smtClean="0">
              <a:ea typeface="宋体" pitchFamily="2" charset="-122"/>
            </a:endParaRPr>
          </a:p>
          <a:p>
            <a:pPr eaLnBrk="1" hangingPunct="1"/>
            <a:r>
              <a:rPr lang="zh-CN" altLang="en-US" smtClean="0">
                <a:ea typeface="宋体" pitchFamily="2" charset="-122"/>
              </a:rPr>
              <a:t>绕</a:t>
            </a:r>
            <a:r>
              <a:rPr lang="en-US" altLang="zh-CN" smtClean="0">
                <a:ea typeface="宋体" pitchFamily="2" charset="-122"/>
              </a:rPr>
              <a:t>x</a:t>
            </a:r>
            <a:r>
              <a:rPr lang="zh-CN" altLang="en-US" smtClean="0">
                <a:ea typeface="宋体" pitchFamily="2" charset="-122"/>
              </a:rPr>
              <a:t>旋转：将上式利用</a:t>
            </a:r>
            <a:r>
              <a:rPr lang="en-US" altLang="zh-CN" smtClean="0">
                <a:ea typeface="宋体" pitchFamily="2" charset="-122"/>
              </a:rPr>
              <a:t>x-&gt;y-&gt;z-&gt;x</a:t>
            </a:r>
            <a:r>
              <a:rPr lang="zh-CN" altLang="en-US" smtClean="0">
                <a:ea typeface="宋体" pitchFamily="2" charset="-122"/>
              </a:rPr>
              <a:t>替换</a:t>
            </a: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r>
              <a:rPr lang="zh-CN" altLang="en-US" smtClean="0">
                <a:ea typeface="宋体" pitchFamily="2" charset="-122"/>
              </a:rPr>
              <a:t>绕</a:t>
            </a:r>
            <a:r>
              <a:rPr lang="en-US" altLang="zh-CN" smtClean="0">
                <a:ea typeface="宋体" pitchFamily="2" charset="-122"/>
              </a:rPr>
              <a:t>y</a:t>
            </a:r>
            <a:r>
              <a:rPr lang="zh-CN" altLang="en-US" smtClean="0">
                <a:ea typeface="宋体" pitchFamily="2" charset="-122"/>
              </a:rPr>
              <a:t>旋转：将上式利用</a:t>
            </a:r>
            <a:r>
              <a:rPr lang="en-US" altLang="zh-CN" smtClean="0">
                <a:ea typeface="宋体" pitchFamily="2" charset="-122"/>
              </a:rPr>
              <a:t>y-&gt;z-&gt;x-&gt;y</a:t>
            </a:r>
            <a:r>
              <a:rPr lang="zh-CN" altLang="en-US" smtClean="0">
                <a:ea typeface="宋体" pitchFamily="2" charset="-122"/>
              </a:rPr>
              <a:t>替换</a:t>
            </a:r>
          </a:p>
        </p:txBody>
      </p:sp>
      <p:sp>
        <p:nvSpPr>
          <p:cNvPr id="194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461" name="Object 5"/>
          <p:cNvGraphicFramePr>
            <a:graphicFrameLocks noChangeAspect="1"/>
          </p:cNvGraphicFramePr>
          <p:nvPr/>
        </p:nvGraphicFramePr>
        <p:xfrm>
          <a:off x="2286000" y="1828800"/>
          <a:ext cx="1828800" cy="909638"/>
        </p:xfrm>
        <a:graphic>
          <a:graphicData uri="http://schemas.openxmlformats.org/presentationml/2006/ole">
            <mc:AlternateContent xmlns:mc="http://schemas.openxmlformats.org/markup-compatibility/2006">
              <mc:Choice xmlns:v="urn:schemas-microsoft-com:vml" Requires="v">
                <p:oleObj spid="_x0000_s19550" name="公式" r:id="rId3" imgW="1257300" imgH="622300" progId="Equation.3">
                  <p:embed/>
                </p:oleObj>
              </mc:Choice>
              <mc:Fallback>
                <p:oleObj name="公式" r:id="rId3" imgW="1257300" imgH="622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28800"/>
                        <a:ext cx="18288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6"/>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463" name="Object 7"/>
          <p:cNvGraphicFramePr>
            <a:graphicFrameLocks noChangeAspect="1"/>
          </p:cNvGraphicFramePr>
          <p:nvPr/>
        </p:nvGraphicFramePr>
        <p:xfrm>
          <a:off x="4572000" y="1219200"/>
          <a:ext cx="2743200" cy="1163638"/>
        </p:xfrm>
        <a:graphic>
          <a:graphicData uri="http://schemas.openxmlformats.org/presentationml/2006/ole">
            <mc:AlternateContent xmlns:mc="http://schemas.openxmlformats.org/markup-compatibility/2006">
              <mc:Choice xmlns:v="urn:schemas-microsoft-com:vml" Requires="v">
                <p:oleObj spid="_x0000_s19551" name="公式" r:id="rId5" imgW="2159000" imgH="914400" progId="Equation.3">
                  <p:embed/>
                </p:oleObj>
              </mc:Choice>
              <mc:Fallback>
                <p:oleObj name="公式" r:id="rId5" imgW="2159000" imgH="914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219200"/>
                        <a:ext cx="27432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Rectangle 8"/>
          <p:cNvSpPr>
            <a:spLocks noChangeArrowheads="1"/>
          </p:cNvSpPr>
          <p:nvPr/>
        </p:nvSpPr>
        <p:spPr bwMode="auto">
          <a:xfrm>
            <a:off x="0" y="3113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465" name="Object 9"/>
          <p:cNvGraphicFramePr>
            <a:graphicFrameLocks noChangeAspect="1"/>
          </p:cNvGraphicFramePr>
          <p:nvPr/>
        </p:nvGraphicFramePr>
        <p:xfrm>
          <a:off x="2209800" y="3429000"/>
          <a:ext cx="1752600" cy="881063"/>
        </p:xfrm>
        <a:graphic>
          <a:graphicData uri="http://schemas.openxmlformats.org/presentationml/2006/ole">
            <mc:AlternateContent xmlns:mc="http://schemas.openxmlformats.org/markup-compatibility/2006">
              <mc:Choice xmlns:v="urn:schemas-microsoft-com:vml" Requires="v">
                <p:oleObj spid="_x0000_s19552" name="公式" r:id="rId7" imgW="1256755" imgH="634725" progId="Equation.3">
                  <p:embed/>
                </p:oleObj>
              </mc:Choice>
              <mc:Fallback>
                <p:oleObj name="公式" r:id="rId7" imgW="1256755" imgH="634725"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429000"/>
                        <a:ext cx="1752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Rectangle 10"/>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467" name="Object 11"/>
          <p:cNvGraphicFramePr>
            <a:graphicFrameLocks noChangeAspect="1"/>
          </p:cNvGraphicFramePr>
          <p:nvPr/>
        </p:nvGraphicFramePr>
        <p:xfrm>
          <a:off x="4648200" y="2971800"/>
          <a:ext cx="2667000" cy="1131888"/>
        </p:xfrm>
        <a:graphic>
          <a:graphicData uri="http://schemas.openxmlformats.org/presentationml/2006/ole">
            <mc:AlternateContent xmlns:mc="http://schemas.openxmlformats.org/markup-compatibility/2006">
              <mc:Choice xmlns:v="urn:schemas-microsoft-com:vml" Requires="v">
                <p:oleObj spid="_x0000_s19553" name="公式" r:id="rId9" imgW="2159000" imgH="914400" progId="Equation.3">
                  <p:embed/>
                </p:oleObj>
              </mc:Choice>
              <mc:Fallback>
                <p:oleObj name="公式" r:id="rId9" imgW="2159000" imgH="9144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2971800"/>
                        <a:ext cx="26670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8" name="Rectangle 12"/>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469" name="Object 13"/>
          <p:cNvGraphicFramePr>
            <a:graphicFrameLocks noChangeAspect="1"/>
          </p:cNvGraphicFramePr>
          <p:nvPr/>
        </p:nvGraphicFramePr>
        <p:xfrm>
          <a:off x="2133600" y="4953000"/>
          <a:ext cx="1981200" cy="1065213"/>
        </p:xfrm>
        <a:graphic>
          <a:graphicData uri="http://schemas.openxmlformats.org/presentationml/2006/ole">
            <mc:AlternateContent xmlns:mc="http://schemas.openxmlformats.org/markup-compatibility/2006">
              <mc:Choice xmlns:v="urn:schemas-microsoft-com:vml" Requires="v">
                <p:oleObj spid="_x0000_s19554" name="公式" r:id="rId11" imgW="1231366" imgH="660113" progId="Equation.3">
                  <p:embed/>
                </p:oleObj>
              </mc:Choice>
              <mc:Fallback>
                <p:oleObj name="公式" r:id="rId11" imgW="1231366" imgH="660113"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4953000"/>
                        <a:ext cx="19812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0" name="Rectangle 14"/>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471" name="Object 15"/>
          <p:cNvGraphicFramePr>
            <a:graphicFrameLocks noChangeAspect="1"/>
          </p:cNvGraphicFramePr>
          <p:nvPr/>
        </p:nvGraphicFramePr>
        <p:xfrm>
          <a:off x="4648200" y="4876800"/>
          <a:ext cx="2667000" cy="1131888"/>
        </p:xfrm>
        <a:graphic>
          <a:graphicData uri="http://schemas.openxmlformats.org/presentationml/2006/ole">
            <mc:AlternateContent xmlns:mc="http://schemas.openxmlformats.org/markup-compatibility/2006">
              <mc:Choice xmlns:v="urn:schemas-microsoft-com:vml" Requires="v">
                <p:oleObj spid="_x0000_s19555" name="公式" r:id="rId13" imgW="2159000" imgH="914400" progId="Equation.3">
                  <p:embed/>
                </p:oleObj>
              </mc:Choice>
              <mc:Fallback>
                <p:oleObj name="公式" r:id="rId13" imgW="2159000" imgH="9144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4876800"/>
                        <a:ext cx="26670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200" smtClean="0">
                <a:ea typeface="宋体" pitchFamily="2" charset="-122"/>
              </a:rPr>
              <a:t>其他变换</a:t>
            </a:r>
          </a:p>
        </p:txBody>
      </p:sp>
      <p:sp>
        <p:nvSpPr>
          <p:cNvPr id="108547" name="Rectangle 3"/>
          <p:cNvSpPr>
            <a:spLocks noGrp="1" noChangeArrowheads="1"/>
          </p:cNvSpPr>
          <p:nvPr>
            <p:ph idx="1"/>
          </p:nvPr>
        </p:nvSpPr>
        <p:spPr/>
        <p:txBody>
          <a:bodyPr>
            <a:normAutofit lnSpcReduction="10000"/>
          </a:bodyPr>
          <a:lstStyle/>
          <a:p>
            <a:pPr eaLnBrk="1" hangingPunct="1"/>
            <a:r>
              <a:rPr lang="zh-CN" altLang="en-US" smtClean="0">
                <a:ea typeface="宋体" pitchFamily="2" charset="-122"/>
              </a:rPr>
              <a:t>缩放</a:t>
            </a:r>
          </a:p>
          <a:p>
            <a:pPr eaLnBrk="1" hangingPunct="1"/>
            <a:r>
              <a:rPr lang="zh-CN" altLang="en-US" smtClean="0">
                <a:ea typeface="宋体" pitchFamily="2" charset="-122"/>
              </a:rPr>
              <a:t>错切</a:t>
            </a:r>
          </a:p>
          <a:p>
            <a:pPr eaLnBrk="1" hangingPunct="1"/>
            <a:endParaRPr lang="zh-CN" altLang="en-US" smtClean="0">
              <a:ea typeface="宋体" pitchFamily="2" charset="-122"/>
            </a:endParaRPr>
          </a:p>
          <a:p>
            <a:pPr eaLnBrk="1" hangingPunct="1"/>
            <a:r>
              <a:rPr lang="zh-CN" altLang="en-US" smtClean="0">
                <a:ea typeface="宋体" pitchFamily="2" charset="-122"/>
              </a:rPr>
              <a:t>组合变换（提问）</a:t>
            </a:r>
          </a:p>
          <a:p>
            <a:pPr lvl="1" eaLnBrk="1" hangingPunct="1"/>
            <a:r>
              <a:rPr lang="zh-CN" altLang="en-US" smtClean="0">
                <a:ea typeface="宋体" pitchFamily="2" charset="-122"/>
              </a:rPr>
              <a:t>将一系列变换矩阵组后成一个矩阵的过程</a:t>
            </a:r>
          </a:p>
          <a:p>
            <a:pPr lvl="1" eaLnBrk="1" hangingPunct="1"/>
            <a:r>
              <a:rPr lang="zh-CN" altLang="en-US" smtClean="0">
                <a:ea typeface="宋体" pitchFamily="2" charset="-122"/>
              </a:rPr>
              <a:t>多个变换最终相乘变为一个矩阵，为游戏开发提供了极大便利</a:t>
            </a:r>
          </a:p>
          <a:p>
            <a:pPr lvl="1" eaLnBrk="1" hangingPunct="1"/>
            <a:r>
              <a:rPr lang="zh-CN" altLang="en-US" smtClean="0">
                <a:ea typeface="宋体" pitchFamily="2" charset="-122"/>
              </a:rPr>
              <a:t>这也是为什么使用齐次矩阵的原因，统一平移矩阵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7">
                                            <p:txEl>
                                              <p:pRg st="4" end="4"/>
                                            </p:txEl>
                                          </p:spTgt>
                                        </p:tgtEl>
                                        <p:attrNameLst>
                                          <p:attrName>style.visibility</p:attrName>
                                        </p:attrNameLst>
                                      </p:cBhvr>
                                      <p:to>
                                        <p:strVal val="visible"/>
                                      </p:to>
                                    </p:set>
                                    <p:animEffect transition="in" filter="blinds(horizontal)">
                                      <p:cBhvr>
                                        <p:cTn id="7" dur="500"/>
                                        <p:tgtEl>
                                          <p:spTgt spid="10854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10" dur="500"/>
                                        <p:tgtEl>
                                          <p:spTgt spid="10854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8547">
                                            <p:txEl>
                                              <p:pRg st="6" end="6"/>
                                            </p:txEl>
                                          </p:spTgt>
                                        </p:tgtEl>
                                        <p:attrNameLst>
                                          <p:attrName>style.visibility</p:attrName>
                                        </p:attrNameLst>
                                      </p:cBhvr>
                                      <p:to>
                                        <p:strVal val="visible"/>
                                      </p:to>
                                    </p:set>
                                    <p:animEffect transition="in" filter="blinds(horizontal)">
                                      <p:cBhvr>
                                        <p:cTn id="13" dur="500"/>
                                        <p:tgtEl>
                                          <p:spTgt spid="1085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200" smtClean="0">
                <a:ea typeface="宋体" pitchFamily="2" charset="-122"/>
              </a:rPr>
              <a:t>本课内容</a:t>
            </a:r>
          </a:p>
        </p:txBody>
      </p:sp>
      <p:sp>
        <p:nvSpPr>
          <p:cNvPr id="4099" name="Rectangle 3"/>
          <p:cNvSpPr>
            <a:spLocks noGrp="1" noChangeArrowheads="1"/>
          </p:cNvSpPr>
          <p:nvPr>
            <p:ph sz="half" idx="1"/>
          </p:nvPr>
        </p:nvSpPr>
        <p:spPr>
          <a:xfrm>
            <a:off x="26773" y="1219200"/>
            <a:ext cx="4038600" cy="5105400"/>
          </a:xfrm>
        </p:spPr>
        <p:txBody>
          <a:bodyPr>
            <a:normAutofit lnSpcReduction="10000"/>
          </a:bodyPr>
          <a:lstStyle/>
          <a:p>
            <a:pPr eaLnBrk="1" hangingPunct="1"/>
            <a:r>
              <a:rPr lang="zh-CN" altLang="en-US" dirty="0" smtClean="0">
                <a:ea typeface="宋体" pitchFamily="2" charset="-122"/>
              </a:rPr>
              <a:t>线性代数</a:t>
            </a:r>
            <a:endParaRPr lang="en-US" altLang="zh-CN" dirty="0" smtClean="0">
              <a:ea typeface="宋体" pitchFamily="2" charset="-122"/>
            </a:endParaRPr>
          </a:p>
          <a:p>
            <a:pPr lvl="1" eaLnBrk="1" hangingPunct="1"/>
            <a:r>
              <a:rPr lang="zh-CN" altLang="en-US" dirty="0" smtClean="0">
                <a:ea typeface="宋体" pitchFamily="2" charset="-122"/>
              </a:rPr>
              <a:t>向量	</a:t>
            </a:r>
            <a:endParaRPr lang="en-US" altLang="zh-CN" dirty="0" smtClean="0">
              <a:ea typeface="宋体" pitchFamily="2" charset="-122"/>
            </a:endParaRPr>
          </a:p>
          <a:p>
            <a:pPr lvl="1" eaLnBrk="1" hangingPunct="1"/>
            <a:r>
              <a:rPr lang="zh-CN" altLang="en-US" dirty="0" smtClean="0">
                <a:ea typeface="宋体" pitchFamily="2" charset="-122"/>
              </a:rPr>
              <a:t>矩阵	</a:t>
            </a:r>
            <a:endParaRPr lang="en-US" altLang="zh-CN" dirty="0" smtClean="0">
              <a:ea typeface="宋体" pitchFamily="2" charset="-122"/>
            </a:endParaRPr>
          </a:p>
          <a:p>
            <a:pPr lvl="1" eaLnBrk="1" hangingPunct="1"/>
            <a:r>
              <a:rPr lang="zh-CN" altLang="en-US" dirty="0" smtClean="0">
                <a:ea typeface="宋体" pitchFamily="2" charset="-122"/>
              </a:rPr>
              <a:t>矩阵和向量在游戏引擎中的应用	</a:t>
            </a:r>
            <a:endParaRPr lang="en-US" altLang="zh-CN" dirty="0" smtClean="0">
              <a:ea typeface="宋体" pitchFamily="2" charset="-122"/>
            </a:endParaRPr>
          </a:p>
          <a:p>
            <a:pPr lvl="1" eaLnBrk="1" hangingPunct="1"/>
            <a:r>
              <a:rPr lang="zh-CN" altLang="en-US" dirty="0" smtClean="0">
                <a:ea typeface="宋体" pitchFamily="2" charset="-122"/>
              </a:rPr>
              <a:t>欧拉角	</a:t>
            </a:r>
            <a:endParaRPr lang="en-US" altLang="zh-CN" dirty="0" smtClean="0">
              <a:ea typeface="宋体" pitchFamily="2" charset="-122"/>
            </a:endParaRPr>
          </a:p>
          <a:p>
            <a:pPr lvl="1" eaLnBrk="1" hangingPunct="1"/>
            <a:r>
              <a:rPr lang="zh-CN" altLang="en-US" dirty="0" smtClean="0">
                <a:ea typeface="宋体" pitchFamily="2" charset="-122"/>
              </a:rPr>
              <a:t>四元数	</a:t>
            </a:r>
            <a:endParaRPr lang="en-US" altLang="zh-CN" dirty="0" smtClean="0">
              <a:ea typeface="宋体" pitchFamily="2" charset="-122"/>
            </a:endParaRPr>
          </a:p>
          <a:p>
            <a:pPr lvl="1" eaLnBrk="1" hangingPunct="1"/>
            <a:r>
              <a:rPr lang="zh-CN" altLang="en-US" dirty="0" smtClean="0">
                <a:ea typeface="宋体" pitchFamily="2" charset="-122"/>
              </a:rPr>
              <a:t>旋转矩阵、欧拉角和四元数比较</a:t>
            </a:r>
            <a:endParaRPr lang="en-US" altLang="zh-CN" dirty="0" smtClean="0">
              <a:ea typeface="宋体" pitchFamily="2" charset="-122"/>
            </a:endParaRPr>
          </a:p>
          <a:p>
            <a:pPr eaLnBrk="1" hangingPunct="1"/>
            <a:r>
              <a:rPr lang="zh-CN" altLang="en-US" smtClean="0">
                <a:ea typeface="宋体" pitchFamily="2" charset="-122"/>
              </a:rPr>
              <a:t>三维建模</a:t>
            </a:r>
            <a:r>
              <a:rPr lang="zh-CN" altLang="en-US">
                <a:ea typeface="宋体" pitchFamily="2" charset="-122"/>
              </a:rPr>
              <a:t>方法</a:t>
            </a:r>
            <a:endParaRPr lang="en-US" altLang="zh-CN" dirty="0" smtClean="0">
              <a:ea typeface="宋体" pitchFamily="2" charset="-122"/>
            </a:endParaRPr>
          </a:p>
        </p:txBody>
      </p:sp>
      <p:sp>
        <p:nvSpPr>
          <p:cNvPr id="5" name="内容占位符 4"/>
          <p:cNvSpPr>
            <a:spLocks noGrp="1"/>
          </p:cNvSpPr>
          <p:nvPr>
            <p:ph sz="half" idx="2"/>
          </p:nvPr>
        </p:nvSpPr>
        <p:spPr>
          <a:xfrm>
            <a:off x="3962400" y="1219200"/>
            <a:ext cx="5181600" cy="5105400"/>
          </a:xfrm>
        </p:spPr>
        <p:txBody>
          <a:bodyPr>
            <a:normAutofit lnSpcReduction="10000"/>
          </a:bodyPr>
          <a:lstStyle/>
          <a:p>
            <a:pPr eaLnBrk="1" hangingPunct="1"/>
            <a:r>
              <a:rPr lang="zh-CN" altLang="en-US" dirty="0">
                <a:solidFill>
                  <a:schemeClr val="bg1">
                    <a:lumMod val="65000"/>
                  </a:schemeClr>
                </a:solidFill>
                <a:ea typeface="宋体" pitchFamily="2" charset="-122"/>
              </a:rPr>
              <a:t>几何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直线方程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平面方程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点在三角形内部的判断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直线与三角形相交检测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曲线	</a:t>
            </a:r>
            <a:endParaRPr lang="en-US" altLang="zh-CN" dirty="0">
              <a:solidFill>
                <a:schemeClr val="bg1">
                  <a:lumMod val="65000"/>
                </a:schemeClr>
              </a:solidFill>
              <a:ea typeface="宋体" pitchFamily="2" charset="-122"/>
            </a:endParaRPr>
          </a:p>
          <a:p>
            <a:pPr eaLnBrk="1" hangingPunct="1"/>
            <a:r>
              <a:rPr lang="zh-CN" altLang="en-US" dirty="0">
                <a:solidFill>
                  <a:schemeClr val="bg1">
                    <a:lumMod val="65000"/>
                  </a:schemeClr>
                </a:solidFill>
                <a:ea typeface="宋体" pitchFamily="2" charset="-122"/>
              </a:rPr>
              <a:t>数学在游戏引擎中的高级应用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速度的积分运算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差分的应用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流体方程	</a:t>
            </a:r>
            <a:endParaRPr lang="en-US" altLang="zh-CN" dirty="0">
              <a:solidFill>
                <a:schemeClr val="bg1">
                  <a:lumMod val="65000"/>
                </a:schemeClr>
              </a:solidFill>
              <a:ea typeface="宋体" pitchFamily="2" charset="-122"/>
            </a:endParaRPr>
          </a:p>
          <a:p>
            <a:pPr lvl="1" eaLnBrk="1" hangingPunct="1"/>
            <a:r>
              <a:rPr lang="zh-CN" altLang="en-US" dirty="0">
                <a:solidFill>
                  <a:schemeClr val="bg1">
                    <a:lumMod val="65000"/>
                  </a:schemeClr>
                </a:solidFill>
                <a:ea typeface="宋体" pitchFamily="2" charset="-122"/>
              </a:rPr>
              <a:t>有限元变形计算</a:t>
            </a:r>
            <a:endParaRPr lang="zh-CN" altLang="en-US"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zh-CN" altLang="en-US" sz="3200" smtClean="0">
                <a:ea typeface="宋体" pitchFamily="2" charset="-122"/>
              </a:rPr>
              <a:t>程序演示</a:t>
            </a:r>
          </a:p>
        </p:txBody>
      </p:sp>
      <p:sp>
        <p:nvSpPr>
          <p:cNvPr id="21507" name="Rectangle 3"/>
          <p:cNvSpPr>
            <a:spLocks noGrp="1" noChangeArrowheads="1"/>
          </p:cNvSpPr>
          <p:nvPr>
            <p:ph type="body" sz="half" idx="1"/>
          </p:nvPr>
        </p:nvSpPr>
        <p:spPr>
          <a:xfrm>
            <a:off x="457200" y="1219200"/>
            <a:ext cx="5410200" cy="5105400"/>
          </a:xfrm>
        </p:spPr>
        <p:txBody>
          <a:bodyPr/>
          <a:lstStyle/>
          <a:p>
            <a:pPr eaLnBrk="1" hangingPunct="1"/>
            <a:r>
              <a:rPr lang="zh-CN" altLang="en-US" sz="2800" smtClean="0">
                <a:ea typeface="宋体" pitchFamily="2" charset="-122"/>
              </a:rPr>
              <a:t>施加平移矩阵</a:t>
            </a:r>
          </a:p>
          <a:p>
            <a:pPr eaLnBrk="1" hangingPunct="1"/>
            <a:r>
              <a:rPr lang="zh-CN" altLang="en-US" sz="2800" smtClean="0">
                <a:ea typeface="宋体" pitchFamily="2" charset="-122"/>
              </a:rPr>
              <a:t>接着施加旋转矩阵</a:t>
            </a:r>
          </a:p>
          <a:p>
            <a:pPr eaLnBrk="1" hangingPunct="1"/>
            <a:r>
              <a:rPr lang="zh-CN" altLang="en-US" sz="2800" smtClean="0">
                <a:ea typeface="宋体" pitchFamily="2" charset="-122"/>
              </a:rPr>
              <a:t>施加二者的乘积</a:t>
            </a:r>
          </a:p>
        </p:txBody>
      </p:sp>
      <p:graphicFrame>
        <p:nvGraphicFramePr>
          <p:cNvPr id="21508" name="Object 4"/>
          <p:cNvGraphicFramePr>
            <a:graphicFrameLocks noGrp="1" noChangeAspect="1"/>
          </p:cNvGraphicFramePr>
          <p:nvPr>
            <p:ph sz="quarter" idx="2"/>
          </p:nvPr>
        </p:nvGraphicFramePr>
        <p:xfrm>
          <a:off x="990600" y="4591050"/>
          <a:ext cx="2921000" cy="1236663"/>
        </p:xfrm>
        <a:graphic>
          <a:graphicData uri="http://schemas.openxmlformats.org/presentationml/2006/ole">
            <mc:AlternateContent xmlns:mc="http://schemas.openxmlformats.org/markup-compatibility/2006">
              <mc:Choice xmlns:v="urn:schemas-microsoft-com:vml" Requires="v">
                <p:oleObj spid="_x0000_s21537" name="公式" r:id="rId4" imgW="2159000" imgH="914400" progId="Equation.3">
                  <p:embed/>
                </p:oleObj>
              </mc:Choice>
              <mc:Fallback>
                <p:oleObj name="公式" r:id="rId4" imgW="2159000" imgH="914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591050"/>
                        <a:ext cx="2921000"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6"/>
          <p:cNvGraphicFramePr>
            <a:graphicFrameLocks noGrp="1" noChangeAspect="1"/>
          </p:cNvGraphicFramePr>
          <p:nvPr>
            <p:ph sz="quarter" idx="3"/>
          </p:nvPr>
        </p:nvGraphicFramePr>
        <p:xfrm>
          <a:off x="1295400" y="2944813"/>
          <a:ext cx="2209800" cy="1204912"/>
        </p:xfrm>
        <a:graphic>
          <a:graphicData uri="http://schemas.openxmlformats.org/presentationml/2006/ole">
            <mc:AlternateContent xmlns:mc="http://schemas.openxmlformats.org/markup-compatibility/2006">
              <mc:Choice xmlns:v="urn:schemas-microsoft-com:vml" Requires="v">
                <p:oleObj spid="_x0000_s21538" name="公式" r:id="rId6" imgW="1676400" imgH="914400" progId="Equation.3">
                  <p:embed/>
                </p:oleObj>
              </mc:Choice>
              <mc:Fallback>
                <p:oleObj name="公式" r:id="rId6" imgW="1676400" imgH="914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944813"/>
                        <a:ext cx="2209800" cy="1204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09" name="Picture 5">
            <a:hlinkClick r:id="rId8" action="ppaction://hlinkfile"/>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5029200" y="2057400"/>
            <a:ext cx="24193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200" smtClean="0">
                <a:ea typeface="宋体" pitchFamily="2" charset="-122"/>
              </a:rPr>
              <a:t>小结</a:t>
            </a:r>
          </a:p>
        </p:txBody>
      </p:sp>
      <p:sp>
        <p:nvSpPr>
          <p:cNvPr id="22531"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22532"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124200" y="1447800"/>
            <a:ext cx="3175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200" smtClean="0">
                <a:ea typeface="宋体" pitchFamily="2" charset="-122"/>
              </a:rPr>
              <a:t>坐标系统</a:t>
            </a:r>
          </a:p>
        </p:txBody>
      </p:sp>
      <p:sp>
        <p:nvSpPr>
          <p:cNvPr id="23555" name="Rectangle 3"/>
          <p:cNvSpPr>
            <a:spLocks noGrp="1" noChangeArrowheads="1"/>
          </p:cNvSpPr>
          <p:nvPr>
            <p:ph idx="1"/>
          </p:nvPr>
        </p:nvSpPr>
        <p:spPr/>
        <p:txBody>
          <a:bodyPr/>
          <a:lstStyle/>
          <a:p>
            <a:pPr eaLnBrk="1" hangingPunct="1"/>
            <a:r>
              <a:rPr lang="zh-CN" altLang="en-US" smtClean="0">
                <a:ea typeface="宋体" pitchFamily="2" charset="-122"/>
              </a:rPr>
              <a:t>很多游戏引擎使用右手坐标系统</a:t>
            </a:r>
          </a:p>
          <a:p>
            <a:pPr eaLnBrk="1" hangingPunct="1"/>
            <a:r>
              <a:rPr lang="en-US" altLang="zh-CN" smtClean="0">
                <a:ea typeface="宋体" pitchFamily="2" charset="-122"/>
              </a:rPr>
              <a:t>Direct3D®</a:t>
            </a:r>
            <a:r>
              <a:rPr lang="zh-CN" altLang="en-US" smtClean="0">
                <a:ea typeface="宋体" pitchFamily="2" charset="-122"/>
              </a:rPr>
              <a:t>使用左手坐标系</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57500" y="3371850"/>
            <a:ext cx="34290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p:txBody>
          <a:bodyPr/>
          <a:lstStyle/>
          <a:p>
            <a:pPr eaLnBrk="1" hangingPunct="1"/>
            <a:r>
              <a:rPr lang="zh-CN" altLang="en-US" smtClean="0">
                <a:latin typeface="宋体" pitchFamily="2" charset="-122"/>
                <a:ea typeface="宋体" pitchFamily="2" charset="-122"/>
              </a:rPr>
              <a:t>世界坐标系到观察坐标系的变换</a:t>
            </a:r>
          </a:p>
        </p:txBody>
      </p:sp>
      <p:sp>
        <p:nvSpPr>
          <p:cNvPr id="24578" name="Rectangle 2"/>
          <p:cNvSpPr>
            <a:spLocks noGrp="1" noChangeArrowheads="1"/>
          </p:cNvSpPr>
          <p:nvPr>
            <p:ph idx="1"/>
          </p:nvPr>
        </p:nvSpPr>
        <p:spPr>
          <a:xfrm>
            <a:off x="588963" y="1219200"/>
            <a:ext cx="7940675" cy="2530475"/>
          </a:xfrm>
        </p:spPr>
        <p:txBody>
          <a:bodyPr>
            <a:normAutofit lnSpcReduction="10000"/>
          </a:bodyPr>
          <a:lstStyle/>
          <a:p>
            <a:pPr lvl="1" eaLnBrk="1" hangingPunct="1">
              <a:spcBef>
                <a:spcPct val="100000"/>
              </a:spcBef>
            </a:pPr>
            <a:r>
              <a:rPr lang="en-US" altLang="zh-CN" smtClean="0">
                <a:latin typeface="宋体" pitchFamily="2" charset="-122"/>
                <a:ea typeface="宋体" pitchFamily="2" charset="-122"/>
              </a:rPr>
              <a:t>VRC</a:t>
            </a:r>
            <a:r>
              <a:rPr lang="zh-CN" altLang="en-US" smtClean="0">
                <a:latin typeface="宋体" pitchFamily="2" charset="-122"/>
                <a:ea typeface="宋体" pitchFamily="2" charset="-122"/>
              </a:rPr>
              <a:t>的坐标原点（观察参考点）</a:t>
            </a:r>
            <a:r>
              <a:rPr lang="en-US" altLang="zh-CN" smtClean="0">
                <a:latin typeface="宋体" pitchFamily="2" charset="-122"/>
                <a:ea typeface="宋体" pitchFamily="2" charset="-122"/>
              </a:rPr>
              <a:t>VRP(VRP</a:t>
            </a:r>
            <a:r>
              <a:rPr lang="en-US" altLang="zh-CN" baseline="-25000" smtClean="0">
                <a:latin typeface="宋体" pitchFamily="2" charset="-122"/>
                <a:ea typeface="宋体" pitchFamily="2" charset="-122"/>
              </a:rPr>
              <a:t>x</a:t>
            </a:r>
            <a:r>
              <a:rPr lang="en-US" altLang="zh-CN" smtClean="0">
                <a:latin typeface="宋体" pitchFamily="2" charset="-122"/>
                <a:ea typeface="宋体" pitchFamily="2" charset="-122"/>
              </a:rPr>
              <a:t>,VRP</a:t>
            </a:r>
            <a:r>
              <a:rPr lang="en-US" altLang="zh-CN" baseline="-25000" smtClean="0">
                <a:latin typeface="宋体" pitchFamily="2" charset="-122"/>
                <a:ea typeface="宋体" pitchFamily="2" charset="-122"/>
              </a:rPr>
              <a:t>y</a:t>
            </a:r>
            <a:r>
              <a:rPr lang="en-US" altLang="zh-CN" smtClean="0">
                <a:latin typeface="宋体" pitchFamily="2" charset="-122"/>
                <a:ea typeface="宋体" pitchFamily="2" charset="-122"/>
              </a:rPr>
              <a:t>,VRP</a:t>
            </a:r>
            <a:r>
              <a:rPr lang="en-US" altLang="zh-CN" baseline="-25000" smtClean="0">
                <a:latin typeface="宋体" pitchFamily="2" charset="-122"/>
                <a:ea typeface="宋体" pitchFamily="2" charset="-122"/>
              </a:rPr>
              <a:t>z</a:t>
            </a:r>
            <a:r>
              <a:rPr lang="en-US" altLang="zh-CN" smtClean="0">
                <a:latin typeface="宋体" pitchFamily="2" charset="-122"/>
                <a:ea typeface="宋体" pitchFamily="2" charset="-122"/>
              </a:rPr>
              <a:t>)</a:t>
            </a:r>
          </a:p>
          <a:p>
            <a:pPr lvl="1" eaLnBrk="1" hangingPunct="1">
              <a:spcBef>
                <a:spcPct val="100000"/>
              </a:spcBef>
            </a:pPr>
            <a:r>
              <a:rPr lang="zh-CN" altLang="en-US" smtClean="0">
                <a:latin typeface="宋体" pitchFamily="2" charset="-122"/>
                <a:ea typeface="宋体" pitchFamily="2" charset="-122"/>
              </a:rPr>
              <a:t>投影平面法向</a:t>
            </a:r>
            <a:r>
              <a:rPr lang="en-US" altLang="zh-CN" smtClean="0">
                <a:latin typeface="宋体" pitchFamily="2" charset="-122"/>
                <a:ea typeface="宋体" pitchFamily="2" charset="-122"/>
              </a:rPr>
              <a:t>VPN</a:t>
            </a:r>
          </a:p>
          <a:p>
            <a:pPr lvl="1" eaLnBrk="1" hangingPunct="1">
              <a:spcBef>
                <a:spcPct val="100000"/>
              </a:spcBef>
            </a:pPr>
            <a:r>
              <a:rPr lang="zh-CN" altLang="en-US" smtClean="0">
                <a:latin typeface="宋体" pitchFamily="2" charset="-122"/>
                <a:ea typeface="宋体" pitchFamily="2" charset="-122"/>
              </a:rPr>
              <a:t>观察正向</a:t>
            </a:r>
            <a:r>
              <a:rPr lang="en-US" altLang="zh-CN" smtClean="0">
                <a:latin typeface="宋体" pitchFamily="2" charset="-122"/>
                <a:ea typeface="宋体" pitchFamily="2" charset="-122"/>
              </a:rPr>
              <a:t>VUP</a:t>
            </a:r>
          </a:p>
        </p:txBody>
      </p:sp>
      <p:graphicFrame>
        <p:nvGraphicFramePr>
          <p:cNvPr id="24579" name="Object 3"/>
          <p:cNvGraphicFramePr>
            <a:graphicFrameLocks noChangeAspect="1"/>
          </p:cNvGraphicFramePr>
          <p:nvPr/>
        </p:nvGraphicFramePr>
        <p:xfrm>
          <a:off x="990600" y="3733800"/>
          <a:ext cx="3962400" cy="2465388"/>
        </p:xfrm>
        <a:graphic>
          <a:graphicData uri="http://schemas.openxmlformats.org/presentationml/2006/ole">
            <mc:AlternateContent xmlns:mc="http://schemas.openxmlformats.org/markup-compatibility/2006">
              <mc:Choice xmlns:v="urn:schemas-microsoft-com:vml" Requires="v">
                <p:oleObj spid="_x0000_s24595" name="Equation" r:id="rId3" imgW="1968500" imgH="1244600" progId="Equation.3">
                  <p:embed/>
                </p:oleObj>
              </mc:Choice>
              <mc:Fallback>
                <p:oleObj name="Equation" r:id="rId3" imgW="1968500" imgH="1244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733800"/>
                        <a:ext cx="39624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580" name="Picture 4" descr="8P15"/>
          <p:cNvPicPr>
            <a:picLocks noChangeAspect="1" noChangeArrowheads="1"/>
          </p:cNvPicPr>
          <p:nvPr/>
        </p:nvPicPr>
        <p:blipFill>
          <a:blip r:embed="rId5">
            <a:lum bright="-64000" contrast="94000"/>
            <a:extLst>
              <a:ext uri="{28A0092B-C50C-407E-A947-70E740481C1C}">
                <a14:useLocalDpi xmlns:a14="http://schemas.microsoft.com/office/drawing/2010/main"/>
              </a:ext>
            </a:extLst>
          </a:blip>
          <a:srcRect/>
          <a:stretch>
            <a:fillRect/>
          </a:stretch>
        </p:blipFill>
        <p:spPr bwMode="auto">
          <a:xfrm>
            <a:off x="5181600" y="3581400"/>
            <a:ext cx="3581400" cy="2457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25603"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25604" name="Picture 4" descr="8p11"/>
          <p:cNvPicPr>
            <a:picLocks noChangeAspect="1" noChangeArrowheads="1"/>
          </p:cNvPicPr>
          <p:nvPr/>
        </p:nvPicPr>
        <p:blipFill>
          <a:blip r:embed="rId2">
            <a:lum contrast="100000"/>
            <a:extLst>
              <a:ext uri="{28A0092B-C50C-407E-A947-70E740481C1C}">
                <a14:useLocalDpi xmlns:a14="http://schemas.microsoft.com/office/drawing/2010/main"/>
              </a:ext>
            </a:extLst>
          </a:blip>
          <a:srcRect/>
          <a:stretch>
            <a:fillRect/>
          </a:stretch>
        </p:blipFill>
        <p:spPr bwMode="auto">
          <a:xfrm>
            <a:off x="1295400" y="944563"/>
            <a:ext cx="6705600" cy="4846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533400" y="381000"/>
            <a:ext cx="7543800" cy="563563"/>
          </a:xfrm>
        </p:spPr>
        <p:txBody>
          <a:bodyPr>
            <a:normAutofit fontScale="90000"/>
          </a:bodyPr>
          <a:lstStyle/>
          <a:p>
            <a:pPr eaLnBrk="1" hangingPunct="1"/>
            <a:r>
              <a:rPr lang="zh-CN" altLang="en-US" smtClean="0">
                <a:latin typeface="宋体" pitchFamily="2" charset="-122"/>
                <a:ea typeface="宋体" pitchFamily="2" charset="-122"/>
              </a:rPr>
              <a:t>从世界坐标系到观察坐标系变换矩阵</a:t>
            </a:r>
          </a:p>
        </p:txBody>
      </p:sp>
      <p:sp>
        <p:nvSpPr>
          <p:cNvPr id="26626" name="Rectangle 2"/>
          <p:cNvSpPr>
            <a:spLocks noGrp="1" noChangeArrowheads="1"/>
          </p:cNvSpPr>
          <p:nvPr>
            <p:ph idx="1"/>
          </p:nvPr>
        </p:nvSpPr>
        <p:spPr>
          <a:xfrm>
            <a:off x="588963" y="1219200"/>
            <a:ext cx="7994650" cy="547688"/>
          </a:xfrm>
        </p:spPr>
        <p:txBody>
          <a:bodyPr/>
          <a:lstStyle/>
          <a:p>
            <a:pPr eaLnBrk="1" hangingPunct="1">
              <a:lnSpc>
                <a:spcPct val="90000"/>
              </a:lnSpc>
              <a:buFont typeface="Wingdings" pitchFamily="2" charset="2"/>
              <a:buNone/>
            </a:pPr>
            <a:r>
              <a:rPr lang="zh-CN" altLang="en-US" sz="2800" smtClean="0">
                <a:ea typeface="宋体" pitchFamily="2" charset="-122"/>
              </a:rPr>
              <a:t>结论</a:t>
            </a:r>
          </a:p>
        </p:txBody>
      </p:sp>
      <p:graphicFrame>
        <p:nvGraphicFramePr>
          <p:cNvPr id="26627" name="Object 3"/>
          <p:cNvGraphicFramePr>
            <a:graphicFrameLocks noChangeAspect="1"/>
          </p:cNvGraphicFramePr>
          <p:nvPr/>
        </p:nvGraphicFramePr>
        <p:xfrm>
          <a:off x="1143000" y="2895600"/>
          <a:ext cx="6172200" cy="2003425"/>
        </p:xfrm>
        <a:graphic>
          <a:graphicData uri="http://schemas.openxmlformats.org/presentationml/2006/ole">
            <mc:AlternateContent xmlns:mc="http://schemas.openxmlformats.org/markup-compatibility/2006">
              <mc:Choice xmlns:v="urn:schemas-microsoft-com:vml" Requires="v">
                <p:oleObj spid="_x0000_s26642" name="Equation" r:id="rId3" imgW="3124200" imgH="914400" progId="Equation.3">
                  <p:embed/>
                </p:oleObj>
              </mc:Choice>
              <mc:Fallback>
                <p:oleObj name="Equation" r:id="rId3" imgW="3124200" imgH="914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95600"/>
                        <a:ext cx="61722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200" dirty="0" smtClean="0">
                <a:ea typeface="宋体" pitchFamily="2" charset="-122"/>
              </a:rPr>
              <a:t>四元数（</a:t>
            </a:r>
            <a:r>
              <a:rPr lang="en-US" altLang="zh-CN" sz="3200" dirty="0" smtClean="0">
                <a:ea typeface="宋体" pitchFamily="2" charset="-122"/>
              </a:rPr>
              <a:t>Quaternion </a:t>
            </a:r>
            <a:r>
              <a:rPr lang="zh-CN" altLang="en-US" sz="3200" dirty="0" smtClean="0">
                <a:ea typeface="宋体" pitchFamily="2" charset="-122"/>
              </a:rPr>
              <a:t>）</a:t>
            </a:r>
            <a:endParaRPr lang="zh-CN" altLang="en-US" sz="3200" dirty="0" smtClean="0">
              <a:ea typeface="宋体" pitchFamily="2" charset="-122"/>
            </a:endParaRPr>
          </a:p>
        </p:txBody>
      </p:sp>
      <p:sp>
        <p:nvSpPr>
          <p:cNvPr id="27651" name="Rectangle 3"/>
          <p:cNvSpPr>
            <a:spLocks noGrp="1" noChangeArrowheads="1"/>
          </p:cNvSpPr>
          <p:nvPr>
            <p:ph idx="1"/>
          </p:nvPr>
        </p:nvSpPr>
        <p:spPr/>
        <p:txBody>
          <a:bodyPr/>
          <a:lstStyle/>
          <a:p>
            <a:pPr eaLnBrk="1" hangingPunct="1"/>
            <a:r>
              <a:rPr lang="zh-CN" altLang="en-US" dirty="0" smtClean="0">
                <a:ea typeface="宋体" pitchFamily="2" charset="-122"/>
              </a:rPr>
              <a:t>在计算机动画应用中，一般使用四元数表示旋转</a:t>
            </a:r>
          </a:p>
          <a:p>
            <a:pPr eaLnBrk="1" hangingPunct="1"/>
            <a:r>
              <a:rPr lang="zh-CN" altLang="en-US" dirty="0" smtClean="0">
                <a:ea typeface="宋体" pitchFamily="2" charset="-122"/>
              </a:rPr>
              <a:t>欧拉角之间插值会引起很多问题</a:t>
            </a:r>
          </a:p>
          <a:p>
            <a:pPr lvl="1" eaLnBrk="1" hangingPunct="1"/>
            <a:r>
              <a:rPr lang="zh-CN" altLang="en-US" dirty="0" smtClean="0">
                <a:ea typeface="宋体" pitchFamily="2" charset="-122"/>
              </a:rPr>
              <a:t>不连续</a:t>
            </a:r>
          </a:p>
          <a:p>
            <a:pPr lvl="1" eaLnBrk="1" hangingPunct="1"/>
            <a:r>
              <a:rPr lang="en-US" altLang="zh-CN" dirty="0" smtClean="0">
                <a:ea typeface="宋体" pitchFamily="2" charset="-122"/>
              </a:rPr>
              <a:t>Gimbal Lock-</a:t>
            </a:r>
            <a:r>
              <a:rPr lang="zh-CN" altLang="en-US" dirty="0" smtClean="0">
                <a:ea typeface="宋体" pitchFamily="2" charset="-122"/>
              </a:rPr>
              <a:t>万向节死锁</a:t>
            </a:r>
            <a:r>
              <a:rPr lang="zh-CN" altLang="en-US" dirty="0" smtClean="0">
                <a:ea typeface="宋体" pitchFamily="2" charset="-122"/>
              </a:rPr>
              <a:t>现象</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欧拉角</a:t>
            </a:r>
          </a:p>
        </p:txBody>
      </p:sp>
      <p:sp>
        <p:nvSpPr>
          <p:cNvPr id="3" name="内容占位符 2"/>
          <p:cNvSpPr>
            <a:spLocks noGrp="1"/>
          </p:cNvSpPr>
          <p:nvPr>
            <p:ph idx="1"/>
          </p:nvPr>
        </p:nvSpPr>
        <p:spPr/>
        <p:txBody>
          <a:bodyPr/>
          <a:lstStyle/>
          <a:p>
            <a:r>
              <a:rPr lang="zh-CN" altLang="zh-CN" dirty="0"/>
              <a:t>物体在三维空间中的有限转动，可依次用三个相对转角表示，这三个转角统称为</a:t>
            </a:r>
            <a:r>
              <a:rPr lang="zh-CN" altLang="zh-CN" dirty="0" smtClean="0"/>
              <a:t>欧拉角</a:t>
            </a:r>
            <a:endParaRPr lang="en-US" altLang="zh-CN" dirty="0" smtClean="0"/>
          </a:p>
          <a:p>
            <a:r>
              <a:rPr lang="zh-CN" altLang="zh-CN" dirty="0" smtClean="0"/>
              <a:t>欧拉角</a:t>
            </a:r>
            <a:r>
              <a:rPr lang="zh-CN" altLang="zh-CN" dirty="0"/>
              <a:t>描述了一个旋转序列，分别计算出每个旋转矩阵，再将它们合并，合并后的矩阵就代表了整个</a:t>
            </a:r>
            <a:r>
              <a:rPr lang="zh-CN" altLang="zh-CN" dirty="0" smtClean="0"/>
              <a:t>角位移</a:t>
            </a:r>
            <a:endParaRPr lang="en-US" altLang="zh-CN" dirty="0" smtClean="0"/>
          </a:p>
          <a:p>
            <a:r>
              <a:rPr lang="zh-CN" altLang="zh-CN" dirty="0" smtClean="0"/>
              <a:t>欧拉角</a:t>
            </a:r>
            <a:r>
              <a:rPr lang="zh-CN" altLang="zh-CN" dirty="0"/>
              <a:t>有多种表达方式，其中一种为进动角、章动角和自旋角</a:t>
            </a:r>
            <a:r>
              <a:rPr lang="zh-CN" altLang="zh-CN" dirty="0" smtClean="0"/>
              <a:t>表示</a:t>
            </a:r>
            <a:endParaRPr lang="zh-CN" altLang="en-US" dirty="0"/>
          </a:p>
        </p:txBody>
      </p:sp>
    </p:spTree>
    <p:extLst>
      <p:ext uri="{BB962C8B-B14F-4D97-AF65-F5344CB8AC3E}">
        <p14:creationId xmlns:p14="http://schemas.microsoft.com/office/powerpoint/2010/main" val="3757171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而</a:t>
            </a:r>
            <a:r>
              <a:rPr lang="zh-CN" altLang="zh-CN" dirty="0"/>
              <a:t>游戏引擎中最常用的可能是 </a:t>
            </a:r>
            <a:r>
              <a:rPr lang="en-US" altLang="zh-CN" dirty="0"/>
              <a:t>roll</a:t>
            </a:r>
            <a:r>
              <a:rPr lang="zh-CN" altLang="zh-CN" dirty="0"/>
              <a:t>（横滚角），</a:t>
            </a:r>
            <a:r>
              <a:rPr lang="en-US" altLang="zh-CN" dirty="0"/>
              <a:t>pitch</a:t>
            </a:r>
            <a:r>
              <a:rPr lang="zh-CN" altLang="zh-CN" dirty="0"/>
              <a:t>（俯仰角，也称为</a:t>
            </a:r>
            <a:r>
              <a:rPr lang="en-US" altLang="zh-CN" dirty="0"/>
              <a:t>tilt</a:t>
            </a:r>
            <a:r>
              <a:rPr lang="zh-CN" altLang="zh-CN" dirty="0"/>
              <a:t>），</a:t>
            </a:r>
            <a:r>
              <a:rPr lang="en-US" altLang="zh-CN" dirty="0"/>
              <a:t>yaw</a:t>
            </a:r>
            <a:r>
              <a:rPr lang="zh-CN" altLang="zh-CN" dirty="0"/>
              <a:t>（偏航角，也称为</a:t>
            </a:r>
            <a:r>
              <a:rPr lang="en-US" altLang="zh-CN" dirty="0"/>
              <a:t>pan</a:t>
            </a:r>
            <a:r>
              <a:rPr lang="zh-CN" altLang="zh-CN" dirty="0"/>
              <a:t>）这种表达，它分别对应于右手笛卡尔坐标系的</a:t>
            </a:r>
            <a:r>
              <a:rPr lang="en-US" altLang="zh-CN" i="1" dirty="0"/>
              <a:t>x</a:t>
            </a:r>
            <a:r>
              <a:rPr lang="en-US" altLang="zh-CN" dirty="0"/>
              <a:t>, </a:t>
            </a:r>
            <a:r>
              <a:rPr lang="en-US" altLang="zh-CN" i="1" dirty="0"/>
              <a:t>y</a:t>
            </a:r>
            <a:r>
              <a:rPr lang="zh-CN" altLang="zh-CN" dirty="0"/>
              <a:t>和</a:t>
            </a:r>
            <a:r>
              <a:rPr lang="en-US" altLang="zh-CN" i="1" dirty="0"/>
              <a:t>z</a:t>
            </a:r>
            <a:r>
              <a:rPr lang="zh-CN" altLang="zh-CN" dirty="0"/>
              <a:t>轴的</a:t>
            </a:r>
            <a:r>
              <a:rPr lang="zh-CN" altLang="zh-CN" dirty="0" smtClean="0"/>
              <a:t>旋转</a:t>
            </a:r>
            <a:endParaRPr lang="zh-CN" altLang="zh-CN" dirty="0"/>
          </a:p>
          <a:p>
            <a:endParaRPr lang="zh-CN" altLang="en-US" dirty="0"/>
          </a:p>
          <a:p>
            <a:endParaRPr lang="zh-CN" altLang="en-US" dirty="0"/>
          </a:p>
        </p:txBody>
      </p:sp>
      <p:pic>
        <p:nvPicPr>
          <p:cNvPr id="4" name="图片 3" descr="File:Flight dynamics with text.png">
            <a:hlinkClick r:id="rId2"/>
          </p:cNvPr>
          <p:cNvPicPr/>
          <p:nvPr/>
        </p:nvPicPr>
        <p:blipFill>
          <a:blip r:embed="rId3" cstate="email">
            <a:extLst>
              <a:ext uri="{28A0092B-C50C-407E-A947-70E740481C1C}">
                <a14:useLocalDpi xmlns:a14="http://schemas.microsoft.com/office/drawing/2010/main"/>
              </a:ext>
            </a:extLst>
          </a:blip>
          <a:srcRect/>
          <a:stretch>
            <a:fillRect/>
          </a:stretch>
        </p:blipFill>
        <p:spPr bwMode="auto">
          <a:xfrm>
            <a:off x="2504303" y="3810000"/>
            <a:ext cx="3987945" cy="2991814"/>
          </a:xfrm>
          <a:prstGeom prst="rect">
            <a:avLst/>
          </a:prstGeom>
          <a:noFill/>
          <a:ln w="9525">
            <a:noFill/>
            <a:miter lim="800000"/>
            <a:headEnd/>
            <a:tailEnd/>
          </a:ln>
        </p:spPr>
      </p:pic>
    </p:spTree>
    <p:extLst>
      <p:ext uri="{BB962C8B-B14F-4D97-AF65-F5344CB8AC3E}">
        <p14:creationId xmlns:p14="http://schemas.microsoft.com/office/powerpoint/2010/main" val="2940744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另外</a:t>
            </a:r>
            <a:r>
              <a:rPr lang="zh-CN" altLang="zh-CN" dirty="0"/>
              <a:t>一种常用的表示方法是所谓的</a:t>
            </a:r>
            <a:r>
              <a:rPr lang="en-US" altLang="zh-CN" dirty="0"/>
              <a:t>heading-pitch-bank</a:t>
            </a:r>
            <a:r>
              <a:rPr lang="zh-CN" altLang="zh-CN" dirty="0" smtClean="0"/>
              <a:t>系统</a:t>
            </a:r>
            <a:endParaRPr lang="en-US" altLang="zh-CN" dirty="0" smtClean="0"/>
          </a:p>
          <a:p>
            <a:r>
              <a:rPr lang="zh-CN" altLang="zh-CN" dirty="0" smtClean="0"/>
              <a:t>它</a:t>
            </a:r>
            <a:r>
              <a:rPr lang="zh-CN" altLang="zh-CN" dirty="0"/>
              <a:t>的基本思想是让物体开始于</a:t>
            </a:r>
            <a:r>
              <a:rPr lang="en-US" altLang="zh-CN" dirty="0"/>
              <a:t>"</a:t>
            </a:r>
            <a:r>
              <a:rPr lang="zh-CN" altLang="zh-CN" dirty="0"/>
              <a:t>标准</a:t>
            </a:r>
            <a:r>
              <a:rPr lang="en-US" altLang="zh-CN" dirty="0"/>
              <a:t>"</a:t>
            </a:r>
            <a:r>
              <a:rPr lang="zh-CN" altLang="zh-CN" dirty="0"/>
              <a:t>方位（即物体坐标轴和惯性坐标轴对齐），然后让物体作</a:t>
            </a:r>
            <a:r>
              <a:rPr lang="en-US" altLang="zh-CN" dirty="0"/>
              <a:t>heading</a:t>
            </a:r>
            <a:r>
              <a:rPr lang="zh-CN" altLang="zh-CN" dirty="0"/>
              <a:t>、</a:t>
            </a:r>
            <a:r>
              <a:rPr lang="en-US" altLang="zh-CN" dirty="0"/>
              <a:t>pitch</a:t>
            </a:r>
            <a:r>
              <a:rPr lang="zh-CN" altLang="zh-CN" dirty="0"/>
              <a:t>和</a:t>
            </a:r>
            <a:r>
              <a:rPr lang="en-US" altLang="zh-CN" dirty="0"/>
              <a:t>bank</a:t>
            </a:r>
            <a:r>
              <a:rPr lang="zh-CN" altLang="zh-CN" dirty="0"/>
              <a:t>旋转，最后物体旋转到预期的方位。</a:t>
            </a:r>
            <a:r>
              <a:rPr lang="en-US" altLang="zh-CN" dirty="0"/>
              <a:t>heading</a:t>
            </a:r>
            <a:r>
              <a:rPr lang="zh-CN" altLang="zh-CN" dirty="0"/>
              <a:t>、</a:t>
            </a:r>
            <a:r>
              <a:rPr lang="en-US" altLang="zh-CN" dirty="0"/>
              <a:t>pitch</a:t>
            </a:r>
            <a:r>
              <a:rPr lang="zh-CN" altLang="zh-CN" dirty="0"/>
              <a:t>和</a:t>
            </a:r>
            <a:r>
              <a:rPr lang="en-US" altLang="zh-CN" dirty="0"/>
              <a:t>bank</a:t>
            </a:r>
            <a:r>
              <a:rPr lang="zh-CN" altLang="zh-CN" dirty="0"/>
              <a:t>分别是绕</a:t>
            </a:r>
            <a:r>
              <a:rPr lang="en-US" altLang="zh-CN" dirty="0"/>
              <a:t>y, x, z</a:t>
            </a:r>
            <a:r>
              <a:rPr lang="zh-CN" altLang="zh-CN" dirty="0"/>
              <a:t>轴的旋转量，在计算机中通常使用左手坐标系。</a:t>
            </a:r>
          </a:p>
          <a:p>
            <a:endParaRPr lang="zh-CN" altLang="en-US" dirty="0"/>
          </a:p>
        </p:txBody>
      </p:sp>
    </p:spTree>
    <p:extLst>
      <p:ext uri="{BB962C8B-B14F-4D97-AF65-F5344CB8AC3E}">
        <p14:creationId xmlns:p14="http://schemas.microsoft.com/office/powerpoint/2010/main" val="4055548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r>
              <a:rPr lang="zh-CN" altLang="zh-CN" dirty="0" smtClean="0"/>
              <a:t>三维游戏中</a:t>
            </a:r>
            <a:r>
              <a:rPr lang="zh-CN" altLang="zh-CN" dirty="0"/>
              <a:t>，数学运算占据着十分重要的</a:t>
            </a:r>
            <a:r>
              <a:rPr lang="zh-CN" altLang="zh-CN" dirty="0" smtClean="0"/>
              <a:t>地位</a:t>
            </a:r>
            <a:endParaRPr lang="en-US" altLang="zh-CN" dirty="0" smtClean="0"/>
          </a:p>
          <a:p>
            <a:r>
              <a:rPr lang="zh-CN" altLang="zh-CN" dirty="0" smtClean="0"/>
              <a:t>因为</a:t>
            </a:r>
            <a:r>
              <a:rPr lang="zh-CN" altLang="zh-CN" dirty="0"/>
              <a:t>计算机图形学是三维游戏渲染的技术基础，而数学方法在计算机图形学中的运用无处</a:t>
            </a:r>
            <a:r>
              <a:rPr lang="zh-CN" altLang="zh-CN" dirty="0" smtClean="0"/>
              <a:t>不在</a:t>
            </a:r>
            <a:endParaRPr lang="zh-CN" altLang="en-US" dirty="0"/>
          </a:p>
        </p:txBody>
      </p:sp>
    </p:spTree>
    <p:extLst>
      <p:ext uri="{BB962C8B-B14F-4D97-AF65-F5344CB8AC3E}">
        <p14:creationId xmlns:p14="http://schemas.microsoft.com/office/powerpoint/2010/main" val="960668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3200" smtClean="0">
                <a:ea typeface="宋体" pitchFamily="2" charset="-122"/>
              </a:rPr>
              <a:t>使用欧拉角的问题</a:t>
            </a:r>
          </a:p>
        </p:txBody>
      </p:sp>
      <p:sp>
        <p:nvSpPr>
          <p:cNvPr id="28675" name="Rectangle 3"/>
          <p:cNvSpPr>
            <a:spLocks noGrp="1" noChangeArrowheads="1"/>
          </p:cNvSpPr>
          <p:nvPr>
            <p:ph idx="1"/>
          </p:nvPr>
        </p:nvSpPr>
        <p:spPr/>
        <p:txBody>
          <a:bodyPr>
            <a:normAutofit fontScale="77500" lnSpcReduction="20000"/>
          </a:bodyPr>
          <a:lstStyle/>
          <a:p>
            <a:r>
              <a:rPr lang="zh-CN" altLang="en-US" dirty="0" smtClean="0"/>
              <a:t>以望远镜追踪目标为例</a:t>
            </a:r>
            <a:endParaRPr lang="en-US" altLang="zh-CN" dirty="0" smtClean="0"/>
          </a:p>
          <a:p>
            <a:r>
              <a:rPr lang="zh-CN" altLang="zh-CN" dirty="0" smtClean="0"/>
              <a:t>饶</a:t>
            </a:r>
            <a:r>
              <a:rPr lang="zh-CN" altLang="zh-CN" dirty="0"/>
              <a:t>纵向轴（垂直于地面）旋转可以观察水平包围圈的</a:t>
            </a:r>
            <a:r>
              <a:rPr lang="zh-CN" altLang="zh-CN" dirty="0" smtClean="0"/>
              <a:t>方向</a:t>
            </a:r>
            <a:endParaRPr lang="en-US" altLang="zh-CN" dirty="0" smtClean="0"/>
          </a:p>
          <a:p>
            <a:r>
              <a:rPr lang="zh-CN" altLang="zh-CN" dirty="0" smtClean="0"/>
              <a:t>绕</a:t>
            </a:r>
            <a:r>
              <a:rPr lang="zh-CN" altLang="zh-CN" dirty="0"/>
              <a:t>第二个坐标轴（即平行于地平面的横向轴）旋转，可以使得望远镜做俯仰</a:t>
            </a:r>
            <a:r>
              <a:rPr lang="zh-CN" altLang="zh-CN" dirty="0" smtClean="0"/>
              <a:t>观察</a:t>
            </a:r>
            <a:endParaRPr lang="en-US" altLang="zh-CN" dirty="0" smtClean="0"/>
          </a:p>
          <a:p>
            <a:r>
              <a:rPr lang="zh-CN" altLang="zh-CN" dirty="0" smtClean="0"/>
              <a:t>探测</a:t>
            </a:r>
            <a:r>
              <a:rPr lang="zh-CN" altLang="zh-CN" dirty="0"/>
              <a:t>到有一个飞行器贴地飞行，位于望远镜的正东</a:t>
            </a:r>
            <a:r>
              <a:rPr lang="zh-CN" altLang="zh-CN" dirty="0" smtClean="0"/>
              <a:t>方向朝着</a:t>
            </a:r>
            <a:r>
              <a:rPr lang="zh-CN" altLang="zh-CN" dirty="0"/>
              <a:t>我们直飞</a:t>
            </a:r>
            <a:r>
              <a:rPr lang="zh-CN" altLang="zh-CN" dirty="0" smtClean="0"/>
              <a:t>过来</a:t>
            </a:r>
            <a:endParaRPr lang="en-US" altLang="zh-CN" dirty="0" smtClean="0"/>
          </a:p>
          <a:p>
            <a:r>
              <a:rPr lang="zh-CN" altLang="zh-CN" dirty="0" smtClean="0"/>
              <a:t>第一</a:t>
            </a:r>
            <a:r>
              <a:rPr lang="zh-CN" altLang="zh-CN" dirty="0"/>
              <a:t>个旋转角保持不变，但第二个旋转角会持续增大，这表示望远镜不断地抬高，用于跟踪不断靠近的</a:t>
            </a:r>
            <a:r>
              <a:rPr lang="zh-CN" altLang="zh-CN" dirty="0" smtClean="0"/>
              <a:t>飞行器</a:t>
            </a:r>
            <a:endParaRPr lang="en-US" altLang="zh-CN" dirty="0" smtClean="0"/>
          </a:p>
          <a:p>
            <a:r>
              <a:rPr lang="zh-CN" altLang="zh-CN" dirty="0" smtClean="0"/>
              <a:t>假设</a:t>
            </a:r>
            <a:r>
              <a:rPr lang="zh-CN" altLang="zh-CN" dirty="0"/>
              <a:t>当仰角达到</a:t>
            </a:r>
            <a:r>
              <a:rPr lang="en-US" altLang="zh-CN" dirty="0"/>
              <a:t>90</a:t>
            </a:r>
            <a:r>
              <a:rPr lang="zh-CN" altLang="zh-CN" dirty="0"/>
              <a:t>度时（即指向头顶），飞行器突然急转弯朝南飞</a:t>
            </a:r>
            <a:r>
              <a:rPr lang="zh-CN" altLang="zh-CN" dirty="0" smtClean="0"/>
              <a:t>去。这时</a:t>
            </a:r>
            <a:r>
              <a:rPr lang="zh-CN" altLang="zh-CN" dirty="0"/>
              <a:t>，我们无法通过两个角度的变化来对飞行器继续进行跟踪，因为无论我们如何绕垂直轴旋转，第一个角度都不会发生变化，这就是万向节</a:t>
            </a:r>
            <a:r>
              <a:rPr lang="zh-CN" altLang="zh-CN" dirty="0" smtClean="0"/>
              <a:t>死锁</a:t>
            </a:r>
            <a:endParaRPr lang="zh-CN"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200" smtClean="0">
                <a:ea typeface="宋体" pitchFamily="2" charset="-122"/>
              </a:rPr>
              <a:t>四元数的引入</a:t>
            </a:r>
          </a:p>
        </p:txBody>
      </p:sp>
      <p:sp>
        <p:nvSpPr>
          <p:cNvPr id="29699" name="Rectangle 3"/>
          <p:cNvSpPr>
            <a:spLocks noGrp="1" noChangeArrowheads="1"/>
          </p:cNvSpPr>
          <p:nvPr>
            <p:ph idx="1"/>
          </p:nvPr>
        </p:nvSpPr>
        <p:spPr/>
        <p:txBody>
          <a:bodyPr/>
          <a:lstStyle/>
          <a:p>
            <a:pPr eaLnBrk="1" hangingPunct="1"/>
            <a:r>
              <a:rPr lang="zh-CN" altLang="en-US" smtClean="0">
                <a:ea typeface="宋体" pitchFamily="2" charset="-122"/>
              </a:rPr>
              <a:t>考虑二维旋转，平面有两个轴：实轴和虚轴</a:t>
            </a:r>
          </a:p>
          <a:p>
            <a:pPr eaLnBrk="1" hangingPunct="1"/>
            <a:r>
              <a:rPr lang="zh-CN" altLang="en-US" smtClean="0">
                <a:ea typeface="宋体" pitchFamily="2" charset="-122"/>
              </a:rPr>
              <a:t>将复数（</a:t>
            </a:r>
            <a:r>
              <a:rPr lang="en-US" altLang="zh-CN" smtClean="0">
                <a:ea typeface="宋体" pitchFamily="2" charset="-122"/>
              </a:rPr>
              <a:t>x,yi</a:t>
            </a:r>
            <a:r>
              <a:rPr lang="zh-CN" altLang="en-US" smtClean="0">
                <a:ea typeface="宋体" pitchFamily="2" charset="-122"/>
              </a:rPr>
              <a:t>）解释为</a:t>
            </a:r>
            <a:r>
              <a:rPr lang="en-US" altLang="zh-CN" smtClean="0">
                <a:ea typeface="宋体" pitchFamily="2" charset="-122"/>
              </a:rPr>
              <a:t>2D</a:t>
            </a:r>
            <a:r>
              <a:rPr lang="zh-CN" altLang="en-US" smtClean="0">
                <a:ea typeface="宋体" pitchFamily="2" charset="-122"/>
              </a:rPr>
              <a:t>向量</a:t>
            </a:r>
          </a:p>
          <a:p>
            <a:pPr eaLnBrk="1" hangingPunct="1"/>
            <a:r>
              <a:rPr lang="zh-CN" altLang="en-US" smtClean="0">
                <a:ea typeface="宋体" pitchFamily="2" charset="-122"/>
              </a:rPr>
              <a:t>可以利用一般的几何运算得到</a:t>
            </a:r>
          </a:p>
        </p:txBody>
      </p:sp>
      <p:sp>
        <p:nvSpPr>
          <p:cNvPr id="29700" name="Rectangle 4"/>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69" name="Object 5"/>
          <p:cNvGraphicFramePr>
            <a:graphicFrameLocks noChangeAspect="1"/>
          </p:cNvGraphicFramePr>
          <p:nvPr/>
        </p:nvGraphicFramePr>
        <p:xfrm>
          <a:off x="1143000" y="4572000"/>
          <a:ext cx="5029200" cy="2293938"/>
        </p:xfrm>
        <a:graphic>
          <a:graphicData uri="http://schemas.openxmlformats.org/presentationml/2006/ole">
            <mc:AlternateContent xmlns:mc="http://schemas.openxmlformats.org/markup-compatibility/2006">
              <mc:Choice xmlns:v="urn:schemas-microsoft-com:vml" Requires="v">
                <p:oleObj spid="_x0000_s29742" name="公式" r:id="rId4" imgW="2425700" imgH="1104900" progId="Equation.3">
                  <p:embed/>
                </p:oleObj>
              </mc:Choice>
              <mc:Fallback>
                <p:oleObj name="公式" r:id="rId4" imgW="2425700" imgH="1104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572000"/>
                        <a:ext cx="50292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2" name="Rectangle 6"/>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71" name="Object 7"/>
          <p:cNvGraphicFramePr>
            <a:graphicFrameLocks noChangeAspect="1"/>
          </p:cNvGraphicFramePr>
          <p:nvPr/>
        </p:nvGraphicFramePr>
        <p:xfrm>
          <a:off x="609600" y="3290888"/>
          <a:ext cx="7010400" cy="1433512"/>
        </p:xfrm>
        <a:graphic>
          <a:graphicData uri="http://schemas.openxmlformats.org/presentationml/2006/ole">
            <mc:AlternateContent xmlns:mc="http://schemas.openxmlformats.org/markup-compatibility/2006">
              <mc:Choice xmlns:v="urn:schemas-microsoft-com:vml" Requires="v">
                <p:oleObj spid="_x0000_s29743" name="公式" r:id="rId6" imgW="3530600" imgH="723900" progId="Equation.3">
                  <p:embed/>
                </p:oleObj>
              </mc:Choice>
              <mc:Fallback>
                <p:oleObj name="公式" r:id="rId6" imgW="3530600" imgH="723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290888"/>
                        <a:ext cx="70104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704" name="Group 8"/>
          <p:cNvGrpSpPr>
            <a:grpSpLocks/>
          </p:cNvGrpSpPr>
          <p:nvPr/>
        </p:nvGrpSpPr>
        <p:grpSpPr bwMode="auto">
          <a:xfrm>
            <a:off x="5867400" y="4495800"/>
            <a:ext cx="2286000" cy="1524000"/>
            <a:chOff x="3744" y="2832"/>
            <a:chExt cx="1440" cy="960"/>
          </a:xfrm>
        </p:grpSpPr>
        <p:grpSp>
          <p:nvGrpSpPr>
            <p:cNvPr id="29705" name="Group 9"/>
            <p:cNvGrpSpPr>
              <a:grpSpLocks/>
            </p:cNvGrpSpPr>
            <p:nvPr/>
          </p:nvGrpSpPr>
          <p:grpSpPr bwMode="auto">
            <a:xfrm>
              <a:off x="3744" y="2832"/>
              <a:ext cx="1440" cy="960"/>
              <a:chOff x="1296" y="1680"/>
              <a:chExt cx="1440" cy="960"/>
            </a:xfrm>
          </p:grpSpPr>
          <p:sp>
            <p:nvSpPr>
              <p:cNvPr id="29708" name="Line 10"/>
              <p:cNvSpPr>
                <a:spLocks noChangeShapeType="1"/>
              </p:cNvSpPr>
              <p:nvPr/>
            </p:nvSpPr>
            <p:spPr bwMode="auto">
              <a:xfrm>
                <a:off x="1488" y="2352"/>
                <a:ext cx="12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9" name="Line 11"/>
              <p:cNvSpPr>
                <a:spLocks noChangeShapeType="1"/>
              </p:cNvSpPr>
              <p:nvPr/>
            </p:nvSpPr>
            <p:spPr bwMode="auto">
              <a:xfrm flipV="1">
                <a:off x="1872" y="1680"/>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12"/>
              <p:cNvSpPr>
                <a:spLocks noChangeShapeType="1"/>
              </p:cNvSpPr>
              <p:nvPr/>
            </p:nvSpPr>
            <p:spPr bwMode="auto">
              <a:xfrm flipV="1">
                <a:off x="1872" y="1920"/>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1" name="Line 13"/>
              <p:cNvSpPr>
                <a:spLocks noChangeShapeType="1"/>
              </p:cNvSpPr>
              <p:nvPr/>
            </p:nvSpPr>
            <p:spPr bwMode="auto">
              <a:xfrm rot="16800000" flipV="1">
                <a:off x="1488" y="18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Arc 14"/>
              <p:cNvSpPr>
                <a:spLocks/>
              </p:cNvSpPr>
              <p:nvPr/>
            </p:nvSpPr>
            <p:spPr bwMode="auto">
              <a:xfrm flipH="1">
                <a:off x="1775" y="2112"/>
                <a:ext cx="289" cy="49"/>
              </a:xfrm>
              <a:custGeom>
                <a:avLst/>
                <a:gdLst>
                  <a:gd name="T0" fmla="*/ 0 w 37850"/>
                  <a:gd name="T1" fmla="*/ 17 h 21600"/>
                  <a:gd name="T2" fmla="*/ 289 w 37850"/>
                  <a:gd name="T3" fmla="*/ 49 h 21600"/>
                  <a:gd name="T4" fmla="*/ 124 w 37850"/>
                  <a:gd name="T5" fmla="*/ 49 h 21600"/>
                  <a:gd name="T6" fmla="*/ 0 60000 65536"/>
                  <a:gd name="T7" fmla="*/ 0 60000 65536"/>
                  <a:gd name="T8" fmla="*/ 0 60000 65536"/>
                </a:gdLst>
                <a:ahLst/>
                <a:cxnLst>
                  <a:cxn ang="T6">
                    <a:pos x="T0" y="T1"/>
                  </a:cxn>
                  <a:cxn ang="T7">
                    <a:pos x="T2" y="T3"/>
                  </a:cxn>
                  <a:cxn ang="T8">
                    <a:pos x="T4" y="T5"/>
                  </a:cxn>
                </a:cxnLst>
                <a:rect l="0" t="0" r="r" b="b"/>
                <a:pathLst>
                  <a:path w="37850" h="21600" fill="none" extrusionOk="0">
                    <a:moveTo>
                      <a:pt x="-1" y="7369"/>
                    </a:moveTo>
                    <a:cubicBezTo>
                      <a:pt x="4101" y="2686"/>
                      <a:pt x="10024" y="-1"/>
                      <a:pt x="16250" y="0"/>
                    </a:cubicBezTo>
                    <a:cubicBezTo>
                      <a:pt x="28179" y="0"/>
                      <a:pt x="37850" y="9670"/>
                      <a:pt x="37850" y="21600"/>
                    </a:cubicBezTo>
                  </a:path>
                  <a:path w="37850" h="21600" stroke="0" extrusionOk="0">
                    <a:moveTo>
                      <a:pt x="-1" y="7369"/>
                    </a:moveTo>
                    <a:cubicBezTo>
                      <a:pt x="4101" y="2686"/>
                      <a:pt x="10024" y="-1"/>
                      <a:pt x="16250" y="0"/>
                    </a:cubicBezTo>
                    <a:cubicBezTo>
                      <a:pt x="28179" y="0"/>
                      <a:pt x="37850" y="9670"/>
                      <a:pt x="37850" y="21600"/>
                    </a:cubicBezTo>
                    <a:lnTo>
                      <a:pt x="16250" y="21600"/>
                    </a:lnTo>
                    <a:lnTo>
                      <a:pt x="-1" y="7369"/>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3" name="Text Box 15"/>
              <p:cNvSpPr txBox="1">
                <a:spLocks noChangeArrowheads="1"/>
              </p:cNvSpPr>
              <p:nvPr/>
            </p:nvSpPr>
            <p:spPr bwMode="auto">
              <a:xfrm>
                <a:off x="1920" y="19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ym typeface="Symbol" pitchFamily="18" charset="2"/>
                  </a:rPr>
                  <a:t></a:t>
                </a:r>
                <a:r>
                  <a:rPr lang="en-US" altLang="zh-CN"/>
                  <a:t> </a:t>
                </a:r>
              </a:p>
            </p:txBody>
          </p:sp>
          <p:sp>
            <p:nvSpPr>
              <p:cNvPr id="29714" name="Text Box 16"/>
              <p:cNvSpPr txBox="1">
                <a:spLocks noChangeArrowheads="1"/>
              </p:cNvSpPr>
              <p:nvPr/>
            </p:nvSpPr>
            <p:spPr bwMode="auto">
              <a:xfrm>
                <a:off x="2256" y="182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p</a:t>
                </a:r>
              </a:p>
            </p:txBody>
          </p:sp>
          <p:sp>
            <p:nvSpPr>
              <p:cNvPr id="29715" name="Text Box 17"/>
              <p:cNvSpPr txBox="1">
                <a:spLocks noChangeArrowheads="1"/>
              </p:cNvSpPr>
              <p:nvPr/>
            </p:nvSpPr>
            <p:spPr bwMode="auto">
              <a:xfrm>
                <a:off x="1296" y="177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p’</a:t>
                </a:r>
              </a:p>
            </p:txBody>
          </p:sp>
        </p:grpSp>
        <p:sp>
          <p:nvSpPr>
            <p:cNvPr id="29706" name="Arc 18"/>
            <p:cNvSpPr>
              <a:spLocks/>
            </p:cNvSpPr>
            <p:nvPr/>
          </p:nvSpPr>
          <p:spPr bwMode="auto">
            <a:xfrm rot="10800000" flipH="1" flipV="1">
              <a:off x="4560" y="3264"/>
              <a:ext cx="144" cy="240"/>
            </a:xfrm>
            <a:custGeom>
              <a:avLst/>
              <a:gdLst>
                <a:gd name="T0" fmla="*/ 0 w 21600"/>
                <a:gd name="T1" fmla="*/ 0 h 21600"/>
                <a:gd name="T2" fmla="*/ 144 w 21600"/>
                <a:gd name="T3" fmla="*/ 240 h 21600"/>
                <a:gd name="T4" fmla="*/ 0 w 21600"/>
                <a:gd name="T5" fmla="*/ 24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7" name="Text Box 19"/>
            <p:cNvSpPr txBox="1">
              <a:spLocks noChangeArrowheads="1"/>
            </p:cNvSpPr>
            <p:nvPr/>
          </p:nvSpPr>
          <p:spPr bwMode="auto">
            <a:xfrm>
              <a:off x="4656" y="32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blinds(horizontal)">
                                      <p:cBhvr>
                                        <p:cTn id="7" dur="500"/>
                                        <p:tgtEl>
                                          <p:spTgt spid="113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113671"/>
                                        </p:tgtEl>
                                      </p:cBhvr>
                                    </p:animEffect>
                                    <p:set>
                                      <p:cBhvr>
                                        <p:cTn id="12" dur="1" fill="hold">
                                          <p:stCondLst>
                                            <p:cond delay="499"/>
                                          </p:stCondLst>
                                        </p:cTn>
                                        <p:tgtEl>
                                          <p:spTgt spid="1136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200" smtClean="0">
                <a:ea typeface="宋体" pitchFamily="2" charset="-122"/>
              </a:rPr>
              <a:t>四元数的诞生</a:t>
            </a:r>
          </a:p>
        </p:txBody>
      </p:sp>
      <p:sp>
        <p:nvSpPr>
          <p:cNvPr id="30723" name="Rectangle 3"/>
          <p:cNvSpPr>
            <a:spLocks noGrp="1" noChangeArrowheads="1"/>
          </p:cNvSpPr>
          <p:nvPr>
            <p:ph idx="1"/>
          </p:nvPr>
        </p:nvSpPr>
        <p:spPr/>
        <p:txBody>
          <a:bodyPr/>
          <a:lstStyle/>
          <a:p>
            <a:pPr eaLnBrk="1" hangingPunct="1"/>
            <a:r>
              <a:rPr lang="zh-CN" altLang="en-US" smtClean="0">
                <a:ea typeface="宋体" pitchFamily="2" charset="-122"/>
              </a:rPr>
              <a:t>爱尔兰数学家</a:t>
            </a:r>
            <a:r>
              <a:rPr lang="en-US" altLang="zh-CN" smtClean="0">
                <a:ea typeface="宋体" pitchFamily="2" charset="-122"/>
              </a:rPr>
              <a:t>William Hamilton</a:t>
            </a:r>
            <a:r>
              <a:rPr lang="zh-CN" altLang="en-US" smtClean="0">
                <a:ea typeface="宋体" pitchFamily="2" charset="-122"/>
              </a:rPr>
              <a:t>多年来一直致力于寻找一种方法将复数从</a:t>
            </a:r>
            <a:r>
              <a:rPr lang="en-US" altLang="zh-CN" smtClean="0">
                <a:ea typeface="宋体" pitchFamily="2" charset="-122"/>
              </a:rPr>
              <a:t>2D</a:t>
            </a:r>
            <a:r>
              <a:rPr lang="zh-CN" altLang="en-US" smtClean="0">
                <a:ea typeface="宋体" pitchFamily="2" charset="-122"/>
              </a:rPr>
              <a:t>扩展到</a:t>
            </a:r>
            <a:r>
              <a:rPr lang="en-US" altLang="zh-CN" smtClean="0">
                <a:ea typeface="宋体" pitchFamily="2" charset="-122"/>
              </a:rPr>
              <a:t>3D</a:t>
            </a:r>
            <a:r>
              <a:rPr lang="zh-CN" altLang="en-US" smtClean="0">
                <a:ea typeface="宋体" pitchFamily="2" charset="-122"/>
              </a:rPr>
              <a:t>。他认为，这种新的复数应该有一个实部和两个虚部。然而，</a:t>
            </a:r>
            <a:r>
              <a:rPr lang="en-US" altLang="zh-CN" smtClean="0">
                <a:ea typeface="宋体" pitchFamily="2" charset="-122"/>
              </a:rPr>
              <a:t>Hamilton</a:t>
            </a:r>
            <a:r>
              <a:rPr lang="zh-CN" altLang="en-US" smtClean="0">
                <a:ea typeface="宋体" pitchFamily="2" charset="-122"/>
              </a:rPr>
              <a:t>一直没有办法创造出一种有两个虚部的有意义的复数。</a:t>
            </a:r>
            <a:r>
              <a:rPr lang="en-US" altLang="zh-CN" smtClean="0">
                <a:ea typeface="宋体" pitchFamily="2" charset="-122"/>
              </a:rPr>
              <a:t>1843</a:t>
            </a:r>
            <a:r>
              <a:rPr lang="zh-CN" altLang="en-US" smtClean="0">
                <a:ea typeface="宋体" pitchFamily="2" charset="-122"/>
              </a:rPr>
              <a:t>年，在赴皇家爱尔兰学院演讲的路上，他突然意识到应该有三个虚部而不是两个。他把定义这种新复数类型性质的等式刻在</a:t>
            </a:r>
            <a:r>
              <a:rPr lang="en-US" altLang="zh-CN" smtClean="0">
                <a:ea typeface="宋体" pitchFamily="2" charset="-122"/>
              </a:rPr>
              <a:t>Broome</a:t>
            </a:r>
            <a:r>
              <a:rPr lang="zh-CN" altLang="en-US" smtClean="0">
                <a:ea typeface="宋体" pitchFamily="2" charset="-122"/>
              </a:rPr>
              <a:t>桥上。这样，四元数就诞生了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31747"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14600" y="2133600"/>
            <a:ext cx="4162425"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200" smtClean="0">
                <a:ea typeface="宋体" pitchFamily="2" charset="-122"/>
              </a:rPr>
              <a:t>四元数和轴－角对</a:t>
            </a:r>
          </a:p>
        </p:txBody>
      </p:sp>
      <p:sp>
        <p:nvSpPr>
          <p:cNvPr id="32771" name="Rectangle 3"/>
          <p:cNvSpPr>
            <a:spLocks noGrp="1" noChangeArrowheads="1"/>
          </p:cNvSpPr>
          <p:nvPr>
            <p:ph idx="1"/>
          </p:nvPr>
        </p:nvSpPr>
        <p:spPr>
          <a:xfrm>
            <a:off x="457200" y="1219200"/>
            <a:ext cx="8534400" cy="5105400"/>
          </a:xfrm>
        </p:spPr>
        <p:txBody>
          <a:bodyPr/>
          <a:lstStyle/>
          <a:p>
            <a:pPr eaLnBrk="1" hangingPunct="1"/>
            <a:r>
              <a:rPr lang="zh-CN" altLang="en-US" smtClean="0">
                <a:ea typeface="宋体" pitchFamily="2" charset="-122"/>
              </a:rPr>
              <a:t>轴－角对</a:t>
            </a:r>
            <a:r>
              <a:rPr lang="en-US" altLang="zh-CN" smtClean="0">
                <a:ea typeface="宋体" pitchFamily="2" charset="-122"/>
              </a:rPr>
              <a:t>:</a:t>
            </a:r>
            <a:r>
              <a:rPr lang="zh-CN" altLang="en-US" smtClean="0">
                <a:ea typeface="宋体" pitchFamily="2" charset="-122"/>
              </a:rPr>
              <a:t>设</a:t>
            </a:r>
            <a:r>
              <a:rPr lang="en-US" altLang="zh-CN" smtClean="0">
                <a:ea typeface="宋体" pitchFamily="2" charset="-122"/>
              </a:rPr>
              <a:t>n</a:t>
            </a:r>
            <a:r>
              <a:rPr lang="zh-CN" altLang="en-US" smtClean="0">
                <a:ea typeface="宋体" pitchFamily="2" charset="-122"/>
              </a:rPr>
              <a:t>为旋转轴</a:t>
            </a:r>
            <a:r>
              <a:rPr lang="en-US" altLang="zh-CN" smtClean="0">
                <a:ea typeface="宋体" pitchFamily="2" charset="-122"/>
              </a:rPr>
              <a:t>,n</a:t>
            </a:r>
            <a:r>
              <a:rPr lang="zh-CN" altLang="en-US" smtClean="0">
                <a:ea typeface="宋体" pitchFamily="2" charset="-122"/>
              </a:rPr>
              <a:t>的方向定义了哪边将被认为是旋转“正”方向</a:t>
            </a:r>
            <a:r>
              <a:rPr lang="en-US" altLang="zh-CN" smtClean="0">
                <a:ea typeface="宋体" pitchFamily="2" charset="-122"/>
              </a:rPr>
              <a:t>.</a:t>
            </a:r>
            <a:r>
              <a:rPr lang="zh-CN" altLang="en-US" smtClean="0">
                <a:ea typeface="宋体" pitchFamily="2" charset="-122"/>
              </a:rPr>
              <a:t>设</a:t>
            </a:r>
            <a:r>
              <a:rPr lang="zh-CN" altLang="en-US" smtClean="0">
                <a:ea typeface="宋体" pitchFamily="2" charset="-122"/>
                <a:sym typeface="Symbol" pitchFamily="18" charset="2"/>
              </a:rPr>
              <a:t>为绕轴旋转的量</a:t>
            </a:r>
            <a:r>
              <a:rPr lang="en-US" altLang="zh-CN" smtClean="0">
                <a:ea typeface="宋体" pitchFamily="2" charset="-122"/>
                <a:sym typeface="Symbol" pitchFamily="18" charset="2"/>
              </a:rPr>
              <a:t>.</a:t>
            </a:r>
            <a:r>
              <a:rPr lang="zh-CN" altLang="en-US" smtClean="0">
                <a:ea typeface="宋体" pitchFamily="2" charset="-122"/>
                <a:sym typeface="Symbol" pitchFamily="18" charset="2"/>
              </a:rPr>
              <a:t>轴－角对</a:t>
            </a:r>
            <a:r>
              <a:rPr lang="en-US" altLang="zh-CN" smtClean="0">
                <a:ea typeface="宋体" pitchFamily="2" charset="-122"/>
                <a:sym typeface="Symbol" pitchFamily="18" charset="2"/>
              </a:rPr>
              <a:t>(n, )</a:t>
            </a:r>
            <a:r>
              <a:rPr lang="zh-CN" altLang="en-US" smtClean="0">
                <a:ea typeface="宋体" pitchFamily="2" charset="-122"/>
                <a:sym typeface="Symbol" pitchFamily="18" charset="2"/>
              </a:rPr>
              <a:t>定义了一个角位移</a:t>
            </a:r>
            <a:r>
              <a:rPr lang="en-US" altLang="zh-CN" smtClean="0">
                <a:ea typeface="宋体" pitchFamily="2" charset="-122"/>
                <a:sym typeface="Symbol" pitchFamily="18" charset="2"/>
              </a:rPr>
              <a:t>:</a:t>
            </a:r>
            <a:r>
              <a:rPr lang="zh-CN" altLang="en-US" smtClean="0">
                <a:ea typeface="宋体" pitchFamily="2" charset="-122"/>
                <a:sym typeface="Symbol" pitchFamily="18" charset="2"/>
              </a:rPr>
              <a:t>绕</a:t>
            </a:r>
            <a:r>
              <a:rPr lang="en-US" altLang="zh-CN" smtClean="0">
                <a:ea typeface="宋体" pitchFamily="2" charset="-122"/>
                <a:sym typeface="Symbol" pitchFamily="18" charset="2"/>
              </a:rPr>
              <a:t>n</a:t>
            </a:r>
            <a:r>
              <a:rPr lang="zh-CN" altLang="en-US" smtClean="0">
                <a:ea typeface="宋体" pitchFamily="2" charset="-122"/>
                <a:sym typeface="Symbol" pitchFamily="18" charset="2"/>
              </a:rPr>
              <a:t>指定的轴旋转角</a:t>
            </a:r>
          </a:p>
          <a:p>
            <a:pPr eaLnBrk="1" hangingPunct="1"/>
            <a:r>
              <a:rPr lang="zh-CN" altLang="en-US" smtClean="0">
                <a:ea typeface="宋体" pitchFamily="2" charset="-122"/>
                <a:sym typeface="Symbol" pitchFamily="18" charset="2"/>
              </a:rPr>
              <a:t>四元数能被解释为角位移的轴－角对方式。</a:t>
            </a:r>
          </a:p>
          <a:p>
            <a:pPr eaLnBrk="1" hangingPunct="1"/>
            <a:r>
              <a:rPr lang="zh-CN" altLang="en-US" smtClean="0">
                <a:ea typeface="宋体" pitchFamily="2" charset="-122"/>
                <a:sym typeface="Symbol" pitchFamily="18" charset="2"/>
              </a:rPr>
              <a:t>但是</a:t>
            </a:r>
            <a:r>
              <a:rPr lang="en-US" altLang="zh-CN" smtClean="0">
                <a:ea typeface="宋体" pitchFamily="2" charset="-122"/>
                <a:sym typeface="Symbol" pitchFamily="18" charset="2"/>
              </a:rPr>
              <a:t>n</a:t>
            </a:r>
            <a:r>
              <a:rPr lang="zh-CN" altLang="en-US" smtClean="0">
                <a:ea typeface="宋体" pitchFamily="2" charset="-122"/>
                <a:sym typeface="Symbol" pitchFamily="18" charset="2"/>
              </a:rPr>
              <a:t>和不是直接存储在四元数的四个数中</a:t>
            </a:r>
          </a:p>
        </p:txBody>
      </p:sp>
      <p:sp>
        <p:nvSpPr>
          <p:cNvPr id="32772" name="Rectangle 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773" name="Object 5"/>
          <p:cNvGraphicFramePr>
            <a:graphicFrameLocks noChangeAspect="1"/>
          </p:cNvGraphicFramePr>
          <p:nvPr/>
        </p:nvGraphicFramePr>
        <p:xfrm>
          <a:off x="685800" y="4724400"/>
          <a:ext cx="8077200" cy="1154113"/>
        </p:xfrm>
        <a:graphic>
          <a:graphicData uri="http://schemas.openxmlformats.org/presentationml/2006/ole">
            <mc:AlternateContent xmlns:mc="http://schemas.openxmlformats.org/markup-compatibility/2006">
              <mc:Choice xmlns:v="urn:schemas-microsoft-com:vml" Requires="v">
                <p:oleObj spid="_x0000_s32787" name="公式" r:id="rId4" imgW="3200400" imgH="457200" progId="Equation.3">
                  <p:embed/>
                </p:oleObj>
              </mc:Choice>
              <mc:Fallback>
                <p:oleObj name="公式" r:id="rId4" imgW="32004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724400"/>
                        <a:ext cx="80772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ea typeface="宋体" pitchFamily="2" charset="-122"/>
              </a:rPr>
              <a:t>单位四元数</a:t>
            </a:r>
          </a:p>
        </p:txBody>
      </p:sp>
      <p:sp>
        <p:nvSpPr>
          <p:cNvPr id="120835" name="Rectangle 3"/>
          <p:cNvSpPr>
            <a:spLocks noGrp="1" noChangeArrowheads="1"/>
          </p:cNvSpPr>
          <p:nvPr>
            <p:ph idx="1"/>
          </p:nvPr>
        </p:nvSpPr>
        <p:spPr/>
        <p:txBody>
          <a:bodyPr>
            <a:normAutofit fontScale="92500" lnSpcReduction="20000"/>
          </a:bodyPr>
          <a:lstStyle/>
          <a:p>
            <a:pPr eaLnBrk="1" hangingPunct="1"/>
            <a:r>
              <a:rPr lang="zh-CN" altLang="en-US" smtClean="0">
                <a:ea typeface="宋体" pitchFamily="2" charset="-122"/>
              </a:rPr>
              <a:t>在表示方位的时候，使用</a:t>
            </a:r>
            <a:r>
              <a:rPr lang="en-US" altLang="zh-CN" smtClean="0">
                <a:ea typeface="宋体" pitchFamily="2" charset="-122"/>
              </a:rPr>
              <a:t>n</a:t>
            </a:r>
            <a:r>
              <a:rPr lang="zh-CN" altLang="en-US" smtClean="0">
                <a:ea typeface="宋体" pitchFamily="2" charset="-122"/>
              </a:rPr>
              <a:t>为单位向量的四元数</a:t>
            </a:r>
          </a:p>
          <a:p>
            <a:pPr eaLnBrk="1" hangingPunct="1"/>
            <a:r>
              <a:rPr lang="zh-CN" altLang="en-US" smtClean="0">
                <a:ea typeface="宋体" pitchFamily="2" charset="-122"/>
              </a:rPr>
              <a:t>四元数的模等于</a:t>
            </a:r>
            <a:r>
              <a:rPr lang="en-US" altLang="zh-CN" smtClean="0">
                <a:ea typeface="宋体" pitchFamily="2" charset="-122"/>
              </a:rPr>
              <a:t>1</a:t>
            </a:r>
            <a:r>
              <a:rPr lang="zh-CN" altLang="en-US" smtClean="0">
                <a:ea typeface="宋体" pitchFamily="2" charset="-122"/>
              </a:rPr>
              <a:t>的四元数是单位四元数</a:t>
            </a: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r>
              <a:rPr lang="zh-CN" altLang="en-US" smtClean="0">
                <a:ea typeface="宋体" pitchFamily="2" charset="-122"/>
              </a:rPr>
              <a:t>负四元数：</a:t>
            </a:r>
            <a:r>
              <a:rPr lang="en-US" altLang="zh-CN" smtClean="0">
                <a:ea typeface="宋体" pitchFamily="2" charset="-122"/>
              </a:rPr>
              <a:t>-q=-[w  (x  y  z)]=[-w  (-x  -y  -z)] </a:t>
            </a:r>
          </a:p>
          <a:p>
            <a:pPr lvl="1" eaLnBrk="1" hangingPunct="1"/>
            <a:r>
              <a:rPr lang="en-US" altLang="zh-CN" smtClean="0">
                <a:ea typeface="宋体" pitchFamily="2" charset="-122"/>
              </a:rPr>
              <a:t>-q</a:t>
            </a:r>
            <a:r>
              <a:rPr lang="zh-CN" altLang="en-US" smtClean="0">
                <a:ea typeface="宋体" pitchFamily="2" charset="-122"/>
              </a:rPr>
              <a:t>和</a:t>
            </a:r>
            <a:r>
              <a:rPr lang="en-US" altLang="zh-CN" smtClean="0">
                <a:ea typeface="宋体" pitchFamily="2" charset="-122"/>
              </a:rPr>
              <a:t>q</a:t>
            </a:r>
            <a:r>
              <a:rPr lang="zh-CN" altLang="en-US" smtClean="0">
                <a:ea typeface="宋体" pitchFamily="2" charset="-122"/>
              </a:rPr>
              <a:t>代表的实际角位移其实是相同的</a:t>
            </a:r>
          </a:p>
          <a:p>
            <a:pPr lvl="1" eaLnBrk="1" hangingPunct="1"/>
            <a:r>
              <a:rPr lang="zh-CN" altLang="en-US" smtClean="0">
                <a:ea typeface="宋体" pitchFamily="2" charset="-122"/>
              </a:rPr>
              <a:t>因此</a:t>
            </a:r>
            <a:r>
              <a:rPr lang="en-US" altLang="zh-CN" smtClean="0">
                <a:ea typeface="宋体" pitchFamily="2" charset="-122"/>
              </a:rPr>
              <a:t>3D</a:t>
            </a:r>
            <a:r>
              <a:rPr lang="zh-CN" altLang="en-US" smtClean="0">
                <a:ea typeface="宋体" pitchFamily="2" charset="-122"/>
              </a:rPr>
              <a:t>中的任意角位移都有两种不同四元数表示方法</a:t>
            </a:r>
          </a:p>
        </p:txBody>
      </p:sp>
      <p:sp>
        <p:nvSpPr>
          <p:cNvPr id="3379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797" name="Object 5"/>
          <p:cNvGraphicFramePr>
            <a:graphicFrameLocks noChangeAspect="1"/>
          </p:cNvGraphicFramePr>
          <p:nvPr/>
        </p:nvGraphicFramePr>
        <p:xfrm>
          <a:off x="1219200" y="2817813"/>
          <a:ext cx="5181600" cy="1677987"/>
        </p:xfrm>
        <a:graphic>
          <a:graphicData uri="http://schemas.openxmlformats.org/presentationml/2006/ole">
            <mc:AlternateContent xmlns:mc="http://schemas.openxmlformats.org/markup-compatibility/2006">
              <mc:Choice xmlns:v="urn:schemas-microsoft-com:vml" Requires="v">
                <p:oleObj spid="_x0000_s33811" name="公式" r:id="rId3" imgW="2679700" imgH="863600" progId="Equation.3">
                  <p:embed/>
                </p:oleObj>
              </mc:Choice>
              <mc:Fallback>
                <p:oleObj name="公式" r:id="rId3" imgW="2679700" imgH="863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817813"/>
                        <a:ext cx="51816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835">
                                            <p:txEl>
                                              <p:pRg st="5" end="5"/>
                                            </p:txEl>
                                          </p:spTgt>
                                        </p:tgtEl>
                                        <p:attrNameLst>
                                          <p:attrName>style.visibility</p:attrName>
                                        </p:attrNameLst>
                                      </p:cBhvr>
                                      <p:to>
                                        <p:strVal val="visible"/>
                                      </p:to>
                                    </p:set>
                                    <p:animEffect transition="in" filter="blinds(horizontal)">
                                      <p:cBhvr>
                                        <p:cTn id="7" dur="500"/>
                                        <p:tgtEl>
                                          <p:spTgt spid="12083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0835">
                                            <p:txEl>
                                              <p:pRg st="6" end="6"/>
                                            </p:txEl>
                                          </p:spTgt>
                                        </p:tgtEl>
                                        <p:attrNameLst>
                                          <p:attrName>style.visibility</p:attrName>
                                        </p:attrNameLst>
                                      </p:cBhvr>
                                      <p:to>
                                        <p:strVal val="visible"/>
                                      </p:to>
                                    </p:set>
                                    <p:animEffect transition="in" filter="blinds(horizontal)">
                                      <p:cBhvr>
                                        <p:cTn id="10" dur="500"/>
                                        <p:tgtEl>
                                          <p:spTgt spid="120835">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0835">
                                            <p:txEl>
                                              <p:pRg st="7" end="7"/>
                                            </p:txEl>
                                          </p:spTgt>
                                        </p:tgtEl>
                                        <p:attrNameLst>
                                          <p:attrName>style.visibility</p:attrName>
                                        </p:attrNameLst>
                                      </p:cBhvr>
                                      <p:to>
                                        <p:strVal val="visible"/>
                                      </p:to>
                                    </p:set>
                                    <p:animEffect transition="in" filter="blinds(horizontal)">
                                      <p:cBhvr>
                                        <p:cTn id="13" dur="500"/>
                                        <p:tgtEl>
                                          <p:spTgt spid="120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3200" smtClean="0">
                <a:ea typeface="宋体" pitchFamily="2" charset="-122"/>
              </a:rPr>
              <a:t>四元数共轭和逆</a:t>
            </a:r>
          </a:p>
        </p:txBody>
      </p:sp>
      <p:sp>
        <p:nvSpPr>
          <p:cNvPr id="34819" name="Rectangle 3"/>
          <p:cNvSpPr>
            <a:spLocks noGrp="1" noChangeArrowheads="1"/>
          </p:cNvSpPr>
          <p:nvPr>
            <p:ph idx="1"/>
          </p:nvPr>
        </p:nvSpPr>
        <p:spPr/>
        <p:txBody>
          <a:bodyPr>
            <a:normAutofit fontScale="92500" lnSpcReduction="10000"/>
          </a:bodyPr>
          <a:lstStyle/>
          <a:p>
            <a:pPr eaLnBrk="1" hangingPunct="1"/>
            <a:r>
              <a:rPr lang="zh-CN" altLang="en-US" sz="2800" smtClean="0">
                <a:ea typeface="宋体" pitchFamily="2" charset="-122"/>
              </a:rPr>
              <a:t>可通过让四元数的向量部分变负来获得其共轭：</a:t>
            </a:r>
          </a:p>
          <a:p>
            <a:pPr eaLnBrk="1" hangingPunct="1"/>
            <a:endParaRPr lang="zh-CN" altLang="en-US" sz="2800" smtClean="0">
              <a:ea typeface="宋体" pitchFamily="2" charset="-122"/>
            </a:endParaRPr>
          </a:p>
          <a:p>
            <a:pPr eaLnBrk="1" hangingPunct="1"/>
            <a:endParaRPr lang="zh-CN" altLang="en-US" sz="2800" smtClean="0">
              <a:ea typeface="宋体" pitchFamily="2" charset="-122"/>
            </a:endParaRPr>
          </a:p>
          <a:p>
            <a:pPr eaLnBrk="1" hangingPunct="1"/>
            <a:endParaRPr lang="zh-CN" altLang="en-US" sz="2800" smtClean="0">
              <a:ea typeface="宋体" pitchFamily="2" charset="-122"/>
            </a:endParaRPr>
          </a:p>
          <a:p>
            <a:pPr eaLnBrk="1" hangingPunct="1"/>
            <a:r>
              <a:rPr lang="zh-CN" altLang="en-US" sz="2800" smtClean="0">
                <a:ea typeface="宋体" pitchFamily="2" charset="-122"/>
              </a:rPr>
              <a:t>四元数的逆：</a:t>
            </a:r>
          </a:p>
          <a:p>
            <a:pPr eaLnBrk="1" hangingPunct="1"/>
            <a:endParaRPr lang="zh-CN" altLang="en-US" sz="2800" smtClean="0">
              <a:ea typeface="宋体" pitchFamily="2" charset="-122"/>
            </a:endParaRPr>
          </a:p>
          <a:p>
            <a:pPr eaLnBrk="1" hangingPunct="1"/>
            <a:endParaRPr lang="zh-CN" altLang="en-US" sz="2800" smtClean="0">
              <a:ea typeface="宋体" pitchFamily="2" charset="-122"/>
            </a:endParaRPr>
          </a:p>
          <a:p>
            <a:pPr eaLnBrk="1" hangingPunct="1"/>
            <a:endParaRPr lang="zh-CN" altLang="en-US" sz="2800" smtClean="0">
              <a:ea typeface="宋体" pitchFamily="2" charset="-122"/>
            </a:endParaRPr>
          </a:p>
          <a:p>
            <a:pPr eaLnBrk="1" hangingPunct="1"/>
            <a:r>
              <a:rPr lang="zh-CN" altLang="en-US" sz="2800" smtClean="0">
                <a:ea typeface="宋体" pitchFamily="2" charset="-122"/>
              </a:rPr>
              <a:t>单位四元数的共轭和逆相等</a:t>
            </a:r>
          </a:p>
          <a:p>
            <a:pPr eaLnBrk="1" hangingPunct="1"/>
            <a:r>
              <a:rPr lang="zh-CN" altLang="en-US" sz="2800" smtClean="0">
                <a:ea typeface="宋体" pitchFamily="2" charset="-122"/>
              </a:rPr>
              <a:t>共轭的两个四元数代表相反的角位移</a:t>
            </a:r>
          </a:p>
        </p:txBody>
      </p:sp>
      <p:graphicFrame>
        <p:nvGraphicFramePr>
          <p:cNvPr id="34820" name="Object 4"/>
          <p:cNvGraphicFramePr>
            <a:graphicFrameLocks noChangeAspect="1"/>
          </p:cNvGraphicFramePr>
          <p:nvPr/>
        </p:nvGraphicFramePr>
        <p:xfrm>
          <a:off x="1752600" y="2133600"/>
          <a:ext cx="4495800" cy="1154113"/>
        </p:xfrm>
        <a:graphic>
          <a:graphicData uri="http://schemas.openxmlformats.org/presentationml/2006/ole">
            <mc:AlternateContent xmlns:mc="http://schemas.openxmlformats.org/markup-compatibility/2006">
              <mc:Choice xmlns:v="urn:schemas-microsoft-com:vml" Requires="v">
                <p:oleObj spid="_x0000_s34848" name="Equation" r:id="rId3" imgW="1981200" imgH="508000" progId="Equation.DSMT4">
                  <p:embed/>
                </p:oleObj>
              </mc:Choice>
              <mc:Fallback>
                <p:oleObj name="Equation" r:id="rId3" imgW="1981200" imgH="50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133600"/>
                        <a:ext cx="4495800" cy="115411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1770063" y="3886200"/>
          <a:ext cx="2039937" cy="1246188"/>
        </p:xfrm>
        <a:graphic>
          <a:graphicData uri="http://schemas.openxmlformats.org/presentationml/2006/ole">
            <mc:AlternateContent xmlns:mc="http://schemas.openxmlformats.org/markup-compatibility/2006">
              <mc:Choice xmlns:v="urn:schemas-microsoft-com:vml" Requires="v">
                <p:oleObj spid="_x0000_s34849" name="Equation" r:id="rId5" imgW="685800" imgH="419100" progId="Equation.DSMT4">
                  <p:embed/>
                </p:oleObj>
              </mc:Choice>
              <mc:Fallback>
                <p:oleObj name="Equation" r:id="rId5" imgW="6858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0063" y="3886200"/>
                        <a:ext cx="2039937" cy="124618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zh-CN" altLang="en-US" sz="3200" smtClean="0">
                <a:ea typeface="宋体" pitchFamily="2" charset="-122"/>
              </a:rPr>
              <a:t>四元数的叉乘</a:t>
            </a:r>
          </a:p>
        </p:txBody>
      </p:sp>
      <p:graphicFrame>
        <p:nvGraphicFramePr>
          <p:cNvPr id="122883" name="Group 3"/>
          <p:cNvGraphicFramePr>
            <a:graphicFrameLocks noGrp="1"/>
          </p:cNvGraphicFramePr>
          <p:nvPr>
            <p:ph sz="quarter" idx="1"/>
          </p:nvPr>
        </p:nvGraphicFramePr>
        <p:xfrm>
          <a:off x="2362200" y="1219200"/>
          <a:ext cx="4038600" cy="2590800"/>
        </p:xfrm>
        <a:graphic>
          <a:graphicData uri="http://schemas.openxmlformats.org/drawingml/2006/table">
            <a:tbl>
              <a:tblPr/>
              <a:tblGrid>
                <a:gridCol w="784225"/>
                <a:gridCol w="814388"/>
                <a:gridCol w="812800"/>
                <a:gridCol w="812800"/>
                <a:gridCol w="814387"/>
              </a:tblGrid>
              <a:tr h="434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bg1"/>
                          </a:solidFill>
                          <a:effectLst/>
                          <a:latin typeface="黑体" pitchFamily="2" charset="-122"/>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rgbClr val="FF66FF"/>
                          </a:solidFill>
                          <a:effectLst/>
                          <a:latin typeface="黑体" pitchFamily="2" charset="-122"/>
                          <a:ea typeface="黑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rgbClr val="FF66FF"/>
                          </a:solidFill>
                          <a:effectLst/>
                          <a:latin typeface="黑体" pitchFamily="2" charset="-122"/>
                          <a:ea typeface="黑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rgbClr val="FF66FF"/>
                          </a:solidFill>
                          <a:effectLst/>
                          <a:latin typeface="黑体" pitchFamily="2" charset="-122"/>
                          <a:ea typeface="黑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rgbClr val="FF66FF"/>
                          </a:solidFill>
                          <a:effectLst/>
                          <a:latin typeface="黑体" pitchFamily="2" charset="-122"/>
                          <a:ea typeface="黑体" pitchFamily="2" charset="-122"/>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333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rgbClr val="FFCC00"/>
                          </a:solidFill>
                          <a:effectLst/>
                          <a:latin typeface="黑体" pitchFamily="2" charset="-122"/>
                          <a:ea typeface="黑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34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rgbClr val="FFCC00"/>
                          </a:solidFill>
                          <a:effectLst/>
                          <a:latin typeface="黑体" pitchFamily="2" charset="-122"/>
                          <a:ea typeface="黑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333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rgbClr val="FFCC00"/>
                          </a:solidFill>
                          <a:effectLst/>
                          <a:latin typeface="黑体" pitchFamily="2" charset="-122"/>
                          <a:ea typeface="黑体" pitchFamily="2"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34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rgbClr val="FFCC00"/>
                          </a:solidFill>
                          <a:effectLst/>
                          <a:latin typeface="黑体" pitchFamily="2" charset="-122"/>
                          <a:ea typeface="黑体" pitchFamily="2" charset="-122"/>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黑体" pitchFamily="2" charset="-122"/>
                          <a:ea typeface="黑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35881" name="Rectangle 41"/>
          <p:cNvSpPr>
            <a:spLocks noGrp="1" noChangeArrowheads="1"/>
          </p:cNvSpPr>
          <p:nvPr>
            <p:ph type="body" sz="half" idx="3"/>
          </p:nvPr>
        </p:nvSpPr>
        <p:spPr>
          <a:xfrm>
            <a:off x="457200" y="3859213"/>
            <a:ext cx="8229600" cy="2465387"/>
          </a:xfrm>
        </p:spPr>
        <p:txBody>
          <a:bodyPr/>
          <a:lstStyle/>
          <a:p>
            <a:pPr eaLnBrk="1" hangingPunct="1"/>
            <a:r>
              <a:rPr lang="en-US" altLang="zh-CN" sz="2800" smtClean="0">
                <a:ea typeface="宋体" pitchFamily="2" charset="-122"/>
              </a:rPr>
              <a:t>Q</a:t>
            </a:r>
            <a:r>
              <a:rPr lang="zh-CN" altLang="en-US" sz="2800" smtClean="0">
                <a:ea typeface="宋体" pitchFamily="2" charset="-122"/>
              </a:rPr>
              <a:t>是实数域</a:t>
            </a:r>
            <a:r>
              <a:rPr lang="en-US" altLang="zh-CN" sz="2800" smtClean="0">
                <a:ea typeface="宋体" pitchFamily="2" charset="-122"/>
              </a:rPr>
              <a:t>R</a:t>
            </a:r>
            <a:r>
              <a:rPr lang="zh-CN" altLang="en-US" sz="2800" smtClean="0">
                <a:ea typeface="宋体" pitchFamily="2" charset="-122"/>
              </a:rPr>
              <a:t>上的四维矢量空间</a:t>
            </a:r>
          </a:p>
          <a:p>
            <a:pPr lvl="1" eaLnBrk="1" hangingPunct="1"/>
            <a:r>
              <a:rPr lang="en-US" altLang="zh-CN" sz="2400" smtClean="0">
                <a:ea typeface="宋体" pitchFamily="2" charset="-122"/>
              </a:rPr>
              <a:t>(1,0,0,0)</a:t>
            </a:r>
            <a:r>
              <a:rPr lang="zh-CN" altLang="en-US" sz="2400" smtClean="0">
                <a:ea typeface="宋体" pitchFamily="2" charset="-122"/>
              </a:rPr>
              <a:t>－</a:t>
            </a:r>
            <a:r>
              <a:rPr lang="en-US" altLang="zh-CN" sz="2400" smtClean="0">
                <a:ea typeface="宋体" pitchFamily="2" charset="-122"/>
              </a:rPr>
              <a:t>&gt;e  (0,1,0,0) </a:t>
            </a:r>
            <a:r>
              <a:rPr lang="zh-CN" altLang="en-US" sz="2400" smtClean="0">
                <a:ea typeface="宋体" pitchFamily="2" charset="-122"/>
              </a:rPr>
              <a:t>－</a:t>
            </a:r>
            <a:r>
              <a:rPr lang="en-US" altLang="zh-CN" sz="2400" smtClean="0">
                <a:ea typeface="宋体" pitchFamily="2" charset="-122"/>
              </a:rPr>
              <a:t>&gt;i</a:t>
            </a:r>
          </a:p>
          <a:p>
            <a:pPr lvl="1" eaLnBrk="1" hangingPunct="1"/>
            <a:r>
              <a:rPr lang="en-US" altLang="zh-CN" sz="2400" smtClean="0">
                <a:ea typeface="宋体" pitchFamily="2" charset="-122"/>
              </a:rPr>
              <a:t>(0,0,1,0)</a:t>
            </a:r>
            <a:r>
              <a:rPr lang="zh-CN" altLang="en-US" sz="2400" smtClean="0">
                <a:ea typeface="宋体" pitchFamily="2" charset="-122"/>
              </a:rPr>
              <a:t>－</a:t>
            </a:r>
            <a:r>
              <a:rPr lang="en-US" altLang="zh-CN" sz="2400" smtClean="0">
                <a:ea typeface="宋体" pitchFamily="2" charset="-122"/>
              </a:rPr>
              <a:t>&gt;j  (0,0,0,1) </a:t>
            </a:r>
            <a:r>
              <a:rPr lang="zh-CN" altLang="en-US" sz="2400" smtClean="0">
                <a:ea typeface="宋体" pitchFamily="2" charset="-122"/>
              </a:rPr>
              <a:t>－</a:t>
            </a:r>
            <a:r>
              <a:rPr lang="en-US" altLang="zh-CN" sz="2400" smtClean="0">
                <a:ea typeface="宋体" pitchFamily="2" charset="-122"/>
              </a:rPr>
              <a:t>&gt;k</a:t>
            </a:r>
          </a:p>
          <a:p>
            <a:pPr eaLnBrk="1" hangingPunct="1"/>
            <a:r>
              <a:rPr lang="en-US" altLang="zh-CN" sz="2800" smtClean="0">
                <a:ea typeface="宋体" pitchFamily="2" charset="-122"/>
              </a:rPr>
              <a:t>q=[W,V]=a</a:t>
            </a:r>
            <a:r>
              <a:rPr lang="en-US" altLang="zh-CN" sz="2800" baseline="-25000" smtClean="0">
                <a:ea typeface="宋体" pitchFamily="2" charset="-122"/>
              </a:rPr>
              <a:t>0</a:t>
            </a:r>
            <a:r>
              <a:rPr lang="en-US" altLang="zh-CN" sz="2800" smtClean="0">
                <a:ea typeface="宋体" pitchFamily="2" charset="-122"/>
              </a:rPr>
              <a:t>*e+ a</a:t>
            </a:r>
            <a:r>
              <a:rPr lang="en-US" altLang="zh-CN" sz="2800" baseline="-25000" smtClean="0">
                <a:ea typeface="宋体" pitchFamily="2" charset="-122"/>
              </a:rPr>
              <a:t>1</a:t>
            </a:r>
            <a:r>
              <a:rPr lang="en-US" altLang="zh-CN" sz="2800" smtClean="0">
                <a:ea typeface="宋体" pitchFamily="2" charset="-122"/>
              </a:rPr>
              <a:t>*i+ a</a:t>
            </a:r>
            <a:r>
              <a:rPr lang="en-US" altLang="zh-CN" sz="2800" baseline="-25000" smtClean="0">
                <a:ea typeface="宋体" pitchFamily="2" charset="-122"/>
              </a:rPr>
              <a:t>2</a:t>
            </a:r>
            <a:r>
              <a:rPr lang="en-US" altLang="zh-CN" sz="2800" smtClean="0">
                <a:ea typeface="宋体" pitchFamily="2" charset="-122"/>
              </a:rPr>
              <a:t>*j+a</a:t>
            </a:r>
            <a:r>
              <a:rPr lang="en-US" altLang="zh-CN" sz="2800" baseline="-25000" smtClean="0">
                <a:ea typeface="宋体" pitchFamily="2" charset="-122"/>
              </a:rPr>
              <a:t>3</a:t>
            </a:r>
            <a:r>
              <a:rPr lang="en-US" altLang="zh-CN" sz="2800" smtClean="0">
                <a:ea typeface="宋体" pitchFamily="2" charset="-122"/>
              </a:rPr>
              <a:t>*k</a:t>
            </a:r>
          </a:p>
          <a:p>
            <a:pPr lvl="1" eaLnBrk="1" hangingPunct="1"/>
            <a:r>
              <a:rPr lang="en-US" altLang="zh-CN" sz="2400" smtClean="0">
                <a:ea typeface="宋体" pitchFamily="2" charset="-122"/>
              </a:rPr>
              <a:t>W=a</a:t>
            </a:r>
            <a:r>
              <a:rPr lang="en-US" altLang="zh-CN" sz="2400" baseline="-25000" smtClean="0">
                <a:ea typeface="宋体" pitchFamily="2" charset="-122"/>
              </a:rPr>
              <a:t>0</a:t>
            </a:r>
            <a:r>
              <a:rPr lang="en-US" altLang="zh-CN" sz="2400" smtClean="0">
                <a:ea typeface="宋体" pitchFamily="2" charset="-122"/>
              </a:rPr>
              <a:t>      V=(a</a:t>
            </a:r>
            <a:r>
              <a:rPr lang="en-US" altLang="zh-CN" sz="2400" baseline="-25000" smtClean="0">
                <a:ea typeface="宋体" pitchFamily="2" charset="-122"/>
              </a:rPr>
              <a:t>1</a:t>
            </a:r>
            <a:r>
              <a:rPr lang="en-US" altLang="zh-CN" sz="2400" smtClean="0">
                <a:ea typeface="宋体" pitchFamily="2" charset="-122"/>
              </a:rPr>
              <a:t>,a</a:t>
            </a:r>
            <a:r>
              <a:rPr lang="en-US" altLang="zh-CN" sz="2400" baseline="-25000" smtClean="0">
                <a:ea typeface="宋体" pitchFamily="2" charset="-122"/>
              </a:rPr>
              <a:t>2</a:t>
            </a:r>
            <a:r>
              <a:rPr lang="en-US" altLang="zh-CN" sz="2400" smtClean="0">
                <a:ea typeface="宋体" pitchFamily="2" charset="-122"/>
              </a:rPr>
              <a:t>,a</a:t>
            </a:r>
            <a:r>
              <a:rPr lang="en-US" altLang="zh-CN" sz="2400" baseline="-25000" smtClean="0">
                <a:ea typeface="宋体" pitchFamily="2" charset="-122"/>
              </a:rPr>
              <a:t>3</a:t>
            </a:r>
            <a:r>
              <a:rPr lang="en-US" altLang="zh-CN" sz="2400" smtClean="0">
                <a:ea typeface="宋体" pitchFamily="2" charset="-122"/>
              </a:rPr>
              <a:t>)</a:t>
            </a:r>
          </a:p>
          <a:p>
            <a:pPr eaLnBrk="1" hangingPunct="1"/>
            <a:endParaRPr lang="en-US" altLang="zh-CN" sz="2800" smtClean="0">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3200" smtClean="0">
                <a:ea typeface="宋体" pitchFamily="2" charset="-122"/>
              </a:rPr>
              <a:t>四元数的叉乘</a:t>
            </a:r>
          </a:p>
        </p:txBody>
      </p:sp>
      <p:sp>
        <p:nvSpPr>
          <p:cNvPr id="36867" name="Rectangle 3"/>
          <p:cNvSpPr>
            <a:spLocks noGrp="1" noChangeArrowheads="1"/>
          </p:cNvSpPr>
          <p:nvPr>
            <p:ph idx="1"/>
          </p:nvPr>
        </p:nvSpPr>
        <p:spPr/>
        <p:txBody>
          <a:bodyPr/>
          <a:lstStyle/>
          <a:p>
            <a:pPr eaLnBrk="1" hangingPunct="1"/>
            <a:endParaRPr lang="zh-CN" altLang="zh-CN" smtClean="0">
              <a:ea typeface="宋体" pitchFamily="2" charset="-122"/>
            </a:endParaRPr>
          </a:p>
        </p:txBody>
      </p:sp>
      <p:sp>
        <p:nvSpPr>
          <p:cNvPr id="36868" name="Rectangle 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69" name="Object 5"/>
          <p:cNvGraphicFramePr>
            <a:graphicFrameLocks noChangeAspect="1"/>
          </p:cNvGraphicFramePr>
          <p:nvPr/>
        </p:nvGraphicFramePr>
        <p:xfrm>
          <a:off x="2514600" y="2133600"/>
          <a:ext cx="4648200" cy="1352550"/>
        </p:xfrm>
        <a:graphic>
          <a:graphicData uri="http://schemas.openxmlformats.org/presentationml/2006/ole">
            <mc:AlternateContent xmlns:mc="http://schemas.openxmlformats.org/markup-compatibility/2006">
              <mc:Choice xmlns:v="urn:schemas-microsoft-com:vml" Requires="v">
                <p:oleObj spid="_x0000_s36898" name="公式" r:id="rId4" imgW="1574800" imgH="457200" progId="Equation.3">
                  <p:embed/>
                </p:oleObj>
              </mc:Choice>
              <mc:Fallback>
                <p:oleObj name="公式" r:id="rId4" imgW="15748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133600"/>
                        <a:ext cx="46482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6"/>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71" name="Object 7"/>
          <p:cNvGraphicFramePr>
            <a:graphicFrameLocks noChangeAspect="1"/>
          </p:cNvGraphicFramePr>
          <p:nvPr/>
        </p:nvGraphicFramePr>
        <p:xfrm>
          <a:off x="1600200" y="3505200"/>
          <a:ext cx="5791200" cy="2214563"/>
        </p:xfrm>
        <a:graphic>
          <a:graphicData uri="http://schemas.openxmlformats.org/presentationml/2006/ole">
            <mc:AlternateContent xmlns:mc="http://schemas.openxmlformats.org/markup-compatibility/2006">
              <mc:Choice xmlns:v="urn:schemas-microsoft-com:vml" Requires="v">
                <p:oleObj spid="_x0000_s36899" name="公式" r:id="rId6" imgW="2387600" imgH="914400" progId="Equation.3">
                  <p:embed/>
                </p:oleObj>
              </mc:Choice>
              <mc:Fallback>
                <p:oleObj name="公式" r:id="rId6" imgW="2387600" imgH="914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505200"/>
                        <a:ext cx="579120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z="3200" smtClean="0">
                <a:ea typeface="宋体" pitchFamily="2" charset="-122"/>
              </a:rPr>
              <a:t>四元数相乘的意义</a:t>
            </a:r>
          </a:p>
        </p:txBody>
      </p:sp>
      <p:sp>
        <p:nvSpPr>
          <p:cNvPr id="37891" name="Rectangle 3"/>
          <p:cNvSpPr>
            <a:spLocks noGrp="1" noChangeArrowheads="1"/>
          </p:cNvSpPr>
          <p:nvPr>
            <p:ph idx="1"/>
          </p:nvPr>
        </p:nvSpPr>
        <p:spPr>
          <a:xfrm>
            <a:off x="457200" y="1219200"/>
            <a:ext cx="8686800" cy="5105400"/>
          </a:xfrm>
        </p:spPr>
        <p:txBody>
          <a:bodyPr/>
          <a:lstStyle/>
          <a:p>
            <a:pPr eaLnBrk="1" hangingPunct="1"/>
            <a:r>
              <a:rPr lang="en-US" altLang="zh-CN" smtClean="0">
                <a:ea typeface="宋体" pitchFamily="2" charset="-122"/>
              </a:rPr>
              <a:t>“</a:t>
            </a:r>
            <a:r>
              <a:rPr lang="zh-CN" altLang="en-US" smtClean="0">
                <a:ea typeface="宋体" pitchFamily="2" charset="-122"/>
              </a:rPr>
              <a:t>扩展”一个标准</a:t>
            </a:r>
            <a:r>
              <a:rPr lang="en-US" altLang="zh-CN" smtClean="0">
                <a:ea typeface="宋体" pitchFamily="2" charset="-122"/>
              </a:rPr>
              <a:t>3D</a:t>
            </a:r>
            <a:r>
              <a:rPr lang="zh-CN" altLang="en-US" smtClean="0">
                <a:ea typeface="宋体" pitchFamily="2" charset="-122"/>
              </a:rPr>
              <a:t>点（</a:t>
            </a:r>
            <a:r>
              <a:rPr lang="en-US" altLang="zh-CN" smtClean="0">
                <a:ea typeface="宋体" pitchFamily="2" charset="-122"/>
              </a:rPr>
              <a:t>x,y,z</a:t>
            </a:r>
            <a:r>
              <a:rPr lang="zh-CN" altLang="en-US" smtClean="0">
                <a:ea typeface="宋体" pitchFamily="2" charset="-122"/>
              </a:rPr>
              <a:t>）到四元数空间</a:t>
            </a:r>
          </a:p>
          <a:p>
            <a:pPr lvl="1" eaLnBrk="1" hangingPunct="1"/>
            <a:r>
              <a:rPr lang="en-US" altLang="zh-CN" smtClean="0">
                <a:ea typeface="宋体" pitchFamily="2" charset="-122"/>
              </a:rPr>
              <a:t>p=[ 0, ( x, y, z) ]</a:t>
            </a:r>
          </a:p>
          <a:p>
            <a:pPr eaLnBrk="1" hangingPunct="1"/>
            <a:r>
              <a:rPr lang="zh-CN" altLang="en-US" smtClean="0">
                <a:ea typeface="宋体" pitchFamily="2" charset="-122"/>
              </a:rPr>
              <a:t>设</a:t>
            </a:r>
            <a:r>
              <a:rPr lang="en-US" altLang="zh-CN" smtClean="0">
                <a:ea typeface="宋体" pitchFamily="2" charset="-122"/>
              </a:rPr>
              <a:t>q</a:t>
            </a:r>
            <a:r>
              <a:rPr lang="zh-CN" altLang="en-US" smtClean="0">
                <a:ea typeface="宋体" pitchFamily="2" charset="-122"/>
              </a:rPr>
              <a:t>为旋转四元数形式：</a:t>
            </a:r>
            <a:r>
              <a:rPr lang="en-US" altLang="zh-CN" smtClean="0">
                <a:ea typeface="宋体" pitchFamily="2" charset="-122"/>
              </a:rPr>
              <a:t>[ cos(</a:t>
            </a:r>
            <a:r>
              <a:rPr lang="en-US" altLang="zh-CN" smtClean="0">
                <a:ea typeface="宋体" pitchFamily="2" charset="-122"/>
                <a:sym typeface="Symbol" pitchFamily="18" charset="2"/>
              </a:rPr>
              <a:t></a:t>
            </a:r>
            <a:r>
              <a:rPr lang="en-US" altLang="zh-CN" smtClean="0">
                <a:ea typeface="宋体" pitchFamily="2" charset="-122"/>
              </a:rPr>
              <a:t>/2),  nsin(</a:t>
            </a:r>
            <a:r>
              <a:rPr lang="en-US" altLang="zh-CN" smtClean="0">
                <a:ea typeface="宋体" pitchFamily="2" charset="-122"/>
                <a:sym typeface="Symbol" pitchFamily="18" charset="2"/>
              </a:rPr>
              <a:t></a:t>
            </a:r>
            <a:r>
              <a:rPr lang="en-US" altLang="zh-CN" smtClean="0">
                <a:ea typeface="宋体" pitchFamily="2" charset="-122"/>
              </a:rPr>
              <a:t>/2) ]</a:t>
            </a:r>
          </a:p>
          <a:p>
            <a:pPr eaLnBrk="1" hangingPunct="1"/>
            <a:r>
              <a:rPr lang="en-US" altLang="zh-CN" smtClean="0">
                <a:ea typeface="宋体" pitchFamily="2" charset="-122"/>
                <a:sym typeface="Symbol" pitchFamily="18" charset="2"/>
              </a:rPr>
              <a:t>p’=q</a:t>
            </a:r>
            <a:r>
              <a:rPr lang="en-US" altLang="zh-CN" baseline="30000" smtClean="0">
                <a:ea typeface="宋体" pitchFamily="2" charset="-122"/>
                <a:sym typeface="Symbol" pitchFamily="18" charset="2"/>
              </a:rPr>
              <a:t>-1</a:t>
            </a:r>
            <a:r>
              <a:rPr lang="en-US" altLang="zh-CN" smtClean="0">
                <a:ea typeface="宋体" pitchFamily="2" charset="-122"/>
                <a:sym typeface="Symbol" pitchFamily="18" charset="2"/>
              </a:rPr>
              <a:t>pq,</a:t>
            </a:r>
            <a:r>
              <a:rPr lang="zh-CN" altLang="en-US" smtClean="0">
                <a:ea typeface="宋体" pitchFamily="2" charset="-122"/>
                <a:sym typeface="Symbol" pitchFamily="18" charset="2"/>
              </a:rPr>
              <a:t>可以证明</a:t>
            </a:r>
            <a:r>
              <a:rPr lang="en-US" altLang="zh-CN" smtClean="0">
                <a:ea typeface="宋体" pitchFamily="2" charset="-122"/>
                <a:sym typeface="Symbol" pitchFamily="18" charset="2"/>
              </a:rPr>
              <a:t>p’</a:t>
            </a:r>
            <a:r>
              <a:rPr lang="zh-CN" altLang="en-US" smtClean="0">
                <a:ea typeface="宋体" pitchFamily="2" charset="-122"/>
                <a:sym typeface="Symbol" pitchFamily="18" charset="2"/>
              </a:rPr>
              <a:t>是</a:t>
            </a:r>
            <a:r>
              <a:rPr lang="en-US" altLang="zh-CN" smtClean="0">
                <a:ea typeface="宋体" pitchFamily="2" charset="-122"/>
                <a:sym typeface="Symbol" pitchFamily="18" charset="2"/>
              </a:rPr>
              <a:t>p</a:t>
            </a:r>
            <a:r>
              <a:rPr lang="zh-CN" altLang="en-US" smtClean="0">
                <a:ea typeface="宋体" pitchFamily="2" charset="-122"/>
                <a:sym typeface="Symbol" pitchFamily="18" charset="2"/>
              </a:rPr>
              <a:t>点绕</a:t>
            </a:r>
            <a:r>
              <a:rPr lang="en-US" altLang="zh-CN" smtClean="0">
                <a:ea typeface="宋体" pitchFamily="2" charset="-122"/>
                <a:sym typeface="Symbol" pitchFamily="18" charset="2"/>
              </a:rPr>
              <a:t>n</a:t>
            </a:r>
            <a:r>
              <a:rPr lang="zh-CN" altLang="en-US" smtClean="0">
                <a:ea typeface="宋体" pitchFamily="2" charset="-122"/>
                <a:sym typeface="Symbol" pitchFamily="18" charset="2"/>
              </a:rPr>
              <a:t>旋转后的结果</a:t>
            </a: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200" smtClean="0">
                <a:ea typeface="宋体" pitchFamily="2" charset="-122"/>
              </a:rPr>
              <a:t>向量</a:t>
            </a:r>
          </a:p>
        </p:txBody>
      </p:sp>
      <p:sp>
        <p:nvSpPr>
          <p:cNvPr id="5123" name="Rectangle 3"/>
          <p:cNvSpPr>
            <a:spLocks noGrp="1" noChangeArrowheads="1"/>
          </p:cNvSpPr>
          <p:nvPr>
            <p:ph idx="1"/>
          </p:nvPr>
        </p:nvSpPr>
        <p:spPr/>
        <p:txBody>
          <a:bodyPr>
            <a:normAutofit fontScale="92500" lnSpcReduction="20000"/>
          </a:bodyPr>
          <a:lstStyle/>
          <a:p>
            <a:pPr eaLnBrk="1" hangingPunct="1">
              <a:lnSpc>
                <a:spcPct val="90000"/>
              </a:lnSpc>
            </a:pPr>
            <a:r>
              <a:rPr lang="zh-CN" altLang="en-US" smtClean="0">
                <a:ea typeface="宋体" pitchFamily="2" charset="-122"/>
              </a:rPr>
              <a:t>向量</a:t>
            </a:r>
            <a:r>
              <a:rPr lang="en-US" altLang="zh-CN" smtClean="0">
                <a:ea typeface="宋体" pitchFamily="2" charset="-122"/>
              </a:rPr>
              <a:t>:</a:t>
            </a:r>
            <a:r>
              <a:rPr lang="zh-CN" altLang="en-US" smtClean="0">
                <a:ea typeface="宋体" pitchFamily="2" charset="-122"/>
              </a:rPr>
              <a:t>具有大小（有时也称为速率）和方向的实体</a:t>
            </a:r>
          </a:p>
          <a:p>
            <a:pPr lvl="1" eaLnBrk="1" hangingPunct="1">
              <a:lnSpc>
                <a:spcPct val="90000"/>
              </a:lnSpc>
            </a:pPr>
            <a:r>
              <a:rPr lang="zh-CN" altLang="en-US" smtClean="0">
                <a:ea typeface="宋体" pitchFamily="2" charset="-122"/>
              </a:rPr>
              <a:t>速度、表面法线</a:t>
            </a:r>
          </a:p>
          <a:p>
            <a:pPr eaLnBrk="1" hangingPunct="1">
              <a:lnSpc>
                <a:spcPct val="90000"/>
              </a:lnSpc>
            </a:pPr>
            <a:r>
              <a:rPr lang="zh-CN" altLang="en-US" smtClean="0">
                <a:ea typeface="宋体" pitchFamily="2" charset="-122"/>
              </a:rPr>
              <a:t>标量</a:t>
            </a:r>
            <a:r>
              <a:rPr lang="en-US" altLang="zh-CN" smtClean="0">
                <a:ea typeface="宋体" pitchFamily="2" charset="-122"/>
              </a:rPr>
              <a:t>:</a:t>
            </a:r>
            <a:r>
              <a:rPr lang="zh-CN" altLang="en-US" smtClean="0">
                <a:ea typeface="宋体" pitchFamily="2" charset="-122"/>
              </a:rPr>
              <a:t>只有大小</a:t>
            </a:r>
          </a:p>
          <a:p>
            <a:pPr lvl="1" eaLnBrk="1" hangingPunct="1">
              <a:lnSpc>
                <a:spcPct val="90000"/>
              </a:lnSpc>
            </a:pPr>
            <a:r>
              <a:rPr lang="zh-CN" altLang="en-US" smtClean="0">
                <a:ea typeface="宋体" pitchFamily="2" charset="-122"/>
              </a:rPr>
              <a:t>温度</a:t>
            </a:r>
          </a:p>
          <a:p>
            <a:pPr eaLnBrk="1" hangingPunct="1">
              <a:lnSpc>
                <a:spcPct val="90000"/>
              </a:lnSpc>
            </a:pPr>
            <a:r>
              <a:rPr lang="zh-CN" altLang="en-US" smtClean="0">
                <a:ea typeface="宋体" pitchFamily="2" charset="-122"/>
              </a:rPr>
              <a:t>向量加法</a:t>
            </a:r>
            <a:r>
              <a:rPr lang="en-US" altLang="zh-CN" smtClean="0">
                <a:ea typeface="宋体" pitchFamily="2" charset="-122"/>
              </a:rPr>
              <a:t>:</a:t>
            </a:r>
          </a:p>
          <a:p>
            <a:pPr lvl="1" eaLnBrk="1" hangingPunct="1">
              <a:lnSpc>
                <a:spcPct val="90000"/>
              </a:lnSpc>
            </a:pPr>
            <a:r>
              <a:rPr lang="zh-CN" altLang="en-US" smtClean="0">
                <a:ea typeface="宋体" pitchFamily="2" charset="-122"/>
              </a:rPr>
              <a:t>表示力的合成等</a:t>
            </a:r>
          </a:p>
          <a:p>
            <a:pPr eaLnBrk="1" hangingPunct="1">
              <a:lnSpc>
                <a:spcPct val="90000"/>
              </a:lnSpc>
            </a:pPr>
            <a:r>
              <a:rPr lang="zh-CN" altLang="en-US" smtClean="0">
                <a:ea typeface="宋体" pitchFamily="2" charset="-122"/>
              </a:rPr>
              <a:t>向量的长度</a:t>
            </a:r>
            <a:r>
              <a:rPr lang="en-US" altLang="zh-CN" smtClean="0">
                <a:ea typeface="宋体" pitchFamily="2" charset="-122"/>
              </a:rPr>
              <a:t>:</a:t>
            </a:r>
          </a:p>
          <a:p>
            <a:pPr lvl="1" eaLnBrk="1" hangingPunct="1">
              <a:lnSpc>
                <a:spcPct val="90000"/>
              </a:lnSpc>
            </a:pPr>
            <a:r>
              <a:rPr lang="zh-CN" altLang="en-US" smtClean="0">
                <a:ea typeface="宋体" pitchFamily="2" charset="-122"/>
              </a:rPr>
              <a:t>向量标准化</a:t>
            </a:r>
            <a:r>
              <a:rPr lang="en-US" altLang="zh-CN" smtClean="0">
                <a:ea typeface="宋体" pitchFamily="2" charset="-122"/>
              </a:rPr>
              <a:t>:</a:t>
            </a:r>
          </a:p>
          <a:p>
            <a:pPr lvl="1" eaLnBrk="1" hangingPunct="1">
              <a:lnSpc>
                <a:spcPct val="90000"/>
              </a:lnSpc>
            </a:pPr>
            <a:r>
              <a:rPr lang="zh-CN" altLang="en-US" smtClean="0">
                <a:ea typeface="宋体" pitchFamily="2" charset="-122"/>
              </a:rPr>
              <a:t>向量可以用标准化向量乘模来表示</a:t>
            </a:r>
          </a:p>
          <a:p>
            <a:pPr lvl="1" eaLnBrk="1" hangingPunct="1">
              <a:lnSpc>
                <a:spcPct val="90000"/>
              </a:lnSpc>
            </a:pPr>
            <a:r>
              <a:rPr lang="zh-CN" altLang="en-US" smtClean="0">
                <a:ea typeface="宋体" pitchFamily="2" charset="-122"/>
              </a:rPr>
              <a:t>用标准化向量来表示方向或者方向之间比较</a:t>
            </a:r>
          </a:p>
        </p:txBody>
      </p:sp>
      <p:sp>
        <p:nvSpPr>
          <p:cNvPr id="512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5" name="Object 5"/>
          <p:cNvGraphicFramePr>
            <a:graphicFrameLocks noChangeAspect="1"/>
          </p:cNvGraphicFramePr>
          <p:nvPr/>
        </p:nvGraphicFramePr>
        <p:xfrm>
          <a:off x="2590800" y="3733800"/>
          <a:ext cx="3810000" cy="374650"/>
        </p:xfrm>
        <a:graphic>
          <a:graphicData uri="http://schemas.openxmlformats.org/presentationml/2006/ole">
            <mc:AlternateContent xmlns:mc="http://schemas.openxmlformats.org/markup-compatibility/2006">
              <mc:Choice xmlns:v="urn:schemas-microsoft-com:vml" Requires="v">
                <p:oleObj spid="_x0000_s5185" name="公式" r:id="rId3" imgW="2336800" imgH="228600" progId="Equation.3">
                  <p:embed/>
                </p:oleObj>
              </mc:Choice>
              <mc:Fallback>
                <p:oleObj name="公式" r:id="rId3" imgW="23368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733800"/>
                        <a:ext cx="38100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6" name="Rectangle 6"/>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7" name="Object 7"/>
          <p:cNvGraphicFramePr>
            <a:graphicFrameLocks noChangeAspect="1"/>
          </p:cNvGraphicFramePr>
          <p:nvPr/>
        </p:nvGraphicFramePr>
        <p:xfrm>
          <a:off x="3276600" y="4657725"/>
          <a:ext cx="2209800" cy="523875"/>
        </p:xfrm>
        <a:graphic>
          <a:graphicData uri="http://schemas.openxmlformats.org/presentationml/2006/ole">
            <mc:AlternateContent xmlns:mc="http://schemas.openxmlformats.org/markup-compatibility/2006">
              <mc:Choice xmlns:v="urn:schemas-microsoft-com:vml" Requires="v">
                <p:oleObj spid="_x0000_s5186" name="公式" r:id="rId5" imgW="1282700" imgH="304800" progId="Equation.3">
                  <p:embed/>
                </p:oleObj>
              </mc:Choice>
              <mc:Fallback>
                <p:oleObj name="公式" r:id="rId5" imgW="1282700" imgH="304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657725"/>
                        <a:ext cx="220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8"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9" name="Object 9"/>
          <p:cNvGraphicFramePr>
            <a:graphicFrameLocks noChangeAspect="1"/>
          </p:cNvGraphicFramePr>
          <p:nvPr/>
        </p:nvGraphicFramePr>
        <p:xfrm>
          <a:off x="3352800" y="5259388"/>
          <a:ext cx="914400" cy="379412"/>
        </p:xfrm>
        <a:graphic>
          <a:graphicData uri="http://schemas.openxmlformats.org/presentationml/2006/ole">
            <mc:AlternateContent xmlns:mc="http://schemas.openxmlformats.org/markup-compatibility/2006">
              <mc:Choice xmlns:v="urn:schemas-microsoft-com:vml" Requires="v">
                <p:oleObj spid="_x0000_s5187" name="公式" r:id="rId7" imgW="622030" imgH="253890" progId="Equation.3">
                  <p:embed/>
                </p:oleObj>
              </mc:Choice>
              <mc:Fallback>
                <p:oleObj name="公式" r:id="rId7" imgW="622030" imgH="25389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5259388"/>
                        <a:ext cx="9144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31" name="Object 11"/>
          <p:cNvGraphicFramePr>
            <a:graphicFrameLocks noChangeAspect="1"/>
          </p:cNvGraphicFramePr>
          <p:nvPr/>
        </p:nvGraphicFramePr>
        <p:xfrm>
          <a:off x="6781800" y="5638800"/>
          <a:ext cx="990600" cy="398463"/>
        </p:xfrm>
        <a:graphic>
          <a:graphicData uri="http://schemas.openxmlformats.org/presentationml/2006/ole">
            <mc:AlternateContent xmlns:mc="http://schemas.openxmlformats.org/markup-compatibility/2006">
              <mc:Choice xmlns:v="urn:schemas-microsoft-com:vml" Requires="v">
                <p:oleObj spid="_x0000_s5188" name="公式" r:id="rId9" imgW="634725" imgH="253890" progId="Equation.3">
                  <p:embed/>
                </p:oleObj>
              </mc:Choice>
              <mc:Fallback>
                <p:oleObj name="公式" r:id="rId9" imgW="634725" imgH="25389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5638800"/>
                        <a:ext cx="990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32" name="Picture 1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6477000" y="3124200"/>
            <a:ext cx="2152650"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3200" smtClean="0">
                <a:ea typeface="宋体" pitchFamily="2" charset="-122"/>
              </a:rPr>
              <a:t>四元数的差及其意义</a:t>
            </a:r>
          </a:p>
        </p:txBody>
      </p:sp>
      <p:sp>
        <p:nvSpPr>
          <p:cNvPr id="38915" name="Rectangle 3"/>
          <p:cNvSpPr>
            <a:spLocks noGrp="1" noChangeArrowheads="1"/>
          </p:cNvSpPr>
          <p:nvPr>
            <p:ph idx="1"/>
          </p:nvPr>
        </p:nvSpPr>
        <p:spPr>
          <a:xfrm>
            <a:off x="228600" y="1219200"/>
            <a:ext cx="8686800" cy="5105400"/>
          </a:xfrm>
        </p:spPr>
        <p:txBody>
          <a:bodyPr/>
          <a:lstStyle/>
          <a:p>
            <a:pPr eaLnBrk="1" hangingPunct="1"/>
            <a:r>
              <a:rPr lang="zh-CN" altLang="en-US" smtClean="0">
                <a:ea typeface="宋体" pitchFamily="2" charset="-122"/>
              </a:rPr>
              <a:t>利用四元数乘法和逆即可计算出两个四元数的差</a:t>
            </a:r>
          </a:p>
          <a:p>
            <a:pPr eaLnBrk="1" hangingPunct="1"/>
            <a:r>
              <a:rPr lang="zh-CN" altLang="en-US" smtClean="0">
                <a:solidFill>
                  <a:srgbClr val="FF0000"/>
                </a:solidFill>
                <a:ea typeface="宋体" pitchFamily="2" charset="-122"/>
              </a:rPr>
              <a:t>差的定义：一个方位到另一个方位的角位移</a:t>
            </a:r>
          </a:p>
          <a:p>
            <a:pPr eaLnBrk="1" hangingPunct="1"/>
            <a:r>
              <a:rPr lang="zh-CN" altLang="en-US" smtClean="0">
                <a:ea typeface="宋体" pitchFamily="2" charset="-122"/>
              </a:rPr>
              <a:t>给定方位</a:t>
            </a:r>
            <a:r>
              <a:rPr lang="en-US" altLang="zh-CN" smtClean="0">
                <a:ea typeface="宋体" pitchFamily="2" charset="-122"/>
              </a:rPr>
              <a:t>a</a:t>
            </a:r>
            <a:r>
              <a:rPr lang="zh-CN" altLang="en-US" smtClean="0">
                <a:ea typeface="宋体" pitchFamily="2" charset="-122"/>
              </a:rPr>
              <a:t>和</a:t>
            </a:r>
            <a:r>
              <a:rPr lang="en-US" altLang="zh-CN" smtClean="0">
                <a:ea typeface="宋体" pitchFamily="2" charset="-122"/>
              </a:rPr>
              <a:t>b</a:t>
            </a:r>
            <a:r>
              <a:rPr lang="zh-CN" altLang="en-US" smtClean="0">
                <a:ea typeface="宋体" pitchFamily="2" charset="-122"/>
              </a:rPr>
              <a:t>，能够计算</a:t>
            </a:r>
            <a:r>
              <a:rPr lang="en-US" altLang="zh-CN" smtClean="0">
                <a:ea typeface="宋体" pitchFamily="2" charset="-122"/>
              </a:rPr>
              <a:t>a</a:t>
            </a:r>
            <a:r>
              <a:rPr lang="zh-CN" altLang="en-US" smtClean="0">
                <a:ea typeface="宋体" pitchFamily="2" charset="-122"/>
              </a:rPr>
              <a:t>旋转到</a:t>
            </a:r>
            <a:r>
              <a:rPr lang="en-US" altLang="zh-CN" smtClean="0">
                <a:ea typeface="宋体" pitchFamily="2" charset="-122"/>
              </a:rPr>
              <a:t>b</a:t>
            </a:r>
            <a:r>
              <a:rPr lang="zh-CN" altLang="en-US" smtClean="0">
                <a:ea typeface="宋体" pitchFamily="2" charset="-122"/>
              </a:rPr>
              <a:t>的角位移</a:t>
            </a:r>
            <a:r>
              <a:rPr lang="en-US" altLang="zh-CN" smtClean="0">
                <a:ea typeface="宋体" pitchFamily="2" charset="-122"/>
              </a:rPr>
              <a:t>d</a:t>
            </a:r>
          </a:p>
          <a:p>
            <a:pPr lvl="1" eaLnBrk="1" hangingPunct="1"/>
            <a:r>
              <a:rPr lang="zh-CN" altLang="en-US" smtClean="0">
                <a:ea typeface="宋体" pitchFamily="2" charset="-122"/>
              </a:rPr>
              <a:t>用四元数等式表示：</a:t>
            </a:r>
            <a:r>
              <a:rPr lang="en-US" altLang="zh-CN" smtClean="0">
                <a:ea typeface="宋体" pitchFamily="2" charset="-122"/>
              </a:rPr>
              <a:t>ad=b</a:t>
            </a:r>
          </a:p>
          <a:p>
            <a:pPr lvl="1" eaLnBrk="1" hangingPunct="1"/>
            <a:r>
              <a:rPr lang="zh-CN" altLang="en-US" smtClean="0">
                <a:ea typeface="宋体" pitchFamily="2" charset="-122"/>
              </a:rPr>
              <a:t>计算上式：</a:t>
            </a:r>
            <a:r>
              <a:rPr lang="en-US" altLang="zh-CN" smtClean="0">
                <a:ea typeface="宋体" pitchFamily="2" charset="-122"/>
              </a:rPr>
              <a:t>d</a:t>
            </a:r>
            <a:r>
              <a:rPr lang="zh-CN" altLang="en-US" smtClean="0">
                <a:ea typeface="宋体" pitchFamily="2" charset="-122"/>
              </a:rPr>
              <a:t>＝</a:t>
            </a:r>
            <a:r>
              <a:rPr lang="en-US" altLang="zh-CN" smtClean="0">
                <a:ea typeface="宋体" pitchFamily="2" charset="-122"/>
              </a:rPr>
              <a:t>a</a:t>
            </a:r>
            <a:r>
              <a:rPr lang="en-US" altLang="zh-CN" baseline="30000" smtClean="0">
                <a:ea typeface="宋体" pitchFamily="2" charset="-122"/>
              </a:rPr>
              <a:t>-1</a:t>
            </a:r>
            <a:r>
              <a:rPr lang="en-US" altLang="zh-CN" smtClean="0">
                <a:ea typeface="宋体" pitchFamily="2" charset="-122"/>
              </a:rPr>
              <a:t>b</a:t>
            </a:r>
          </a:p>
          <a:p>
            <a:pPr lvl="1" eaLnBrk="1" hangingPunct="1"/>
            <a:r>
              <a:rPr lang="zh-CN" altLang="en-US" smtClean="0">
                <a:ea typeface="宋体" pitchFamily="2" charset="-122"/>
              </a:rPr>
              <a:t>上式代表一个方位到另一个方位角位移的四元数方法</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z="3200" smtClean="0">
                <a:ea typeface="宋体" pitchFamily="2" charset="-122"/>
              </a:rPr>
              <a:t>四元数求幂及其意义</a:t>
            </a:r>
          </a:p>
        </p:txBody>
      </p:sp>
      <p:sp>
        <p:nvSpPr>
          <p:cNvPr id="39939" name="Rectangle 3"/>
          <p:cNvSpPr>
            <a:spLocks noGrp="1" noChangeArrowheads="1"/>
          </p:cNvSpPr>
          <p:nvPr>
            <p:ph idx="1"/>
          </p:nvPr>
        </p:nvSpPr>
        <p:spPr/>
        <p:txBody>
          <a:bodyPr>
            <a:normAutofit lnSpcReduction="10000"/>
          </a:bodyPr>
          <a:lstStyle/>
          <a:p>
            <a:pPr eaLnBrk="1" hangingPunct="1"/>
            <a:r>
              <a:rPr lang="zh-CN" altLang="en-US" smtClean="0">
                <a:ea typeface="宋体" pitchFamily="2" charset="-122"/>
              </a:rPr>
              <a:t>四元数作为底数，记做</a:t>
            </a:r>
            <a:r>
              <a:rPr lang="en-US" altLang="zh-CN" smtClean="0">
                <a:ea typeface="宋体" pitchFamily="2" charset="-122"/>
              </a:rPr>
              <a:t>q</a:t>
            </a:r>
            <a:r>
              <a:rPr lang="en-US" altLang="zh-CN" baseline="30000" smtClean="0">
                <a:ea typeface="宋体" pitchFamily="2" charset="-122"/>
              </a:rPr>
              <a:t>t</a:t>
            </a:r>
          </a:p>
          <a:p>
            <a:pPr eaLnBrk="1" hangingPunct="1"/>
            <a:r>
              <a:rPr lang="zh-CN" altLang="en-US" smtClean="0">
                <a:ea typeface="宋体" pitchFamily="2" charset="-122"/>
              </a:rPr>
              <a:t>四元数求幂类似于实数求幂</a:t>
            </a:r>
          </a:p>
          <a:p>
            <a:pPr lvl="1" eaLnBrk="1" hangingPunct="1"/>
            <a:r>
              <a:rPr lang="zh-CN" altLang="en-US" smtClean="0">
                <a:ea typeface="宋体" pitchFamily="2" charset="-122"/>
                <a:sym typeface="Symbol" pitchFamily="18" charset="2"/>
              </a:rPr>
              <a:t></a:t>
            </a:r>
            <a:r>
              <a:rPr lang="en-US" altLang="zh-CN" baseline="30000" smtClean="0">
                <a:ea typeface="宋体" pitchFamily="2" charset="-122"/>
                <a:sym typeface="Symbol" pitchFamily="18" charset="2"/>
              </a:rPr>
              <a:t>0</a:t>
            </a:r>
            <a:r>
              <a:rPr lang="zh-CN" altLang="en-US" smtClean="0">
                <a:ea typeface="宋体" pitchFamily="2" charset="-122"/>
                <a:sym typeface="Symbol" pitchFamily="18" charset="2"/>
              </a:rPr>
              <a:t>＝</a:t>
            </a:r>
            <a:r>
              <a:rPr lang="en-US" altLang="zh-CN" smtClean="0">
                <a:ea typeface="宋体" pitchFamily="2" charset="-122"/>
                <a:sym typeface="Symbol" pitchFamily="18" charset="2"/>
              </a:rPr>
              <a:t>1</a:t>
            </a:r>
            <a:r>
              <a:rPr lang="zh-CN" altLang="en-US" smtClean="0">
                <a:ea typeface="宋体" pitchFamily="2" charset="-122"/>
                <a:sym typeface="Symbol" pitchFamily="18" charset="2"/>
              </a:rPr>
              <a:t>，</a:t>
            </a:r>
            <a:r>
              <a:rPr lang="en-US" altLang="zh-CN" baseline="30000" smtClean="0">
                <a:ea typeface="宋体" pitchFamily="2" charset="-122"/>
                <a:sym typeface="Symbol" pitchFamily="18" charset="2"/>
              </a:rPr>
              <a:t>1</a:t>
            </a:r>
            <a:r>
              <a:rPr lang="zh-CN" altLang="en-US" smtClean="0">
                <a:ea typeface="宋体" pitchFamily="2" charset="-122"/>
                <a:sym typeface="Symbol" pitchFamily="18" charset="2"/>
              </a:rPr>
              <a:t>＝，当</a:t>
            </a:r>
            <a:r>
              <a:rPr lang="en-US" altLang="zh-CN" smtClean="0">
                <a:ea typeface="宋体" pitchFamily="2" charset="-122"/>
                <a:sym typeface="Symbol" pitchFamily="18" charset="2"/>
              </a:rPr>
              <a:t>t</a:t>
            </a:r>
            <a:r>
              <a:rPr lang="zh-CN" altLang="en-US" smtClean="0">
                <a:ea typeface="宋体" pitchFamily="2" charset="-122"/>
                <a:sym typeface="Symbol" pitchFamily="18" charset="2"/>
              </a:rPr>
              <a:t>从</a:t>
            </a:r>
            <a:r>
              <a:rPr lang="en-US" altLang="zh-CN" smtClean="0">
                <a:ea typeface="宋体" pitchFamily="2" charset="-122"/>
                <a:sym typeface="Symbol" pitchFamily="18" charset="2"/>
              </a:rPr>
              <a:t>0</a:t>
            </a:r>
            <a:r>
              <a:rPr lang="zh-CN" altLang="en-US" smtClean="0">
                <a:ea typeface="宋体" pitchFamily="2" charset="-122"/>
                <a:sym typeface="Symbol" pitchFamily="18" charset="2"/>
              </a:rPr>
              <a:t>变为</a:t>
            </a:r>
            <a:r>
              <a:rPr lang="en-US" altLang="zh-CN" smtClean="0">
                <a:ea typeface="宋体" pitchFamily="2" charset="-122"/>
                <a:sym typeface="Symbol" pitchFamily="18" charset="2"/>
              </a:rPr>
              <a:t>1</a:t>
            </a:r>
            <a:r>
              <a:rPr lang="zh-CN" altLang="en-US" smtClean="0">
                <a:ea typeface="宋体" pitchFamily="2" charset="-122"/>
                <a:sym typeface="Symbol" pitchFamily="18" charset="2"/>
              </a:rPr>
              <a:t>时，</a:t>
            </a:r>
            <a:r>
              <a:rPr lang="en-US" altLang="zh-CN" baseline="30000" smtClean="0">
                <a:ea typeface="宋体" pitchFamily="2" charset="-122"/>
                <a:sym typeface="Symbol" pitchFamily="18" charset="2"/>
              </a:rPr>
              <a:t>t</a:t>
            </a:r>
            <a:r>
              <a:rPr lang="zh-CN" altLang="en-US" smtClean="0">
                <a:ea typeface="宋体" pitchFamily="2" charset="-122"/>
                <a:sym typeface="Symbol" pitchFamily="18" charset="2"/>
              </a:rPr>
              <a:t>从</a:t>
            </a:r>
            <a:r>
              <a:rPr lang="en-US" altLang="zh-CN" smtClean="0">
                <a:ea typeface="宋体" pitchFamily="2" charset="-122"/>
                <a:sym typeface="Symbol" pitchFamily="18" charset="2"/>
              </a:rPr>
              <a:t>1</a:t>
            </a:r>
            <a:r>
              <a:rPr lang="zh-CN" altLang="en-US" smtClean="0">
                <a:ea typeface="宋体" pitchFamily="2" charset="-122"/>
                <a:sym typeface="Symbol" pitchFamily="18" charset="2"/>
              </a:rPr>
              <a:t>到</a:t>
            </a:r>
          </a:p>
          <a:p>
            <a:pPr lvl="1" eaLnBrk="1" hangingPunct="1"/>
            <a:r>
              <a:rPr lang="zh-CN" altLang="en-US" smtClean="0">
                <a:ea typeface="宋体" pitchFamily="2" charset="-122"/>
                <a:sym typeface="Symbol" pitchFamily="18" charset="2"/>
              </a:rPr>
              <a:t>四元数类似，当</a:t>
            </a:r>
            <a:r>
              <a:rPr lang="en-US" altLang="zh-CN" smtClean="0">
                <a:ea typeface="宋体" pitchFamily="2" charset="-122"/>
                <a:sym typeface="Symbol" pitchFamily="18" charset="2"/>
              </a:rPr>
              <a:t>t</a:t>
            </a:r>
            <a:r>
              <a:rPr lang="zh-CN" altLang="en-US" smtClean="0">
                <a:ea typeface="宋体" pitchFamily="2" charset="-122"/>
                <a:sym typeface="Symbol" pitchFamily="18" charset="2"/>
              </a:rPr>
              <a:t>从</a:t>
            </a:r>
            <a:r>
              <a:rPr lang="en-US" altLang="zh-CN" smtClean="0">
                <a:ea typeface="宋体" pitchFamily="2" charset="-122"/>
                <a:sym typeface="Symbol" pitchFamily="18" charset="2"/>
              </a:rPr>
              <a:t>0</a:t>
            </a:r>
            <a:r>
              <a:rPr lang="zh-CN" altLang="en-US" smtClean="0">
                <a:ea typeface="宋体" pitchFamily="2" charset="-122"/>
                <a:sym typeface="Symbol" pitchFamily="18" charset="2"/>
              </a:rPr>
              <a:t>变为</a:t>
            </a:r>
            <a:r>
              <a:rPr lang="en-US" altLang="zh-CN" smtClean="0">
                <a:ea typeface="宋体" pitchFamily="2" charset="-122"/>
                <a:sym typeface="Symbol" pitchFamily="18" charset="2"/>
              </a:rPr>
              <a:t>1</a:t>
            </a:r>
            <a:r>
              <a:rPr lang="zh-CN" altLang="en-US" smtClean="0">
                <a:ea typeface="宋体" pitchFamily="2" charset="-122"/>
                <a:sym typeface="Symbol" pitchFamily="18" charset="2"/>
              </a:rPr>
              <a:t>时，</a:t>
            </a:r>
            <a:r>
              <a:rPr lang="en-US" altLang="zh-CN" smtClean="0">
                <a:ea typeface="宋体" pitchFamily="2" charset="-122"/>
                <a:sym typeface="Symbol" pitchFamily="18" charset="2"/>
              </a:rPr>
              <a:t>q</a:t>
            </a:r>
            <a:r>
              <a:rPr lang="en-US" altLang="zh-CN" baseline="30000" smtClean="0">
                <a:ea typeface="宋体" pitchFamily="2" charset="-122"/>
                <a:sym typeface="Symbol" pitchFamily="18" charset="2"/>
              </a:rPr>
              <a:t>t</a:t>
            </a:r>
            <a:r>
              <a:rPr lang="zh-CN" altLang="en-US" smtClean="0">
                <a:ea typeface="宋体" pitchFamily="2" charset="-122"/>
                <a:sym typeface="Symbol" pitchFamily="18" charset="2"/>
              </a:rPr>
              <a:t>从四元数</a:t>
            </a:r>
            <a:r>
              <a:rPr lang="en-US" altLang="zh-CN" smtClean="0">
                <a:ea typeface="宋体" pitchFamily="2" charset="-122"/>
                <a:sym typeface="Symbol" pitchFamily="18" charset="2"/>
              </a:rPr>
              <a:t>[1  0]</a:t>
            </a:r>
            <a:r>
              <a:rPr lang="zh-CN" altLang="en-US" smtClean="0">
                <a:ea typeface="宋体" pitchFamily="2" charset="-122"/>
                <a:sym typeface="Symbol" pitchFamily="18" charset="2"/>
              </a:rPr>
              <a:t>变为</a:t>
            </a:r>
            <a:r>
              <a:rPr lang="en-US" altLang="zh-CN" smtClean="0">
                <a:ea typeface="宋体" pitchFamily="2" charset="-122"/>
                <a:sym typeface="Symbol" pitchFamily="18" charset="2"/>
              </a:rPr>
              <a:t>q</a:t>
            </a:r>
          </a:p>
          <a:p>
            <a:pPr eaLnBrk="1" hangingPunct="1"/>
            <a:r>
              <a:rPr lang="zh-CN" altLang="en-US" smtClean="0">
                <a:ea typeface="宋体" pitchFamily="2" charset="-122"/>
                <a:sym typeface="Symbol" pitchFamily="18" charset="2"/>
              </a:rPr>
              <a:t>四元数求幂可以从角位移中抽取“一部分”</a:t>
            </a:r>
          </a:p>
          <a:p>
            <a:pPr lvl="1" eaLnBrk="1" hangingPunct="1"/>
            <a:r>
              <a:rPr lang="zh-CN" altLang="en-US" smtClean="0">
                <a:ea typeface="宋体" pitchFamily="2" charset="-122"/>
                <a:sym typeface="Symbol" pitchFamily="18" charset="2"/>
              </a:rPr>
              <a:t>比如四元数</a:t>
            </a:r>
            <a:r>
              <a:rPr lang="en-US" altLang="zh-CN" smtClean="0">
                <a:ea typeface="宋体" pitchFamily="2" charset="-122"/>
                <a:sym typeface="Symbol" pitchFamily="18" charset="2"/>
              </a:rPr>
              <a:t>q</a:t>
            </a:r>
            <a:r>
              <a:rPr lang="zh-CN" altLang="en-US" smtClean="0">
                <a:ea typeface="宋体" pitchFamily="2" charset="-122"/>
                <a:sym typeface="Symbol" pitchFamily="18" charset="2"/>
              </a:rPr>
              <a:t>代表一个角位移</a:t>
            </a:r>
          </a:p>
          <a:p>
            <a:pPr lvl="1" eaLnBrk="1" hangingPunct="1"/>
            <a:r>
              <a:rPr lang="zh-CN" altLang="en-US" smtClean="0">
                <a:ea typeface="宋体" pitchFamily="2" charset="-122"/>
                <a:sym typeface="Symbol" pitchFamily="18" charset="2"/>
              </a:rPr>
              <a:t>如果要得到</a:t>
            </a:r>
            <a:r>
              <a:rPr lang="en-US" altLang="zh-CN" smtClean="0">
                <a:ea typeface="宋体" pitchFamily="2" charset="-122"/>
                <a:sym typeface="Symbol" pitchFamily="18" charset="2"/>
              </a:rPr>
              <a:t>1/3</a:t>
            </a:r>
            <a:r>
              <a:rPr lang="zh-CN" altLang="en-US" smtClean="0">
                <a:ea typeface="宋体" pitchFamily="2" charset="-122"/>
                <a:sym typeface="Symbol" pitchFamily="18" charset="2"/>
              </a:rPr>
              <a:t>这个角位移的四元数</a:t>
            </a:r>
            <a:r>
              <a:rPr lang="en-US" altLang="zh-CN" smtClean="0">
                <a:ea typeface="宋体" pitchFamily="2" charset="-122"/>
                <a:sym typeface="Symbol" pitchFamily="18" charset="2"/>
              </a:rPr>
              <a:t>,</a:t>
            </a:r>
            <a:r>
              <a:rPr lang="zh-CN" altLang="en-US" smtClean="0">
                <a:ea typeface="宋体" pitchFamily="2" charset="-122"/>
                <a:sym typeface="Symbol" pitchFamily="18" charset="2"/>
              </a:rPr>
              <a:t>可以这样计算</a:t>
            </a:r>
            <a:r>
              <a:rPr lang="en-US" altLang="zh-CN" smtClean="0">
                <a:ea typeface="宋体" pitchFamily="2" charset="-122"/>
                <a:sym typeface="Symbol" pitchFamily="18" charset="2"/>
              </a:rPr>
              <a:t>:q</a:t>
            </a:r>
            <a:r>
              <a:rPr lang="en-US" altLang="zh-CN" baseline="30000" smtClean="0">
                <a:ea typeface="宋体" pitchFamily="2" charset="-122"/>
                <a:sym typeface="Symbol" pitchFamily="18" charset="2"/>
              </a:rPr>
              <a:t>1/3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z="3200" smtClean="0">
                <a:solidFill>
                  <a:srgbClr val="FF0000"/>
                </a:solidFill>
                <a:ea typeface="宋体" pitchFamily="2" charset="-122"/>
              </a:rPr>
              <a:t>四元数插值</a:t>
            </a:r>
            <a:r>
              <a:rPr lang="en-US" altLang="zh-CN" sz="3200" smtClean="0">
                <a:solidFill>
                  <a:srgbClr val="FF0000"/>
                </a:solidFill>
                <a:ea typeface="宋体" pitchFamily="2" charset="-122"/>
              </a:rPr>
              <a:t>——slerp</a:t>
            </a:r>
          </a:p>
        </p:txBody>
      </p:sp>
      <p:sp>
        <p:nvSpPr>
          <p:cNvPr id="40963" name="Rectangle 3"/>
          <p:cNvSpPr>
            <a:spLocks noGrp="1" noChangeArrowheads="1"/>
          </p:cNvSpPr>
          <p:nvPr>
            <p:ph idx="1"/>
          </p:nvPr>
        </p:nvSpPr>
        <p:spPr/>
        <p:txBody>
          <a:bodyPr>
            <a:normAutofit lnSpcReduction="10000"/>
          </a:bodyPr>
          <a:lstStyle/>
          <a:p>
            <a:pPr marL="533400" indent="-533400" eaLnBrk="1" hangingPunct="1">
              <a:lnSpc>
                <a:spcPct val="90000"/>
              </a:lnSpc>
            </a:pPr>
            <a:r>
              <a:rPr lang="zh-CN" altLang="en-US" smtClean="0">
                <a:ea typeface="宋体" pitchFamily="2" charset="-122"/>
              </a:rPr>
              <a:t>考虑标准的线性插值</a:t>
            </a:r>
          </a:p>
          <a:p>
            <a:pPr marL="914400" lvl="1" indent="-457200" eaLnBrk="1" hangingPunct="1">
              <a:lnSpc>
                <a:spcPct val="90000"/>
              </a:lnSpc>
              <a:buFont typeface="Wingdings" pitchFamily="2" charset="2"/>
              <a:buAutoNum type="arabicPeriod"/>
            </a:pPr>
            <a:r>
              <a:rPr lang="zh-CN" altLang="en-US" smtClean="0">
                <a:ea typeface="宋体" pitchFamily="2" charset="-122"/>
              </a:rPr>
              <a:t>计算两个值的差</a:t>
            </a:r>
          </a:p>
          <a:p>
            <a:pPr marL="914400" lvl="1" indent="-457200" eaLnBrk="1" hangingPunct="1">
              <a:lnSpc>
                <a:spcPct val="90000"/>
              </a:lnSpc>
              <a:buFont typeface="Wingdings" pitchFamily="2" charset="2"/>
              <a:buAutoNum type="arabicPeriod"/>
            </a:pPr>
            <a:r>
              <a:rPr lang="zh-CN" altLang="en-US" smtClean="0">
                <a:ea typeface="宋体" pitchFamily="2" charset="-122"/>
              </a:rPr>
              <a:t>取得差的一部分</a:t>
            </a:r>
          </a:p>
          <a:p>
            <a:pPr marL="914400" lvl="1" indent="-457200" eaLnBrk="1" hangingPunct="1">
              <a:lnSpc>
                <a:spcPct val="90000"/>
              </a:lnSpc>
              <a:buFont typeface="Wingdings" pitchFamily="2" charset="2"/>
              <a:buAutoNum type="arabicPeriod"/>
            </a:pPr>
            <a:r>
              <a:rPr lang="zh-CN" altLang="en-US" smtClean="0">
                <a:ea typeface="宋体" pitchFamily="2" charset="-122"/>
              </a:rPr>
              <a:t>在初始值上加上</a:t>
            </a:r>
            <a:r>
              <a:rPr lang="en-US" altLang="zh-CN" smtClean="0">
                <a:ea typeface="宋体" pitchFamily="2" charset="-122"/>
              </a:rPr>
              <a:t>2</a:t>
            </a:r>
            <a:r>
              <a:rPr lang="zh-CN" altLang="en-US" smtClean="0">
                <a:ea typeface="宋体" pitchFamily="2" charset="-122"/>
              </a:rPr>
              <a:t>中的结果</a:t>
            </a:r>
          </a:p>
          <a:p>
            <a:pPr marL="533400" indent="-533400" eaLnBrk="1" hangingPunct="1">
              <a:lnSpc>
                <a:spcPct val="90000"/>
              </a:lnSpc>
            </a:pPr>
            <a:r>
              <a:rPr lang="zh-CN" altLang="en-US" smtClean="0">
                <a:ea typeface="宋体" pitchFamily="2" charset="-122"/>
              </a:rPr>
              <a:t>四元数中的插值也类似</a:t>
            </a:r>
          </a:p>
          <a:p>
            <a:pPr marL="914400" lvl="1" indent="-457200" eaLnBrk="1" hangingPunct="1">
              <a:lnSpc>
                <a:spcPct val="90000"/>
              </a:lnSpc>
              <a:buFont typeface="Wingdings" pitchFamily="2" charset="2"/>
              <a:buAutoNum type="arabicPeriod"/>
            </a:pPr>
            <a:r>
              <a:rPr lang="zh-CN" altLang="en-US" smtClean="0">
                <a:ea typeface="宋体" pitchFamily="2" charset="-122"/>
              </a:rPr>
              <a:t>计算两个四元数的差</a:t>
            </a:r>
          </a:p>
          <a:p>
            <a:pPr marL="914400" lvl="1" indent="-457200" eaLnBrk="1" hangingPunct="1">
              <a:lnSpc>
                <a:spcPct val="90000"/>
              </a:lnSpc>
              <a:buFont typeface="Wingdings" pitchFamily="2" charset="2"/>
              <a:buAutoNum type="arabicPeriod"/>
            </a:pPr>
            <a:endParaRPr lang="zh-CN" altLang="en-US" smtClean="0">
              <a:ea typeface="宋体" pitchFamily="2" charset="-122"/>
            </a:endParaRPr>
          </a:p>
          <a:p>
            <a:pPr marL="914400" lvl="1" indent="-457200" eaLnBrk="1" hangingPunct="1">
              <a:lnSpc>
                <a:spcPct val="90000"/>
              </a:lnSpc>
              <a:buFont typeface="Wingdings" pitchFamily="2" charset="2"/>
              <a:buAutoNum type="arabicPeriod"/>
            </a:pPr>
            <a:r>
              <a:rPr lang="zh-CN" altLang="en-US" smtClean="0">
                <a:ea typeface="宋体" pitchFamily="2" charset="-122"/>
              </a:rPr>
              <a:t>计算差的一部分</a:t>
            </a:r>
          </a:p>
          <a:p>
            <a:pPr marL="914400" lvl="1" indent="-457200" eaLnBrk="1" hangingPunct="1">
              <a:lnSpc>
                <a:spcPct val="90000"/>
              </a:lnSpc>
              <a:buFont typeface="Wingdings" pitchFamily="2" charset="2"/>
              <a:buAutoNum type="arabicPeriod"/>
            </a:pPr>
            <a:endParaRPr lang="zh-CN" altLang="en-US" smtClean="0">
              <a:ea typeface="宋体" pitchFamily="2" charset="-122"/>
            </a:endParaRPr>
          </a:p>
          <a:p>
            <a:pPr marL="914400" lvl="1" indent="-457200" eaLnBrk="1" hangingPunct="1">
              <a:lnSpc>
                <a:spcPct val="90000"/>
              </a:lnSpc>
              <a:buFont typeface="Wingdings" pitchFamily="2" charset="2"/>
              <a:buAutoNum type="arabicPeriod"/>
            </a:pPr>
            <a:r>
              <a:rPr lang="zh-CN" altLang="en-US" smtClean="0">
                <a:ea typeface="宋体" pitchFamily="2" charset="-122"/>
              </a:rPr>
              <a:t>在初始值上加上</a:t>
            </a:r>
            <a:r>
              <a:rPr lang="en-US" altLang="zh-CN" smtClean="0">
                <a:ea typeface="宋体" pitchFamily="2" charset="-122"/>
              </a:rPr>
              <a:t>2</a:t>
            </a:r>
            <a:r>
              <a:rPr lang="zh-CN" altLang="en-US" smtClean="0">
                <a:ea typeface="宋体" pitchFamily="2" charset="-122"/>
              </a:rPr>
              <a:t>的结果</a:t>
            </a:r>
          </a:p>
          <a:p>
            <a:pPr marL="533400" indent="-533400" eaLnBrk="1" hangingPunct="1">
              <a:lnSpc>
                <a:spcPct val="90000"/>
              </a:lnSpc>
            </a:pPr>
            <a:endParaRPr lang="en-US" altLang="zh-CN" smtClean="0">
              <a:ea typeface="宋体" pitchFamily="2" charset="-122"/>
            </a:endParaRPr>
          </a:p>
        </p:txBody>
      </p:sp>
      <p:sp>
        <p:nvSpPr>
          <p:cNvPr id="40964" name="Rectangle 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5" name="Object 5"/>
          <p:cNvGraphicFramePr>
            <a:graphicFrameLocks noChangeAspect="1"/>
          </p:cNvGraphicFramePr>
          <p:nvPr/>
        </p:nvGraphicFramePr>
        <p:xfrm>
          <a:off x="4953000" y="1676400"/>
          <a:ext cx="3657600" cy="1076325"/>
        </p:xfrm>
        <a:graphic>
          <a:graphicData uri="http://schemas.openxmlformats.org/presentationml/2006/ole">
            <mc:AlternateContent xmlns:mc="http://schemas.openxmlformats.org/markup-compatibility/2006">
              <mc:Choice xmlns:v="urn:schemas-microsoft-com:vml" Requires="v">
                <p:oleObj spid="_x0000_s41024" name="公式" r:id="rId3" imgW="1549400" imgH="457200" progId="Equation.3">
                  <p:embed/>
                </p:oleObj>
              </mc:Choice>
              <mc:Fallback>
                <p:oleObj name="公式" r:id="rId3" imgW="15494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76400"/>
                        <a:ext cx="36576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7" name="Object 7"/>
          <p:cNvGraphicFramePr>
            <a:graphicFrameLocks noChangeAspect="1"/>
          </p:cNvGraphicFramePr>
          <p:nvPr/>
        </p:nvGraphicFramePr>
        <p:xfrm>
          <a:off x="4876800" y="3657600"/>
          <a:ext cx="1600200" cy="568325"/>
        </p:xfrm>
        <a:graphic>
          <a:graphicData uri="http://schemas.openxmlformats.org/presentationml/2006/ole">
            <mc:AlternateContent xmlns:mc="http://schemas.openxmlformats.org/markup-compatibility/2006">
              <mc:Choice xmlns:v="urn:schemas-microsoft-com:vml" Requires="v">
                <p:oleObj spid="_x0000_s41025" name="公式" r:id="rId5" imgW="723586" imgH="253890" progId="Equation.3">
                  <p:embed/>
                </p:oleObj>
              </mc:Choice>
              <mc:Fallback>
                <p:oleObj name="公式" r:id="rId5" imgW="723586" imgH="25389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657600"/>
                        <a:ext cx="1600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8"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9" name="Object 9"/>
          <p:cNvGraphicFramePr>
            <a:graphicFrameLocks noChangeAspect="1"/>
          </p:cNvGraphicFramePr>
          <p:nvPr/>
        </p:nvGraphicFramePr>
        <p:xfrm>
          <a:off x="4876800" y="4572000"/>
          <a:ext cx="685800" cy="587375"/>
        </p:xfrm>
        <a:graphic>
          <a:graphicData uri="http://schemas.openxmlformats.org/presentationml/2006/ole">
            <mc:AlternateContent xmlns:mc="http://schemas.openxmlformats.org/markup-compatibility/2006">
              <mc:Choice xmlns:v="urn:schemas-microsoft-com:vml" Requires="v">
                <p:oleObj spid="_x0000_s41026" name="公式" r:id="rId7" imgW="266584" imgH="228501" progId="Equation.3">
                  <p:embed/>
                </p:oleObj>
              </mc:Choice>
              <mc:Fallback>
                <p:oleObj name="公式" r:id="rId7" imgW="266584"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572000"/>
                        <a:ext cx="685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0"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71" name="Object 11"/>
          <p:cNvGraphicFramePr>
            <a:graphicFrameLocks noChangeAspect="1"/>
          </p:cNvGraphicFramePr>
          <p:nvPr/>
        </p:nvGraphicFramePr>
        <p:xfrm>
          <a:off x="5486400" y="5462588"/>
          <a:ext cx="914400" cy="557212"/>
        </p:xfrm>
        <a:graphic>
          <a:graphicData uri="http://schemas.openxmlformats.org/presentationml/2006/ole">
            <mc:AlternateContent xmlns:mc="http://schemas.openxmlformats.org/markup-compatibility/2006">
              <mc:Choice xmlns:v="urn:schemas-microsoft-com:vml" Requires="v">
                <p:oleObj spid="_x0000_s41027" name="公式" r:id="rId9" imgW="393529" imgH="241195" progId="Equation.3">
                  <p:embed/>
                </p:oleObj>
              </mc:Choice>
              <mc:Fallback>
                <p:oleObj name="公式" r:id="rId9" imgW="393529" imgH="24119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5462588"/>
                        <a:ext cx="9144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z="3200" smtClean="0">
                <a:ea typeface="宋体" pitchFamily="2" charset="-122"/>
              </a:rPr>
              <a:t>结论</a:t>
            </a:r>
          </a:p>
        </p:txBody>
      </p:sp>
      <p:sp>
        <p:nvSpPr>
          <p:cNvPr id="41987" name="Rectangle 3"/>
          <p:cNvSpPr>
            <a:spLocks noGrp="1" noChangeArrowheads="1"/>
          </p:cNvSpPr>
          <p:nvPr>
            <p:ph idx="1"/>
          </p:nvPr>
        </p:nvSpPr>
        <p:spPr/>
        <p:txBody>
          <a:bodyPr/>
          <a:lstStyle/>
          <a:p>
            <a:pPr eaLnBrk="1" hangingPunct="1"/>
            <a:endParaRPr lang="zh-CN" altLang="zh-CN" smtClean="0">
              <a:ea typeface="宋体" pitchFamily="2" charset="-122"/>
            </a:endParaRPr>
          </a:p>
        </p:txBody>
      </p:sp>
      <p:sp>
        <p:nvSpPr>
          <p:cNvPr id="41988" name="Rectangle 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89" name="Object 5"/>
          <p:cNvGraphicFramePr>
            <a:graphicFrameLocks noChangeAspect="1"/>
          </p:cNvGraphicFramePr>
          <p:nvPr/>
        </p:nvGraphicFramePr>
        <p:xfrm>
          <a:off x="2209800" y="3352800"/>
          <a:ext cx="4953000" cy="830263"/>
        </p:xfrm>
        <a:graphic>
          <a:graphicData uri="http://schemas.openxmlformats.org/presentationml/2006/ole">
            <mc:AlternateContent xmlns:mc="http://schemas.openxmlformats.org/markup-compatibility/2006">
              <mc:Choice xmlns:v="urn:schemas-microsoft-com:vml" Requires="v">
                <p:oleObj spid="_x0000_s42003" name="公式" r:id="rId3" imgW="1651000" imgH="279400" progId="Equation.3">
                  <p:embed/>
                </p:oleObj>
              </mc:Choice>
              <mc:Fallback>
                <p:oleObj name="公式" r:id="rId3" imgW="1651000" imgH="279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52800"/>
                        <a:ext cx="495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754205421"/>
              </p:ext>
            </p:extLst>
          </p:nvPr>
        </p:nvGraphicFramePr>
        <p:xfrm>
          <a:off x="372284" y="1216455"/>
          <a:ext cx="8238316" cy="3803855"/>
        </p:xfrm>
        <a:graphic>
          <a:graphicData uri="http://schemas.openxmlformats.org/drawingml/2006/table">
            <a:tbl>
              <a:tblPr firstRow="1" firstCol="1" lastRow="1" lastCol="1" bandRow="1" bandCol="1"/>
              <a:tblGrid>
                <a:gridCol w="2059096"/>
                <a:gridCol w="2059096"/>
                <a:gridCol w="2060062"/>
                <a:gridCol w="2060062"/>
              </a:tblGrid>
              <a:tr h="299681">
                <a:tc>
                  <a:txBody>
                    <a:bodyPr/>
                    <a:lstStyle/>
                    <a:p>
                      <a:pPr algn="l">
                        <a:spcAft>
                          <a:spcPts val="0"/>
                        </a:spcAft>
                      </a:pPr>
                      <a:r>
                        <a:rPr lang="zh-CN" sz="1600" kern="0">
                          <a:effectLst/>
                          <a:latin typeface="Calibri"/>
                          <a:ea typeface="宋体"/>
                          <a:cs typeface="宋体"/>
                        </a:rPr>
                        <a:t>任务</a:t>
                      </a:r>
                      <a:r>
                        <a:rPr lang="en-US" sz="1600" kern="0">
                          <a:effectLst/>
                          <a:latin typeface="Times New Roman"/>
                          <a:ea typeface="宋体"/>
                          <a:cs typeface="Times New Roman"/>
                        </a:rPr>
                        <a:t>/</a:t>
                      </a:r>
                      <a:r>
                        <a:rPr lang="zh-CN" sz="1600" kern="0">
                          <a:effectLst/>
                          <a:latin typeface="Calibri"/>
                          <a:ea typeface="宋体"/>
                          <a:cs typeface="宋体"/>
                        </a:rPr>
                        <a:t>性质</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旋转矩阵</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欧拉角</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四元数</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094">
                <a:tc>
                  <a:txBody>
                    <a:bodyPr/>
                    <a:lstStyle/>
                    <a:p>
                      <a:pPr algn="l">
                        <a:spcAft>
                          <a:spcPts val="0"/>
                        </a:spcAft>
                      </a:pPr>
                      <a:r>
                        <a:rPr lang="zh-CN" sz="1600" kern="0">
                          <a:effectLst/>
                          <a:latin typeface="Calibri"/>
                          <a:ea typeface="宋体"/>
                          <a:cs typeface="宋体"/>
                        </a:rPr>
                        <a:t>在坐标系间</a:t>
                      </a:r>
                      <a:r>
                        <a:rPr lang="en-US" sz="1600" kern="0">
                          <a:effectLst/>
                          <a:latin typeface="Times New Roman"/>
                          <a:ea typeface="宋体"/>
                          <a:cs typeface="Times New Roman"/>
                        </a:rPr>
                        <a:t>(</a:t>
                      </a:r>
                      <a:r>
                        <a:rPr lang="zh-CN" sz="1600" kern="0">
                          <a:effectLst/>
                          <a:latin typeface="Calibri"/>
                          <a:ea typeface="宋体"/>
                          <a:cs typeface="宋体"/>
                        </a:rPr>
                        <a:t>物体和惯性</a:t>
                      </a:r>
                      <a:r>
                        <a:rPr lang="en-US" sz="1600" kern="0">
                          <a:effectLst/>
                          <a:latin typeface="Times New Roman"/>
                          <a:ea typeface="宋体"/>
                          <a:cs typeface="Times New Roman"/>
                        </a:rPr>
                        <a:t>)</a:t>
                      </a:r>
                      <a:r>
                        <a:rPr lang="zh-CN" sz="1600" kern="0">
                          <a:effectLst/>
                          <a:latin typeface="Calibri"/>
                          <a:ea typeface="宋体"/>
                          <a:cs typeface="宋体"/>
                        </a:rPr>
                        <a:t>旋转点</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能</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不能</a:t>
                      </a:r>
                      <a:r>
                        <a:rPr lang="en-US" sz="1600" kern="0">
                          <a:effectLst/>
                          <a:latin typeface="Times New Roman"/>
                          <a:ea typeface="宋体"/>
                          <a:cs typeface="Times New Roman"/>
                        </a:rPr>
                        <a:t>(</a:t>
                      </a:r>
                      <a:r>
                        <a:rPr lang="zh-CN" sz="1600" kern="0">
                          <a:effectLst/>
                          <a:latin typeface="Calibri"/>
                          <a:ea typeface="宋体"/>
                          <a:cs typeface="宋体"/>
                        </a:rPr>
                        <a:t>必须转换到矩阵</a:t>
                      </a:r>
                      <a:r>
                        <a:rPr lang="en-US" sz="1600" kern="0">
                          <a:effectLst/>
                          <a:latin typeface="Times New Roman"/>
                          <a:ea typeface="宋体"/>
                          <a:cs typeface="Times New Roman"/>
                        </a:rPr>
                        <a:t>)</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不能</a:t>
                      </a:r>
                      <a:r>
                        <a:rPr lang="en-US" sz="1600" kern="0">
                          <a:effectLst/>
                          <a:latin typeface="Times New Roman"/>
                          <a:ea typeface="宋体"/>
                          <a:cs typeface="Times New Roman"/>
                        </a:rPr>
                        <a:t>(</a:t>
                      </a:r>
                      <a:r>
                        <a:rPr lang="zh-CN" sz="1600" kern="0">
                          <a:effectLst/>
                          <a:latin typeface="Calibri"/>
                          <a:ea typeface="宋体"/>
                          <a:cs typeface="宋体"/>
                        </a:rPr>
                        <a:t>必须转换到矩阵</a:t>
                      </a:r>
                      <a:r>
                        <a:rPr lang="en-US" sz="1600" kern="0">
                          <a:effectLst/>
                          <a:latin typeface="Times New Roman"/>
                          <a:ea typeface="宋体"/>
                          <a:cs typeface="Times New Roman"/>
                        </a:rPr>
                        <a:t>)</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0834">
                <a:tc>
                  <a:txBody>
                    <a:bodyPr/>
                    <a:lstStyle/>
                    <a:p>
                      <a:pPr algn="l">
                        <a:spcAft>
                          <a:spcPts val="0"/>
                        </a:spcAft>
                      </a:pPr>
                      <a:r>
                        <a:rPr lang="zh-CN" sz="1600" kern="0">
                          <a:effectLst/>
                          <a:latin typeface="Calibri"/>
                          <a:ea typeface="宋体"/>
                          <a:cs typeface="宋体"/>
                        </a:rPr>
                        <a:t>连接或增量旋转</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能</a:t>
                      </a:r>
                      <a:r>
                        <a:rPr lang="zh-CN" sz="1600" kern="0">
                          <a:effectLst/>
                          <a:latin typeface="Times New Roman"/>
                          <a:ea typeface="宋体"/>
                          <a:cs typeface="Times New Roman"/>
                        </a:rPr>
                        <a:t>，</a:t>
                      </a:r>
                      <a:r>
                        <a:rPr lang="zh-CN" sz="1600" kern="0">
                          <a:effectLst/>
                          <a:latin typeface="Calibri"/>
                          <a:ea typeface="宋体"/>
                          <a:cs typeface="宋体"/>
                        </a:rPr>
                        <a:t>但经常比四元数慢</a:t>
                      </a:r>
                      <a:r>
                        <a:rPr lang="zh-CN" sz="1600" kern="0">
                          <a:effectLst/>
                          <a:latin typeface="Times New Roman"/>
                          <a:ea typeface="宋体"/>
                          <a:cs typeface="Times New Roman"/>
                        </a:rPr>
                        <a:t>，</a:t>
                      </a:r>
                      <a:r>
                        <a:rPr lang="zh-CN" sz="1600" kern="0">
                          <a:effectLst/>
                          <a:latin typeface="Calibri"/>
                          <a:ea typeface="宋体"/>
                          <a:cs typeface="宋体"/>
                        </a:rPr>
                        <a:t>要注意矩阵蠕变的情况</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不能</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能</a:t>
                      </a:r>
                      <a:r>
                        <a:rPr lang="zh-CN" sz="1600" kern="0">
                          <a:effectLst/>
                          <a:latin typeface="Times New Roman"/>
                          <a:ea typeface="宋体"/>
                          <a:cs typeface="Times New Roman"/>
                        </a:rPr>
                        <a:t>，</a:t>
                      </a:r>
                      <a:r>
                        <a:rPr lang="zh-CN" sz="1600" kern="0">
                          <a:effectLst/>
                          <a:latin typeface="Calibri"/>
                          <a:ea typeface="宋体"/>
                          <a:cs typeface="宋体"/>
                        </a:rPr>
                        <a:t>比矩阵快</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223">
                <a:tc>
                  <a:txBody>
                    <a:bodyPr/>
                    <a:lstStyle/>
                    <a:p>
                      <a:pPr algn="l">
                        <a:spcAft>
                          <a:spcPts val="0"/>
                        </a:spcAft>
                      </a:pPr>
                      <a:r>
                        <a:rPr lang="zh-CN" sz="1600" kern="0">
                          <a:effectLst/>
                          <a:latin typeface="Calibri"/>
                          <a:ea typeface="宋体"/>
                          <a:cs typeface="宋体"/>
                        </a:rPr>
                        <a:t>插值</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基本上不能</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能</a:t>
                      </a:r>
                      <a:r>
                        <a:rPr lang="zh-CN" sz="1600" kern="0">
                          <a:effectLst/>
                          <a:latin typeface="Times New Roman"/>
                          <a:ea typeface="宋体"/>
                          <a:cs typeface="Times New Roman"/>
                        </a:rPr>
                        <a:t>，</a:t>
                      </a:r>
                      <a:r>
                        <a:rPr lang="zh-CN" sz="1600" kern="0">
                          <a:effectLst/>
                          <a:latin typeface="Calibri"/>
                          <a:ea typeface="宋体"/>
                          <a:cs typeface="宋体"/>
                        </a:rPr>
                        <a:t>但可能遭遇万向节死锁或其他问题</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Times New Roman"/>
                          <a:ea typeface="宋体"/>
                          <a:cs typeface="Times New Roman"/>
                        </a:rPr>
                        <a:t>球面线性插值提供了平滑插值</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11">
                <a:tc>
                  <a:txBody>
                    <a:bodyPr/>
                    <a:lstStyle/>
                    <a:p>
                      <a:pPr algn="l">
                        <a:spcAft>
                          <a:spcPts val="0"/>
                        </a:spcAft>
                      </a:pPr>
                      <a:r>
                        <a:rPr lang="zh-CN" sz="1600" kern="0">
                          <a:effectLst/>
                          <a:latin typeface="Calibri"/>
                          <a:ea typeface="宋体"/>
                          <a:cs typeface="宋体"/>
                        </a:rPr>
                        <a:t>易用程度</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难</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易</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难</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11">
                <a:tc>
                  <a:txBody>
                    <a:bodyPr/>
                    <a:lstStyle/>
                    <a:p>
                      <a:pPr algn="l">
                        <a:spcAft>
                          <a:spcPts val="0"/>
                        </a:spcAft>
                      </a:pPr>
                      <a:r>
                        <a:rPr lang="zh-CN" sz="1600" kern="0">
                          <a:effectLst/>
                          <a:latin typeface="Calibri"/>
                          <a:ea typeface="宋体"/>
                          <a:cs typeface="宋体"/>
                        </a:rPr>
                        <a:t>在内存或文件中存储</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effectLst/>
                          <a:latin typeface="Times New Roman"/>
                          <a:ea typeface="宋体"/>
                          <a:cs typeface="Times New Roman"/>
                        </a:rPr>
                        <a:t>9</a:t>
                      </a:r>
                      <a:r>
                        <a:rPr lang="zh-CN" sz="1600" kern="0">
                          <a:effectLst/>
                          <a:latin typeface="Calibri"/>
                          <a:ea typeface="宋体"/>
                          <a:cs typeface="宋体"/>
                        </a:rPr>
                        <a:t>个数</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effectLst/>
                          <a:latin typeface="Times New Roman"/>
                          <a:ea typeface="宋体"/>
                          <a:cs typeface="Times New Roman"/>
                        </a:rPr>
                        <a:t>3</a:t>
                      </a:r>
                      <a:r>
                        <a:rPr lang="zh-CN" sz="1600" kern="0">
                          <a:effectLst/>
                          <a:latin typeface="Calibri"/>
                          <a:ea typeface="宋体"/>
                          <a:cs typeface="宋体"/>
                        </a:rPr>
                        <a:t>个数</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effectLst/>
                          <a:latin typeface="Times New Roman"/>
                          <a:ea typeface="宋体"/>
                          <a:cs typeface="Times New Roman"/>
                        </a:rPr>
                        <a:t>4</a:t>
                      </a:r>
                      <a:r>
                        <a:rPr lang="zh-CN" sz="1600" kern="0">
                          <a:effectLst/>
                          <a:latin typeface="Calibri"/>
                          <a:ea typeface="宋体"/>
                          <a:cs typeface="宋体"/>
                        </a:rPr>
                        <a:t>个数</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223">
                <a:tc>
                  <a:txBody>
                    <a:bodyPr/>
                    <a:lstStyle/>
                    <a:p>
                      <a:pPr algn="l">
                        <a:spcAft>
                          <a:spcPts val="0"/>
                        </a:spcAft>
                      </a:pPr>
                      <a:r>
                        <a:rPr lang="zh-CN" sz="1600" kern="0">
                          <a:effectLst/>
                          <a:latin typeface="Calibri"/>
                          <a:ea typeface="宋体"/>
                          <a:cs typeface="宋体"/>
                        </a:rPr>
                        <a:t>对给定方位的表达方式是否唯一</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是</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不是</a:t>
                      </a:r>
                      <a:r>
                        <a:rPr lang="zh-CN" sz="1600" kern="0">
                          <a:effectLst/>
                          <a:latin typeface="Times New Roman"/>
                          <a:ea typeface="宋体"/>
                          <a:cs typeface="Times New Roman"/>
                        </a:rPr>
                        <a:t>，</a:t>
                      </a:r>
                      <a:r>
                        <a:rPr lang="zh-CN" sz="1600" kern="0">
                          <a:effectLst/>
                          <a:latin typeface="Calibri"/>
                          <a:ea typeface="宋体"/>
                          <a:cs typeface="宋体"/>
                        </a:rPr>
                        <a:t>对同一方位有无数多种方法</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不是</a:t>
                      </a:r>
                      <a:r>
                        <a:rPr lang="zh-CN" sz="1600" kern="0">
                          <a:effectLst/>
                          <a:latin typeface="Times New Roman"/>
                          <a:ea typeface="宋体"/>
                          <a:cs typeface="Times New Roman"/>
                        </a:rPr>
                        <a:t>，</a:t>
                      </a:r>
                      <a:r>
                        <a:rPr lang="zh-CN" sz="1600" kern="0">
                          <a:effectLst/>
                          <a:latin typeface="Calibri"/>
                          <a:ea typeface="宋体"/>
                          <a:cs typeface="宋体"/>
                        </a:rPr>
                        <a:t>有两种方法</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0834">
                <a:tc>
                  <a:txBody>
                    <a:bodyPr/>
                    <a:lstStyle/>
                    <a:p>
                      <a:pPr algn="l">
                        <a:spcAft>
                          <a:spcPts val="0"/>
                        </a:spcAft>
                      </a:pPr>
                      <a:r>
                        <a:rPr lang="zh-CN" sz="1600" kern="0">
                          <a:effectLst/>
                          <a:latin typeface="Calibri"/>
                          <a:ea typeface="宋体"/>
                          <a:cs typeface="宋体"/>
                        </a:rPr>
                        <a:t>可能导致的问题</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矩阵蠕变</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effectLst/>
                          <a:latin typeface="Calibri"/>
                          <a:ea typeface="宋体"/>
                          <a:cs typeface="宋体"/>
                        </a:rPr>
                        <a:t>任意三个数都能构成合法的欧拉角</a:t>
                      </a:r>
                      <a:endParaRPr lang="zh-CN" sz="1600" kern="10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effectLst/>
                          <a:latin typeface="Calibri"/>
                          <a:ea typeface="宋体"/>
                          <a:cs typeface="宋体"/>
                        </a:rPr>
                        <a:t>可能会出现误差积累</a:t>
                      </a:r>
                      <a:r>
                        <a:rPr lang="zh-CN" sz="1600" kern="0" dirty="0">
                          <a:effectLst/>
                          <a:latin typeface="Times New Roman"/>
                          <a:ea typeface="宋体"/>
                          <a:cs typeface="Times New Roman"/>
                        </a:rPr>
                        <a:t>，</a:t>
                      </a:r>
                      <a:r>
                        <a:rPr lang="zh-CN" sz="1600" kern="0" dirty="0">
                          <a:effectLst/>
                          <a:latin typeface="Calibri"/>
                          <a:ea typeface="宋体"/>
                          <a:cs typeface="宋体"/>
                        </a:rPr>
                        <a:t>从而产生非法的四元数</a:t>
                      </a:r>
                      <a:endParaRPr lang="zh-CN" sz="1600" kern="100" dirty="0">
                        <a:effectLst/>
                        <a:latin typeface="Calibri"/>
                        <a:ea typeface="宋体"/>
                        <a:cs typeface="Times New Roman"/>
                      </a:endParaRPr>
                    </a:p>
                  </a:txBody>
                  <a:tcPr marL="104405" marR="1044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12302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z="3200" smtClean="0">
                <a:ea typeface="宋体" pitchFamily="2" charset="-122"/>
              </a:rPr>
              <a:t>建模方法</a:t>
            </a:r>
          </a:p>
        </p:txBody>
      </p:sp>
      <p:sp>
        <p:nvSpPr>
          <p:cNvPr id="43011" name="Rectangle 3"/>
          <p:cNvSpPr>
            <a:spLocks noGrp="1" noChangeArrowheads="1"/>
          </p:cNvSpPr>
          <p:nvPr>
            <p:ph idx="1"/>
          </p:nvPr>
        </p:nvSpPr>
        <p:spPr/>
        <p:txBody>
          <a:bodyPr>
            <a:normAutofit fontScale="92500"/>
          </a:bodyPr>
          <a:lstStyle/>
          <a:p>
            <a:pPr eaLnBrk="1" hangingPunct="1"/>
            <a:r>
              <a:rPr lang="zh-CN" altLang="en-US" smtClean="0">
                <a:ea typeface="宋体" pitchFamily="2" charset="-122"/>
              </a:rPr>
              <a:t>多边形网格</a:t>
            </a:r>
          </a:p>
          <a:p>
            <a:pPr lvl="1" eaLnBrk="1" hangingPunct="1"/>
            <a:r>
              <a:rPr lang="zh-CN" altLang="en-US" smtClean="0">
                <a:ea typeface="宋体" pitchFamily="2" charset="-122"/>
              </a:rPr>
              <a:t>最常用的方法</a:t>
            </a:r>
          </a:p>
          <a:p>
            <a:pPr lvl="1" eaLnBrk="1" hangingPunct="1"/>
            <a:r>
              <a:rPr lang="zh-CN" altLang="en-US" smtClean="0">
                <a:ea typeface="宋体" pitchFamily="2" charset="-122"/>
              </a:rPr>
              <a:t>应该考虑是否有必要用大量的多边形来表示物体</a:t>
            </a:r>
          </a:p>
          <a:p>
            <a:pPr eaLnBrk="1" hangingPunct="1"/>
            <a:r>
              <a:rPr lang="zh-CN" altLang="en-US" smtClean="0">
                <a:ea typeface="宋体" pitchFamily="2" charset="-122"/>
              </a:rPr>
              <a:t>参数化方法</a:t>
            </a:r>
          </a:p>
          <a:p>
            <a:pPr lvl="1" eaLnBrk="1" hangingPunct="1"/>
            <a:r>
              <a:rPr lang="zh-CN" altLang="en-US" smtClean="0">
                <a:ea typeface="宋体" pitchFamily="2" charset="-122"/>
              </a:rPr>
              <a:t>优点：经济实惠</a:t>
            </a:r>
          </a:p>
          <a:p>
            <a:pPr lvl="1" eaLnBrk="1" hangingPunct="1"/>
            <a:r>
              <a:rPr lang="zh-CN" altLang="en-US" smtClean="0">
                <a:ea typeface="宋体" pitchFamily="2" charset="-122"/>
              </a:rPr>
              <a:t>缺点：难以控制</a:t>
            </a:r>
          </a:p>
          <a:p>
            <a:pPr eaLnBrk="1" hangingPunct="1"/>
            <a:r>
              <a:rPr lang="en-US" altLang="zh-CN" smtClean="0">
                <a:ea typeface="宋体" pitchFamily="2" charset="-122"/>
                <a:hlinkClick r:id="rId3" action="ppaction://hlinkfile"/>
              </a:rPr>
              <a:t>CGS(</a:t>
            </a:r>
            <a:r>
              <a:rPr lang="zh-CN" altLang="en-US" smtClean="0">
                <a:ea typeface="宋体" pitchFamily="2" charset="-122"/>
                <a:hlinkClick r:id="rId3" action="ppaction://hlinkfile"/>
              </a:rPr>
              <a:t>实体几何方法</a:t>
            </a:r>
            <a:r>
              <a:rPr lang="en-US" altLang="zh-CN" smtClean="0">
                <a:ea typeface="宋体" pitchFamily="2" charset="-122"/>
                <a:hlinkClick r:id="rId3" action="ppaction://hlinkfile"/>
              </a:rPr>
              <a:t>Constructive Solid Geometry)</a:t>
            </a:r>
            <a:endParaRPr lang="en-US" altLang="zh-CN" smtClean="0">
              <a:ea typeface="宋体" pitchFamily="2" charset="-122"/>
            </a:endParaRPr>
          </a:p>
          <a:p>
            <a:pPr lvl="1" eaLnBrk="1" hangingPunct="1"/>
            <a:r>
              <a:rPr lang="zh-CN" altLang="en-US" smtClean="0">
                <a:ea typeface="宋体" pitchFamily="2" charset="-122"/>
              </a:rPr>
              <a:t>现实中的许多物体可以用基本的形状或几何元素组成</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200" dirty="0" smtClean="0">
                <a:ea typeface="宋体" pitchFamily="2" charset="-122"/>
              </a:rPr>
              <a:t>建模方法：多边形</a:t>
            </a:r>
            <a:r>
              <a:rPr lang="zh-CN" altLang="en-US" sz="3200" dirty="0" smtClean="0">
                <a:ea typeface="宋体" pitchFamily="2" charset="-122"/>
              </a:rPr>
              <a:t>网格</a:t>
            </a:r>
            <a:endParaRPr lang="en-US" altLang="zh-CN" sz="3200" dirty="0" smtClean="0">
              <a:ea typeface="宋体" pitchFamily="2" charset="-122"/>
            </a:endParaRPr>
          </a:p>
        </p:txBody>
      </p:sp>
      <p:sp>
        <p:nvSpPr>
          <p:cNvPr id="44035" name="Rectangle 3"/>
          <p:cNvSpPr>
            <a:spLocks noGrp="1" noChangeArrowheads="1"/>
          </p:cNvSpPr>
          <p:nvPr>
            <p:ph idx="1"/>
          </p:nvPr>
        </p:nvSpPr>
        <p:spPr/>
        <p:txBody>
          <a:bodyPr/>
          <a:lstStyle/>
          <a:p>
            <a:pPr eaLnBrk="1" hangingPunct="1"/>
            <a:r>
              <a:rPr lang="zh-CN" altLang="en-US" smtClean="0">
                <a:ea typeface="宋体" pitchFamily="2" charset="-122"/>
              </a:rPr>
              <a:t>如何减少传输信息量</a:t>
            </a:r>
          </a:p>
          <a:p>
            <a:pPr lvl="1" eaLnBrk="1" hangingPunct="1"/>
            <a:r>
              <a:rPr lang="zh-CN" altLang="en-US" smtClean="0">
                <a:ea typeface="宋体" pitchFamily="2" charset="-122"/>
              </a:rPr>
              <a:t>减少发送每个多边形顶点的信息</a:t>
            </a:r>
          </a:p>
          <a:p>
            <a:pPr lvl="1" eaLnBrk="1" hangingPunct="1"/>
            <a:r>
              <a:rPr lang="zh-CN" altLang="en-US" smtClean="0">
                <a:ea typeface="宋体" pitchFamily="2" charset="-122"/>
              </a:rPr>
              <a:t>利用三角形链等减少多边形顶点数量</a:t>
            </a:r>
          </a:p>
          <a:p>
            <a:pPr lvl="1" eaLnBrk="1" hangingPunct="1"/>
            <a:r>
              <a:rPr lang="en-US" altLang="zh-CN" smtClean="0">
                <a:ea typeface="宋体" pitchFamily="2" charset="-122"/>
              </a:rPr>
              <a:t>LOD</a:t>
            </a:r>
            <a:r>
              <a:rPr lang="zh-CN" altLang="en-US" smtClean="0">
                <a:ea typeface="宋体" pitchFamily="2" charset="-122"/>
              </a:rPr>
              <a:t>（细节层次，</a:t>
            </a:r>
            <a:r>
              <a:rPr lang="en-US" altLang="zh-CN" smtClean="0">
                <a:ea typeface="宋体" pitchFamily="2" charset="-122"/>
              </a:rPr>
              <a:t>Level of Detail</a:t>
            </a:r>
            <a:r>
              <a:rPr lang="zh-CN" altLang="en-US" smtClean="0">
                <a:ea typeface="宋体" pitchFamily="2" charset="-122"/>
              </a:rPr>
              <a:t>）</a:t>
            </a:r>
          </a:p>
          <a:p>
            <a:pPr eaLnBrk="1" hangingPunct="1"/>
            <a:endParaRPr lang="zh-CN" altLang="en-US" smtClean="0">
              <a:ea typeface="宋体" pitchFamily="2" charset="-122"/>
            </a:endParaRPr>
          </a:p>
          <a:p>
            <a:pPr eaLnBrk="1" hangingPunct="1"/>
            <a:r>
              <a:rPr lang="zh-CN" altLang="en-US" smtClean="0">
                <a:ea typeface="宋体" pitchFamily="2" charset="-122"/>
              </a:rPr>
              <a:t>几何形状压缩</a:t>
            </a:r>
          </a:p>
          <a:p>
            <a:pPr eaLnBrk="1" hangingPunct="1"/>
            <a:endParaRPr lang="zh-CN" altLang="en-US" smtClean="0">
              <a:ea typeface="宋体" pitchFamily="2" charset="-122"/>
            </a:endParaRPr>
          </a:p>
          <a:p>
            <a:pPr eaLnBrk="1" hangingPunct="1"/>
            <a:r>
              <a:rPr lang="en-US" altLang="zh-CN" smtClean="0">
                <a:ea typeface="宋体" pitchFamily="2" charset="-122"/>
              </a:rPr>
              <a:t>LOD</a:t>
            </a:r>
            <a:r>
              <a:rPr lang="zh-CN" altLang="en-US" smtClean="0">
                <a:ea typeface="宋体" pitchFamily="2" charset="-122"/>
              </a:rPr>
              <a:t>介绍</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3200" smtClean="0">
                <a:ea typeface="宋体" pitchFamily="2" charset="-122"/>
              </a:rPr>
              <a:t>建模方法：地形</a:t>
            </a:r>
          </a:p>
        </p:txBody>
      </p:sp>
      <p:sp>
        <p:nvSpPr>
          <p:cNvPr id="45059" name="Rectangle 3"/>
          <p:cNvSpPr>
            <a:spLocks noGrp="1" noChangeArrowheads="1"/>
          </p:cNvSpPr>
          <p:nvPr>
            <p:ph idx="1"/>
          </p:nvPr>
        </p:nvSpPr>
        <p:spPr/>
        <p:txBody>
          <a:bodyPr/>
          <a:lstStyle/>
          <a:p>
            <a:pPr eaLnBrk="1" hangingPunct="1"/>
            <a:r>
              <a:rPr lang="zh-CN" altLang="en-US" smtClean="0">
                <a:ea typeface="宋体" pitchFamily="2" charset="-122"/>
              </a:rPr>
              <a:t>简单的高度场地形</a:t>
            </a:r>
          </a:p>
          <a:p>
            <a:pPr eaLnBrk="1" hangingPunct="1"/>
            <a:endParaRPr lang="zh-CN" altLang="en-US" smtClean="0">
              <a:ea typeface="宋体" pitchFamily="2" charset="-122"/>
            </a:endParaRPr>
          </a:p>
          <a:p>
            <a:pPr eaLnBrk="1" hangingPunct="1"/>
            <a:r>
              <a:rPr lang="zh-CN" altLang="en-US" smtClean="0">
                <a:ea typeface="宋体" pitchFamily="2" charset="-122"/>
              </a:rPr>
              <a:t>分形的地形建模过程</a:t>
            </a:r>
          </a:p>
          <a:p>
            <a:pPr eaLnBrk="1" hangingPunct="1"/>
            <a:endParaRPr lang="zh-CN" altLang="en-US" smtClean="0">
              <a:ea typeface="宋体" pitchFamily="2" charset="-122"/>
            </a:endParaRPr>
          </a:p>
          <a:p>
            <a:pPr eaLnBrk="1" hangingPunct="1"/>
            <a:r>
              <a:rPr lang="zh-CN" altLang="en-US" smtClean="0">
                <a:ea typeface="宋体" pitchFamily="2" charset="-122"/>
              </a:rPr>
              <a:t>渲染复杂的地形影响游戏速度</a:t>
            </a:r>
          </a:p>
          <a:p>
            <a:pPr eaLnBrk="1" hangingPunct="1"/>
            <a:endParaRPr lang="zh-CN" altLang="en-US" smtClean="0">
              <a:ea typeface="宋体" pitchFamily="2" charset="-122"/>
            </a:endParaRPr>
          </a:p>
          <a:p>
            <a:pPr eaLnBrk="1" hangingPunct="1"/>
            <a:r>
              <a:rPr lang="zh-CN" altLang="en-US" smtClean="0">
                <a:ea typeface="宋体" pitchFamily="2" charset="-122"/>
              </a:rPr>
              <a:t>地形</a:t>
            </a:r>
            <a:r>
              <a:rPr lang="en-US" altLang="zh-CN" smtClean="0">
                <a:ea typeface="宋体" pitchFamily="2" charset="-122"/>
              </a:rPr>
              <a:t>LOD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z="3200" smtClean="0">
                <a:ea typeface="宋体" pitchFamily="2" charset="-122"/>
              </a:rPr>
              <a:t>地形渲染</a:t>
            </a:r>
          </a:p>
        </p:txBody>
      </p:sp>
      <p:sp>
        <p:nvSpPr>
          <p:cNvPr id="46083"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46084" name="Picture 4" descr="beginning6_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81000" y="175260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59163" y="1905000"/>
            <a:ext cx="1951037"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6"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590800" y="3986213"/>
            <a:ext cx="3429000"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7" name="Picture 7"/>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430963" y="1905000"/>
            <a:ext cx="1951037"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8" name="Text Box 8"/>
          <p:cNvSpPr txBox="1">
            <a:spLocks noChangeArrowheads="1"/>
          </p:cNvSpPr>
          <p:nvPr/>
        </p:nvSpPr>
        <p:spPr bwMode="auto">
          <a:xfrm>
            <a:off x="2819400" y="27574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t>
            </a:r>
          </a:p>
        </p:txBody>
      </p:sp>
      <p:sp>
        <p:nvSpPr>
          <p:cNvPr id="46089" name="Text Box 9"/>
          <p:cNvSpPr txBox="1">
            <a:spLocks noChangeArrowheads="1"/>
          </p:cNvSpPr>
          <p:nvPr/>
        </p:nvSpPr>
        <p:spPr bwMode="auto">
          <a:xfrm>
            <a:off x="5867400" y="27574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t>
            </a:r>
          </a:p>
        </p:txBody>
      </p:sp>
      <p:sp>
        <p:nvSpPr>
          <p:cNvPr id="46090" name="Text Box 10"/>
          <p:cNvSpPr txBox="1">
            <a:spLocks noChangeArrowheads="1"/>
          </p:cNvSpPr>
          <p:nvPr/>
        </p:nvSpPr>
        <p:spPr bwMode="auto">
          <a:xfrm>
            <a:off x="2133600" y="5029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3200" smtClean="0">
                <a:ea typeface="宋体" pitchFamily="2" charset="-122"/>
              </a:rPr>
              <a:t>主要参考文献</a:t>
            </a:r>
          </a:p>
        </p:txBody>
      </p:sp>
      <p:sp>
        <p:nvSpPr>
          <p:cNvPr id="47107" name="Rectangle 3"/>
          <p:cNvSpPr>
            <a:spLocks noGrp="1" noChangeArrowheads="1"/>
          </p:cNvSpPr>
          <p:nvPr>
            <p:ph idx="1"/>
          </p:nvPr>
        </p:nvSpPr>
        <p:spPr/>
        <p:txBody>
          <a:bodyPr/>
          <a:lstStyle/>
          <a:p>
            <a:pPr eaLnBrk="1" hangingPunct="1"/>
            <a:r>
              <a:rPr lang="en-US" altLang="zh-CN" smtClean="0">
                <a:ea typeface="宋体" pitchFamily="2" charset="-122"/>
              </a:rPr>
              <a:t>《</a:t>
            </a:r>
            <a:r>
              <a:rPr lang="zh-CN" altLang="en-US" smtClean="0">
                <a:ea typeface="宋体" pitchFamily="2" charset="-122"/>
              </a:rPr>
              <a:t>计算机图形学基础</a:t>
            </a:r>
            <a:r>
              <a:rPr lang="en-US" altLang="zh-CN" smtClean="0">
                <a:ea typeface="宋体" pitchFamily="2" charset="-122"/>
              </a:rPr>
              <a:t>》</a:t>
            </a:r>
          </a:p>
          <a:p>
            <a:pPr eaLnBrk="1" hangingPunct="1"/>
            <a:r>
              <a:rPr lang="en-US" altLang="zh-CN" smtClean="0">
                <a:ea typeface="宋体" pitchFamily="2" charset="-122"/>
              </a:rPr>
              <a:t>《3D</a:t>
            </a:r>
            <a:r>
              <a:rPr lang="zh-CN" altLang="en-US" smtClean="0">
                <a:ea typeface="宋体" pitchFamily="2" charset="-122"/>
              </a:rPr>
              <a:t>游戏与计算机图形学中的数学方法</a:t>
            </a:r>
            <a:r>
              <a:rPr lang="en-US" altLang="zh-CN" smtClean="0">
                <a:ea typeface="宋体" pitchFamily="2" charset="-122"/>
              </a:rPr>
              <a:t>》</a:t>
            </a: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smtClean="0">
                <a:ea typeface="宋体" pitchFamily="2" charset="-122"/>
              </a:rPr>
              <a:t>点积</a:t>
            </a:r>
          </a:p>
        </p:txBody>
      </p:sp>
      <p:sp>
        <p:nvSpPr>
          <p:cNvPr id="6147" name="Rectangle 3"/>
          <p:cNvSpPr>
            <a:spLocks noGrp="1" noChangeArrowheads="1"/>
          </p:cNvSpPr>
          <p:nvPr>
            <p:ph idx="1"/>
          </p:nvPr>
        </p:nvSpPr>
        <p:spPr/>
        <p:txBody>
          <a:bodyPr>
            <a:normAutofit lnSpcReduction="10000"/>
          </a:bodyPr>
          <a:lstStyle/>
          <a:p>
            <a:pPr eaLnBrk="1" hangingPunct="1"/>
            <a:r>
              <a:rPr lang="en-US" altLang="zh-CN" smtClean="0">
                <a:ea typeface="宋体" pitchFamily="2" charset="-122"/>
              </a:rPr>
              <a:t>|</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r>
              <a:rPr lang="en-US" altLang="zh-CN" smtClean="0">
                <a:ea typeface="宋体" pitchFamily="2" charset="-122"/>
              </a:rPr>
              <a:t>|cos θ</a:t>
            </a:r>
          </a:p>
          <a:p>
            <a:pPr lvl="1" eaLnBrk="1" hangingPunct="1"/>
            <a:r>
              <a:rPr lang="zh-CN" altLang="en-US" smtClean="0">
                <a:ea typeface="宋体" pitchFamily="2" charset="-122"/>
              </a:rPr>
              <a:t>叫做</a:t>
            </a:r>
            <a:r>
              <a:rPr lang="en-US" altLang="zh-CN" b="1" smtClean="0">
                <a:ea typeface="宋体" pitchFamily="2" charset="-122"/>
              </a:rPr>
              <a:t>a</a:t>
            </a:r>
            <a:r>
              <a:rPr lang="zh-CN" altLang="en-US" smtClean="0">
                <a:ea typeface="宋体" pitchFamily="2" charset="-122"/>
              </a:rPr>
              <a:t>与</a:t>
            </a:r>
            <a:r>
              <a:rPr lang="en-US" altLang="zh-CN" b="1" smtClean="0">
                <a:ea typeface="宋体" pitchFamily="2" charset="-122"/>
              </a:rPr>
              <a:t>b</a:t>
            </a:r>
            <a:r>
              <a:rPr lang="zh-CN" altLang="en-US" smtClean="0">
                <a:ea typeface="宋体" pitchFamily="2" charset="-122"/>
              </a:rPr>
              <a:t>的点积、</a:t>
            </a:r>
            <a:r>
              <a:rPr lang="zh-CN" altLang="en-US" b="1" smtClean="0">
                <a:ea typeface="宋体" pitchFamily="2" charset="-122"/>
              </a:rPr>
              <a:t>数量积</a:t>
            </a:r>
            <a:r>
              <a:rPr lang="zh-CN" altLang="en-US" smtClean="0">
                <a:ea typeface="宋体" pitchFamily="2" charset="-122"/>
              </a:rPr>
              <a:t>或</a:t>
            </a:r>
            <a:r>
              <a:rPr lang="zh-CN" altLang="en-US" b="1" smtClean="0">
                <a:ea typeface="宋体" pitchFamily="2" charset="-122"/>
              </a:rPr>
              <a:t>内积</a:t>
            </a:r>
            <a:endParaRPr lang="zh-CN" altLang="en-US" smtClean="0">
              <a:ea typeface="宋体" pitchFamily="2" charset="-122"/>
            </a:endParaRPr>
          </a:p>
          <a:p>
            <a:pPr lvl="1" eaLnBrk="1" hangingPunct="1"/>
            <a:r>
              <a:rPr lang="zh-CN" altLang="en-US" smtClean="0">
                <a:ea typeface="宋体" pitchFamily="2" charset="-122"/>
              </a:rPr>
              <a:t>记作</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endParaRPr lang="en-US" altLang="zh-CN" smtClean="0">
              <a:ea typeface="宋体" pitchFamily="2" charset="-122"/>
            </a:endParaRPr>
          </a:p>
          <a:p>
            <a:pPr lvl="1" eaLnBrk="1" hangingPunct="1"/>
            <a:r>
              <a:rPr lang="en-US" altLang="zh-CN" smtClean="0">
                <a:ea typeface="宋体" pitchFamily="2" charset="-122"/>
              </a:rPr>
              <a:t>θ</a:t>
            </a:r>
            <a:r>
              <a:rPr lang="zh-CN" altLang="en-US" smtClean="0">
                <a:ea typeface="宋体" pitchFamily="2" charset="-122"/>
              </a:rPr>
              <a:t>是</a:t>
            </a:r>
            <a:r>
              <a:rPr lang="en-US" altLang="zh-CN" b="1" smtClean="0">
                <a:ea typeface="宋体" pitchFamily="2" charset="-122"/>
              </a:rPr>
              <a:t>a</a:t>
            </a:r>
            <a:r>
              <a:rPr lang="zh-CN" altLang="en-US" smtClean="0">
                <a:ea typeface="宋体" pitchFamily="2" charset="-122"/>
              </a:rPr>
              <a:t>与</a:t>
            </a:r>
            <a:r>
              <a:rPr lang="en-US" altLang="zh-CN" b="1" smtClean="0">
                <a:ea typeface="宋体" pitchFamily="2" charset="-122"/>
              </a:rPr>
              <a:t>b</a:t>
            </a:r>
            <a:r>
              <a:rPr lang="zh-CN" altLang="en-US" smtClean="0">
                <a:ea typeface="宋体" pitchFamily="2" charset="-122"/>
              </a:rPr>
              <a:t>的</a:t>
            </a:r>
            <a:r>
              <a:rPr lang="zh-CN" altLang="en-US" b="1" smtClean="0">
                <a:ea typeface="宋体" pitchFamily="2" charset="-122"/>
              </a:rPr>
              <a:t>夹角</a:t>
            </a:r>
            <a:endParaRPr lang="zh-CN" altLang="en-US" smtClean="0">
              <a:ea typeface="宋体" pitchFamily="2" charset="-122"/>
            </a:endParaRPr>
          </a:p>
          <a:p>
            <a:pPr eaLnBrk="1" hangingPunct="1"/>
            <a:r>
              <a:rPr lang="en-US" altLang="zh-CN" smtClean="0">
                <a:ea typeface="宋体" pitchFamily="2" charset="-122"/>
              </a:rPr>
              <a:t>|</a:t>
            </a:r>
            <a:r>
              <a:rPr lang="en-US" altLang="zh-CN" b="1" smtClean="0">
                <a:ea typeface="宋体" pitchFamily="2" charset="-122"/>
              </a:rPr>
              <a:t>a</a:t>
            </a:r>
            <a:r>
              <a:rPr lang="en-US" altLang="zh-CN" smtClean="0">
                <a:ea typeface="宋体" pitchFamily="2" charset="-122"/>
              </a:rPr>
              <a:t>|cos θ</a:t>
            </a:r>
            <a:r>
              <a:rPr lang="zh-CN" altLang="en-US" smtClean="0">
                <a:ea typeface="宋体" pitchFamily="2" charset="-122"/>
              </a:rPr>
              <a:t>（</a:t>
            </a:r>
            <a:r>
              <a:rPr lang="en-US" altLang="zh-CN" smtClean="0">
                <a:ea typeface="宋体" pitchFamily="2" charset="-122"/>
              </a:rPr>
              <a:t>|</a:t>
            </a:r>
            <a:r>
              <a:rPr lang="en-US" altLang="zh-CN" b="1" smtClean="0">
                <a:ea typeface="宋体" pitchFamily="2" charset="-122"/>
              </a:rPr>
              <a:t>b</a:t>
            </a:r>
            <a:r>
              <a:rPr lang="en-US" altLang="zh-CN" smtClean="0">
                <a:ea typeface="宋体" pitchFamily="2" charset="-122"/>
              </a:rPr>
              <a:t>|cos θ</a:t>
            </a:r>
            <a:r>
              <a:rPr lang="zh-CN" altLang="en-US" smtClean="0">
                <a:ea typeface="宋体" pitchFamily="2" charset="-122"/>
              </a:rPr>
              <a:t>）叫做向量</a:t>
            </a:r>
            <a:r>
              <a:rPr lang="en-US" altLang="zh-CN" b="1" smtClean="0">
                <a:ea typeface="宋体" pitchFamily="2" charset="-122"/>
              </a:rPr>
              <a:t>a</a:t>
            </a:r>
            <a:r>
              <a:rPr lang="zh-CN" altLang="en-US" smtClean="0">
                <a:ea typeface="宋体" pitchFamily="2" charset="-122"/>
              </a:rPr>
              <a:t>在</a:t>
            </a:r>
            <a:r>
              <a:rPr lang="en-US" altLang="zh-CN" b="1" smtClean="0">
                <a:ea typeface="宋体" pitchFamily="2" charset="-122"/>
              </a:rPr>
              <a:t>b</a:t>
            </a:r>
            <a:r>
              <a:rPr lang="zh-CN" altLang="en-US" smtClean="0">
                <a:ea typeface="宋体" pitchFamily="2" charset="-122"/>
              </a:rPr>
              <a:t>方向上（</a:t>
            </a:r>
            <a:r>
              <a:rPr lang="en-US" altLang="zh-CN" b="1" smtClean="0">
                <a:ea typeface="宋体" pitchFamily="2" charset="-122"/>
              </a:rPr>
              <a:t>b</a:t>
            </a:r>
            <a:r>
              <a:rPr lang="zh-CN" altLang="en-US" smtClean="0">
                <a:ea typeface="宋体" pitchFamily="2" charset="-122"/>
              </a:rPr>
              <a:t>在</a:t>
            </a:r>
            <a:r>
              <a:rPr lang="en-US" altLang="zh-CN" b="1" smtClean="0">
                <a:ea typeface="宋体" pitchFamily="2" charset="-122"/>
              </a:rPr>
              <a:t>a</a:t>
            </a:r>
            <a:r>
              <a:rPr lang="zh-CN" altLang="en-US" smtClean="0">
                <a:ea typeface="宋体" pitchFamily="2" charset="-122"/>
              </a:rPr>
              <a:t>方向上）的</a:t>
            </a:r>
            <a:r>
              <a:rPr lang="zh-CN" altLang="en-US" b="1" smtClean="0">
                <a:ea typeface="宋体" pitchFamily="2" charset="-122"/>
              </a:rPr>
              <a:t>投影</a:t>
            </a:r>
            <a:endParaRPr lang="zh-CN" altLang="en-US" smtClean="0">
              <a:ea typeface="宋体" pitchFamily="2" charset="-122"/>
            </a:endParaRPr>
          </a:p>
          <a:p>
            <a:pPr eaLnBrk="1" hangingPunct="1"/>
            <a:r>
              <a:rPr lang="en-US" altLang="zh-CN" b="1" smtClean="0">
                <a:ea typeface="宋体" pitchFamily="2" charset="-122"/>
              </a:rPr>
              <a:t>a•b</a:t>
            </a:r>
            <a:r>
              <a:rPr lang="zh-CN" altLang="en-US" b="1" smtClean="0">
                <a:ea typeface="宋体" pitchFamily="2" charset="-122"/>
              </a:rPr>
              <a:t>的几何意义</a:t>
            </a:r>
            <a:endParaRPr lang="zh-CN" altLang="en-US" smtClean="0">
              <a:ea typeface="宋体" pitchFamily="2" charset="-122"/>
            </a:endParaRPr>
          </a:p>
          <a:p>
            <a:pPr lvl="1" eaLnBrk="1" hangingPunct="1"/>
            <a:r>
              <a:rPr lang="zh-CN" altLang="en-US" smtClean="0">
                <a:ea typeface="宋体" pitchFamily="2" charset="-122"/>
              </a:rPr>
              <a:t>数量积</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r>
              <a:rPr lang="zh-CN" altLang="en-US" smtClean="0">
                <a:ea typeface="宋体" pitchFamily="2" charset="-122"/>
              </a:rPr>
              <a:t>等于</a:t>
            </a:r>
            <a:r>
              <a:rPr lang="en-US" altLang="zh-CN" b="1" smtClean="0">
                <a:ea typeface="宋体" pitchFamily="2" charset="-122"/>
              </a:rPr>
              <a:t>a</a:t>
            </a:r>
            <a:r>
              <a:rPr lang="zh-CN" altLang="en-US" smtClean="0">
                <a:ea typeface="宋体" pitchFamily="2" charset="-122"/>
              </a:rPr>
              <a:t>的长度</a:t>
            </a:r>
            <a:r>
              <a:rPr lang="en-US" altLang="zh-CN" smtClean="0">
                <a:ea typeface="宋体" pitchFamily="2" charset="-122"/>
              </a:rPr>
              <a:t>|</a:t>
            </a:r>
            <a:r>
              <a:rPr lang="en-US" altLang="zh-CN" b="1" smtClean="0">
                <a:ea typeface="宋体" pitchFamily="2" charset="-122"/>
              </a:rPr>
              <a:t>a</a:t>
            </a:r>
            <a:r>
              <a:rPr lang="en-US" altLang="zh-CN" smtClean="0">
                <a:ea typeface="宋体" pitchFamily="2" charset="-122"/>
              </a:rPr>
              <a:t>|</a:t>
            </a:r>
            <a:r>
              <a:rPr lang="zh-CN" altLang="en-US" smtClean="0">
                <a:ea typeface="宋体" pitchFamily="2" charset="-122"/>
              </a:rPr>
              <a:t>与</a:t>
            </a:r>
            <a:r>
              <a:rPr lang="en-US" altLang="zh-CN" b="1" smtClean="0">
                <a:ea typeface="宋体" pitchFamily="2" charset="-122"/>
              </a:rPr>
              <a:t>b</a:t>
            </a:r>
            <a:r>
              <a:rPr lang="zh-CN" altLang="en-US" smtClean="0">
                <a:ea typeface="宋体" pitchFamily="2" charset="-122"/>
              </a:rPr>
              <a:t>在</a:t>
            </a:r>
            <a:r>
              <a:rPr lang="en-US" altLang="zh-CN" b="1" smtClean="0">
                <a:ea typeface="宋体" pitchFamily="2" charset="-122"/>
              </a:rPr>
              <a:t>a</a:t>
            </a:r>
            <a:r>
              <a:rPr lang="zh-CN" altLang="en-US" smtClean="0">
                <a:ea typeface="宋体" pitchFamily="2" charset="-122"/>
              </a:rPr>
              <a:t>的方向上的投影</a:t>
            </a:r>
            <a:r>
              <a:rPr lang="en-US" altLang="zh-CN" smtClean="0">
                <a:ea typeface="宋体" pitchFamily="2" charset="-122"/>
              </a:rPr>
              <a:t>|</a:t>
            </a:r>
            <a:r>
              <a:rPr lang="en-US" altLang="zh-CN" b="1" smtClean="0">
                <a:ea typeface="宋体" pitchFamily="2" charset="-122"/>
              </a:rPr>
              <a:t>b</a:t>
            </a:r>
            <a:r>
              <a:rPr lang="en-US" altLang="zh-CN" smtClean="0">
                <a:ea typeface="宋体" pitchFamily="2" charset="-122"/>
              </a:rPr>
              <a:t>|cos θ</a:t>
            </a:r>
            <a:r>
              <a:rPr lang="zh-CN" altLang="en-US" smtClean="0">
                <a:ea typeface="宋体" pitchFamily="2" charset="-122"/>
              </a:rPr>
              <a:t>的乘积</a:t>
            </a:r>
          </a:p>
        </p:txBody>
      </p:sp>
      <p:pic>
        <p:nvPicPr>
          <p:cNvPr id="6148" name="Picture 5" descr="Scalarproduc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553200" y="1143000"/>
            <a:ext cx="22955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200" smtClean="0">
                <a:ea typeface="宋体" pitchFamily="2" charset="-122"/>
              </a:rPr>
              <a:t>点积</a:t>
            </a:r>
          </a:p>
        </p:txBody>
      </p:sp>
      <p:sp>
        <p:nvSpPr>
          <p:cNvPr id="7171" name="Rectangle 3"/>
          <p:cNvSpPr>
            <a:spLocks noGrp="1" noChangeArrowheads="1"/>
          </p:cNvSpPr>
          <p:nvPr>
            <p:ph idx="1"/>
          </p:nvPr>
        </p:nvSpPr>
        <p:spPr/>
        <p:txBody>
          <a:bodyPr/>
          <a:lstStyle/>
          <a:p>
            <a:pPr eaLnBrk="1" hangingPunct="1"/>
            <a:r>
              <a:rPr lang="zh-CN" altLang="en-US" smtClean="0">
                <a:ea typeface="宋体" pitchFamily="2" charset="-122"/>
              </a:rPr>
              <a:t>当且仅当</a:t>
            </a:r>
            <a:r>
              <a:rPr lang="en-US" altLang="zh-CN" smtClean="0">
                <a:ea typeface="宋体" pitchFamily="2" charset="-122"/>
              </a:rPr>
              <a:t>a•b=0</a:t>
            </a:r>
            <a:r>
              <a:rPr lang="zh-CN" altLang="en-US" smtClean="0">
                <a:ea typeface="宋体" pitchFamily="2" charset="-122"/>
              </a:rPr>
              <a:t>时，向量</a:t>
            </a:r>
            <a:r>
              <a:rPr lang="en-US" altLang="zh-CN" smtClean="0">
                <a:ea typeface="宋体" pitchFamily="2" charset="-122"/>
              </a:rPr>
              <a:t>a</a:t>
            </a:r>
            <a:r>
              <a:rPr lang="zh-CN" altLang="en-US" smtClean="0">
                <a:ea typeface="宋体" pitchFamily="2" charset="-122"/>
              </a:rPr>
              <a:t>和</a:t>
            </a:r>
            <a:r>
              <a:rPr lang="en-US" altLang="zh-CN" smtClean="0">
                <a:ea typeface="宋体" pitchFamily="2" charset="-122"/>
              </a:rPr>
              <a:t>b</a:t>
            </a:r>
            <a:r>
              <a:rPr lang="zh-CN" altLang="en-US" smtClean="0">
                <a:ea typeface="宋体" pitchFamily="2" charset="-122"/>
              </a:rPr>
              <a:t>相互垂直</a:t>
            </a:r>
          </a:p>
          <a:p>
            <a:pPr eaLnBrk="1" hangingPunct="1"/>
            <a:endParaRPr lang="zh-CN" altLang="en-US" smtClean="0">
              <a:ea typeface="宋体" pitchFamily="2" charset="-122"/>
            </a:endParaRPr>
          </a:p>
          <a:p>
            <a:pPr eaLnBrk="1" hangingPunct="1"/>
            <a:r>
              <a:rPr lang="zh-CN" altLang="en-US" smtClean="0">
                <a:ea typeface="宋体" pitchFamily="2" charset="-122"/>
              </a:rPr>
              <a:t>点积的正负号说明两个间量指向同一方向的接近程度</a:t>
            </a:r>
          </a:p>
        </p:txBody>
      </p:sp>
      <p:pic>
        <p:nvPicPr>
          <p:cNvPr id="7172"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24200" y="3276600"/>
            <a:ext cx="36576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smtClean="0">
                <a:ea typeface="宋体" pitchFamily="2" charset="-122"/>
              </a:rPr>
              <a:t>叉积</a:t>
            </a:r>
          </a:p>
        </p:txBody>
      </p:sp>
      <p:sp>
        <p:nvSpPr>
          <p:cNvPr id="8195" name="Rectangle 3"/>
          <p:cNvSpPr>
            <a:spLocks noGrp="1" noChangeArrowheads="1"/>
          </p:cNvSpPr>
          <p:nvPr>
            <p:ph idx="1"/>
          </p:nvPr>
        </p:nvSpPr>
        <p:spPr/>
        <p:txBody>
          <a:bodyPr/>
          <a:lstStyle/>
          <a:p>
            <a:pPr eaLnBrk="1" hangingPunct="1"/>
            <a:r>
              <a:rPr lang="zh-CN" altLang="en-US" smtClean="0">
                <a:ea typeface="宋体" pitchFamily="2" charset="-122"/>
              </a:rPr>
              <a:t>两个向量</a:t>
            </a:r>
            <a:r>
              <a:rPr lang="en-US" altLang="zh-CN" b="1" smtClean="0">
                <a:ea typeface="宋体" pitchFamily="2" charset="-122"/>
              </a:rPr>
              <a:t>a</a:t>
            </a:r>
            <a:r>
              <a:rPr lang="zh-CN" altLang="en-US" smtClean="0">
                <a:ea typeface="宋体" pitchFamily="2" charset="-122"/>
              </a:rPr>
              <a:t>和</a:t>
            </a:r>
            <a:r>
              <a:rPr lang="en-US" altLang="zh-CN" b="1" smtClean="0">
                <a:ea typeface="宋体" pitchFamily="2" charset="-122"/>
              </a:rPr>
              <a:t>b</a:t>
            </a:r>
            <a:r>
              <a:rPr lang="zh-CN" altLang="en-US" smtClean="0">
                <a:ea typeface="宋体" pitchFamily="2" charset="-122"/>
              </a:rPr>
              <a:t>的向量积、外积或叉积是一个向量，记作</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endParaRPr lang="en-US" altLang="zh-CN" smtClean="0">
              <a:ea typeface="宋体" pitchFamily="2" charset="-122"/>
            </a:endParaRPr>
          </a:p>
          <a:p>
            <a:pPr eaLnBrk="1" hangingPunct="1"/>
            <a:r>
              <a:rPr lang="zh-CN" altLang="en-US" smtClean="0">
                <a:ea typeface="宋体" pitchFamily="2" charset="-122"/>
              </a:rPr>
              <a:t>若</a:t>
            </a:r>
            <a:r>
              <a:rPr lang="en-US" altLang="zh-CN" b="1" smtClean="0">
                <a:ea typeface="宋体" pitchFamily="2" charset="-122"/>
              </a:rPr>
              <a:t>a</a:t>
            </a:r>
            <a:r>
              <a:rPr lang="zh-CN" altLang="en-US" smtClean="0">
                <a:ea typeface="宋体" pitchFamily="2" charset="-122"/>
              </a:rPr>
              <a:t>、</a:t>
            </a:r>
            <a:r>
              <a:rPr lang="en-US" altLang="zh-CN" b="1" smtClean="0">
                <a:ea typeface="宋体" pitchFamily="2" charset="-122"/>
              </a:rPr>
              <a:t>b</a:t>
            </a:r>
            <a:r>
              <a:rPr lang="zh-CN" altLang="en-US" smtClean="0">
                <a:ea typeface="宋体" pitchFamily="2" charset="-122"/>
              </a:rPr>
              <a:t>不共线，则</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r>
              <a:rPr lang="zh-CN" altLang="en-US" smtClean="0">
                <a:ea typeface="宋体" pitchFamily="2" charset="-122"/>
              </a:rPr>
              <a:t>的模是：</a:t>
            </a:r>
          </a:p>
          <a:p>
            <a:pPr lvl="1" eaLnBrk="1" hangingPunct="1"/>
            <a:r>
              <a:rPr lang="zh-CN" altLang="en-US" smtClean="0">
                <a:ea typeface="宋体" pitchFamily="2" charset="-122"/>
              </a:rPr>
              <a:t>∣</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r>
              <a:rPr lang="en-US" altLang="zh-CN" smtClean="0">
                <a:ea typeface="宋体" pitchFamily="2" charset="-122"/>
              </a:rPr>
              <a:t>∣=|</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r>
              <a:rPr lang="en-US" altLang="zh-CN" smtClean="0">
                <a:ea typeface="宋体" pitchFamily="2" charset="-122"/>
              </a:rPr>
              <a:t>|·sin〈</a:t>
            </a:r>
            <a:r>
              <a:rPr lang="en-US" altLang="zh-CN" b="1" smtClean="0">
                <a:ea typeface="宋体" pitchFamily="2" charset="-122"/>
              </a:rPr>
              <a:t>a</a:t>
            </a:r>
            <a:r>
              <a:rPr lang="zh-CN" altLang="en-US" smtClean="0">
                <a:ea typeface="宋体" pitchFamily="2" charset="-122"/>
              </a:rPr>
              <a:t>，</a:t>
            </a:r>
            <a:r>
              <a:rPr lang="en-US" altLang="zh-CN" b="1" smtClean="0">
                <a:ea typeface="宋体" pitchFamily="2" charset="-122"/>
              </a:rPr>
              <a:t>b</a:t>
            </a:r>
            <a:r>
              <a:rPr lang="en-US" altLang="zh-CN" smtClean="0">
                <a:ea typeface="宋体" pitchFamily="2" charset="-122"/>
              </a:rPr>
              <a:t>〉</a:t>
            </a:r>
          </a:p>
          <a:p>
            <a:pPr lvl="1" eaLnBrk="1" hangingPunct="1"/>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r>
              <a:rPr lang="zh-CN" altLang="en-US" smtClean="0">
                <a:ea typeface="宋体" pitchFamily="2" charset="-122"/>
              </a:rPr>
              <a:t>的方向是：垂直于</a:t>
            </a:r>
            <a:r>
              <a:rPr lang="en-US" altLang="zh-CN" b="1" smtClean="0">
                <a:ea typeface="宋体" pitchFamily="2" charset="-122"/>
              </a:rPr>
              <a:t>a</a:t>
            </a:r>
            <a:r>
              <a:rPr lang="zh-CN" altLang="en-US" smtClean="0">
                <a:ea typeface="宋体" pitchFamily="2" charset="-122"/>
              </a:rPr>
              <a:t>和</a:t>
            </a:r>
            <a:r>
              <a:rPr lang="en-US" altLang="zh-CN" b="1" smtClean="0">
                <a:ea typeface="宋体" pitchFamily="2" charset="-122"/>
              </a:rPr>
              <a:t>b</a:t>
            </a:r>
            <a:endParaRPr lang="en-US" altLang="zh-CN" smtClean="0">
              <a:ea typeface="宋体" pitchFamily="2" charset="-122"/>
            </a:endParaRPr>
          </a:p>
          <a:p>
            <a:pPr lvl="1" eaLnBrk="1" hangingPunct="1"/>
            <a:r>
              <a:rPr lang="zh-CN" altLang="en-US" smtClean="0">
                <a:ea typeface="宋体" pitchFamily="2" charset="-122"/>
              </a:rPr>
              <a:t>且</a:t>
            </a:r>
            <a:r>
              <a:rPr lang="en-US" altLang="zh-CN" b="1" smtClean="0">
                <a:ea typeface="宋体" pitchFamily="2" charset="-122"/>
              </a:rPr>
              <a:t>a</a:t>
            </a:r>
            <a:r>
              <a:rPr lang="zh-CN" altLang="en-US" smtClean="0">
                <a:ea typeface="宋体" pitchFamily="2" charset="-122"/>
              </a:rPr>
              <a:t>、</a:t>
            </a:r>
            <a:r>
              <a:rPr lang="en-US" altLang="zh-CN" b="1" smtClean="0">
                <a:ea typeface="宋体" pitchFamily="2" charset="-122"/>
              </a:rPr>
              <a:t>b</a:t>
            </a:r>
            <a:r>
              <a:rPr lang="zh-CN" altLang="en-US" smtClean="0">
                <a:ea typeface="宋体" pitchFamily="2" charset="-122"/>
              </a:rPr>
              <a:t>和</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r>
              <a:rPr lang="zh-CN" altLang="en-US" smtClean="0">
                <a:ea typeface="宋体" pitchFamily="2" charset="-122"/>
              </a:rPr>
              <a:t>按这个次序构成右手系。若</a:t>
            </a:r>
            <a:r>
              <a:rPr lang="en-US" altLang="zh-CN" b="1" smtClean="0">
                <a:ea typeface="宋体" pitchFamily="2" charset="-122"/>
              </a:rPr>
              <a:t>a</a:t>
            </a:r>
            <a:r>
              <a:rPr lang="zh-CN" altLang="en-US" smtClean="0">
                <a:ea typeface="宋体" pitchFamily="2" charset="-122"/>
              </a:rPr>
              <a:t>、</a:t>
            </a:r>
            <a:r>
              <a:rPr lang="en-US" altLang="zh-CN" b="1" smtClean="0">
                <a:ea typeface="宋体" pitchFamily="2" charset="-122"/>
              </a:rPr>
              <a:t>b</a:t>
            </a:r>
            <a:r>
              <a:rPr lang="zh-CN" altLang="en-US" smtClean="0">
                <a:ea typeface="宋体" pitchFamily="2" charset="-122"/>
              </a:rPr>
              <a:t>共线，则</a:t>
            </a:r>
            <a:r>
              <a:rPr lang="en-US" altLang="zh-CN" b="1" smtClean="0">
                <a:ea typeface="宋体" pitchFamily="2" charset="-122"/>
              </a:rPr>
              <a:t>a</a:t>
            </a:r>
            <a:r>
              <a:rPr lang="en-US" altLang="zh-CN" smtClean="0">
                <a:ea typeface="宋体" pitchFamily="2" charset="-122"/>
              </a:rPr>
              <a:t>×</a:t>
            </a:r>
            <a:r>
              <a:rPr lang="en-US" altLang="zh-CN" b="1" smtClean="0">
                <a:ea typeface="宋体" pitchFamily="2" charset="-122"/>
              </a:rPr>
              <a:t>b</a:t>
            </a:r>
            <a:r>
              <a:rPr lang="en-US" altLang="zh-CN" smtClean="0">
                <a:ea typeface="宋体" pitchFamily="2" charset="-122"/>
              </a:rPr>
              <a:t>=</a:t>
            </a:r>
            <a:r>
              <a:rPr lang="en-US" altLang="zh-CN" b="1" smtClean="0">
                <a:ea typeface="宋体" pitchFamily="2" charset="-122"/>
              </a:rPr>
              <a:t>0</a:t>
            </a:r>
            <a:endParaRPr lang="en-US" altLang="zh-CN" smtClean="0">
              <a:ea typeface="宋体" pitchFamily="2" charset="-122"/>
            </a:endParaRPr>
          </a:p>
        </p:txBody>
      </p:sp>
      <p:pic>
        <p:nvPicPr>
          <p:cNvPr id="8196" name="Picture 5" descr="Crossproduc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638800" y="4495800"/>
            <a:ext cx="16478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200" smtClean="0">
                <a:ea typeface="宋体" pitchFamily="2" charset="-122"/>
              </a:rPr>
              <a:t>向量：法向量与叉积</a:t>
            </a:r>
          </a:p>
        </p:txBody>
      </p:sp>
      <p:sp>
        <p:nvSpPr>
          <p:cNvPr id="9219" name="Rectangle 3"/>
          <p:cNvSpPr>
            <a:spLocks noGrp="1" noChangeArrowheads="1"/>
          </p:cNvSpPr>
          <p:nvPr>
            <p:ph idx="1"/>
          </p:nvPr>
        </p:nvSpPr>
        <p:spPr/>
        <p:txBody>
          <a:bodyPr>
            <a:normAutofit lnSpcReduction="10000"/>
          </a:bodyPr>
          <a:lstStyle/>
          <a:p>
            <a:pPr eaLnBrk="1" hangingPunct="1"/>
            <a:r>
              <a:rPr lang="zh-CN" altLang="en-US" smtClean="0">
                <a:ea typeface="宋体" pitchFamily="2" charset="-122"/>
              </a:rPr>
              <a:t>物体表面常用法向量的形式来进行描述</a:t>
            </a:r>
          </a:p>
          <a:p>
            <a:pPr eaLnBrk="1" hangingPunct="1"/>
            <a:r>
              <a:rPr lang="zh-CN" altLang="en-US" smtClean="0">
                <a:ea typeface="宋体" pitchFamily="2" charset="-122"/>
              </a:rPr>
              <a:t>法向量在计算物体表面反射光强度时候很重要</a:t>
            </a:r>
          </a:p>
          <a:p>
            <a:pPr lvl="1" eaLnBrk="1" hangingPunct="1"/>
            <a:r>
              <a:rPr lang="zh-CN" altLang="en-US" smtClean="0">
                <a:ea typeface="宋体" pitchFamily="2" charset="-122"/>
              </a:rPr>
              <a:t>法向量与光线向量间角度越小反射光强度越大</a:t>
            </a:r>
          </a:p>
          <a:p>
            <a:pPr eaLnBrk="1" hangingPunct="1"/>
            <a:r>
              <a:rPr lang="zh-CN" altLang="en-US" smtClean="0">
                <a:ea typeface="宋体" pitchFamily="2" charset="-122"/>
              </a:rPr>
              <a:t>多边形的法向量一般由不共线的三点计算得到</a:t>
            </a:r>
          </a:p>
          <a:p>
            <a:pPr eaLnBrk="1" hangingPunct="1"/>
            <a:endParaRPr lang="zh-CN" altLang="en-US" smtClean="0">
              <a:ea typeface="宋体" pitchFamily="2" charset="-122"/>
            </a:endParaRPr>
          </a:p>
          <a:p>
            <a:pPr lvl="1" eaLnBrk="1" hangingPunct="1"/>
            <a:r>
              <a:rPr lang="zh-CN" altLang="en-US" smtClean="0">
                <a:ea typeface="宋体" pitchFamily="2" charset="-122"/>
              </a:rPr>
              <a:t>考虑模型上的多边形</a:t>
            </a:r>
            <a:r>
              <a:rPr lang="en-US" altLang="zh-CN" smtClean="0">
                <a:ea typeface="宋体" pitchFamily="2" charset="-122"/>
              </a:rPr>
              <a:t>,</a:t>
            </a:r>
            <a:r>
              <a:rPr lang="zh-CN" altLang="en-US" smtClean="0">
                <a:ea typeface="宋体" pitchFamily="2" charset="-122"/>
              </a:rPr>
              <a:t>各个顶点具有法向量</a:t>
            </a:r>
          </a:p>
          <a:p>
            <a:pPr lvl="2" eaLnBrk="1" hangingPunct="1"/>
            <a:r>
              <a:rPr lang="zh-CN" altLang="en-US" smtClean="0">
                <a:ea typeface="宋体" pitchFamily="2" charset="-122"/>
              </a:rPr>
              <a:t>逐像素计算光照的话需要对法线进行插值</a:t>
            </a:r>
          </a:p>
        </p:txBody>
      </p:sp>
      <p:sp>
        <p:nvSpPr>
          <p:cNvPr id="9220" name="Rectangle 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21"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22" name="Rectangle 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2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224" name="Group 8"/>
          <p:cNvGrpSpPr>
            <a:grpSpLocks/>
          </p:cNvGrpSpPr>
          <p:nvPr/>
        </p:nvGrpSpPr>
        <p:grpSpPr bwMode="auto">
          <a:xfrm>
            <a:off x="2743200" y="3886200"/>
            <a:ext cx="5943600" cy="1376363"/>
            <a:chOff x="720" y="2424"/>
            <a:chExt cx="3744" cy="867"/>
          </a:xfrm>
        </p:grpSpPr>
        <p:graphicFrame>
          <p:nvGraphicFramePr>
            <p:cNvPr id="9225" name="Object 9"/>
            <p:cNvGraphicFramePr>
              <a:graphicFrameLocks noChangeAspect="1"/>
            </p:cNvGraphicFramePr>
            <p:nvPr/>
          </p:nvGraphicFramePr>
          <p:xfrm>
            <a:off x="720" y="3024"/>
            <a:ext cx="864" cy="267"/>
          </p:xfrm>
          <a:graphic>
            <a:graphicData uri="http://schemas.openxmlformats.org/presentationml/2006/ole">
              <mc:AlternateContent xmlns:mc="http://schemas.openxmlformats.org/markup-compatibility/2006">
                <mc:Choice xmlns:v="urn:schemas-microsoft-com:vml" Requires="v">
                  <p:oleObj spid="_x0000_s9288" name="公式" r:id="rId4" imgW="774364" imgH="241195" progId="Equation.3">
                    <p:embed/>
                  </p:oleObj>
                </mc:Choice>
                <mc:Fallback>
                  <p:oleObj name="公式" r:id="rId4" imgW="774364" imgH="241195"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3024"/>
                          <a:ext cx="86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26" name="Group 10"/>
            <p:cNvGrpSpPr>
              <a:grpSpLocks/>
            </p:cNvGrpSpPr>
            <p:nvPr/>
          </p:nvGrpSpPr>
          <p:grpSpPr bwMode="auto">
            <a:xfrm>
              <a:off x="1344" y="2424"/>
              <a:ext cx="3120" cy="744"/>
              <a:chOff x="2352" y="2424"/>
              <a:chExt cx="3120" cy="744"/>
            </a:xfrm>
          </p:grpSpPr>
          <p:sp>
            <p:nvSpPr>
              <p:cNvPr id="9227" name="Line 11"/>
              <p:cNvSpPr>
                <a:spLocks noChangeShapeType="1"/>
              </p:cNvSpPr>
              <p:nvPr/>
            </p:nvSpPr>
            <p:spPr bwMode="auto">
              <a:xfrm flipV="1">
                <a:off x="2352" y="2592"/>
                <a:ext cx="62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8" name="Line 12"/>
              <p:cNvSpPr>
                <a:spLocks noChangeShapeType="1"/>
              </p:cNvSpPr>
              <p:nvPr/>
            </p:nvSpPr>
            <p:spPr bwMode="auto">
              <a:xfrm>
                <a:off x="2352" y="2976"/>
                <a:ext cx="144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9" name="Line 13"/>
              <p:cNvSpPr>
                <a:spLocks noChangeShapeType="1"/>
              </p:cNvSpPr>
              <p:nvPr/>
            </p:nvSpPr>
            <p:spPr bwMode="auto">
              <a:xfrm flipV="1">
                <a:off x="2352" y="2448"/>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0" name="Line 14"/>
              <p:cNvSpPr>
                <a:spLocks noChangeShapeType="1"/>
              </p:cNvSpPr>
              <p:nvPr/>
            </p:nvSpPr>
            <p:spPr bwMode="auto">
              <a:xfrm>
                <a:off x="2976" y="2592"/>
                <a:ext cx="14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1" name="Line 15"/>
              <p:cNvSpPr>
                <a:spLocks noChangeShapeType="1"/>
              </p:cNvSpPr>
              <p:nvPr/>
            </p:nvSpPr>
            <p:spPr bwMode="auto">
              <a:xfrm flipV="1">
                <a:off x="3792" y="2784"/>
                <a:ext cx="62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2" name="AutoShape 16"/>
              <p:cNvSpPr>
                <a:spLocks/>
              </p:cNvSpPr>
              <p:nvPr/>
            </p:nvSpPr>
            <p:spPr bwMode="auto">
              <a:xfrm>
                <a:off x="4512" y="2424"/>
                <a:ext cx="960" cy="216"/>
              </a:xfrm>
              <a:prstGeom prst="borderCallout2">
                <a:avLst>
                  <a:gd name="adj1" fmla="val 33333"/>
                  <a:gd name="adj2" fmla="val -5000"/>
                  <a:gd name="adj3" fmla="val 33333"/>
                  <a:gd name="adj4" fmla="val -46667"/>
                  <a:gd name="adj5" fmla="val 211111"/>
                  <a:gd name="adj6" fmla="val -90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一个多边形</a:t>
                </a:r>
              </a:p>
            </p:txBody>
          </p:sp>
          <p:graphicFrame>
            <p:nvGraphicFramePr>
              <p:cNvPr id="9233" name="Object 17"/>
              <p:cNvGraphicFramePr>
                <a:graphicFrameLocks noChangeAspect="1"/>
              </p:cNvGraphicFramePr>
              <p:nvPr/>
            </p:nvGraphicFramePr>
            <p:xfrm>
              <a:off x="2784" y="2496"/>
              <a:ext cx="114" cy="138"/>
            </p:xfrm>
            <a:graphic>
              <a:graphicData uri="http://schemas.openxmlformats.org/presentationml/2006/ole">
                <mc:AlternateContent xmlns:mc="http://schemas.openxmlformats.org/markup-compatibility/2006">
                  <mc:Choice xmlns:v="urn:schemas-microsoft-com:vml" Requires="v">
                    <p:oleObj spid="_x0000_s9289" name="公式" r:id="rId6" imgW="177569" imgH="215619" progId="Equation.3">
                      <p:embed/>
                    </p:oleObj>
                  </mc:Choice>
                  <mc:Fallback>
                    <p:oleObj name="公式" r:id="rId6" imgW="177569" imgH="215619"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 y="2496"/>
                            <a:ext cx="11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4" name="Object 18"/>
              <p:cNvGraphicFramePr>
                <a:graphicFrameLocks noChangeAspect="1"/>
              </p:cNvGraphicFramePr>
              <p:nvPr/>
            </p:nvGraphicFramePr>
            <p:xfrm>
              <a:off x="3648" y="2976"/>
              <a:ext cx="96" cy="138"/>
            </p:xfrm>
            <a:graphic>
              <a:graphicData uri="http://schemas.openxmlformats.org/presentationml/2006/ole">
                <mc:AlternateContent xmlns:mc="http://schemas.openxmlformats.org/markup-compatibility/2006">
                  <mc:Choice xmlns:v="urn:schemas-microsoft-com:vml" Requires="v">
                    <p:oleObj spid="_x0000_s9290" name="公式" r:id="rId8" imgW="152268" imgH="215713" progId="Equation.3">
                      <p:embed/>
                    </p:oleObj>
                  </mc:Choice>
                  <mc:Fallback>
                    <p:oleObj name="公式" r:id="rId8" imgW="152268" imgH="215713"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2976"/>
                            <a:ext cx="9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5" name="Object 19"/>
              <p:cNvGraphicFramePr>
                <a:graphicFrameLocks noChangeAspect="1"/>
              </p:cNvGraphicFramePr>
              <p:nvPr/>
            </p:nvGraphicFramePr>
            <p:xfrm>
              <a:off x="2400" y="2448"/>
              <a:ext cx="120" cy="150"/>
            </p:xfrm>
            <a:graphic>
              <a:graphicData uri="http://schemas.openxmlformats.org/presentationml/2006/ole">
                <mc:AlternateContent xmlns:mc="http://schemas.openxmlformats.org/markup-compatibility/2006">
                  <mc:Choice xmlns:v="urn:schemas-microsoft-com:vml" Requires="v">
                    <p:oleObj spid="_x0000_s9291" name="公式" r:id="rId10" imgW="190417" imgH="241195" progId="Equation.3">
                      <p:embed/>
                    </p:oleObj>
                  </mc:Choice>
                  <mc:Fallback>
                    <p:oleObj name="公式" r:id="rId10" imgW="190417" imgH="241195"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0" y="2448"/>
                            <a:ext cx="1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200" smtClean="0">
                <a:ea typeface="宋体" pitchFamily="2" charset="-122"/>
              </a:rPr>
              <a:t>向量：法向量与点积</a:t>
            </a:r>
          </a:p>
        </p:txBody>
      </p:sp>
      <p:sp>
        <p:nvSpPr>
          <p:cNvPr id="10243" name="Rectangle 3"/>
          <p:cNvSpPr>
            <a:spLocks noGrp="1" noChangeArrowheads="1"/>
          </p:cNvSpPr>
          <p:nvPr>
            <p:ph idx="1"/>
          </p:nvPr>
        </p:nvSpPr>
        <p:spPr/>
        <p:txBody>
          <a:bodyPr/>
          <a:lstStyle/>
          <a:p>
            <a:pPr eaLnBrk="1" hangingPunct="1"/>
            <a:r>
              <a:rPr lang="zh-CN" altLang="en-US" smtClean="0">
                <a:ea typeface="宋体" pitchFamily="2" charset="-122"/>
              </a:rPr>
              <a:t>经常用于计算两个向量的夹角</a:t>
            </a:r>
          </a:p>
          <a:p>
            <a:pPr lvl="1" eaLnBrk="1" hangingPunct="1"/>
            <a:r>
              <a:rPr lang="zh-CN" altLang="en-US" smtClean="0">
                <a:ea typeface="宋体" pitchFamily="2" charset="-122"/>
              </a:rPr>
              <a:t>光照计算</a:t>
            </a:r>
          </a:p>
          <a:p>
            <a:pPr lvl="1" eaLnBrk="1" hangingPunct="1"/>
            <a:r>
              <a:rPr lang="zh-CN" altLang="en-US" smtClean="0">
                <a:ea typeface="宋体" pitchFamily="2" charset="-122"/>
              </a:rPr>
              <a:t>可见性测试</a:t>
            </a:r>
          </a:p>
          <a:p>
            <a:pPr lvl="1"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r>
              <a:rPr lang="zh-CN" altLang="en-US" smtClean="0">
                <a:ea typeface="宋体" pitchFamily="2" charset="-122"/>
              </a:rPr>
              <a:t>点积的一个性质在图形学中经常用到</a:t>
            </a:r>
          </a:p>
          <a:p>
            <a:pPr eaLnBrk="1" hangingPunct="1"/>
            <a:endParaRPr lang="zh-CN" altLang="en-US" smtClean="0">
              <a:ea typeface="宋体" pitchFamily="2" charset="-122"/>
            </a:endParaRPr>
          </a:p>
          <a:p>
            <a:pPr lvl="1" eaLnBrk="1" hangingPunct="1"/>
            <a:endParaRPr lang="en-US" altLang="zh-CN" smtClean="0">
              <a:ea typeface="宋体" pitchFamily="2" charset="-122"/>
            </a:endParaRPr>
          </a:p>
        </p:txBody>
      </p:sp>
      <p:sp>
        <p:nvSpPr>
          <p:cNvPr id="1024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245" name="Group 5"/>
          <p:cNvGrpSpPr>
            <a:grpSpLocks/>
          </p:cNvGrpSpPr>
          <p:nvPr/>
        </p:nvGrpSpPr>
        <p:grpSpPr bwMode="auto">
          <a:xfrm>
            <a:off x="1676400" y="2971800"/>
            <a:ext cx="5029200" cy="498475"/>
            <a:chOff x="576" y="2016"/>
            <a:chExt cx="3072" cy="261"/>
          </a:xfrm>
        </p:grpSpPr>
        <p:graphicFrame>
          <p:nvGraphicFramePr>
            <p:cNvPr id="10250" name="Object 6"/>
            <p:cNvGraphicFramePr>
              <a:graphicFrameLocks noChangeAspect="1"/>
            </p:cNvGraphicFramePr>
            <p:nvPr/>
          </p:nvGraphicFramePr>
          <p:xfrm>
            <a:off x="576" y="2016"/>
            <a:ext cx="2160" cy="261"/>
          </p:xfrm>
          <a:graphic>
            <a:graphicData uri="http://schemas.openxmlformats.org/presentationml/2006/ole">
              <mc:AlternateContent xmlns:mc="http://schemas.openxmlformats.org/markup-compatibility/2006">
                <mc:Choice xmlns:v="urn:schemas-microsoft-com:vml" Requires="v">
                  <p:oleObj spid="_x0000_s10291" name="公式" r:id="rId4" imgW="1892300" imgH="228600" progId="Equation.3">
                    <p:embed/>
                  </p:oleObj>
                </mc:Choice>
                <mc:Fallback>
                  <p:oleObj name="公式" r:id="rId4" imgW="18923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2016"/>
                          <a:ext cx="216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1" name="Text Box 7"/>
            <p:cNvSpPr txBox="1">
              <a:spLocks noChangeArrowheads="1"/>
            </p:cNvSpPr>
            <p:nvPr/>
          </p:nvSpPr>
          <p:spPr bwMode="auto">
            <a:xfrm>
              <a:off x="2688" y="2064"/>
              <a:ext cx="9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其中</a:t>
              </a:r>
              <a:r>
                <a:rPr lang="en-US" altLang="zh-CN"/>
                <a:t>X</a:t>
              </a:r>
              <a:r>
                <a:rPr lang="zh-CN" altLang="en-US"/>
                <a:t>是标量</a:t>
              </a:r>
            </a:p>
          </p:txBody>
        </p:sp>
      </p:grpSp>
      <p:sp>
        <p:nvSpPr>
          <p:cNvPr id="10246"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7" name="Object 9"/>
          <p:cNvGraphicFramePr>
            <a:graphicFrameLocks noChangeAspect="1"/>
          </p:cNvGraphicFramePr>
          <p:nvPr/>
        </p:nvGraphicFramePr>
        <p:xfrm>
          <a:off x="1676400" y="3429000"/>
          <a:ext cx="2362200" cy="527050"/>
        </p:xfrm>
        <a:graphic>
          <a:graphicData uri="http://schemas.openxmlformats.org/presentationml/2006/ole">
            <mc:AlternateContent xmlns:mc="http://schemas.openxmlformats.org/markup-compatibility/2006">
              <mc:Choice xmlns:v="urn:schemas-microsoft-com:vml" Requires="v">
                <p:oleObj spid="_x0000_s10292" name="公式" r:id="rId6" imgW="1155700" imgH="254000" progId="Equation.3">
                  <p:embed/>
                </p:oleObj>
              </mc:Choice>
              <mc:Fallback>
                <p:oleObj name="公式" r:id="rId6" imgW="1155700" imgH="254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429000"/>
                        <a:ext cx="2362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10"/>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9" name="Object 11"/>
          <p:cNvGraphicFramePr>
            <a:graphicFrameLocks noChangeAspect="1"/>
          </p:cNvGraphicFramePr>
          <p:nvPr/>
        </p:nvGraphicFramePr>
        <p:xfrm>
          <a:off x="1752600" y="4754563"/>
          <a:ext cx="2895600" cy="1417637"/>
        </p:xfrm>
        <a:graphic>
          <a:graphicData uri="http://schemas.openxmlformats.org/presentationml/2006/ole">
            <mc:AlternateContent xmlns:mc="http://schemas.openxmlformats.org/markup-compatibility/2006">
              <mc:Choice xmlns:v="urn:schemas-microsoft-com:vml" Requires="v">
                <p:oleObj spid="_x0000_s10293" name="公式" r:id="rId8" imgW="1397000" imgH="685800" progId="Equation.3">
                  <p:embed/>
                </p:oleObj>
              </mc:Choice>
              <mc:Fallback>
                <p:oleObj name="公式" r:id="rId8" imgW="1397000" imgH="6858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4754563"/>
                        <a:ext cx="2895600"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TotalTime>
  <Words>3766</Words>
  <Application>Microsoft Office PowerPoint</Application>
  <PresentationFormat>全屏显示(4:3)</PresentationFormat>
  <Paragraphs>371</Paragraphs>
  <Slides>49</Slides>
  <Notes>17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2" baseType="lpstr">
      <vt:lpstr>Office 主题​​</vt:lpstr>
      <vt:lpstr>公式</vt:lpstr>
      <vt:lpstr>Equation</vt:lpstr>
      <vt:lpstr>图形数学基础</vt:lpstr>
      <vt:lpstr>本课内容</vt:lpstr>
      <vt:lpstr>PowerPoint 演示文稿</vt:lpstr>
      <vt:lpstr>向量</vt:lpstr>
      <vt:lpstr>点积</vt:lpstr>
      <vt:lpstr>点积</vt:lpstr>
      <vt:lpstr>叉积</vt:lpstr>
      <vt:lpstr>向量：法向量与叉积</vt:lpstr>
      <vt:lpstr>向量：法向量与点积</vt:lpstr>
      <vt:lpstr>向量：与法向量密切相关的向量</vt:lpstr>
      <vt:lpstr>向量在游戏中的应用</vt:lpstr>
      <vt:lpstr>矩阵</vt:lpstr>
      <vt:lpstr>仿射变换（Affine Transformations）</vt:lpstr>
      <vt:lpstr>仿射变换——平移</vt:lpstr>
      <vt:lpstr>仿射变换——平移</vt:lpstr>
      <vt:lpstr>仿射变换——旋转</vt:lpstr>
      <vt:lpstr>仿射变换——旋转</vt:lpstr>
      <vt:lpstr>仿射变换——旋转</vt:lpstr>
      <vt:lpstr>其他变换</vt:lpstr>
      <vt:lpstr>程序演示</vt:lpstr>
      <vt:lpstr>小结</vt:lpstr>
      <vt:lpstr>坐标系统</vt:lpstr>
      <vt:lpstr>世界坐标系到观察坐标系的变换</vt:lpstr>
      <vt:lpstr>PowerPoint 演示文稿</vt:lpstr>
      <vt:lpstr>从世界坐标系到观察坐标系变换矩阵</vt:lpstr>
      <vt:lpstr>四元数（Quaternion ）</vt:lpstr>
      <vt:lpstr>欧拉角</vt:lpstr>
      <vt:lpstr>PowerPoint 演示文稿</vt:lpstr>
      <vt:lpstr>PowerPoint 演示文稿</vt:lpstr>
      <vt:lpstr>使用欧拉角的问题</vt:lpstr>
      <vt:lpstr>四元数的引入</vt:lpstr>
      <vt:lpstr>四元数的诞生</vt:lpstr>
      <vt:lpstr>PowerPoint 演示文稿</vt:lpstr>
      <vt:lpstr>四元数和轴－角对</vt:lpstr>
      <vt:lpstr>单位四元数</vt:lpstr>
      <vt:lpstr>四元数共轭和逆</vt:lpstr>
      <vt:lpstr>四元数的叉乘</vt:lpstr>
      <vt:lpstr>四元数的叉乘</vt:lpstr>
      <vt:lpstr>四元数相乘的意义</vt:lpstr>
      <vt:lpstr>四元数的差及其意义</vt:lpstr>
      <vt:lpstr>四元数求幂及其意义</vt:lpstr>
      <vt:lpstr>四元数插值——slerp</vt:lpstr>
      <vt:lpstr>结论</vt:lpstr>
      <vt:lpstr>比较</vt:lpstr>
      <vt:lpstr>建模方法</vt:lpstr>
      <vt:lpstr>建模方法：多边形网格</vt:lpstr>
      <vt:lpstr>建模方法：地形</vt:lpstr>
      <vt:lpstr>地形渲染</vt:lpstr>
      <vt:lpstr>主要参考文献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dc:creator>
  <cp:lastModifiedBy>Han</cp:lastModifiedBy>
  <cp:revision>66</cp:revision>
  <cp:lastPrinted>1601-01-01T00:00:00Z</cp:lastPrinted>
  <dcterms:created xsi:type="dcterms:W3CDTF">1601-01-01T00:00:00Z</dcterms:created>
  <dcterms:modified xsi:type="dcterms:W3CDTF">2014-05-05T08:44:46Z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