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0"/>
  </p:notesMasterIdLst>
  <p:sldIdLst>
    <p:sldId id="256" r:id="rId2"/>
    <p:sldId id="257" r:id="rId3"/>
    <p:sldId id="259" r:id="rId4"/>
    <p:sldId id="260" r:id="rId5"/>
    <p:sldId id="261" r:id="rId6"/>
    <p:sldId id="262" r:id="rId7"/>
    <p:sldId id="263" r:id="rId8"/>
    <p:sldId id="277" r:id="rId9"/>
    <p:sldId id="278" r:id="rId10"/>
    <p:sldId id="264" r:id="rId11"/>
    <p:sldId id="265" r:id="rId12"/>
    <p:sldId id="266" r:id="rId13"/>
    <p:sldId id="267" r:id="rId14"/>
    <p:sldId id="268" r:id="rId15"/>
    <p:sldId id="269" r:id="rId16"/>
    <p:sldId id="270" r:id="rId17"/>
    <p:sldId id="271" r:id="rId18"/>
    <p:sldId id="272" r:id="rId19"/>
    <p:sldId id="279" r:id="rId20"/>
    <p:sldId id="273" r:id="rId21"/>
    <p:sldId id="274" r:id="rId22"/>
    <p:sldId id="275" r:id="rId23"/>
    <p:sldId id="283" r:id="rId24"/>
    <p:sldId id="284" r:id="rId25"/>
    <p:sldId id="276" r:id="rId26"/>
    <p:sldId id="280" r:id="rId27"/>
    <p:sldId id="281" r:id="rId28"/>
    <p:sldId id="282"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NULL"/><Relationship Id="rId1" Type="http://schemas.openxmlformats.org/officeDocument/2006/relationships/image" Target="../media/image4.e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03B5034-E0EC-43CD-B433-4E4BF8FBF8CC}" type="slidenum">
              <a:rPr lang="en-US" altLang="zh-CN"/>
              <a:pPr/>
              <a:t>‹#›</a:t>
            </a:fld>
            <a:endParaRPr lang="en-US" altLang="zh-CN"/>
          </a:p>
        </p:txBody>
      </p:sp>
    </p:spTree>
    <p:extLst>
      <p:ext uri="{BB962C8B-B14F-4D97-AF65-F5344CB8AC3E}">
        <p14:creationId xmlns:p14="http://schemas.microsoft.com/office/powerpoint/2010/main" val="22510244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49E4E-16AC-4C16-A37A-73A9D1EC1ED5}" type="slidenum">
              <a:rPr lang="en-US" altLang="zh-CN"/>
              <a:pPr/>
              <a:t>1</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10D2-0DBB-4A6E-881B-BE2C4E24E69D}" type="slidenum">
              <a:rPr lang="en-US" altLang="zh-CN"/>
              <a:pPr/>
              <a:t>10</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E0949-0947-49BB-B5F4-1E5400E8ED3F}" type="slidenum">
              <a:rPr lang="en-US" altLang="zh-CN"/>
              <a:pPr/>
              <a:t>11</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6F2D4-FF3A-456F-9787-0E4CB157F512}" type="slidenum">
              <a:rPr lang="en-US" altLang="zh-CN"/>
              <a:pPr/>
              <a:t>12</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83338-8E4A-4DAB-98F2-B57E403FF03B}" type="slidenum">
              <a:rPr lang="en-US" altLang="zh-CN"/>
              <a:pPr/>
              <a:t>13</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B310F-5356-49FC-B9E4-584D47EE0805}" type="slidenum">
              <a:rPr lang="en-US" altLang="zh-CN"/>
              <a:pPr/>
              <a:t>14</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B6470-598D-482F-9A72-A9A96E9548E8}" type="slidenum">
              <a:rPr lang="en-US" altLang="zh-CN"/>
              <a:pPr/>
              <a:t>15</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CE48B-939D-4804-8ABB-E4299B6E15A0}" type="slidenum">
              <a:rPr lang="en-US" altLang="zh-CN"/>
              <a:pPr/>
              <a:t>16</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9D39A-27B9-491D-9002-491100BE3076}" type="slidenum">
              <a:rPr lang="en-US" altLang="zh-CN"/>
              <a:pPr/>
              <a:t>17</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F7673F-6023-4157-854C-A8531A9DE464}" type="slidenum">
              <a:rPr lang="en-US" altLang="zh-CN"/>
              <a:pPr/>
              <a:t>18</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06705-439E-47BE-AD88-19BE550F8C0D}" type="slidenum">
              <a:rPr lang="en-US" altLang="zh-CN"/>
              <a:pPr/>
              <a:t>19</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50A3A-2492-45E0-992B-E1AC7489E4E0}" type="slidenum">
              <a:rPr lang="en-US" altLang="zh-CN"/>
              <a:pPr/>
              <a:t>2</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05397-517C-43DB-B8E5-84D59AE7CBAC}" type="slidenum">
              <a:rPr lang="en-US" altLang="zh-CN"/>
              <a:pPr/>
              <a:t>20</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14FDC-59AE-446A-8FF7-8D4B84597F62}" type="slidenum">
              <a:rPr lang="en-US" altLang="zh-CN"/>
              <a:pPr/>
              <a:t>21</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D58080-5866-483A-89CD-E12CEA766CD7}" type="slidenum">
              <a:rPr lang="en-US" altLang="zh-CN"/>
              <a:pPr/>
              <a:t>22</a:t>
            </a:fld>
            <a:endParaRPr lang="en-US" altLang="zh-C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41494-B1BB-4067-B8F6-D2F5EC756BA9}" type="slidenum">
              <a:rPr lang="en-US" altLang="zh-CN"/>
              <a:pPr/>
              <a:t>25</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620531-81DE-401B-B754-BCA611E30D4B}" type="slidenum">
              <a:rPr lang="en-US" altLang="zh-CN"/>
              <a:pPr/>
              <a:t>26</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4785A-2E50-45FE-85D7-45DA03D188C8}" type="slidenum">
              <a:rPr lang="en-US" altLang="zh-CN"/>
              <a:pPr/>
              <a:t>27</a:t>
            </a:fld>
            <a:endParaRPr lang="en-US" altLang="zh-CN"/>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DA63F-608F-4730-B706-61D42A9371EF}" type="slidenum">
              <a:rPr lang="en-US" altLang="zh-CN"/>
              <a:pPr/>
              <a:t>28</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15CC9-3F4B-4FFB-B9FB-6624C726C5D1}" type="slidenum">
              <a:rPr lang="en-US" altLang="zh-CN"/>
              <a:pPr/>
              <a:t>3</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7D8F7-52E3-4AD1-A0EC-3E504813CB9E}" type="slidenum">
              <a:rPr lang="en-US" altLang="zh-CN"/>
              <a:pPr/>
              <a:t>4</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2DDA6-0B63-4F86-BBB0-FE430E74995A}" type="slidenum">
              <a:rPr lang="en-US" altLang="zh-CN"/>
              <a:pPr/>
              <a:t>5</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01881-E1A1-4D0A-8A7A-046C2E6D6EEE}" type="slidenum">
              <a:rPr lang="en-US" altLang="zh-CN"/>
              <a:pPr/>
              <a:t>6</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9D9824-3D08-4DB5-A5A8-D541914FB2F2}" type="slidenum">
              <a:rPr lang="en-US" altLang="zh-CN"/>
              <a:pPr/>
              <a:t>7</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FB205-2E67-4E4D-86C8-ACE83359BC5D}" type="slidenum">
              <a:rPr lang="en-US" altLang="zh-CN"/>
              <a:pPr/>
              <a:t>8</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59D8D7-FA13-473E-8B24-FD86621C6794}" type="slidenum">
              <a:rPr lang="en-US" altLang="zh-CN"/>
              <a:pPr/>
              <a:t>9</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3CB5BAB-6014-4D69-9F41-BB870A08243A}" type="slidenum">
              <a:rPr lang="en-US" altLang="zh-CN" smtClean="0"/>
              <a:pPr/>
              <a:t>‹#›</a:t>
            </a:fld>
            <a:endParaRPr lang="en-US" altLang="zh-CN"/>
          </a:p>
        </p:txBody>
      </p:sp>
    </p:spTree>
    <p:extLst>
      <p:ext uri="{BB962C8B-B14F-4D97-AF65-F5344CB8AC3E}">
        <p14:creationId xmlns:p14="http://schemas.microsoft.com/office/powerpoint/2010/main" val="14543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12D0D9A-8437-405E-9948-F7B9D23D0A77}" type="slidenum">
              <a:rPr lang="en-US" altLang="zh-CN" smtClean="0"/>
              <a:pPr/>
              <a:t>‹#›</a:t>
            </a:fld>
            <a:endParaRPr lang="en-US" altLang="zh-CN"/>
          </a:p>
        </p:txBody>
      </p:sp>
    </p:spTree>
    <p:extLst>
      <p:ext uri="{BB962C8B-B14F-4D97-AF65-F5344CB8AC3E}">
        <p14:creationId xmlns:p14="http://schemas.microsoft.com/office/powerpoint/2010/main" val="289763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6289A38-9117-4966-BD38-D655DA57FE00}" type="slidenum">
              <a:rPr lang="en-US" altLang="zh-CN" smtClean="0"/>
              <a:pPr/>
              <a:t>‹#›</a:t>
            </a:fld>
            <a:endParaRPr lang="en-US" altLang="zh-CN"/>
          </a:p>
        </p:txBody>
      </p:sp>
    </p:spTree>
    <p:extLst>
      <p:ext uri="{BB962C8B-B14F-4D97-AF65-F5344CB8AC3E}">
        <p14:creationId xmlns:p14="http://schemas.microsoft.com/office/powerpoint/2010/main" val="2704530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FE130B9E-7D38-4FD7-898F-EDA478ABF4DA}" type="slidenum">
              <a:rPr lang="en-US" altLang="zh-CN"/>
              <a:pPr/>
              <a:t>‹#›</a:t>
            </a:fld>
            <a:endParaRPr lang="en-US" altLang="zh-CN"/>
          </a:p>
        </p:txBody>
      </p:sp>
    </p:spTree>
    <p:extLst>
      <p:ext uri="{BB962C8B-B14F-4D97-AF65-F5344CB8AC3E}">
        <p14:creationId xmlns:p14="http://schemas.microsoft.com/office/powerpoint/2010/main" val="3424863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783805E5-35F0-4803-9A0F-00FD3FBBB0A9}" type="slidenum">
              <a:rPr lang="en-US" altLang="zh-CN"/>
              <a:pPr/>
              <a:t>‹#›</a:t>
            </a:fld>
            <a:endParaRPr lang="en-US" altLang="zh-CN"/>
          </a:p>
        </p:txBody>
      </p:sp>
    </p:spTree>
    <p:extLst>
      <p:ext uri="{BB962C8B-B14F-4D97-AF65-F5344CB8AC3E}">
        <p14:creationId xmlns:p14="http://schemas.microsoft.com/office/powerpoint/2010/main" val="137767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46891CB-D6EE-41C2-B1A5-794027829C9F}" type="slidenum">
              <a:rPr lang="en-US" altLang="zh-CN" smtClean="0"/>
              <a:pPr/>
              <a:t>‹#›</a:t>
            </a:fld>
            <a:endParaRPr lang="en-US" altLang="zh-CN"/>
          </a:p>
        </p:txBody>
      </p:sp>
    </p:spTree>
    <p:extLst>
      <p:ext uri="{BB962C8B-B14F-4D97-AF65-F5344CB8AC3E}">
        <p14:creationId xmlns:p14="http://schemas.microsoft.com/office/powerpoint/2010/main" val="292370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A542F73-7C6D-4645-9511-BA4902FD252C}" type="slidenum">
              <a:rPr lang="en-US" altLang="zh-CN" smtClean="0"/>
              <a:pPr/>
              <a:t>‹#›</a:t>
            </a:fld>
            <a:endParaRPr lang="en-US" altLang="zh-CN"/>
          </a:p>
        </p:txBody>
      </p:sp>
    </p:spTree>
    <p:extLst>
      <p:ext uri="{BB962C8B-B14F-4D97-AF65-F5344CB8AC3E}">
        <p14:creationId xmlns:p14="http://schemas.microsoft.com/office/powerpoint/2010/main" val="236484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844F9DB-37E6-4844-94CD-6EA14935E477}" type="slidenum">
              <a:rPr lang="en-US" altLang="zh-CN" smtClean="0"/>
              <a:pPr/>
              <a:t>‹#›</a:t>
            </a:fld>
            <a:endParaRPr lang="en-US" altLang="zh-CN"/>
          </a:p>
        </p:txBody>
      </p:sp>
    </p:spTree>
    <p:extLst>
      <p:ext uri="{BB962C8B-B14F-4D97-AF65-F5344CB8AC3E}">
        <p14:creationId xmlns:p14="http://schemas.microsoft.com/office/powerpoint/2010/main" val="263613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B7E2B78A-F1F6-474D-9C40-60BEC4F007BA}" type="slidenum">
              <a:rPr lang="en-US" altLang="zh-CN" smtClean="0"/>
              <a:pPr/>
              <a:t>‹#›</a:t>
            </a:fld>
            <a:endParaRPr lang="en-US" altLang="zh-CN"/>
          </a:p>
        </p:txBody>
      </p:sp>
    </p:spTree>
    <p:extLst>
      <p:ext uri="{BB962C8B-B14F-4D97-AF65-F5344CB8AC3E}">
        <p14:creationId xmlns:p14="http://schemas.microsoft.com/office/powerpoint/2010/main" val="161736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0A05B4F6-88BE-45B2-A475-7DAC07BEBEBC}" type="slidenum">
              <a:rPr lang="en-US" altLang="zh-CN" smtClean="0"/>
              <a:pPr/>
              <a:t>‹#›</a:t>
            </a:fld>
            <a:endParaRPr lang="en-US" altLang="zh-CN"/>
          </a:p>
        </p:txBody>
      </p:sp>
    </p:spTree>
    <p:extLst>
      <p:ext uri="{BB962C8B-B14F-4D97-AF65-F5344CB8AC3E}">
        <p14:creationId xmlns:p14="http://schemas.microsoft.com/office/powerpoint/2010/main" val="312926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7824858F-3A46-4AC7-AAFE-9E678682EF63}" type="slidenum">
              <a:rPr lang="en-US" altLang="zh-CN" smtClean="0"/>
              <a:pPr/>
              <a:t>‹#›</a:t>
            </a:fld>
            <a:endParaRPr lang="en-US" altLang="zh-CN"/>
          </a:p>
        </p:txBody>
      </p:sp>
    </p:spTree>
    <p:extLst>
      <p:ext uri="{BB962C8B-B14F-4D97-AF65-F5344CB8AC3E}">
        <p14:creationId xmlns:p14="http://schemas.microsoft.com/office/powerpoint/2010/main" val="35991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204097-9384-44A4-945C-42CED1682C29}" type="slidenum">
              <a:rPr lang="en-US" altLang="zh-CN" smtClean="0"/>
              <a:pPr/>
              <a:t>‹#›</a:t>
            </a:fld>
            <a:endParaRPr lang="en-US" altLang="zh-CN"/>
          </a:p>
        </p:txBody>
      </p:sp>
    </p:spTree>
    <p:extLst>
      <p:ext uri="{BB962C8B-B14F-4D97-AF65-F5344CB8AC3E}">
        <p14:creationId xmlns:p14="http://schemas.microsoft.com/office/powerpoint/2010/main" val="129187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C36A389-B93C-429E-B0AA-4D6495D87FEC}" type="slidenum">
              <a:rPr lang="en-US" altLang="zh-CN" smtClean="0"/>
              <a:pPr/>
              <a:t>‹#›</a:t>
            </a:fld>
            <a:endParaRPr lang="en-US" altLang="zh-CN"/>
          </a:p>
        </p:txBody>
      </p:sp>
    </p:spTree>
    <p:extLst>
      <p:ext uri="{BB962C8B-B14F-4D97-AF65-F5344CB8AC3E}">
        <p14:creationId xmlns:p14="http://schemas.microsoft.com/office/powerpoint/2010/main" val="421474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92B16-0C79-4C98-B67A-613C8F47B0B6}" type="slidenum">
              <a:rPr lang="en-US" altLang="zh-CN" smtClean="0"/>
              <a:pPr/>
              <a:t>‹#›</a:t>
            </a:fld>
            <a:endParaRPr lang="en-US" altLang="zh-CN"/>
          </a:p>
        </p:txBody>
      </p:sp>
    </p:spTree>
    <p:extLst>
      <p:ext uri="{BB962C8B-B14F-4D97-AF65-F5344CB8AC3E}">
        <p14:creationId xmlns:p14="http://schemas.microsoft.com/office/powerpoint/2010/main" val="106040322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4.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ea typeface="宋体" charset="-122"/>
              </a:rPr>
              <a:t>游戏中的光照效果</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ea typeface="宋体" charset="-122"/>
              </a:rPr>
              <a:t>光照贴图的构造和使用</a:t>
            </a:r>
          </a:p>
        </p:txBody>
      </p:sp>
      <p:grpSp>
        <p:nvGrpSpPr>
          <p:cNvPr id="26627" name="Group 3"/>
          <p:cNvGrpSpPr>
            <a:grpSpLocks/>
          </p:cNvGrpSpPr>
          <p:nvPr/>
        </p:nvGrpSpPr>
        <p:grpSpPr bwMode="auto">
          <a:xfrm>
            <a:off x="381000" y="2024063"/>
            <a:ext cx="762000" cy="665162"/>
            <a:chOff x="1110" y="2656"/>
            <a:chExt cx="1549" cy="1351"/>
          </a:xfrm>
        </p:grpSpPr>
        <p:sp>
          <p:nvSpPr>
            <p:cNvPr id="2662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631" name="Group 7"/>
          <p:cNvGrpSpPr>
            <a:grpSpLocks/>
          </p:cNvGrpSpPr>
          <p:nvPr/>
        </p:nvGrpSpPr>
        <p:grpSpPr bwMode="auto">
          <a:xfrm>
            <a:off x="381000" y="2938463"/>
            <a:ext cx="762000" cy="665162"/>
            <a:chOff x="3174" y="2656"/>
            <a:chExt cx="1549" cy="1351"/>
          </a:xfrm>
        </p:grpSpPr>
        <p:sp>
          <p:nvSpPr>
            <p:cNvPr id="2663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35" name="Line 11"/>
          <p:cNvSpPr>
            <a:spLocks noChangeShapeType="1"/>
          </p:cNvSpPr>
          <p:nvPr/>
        </p:nvSpPr>
        <p:spPr bwMode="auto">
          <a:xfrm>
            <a:off x="990600" y="26336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Text Box 12"/>
          <p:cNvSpPr txBox="1">
            <a:spLocks noChangeArrowheads="1"/>
          </p:cNvSpPr>
          <p:nvPr/>
        </p:nvSpPr>
        <p:spPr bwMode="auto">
          <a:xfrm>
            <a:off x="1111250" y="1976438"/>
            <a:ext cx="6280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200"/>
              <a:t>为场景中的每个面片生成光照贴图</a:t>
            </a:r>
          </a:p>
        </p:txBody>
      </p:sp>
      <p:sp>
        <p:nvSpPr>
          <p:cNvPr id="26637" name="Text Box 13"/>
          <p:cNvSpPr txBox="1">
            <a:spLocks noChangeArrowheads="1"/>
          </p:cNvSpPr>
          <p:nvPr/>
        </p:nvSpPr>
        <p:spPr bwMode="gray">
          <a:xfrm>
            <a:off x="5778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t>1</a:t>
            </a:r>
          </a:p>
        </p:txBody>
      </p:sp>
      <p:sp>
        <p:nvSpPr>
          <p:cNvPr id="26638" name="Line 14"/>
          <p:cNvSpPr>
            <a:spLocks noChangeShapeType="1"/>
          </p:cNvSpPr>
          <p:nvPr/>
        </p:nvSpPr>
        <p:spPr bwMode="auto">
          <a:xfrm>
            <a:off x="990600" y="35480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Text Box 15"/>
          <p:cNvSpPr txBox="1">
            <a:spLocks noChangeArrowheads="1"/>
          </p:cNvSpPr>
          <p:nvPr/>
        </p:nvSpPr>
        <p:spPr bwMode="auto">
          <a:xfrm>
            <a:off x="1143000" y="2890838"/>
            <a:ext cx="384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Font typeface="Wingdings" pitchFamily="2" charset="2"/>
              <a:buNone/>
            </a:pPr>
            <a:r>
              <a:rPr lang="zh-CN" altLang="en-US" sz="3200"/>
              <a:t>生成光照贴图的坐标</a:t>
            </a:r>
            <a:endParaRPr lang="zh-CN" altLang="en-US" sz="2400"/>
          </a:p>
        </p:txBody>
      </p:sp>
      <p:sp>
        <p:nvSpPr>
          <p:cNvPr id="26640" name="Text Box 16"/>
          <p:cNvSpPr txBox="1">
            <a:spLocks noChangeArrowheads="1"/>
          </p:cNvSpPr>
          <p:nvPr/>
        </p:nvSpPr>
        <p:spPr bwMode="gray">
          <a:xfrm>
            <a:off x="5778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t>2</a:t>
            </a:r>
          </a:p>
        </p:txBody>
      </p:sp>
      <p:grpSp>
        <p:nvGrpSpPr>
          <p:cNvPr id="26641" name="Group 17"/>
          <p:cNvGrpSpPr>
            <a:grpSpLocks/>
          </p:cNvGrpSpPr>
          <p:nvPr/>
        </p:nvGrpSpPr>
        <p:grpSpPr bwMode="auto">
          <a:xfrm>
            <a:off x="381000" y="3830638"/>
            <a:ext cx="762000" cy="665162"/>
            <a:chOff x="1110" y="2656"/>
            <a:chExt cx="1549" cy="1351"/>
          </a:xfrm>
        </p:grpSpPr>
        <p:sp>
          <p:nvSpPr>
            <p:cNvPr id="2664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645" name="Group 21"/>
          <p:cNvGrpSpPr>
            <a:grpSpLocks/>
          </p:cNvGrpSpPr>
          <p:nvPr/>
        </p:nvGrpSpPr>
        <p:grpSpPr bwMode="auto">
          <a:xfrm>
            <a:off x="381000" y="4745038"/>
            <a:ext cx="762000" cy="665162"/>
            <a:chOff x="3174" y="2656"/>
            <a:chExt cx="1549" cy="1351"/>
          </a:xfrm>
        </p:grpSpPr>
        <p:sp>
          <p:nvSpPr>
            <p:cNvPr id="2664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49" name="Line 25"/>
          <p:cNvSpPr>
            <a:spLocks noChangeShapeType="1"/>
          </p:cNvSpPr>
          <p:nvPr/>
        </p:nvSpPr>
        <p:spPr bwMode="auto">
          <a:xfrm>
            <a:off x="990600" y="4440238"/>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0" name="Text Box 26"/>
          <p:cNvSpPr txBox="1">
            <a:spLocks noChangeArrowheads="1"/>
          </p:cNvSpPr>
          <p:nvPr/>
        </p:nvSpPr>
        <p:spPr bwMode="auto">
          <a:xfrm>
            <a:off x="1136650" y="3783013"/>
            <a:ext cx="709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200"/>
              <a:t>将场景中的光照贴图拼装成较大的纹理</a:t>
            </a:r>
          </a:p>
        </p:txBody>
      </p:sp>
      <p:sp>
        <p:nvSpPr>
          <p:cNvPr id="26651" name="Text Box 27"/>
          <p:cNvSpPr txBox="1">
            <a:spLocks noChangeArrowheads="1"/>
          </p:cNvSpPr>
          <p:nvPr/>
        </p:nvSpPr>
        <p:spPr bwMode="gray">
          <a:xfrm>
            <a:off x="5778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t>3</a:t>
            </a:r>
          </a:p>
        </p:txBody>
      </p:sp>
      <p:sp>
        <p:nvSpPr>
          <p:cNvPr id="26652" name="Line 28"/>
          <p:cNvSpPr>
            <a:spLocks noChangeShapeType="1"/>
          </p:cNvSpPr>
          <p:nvPr/>
        </p:nvSpPr>
        <p:spPr bwMode="auto">
          <a:xfrm>
            <a:off x="990600" y="5354638"/>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3" name="Text Box 29"/>
          <p:cNvSpPr txBox="1">
            <a:spLocks noChangeArrowheads="1"/>
          </p:cNvSpPr>
          <p:nvPr/>
        </p:nvSpPr>
        <p:spPr bwMode="auto">
          <a:xfrm>
            <a:off x="1085850" y="4697413"/>
            <a:ext cx="546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200"/>
              <a:t>利用多重纹理贴图来实现光照</a:t>
            </a:r>
          </a:p>
        </p:txBody>
      </p:sp>
      <p:sp>
        <p:nvSpPr>
          <p:cNvPr id="26654" name="Text Box 30"/>
          <p:cNvSpPr txBox="1">
            <a:spLocks noChangeArrowheads="1"/>
          </p:cNvSpPr>
          <p:nvPr/>
        </p:nvSpPr>
        <p:spPr bwMode="gray">
          <a:xfrm>
            <a:off x="5778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t>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200">
                <a:ea typeface="宋体" charset="-122"/>
              </a:rPr>
              <a:t>将逐像素光照保存为光照贴图</a:t>
            </a:r>
          </a:p>
        </p:txBody>
      </p:sp>
      <p:sp>
        <p:nvSpPr>
          <p:cNvPr id="28675" name="Rectangle 3"/>
          <p:cNvSpPr>
            <a:spLocks noGrp="1" noChangeArrowheads="1"/>
          </p:cNvSpPr>
          <p:nvPr>
            <p:ph type="body" sz="half" idx="1"/>
          </p:nvPr>
        </p:nvSpPr>
        <p:spPr>
          <a:xfrm>
            <a:off x="457200" y="1524000"/>
            <a:ext cx="8305800" cy="4800600"/>
          </a:xfrm>
        </p:spPr>
        <p:txBody>
          <a:bodyPr/>
          <a:lstStyle/>
          <a:p>
            <a:r>
              <a:rPr lang="zh-CN" altLang="en-US" sz="2400">
                <a:ea typeface="宋体" charset="-122"/>
              </a:rPr>
              <a:t>三维建模工具及游戏引擎提供了这个功能</a:t>
            </a:r>
          </a:p>
          <a:p>
            <a:r>
              <a:rPr lang="zh-CN" altLang="en-US" sz="2400">
                <a:ea typeface="宋体" charset="-122"/>
              </a:rPr>
              <a:t>可以使用高级的光照技术</a:t>
            </a:r>
          </a:p>
          <a:p>
            <a:pPr lvl="1"/>
            <a:r>
              <a:rPr lang="zh-CN" altLang="en-US" sz="2000">
                <a:ea typeface="宋体" charset="-122"/>
              </a:rPr>
              <a:t>光能传递、辐射着色等</a:t>
            </a:r>
          </a:p>
        </p:txBody>
      </p:sp>
      <p:graphicFrame>
        <p:nvGraphicFramePr>
          <p:cNvPr id="28676" name="Object 4"/>
          <p:cNvGraphicFramePr>
            <a:graphicFrameLocks noGrp="1" noChangeAspect="1"/>
          </p:cNvGraphicFramePr>
          <p:nvPr>
            <p:ph sz="quarter" idx="2"/>
          </p:nvPr>
        </p:nvGraphicFramePr>
        <p:xfrm>
          <a:off x="2232025" y="3573463"/>
          <a:ext cx="2597150" cy="2170112"/>
        </p:xfrm>
        <a:graphic>
          <a:graphicData uri="http://schemas.openxmlformats.org/presentationml/2006/ole">
            <mc:AlternateContent xmlns:mc="http://schemas.openxmlformats.org/markup-compatibility/2006">
              <mc:Choice xmlns:v="urn:schemas-microsoft-com:vml" Requires="v">
                <p:oleObj spid="_x0000_s28705" name="Visio" r:id="rId4" imgW="2947208" imgH="2464554" progId="Visio.Drawing.11">
                  <p:embed/>
                </p:oleObj>
              </mc:Choice>
              <mc:Fallback>
                <p:oleObj name="Visio" r:id="rId4" imgW="2947208" imgH="246455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2025" y="3573463"/>
                        <a:ext cx="259715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Rectangle 5"/>
          <p:cNvGraphicFramePr>
            <a:graphicFrameLocks noGrp="1"/>
          </p:cNvGraphicFramePr>
          <p:nvPr>
            <p:ph sz="quarter" idx="3"/>
          </p:nvPr>
        </p:nvGraphicFramePr>
        <p:xfrm>
          <a:off x="5576888" y="4143375"/>
          <a:ext cx="2181225" cy="2181225"/>
        </p:xfrm>
        <a:graphic>
          <a:graphicData uri="http://schemas.openxmlformats.org/presentationml/2006/ole">
            <mc:AlternateContent xmlns:mc="http://schemas.openxmlformats.org/markup-compatibility/2006">
              <mc:Choice xmlns:v="urn:schemas-microsoft-com:vml" Requires="v">
                <p:oleObj spid="_x0000_s28706" name="公式" r:id="rId6" imgW="0" imgH="0" progId="Equation.3">
                  <p:embed/>
                </p:oleObj>
              </mc:Choice>
              <mc:Fallback>
                <p:oleObj name="公式" r:id="rId6" imgW="0" imgH="0" progId="Equation.3">
                  <p:embed/>
                  <p:pic>
                    <p:nvPicPr>
                      <p:cNvPr id="0" name="Rectangle 5"/>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76888" y="4143375"/>
                        <a:ext cx="2181225" cy="218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78" name="Group 6"/>
          <p:cNvGrpSpPr>
            <a:grpSpLocks/>
          </p:cNvGrpSpPr>
          <p:nvPr/>
        </p:nvGrpSpPr>
        <p:grpSpPr bwMode="auto">
          <a:xfrm>
            <a:off x="914400" y="2590800"/>
            <a:ext cx="8077200" cy="3581400"/>
            <a:chOff x="576" y="1632"/>
            <a:chExt cx="5088" cy="2256"/>
          </a:xfrm>
        </p:grpSpPr>
        <p:pic>
          <p:nvPicPr>
            <p:cNvPr id="28679" name="Picture 7" descr="DIFFUSE1"/>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168" y="2266"/>
              <a:ext cx="2496" cy="1622"/>
            </a:xfrm>
            <a:prstGeom prst="rect">
              <a:avLst/>
            </a:prstGeom>
            <a:noFill/>
            <a:extLst>
              <a:ext uri="{909E8E84-426E-40DD-AFC4-6F175D3DCCD1}">
                <a14:hiddenFill xmlns:a14="http://schemas.microsoft.com/office/drawing/2010/main">
                  <a:solidFill>
                    <a:srgbClr val="FFFFFF"/>
                  </a:solidFill>
                </a14:hiddenFill>
              </a:ext>
            </a:extLst>
          </p:spPr>
        </p:pic>
        <p:grpSp>
          <p:nvGrpSpPr>
            <p:cNvPr id="28680" name="Group 8"/>
            <p:cNvGrpSpPr>
              <a:grpSpLocks/>
            </p:cNvGrpSpPr>
            <p:nvPr/>
          </p:nvGrpSpPr>
          <p:grpSpPr bwMode="auto">
            <a:xfrm>
              <a:off x="576" y="1632"/>
              <a:ext cx="3888" cy="2151"/>
              <a:chOff x="576" y="1632"/>
              <a:chExt cx="3888" cy="2151"/>
            </a:xfrm>
          </p:grpSpPr>
          <p:grpSp>
            <p:nvGrpSpPr>
              <p:cNvPr id="28681" name="Group 9"/>
              <p:cNvGrpSpPr>
                <a:grpSpLocks/>
              </p:cNvGrpSpPr>
              <p:nvPr/>
            </p:nvGrpSpPr>
            <p:grpSpPr bwMode="auto">
              <a:xfrm>
                <a:off x="576" y="1632"/>
                <a:ext cx="3888" cy="452"/>
                <a:chOff x="576" y="1632"/>
                <a:chExt cx="3888" cy="452"/>
              </a:xfrm>
            </p:grpSpPr>
            <p:grpSp>
              <p:nvGrpSpPr>
                <p:cNvPr id="28682" name="Group 10"/>
                <p:cNvGrpSpPr>
                  <a:grpSpLocks/>
                </p:cNvGrpSpPr>
                <p:nvPr/>
              </p:nvGrpSpPr>
              <p:grpSpPr bwMode="auto">
                <a:xfrm>
                  <a:off x="576" y="1632"/>
                  <a:ext cx="3568" cy="304"/>
                  <a:chOff x="576" y="1632"/>
                  <a:chExt cx="3568" cy="304"/>
                </a:xfrm>
              </p:grpSpPr>
              <p:graphicFrame>
                <p:nvGraphicFramePr>
                  <p:cNvPr id="28683" name="Object 11"/>
                  <p:cNvGraphicFramePr>
                    <a:graphicFrameLocks noChangeAspect="1"/>
                  </p:cNvGraphicFramePr>
                  <p:nvPr/>
                </p:nvGraphicFramePr>
                <p:xfrm>
                  <a:off x="2448" y="1632"/>
                  <a:ext cx="1696" cy="304"/>
                </p:xfrm>
                <a:graphic>
                  <a:graphicData uri="http://schemas.openxmlformats.org/presentationml/2006/ole">
                    <mc:AlternateContent xmlns:mc="http://schemas.openxmlformats.org/markup-compatibility/2006">
                      <mc:Choice xmlns:v="urn:schemas-microsoft-com:vml" Requires="v">
                        <p:oleObj spid="_x0000_s28707" name="公式" r:id="rId8" imgW="1346040" imgH="241200" progId="Equation.3">
                          <p:embed/>
                        </p:oleObj>
                      </mc:Choice>
                      <mc:Fallback>
                        <p:oleObj name="公式" r:id="rId8" imgW="1346040" imgH="241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1632"/>
                                <a:ext cx="169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4" name="Text Box 12"/>
                  <p:cNvSpPr txBox="1">
                    <a:spLocks noChangeArrowheads="1"/>
                  </p:cNvSpPr>
                  <p:nvPr/>
                </p:nvSpPr>
                <p:spPr bwMode="auto">
                  <a:xfrm>
                    <a:off x="576" y="1680"/>
                    <a:ext cx="19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兰伯特</a:t>
                    </a:r>
                    <a:r>
                      <a:rPr lang="en-US" altLang="zh-CN"/>
                      <a:t>(Lambert)</a:t>
                    </a:r>
                    <a:r>
                      <a:rPr lang="zh-CN" altLang="en-US"/>
                      <a:t>余弦定理</a:t>
                    </a:r>
                  </a:p>
                </p:txBody>
              </p:sp>
            </p:grpSp>
            <p:sp>
              <p:nvSpPr>
                <p:cNvPr id="28685" name="Text Box 13"/>
                <p:cNvSpPr txBox="1">
                  <a:spLocks noChangeArrowheads="1"/>
                </p:cNvSpPr>
                <p:nvPr/>
              </p:nvSpPr>
              <p:spPr bwMode="auto">
                <a:xfrm>
                  <a:off x="576" y="1872"/>
                  <a:ext cx="38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I</a:t>
                  </a:r>
                  <a:r>
                    <a:rPr lang="en-US" altLang="zh-CN" sz="1600" baseline="-25000"/>
                    <a:t>d</a:t>
                  </a:r>
                  <a:r>
                    <a:rPr lang="en-US" altLang="zh-CN" sz="1600"/>
                    <a:t>:</a:t>
                  </a:r>
                  <a:r>
                    <a:rPr lang="zh-CN" altLang="en-US" sz="1600"/>
                    <a:t>反射光颜色 </a:t>
                  </a:r>
                  <a:r>
                    <a:rPr lang="en-US" altLang="zh-CN" sz="1600"/>
                    <a:t>K</a:t>
                  </a:r>
                  <a:r>
                    <a:rPr lang="en-US" altLang="zh-CN" sz="1600" baseline="-25000"/>
                    <a:t>d</a:t>
                  </a:r>
                  <a:r>
                    <a:rPr lang="en-US" altLang="zh-CN" sz="1600"/>
                    <a:t>:</a:t>
                  </a:r>
                  <a:r>
                    <a:rPr lang="zh-CN" altLang="en-US" sz="1600"/>
                    <a:t>反射率 </a:t>
                  </a:r>
                  <a:r>
                    <a:rPr lang="en-US" altLang="zh-CN" sz="1600"/>
                    <a:t>I</a:t>
                  </a:r>
                  <a:r>
                    <a:rPr lang="en-US" altLang="zh-CN" sz="1600" baseline="-25000"/>
                    <a:t>p</a:t>
                  </a:r>
                  <a:r>
                    <a:rPr lang="en-US" altLang="zh-CN" sz="1600"/>
                    <a:t>:</a:t>
                  </a:r>
                  <a:r>
                    <a:rPr lang="zh-CN" altLang="en-US" sz="1600"/>
                    <a:t>入射光颜色 </a:t>
                  </a:r>
                  <a:r>
                    <a:rPr lang="en-US" altLang="zh-CN" sz="1600"/>
                    <a:t>L:</a:t>
                  </a:r>
                  <a:r>
                    <a:rPr lang="zh-CN" altLang="en-US" sz="1600"/>
                    <a:t>指向光源的向量 </a:t>
                  </a:r>
                  <a:r>
                    <a:rPr lang="en-US" altLang="zh-CN" sz="1600"/>
                    <a:t>N:</a:t>
                  </a:r>
                  <a:r>
                    <a:rPr lang="zh-CN" altLang="en-US" sz="1600"/>
                    <a:t>法向量</a:t>
                  </a:r>
                </a:p>
              </p:txBody>
            </p:sp>
          </p:grpSp>
          <p:grpSp>
            <p:nvGrpSpPr>
              <p:cNvPr id="28686" name="Group 14"/>
              <p:cNvGrpSpPr>
                <a:grpSpLocks/>
              </p:cNvGrpSpPr>
              <p:nvPr/>
            </p:nvGrpSpPr>
            <p:grpSpPr bwMode="auto">
              <a:xfrm>
                <a:off x="624" y="2592"/>
                <a:ext cx="2304" cy="1191"/>
                <a:chOff x="624" y="2592"/>
                <a:chExt cx="2304" cy="1191"/>
              </a:xfrm>
            </p:grpSpPr>
            <p:graphicFrame>
              <p:nvGraphicFramePr>
                <p:cNvPr id="28687" name="Object 15"/>
                <p:cNvGraphicFramePr>
                  <a:graphicFrameLocks noChangeAspect="1"/>
                </p:cNvGraphicFramePr>
                <p:nvPr/>
              </p:nvGraphicFramePr>
              <p:xfrm>
                <a:off x="672" y="2592"/>
                <a:ext cx="1856" cy="928"/>
              </p:xfrm>
              <a:graphic>
                <a:graphicData uri="http://schemas.openxmlformats.org/presentationml/2006/ole">
                  <mc:AlternateContent xmlns:mc="http://schemas.openxmlformats.org/markup-compatibility/2006">
                    <mc:Choice xmlns:v="urn:schemas-microsoft-com:vml" Requires="v">
                      <p:oleObj spid="_x0000_s28708" name="公式" r:id="rId10" imgW="1473120" imgH="736560" progId="Equation.3">
                        <p:embed/>
                      </p:oleObj>
                    </mc:Choice>
                    <mc:Fallback>
                      <p:oleObj name="公式" r:id="rId10" imgW="1473120" imgH="73656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2592"/>
                              <a:ext cx="1856" cy="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8" name="Text Box 16"/>
                <p:cNvSpPr txBox="1">
                  <a:spLocks noChangeArrowheads="1"/>
                </p:cNvSpPr>
                <p:nvPr/>
              </p:nvSpPr>
              <p:spPr bwMode="auto">
                <a:xfrm>
                  <a:off x="624" y="3552"/>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 g b</a:t>
                  </a:r>
                  <a:r>
                    <a:rPr lang="zh-CN" altLang="en-US"/>
                    <a:t>代表红绿蓝三基色</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blinds(horizontal)">
                                      <p:cBhvr>
                                        <p:cTn id="1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zh-CN" altLang="zh-CN">
              <a:ea typeface="宋体" charset="-122"/>
            </a:endParaRPr>
          </a:p>
        </p:txBody>
      </p:sp>
      <p:graphicFrame>
        <p:nvGraphicFramePr>
          <p:cNvPr id="30724" name="Object 4"/>
          <p:cNvGraphicFramePr>
            <a:graphicFrameLocks noGrp="1" noChangeAspect="1"/>
          </p:cNvGraphicFramePr>
          <p:nvPr>
            <p:ph idx="1"/>
          </p:nvPr>
        </p:nvGraphicFramePr>
        <p:xfrm>
          <a:off x="703263" y="3067050"/>
          <a:ext cx="1697037" cy="1714500"/>
        </p:xfrm>
        <a:graphic>
          <a:graphicData uri="http://schemas.openxmlformats.org/presentationml/2006/ole">
            <mc:AlternateContent xmlns:mc="http://schemas.openxmlformats.org/markup-compatibility/2006">
              <mc:Choice xmlns:v="urn:schemas-microsoft-com:vml" Requires="v">
                <p:oleObj spid="_x0000_s30729" name="Visio" r:id="rId4" imgW="3324617" imgH="3358706" progId="Visio.Drawing.11">
                  <p:embed/>
                </p:oleObj>
              </mc:Choice>
              <mc:Fallback>
                <p:oleObj name="Visio" r:id="rId4" imgW="3324617" imgH="335870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3067050"/>
                        <a:ext cx="1697037"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23" name="Picture 3"/>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438400" y="152400"/>
            <a:ext cx="5572125" cy="655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3200">
                <a:ea typeface="宋体" charset="-122"/>
              </a:rPr>
              <a:t>保存的光照贴图</a:t>
            </a:r>
          </a:p>
        </p:txBody>
      </p:sp>
      <p:sp>
        <p:nvSpPr>
          <p:cNvPr id="32771" name="Rectangle 3"/>
          <p:cNvSpPr>
            <a:spLocks noGrp="1" noChangeArrowheads="1"/>
          </p:cNvSpPr>
          <p:nvPr>
            <p:ph idx="1"/>
          </p:nvPr>
        </p:nvSpPr>
        <p:spPr/>
        <p:txBody>
          <a:bodyPr/>
          <a:lstStyle/>
          <a:p>
            <a:endParaRPr lang="zh-CN" altLang="zh-CN">
              <a:ea typeface="宋体" charset="-122"/>
            </a:endParaRPr>
          </a:p>
        </p:txBody>
      </p:sp>
      <p:pic>
        <p:nvPicPr>
          <p:cNvPr id="32772" name="Picture 4" descr="Copy%20of%20lobbyLightmap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81200" y="1219200"/>
            <a:ext cx="5181600"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3200">
                <a:ea typeface="宋体" charset="-122"/>
              </a:rPr>
              <a:t>生成光照贴图坐标</a:t>
            </a:r>
          </a:p>
        </p:txBody>
      </p:sp>
      <p:sp>
        <p:nvSpPr>
          <p:cNvPr id="34819" name="Rectangle 3"/>
          <p:cNvSpPr>
            <a:spLocks noGrp="1" noChangeArrowheads="1"/>
          </p:cNvSpPr>
          <p:nvPr>
            <p:ph type="body" sz="half" idx="1"/>
          </p:nvPr>
        </p:nvSpPr>
        <p:spPr>
          <a:xfrm>
            <a:off x="457200" y="1828800"/>
            <a:ext cx="8382000" cy="4495800"/>
          </a:xfrm>
        </p:spPr>
        <p:txBody>
          <a:bodyPr/>
          <a:lstStyle/>
          <a:p>
            <a:r>
              <a:rPr lang="zh-CN" altLang="en-US" sz="2400">
                <a:ea typeface="宋体" charset="-122"/>
              </a:rPr>
              <a:t>简单的运算</a:t>
            </a:r>
            <a:endParaRPr lang="zh-CN" altLang="en-US" sz="2400" baseline="-25000">
              <a:ea typeface="宋体" charset="-122"/>
            </a:endParaRPr>
          </a:p>
          <a:p>
            <a:pPr lvl="1"/>
            <a:r>
              <a:rPr lang="zh-CN" altLang="en-US" sz="2000">
                <a:ea typeface="宋体" charset="-122"/>
              </a:rPr>
              <a:t>找到该面片的包围盒</a:t>
            </a:r>
          </a:p>
          <a:p>
            <a:pPr lvl="1"/>
            <a:r>
              <a:rPr lang="zh-CN" altLang="en-US" sz="2000">
                <a:ea typeface="宋体" charset="-122"/>
              </a:rPr>
              <a:t>将其作为光照贴图</a:t>
            </a:r>
          </a:p>
          <a:p>
            <a:pPr lvl="1"/>
            <a:r>
              <a:rPr lang="zh-CN" altLang="en-US" sz="2000">
                <a:ea typeface="宋体" charset="-122"/>
              </a:rPr>
              <a:t>一般会对其做压缩</a:t>
            </a:r>
          </a:p>
        </p:txBody>
      </p:sp>
      <p:grpSp>
        <p:nvGrpSpPr>
          <p:cNvPr id="34820" name="Group 4"/>
          <p:cNvGrpSpPr>
            <a:grpSpLocks/>
          </p:cNvGrpSpPr>
          <p:nvPr/>
        </p:nvGrpSpPr>
        <p:grpSpPr bwMode="auto">
          <a:xfrm>
            <a:off x="990600" y="3371850"/>
            <a:ext cx="2514600" cy="2571750"/>
            <a:chOff x="576" y="2076"/>
            <a:chExt cx="1584" cy="1620"/>
          </a:xfrm>
        </p:grpSpPr>
        <p:graphicFrame>
          <p:nvGraphicFramePr>
            <p:cNvPr id="34821" name="Object 5"/>
            <p:cNvGraphicFramePr>
              <a:graphicFrameLocks noChangeAspect="1"/>
            </p:cNvGraphicFramePr>
            <p:nvPr/>
          </p:nvGraphicFramePr>
          <p:xfrm>
            <a:off x="576" y="2076"/>
            <a:ext cx="1536" cy="1526"/>
          </p:xfrm>
          <a:graphic>
            <a:graphicData uri="http://schemas.openxmlformats.org/presentationml/2006/ole">
              <mc:AlternateContent xmlns:mc="http://schemas.openxmlformats.org/markup-compatibility/2006">
                <mc:Choice xmlns:v="urn:schemas-microsoft-com:vml" Requires="v">
                  <p:oleObj spid="_x0000_s34837" name="公式" r:id="rId4" imgW="914400" imgH="914400" progId="Equation.3">
                    <p:embed/>
                  </p:oleObj>
                </mc:Choice>
                <mc:Fallback>
                  <p:oleObj name="公式" r:id="rId4" imgW="914400" imgH="91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076"/>
                          <a:ext cx="1536" cy="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Text Box 6"/>
            <p:cNvSpPr txBox="1">
              <a:spLocks noChangeArrowheads="1"/>
            </p:cNvSpPr>
            <p:nvPr/>
          </p:nvSpPr>
          <p:spPr bwMode="auto">
            <a:xfrm>
              <a:off x="624" y="3465"/>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计算</a:t>
              </a:r>
              <a:r>
                <a:rPr lang="en-US" altLang="zh-CN"/>
                <a:t>v</a:t>
              </a:r>
              <a:r>
                <a:rPr lang="en-US" altLang="zh-CN" baseline="-25000"/>
                <a:t>1</a:t>
              </a:r>
              <a:r>
                <a:rPr lang="zh-CN" altLang="en-US"/>
                <a:t>点的纹理坐标</a:t>
              </a:r>
              <a:endParaRPr lang="zh-CN" altLang="en-US" baseline="-25000"/>
            </a:p>
          </p:txBody>
        </p:sp>
      </p:grpSp>
      <p:grpSp>
        <p:nvGrpSpPr>
          <p:cNvPr id="34823" name="Group 7"/>
          <p:cNvGrpSpPr>
            <a:grpSpLocks/>
          </p:cNvGrpSpPr>
          <p:nvPr/>
        </p:nvGrpSpPr>
        <p:grpSpPr bwMode="auto">
          <a:xfrm>
            <a:off x="4267200" y="2681288"/>
            <a:ext cx="4419600" cy="3476625"/>
            <a:chOff x="2688" y="1689"/>
            <a:chExt cx="2784" cy="2190"/>
          </a:xfrm>
        </p:grpSpPr>
        <p:graphicFrame>
          <p:nvGraphicFramePr>
            <p:cNvPr id="34824" name="Object 8"/>
            <p:cNvGraphicFramePr>
              <a:graphicFrameLocks noChangeAspect="1"/>
            </p:cNvGraphicFramePr>
            <p:nvPr/>
          </p:nvGraphicFramePr>
          <p:xfrm>
            <a:off x="3024" y="1744"/>
            <a:ext cx="2400" cy="2110"/>
          </p:xfrm>
          <a:graphic>
            <a:graphicData uri="http://schemas.openxmlformats.org/presentationml/2006/ole">
              <mc:AlternateContent xmlns:mc="http://schemas.openxmlformats.org/markup-compatibility/2006">
                <mc:Choice xmlns:v="urn:schemas-microsoft-com:vml" Requires="v">
                  <p:oleObj spid="_x0000_s34838" name="Visio" r:id="rId6" imgW="5047560" imgH="4467004" progId="Visio.Drawing.11">
                    <p:embed/>
                  </p:oleObj>
                </mc:Choice>
                <mc:Fallback>
                  <p:oleObj name="Visio" r:id="rId6" imgW="5047560" imgH="4467004"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1744"/>
                          <a:ext cx="2400" cy="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5" name="Text Box 9"/>
            <p:cNvSpPr txBox="1">
              <a:spLocks noChangeArrowheads="1"/>
            </p:cNvSpPr>
            <p:nvPr/>
          </p:nvSpPr>
          <p:spPr bwMode="auto">
            <a:xfrm>
              <a:off x="2784" y="364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(0, 0)</a:t>
              </a:r>
            </a:p>
          </p:txBody>
        </p:sp>
        <p:sp>
          <p:nvSpPr>
            <p:cNvPr id="34826" name="Text Box 10"/>
            <p:cNvSpPr txBox="1">
              <a:spLocks noChangeArrowheads="1"/>
            </p:cNvSpPr>
            <p:nvPr/>
          </p:nvSpPr>
          <p:spPr bwMode="auto">
            <a:xfrm>
              <a:off x="4848" y="1689"/>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(1, 1)</a:t>
              </a:r>
            </a:p>
          </p:txBody>
        </p:sp>
        <p:sp>
          <p:nvSpPr>
            <p:cNvPr id="34827" name="Text Box 11"/>
            <p:cNvSpPr txBox="1">
              <a:spLocks noChangeArrowheads="1"/>
            </p:cNvSpPr>
            <p:nvPr/>
          </p:nvSpPr>
          <p:spPr bwMode="auto">
            <a:xfrm>
              <a:off x="2688" y="1689"/>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(0, 1)</a:t>
              </a:r>
            </a:p>
          </p:txBody>
        </p:sp>
        <p:sp>
          <p:nvSpPr>
            <p:cNvPr id="34828" name="Text Box 12"/>
            <p:cNvSpPr txBox="1">
              <a:spLocks noChangeArrowheads="1"/>
            </p:cNvSpPr>
            <p:nvPr/>
          </p:nvSpPr>
          <p:spPr bwMode="auto">
            <a:xfrm>
              <a:off x="4752" y="3369"/>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(1, 0)</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3200">
                <a:ea typeface="宋体" charset="-122"/>
              </a:rPr>
              <a:t>将场景所有面片的光照贴图进行拼装</a:t>
            </a:r>
          </a:p>
        </p:txBody>
      </p:sp>
      <p:sp>
        <p:nvSpPr>
          <p:cNvPr id="36867" name="Rectangle 3"/>
          <p:cNvSpPr>
            <a:spLocks noGrp="1" noChangeArrowheads="1"/>
          </p:cNvSpPr>
          <p:nvPr>
            <p:ph idx="1"/>
          </p:nvPr>
        </p:nvSpPr>
        <p:spPr/>
        <p:txBody>
          <a:bodyPr/>
          <a:lstStyle/>
          <a:p>
            <a:r>
              <a:rPr lang="zh-CN" altLang="en-US">
                <a:ea typeface="宋体" charset="-122"/>
              </a:rPr>
              <a:t>必要性</a:t>
            </a:r>
          </a:p>
          <a:p>
            <a:pPr lvl="1"/>
            <a:r>
              <a:rPr lang="zh-CN" altLang="en-US">
                <a:ea typeface="宋体" charset="-122"/>
              </a:rPr>
              <a:t>显卡反感纹理的换入换出</a:t>
            </a:r>
          </a:p>
          <a:p>
            <a:pPr lvl="1"/>
            <a:endParaRPr lang="zh-CN" altLang="en-US">
              <a:ea typeface="宋体" charset="-122"/>
            </a:endParaRPr>
          </a:p>
          <a:p>
            <a:pPr lvl="1"/>
            <a:r>
              <a:rPr lang="zh-CN" altLang="en-US">
                <a:ea typeface="宋体" charset="-122"/>
              </a:rPr>
              <a:t>纹理换入换出会占用大量的显卡运算时间</a:t>
            </a:r>
          </a:p>
          <a:p>
            <a:pPr lvl="1"/>
            <a:endParaRPr lang="zh-CN" altLang="en-US">
              <a:ea typeface="宋体" charset="-122"/>
            </a:endParaRPr>
          </a:p>
          <a:p>
            <a:r>
              <a:rPr lang="zh-CN" altLang="en-US">
                <a:ea typeface="宋体" charset="-122"/>
              </a:rPr>
              <a:t>策略</a:t>
            </a:r>
          </a:p>
          <a:p>
            <a:pPr lvl="1"/>
            <a:r>
              <a:rPr lang="zh-CN" altLang="en-US">
                <a:ea typeface="宋体" charset="-122"/>
              </a:rPr>
              <a:t>将多个小片纹理拼装到一个大块纹理中</a:t>
            </a:r>
          </a:p>
          <a:p>
            <a:pPr lvl="1"/>
            <a:endParaRPr lang="zh-CN" altLang="en-US">
              <a:ea typeface="宋体" charset="-122"/>
            </a:endParaRPr>
          </a:p>
          <a:p>
            <a:pPr lvl="1"/>
            <a:r>
              <a:rPr lang="zh-CN" altLang="en-US">
                <a:ea typeface="宋体" charset="-122"/>
              </a:rPr>
              <a:t>只调入一次就可以重复利用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ea typeface="宋体" charset="-122"/>
              </a:rPr>
              <a:t>拼装算法描述</a:t>
            </a:r>
          </a:p>
        </p:txBody>
      </p:sp>
      <p:sp>
        <p:nvSpPr>
          <p:cNvPr id="38915" name="Rectangle 3"/>
          <p:cNvSpPr>
            <a:spLocks noGrp="1" noChangeArrowheads="1"/>
          </p:cNvSpPr>
          <p:nvPr>
            <p:ph idx="1"/>
          </p:nvPr>
        </p:nvSpPr>
        <p:spPr/>
        <p:txBody>
          <a:bodyPr/>
          <a:lstStyle/>
          <a:p>
            <a:pPr marL="609600" indent="-609600">
              <a:buFontTx/>
              <a:buAutoNum type="arabicPeriod"/>
            </a:pPr>
            <a:r>
              <a:rPr lang="zh-CN" altLang="en-US" sz="2400">
                <a:ea typeface="宋体" charset="-122"/>
              </a:rPr>
              <a:t>按面积将光照贴图排序</a:t>
            </a:r>
          </a:p>
          <a:p>
            <a:pPr marL="609600" indent="-609600">
              <a:buFontTx/>
              <a:buAutoNum type="arabicPeriod"/>
            </a:pPr>
            <a:r>
              <a:rPr lang="zh-CN" altLang="en-US" sz="2400">
                <a:ea typeface="宋体" charset="-122"/>
              </a:rPr>
              <a:t>初始化一个工作区域</a:t>
            </a:r>
          </a:p>
          <a:p>
            <a:pPr marL="609600" indent="-609600">
              <a:buFontTx/>
              <a:buAutoNum type="arabicPeriod"/>
            </a:pPr>
            <a:r>
              <a:rPr lang="zh-CN" altLang="en-US" sz="2400">
                <a:ea typeface="宋体" charset="-122"/>
              </a:rPr>
              <a:t>将能放入的所有可用光照贴图中最大的置入</a:t>
            </a:r>
          </a:p>
          <a:p>
            <a:pPr marL="990600" lvl="1" indent="-533400">
              <a:buFontTx/>
              <a:buChar char="•"/>
            </a:pPr>
            <a:r>
              <a:rPr lang="zh-CN" altLang="en-US" sz="2000">
                <a:ea typeface="宋体" charset="-122"/>
              </a:rPr>
              <a:t>如果没有光照贴图可以放入，则返回</a:t>
            </a:r>
            <a:r>
              <a:rPr lang="en-US" altLang="zh-CN" sz="2000">
                <a:ea typeface="宋体" charset="-122"/>
              </a:rPr>
              <a:t>2</a:t>
            </a:r>
          </a:p>
          <a:p>
            <a:pPr marL="609600" indent="-609600">
              <a:buFontTx/>
              <a:buAutoNum type="arabicPeriod"/>
            </a:pPr>
            <a:r>
              <a:rPr lang="zh-CN" altLang="en-US" sz="2400">
                <a:ea typeface="宋体" charset="-122"/>
              </a:rPr>
              <a:t>被插入的图定义了当前工作区域两个剩余区域</a:t>
            </a:r>
          </a:p>
          <a:p>
            <a:pPr marL="990600" lvl="1" indent="-533400">
              <a:buFontTx/>
              <a:buChar char="•"/>
            </a:pPr>
            <a:r>
              <a:rPr lang="en-US" altLang="zh-CN" sz="2000">
                <a:ea typeface="宋体" charset="-122"/>
              </a:rPr>
              <a:t>A</a:t>
            </a:r>
            <a:r>
              <a:rPr lang="zh-CN" altLang="en-US" sz="2000">
                <a:ea typeface="宋体" charset="-122"/>
              </a:rPr>
              <a:t>：从图的右手边开始到区域结束的区域</a:t>
            </a:r>
          </a:p>
          <a:p>
            <a:pPr marL="990600" lvl="1" indent="-533400">
              <a:buFontTx/>
              <a:buChar char="•"/>
            </a:pPr>
            <a:r>
              <a:rPr lang="en-US" altLang="zh-CN" sz="2000">
                <a:ea typeface="宋体" charset="-122"/>
              </a:rPr>
              <a:t>B</a:t>
            </a:r>
            <a:r>
              <a:rPr lang="zh-CN" altLang="en-US" sz="2000">
                <a:ea typeface="宋体" charset="-122"/>
              </a:rPr>
              <a:t>：从图的底边开始到区域结束的区域</a:t>
            </a:r>
          </a:p>
          <a:p>
            <a:pPr marL="609600" indent="-609600">
              <a:buFontTx/>
              <a:buAutoNum type="arabicPeriod"/>
            </a:pPr>
            <a:r>
              <a:rPr lang="zh-CN" altLang="en-US" sz="2400">
                <a:ea typeface="宋体" charset="-122"/>
              </a:rPr>
              <a:t>调用第</a:t>
            </a:r>
            <a:r>
              <a:rPr lang="en-US" altLang="zh-CN" sz="2400">
                <a:ea typeface="宋体" charset="-122"/>
              </a:rPr>
              <a:t>3</a:t>
            </a:r>
            <a:r>
              <a:rPr lang="zh-CN" altLang="en-US" sz="2400">
                <a:ea typeface="宋体" charset="-122"/>
              </a:rPr>
              <a:t>步，在</a:t>
            </a:r>
            <a:r>
              <a:rPr lang="en-US" altLang="zh-CN" sz="2400">
                <a:ea typeface="宋体" charset="-122"/>
              </a:rPr>
              <a:t>A</a:t>
            </a:r>
            <a:r>
              <a:rPr lang="zh-CN" altLang="en-US" sz="2400">
                <a:ea typeface="宋体" charset="-122"/>
              </a:rPr>
              <a:t>、</a:t>
            </a:r>
            <a:r>
              <a:rPr lang="en-US" altLang="zh-CN" sz="2400">
                <a:ea typeface="宋体" charset="-122"/>
              </a:rPr>
              <a:t>B</a:t>
            </a:r>
            <a:r>
              <a:rPr lang="zh-CN" altLang="en-US" sz="2400">
                <a:ea typeface="宋体" charset="-122"/>
              </a:rPr>
              <a:t>的较大区域中递归</a:t>
            </a:r>
          </a:p>
          <a:p>
            <a:pPr marL="609600" indent="-609600">
              <a:buFontTx/>
              <a:buAutoNum type="arabicPeriod"/>
            </a:pPr>
            <a:r>
              <a:rPr lang="zh-CN" altLang="en-US" sz="2400">
                <a:ea typeface="宋体" charset="-122"/>
              </a:rPr>
              <a:t>调用第</a:t>
            </a:r>
            <a:r>
              <a:rPr lang="en-US" altLang="zh-CN" sz="2400">
                <a:ea typeface="宋体" charset="-122"/>
              </a:rPr>
              <a:t>3</a:t>
            </a:r>
            <a:r>
              <a:rPr lang="zh-CN" altLang="en-US" sz="2400">
                <a:ea typeface="宋体" charset="-122"/>
              </a:rPr>
              <a:t>步，在先前递归中的较小区域中递归</a:t>
            </a:r>
          </a:p>
          <a:p>
            <a:pPr marL="990600" lvl="1" indent="-533400">
              <a:buFontTx/>
              <a:buChar char="•"/>
            </a:pPr>
            <a:r>
              <a:rPr lang="zh-CN" altLang="en-US" sz="2000">
                <a:ea typeface="宋体" charset="-122"/>
              </a:rPr>
              <a:t>如果前一次递归在</a:t>
            </a:r>
            <a:r>
              <a:rPr lang="en-US" altLang="zh-CN" sz="2000">
                <a:ea typeface="宋体" charset="-122"/>
              </a:rPr>
              <a:t>A</a:t>
            </a:r>
            <a:r>
              <a:rPr lang="zh-CN" altLang="en-US" sz="2000">
                <a:ea typeface="宋体" charset="-122"/>
              </a:rPr>
              <a:t>中就选取区域</a:t>
            </a:r>
            <a:r>
              <a:rPr lang="en-US" altLang="zh-CN" sz="2000">
                <a:ea typeface="宋体" charset="-122"/>
              </a:rPr>
              <a:t>a</a:t>
            </a:r>
            <a:r>
              <a:rPr lang="zh-CN" altLang="en-US" sz="2000">
                <a:ea typeface="宋体" charset="-122"/>
              </a:rPr>
              <a:t>；反之选取</a:t>
            </a:r>
            <a:r>
              <a:rPr lang="en-US" altLang="zh-CN" sz="2000">
                <a:ea typeface="宋体" charset="-122"/>
              </a:rPr>
              <a:t>b</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a:ea typeface="宋体" charset="-122"/>
              </a:rPr>
              <a:t>拼装示意图</a:t>
            </a:r>
          </a:p>
        </p:txBody>
      </p:sp>
      <p:graphicFrame>
        <p:nvGraphicFramePr>
          <p:cNvPr id="40963" name="Object 3"/>
          <p:cNvGraphicFramePr>
            <a:graphicFrameLocks noGrp="1" noChangeAspect="1"/>
          </p:cNvGraphicFramePr>
          <p:nvPr>
            <p:ph idx="1"/>
          </p:nvPr>
        </p:nvGraphicFramePr>
        <p:xfrm>
          <a:off x="1208088" y="1600200"/>
          <a:ext cx="6727825" cy="4525963"/>
        </p:xfrm>
        <a:graphic>
          <a:graphicData uri="http://schemas.openxmlformats.org/presentationml/2006/ole">
            <mc:AlternateContent xmlns:mc="http://schemas.openxmlformats.org/markup-compatibility/2006">
              <mc:Choice xmlns:v="urn:schemas-microsoft-com:vml" Requires="v">
                <p:oleObj spid="_x0000_s40968" name="Visio" r:id="rId4" imgW="9817852" imgH="6602681" progId="Visio.Drawing.11">
                  <p:embed/>
                </p:oleObj>
              </mc:Choice>
              <mc:Fallback>
                <p:oleObj name="Visio" r:id="rId4" imgW="9817852" imgH="6602681"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1600200"/>
                        <a:ext cx="67278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a:ea typeface="宋体" charset="-122"/>
              </a:rPr>
              <a:t>拼装后的大纹理</a:t>
            </a:r>
          </a:p>
        </p:txBody>
      </p:sp>
      <p:pic>
        <p:nvPicPr>
          <p:cNvPr id="43011" name="Picture 3" descr="ex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800" y="2209800"/>
            <a:ext cx="35052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ex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53000" y="2224088"/>
            <a:ext cx="3505200" cy="3338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z="3200">
                <a:ea typeface="宋体" charset="-122"/>
              </a:rPr>
              <a:t>使用光照贴图</a:t>
            </a:r>
          </a:p>
        </p:txBody>
      </p:sp>
      <p:sp>
        <p:nvSpPr>
          <p:cNvPr id="57347" name="Rectangle 3"/>
          <p:cNvSpPr>
            <a:spLocks noGrp="1" noChangeArrowheads="1"/>
          </p:cNvSpPr>
          <p:nvPr>
            <p:ph idx="1"/>
          </p:nvPr>
        </p:nvSpPr>
        <p:spPr/>
        <p:txBody>
          <a:bodyPr/>
          <a:lstStyle/>
          <a:p>
            <a:pPr>
              <a:lnSpc>
                <a:spcPct val="90000"/>
              </a:lnSpc>
            </a:pPr>
            <a:r>
              <a:rPr lang="zh-CN" altLang="en-US">
                <a:ea typeface="宋体" charset="-122"/>
              </a:rPr>
              <a:t>使用光照贴图渲染意味着执行两个步骤</a:t>
            </a:r>
          </a:p>
          <a:p>
            <a:pPr lvl="1">
              <a:lnSpc>
                <a:spcPct val="90000"/>
              </a:lnSpc>
            </a:pPr>
            <a:r>
              <a:rPr lang="zh-CN" altLang="en-US">
                <a:ea typeface="宋体" charset="-122"/>
              </a:rPr>
              <a:t>纹理贴图步骤</a:t>
            </a:r>
          </a:p>
          <a:p>
            <a:pPr lvl="1">
              <a:lnSpc>
                <a:spcPct val="90000"/>
              </a:lnSpc>
            </a:pPr>
            <a:r>
              <a:rPr lang="zh-CN" altLang="en-US">
                <a:ea typeface="宋体" charset="-122"/>
              </a:rPr>
              <a:t>光照贴图步骤</a:t>
            </a:r>
          </a:p>
          <a:p>
            <a:pPr>
              <a:lnSpc>
                <a:spcPct val="90000"/>
              </a:lnSpc>
            </a:pPr>
            <a:r>
              <a:rPr lang="zh-CN" altLang="en-US">
                <a:ea typeface="宋体" charset="-122"/>
              </a:rPr>
              <a:t>与纹理贴图相比，光照贴图可以在更低分辨率下构造</a:t>
            </a:r>
          </a:p>
          <a:p>
            <a:pPr>
              <a:lnSpc>
                <a:spcPct val="90000"/>
              </a:lnSpc>
            </a:pPr>
            <a:r>
              <a:rPr lang="zh-CN" altLang="en-US">
                <a:ea typeface="宋体" charset="-122"/>
              </a:rPr>
              <a:t>只能适用于视角独立的漫反射光照模型</a:t>
            </a:r>
          </a:p>
          <a:p>
            <a:pPr>
              <a:lnSpc>
                <a:spcPct val="90000"/>
              </a:lnSpc>
            </a:pPr>
            <a:r>
              <a:rPr lang="zh-CN" altLang="en-US">
                <a:ea typeface="宋体" charset="-122"/>
              </a:rPr>
              <a:t>其实光照贴图用词不当，因为其效果是加暗而不是增亮</a:t>
            </a:r>
          </a:p>
          <a:p>
            <a:pPr lvl="1">
              <a:lnSpc>
                <a:spcPct val="90000"/>
              </a:lnSpc>
            </a:pPr>
            <a:r>
              <a:rPr lang="zh-CN" altLang="en-US">
                <a:ea typeface="宋体" charset="-122"/>
              </a:rPr>
              <a:t>最多只能让像素亮度保持不变，大多数情况下会使像素变暗</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a:ea typeface="宋体" charset="-122"/>
              </a:rPr>
              <a:t>说明</a:t>
            </a:r>
          </a:p>
        </p:txBody>
      </p:sp>
      <p:sp>
        <p:nvSpPr>
          <p:cNvPr id="12291" name="Rectangle 3"/>
          <p:cNvSpPr>
            <a:spLocks noGrp="1" noChangeArrowheads="1"/>
          </p:cNvSpPr>
          <p:nvPr>
            <p:ph idx="1"/>
          </p:nvPr>
        </p:nvSpPr>
        <p:spPr/>
        <p:txBody>
          <a:bodyPr/>
          <a:lstStyle/>
          <a:p>
            <a:endParaRPr lang="en-US" altLang="zh-CN">
              <a:ea typeface="宋体" charset="-122"/>
            </a:endParaRPr>
          </a:p>
          <a:p>
            <a:r>
              <a:rPr lang="zh-CN" altLang="en-US">
                <a:ea typeface="宋体" charset="-122"/>
              </a:rPr>
              <a:t>本章我们要了解游戏中的光照技术</a:t>
            </a:r>
          </a:p>
          <a:p>
            <a:r>
              <a:rPr lang="zh-CN" altLang="en-US">
                <a:ea typeface="宋体" charset="-122"/>
              </a:rPr>
              <a:t>重点是以光照贴图为形式的预计算静态光照技术</a:t>
            </a:r>
          </a:p>
          <a:p>
            <a:r>
              <a:rPr lang="zh-CN" altLang="en-US">
                <a:ea typeface="宋体" charset="-122"/>
              </a:rPr>
              <a:t>光照贴图是当下广泛使用的技术之一</a:t>
            </a:r>
          </a:p>
          <a:p>
            <a:r>
              <a:rPr lang="zh-CN" altLang="en-US">
                <a:ea typeface="宋体" charset="-122"/>
              </a:rPr>
              <a:t>同时也考虑如何修改光照贴图来处理运动物体和运动光源</a:t>
            </a:r>
          </a:p>
          <a:p>
            <a:endParaRPr lang="en-US" altLang="zh-CN">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3200">
                <a:ea typeface="宋体" charset="-122"/>
              </a:rPr>
              <a:t>运用光照贴图得到光照后的场景</a:t>
            </a:r>
          </a:p>
        </p:txBody>
      </p:sp>
      <p:sp>
        <p:nvSpPr>
          <p:cNvPr id="45059" name="Rectangle 3"/>
          <p:cNvSpPr>
            <a:spLocks noGrp="1" noChangeArrowheads="1"/>
          </p:cNvSpPr>
          <p:nvPr>
            <p:ph idx="1"/>
          </p:nvPr>
        </p:nvSpPr>
        <p:spPr/>
        <p:txBody>
          <a:bodyPr/>
          <a:lstStyle/>
          <a:p>
            <a:r>
              <a:rPr lang="zh-CN" altLang="en-US">
                <a:ea typeface="宋体" charset="-122"/>
              </a:rPr>
              <a:t>利用显卡的多重纹理特性</a:t>
            </a:r>
            <a:r>
              <a:rPr lang="en-US" altLang="zh-CN">
                <a:ea typeface="宋体" charset="-122"/>
              </a:rPr>
              <a:t>(Multitextureing)</a:t>
            </a:r>
          </a:p>
        </p:txBody>
      </p:sp>
      <p:grpSp>
        <p:nvGrpSpPr>
          <p:cNvPr id="45060" name="Group 4"/>
          <p:cNvGrpSpPr>
            <a:grpSpLocks/>
          </p:cNvGrpSpPr>
          <p:nvPr/>
        </p:nvGrpSpPr>
        <p:grpSpPr bwMode="auto">
          <a:xfrm>
            <a:off x="1981200" y="2590800"/>
            <a:ext cx="5181600" cy="1676400"/>
            <a:chOff x="2352" y="1440"/>
            <a:chExt cx="3264" cy="1056"/>
          </a:xfrm>
        </p:grpSpPr>
        <p:grpSp>
          <p:nvGrpSpPr>
            <p:cNvPr id="45061" name="Group 5"/>
            <p:cNvGrpSpPr>
              <a:grpSpLocks/>
            </p:cNvGrpSpPr>
            <p:nvPr/>
          </p:nvGrpSpPr>
          <p:grpSpPr bwMode="auto">
            <a:xfrm>
              <a:off x="2368" y="1440"/>
              <a:ext cx="3168" cy="768"/>
              <a:chOff x="2016" y="2064"/>
              <a:chExt cx="3168" cy="768"/>
            </a:xfrm>
          </p:grpSpPr>
          <p:pic>
            <p:nvPicPr>
              <p:cNvPr id="45062" name="Picture 6" descr="article_lightmaps0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16" y="2064"/>
                <a:ext cx="768" cy="768"/>
              </a:xfrm>
              <a:prstGeom prst="rect">
                <a:avLst/>
              </a:prstGeom>
              <a:noFill/>
              <a:extLst>
                <a:ext uri="{909E8E84-426E-40DD-AFC4-6F175D3DCCD1}">
                  <a14:hiddenFill xmlns:a14="http://schemas.microsoft.com/office/drawing/2010/main">
                    <a:solidFill>
                      <a:srgbClr val="FFFFFF"/>
                    </a:solidFill>
                  </a14:hiddenFill>
                </a:ext>
              </a:extLst>
            </p:spPr>
          </p:pic>
          <p:pic>
            <p:nvPicPr>
              <p:cNvPr id="45063" name="Picture 7" descr="article_lightmaps0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216" y="2064"/>
                <a:ext cx="768" cy="768"/>
              </a:xfrm>
              <a:prstGeom prst="rect">
                <a:avLst/>
              </a:prstGeom>
              <a:noFill/>
              <a:extLst>
                <a:ext uri="{909E8E84-426E-40DD-AFC4-6F175D3DCCD1}">
                  <a14:hiddenFill xmlns:a14="http://schemas.microsoft.com/office/drawing/2010/main">
                    <a:solidFill>
                      <a:srgbClr val="FFFFFF"/>
                    </a:solidFill>
                  </a14:hiddenFill>
                </a:ext>
              </a:extLst>
            </p:spPr>
          </p:pic>
          <p:pic>
            <p:nvPicPr>
              <p:cNvPr id="45064" name="Picture 8" descr="article_lightmaps0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416" y="2064"/>
                <a:ext cx="768" cy="768"/>
              </a:xfrm>
              <a:prstGeom prst="rect">
                <a:avLst/>
              </a:prstGeom>
              <a:noFill/>
              <a:extLst>
                <a:ext uri="{909E8E84-426E-40DD-AFC4-6F175D3DCCD1}">
                  <a14:hiddenFill xmlns:a14="http://schemas.microsoft.com/office/drawing/2010/main">
                    <a:solidFill>
                      <a:srgbClr val="FFFFFF"/>
                    </a:solidFill>
                  </a14:hiddenFill>
                </a:ext>
              </a:extLst>
            </p:spPr>
          </p:pic>
          <p:sp>
            <p:nvSpPr>
              <p:cNvPr id="45065" name="Text Box 9"/>
              <p:cNvSpPr txBox="1">
                <a:spLocks noChangeArrowheads="1"/>
              </p:cNvSpPr>
              <p:nvPr/>
            </p:nvSpPr>
            <p:spPr bwMode="auto">
              <a:xfrm>
                <a:off x="2880" y="235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t>×</a:t>
                </a:r>
              </a:p>
            </p:txBody>
          </p:sp>
          <p:sp>
            <p:nvSpPr>
              <p:cNvPr id="45066" name="Text Box 10"/>
              <p:cNvSpPr txBox="1">
                <a:spLocks noChangeArrowheads="1"/>
              </p:cNvSpPr>
              <p:nvPr/>
            </p:nvSpPr>
            <p:spPr bwMode="auto">
              <a:xfrm>
                <a:off x="4080"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a:t>
                </a:r>
              </a:p>
            </p:txBody>
          </p:sp>
        </p:grpSp>
        <p:sp>
          <p:nvSpPr>
            <p:cNvPr id="45067" name="Text Box 11"/>
            <p:cNvSpPr txBox="1">
              <a:spLocks noChangeArrowheads="1"/>
            </p:cNvSpPr>
            <p:nvPr/>
          </p:nvSpPr>
          <p:spPr bwMode="auto">
            <a:xfrm>
              <a:off x="2352" y="225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普通纹理</a:t>
              </a:r>
            </a:p>
          </p:txBody>
        </p:sp>
        <p:sp>
          <p:nvSpPr>
            <p:cNvPr id="45068" name="Text Box 12"/>
            <p:cNvSpPr txBox="1">
              <a:spLocks noChangeArrowheads="1"/>
            </p:cNvSpPr>
            <p:nvPr/>
          </p:nvSpPr>
          <p:spPr bwMode="auto">
            <a:xfrm>
              <a:off x="3600" y="225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光照贴图</a:t>
              </a:r>
            </a:p>
          </p:txBody>
        </p:sp>
        <p:sp>
          <p:nvSpPr>
            <p:cNvPr id="45069" name="Text Box 13"/>
            <p:cNvSpPr txBox="1">
              <a:spLocks noChangeArrowheads="1"/>
            </p:cNvSpPr>
            <p:nvPr/>
          </p:nvSpPr>
          <p:spPr bwMode="auto">
            <a:xfrm>
              <a:off x="4752" y="2265"/>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得到的图像</a:t>
              </a:r>
            </a:p>
          </p:txBody>
        </p:sp>
      </p:grpSp>
      <p:grpSp>
        <p:nvGrpSpPr>
          <p:cNvPr id="45070" name="Group 14"/>
          <p:cNvGrpSpPr>
            <a:grpSpLocks/>
          </p:cNvGrpSpPr>
          <p:nvPr/>
        </p:nvGrpSpPr>
        <p:grpSpPr bwMode="auto">
          <a:xfrm>
            <a:off x="1828800" y="4486275"/>
            <a:ext cx="5410200" cy="1533525"/>
            <a:chOff x="2256" y="2874"/>
            <a:chExt cx="3408" cy="966"/>
          </a:xfrm>
        </p:grpSpPr>
        <p:grpSp>
          <p:nvGrpSpPr>
            <p:cNvPr id="45071" name="Group 15"/>
            <p:cNvGrpSpPr>
              <a:grpSpLocks/>
            </p:cNvGrpSpPr>
            <p:nvPr/>
          </p:nvGrpSpPr>
          <p:grpSpPr bwMode="auto">
            <a:xfrm>
              <a:off x="2256" y="2874"/>
              <a:ext cx="3360" cy="678"/>
              <a:chOff x="1920" y="3072"/>
              <a:chExt cx="3360" cy="678"/>
            </a:xfrm>
          </p:grpSpPr>
          <p:pic>
            <p:nvPicPr>
              <p:cNvPr id="45072" name="Picture 16" descr="article_lightmaps04"/>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20" y="3072"/>
                <a:ext cx="900" cy="678"/>
              </a:xfrm>
              <a:prstGeom prst="rect">
                <a:avLst/>
              </a:prstGeom>
              <a:noFill/>
              <a:extLst>
                <a:ext uri="{909E8E84-426E-40DD-AFC4-6F175D3DCCD1}">
                  <a14:hiddenFill xmlns:a14="http://schemas.microsoft.com/office/drawing/2010/main">
                    <a:solidFill>
                      <a:srgbClr val="FFFFFF"/>
                    </a:solidFill>
                  </a14:hiddenFill>
                </a:ext>
              </a:extLst>
            </p:spPr>
          </p:pic>
          <p:pic>
            <p:nvPicPr>
              <p:cNvPr id="45073" name="Picture 17" descr="article_lightmaps05"/>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168" y="3072"/>
                <a:ext cx="900" cy="678"/>
              </a:xfrm>
              <a:prstGeom prst="rect">
                <a:avLst/>
              </a:prstGeom>
              <a:noFill/>
              <a:extLst>
                <a:ext uri="{909E8E84-426E-40DD-AFC4-6F175D3DCCD1}">
                  <a14:hiddenFill xmlns:a14="http://schemas.microsoft.com/office/drawing/2010/main">
                    <a:solidFill>
                      <a:srgbClr val="FFFFFF"/>
                    </a:solidFill>
                  </a14:hiddenFill>
                </a:ext>
              </a:extLst>
            </p:spPr>
          </p:pic>
          <p:pic>
            <p:nvPicPr>
              <p:cNvPr id="45074" name="Picture 18" descr="article_lightmaps06"/>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4380" y="3072"/>
                <a:ext cx="900" cy="678"/>
              </a:xfrm>
              <a:prstGeom prst="rect">
                <a:avLst/>
              </a:prstGeom>
              <a:noFill/>
              <a:extLst>
                <a:ext uri="{909E8E84-426E-40DD-AFC4-6F175D3DCCD1}">
                  <a14:hiddenFill xmlns:a14="http://schemas.microsoft.com/office/drawing/2010/main">
                    <a:solidFill>
                      <a:srgbClr val="FFFFFF"/>
                    </a:solidFill>
                  </a14:hiddenFill>
                </a:ext>
              </a:extLst>
            </p:spPr>
          </p:pic>
          <p:sp>
            <p:nvSpPr>
              <p:cNvPr id="45075" name="Text Box 19"/>
              <p:cNvSpPr txBox="1">
                <a:spLocks noChangeArrowheads="1"/>
              </p:cNvSpPr>
              <p:nvPr/>
            </p:nvSpPr>
            <p:spPr bwMode="auto">
              <a:xfrm>
                <a:off x="2880" y="331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t>×</a:t>
                </a:r>
              </a:p>
            </p:txBody>
          </p:sp>
          <p:sp>
            <p:nvSpPr>
              <p:cNvPr id="45076" name="Text Box 20"/>
              <p:cNvSpPr txBox="1">
                <a:spLocks noChangeArrowheads="1"/>
              </p:cNvSpPr>
              <p:nvPr/>
            </p:nvSpPr>
            <p:spPr bwMode="auto">
              <a:xfrm>
                <a:off x="4080" y="336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a:t>
                </a:r>
              </a:p>
            </p:txBody>
          </p:sp>
        </p:grpSp>
        <p:sp>
          <p:nvSpPr>
            <p:cNvPr id="45077" name="Text Box 21"/>
            <p:cNvSpPr txBox="1">
              <a:spLocks noChangeArrowheads="1"/>
            </p:cNvSpPr>
            <p:nvPr/>
          </p:nvSpPr>
          <p:spPr bwMode="auto">
            <a:xfrm>
              <a:off x="2352" y="360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普通纹理</a:t>
              </a:r>
            </a:p>
          </p:txBody>
        </p:sp>
        <p:sp>
          <p:nvSpPr>
            <p:cNvPr id="45078" name="Text Box 22"/>
            <p:cNvSpPr txBox="1">
              <a:spLocks noChangeArrowheads="1"/>
            </p:cNvSpPr>
            <p:nvPr/>
          </p:nvSpPr>
          <p:spPr bwMode="auto">
            <a:xfrm>
              <a:off x="3600" y="360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光照贴图</a:t>
              </a:r>
            </a:p>
          </p:txBody>
        </p:sp>
        <p:sp>
          <p:nvSpPr>
            <p:cNvPr id="45079" name="Text Box 23"/>
            <p:cNvSpPr txBox="1">
              <a:spLocks noChangeArrowheads="1"/>
            </p:cNvSpPr>
            <p:nvPr/>
          </p:nvSpPr>
          <p:spPr bwMode="auto">
            <a:xfrm>
              <a:off x="4752" y="3609"/>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得到的图像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par>
                                <p:cTn id="8" presetID="3" presetClass="entr" presetSubtype="10" fill="hold" nodeType="withEffect">
                                  <p:stCondLst>
                                    <p:cond delay="0"/>
                                  </p:stCondLst>
                                  <p:childTnLst>
                                    <p:set>
                                      <p:cBhvr>
                                        <p:cTn id="9" dur="1" fill="hold">
                                          <p:stCondLst>
                                            <p:cond delay="0"/>
                                          </p:stCondLst>
                                        </p:cTn>
                                        <p:tgtEl>
                                          <p:spTgt spid="45070"/>
                                        </p:tgtEl>
                                        <p:attrNameLst>
                                          <p:attrName>style.visibility</p:attrName>
                                        </p:attrNameLst>
                                      </p:cBhvr>
                                      <p:to>
                                        <p:strVal val="visible"/>
                                      </p:to>
                                    </p:set>
                                    <p:animEffect transition="in" filter="blinds(horizontal)">
                                      <p:cBhvr>
                                        <p:cTn id="10" dur="500"/>
                                        <p:tgtEl>
                                          <p:spTgt spid="45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z="3200">
                <a:ea typeface="宋体" charset="-122"/>
              </a:rPr>
              <a:t>使用</a:t>
            </a:r>
            <a:r>
              <a:rPr lang="en-US" altLang="zh-CN" sz="3200">
                <a:ea typeface="宋体" charset="-122"/>
              </a:rPr>
              <a:t>OpenGL</a:t>
            </a:r>
            <a:r>
              <a:rPr lang="zh-CN" altLang="en-US" sz="3200">
                <a:ea typeface="宋体" charset="-122"/>
              </a:rPr>
              <a:t>来实现光照贴图</a:t>
            </a:r>
          </a:p>
        </p:txBody>
      </p:sp>
      <p:sp>
        <p:nvSpPr>
          <p:cNvPr id="47107" name="Rectangle 3"/>
          <p:cNvSpPr>
            <a:spLocks noGrp="1" noChangeArrowheads="1"/>
          </p:cNvSpPr>
          <p:nvPr>
            <p:ph idx="1"/>
          </p:nvPr>
        </p:nvSpPr>
        <p:spPr/>
        <p:txBody>
          <a:bodyPr/>
          <a:lstStyle/>
          <a:p>
            <a:pPr>
              <a:lnSpc>
                <a:spcPct val="80000"/>
              </a:lnSpc>
              <a:buFont typeface="Wingdings" pitchFamily="2" charset="2"/>
              <a:buNone/>
            </a:pPr>
            <a:r>
              <a:rPr lang="en-US" altLang="zh-CN" sz="1400">
                <a:ea typeface="宋体" charset="-122"/>
              </a:rPr>
              <a:t>glActiveTextureARB( GL_TEXTURE0_ARB ); </a:t>
            </a:r>
          </a:p>
          <a:p>
            <a:pPr>
              <a:lnSpc>
                <a:spcPct val="80000"/>
              </a:lnSpc>
              <a:buFont typeface="Wingdings" pitchFamily="2" charset="2"/>
              <a:buNone/>
            </a:pPr>
            <a:r>
              <a:rPr lang="en-US" altLang="zh-CN" sz="1400">
                <a:ea typeface="宋体" charset="-122"/>
              </a:rPr>
              <a:t>glBindTexture( GL_TEXTURE_2D, texture ); </a:t>
            </a:r>
          </a:p>
          <a:p>
            <a:pPr>
              <a:lnSpc>
                <a:spcPct val="80000"/>
              </a:lnSpc>
              <a:buFont typeface="Wingdings" pitchFamily="2" charset="2"/>
              <a:buNone/>
            </a:pPr>
            <a:r>
              <a:rPr lang="en-US" altLang="zh-CN" sz="1400">
                <a:ea typeface="宋体" charset="-122"/>
              </a:rPr>
              <a:t>glEnable( GL_TEXTURE_2D ); </a:t>
            </a:r>
          </a:p>
          <a:p>
            <a:pPr>
              <a:lnSpc>
                <a:spcPct val="80000"/>
              </a:lnSpc>
              <a:buFont typeface="Wingdings" pitchFamily="2" charset="2"/>
              <a:buNone/>
            </a:pPr>
            <a:r>
              <a:rPr lang="en-US" altLang="zh-CN" sz="1400">
                <a:ea typeface="宋体" charset="-122"/>
              </a:rPr>
              <a:t>glActiveTextureARB( GL_TEXTURE1_ARB ); </a:t>
            </a:r>
          </a:p>
          <a:p>
            <a:pPr>
              <a:lnSpc>
                <a:spcPct val="80000"/>
              </a:lnSpc>
              <a:buFont typeface="Wingdings" pitchFamily="2" charset="2"/>
              <a:buNone/>
            </a:pPr>
            <a:r>
              <a:rPr lang="en-US" altLang="zh-CN" sz="1400">
                <a:ea typeface="宋体" charset="-122"/>
              </a:rPr>
              <a:t>glBindTexture( GL_TEXTURE_2D, lightTex ); </a:t>
            </a:r>
          </a:p>
          <a:p>
            <a:pPr>
              <a:lnSpc>
                <a:spcPct val="80000"/>
              </a:lnSpc>
              <a:buFont typeface="Wingdings" pitchFamily="2" charset="2"/>
              <a:buNone/>
            </a:pPr>
            <a:r>
              <a:rPr lang="en-US" altLang="zh-CN" sz="1400">
                <a:ea typeface="宋体" charset="-122"/>
              </a:rPr>
              <a:t>glEnable( GL_TEXTURE_2D );</a:t>
            </a:r>
          </a:p>
          <a:p>
            <a:pPr>
              <a:lnSpc>
                <a:spcPct val="80000"/>
              </a:lnSpc>
              <a:buFont typeface="Wingdings" pitchFamily="2" charset="2"/>
              <a:buNone/>
            </a:pPr>
            <a:r>
              <a:rPr lang="en-US" altLang="zh-CN" sz="1400">
                <a:ea typeface="宋体" charset="-122"/>
              </a:rPr>
              <a:t>glBegin( GL_QUADS );</a:t>
            </a:r>
          </a:p>
          <a:p>
            <a:pPr>
              <a:lnSpc>
                <a:spcPct val="80000"/>
              </a:lnSpc>
              <a:buFont typeface="Wingdings" pitchFamily="2" charset="2"/>
              <a:buNone/>
            </a:pPr>
            <a:r>
              <a:rPr lang="en-US" altLang="zh-CN" sz="1400">
                <a:ea typeface="宋体" charset="-122"/>
              </a:rPr>
              <a:t>    </a:t>
            </a:r>
            <a:r>
              <a:rPr lang="en-US" altLang="zh-CN" sz="1400">
                <a:solidFill>
                  <a:srgbClr val="FF0000"/>
                </a:solidFill>
                <a:ea typeface="宋体" charset="-122"/>
              </a:rPr>
              <a:t>glMultiTexCoord2fARB( GL_TEXTURE0_ARB, 0.0, 0.0 );</a:t>
            </a:r>
          </a:p>
          <a:p>
            <a:pPr>
              <a:lnSpc>
                <a:spcPct val="80000"/>
              </a:lnSpc>
              <a:buFont typeface="Wingdings" pitchFamily="2" charset="2"/>
              <a:buNone/>
            </a:pPr>
            <a:r>
              <a:rPr lang="en-US" altLang="zh-CN" sz="1400">
                <a:solidFill>
                  <a:srgbClr val="FF0000"/>
                </a:solidFill>
                <a:ea typeface="宋体" charset="-122"/>
              </a:rPr>
              <a:t>    glMultiTexCoord2fARB( GL_TEXTURE1_ARB, 0.0, 0.0 );</a:t>
            </a:r>
          </a:p>
          <a:p>
            <a:pPr>
              <a:lnSpc>
                <a:spcPct val="80000"/>
              </a:lnSpc>
              <a:buFont typeface="Wingdings" pitchFamily="2" charset="2"/>
              <a:buNone/>
            </a:pPr>
            <a:r>
              <a:rPr lang="en-US" altLang="zh-CN" sz="1400">
                <a:ea typeface="宋体" charset="-122"/>
              </a:rPr>
              <a:t>    glVertex3d(0.0, 0.0, 0.0);</a:t>
            </a:r>
          </a:p>
          <a:p>
            <a:pPr>
              <a:lnSpc>
                <a:spcPct val="80000"/>
              </a:lnSpc>
              <a:buFont typeface="Wingdings" pitchFamily="2" charset="2"/>
              <a:buNone/>
            </a:pPr>
            <a:r>
              <a:rPr lang="en-US" altLang="zh-CN" sz="1400">
                <a:ea typeface="宋体" charset="-122"/>
              </a:rPr>
              <a:t>    glMultiTexCoord2fARB( GL_TEXTURE0_ARB, 1.0, 0.0 );</a:t>
            </a:r>
          </a:p>
          <a:p>
            <a:pPr>
              <a:lnSpc>
                <a:spcPct val="80000"/>
              </a:lnSpc>
              <a:buFont typeface="Wingdings" pitchFamily="2" charset="2"/>
              <a:buNone/>
            </a:pPr>
            <a:r>
              <a:rPr lang="en-US" altLang="zh-CN" sz="1400">
                <a:ea typeface="宋体" charset="-122"/>
              </a:rPr>
              <a:t>    glMultiTexCoord2fARB( GL_TEXTURE1_ARB, 1.0, 0.0 );</a:t>
            </a:r>
          </a:p>
          <a:p>
            <a:pPr>
              <a:lnSpc>
                <a:spcPct val="80000"/>
              </a:lnSpc>
              <a:buFont typeface="Wingdings" pitchFamily="2" charset="2"/>
              <a:buNone/>
            </a:pPr>
            <a:r>
              <a:rPr lang="en-US" altLang="zh-CN" sz="1400">
                <a:ea typeface="宋体" charset="-122"/>
              </a:rPr>
              <a:t>    glVertex3d(1.0, 0.0, 0.0);</a:t>
            </a:r>
          </a:p>
          <a:p>
            <a:pPr>
              <a:lnSpc>
                <a:spcPct val="80000"/>
              </a:lnSpc>
              <a:buFont typeface="Wingdings" pitchFamily="2" charset="2"/>
              <a:buNone/>
            </a:pPr>
            <a:r>
              <a:rPr lang="en-US" altLang="zh-CN" sz="1400">
                <a:ea typeface="宋体" charset="-122"/>
              </a:rPr>
              <a:t>    glMultiTexCoord2fARB( GL_TEXTURE0_ARB, 1.0, 1.0 );</a:t>
            </a:r>
          </a:p>
          <a:p>
            <a:pPr>
              <a:lnSpc>
                <a:spcPct val="80000"/>
              </a:lnSpc>
              <a:buFont typeface="Wingdings" pitchFamily="2" charset="2"/>
              <a:buNone/>
            </a:pPr>
            <a:r>
              <a:rPr lang="en-US" altLang="zh-CN" sz="1400">
                <a:ea typeface="宋体" charset="-122"/>
              </a:rPr>
              <a:t>    glMultiTexCoord2fARB( GL_TEXTURE1_ARB, 1.0, 1.0 );</a:t>
            </a:r>
          </a:p>
          <a:p>
            <a:pPr>
              <a:lnSpc>
                <a:spcPct val="80000"/>
              </a:lnSpc>
              <a:buFont typeface="Wingdings" pitchFamily="2" charset="2"/>
              <a:buNone/>
            </a:pPr>
            <a:r>
              <a:rPr lang="en-US" altLang="zh-CN" sz="1400">
                <a:ea typeface="宋体" charset="-122"/>
              </a:rPr>
              <a:t>    glVertex3d(1.0, 1.0, 0.0);</a:t>
            </a:r>
          </a:p>
          <a:p>
            <a:pPr>
              <a:lnSpc>
                <a:spcPct val="80000"/>
              </a:lnSpc>
              <a:buFont typeface="Wingdings" pitchFamily="2" charset="2"/>
              <a:buNone/>
            </a:pPr>
            <a:r>
              <a:rPr lang="en-US" altLang="zh-CN" sz="1400">
                <a:ea typeface="宋体" charset="-122"/>
              </a:rPr>
              <a:t>    glMultiTexCoord2fARB( GL_TEXTURE0_ARB, 0.0, 1.0 );</a:t>
            </a:r>
          </a:p>
          <a:p>
            <a:pPr>
              <a:lnSpc>
                <a:spcPct val="80000"/>
              </a:lnSpc>
              <a:buFont typeface="Wingdings" pitchFamily="2" charset="2"/>
              <a:buNone/>
            </a:pPr>
            <a:r>
              <a:rPr lang="en-US" altLang="zh-CN" sz="1400">
                <a:ea typeface="宋体" charset="-122"/>
              </a:rPr>
              <a:t>    glMultiTexCoord2fARB( GL_TEXTURE1_ARB, 0.0, 1.0 );</a:t>
            </a:r>
          </a:p>
          <a:p>
            <a:pPr>
              <a:lnSpc>
                <a:spcPct val="80000"/>
              </a:lnSpc>
              <a:buFont typeface="Wingdings" pitchFamily="2" charset="2"/>
              <a:buNone/>
            </a:pPr>
            <a:r>
              <a:rPr lang="en-US" altLang="zh-CN" sz="1400">
                <a:ea typeface="宋体" charset="-122"/>
              </a:rPr>
              <a:t>    glVertex3d(0.0, 1.0, 0.0);</a:t>
            </a:r>
          </a:p>
          <a:p>
            <a:pPr>
              <a:lnSpc>
                <a:spcPct val="80000"/>
              </a:lnSpc>
              <a:buFont typeface="Wingdings" pitchFamily="2" charset="2"/>
              <a:buNone/>
            </a:pPr>
            <a:r>
              <a:rPr lang="en-US" altLang="zh-CN" sz="1400">
                <a:ea typeface="宋体" charset="-122"/>
              </a:rPr>
              <a:t>glEnd();</a:t>
            </a:r>
          </a:p>
          <a:p>
            <a:pPr>
              <a:lnSpc>
                <a:spcPct val="80000"/>
              </a:lnSpc>
              <a:buFont typeface="Wingdings" pitchFamily="2" charset="2"/>
              <a:buNone/>
            </a:pPr>
            <a:endParaRPr lang="en-US" altLang="zh-CN" sz="1400">
              <a:ea typeface="宋体" charset="-122"/>
            </a:endParaRPr>
          </a:p>
        </p:txBody>
      </p:sp>
      <p:sp>
        <p:nvSpPr>
          <p:cNvPr id="47108" name="AutoShape 4"/>
          <p:cNvSpPr>
            <a:spLocks noChangeArrowheads="1"/>
          </p:cNvSpPr>
          <p:nvPr/>
        </p:nvSpPr>
        <p:spPr bwMode="auto">
          <a:xfrm>
            <a:off x="6096000" y="2209800"/>
            <a:ext cx="2209800" cy="685800"/>
          </a:xfrm>
          <a:prstGeom prst="wedgeRectCallout">
            <a:avLst>
              <a:gd name="adj1" fmla="val -4375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一个顶点可以绑定多个纹理坐标</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3200">
                <a:ea typeface="宋体" charset="-122"/>
              </a:rPr>
              <a:t>运用光照贴图得到光照后的场景</a:t>
            </a:r>
          </a:p>
        </p:txBody>
      </p:sp>
      <p:pic>
        <p:nvPicPr>
          <p:cNvPr id="49155" name="Picture 3" descr="image11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2400" y="1990725"/>
            <a:ext cx="4267200" cy="2962275"/>
          </a:xfrm>
          <a:prstGeom prst="rect">
            <a:avLst/>
          </a:prstGeom>
          <a:noFill/>
          <a:extLst>
            <a:ext uri="{909E8E84-426E-40DD-AFC4-6F175D3DCCD1}">
              <a14:hiddenFill xmlns:a14="http://schemas.microsoft.com/office/drawing/2010/main">
                <a:solidFill>
                  <a:srgbClr val="FFFFFF"/>
                </a:solidFill>
              </a14:hiddenFill>
            </a:ext>
          </a:extLst>
        </p:spPr>
      </p:pic>
      <p:pic>
        <p:nvPicPr>
          <p:cNvPr id="49156" name="Picture 4" descr="image119"/>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08525" y="1981200"/>
            <a:ext cx="4283075" cy="2962275"/>
          </a:xfrm>
          <a:prstGeom prst="rect">
            <a:avLst/>
          </a:prstGeom>
          <a:noFill/>
          <a:extLst>
            <a:ext uri="{909E8E84-426E-40DD-AFC4-6F175D3DCCD1}">
              <a14:hiddenFill xmlns:a14="http://schemas.microsoft.com/office/drawing/2010/main">
                <a:solidFill>
                  <a:srgbClr val="FFFFFF"/>
                </a:solidFill>
              </a14:hiddenFill>
            </a:ext>
          </a:extLst>
        </p:spPr>
      </p:pic>
      <p:sp>
        <p:nvSpPr>
          <p:cNvPr id="49157" name="Text Box 5"/>
          <p:cNvSpPr txBox="1">
            <a:spLocks noChangeArrowheads="1"/>
          </p:cNvSpPr>
          <p:nvPr/>
        </p:nvSpPr>
        <p:spPr bwMode="auto">
          <a:xfrm>
            <a:off x="1295400" y="5105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使用光照贴图前</a:t>
            </a:r>
          </a:p>
        </p:txBody>
      </p:sp>
      <p:sp>
        <p:nvSpPr>
          <p:cNvPr id="49158" name="Text Box 6"/>
          <p:cNvSpPr txBox="1">
            <a:spLocks noChangeArrowheads="1"/>
          </p:cNvSpPr>
          <p:nvPr/>
        </p:nvSpPr>
        <p:spPr bwMode="auto">
          <a:xfrm>
            <a:off x="5791200" y="51054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使用光照贴图后</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其他应用</a:t>
            </a:r>
            <a:endParaRPr lang="zh-CN" altLang="en-US" dirty="0"/>
          </a:p>
        </p:txBody>
      </p:sp>
      <p:sp>
        <p:nvSpPr>
          <p:cNvPr id="3" name="内容占位符 2"/>
          <p:cNvSpPr>
            <a:spLocks noGrp="1"/>
          </p:cNvSpPr>
          <p:nvPr>
            <p:ph idx="1"/>
          </p:nvPr>
        </p:nvSpPr>
        <p:spPr/>
        <p:txBody>
          <a:bodyPr/>
          <a:lstStyle/>
          <a:p>
            <a:r>
              <a:rPr lang="zh-CN" altLang="zh-CN" dirty="0">
                <a:solidFill>
                  <a:schemeClr val="tx1"/>
                </a:solidFill>
                <a:latin typeface="+mn-lt"/>
                <a:ea typeface="+mn-ea"/>
                <a:cs typeface="+mn-cs"/>
              </a:rPr>
              <a:t>凹凸贴图是利用纹理对光照计算过程进行控制的技术之一，它通过对法向的扰动，使得物体表面相邻点的光照计算结果呈现出显著不同，进而表现物体表面的粗糙</a:t>
            </a:r>
            <a:r>
              <a:rPr lang="zh-CN" altLang="zh-CN" dirty="0" smtClean="0">
                <a:solidFill>
                  <a:schemeClr val="tx1"/>
                </a:solidFill>
                <a:latin typeface="+mn-lt"/>
                <a:ea typeface="+mn-ea"/>
                <a:cs typeface="+mn-cs"/>
              </a:rPr>
              <a:t>效果</a:t>
            </a:r>
            <a:endParaRPr lang="zh-CN" altLang="zh-CN" dirty="0">
              <a:solidFill>
                <a:schemeClr val="tx1"/>
              </a:solidFill>
              <a:latin typeface="+mn-lt"/>
              <a:ea typeface="+mn-ea"/>
              <a:cs typeface="+mn-cs"/>
            </a:endParaRPr>
          </a:p>
          <a:p>
            <a:r>
              <a:rPr lang="zh-CN" altLang="zh-CN" dirty="0">
                <a:solidFill>
                  <a:schemeClr val="tx1"/>
                </a:solidFill>
                <a:latin typeface="+mn-lt"/>
                <a:ea typeface="+mn-ea"/>
                <a:cs typeface="+mn-cs"/>
              </a:rPr>
              <a:t>位移贴图则是通过纹理控制顶点的偏移，即在原来顶点坐标的基础上加上位移纹理的值，改变了原始</a:t>
            </a:r>
            <a:r>
              <a:rPr lang="zh-CN" altLang="zh-CN" dirty="0" smtClean="0">
                <a:solidFill>
                  <a:schemeClr val="tx1"/>
                </a:solidFill>
                <a:latin typeface="+mn-lt"/>
                <a:ea typeface="+mn-ea"/>
                <a:cs typeface="+mn-cs"/>
              </a:rPr>
              <a:t>几何</a:t>
            </a:r>
            <a:endParaRPr lang="zh-CN" altLang="zh-CN" dirty="0">
              <a:solidFill>
                <a:schemeClr val="tx1"/>
              </a:solidFill>
              <a:latin typeface="+mn-lt"/>
              <a:ea typeface="+mn-ea"/>
              <a:cs typeface="+mn-cs"/>
            </a:endParaRPr>
          </a:p>
          <a:p>
            <a:r>
              <a:rPr lang="zh-CN" altLang="zh-CN" dirty="0">
                <a:solidFill>
                  <a:schemeClr val="tx1"/>
                </a:solidFill>
                <a:latin typeface="+mn-lt"/>
                <a:ea typeface="+mn-ea"/>
                <a:cs typeface="+mn-cs"/>
              </a:rPr>
              <a:t>总的来说，随着</a:t>
            </a:r>
            <a:r>
              <a:rPr lang="en-US" altLang="zh-CN" dirty="0">
                <a:solidFill>
                  <a:schemeClr val="tx1"/>
                </a:solidFill>
                <a:latin typeface="+mn-lt"/>
                <a:ea typeface="+mn-ea"/>
                <a:cs typeface="+mn-cs"/>
              </a:rPr>
              <a:t>GPU</a:t>
            </a:r>
            <a:r>
              <a:rPr lang="zh-CN" altLang="zh-CN" dirty="0">
                <a:solidFill>
                  <a:schemeClr val="tx1"/>
                </a:solidFill>
                <a:latin typeface="+mn-lt"/>
                <a:ea typeface="+mn-ea"/>
                <a:cs typeface="+mn-cs"/>
              </a:rPr>
              <a:t>可编程技术的发展，利用纹理作为控制手段，可以对光照计算过程进行控制，得到个性化更强的光照计算结果。 </a:t>
            </a:r>
          </a:p>
          <a:p>
            <a:endParaRPr lang="zh-CN" altLang="en-US" dirty="0"/>
          </a:p>
        </p:txBody>
      </p:sp>
    </p:spTree>
    <p:extLst>
      <p:ext uri="{BB962C8B-B14F-4D97-AF65-F5344CB8AC3E}">
        <p14:creationId xmlns:p14="http://schemas.microsoft.com/office/powerpoint/2010/main" val="1857086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凹凸贴图和位移贴图效果对比</a:t>
            </a:r>
            <a:endParaRPr lang="zh-CN" altLang="en-US" dirty="0"/>
          </a:p>
        </p:txBody>
      </p:sp>
      <p:sp>
        <p:nvSpPr>
          <p:cNvPr id="3" name="内容占位符 2"/>
          <p:cNvSpPr>
            <a:spLocks noGrp="1"/>
          </p:cNvSpPr>
          <p:nvPr>
            <p:ph idx="1"/>
          </p:nvPr>
        </p:nvSpPr>
        <p:spPr/>
        <p:txBody>
          <a:bodyPr/>
          <a:lstStyle/>
          <a:p>
            <a:endParaRPr lang="zh-CN" altLang="en-US"/>
          </a:p>
        </p:txBody>
      </p:sp>
      <p:pic>
        <p:nvPicPr>
          <p:cNvPr id="70658" name="图片 2" descr="tn_bump"/>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43000" y="205740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70657" name="图片 3" descr="tn_displ"/>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10200" y="19050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617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803362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z="3200">
                <a:ea typeface="宋体" charset="-122"/>
              </a:rPr>
              <a:t>小结</a:t>
            </a:r>
          </a:p>
        </p:txBody>
      </p:sp>
      <p:sp>
        <p:nvSpPr>
          <p:cNvPr id="51203" name="Rectangle 3"/>
          <p:cNvSpPr>
            <a:spLocks noGrp="1" noChangeArrowheads="1"/>
          </p:cNvSpPr>
          <p:nvPr>
            <p:ph idx="1"/>
          </p:nvPr>
        </p:nvSpPr>
        <p:spPr>
          <a:xfrm>
            <a:off x="457200" y="1828800"/>
            <a:ext cx="8229600" cy="1609725"/>
          </a:xfrm>
        </p:spPr>
        <p:txBody>
          <a:bodyPr/>
          <a:lstStyle/>
          <a:p>
            <a:pPr marL="609600" indent="-609600">
              <a:buFont typeface="Wingdings" pitchFamily="2" charset="2"/>
              <a:buChar char=""/>
            </a:pPr>
            <a:endParaRPr lang="en-US" altLang="zh-CN">
              <a:ea typeface="宋体" charset="-122"/>
            </a:endParaRPr>
          </a:p>
          <a:p>
            <a:pPr marL="609600" indent="-609600">
              <a:buFont typeface="Wingdings" pitchFamily="2" charset="2"/>
              <a:buChar char=""/>
            </a:pPr>
            <a:r>
              <a:rPr lang="zh-CN" altLang="en-US">
                <a:ea typeface="宋体" charset="-122"/>
              </a:rPr>
              <a:t>复习：着色处理</a:t>
            </a:r>
          </a:p>
          <a:p>
            <a:pPr marL="609600" indent="-609600">
              <a:buFont typeface="Wingdings" pitchFamily="2" charset="2"/>
              <a:buChar char=""/>
            </a:pPr>
            <a:r>
              <a:rPr lang="zh-CN" altLang="en-US">
                <a:ea typeface="宋体" charset="-122"/>
              </a:rPr>
              <a:t>掌握：</a:t>
            </a:r>
          </a:p>
          <a:p>
            <a:pPr marL="609600" indent="-609600">
              <a:buFont typeface="Wingdings" pitchFamily="2" charset="2"/>
              <a:buNone/>
            </a:pPr>
            <a:endParaRPr lang="zh-CN" altLang="en-US">
              <a:ea typeface="宋体" charset="-122"/>
            </a:endParaRPr>
          </a:p>
          <a:p>
            <a:pPr marL="609600" indent="-609600"/>
            <a:endParaRPr lang="en-US" altLang="zh-CN">
              <a:ea typeface="宋体" charset="-122"/>
            </a:endParaRPr>
          </a:p>
        </p:txBody>
      </p:sp>
      <p:sp>
        <p:nvSpPr>
          <p:cNvPr id="51204" name="AutoShape 4"/>
          <p:cNvSpPr>
            <a:spLocks noChangeArrowheads="1"/>
          </p:cNvSpPr>
          <p:nvPr/>
        </p:nvSpPr>
        <p:spPr bwMode="auto">
          <a:xfrm>
            <a:off x="4114800" y="4572000"/>
            <a:ext cx="990600" cy="152400"/>
          </a:xfrm>
          <a:prstGeom prst="rightArrow">
            <a:avLst>
              <a:gd name="adj1" fmla="val 50000"/>
              <a:gd name="adj2" fmla="val 1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Text Box 5"/>
          <p:cNvSpPr txBox="1">
            <a:spLocks noChangeArrowheads="1"/>
          </p:cNvSpPr>
          <p:nvPr/>
        </p:nvSpPr>
        <p:spPr bwMode="auto">
          <a:xfrm>
            <a:off x="5791200" y="35814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 typeface="Arial" charset="0"/>
              <a:buChar char="•"/>
            </a:pPr>
            <a:r>
              <a:rPr lang="zh-CN" altLang="en-US" sz="2000"/>
              <a:t>生成光照贴图</a:t>
            </a:r>
          </a:p>
        </p:txBody>
      </p:sp>
      <p:sp>
        <p:nvSpPr>
          <p:cNvPr id="51206" name="Text Box 6"/>
          <p:cNvSpPr txBox="1">
            <a:spLocks noChangeArrowheads="1"/>
          </p:cNvSpPr>
          <p:nvPr/>
        </p:nvSpPr>
        <p:spPr bwMode="auto">
          <a:xfrm>
            <a:off x="914400" y="32766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ª"/>
            </a:pPr>
            <a:r>
              <a:rPr lang="en-US" altLang="zh-CN" sz="2400"/>
              <a:t>.</a:t>
            </a:r>
            <a:r>
              <a:rPr lang="zh-CN" altLang="en-US" sz="2400"/>
              <a:t>光照贴图的定义、特点和必要性</a:t>
            </a:r>
          </a:p>
        </p:txBody>
      </p:sp>
      <p:sp>
        <p:nvSpPr>
          <p:cNvPr id="51207" name="Text Box 7"/>
          <p:cNvSpPr txBox="1">
            <a:spLocks noChangeArrowheads="1"/>
          </p:cNvSpPr>
          <p:nvPr/>
        </p:nvSpPr>
        <p:spPr bwMode="auto">
          <a:xfrm>
            <a:off x="914400" y="44196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ª"/>
            </a:pPr>
            <a:r>
              <a:rPr lang="en-US" altLang="zh-CN" sz="2400"/>
              <a:t>.</a:t>
            </a:r>
            <a:r>
              <a:rPr lang="zh-CN" altLang="en-US" sz="2400"/>
              <a:t>怎样构造光照贴图</a:t>
            </a:r>
          </a:p>
        </p:txBody>
      </p:sp>
      <p:sp>
        <p:nvSpPr>
          <p:cNvPr id="51208" name="Text Box 8"/>
          <p:cNvSpPr txBox="1">
            <a:spLocks noChangeArrowheads="1"/>
          </p:cNvSpPr>
          <p:nvPr/>
        </p:nvSpPr>
        <p:spPr bwMode="auto">
          <a:xfrm>
            <a:off x="914400" y="54864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ª"/>
            </a:pPr>
            <a:r>
              <a:rPr lang="en-US" altLang="zh-CN" sz="2400"/>
              <a:t>.</a:t>
            </a:r>
            <a:r>
              <a:rPr lang="zh-CN" altLang="en-US" sz="2400"/>
              <a:t>怎样使用光照贴图</a:t>
            </a:r>
          </a:p>
        </p:txBody>
      </p:sp>
      <p:sp>
        <p:nvSpPr>
          <p:cNvPr id="51209" name="AutoShape 9"/>
          <p:cNvSpPr>
            <a:spLocks/>
          </p:cNvSpPr>
          <p:nvPr/>
        </p:nvSpPr>
        <p:spPr bwMode="auto">
          <a:xfrm>
            <a:off x="5257800" y="3733800"/>
            <a:ext cx="304800" cy="1905000"/>
          </a:xfrm>
          <a:prstGeom prst="leftBrace">
            <a:avLst>
              <a:gd name="adj1" fmla="val 5208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0" name="Text Box 10"/>
          <p:cNvSpPr txBox="1">
            <a:spLocks noChangeArrowheads="1"/>
          </p:cNvSpPr>
          <p:nvPr/>
        </p:nvSpPr>
        <p:spPr bwMode="auto">
          <a:xfrm>
            <a:off x="5791200" y="44958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 typeface="Arial" charset="0"/>
              <a:buChar char="•"/>
            </a:pPr>
            <a:r>
              <a:rPr lang="zh-CN" altLang="en-US" sz="2000"/>
              <a:t>得到纹理坐标</a:t>
            </a:r>
          </a:p>
        </p:txBody>
      </p:sp>
      <p:sp>
        <p:nvSpPr>
          <p:cNvPr id="51211" name="Text Box 11"/>
          <p:cNvSpPr txBox="1">
            <a:spLocks noChangeArrowheads="1"/>
          </p:cNvSpPr>
          <p:nvPr/>
        </p:nvSpPr>
        <p:spPr bwMode="auto">
          <a:xfrm>
            <a:off x="5791200" y="53848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 typeface="Arial" charset="0"/>
              <a:buChar char="•"/>
            </a:pPr>
            <a:r>
              <a:rPr lang="zh-CN" altLang="en-US" sz="2000"/>
              <a:t>拼装</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200">
                <a:ea typeface="宋体" charset="-122"/>
              </a:rPr>
              <a:t>使用光照贴图的动态光照效果</a:t>
            </a:r>
          </a:p>
        </p:txBody>
      </p:sp>
      <p:sp>
        <p:nvSpPr>
          <p:cNvPr id="58371" name="Rectangle 3"/>
          <p:cNvSpPr>
            <a:spLocks noGrp="1" noChangeArrowheads="1"/>
          </p:cNvSpPr>
          <p:nvPr>
            <p:ph idx="1"/>
          </p:nvPr>
        </p:nvSpPr>
        <p:spPr/>
        <p:txBody>
          <a:bodyPr/>
          <a:lstStyle/>
          <a:p>
            <a:r>
              <a:rPr lang="zh-CN" altLang="en-US">
                <a:ea typeface="宋体" charset="-122"/>
              </a:rPr>
              <a:t>光照贴图是计算机游戏中采用的经典技术之一，它促进了环境中光照效果的预计算，而该方法有两个显而易见的缺点：</a:t>
            </a:r>
          </a:p>
          <a:p>
            <a:pPr lvl="1"/>
            <a:r>
              <a:rPr lang="zh-CN" altLang="en-US">
                <a:ea typeface="宋体" charset="-122"/>
              </a:rPr>
              <a:t>它的可用性是物体复杂度的函数，物体复杂度越高，面平面所表现出的方向个数越大，该技术可用性越低</a:t>
            </a:r>
          </a:p>
          <a:p>
            <a:pPr lvl="1"/>
            <a:r>
              <a:rPr lang="zh-CN" altLang="en-US">
                <a:ea typeface="宋体" charset="-122"/>
              </a:rPr>
              <a:t>按照定义，该方法不能照亮动态的物体</a:t>
            </a:r>
          </a:p>
          <a:p>
            <a:r>
              <a:rPr lang="zh-CN" altLang="en-US">
                <a:ea typeface="宋体" charset="-122"/>
              </a:rPr>
              <a:t>如何将其应用于动态物体</a:t>
            </a:r>
          </a:p>
          <a:p>
            <a:pPr lvl="1"/>
            <a:r>
              <a:rPr lang="zh-CN" altLang="en-US">
                <a:ea typeface="宋体" charset="-122"/>
              </a:rPr>
              <a:t>实时更新光照贴图以实现动态光线和阴影</a:t>
            </a:r>
          </a:p>
          <a:p>
            <a:pPr lvl="2"/>
            <a:r>
              <a:rPr lang="zh-CN" altLang="en-US">
                <a:ea typeface="宋体" charset="-122"/>
              </a:rPr>
              <a:t>限制光照的作用域</a:t>
            </a:r>
          </a:p>
          <a:p>
            <a:pPr lvl="2"/>
            <a:r>
              <a:rPr lang="zh-CN" altLang="en-US">
                <a:ea typeface="宋体" charset="-122"/>
              </a:rPr>
              <a:t>使用</a:t>
            </a:r>
            <a:r>
              <a:rPr lang="en-US" altLang="zh-CN">
                <a:ea typeface="宋体" charset="-122"/>
              </a:rPr>
              <a:t>BSP</a:t>
            </a:r>
            <a:r>
              <a:rPr lang="zh-CN" altLang="en-US">
                <a:ea typeface="宋体" charset="-122"/>
              </a:rPr>
              <a:t>操作，只更新动态光源附近的多边形</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3200">
                <a:ea typeface="宋体" charset="-122"/>
              </a:rPr>
              <a:t>运动物体和环境光</a:t>
            </a:r>
          </a:p>
        </p:txBody>
      </p:sp>
      <p:sp>
        <p:nvSpPr>
          <p:cNvPr id="59395" name="Rectangle 3"/>
          <p:cNvSpPr>
            <a:spLocks noGrp="1" noChangeArrowheads="1"/>
          </p:cNvSpPr>
          <p:nvPr>
            <p:ph idx="1"/>
          </p:nvPr>
        </p:nvSpPr>
        <p:spPr/>
        <p:txBody>
          <a:bodyPr/>
          <a:lstStyle/>
          <a:p>
            <a:r>
              <a:rPr lang="zh-CN" altLang="en-US">
                <a:ea typeface="宋体" charset="-122"/>
              </a:rPr>
              <a:t>当物体移动并穿过某个环境时，物体上环境光会发生变化</a:t>
            </a:r>
          </a:p>
          <a:p>
            <a:r>
              <a:rPr lang="zh-CN" altLang="en-US">
                <a:ea typeface="宋体" charset="-122"/>
              </a:rPr>
              <a:t>受到环境光的影响，随着物体的移动，光的颜色和强度都要发生变化</a:t>
            </a:r>
          </a:p>
          <a:p>
            <a:pPr lvl="1"/>
            <a:r>
              <a:rPr lang="zh-CN" altLang="en-US">
                <a:ea typeface="宋体" charset="-122"/>
              </a:rPr>
              <a:t>游戏对象可能”藏”在阴暗的区域</a:t>
            </a:r>
          </a:p>
          <a:p>
            <a:pPr lvl="1"/>
            <a:r>
              <a:rPr lang="zh-CN" altLang="en-US">
                <a:ea typeface="宋体" charset="-122"/>
              </a:rPr>
              <a:t>如何实现这个效果？</a:t>
            </a:r>
          </a:p>
          <a:p>
            <a:r>
              <a:rPr lang="zh-CN" altLang="en-US">
                <a:ea typeface="宋体" charset="-122"/>
              </a:rPr>
              <a:t>可以为每个</a:t>
            </a:r>
            <a:r>
              <a:rPr lang="en-US" altLang="zh-CN">
                <a:ea typeface="宋体" charset="-122"/>
              </a:rPr>
              <a:t>BSP</a:t>
            </a:r>
            <a:r>
              <a:rPr lang="zh-CN" altLang="en-US">
                <a:ea typeface="宋体" charset="-122"/>
              </a:rPr>
              <a:t>分别存储环境光值，利用运动物体所处的分区来实时更新光照贴图</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z="3200">
                <a:ea typeface="宋体" charset="-122"/>
              </a:rPr>
              <a:t>参考文献</a:t>
            </a:r>
          </a:p>
        </p:txBody>
      </p:sp>
      <p:sp>
        <p:nvSpPr>
          <p:cNvPr id="60419" name="Rectangle 3"/>
          <p:cNvSpPr>
            <a:spLocks noGrp="1" noChangeArrowheads="1"/>
          </p:cNvSpPr>
          <p:nvPr>
            <p:ph idx="1"/>
          </p:nvPr>
        </p:nvSpPr>
        <p:spPr/>
        <p:txBody>
          <a:bodyPr/>
          <a:lstStyle/>
          <a:p>
            <a:r>
              <a:rPr lang="en-US" altLang="zh-CN">
                <a:ea typeface="宋体" charset="-122"/>
              </a:rPr>
              <a:t>3D </a:t>
            </a:r>
            <a:r>
              <a:rPr lang="zh-CN" altLang="en-US">
                <a:ea typeface="宋体" charset="-122"/>
              </a:rPr>
              <a:t>游戏 卷</a:t>
            </a:r>
            <a:r>
              <a:rPr lang="en-US" altLang="zh-CN">
                <a:ea typeface="宋体" charset="-122"/>
              </a:rPr>
              <a:t>1 </a:t>
            </a:r>
            <a:r>
              <a:rPr lang="zh-CN" altLang="en-US">
                <a:ea typeface="宋体" charset="-122"/>
              </a:rPr>
              <a:t>实时渲染与软件技术</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ea typeface="宋体" charset="-122"/>
              </a:rPr>
              <a:t>本课知识结构</a:t>
            </a:r>
          </a:p>
        </p:txBody>
      </p:sp>
      <p:sp>
        <p:nvSpPr>
          <p:cNvPr id="16387" name="Rectangle 3"/>
          <p:cNvSpPr>
            <a:spLocks noGrp="1" noChangeArrowheads="1"/>
          </p:cNvSpPr>
          <p:nvPr>
            <p:ph idx="1"/>
          </p:nvPr>
        </p:nvSpPr>
        <p:spPr/>
        <p:txBody>
          <a:bodyPr/>
          <a:lstStyle/>
          <a:p>
            <a:pPr marL="609600" indent="-609600"/>
            <a:endParaRPr lang="en-US" altLang="zh-CN">
              <a:ea typeface="宋体" charset="-122"/>
            </a:endParaRPr>
          </a:p>
          <a:p>
            <a:pPr marL="609600" indent="-609600"/>
            <a:r>
              <a:rPr lang="zh-CN" altLang="en-US">
                <a:ea typeface="宋体" charset="-122"/>
              </a:rPr>
              <a:t>着色处理的回顾</a:t>
            </a:r>
          </a:p>
          <a:p>
            <a:pPr marL="609600" indent="-609600"/>
            <a:endParaRPr lang="zh-CN" altLang="en-US">
              <a:ea typeface="宋体" charset="-122"/>
            </a:endParaRPr>
          </a:p>
          <a:p>
            <a:pPr marL="609600" indent="-609600"/>
            <a:r>
              <a:rPr lang="zh-CN" altLang="en-US">
                <a:ea typeface="宋体" charset="-122"/>
              </a:rPr>
              <a:t>光照贴图概念的引入</a:t>
            </a:r>
          </a:p>
          <a:p>
            <a:pPr marL="990600" lvl="1" indent="-533400">
              <a:buFont typeface="Wingdings" pitchFamily="2" charset="2"/>
              <a:buAutoNum type="arabicPeriod"/>
            </a:pPr>
            <a:r>
              <a:rPr lang="zh-CN" altLang="en-US">
                <a:ea typeface="宋体" charset="-122"/>
              </a:rPr>
              <a:t>光照贴图的定义、特点和必要性</a:t>
            </a:r>
          </a:p>
          <a:p>
            <a:pPr marL="990600" lvl="1" indent="-533400">
              <a:buFont typeface="Wingdings" pitchFamily="2" charset="2"/>
              <a:buAutoNum type="arabicPeriod"/>
            </a:pPr>
            <a:endParaRPr lang="zh-CN" altLang="en-US">
              <a:ea typeface="宋体" charset="-122"/>
            </a:endParaRPr>
          </a:p>
          <a:p>
            <a:pPr marL="990600" lvl="1" indent="-533400">
              <a:buFont typeface="Wingdings" pitchFamily="2" charset="2"/>
              <a:buAutoNum type="arabicPeriod"/>
            </a:pPr>
            <a:r>
              <a:rPr lang="zh-CN" altLang="en-US">
                <a:ea typeface="宋体" charset="-122"/>
              </a:rPr>
              <a:t>光照贴图的构造过程以及使用方法</a:t>
            </a:r>
          </a:p>
          <a:p>
            <a:pPr marL="990600" lvl="1" indent="-533400"/>
            <a:endParaRPr lang="en-US" altLang="zh-CN">
              <a:ea typeface="宋体"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3200">
                <a:ea typeface="宋体" charset="-122"/>
              </a:rPr>
              <a:t>光照的重要性</a:t>
            </a:r>
          </a:p>
        </p:txBody>
      </p:sp>
      <p:grpSp>
        <p:nvGrpSpPr>
          <p:cNvPr id="18435" name="Group 3"/>
          <p:cNvGrpSpPr>
            <a:grpSpLocks/>
          </p:cNvGrpSpPr>
          <p:nvPr/>
        </p:nvGrpSpPr>
        <p:grpSpPr bwMode="auto">
          <a:xfrm>
            <a:off x="4724400" y="2133600"/>
            <a:ext cx="4152900" cy="3414713"/>
            <a:chOff x="192" y="1344"/>
            <a:chExt cx="2616" cy="2151"/>
          </a:xfrm>
        </p:grpSpPr>
        <p:pic>
          <p:nvPicPr>
            <p:cNvPr id="18436" name="Picture 4" descr="article_lms0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92" y="1344"/>
              <a:ext cx="2616" cy="1813"/>
            </a:xfrm>
            <a:prstGeom prst="rect">
              <a:avLst/>
            </a:prstGeom>
            <a:noFill/>
            <a:extLst>
              <a:ext uri="{909E8E84-426E-40DD-AFC4-6F175D3DCCD1}">
                <a14:hiddenFill xmlns:a14="http://schemas.microsoft.com/office/drawing/2010/main">
                  <a:solidFill>
                    <a:srgbClr val="FFFFFF"/>
                  </a:solidFill>
                </a14:hiddenFill>
              </a:ext>
            </a:extLst>
          </p:spPr>
        </p:pic>
        <p:sp>
          <p:nvSpPr>
            <p:cNvPr id="18437" name="Text Box 5"/>
            <p:cNvSpPr txBox="1">
              <a:spLocks noChangeArrowheads="1"/>
            </p:cNvSpPr>
            <p:nvPr/>
          </p:nvSpPr>
          <p:spPr bwMode="auto">
            <a:xfrm>
              <a:off x="960" y="3264"/>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有光照的场景</a:t>
              </a:r>
            </a:p>
          </p:txBody>
        </p:sp>
      </p:grpSp>
      <p:grpSp>
        <p:nvGrpSpPr>
          <p:cNvPr id="18438" name="Group 6"/>
          <p:cNvGrpSpPr>
            <a:grpSpLocks/>
          </p:cNvGrpSpPr>
          <p:nvPr/>
        </p:nvGrpSpPr>
        <p:grpSpPr bwMode="auto">
          <a:xfrm>
            <a:off x="282575" y="2133600"/>
            <a:ext cx="4289425" cy="3414713"/>
            <a:chOff x="2880" y="1344"/>
            <a:chExt cx="2702" cy="2151"/>
          </a:xfrm>
        </p:grpSpPr>
        <p:pic>
          <p:nvPicPr>
            <p:cNvPr id="18439" name="Picture 7" descr="article_lms0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80" y="1344"/>
              <a:ext cx="2702" cy="1813"/>
            </a:xfrm>
            <a:prstGeom prst="rect">
              <a:avLst/>
            </a:prstGeom>
            <a:noFill/>
            <a:extLst>
              <a:ext uri="{909E8E84-426E-40DD-AFC4-6F175D3DCCD1}">
                <a14:hiddenFill xmlns:a14="http://schemas.microsoft.com/office/drawing/2010/main">
                  <a:solidFill>
                    <a:srgbClr val="FFFFFF"/>
                  </a:solidFill>
                </a14:hiddenFill>
              </a:ext>
            </a:extLst>
          </p:spPr>
        </p:pic>
        <p:sp>
          <p:nvSpPr>
            <p:cNvPr id="18440" name="Text Box 8"/>
            <p:cNvSpPr txBox="1">
              <a:spLocks noChangeArrowheads="1"/>
            </p:cNvSpPr>
            <p:nvPr/>
          </p:nvSpPr>
          <p:spPr bwMode="auto">
            <a:xfrm>
              <a:off x="3696" y="3264"/>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无光照的场景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linds(horizontal)">
                                      <p:cBhvr>
                                        <p:cTn id="7"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3200">
                <a:ea typeface="宋体" charset="-122"/>
              </a:rPr>
              <a:t>着色处理</a:t>
            </a:r>
            <a:r>
              <a:rPr lang="en-US" altLang="zh-CN" sz="3200">
                <a:ea typeface="宋体" charset="-122"/>
              </a:rPr>
              <a:t>(Shading)</a:t>
            </a:r>
          </a:p>
        </p:txBody>
      </p:sp>
      <p:sp>
        <p:nvSpPr>
          <p:cNvPr id="20483" name="Rectangle 3"/>
          <p:cNvSpPr>
            <a:spLocks noGrp="1" noChangeArrowheads="1"/>
          </p:cNvSpPr>
          <p:nvPr>
            <p:ph idx="1"/>
          </p:nvPr>
        </p:nvSpPr>
        <p:spPr/>
        <p:txBody>
          <a:bodyPr/>
          <a:lstStyle/>
          <a:p>
            <a:r>
              <a:rPr lang="zh-CN" altLang="en-US" sz="2400">
                <a:ea typeface="宋体" charset="-122"/>
              </a:rPr>
              <a:t>着色处理是计算光照</a:t>
            </a:r>
            <a:r>
              <a:rPr lang="en-US" altLang="zh-CN" sz="2400">
                <a:ea typeface="宋体" charset="-122"/>
              </a:rPr>
              <a:t>,</a:t>
            </a:r>
            <a:r>
              <a:rPr lang="zh-CN" altLang="en-US" sz="2400">
                <a:ea typeface="宋体" charset="-122"/>
              </a:rPr>
              <a:t>并由此决定像素颜色的过程</a:t>
            </a:r>
          </a:p>
          <a:p>
            <a:r>
              <a:rPr lang="zh-CN" altLang="en-US" sz="2400">
                <a:ea typeface="宋体" charset="-122"/>
              </a:rPr>
              <a:t>扁平着色：一个面一种颜色</a:t>
            </a:r>
          </a:p>
          <a:p>
            <a:pPr lvl="1"/>
            <a:r>
              <a:rPr lang="zh-CN" altLang="en-US" sz="2000">
                <a:ea typeface="宋体" charset="-122"/>
              </a:rPr>
              <a:t>速度快，容易实现</a:t>
            </a:r>
          </a:p>
          <a:p>
            <a:pPr lvl="1"/>
            <a:r>
              <a:rPr lang="zh-CN" altLang="en-US" sz="2000">
                <a:ea typeface="宋体" charset="-122"/>
              </a:rPr>
              <a:t>不是很平滑</a:t>
            </a:r>
          </a:p>
          <a:p>
            <a:r>
              <a:rPr lang="en-US" altLang="zh-CN" sz="2400">
                <a:ea typeface="宋体" charset="-122"/>
              </a:rPr>
              <a:t>Gouraud</a:t>
            </a:r>
            <a:r>
              <a:rPr lang="zh-CN" altLang="en-US" sz="2400">
                <a:ea typeface="宋体" charset="-122"/>
              </a:rPr>
              <a:t>着色：对顶点颜色进行插值</a:t>
            </a:r>
          </a:p>
          <a:p>
            <a:pPr lvl="1"/>
            <a:r>
              <a:rPr lang="zh-CN" altLang="en-US" sz="2000">
                <a:ea typeface="宋体" charset="-122"/>
              </a:rPr>
              <a:t>在速度上和扁平着色几乎一样快，但效果要好</a:t>
            </a:r>
          </a:p>
          <a:p>
            <a:pPr lvl="1"/>
            <a:r>
              <a:rPr lang="zh-CN" altLang="en-US" sz="2000">
                <a:ea typeface="宋体" charset="-122"/>
              </a:rPr>
              <a:t>丢失高光、无法捕捉聚光效果</a:t>
            </a:r>
          </a:p>
          <a:p>
            <a:r>
              <a:rPr lang="en-US" altLang="zh-CN" sz="2400">
                <a:ea typeface="宋体" charset="-122"/>
              </a:rPr>
              <a:t>Phong</a:t>
            </a:r>
            <a:r>
              <a:rPr lang="zh-CN" altLang="en-US" sz="2400">
                <a:ea typeface="宋体" charset="-122"/>
              </a:rPr>
              <a:t>着色：顶点法线进行插值</a:t>
            </a:r>
            <a:r>
              <a:rPr lang="en-US" altLang="zh-CN" sz="2400">
                <a:ea typeface="宋体" charset="-122"/>
              </a:rPr>
              <a:t>,</a:t>
            </a:r>
            <a:r>
              <a:rPr lang="zh-CN" altLang="en-US" sz="2400">
                <a:ea typeface="宋体" charset="-122"/>
              </a:rPr>
              <a:t>逐像素计算光照</a:t>
            </a:r>
          </a:p>
          <a:p>
            <a:pPr lvl="1"/>
            <a:r>
              <a:rPr lang="zh-CN" altLang="en-US" sz="2000">
                <a:ea typeface="宋体" charset="-122"/>
              </a:rPr>
              <a:t>计算每个像素点的光照</a:t>
            </a:r>
          </a:p>
          <a:p>
            <a:pPr lvl="1"/>
            <a:r>
              <a:rPr lang="zh-CN" altLang="en-US" sz="2000">
                <a:ea typeface="宋体" charset="-122"/>
              </a:rPr>
              <a:t>复杂、开销大，很少采用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3200">
                <a:ea typeface="宋体" charset="-122"/>
              </a:rPr>
              <a:t>借鉴三维动画电影技术</a:t>
            </a:r>
          </a:p>
        </p:txBody>
      </p:sp>
      <p:sp>
        <p:nvSpPr>
          <p:cNvPr id="22531" name="Rectangle 3"/>
          <p:cNvSpPr>
            <a:spLocks noGrp="1" noChangeArrowheads="1"/>
          </p:cNvSpPr>
          <p:nvPr>
            <p:ph idx="1"/>
          </p:nvPr>
        </p:nvSpPr>
        <p:spPr/>
        <p:txBody>
          <a:bodyPr/>
          <a:lstStyle/>
          <a:p>
            <a:endParaRPr lang="zh-CN" altLang="zh-CN">
              <a:ea typeface="宋体" charset="-122"/>
            </a:endParaRPr>
          </a:p>
        </p:txBody>
      </p:sp>
      <p:pic>
        <p:nvPicPr>
          <p:cNvPr id="22532" name="Picture 4" descr="Ice%20Age%20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20800" y="1295400"/>
            <a:ext cx="6502400"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zh-CN" altLang="en-US" sz="3200">
                <a:ea typeface="宋体" charset="-122"/>
              </a:rPr>
              <a:t>用光照贴图来解决问题！</a:t>
            </a:r>
          </a:p>
        </p:txBody>
      </p:sp>
      <p:sp>
        <p:nvSpPr>
          <p:cNvPr id="24579" name="Rectangle 3"/>
          <p:cNvSpPr>
            <a:spLocks noGrp="1" noChangeArrowheads="1"/>
          </p:cNvSpPr>
          <p:nvPr>
            <p:ph type="body" sz="half" idx="1"/>
          </p:nvPr>
        </p:nvSpPr>
        <p:spPr>
          <a:xfrm>
            <a:off x="457200" y="1828800"/>
            <a:ext cx="8077200" cy="4495800"/>
          </a:xfrm>
        </p:spPr>
        <p:txBody>
          <a:bodyPr/>
          <a:lstStyle/>
          <a:p>
            <a:endParaRPr lang="en-US" altLang="zh-CN" sz="2400">
              <a:ea typeface="宋体" charset="-122"/>
            </a:endParaRPr>
          </a:p>
          <a:p>
            <a:r>
              <a:rPr lang="zh-CN" altLang="en-US" sz="2400">
                <a:ea typeface="宋体" charset="-122"/>
              </a:rPr>
              <a:t>光照贴图定义：</a:t>
            </a:r>
          </a:p>
          <a:p>
            <a:pPr lvl="1"/>
            <a:r>
              <a:rPr lang="zh-CN" altLang="en-US" sz="2000">
                <a:ea typeface="宋体" charset="-122"/>
              </a:rPr>
              <a:t>将预先计算过的逐像素精确光照存储为纹理</a:t>
            </a:r>
          </a:p>
          <a:p>
            <a:pPr lvl="1"/>
            <a:r>
              <a:rPr lang="zh-CN" altLang="en-US" sz="2000">
                <a:ea typeface="宋体" charset="-122"/>
              </a:rPr>
              <a:t>使用处理纹理映射的硬件来实现</a:t>
            </a:r>
          </a:p>
          <a:p>
            <a:pPr lvl="1"/>
            <a:r>
              <a:rPr lang="zh-CN" altLang="en-US" sz="2000">
                <a:ea typeface="宋体" charset="-122"/>
              </a:rPr>
              <a:t>静态光照、视点无关的光照</a:t>
            </a:r>
            <a:r>
              <a:rPr lang="en-US" altLang="zh-CN" sz="2000">
                <a:ea typeface="宋体" charset="-122"/>
              </a:rPr>
              <a:t>(</a:t>
            </a:r>
            <a:r>
              <a:rPr lang="zh-CN" altLang="en-US" sz="2000">
                <a:ea typeface="宋体" charset="-122"/>
              </a:rPr>
              <a:t>也叫漫反射光照贴图</a:t>
            </a:r>
            <a:r>
              <a:rPr lang="en-US" altLang="zh-CN" sz="2000">
                <a:ea typeface="宋体" charset="-122"/>
              </a:rPr>
              <a:t>)</a:t>
            </a:r>
          </a:p>
          <a:p>
            <a:pPr lvl="1"/>
            <a:endParaRPr lang="en-US" altLang="zh-CN" sz="2000">
              <a:ea typeface="宋体" charset="-122"/>
            </a:endParaRPr>
          </a:p>
          <a:p>
            <a:r>
              <a:rPr lang="zh-CN" altLang="en-US" sz="2400">
                <a:ea typeface="宋体" charset="-122"/>
              </a:rPr>
              <a:t>优点：</a:t>
            </a:r>
          </a:p>
          <a:p>
            <a:pPr lvl="1"/>
            <a:r>
              <a:rPr lang="zh-CN" altLang="en-US" sz="2000">
                <a:ea typeface="宋体" charset="-122"/>
              </a:rPr>
              <a:t>速度快</a:t>
            </a:r>
          </a:p>
          <a:p>
            <a:pPr lvl="1"/>
            <a:r>
              <a:rPr lang="zh-CN" altLang="en-US" sz="2000">
                <a:ea typeface="宋体" charset="-122"/>
              </a:rPr>
              <a:t>效果好</a:t>
            </a:r>
          </a:p>
          <a:p>
            <a:pPr lvl="1"/>
            <a:r>
              <a:rPr lang="zh-CN" altLang="en-US" sz="2000">
                <a:ea typeface="宋体" charset="-122"/>
              </a:rPr>
              <a:t>多数游戏引擎利用它来实现好的光照效果</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z="3200">
                <a:ea typeface="宋体" charset="-122"/>
              </a:rPr>
              <a:t>什么是光照贴图</a:t>
            </a:r>
          </a:p>
        </p:txBody>
      </p:sp>
      <p:sp>
        <p:nvSpPr>
          <p:cNvPr id="53251" name="Rectangle 3"/>
          <p:cNvSpPr>
            <a:spLocks noGrp="1" noChangeArrowheads="1"/>
          </p:cNvSpPr>
          <p:nvPr>
            <p:ph idx="1"/>
          </p:nvPr>
        </p:nvSpPr>
        <p:spPr/>
        <p:txBody>
          <a:bodyPr/>
          <a:lstStyle/>
          <a:p>
            <a:r>
              <a:rPr lang="zh-CN" altLang="en-US">
                <a:ea typeface="宋体" charset="-122"/>
              </a:rPr>
              <a:t>光照贴图是对纹理贴图</a:t>
            </a:r>
            <a:r>
              <a:rPr lang="en-US" altLang="zh-CN">
                <a:ea typeface="宋体" charset="-122"/>
              </a:rPr>
              <a:t>(texture map)</a:t>
            </a:r>
            <a:r>
              <a:rPr lang="zh-CN" altLang="en-US">
                <a:ea typeface="宋体" charset="-122"/>
              </a:rPr>
              <a:t>的扩展</a:t>
            </a:r>
          </a:p>
          <a:p>
            <a:endParaRPr lang="zh-CN" altLang="en-US">
              <a:ea typeface="宋体" charset="-122"/>
            </a:endParaRPr>
          </a:p>
          <a:p>
            <a:r>
              <a:rPr lang="zh-CN" altLang="en-US">
                <a:ea typeface="宋体" charset="-122"/>
              </a:rPr>
              <a:t>可以对整个光照过程进行预计算并将计算结果存储为二维的纹理贴图</a:t>
            </a:r>
          </a:p>
          <a:p>
            <a:endParaRPr lang="zh-CN" altLang="en-US">
              <a:ea typeface="宋体" charset="-122"/>
            </a:endParaRPr>
          </a:p>
          <a:p>
            <a:r>
              <a:rPr lang="zh-CN" altLang="en-US">
                <a:ea typeface="宋体" charset="-122"/>
              </a:rPr>
              <a:t>着色处理简化为索引光照贴图的过程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3200">
                <a:ea typeface="宋体" charset="-122"/>
              </a:rPr>
              <a:t>光照贴图特点</a:t>
            </a:r>
          </a:p>
        </p:txBody>
      </p:sp>
      <p:sp>
        <p:nvSpPr>
          <p:cNvPr id="55299" name="Rectangle 3"/>
          <p:cNvSpPr>
            <a:spLocks noGrp="1" noChangeArrowheads="1"/>
          </p:cNvSpPr>
          <p:nvPr>
            <p:ph idx="1"/>
          </p:nvPr>
        </p:nvSpPr>
        <p:spPr/>
        <p:txBody>
          <a:bodyPr/>
          <a:lstStyle/>
          <a:p>
            <a:r>
              <a:rPr lang="zh-CN" altLang="en-US">
                <a:ea typeface="宋体" charset="-122"/>
              </a:rPr>
              <a:t>优点：</a:t>
            </a:r>
          </a:p>
          <a:p>
            <a:pPr lvl="1"/>
            <a:r>
              <a:rPr lang="zh-CN" altLang="en-US">
                <a:ea typeface="宋体" charset="-122"/>
              </a:rPr>
              <a:t>预计算中使用的渲染方法没有复杂度限制</a:t>
            </a:r>
          </a:p>
          <a:p>
            <a:pPr lvl="1"/>
            <a:r>
              <a:rPr lang="zh-CN" altLang="en-US">
                <a:ea typeface="宋体" charset="-122"/>
              </a:rPr>
              <a:t>若使用精确的计算方法，能够产生高质量的着色效果</a:t>
            </a:r>
          </a:p>
          <a:p>
            <a:r>
              <a:rPr lang="zh-CN" altLang="en-US">
                <a:ea typeface="宋体" charset="-122"/>
              </a:rPr>
              <a:t>缺点：</a:t>
            </a:r>
          </a:p>
          <a:p>
            <a:pPr lvl="1"/>
            <a:r>
              <a:rPr lang="zh-CN" altLang="en-US">
                <a:ea typeface="宋体" charset="-122"/>
              </a:rPr>
              <a:t>对于运动物体我们只能使用极其简单的光照模型</a:t>
            </a:r>
          </a:p>
          <a:p>
            <a:r>
              <a:rPr lang="zh-CN" altLang="en-US">
                <a:ea typeface="宋体" charset="-122"/>
              </a:rPr>
              <a:t>折衷的解决办法：</a:t>
            </a:r>
          </a:p>
          <a:p>
            <a:pPr lvl="1"/>
            <a:r>
              <a:rPr lang="zh-CN" altLang="en-US">
                <a:ea typeface="宋体" charset="-122"/>
              </a:rPr>
              <a:t>对运动物体使用动态着色处理</a:t>
            </a:r>
          </a:p>
          <a:p>
            <a:pPr lvl="1"/>
            <a:r>
              <a:rPr lang="zh-CN" altLang="en-US">
                <a:ea typeface="宋体" charset="-122"/>
              </a:rPr>
              <a:t>假设在着色处理中，运动物体不能和采用光照贴图方法渲染的静态物体相互作用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TotalTime>
  <Words>1352</Words>
  <Application>Microsoft Office PowerPoint</Application>
  <PresentationFormat>全屏显示(4:3)</PresentationFormat>
  <Paragraphs>208</Paragraphs>
  <Slides>28</Slides>
  <Notes>26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1" baseType="lpstr">
      <vt:lpstr>Office 主题​​</vt:lpstr>
      <vt:lpstr>Visio</vt:lpstr>
      <vt:lpstr>公式</vt:lpstr>
      <vt:lpstr>游戏中的光照效果</vt:lpstr>
      <vt:lpstr>说明</vt:lpstr>
      <vt:lpstr>本课知识结构</vt:lpstr>
      <vt:lpstr>光照的重要性</vt:lpstr>
      <vt:lpstr>着色处理(Shading)</vt:lpstr>
      <vt:lpstr>借鉴三维动画电影技术</vt:lpstr>
      <vt:lpstr>用光照贴图来解决问题！</vt:lpstr>
      <vt:lpstr>什么是光照贴图</vt:lpstr>
      <vt:lpstr>光照贴图特点</vt:lpstr>
      <vt:lpstr>光照贴图的构造和使用</vt:lpstr>
      <vt:lpstr>将逐像素光照保存为光照贴图</vt:lpstr>
      <vt:lpstr>PowerPoint 演示文稿</vt:lpstr>
      <vt:lpstr>保存的光照贴图</vt:lpstr>
      <vt:lpstr>生成光照贴图坐标</vt:lpstr>
      <vt:lpstr>将场景所有面片的光照贴图进行拼装</vt:lpstr>
      <vt:lpstr>拼装算法描述</vt:lpstr>
      <vt:lpstr>拼装示意图</vt:lpstr>
      <vt:lpstr>拼装后的大纹理</vt:lpstr>
      <vt:lpstr>使用光照贴图</vt:lpstr>
      <vt:lpstr>运用光照贴图得到光照后的场景</vt:lpstr>
      <vt:lpstr>使用OpenGL来实现光照贴图</vt:lpstr>
      <vt:lpstr>运用光照贴图得到光照后的场景</vt:lpstr>
      <vt:lpstr>其他应用</vt:lpstr>
      <vt:lpstr>凹凸贴图和位移贴图效果对比</vt:lpstr>
      <vt:lpstr>小结</vt:lpstr>
      <vt:lpstr>使用光照贴图的动态光照效果</vt:lpstr>
      <vt:lpstr>运动物体和环境光</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c:creator>
  <cp:lastModifiedBy>Han</cp:lastModifiedBy>
  <cp:revision>62</cp:revision>
  <cp:lastPrinted>1601-01-01T00:00:00Z</cp:lastPrinted>
  <dcterms:created xsi:type="dcterms:W3CDTF">1601-01-01T00:00:00Z</dcterms:created>
  <dcterms:modified xsi:type="dcterms:W3CDTF">2014-05-05T08:46:15Z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