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260" r:id="rId5"/>
    <p:sldId id="262" r:id="rId6"/>
    <p:sldId id="263" r:id="rId7"/>
    <p:sldId id="264" r:id="rId8"/>
    <p:sldId id="265" r:id="rId9"/>
    <p:sldId id="296" r:id="rId10"/>
    <p:sldId id="266" r:id="rId11"/>
    <p:sldId id="294" r:id="rId12"/>
    <p:sldId id="267" r:id="rId13"/>
    <p:sldId id="268" r:id="rId14"/>
    <p:sldId id="269" r:id="rId15"/>
    <p:sldId id="270" r:id="rId16"/>
    <p:sldId id="271" r:id="rId17"/>
    <p:sldId id="272" r:id="rId18"/>
    <p:sldId id="297" r:id="rId19"/>
    <p:sldId id="273" r:id="rId20"/>
    <p:sldId id="274" r:id="rId21"/>
    <p:sldId id="275" r:id="rId22"/>
    <p:sldId id="276" r:id="rId23"/>
    <p:sldId id="295" r:id="rId24"/>
    <p:sldId id="277" r:id="rId25"/>
    <p:sldId id="278" r:id="rId26"/>
    <p:sldId id="279" r:id="rId27"/>
    <p:sldId id="280" r:id="rId28"/>
    <p:sldId id="281" r:id="rId29"/>
    <p:sldId id="282" r:id="rId30"/>
    <p:sldId id="284" r:id="rId31"/>
    <p:sldId id="285" r:id="rId32"/>
    <p:sldId id="287" r:id="rId33"/>
    <p:sldId id="288" r:id="rId34"/>
    <p:sldId id="299" r:id="rId35"/>
    <p:sldId id="289" r:id="rId36"/>
    <p:sldId id="290" r:id="rId37"/>
    <p:sldId id="292" r:id="rId38"/>
    <p:sldId id="293" r:id="rId39"/>
    <p:sldId id="298" r:id="rId40"/>
    <p:sldId id="300" r:id="rId4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673" autoAdjust="0"/>
  </p:normalViewPr>
  <p:slideViewPr>
    <p:cSldViewPr>
      <p:cViewPr varScale="1">
        <p:scale>
          <a:sx n="97" d="100"/>
          <a:sy n="97" d="100"/>
        </p:scale>
        <p:origin x="-1200" y="-5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DF98B3-FB01-4EA7-8814-62993B211F76}" type="datetimeFigureOut">
              <a:rPr lang="zh-CN" altLang="en-US" smtClean="0"/>
              <a:t>2019/3/20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25CBD5-97D2-470B-8432-A23C80C975DA}" type="slidenum">
              <a:rPr lang="zh-CN" altLang="en-US" smtClean="0"/>
              <a:t>‹#›</a:t>
            </a:fld>
            <a:endParaRPr lang="zh-CN" altLang="en-US"/>
          </a:p>
        </p:txBody>
      </p:sp>
    </p:spTree>
    <p:extLst>
      <p:ext uri="{BB962C8B-B14F-4D97-AF65-F5344CB8AC3E}">
        <p14:creationId xmlns:p14="http://schemas.microsoft.com/office/powerpoint/2010/main" val="329970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图 </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：环境遮挡效果。左图只是环境光，中间图采用环境遮挡计算阴影，右边增加了非直接光照</a:t>
            </a:r>
          </a:p>
          <a:p>
            <a:endParaRPr lang="zh-CN" altLang="en-US" dirty="0"/>
          </a:p>
        </p:txBody>
      </p:sp>
      <p:sp>
        <p:nvSpPr>
          <p:cNvPr id="4" name="灯片编号占位符 3"/>
          <p:cNvSpPr>
            <a:spLocks noGrp="1"/>
          </p:cNvSpPr>
          <p:nvPr>
            <p:ph type="sldNum" sz="quarter" idx="10"/>
          </p:nvPr>
        </p:nvSpPr>
        <p:spPr/>
        <p:txBody>
          <a:bodyPr/>
          <a:lstStyle/>
          <a:p>
            <a:fld id="{2F25CBD5-97D2-470B-8432-A23C80C975DA}" type="slidenum">
              <a:rPr lang="zh-CN" altLang="en-US" smtClean="0"/>
              <a:t>26</a:t>
            </a:fld>
            <a:endParaRPr lang="zh-CN" altLang="en-US"/>
          </a:p>
        </p:txBody>
      </p:sp>
    </p:spTree>
    <p:extLst>
      <p:ext uri="{BB962C8B-B14F-4D97-AF65-F5344CB8AC3E}">
        <p14:creationId xmlns:p14="http://schemas.microsoft.com/office/powerpoint/2010/main" val="3148965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2019/3/20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2019/3/20</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2019/3/20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18" Type="http://schemas.openxmlformats.org/officeDocument/2006/relationships/tags" Target="../tags/tag37.xml"/><Relationship Id="rId3" Type="http://schemas.openxmlformats.org/officeDocument/2006/relationships/tags" Target="../tags/tag22.xml"/><Relationship Id="rId21" Type="http://schemas.openxmlformats.org/officeDocument/2006/relationships/image" Target="../media/image7.tmp"/><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tags" Target="../tags/tag36.xml"/><Relationship Id="rId2" Type="http://schemas.openxmlformats.org/officeDocument/2006/relationships/tags" Target="../tags/tag21.xml"/><Relationship Id="rId16" Type="http://schemas.openxmlformats.org/officeDocument/2006/relationships/tags" Target="../tags/tag35.xml"/><Relationship Id="rId20"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tags" Target="../tags/tag34.xml"/><Relationship Id="rId10" Type="http://schemas.openxmlformats.org/officeDocument/2006/relationships/tags" Target="../tags/tag29.xml"/><Relationship Id="rId19" Type="http://schemas.openxmlformats.org/officeDocument/2006/relationships/tags" Target="../tags/tag38.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image" Target="../media/image7.tmp"/><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slideLayout" Target="../slideLayouts/slideLayout7.xml"/><Relationship Id="rId5" Type="http://schemas.openxmlformats.org/officeDocument/2006/relationships/tags" Target="../tags/tag4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tags" Target="../tags/tag61.xml"/><Relationship Id="rId18" Type="http://schemas.openxmlformats.org/officeDocument/2006/relationships/slideLayout" Target="../slideLayouts/slideLayout7.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17" Type="http://schemas.openxmlformats.org/officeDocument/2006/relationships/tags" Target="../tags/tag65.xml"/><Relationship Id="rId2" Type="http://schemas.openxmlformats.org/officeDocument/2006/relationships/tags" Target="../tags/tag50.xml"/><Relationship Id="rId16" Type="http://schemas.openxmlformats.org/officeDocument/2006/relationships/tags" Target="../tags/tag64.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5" Type="http://schemas.openxmlformats.org/officeDocument/2006/relationships/tags" Target="../tags/tag63.xml"/><Relationship Id="rId10" Type="http://schemas.openxmlformats.org/officeDocument/2006/relationships/tags" Target="../tags/tag58.xml"/><Relationship Id="rId19" Type="http://schemas.openxmlformats.org/officeDocument/2006/relationships/image" Target="../media/image7.tmp"/><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tags" Target="../tags/tag6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image" Target="../media/image7.tmp"/><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slideLayout" Target="../slideLayouts/slideLayout7.xml"/><Relationship Id="rId5" Type="http://schemas.openxmlformats.org/officeDocument/2006/relationships/tags" Target="../tags/tag70.xml"/><Relationship Id="rId10" Type="http://schemas.openxmlformats.org/officeDocument/2006/relationships/tags" Target="../tags/tag75.xml"/><Relationship Id="rId4" Type="http://schemas.openxmlformats.org/officeDocument/2006/relationships/tags" Target="../tags/tag69.xml"/><Relationship Id="rId9" Type="http://schemas.openxmlformats.org/officeDocument/2006/relationships/tags" Target="../tags/tag7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image" Target="../media/image7.tmp"/><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光照</a:t>
            </a:r>
            <a:endParaRPr lang="zh-CN" altLang="en-US" dirty="0"/>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a:t>
            </a:r>
            <a:r>
              <a:rPr lang="zh-CN" altLang="en-US" dirty="0" smtClean="0"/>
              <a:t>传媒大学 游戏设计系</a:t>
            </a:r>
            <a:endParaRPr lang="zh-CN" altLang="en-US" dirty="0"/>
          </a:p>
        </p:txBody>
      </p:sp>
    </p:spTree>
    <p:extLst>
      <p:ext uri="{BB962C8B-B14F-4D97-AF65-F5344CB8AC3E}">
        <p14:creationId xmlns:p14="http://schemas.microsoft.com/office/powerpoint/2010/main" val="2110863865"/>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局部光照明</a:t>
            </a:r>
            <a:r>
              <a:rPr lang="zh-CN" altLang="zh-CN" b="1" dirty="0" smtClean="0"/>
              <a:t>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55000" lnSpcReduction="20000"/>
              </a:bodyPr>
              <a:lstStyle/>
              <a:p>
                <a:r>
                  <a:rPr lang="zh-CN" altLang="zh-CN" dirty="0" smtClean="0"/>
                  <a:t>仅</a:t>
                </a:r>
                <a:r>
                  <a:rPr lang="zh-CN" altLang="zh-CN" dirty="0"/>
                  <a:t>处理光源直接照射到物体表面的光照明模型称为局部光照明</a:t>
                </a:r>
                <a:r>
                  <a:rPr lang="zh-CN" altLang="zh-CN" dirty="0" smtClean="0"/>
                  <a:t>模型</a:t>
                </a:r>
                <a:endParaRPr lang="en-US" altLang="zh-CN" dirty="0" smtClean="0"/>
              </a:p>
              <a:p>
                <a:r>
                  <a:rPr lang="en-US" altLang="zh-CN" dirty="0" smtClean="0"/>
                  <a:t>Lambert</a:t>
                </a:r>
                <a:r>
                  <a:rPr lang="zh-CN" altLang="zh-CN" dirty="0"/>
                  <a:t>光照模型是一个非常简单的</a:t>
                </a:r>
                <a:r>
                  <a:rPr lang="zh-CN" altLang="zh-CN" dirty="0" smtClean="0"/>
                  <a:t>模型</a:t>
                </a:r>
                <a:endParaRPr lang="en-US" altLang="zh-CN" dirty="0" smtClean="0"/>
              </a:p>
              <a:p>
                <a:r>
                  <a:rPr lang="zh-CN" altLang="zh-CN" dirty="0" smtClean="0"/>
                  <a:t>当</a:t>
                </a:r>
                <a:r>
                  <a:rPr lang="zh-CN" altLang="zh-CN" dirty="0"/>
                  <a:t>光照射到粗糙的表面时，它将向四周均匀的反射。这种各向同性的反射叫漫反射</a:t>
                </a:r>
                <a:r>
                  <a:rPr lang="en-US" altLang="zh-CN" dirty="0"/>
                  <a:t>(Diffuse reflection)</a:t>
                </a:r>
                <a:r>
                  <a:rPr lang="zh-CN" altLang="zh-CN" dirty="0"/>
                  <a:t>。</a:t>
                </a:r>
              </a:p>
              <a:p>
                <a:r>
                  <a:rPr lang="zh-CN" altLang="zh-CN" dirty="0"/>
                  <a:t>漫反射光的强度服从于</a:t>
                </a:r>
                <a:r>
                  <a:rPr lang="en-US" altLang="zh-CN" dirty="0"/>
                  <a:t>Lambert</a:t>
                </a:r>
                <a:r>
                  <a:rPr lang="zh-CN" altLang="zh-CN" dirty="0"/>
                  <a:t>定律，漫反射的光强与入射光的方向和反射点处表面法向夹角的余弦成正比。</a:t>
                </a:r>
                <a:r>
                  <a:rPr lang="en-US" altLang="zh-CN" dirty="0"/>
                  <a:t>Lambert</a:t>
                </a:r>
                <a:r>
                  <a:rPr lang="zh-CN" altLang="zh-CN" dirty="0"/>
                  <a:t>模型的数学表达示如下：</a:t>
                </a:r>
              </a:p>
              <a:p>
                <a14:m>
                  <m:oMath xmlns:m="http://schemas.openxmlformats.org/officeDocument/2006/math">
                    <m:sSub>
                      <m:sSubPr>
                        <m:ctrlPr>
                          <a:rPr lang="zh-CN" altLang="zh-CN" i="1">
                            <a:latin typeface="Cambria Math"/>
                          </a:rPr>
                        </m:ctrlPr>
                      </m:sSubPr>
                      <m:e>
                        <m:r>
                          <m:rPr>
                            <m:sty m:val="p"/>
                          </m:rPr>
                          <a:rPr lang="en-US" altLang="zh-CN">
                            <a:latin typeface="Cambria Math"/>
                          </a:rPr>
                          <m:t>I</m:t>
                        </m:r>
                      </m:e>
                      <m:sub>
                        <m:r>
                          <m:rPr>
                            <m:sty m:val="p"/>
                          </m:rPr>
                          <a:rPr lang="en-US" altLang="zh-CN">
                            <a:latin typeface="Cambria Math"/>
                          </a:rPr>
                          <m:t>d</m:t>
                        </m:r>
                      </m:sub>
                    </m:sSub>
                    <m:r>
                      <a:rPr lang="en-US" altLang="zh-CN">
                        <a:latin typeface="Cambria Math"/>
                      </a:rPr>
                      <m:t>=</m:t>
                    </m:r>
                    <m:sSub>
                      <m:sSubPr>
                        <m:ctrlPr>
                          <a:rPr lang="zh-CN" altLang="zh-CN" i="1">
                            <a:latin typeface="Cambria Math"/>
                          </a:rPr>
                        </m:ctrlPr>
                      </m:sSubPr>
                      <m:e>
                        <m:r>
                          <m:rPr>
                            <m:sty m:val="p"/>
                          </m:rPr>
                          <a:rPr lang="en-US" altLang="zh-CN">
                            <a:latin typeface="Cambria Math"/>
                          </a:rPr>
                          <m:t>k</m:t>
                        </m:r>
                      </m:e>
                      <m:sub>
                        <m:r>
                          <m:rPr>
                            <m:sty m:val="p"/>
                          </m:rPr>
                          <a:rPr lang="en-US" altLang="zh-CN">
                            <a:latin typeface="Cambria Math"/>
                          </a:rPr>
                          <m:t>d</m:t>
                        </m:r>
                      </m:sub>
                    </m:sSub>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d</m:t>
                        </m:r>
                      </m:sub>
                    </m:sSub>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e>
                    </m:func>
                  </m:oMath>
                </a14:m>
                <a:endParaRPr lang="zh-CN" altLang="zh-CN" dirty="0"/>
              </a:p>
              <a:p>
                <a:r>
                  <a:rPr lang="en-US" altLang="zh-CN" dirty="0"/>
                  <a:t>	</a:t>
                </a:r>
                <a14:m>
                  <m:oMath xmlns:m="http://schemas.openxmlformats.org/officeDocument/2006/math">
                    <m:sSub>
                      <m:sSubPr>
                        <m:ctrlPr>
                          <a:rPr lang="zh-CN" altLang="zh-CN" i="1">
                            <a:latin typeface="Cambria Math"/>
                          </a:rPr>
                        </m:ctrlPr>
                      </m:sSubPr>
                      <m:e>
                        <m:r>
                          <m:rPr>
                            <m:sty m:val="p"/>
                          </m:rPr>
                          <a:rPr lang="en-US" altLang="zh-CN">
                            <a:latin typeface="Cambria Math"/>
                          </a:rPr>
                          <m:t>k</m:t>
                        </m:r>
                      </m:e>
                      <m:sub>
                        <m:r>
                          <m:rPr>
                            <m:sty m:val="p"/>
                          </m:rPr>
                          <a:rPr lang="en-US" altLang="zh-CN">
                            <a:latin typeface="Cambria Math"/>
                          </a:rPr>
                          <m:t>d</m:t>
                        </m:r>
                      </m:sub>
                    </m:sSub>
                  </m:oMath>
                </a14:m>
                <a:r>
                  <a:rPr lang="zh-CN" altLang="zh-CN" dirty="0"/>
                  <a:t>表示物体表面漫反射系数，</a:t>
                </a:r>
                <a14:m>
                  <m:oMath xmlns:m="http://schemas.openxmlformats.org/officeDocument/2006/math">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d</m:t>
                        </m:r>
                      </m:sub>
                    </m:sSub>
                  </m:oMath>
                </a14:m>
                <a:r>
                  <a:rPr lang="zh-CN" altLang="zh-CN" dirty="0"/>
                  <a:t>表示入射光强度。若</a:t>
                </a:r>
                <a:r>
                  <a:rPr lang="en-US" altLang="zh-CN" dirty="0"/>
                  <a:t>N</a:t>
                </a:r>
                <a:r>
                  <a:rPr lang="zh-CN" altLang="zh-CN" dirty="0"/>
                  <a:t>表示入射点单位法向量，</a:t>
                </a:r>
                <a:r>
                  <a:rPr lang="en-US" altLang="zh-CN" dirty="0"/>
                  <a:t>L</a:t>
                </a:r>
                <a:r>
                  <a:rPr lang="zh-CN" altLang="zh-CN" dirty="0"/>
                  <a:t>表示从入射点指向光源的单位向量（注意是入射点指向光源，表示了入射光的方向），</a:t>
                </a:r>
                <a14:m>
                  <m:oMath xmlns:m="http://schemas.openxmlformats.org/officeDocument/2006/math">
                    <m:func>
                      <m:funcPr>
                        <m:ctrlPr>
                          <a:rPr lang="zh-CN" altLang="zh-CN" i="1">
                            <a:latin typeface="Cambria Math"/>
                          </a:rPr>
                        </m:ctrlPr>
                      </m:funcPr>
                      <m:fName>
                        <m:r>
                          <m:rPr>
                            <m:sty m:val="p"/>
                          </m:rPr>
                          <a:rPr lang="en-US" altLang="zh-CN">
                            <a:latin typeface="Cambria Math"/>
                          </a:rPr>
                          <m:t>cos</m:t>
                        </m:r>
                      </m:fName>
                      <m:e>
                        <m:r>
                          <m:rPr>
                            <m:sty m:val="p"/>
                          </m:rPr>
                          <a:rPr lang="en-US" altLang="zh-CN">
                            <a:latin typeface="Cambria Math"/>
                          </a:rPr>
                          <m:t>θ</m:t>
                        </m:r>
                        <m:r>
                          <a:rPr lang="en-US" altLang="zh-CN">
                            <a:latin typeface="Cambria Math"/>
                          </a:rPr>
                          <m:t>=</m:t>
                        </m:r>
                      </m:e>
                    </m:func>
                    <m:r>
                      <a:rPr lang="en-US" altLang="zh-CN" b="1" i="1">
                        <a:latin typeface="Cambria Math"/>
                      </a:rPr>
                      <m:t>𝐋</m:t>
                    </m:r>
                    <m:r>
                      <a:rPr lang="en-US" altLang="zh-CN">
                        <a:latin typeface="Cambria Math"/>
                      </a:rPr>
                      <m:t> ∙</m:t>
                    </m:r>
                    <m:r>
                      <a:rPr lang="en-US" altLang="zh-CN" b="1" i="1">
                        <a:latin typeface="Cambria Math"/>
                      </a:rPr>
                      <m:t>𝐍</m:t>
                    </m:r>
                  </m:oMath>
                </a14:m>
                <a:r>
                  <a:rPr lang="zh-CN" altLang="zh-CN" dirty="0"/>
                  <a:t>，则</a:t>
                </a:r>
                <a:r>
                  <a:rPr lang="en-US" altLang="zh-CN" dirty="0"/>
                  <a:t>Lambert</a:t>
                </a:r>
                <a:r>
                  <a:rPr lang="zh-CN" altLang="zh-CN" dirty="0"/>
                  <a:t>模型可表示为：</a:t>
                </a:r>
              </a:p>
              <a:p>
                <a14:m>
                  <m:oMath xmlns:m="http://schemas.openxmlformats.org/officeDocument/2006/math">
                    <m:sSub>
                      <m:sSubPr>
                        <m:ctrlPr>
                          <a:rPr lang="zh-CN" altLang="zh-CN" i="1">
                            <a:latin typeface="Cambria Math"/>
                          </a:rPr>
                        </m:ctrlPr>
                      </m:sSubPr>
                      <m:e>
                        <m:r>
                          <m:rPr>
                            <m:sty m:val="p"/>
                          </m:rPr>
                          <a:rPr lang="en-US" altLang="zh-CN">
                            <a:latin typeface="Cambria Math"/>
                          </a:rPr>
                          <m:t>I</m:t>
                        </m:r>
                      </m:e>
                      <m:sub>
                        <m:r>
                          <m:rPr>
                            <m:sty m:val="p"/>
                          </m:rPr>
                          <a:rPr lang="en-US" altLang="zh-CN">
                            <a:latin typeface="Cambria Math"/>
                          </a:rPr>
                          <m:t>d</m:t>
                        </m:r>
                      </m:sub>
                    </m:sSub>
                    <m:r>
                      <a:rPr lang="en-US" altLang="zh-CN">
                        <a:latin typeface="Cambria Math"/>
                      </a:rPr>
                      <m:t>=</m:t>
                    </m:r>
                    <m:sSub>
                      <m:sSubPr>
                        <m:ctrlPr>
                          <a:rPr lang="zh-CN" altLang="zh-CN" i="1">
                            <a:latin typeface="Cambria Math"/>
                          </a:rPr>
                        </m:ctrlPr>
                      </m:sSubPr>
                      <m:e>
                        <m:r>
                          <m:rPr>
                            <m:sty m:val="p"/>
                          </m:rPr>
                          <a:rPr lang="en-US" altLang="zh-CN">
                            <a:latin typeface="Cambria Math"/>
                          </a:rPr>
                          <m:t>k</m:t>
                        </m:r>
                      </m:e>
                      <m:sub>
                        <m:r>
                          <m:rPr>
                            <m:sty m:val="p"/>
                          </m:rPr>
                          <a:rPr lang="en-US" altLang="zh-CN">
                            <a:latin typeface="Cambria Math"/>
                          </a:rPr>
                          <m:t>d</m:t>
                        </m:r>
                      </m:sub>
                    </m:sSub>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d</m:t>
                        </m:r>
                      </m:sub>
                    </m:sSub>
                    <m:r>
                      <a:rPr lang="en-US" altLang="zh-CN">
                        <a:latin typeface="Cambria Math"/>
                      </a:rPr>
                      <m:t>(</m:t>
                    </m:r>
                    <m:r>
                      <a:rPr lang="en-US" altLang="zh-CN" b="1" i="1">
                        <a:latin typeface="Cambria Math"/>
                      </a:rPr>
                      <m:t>𝐋</m:t>
                    </m:r>
                    <m:r>
                      <a:rPr lang="en-US" altLang="zh-CN">
                        <a:latin typeface="Cambria Math"/>
                      </a:rPr>
                      <m:t> ∙</m:t>
                    </m:r>
                    <m:r>
                      <a:rPr lang="en-US" altLang="zh-CN" b="1" i="1">
                        <a:latin typeface="Cambria Math"/>
                      </a:rPr>
                      <m:t>𝐍</m:t>
                    </m:r>
                    <m:r>
                      <a:rPr lang="en-US" altLang="zh-CN">
                        <a:latin typeface="Cambria Math"/>
                      </a:rPr>
                      <m:t>)</m:t>
                    </m:r>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052" r="-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3669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47500" lnSpcReduction="20000"/>
              </a:bodyPr>
              <a:lstStyle/>
              <a:p>
                <a:pPr lvl="0" latinLnBrk="1"/>
                <a:r>
                  <a:rPr lang="en-US" altLang="zh-CN" dirty="0"/>
                  <a:t>Phong</a:t>
                </a:r>
                <a:r>
                  <a:rPr lang="zh-CN" altLang="zh-CN" dirty="0"/>
                  <a:t>光照明模型</a:t>
                </a:r>
              </a:p>
              <a:p>
                <a:r>
                  <a:rPr lang="en-US" altLang="zh-CN" dirty="0"/>
                  <a:t>Lambert</a:t>
                </a:r>
                <a:r>
                  <a:rPr lang="zh-CN" altLang="zh-CN" dirty="0"/>
                  <a:t>模型只考虑了漫反射，</a:t>
                </a:r>
                <a:r>
                  <a:rPr lang="en-US" altLang="zh-CN" dirty="0" err="1"/>
                  <a:t>Phong</a:t>
                </a:r>
                <a:r>
                  <a:rPr lang="zh-CN" altLang="zh-CN" dirty="0"/>
                  <a:t>考虑三种成分的结合：环境光（</a:t>
                </a:r>
                <a:r>
                  <a:rPr lang="en-US" altLang="zh-CN" dirty="0"/>
                  <a:t>Ambient light</a:t>
                </a:r>
                <a:r>
                  <a:rPr lang="zh-CN" altLang="zh-CN" dirty="0"/>
                  <a:t>）、漫反射（</a:t>
                </a:r>
                <a:r>
                  <a:rPr lang="en-US" altLang="zh-CN" dirty="0"/>
                  <a:t>Diffuse reflection</a:t>
                </a:r>
                <a:r>
                  <a:rPr lang="zh-CN" altLang="zh-CN" dirty="0"/>
                  <a:t>）、镜面反射（</a:t>
                </a:r>
                <a:r>
                  <a:rPr lang="en-US" altLang="zh-CN" dirty="0"/>
                  <a:t>Specular reflection</a:t>
                </a:r>
                <a:r>
                  <a:rPr lang="zh-CN" altLang="zh-CN" dirty="0"/>
                  <a:t>）。</a:t>
                </a:r>
              </a:p>
              <a:p>
                <a:r>
                  <a:rPr lang="zh-CN" altLang="zh-CN" dirty="0"/>
                  <a:t>漫反射分量与</a:t>
                </a:r>
                <a:r>
                  <a:rPr lang="en-US" altLang="zh-CN" dirty="0"/>
                  <a:t>Lambert</a:t>
                </a:r>
                <a:r>
                  <a:rPr lang="zh-CN" altLang="zh-CN" dirty="0"/>
                  <a:t>模型一样，环境光分量被简化成一个常数，</a:t>
                </a:r>
              </a:p>
              <a:p>
                <a14:m>
                  <m:oMath xmlns:m="http://schemas.openxmlformats.org/officeDocument/2006/math">
                    <m:sSub>
                      <m:sSubPr>
                        <m:ctrlPr>
                          <a:rPr lang="zh-CN" altLang="zh-CN" i="1">
                            <a:latin typeface="Cambria Math"/>
                          </a:rPr>
                        </m:ctrlPr>
                      </m:sSubPr>
                      <m:e>
                        <m:r>
                          <m:rPr>
                            <m:sty m:val="p"/>
                          </m:rPr>
                          <a:rPr lang="en-US" altLang="zh-CN">
                            <a:latin typeface="Cambria Math"/>
                          </a:rPr>
                          <m:t>I</m:t>
                        </m:r>
                      </m:e>
                      <m:sub>
                        <m:r>
                          <m:rPr>
                            <m:sty m:val="p"/>
                          </m:rPr>
                          <a:rPr lang="en-US" altLang="zh-CN">
                            <a:latin typeface="Cambria Math"/>
                          </a:rPr>
                          <m:t>a</m:t>
                        </m:r>
                      </m:sub>
                    </m:sSub>
                    <m:r>
                      <a:rPr lang="en-US" altLang="zh-CN">
                        <a:latin typeface="Cambria Math"/>
                      </a:rPr>
                      <m:t>=</m:t>
                    </m:r>
                    <m:sSub>
                      <m:sSubPr>
                        <m:ctrlPr>
                          <a:rPr lang="zh-CN" altLang="zh-CN" i="1">
                            <a:latin typeface="Cambria Math"/>
                          </a:rPr>
                        </m:ctrlPr>
                      </m:sSubPr>
                      <m:e>
                        <m:r>
                          <m:rPr>
                            <m:sty m:val="p"/>
                          </m:rPr>
                          <a:rPr lang="en-US" altLang="zh-CN">
                            <a:latin typeface="Cambria Math"/>
                          </a:rPr>
                          <m:t>k</m:t>
                        </m:r>
                      </m:e>
                      <m:sub>
                        <m:r>
                          <m:rPr>
                            <m:sty m:val="p"/>
                          </m:rPr>
                          <a:rPr lang="en-US" altLang="zh-CN">
                            <a:latin typeface="Cambria Math"/>
                          </a:rPr>
                          <m:t>a</m:t>
                        </m:r>
                      </m:sub>
                    </m:sSub>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a</m:t>
                        </m:r>
                      </m:sub>
                    </m:sSub>
                  </m:oMath>
                </a14:m>
                <a:endParaRPr lang="zh-CN" altLang="zh-CN" dirty="0"/>
              </a:p>
              <a:p>
                <a14:m>
                  <m:oMath xmlns:m="http://schemas.openxmlformats.org/officeDocument/2006/math">
                    <m:sSub>
                      <m:sSubPr>
                        <m:ctrlPr>
                          <a:rPr lang="zh-CN" altLang="zh-CN" i="1">
                            <a:latin typeface="Cambria Math"/>
                          </a:rPr>
                        </m:ctrlPr>
                      </m:sSubPr>
                      <m:e>
                        <m:r>
                          <m:rPr>
                            <m:sty m:val="p"/>
                          </m:rPr>
                          <a:rPr lang="en-US" altLang="zh-CN">
                            <a:latin typeface="Cambria Math"/>
                          </a:rPr>
                          <m:t>k</m:t>
                        </m:r>
                      </m:e>
                      <m:sub>
                        <m:r>
                          <m:rPr>
                            <m:sty m:val="p"/>
                          </m:rPr>
                          <a:rPr lang="en-US" altLang="zh-CN">
                            <a:latin typeface="Cambria Math"/>
                          </a:rPr>
                          <m:t>a</m:t>
                        </m:r>
                      </m:sub>
                    </m:sSub>
                  </m:oMath>
                </a14:m>
                <a:r>
                  <a:rPr lang="zh-CN" altLang="zh-CN" dirty="0"/>
                  <a:t>为环境光系数，</a:t>
                </a:r>
                <a14:m>
                  <m:oMath xmlns:m="http://schemas.openxmlformats.org/officeDocument/2006/math">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a</m:t>
                        </m:r>
                      </m:sub>
                    </m:sSub>
                  </m:oMath>
                </a14:m>
                <a:r>
                  <a:rPr lang="zh-CN" altLang="zh-CN" dirty="0"/>
                  <a:t>光源强度。</a:t>
                </a:r>
              </a:p>
              <a:p>
                <a:r>
                  <a:rPr lang="zh-CN" altLang="zh-CN" dirty="0"/>
                  <a:t>镜面分量：</a:t>
                </a:r>
              </a:p>
              <a:p>
                <a14:m>
                  <m:oMath xmlns:m="http://schemas.openxmlformats.org/officeDocument/2006/math">
                    <m:sSub>
                      <m:sSubPr>
                        <m:ctrlPr>
                          <a:rPr lang="zh-CN" altLang="zh-CN" i="1">
                            <a:latin typeface="Cambria Math"/>
                          </a:rPr>
                        </m:ctrlPr>
                      </m:sSubPr>
                      <m:e>
                        <m:r>
                          <m:rPr>
                            <m:sty m:val="p"/>
                          </m:rPr>
                          <a:rPr lang="en-US" altLang="zh-CN">
                            <a:latin typeface="Cambria Math"/>
                          </a:rPr>
                          <m:t>I</m:t>
                        </m:r>
                      </m:e>
                      <m:sub>
                        <m:r>
                          <m:rPr>
                            <m:sty m:val="p"/>
                          </m:rPr>
                          <a:rPr lang="en-US" altLang="zh-CN">
                            <a:latin typeface="Cambria Math"/>
                          </a:rPr>
                          <m:t>s</m:t>
                        </m:r>
                      </m:sub>
                    </m:sSub>
                    <m:r>
                      <a:rPr lang="en-US" altLang="zh-CN">
                        <a:latin typeface="Cambria Math"/>
                      </a:rPr>
                      <m:t>=</m:t>
                    </m:r>
                    <m:sSub>
                      <m:sSubPr>
                        <m:ctrlPr>
                          <a:rPr lang="zh-CN" altLang="zh-CN" i="1">
                            <a:latin typeface="Cambria Math"/>
                          </a:rPr>
                        </m:ctrlPr>
                      </m:sSubPr>
                      <m:e>
                        <m:r>
                          <m:rPr>
                            <m:sty m:val="p"/>
                          </m:rPr>
                          <a:rPr lang="en-US" altLang="zh-CN">
                            <a:latin typeface="Cambria Math"/>
                          </a:rPr>
                          <m:t>k</m:t>
                        </m:r>
                      </m:e>
                      <m:sub>
                        <m:r>
                          <m:rPr>
                            <m:sty m:val="p"/>
                          </m:rPr>
                          <a:rPr lang="en-US" altLang="zh-CN">
                            <a:latin typeface="Cambria Math"/>
                          </a:rPr>
                          <m:t>s</m:t>
                        </m:r>
                      </m:sub>
                    </m:sSub>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s</m:t>
                        </m:r>
                      </m:sub>
                    </m:sSub>
                    <m:sSup>
                      <m:sSupPr>
                        <m:ctrlPr>
                          <a:rPr lang="zh-CN" altLang="zh-CN" i="1">
                            <a:latin typeface="Cambria Math"/>
                          </a:rPr>
                        </m:ctrlPr>
                      </m:sSupPr>
                      <m:e>
                        <m:r>
                          <a:rPr lang="en-US" altLang="zh-CN">
                            <a:latin typeface="Cambria Math"/>
                          </a:rPr>
                          <m:t>(</m:t>
                        </m:r>
                        <m:func>
                          <m:funcPr>
                            <m:ctrlPr>
                              <a:rPr lang="zh-CN" altLang="zh-CN" i="1">
                                <a:latin typeface="Cambria Math"/>
                              </a:rPr>
                            </m:ctrlPr>
                          </m:funcPr>
                          <m:fName>
                            <m:r>
                              <m:rPr>
                                <m:sty m:val="p"/>
                              </m:rPr>
                              <a:rPr lang="en-US" altLang="zh-CN">
                                <a:latin typeface="Cambria Math"/>
                              </a:rPr>
                              <m:t>cos</m:t>
                            </m:r>
                          </m:fName>
                          <m:e>
                            <m:r>
                              <a:rPr lang="en-US" altLang="zh-CN">
                                <a:latin typeface="Cambria Math"/>
                              </a:rPr>
                              <m:t>∅)</m:t>
                            </m:r>
                          </m:e>
                        </m:func>
                      </m:e>
                      <m:sup>
                        <m:r>
                          <m:rPr>
                            <m:sty m:val="p"/>
                          </m:rPr>
                          <a:rPr lang="en-US" altLang="zh-CN">
                            <a:latin typeface="Cambria Math"/>
                          </a:rPr>
                          <m:t>n</m:t>
                        </m:r>
                      </m:sup>
                    </m:sSup>
                  </m:oMath>
                </a14:m>
                <a:endParaRPr lang="zh-CN" altLang="zh-CN" dirty="0"/>
              </a:p>
              <a:p>
                <a14:m>
                  <m:oMath xmlns:m="http://schemas.openxmlformats.org/officeDocument/2006/math">
                    <m:sSub>
                      <m:sSubPr>
                        <m:ctrlPr>
                          <a:rPr lang="zh-CN" altLang="zh-CN" i="1">
                            <a:latin typeface="Cambria Math"/>
                          </a:rPr>
                        </m:ctrlPr>
                      </m:sSubPr>
                      <m:e>
                        <m:r>
                          <m:rPr>
                            <m:sty m:val="p"/>
                          </m:rPr>
                          <a:rPr lang="en-US" altLang="zh-CN">
                            <a:latin typeface="Cambria Math"/>
                          </a:rPr>
                          <m:t>k</m:t>
                        </m:r>
                      </m:e>
                      <m:sub>
                        <m:r>
                          <m:rPr>
                            <m:sty m:val="p"/>
                          </m:rPr>
                          <a:rPr lang="en-US" altLang="zh-CN">
                            <a:latin typeface="Cambria Math"/>
                          </a:rPr>
                          <m:t>s</m:t>
                        </m:r>
                      </m:sub>
                    </m:sSub>
                  </m:oMath>
                </a14:m>
                <a:r>
                  <a:rPr lang="zh-CN" altLang="zh-CN" dirty="0"/>
                  <a:t>为镜面高光系数，</a:t>
                </a:r>
                <a14:m>
                  <m:oMath xmlns:m="http://schemas.openxmlformats.org/officeDocument/2006/math">
                    <m:r>
                      <m:rPr>
                        <m:sty m:val="p"/>
                      </m:rPr>
                      <a:rPr lang="en-US" altLang="zh-CN">
                        <a:latin typeface="Cambria Math"/>
                      </a:rPr>
                      <m:t>n</m:t>
                    </m:r>
                  </m:oMath>
                </a14:m>
                <a:r>
                  <a:rPr lang="zh-CN" altLang="zh-CN" dirty="0"/>
                  <a:t>为高光系数，</a:t>
                </a:r>
                <a14:m>
                  <m:oMath xmlns:m="http://schemas.openxmlformats.org/officeDocument/2006/math">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s</m:t>
                        </m:r>
                      </m:sub>
                    </m:sSub>
                  </m:oMath>
                </a14:m>
                <a:r>
                  <a:rPr lang="zh-CN" altLang="zh-CN" dirty="0"/>
                  <a:t>为光源。</a:t>
                </a:r>
                <a14:m>
                  <m:oMath xmlns:m="http://schemas.openxmlformats.org/officeDocument/2006/math">
                    <m:r>
                      <a:rPr lang="en-US" altLang="zh-CN">
                        <a:latin typeface="Cambria Math"/>
                      </a:rPr>
                      <m:t>∅</m:t>
                    </m:r>
                  </m:oMath>
                </a14:m>
                <a:r>
                  <a:rPr lang="zh-CN" altLang="zh-CN" dirty="0"/>
                  <a:t>为反射光与顶点到视点方向的夹角。假设</a:t>
                </a:r>
                <a:r>
                  <a:rPr lang="en-US" altLang="zh-CN" dirty="0"/>
                  <a:t>R</a:t>
                </a:r>
                <a:r>
                  <a:rPr lang="zh-CN" altLang="zh-CN" dirty="0"/>
                  <a:t>表示反射光的单位向量，</a:t>
                </a:r>
                <a:r>
                  <a:rPr lang="en-US" altLang="zh-CN" dirty="0"/>
                  <a:t>V</a:t>
                </a:r>
                <a:r>
                  <a:rPr lang="zh-CN" altLang="zh-CN" dirty="0"/>
                  <a:t>表示顶点到视点的单位向量，则方程可写成：</a:t>
                </a:r>
              </a:p>
              <a:p>
                <a14:m>
                  <m:oMath xmlns:m="http://schemas.openxmlformats.org/officeDocument/2006/math">
                    <m:sSub>
                      <m:sSubPr>
                        <m:ctrlPr>
                          <a:rPr lang="zh-CN" altLang="zh-CN" i="1">
                            <a:latin typeface="Cambria Math"/>
                          </a:rPr>
                        </m:ctrlPr>
                      </m:sSubPr>
                      <m:e>
                        <m:r>
                          <m:rPr>
                            <m:sty m:val="p"/>
                          </m:rPr>
                          <a:rPr lang="en-US" altLang="zh-CN">
                            <a:latin typeface="Cambria Math"/>
                          </a:rPr>
                          <m:t>I</m:t>
                        </m:r>
                      </m:e>
                      <m:sub>
                        <m:r>
                          <m:rPr>
                            <m:sty m:val="p"/>
                          </m:rPr>
                          <a:rPr lang="en-US" altLang="zh-CN">
                            <a:latin typeface="Cambria Math"/>
                          </a:rPr>
                          <m:t>s</m:t>
                        </m:r>
                      </m:sub>
                    </m:sSub>
                    <m:r>
                      <a:rPr lang="en-US" altLang="zh-CN">
                        <a:latin typeface="Cambria Math"/>
                      </a:rPr>
                      <m:t>=</m:t>
                    </m:r>
                    <m:sSub>
                      <m:sSubPr>
                        <m:ctrlPr>
                          <a:rPr lang="zh-CN" altLang="zh-CN" i="1">
                            <a:latin typeface="Cambria Math"/>
                          </a:rPr>
                        </m:ctrlPr>
                      </m:sSubPr>
                      <m:e>
                        <m:r>
                          <m:rPr>
                            <m:sty m:val="p"/>
                          </m:rPr>
                          <a:rPr lang="en-US" altLang="zh-CN">
                            <a:latin typeface="Cambria Math"/>
                          </a:rPr>
                          <m:t>k</m:t>
                        </m:r>
                      </m:e>
                      <m:sub>
                        <m:r>
                          <m:rPr>
                            <m:sty m:val="p"/>
                          </m:rPr>
                          <a:rPr lang="en-US" altLang="zh-CN">
                            <a:latin typeface="Cambria Math"/>
                          </a:rPr>
                          <m:t>s</m:t>
                        </m:r>
                      </m:sub>
                    </m:sSub>
                    <m:sSup>
                      <m:sSupPr>
                        <m:ctrlPr>
                          <a:rPr lang="zh-CN" altLang="zh-CN" i="1">
                            <a:latin typeface="Cambria Math"/>
                          </a:rPr>
                        </m:ctrlPr>
                      </m:sSupPr>
                      <m:e>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s</m:t>
                            </m:r>
                          </m:sub>
                        </m:sSub>
                        <m:r>
                          <a:rPr lang="en-US" altLang="zh-CN">
                            <a:latin typeface="Cambria Math"/>
                          </a:rPr>
                          <m:t>(</m:t>
                        </m:r>
                        <m:r>
                          <a:rPr lang="en-US" altLang="zh-CN" b="1" i="1">
                            <a:latin typeface="Cambria Math"/>
                          </a:rPr>
                          <m:t>𝐑</m:t>
                        </m:r>
                        <m:r>
                          <a:rPr lang="en-US" altLang="zh-CN" b="1">
                            <a:latin typeface="Cambria Math"/>
                          </a:rPr>
                          <m:t>∙</m:t>
                        </m:r>
                        <m:r>
                          <a:rPr lang="en-US" altLang="zh-CN" b="1" i="1">
                            <a:latin typeface="Cambria Math"/>
                          </a:rPr>
                          <m:t>𝐕</m:t>
                        </m:r>
                        <m:r>
                          <a:rPr lang="en-US" altLang="zh-CN">
                            <a:latin typeface="Cambria Math"/>
                          </a:rPr>
                          <m:t>)</m:t>
                        </m:r>
                      </m:e>
                      <m:sup>
                        <m:r>
                          <m:rPr>
                            <m:sty m:val="p"/>
                          </m:rPr>
                          <a:rPr lang="en-US" altLang="zh-CN">
                            <a:latin typeface="Cambria Math"/>
                          </a:rPr>
                          <m:t>n</m:t>
                        </m:r>
                      </m:sup>
                    </m:sSup>
                  </m:oMath>
                </a14:m>
                <a:endParaRPr lang="zh-CN" altLang="zh-CN" dirty="0"/>
              </a:p>
              <a:p>
                <a:r>
                  <a:rPr lang="zh-CN" altLang="zh-CN" dirty="0"/>
                  <a:t>实际使用中，由于计算</a:t>
                </a:r>
                <a14:m>
                  <m:oMath xmlns:m="http://schemas.openxmlformats.org/officeDocument/2006/math">
                    <m:r>
                      <m:rPr>
                        <m:sty m:val="p"/>
                      </m:rPr>
                      <a:rPr lang="en-US" altLang="zh-CN">
                        <a:latin typeface="Cambria Math"/>
                      </a:rPr>
                      <m:t>R</m:t>
                    </m:r>
                  </m:oMath>
                </a14:m>
                <a:r>
                  <a:rPr lang="zh-CN" altLang="zh-CN" dirty="0"/>
                  <a:t>比较复杂，计算不方便，</a:t>
                </a:r>
                <a14:m>
                  <m:oMath xmlns:m="http://schemas.openxmlformats.org/officeDocument/2006/math">
                    <m:r>
                      <m:rPr>
                        <m:sty m:val="p"/>
                      </m:rPr>
                      <a:rPr lang="en-US" altLang="zh-CN">
                        <a:latin typeface="Cambria Math"/>
                      </a:rPr>
                      <m:t>R</m:t>
                    </m:r>
                    <m:r>
                      <a:rPr lang="en-US" altLang="zh-CN">
                        <a:latin typeface="Cambria Math"/>
                      </a:rPr>
                      <m:t>=2</m:t>
                    </m:r>
                    <m:r>
                      <m:rPr>
                        <m:sty m:val="p"/>
                      </m:rPr>
                      <a:rPr lang="en-US" altLang="zh-CN">
                        <a:latin typeface="Cambria Math"/>
                      </a:rPr>
                      <m:t>N</m:t>
                    </m:r>
                    <m:d>
                      <m:dPr>
                        <m:ctrlPr>
                          <a:rPr lang="zh-CN" altLang="zh-CN" i="1">
                            <a:latin typeface="Cambria Math"/>
                          </a:rPr>
                        </m:ctrlPr>
                      </m:dPr>
                      <m:e>
                        <m:r>
                          <m:rPr>
                            <m:sty m:val="p"/>
                          </m:rPr>
                          <a:rPr lang="en-US" altLang="zh-CN">
                            <a:latin typeface="Cambria Math"/>
                          </a:rPr>
                          <m:t>N</m:t>
                        </m:r>
                        <m:r>
                          <a:rPr lang="en-US" altLang="zh-CN">
                            <a:latin typeface="Cambria Math"/>
                          </a:rPr>
                          <m:t>∙</m:t>
                        </m:r>
                        <m:r>
                          <m:rPr>
                            <m:sty m:val="p"/>
                          </m:rPr>
                          <a:rPr lang="en-US" altLang="zh-CN">
                            <a:latin typeface="Cambria Math"/>
                          </a:rPr>
                          <m:t>L</m:t>
                        </m:r>
                      </m:e>
                    </m:d>
                    <m:r>
                      <a:rPr lang="en-US" altLang="zh-CN" i="1">
                        <a:latin typeface="Cambria Math"/>
                      </a:rPr>
                      <m:t>−</m:t>
                    </m:r>
                    <m:r>
                      <m:rPr>
                        <m:sty m:val="p"/>
                      </m:rPr>
                      <a:rPr lang="en-US" altLang="zh-CN">
                        <a:latin typeface="Cambria Math"/>
                      </a:rPr>
                      <m:t>L</m:t>
                    </m:r>
                  </m:oMath>
                </a14:m>
                <a:r>
                  <a:rPr lang="en-US" altLang="zh-CN" dirty="0"/>
                  <a:t>,</a:t>
                </a:r>
                <a:r>
                  <a:rPr lang="zh-CN" altLang="zh-CN" dirty="0"/>
                  <a:t>因此常用</a:t>
                </a:r>
                <a14:m>
                  <m:oMath xmlns:m="http://schemas.openxmlformats.org/officeDocument/2006/math">
                    <m:r>
                      <m:rPr>
                        <m:sty m:val="p"/>
                      </m:rPr>
                      <a:rPr lang="en-US" altLang="zh-CN">
                        <a:latin typeface="Cambria Math"/>
                      </a:rPr>
                      <m:t>N</m:t>
                    </m:r>
                    <m:r>
                      <a:rPr lang="en-US" altLang="zh-CN">
                        <a:latin typeface="Cambria Math"/>
                      </a:rPr>
                      <m:t>∙</m:t>
                    </m:r>
                    <m:r>
                      <m:rPr>
                        <m:sty m:val="p"/>
                      </m:rPr>
                      <a:rPr lang="en-US" altLang="zh-CN">
                        <a:latin typeface="Cambria Math"/>
                      </a:rPr>
                      <m:t>H</m:t>
                    </m:r>
                  </m:oMath>
                </a14:m>
                <a:r>
                  <a:rPr lang="zh-CN" altLang="zh-CN" dirty="0"/>
                  <a:t>代替</a:t>
                </a:r>
                <a14:m>
                  <m:oMath xmlns:m="http://schemas.openxmlformats.org/officeDocument/2006/math">
                    <m:r>
                      <a:rPr lang="en-US" altLang="zh-CN" b="1" i="1">
                        <a:latin typeface="Cambria Math"/>
                      </a:rPr>
                      <m:t>𝐑</m:t>
                    </m:r>
                    <m:r>
                      <a:rPr lang="en-US" altLang="zh-CN" b="1">
                        <a:latin typeface="Cambria Math"/>
                      </a:rPr>
                      <m:t>∙</m:t>
                    </m:r>
                    <m:r>
                      <a:rPr lang="en-US" altLang="zh-CN" b="1" i="1">
                        <a:latin typeface="Cambria Math"/>
                      </a:rPr>
                      <m:t>𝐕</m:t>
                    </m:r>
                  </m:oMath>
                </a14:m>
                <a:r>
                  <a:rPr lang="zh-CN" altLang="zh-CN" dirty="0"/>
                  <a:t>；</a:t>
                </a:r>
                <a14:m>
                  <m:oMath xmlns:m="http://schemas.openxmlformats.org/officeDocument/2006/math">
                    <m:r>
                      <a:rPr lang="en-US" altLang="zh-CN" b="1" i="1">
                        <a:latin typeface="Cambria Math"/>
                      </a:rPr>
                      <m:t>𝐇</m:t>
                    </m:r>
                  </m:oMath>
                </a14:m>
                <a:r>
                  <a:rPr lang="zh-CN" altLang="zh-CN" dirty="0"/>
                  <a:t>为沿</a:t>
                </a:r>
                <a14:m>
                  <m:oMath xmlns:m="http://schemas.openxmlformats.org/officeDocument/2006/math">
                    <m:r>
                      <a:rPr lang="en-US" altLang="zh-CN" b="1" i="1">
                        <a:latin typeface="Cambria Math"/>
                      </a:rPr>
                      <m:t>𝐋</m:t>
                    </m:r>
                  </m:oMath>
                </a14:m>
                <a:r>
                  <a:rPr lang="zh-CN" altLang="zh-CN" dirty="0"/>
                  <a:t>和</a:t>
                </a:r>
                <a14:m>
                  <m:oMath xmlns:m="http://schemas.openxmlformats.org/officeDocument/2006/math">
                    <m:r>
                      <a:rPr lang="en-US" altLang="zh-CN" b="1" i="1">
                        <a:latin typeface="Cambria Math"/>
                      </a:rPr>
                      <m:t>𝐕</m:t>
                    </m:r>
                  </m:oMath>
                </a14:m>
                <a:r>
                  <a:rPr lang="zh-CN" altLang="zh-CN" dirty="0"/>
                  <a:t>的角平分线的单位向量，</a:t>
                </a:r>
                <a14:m>
                  <m:oMath xmlns:m="http://schemas.openxmlformats.org/officeDocument/2006/math">
                    <m:r>
                      <a:rPr lang="zh-CN" altLang="zh-CN">
                        <a:latin typeface="Cambria Math"/>
                      </a:rPr>
                      <m:t> </m:t>
                    </m:r>
                    <m:r>
                      <a:rPr lang="en-US" altLang="zh-CN" b="1" i="1">
                        <a:latin typeface="Cambria Math"/>
                      </a:rPr>
                      <m:t>𝐇</m:t>
                    </m:r>
                    <m:r>
                      <a:rPr lang="en-US" altLang="zh-CN">
                        <a:latin typeface="Cambria Math"/>
                      </a:rPr>
                      <m:t>=</m:t>
                    </m:r>
                    <m:r>
                      <a:rPr lang="en-US" altLang="zh-CN" b="1" i="1">
                        <a:latin typeface="Cambria Math"/>
                      </a:rPr>
                      <m:t>𝐋</m:t>
                    </m:r>
                    <m:r>
                      <a:rPr lang="en-US" altLang="zh-CN">
                        <a:latin typeface="Cambria Math"/>
                      </a:rPr>
                      <m:t>+</m:t>
                    </m:r>
                    <m:r>
                      <a:rPr lang="en-US" altLang="zh-CN" b="1" i="1">
                        <a:latin typeface="Cambria Math"/>
                      </a:rPr>
                      <m:t>𝐕</m:t>
                    </m:r>
                  </m:oMath>
                </a14:m>
                <a:r>
                  <a:rPr lang="zh-CN"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975" r="-2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5140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62500" lnSpcReduction="20000"/>
              </a:bodyPr>
              <a:lstStyle/>
              <a:p>
                <a14:m>
                  <m:oMath xmlns:m="http://schemas.openxmlformats.org/officeDocument/2006/math">
                    <m:sSub>
                      <m:sSubPr>
                        <m:ctrlPr>
                          <a:rPr lang="zh-CN" altLang="zh-CN" i="1">
                            <a:latin typeface="Cambria Math"/>
                          </a:rPr>
                        </m:ctrlPr>
                      </m:sSubPr>
                      <m:e>
                        <m:r>
                          <m:rPr>
                            <m:sty m:val="p"/>
                          </m:rPr>
                          <a:rPr lang="en-US" altLang="zh-CN">
                            <a:latin typeface="Cambria Math"/>
                          </a:rPr>
                          <m:t>I</m:t>
                        </m:r>
                      </m:e>
                      <m:sub>
                        <m:r>
                          <m:rPr>
                            <m:sty m:val="p"/>
                          </m:rPr>
                          <a:rPr lang="en-US" altLang="zh-CN">
                            <a:latin typeface="Cambria Math"/>
                          </a:rPr>
                          <m:t>s</m:t>
                        </m:r>
                      </m:sub>
                    </m:sSub>
                    <m:r>
                      <a:rPr lang="en-US" altLang="zh-CN">
                        <a:latin typeface="Cambria Math"/>
                      </a:rPr>
                      <m:t>=</m:t>
                    </m:r>
                    <m:sSub>
                      <m:sSubPr>
                        <m:ctrlPr>
                          <a:rPr lang="zh-CN" altLang="zh-CN" i="1">
                            <a:latin typeface="Cambria Math"/>
                          </a:rPr>
                        </m:ctrlPr>
                      </m:sSubPr>
                      <m:e>
                        <m:r>
                          <m:rPr>
                            <m:sty m:val="p"/>
                          </m:rPr>
                          <a:rPr lang="en-US" altLang="zh-CN">
                            <a:latin typeface="Cambria Math"/>
                          </a:rPr>
                          <m:t>k</m:t>
                        </m:r>
                      </m:e>
                      <m:sub>
                        <m:r>
                          <m:rPr>
                            <m:sty m:val="p"/>
                          </m:rPr>
                          <a:rPr lang="en-US" altLang="zh-CN">
                            <a:latin typeface="Cambria Math"/>
                          </a:rPr>
                          <m:t>s</m:t>
                        </m:r>
                      </m:sub>
                    </m:sSub>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s</m:t>
                        </m:r>
                      </m:sub>
                    </m:sSub>
                    <m:sSup>
                      <m:sSupPr>
                        <m:ctrlPr>
                          <a:rPr lang="zh-CN" altLang="zh-CN" i="1">
                            <a:latin typeface="Cambria Math"/>
                          </a:rPr>
                        </m:ctrlPr>
                      </m:sSupPr>
                      <m:e>
                        <m:r>
                          <a:rPr lang="en-US" altLang="zh-CN">
                            <a:latin typeface="Cambria Math"/>
                          </a:rPr>
                          <m:t>(</m:t>
                        </m:r>
                        <m:func>
                          <m:funcPr>
                            <m:ctrlPr>
                              <a:rPr lang="zh-CN" altLang="zh-CN" i="1">
                                <a:latin typeface="Cambria Math"/>
                              </a:rPr>
                            </m:ctrlPr>
                          </m:funcPr>
                          <m:fName>
                            <m:r>
                              <m:rPr>
                                <m:sty m:val="p"/>
                              </m:rPr>
                              <a:rPr lang="en-US" altLang="zh-CN">
                                <a:latin typeface="Cambria Math"/>
                              </a:rPr>
                              <m:t>cos</m:t>
                            </m:r>
                          </m:fName>
                          <m:e>
                            <m:r>
                              <a:rPr lang="en-US" altLang="zh-CN">
                                <a:latin typeface="Cambria Math"/>
                              </a:rPr>
                              <m:t>∅)</m:t>
                            </m:r>
                          </m:e>
                        </m:func>
                      </m:e>
                      <m:sup>
                        <m:r>
                          <m:rPr>
                            <m:sty m:val="p"/>
                          </m:rPr>
                          <a:rPr lang="en-US" altLang="zh-CN">
                            <a:latin typeface="Cambria Math"/>
                          </a:rPr>
                          <m:t>n</m:t>
                        </m:r>
                      </m:sup>
                    </m:sSup>
                  </m:oMath>
                </a14:m>
                <a:endParaRPr lang="zh-CN" altLang="zh-CN" dirty="0"/>
              </a:p>
              <a:p>
                <a14:m>
                  <m:oMath xmlns:m="http://schemas.openxmlformats.org/officeDocument/2006/math">
                    <m:sSub>
                      <m:sSubPr>
                        <m:ctrlPr>
                          <a:rPr lang="zh-CN" altLang="zh-CN" i="1">
                            <a:latin typeface="Cambria Math"/>
                          </a:rPr>
                        </m:ctrlPr>
                      </m:sSubPr>
                      <m:e>
                        <m:r>
                          <m:rPr>
                            <m:sty m:val="p"/>
                          </m:rPr>
                          <a:rPr lang="en-US" altLang="zh-CN">
                            <a:latin typeface="Cambria Math"/>
                          </a:rPr>
                          <m:t>k</m:t>
                        </m:r>
                      </m:e>
                      <m:sub>
                        <m:r>
                          <m:rPr>
                            <m:sty m:val="p"/>
                          </m:rPr>
                          <a:rPr lang="en-US" altLang="zh-CN">
                            <a:latin typeface="Cambria Math"/>
                          </a:rPr>
                          <m:t>s</m:t>
                        </m:r>
                      </m:sub>
                    </m:sSub>
                  </m:oMath>
                </a14:m>
                <a:r>
                  <a:rPr lang="zh-CN" altLang="zh-CN" dirty="0"/>
                  <a:t>为镜面高光系数，</a:t>
                </a:r>
                <a14:m>
                  <m:oMath xmlns:m="http://schemas.openxmlformats.org/officeDocument/2006/math">
                    <m:r>
                      <m:rPr>
                        <m:sty m:val="p"/>
                      </m:rPr>
                      <a:rPr lang="en-US" altLang="zh-CN">
                        <a:latin typeface="Cambria Math"/>
                      </a:rPr>
                      <m:t>n</m:t>
                    </m:r>
                  </m:oMath>
                </a14:m>
                <a:r>
                  <a:rPr lang="zh-CN" altLang="zh-CN" dirty="0"/>
                  <a:t>为高光系数，</a:t>
                </a:r>
                <a14:m>
                  <m:oMath xmlns:m="http://schemas.openxmlformats.org/officeDocument/2006/math">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s</m:t>
                        </m:r>
                      </m:sub>
                    </m:sSub>
                  </m:oMath>
                </a14:m>
                <a:r>
                  <a:rPr lang="zh-CN" altLang="zh-CN" dirty="0"/>
                  <a:t>为光源。</a:t>
                </a:r>
                <a14:m>
                  <m:oMath xmlns:m="http://schemas.openxmlformats.org/officeDocument/2006/math">
                    <m:r>
                      <a:rPr lang="en-US" altLang="zh-CN">
                        <a:latin typeface="Cambria Math"/>
                      </a:rPr>
                      <m:t>∅</m:t>
                    </m:r>
                  </m:oMath>
                </a14:m>
                <a:r>
                  <a:rPr lang="zh-CN" altLang="zh-CN" dirty="0"/>
                  <a:t>为反射光与顶点到视点方向的夹角。假设</a:t>
                </a:r>
                <a:r>
                  <a:rPr lang="en-US" altLang="zh-CN" dirty="0"/>
                  <a:t>R</a:t>
                </a:r>
                <a:r>
                  <a:rPr lang="zh-CN" altLang="zh-CN" dirty="0"/>
                  <a:t>表示反射光的单位向量，</a:t>
                </a:r>
                <a:r>
                  <a:rPr lang="en-US" altLang="zh-CN" dirty="0"/>
                  <a:t>V</a:t>
                </a:r>
                <a:r>
                  <a:rPr lang="zh-CN" altLang="zh-CN" dirty="0"/>
                  <a:t>表示顶点到视点的单位向量，则方程可写成：</a:t>
                </a:r>
              </a:p>
              <a:p>
                <a14:m>
                  <m:oMath xmlns:m="http://schemas.openxmlformats.org/officeDocument/2006/math">
                    <m:sSub>
                      <m:sSubPr>
                        <m:ctrlPr>
                          <a:rPr lang="zh-CN" altLang="zh-CN" i="1">
                            <a:latin typeface="Cambria Math"/>
                          </a:rPr>
                        </m:ctrlPr>
                      </m:sSubPr>
                      <m:e>
                        <m:r>
                          <m:rPr>
                            <m:sty m:val="p"/>
                          </m:rPr>
                          <a:rPr lang="en-US" altLang="zh-CN">
                            <a:latin typeface="Cambria Math"/>
                          </a:rPr>
                          <m:t>I</m:t>
                        </m:r>
                      </m:e>
                      <m:sub>
                        <m:r>
                          <m:rPr>
                            <m:sty m:val="p"/>
                          </m:rPr>
                          <a:rPr lang="en-US" altLang="zh-CN">
                            <a:latin typeface="Cambria Math"/>
                          </a:rPr>
                          <m:t>s</m:t>
                        </m:r>
                      </m:sub>
                    </m:sSub>
                    <m:r>
                      <a:rPr lang="en-US" altLang="zh-CN">
                        <a:latin typeface="Cambria Math"/>
                      </a:rPr>
                      <m:t>=</m:t>
                    </m:r>
                    <m:sSub>
                      <m:sSubPr>
                        <m:ctrlPr>
                          <a:rPr lang="zh-CN" altLang="zh-CN" i="1">
                            <a:latin typeface="Cambria Math"/>
                          </a:rPr>
                        </m:ctrlPr>
                      </m:sSubPr>
                      <m:e>
                        <m:r>
                          <m:rPr>
                            <m:sty m:val="p"/>
                          </m:rPr>
                          <a:rPr lang="en-US" altLang="zh-CN">
                            <a:latin typeface="Cambria Math"/>
                          </a:rPr>
                          <m:t>k</m:t>
                        </m:r>
                      </m:e>
                      <m:sub>
                        <m:r>
                          <m:rPr>
                            <m:sty m:val="p"/>
                          </m:rPr>
                          <a:rPr lang="en-US" altLang="zh-CN">
                            <a:latin typeface="Cambria Math"/>
                          </a:rPr>
                          <m:t>s</m:t>
                        </m:r>
                      </m:sub>
                    </m:sSub>
                    <m:sSup>
                      <m:sSupPr>
                        <m:ctrlPr>
                          <a:rPr lang="zh-CN" altLang="zh-CN" i="1">
                            <a:latin typeface="Cambria Math"/>
                          </a:rPr>
                        </m:ctrlPr>
                      </m:sSupPr>
                      <m:e>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s</m:t>
                            </m:r>
                          </m:sub>
                        </m:sSub>
                        <m:r>
                          <a:rPr lang="en-US" altLang="zh-CN">
                            <a:latin typeface="Cambria Math"/>
                          </a:rPr>
                          <m:t>(</m:t>
                        </m:r>
                        <m:r>
                          <a:rPr lang="en-US" altLang="zh-CN" b="1" i="1">
                            <a:latin typeface="Cambria Math"/>
                          </a:rPr>
                          <m:t>𝐑</m:t>
                        </m:r>
                        <m:r>
                          <a:rPr lang="en-US" altLang="zh-CN" b="1">
                            <a:latin typeface="Cambria Math"/>
                          </a:rPr>
                          <m:t>∙</m:t>
                        </m:r>
                        <m:r>
                          <a:rPr lang="en-US" altLang="zh-CN" b="1" i="1">
                            <a:latin typeface="Cambria Math"/>
                          </a:rPr>
                          <m:t>𝐕</m:t>
                        </m:r>
                        <m:r>
                          <a:rPr lang="en-US" altLang="zh-CN">
                            <a:latin typeface="Cambria Math"/>
                          </a:rPr>
                          <m:t>)</m:t>
                        </m:r>
                      </m:e>
                      <m:sup>
                        <m:r>
                          <m:rPr>
                            <m:sty m:val="p"/>
                          </m:rPr>
                          <a:rPr lang="en-US" altLang="zh-CN">
                            <a:latin typeface="Cambria Math"/>
                          </a:rPr>
                          <m:t>n</m:t>
                        </m:r>
                      </m:sup>
                    </m:sSup>
                  </m:oMath>
                </a14:m>
                <a:endParaRPr lang="zh-CN" altLang="zh-CN" dirty="0"/>
              </a:p>
              <a:p>
                <a:r>
                  <a:rPr lang="zh-CN" altLang="zh-CN" dirty="0"/>
                  <a:t>实际使用中，由于计算</a:t>
                </a:r>
                <a14:m>
                  <m:oMath xmlns:m="http://schemas.openxmlformats.org/officeDocument/2006/math">
                    <m:r>
                      <m:rPr>
                        <m:sty m:val="p"/>
                      </m:rPr>
                      <a:rPr lang="en-US" altLang="zh-CN">
                        <a:latin typeface="Cambria Math"/>
                      </a:rPr>
                      <m:t>R</m:t>
                    </m:r>
                  </m:oMath>
                </a14:m>
                <a:r>
                  <a:rPr lang="zh-CN" altLang="zh-CN" dirty="0"/>
                  <a:t>比较复杂，计算不方便，</a:t>
                </a:r>
                <a14:m>
                  <m:oMath xmlns:m="http://schemas.openxmlformats.org/officeDocument/2006/math">
                    <m:r>
                      <m:rPr>
                        <m:sty m:val="p"/>
                      </m:rPr>
                      <a:rPr lang="en-US" altLang="zh-CN">
                        <a:latin typeface="Cambria Math"/>
                      </a:rPr>
                      <m:t>R</m:t>
                    </m:r>
                    <m:r>
                      <a:rPr lang="en-US" altLang="zh-CN">
                        <a:latin typeface="Cambria Math"/>
                      </a:rPr>
                      <m:t>=2</m:t>
                    </m:r>
                    <m:r>
                      <m:rPr>
                        <m:sty m:val="p"/>
                      </m:rPr>
                      <a:rPr lang="en-US" altLang="zh-CN">
                        <a:latin typeface="Cambria Math"/>
                      </a:rPr>
                      <m:t>N</m:t>
                    </m:r>
                    <m:d>
                      <m:dPr>
                        <m:ctrlPr>
                          <a:rPr lang="zh-CN" altLang="zh-CN" i="1">
                            <a:latin typeface="Cambria Math"/>
                          </a:rPr>
                        </m:ctrlPr>
                      </m:dPr>
                      <m:e>
                        <m:r>
                          <m:rPr>
                            <m:sty m:val="p"/>
                          </m:rPr>
                          <a:rPr lang="en-US" altLang="zh-CN">
                            <a:latin typeface="Cambria Math"/>
                          </a:rPr>
                          <m:t>N</m:t>
                        </m:r>
                        <m:r>
                          <a:rPr lang="en-US" altLang="zh-CN">
                            <a:latin typeface="Cambria Math"/>
                          </a:rPr>
                          <m:t>∙</m:t>
                        </m:r>
                        <m:r>
                          <m:rPr>
                            <m:sty m:val="p"/>
                          </m:rPr>
                          <a:rPr lang="en-US" altLang="zh-CN">
                            <a:latin typeface="Cambria Math"/>
                          </a:rPr>
                          <m:t>L</m:t>
                        </m:r>
                      </m:e>
                    </m:d>
                    <m:r>
                      <a:rPr lang="en-US" altLang="zh-CN" i="1">
                        <a:latin typeface="Cambria Math"/>
                      </a:rPr>
                      <m:t>−</m:t>
                    </m:r>
                    <m:r>
                      <m:rPr>
                        <m:sty m:val="p"/>
                      </m:rPr>
                      <a:rPr lang="en-US" altLang="zh-CN">
                        <a:latin typeface="Cambria Math"/>
                      </a:rPr>
                      <m:t>L</m:t>
                    </m:r>
                  </m:oMath>
                </a14:m>
                <a:r>
                  <a:rPr lang="en-US" altLang="zh-CN" dirty="0"/>
                  <a:t>,</a:t>
                </a:r>
                <a:r>
                  <a:rPr lang="zh-CN" altLang="zh-CN" dirty="0"/>
                  <a:t>因此常用</a:t>
                </a:r>
                <a14:m>
                  <m:oMath xmlns:m="http://schemas.openxmlformats.org/officeDocument/2006/math">
                    <m:r>
                      <m:rPr>
                        <m:sty m:val="p"/>
                      </m:rPr>
                      <a:rPr lang="en-US" altLang="zh-CN">
                        <a:latin typeface="Cambria Math"/>
                      </a:rPr>
                      <m:t>N</m:t>
                    </m:r>
                    <m:r>
                      <a:rPr lang="en-US" altLang="zh-CN">
                        <a:latin typeface="Cambria Math"/>
                      </a:rPr>
                      <m:t>∙</m:t>
                    </m:r>
                    <m:r>
                      <m:rPr>
                        <m:sty m:val="p"/>
                      </m:rPr>
                      <a:rPr lang="en-US" altLang="zh-CN">
                        <a:latin typeface="Cambria Math"/>
                      </a:rPr>
                      <m:t>H</m:t>
                    </m:r>
                  </m:oMath>
                </a14:m>
                <a:r>
                  <a:rPr lang="zh-CN" altLang="zh-CN" dirty="0"/>
                  <a:t>代替</a:t>
                </a:r>
                <a14:m>
                  <m:oMath xmlns:m="http://schemas.openxmlformats.org/officeDocument/2006/math">
                    <m:r>
                      <a:rPr lang="en-US" altLang="zh-CN" b="1" i="1">
                        <a:latin typeface="Cambria Math"/>
                      </a:rPr>
                      <m:t>𝐑</m:t>
                    </m:r>
                    <m:r>
                      <a:rPr lang="en-US" altLang="zh-CN" b="1">
                        <a:latin typeface="Cambria Math"/>
                      </a:rPr>
                      <m:t>∙</m:t>
                    </m:r>
                    <m:r>
                      <a:rPr lang="en-US" altLang="zh-CN" b="1" i="1">
                        <a:latin typeface="Cambria Math"/>
                      </a:rPr>
                      <m:t>𝐕</m:t>
                    </m:r>
                  </m:oMath>
                </a14:m>
                <a:r>
                  <a:rPr lang="zh-CN" altLang="zh-CN" dirty="0"/>
                  <a:t>；</a:t>
                </a:r>
                <a14:m>
                  <m:oMath xmlns:m="http://schemas.openxmlformats.org/officeDocument/2006/math">
                    <m:r>
                      <a:rPr lang="en-US" altLang="zh-CN" b="1" i="1">
                        <a:latin typeface="Cambria Math"/>
                      </a:rPr>
                      <m:t>𝐇</m:t>
                    </m:r>
                  </m:oMath>
                </a14:m>
                <a:r>
                  <a:rPr lang="zh-CN" altLang="zh-CN" dirty="0"/>
                  <a:t>为沿</a:t>
                </a:r>
                <a14:m>
                  <m:oMath xmlns:m="http://schemas.openxmlformats.org/officeDocument/2006/math">
                    <m:r>
                      <a:rPr lang="en-US" altLang="zh-CN" b="1" i="1">
                        <a:latin typeface="Cambria Math"/>
                      </a:rPr>
                      <m:t>𝐋</m:t>
                    </m:r>
                  </m:oMath>
                </a14:m>
                <a:r>
                  <a:rPr lang="zh-CN" altLang="zh-CN" dirty="0"/>
                  <a:t>和</a:t>
                </a:r>
                <a14:m>
                  <m:oMath xmlns:m="http://schemas.openxmlformats.org/officeDocument/2006/math">
                    <m:r>
                      <a:rPr lang="en-US" altLang="zh-CN" b="1" i="1">
                        <a:latin typeface="Cambria Math"/>
                      </a:rPr>
                      <m:t>𝐕</m:t>
                    </m:r>
                  </m:oMath>
                </a14:m>
                <a:r>
                  <a:rPr lang="zh-CN" altLang="zh-CN" dirty="0"/>
                  <a:t>的角平分线的单位向量，</a:t>
                </a:r>
                <a14:m>
                  <m:oMath xmlns:m="http://schemas.openxmlformats.org/officeDocument/2006/math">
                    <m:r>
                      <a:rPr lang="zh-CN" altLang="zh-CN">
                        <a:latin typeface="Cambria Math"/>
                      </a:rPr>
                      <m:t> </m:t>
                    </m:r>
                    <m:r>
                      <a:rPr lang="en-US" altLang="zh-CN" b="1" i="1">
                        <a:latin typeface="Cambria Math"/>
                      </a:rPr>
                      <m:t>𝐇</m:t>
                    </m:r>
                    <m:r>
                      <a:rPr lang="en-US" altLang="zh-CN">
                        <a:latin typeface="Cambria Math"/>
                      </a:rPr>
                      <m:t>=</m:t>
                    </m:r>
                    <m:r>
                      <a:rPr lang="en-US" altLang="zh-CN" b="1" i="1">
                        <a:latin typeface="Cambria Math"/>
                      </a:rPr>
                      <m:t>𝐋</m:t>
                    </m:r>
                    <m:r>
                      <a:rPr lang="en-US" altLang="zh-CN">
                        <a:latin typeface="Cambria Math"/>
                      </a:rPr>
                      <m:t>+</m:t>
                    </m:r>
                    <m:r>
                      <a:rPr lang="en-US" altLang="zh-CN" b="1" i="1">
                        <a:latin typeface="Cambria Math"/>
                      </a:rPr>
                      <m:t>𝐕</m:t>
                    </m:r>
                  </m:oMath>
                </a14:m>
                <a:r>
                  <a:rPr lang="zh-CN" altLang="zh-CN" dirty="0"/>
                  <a:t>。</a:t>
                </a:r>
              </a:p>
              <a:p>
                <a:r>
                  <a:rPr lang="en-US" altLang="zh-CN" dirty="0"/>
                  <a:t> </a:t>
                </a:r>
                <a:endParaRPr lang="en-US" altLang="zh-CN" dirty="0" smtClean="0"/>
              </a:p>
              <a:p>
                <a:r>
                  <a:rPr lang="zh-CN" altLang="zh-CN" dirty="0" smtClean="0"/>
                  <a:t>所以</a:t>
                </a:r>
                <a:r>
                  <a:rPr lang="zh-CN" altLang="zh-CN" dirty="0"/>
                  <a:t>整个</a:t>
                </a:r>
                <a:r>
                  <a:rPr lang="en-US" altLang="zh-CN" dirty="0" err="1"/>
                  <a:t>Phong</a:t>
                </a:r>
                <a:r>
                  <a:rPr lang="zh-CN" altLang="zh-CN" dirty="0"/>
                  <a:t>光照明模型可以写成：</a:t>
                </a:r>
              </a:p>
              <a:p>
                <a14:m>
                  <m:oMath xmlns:m="http://schemas.openxmlformats.org/officeDocument/2006/math">
                    <m:r>
                      <m:rPr>
                        <m:sty m:val="p"/>
                      </m:rPr>
                      <a:rPr lang="en-US" altLang="zh-CN">
                        <a:latin typeface="Cambria Math"/>
                      </a:rPr>
                      <m:t>I</m:t>
                    </m:r>
                    <m:r>
                      <a:rPr lang="en-US" altLang="zh-CN">
                        <a:latin typeface="Cambria Math"/>
                      </a:rPr>
                      <m:t>=</m:t>
                    </m:r>
                    <m:sSub>
                      <m:sSubPr>
                        <m:ctrlPr>
                          <a:rPr lang="zh-CN" altLang="zh-CN" i="1">
                            <a:latin typeface="Cambria Math"/>
                          </a:rPr>
                        </m:ctrlPr>
                      </m:sSubPr>
                      <m:e>
                        <m:r>
                          <m:rPr>
                            <m:sty m:val="p"/>
                          </m:rPr>
                          <a:rPr lang="en-US" altLang="zh-CN">
                            <a:latin typeface="Cambria Math"/>
                          </a:rPr>
                          <m:t>I</m:t>
                        </m:r>
                      </m:e>
                      <m:sub>
                        <m:r>
                          <m:rPr>
                            <m:sty m:val="p"/>
                          </m:rPr>
                          <a:rPr lang="en-US" altLang="zh-CN">
                            <a:latin typeface="Cambria Math"/>
                          </a:rPr>
                          <m:t>a</m:t>
                        </m:r>
                      </m:sub>
                    </m:sSub>
                    <m:r>
                      <a:rPr lang="en-US" altLang="zh-CN">
                        <a:latin typeface="Cambria Math"/>
                      </a:rPr>
                      <m:t>+</m:t>
                    </m:r>
                    <m:sSub>
                      <m:sSubPr>
                        <m:ctrlPr>
                          <a:rPr lang="zh-CN" altLang="zh-CN" i="1">
                            <a:latin typeface="Cambria Math"/>
                          </a:rPr>
                        </m:ctrlPr>
                      </m:sSubPr>
                      <m:e>
                        <m:r>
                          <m:rPr>
                            <m:sty m:val="p"/>
                          </m:rPr>
                          <a:rPr lang="en-US" altLang="zh-CN">
                            <a:latin typeface="Cambria Math"/>
                          </a:rPr>
                          <m:t>I</m:t>
                        </m:r>
                      </m:e>
                      <m:sub>
                        <m:r>
                          <m:rPr>
                            <m:sty m:val="p"/>
                          </m:rPr>
                          <a:rPr lang="en-US" altLang="zh-CN">
                            <a:latin typeface="Cambria Math"/>
                          </a:rPr>
                          <m:t>d</m:t>
                        </m:r>
                      </m:sub>
                    </m:sSub>
                    <m:r>
                      <a:rPr lang="en-US" altLang="zh-CN">
                        <a:latin typeface="Cambria Math"/>
                      </a:rPr>
                      <m:t>+</m:t>
                    </m:r>
                    <m:sSub>
                      <m:sSubPr>
                        <m:ctrlPr>
                          <a:rPr lang="zh-CN" altLang="zh-CN" i="1">
                            <a:latin typeface="Cambria Math"/>
                          </a:rPr>
                        </m:ctrlPr>
                      </m:sSubPr>
                      <m:e>
                        <m:r>
                          <m:rPr>
                            <m:sty m:val="p"/>
                          </m:rPr>
                          <a:rPr lang="en-US" altLang="zh-CN">
                            <a:latin typeface="Cambria Math"/>
                          </a:rPr>
                          <m:t>I</m:t>
                        </m:r>
                      </m:e>
                      <m:sub>
                        <m:r>
                          <m:rPr>
                            <m:sty m:val="p"/>
                          </m:rPr>
                          <a:rPr lang="en-US" altLang="zh-CN">
                            <a:latin typeface="Cambria Math"/>
                          </a:rPr>
                          <m:t>s</m:t>
                        </m:r>
                      </m:sub>
                    </m:sSub>
                    <m:r>
                      <a:rPr lang="en-US" altLang="zh-CN">
                        <a:latin typeface="Cambria Math"/>
                      </a:rPr>
                      <m:t>=</m:t>
                    </m:r>
                    <m:sSub>
                      <m:sSubPr>
                        <m:ctrlPr>
                          <a:rPr lang="zh-CN" altLang="zh-CN" i="1">
                            <a:latin typeface="Cambria Math"/>
                          </a:rPr>
                        </m:ctrlPr>
                      </m:sSubPr>
                      <m:e>
                        <m:r>
                          <m:rPr>
                            <m:sty m:val="p"/>
                          </m:rPr>
                          <a:rPr lang="en-US" altLang="zh-CN">
                            <a:latin typeface="Cambria Math"/>
                          </a:rPr>
                          <m:t>k</m:t>
                        </m:r>
                      </m:e>
                      <m:sub>
                        <m:r>
                          <m:rPr>
                            <m:sty m:val="p"/>
                          </m:rPr>
                          <a:rPr lang="en-US" altLang="zh-CN">
                            <a:latin typeface="Cambria Math"/>
                          </a:rPr>
                          <m:t>a</m:t>
                        </m:r>
                      </m:sub>
                    </m:sSub>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a</m:t>
                        </m:r>
                      </m:sub>
                    </m:sSub>
                    <m:r>
                      <a:rPr lang="en-US" altLang="zh-CN">
                        <a:latin typeface="Cambria Math"/>
                      </a:rPr>
                      <m:t>+</m:t>
                    </m:r>
                    <m:sSub>
                      <m:sSubPr>
                        <m:ctrlPr>
                          <a:rPr lang="zh-CN" altLang="zh-CN" i="1">
                            <a:latin typeface="Cambria Math"/>
                          </a:rPr>
                        </m:ctrlPr>
                      </m:sSubPr>
                      <m:e>
                        <m:r>
                          <m:rPr>
                            <m:sty m:val="p"/>
                          </m:rPr>
                          <a:rPr lang="en-US" altLang="zh-CN">
                            <a:latin typeface="Cambria Math"/>
                          </a:rPr>
                          <m:t>k</m:t>
                        </m:r>
                      </m:e>
                      <m:sub>
                        <m:r>
                          <m:rPr>
                            <m:sty m:val="p"/>
                          </m:rPr>
                          <a:rPr lang="en-US" altLang="zh-CN">
                            <a:latin typeface="Cambria Math"/>
                          </a:rPr>
                          <m:t>d</m:t>
                        </m:r>
                      </m:sub>
                    </m:sSub>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d</m:t>
                        </m:r>
                      </m:sub>
                    </m:sSub>
                    <m:d>
                      <m:dPr>
                        <m:ctrlPr>
                          <a:rPr lang="zh-CN" altLang="zh-CN" i="1">
                            <a:latin typeface="Cambria Math"/>
                          </a:rPr>
                        </m:ctrlPr>
                      </m:dPr>
                      <m:e>
                        <m:r>
                          <a:rPr lang="en-US" altLang="zh-CN" b="1" i="1">
                            <a:latin typeface="Cambria Math"/>
                          </a:rPr>
                          <m:t>𝐋</m:t>
                        </m:r>
                        <m:r>
                          <a:rPr lang="en-US" altLang="zh-CN" b="1">
                            <a:latin typeface="Cambria Math"/>
                          </a:rPr>
                          <m:t>∙</m:t>
                        </m:r>
                        <m:r>
                          <a:rPr lang="en-US" altLang="zh-CN" b="1" i="1">
                            <a:latin typeface="Cambria Math"/>
                          </a:rPr>
                          <m:t>𝐍</m:t>
                        </m:r>
                      </m:e>
                    </m:d>
                    <m:r>
                      <a:rPr lang="en-US" altLang="zh-CN">
                        <a:latin typeface="Cambria Math"/>
                      </a:rPr>
                      <m:t>+</m:t>
                    </m:r>
                    <m:sSub>
                      <m:sSubPr>
                        <m:ctrlPr>
                          <a:rPr lang="zh-CN" altLang="zh-CN" i="1">
                            <a:latin typeface="Cambria Math"/>
                          </a:rPr>
                        </m:ctrlPr>
                      </m:sSubPr>
                      <m:e>
                        <m:r>
                          <m:rPr>
                            <m:sty m:val="p"/>
                          </m:rPr>
                          <a:rPr lang="en-US" altLang="zh-CN">
                            <a:latin typeface="Cambria Math"/>
                          </a:rPr>
                          <m:t>k</m:t>
                        </m:r>
                      </m:e>
                      <m:sub>
                        <m:r>
                          <m:rPr>
                            <m:sty m:val="p"/>
                          </m:rPr>
                          <a:rPr lang="en-US" altLang="zh-CN">
                            <a:latin typeface="Cambria Math"/>
                          </a:rPr>
                          <m:t>s</m:t>
                        </m:r>
                      </m:sub>
                    </m:sSub>
                    <m:sSup>
                      <m:sSupPr>
                        <m:ctrlPr>
                          <a:rPr lang="zh-CN" altLang="zh-CN" i="1">
                            <a:latin typeface="Cambria Math"/>
                          </a:rPr>
                        </m:ctrlPr>
                      </m:sSupPr>
                      <m:e>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s</m:t>
                            </m:r>
                          </m:sub>
                        </m:sSub>
                        <m:r>
                          <a:rPr lang="en-US" altLang="zh-CN">
                            <a:latin typeface="Cambria Math"/>
                          </a:rPr>
                          <m:t>(</m:t>
                        </m:r>
                        <m:r>
                          <a:rPr lang="en-US" altLang="zh-CN" b="1" i="1">
                            <a:latin typeface="Cambria Math"/>
                          </a:rPr>
                          <m:t>𝐍</m:t>
                        </m:r>
                        <m:r>
                          <a:rPr lang="en-US" altLang="zh-CN" b="1">
                            <a:latin typeface="Cambria Math"/>
                          </a:rPr>
                          <m:t>∙</m:t>
                        </m:r>
                        <m:r>
                          <a:rPr lang="en-US" altLang="zh-CN" b="1" i="1">
                            <a:latin typeface="Cambria Math"/>
                          </a:rPr>
                          <m:t>𝐇</m:t>
                        </m:r>
                        <m:r>
                          <a:rPr lang="en-US" altLang="zh-CN">
                            <a:latin typeface="Cambria Math"/>
                          </a:rPr>
                          <m:t>)</m:t>
                        </m:r>
                      </m:e>
                      <m:sup>
                        <m:r>
                          <m:rPr>
                            <m:sty m:val="p"/>
                          </m:rPr>
                          <a:rPr lang="en-US" altLang="zh-CN">
                            <a:latin typeface="Cambria Math"/>
                          </a:rPr>
                          <m:t>n</m:t>
                        </m:r>
                      </m:sup>
                    </m:sSup>
                  </m:oMath>
                </a14:m>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564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环境</a:t>
            </a:r>
            <a:r>
              <a:rPr lang="zh-CN" altLang="zh-CN" b="1" dirty="0" smtClean="0"/>
              <a:t>光</a:t>
            </a:r>
            <a:endParaRPr lang="zh-CN" altLang="en-US" dirty="0"/>
          </a:p>
        </p:txBody>
      </p:sp>
      <p:sp>
        <p:nvSpPr>
          <p:cNvPr id="3" name="内容占位符 2"/>
          <p:cNvSpPr>
            <a:spLocks noGrp="1"/>
          </p:cNvSpPr>
          <p:nvPr>
            <p:ph idx="1"/>
          </p:nvPr>
        </p:nvSpPr>
        <p:spPr/>
        <p:txBody>
          <a:bodyPr>
            <a:normAutofit/>
          </a:bodyPr>
          <a:lstStyle/>
          <a:p>
            <a:r>
              <a:rPr lang="zh-CN" altLang="zh-CN" dirty="0" smtClean="0"/>
              <a:t>现实</a:t>
            </a:r>
            <a:r>
              <a:rPr lang="zh-CN" altLang="zh-CN" dirty="0"/>
              <a:t>生活中，环境光指游戏场景内分布的所有光线，包括来自天空的光线，地面反射的光线，以及物体之间相互反射的</a:t>
            </a:r>
            <a:r>
              <a:rPr lang="zh-CN" altLang="zh-CN" dirty="0" smtClean="0"/>
              <a:t>光线</a:t>
            </a:r>
            <a:endParaRPr lang="en-US" altLang="zh-CN" dirty="0" smtClean="0"/>
          </a:p>
          <a:p>
            <a:r>
              <a:rPr lang="zh-CN" altLang="zh-CN" dirty="0" smtClean="0"/>
              <a:t>这种</a:t>
            </a:r>
            <a:r>
              <a:rPr lang="zh-CN" altLang="zh-CN" dirty="0"/>
              <a:t>光线的计算通常只有通过全局光照明来模拟，在局部光照明算法中，该项被简化成一个</a:t>
            </a:r>
            <a:r>
              <a:rPr lang="zh-CN" altLang="zh-CN" dirty="0" smtClean="0"/>
              <a:t>系数</a:t>
            </a:r>
            <a:endParaRPr lang="zh-CN" altLang="zh-CN" dirty="0"/>
          </a:p>
          <a:p>
            <a:endParaRPr lang="zh-CN" altLang="en-US" dirty="0"/>
          </a:p>
        </p:txBody>
      </p:sp>
    </p:spTree>
    <p:extLst>
      <p:ext uri="{BB962C8B-B14F-4D97-AF65-F5344CB8AC3E}">
        <p14:creationId xmlns:p14="http://schemas.microsoft.com/office/powerpoint/2010/main" val="2133920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漫反射</a:t>
            </a:r>
            <a:r>
              <a:rPr lang="zh-CN" altLang="zh-CN" b="1" dirty="0" smtClean="0"/>
              <a:t>光</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zh-CN" altLang="zh-CN" dirty="0" smtClean="0"/>
                  <a:t>漫反射</a:t>
                </a:r>
                <a:r>
                  <a:rPr lang="zh-CN" altLang="zh-CN" dirty="0"/>
                  <a:t>光的计算需要考虑光线的照射角度、光源散射分量和材质的散射属性。</a:t>
                </a:r>
              </a:p>
              <a:p>
                <a:r>
                  <a:rPr lang="zh-CN" altLang="zh-CN" dirty="0"/>
                  <a:t>漫反射光＝（</a:t>
                </a:r>
                <a:r>
                  <a:rPr lang="en-US" altLang="zh-CN" dirty="0"/>
                  <a:t>max{</a:t>
                </a:r>
                <a14:m>
                  <m:oMath xmlns:m="http://schemas.openxmlformats.org/officeDocument/2006/math">
                    <m:r>
                      <a:rPr lang="en-US" altLang="zh-CN" b="1">
                        <a:latin typeface="Cambria Math"/>
                      </a:rPr>
                      <m:t> </m:t>
                    </m:r>
                    <m:r>
                      <a:rPr lang="en-US" altLang="zh-CN" b="1" i="1">
                        <a:latin typeface="Cambria Math"/>
                      </a:rPr>
                      <m:t>𝐍</m:t>
                    </m:r>
                    <m:r>
                      <a:rPr lang="en-US" altLang="zh-CN" b="1">
                        <a:latin typeface="Cambria Math"/>
                      </a:rPr>
                      <m:t>∙</m:t>
                    </m:r>
                    <m:r>
                      <a:rPr lang="en-US" altLang="zh-CN" b="1" i="1">
                        <a:latin typeface="Cambria Math"/>
                      </a:rPr>
                      <m:t>𝐋</m:t>
                    </m:r>
                  </m:oMath>
                </a14:m>
                <a:r>
                  <a:rPr lang="en-US" altLang="zh-CN" dirty="0"/>
                  <a:t>,0} * </a:t>
                </a:r>
                <a:r>
                  <a:rPr lang="en-US" altLang="zh-CN" dirty="0" err="1"/>
                  <a:t>light_diffuse</a:t>
                </a:r>
                <a:r>
                  <a:rPr lang="en-US" altLang="zh-CN" dirty="0"/>
                  <a:t> * </a:t>
                </a:r>
                <a:r>
                  <a:rPr lang="en-US" altLang="zh-CN" dirty="0" err="1"/>
                  <a:t>material_diffuse</a:t>
                </a:r>
                <a:r>
                  <a:rPr lang="zh-CN" altLang="zh-CN" dirty="0"/>
                  <a:t>），</a:t>
                </a:r>
                <a14:m>
                  <m:oMath xmlns:m="http://schemas.openxmlformats.org/officeDocument/2006/math">
                    <m:r>
                      <a:rPr lang="en-US" altLang="zh-CN" b="1" i="1">
                        <a:latin typeface="Cambria Math"/>
                      </a:rPr>
                      <m:t>𝐋</m:t>
                    </m:r>
                  </m:oMath>
                </a14:m>
                <a:r>
                  <a:rPr lang="zh-CN" altLang="zh-CN" dirty="0"/>
                  <a:t>为顶点到光源的单位矢量，</a:t>
                </a:r>
                <a14:m>
                  <m:oMath xmlns:m="http://schemas.openxmlformats.org/officeDocument/2006/math">
                    <m:r>
                      <a:rPr lang="en-US" altLang="zh-CN" b="1" i="1">
                        <a:latin typeface="Cambria Math"/>
                      </a:rPr>
                      <m:t>𝐍</m:t>
                    </m:r>
                  </m:oMath>
                </a14:m>
                <a:r>
                  <a:rPr lang="zh-CN" altLang="zh-CN" dirty="0"/>
                  <a:t>为顶点的单位法线向量。其中</a:t>
                </a:r>
                <a:r>
                  <a:rPr lang="en-US" altLang="zh-CN" dirty="0" err="1"/>
                  <a:t>light_diffuse</a:t>
                </a:r>
                <a:r>
                  <a:rPr lang="zh-CN" altLang="zh-CN" dirty="0"/>
                  <a:t>为</a:t>
                </a:r>
                <a:r>
                  <a:rPr lang="en-US" altLang="zh-CN" dirty="0" err="1"/>
                  <a:t>glLightfv</a:t>
                </a:r>
                <a:r>
                  <a:rPr lang="en-US" altLang="zh-CN" dirty="0"/>
                  <a:t>()</a:t>
                </a:r>
                <a:r>
                  <a:rPr lang="zh-CN" altLang="zh-CN" dirty="0"/>
                  <a:t>指定的</a:t>
                </a:r>
                <a:r>
                  <a:rPr lang="en-US" altLang="zh-CN" dirty="0"/>
                  <a:t>GL_DIFFUSE</a:t>
                </a:r>
                <a:r>
                  <a:rPr lang="zh-CN" altLang="zh-CN" dirty="0"/>
                  <a:t>，</a:t>
                </a:r>
                <a:r>
                  <a:rPr lang="en-US" altLang="zh-CN" dirty="0" err="1"/>
                  <a:t>material_diffuse</a:t>
                </a:r>
                <a:r>
                  <a:rPr lang="zh-CN" altLang="zh-CN" dirty="0"/>
                  <a:t>为</a:t>
                </a:r>
                <a:r>
                  <a:rPr lang="en-US" altLang="zh-CN" dirty="0" err="1"/>
                  <a:t>glMaterialfv</a:t>
                </a:r>
                <a:r>
                  <a:rPr lang="en-US" altLang="zh-CN" dirty="0"/>
                  <a:t>()</a:t>
                </a:r>
                <a:r>
                  <a:rPr lang="zh-CN" altLang="zh-CN" dirty="0"/>
                  <a:t>指定的</a:t>
                </a:r>
                <a:r>
                  <a:rPr lang="en-US" altLang="zh-CN" dirty="0"/>
                  <a:t>GL_ DIFFUSE</a:t>
                </a:r>
                <a:r>
                  <a:rPr lang="zh-CN"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70" t="-2334" r="-6296" b="-53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5918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镜面高</a:t>
            </a:r>
            <a:r>
              <a:rPr lang="zh-CN" altLang="zh-CN" b="1" dirty="0" smtClean="0"/>
              <a:t>光</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62500" lnSpcReduction="20000"/>
              </a:bodyPr>
              <a:lstStyle/>
              <a:p>
                <a:r>
                  <a:rPr lang="zh-CN" altLang="zh-CN" dirty="0" smtClean="0"/>
                  <a:t>镜面反射</a:t>
                </a:r>
                <a:r>
                  <a:rPr lang="zh-CN" altLang="zh-CN" dirty="0"/>
                  <a:t>光首先取决于光线的照射角度，若</a:t>
                </a:r>
                <a:r>
                  <a:rPr lang="en-US" altLang="zh-CN" dirty="0"/>
                  <a:t>(</a:t>
                </a:r>
                <a14:m>
                  <m:oMath xmlns:m="http://schemas.openxmlformats.org/officeDocument/2006/math">
                    <m:r>
                      <a:rPr lang="en-US" altLang="zh-CN" b="1" i="1">
                        <a:latin typeface="Cambria Math"/>
                      </a:rPr>
                      <m:t>𝐍</m:t>
                    </m:r>
                    <m:r>
                      <a:rPr lang="en-US" altLang="zh-CN" b="1">
                        <a:latin typeface="Cambria Math"/>
                      </a:rPr>
                      <m:t>∙</m:t>
                    </m:r>
                    <m:r>
                      <a:rPr lang="en-US" altLang="zh-CN" b="1" i="1">
                        <a:latin typeface="Cambria Math"/>
                      </a:rPr>
                      <m:t>𝐋</m:t>
                    </m:r>
                  </m:oMath>
                </a14:m>
                <a:r>
                  <a:rPr lang="en-US" altLang="zh-CN" dirty="0"/>
                  <a:t>)&lt;=0</a:t>
                </a:r>
                <a:r>
                  <a:rPr lang="zh-CN" altLang="zh-CN" dirty="0"/>
                  <a:t>，顶点将没有镜面反射光项；否则镜面反射光取决于下列因素：</a:t>
                </a:r>
              </a:p>
              <a:p>
                <a:pPr lvl="0"/>
                <a:r>
                  <a:rPr lang="zh-CN" altLang="zh-CN" dirty="0"/>
                  <a:t>顶点的单位法向量</a:t>
                </a:r>
                <a14:m>
                  <m:oMath xmlns:m="http://schemas.openxmlformats.org/officeDocument/2006/math">
                    <m:r>
                      <a:rPr lang="en-US" altLang="zh-CN" b="1" i="1">
                        <a:latin typeface="Cambria Math"/>
                      </a:rPr>
                      <m:t>𝐍</m:t>
                    </m:r>
                  </m:oMath>
                </a14:m>
                <a:r>
                  <a:rPr lang="zh-CN" altLang="zh-CN" dirty="0"/>
                  <a:t>。</a:t>
                </a:r>
              </a:p>
              <a:p>
                <a:pPr lvl="0"/>
                <a:r>
                  <a:rPr lang="zh-CN" altLang="zh-CN" dirty="0"/>
                  <a:t>从顶点指向光源的单位矢量和从顶点指向视点的单位向量的和，记为</a:t>
                </a:r>
                <a14:m>
                  <m:oMath xmlns:m="http://schemas.openxmlformats.org/officeDocument/2006/math">
                    <m:r>
                      <a:rPr lang="en-US" altLang="zh-CN" b="1" i="1">
                        <a:latin typeface="Cambria Math"/>
                      </a:rPr>
                      <m:t>𝐇</m:t>
                    </m:r>
                  </m:oMath>
                </a14:m>
                <a:r>
                  <a:rPr lang="zh-CN" altLang="zh-CN" dirty="0"/>
                  <a:t>，即</a:t>
                </a:r>
                <a14:m>
                  <m:oMath xmlns:m="http://schemas.openxmlformats.org/officeDocument/2006/math">
                    <m:r>
                      <a:rPr lang="en-US" altLang="zh-CN" b="1" i="1">
                        <a:latin typeface="Cambria Math"/>
                      </a:rPr>
                      <m:t>𝐇</m:t>
                    </m:r>
                    <m:r>
                      <a:rPr lang="en-US" altLang="zh-CN">
                        <a:latin typeface="Cambria Math"/>
                      </a:rPr>
                      <m:t>=</m:t>
                    </m:r>
                    <m:r>
                      <a:rPr lang="en-US" altLang="zh-CN" b="1" i="1">
                        <a:latin typeface="Cambria Math"/>
                      </a:rPr>
                      <m:t>𝐋</m:t>
                    </m:r>
                    <m:r>
                      <a:rPr lang="en-US" altLang="zh-CN">
                        <a:latin typeface="Cambria Math"/>
                      </a:rPr>
                      <m:t>+</m:t>
                    </m:r>
                    <m:r>
                      <a:rPr lang="en-US" altLang="zh-CN" b="1" i="1">
                        <a:latin typeface="Cambria Math"/>
                      </a:rPr>
                      <m:t>𝐕</m:t>
                    </m:r>
                  </m:oMath>
                </a14:m>
                <a:r>
                  <a:rPr lang="zh-CN" altLang="zh-CN" dirty="0"/>
                  <a:t>。</a:t>
                </a:r>
              </a:p>
              <a:p>
                <a:pPr lvl="0"/>
                <a:r>
                  <a:rPr lang="zh-CN" altLang="zh-CN" dirty="0"/>
                  <a:t>镜面反射指数</a:t>
                </a:r>
                <a:r>
                  <a:rPr lang="en-US" altLang="zh-CN" dirty="0"/>
                  <a:t>(</a:t>
                </a:r>
                <a:r>
                  <a:rPr lang="en-US" altLang="zh-CN" dirty="0" err="1"/>
                  <a:t>glLightfv</a:t>
                </a:r>
                <a:r>
                  <a:rPr lang="en-US" altLang="zh-CN" dirty="0"/>
                  <a:t>()</a:t>
                </a:r>
                <a:r>
                  <a:rPr lang="zh-CN" altLang="zh-CN" dirty="0"/>
                  <a:t>指定的</a:t>
                </a:r>
                <a:r>
                  <a:rPr lang="en-US" altLang="zh-CN" dirty="0"/>
                  <a:t>GL_SHINNESS)</a:t>
                </a:r>
                <a:r>
                  <a:rPr lang="zh-CN" altLang="zh-CN" dirty="0"/>
                  <a:t>。</a:t>
                </a:r>
              </a:p>
              <a:p>
                <a:pPr lvl="0"/>
                <a:r>
                  <a:rPr lang="zh-CN" altLang="zh-CN" dirty="0"/>
                  <a:t>光源的镜面反射光分量</a:t>
                </a:r>
                <a:r>
                  <a:rPr lang="en-US" altLang="zh-CN" dirty="0"/>
                  <a:t>(</a:t>
                </a:r>
                <a:r>
                  <a:rPr lang="en-US" altLang="zh-CN" dirty="0" err="1"/>
                  <a:t>glLightfv</a:t>
                </a:r>
                <a:r>
                  <a:rPr lang="en-US" altLang="zh-CN" dirty="0"/>
                  <a:t>()</a:t>
                </a:r>
                <a:r>
                  <a:rPr lang="zh-CN" altLang="zh-CN" dirty="0"/>
                  <a:t>指定的</a:t>
                </a:r>
                <a:r>
                  <a:rPr lang="en-US" altLang="zh-CN" dirty="0"/>
                  <a:t>GL_SPECULAR</a:t>
                </a:r>
                <a:r>
                  <a:rPr lang="zh-CN" altLang="zh-CN" dirty="0"/>
                  <a:t>，一般和其</a:t>
                </a:r>
                <a:r>
                  <a:rPr lang="en-US" altLang="zh-CN" dirty="0"/>
                  <a:t>GL_DIFFUSE</a:t>
                </a:r>
                <a:r>
                  <a:rPr lang="zh-CN" altLang="zh-CN" dirty="0"/>
                  <a:t>相同</a:t>
                </a:r>
                <a:r>
                  <a:rPr lang="en-US" altLang="zh-CN" dirty="0"/>
                  <a:t>)</a:t>
                </a:r>
                <a:r>
                  <a:rPr lang="zh-CN" altLang="zh-CN" dirty="0"/>
                  <a:t>。</a:t>
                </a:r>
              </a:p>
              <a:p>
                <a:pPr lvl="0"/>
                <a:r>
                  <a:rPr lang="zh-CN" altLang="zh-CN" dirty="0"/>
                  <a:t>材质的镜面反射属性</a:t>
                </a:r>
                <a:r>
                  <a:rPr lang="en-US" altLang="zh-CN" dirty="0"/>
                  <a:t>(</a:t>
                </a:r>
                <a:r>
                  <a:rPr lang="en-US" altLang="zh-CN" dirty="0" err="1"/>
                  <a:t>glMaterialfv</a:t>
                </a:r>
                <a:r>
                  <a:rPr lang="en-US" altLang="zh-CN" dirty="0"/>
                  <a:t>()</a:t>
                </a:r>
                <a:r>
                  <a:rPr lang="zh-CN" altLang="zh-CN" dirty="0"/>
                  <a:t>指定的</a:t>
                </a:r>
                <a:r>
                  <a:rPr lang="en-US" altLang="zh-CN" dirty="0"/>
                  <a:t>GL_SPECULAR)</a:t>
                </a:r>
                <a:r>
                  <a:rPr lang="zh-CN" altLang="zh-CN" dirty="0"/>
                  <a:t>。</a:t>
                </a:r>
              </a:p>
              <a:p>
                <a:r>
                  <a:rPr lang="zh-CN" altLang="zh-CN" dirty="0"/>
                  <a:t>镜面反射光计算公式：</a:t>
                </a:r>
                <a:r>
                  <a:rPr lang="en-US" altLang="zh-CN" dirty="0"/>
                  <a:t>(max{</a:t>
                </a:r>
                <a14:m>
                  <m:oMath xmlns:m="http://schemas.openxmlformats.org/officeDocument/2006/math">
                    <m:r>
                      <a:rPr lang="en-US" altLang="zh-CN" b="1" i="1">
                        <a:latin typeface="Cambria Math"/>
                      </a:rPr>
                      <m:t>𝐇</m:t>
                    </m:r>
                    <m:r>
                      <a:rPr lang="en-US" altLang="zh-CN" b="1">
                        <a:latin typeface="Cambria Math"/>
                      </a:rPr>
                      <m:t>∙</m:t>
                    </m:r>
                    <m:r>
                      <a:rPr lang="en-US" altLang="zh-CN" b="1" i="1">
                        <a:latin typeface="Cambria Math"/>
                      </a:rPr>
                      <m:t>𝐍</m:t>
                    </m:r>
                  </m:oMath>
                </a14:m>
                <a:r>
                  <a:rPr lang="en-US" altLang="zh-CN" dirty="0"/>
                  <a:t>,0})</a:t>
                </a:r>
                <a:r>
                  <a:rPr lang="en-US" altLang="zh-CN" baseline="30000" dirty="0" err="1"/>
                  <a:t>shinness</a:t>
                </a:r>
                <a:r>
                  <a:rPr lang="en-US" altLang="zh-CN" dirty="0"/>
                  <a:t> * </a:t>
                </a:r>
                <a:r>
                  <a:rPr lang="en-US" altLang="zh-CN" dirty="0" err="1"/>
                  <a:t>light_specular</a:t>
                </a:r>
                <a:r>
                  <a:rPr lang="en-US" altLang="zh-CN" dirty="0"/>
                  <a:t> * </a:t>
                </a:r>
                <a:r>
                  <a:rPr lang="en-US" altLang="zh-CN" dirty="0" err="1"/>
                  <a:t>material_specular</a:t>
                </a:r>
                <a:r>
                  <a:rPr lang="zh-CN"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8875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发射</a:t>
            </a:r>
            <a:r>
              <a:rPr lang="zh-CN" altLang="zh-CN" b="1" dirty="0" smtClean="0"/>
              <a:t>光</a:t>
            </a:r>
            <a:endParaRPr lang="zh-CN" altLang="en-US" dirty="0"/>
          </a:p>
        </p:txBody>
      </p:sp>
      <p:sp>
        <p:nvSpPr>
          <p:cNvPr id="3" name="内容占位符 2"/>
          <p:cNvSpPr>
            <a:spLocks noGrp="1"/>
          </p:cNvSpPr>
          <p:nvPr>
            <p:ph idx="1"/>
          </p:nvPr>
        </p:nvSpPr>
        <p:spPr/>
        <p:txBody>
          <a:bodyPr>
            <a:normAutofit/>
          </a:bodyPr>
          <a:lstStyle/>
          <a:p>
            <a:r>
              <a:rPr lang="zh-CN" altLang="zh-CN" dirty="0" smtClean="0"/>
              <a:t>材质</a:t>
            </a:r>
            <a:r>
              <a:rPr lang="zh-CN" altLang="zh-CN" dirty="0"/>
              <a:t>发射光用来模拟发光</a:t>
            </a:r>
            <a:r>
              <a:rPr lang="zh-CN" altLang="zh-CN" dirty="0" smtClean="0"/>
              <a:t>物体</a:t>
            </a:r>
            <a:endParaRPr lang="en-US" altLang="zh-CN" dirty="0"/>
          </a:p>
          <a:p>
            <a:r>
              <a:rPr lang="zh-CN" altLang="zh-CN" dirty="0" smtClean="0"/>
              <a:t>在</a:t>
            </a:r>
            <a:r>
              <a:rPr lang="en-US" altLang="zh-CN" dirty="0"/>
              <a:t>OpenGL</a:t>
            </a:r>
            <a:r>
              <a:rPr lang="zh-CN" altLang="zh-CN" dirty="0"/>
              <a:t>光照模型中，表面的发射光增加了物体的亮度，它不受光源的影响，另外，发射光不给整个场景中增加</a:t>
            </a:r>
            <a:r>
              <a:rPr lang="zh-CN" altLang="zh-CN" dirty="0" smtClean="0"/>
              <a:t>光线</a:t>
            </a:r>
            <a:endParaRPr lang="zh-CN" altLang="en-US" dirty="0"/>
          </a:p>
        </p:txBody>
      </p:sp>
    </p:spTree>
    <p:extLst>
      <p:ext uri="{BB962C8B-B14F-4D97-AF65-F5344CB8AC3E}">
        <p14:creationId xmlns:p14="http://schemas.microsoft.com/office/powerpoint/2010/main" val="3487199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局部光照明合成</a:t>
            </a:r>
            <a:r>
              <a:rPr lang="zh-CN" altLang="zh-CN" b="1" dirty="0" smtClean="0"/>
              <a:t>算法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zh-CN" altLang="zh-CN" dirty="0" smtClean="0"/>
                  <a:t>在</a:t>
                </a:r>
                <a:r>
                  <a:rPr lang="zh-CN" altLang="zh-CN" dirty="0"/>
                  <a:t>局部光照明中，最终呈现到计算机屏幕上的顶点颜色是由模型的材质和光照共同决定的，结合前面介绍的内容和</a:t>
                </a:r>
                <a:r>
                  <a:rPr lang="en-US" altLang="zh-CN" dirty="0" err="1"/>
                  <a:t>Phong</a:t>
                </a:r>
                <a:r>
                  <a:rPr lang="zh-CN" altLang="zh-CN" dirty="0"/>
                  <a:t>光照模型，总的计算方法如下：</a:t>
                </a:r>
              </a:p>
              <a:p>
                <a14:m>
                  <m:oMath xmlns:m="http://schemas.openxmlformats.org/officeDocument/2006/math">
                    <m:r>
                      <a:rPr lang="zh-CN" altLang="zh-CN">
                        <a:latin typeface="Cambria Math"/>
                      </a:rPr>
                      <m:t>顶点颜色</m:t>
                    </m:r>
                    <m:r>
                      <a:rPr lang="en-US" altLang="zh-CN">
                        <a:latin typeface="Cambria Math"/>
                      </a:rPr>
                      <m:t>=</m:t>
                    </m:r>
                    <m:r>
                      <a:rPr lang="zh-CN" altLang="zh-CN">
                        <a:latin typeface="Cambria Math"/>
                      </a:rPr>
                      <m:t>顶点的发射光颜色</m:t>
                    </m:r>
                    <m:r>
                      <a:rPr lang="en-US" altLang="zh-CN">
                        <a:latin typeface="Cambria Math"/>
                      </a:rPr>
                      <m:t>+</m:t>
                    </m:r>
                    <m:r>
                      <a:rPr lang="zh-CN" altLang="zh-CN">
                        <a:latin typeface="Cambria Math"/>
                      </a:rPr>
                      <m:t>全局环境光与材质的环境光属性</m:t>
                    </m:r>
                    <m:r>
                      <a:rPr lang="en-US" altLang="zh-CN">
                        <a:latin typeface="Cambria Math"/>
                      </a:rPr>
                      <m:t>+</m:t>
                    </m:r>
                    <m:r>
                      <a:rPr lang="zh-CN" altLang="zh-CN">
                        <a:latin typeface="Cambria Math"/>
                      </a:rPr>
                      <m:t>光源贡献</m:t>
                    </m:r>
                  </m:oMath>
                </a14:m>
                <a:endParaRPr lang="zh-CN" altLang="zh-CN" dirty="0"/>
              </a:p>
              <a:p>
                <a:r>
                  <a:rPr lang="zh-CN" altLang="zh-CN" dirty="0" smtClean="0"/>
                  <a:t>顶点</a:t>
                </a:r>
                <a:r>
                  <a:rPr lang="zh-CN" altLang="zh-CN" dirty="0"/>
                  <a:t>的发射光颜色即</a:t>
                </a:r>
                <a:r>
                  <a:rPr lang="en-US" altLang="zh-CN" dirty="0" err="1"/>
                  <a:t>glMaterialfv</a:t>
                </a:r>
                <a:r>
                  <a:rPr lang="en-US" altLang="zh-CN" dirty="0"/>
                  <a:t>()</a:t>
                </a:r>
                <a:r>
                  <a:rPr lang="zh-CN" altLang="zh-CN" dirty="0"/>
                  <a:t>中的</a:t>
                </a:r>
                <a:r>
                  <a:rPr lang="en-US" altLang="zh-CN" dirty="0"/>
                  <a:t>GL_EMISSION</a:t>
                </a:r>
                <a:r>
                  <a:rPr lang="zh-CN" altLang="zh-CN" dirty="0"/>
                  <a:t>值</a:t>
                </a:r>
              </a:p>
              <a:p>
                <a:r>
                  <a:rPr lang="zh-CN" altLang="zh-CN" dirty="0"/>
                  <a:t>光源的贡献</a:t>
                </a:r>
                <a:r>
                  <a:rPr lang="en-US" altLang="zh-CN" dirty="0"/>
                  <a:t> = </a:t>
                </a:r>
                <a:r>
                  <a:rPr lang="zh-CN" altLang="zh-CN" dirty="0"/>
                  <a:t>衰减因子</a:t>
                </a:r>
                <a:r>
                  <a:rPr lang="en-US" altLang="zh-CN" dirty="0"/>
                  <a:t>*</a:t>
                </a:r>
                <a:r>
                  <a:rPr lang="zh-CN" altLang="zh-CN" dirty="0"/>
                  <a:t>聚光效果</a:t>
                </a:r>
                <a:r>
                  <a:rPr lang="en-US" altLang="zh-CN" dirty="0"/>
                  <a:t>*</a:t>
                </a:r>
                <a:r>
                  <a:rPr lang="zh-CN" altLang="zh-CN" dirty="0"/>
                  <a:t>（环境光＋散射光＋镜面反射光</a:t>
                </a:r>
                <a:r>
                  <a:rPr lang="zh-CN" altLang="zh-CN"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74" t="-3770" b="-3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0430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局部光照明模型中，对最终像素颜色产生影响的光有？</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环境光</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60389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漫反射光</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31182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镜面反射光</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828800" y="363259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自发光</a:t>
            </a:r>
            <a:endParaRPr lang="zh-CN" altLang="en-US" sz="2600" dirty="0">
              <a:solidFill>
                <a:srgbClr val="000000"/>
              </a:solidFill>
              <a:latin typeface="Microsoft Yahei"/>
              <a:ea typeface="Microsoft Yahei"/>
              <a:sym typeface="Microsoft Yahei"/>
            </a:endParaRPr>
          </a:p>
        </p:txBody>
      </p:sp>
      <p:sp>
        <p:nvSpPr>
          <p:cNvPr id="10" name="矩形 9"/>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矩形 10"/>
          <p:cNvSpPr>
            <a:spLocks noChangeAspect="1"/>
          </p:cNvSpPr>
          <p:nvPr>
            <p:custDataLst>
              <p:tags r:id="rId8"/>
            </p:custDataLst>
          </p:nvPr>
        </p:nvSpPr>
        <p:spPr>
          <a:xfrm>
            <a:off x="1178719" y="2652117"/>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矩形 11"/>
          <p:cNvSpPr>
            <a:spLocks noChangeAspect="1"/>
          </p:cNvSpPr>
          <p:nvPr>
            <p:custDataLst>
              <p:tags r:id="rId9"/>
            </p:custDataLst>
          </p:nvPr>
        </p:nvSpPr>
        <p:spPr>
          <a:xfrm>
            <a:off x="1178719" y="31664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矩形 12"/>
          <p:cNvSpPr>
            <a:spLocks noChangeAspect="1"/>
          </p:cNvSpPr>
          <p:nvPr>
            <p:custDataLst>
              <p:tags r:id="rId10"/>
            </p:custDataLst>
          </p:nvPr>
        </p:nvSpPr>
        <p:spPr>
          <a:xfrm>
            <a:off x="1178719" y="3680817"/>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sp>
        <p:nvSpPr>
          <p:cNvPr id="21" name="TextBox 20"/>
          <p:cNvSpPr txBox="1"/>
          <p:nvPr>
            <p:custDataLst>
              <p:tags r:id="rId12"/>
            </p:custDataLst>
          </p:nvPr>
        </p:nvSpPr>
        <p:spPr>
          <a:xfrm>
            <a:off x="1828800" y="41469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折射光</a:t>
            </a:r>
            <a:endParaRPr lang="zh-CN" altLang="en-US" sz="2600" dirty="0">
              <a:solidFill>
                <a:srgbClr val="000000"/>
              </a:solidFill>
              <a:latin typeface="Microsoft Yahei"/>
              <a:ea typeface="Microsoft Yahei"/>
              <a:sym typeface="Microsoft Yahei"/>
            </a:endParaRPr>
          </a:p>
        </p:txBody>
      </p:sp>
      <p:sp>
        <p:nvSpPr>
          <p:cNvPr id="22" name="矩形 21"/>
          <p:cNvSpPr>
            <a:spLocks noChangeAspect="1"/>
          </p:cNvSpPr>
          <p:nvPr>
            <p:custDataLst>
              <p:tags r:id="rId13"/>
            </p:custDataLst>
          </p:nvPr>
        </p:nvSpPr>
        <p:spPr>
          <a:xfrm>
            <a:off x="1178719" y="4195167"/>
            <a:ext cx="385762" cy="385763"/>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E</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4"/>
            </p:custDataLst>
          </p:nvPr>
        </p:nvGrpSpPr>
        <p:grpSpPr>
          <a:xfrm>
            <a:off x="0" y="0"/>
            <a:ext cx="9144000" cy="635000"/>
            <a:chOff x="0" y="0"/>
            <a:chExt cx="9144000" cy="635000"/>
          </a:xfrm>
        </p:grpSpPr>
        <p:sp>
          <p:nvSpPr>
            <p:cNvPr id="15" name="TitleBackground"/>
            <p:cNvSpPr/>
            <p:nvPr>
              <p:custDataLst>
                <p:tags r:id="rId16"/>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7"/>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多选题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29249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其它光照明</a:t>
            </a:r>
            <a:r>
              <a:rPr lang="zh-CN" altLang="zh-CN" b="1" dirty="0" smtClean="0"/>
              <a:t>模型</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zh-CN" dirty="0" smtClean="0"/>
              <a:t>基于</a:t>
            </a:r>
            <a:r>
              <a:rPr lang="zh-CN" altLang="zh-CN" dirty="0"/>
              <a:t>光照效果分析和实验数据总结得出的光照模型称之为经验模型，早期的光照模型多为</a:t>
            </a:r>
            <a:r>
              <a:rPr lang="zh-CN" altLang="zh-CN" dirty="0" smtClean="0"/>
              <a:t>经验模型</a:t>
            </a:r>
            <a:endParaRPr lang="en-US" altLang="zh-CN" dirty="0" smtClean="0"/>
          </a:p>
          <a:p>
            <a:pPr lvl="1"/>
            <a:r>
              <a:rPr lang="zh-CN" altLang="zh-CN" dirty="0" smtClean="0"/>
              <a:t>如</a:t>
            </a:r>
            <a:r>
              <a:rPr lang="en-US" altLang="zh-CN" dirty="0"/>
              <a:t>Lambert</a:t>
            </a:r>
            <a:r>
              <a:rPr lang="zh-CN" altLang="zh-CN" dirty="0"/>
              <a:t>漫反射光照模型、</a:t>
            </a:r>
            <a:r>
              <a:rPr lang="en-US" altLang="zh-CN" dirty="0" err="1"/>
              <a:t>Phong</a:t>
            </a:r>
            <a:r>
              <a:rPr lang="zh-CN" altLang="zh-CN" dirty="0"/>
              <a:t>镜面反射</a:t>
            </a:r>
            <a:r>
              <a:rPr lang="zh-CN" altLang="zh-CN" dirty="0" smtClean="0"/>
              <a:t>光照模型</a:t>
            </a:r>
            <a:endParaRPr lang="en-US" altLang="zh-CN" dirty="0" smtClean="0"/>
          </a:p>
          <a:p>
            <a:r>
              <a:rPr lang="zh-CN" altLang="zh-CN" dirty="0" smtClean="0"/>
              <a:t>基于</a:t>
            </a:r>
            <a:r>
              <a:rPr lang="zh-CN" altLang="zh-CN" dirty="0"/>
              <a:t>物理学中的能量辐射原理发展起来的更加符合光能物理属性的光照模型称之为物理模型，如</a:t>
            </a:r>
            <a:r>
              <a:rPr lang="en-US" altLang="zh-CN" dirty="0"/>
              <a:t>Torrance-Sparrow</a:t>
            </a:r>
            <a:r>
              <a:rPr lang="zh-CN" altLang="zh-CN" dirty="0"/>
              <a:t>光照模型、</a:t>
            </a:r>
            <a:r>
              <a:rPr lang="en-US" altLang="zh-CN" dirty="0"/>
              <a:t>Cook-Torrance</a:t>
            </a:r>
            <a:r>
              <a:rPr lang="zh-CN" altLang="zh-CN" dirty="0"/>
              <a:t>光照模型。</a:t>
            </a:r>
          </a:p>
          <a:p>
            <a:pPr latinLnBrk="1"/>
            <a:r>
              <a:rPr lang="en-US" altLang="zh-CN" dirty="0" smtClean="0"/>
              <a:t>Torrance-Sparrow</a:t>
            </a:r>
            <a:r>
              <a:rPr lang="zh-CN" altLang="zh-CN" dirty="0"/>
              <a:t>、</a:t>
            </a:r>
            <a:r>
              <a:rPr lang="en-US" altLang="zh-CN" dirty="0"/>
              <a:t>Cook-Torrance </a:t>
            </a:r>
            <a:r>
              <a:rPr lang="zh-CN" altLang="zh-CN" dirty="0"/>
              <a:t>模型是对</a:t>
            </a:r>
            <a:r>
              <a:rPr lang="en-US" altLang="zh-CN" dirty="0" err="1"/>
              <a:t>Phong</a:t>
            </a:r>
            <a:r>
              <a:rPr lang="zh-CN" altLang="zh-CN" dirty="0"/>
              <a:t>模型的改进，</a:t>
            </a:r>
            <a:r>
              <a:rPr lang="en-US" altLang="zh-CN" dirty="0"/>
              <a:t>Torrance-Sparrow</a:t>
            </a:r>
            <a:r>
              <a:rPr lang="zh-CN" altLang="zh-CN" dirty="0"/>
              <a:t>包含了反映表面材料属性的双向反射率和光束入射的立体角，而其中双向镜面反射率与物体表面的微平面分布有关，对粗糙表面的光反射是建立在几何光学的基础上，从而能反映出物体表面的粗糙程度，它适用于表面粗糙程度大于入射光波长的情况，该模型假定镜面反射光由这些微平面一次反射形成，而漫反射则是这些微平面多重反射和内部散射的</a:t>
            </a:r>
            <a:r>
              <a:rPr lang="zh-CN" altLang="zh-CN" dirty="0" smtClean="0"/>
              <a:t>结果</a:t>
            </a:r>
            <a:endParaRPr lang="en-US" altLang="zh-CN" dirty="0" smtClean="0"/>
          </a:p>
          <a:p>
            <a:pPr latinLnBrk="1"/>
            <a:r>
              <a:rPr lang="en-US" altLang="zh-CN" dirty="0" smtClean="0"/>
              <a:t>Cook-Torrance</a:t>
            </a:r>
            <a:r>
              <a:rPr lang="zh-CN" altLang="zh-CN" dirty="0"/>
              <a:t>的改进在于它吸收了</a:t>
            </a:r>
            <a:r>
              <a:rPr lang="en-US" altLang="zh-CN" dirty="0"/>
              <a:t>Torrance-Sparrow</a:t>
            </a:r>
            <a:r>
              <a:rPr lang="zh-CN" altLang="zh-CN" dirty="0"/>
              <a:t>模型求得表面的镜面反射率函数的思路，高光部分基于</a:t>
            </a:r>
            <a:r>
              <a:rPr lang="en-US" altLang="zh-CN" dirty="0"/>
              <a:t>Fresnel</a:t>
            </a:r>
            <a:r>
              <a:rPr lang="zh-CN" altLang="zh-CN" dirty="0"/>
              <a:t>定律来描述，具体计算采用基于光谱采样的技术。</a:t>
            </a:r>
          </a:p>
          <a:p>
            <a:endParaRPr lang="zh-CN" altLang="en-US" dirty="0"/>
          </a:p>
        </p:txBody>
      </p:sp>
    </p:spTree>
    <p:extLst>
      <p:ext uri="{BB962C8B-B14F-4D97-AF65-F5344CB8AC3E}">
        <p14:creationId xmlns:p14="http://schemas.microsoft.com/office/powerpoint/2010/main" val="2744929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32500" lnSpcReduction="20000"/>
          </a:bodyPr>
          <a:lstStyle/>
          <a:p>
            <a:r>
              <a:rPr lang="zh-CN" altLang="zh-CN" dirty="0" smtClean="0"/>
              <a:t>光源</a:t>
            </a:r>
            <a:r>
              <a:rPr lang="en-US" altLang="zh-CN" dirty="0"/>
              <a:t>	</a:t>
            </a:r>
            <a:endParaRPr lang="zh-CN" altLang="zh-CN" dirty="0"/>
          </a:p>
          <a:p>
            <a:pPr lvl="1"/>
            <a:r>
              <a:rPr lang="zh-CN" altLang="zh-CN" dirty="0"/>
              <a:t>点光源</a:t>
            </a:r>
          </a:p>
          <a:p>
            <a:pPr lvl="1"/>
            <a:r>
              <a:rPr lang="zh-CN" altLang="zh-CN" dirty="0"/>
              <a:t>聚光灯</a:t>
            </a:r>
          </a:p>
          <a:p>
            <a:pPr lvl="1"/>
            <a:r>
              <a:rPr lang="zh-CN" altLang="zh-CN" dirty="0"/>
              <a:t>平行光</a:t>
            </a:r>
          </a:p>
          <a:p>
            <a:pPr lvl="1"/>
            <a:r>
              <a:rPr lang="zh-CN" altLang="zh-CN" dirty="0"/>
              <a:t>面光源</a:t>
            </a:r>
          </a:p>
          <a:p>
            <a:r>
              <a:rPr lang="zh-CN" altLang="zh-CN" dirty="0"/>
              <a:t>局部光照明模型</a:t>
            </a:r>
          </a:p>
          <a:p>
            <a:pPr lvl="1"/>
            <a:r>
              <a:rPr lang="zh-CN" altLang="zh-CN" dirty="0"/>
              <a:t>环境光</a:t>
            </a:r>
          </a:p>
          <a:p>
            <a:pPr lvl="1"/>
            <a:r>
              <a:rPr lang="zh-CN" altLang="zh-CN" dirty="0"/>
              <a:t>漫反射光</a:t>
            </a:r>
          </a:p>
          <a:p>
            <a:pPr lvl="1"/>
            <a:r>
              <a:rPr lang="zh-CN" altLang="zh-CN" dirty="0"/>
              <a:t>镜面高光</a:t>
            </a:r>
          </a:p>
          <a:p>
            <a:pPr lvl="1"/>
            <a:r>
              <a:rPr lang="zh-CN" altLang="zh-CN" dirty="0"/>
              <a:t>发射光</a:t>
            </a:r>
          </a:p>
          <a:p>
            <a:pPr lvl="1"/>
            <a:r>
              <a:rPr lang="zh-CN" altLang="zh-CN" dirty="0"/>
              <a:t>局部光照明合成算法</a:t>
            </a:r>
          </a:p>
          <a:p>
            <a:pPr lvl="1"/>
            <a:r>
              <a:rPr lang="zh-CN" altLang="zh-CN" dirty="0"/>
              <a:t>其它光照明模型</a:t>
            </a:r>
          </a:p>
          <a:p>
            <a:r>
              <a:rPr lang="zh-CN" altLang="zh-CN" dirty="0"/>
              <a:t>全局光照明模型</a:t>
            </a:r>
          </a:p>
          <a:p>
            <a:pPr lvl="1"/>
            <a:r>
              <a:rPr lang="en-US" altLang="zh-CN" dirty="0" err="1"/>
              <a:t>Whitted</a:t>
            </a:r>
            <a:r>
              <a:rPr lang="zh-CN" altLang="zh-CN" dirty="0"/>
              <a:t>全局光照明模型</a:t>
            </a:r>
          </a:p>
          <a:p>
            <a:pPr lvl="1"/>
            <a:r>
              <a:rPr lang="zh-CN" altLang="zh-CN" dirty="0"/>
              <a:t>渲染方程</a:t>
            </a:r>
          </a:p>
          <a:p>
            <a:pPr lvl="1"/>
            <a:r>
              <a:rPr lang="zh-CN" altLang="zh-CN" dirty="0"/>
              <a:t>环境遮挡</a:t>
            </a:r>
          </a:p>
          <a:p>
            <a:r>
              <a:rPr lang="zh-CN" altLang="zh-CN" dirty="0"/>
              <a:t>纹理</a:t>
            </a:r>
            <a:r>
              <a:rPr lang="en-US" altLang="zh-CN" dirty="0"/>
              <a:t>	</a:t>
            </a:r>
            <a:endParaRPr lang="zh-CN" altLang="zh-CN" dirty="0"/>
          </a:p>
          <a:p>
            <a:pPr lvl="1"/>
            <a:r>
              <a:rPr lang="zh-CN" altLang="zh-CN" dirty="0"/>
              <a:t>纹理映射的原理</a:t>
            </a:r>
          </a:p>
          <a:p>
            <a:pPr lvl="1"/>
            <a:r>
              <a:rPr lang="zh-CN" altLang="zh-CN" dirty="0"/>
              <a:t>光照贴图</a:t>
            </a:r>
            <a:r>
              <a:rPr lang="en-US" altLang="zh-CN" dirty="0"/>
              <a:t>	</a:t>
            </a:r>
            <a:endParaRPr lang="zh-CN" altLang="zh-CN" dirty="0"/>
          </a:p>
          <a:p>
            <a:pPr lvl="1"/>
            <a:r>
              <a:rPr lang="zh-CN" altLang="zh-CN" dirty="0"/>
              <a:t>纹理的其他应用</a:t>
            </a:r>
          </a:p>
          <a:p>
            <a:endParaRPr lang="zh-CN" altLang="en-US" dirty="0"/>
          </a:p>
        </p:txBody>
      </p:sp>
    </p:spTree>
    <p:extLst>
      <p:ext uri="{BB962C8B-B14F-4D97-AF65-F5344CB8AC3E}">
        <p14:creationId xmlns:p14="http://schemas.microsoft.com/office/powerpoint/2010/main" val="15777392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全局光照明</a:t>
            </a:r>
            <a:r>
              <a:rPr lang="zh-CN" altLang="zh-CN" b="1" dirty="0" smtClean="0"/>
              <a:t>模型</a:t>
            </a:r>
            <a:endParaRPr lang="zh-CN" altLang="en-US" dirty="0"/>
          </a:p>
        </p:txBody>
      </p:sp>
      <p:sp>
        <p:nvSpPr>
          <p:cNvPr id="3" name="内容占位符 2"/>
          <p:cNvSpPr>
            <a:spLocks noGrp="1"/>
          </p:cNvSpPr>
          <p:nvPr>
            <p:ph idx="1"/>
          </p:nvPr>
        </p:nvSpPr>
        <p:spPr/>
        <p:txBody>
          <a:bodyPr>
            <a:normAutofit/>
          </a:bodyPr>
          <a:lstStyle/>
          <a:p>
            <a:r>
              <a:rPr lang="en-US" altLang="zh-CN" dirty="0" err="1" smtClean="0"/>
              <a:t>Phong</a:t>
            </a:r>
            <a:r>
              <a:rPr lang="zh-CN" altLang="zh-CN" dirty="0"/>
              <a:t>光照模型仅考虑了从光源直接发出的光线对物体表面光亮度的影响，而没有考虑光线在物体之间的相互反射和透射，因此仅用局部光照模型生成的图形在真实感上是有缺憾的，这就需要用到全局光照明模型。</a:t>
            </a:r>
          </a:p>
          <a:p>
            <a:endParaRPr lang="zh-CN" altLang="en-US" dirty="0"/>
          </a:p>
        </p:txBody>
      </p:sp>
    </p:spTree>
    <p:extLst>
      <p:ext uri="{BB962C8B-B14F-4D97-AF65-F5344CB8AC3E}">
        <p14:creationId xmlns:p14="http://schemas.microsoft.com/office/powerpoint/2010/main" val="7861880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a:t>Whitted</a:t>
            </a:r>
            <a:r>
              <a:rPr lang="zh-CN" altLang="zh-CN" b="1" dirty="0"/>
              <a:t>全局光照明</a:t>
            </a:r>
            <a:r>
              <a:rPr lang="zh-CN" altLang="zh-CN" b="1" dirty="0" smtClean="0"/>
              <a:t>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zh-CN" altLang="zh-CN" dirty="0" smtClean="0"/>
                  <a:t>为</a:t>
                </a:r>
                <a:r>
                  <a:rPr lang="zh-CN" altLang="zh-CN" dirty="0"/>
                  <a:t>模拟现实世界中景物表面之间的镜面反射和透射现象，</a:t>
                </a:r>
                <a:r>
                  <a:rPr lang="en-US" altLang="zh-CN" dirty="0" err="1"/>
                  <a:t>T.Whitted</a:t>
                </a:r>
                <a:r>
                  <a:rPr lang="zh-CN" altLang="zh-CN" dirty="0"/>
                  <a:t>假设从某一观察方向</a:t>
                </a:r>
                <a:r>
                  <a:rPr lang="en-US" altLang="zh-CN" dirty="0"/>
                  <a:t>V</a:t>
                </a:r>
                <a:r>
                  <a:rPr lang="zh-CN" altLang="zh-CN" dirty="0"/>
                  <a:t>所观察到的物体表面某点</a:t>
                </a:r>
                <a:r>
                  <a:rPr lang="en-US" altLang="zh-CN" dirty="0"/>
                  <a:t>P</a:t>
                </a:r>
                <a:r>
                  <a:rPr lang="zh-CN" altLang="zh-CN" dirty="0"/>
                  <a:t>的光亮度自于三方面（该模型被称为</a:t>
                </a:r>
                <a:r>
                  <a:rPr lang="en-US" altLang="zh-CN" dirty="0" err="1"/>
                  <a:t>Whitted</a:t>
                </a:r>
                <a:r>
                  <a:rPr lang="zh-CN" altLang="zh-CN" dirty="0"/>
                  <a:t>全局光照明</a:t>
                </a:r>
                <a:r>
                  <a:rPr lang="zh-CN" altLang="zh-CN" dirty="0" smtClean="0"/>
                  <a:t>模型</a:t>
                </a:r>
                <a:endParaRPr lang="en-US" altLang="zh-CN" dirty="0" smtClean="0"/>
              </a:p>
              <a:p>
                <a:pPr lvl="0"/>
                <a:r>
                  <a:rPr lang="zh-CN" altLang="zh-CN" dirty="0" smtClean="0"/>
                  <a:t>光源</a:t>
                </a:r>
                <a:r>
                  <a:rPr lang="zh-CN" altLang="zh-CN" dirty="0"/>
                  <a:t>直接照射直接引起的反射光亮度</a:t>
                </a:r>
                <a14:m>
                  <m:oMath xmlns:m="http://schemas.openxmlformats.org/officeDocument/2006/math">
                    <m:sSub>
                      <m:sSubPr>
                        <m:ctrlPr>
                          <a:rPr lang="zh-CN" altLang="zh-CN" i="1">
                            <a:latin typeface="Cambria Math"/>
                          </a:rPr>
                        </m:ctrlPr>
                      </m:sSubPr>
                      <m:e>
                        <m:r>
                          <m:rPr>
                            <m:sty m:val="p"/>
                          </m:rPr>
                          <a:rPr lang="en-US" altLang="zh-CN">
                            <a:latin typeface="Cambria Math"/>
                          </a:rPr>
                          <m:t>I</m:t>
                        </m:r>
                      </m:e>
                      <m:sub>
                        <m:r>
                          <m:rPr>
                            <m:sty m:val="p"/>
                          </m:rPr>
                          <a:rPr lang="en-US" altLang="zh-CN">
                            <a:latin typeface="Cambria Math"/>
                          </a:rPr>
                          <m:t>c</m:t>
                        </m:r>
                      </m:sub>
                    </m:sSub>
                  </m:oMath>
                </a14:m>
                <a:r>
                  <a:rPr lang="zh-CN" altLang="zh-CN" dirty="0"/>
                  <a:t>；</a:t>
                </a:r>
              </a:p>
              <a:p>
                <a:pPr lvl="0"/>
                <a:r>
                  <a:rPr lang="zh-CN" altLang="zh-CN" dirty="0"/>
                  <a:t>沿</a:t>
                </a:r>
                <a14:m>
                  <m:oMath xmlns:m="http://schemas.openxmlformats.org/officeDocument/2006/math">
                    <m:r>
                      <m:rPr>
                        <m:sty m:val="p"/>
                      </m:rPr>
                      <a:rPr lang="en-US" altLang="zh-CN">
                        <a:latin typeface="Cambria Math"/>
                      </a:rPr>
                      <m:t>V</m:t>
                    </m:r>
                  </m:oMath>
                </a14:m>
                <a:r>
                  <a:rPr lang="zh-CN" altLang="zh-CN" dirty="0"/>
                  <a:t>的镜面反射方向</a:t>
                </a:r>
                <a:r>
                  <a:rPr lang="en-US" altLang="zh-CN" dirty="0"/>
                  <a:t>R</a:t>
                </a:r>
                <a:r>
                  <a:rPr lang="zh-CN" altLang="zh-CN" dirty="0"/>
                  <a:t>入射的环境光</a:t>
                </a:r>
                <a14:m>
                  <m:oMath xmlns:m="http://schemas.openxmlformats.org/officeDocument/2006/math">
                    <m:sSub>
                      <m:sSubPr>
                        <m:ctrlPr>
                          <a:rPr lang="zh-CN" altLang="zh-CN" i="1">
                            <a:latin typeface="Cambria Math"/>
                          </a:rPr>
                        </m:ctrlPr>
                      </m:sSubPr>
                      <m:e>
                        <m:r>
                          <m:rPr>
                            <m:sty m:val="p"/>
                          </m:rPr>
                          <a:rPr lang="en-US" altLang="zh-CN">
                            <a:latin typeface="Cambria Math"/>
                          </a:rPr>
                          <m:t>I</m:t>
                        </m:r>
                      </m:e>
                      <m:sub>
                        <m:r>
                          <m:rPr>
                            <m:sty m:val="p"/>
                          </m:rPr>
                          <a:rPr lang="en-US" altLang="zh-CN">
                            <a:latin typeface="Cambria Math"/>
                          </a:rPr>
                          <m:t>s</m:t>
                        </m:r>
                      </m:sub>
                    </m:sSub>
                  </m:oMath>
                </a14:m>
                <a:r>
                  <a:rPr lang="zh-CN" altLang="zh-CN" dirty="0"/>
                  <a:t>在表面产生的镜面反射光；</a:t>
                </a:r>
              </a:p>
              <a:p>
                <a:pPr lvl="0"/>
                <a:r>
                  <a:rPr lang="zh-CN" altLang="zh-CN" dirty="0"/>
                  <a:t>沿</a:t>
                </a:r>
                <a:r>
                  <a:rPr lang="en-US" altLang="zh-CN" dirty="0"/>
                  <a:t>V</a:t>
                </a:r>
                <a:r>
                  <a:rPr lang="zh-CN" altLang="zh-CN" dirty="0"/>
                  <a:t>的规则透射方向</a:t>
                </a:r>
                <a:r>
                  <a:rPr lang="en-US" altLang="zh-CN" dirty="0"/>
                  <a:t>T</a:t>
                </a:r>
                <a:r>
                  <a:rPr lang="zh-CN" altLang="zh-CN" dirty="0"/>
                  <a:t>入射的环境光</a:t>
                </a:r>
                <a14:m>
                  <m:oMath xmlns:m="http://schemas.openxmlformats.org/officeDocument/2006/math">
                    <m:sSub>
                      <m:sSubPr>
                        <m:ctrlPr>
                          <a:rPr lang="zh-CN" altLang="zh-CN" i="1">
                            <a:latin typeface="Cambria Math"/>
                          </a:rPr>
                        </m:ctrlPr>
                      </m:sSubPr>
                      <m:e>
                        <m:r>
                          <m:rPr>
                            <m:sty m:val="p"/>
                          </m:rPr>
                          <a:rPr lang="en-US" altLang="zh-CN">
                            <a:latin typeface="Cambria Math"/>
                          </a:rPr>
                          <m:t>I</m:t>
                        </m:r>
                      </m:e>
                      <m:sub>
                        <m:r>
                          <m:rPr>
                            <m:sty m:val="p"/>
                          </m:rPr>
                          <a:rPr lang="en-US" altLang="zh-CN">
                            <a:latin typeface="Cambria Math"/>
                          </a:rPr>
                          <m:t>t</m:t>
                        </m:r>
                      </m:sub>
                    </m:sSub>
                  </m:oMath>
                </a14:m>
                <a:r>
                  <a:rPr lang="zh-CN" altLang="zh-CN" dirty="0"/>
                  <a:t>通过投射在表面上产生的规则投射光。</a:t>
                </a:r>
              </a:p>
              <a:p>
                <a:r>
                  <a:rPr lang="zh-CN" altLang="zh-CN" dirty="0"/>
                  <a:t>在此基础上发展起来的光线跟踪算法目前已经成了工业渲染的必备工具，由于这种方法可以获得多次反射和折射的效果，因此得到的光照效果更为真实。</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r="-42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5520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61" name="Picture 1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934330" y="1509784"/>
            <a:ext cx="5275339" cy="2774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0468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辐射度算法是继光线跟踪算法之后真实感图形绘制的又一重要</a:t>
            </a:r>
            <a:r>
              <a:rPr lang="zh-CN" altLang="zh-CN" dirty="0" smtClean="0"/>
              <a:t>算法</a:t>
            </a:r>
            <a:endParaRPr lang="en-US" altLang="zh-CN" dirty="0" smtClean="0"/>
          </a:p>
          <a:p>
            <a:r>
              <a:rPr lang="zh-CN" altLang="zh-CN" dirty="0" smtClean="0"/>
              <a:t>与</a:t>
            </a:r>
            <a:r>
              <a:rPr lang="zh-CN" altLang="zh-CN" dirty="0"/>
              <a:t>光线跟踪算法相比，辐射度算法对于景物表面漫射光的模拟更精确，且对于给定场景，其光能分布只需计算一次，这使得它更适合于需要实时绘制的</a:t>
            </a:r>
            <a:r>
              <a:rPr lang="zh-CN" altLang="zh-CN" dirty="0" smtClean="0"/>
              <a:t>场合</a:t>
            </a:r>
            <a:endParaRPr lang="en-US" altLang="zh-CN" dirty="0" smtClean="0"/>
          </a:p>
          <a:p>
            <a:r>
              <a:rPr lang="zh-CN" altLang="zh-CN" dirty="0" smtClean="0"/>
              <a:t>另外</a:t>
            </a:r>
            <a:r>
              <a:rPr lang="zh-CN" altLang="zh-CN" dirty="0"/>
              <a:t>辐射度算法很容易处理面光源，因此能自然地生成软</a:t>
            </a:r>
            <a:r>
              <a:rPr lang="zh-CN" altLang="zh-CN" dirty="0" smtClean="0"/>
              <a:t>影</a:t>
            </a:r>
            <a:endParaRPr lang="en-US" altLang="zh-CN" dirty="0" smtClean="0"/>
          </a:p>
          <a:p>
            <a:r>
              <a:rPr lang="zh-CN" altLang="zh-CN" dirty="0" smtClean="0"/>
              <a:t>然而</a:t>
            </a:r>
            <a:r>
              <a:rPr lang="zh-CN" altLang="zh-CN" dirty="0"/>
              <a:t>，经典辐射度算法只适用于理想漫反射场景，它很难模拟镜面反射和投射现象。 </a:t>
            </a:r>
          </a:p>
          <a:p>
            <a:endParaRPr lang="zh-CN" altLang="en-US" dirty="0"/>
          </a:p>
        </p:txBody>
      </p:sp>
    </p:spTree>
    <p:extLst>
      <p:ext uri="{BB962C8B-B14F-4D97-AF65-F5344CB8AC3E}">
        <p14:creationId xmlns:p14="http://schemas.microsoft.com/office/powerpoint/2010/main" val="1714370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渲染</a:t>
            </a:r>
            <a:r>
              <a:rPr lang="zh-CN" altLang="zh-CN" b="1" dirty="0" smtClean="0"/>
              <a:t>方程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47500" lnSpcReduction="20000"/>
              </a:bodyPr>
              <a:lstStyle/>
              <a:p>
                <a:r>
                  <a:rPr lang="zh-CN" altLang="zh-CN" dirty="0" smtClean="0"/>
                  <a:t>对于</a:t>
                </a:r>
                <a:r>
                  <a:rPr lang="zh-CN" altLang="zh-CN" dirty="0"/>
                  <a:t>体数据的渲染（比如云、毛发等），</a:t>
                </a:r>
                <a:r>
                  <a:rPr lang="en-US" altLang="zh-CN" dirty="0" err="1"/>
                  <a:t>Kajia</a:t>
                </a:r>
                <a:r>
                  <a:rPr lang="en-US" altLang="zh-CN" dirty="0"/>
                  <a:t> </a:t>
                </a:r>
                <a:r>
                  <a:rPr lang="zh-CN" altLang="zh-CN" dirty="0"/>
                  <a:t>在</a:t>
                </a:r>
                <a:r>
                  <a:rPr lang="en-US" altLang="zh-CN" dirty="0"/>
                  <a:t> 1986 </a:t>
                </a:r>
                <a:r>
                  <a:rPr lang="zh-CN" altLang="zh-CN" dirty="0"/>
                  <a:t>年提出了渲染方程 </a:t>
                </a:r>
                <a:r>
                  <a:rPr lang="en-US" altLang="zh-CN" dirty="0"/>
                  <a:t>(rendering equation) </a:t>
                </a:r>
                <a:r>
                  <a:rPr lang="zh-CN" altLang="zh-CN" dirty="0"/>
                  <a:t>： </a:t>
                </a:r>
              </a:p>
              <a:p>
                <a14:m>
                  <m:oMath xmlns:m="http://schemas.openxmlformats.org/officeDocument/2006/math">
                    <m:sSub>
                      <m:sSubPr>
                        <m:ctrlPr>
                          <a:rPr lang="zh-CN" altLang="zh-CN" i="1">
                            <a:latin typeface="Cambria Math"/>
                          </a:rPr>
                        </m:ctrlPr>
                      </m:sSubPr>
                      <m:e>
                        <m:r>
                          <m:rPr>
                            <m:sty m:val="p"/>
                          </m:rPr>
                          <a:rPr lang="en-US" altLang="zh-CN">
                            <a:latin typeface="Cambria Math"/>
                          </a:rPr>
                          <m:t>L</m:t>
                        </m:r>
                      </m:e>
                      <m:sub>
                        <m:r>
                          <a:rPr lang="en-US" altLang="zh-CN">
                            <a:latin typeface="Cambria Math"/>
                          </a:rPr>
                          <m:t>0</m:t>
                        </m:r>
                      </m:sub>
                    </m:sSub>
                    <m:d>
                      <m:dPr>
                        <m:ctrlPr>
                          <a:rPr lang="zh-CN" altLang="zh-CN" i="1">
                            <a:latin typeface="Cambria Math"/>
                          </a:rPr>
                        </m:ctrlPr>
                      </m:dPr>
                      <m:e>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w</m:t>
                            </m:r>
                          </m:e>
                          <m:sub>
                            <m:r>
                              <a:rPr lang="en-US" altLang="zh-CN">
                                <a:latin typeface="Cambria Math"/>
                              </a:rPr>
                              <m:t>0</m:t>
                            </m:r>
                          </m:sub>
                        </m:sSub>
                      </m:e>
                    </m:d>
                    <m:r>
                      <a:rPr lang="en-US" altLang="zh-CN">
                        <a:latin typeface="Cambria Math"/>
                      </a:rPr>
                      <m:t>=</m:t>
                    </m:r>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e</m:t>
                        </m:r>
                      </m:sub>
                    </m:sSub>
                    <m:d>
                      <m:dPr>
                        <m:ctrlPr>
                          <a:rPr lang="zh-CN" altLang="zh-CN" i="1">
                            <a:latin typeface="Cambria Math"/>
                          </a:rPr>
                        </m:ctrlPr>
                      </m:dPr>
                      <m:e>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w</m:t>
                            </m:r>
                          </m:e>
                          <m:sub>
                            <m:r>
                              <a:rPr lang="en-US" altLang="zh-CN">
                                <a:latin typeface="Cambria Math"/>
                              </a:rPr>
                              <m:t>0</m:t>
                            </m:r>
                          </m:sub>
                        </m:sSub>
                      </m:e>
                    </m:d>
                    <m:r>
                      <a:rPr lang="en-US" altLang="zh-CN">
                        <a:latin typeface="Cambria Math"/>
                      </a:rPr>
                      <m:t>+</m:t>
                    </m:r>
                    <m:nary>
                      <m:naryPr>
                        <m:limLoc m:val="undOvr"/>
                        <m:subHide m:val="on"/>
                        <m:supHide m:val="on"/>
                        <m:ctrlPr>
                          <a:rPr lang="zh-CN" altLang="zh-CN" i="1">
                            <a:latin typeface="Cambria Math"/>
                          </a:rPr>
                        </m:ctrlPr>
                      </m:naryPr>
                      <m:sub/>
                      <m:sup/>
                      <m:e>
                        <m:sSub>
                          <m:sSubPr>
                            <m:ctrlPr>
                              <a:rPr lang="zh-CN" altLang="zh-CN" i="1">
                                <a:latin typeface="Cambria Math"/>
                              </a:rPr>
                            </m:ctrlPr>
                          </m:sSubPr>
                          <m:e>
                            <m:r>
                              <m:rPr>
                                <m:sty m:val="p"/>
                              </m:rPr>
                              <a:rPr lang="en-US" altLang="zh-CN">
                                <a:latin typeface="Cambria Math"/>
                              </a:rPr>
                              <m:t>f</m:t>
                            </m:r>
                          </m:e>
                          <m:sub>
                            <m:r>
                              <m:rPr>
                                <m:sty m:val="p"/>
                              </m:rPr>
                              <a:rPr lang="en-US" altLang="zh-CN">
                                <a:latin typeface="Cambria Math"/>
                              </a:rPr>
                              <m:t>r</m:t>
                            </m:r>
                          </m:sub>
                        </m:sSub>
                        <m:d>
                          <m:dPr>
                            <m:ctrlPr>
                              <a:rPr lang="zh-CN" altLang="zh-CN" i="1">
                                <a:latin typeface="Cambria Math"/>
                              </a:rPr>
                            </m:ctrlPr>
                          </m:dPr>
                          <m:e>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r>
                              <a:rPr lang="en-US" altLang="zh-CN">
                                <a:latin typeface="Cambria Math"/>
                              </a:rPr>
                              <m:t>,</m:t>
                            </m:r>
                            <m:sSub>
                              <m:sSubPr>
                                <m:ctrlPr>
                                  <a:rPr lang="zh-CN" altLang="zh-CN" i="1">
                                    <a:latin typeface="Cambria Math"/>
                                  </a:rPr>
                                </m:ctrlPr>
                              </m:sSubPr>
                              <m:e>
                                <m:r>
                                  <m:rPr>
                                    <m:sty m:val="p"/>
                                  </m:rPr>
                                  <a:rPr lang="en-US" altLang="zh-CN">
                                    <a:latin typeface="Cambria Math"/>
                                  </a:rPr>
                                  <m:t>w</m:t>
                                </m:r>
                              </m:e>
                              <m:sub>
                                <m:r>
                                  <a:rPr lang="en-US" altLang="zh-CN">
                                    <a:latin typeface="Cambria Math"/>
                                  </a:rPr>
                                  <m:t>0</m:t>
                                </m:r>
                              </m:sub>
                            </m:sSub>
                          </m:e>
                        </m:d>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i</m:t>
                            </m:r>
                          </m:sub>
                        </m:sSub>
                        <m:r>
                          <a:rPr lang="en-US" altLang="zh-CN">
                            <a:latin typeface="Cambria Math"/>
                          </a:rPr>
                          <m:t>(</m:t>
                        </m:r>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e>
                    </m:nary>
                    <m:r>
                      <a:rPr lang="en-US" altLang="zh-CN">
                        <a:latin typeface="Cambria Math"/>
                      </a:rPr>
                      <m:t>)(</m:t>
                    </m:r>
                    <m:r>
                      <m:rPr>
                        <m:sty m:val="p"/>
                      </m:rPr>
                      <a:rPr lang="en-US" altLang="zh-CN">
                        <a:latin typeface="Cambria Math"/>
                      </a:rPr>
                      <m:t>n</m:t>
                    </m:r>
                    <m:r>
                      <a:rPr lang="en-US" altLang="zh-CN">
                        <a:latin typeface="Cambria Math"/>
                      </a:rPr>
                      <m:t>∙</m:t>
                    </m:r>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r>
                      <a:rPr lang="en-US" altLang="zh-CN">
                        <a:latin typeface="Cambria Math"/>
                      </a:rPr>
                      <m:t>)</m:t>
                    </m:r>
                    <m:box>
                      <m:boxPr>
                        <m:diff m:val="on"/>
                        <m:ctrlPr>
                          <a:rPr lang="zh-CN" altLang="zh-CN" i="1">
                            <a:latin typeface="Cambria Math"/>
                          </a:rPr>
                        </m:ctrlPr>
                      </m:boxPr>
                      <m:e>
                        <m:r>
                          <m:rPr>
                            <m:sty m:val="p"/>
                          </m:rPr>
                          <a:rPr lang="en-US" altLang="zh-CN">
                            <a:latin typeface="Cambria Math"/>
                          </a:rPr>
                          <m:t>d</m:t>
                        </m:r>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e>
                    </m:box>
                  </m:oMath>
                </a14:m>
                <a:endParaRPr lang="zh-CN" altLang="zh-CN" dirty="0"/>
              </a:p>
              <a:p>
                <a:r>
                  <a:rPr lang="zh-CN" altLang="zh-CN" dirty="0"/>
                  <a:t>其中</a:t>
                </a:r>
                <a:r>
                  <a:rPr lang="en-US" altLang="zh-CN" dirty="0"/>
                  <a:t>x </a:t>
                </a:r>
                <a:r>
                  <a:rPr lang="zh-CN" altLang="zh-CN" dirty="0"/>
                  <a:t>表示入射点；</a:t>
                </a:r>
                <a14:m>
                  <m:oMath xmlns:m="http://schemas.openxmlformats.org/officeDocument/2006/math">
                    <m:sSub>
                      <m:sSubPr>
                        <m:ctrlPr>
                          <a:rPr lang="zh-CN" altLang="zh-CN" i="1">
                            <a:latin typeface="Cambria Math"/>
                          </a:rPr>
                        </m:ctrlPr>
                      </m:sSubPr>
                      <m:e>
                        <m:r>
                          <m:rPr>
                            <m:sty m:val="p"/>
                          </m:rPr>
                          <a:rPr lang="en-US" altLang="zh-CN">
                            <a:latin typeface="Cambria Math"/>
                          </a:rPr>
                          <m:t>L</m:t>
                        </m:r>
                      </m:e>
                      <m:sub>
                        <m:r>
                          <a:rPr lang="en-US" altLang="zh-CN">
                            <a:latin typeface="Cambria Math"/>
                          </a:rPr>
                          <m:t>0</m:t>
                        </m:r>
                      </m:sub>
                    </m:sSub>
                    <m:d>
                      <m:dPr>
                        <m:ctrlPr>
                          <a:rPr lang="zh-CN" altLang="zh-CN" i="1">
                            <a:latin typeface="Cambria Math"/>
                          </a:rPr>
                        </m:ctrlPr>
                      </m:dPr>
                      <m:e>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w</m:t>
                            </m:r>
                          </m:e>
                          <m:sub>
                            <m:r>
                              <a:rPr lang="en-US" altLang="zh-CN">
                                <a:latin typeface="Cambria Math"/>
                              </a:rPr>
                              <m:t>0</m:t>
                            </m:r>
                          </m:sub>
                        </m:sSub>
                      </m:e>
                    </m:d>
                  </m:oMath>
                </a14:m>
                <a:r>
                  <a:rPr lang="zh-CN" altLang="zh-CN" dirty="0"/>
                  <a:t>即从物体表面</a:t>
                </a:r>
                <a:r>
                  <a:rPr lang="en-US" altLang="zh-CN" dirty="0"/>
                  <a:t> x</a:t>
                </a:r>
                <a:r>
                  <a:rPr lang="zh-CN" altLang="zh-CN" dirty="0"/>
                  <a:t>点，沿方向 </a:t>
                </a:r>
                <a14:m>
                  <m:oMath xmlns:m="http://schemas.openxmlformats.org/officeDocument/2006/math">
                    <m:sSub>
                      <m:sSubPr>
                        <m:ctrlPr>
                          <a:rPr lang="zh-CN" altLang="zh-CN" i="1">
                            <a:latin typeface="Cambria Math"/>
                          </a:rPr>
                        </m:ctrlPr>
                      </m:sSubPr>
                      <m:e>
                        <m:r>
                          <m:rPr>
                            <m:sty m:val="p"/>
                          </m:rPr>
                          <a:rPr lang="en-US" altLang="zh-CN">
                            <a:latin typeface="Cambria Math"/>
                          </a:rPr>
                          <m:t>w</m:t>
                        </m:r>
                      </m:e>
                      <m:sub>
                        <m:r>
                          <a:rPr lang="en-US" altLang="zh-CN">
                            <a:latin typeface="Cambria Math"/>
                          </a:rPr>
                          <m:t>0</m:t>
                        </m:r>
                      </m:sub>
                    </m:sSub>
                  </m:oMath>
                </a14:m>
                <a:r>
                  <a:rPr lang="zh-CN" altLang="zh-CN" dirty="0"/>
                  <a:t>反射的光强； </a:t>
                </a:r>
                <a14:m>
                  <m:oMath xmlns:m="http://schemas.openxmlformats.org/officeDocument/2006/math">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e</m:t>
                        </m:r>
                      </m:sub>
                    </m:sSub>
                    <m:d>
                      <m:dPr>
                        <m:ctrlPr>
                          <a:rPr lang="zh-CN" altLang="zh-CN" i="1">
                            <a:latin typeface="Cambria Math"/>
                          </a:rPr>
                        </m:ctrlPr>
                      </m:dPr>
                      <m:e>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w</m:t>
                            </m:r>
                          </m:e>
                          <m:sub>
                            <m:r>
                              <a:rPr lang="en-US" altLang="zh-CN">
                                <a:latin typeface="Cambria Math"/>
                              </a:rPr>
                              <m:t>0</m:t>
                            </m:r>
                          </m:sub>
                        </m:sSub>
                      </m:e>
                    </m:d>
                  </m:oMath>
                </a14:m>
                <a:r>
                  <a:rPr lang="en-US" altLang="zh-CN" dirty="0"/>
                  <a:t> </a:t>
                </a:r>
                <a:r>
                  <a:rPr lang="zh-CN" altLang="zh-CN" dirty="0"/>
                  <a:t>表示从物体表面</a:t>
                </a:r>
                <a:r>
                  <a:rPr lang="en-US" altLang="zh-CN" dirty="0"/>
                  <a:t> x</a:t>
                </a:r>
                <a:r>
                  <a:rPr lang="zh-CN" altLang="zh-CN" dirty="0"/>
                  <a:t>以方向 </a:t>
                </a:r>
                <a14:m>
                  <m:oMath xmlns:m="http://schemas.openxmlformats.org/officeDocument/2006/math">
                    <m:sSub>
                      <m:sSubPr>
                        <m:ctrlPr>
                          <a:rPr lang="zh-CN" altLang="zh-CN" i="1">
                            <a:latin typeface="Cambria Math"/>
                          </a:rPr>
                        </m:ctrlPr>
                      </m:sSubPr>
                      <m:e>
                        <m:r>
                          <m:rPr>
                            <m:sty m:val="p"/>
                          </m:rPr>
                          <a:rPr lang="en-US" altLang="zh-CN">
                            <a:latin typeface="Cambria Math"/>
                          </a:rPr>
                          <m:t>w</m:t>
                        </m:r>
                      </m:e>
                      <m:sub>
                        <m:r>
                          <a:rPr lang="en-US" altLang="zh-CN">
                            <a:latin typeface="Cambria Math"/>
                          </a:rPr>
                          <m:t>0</m:t>
                        </m:r>
                      </m:sub>
                    </m:sSub>
                  </m:oMath>
                </a14:m>
                <a:r>
                  <a:rPr lang="zh-CN" altLang="zh-CN" dirty="0"/>
                  <a:t>发射出去光强，该值仅对自发光体有效；</a:t>
                </a:r>
                <a14:m>
                  <m:oMath xmlns:m="http://schemas.openxmlformats.org/officeDocument/2006/math">
                    <m:sSub>
                      <m:sSubPr>
                        <m:ctrlPr>
                          <a:rPr lang="zh-CN" altLang="zh-CN" i="1">
                            <a:latin typeface="Cambria Math"/>
                          </a:rPr>
                        </m:ctrlPr>
                      </m:sSubPr>
                      <m:e>
                        <m:r>
                          <m:rPr>
                            <m:sty m:val="p"/>
                          </m:rPr>
                          <a:rPr lang="en-US" altLang="zh-CN">
                            <a:latin typeface="Cambria Math"/>
                          </a:rPr>
                          <m:t>f</m:t>
                        </m:r>
                      </m:e>
                      <m:sub>
                        <m:r>
                          <m:rPr>
                            <m:sty m:val="p"/>
                          </m:rPr>
                          <a:rPr lang="en-US" altLang="zh-CN">
                            <a:latin typeface="Cambria Math"/>
                          </a:rPr>
                          <m:t>r</m:t>
                        </m:r>
                      </m:sub>
                    </m:sSub>
                    <m:d>
                      <m:dPr>
                        <m:ctrlPr>
                          <a:rPr lang="zh-CN" altLang="zh-CN" i="1">
                            <a:latin typeface="Cambria Math"/>
                          </a:rPr>
                        </m:ctrlPr>
                      </m:dPr>
                      <m:e>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r>
                          <a:rPr lang="en-US" altLang="zh-CN">
                            <a:latin typeface="Cambria Math"/>
                          </a:rPr>
                          <m:t>,</m:t>
                        </m:r>
                        <m:sSub>
                          <m:sSubPr>
                            <m:ctrlPr>
                              <a:rPr lang="zh-CN" altLang="zh-CN" i="1">
                                <a:latin typeface="Cambria Math"/>
                              </a:rPr>
                            </m:ctrlPr>
                          </m:sSubPr>
                          <m:e>
                            <m:r>
                              <m:rPr>
                                <m:sty m:val="p"/>
                              </m:rPr>
                              <a:rPr lang="en-US" altLang="zh-CN">
                                <a:latin typeface="Cambria Math"/>
                              </a:rPr>
                              <m:t>w</m:t>
                            </m:r>
                          </m:e>
                          <m:sub>
                            <m:r>
                              <a:rPr lang="en-US" altLang="zh-CN">
                                <a:latin typeface="Cambria Math"/>
                              </a:rPr>
                              <m:t>0</m:t>
                            </m:r>
                          </m:sub>
                        </m:sSub>
                      </m:e>
                    </m:d>
                  </m:oMath>
                </a14:m>
                <a:r>
                  <a:rPr lang="zh-CN" altLang="zh-CN" dirty="0"/>
                  <a:t>为入射光线方向为</a:t>
                </a:r>
                <a14:m>
                  <m:oMath xmlns:m="http://schemas.openxmlformats.org/officeDocument/2006/math">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oMath>
                </a14:m>
                <a:r>
                  <a:rPr lang="en-US" altLang="zh-CN" dirty="0"/>
                  <a:t> </a:t>
                </a:r>
                <a:r>
                  <a:rPr lang="zh-CN" altLang="zh-CN" dirty="0"/>
                  <a:t>照射到点</a:t>
                </a:r>
                <a:r>
                  <a:rPr lang="en-US" altLang="zh-CN" dirty="0"/>
                  <a:t> x</a:t>
                </a:r>
                <a:r>
                  <a:rPr lang="zh-CN" altLang="zh-CN" dirty="0"/>
                  <a:t>上，然后从 </a:t>
                </a:r>
                <a14:m>
                  <m:oMath xmlns:m="http://schemas.openxmlformats.org/officeDocument/2006/math">
                    <m:sSub>
                      <m:sSubPr>
                        <m:ctrlPr>
                          <a:rPr lang="zh-CN" altLang="zh-CN" i="1">
                            <a:latin typeface="Cambria Math"/>
                          </a:rPr>
                        </m:ctrlPr>
                      </m:sSubPr>
                      <m:e>
                        <m:r>
                          <m:rPr>
                            <m:sty m:val="p"/>
                          </m:rPr>
                          <a:rPr lang="en-US" altLang="zh-CN">
                            <a:latin typeface="Cambria Math"/>
                          </a:rPr>
                          <m:t>w</m:t>
                        </m:r>
                      </m:e>
                      <m:sub>
                        <m:r>
                          <a:rPr lang="en-US" altLang="zh-CN">
                            <a:latin typeface="Cambria Math"/>
                          </a:rPr>
                          <m:t>0</m:t>
                        </m:r>
                      </m:sub>
                    </m:sSub>
                  </m:oMath>
                </a14:m>
                <a:r>
                  <a:rPr lang="zh-CN" altLang="zh-CN" dirty="0"/>
                  <a:t>方向反射出去的 </a:t>
                </a:r>
                <a:r>
                  <a:rPr lang="en-US" altLang="zh-CN" dirty="0"/>
                  <a:t>BRDF</a:t>
                </a:r>
                <a:r>
                  <a:rPr lang="zh-CN" altLang="zh-CN" dirty="0"/>
                  <a:t>值（</a:t>
                </a:r>
                <a:r>
                  <a:rPr lang="en-US" altLang="zh-CN" dirty="0"/>
                  <a:t>Bidirectional Reflectance Distribution Function</a:t>
                </a:r>
                <a:r>
                  <a:rPr lang="zh-CN" altLang="zh-CN" dirty="0"/>
                  <a:t>，即双向反射分布函数）；</a:t>
                </a:r>
                <a14:m>
                  <m:oMath xmlns:m="http://schemas.openxmlformats.org/officeDocument/2006/math">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i</m:t>
                        </m:r>
                      </m:sub>
                    </m:sSub>
                    <m:r>
                      <a:rPr lang="en-US" altLang="zh-CN">
                        <a:latin typeface="Cambria Math"/>
                      </a:rPr>
                      <m:t>(</m:t>
                    </m:r>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r>
                      <a:rPr lang="en-US" altLang="zh-CN">
                        <a:latin typeface="Cambria Math"/>
                      </a:rPr>
                      <m:t>)</m:t>
                    </m:r>
                  </m:oMath>
                </a14:m>
                <a:r>
                  <a:rPr lang="en-US" altLang="zh-CN" dirty="0"/>
                  <a:t> </a:t>
                </a:r>
                <a:r>
                  <a:rPr lang="zh-CN" altLang="zh-CN" dirty="0"/>
                  <a:t>为入射方向为</a:t>
                </a:r>
                <a14:m>
                  <m:oMath xmlns:m="http://schemas.openxmlformats.org/officeDocument/2006/math">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oMath>
                </a14:m>
                <a:r>
                  <a:rPr lang="zh-CN" altLang="zh-CN" dirty="0"/>
                  <a:t>，照射到点</a:t>
                </a:r>
                <a:r>
                  <a:rPr lang="en-US" altLang="zh-CN" dirty="0"/>
                  <a:t> x</a:t>
                </a:r>
                <a:r>
                  <a:rPr lang="zh-CN" altLang="zh-CN" dirty="0"/>
                  <a:t>上入射光强；</a:t>
                </a:r>
                <a:r>
                  <a:rPr lang="en-US" altLang="zh-CN" dirty="0"/>
                  <a:t> n</a:t>
                </a:r>
                <a:r>
                  <a:rPr lang="zh-CN" altLang="zh-CN" dirty="0"/>
                  <a:t>表示点</a:t>
                </a:r>
                <a:r>
                  <a:rPr lang="en-US" altLang="zh-CN" dirty="0"/>
                  <a:t> x</a:t>
                </a:r>
                <a:r>
                  <a:rPr lang="zh-CN" altLang="zh-CN" dirty="0"/>
                  <a:t>处的法向量。然后对入射方向进行积分（因为散射光线入射的方向是四面八方的，积分的意义是对每个方向进行一遍计算后进行累加），计算的结果进入人眼的辐射率。 </a:t>
                </a:r>
              </a:p>
              <a:p>
                <a:r>
                  <a:rPr lang="zh-CN" altLang="zh-CN" dirty="0"/>
                  <a:t>对于单个点光源照射到不会自发光的物体上，公式可以简化为：</a:t>
                </a:r>
              </a:p>
              <a:p>
                <a14:m>
                  <m:oMath xmlns:m="http://schemas.openxmlformats.org/officeDocument/2006/math">
                    <m:sSub>
                      <m:sSubPr>
                        <m:ctrlPr>
                          <a:rPr lang="zh-CN" altLang="zh-CN" i="1">
                            <a:latin typeface="Cambria Math"/>
                          </a:rPr>
                        </m:ctrlPr>
                      </m:sSubPr>
                      <m:e>
                        <m:r>
                          <m:rPr>
                            <m:sty m:val="p"/>
                          </m:rPr>
                          <a:rPr lang="en-US" altLang="zh-CN">
                            <a:latin typeface="Cambria Math"/>
                          </a:rPr>
                          <m:t>L</m:t>
                        </m:r>
                      </m:e>
                      <m:sub>
                        <m:r>
                          <a:rPr lang="en-US" altLang="zh-CN">
                            <a:latin typeface="Cambria Math"/>
                          </a:rPr>
                          <m:t>0</m:t>
                        </m:r>
                      </m:sub>
                    </m:sSub>
                    <m:d>
                      <m:dPr>
                        <m:ctrlPr>
                          <a:rPr lang="zh-CN" altLang="zh-CN" i="1">
                            <a:latin typeface="Cambria Math"/>
                          </a:rPr>
                        </m:ctrlPr>
                      </m:dPr>
                      <m:e>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w</m:t>
                            </m:r>
                          </m:e>
                          <m:sub>
                            <m:r>
                              <a:rPr lang="en-US" altLang="zh-CN">
                                <a:latin typeface="Cambria Math"/>
                              </a:rPr>
                              <m:t>0</m:t>
                            </m:r>
                          </m:sub>
                        </m:sSub>
                      </m:e>
                    </m:d>
                    <m:r>
                      <a:rPr lang="en-US" altLang="zh-CN">
                        <a:latin typeface="Cambria Math"/>
                      </a:rPr>
                      <m:t>=</m:t>
                    </m:r>
                    <m:sSub>
                      <m:sSubPr>
                        <m:ctrlPr>
                          <a:rPr lang="zh-CN" altLang="zh-CN" i="1">
                            <a:latin typeface="Cambria Math"/>
                          </a:rPr>
                        </m:ctrlPr>
                      </m:sSubPr>
                      <m:e>
                        <m:r>
                          <m:rPr>
                            <m:sty m:val="p"/>
                          </m:rPr>
                          <a:rPr lang="en-US" altLang="zh-CN">
                            <a:latin typeface="Cambria Math"/>
                          </a:rPr>
                          <m:t>f</m:t>
                        </m:r>
                      </m:e>
                      <m:sub>
                        <m:r>
                          <m:rPr>
                            <m:sty m:val="p"/>
                          </m:rPr>
                          <a:rPr lang="en-US" altLang="zh-CN">
                            <a:latin typeface="Cambria Math"/>
                          </a:rPr>
                          <m:t>r</m:t>
                        </m:r>
                      </m:sub>
                    </m:sSub>
                    <m:d>
                      <m:dPr>
                        <m:ctrlPr>
                          <a:rPr lang="zh-CN" altLang="zh-CN" i="1">
                            <a:latin typeface="Cambria Math"/>
                          </a:rPr>
                        </m:ctrlPr>
                      </m:dPr>
                      <m:e>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r>
                          <a:rPr lang="en-US" altLang="zh-CN">
                            <a:latin typeface="Cambria Math"/>
                          </a:rPr>
                          <m:t>,</m:t>
                        </m:r>
                        <m:sSub>
                          <m:sSubPr>
                            <m:ctrlPr>
                              <a:rPr lang="zh-CN" altLang="zh-CN" i="1">
                                <a:latin typeface="Cambria Math"/>
                              </a:rPr>
                            </m:ctrlPr>
                          </m:sSubPr>
                          <m:e>
                            <m:r>
                              <m:rPr>
                                <m:sty m:val="p"/>
                              </m:rPr>
                              <a:rPr lang="en-US" altLang="zh-CN">
                                <a:latin typeface="Cambria Math"/>
                              </a:rPr>
                              <m:t>w</m:t>
                            </m:r>
                          </m:e>
                          <m:sub>
                            <m:r>
                              <a:rPr lang="en-US" altLang="zh-CN">
                                <a:latin typeface="Cambria Math"/>
                              </a:rPr>
                              <m:t>0</m:t>
                            </m:r>
                          </m:sub>
                        </m:sSub>
                      </m:e>
                    </m:d>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i</m:t>
                        </m:r>
                      </m:sub>
                    </m:sSub>
                    <m:r>
                      <a:rPr lang="en-US" altLang="zh-CN">
                        <a:latin typeface="Cambria Math"/>
                      </a:rPr>
                      <m:t>(</m:t>
                    </m:r>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r>
                      <a:rPr lang="en-US" altLang="zh-CN">
                        <a:latin typeface="Cambria Math"/>
                      </a:rPr>
                      <m:t>)(</m:t>
                    </m:r>
                    <m:r>
                      <m:rPr>
                        <m:sty m:val="p"/>
                      </m:rPr>
                      <a:rPr lang="en-US" altLang="zh-CN">
                        <a:latin typeface="Cambria Math"/>
                      </a:rPr>
                      <m:t>n</m:t>
                    </m:r>
                    <m:r>
                      <a:rPr lang="en-US" altLang="zh-CN">
                        <a:latin typeface="Cambria Math"/>
                      </a:rPr>
                      <m:t>∙</m:t>
                    </m:r>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r>
                      <a:rPr lang="en-US" altLang="zh-CN">
                        <a:latin typeface="Cambria Math"/>
                      </a:rPr>
                      <m:t>)</m:t>
                    </m:r>
                  </m:oMath>
                </a14:m>
                <a:endParaRPr lang="zh-CN" altLang="zh-CN" dirty="0"/>
              </a:p>
              <a:p>
                <a:r>
                  <a:rPr lang="zh-CN" altLang="zh-CN" dirty="0"/>
                  <a:t>通常会将该公式分解为漫反射表达式和镜面反射表达式的和，对于漫反射表面，</a:t>
                </a:r>
                <a:r>
                  <a:rPr lang="en-US" altLang="zh-CN" dirty="0"/>
                  <a:t>BRDF</a:t>
                </a:r>
                <a:r>
                  <a:rPr lang="zh-CN" altLang="zh-CN" dirty="0"/>
                  <a:t>可以忽略不计，因为它总是返回某个恒定值，公式如下所示：</a:t>
                </a:r>
              </a:p>
              <a:p>
                <a14:m>
                  <m:oMath xmlns:m="http://schemas.openxmlformats.org/officeDocument/2006/math">
                    <m:sSub>
                      <m:sSubPr>
                        <m:ctrlPr>
                          <a:rPr lang="zh-CN" altLang="zh-CN" i="1">
                            <a:latin typeface="Cambria Math"/>
                          </a:rPr>
                        </m:ctrlPr>
                      </m:sSubPr>
                      <m:e>
                        <m:r>
                          <m:rPr>
                            <m:sty m:val="p"/>
                          </m:rPr>
                          <a:rPr lang="en-US" altLang="zh-CN">
                            <a:latin typeface="Cambria Math"/>
                          </a:rPr>
                          <m:t>L</m:t>
                        </m:r>
                      </m:e>
                      <m:sub>
                        <m:r>
                          <a:rPr lang="en-US" altLang="zh-CN">
                            <a:latin typeface="Cambria Math"/>
                          </a:rPr>
                          <m:t>0</m:t>
                        </m:r>
                      </m:sub>
                    </m:sSub>
                    <m:d>
                      <m:dPr>
                        <m:ctrlPr>
                          <a:rPr lang="zh-CN" altLang="zh-CN" i="1">
                            <a:latin typeface="Cambria Math"/>
                          </a:rPr>
                        </m:ctrlPr>
                      </m:dPr>
                      <m:e>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w</m:t>
                            </m:r>
                          </m:e>
                          <m:sub>
                            <m:r>
                              <a:rPr lang="en-US" altLang="zh-CN">
                                <a:latin typeface="Cambria Math"/>
                              </a:rPr>
                              <m:t>0</m:t>
                            </m:r>
                          </m:sub>
                        </m:sSub>
                      </m:e>
                    </m:d>
                    <m:r>
                      <a:rPr lang="en-US" altLang="zh-CN">
                        <a:latin typeface="Cambria Math"/>
                      </a:rPr>
                      <m:t>=</m:t>
                    </m:r>
                    <m:sSub>
                      <m:sSubPr>
                        <m:ctrlPr>
                          <a:rPr lang="zh-CN" altLang="zh-CN" i="1">
                            <a:latin typeface="Cambria Math"/>
                          </a:rPr>
                        </m:ctrlPr>
                      </m:sSubPr>
                      <m:e>
                        <m:r>
                          <m:rPr>
                            <m:sty m:val="p"/>
                          </m:rPr>
                          <a:rPr lang="en-US" altLang="zh-CN">
                            <a:latin typeface="Cambria Math"/>
                          </a:rPr>
                          <m:t>I</m:t>
                        </m:r>
                      </m:e>
                      <m:sub>
                        <m:r>
                          <m:rPr>
                            <m:sty m:val="p"/>
                          </m:rPr>
                          <a:rPr lang="en-US" altLang="zh-CN">
                            <a:latin typeface="Cambria Math"/>
                          </a:rPr>
                          <m:t>d</m:t>
                        </m:r>
                      </m:sub>
                    </m:sSub>
                    <m:r>
                      <a:rPr lang="en-US" altLang="zh-CN">
                        <a:latin typeface="Cambria Math"/>
                      </a:rPr>
                      <m:t>+</m:t>
                    </m:r>
                    <m:sSub>
                      <m:sSubPr>
                        <m:ctrlPr>
                          <a:rPr lang="zh-CN" altLang="zh-CN" i="1">
                            <a:latin typeface="Cambria Math"/>
                          </a:rPr>
                        </m:ctrlPr>
                      </m:sSubPr>
                      <m:e>
                        <m:r>
                          <m:rPr>
                            <m:sty m:val="p"/>
                          </m:rPr>
                          <a:rPr lang="en-US" altLang="zh-CN">
                            <a:latin typeface="Cambria Math"/>
                          </a:rPr>
                          <m:t>f</m:t>
                        </m:r>
                      </m:e>
                      <m:sub>
                        <m:r>
                          <m:rPr>
                            <m:sty m:val="p"/>
                          </m:rPr>
                          <a:rPr lang="en-US" altLang="zh-CN">
                            <a:latin typeface="Cambria Math"/>
                          </a:rPr>
                          <m:t>rs</m:t>
                        </m:r>
                      </m:sub>
                    </m:sSub>
                    <m:d>
                      <m:dPr>
                        <m:ctrlPr>
                          <a:rPr lang="zh-CN" altLang="zh-CN" i="1">
                            <a:latin typeface="Cambria Math"/>
                          </a:rPr>
                        </m:ctrlPr>
                      </m:dPr>
                      <m:e>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r>
                          <a:rPr lang="en-US" altLang="zh-CN">
                            <a:latin typeface="Cambria Math"/>
                          </a:rPr>
                          <m:t>,</m:t>
                        </m:r>
                        <m:sSub>
                          <m:sSubPr>
                            <m:ctrlPr>
                              <a:rPr lang="zh-CN" altLang="zh-CN" i="1">
                                <a:latin typeface="Cambria Math"/>
                              </a:rPr>
                            </m:ctrlPr>
                          </m:sSubPr>
                          <m:e>
                            <m:r>
                              <m:rPr>
                                <m:sty m:val="p"/>
                              </m:rPr>
                              <a:rPr lang="en-US" altLang="zh-CN">
                                <a:latin typeface="Cambria Math"/>
                              </a:rPr>
                              <m:t>w</m:t>
                            </m:r>
                          </m:e>
                          <m:sub>
                            <m:r>
                              <a:rPr lang="en-US" altLang="zh-CN">
                                <a:latin typeface="Cambria Math"/>
                              </a:rPr>
                              <m:t>0</m:t>
                            </m:r>
                          </m:sub>
                        </m:sSub>
                      </m:e>
                    </m:d>
                    <m:sSub>
                      <m:sSubPr>
                        <m:ctrlPr>
                          <a:rPr lang="zh-CN" altLang="zh-CN" i="1">
                            <a:latin typeface="Cambria Math"/>
                          </a:rPr>
                        </m:ctrlPr>
                      </m:sSubPr>
                      <m:e>
                        <m:r>
                          <m:rPr>
                            <m:sty m:val="p"/>
                          </m:rPr>
                          <a:rPr lang="en-US" altLang="zh-CN">
                            <a:latin typeface="Cambria Math"/>
                          </a:rPr>
                          <m:t>L</m:t>
                        </m:r>
                      </m:e>
                      <m:sub>
                        <m:r>
                          <m:rPr>
                            <m:sty m:val="p"/>
                          </m:rPr>
                          <a:rPr lang="en-US" altLang="zh-CN">
                            <a:latin typeface="Cambria Math"/>
                          </a:rPr>
                          <m:t>i</m:t>
                        </m:r>
                      </m:sub>
                    </m:sSub>
                    <m:r>
                      <a:rPr lang="en-US" altLang="zh-CN">
                        <a:latin typeface="Cambria Math"/>
                      </a:rPr>
                      <m:t>(</m:t>
                    </m:r>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r>
                      <a:rPr lang="en-US" altLang="zh-CN">
                        <a:latin typeface="Cambria Math"/>
                      </a:rPr>
                      <m:t>)(</m:t>
                    </m:r>
                    <m:r>
                      <m:rPr>
                        <m:sty m:val="p"/>
                      </m:rPr>
                      <a:rPr lang="en-US" altLang="zh-CN">
                        <a:latin typeface="Cambria Math"/>
                      </a:rPr>
                      <m:t>n</m:t>
                    </m:r>
                    <m:r>
                      <a:rPr lang="en-US" altLang="zh-CN">
                        <a:latin typeface="Cambria Math"/>
                      </a:rPr>
                      <m:t>∙</m:t>
                    </m:r>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r>
                      <a:rPr lang="en-US" altLang="zh-CN">
                        <a:latin typeface="Cambria Math"/>
                      </a:rPr>
                      <m:t>)</m:t>
                    </m:r>
                  </m:oMath>
                </a14:m>
                <a:endParaRPr lang="zh-CN" altLang="zh-CN" dirty="0"/>
              </a:p>
              <a:p>
                <a:r>
                  <a:rPr lang="zh-CN" altLang="zh-CN" dirty="0"/>
                  <a:t>这里</a:t>
                </a:r>
                <a14:m>
                  <m:oMath xmlns:m="http://schemas.openxmlformats.org/officeDocument/2006/math">
                    <m:sSub>
                      <m:sSubPr>
                        <m:ctrlPr>
                          <a:rPr lang="zh-CN" altLang="zh-CN" i="1">
                            <a:latin typeface="Cambria Math"/>
                          </a:rPr>
                        </m:ctrlPr>
                      </m:sSubPr>
                      <m:e>
                        <m:r>
                          <m:rPr>
                            <m:sty m:val="p"/>
                          </m:rPr>
                          <a:rPr lang="en-US" altLang="zh-CN">
                            <a:latin typeface="Cambria Math"/>
                          </a:rPr>
                          <m:t>I</m:t>
                        </m:r>
                      </m:e>
                      <m:sub>
                        <m:r>
                          <m:rPr>
                            <m:sty m:val="p"/>
                          </m:rPr>
                          <a:rPr lang="en-US" altLang="zh-CN">
                            <a:latin typeface="Cambria Math"/>
                          </a:rPr>
                          <m:t>d</m:t>
                        </m:r>
                      </m:sub>
                    </m:sSub>
                  </m:oMath>
                </a14:m>
                <a:r>
                  <a:rPr lang="zh-CN" altLang="zh-CN" dirty="0"/>
                  <a:t>表示漫反射分量，</a:t>
                </a:r>
                <a14:m>
                  <m:oMath xmlns:m="http://schemas.openxmlformats.org/officeDocument/2006/math">
                    <m:sSub>
                      <m:sSubPr>
                        <m:ctrlPr>
                          <a:rPr lang="zh-CN" altLang="zh-CN" i="1">
                            <a:latin typeface="Cambria Math"/>
                          </a:rPr>
                        </m:ctrlPr>
                      </m:sSubPr>
                      <m:e>
                        <m:r>
                          <m:rPr>
                            <m:sty m:val="p"/>
                          </m:rPr>
                          <a:rPr lang="en-US" altLang="zh-CN">
                            <a:latin typeface="Cambria Math"/>
                          </a:rPr>
                          <m:t>f</m:t>
                        </m:r>
                      </m:e>
                      <m:sub>
                        <m:r>
                          <m:rPr>
                            <m:sty m:val="p"/>
                          </m:rPr>
                          <a:rPr lang="en-US" altLang="zh-CN">
                            <a:latin typeface="Cambria Math"/>
                          </a:rPr>
                          <m:t>rs</m:t>
                        </m:r>
                      </m:sub>
                    </m:sSub>
                    <m:d>
                      <m:dPr>
                        <m:ctrlPr>
                          <a:rPr lang="zh-CN" altLang="zh-CN" i="1">
                            <a:latin typeface="Cambria Math"/>
                          </a:rPr>
                        </m:ctrlPr>
                      </m:dPr>
                      <m:e>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r>
                          <a:rPr lang="en-US" altLang="zh-CN">
                            <a:latin typeface="Cambria Math"/>
                          </a:rPr>
                          <m:t>,</m:t>
                        </m:r>
                        <m:sSub>
                          <m:sSubPr>
                            <m:ctrlPr>
                              <a:rPr lang="zh-CN" altLang="zh-CN" i="1">
                                <a:latin typeface="Cambria Math"/>
                              </a:rPr>
                            </m:ctrlPr>
                          </m:sSubPr>
                          <m:e>
                            <m:r>
                              <m:rPr>
                                <m:sty m:val="p"/>
                              </m:rPr>
                              <a:rPr lang="en-US" altLang="zh-CN">
                                <a:latin typeface="Cambria Math"/>
                              </a:rPr>
                              <m:t>w</m:t>
                            </m:r>
                          </m:e>
                          <m:sub>
                            <m:r>
                              <a:rPr lang="en-US" altLang="zh-CN">
                                <a:latin typeface="Cambria Math"/>
                              </a:rPr>
                              <m:t>0</m:t>
                            </m:r>
                          </m:sub>
                        </m:sSub>
                      </m:e>
                    </m:d>
                  </m:oMath>
                </a14:m>
                <a:r>
                  <a:rPr lang="zh-CN" altLang="zh-CN" dirty="0"/>
                  <a:t>表示镜面反射的 </a:t>
                </a:r>
                <a:r>
                  <a:rPr lang="en-US" altLang="zh-CN" dirty="0"/>
                  <a:t>BRDF </a:t>
                </a:r>
                <a:r>
                  <a:rPr lang="zh-CN" altLang="zh-CN" dirty="0"/>
                  <a:t>函数。</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5566" r="-22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9370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环境</a:t>
            </a:r>
            <a:r>
              <a:rPr lang="zh-CN" altLang="zh-CN" b="1" dirty="0" smtClean="0"/>
              <a:t>遮挡</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t>环境</a:t>
            </a:r>
            <a:r>
              <a:rPr lang="zh-CN" altLang="zh-CN" dirty="0"/>
              <a:t>遮挡</a:t>
            </a:r>
            <a:r>
              <a:rPr lang="en-US" altLang="zh-CN" dirty="0"/>
              <a:t>(Ambient occlusion)</a:t>
            </a:r>
            <a:r>
              <a:rPr lang="zh-CN" altLang="zh-CN" dirty="0"/>
              <a:t>是一种将由于遮挡关系导致的光的衰减效果加入到局部光照明算法中，以增强场景整体真实感的方法。环境遮挡是一种近似的全局光照明方法。</a:t>
            </a:r>
          </a:p>
          <a:p>
            <a:r>
              <a:rPr lang="zh-CN" altLang="zh-CN" dirty="0"/>
              <a:t>环境遮挡通过物体表面某点向外各个方向投射光线，如果射线没有遮挡地射向背景或者天空，则增加该点的亮度；否则，证明该射线方向的光线对该点的光亮度没有贡献，该点亮度减小。</a:t>
            </a:r>
          </a:p>
          <a:p>
            <a:endParaRPr lang="zh-CN" altLang="en-US" dirty="0"/>
          </a:p>
        </p:txBody>
      </p:sp>
    </p:spTree>
    <p:extLst>
      <p:ext uri="{BB962C8B-B14F-4D97-AF65-F5344CB8AC3E}">
        <p14:creationId xmlns:p14="http://schemas.microsoft.com/office/powerpoint/2010/main" val="37629441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131590"/>
            <a:ext cx="5281613" cy="23098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767013"/>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113630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55000" lnSpcReduction="20000"/>
              </a:bodyPr>
              <a:lstStyle/>
              <a:p>
                <a:r>
                  <a:rPr lang="zh-CN" altLang="zh-CN" dirty="0" smtClean="0"/>
                  <a:t>环境</a:t>
                </a:r>
                <a:r>
                  <a:rPr lang="zh-CN" altLang="zh-CN" dirty="0"/>
                  <a:t>遮挡技术可以大大增强渲染图像的真实感。它实现了由于相对环境部分可见所导致的软影效果。</a:t>
                </a:r>
              </a:p>
              <a:p>
                <a:r>
                  <a:rPr lang="zh-CN" altLang="zh-CN" dirty="0"/>
                  <a:t>环境遮挡的计算可以表述为：计算物体表面每一点</a:t>
                </a:r>
                <a:r>
                  <a:rPr lang="en-US" altLang="zh-CN" dirty="0"/>
                  <a:t>p</a:t>
                </a:r>
                <a:r>
                  <a:rPr lang="zh-CN" altLang="zh-CN" dirty="0"/>
                  <a:t>（其法线为</a:t>
                </a:r>
                <a:r>
                  <a:rPr lang="en-US" altLang="zh-CN" b="1" dirty="0"/>
                  <a:t>N</a:t>
                </a:r>
                <a:r>
                  <a:rPr lang="zh-CN" altLang="zh-CN" dirty="0"/>
                  <a:t>）上的半球</a:t>
                </a:r>
                <a14:m>
                  <m:oMath xmlns:m="http://schemas.openxmlformats.org/officeDocument/2006/math">
                    <m:r>
                      <m:rPr>
                        <m:sty m:val="p"/>
                      </m:rPr>
                      <a:rPr lang="en-US" altLang="zh-CN">
                        <a:latin typeface="Cambria Math"/>
                      </a:rPr>
                      <m:t>Ω</m:t>
                    </m:r>
                  </m:oMath>
                </a14:m>
                <a:r>
                  <a:rPr lang="zh-CN" altLang="zh-CN" dirty="0"/>
                  <a:t>没有被遮挡的比例</a:t>
                </a:r>
                <a14:m>
                  <m:oMath xmlns:m="http://schemas.openxmlformats.org/officeDocument/2006/math">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p</m:t>
                        </m:r>
                      </m:sub>
                    </m:sSub>
                  </m:oMath>
                </a14:m>
                <a:r>
                  <a:rPr lang="zh-CN" altLang="zh-CN" dirty="0"/>
                  <a:t>，这可以通过对半球上的可见性对投影的立体角进行积分得到：</a:t>
                </a:r>
              </a:p>
              <a:p>
                <a14:m>
                  <m:oMath xmlns:m="http://schemas.openxmlformats.org/officeDocument/2006/math">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p</m:t>
                        </m:r>
                      </m:sub>
                    </m:sSub>
                    <m:r>
                      <a:rPr lang="en-US" altLang="zh-CN">
                        <a:latin typeface="Cambria Math"/>
                      </a:rPr>
                      <m:t>=</m:t>
                    </m:r>
                    <m:nary>
                      <m:naryPr>
                        <m:limLoc m:val="subSup"/>
                        <m:ctrlPr>
                          <a:rPr lang="zh-CN" altLang="zh-CN" i="1">
                            <a:latin typeface="Cambria Math"/>
                          </a:rPr>
                        </m:ctrlPr>
                      </m:naryPr>
                      <m:sub>
                        <m:r>
                          <m:rPr>
                            <m:sty m:val="p"/>
                          </m:rPr>
                          <a:rPr lang="en-US" altLang="zh-CN">
                            <a:latin typeface="Cambria Math"/>
                          </a:rPr>
                          <m:t>Ω</m:t>
                        </m:r>
                      </m:sub>
                      <m:sup/>
                      <m:e>
                        <m:sSub>
                          <m:sSubPr>
                            <m:ctrlPr>
                              <a:rPr lang="zh-CN" altLang="zh-CN" i="1">
                                <a:latin typeface="Cambria Math"/>
                              </a:rPr>
                            </m:ctrlPr>
                          </m:sSubPr>
                          <m:e>
                            <m:r>
                              <m:rPr>
                                <m:sty m:val="p"/>
                              </m:rPr>
                              <a:rPr lang="en-US" altLang="zh-CN">
                                <a:latin typeface="Cambria Math"/>
                              </a:rPr>
                              <m:t>V</m:t>
                            </m:r>
                          </m:e>
                          <m:sub>
                            <m:r>
                              <m:rPr>
                                <m:sty m:val="p"/>
                              </m:rPr>
                              <a:rPr lang="en-US" altLang="zh-CN">
                                <a:latin typeface="Cambria Math"/>
                              </a:rPr>
                              <m:t>p</m:t>
                            </m:r>
                            <m:r>
                              <a:rPr lang="en-US" altLang="zh-CN">
                                <a:latin typeface="Cambria Math"/>
                              </a:rPr>
                              <m:t>,</m:t>
                            </m:r>
                            <m:r>
                              <m:rPr>
                                <m:sty m:val="p"/>
                              </m:rPr>
                              <a:rPr lang="en-US" altLang="zh-CN">
                                <a:latin typeface="Cambria Math"/>
                              </a:rPr>
                              <m:t>ω</m:t>
                            </m:r>
                          </m:sub>
                        </m:sSub>
                        <m:r>
                          <a:rPr lang="en-US" altLang="zh-CN">
                            <a:latin typeface="Cambria Math"/>
                          </a:rPr>
                          <m:t>(</m:t>
                        </m:r>
                        <m:r>
                          <m:rPr>
                            <m:sty m:val="p"/>
                          </m:rPr>
                          <a:rPr lang="en-US" altLang="zh-CN">
                            <a:latin typeface="Cambria Math"/>
                          </a:rPr>
                          <m:t>N</m:t>
                        </m:r>
                        <m:r>
                          <a:rPr lang="en-US" altLang="zh-CN">
                            <a:latin typeface="Cambria Math"/>
                          </a:rPr>
                          <m:t>·</m:t>
                        </m:r>
                      </m:e>
                    </m:nary>
                    <m:r>
                      <m:rPr>
                        <m:sty m:val="p"/>
                      </m:rPr>
                      <a:rPr lang="en-US" altLang="zh-CN">
                        <a:latin typeface="Cambria Math"/>
                      </a:rPr>
                      <m:t>ω</m:t>
                    </m:r>
                    <m:r>
                      <a:rPr lang="en-US" altLang="zh-CN">
                        <a:latin typeface="Cambria Math"/>
                      </a:rPr>
                      <m:t>)</m:t>
                    </m:r>
                    <m:r>
                      <m:rPr>
                        <m:sty m:val="p"/>
                      </m:rPr>
                      <a:rPr lang="en-US" altLang="zh-CN">
                        <a:latin typeface="Cambria Math"/>
                      </a:rPr>
                      <m:t>dω</m:t>
                    </m:r>
                  </m:oMath>
                </a14:m>
                <a:endParaRPr lang="zh-CN" altLang="zh-CN" dirty="0"/>
              </a:p>
              <a:p>
                <a:r>
                  <a:rPr lang="zh-CN" altLang="zh-CN" dirty="0"/>
                  <a:t>这里</a:t>
                </a:r>
                <a14:m>
                  <m:oMath xmlns:m="http://schemas.openxmlformats.org/officeDocument/2006/math">
                    <m:sSub>
                      <m:sSubPr>
                        <m:ctrlPr>
                          <a:rPr lang="zh-CN" altLang="zh-CN" i="1">
                            <a:latin typeface="Cambria Math"/>
                          </a:rPr>
                        </m:ctrlPr>
                      </m:sSubPr>
                      <m:e>
                        <m:r>
                          <m:rPr>
                            <m:sty m:val="p"/>
                          </m:rPr>
                          <a:rPr lang="en-US" altLang="zh-CN">
                            <a:latin typeface="Cambria Math"/>
                          </a:rPr>
                          <m:t>V</m:t>
                        </m:r>
                      </m:e>
                      <m:sub>
                        <m:r>
                          <m:rPr>
                            <m:sty m:val="p"/>
                          </m:rPr>
                          <a:rPr lang="en-US" altLang="zh-CN">
                            <a:latin typeface="Cambria Math"/>
                          </a:rPr>
                          <m:t>p</m:t>
                        </m:r>
                        <m:r>
                          <a:rPr lang="en-US" altLang="zh-CN">
                            <a:latin typeface="Cambria Math"/>
                          </a:rPr>
                          <m:t>,</m:t>
                        </m:r>
                        <m:r>
                          <m:rPr>
                            <m:sty m:val="p"/>
                          </m:rPr>
                          <a:rPr lang="en-US" altLang="zh-CN">
                            <a:latin typeface="Cambria Math"/>
                          </a:rPr>
                          <m:t>ω</m:t>
                        </m:r>
                      </m:sub>
                    </m:sSub>
                  </m:oMath>
                </a14:m>
                <a:r>
                  <a:rPr lang="zh-CN" altLang="zh-CN" dirty="0"/>
                  <a:t>就是</a:t>
                </a:r>
                <a:r>
                  <a:rPr lang="en-US" altLang="zh-CN" dirty="0"/>
                  <a:t>p</a:t>
                </a:r>
                <a:r>
                  <a:rPr lang="zh-CN" altLang="zh-CN" dirty="0"/>
                  <a:t>点处的可见性函数，当</a:t>
                </a:r>
                <a:r>
                  <a:rPr lang="en-US" altLang="zh-CN" dirty="0"/>
                  <a:t>p</a:t>
                </a:r>
                <a:r>
                  <a:rPr lang="zh-CN" altLang="zh-CN" dirty="0"/>
                  <a:t>点完全被遮挡时，</a:t>
                </a:r>
                <a14:m>
                  <m:oMath xmlns:m="http://schemas.openxmlformats.org/officeDocument/2006/math">
                    <m:sSub>
                      <m:sSubPr>
                        <m:ctrlPr>
                          <a:rPr lang="zh-CN" altLang="zh-CN" i="1">
                            <a:latin typeface="Cambria Math"/>
                          </a:rPr>
                        </m:ctrlPr>
                      </m:sSubPr>
                      <m:e>
                        <m:r>
                          <m:rPr>
                            <m:sty m:val="p"/>
                          </m:rPr>
                          <a:rPr lang="en-US" altLang="zh-CN">
                            <a:latin typeface="Cambria Math"/>
                          </a:rPr>
                          <m:t>V</m:t>
                        </m:r>
                      </m:e>
                      <m:sub>
                        <m:r>
                          <m:rPr>
                            <m:sty m:val="p"/>
                          </m:rPr>
                          <a:rPr lang="en-US" altLang="zh-CN">
                            <a:latin typeface="Cambria Math"/>
                          </a:rPr>
                          <m:t>p</m:t>
                        </m:r>
                        <m:r>
                          <a:rPr lang="en-US" altLang="zh-CN">
                            <a:latin typeface="Cambria Math"/>
                          </a:rPr>
                          <m:t>,</m:t>
                        </m:r>
                        <m:r>
                          <m:rPr>
                            <m:sty m:val="p"/>
                          </m:rPr>
                          <a:rPr lang="en-US" altLang="zh-CN">
                            <a:latin typeface="Cambria Math"/>
                          </a:rPr>
                          <m:t>ω</m:t>
                        </m:r>
                      </m:sub>
                    </m:sSub>
                    <m:r>
                      <a:rPr lang="en-US" altLang="zh-CN">
                        <a:latin typeface="Cambria Math"/>
                      </a:rPr>
                      <m:t>=0</m:t>
                    </m:r>
                  </m:oMath>
                </a14:m>
                <a:r>
                  <a:rPr lang="zh-CN" altLang="zh-CN" dirty="0"/>
                  <a:t>，否则为</a:t>
                </a:r>
                <a:r>
                  <a:rPr lang="en-US" altLang="zh-CN" dirty="0"/>
                  <a:t>1</a:t>
                </a:r>
                <a:r>
                  <a:rPr lang="zh-CN" altLang="zh-CN" dirty="0"/>
                  <a:t>，</a:t>
                </a:r>
                <a14:m>
                  <m:oMath xmlns:m="http://schemas.openxmlformats.org/officeDocument/2006/math">
                    <m:r>
                      <m:rPr>
                        <m:sty m:val="p"/>
                      </m:rPr>
                      <a:rPr lang="en-US" altLang="zh-CN">
                        <a:latin typeface="Cambria Math"/>
                      </a:rPr>
                      <m:t>ω</m:t>
                    </m:r>
                  </m:oMath>
                </a14:m>
                <a:r>
                  <a:rPr lang="zh-CN" altLang="zh-CN" dirty="0"/>
                  <a:t>就是</a:t>
                </a:r>
                <a:r>
                  <a:rPr lang="en-US" altLang="zh-CN" dirty="0"/>
                  <a:t>p</a:t>
                </a:r>
                <a:r>
                  <a:rPr lang="zh-CN" altLang="zh-CN" dirty="0"/>
                  <a:t>点的立体角。这个方法的问题是</a:t>
                </a:r>
                <a14:m>
                  <m:oMath xmlns:m="http://schemas.openxmlformats.org/officeDocument/2006/math">
                    <m:sSub>
                      <m:sSubPr>
                        <m:ctrlPr>
                          <a:rPr lang="zh-CN" altLang="zh-CN" i="1">
                            <a:latin typeface="Cambria Math"/>
                          </a:rPr>
                        </m:ctrlPr>
                      </m:sSubPr>
                      <m:e>
                        <m:r>
                          <m:rPr>
                            <m:sty m:val="p"/>
                          </m:rPr>
                          <a:rPr lang="en-US" altLang="zh-CN">
                            <a:latin typeface="Cambria Math"/>
                          </a:rPr>
                          <m:t>V</m:t>
                        </m:r>
                      </m:e>
                      <m:sub>
                        <m:r>
                          <m:rPr>
                            <m:sty m:val="p"/>
                          </m:rPr>
                          <a:rPr lang="en-US" altLang="zh-CN">
                            <a:latin typeface="Cambria Math"/>
                          </a:rPr>
                          <m:t>p</m:t>
                        </m:r>
                        <m:r>
                          <a:rPr lang="en-US" altLang="zh-CN">
                            <a:latin typeface="Cambria Math"/>
                          </a:rPr>
                          <m:t>,</m:t>
                        </m:r>
                        <m:r>
                          <m:rPr>
                            <m:sty m:val="p"/>
                          </m:rPr>
                          <a:rPr lang="en-US" altLang="zh-CN">
                            <a:latin typeface="Cambria Math"/>
                          </a:rPr>
                          <m:t>ω</m:t>
                        </m:r>
                      </m:sub>
                    </m:sSub>
                  </m:oMath>
                </a14:m>
                <a:r>
                  <a:rPr lang="zh-CN" altLang="zh-CN" dirty="0"/>
                  <a:t>可见性函数的计算非常耗时，我们需要在</a:t>
                </a:r>
                <a:r>
                  <a:rPr lang="en-US" altLang="zh-CN" dirty="0"/>
                  <a:t>p</a:t>
                </a:r>
                <a:r>
                  <a:rPr lang="zh-CN" altLang="zh-CN" dirty="0"/>
                  <a:t>点向半球空间里发射无数射线来和其他面片进行求交测试。我们可以通过预计算来提高渲染过程的计算效率，将每一个顶点没有被遮挡的比例</a:t>
                </a:r>
                <a14:m>
                  <m:oMath xmlns:m="http://schemas.openxmlformats.org/officeDocument/2006/math">
                    <m:sSub>
                      <m:sSubPr>
                        <m:ctrlPr>
                          <a:rPr lang="zh-CN" altLang="zh-CN" i="1">
                            <a:latin typeface="Cambria Math"/>
                          </a:rPr>
                        </m:ctrlPr>
                      </m:sSubPr>
                      <m:e>
                        <m:r>
                          <m:rPr>
                            <m:sty m:val="p"/>
                          </m:rPr>
                          <a:rPr lang="en-US" altLang="zh-CN">
                            <a:latin typeface="Cambria Math"/>
                          </a:rPr>
                          <m:t>A</m:t>
                        </m:r>
                      </m:e>
                      <m:sub>
                        <m:r>
                          <m:rPr>
                            <m:sty m:val="p"/>
                          </m:rPr>
                          <a:rPr lang="en-US" altLang="zh-CN">
                            <a:latin typeface="Cambria Math"/>
                          </a:rPr>
                          <m:t>p</m:t>
                        </m:r>
                      </m:sub>
                    </m:sSub>
                  </m:oMath>
                </a14:m>
                <a:r>
                  <a:rPr lang="zh-CN" altLang="zh-CN" dirty="0"/>
                  <a:t>实现计算出来，并保存为贴图。渲染时候，使用纹理映射的方法取得这个值。很显然，该方法不适合动态场景。</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2513" r="-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60868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7" name="图片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9622"/>
            <a:ext cx="3548063" cy="15716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028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5460067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771550"/>
            <a:ext cx="8229600" cy="3394472"/>
          </a:xfrm>
        </p:spPr>
        <p:txBody>
          <a:bodyPr>
            <a:normAutofit/>
          </a:bodyPr>
          <a:lstStyle/>
          <a:p>
            <a:r>
              <a:rPr lang="zh-CN" altLang="zh-CN" dirty="0"/>
              <a:t>因此有很多改进工作，其中一个思路是将组成物体的三角形转换成表面圆盘单元，一个顶点就是一个圆盘</a:t>
            </a:r>
            <a:r>
              <a:rPr lang="zh-CN" altLang="zh-CN" dirty="0" smtClean="0"/>
              <a:t>单元</a:t>
            </a:r>
            <a:endParaRPr lang="en-US" altLang="zh-CN" dirty="0" smtClean="0"/>
          </a:p>
          <a:p>
            <a:r>
              <a:rPr lang="zh-CN" altLang="zh-CN" dirty="0" smtClean="0"/>
              <a:t>这样</a:t>
            </a:r>
            <a:r>
              <a:rPr lang="zh-CN" altLang="zh-CN" dirty="0"/>
              <a:t>在计算单元之间的阴影或光照时会很</a:t>
            </a:r>
            <a:r>
              <a:rPr lang="zh-CN" altLang="zh-CN" dirty="0" smtClean="0"/>
              <a:t>方便</a:t>
            </a:r>
            <a:endParaRPr lang="zh-CN" altLang="en-US" dirty="0"/>
          </a:p>
        </p:txBody>
      </p:sp>
      <p:pic>
        <p:nvPicPr>
          <p:cNvPr id="4"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925" y="3003798"/>
            <a:ext cx="120015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744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光照</a:t>
            </a:r>
            <a:endParaRPr lang="zh-CN" altLang="en-US" dirty="0"/>
          </a:p>
        </p:txBody>
      </p:sp>
      <p:sp>
        <p:nvSpPr>
          <p:cNvPr id="3" name="内容占位符 2"/>
          <p:cNvSpPr>
            <a:spLocks noGrp="1"/>
          </p:cNvSpPr>
          <p:nvPr>
            <p:ph idx="1"/>
          </p:nvPr>
        </p:nvSpPr>
        <p:spPr/>
        <p:txBody>
          <a:bodyPr>
            <a:normAutofit/>
          </a:bodyPr>
          <a:lstStyle/>
          <a:p>
            <a:r>
              <a:rPr lang="zh-CN" altLang="zh-CN" dirty="0" smtClean="0"/>
              <a:t>游戏</a:t>
            </a:r>
            <a:r>
              <a:rPr lang="zh-CN" altLang="zh-CN" dirty="0"/>
              <a:t>引擎中的光照计算，可以根据复杂度，分为局部光照与全局</a:t>
            </a:r>
            <a:r>
              <a:rPr lang="zh-CN" altLang="zh-CN" dirty="0" smtClean="0"/>
              <a:t>光照</a:t>
            </a:r>
            <a:endParaRPr lang="en-US" altLang="zh-CN" dirty="0" smtClean="0"/>
          </a:p>
          <a:p>
            <a:r>
              <a:rPr lang="zh-CN" altLang="zh-CN" dirty="0" smtClean="0"/>
              <a:t>局部</a:t>
            </a:r>
            <a:r>
              <a:rPr lang="zh-CN" altLang="zh-CN" dirty="0"/>
              <a:t>光照只考虑光源直射到表面的照射</a:t>
            </a:r>
            <a:r>
              <a:rPr lang="zh-CN" altLang="zh-CN" dirty="0" smtClean="0"/>
              <a:t>效果</a:t>
            </a:r>
            <a:endParaRPr lang="en-US" altLang="zh-CN" dirty="0" smtClean="0"/>
          </a:p>
          <a:p>
            <a:r>
              <a:rPr lang="zh-CN" altLang="zh-CN" dirty="0" smtClean="0"/>
              <a:t>而</a:t>
            </a:r>
            <a:r>
              <a:rPr lang="zh-CN" altLang="zh-CN" dirty="0"/>
              <a:t>全局光照还要考虑环境中的所有表面和光源的</a:t>
            </a:r>
            <a:r>
              <a:rPr lang="zh-CN" altLang="zh-CN" dirty="0" smtClean="0"/>
              <a:t>相互作用</a:t>
            </a:r>
            <a:endParaRPr lang="zh-CN" altLang="en-US" dirty="0"/>
          </a:p>
        </p:txBody>
      </p:sp>
    </p:spTree>
    <p:extLst>
      <p:ext uri="{BB962C8B-B14F-4D97-AF65-F5344CB8AC3E}">
        <p14:creationId xmlns:p14="http://schemas.microsoft.com/office/powerpoint/2010/main" val="1771873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纹理</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在</a:t>
            </a:r>
            <a:r>
              <a:rPr lang="zh-CN" altLang="zh-CN" dirty="0"/>
              <a:t>前面介绍的局部光照明模型中我们可以看到，在计算物体表面各点处的光亮度时，只考虑了表面法向的影响，即认为物体表面的反射率是固定的。然而真实的物体表面细节要复杂很多，比如木纹、地板污渍等。而使用全局光照明模型虽然可以在一定程度上提升渲染画面的真实感，但在现在的硬件条件下很难达到实时性。</a:t>
            </a:r>
          </a:p>
          <a:p>
            <a:r>
              <a:rPr lang="zh-CN" altLang="zh-CN" dirty="0"/>
              <a:t>纹理贴图提供了一种非常廉价的快速提升三维场景真实度的手段，纹理可以增加物体表面的细节，使三维场景看起来比只使用光照计算更加真实。从维度上，纹理可以分为一维、 二维、三维等；从类别上可以分为颜色纹理、法向纹理、环境纹理和位移纹理等。游戏中用的最多的是二维颜色纹理。</a:t>
            </a:r>
          </a:p>
          <a:p>
            <a:endParaRPr lang="zh-CN" altLang="en-US" dirty="0"/>
          </a:p>
        </p:txBody>
      </p:sp>
    </p:spTree>
    <p:extLst>
      <p:ext uri="{BB962C8B-B14F-4D97-AF65-F5344CB8AC3E}">
        <p14:creationId xmlns:p14="http://schemas.microsoft.com/office/powerpoint/2010/main" val="4219060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纹理映射的</a:t>
            </a:r>
            <a:r>
              <a:rPr lang="zh-CN" altLang="zh-CN" b="1" dirty="0" smtClean="0"/>
              <a:t>原理</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zh-CN" dirty="0" smtClean="0"/>
              <a:t>纹理</a:t>
            </a:r>
            <a:r>
              <a:rPr lang="zh-CN" altLang="zh-CN" dirty="0"/>
              <a:t>从本质上来说是一种函数</a:t>
            </a:r>
            <a:r>
              <a:rPr lang="zh-CN" altLang="zh-CN" dirty="0" smtClean="0"/>
              <a:t>映射</a:t>
            </a:r>
            <a:endParaRPr lang="en-US" altLang="zh-CN" dirty="0" smtClean="0"/>
          </a:p>
          <a:p>
            <a:r>
              <a:rPr lang="zh-CN" altLang="zh-CN" dirty="0" smtClean="0"/>
              <a:t>比如</a:t>
            </a:r>
            <a:r>
              <a:rPr lang="zh-CN" altLang="zh-CN" dirty="0"/>
              <a:t>在二维颜色纹理应用中，我们通过纹理坐标定义了从二维纹理平面到三维物体表面的一个映射，当渲染三维物体表面某点时，通过该点对应的纹理坐标获取纹理图像对应位置的颜色</a:t>
            </a:r>
            <a:r>
              <a:rPr lang="zh-CN" altLang="zh-CN" dirty="0" smtClean="0"/>
              <a:t>值</a:t>
            </a:r>
            <a:endParaRPr lang="zh-CN" altLang="zh-CN" dirty="0"/>
          </a:p>
          <a:p>
            <a:r>
              <a:rPr lang="zh-CN" altLang="zh-CN" dirty="0"/>
              <a:t>纹理映射的基本步骤由定义纹理、设置纹理映射方式、启动纹理映射和绘制带有纹理坐标的场景四步</a:t>
            </a:r>
            <a:r>
              <a:rPr lang="zh-CN" altLang="zh-CN" dirty="0" smtClean="0"/>
              <a:t>组成</a:t>
            </a:r>
            <a:endParaRPr lang="en-US" altLang="zh-CN" dirty="0" smtClean="0"/>
          </a:p>
          <a:p>
            <a:r>
              <a:rPr lang="zh-CN" altLang="zh-CN" dirty="0" smtClean="0"/>
              <a:t>在</a:t>
            </a:r>
            <a:r>
              <a:rPr lang="zh-CN" altLang="zh-CN" dirty="0"/>
              <a:t>纹理映射过程中，当视点距离较远时，由于观察者看到的物体在屏幕上的投影面积很小，所以不需将纹理的所有细节都绘制出来，而只需使用较小分辨率的纹理图像即可。为了达到这一目的，可以使用</a:t>
            </a:r>
            <a:r>
              <a:rPr lang="en-US" altLang="zh-CN" dirty="0" err="1"/>
              <a:t>Mipmap</a:t>
            </a:r>
            <a:r>
              <a:rPr lang="zh-CN" altLang="zh-CN" dirty="0"/>
              <a:t>映射方法，</a:t>
            </a:r>
            <a:r>
              <a:rPr lang="en-US" altLang="zh-CN" dirty="0" err="1"/>
              <a:t>Mipmap</a:t>
            </a:r>
            <a:r>
              <a:rPr lang="zh-CN" altLang="zh-CN" dirty="0"/>
              <a:t>映射技术需要对纹理进行预处理操作，产生它的多个拷贝纹理，每个相继的拷贝是上一个拷贝的</a:t>
            </a:r>
            <a:r>
              <a:rPr lang="en-US" altLang="zh-CN" dirty="0"/>
              <a:t>1/4</a:t>
            </a:r>
            <a:r>
              <a:rPr lang="zh-CN" altLang="zh-CN" dirty="0" smtClean="0"/>
              <a:t>大小</a:t>
            </a:r>
            <a:endParaRPr lang="en-US" altLang="zh-CN" dirty="0" smtClean="0"/>
          </a:p>
          <a:p>
            <a:r>
              <a:rPr lang="zh-CN" altLang="zh-CN" dirty="0" smtClean="0"/>
              <a:t>它</a:t>
            </a:r>
            <a:r>
              <a:rPr lang="zh-CN" altLang="zh-CN" dirty="0"/>
              <a:t>可以在只增加一定纹理占用空间的情况下，显著减少纹理内存和带宽需求，</a:t>
            </a:r>
            <a:r>
              <a:rPr lang="en-US" altLang="zh-CN" dirty="0" err="1"/>
              <a:t>Mipmap</a:t>
            </a:r>
            <a:r>
              <a:rPr lang="zh-CN" altLang="zh-CN" dirty="0"/>
              <a:t>的另一大优点就是能减少走样现象。</a:t>
            </a:r>
            <a:r>
              <a:rPr lang="en-US" altLang="zh-CN" dirty="0"/>
              <a:t>OpenGL</a:t>
            </a:r>
            <a:r>
              <a:rPr lang="zh-CN" altLang="zh-CN" dirty="0"/>
              <a:t>中的</a:t>
            </a:r>
            <a:r>
              <a:rPr lang="en-US" altLang="zh-CN" dirty="0"/>
              <a:t>GLU</a:t>
            </a:r>
            <a:r>
              <a:rPr lang="zh-CN" altLang="zh-CN" dirty="0"/>
              <a:t>库提供了一个非常简单的接</a:t>
            </a:r>
            <a:r>
              <a:rPr lang="en-US" altLang="zh-CN" dirty="0"/>
              <a:t>(gluBuild2DMipmaps)</a:t>
            </a:r>
            <a:r>
              <a:rPr lang="zh-CN" altLang="zh-CN" dirty="0"/>
              <a:t>来帮助生成</a:t>
            </a:r>
            <a:r>
              <a:rPr lang="en-US" altLang="zh-CN" dirty="0" err="1"/>
              <a:t>Mipmap</a:t>
            </a:r>
            <a:r>
              <a:rPr lang="zh-CN" altLang="zh-CN" dirty="0"/>
              <a:t>纹理。</a:t>
            </a:r>
          </a:p>
          <a:p>
            <a:endParaRPr lang="zh-CN" altLang="en-US" dirty="0"/>
          </a:p>
        </p:txBody>
      </p:sp>
    </p:spTree>
    <p:extLst>
      <p:ext uri="{BB962C8B-B14F-4D97-AF65-F5344CB8AC3E}">
        <p14:creationId xmlns:p14="http://schemas.microsoft.com/office/powerpoint/2010/main" val="575499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5" name="图片 1" descr="图 8： Mipmap纹理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059582"/>
            <a:ext cx="5200650" cy="2495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952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4078054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OpenGL</a:t>
            </a:r>
            <a:r>
              <a:rPr lang="zh-CN" altLang="zh-CN" dirty="0"/>
              <a:t>提供了四种纹理映射的方式：印花式</a:t>
            </a:r>
            <a:r>
              <a:rPr lang="en-US" altLang="zh-CN" dirty="0"/>
              <a:t>(decal model)</a:t>
            </a:r>
            <a:r>
              <a:rPr lang="zh-CN" altLang="zh-CN" dirty="0"/>
              <a:t>、调和式</a:t>
            </a:r>
            <a:r>
              <a:rPr lang="en-US" altLang="zh-CN" dirty="0"/>
              <a:t>(modulate model)</a:t>
            </a:r>
            <a:r>
              <a:rPr lang="zh-CN" altLang="zh-CN" dirty="0"/>
              <a:t>、混合式</a:t>
            </a:r>
            <a:r>
              <a:rPr lang="en-US" altLang="zh-CN" dirty="0"/>
              <a:t>(blend mode)</a:t>
            </a:r>
            <a:r>
              <a:rPr lang="zh-CN" altLang="zh-CN" dirty="0"/>
              <a:t>和完全替换式</a:t>
            </a:r>
            <a:r>
              <a:rPr lang="en-US" altLang="zh-CN" dirty="0"/>
              <a:t>(replace mode</a:t>
            </a:r>
            <a:r>
              <a:rPr lang="en-US" altLang="zh-CN" dirty="0" smtClean="0"/>
              <a:t>)</a:t>
            </a:r>
          </a:p>
          <a:p>
            <a:r>
              <a:rPr lang="zh-CN" altLang="zh-CN" dirty="0" smtClean="0"/>
              <a:t>在</a:t>
            </a:r>
            <a:r>
              <a:rPr lang="zh-CN" altLang="zh-CN" dirty="0"/>
              <a:t>滤波上提供了最近点方式和线性插值方式</a:t>
            </a:r>
            <a:r>
              <a:rPr lang="zh-CN" altLang="zh-CN" dirty="0" smtClean="0"/>
              <a:t>两种</a:t>
            </a:r>
            <a:endParaRPr lang="en-US" altLang="zh-CN" dirty="0" smtClean="0"/>
          </a:p>
          <a:p>
            <a:r>
              <a:rPr lang="zh-CN" altLang="zh-CN" dirty="0" smtClean="0"/>
              <a:t>早期</a:t>
            </a:r>
            <a:r>
              <a:rPr lang="zh-CN" altLang="zh-CN" dirty="0"/>
              <a:t>每个面片只可以映射一幅纹理映射，但随着图形硬件的进一步发展，多重纹理</a:t>
            </a:r>
            <a:r>
              <a:rPr lang="en-US" altLang="zh-CN" dirty="0"/>
              <a:t>(Multi-Texture)</a:t>
            </a:r>
            <a:r>
              <a:rPr lang="zh-CN" altLang="zh-CN" dirty="0"/>
              <a:t>也开始得到广泛的</a:t>
            </a:r>
            <a:r>
              <a:rPr lang="zh-CN" altLang="zh-CN" dirty="0" smtClean="0"/>
              <a:t>应用</a:t>
            </a:r>
            <a:endParaRPr lang="en-US" altLang="zh-CN" dirty="0" smtClean="0"/>
          </a:p>
          <a:p>
            <a:r>
              <a:rPr lang="zh-CN" altLang="zh-CN" dirty="0" smtClean="0"/>
              <a:t>游戏</a:t>
            </a:r>
            <a:r>
              <a:rPr lang="zh-CN" altLang="zh-CN" dirty="0"/>
              <a:t>中的很多物体，各处细节差不多（比如大片草地），如果用整张纹理来表现，则需要的纹理尺寸会很大，会严重影响渲染效率并占用更大存储空间。这种情况下，可以仅采用小片纹理样本，然后在渲染过程中对这小片纹理样本进行无缝拼接，合成出大片纹理。</a:t>
            </a:r>
          </a:p>
          <a:p>
            <a:endParaRPr lang="zh-CN" altLang="en-US" dirty="0"/>
          </a:p>
        </p:txBody>
      </p:sp>
    </p:spTree>
    <p:extLst>
      <p:ext uri="{BB962C8B-B14F-4D97-AF65-F5344CB8AC3E}">
        <p14:creationId xmlns:p14="http://schemas.microsoft.com/office/powerpoint/2010/main" val="28380497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三维游戏和三维动画电影的区别？</a:t>
            </a:r>
            <a:endParaRPr lang="zh-CN" altLang="en-US" sz="2600" dirty="0">
              <a:solidFill>
                <a:srgbClr val="000000"/>
              </a:solidFill>
              <a:latin typeface="Microsoft Yahei"/>
              <a:ea typeface="Microsoft Yahei"/>
              <a:sym typeface="Microsoft Yahei"/>
            </a:endParaRPr>
          </a:p>
        </p:txBody>
      </p:sp>
      <p:sp>
        <p:nvSpPr>
          <p:cNvPr id="6" name="圆角矩形 5"/>
          <p:cNvSpPr/>
          <p:nvPr>
            <p:custDataLst>
              <p:tags r:id="rId3"/>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2" name="矩形 11"/>
          <p:cNvSpPr/>
          <p:nvPr>
            <p:custDataLst>
              <p:tags r:id="rId4"/>
            </p:custDataLst>
          </p:nvPr>
        </p:nvSpPr>
        <p:spPr>
          <a:xfrm>
            <a:off x="0" y="4295537"/>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正常使用主观题需</a:t>
            </a:r>
            <a:r>
              <a:rPr lang="en-US" altLang="zh-CN" sz="1200" smtClean="0">
                <a:solidFill>
                  <a:srgbClr val="F84F41"/>
                </a:solidFill>
                <a:latin typeface="Microsoft Yahei"/>
                <a:ea typeface="Microsoft Yahei"/>
                <a:sym typeface="Microsoft Yahei"/>
              </a:rPr>
              <a:t>2.0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主观题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956576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光照</a:t>
            </a:r>
            <a:r>
              <a:rPr lang="zh-CN" altLang="zh-CN" b="1" dirty="0" smtClean="0"/>
              <a:t>贴图</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由于</a:t>
            </a:r>
            <a:r>
              <a:rPr lang="zh-CN" altLang="zh-CN" dirty="0"/>
              <a:t>全局光照计算复杂，很难应用于实时渲染领域。随着玩家对游戏渲染品质要求的提高，游戏开发者尝试在游戏渲染当中使用全局光照模型，为了简化计算，使用了光照贴图</a:t>
            </a:r>
            <a:r>
              <a:rPr lang="en-US" altLang="zh-CN" dirty="0"/>
              <a:t>(Light Map)</a:t>
            </a:r>
            <a:r>
              <a:rPr lang="zh-CN" altLang="zh-CN" dirty="0"/>
              <a:t>技术。</a:t>
            </a:r>
          </a:p>
          <a:p>
            <a:r>
              <a:rPr lang="zh-CN" altLang="zh-CN" dirty="0"/>
              <a:t>光照贴图的基本步骤是：在游戏场景编辑阶段对光源进行设置；将游戏场景中每个表面的光照输出为纹理贴图（光照计算可以采用任意复杂度的光照算法）；在渲染阶段利用纹理映射实现光照计算。</a:t>
            </a:r>
          </a:p>
          <a:p>
            <a:r>
              <a:rPr lang="zh-CN" altLang="zh-CN" dirty="0"/>
              <a:t>光照贴图为游戏提供了一种高效的实现全局光照的方法，结合阴影技术（见本书“实时阴影”章节）可以近似得到真实度非常高的全局光照效果。由于该方法中用到的光照贴图是事先计算好的，所以该方法只适用于静态</a:t>
            </a:r>
            <a:r>
              <a:rPr lang="zh-CN" altLang="zh-CN" dirty="0" smtClean="0"/>
              <a:t>场景</a:t>
            </a:r>
            <a:endParaRPr lang="zh-CN" altLang="en-US" dirty="0"/>
          </a:p>
        </p:txBody>
      </p:sp>
    </p:spTree>
    <p:extLst>
      <p:ext uri="{BB962C8B-B14F-4D97-AF65-F5344CB8AC3E}">
        <p14:creationId xmlns:p14="http://schemas.microsoft.com/office/powerpoint/2010/main" val="4110914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69" name="图片 62" descr="http://static5.photo.sina.com.cn/middle/56ed7cdc4656522836464&amp;6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779662"/>
            <a:ext cx="5276850" cy="1724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1812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963924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纹理的其他</a:t>
            </a:r>
            <a:r>
              <a:rPr lang="zh-CN" altLang="zh-CN" b="1" dirty="0" smtClean="0"/>
              <a:t>应用</a:t>
            </a:r>
            <a:endParaRPr lang="zh-CN" altLang="en-US" dirty="0"/>
          </a:p>
        </p:txBody>
      </p:sp>
      <p:sp>
        <p:nvSpPr>
          <p:cNvPr id="3" name="内容占位符 2"/>
          <p:cNvSpPr>
            <a:spLocks noGrp="1"/>
          </p:cNvSpPr>
          <p:nvPr>
            <p:ph idx="1"/>
          </p:nvPr>
        </p:nvSpPr>
        <p:spPr/>
        <p:txBody>
          <a:bodyPr>
            <a:normAutofit fontScale="92500"/>
          </a:bodyPr>
          <a:lstStyle/>
          <a:p>
            <a:r>
              <a:rPr lang="zh-CN" altLang="zh-CN" dirty="0" smtClean="0"/>
              <a:t>凹凸</a:t>
            </a:r>
            <a:r>
              <a:rPr lang="zh-CN" altLang="zh-CN" dirty="0"/>
              <a:t>贴图是利用纹理对光照计算过程进行控制的技术之一，它通过对法向的扰动，使得物体表面相邻点的光照计算结果呈现出显著不同，进而表现物体表面的粗糙</a:t>
            </a:r>
            <a:r>
              <a:rPr lang="zh-CN" altLang="zh-CN" dirty="0" smtClean="0"/>
              <a:t>效果</a:t>
            </a:r>
            <a:endParaRPr lang="en-US" altLang="zh-CN" dirty="0" smtClean="0"/>
          </a:p>
          <a:p>
            <a:r>
              <a:rPr lang="zh-CN" altLang="zh-CN" dirty="0" smtClean="0"/>
              <a:t>位移</a:t>
            </a:r>
            <a:r>
              <a:rPr lang="zh-CN" altLang="zh-CN" dirty="0"/>
              <a:t>贴图则是通过纹理控制顶点的偏移，即在原来顶点坐标的基础上加上位移纹理的值，改变了原始</a:t>
            </a:r>
            <a:r>
              <a:rPr lang="zh-CN" altLang="zh-CN" dirty="0" smtClean="0"/>
              <a:t>几何</a:t>
            </a:r>
            <a:endParaRPr lang="zh-CN" altLang="zh-CN" dirty="0"/>
          </a:p>
        </p:txBody>
      </p:sp>
    </p:spTree>
    <p:extLst>
      <p:ext uri="{BB962C8B-B14F-4D97-AF65-F5344CB8AC3E}">
        <p14:creationId xmlns:p14="http://schemas.microsoft.com/office/powerpoint/2010/main" val="36763292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8194" name="图片 2" descr="tn_bu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19622"/>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8193" name="图片 3" descr="tn_disp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41962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6172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2808663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光照贴图可以使用哪些光照模型</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局部光照模型</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全局光照模型</a:t>
            </a: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都可以</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600" smtClean="0">
                <a:solidFill>
                  <a:srgbClr val="000000"/>
                </a:solidFill>
                <a:latin typeface="Microsoft Yahei"/>
                <a:ea typeface="Microsoft Yahei"/>
                <a:sym typeface="Microsoft Yahei"/>
              </a:rPr>
              <a:t>其他</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7"/>
            </p:custDataLst>
          </p:nvPr>
        </p:nvSpPr>
        <p:spPr>
          <a:xfrm>
            <a:off x="1178719" y="2137767"/>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8"/>
            </p:custDataLst>
          </p:nvPr>
        </p:nvSpPr>
        <p:spPr>
          <a:xfrm>
            <a:off x="1178719" y="2780705"/>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9"/>
            </p:custDataLst>
          </p:nvPr>
        </p:nvSpPr>
        <p:spPr>
          <a:xfrm>
            <a:off x="1178719" y="3423642"/>
            <a:ext cx="385762"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10"/>
            </p:custDataLst>
          </p:nvPr>
        </p:nvSpPr>
        <p:spPr>
          <a:xfrm>
            <a:off x="1178719" y="4066580"/>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32" name="组合 31"/>
          <p:cNvGrpSpPr/>
          <p:nvPr>
            <p:custDataLst>
              <p:tags r:id="rId12"/>
            </p:custDataLst>
          </p:nvPr>
        </p:nvGrpSpPr>
        <p:grpSpPr>
          <a:xfrm>
            <a:off x="0" y="0"/>
            <a:ext cx="9144000" cy="635000"/>
            <a:chOff x="0" y="0"/>
            <a:chExt cx="9144000" cy="635000"/>
          </a:xfrm>
        </p:grpSpPr>
        <p:sp>
          <p:nvSpPr>
            <p:cNvPr id="29"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2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466194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点光源</a:t>
            </a:r>
            <a:endParaRPr lang="zh-CN" altLang="en-US" dirty="0"/>
          </a:p>
        </p:txBody>
      </p:sp>
      <p:sp>
        <p:nvSpPr>
          <p:cNvPr id="3" name="内容占位符 2"/>
          <p:cNvSpPr>
            <a:spLocks noGrp="1"/>
          </p:cNvSpPr>
          <p:nvPr>
            <p:ph idx="1"/>
          </p:nvPr>
        </p:nvSpPr>
        <p:spPr/>
        <p:txBody>
          <a:bodyPr>
            <a:normAutofit/>
          </a:bodyPr>
          <a:lstStyle/>
          <a:p>
            <a:r>
              <a:rPr lang="zh-CN" altLang="zh-CN" dirty="0" smtClean="0"/>
              <a:t>点光源</a:t>
            </a:r>
            <a:r>
              <a:rPr lang="zh-CN" altLang="zh-CN" dirty="0"/>
              <a:t>是最简单的光源，也称为泛光或全向</a:t>
            </a:r>
            <a:r>
              <a:rPr lang="zh-CN" altLang="zh-CN" dirty="0" smtClean="0"/>
              <a:t>光</a:t>
            </a:r>
            <a:endParaRPr lang="en-US" altLang="zh-CN" dirty="0" smtClean="0"/>
          </a:p>
          <a:p>
            <a:r>
              <a:rPr lang="zh-CN" altLang="zh-CN" dirty="0" smtClean="0"/>
              <a:t>点光源</a:t>
            </a:r>
            <a:r>
              <a:rPr lang="zh-CN" altLang="zh-CN" dirty="0"/>
              <a:t>没有方向只有</a:t>
            </a:r>
            <a:r>
              <a:rPr lang="zh-CN" altLang="zh-CN" dirty="0" smtClean="0"/>
              <a:t>位置</a:t>
            </a:r>
            <a:endParaRPr lang="zh-CN" altLang="en-US" dirty="0"/>
          </a:p>
        </p:txBody>
      </p:sp>
      <p:pic>
        <p:nvPicPr>
          <p:cNvPr id="4" name="图片 3" descr="pointLight.png"/>
          <p:cNvPicPr/>
          <p:nvPr/>
        </p:nvPicPr>
        <p:blipFill>
          <a:blip r:embed="rId2" cstate="print"/>
          <a:srcRect/>
          <a:stretch>
            <a:fillRect/>
          </a:stretch>
        </p:blipFill>
        <p:spPr bwMode="auto">
          <a:xfrm>
            <a:off x="3491880" y="2859782"/>
            <a:ext cx="2063750" cy="2077720"/>
          </a:xfrm>
          <a:prstGeom prst="rect">
            <a:avLst/>
          </a:prstGeom>
          <a:noFill/>
          <a:ln w="9525">
            <a:noFill/>
            <a:miter lim="800000"/>
            <a:headEnd/>
            <a:tailEnd/>
          </a:ln>
        </p:spPr>
      </p:pic>
    </p:spTree>
    <p:extLst>
      <p:ext uri="{BB962C8B-B14F-4D97-AF65-F5344CB8AC3E}">
        <p14:creationId xmlns:p14="http://schemas.microsoft.com/office/powerpoint/2010/main" val="1248070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写出“角色动画”实践过程中遇到的问题。</a:t>
            </a:r>
            <a:endParaRPr lang="zh-CN" altLang="en-US" sz="2600" dirty="0">
              <a:solidFill>
                <a:srgbClr val="000000"/>
              </a:solidFill>
              <a:latin typeface="Microsoft Yahei"/>
              <a:ea typeface="Microsoft Yahei"/>
              <a:sym typeface="Microsoft Yahei"/>
            </a:endParaRPr>
          </a:p>
        </p:txBody>
      </p:sp>
      <p:sp>
        <p:nvSpPr>
          <p:cNvPr id="4" name="圆角矩形 3"/>
          <p:cNvSpPr/>
          <p:nvPr>
            <p:custDataLst>
              <p:tags r:id="rId3"/>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0" name="矩形 9"/>
          <p:cNvSpPr/>
          <p:nvPr>
            <p:custDataLst>
              <p:tags r:id="rId4"/>
            </p:custDataLst>
          </p:nvPr>
        </p:nvSpPr>
        <p:spPr>
          <a:xfrm>
            <a:off x="0" y="4295537"/>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正常使用主观题需</a:t>
            </a:r>
            <a:r>
              <a:rPr lang="en-US" altLang="zh-CN" sz="1200" smtClean="0">
                <a:solidFill>
                  <a:srgbClr val="F84F41"/>
                </a:solidFill>
                <a:latin typeface="Microsoft Yahei"/>
                <a:ea typeface="Microsoft Yahei"/>
                <a:sym typeface="Microsoft Yahei"/>
              </a:rPr>
              <a:t>2.0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grpSp>
        <p:nvGrpSpPr>
          <p:cNvPr id="9" name="组合 8"/>
          <p:cNvGrpSpPr/>
          <p:nvPr>
            <p:custDataLst>
              <p:tags r:id="rId5"/>
            </p:custDataLst>
          </p:nvPr>
        </p:nvGrpSpPr>
        <p:grpSpPr>
          <a:xfrm>
            <a:off x="0" y="0"/>
            <a:ext cx="9144000" cy="635000"/>
            <a:chOff x="0" y="0"/>
            <a:chExt cx="9144000" cy="635000"/>
          </a:xfrm>
        </p:grpSpPr>
        <p:sp>
          <p:nvSpPr>
            <p:cNvPr id="5"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主观题</a:t>
              </a:r>
              <a:endParaRPr lang="zh-CN" altLang="en-US" sz="2600">
                <a:solidFill>
                  <a:srgbClr val="000000"/>
                </a:solidFill>
                <a:latin typeface="Microsoft Yahei"/>
                <a:ea typeface="Microsoft Yahei"/>
                <a:sym typeface="Microsoft Yahei"/>
              </a:endParaRP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529986465"/>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聚光灯</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和</a:t>
            </a:r>
            <a:r>
              <a:rPr lang="zh-CN" altLang="zh-CN" dirty="0"/>
              <a:t>点光源一样，聚光灯能模拟从无限小的点发出的</a:t>
            </a:r>
            <a:r>
              <a:rPr lang="zh-CN" altLang="zh-CN" dirty="0" smtClean="0"/>
              <a:t>光线</a:t>
            </a:r>
            <a:endParaRPr lang="en-US" altLang="zh-CN" dirty="0" smtClean="0"/>
          </a:p>
          <a:p>
            <a:r>
              <a:rPr lang="zh-CN" altLang="zh-CN" dirty="0" smtClean="0"/>
              <a:t>聚光灯</a:t>
            </a:r>
            <a:r>
              <a:rPr lang="zh-CN" altLang="zh-CN" dirty="0"/>
              <a:t>的光线会集中于指定的锥形区域或者特定方向的</a:t>
            </a:r>
            <a:r>
              <a:rPr lang="zh-CN" altLang="zh-CN" dirty="0" smtClean="0"/>
              <a:t>光束</a:t>
            </a:r>
            <a:endParaRPr lang="en-US" altLang="zh-CN" dirty="0" smtClean="0"/>
          </a:p>
          <a:p>
            <a:r>
              <a:rPr lang="zh-CN" altLang="zh-CN" dirty="0" smtClean="0"/>
              <a:t>圆锥</a:t>
            </a:r>
            <a:r>
              <a:rPr lang="zh-CN" altLang="zh-CN" dirty="0"/>
              <a:t>表示聚光灯光照范围，这个锥体由两个区域组成：内部区域</a:t>
            </a:r>
            <a:r>
              <a:rPr lang="en-US" altLang="zh-CN" dirty="0"/>
              <a:t>(Inner Cone)</a:t>
            </a:r>
            <a:r>
              <a:rPr lang="zh-CN" altLang="zh-CN" dirty="0"/>
              <a:t>，物理概念通常称为本影，对应内光锥顶角</a:t>
            </a:r>
            <a:r>
              <a:rPr lang="en-US" altLang="zh-CN" dirty="0"/>
              <a:t>Theta</a:t>
            </a:r>
            <a:r>
              <a:rPr lang="zh-CN" altLang="zh-CN" dirty="0"/>
              <a:t>；外部区域</a:t>
            </a:r>
            <a:r>
              <a:rPr lang="en-US" altLang="zh-CN" dirty="0"/>
              <a:t>(Outer Cone)</a:t>
            </a:r>
            <a:r>
              <a:rPr lang="zh-CN" altLang="zh-CN" dirty="0"/>
              <a:t>，物理概念通常称为半影，对应外光锥角度</a:t>
            </a:r>
            <a:r>
              <a:rPr lang="en-US" altLang="zh-CN" dirty="0" smtClean="0"/>
              <a:t>Phi</a:t>
            </a:r>
          </a:p>
          <a:p>
            <a:r>
              <a:rPr lang="zh-CN" altLang="zh-CN" dirty="0" smtClean="0"/>
              <a:t>聚光</a:t>
            </a:r>
            <a:r>
              <a:rPr lang="zh-CN" altLang="zh-CN" dirty="0"/>
              <a:t>灯光强除了有距离衰减外，还有角度衰减，衰减规律是：在本影内，光照是恒定的，但过渡到半影区域后急剧衰减。</a:t>
            </a:r>
          </a:p>
          <a:p>
            <a:endParaRPr lang="zh-CN" altLang="en-US" dirty="0"/>
          </a:p>
        </p:txBody>
      </p:sp>
    </p:spTree>
    <p:extLst>
      <p:ext uri="{BB962C8B-B14F-4D97-AF65-F5344CB8AC3E}">
        <p14:creationId xmlns:p14="http://schemas.microsoft.com/office/powerpoint/2010/main" val="4246840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spotLight.png"/>
          <p:cNvPicPr/>
          <p:nvPr/>
        </p:nvPicPr>
        <p:blipFill>
          <a:blip r:embed="rId2" cstate="print"/>
          <a:srcRect/>
          <a:stretch>
            <a:fillRect/>
          </a:stretch>
        </p:blipFill>
        <p:spPr bwMode="auto">
          <a:xfrm>
            <a:off x="3214052" y="1286510"/>
            <a:ext cx="2715895" cy="2570480"/>
          </a:xfrm>
          <a:prstGeom prst="rect">
            <a:avLst/>
          </a:prstGeom>
          <a:noFill/>
          <a:ln w="9525">
            <a:noFill/>
            <a:miter lim="800000"/>
            <a:headEnd/>
            <a:tailEnd/>
          </a:ln>
        </p:spPr>
      </p:pic>
    </p:spTree>
    <p:extLst>
      <p:ext uri="{BB962C8B-B14F-4D97-AF65-F5344CB8AC3E}">
        <p14:creationId xmlns:p14="http://schemas.microsoft.com/office/powerpoint/2010/main" val="3709458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平</a:t>
            </a:r>
            <a:r>
              <a:rPr lang="zh-CN" altLang="zh-CN" b="1" dirty="0" smtClean="0"/>
              <a:t>行光</a:t>
            </a:r>
            <a:endParaRPr lang="zh-CN" altLang="en-US" dirty="0"/>
          </a:p>
        </p:txBody>
      </p:sp>
      <p:sp>
        <p:nvSpPr>
          <p:cNvPr id="3" name="内容占位符 2"/>
          <p:cNvSpPr>
            <a:spLocks noGrp="1"/>
          </p:cNvSpPr>
          <p:nvPr>
            <p:ph idx="1"/>
          </p:nvPr>
        </p:nvSpPr>
        <p:spPr/>
        <p:txBody>
          <a:bodyPr>
            <a:normAutofit/>
          </a:bodyPr>
          <a:lstStyle/>
          <a:p>
            <a:r>
              <a:rPr lang="zh-CN" altLang="zh-CN" dirty="0" smtClean="0"/>
              <a:t>对于</a:t>
            </a:r>
            <a:r>
              <a:rPr lang="zh-CN" altLang="zh-CN" dirty="0"/>
              <a:t>太阳光之类的光源，我们通常采用平行光来</a:t>
            </a:r>
            <a:r>
              <a:rPr lang="zh-CN" altLang="zh-CN" dirty="0" smtClean="0"/>
              <a:t>模拟</a:t>
            </a:r>
            <a:endParaRPr lang="en-US" altLang="zh-CN" dirty="0" smtClean="0"/>
          </a:p>
          <a:p>
            <a:r>
              <a:rPr lang="zh-CN" altLang="zh-CN" dirty="0" smtClean="0"/>
              <a:t>平行</a:t>
            </a:r>
            <a:r>
              <a:rPr lang="zh-CN" altLang="zh-CN" dirty="0"/>
              <a:t>光能够照亮同一角度上的所有物体，而且亮度与对象和光源的距离</a:t>
            </a:r>
            <a:r>
              <a:rPr lang="zh-CN" altLang="zh-CN" dirty="0" smtClean="0"/>
              <a:t>无关</a:t>
            </a:r>
            <a:endParaRPr lang="zh-CN" altLang="en-US" dirty="0"/>
          </a:p>
        </p:txBody>
      </p:sp>
    </p:spTree>
    <p:extLst>
      <p:ext uri="{BB962C8B-B14F-4D97-AF65-F5344CB8AC3E}">
        <p14:creationId xmlns:p14="http://schemas.microsoft.com/office/powerpoint/2010/main" val="844878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面</a:t>
            </a:r>
            <a:r>
              <a:rPr lang="zh-CN" altLang="zh-CN" b="1" dirty="0" smtClean="0"/>
              <a:t>光源</a:t>
            </a:r>
            <a:endParaRPr lang="zh-CN" altLang="en-US" dirty="0"/>
          </a:p>
        </p:txBody>
      </p:sp>
      <p:sp>
        <p:nvSpPr>
          <p:cNvPr id="3" name="内容占位符 2"/>
          <p:cNvSpPr>
            <a:spLocks noGrp="1"/>
          </p:cNvSpPr>
          <p:nvPr>
            <p:ph idx="1"/>
          </p:nvPr>
        </p:nvSpPr>
        <p:spPr/>
        <p:txBody>
          <a:bodyPr/>
          <a:lstStyle/>
          <a:p>
            <a:r>
              <a:rPr lang="zh-CN" altLang="zh-CN" dirty="0" smtClean="0"/>
              <a:t>面</a:t>
            </a:r>
            <a:r>
              <a:rPr lang="zh-CN" altLang="zh-CN" dirty="0"/>
              <a:t>光源是一种区域光，它能模拟现实生活中实际光源的发光</a:t>
            </a:r>
            <a:r>
              <a:rPr lang="zh-CN" altLang="zh-CN" dirty="0" smtClean="0"/>
              <a:t>尺寸</a:t>
            </a:r>
            <a:endParaRPr lang="en-US" altLang="zh-CN" dirty="0" smtClean="0"/>
          </a:p>
          <a:p>
            <a:r>
              <a:rPr lang="zh-CN" altLang="zh-CN" dirty="0" smtClean="0"/>
              <a:t>发光</a:t>
            </a:r>
            <a:r>
              <a:rPr lang="zh-CN" altLang="zh-CN" dirty="0"/>
              <a:t>区域越大，光照就越</a:t>
            </a:r>
            <a:r>
              <a:rPr lang="zh-CN" altLang="zh-CN" dirty="0" smtClean="0"/>
              <a:t>柔和</a:t>
            </a:r>
            <a:endParaRPr lang="en-US" altLang="zh-CN" dirty="0" smtClean="0"/>
          </a:p>
          <a:p>
            <a:r>
              <a:rPr lang="zh-CN" altLang="zh-CN" dirty="0" smtClean="0"/>
              <a:t>然而</a:t>
            </a:r>
            <a:r>
              <a:rPr lang="en-US" altLang="zh-CN" dirty="0"/>
              <a:t>OpenGL</a:t>
            </a:r>
            <a:r>
              <a:rPr lang="zh-CN" altLang="zh-CN" dirty="0"/>
              <a:t>并不直接支持面光源，只能通过多个点光源来近似模拟。</a:t>
            </a:r>
          </a:p>
          <a:p>
            <a:endParaRPr lang="zh-CN" altLang="en-US" dirty="0"/>
          </a:p>
        </p:txBody>
      </p:sp>
    </p:spTree>
    <p:extLst>
      <p:ext uri="{BB962C8B-B14F-4D97-AF65-F5344CB8AC3E}">
        <p14:creationId xmlns:p14="http://schemas.microsoft.com/office/powerpoint/2010/main" val="1078689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游戏中常见的光源类型有？</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平行光</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60389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点光源</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31182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面光源</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828800" y="363259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聚光灯</a:t>
            </a:r>
            <a:endParaRPr lang="zh-CN" altLang="en-US" sz="2600" dirty="0">
              <a:solidFill>
                <a:srgbClr val="000000"/>
              </a:solidFill>
              <a:latin typeface="Microsoft Yahei"/>
              <a:ea typeface="Microsoft Yahei"/>
              <a:sym typeface="Microsoft Yahei"/>
            </a:endParaRPr>
          </a:p>
        </p:txBody>
      </p:sp>
      <p:sp>
        <p:nvSpPr>
          <p:cNvPr id="10" name="矩形 9"/>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矩形 10"/>
          <p:cNvSpPr>
            <a:spLocks noChangeAspect="1"/>
          </p:cNvSpPr>
          <p:nvPr>
            <p:custDataLst>
              <p:tags r:id="rId8"/>
            </p:custDataLst>
          </p:nvPr>
        </p:nvSpPr>
        <p:spPr>
          <a:xfrm>
            <a:off x="1178719" y="2652117"/>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矩形 11"/>
          <p:cNvSpPr>
            <a:spLocks noChangeAspect="1"/>
          </p:cNvSpPr>
          <p:nvPr>
            <p:custDataLst>
              <p:tags r:id="rId9"/>
            </p:custDataLst>
          </p:nvPr>
        </p:nvSpPr>
        <p:spPr>
          <a:xfrm>
            <a:off x="1178719" y="31664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矩形 12"/>
          <p:cNvSpPr>
            <a:spLocks noChangeAspect="1"/>
          </p:cNvSpPr>
          <p:nvPr>
            <p:custDataLst>
              <p:tags r:id="rId10"/>
            </p:custDataLst>
          </p:nvPr>
        </p:nvSpPr>
        <p:spPr>
          <a:xfrm>
            <a:off x="1178719" y="3680817"/>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sp>
        <p:nvSpPr>
          <p:cNvPr id="21" name="TextBox 20"/>
          <p:cNvSpPr txBox="1"/>
          <p:nvPr>
            <p:custDataLst>
              <p:tags r:id="rId12"/>
            </p:custDataLst>
          </p:nvPr>
        </p:nvSpPr>
        <p:spPr>
          <a:xfrm>
            <a:off x="1828800" y="41469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体积光</a:t>
            </a:r>
            <a:endParaRPr lang="zh-CN" altLang="en-US" sz="2600" dirty="0">
              <a:solidFill>
                <a:srgbClr val="000000"/>
              </a:solidFill>
              <a:latin typeface="Microsoft Yahei"/>
              <a:ea typeface="Microsoft Yahei"/>
              <a:sym typeface="Microsoft Yahei"/>
            </a:endParaRPr>
          </a:p>
        </p:txBody>
      </p:sp>
      <p:sp>
        <p:nvSpPr>
          <p:cNvPr id="22" name="矩形 21"/>
          <p:cNvSpPr>
            <a:spLocks noChangeAspect="1"/>
          </p:cNvSpPr>
          <p:nvPr>
            <p:custDataLst>
              <p:tags r:id="rId13"/>
            </p:custDataLst>
          </p:nvPr>
        </p:nvSpPr>
        <p:spPr>
          <a:xfrm>
            <a:off x="1178719" y="4195167"/>
            <a:ext cx="385762" cy="385763"/>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E</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4"/>
            </p:custDataLst>
          </p:nvPr>
        </p:nvGrpSpPr>
        <p:grpSpPr>
          <a:xfrm>
            <a:off x="0" y="0"/>
            <a:ext cx="9144000" cy="635000"/>
            <a:chOff x="0" y="0"/>
            <a:chExt cx="9144000" cy="635000"/>
          </a:xfrm>
        </p:grpSpPr>
        <p:sp>
          <p:nvSpPr>
            <p:cNvPr id="15" name="TitleBackground"/>
            <p:cNvSpPr/>
            <p:nvPr>
              <p:custDataLst>
                <p:tags r:id="rId16"/>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7"/>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多选题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028878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2.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PROBLEMSCORE" val="1.0"/>
  <p:tag name="PROBLEMSCORE_HALF" val="0.0"/>
  <p:tag name="RAINPROBLEMTYPE" val="MultipleChoice"/>
  <p:tag name="RAINPROBLEM" val="MultipleChoice"/>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69.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403</TotalTime>
  <Words>3531</Words>
  <Application>Microsoft Office PowerPoint</Application>
  <PresentationFormat>全屏显示(16:9)</PresentationFormat>
  <Paragraphs>198</Paragraphs>
  <Slides>40</Slides>
  <Notes>1</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凤舞九天</vt:lpstr>
      <vt:lpstr>光照</vt:lpstr>
      <vt:lpstr>大纲</vt:lpstr>
      <vt:lpstr>光照</vt:lpstr>
      <vt:lpstr>点光源</vt:lpstr>
      <vt:lpstr>聚光灯</vt:lpstr>
      <vt:lpstr>PowerPoint 演示文稿</vt:lpstr>
      <vt:lpstr>平行光</vt:lpstr>
      <vt:lpstr>面光源</vt:lpstr>
      <vt:lpstr>PowerPoint 演示文稿</vt:lpstr>
      <vt:lpstr>局部光照明模型</vt:lpstr>
      <vt:lpstr>PowerPoint 演示文稿</vt:lpstr>
      <vt:lpstr>PowerPoint 演示文稿</vt:lpstr>
      <vt:lpstr>环境光</vt:lpstr>
      <vt:lpstr>漫反射光</vt:lpstr>
      <vt:lpstr>镜面高光</vt:lpstr>
      <vt:lpstr>发射光</vt:lpstr>
      <vt:lpstr>局部光照明合成算法</vt:lpstr>
      <vt:lpstr>PowerPoint 演示文稿</vt:lpstr>
      <vt:lpstr>其它光照明模型</vt:lpstr>
      <vt:lpstr>全局光照明模型</vt:lpstr>
      <vt:lpstr>Whitted全局光照明模型</vt:lpstr>
      <vt:lpstr>PowerPoint 演示文稿</vt:lpstr>
      <vt:lpstr>PowerPoint 演示文稿</vt:lpstr>
      <vt:lpstr>渲染方程</vt:lpstr>
      <vt:lpstr>环境遮挡</vt:lpstr>
      <vt:lpstr>PowerPoint 演示文稿</vt:lpstr>
      <vt:lpstr>PowerPoint 演示文稿</vt:lpstr>
      <vt:lpstr>PowerPoint 演示文稿</vt:lpstr>
      <vt:lpstr>PowerPoint 演示文稿</vt:lpstr>
      <vt:lpstr>纹理</vt:lpstr>
      <vt:lpstr>纹理映射的原理</vt:lpstr>
      <vt:lpstr>PowerPoint 演示文稿</vt:lpstr>
      <vt:lpstr>PowerPoint 演示文稿</vt:lpstr>
      <vt:lpstr>PowerPoint 演示文稿</vt:lpstr>
      <vt:lpstr>光照贴图</vt:lpstr>
      <vt:lpstr>PowerPoint 演示文稿</vt:lpstr>
      <vt:lpstr>纹理的其他应用</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光照</dc:title>
  <dc:creator>HL H</dc:creator>
  <cp:lastModifiedBy>ForWork</cp:lastModifiedBy>
  <cp:revision>41</cp:revision>
  <dcterms:created xsi:type="dcterms:W3CDTF">2018-01-30T08:50:10Z</dcterms:created>
  <dcterms:modified xsi:type="dcterms:W3CDTF">2019-03-20T03:59:13Z</dcterms:modified>
</cp:coreProperties>
</file>