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6" r:id="rId40"/>
    <p:sldId id="295" r:id="rId41"/>
    <p:sldId id="297" r:id="rId42"/>
    <p:sldId id="299"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14" y="-5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v.youku.com/v_show/id_XMjY0NTcyODAw.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bilibili.com/video/av21686228/?p=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eloper.nvidia.com/phy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havo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aike.baidu.com/view/1464604.htm" TargetMode="External"/><Relationship Id="rId7" Type="http://schemas.openxmlformats.org/officeDocument/2006/relationships/hyperlink" Target="http://baike.baidu.com/view/2634632.htm" TargetMode="External"/><Relationship Id="rId2" Type="http://schemas.openxmlformats.org/officeDocument/2006/relationships/hyperlink" Target="http://baike.baidu.com/view/766048.htm" TargetMode="External"/><Relationship Id="rId1" Type="http://schemas.openxmlformats.org/officeDocument/2006/relationships/slideLayout" Target="../slideLayouts/slideLayout2.xml"/><Relationship Id="rId6" Type="http://schemas.openxmlformats.org/officeDocument/2006/relationships/hyperlink" Target="http://baike.baidu.com/view/766.htm" TargetMode="External"/><Relationship Id="rId5" Type="http://schemas.openxmlformats.org/officeDocument/2006/relationships/hyperlink" Target="http://baike.baidu.com/view/2694918.htm" TargetMode="External"/><Relationship Id="rId4" Type="http://schemas.openxmlformats.org/officeDocument/2006/relationships/hyperlink" Target="http://baike.baidu.com/view/751128.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clNc7Bavb3Q"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ulletphysics.org/wordpress/" TargetMode="External"/><Relationship Id="rId2" Type="http://schemas.openxmlformats.org/officeDocument/2006/relationships/hyperlink" Target="http://www.bulletphysics.co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www.ode.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newtondynamic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物理</a:t>
            </a:r>
            <a:r>
              <a:rPr lang="zh-CN" altLang="en-US" dirty="0"/>
              <a:t>引擎</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11766956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PhysX</a:t>
            </a:r>
            <a:r>
              <a:rPr lang="zh-CN" altLang="zh-CN" dirty="0"/>
              <a:t>具有模拟刚体、角色控制、粒子、流体、柔体、关节和布料等</a:t>
            </a:r>
            <a:r>
              <a:rPr lang="zh-CN" altLang="zh-CN" dirty="0" smtClean="0"/>
              <a:t>功能。</a:t>
            </a:r>
            <a:r>
              <a:rPr lang="zh-CN" altLang="zh-CN" dirty="0"/>
              <a:t>同时支持软件及硬件方式的运算，前者指的是使用</a:t>
            </a:r>
            <a:r>
              <a:rPr lang="en-US" altLang="zh-CN" dirty="0"/>
              <a:t>CPU</a:t>
            </a:r>
            <a:r>
              <a:rPr lang="zh-CN" altLang="zh-CN" dirty="0"/>
              <a:t>来完成物理运算，后者是指通过</a:t>
            </a:r>
            <a:r>
              <a:rPr lang="en-US" altLang="zh-CN" dirty="0"/>
              <a:t>GPU</a:t>
            </a:r>
            <a:r>
              <a:rPr lang="zh-CN" altLang="zh-CN" dirty="0"/>
              <a:t>的方式进行运算。使用硬件方式可以极大提升物理仿真的效率。</a:t>
            </a:r>
          </a:p>
          <a:p>
            <a:endParaRPr lang="zh-CN" altLang="en-US" dirty="0"/>
          </a:p>
        </p:txBody>
      </p:sp>
    </p:spTree>
    <p:extLst>
      <p:ext uri="{BB962C8B-B14F-4D97-AF65-F5344CB8AC3E}">
        <p14:creationId xmlns:p14="http://schemas.microsoft.com/office/powerpoint/2010/main" val="2348261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481138"/>
            <a:ext cx="528796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023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hlinkClick r:id="rId2"/>
              </a:rPr>
              <a:t>http://v.youku.com/v_show/id_XMjY0NTcyODAw.html</a:t>
            </a:r>
            <a:endParaRPr lang="zh-CN" altLang="en-US" dirty="0"/>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zh-CN" altLang="zh-CN" dirty="0"/>
              <a:t>为了给</a:t>
            </a:r>
            <a:r>
              <a:rPr lang="en-US" altLang="zh-CN" dirty="0" smtClean="0"/>
              <a:t>艺术家</a:t>
            </a:r>
            <a:r>
              <a:rPr lang="zh-CN" altLang="zh-CN" dirty="0"/>
              <a:t>、游戏关卡设计师以及游戏开发人员等提供一套易于使用的内容创作工具，</a:t>
            </a:r>
            <a:r>
              <a:rPr lang="en-US" altLang="zh-CN" dirty="0"/>
              <a:t>2009</a:t>
            </a:r>
            <a:r>
              <a:rPr lang="zh-CN" altLang="zh-CN" dirty="0"/>
              <a:t>年</a:t>
            </a:r>
            <a:r>
              <a:rPr lang="en-US" altLang="zh-CN" dirty="0"/>
              <a:t>NVIDIA</a:t>
            </a:r>
            <a:r>
              <a:rPr lang="zh-CN" altLang="zh-CN" dirty="0"/>
              <a:t>在</a:t>
            </a:r>
            <a:r>
              <a:rPr lang="en-US" altLang="zh-CN" dirty="0"/>
              <a:t>GDC</a:t>
            </a:r>
            <a:r>
              <a:rPr lang="zh-CN" altLang="zh-CN" dirty="0"/>
              <a:t>上发布了</a:t>
            </a:r>
            <a:r>
              <a:rPr lang="en-US" altLang="zh-CN" dirty="0"/>
              <a:t>PhysX </a:t>
            </a:r>
            <a:r>
              <a:rPr lang="en-US" altLang="zh-CN" dirty="0" smtClean="0"/>
              <a:t>APEX</a:t>
            </a:r>
          </a:p>
          <a:p>
            <a:r>
              <a:rPr lang="en-US" altLang="zh-CN" dirty="0" smtClean="0"/>
              <a:t>APEX</a:t>
            </a:r>
            <a:r>
              <a:rPr lang="zh-CN" altLang="zh-CN" dirty="0"/>
              <a:t>被设计为一个模块化的框架，能够与现有的</a:t>
            </a:r>
            <a:r>
              <a:rPr lang="en-US" altLang="zh-CN" dirty="0"/>
              <a:t>PhysX</a:t>
            </a:r>
            <a:r>
              <a:rPr lang="zh-CN" altLang="zh-CN" dirty="0"/>
              <a:t>软件开发包一起使用，使开发人员能够轻松地在其游戏中添加细腻的物理效果。并且通过简单的制作可以创作出跨平台的内容，从而帮助开发人员优化多种平台上的游戏</a:t>
            </a:r>
            <a:r>
              <a:rPr lang="zh-CN" altLang="zh-CN" dirty="0" smtClean="0"/>
              <a:t>体验</a:t>
            </a:r>
            <a:endParaRPr lang="en-US" altLang="zh-CN" dirty="0" smtClean="0"/>
          </a:p>
          <a:p>
            <a:r>
              <a:rPr lang="zh-CN" altLang="zh-CN" dirty="0" smtClean="0"/>
              <a:t>这些</a:t>
            </a:r>
            <a:r>
              <a:rPr lang="zh-CN" altLang="zh-CN" dirty="0"/>
              <a:t>特性让</a:t>
            </a:r>
            <a:r>
              <a:rPr lang="en-US" altLang="zh-CN" dirty="0"/>
              <a:t>APEX</a:t>
            </a:r>
            <a:r>
              <a:rPr lang="zh-CN" altLang="zh-CN" dirty="0"/>
              <a:t>不仅能够帮助开发人员加快设计新游戏的速度，更能帮助开发人员降低总体开发成本。该工具包现已集成到一些全球最流行的开发库以及游戏引擎中，其中包括</a:t>
            </a:r>
            <a:r>
              <a:rPr lang="en-US" altLang="zh-CN" dirty="0"/>
              <a:t>Emergent</a:t>
            </a:r>
            <a:r>
              <a:rPr lang="zh-CN" altLang="zh-CN" dirty="0"/>
              <a:t>游戏技术公司的</a:t>
            </a:r>
            <a:r>
              <a:rPr lang="en-US" altLang="zh-CN" dirty="0" err="1"/>
              <a:t>Gamebryo</a:t>
            </a:r>
            <a:r>
              <a:rPr lang="en-US" altLang="zh-CN" dirty="0"/>
              <a:t> </a:t>
            </a:r>
            <a:r>
              <a:rPr lang="en-US" altLang="zh-CN" dirty="0" err="1"/>
              <a:t>LightSpeed</a:t>
            </a:r>
            <a:r>
              <a:rPr lang="zh-CN" altLang="zh-CN" dirty="0" smtClean="0"/>
              <a:t>引擎</a:t>
            </a:r>
            <a:endParaRPr lang="en-US" altLang="zh-CN" dirty="0" smtClean="0"/>
          </a:p>
          <a:p>
            <a:r>
              <a:rPr lang="en-US" altLang="zh-CN" dirty="0" smtClean="0"/>
              <a:t>APEX</a:t>
            </a:r>
            <a:r>
              <a:rPr lang="zh-CN" altLang="zh-CN" dirty="0"/>
              <a:t>可实现物体销毁、物体断裂、树木植被碎裂等特效，另外</a:t>
            </a:r>
            <a:r>
              <a:rPr lang="en-US" altLang="zh-CN" dirty="0"/>
              <a:t>APEX</a:t>
            </a:r>
            <a:r>
              <a:rPr lang="zh-CN" altLang="zh-CN" dirty="0"/>
              <a:t>已经集成到</a:t>
            </a:r>
            <a:r>
              <a:rPr lang="en-US" altLang="zh-CN" dirty="0"/>
              <a:t>MAYA</a:t>
            </a:r>
            <a:r>
              <a:rPr lang="zh-CN" altLang="zh-CN" dirty="0"/>
              <a:t>、</a:t>
            </a:r>
            <a:r>
              <a:rPr lang="en-US" altLang="zh-CN" dirty="0"/>
              <a:t>3D MAX</a:t>
            </a:r>
            <a:r>
              <a:rPr lang="zh-CN" altLang="zh-CN" dirty="0"/>
              <a:t>等三维设计软件中，作为官方的插件，可以帮助设计者更加直观地设计用于游戏中的物理体。</a:t>
            </a:r>
          </a:p>
          <a:p>
            <a:endParaRPr lang="zh-CN" altLang="en-US" dirty="0"/>
          </a:p>
        </p:txBody>
      </p:sp>
    </p:spTree>
    <p:extLst>
      <p:ext uri="{BB962C8B-B14F-4D97-AF65-F5344CB8AC3E}">
        <p14:creationId xmlns:p14="http://schemas.microsoft.com/office/powerpoint/2010/main" val="344271460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效果展示视频</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https://www.bilibili.com/video/av21686228/?p=1</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3" descr="screensh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95686"/>
            <a:ext cx="4763269" cy="2975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748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96985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接下来，我们介绍一下如何使用</a:t>
            </a:r>
            <a:r>
              <a:rPr lang="en-US" altLang="zh-CN" dirty="0"/>
              <a:t>PhysX SDK</a:t>
            </a:r>
            <a:r>
              <a:rPr lang="zh-CN" altLang="zh-CN" dirty="0"/>
              <a:t>在游戏当中对游戏物体进行物理仿真。</a:t>
            </a:r>
            <a:r>
              <a:rPr lang="en-US" altLang="zh-CN" dirty="0"/>
              <a:t>PhysX SDK</a:t>
            </a:r>
            <a:r>
              <a:rPr lang="zh-CN" altLang="zh-CN" dirty="0"/>
              <a:t>可以从</a:t>
            </a:r>
            <a:r>
              <a:rPr lang="en-US" altLang="zh-CN" dirty="0"/>
              <a:t>NVIDIA</a:t>
            </a:r>
            <a:r>
              <a:rPr lang="zh-CN" altLang="zh-CN" dirty="0"/>
              <a:t>官方网站下载（</a:t>
            </a:r>
            <a:r>
              <a:rPr lang="en-US" altLang="zh-CN" u="sng" dirty="0">
                <a:hlinkClick r:id="rId2"/>
              </a:rPr>
              <a:t>http://developer.nvidia.com/physx</a:t>
            </a:r>
            <a:r>
              <a:rPr lang="zh-CN" altLang="zh-CN" dirty="0"/>
              <a:t>）。</a:t>
            </a:r>
          </a:p>
          <a:p>
            <a:r>
              <a:rPr lang="zh-CN" altLang="zh-CN" dirty="0"/>
              <a:t>由于</a:t>
            </a:r>
            <a:r>
              <a:rPr lang="en-US" altLang="zh-CN" dirty="0"/>
              <a:t>PhysX</a:t>
            </a:r>
            <a:r>
              <a:rPr lang="zh-CN" altLang="zh-CN" dirty="0"/>
              <a:t>只是物理引擎，它只负责计算游戏物体的运动，因此还需要结合渲染引擎来将游戏物体以及场景绘制出来。在每一帧游戏循环时，利用</a:t>
            </a:r>
            <a:r>
              <a:rPr lang="en-US" altLang="zh-CN" dirty="0"/>
              <a:t>PhysX</a:t>
            </a:r>
            <a:r>
              <a:rPr lang="zh-CN" altLang="zh-CN" dirty="0"/>
              <a:t>来计算物体的运动状态，然后使用渲染引擎按照计算结果将物体正确绘制出来。物理引擎只关心游戏物体的几何结构，然而在渲染的时候，还需要结合模型贴图、材质等提高渲染效果。利用</a:t>
            </a:r>
            <a:r>
              <a:rPr lang="en-US" altLang="zh-CN" dirty="0"/>
              <a:t>PhysX SDK</a:t>
            </a:r>
            <a:r>
              <a:rPr lang="zh-CN" altLang="zh-CN" dirty="0"/>
              <a:t>进行游戏物体仿真，一般需要以下几个步骤：</a:t>
            </a:r>
          </a:p>
          <a:p>
            <a:endParaRPr lang="zh-CN" altLang="en-US" dirty="0"/>
          </a:p>
        </p:txBody>
      </p:sp>
    </p:spTree>
    <p:extLst>
      <p:ext uri="{BB962C8B-B14F-4D97-AF65-F5344CB8AC3E}">
        <p14:creationId xmlns:p14="http://schemas.microsoft.com/office/powerpoint/2010/main" val="1045699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lvl="0" indent="-514350">
              <a:buFont typeface="+mj-lt"/>
              <a:buAutoNum type="arabicPeriod"/>
            </a:pPr>
            <a:r>
              <a:rPr lang="zh-CN" altLang="zh-CN" dirty="0"/>
              <a:t>建立渲染环境；</a:t>
            </a:r>
          </a:p>
          <a:p>
            <a:pPr marL="514350" lvl="0" indent="-514350">
              <a:buFont typeface="+mj-lt"/>
              <a:buAutoNum type="arabicPeriod"/>
            </a:pPr>
            <a:r>
              <a:rPr lang="zh-CN" altLang="zh-CN" dirty="0"/>
              <a:t>初始化</a:t>
            </a:r>
            <a:r>
              <a:rPr lang="en-US" altLang="zh-CN" dirty="0"/>
              <a:t>PhysX</a:t>
            </a:r>
            <a:r>
              <a:rPr lang="zh-CN" altLang="zh-CN" dirty="0"/>
              <a:t>；</a:t>
            </a:r>
          </a:p>
          <a:p>
            <a:pPr marL="514350" lvl="0" indent="-514350">
              <a:buFont typeface="+mj-lt"/>
              <a:buAutoNum type="arabicPeriod"/>
            </a:pPr>
            <a:r>
              <a:rPr lang="zh-CN" altLang="zh-CN" dirty="0"/>
              <a:t>进入主循环，使用</a:t>
            </a:r>
            <a:r>
              <a:rPr lang="en-US" altLang="zh-CN" dirty="0"/>
              <a:t>PhysX</a:t>
            </a:r>
            <a:r>
              <a:rPr lang="zh-CN" altLang="zh-CN" dirty="0"/>
              <a:t>进行物理状态更新，使用渲染引擎绘制结果；</a:t>
            </a:r>
          </a:p>
          <a:p>
            <a:pPr marL="514350" lvl="0" indent="-514350">
              <a:buFont typeface="+mj-lt"/>
              <a:buAutoNum type="arabicPeriod"/>
            </a:pPr>
            <a:r>
              <a:rPr lang="zh-CN" altLang="zh-CN" dirty="0"/>
              <a:t>释放</a:t>
            </a:r>
            <a:r>
              <a:rPr lang="en-US" altLang="zh-CN" dirty="0"/>
              <a:t>PhysX</a:t>
            </a:r>
            <a:r>
              <a:rPr lang="zh-CN" altLang="zh-CN" dirty="0"/>
              <a:t>；</a:t>
            </a:r>
          </a:p>
          <a:p>
            <a:endParaRPr lang="zh-CN" altLang="en-US" dirty="0"/>
          </a:p>
        </p:txBody>
      </p:sp>
    </p:spTree>
    <p:extLst>
      <p:ext uri="{BB962C8B-B14F-4D97-AF65-F5344CB8AC3E}">
        <p14:creationId xmlns:p14="http://schemas.microsoft.com/office/powerpoint/2010/main" val="3406416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1085850"/>
            <a:ext cx="53086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617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t>PhysX</a:t>
            </a:r>
            <a:r>
              <a:rPr lang="zh-CN" altLang="zh-CN" dirty="0"/>
              <a:t>的架构</a:t>
            </a:r>
            <a:r>
              <a:rPr lang="zh-CN" altLang="zh-CN" dirty="0" smtClean="0"/>
              <a:t>图描述</a:t>
            </a:r>
            <a:r>
              <a:rPr lang="zh-CN" altLang="zh-CN" dirty="0"/>
              <a:t>了</a:t>
            </a:r>
            <a:r>
              <a:rPr lang="en-US" altLang="zh-CN" dirty="0"/>
              <a:t>PhysX</a:t>
            </a:r>
            <a:r>
              <a:rPr lang="zh-CN" altLang="zh-CN" dirty="0"/>
              <a:t>中各种元素之间的关系，具体解释如下：</a:t>
            </a:r>
          </a:p>
          <a:p>
            <a:pPr marL="514350" lvl="0" indent="-514350">
              <a:buFont typeface="+mj-lt"/>
              <a:buAutoNum type="arabicPeriod"/>
            </a:pPr>
            <a:r>
              <a:rPr lang="zh-CN" altLang="zh-CN" dirty="0"/>
              <a:t>场景（</a:t>
            </a:r>
            <a:r>
              <a:rPr lang="en-US" altLang="zh-CN" dirty="0"/>
              <a:t>Scene</a:t>
            </a:r>
            <a:r>
              <a:rPr lang="zh-CN" altLang="zh-CN" dirty="0"/>
              <a:t>）：就像演员表演都需要一个舞台一样</a:t>
            </a:r>
            <a:r>
              <a:rPr lang="en-US" altLang="zh-CN" dirty="0"/>
              <a:t> PhysX</a:t>
            </a:r>
            <a:r>
              <a:rPr lang="zh-CN" altLang="zh-CN" dirty="0"/>
              <a:t>的所有物理运动都在场景中进行。</a:t>
            </a:r>
          </a:p>
          <a:p>
            <a:pPr marL="514350" lvl="0" indent="-514350">
              <a:buFont typeface="+mj-lt"/>
              <a:buAutoNum type="arabicPeriod"/>
            </a:pPr>
            <a:r>
              <a:rPr lang="zh-CN" altLang="zh-CN" dirty="0"/>
              <a:t>角色（</a:t>
            </a:r>
            <a:r>
              <a:rPr lang="en-US" altLang="zh-CN" dirty="0"/>
              <a:t>Actor</a:t>
            </a:r>
            <a:r>
              <a:rPr lang="zh-CN" altLang="zh-CN" dirty="0"/>
              <a:t>）：在场景中所有参与物理运算的实体。</a:t>
            </a:r>
          </a:p>
          <a:p>
            <a:pPr marL="514350" lvl="0" indent="-514350">
              <a:buFont typeface="+mj-lt"/>
              <a:buAutoNum type="arabicPeriod"/>
            </a:pPr>
            <a:r>
              <a:rPr lang="zh-CN" altLang="zh-CN" dirty="0"/>
              <a:t>形体（</a:t>
            </a:r>
            <a:r>
              <a:rPr lang="en-US" altLang="zh-CN" dirty="0"/>
              <a:t>body</a:t>
            </a:r>
            <a:r>
              <a:rPr lang="zh-CN" altLang="zh-CN" dirty="0"/>
              <a:t>）：用来描述角色的几何和基本物理参数，如该物体与环境的各种系数（如速度阻尼）等。</a:t>
            </a:r>
          </a:p>
          <a:p>
            <a:pPr marL="514350" lvl="0" indent="-514350">
              <a:buFont typeface="+mj-lt"/>
              <a:buAutoNum type="arabicPeriod"/>
            </a:pPr>
            <a:r>
              <a:rPr lang="zh-CN" altLang="zh-CN" dirty="0"/>
              <a:t>形状（</a:t>
            </a:r>
            <a:r>
              <a:rPr lang="en-US" altLang="zh-CN" dirty="0"/>
              <a:t>shape</a:t>
            </a:r>
            <a:r>
              <a:rPr lang="zh-CN" altLang="zh-CN" dirty="0"/>
              <a:t>）：描述和表达某一角色的形状。在</a:t>
            </a:r>
            <a:r>
              <a:rPr lang="en-US" altLang="zh-CN" dirty="0"/>
              <a:t>PhysX</a:t>
            </a:r>
            <a:r>
              <a:rPr lang="zh-CN" altLang="zh-CN" dirty="0"/>
              <a:t>中，物体形状分为以下几种：</a:t>
            </a:r>
            <a:r>
              <a:rPr lang="en-US" altLang="zh-CN" dirty="0"/>
              <a:t>NX_SHAPE_PLANE</a:t>
            </a:r>
            <a:r>
              <a:rPr lang="zh-CN" altLang="zh-CN" dirty="0"/>
              <a:t>（面板状），</a:t>
            </a:r>
            <a:r>
              <a:rPr lang="en-US" altLang="zh-CN" dirty="0"/>
              <a:t> NX_SHAPE_BOX</a:t>
            </a:r>
            <a:r>
              <a:rPr lang="zh-CN" altLang="zh-CN" dirty="0"/>
              <a:t>（盒子状），</a:t>
            </a:r>
            <a:r>
              <a:rPr lang="en-US" altLang="zh-CN" dirty="0"/>
              <a:t> NX_SHAPE_ SPHERE</a:t>
            </a:r>
            <a:r>
              <a:rPr lang="zh-CN" altLang="zh-CN" dirty="0"/>
              <a:t>（球形状），</a:t>
            </a:r>
            <a:r>
              <a:rPr lang="en-US" altLang="zh-CN" dirty="0"/>
              <a:t> NX_SHAPE_CAPSULE</a:t>
            </a:r>
            <a:r>
              <a:rPr lang="zh-CN" altLang="zh-CN" dirty="0"/>
              <a:t>（胶囊状），</a:t>
            </a:r>
            <a:r>
              <a:rPr lang="en-US" altLang="zh-CN" dirty="0"/>
              <a:t> NX_SHAPE_CONVEX</a:t>
            </a:r>
            <a:r>
              <a:rPr lang="zh-CN" altLang="zh-CN" dirty="0"/>
              <a:t>（凸多边形状），</a:t>
            </a:r>
            <a:r>
              <a:rPr lang="en-US" altLang="zh-CN" dirty="0"/>
              <a:t> NX_SHAPE_MESH</a:t>
            </a:r>
            <a:r>
              <a:rPr lang="zh-CN" altLang="zh-CN" dirty="0"/>
              <a:t>（网格状）。其中，前</a:t>
            </a:r>
            <a:r>
              <a:rPr lang="en-US" altLang="zh-CN" dirty="0"/>
              <a:t>4</a:t>
            </a:r>
            <a:r>
              <a:rPr lang="zh-CN" altLang="zh-CN" dirty="0"/>
              <a:t>种为基本形状。</a:t>
            </a:r>
          </a:p>
          <a:p>
            <a:endParaRPr lang="zh-CN" altLang="en-US" dirty="0"/>
          </a:p>
        </p:txBody>
      </p:sp>
    </p:spTree>
    <p:extLst>
      <p:ext uri="{BB962C8B-B14F-4D97-AF65-F5344CB8AC3E}">
        <p14:creationId xmlns:p14="http://schemas.microsoft.com/office/powerpoint/2010/main" val="508494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184275"/>
            <a:ext cx="5287963"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93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Havok</a:t>
            </a:r>
            <a:r>
              <a:rPr lang="en-US" altLang="zh-CN" b="1" dirty="0"/>
              <a:t> </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err="1"/>
              <a:t>Havok</a:t>
            </a:r>
            <a:r>
              <a:rPr lang="zh-CN" altLang="zh-CN" dirty="0"/>
              <a:t>（</a:t>
            </a:r>
            <a:r>
              <a:rPr lang="en-US" altLang="zh-CN" u="sng" dirty="0">
                <a:hlinkClick r:id="rId2"/>
              </a:rPr>
              <a:t>http://www.havok.com/</a:t>
            </a:r>
            <a:r>
              <a:rPr lang="zh-CN" altLang="zh-CN" dirty="0"/>
              <a:t>）的组成主要包括</a:t>
            </a:r>
            <a:r>
              <a:rPr lang="en-US" altLang="zh-CN" dirty="0" err="1"/>
              <a:t>Havok</a:t>
            </a:r>
            <a:r>
              <a:rPr lang="en-US" altLang="zh-CN" dirty="0"/>
              <a:t> Physics</a:t>
            </a:r>
            <a:r>
              <a:rPr lang="zh-CN" altLang="zh-CN" dirty="0"/>
              <a:t>， </a:t>
            </a:r>
            <a:r>
              <a:rPr lang="en-US" altLang="zh-CN" dirty="0" err="1"/>
              <a:t>Havok</a:t>
            </a:r>
            <a:r>
              <a:rPr lang="en-US" altLang="zh-CN" dirty="0"/>
              <a:t> Script</a:t>
            </a:r>
            <a:r>
              <a:rPr lang="zh-CN" altLang="zh-CN" dirty="0"/>
              <a:t>，</a:t>
            </a:r>
            <a:r>
              <a:rPr lang="en-US" altLang="zh-CN" dirty="0"/>
              <a:t> </a:t>
            </a:r>
            <a:r>
              <a:rPr lang="en-US" altLang="zh-CN" dirty="0" err="1"/>
              <a:t>Havok</a:t>
            </a:r>
            <a:r>
              <a:rPr lang="en-US" altLang="zh-CN" dirty="0"/>
              <a:t> Animation</a:t>
            </a:r>
            <a:r>
              <a:rPr lang="zh-CN" altLang="zh-CN" dirty="0"/>
              <a:t>，</a:t>
            </a:r>
            <a:r>
              <a:rPr lang="en-US" altLang="zh-CN" dirty="0"/>
              <a:t> </a:t>
            </a:r>
            <a:r>
              <a:rPr lang="en-US" altLang="zh-CN" dirty="0" err="1"/>
              <a:t>Havok</a:t>
            </a:r>
            <a:r>
              <a:rPr lang="en-US" altLang="zh-CN" dirty="0"/>
              <a:t> Behavior</a:t>
            </a:r>
            <a:r>
              <a:rPr lang="zh-CN" altLang="zh-CN" dirty="0"/>
              <a:t>， </a:t>
            </a:r>
            <a:r>
              <a:rPr lang="en-US" altLang="zh-CN" dirty="0" err="1"/>
              <a:t>Havok</a:t>
            </a:r>
            <a:r>
              <a:rPr lang="en-US" altLang="zh-CN" dirty="0"/>
              <a:t> Cloth</a:t>
            </a:r>
            <a:r>
              <a:rPr lang="zh-CN" altLang="zh-CN" dirty="0"/>
              <a:t>，</a:t>
            </a:r>
            <a:r>
              <a:rPr lang="en-US" altLang="zh-CN" dirty="0"/>
              <a:t> </a:t>
            </a:r>
            <a:r>
              <a:rPr lang="en-US" altLang="zh-CN" dirty="0" err="1"/>
              <a:t>Havok</a:t>
            </a:r>
            <a:r>
              <a:rPr lang="en-US" altLang="zh-CN" dirty="0"/>
              <a:t> Destruction</a:t>
            </a:r>
            <a:r>
              <a:rPr lang="zh-CN" altLang="zh-CN" dirty="0"/>
              <a:t>，</a:t>
            </a:r>
            <a:r>
              <a:rPr lang="en-US" altLang="zh-CN" dirty="0"/>
              <a:t> </a:t>
            </a:r>
            <a:r>
              <a:rPr lang="en-US" altLang="zh-CN" dirty="0" err="1"/>
              <a:t>Havok</a:t>
            </a:r>
            <a:r>
              <a:rPr lang="en-US" altLang="zh-CN" dirty="0"/>
              <a:t> </a:t>
            </a:r>
            <a:r>
              <a:rPr lang="en-US" altLang="zh-CN" dirty="0" smtClean="0"/>
              <a:t>AI</a:t>
            </a:r>
          </a:p>
          <a:p>
            <a:r>
              <a:rPr lang="zh-CN" altLang="zh-CN" dirty="0" smtClean="0"/>
              <a:t>其中</a:t>
            </a:r>
            <a:r>
              <a:rPr lang="en-US" altLang="zh-CN" dirty="0" err="1"/>
              <a:t>Havok</a:t>
            </a:r>
            <a:r>
              <a:rPr lang="en-US" altLang="zh-CN" dirty="0"/>
              <a:t> Physics</a:t>
            </a:r>
            <a:r>
              <a:rPr lang="zh-CN" altLang="zh-CN" dirty="0"/>
              <a:t>物理引擎是业界功能最全面的物理仿真解决方案，它可以应用在诸如实时碰撞计算、动力学约束求解、车辆综合解决方案等领域，它是基于</a:t>
            </a:r>
            <a:r>
              <a:rPr lang="en-US" altLang="zh-CN" dirty="0"/>
              <a:t>CPU</a:t>
            </a:r>
            <a:r>
              <a:rPr lang="zh-CN" altLang="zh-CN" dirty="0"/>
              <a:t>计算的，</a:t>
            </a:r>
            <a:r>
              <a:rPr lang="en-US" altLang="zh-CN" dirty="0" err="1"/>
              <a:t>Havok</a:t>
            </a:r>
            <a:r>
              <a:rPr lang="zh-CN" altLang="zh-CN" dirty="0"/>
              <a:t>特别针对多核多线程</a:t>
            </a:r>
            <a:r>
              <a:rPr lang="en-US" altLang="zh-CN" dirty="0"/>
              <a:t>CPU</a:t>
            </a:r>
            <a:r>
              <a:rPr lang="zh-CN" altLang="zh-CN" dirty="0"/>
              <a:t>进行优化。</a:t>
            </a:r>
            <a:r>
              <a:rPr lang="en-US" altLang="zh-CN" dirty="0" err="1"/>
              <a:t>Havok</a:t>
            </a:r>
            <a:r>
              <a:rPr lang="zh-CN" altLang="zh-CN" dirty="0"/>
              <a:t>针对爆炸效果等大计算量的物理模拟，由</a:t>
            </a:r>
            <a:r>
              <a:rPr lang="en-US" altLang="zh-CN" dirty="0"/>
              <a:t>CPU+GPU</a:t>
            </a:r>
            <a:r>
              <a:rPr lang="zh-CN" altLang="zh-CN" dirty="0"/>
              <a:t>联合计算完成。</a:t>
            </a:r>
            <a:r>
              <a:rPr lang="en-US" altLang="zh-CN" dirty="0" err="1"/>
              <a:t>Havok</a:t>
            </a:r>
            <a:r>
              <a:rPr lang="zh-CN" altLang="zh-CN" dirty="0"/>
              <a:t>动作引擎（</a:t>
            </a:r>
            <a:r>
              <a:rPr lang="en-US" altLang="zh-CN" dirty="0" err="1"/>
              <a:t>Havok</a:t>
            </a:r>
            <a:r>
              <a:rPr lang="en-US" altLang="zh-CN" dirty="0"/>
              <a:t> Animation</a:t>
            </a:r>
            <a:r>
              <a:rPr lang="zh-CN" altLang="zh-CN" dirty="0"/>
              <a:t>），是一种高效灵活的动作开发工具。在全平台上提供经过优化的回放和实时融合特性，并能与</a:t>
            </a:r>
            <a:r>
              <a:rPr lang="en-US" altLang="zh-CN" dirty="0" err="1"/>
              <a:t>Havok</a:t>
            </a:r>
            <a:r>
              <a:rPr lang="en-US" altLang="zh-CN" dirty="0"/>
              <a:t> Physics</a:t>
            </a:r>
            <a:r>
              <a:rPr lang="zh-CN" altLang="zh-CN" dirty="0"/>
              <a:t>引擎完美合作，提高游戏的可玩性。</a:t>
            </a:r>
            <a:r>
              <a:rPr lang="en-US" altLang="zh-CN" dirty="0" err="1"/>
              <a:t>Havok</a:t>
            </a:r>
            <a:r>
              <a:rPr lang="zh-CN" altLang="zh-CN" dirty="0"/>
              <a:t>行为引擎（</a:t>
            </a:r>
            <a:r>
              <a:rPr lang="en-US" altLang="zh-CN" dirty="0" err="1"/>
              <a:t>Havok</a:t>
            </a:r>
            <a:r>
              <a:rPr lang="en-US" altLang="zh-CN" dirty="0"/>
              <a:t> Behavior</a:t>
            </a:r>
            <a:r>
              <a:rPr lang="zh-CN" altLang="zh-CN" dirty="0"/>
              <a:t>），它可以让游戏中的虚拟人物学会新的行为、动作、战术。</a:t>
            </a:r>
            <a:r>
              <a:rPr lang="en-US" altLang="zh-CN" dirty="0" err="1"/>
              <a:t>Havok</a:t>
            </a:r>
            <a:r>
              <a:rPr lang="zh-CN" altLang="zh-CN" dirty="0"/>
              <a:t>布料模拟引擎（</a:t>
            </a:r>
            <a:r>
              <a:rPr lang="en-US" altLang="zh-CN" dirty="0" err="1"/>
              <a:t>Havok</a:t>
            </a:r>
            <a:r>
              <a:rPr lang="en-US" altLang="zh-CN" dirty="0"/>
              <a:t> Cloth</a:t>
            </a:r>
            <a:r>
              <a:rPr lang="zh-CN" altLang="zh-CN" dirty="0"/>
              <a:t>），不是说这个引擎只能模拟布匹的物理特性，而是能模拟一切柔性物体，如衣服，裙子，斗篷，外套、头发、尾巴、旗帜、横幅、窗帘、植物等等。</a:t>
            </a:r>
            <a:r>
              <a:rPr lang="en-US" altLang="zh-CN" dirty="0" err="1"/>
              <a:t>Havok</a:t>
            </a:r>
            <a:r>
              <a:rPr lang="en-US" altLang="zh-CN" dirty="0"/>
              <a:t> Cloth</a:t>
            </a:r>
            <a:r>
              <a:rPr lang="zh-CN" altLang="zh-CN" dirty="0"/>
              <a:t>的基本特性包括基于物理的布料模拟、多线程与平台优化、拉伸</a:t>
            </a:r>
            <a:r>
              <a:rPr lang="en-US" altLang="zh-CN" dirty="0"/>
              <a:t>/</a:t>
            </a:r>
            <a:r>
              <a:rPr lang="zh-CN" altLang="zh-CN" dirty="0"/>
              <a:t>阻尼</a:t>
            </a:r>
            <a:r>
              <a:rPr lang="en-US" altLang="zh-CN" dirty="0"/>
              <a:t>/</a:t>
            </a:r>
            <a:r>
              <a:rPr lang="zh-CN" altLang="zh-CN" dirty="0"/>
              <a:t>弯曲等布料行为属性、基于人物模型的布料创建工具等等。</a:t>
            </a:r>
            <a:r>
              <a:rPr lang="en-US" altLang="zh-CN" dirty="0" err="1"/>
              <a:t>Havok</a:t>
            </a:r>
            <a:r>
              <a:rPr lang="zh-CN" altLang="zh-CN" dirty="0"/>
              <a:t>刚体破坏引擎（</a:t>
            </a:r>
            <a:r>
              <a:rPr lang="en-US" altLang="zh-CN" dirty="0" err="1"/>
              <a:t>Havok</a:t>
            </a:r>
            <a:r>
              <a:rPr lang="en-US" altLang="zh-CN" dirty="0"/>
              <a:t> Destruction</a:t>
            </a:r>
            <a:r>
              <a:rPr lang="zh-CN" altLang="zh-CN" dirty="0"/>
              <a:t>），这是一种高效的跨平台的刚体破坏仿真引擎。</a:t>
            </a:r>
            <a:r>
              <a:rPr lang="en-US" altLang="zh-CN" dirty="0" err="1"/>
              <a:t>Havok</a:t>
            </a:r>
            <a:r>
              <a:rPr lang="zh-CN" altLang="zh-CN" dirty="0"/>
              <a:t>刚体破坏引擎采用</a:t>
            </a:r>
            <a:r>
              <a:rPr lang="en-US" altLang="zh-CN" dirty="0"/>
              <a:t>Collision Detection</a:t>
            </a:r>
            <a:r>
              <a:rPr lang="zh-CN" altLang="zh-CN" dirty="0"/>
              <a:t>碰撞检测系统，这将有别于以往传统游戏中的</a:t>
            </a:r>
            <a:r>
              <a:rPr lang="en-US" altLang="zh-CN" dirty="0"/>
              <a:t>hitbox</a:t>
            </a:r>
            <a:r>
              <a:rPr lang="zh-CN" altLang="zh-CN" dirty="0"/>
              <a:t>系统，适合造成动态破坏。</a:t>
            </a:r>
            <a:r>
              <a:rPr lang="en-US" altLang="zh-CN" dirty="0" err="1"/>
              <a:t>Havok</a:t>
            </a:r>
            <a:r>
              <a:rPr lang="en-US" altLang="zh-CN" dirty="0"/>
              <a:t> AI</a:t>
            </a:r>
            <a:r>
              <a:rPr lang="zh-CN" altLang="zh-CN" dirty="0"/>
              <a:t>可以帮助游戏开发者更好的进行游戏中人工智能的开发，开发者可以借助</a:t>
            </a:r>
            <a:r>
              <a:rPr lang="en-US" altLang="zh-CN" dirty="0" err="1"/>
              <a:t>Havok</a:t>
            </a:r>
            <a:r>
              <a:rPr lang="en-US" altLang="zh-CN" dirty="0"/>
              <a:t> AI SDK</a:t>
            </a:r>
            <a:r>
              <a:rPr lang="zh-CN" altLang="zh-CN" dirty="0"/>
              <a:t>更容易的设计出更出色、聪明的游戏角色。</a:t>
            </a:r>
          </a:p>
          <a:p>
            <a:endParaRPr lang="zh-CN" altLang="en-US" dirty="0"/>
          </a:p>
        </p:txBody>
      </p:sp>
      <p:pic>
        <p:nvPicPr>
          <p:cNvPr id="4" name="图片 3" descr="havok_logo_RGB.jpg"/>
          <p:cNvPicPr/>
          <p:nvPr/>
        </p:nvPicPr>
        <p:blipFill>
          <a:blip r:embed="rId3" cstate="print"/>
          <a:stretch>
            <a:fillRect/>
          </a:stretch>
        </p:blipFill>
        <p:spPr>
          <a:xfrm>
            <a:off x="4644008" y="195486"/>
            <a:ext cx="2278380" cy="742950"/>
          </a:xfrm>
          <a:prstGeom prst="rect">
            <a:avLst/>
          </a:prstGeom>
        </p:spPr>
      </p:pic>
    </p:spTree>
    <p:extLst>
      <p:ext uri="{BB962C8B-B14F-4D97-AF65-F5344CB8AC3E}">
        <p14:creationId xmlns:p14="http://schemas.microsoft.com/office/powerpoint/2010/main" val="36359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常见</a:t>
            </a:r>
            <a:r>
              <a:rPr lang="zh-CN" altLang="zh-CN" dirty="0"/>
              <a:t>物理引擎简介</a:t>
            </a:r>
            <a:r>
              <a:rPr lang="en-US" altLang="zh-CN" dirty="0"/>
              <a:t>	</a:t>
            </a:r>
            <a:endParaRPr lang="zh-CN" altLang="zh-CN" dirty="0"/>
          </a:p>
          <a:p>
            <a:pPr lvl="1"/>
            <a:r>
              <a:rPr lang="en-US" altLang="zh-CN" dirty="0"/>
              <a:t>PhysX	</a:t>
            </a:r>
            <a:endParaRPr lang="zh-CN" altLang="zh-CN" dirty="0"/>
          </a:p>
          <a:p>
            <a:pPr lvl="1"/>
            <a:r>
              <a:rPr lang="en-US" altLang="zh-CN" dirty="0" err="1"/>
              <a:t>Havok</a:t>
            </a:r>
            <a:r>
              <a:rPr lang="en-US" altLang="zh-CN" dirty="0"/>
              <a:t>	</a:t>
            </a:r>
            <a:endParaRPr lang="zh-CN" altLang="zh-CN" dirty="0"/>
          </a:p>
          <a:p>
            <a:pPr lvl="1"/>
            <a:r>
              <a:rPr lang="en-US" altLang="zh-CN" dirty="0"/>
              <a:t>Bullet	</a:t>
            </a:r>
            <a:endParaRPr lang="zh-CN" altLang="zh-CN" dirty="0"/>
          </a:p>
          <a:p>
            <a:pPr lvl="1"/>
            <a:r>
              <a:rPr lang="en-US" altLang="zh-CN" dirty="0"/>
              <a:t>ODE	</a:t>
            </a:r>
            <a:endParaRPr lang="zh-CN" altLang="zh-CN" dirty="0"/>
          </a:p>
          <a:p>
            <a:pPr lvl="1"/>
            <a:r>
              <a:rPr lang="en-US" altLang="zh-CN" dirty="0"/>
              <a:t>Newton	</a:t>
            </a:r>
            <a:endParaRPr lang="zh-CN" altLang="zh-CN" dirty="0"/>
          </a:p>
          <a:p>
            <a:r>
              <a:rPr lang="zh-CN" altLang="zh-CN" dirty="0"/>
              <a:t>物理引擎比较</a:t>
            </a:r>
            <a:r>
              <a:rPr lang="en-US" altLang="zh-CN" dirty="0"/>
              <a:t>	</a:t>
            </a:r>
            <a:endParaRPr lang="zh-CN" altLang="zh-CN" dirty="0"/>
          </a:p>
          <a:p>
            <a:r>
              <a:rPr lang="zh-CN" altLang="zh-CN" dirty="0"/>
              <a:t>物理</a:t>
            </a:r>
            <a:r>
              <a:rPr lang="zh-CN" altLang="zh-CN"/>
              <a:t>引擎</a:t>
            </a:r>
            <a:r>
              <a:rPr lang="zh-CN" altLang="zh-CN" smtClean="0"/>
              <a:t>设计</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060058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err="1"/>
              <a:t>Havok</a:t>
            </a:r>
            <a:r>
              <a:rPr lang="zh-CN" altLang="zh-CN" dirty="0"/>
              <a:t>支持的功能如下：</a:t>
            </a:r>
          </a:p>
          <a:p>
            <a:pPr marL="514350" lvl="0" indent="-514350">
              <a:buFont typeface="+mj-lt"/>
              <a:buAutoNum type="arabicPeriod"/>
            </a:pPr>
            <a:r>
              <a:rPr lang="zh-CN" altLang="zh-CN" dirty="0"/>
              <a:t>碰撞检测，包括连续碰撞；</a:t>
            </a:r>
          </a:p>
          <a:p>
            <a:pPr marL="514350" lvl="0" indent="-514350">
              <a:buFont typeface="+mj-lt"/>
              <a:buAutoNum type="arabicPeriod"/>
            </a:pPr>
            <a:r>
              <a:rPr lang="en-US" altLang="zh-CN" dirty="0"/>
              <a:t>MOPP</a:t>
            </a:r>
            <a:r>
              <a:rPr lang="zh-CN" altLang="zh-CN" dirty="0"/>
              <a:t>结构，该结构类似</a:t>
            </a:r>
            <a:r>
              <a:rPr lang="en-US" altLang="zh-CN" dirty="0"/>
              <a:t>K-</a:t>
            </a:r>
            <a:r>
              <a:rPr lang="en-US" altLang="zh-CN" dirty="0" err="1"/>
              <a:t>Dop</a:t>
            </a:r>
            <a:r>
              <a:rPr lang="zh-CN" altLang="zh-CN" dirty="0"/>
              <a:t>树型结构，但更适合三角形网格，速度更快；</a:t>
            </a:r>
          </a:p>
          <a:p>
            <a:pPr marL="514350" lvl="0" indent="-514350">
              <a:buFont typeface="+mj-lt"/>
              <a:buAutoNum type="arabicPeriod"/>
            </a:pPr>
            <a:r>
              <a:rPr lang="zh-CN" altLang="zh-CN" dirty="0"/>
              <a:t>动力约束求解；</a:t>
            </a:r>
          </a:p>
          <a:p>
            <a:pPr marL="514350" lvl="0" indent="-514350">
              <a:buFont typeface="+mj-lt"/>
              <a:buAutoNum type="arabicPeriod"/>
            </a:pPr>
            <a:r>
              <a:rPr lang="zh-CN" altLang="zh-CN" dirty="0"/>
              <a:t>交通工具动力学；</a:t>
            </a:r>
          </a:p>
          <a:p>
            <a:pPr marL="514350" lvl="0" indent="-514350">
              <a:buFont typeface="+mj-lt"/>
              <a:buAutoNum type="arabicPeriod"/>
            </a:pPr>
            <a:r>
              <a:rPr lang="zh-CN" altLang="zh-CN" dirty="0"/>
              <a:t>数据序列化和一些内容创作工具；</a:t>
            </a:r>
          </a:p>
          <a:p>
            <a:pPr marL="514350" lvl="0" indent="-514350">
              <a:buFont typeface="+mj-lt"/>
              <a:buAutoNum type="arabicPeriod"/>
            </a:pPr>
            <a:r>
              <a:rPr lang="zh-CN" altLang="zh-CN" dirty="0"/>
              <a:t>带诊断反馈的可视化的调试器。</a:t>
            </a:r>
          </a:p>
          <a:p>
            <a:endParaRPr lang="zh-CN" altLang="en-US" dirty="0"/>
          </a:p>
        </p:txBody>
      </p:sp>
    </p:spTree>
    <p:extLst>
      <p:ext uri="{BB962C8B-B14F-4D97-AF65-F5344CB8AC3E}">
        <p14:creationId xmlns:p14="http://schemas.microsoft.com/office/powerpoint/2010/main" val="313306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err="1"/>
              <a:t>Havok</a:t>
            </a:r>
            <a:r>
              <a:rPr lang="zh-CN" altLang="zh-CN" dirty="0"/>
              <a:t>的</a:t>
            </a:r>
            <a:r>
              <a:rPr lang="en-US" altLang="zh-CN" dirty="0"/>
              <a:t>1.0</a:t>
            </a:r>
            <a:r>
              <a:rPr lang="zh-CN" altLang="zh-CN" dirty="0"/>
              <a:t>版本是在</a:t>
            </a:r>
            <a:r>
              <a:rPr lang="en-US" altLang="zh-CN" dirty="0"/>
              <a:t>2000</a:t>
            </a:r>
            <a:r>
              <a:rPr lang="zh-CN" altLang="zh-CN" dirty="0"/>
              <a:t>年的游戏开发者大会</a:t>
            </a:r>
            <a:r>
              <a:rPr lang="en-US" altLang="zh-CN" dirty="0"/>
              <a:t>(GDC)</a:t>
            </a:r>
            <a:r>
              <a:rPr lang="zh-CN" altLang="zh-CN" dirty="0"/>
              <a:t>上面发布的；</a:t>
            </a:r>
            <a:r>
              <a:rPr lang="en-US" altLang="zh-CN" dirty="0"/>
              <a:t>2.0</a:t>
            </a:r>
            <a:r>
              <a:rPr lang="zh-CN" altLang="zh-CN" dirty="0"/>
              <a:t>版本在</a:t>
            </a:r>
            <a:r>
              <a:rPr lang="en-US" altLang="zh-CN" dirty="0"/>
              <a:t>2003</a:t>
            </a:r>
            <a:r>
              <a:rPr lang="zh-CN" altLang="zh-CN" dirty="0"/>
              <a:t>年的</a:t>
            </a:r>
            <a:r>
              <a:rPr lang="en-US" altLang="zh-CN" dirty="0"/>
              <a:t>GDC</a:t>
            </a:r>
            <a:r>
              <a:rPr lang="zh-CN" altLang="zh-CN" dirty="0"/>
              <a:t>大会上发布；</a:t>
            </a:r>
            <a:r>
              <a:rPr lang="en-US" altLang="zh-CN" dirty="0"/>
              <a:t>4.5</a:t>
            </a:r>
            <a:r>
              <a:rPr lang="zh-CN" altLang="zh-CN" dirty="0"/>
              <a:t>版本在</a:t>
            </a:r>
            <a:r>
              <a:rPr lang="en-US" altLang="zh-CN" dirty="0"/>
              <a:t>2007</a:t>
            </a:r>
            <a:r>
              <a:rPr lang="zh-CN" altLang="zh-CN" dirty="0"/>
              <a:t>年</a:t>
            </a:r>
            <a:r>
              <a:rPr lang="en-US" altLang="zh-CN" dirty="0"/>
              <a:t>3</a:t>
            </a:r>
            <a:r>
              <a:rPr lang="zh-CN" altLang="zh-CN" dirty="0"/>
              <a:t>月发布。目前，</a:t>
            </a:r>
            <a:r>
              <a:rPr lang="en-US" altLang="zh-CN" dirty="0" err="1"/>
              <a:t>Havok</a:t>
            </a:r>
            <a:r>
              <a:rPr lang="zh-CN" altLang="zh-CN" dirty="0"/>
              <a:t>可以在微软的</a:t>
            </a:r>
            <a:r>
              <a:rPr lang="en-US" altLang="zh-CN" dirty="0"/>
              <a:t>Windows</a:t>
            </a:r>
            <a:r>
              <a:rPr lang="zh-CN" altLang="zh-CN" dirty="0"/>
              <a:t>操作系统、</a:t>
            </a:r>
            <a:r>
              <a:rPr lang="en-US" altLang="zh-CN" dirty="0"/>
              <a:t>Xbox</a:t>
            </a:r>
            <a:r>
              <a:rPr lang="zh-CN" altLang="zh-CN" dirty="0"/>
              <a:t>与</a:t>
            </a:r>
            <a:r>
              <a:rPr lang="en-US" altLang="zh-CN" dirty="0"/>
              <a:t>Xbox360</a:t>
            </a:r>
            <a:r>
              <a:rPr lang="zh-CN" altLang="zh-CN" dirty="0"/>
              <a:t>，任天堂的</a:t>
            </a:r>
            <a:r>
              <a:rPr lang="en-US" altLang="zh-CN" dirty="0"/>
              <a:t>GameCube</a:t>
            </a:r>
            <a:r>
              <a:rPr lang="zh-CN" altLang="zh-CN" dirty="0"/>
              <a:t>与</a:t>
            </a:r>
            <a:r>
              <a:rPr lang="en-US" altLang="zh-CN" dirty="0"/>
              <a:t>Wii</a:t>
            </a:r>
            <a:r>
              <a:rPr lang="zh-CN" altLang="zh-CN" dirty="0"/>
              <a:t>、索尼的</a:t>
            </a:r>
            <a:r>
              <a:rPr lang="en-US" altLang="zh-CN" dirty="0"/>
              <a:t>PS2</a:t>
            </a:r>
            <a:r>
              <a:rPr lang="zh-CN" altLang="zh-CN" dirty="0"/>
              <a:t>、</a:t>
            </a:r>
            <a:r>
              <a:rPr lang="en-US" altLang="zh-CN" dirty="0"/>
              <a:t>PS3</a:t>
            </a:r>
            <a:r>
              <a:rPr lang="zh-CN" altLang="zh-CN" dirty="0"/>
              <a:t>与</a:t>
            </a:r>
            <a:r>
              <a:rPr lang="en-US" altLang="zh-CN" dirty="0"/>
              <a:t>PSP</a:t>
            </a:r>
            <a:r>
              <a:rPr lang="zh-CN" altLang="zh-CN" dirty="0"/>
              <a:t>、苹果电脑的</a:t>
            </a:r>
            <a:r>
              <a:rPr lang="en-US" altLang="zh-CN" dirty="0"/>
              <a:t>Mac OS X</a:t>
            </a:r>
            <a:r>
              <a:rPr lang="zh-CN" altLang="zh-CN" dirty="0"/>
              <a:t>、</a:t>
            </a:r>
            <a:r>
              <a:rPr lang="en-US" altLang="zh-CN" dirty="0"/>
              <a:t>Linux</a:t>
            </a:r>
            <a:r>
              <a:rPr lang="zh-CN" altLang="zh-CN" dirty="0"/>
              <a:t>等操作系统或游戏主机上使用。该物理引擎使用</a:t>
            </a:r>
            <a:r>
              <a:rPr lang="en-US" altLang="zh-CN" dirty="0"/>
              <a:t>C/C++</a:t>
            </a:r>
            <a:r>
              <a:rPr lang="zh-CN" altLang="zh-CN" dirty="0"/>
              <a:t>语言编写而成。</a:t>
            </a:r>
          </a:p>
          <a:p>
            <a:r>
              <a:rPr lang="en-US" altLang="zh-CN" dirty="0" err="1"/>
              <a:t>Havok</a:t>
            </a:r>
            <a:r>
              <a:rPr lang="zh-CN" altLang="zh-CN" dirty="0"/>
              <a:t>在</a:t>
            </a:r>
            <a:r>
              <a:rPr lang="en-US" altLang="zh-CN" dirty="0"/>
              <a:t>2008</a:t>
            </a:r>
            <a:r>
              <a:rPr lang="zh-CN" altLang="zh-CN" dirty="0"/>
              <a:t>年</a:t>
            </a:r>
            <a:r>
              <a:rPr lang="en-US" altLang="zh-CN" dirty="0"/>
              <a:t>2</a:t>
            </a:r>
            <a:r>
              <a:rPr lang="zh-CN" altLang="zh-CN" dirty="0"/>
              <a:t>月推出了</a:t>
            </a:r>
            <a:r>
              <a:rPr lang="en-US" altLang="zh-CN" dirty="0"/>
              <a:t>5.5</a:t>
            </a:r>
            <a:r>
              <a:rPr lang="zh-CN" altLang="zh-CN" dirty="0"/>
              <a:t>版本，新版本的</a:t>
            </a:r>
            <a:r>
              <a:rPr lang="en-US" altLang="zh-CN" dirty="0"/>
              <a:t>SDK</a:t>
            </a:r>
            <a:r>
              <a:rPr lang="zh-CN" altLang="zh-CN" dirty="0"/>
              <a:t>更完善，更人性化，亦加入了新的物理效果，例如布料的摆动效果。破坏效果方面，新增了物体的破碎和变形。对于非商业的应用，物理引擎可免费提供，目的是加大普及率。随后，商业的游戏应用亦变成免费。不过如果商业应用并非游戏，或者是要购买引擎的全部源代码，就需要付费。</a:t>
            </a:r>
          </a:p>
          <a:p>
            <a:r>
              <a:rPr lang="zh-CN" altLang="zh-CN" dirty="0"/>
              <a:t>自从</a:t>
            </a:r>
            <a:r>
              <a:rPr lang="en-US" altLang="zh-CN" dirty="0" err="1"/>
              <a:t>Havok</a:t>
            </a:r>
            <a:r>
              <a:rPr lang="zh-CN" altLang="zh-CN" dirty="0"/>
              <a:t>引擎发布以来，它已经被应用到超过</a:t>
            </a:r>
            <a:r>
              <a:rPr lang="en-US" altLang="zh-CN" dirty="0"/>
              <a:t>280</a:t>
            </a:r>
            <a:r>
              <a:rPr lang="zh-CN" altLang="zh-CN" dirty="0"/>
              <a:t>个游戏之中。使用</a:t>
            </a:r>
            <a:r>
              <a:rPr lang="en-US" altLang="zh-CN" dirty="0" err="1"/>
              <a:t>Havok</a:t>
            </a:r>
            <a:r>
              <a:rPr lang="zh-CN" altLang="zh-CN" dirty="0"/>
              <a:t>的比较著名的游戏包括：《星际争霸</a:t>
            </a:r>
            <a:r>
              <a:rPr lang="en-US" altLang="zh-CN" dirty="0"/>
              <a:t>2</a:t>
            </a:r>
            <a:r>
              <a:rPr lang="zh-CN" altLang="zh-CN" dirty="0"/>
              <a:t>》、《暗黑破坏神</a:t>
            </a:r>
            <a:r>
              <a:rPr lang="en-US" altLang="zh-CN" dirty="0"/>
              <a:t>3</a:t>
            </a:r>
            <a:r>
              <a:rPr lang="zh-CN" altLang="zh-CN" dirty="0"/>
              <a:t>》、《战地：叛逆连队</a:t>
            </a:r>
            <a:r>
              <a:rPr lang="en-US" altLang="zh-CN" dirty="0"/>
              <a:t>2</a:t>
            </a:r>
            <a:r>
              <a:rPr lang="zh-CN" altLang="zh-CN" dirty="0"/>
              <a:t>》、《</a:t>
            </a:r>
            <a:r>
              <a:rPr lang="en-US" altLang="zh-CN" dirty="0">
                <a:hlinkClick r:id="rId2"/>
              </a:rPr>
              <a:t>上古卷轴4</a:t>
            </a:r>
            <a:r>
              <a:rPr lang="zh-CN" altLang="zh-CN" dirty="0"/>
              <a:t>》、《马克思 佩恩</a:t>
            </a:r>
            <a:r>
              <a:rPr lang="en-US" altLang="zh-CN" dirty="0"/>
              <a:t>2</a:t>
            </a:r>
            <a:r>
              <a:rPr lang="zh-CN" altLang="zh-CN" dirty="0"/>
              <a:t>》、《</a:t>
            </a:r>
            <a:r>
              <a:rPr lang="en-US" altLang="zh-CN" dirty="0">
                <a:hlinkClick r:id="rId3"/>
              </a:rPr>
              <a:t>光晕3</a:t>
            </a:r>
            <a:r>
              <a:rPr lang="zh-CN" altLang="zh-CN" dirty="0"/>
              <a:t>》、《半条命</a:t>
            </a:r>
            <a:r>
              <a:rPr lang="en-US" altLang="zh-CN" dirty="0"/>
              <a:t>2</a:t>
            </a:r>
            <a:r>
              <a:rPr lang="zh-CN" altLang="zh-CN" dirty="0"/>
              <a:t>》、《细胞分裂》、《生化危机</a:t>
            </a:r>
            <a:r>
              <a:rPr lang="en-US" altLang="zh-CN" dirty="0"/>
              <a:t>5</a:t>
            </a:r>
            <a:r>
              <a:rPr lang="zh-CN" altLang="zh-CN" dirty="0"/>
              <a:t>》、《</a:t>
            </a:r>
            <a:r>
              <a:rPr lang="en-US" altLang="zh-CN" dirty="0">
                <a:hlinkClick r:id="rId4"/>
              </a:rPr>
              <a:t>F.E.A.R</a:t>
            </a:r>
            <a:r>
              <a:rPr lang="zh-CN" altLang="zh-CN" dirty="0"/>
              <a:t>》、《孤岛惊魂</a:t>
            </a:r>
            <a:r>
              <a:rPr lang="en-US" altLang="zh-CN" dirty="0"/>
              <a:t>2</a:t>
            </a:r>
            <a:r>
              <a:rPr lang="zh-CN" altLang="zh-CN" dirty="0"/>
              <a:t>》、《辐射</a:t>
            </a:r>
            <a:r>
              <a:rPr lang="en-US" altLang="zh-CN" dirty="0"/>
              <a:t>3</a:t>
            </a:r>
            <a:r>
              <a:rPr lang="zh-CN" altLang="zh-CN" dirty="0"/>
              <a:t>》、《</a:t>
            </a:r>
            <a:r>
              <a:rPr lang="en-US" altLang="zh-CN" dirty="0" err="1">
                <a:hlinkClick r:id="rId5"/>
              </a:rPr>
              <a:t>阿凡达</a:t>
            </a:r>
            <a:r>
              <a:rPr lang="zh-CN" altLang="zh-CN" dirty="0"/>
              <a:t>》、《求生之路》、《正当防卫》、《波斯王子：遗忘之沙》、《</a:t>
            </a:r>
            <a:r>
              <a:rPr lang="en-US" altLang="zh-CN" dirty="0" err="1">
                <a:hlinkClick r:id="rId6"/>
              </a:rPr>
              <a:t>孢子</a:t>
            </a:r>
            <a:r>
              <a:rPr lang="zh-CN" altLang="zh-CN" dirty="0"/>
              <a:t>》、《争分夺秒》、《</a:t>
            </a:r>
            <a:r>
              <a:rPr lang="en-US" altLang="zh-CN" dirty="0" err="1">
                <a:hlinkClick r:id="rId7"/>
              </a:rPr>
              <a:t>红色派系：游击战</a:t>
            </a:r>
            <a:r>
              <a:rPr lang="zh-CN" altLang="zh-CN" dirty="0"/>
              <a:t>》、《失落的星球</a:t>
            </a:r>
            <a:r>
              <a:rPr lang="en-US" altLang="zh-CN" dirty="0"/>
              <a:t>2</a:t>
            </a:r>
            <a:r>
              <a:rPr lang="zh-CN" altLang="zh-CN" dirty="0"/>
              <a:t>》等。最早使用</a:t>
            </a:r>
            <a:r>
              <a:rPr lang="en-US" altLang="zh-CN" dirty="0" err="1"/>
              <a:t>Havok</a:t>
            </a:r>
            <a:r>
              <a:rPr lang="zh-CN" altLang="zh-CN" dirty="0"/>
              <a:t>引擎的游戏大多数都是第一人称射击游戏，但随着玩家对游戏品质要求的提高，使用</a:t>
            </a:r>
            <a:r>
              <a:rPr lang="en-US" altLang="zh-CN" dirty="0" err="1"/>
              <a:t>Havok</a:t>
            </a:r>
            <a:r>
              <a:rPr lang="zh-CN" altLang="zh-CN" dirty="0"/>
              <a:t>引擎的游戏类型也越来越多，例如即时战略游戏：</a:t>
            </a:r>
            <a:r>
              <a:rPr lang="en-US" altLang="zh-CN" dirty="0"/>
              <a:t>Ensemble Studios</a:t>
            </a:r>
            <a:r>
              <a:rPr lang="zh-CN" altLang="zh-CN" dirty="0"/>
              <a:t>的帝国时代Ⅲ与暴雪娱乐的星际争霸Ⅱ；竞速游戏：世嘉公司的音速小子与新力发行的摩托风暴。除了游戏开发之外，在三维建模软件</a:t>
            </a:r>
            <a:r>
              <a:rPr lang="en-US" altLang="zh-CN" dirty="0"/>
              <a:t>3D Studio Max</a:t>
            </a:r>
            <a:r>
              <a:rPr lang="zh-CN" altLang="zh-CN" dirty="0"/>
              <a:t>和</a:t>
            </a:r>
            <a:r>
              <a:rPr lang="en-US" altLang="zh-CN" dirty="0"/>
              <a:t>Maya 3D</a:t>
            </a:r>
            <a:r>
              <a:rPr lang="zh-CN" altLang="zh-CN" dirty="0"/>
              <a:t>中也加入了</a:t>
            </a:r>
            <a:r>
              <a:rPr lang="en-US" altLang="zh-CN" dirty="0" err="1"/>
              <a:t>Havok</a:t>
            </a:r>
            <a:r>
              <a:rPr lang="zh-CN" altLang="zh-CN" dirty="0"/>
              <a:t>引擎插件，这样可以很容易地得到物理真实的动画效果，其他使用</a:t>
            </a:r>
            <a:r>
              <a:rPr lang="en-US" altLang="zh-CN" dirty="0" err="1"/>
              <a:t>Havok</a:t>
            </a:r>
            <a:r>
              <a:rPr lang="zh-CN" altLang="zh-CN" dirty="0"/>
              <a:t>的软件有：</a:t>
            </a:r>
            <a:r>
              <a:rPr lang="en-US" altLang="zh-CN" dirty="0"/>
              <a:t>3DMark06</a:t>
            </a:r>
            <a:r>
              <a:rPr lang="zh-CN" altLang="zh-CN" dirty="0"/>
              <a:t>， </a:t>
            </a:r>
            <a:r>
              <a:rPr lang="en-US" altLang="zh-CN" dirty="0"/>
              <a:t>3DMark Vantage</a:t>
            </a:r>
            <a:r>
              <a:rPr lang="zh-CN" altLang="zh-CN" dirty="0"/>
              <a:t>， </a:t>
            </a:r>
            <a:r>
              <a:rPr lang="en-US" altLang="zh-CN" dirty="0"/>
              <a:t>Adobe Atmosphere</a:t>
            </a:r>
            <a:r>
              <a:rPr lang="zh-CN" altLang="zh-CN" dirty="0"/>
              <a:t>， </a:t>
            </a:r>
            <a:r>
              <a:rPr lang="en-US" altLang="zh-CN" dirty="0"/>
              <a:t>Adobe Shockwave</a:t>
            </a:r>
            <a:r>
              <a:rPr lang="zh-CN" altLang="zh-CN" dirty="0"/>
              <a:t>等。</a:t>
            </a:r>
          </a:p>
          <a:p>
            <a:r>
              <a:rPr lang="zh-CN" altLang="zh-CN" dirty="0"/>
              <a:t>为了和</a:t>
            </a:r>
            <a:r>
              <a:rPr lang="en-US" altLang="zh-CN" dirty="0"/>
              <a:t>PhysX</a:t>
            </a:r>
            <a:r>
              <a:rPr lang="zh-CN" altLang="zh-CN" dirty="0"/>
              <a:t>竞争，</a:t>
            </a:r>
            <a:r>
              <a:rPr lang="en-US" altLang="zh-CN" dirty="0" err="1"/>
              <a:t>Havok</a:t>
            </a:r>
            <a:r>
              <a:rPr lang="zh-CN" altLang="zh-CN" dirty="0"/>
              <a:t>也引入了</a:t>
            </a:r>
            <a:r>
              <a:rPr lang="en-US" altLang="zh-CN" dirty="0"/>
              <a:t>GPU</a:t>
            </a:r>
            <a:r>
              <a:rPr lang="zh-CN" altLang="zh-CN" dirty="0"/>
              <a:t>技术来加速物理计算，可以使用</a:t>
            </a:r>
            <a:r>
              <a:rPr lang="en-US" altLang="zh-CN" dirty="0"/>
              <a:t>NVIDIA</a:t>
            </a:r>
            <a:r>
              <a:rPr lang="zh-CN" altLang="zh-CN" dirty="0"/>
              <a:t>的</a:t>
            </a:r>
            <a:r>
              <a:rPr lang="en-US" altLang="zh-CN" dirty="0"/>
              <a:t>SLI</a:t>
            </a:r>
            <a:r>
              <a:rPr lang="zh-CN" altLang="zh-CN" dirty="0"/>
              <a:t>和</a:t>
            </a:r>
            <a:r>
              <a:rPr lang="en-US" altLang="zh-CN" dirty="0"/>
              <a:t>ATI</a:t>
            </a:r>
            <a:r>
              <a:rPr lang="zh-CN" altLang="zh-CN" dirty="0"/>
              <a:t>的</a:t>
            </a:r>
            <a:r>
              <a:rPr lang="en-US" altLang="zh-CN" dirty="0" err="1"/>
              <a:t>CrossFire</a:t>
            </a:r>
            <a:r>
              <a:rPr lang="zh-CN" altLang="zh-CN" dirty="0"/>
              <a:t>。</a:t>
            </a:r>
            <a:r>
              <a:rPr lang="en-US" altLang="zh-CN" dirty="0" err="1"/>
              <a:t>Havok</a:t>
            </a:r>
            <a:r>
              <a:rPr lang="zh-CN" altLang="zh-CN" dirty="0"/>
              <a:t>将物理运算分为静态特效和动态运算两种。特效运算（如爆炸时的烟雾）将会由</a:t>
            </a:r>
            <a:r>
              <a:rPr lang="en-US" altLang="zh-CN" dirty="0"/>
              <a:t>GPU</a:t>
            </a:r>
            <a:r>
              <a:rPr lang="zh-CN" altLang="zh-CN" dirty="0"/>
              <a:t>来进行运算，可用于支持</a:t>
            </a:r>
            <a:r>
              <a:rPr lang="en-US" altLang="zh-CN" dirty="0" err="1"/>
              <a:t>Shader</a:t>
            </a:r>
            <a:r>
              <a:rPr lang="en-US" altLang="zh-CN" dirty="0"/>
              <a:t> Model 3.0</a:t>
            </a:r>
            <a:r>
              <a:rPr lang="zh-CN" altLang="zh-CN" dirty="0"/>
              <a:t>以上的</a:t>
            </a:r>
            <a:r>
              <a:rPr lang="en-US" altLang="zh-CN" dirty="0"/>
              <a:t>GPU</a:t>
            </a:r>
            <a:r>
              <a:rPr lang="zh-CN" altLang="zh-CN" dirty="0"/>
              <a:t>中（如</a:t>
            </a:r>
            <a:r>
              <a:rPr lang="en-US" altLang="zh-CN" dirty="0"/>
              <a:t>GeForce 7</a:t>
            </a:r>
            <a:r>
              <a:rPr lang="zh-CN" altLang="zh-CN" dirty="0"/>
              <a:t>系列和</a:t>
            </a:r>
            <a:r>
              <a:rPr lang="en-US" altLang="zh-CN" dirty="0"/>
              <a:t>8</a:t>
            </a:r>
            <a:r>
              <a:rPr lang="zh-CN" altLang="zh-CN" dirty="0"/>
              <a:t>系列）。</a:t>
            </a:r>
          </a:p>
          <a:p>
            <a:endParaRPr lang="zh-CN" altLang="en-US" dirty="0"/>
          </a:p>
        </p:txBody>
      </p:sp>
    </p:spTree>
    <p:extLst>
      <p:ext uri="{BB962C8B-B14F-4D97-AF65-F5344CB8AC3E}">
        <p14:creationId xmlns:p14="http://schemas.microsoft.com/office/powerpoint/2010/main" val="2746235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碰撞检测是物理引擎得以实施的先决条件，它用于确定哪些物体会交叠或者可能发生交叠，通常分三步来完成：</a:t>
            </a:r>
            <a:r>
              <a:rPr lang="en-US" altLang="zh-CN" dirty="0" err="1"/>
              <a:t>Broadphase</a:t>
            </a:r>
            <a:r>
              <a:rPr lang="zh-CN" altLang="zh-CN" dirty="0"/>
              <a:t>，</a:t>
            </a:r>
            <a:r>
              <a:rPr lang="en-US" altLang="zh-CN" dirty="0"/>
              <a:t> </a:t>
            </a:r>
            <a:r>
              <a:rPr lang="en-US" altLang="zh-CN" dirty="0" err="1"/>
              <a:t>Midphase</a:t>
            </a:r>
            <a:r>
              <a:rPr lang="zh-CN" altLang="zh-CN" dirty="0"/>
              <a:t>，</a:t>
            </a:r>
            <a:r>
              <a:rPr lang="en-US" altLang="zh-CN" dirty="0" err="1" smtClean="0"/>
              <a:t>Narrowphase</a:t>
            </a:r>
            <a:endParaRPr lang="en-US" altLang="zh-CN" dirty="0" smtClean="0"/>
          </a:p>
          <a:p>
            <a:r>
              <a:rPr lang="zh-CN" altLang="zh-CN" dirty="0" smtClean="0"/>
              <a:t>接着</a:t>
            </a:r>
            <a:r>
              <a:rPr lang="zh-CN" altLang="zh-CN" dirty="0"/>
              <a:t>，物理引擎会计算施加在物体上的所有力的作用，有些力来自碰撞检测，有些来自外部环境的作用。最后在这些力的作用下，通过积分步来计算出物体新的状态（位置，方位，速度，加速度等）。最后渲染更新状态后的</a:t>
            </a:r>
            <a:r>
              <a:rPr lang="zh-CN" altLang="zh-CN" dirty="0" smtClean="0"/>
              <a:t>结果</a:t>
            </a:r>
            <a:endParaRPr lang="zh-CN" altLang="en-US" dirty="0"/>
          </a:p>
        </p:txBody>
      </p:sp>
    </p:spTree>
    <p:extLst>
      <p:ext uri="{BB962C8B-B14F-4D97-AF65-F5344CB8AC3E}">
        <p14:creationId xmlns:p14="http://schemas.microsoft.com/office/powerpoint/2010/main" val="4125192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效果视频展示</a:t>
            </a:r>
            <a:endParaRPr lang="zh-CN" altLang="en-US" dirty="0"/>
          </a:p>
        </p:txBody>
      </p:sp>
      <p:sp>
        <p:nvSpPr>
          <p:cNvPr id="3" name="内容占位符 2"/>
          <p:cNvSpPr>
            <a:spLocks noGrp="1"/>
          </p:cNvSpPr>
          <p:nvPr>
            <p:ph idx="1"/>
          </p:nvPr>
        </p:nvSpPr>
        <p:spPr/>
        <p:txBody>
          <a:bodyPr/>
          <a:lstStyle/>
          <a:p>
            <a:r>
              <a:rPr lang="en-US" altLang="zh-CN" dirty="0"/>
              <a:t>Evolution of </a:t>
            </a:r>
            <a:r>
              <a:rPr lang="en-US" altLang="zh-CN" dirty="0" err="1"/>
              <a:t>Havok</a:t>
            </a:r>
            <a:r>
              <a:rPr lang="en-US" altLang="zh-CN" dirty="0"/>
              <a:t> Physics Engine Games </a:t>
            </a:r>
            <a:r>
              <a:rPr lang="en-US" altLang="zh-CN" dirty="0" smtClean="0"/>
              <a:t>1999-2018</a:t>
            </a:r>
            <a:endParaRPr lang="en-US" altLang="zh-CN" dirty="0" smtClean="0">
              <a:hlinkClick r:id="rId2"/>
            </a:endParaRPr>
          </a:p>
          <a:p>
            <a:r>
              <a:rPr lang="en-US" altLang="zh-CN" dirty="0" smtClean="0">
                <a:hlinkClick r:id="rId2"/>
              </a:rPr>
              <a:t>https</a:t>
            </a:r>
            <a:r>
              <a:rPr lang="en-US" altLang="zh-CN" dirty="0">
                <a:hlinkClick r:id="rId2"/>
              </a:rPr>
              <a:t>://www.youtube.com/watch?v=clNc7Bavb3Q</a:t>
            </a:r>
            <a:endParaRPr lang="zh-CN" altLang="en-US" dirty="0"/>
          </a:p>
        </p:txBody>
      </p:sp>
    </p:spTree>
    <p:extLst>
      <p:ext uri="{BB962C8B-B14F-4D97-AF65-F5344CB8AC3E}">
        <p14:creationId xmlns:p14="http://schemas.microsoft.com/office/powerpoint/2010/main" val="1113726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Bullet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Bullet</a:t>
            </a:r>
            <a:r>
              <a:rPr lang="zh-CN" altLang="zh-CN" dirty="0"/>
              <a:t>是一个开源的物理模拟计算引擎（</a:t>
            </a:r>
            <a:r>
              <a:rPr lang="en-US" altLang="zh-CN" u="sng" dirty="0">
                <a:hlinkClick r:id="rId2"/>
              </a:rPr>
              <a:t>http://www.bulletphysics.com/</a:t>
            </a:r>
            <a:r>
              <a:rPr lang="zh-CN" altLang="zh-CN" dirty="0"/>
              <a:t>），可以支持刚体、柔体和碰撞检测运算，它是目前世界三大物理模拟引擎之一，广泛应用于游戏开发和电影制作</a:t>
            </a:r>
            <a:r>
              <a:rPr lang="zh-CN" altLang="zh-CN" dirty="0" smtClean="0"/>
              <a:t>中</a:t>
            </a:r>
            <a:endParaRPr lang="en-US" altLang="zh-CN" dirty="0" smtClean="0"/>
          </a:p>
          <a:p>
            <a:r>
              <a:rPr lang="en-US" altLang="zh-CN" dirty="0" smtClean="0"/>
              <a:t>Bullet </a:t>
            </a:r>
            <a:r>
              <a:rPr lang="en-US" altLang="zh-CN" dirty="0"/>
              <a:t>Physics Engine</a:t>
            </a:r>
            <a:r>
              <a:rPr lang="zh-CN" altLang="zh-CN" dirty="0"/>
              <a:t>目前已经被用于</a:t>
            </a:r>
            <a:r>
              <a:rPr lang="en-US" altLang="zh-CN" dirty="0"/>
              <a:t>Play Station 3</a:t>
            </a:r>
            <a:r>
              <a:rPr lang="zh-CN" altLang="zh-CN" dirty="0"/>
              <a:t>、</a:t>
            </a:r>
            <a:r>
              <a:rPr lang="en-US" altLang="zh-CN" dirty="0" err="1"/>
              <a:t>XBox</a:t>
            </a:r>
            <a:r>
              <a:rPr lang="zh-CN" altLang="zh-CN" dirty="0"/>
              <a:t>、</a:t>
            </a:r>
            <a:r>
              <a:rPr lang="en-US" altLang="zh-CN" dirty="0"/>
              <a:t>Nintendo Wii</a:t>
            </a:r>
            <a:r>
              <a:rPr lang="zh-CN" altLang="zh-CN" dirty="0"/>
              <a:t>、</a:t>
            </a:r>
            <a:r>
              <a:rPr lang="en-US" altLang="zh-CN" dirty="0"/>
              <a:t>PC</a:t>
            </a:r>
            <a:r>
              <a:rPr lang="zh-CN" altLang="zh-CN" dirty="0"/>
              <a:t>等多种平台上的游戏开发，并且已经被整合到</a:t>
            </a:r>
            <a:r>
              <a:rPr lang="en-US" altLang="zh-CN" dirty="0"/>
              <a:t>Maya</a:t>
            </a:r>
            <a:r>
              <a:rPr lang="zh-CN" altLang="zh-CN" dirty="0"/>
              <a:t>和</a:t>
            </a:r>
            <a:r>
              <a:rPr lang="en-US" altLang="zh-CN" dirty="0"/>
              <a:t>Blender3D</a:t>
            </a:r>
            <a:r>
              <a:rPr lang="zh-CN" altLang="zh-CN" dirty="0"/>
              <a:t>中。在</a:t>
            </a:r>
            <a:r>
              <a:rPr lang="en-US" altLang="zh-CN" dirty="0" err="1"/>
              <a:t>Zlib</a:t>
            </a:r>
            <a:r>
              <a:rPr lang="zh-CN" altLang="zh-CN" dirty="0"/>
              <a:t>授权下可以免费用于商业开发。</a:t>
            </a:r>
            <a:r>
              <a:rPr lang="en-US" altLang="zh-CN" dirty="0"/>
              <a:t>AMD</a:t>
            </a:r>
            <a:r>
              <a:rPr lang="zh-CN" altLang="zh-CN" dirty="0"/>
              <a:t>正在联合</a:t>
            </a:r>
            <a:r>
              <a:rPr lang="en-US" altLang="zh-CN" dirty="0" err="1"/>
              <a:t>Khronos</a:t>
            </a:r>
            <a:r>
              <a:rPr lang="en-US" altLang="zh-CN" dirty="0"/>
              <a:t> Group </a:t>
            </a:r>
            <a:r>
              <a:rPr lang="zh-CN" altLang="zh-CN" dirty="0"/>
              <a:t>中的会员公司，合作将</a:t>
            </a:r>
            <a:r>
              <a:rPr lang="en-US" altLang="zh-CN" dirty="0"/>
              <a:t>Bullet</a:t>
            </a:r>
            <a:r>
              <a:rPr lang="zh-CN" altLang="zh-CN" dirty="0"/>
              <a:t>开源物理引擎库移植到到</a:t>
            </a:r>
            <a:r>
              <a:rPr lang="en-US" altLang="zh-CN" dirty="0"/>
              <a:t>OpenCL</a:t>
            </a:r>
            <a:r>
              <a:rPr lang="zh-CN" altLang="zh-CN" dirty="0"/>
              <a:t>上，使用</a:t>
            </a:r>
            <a:r>
              <a:rPr lang="en-US" altLang="zh-CN" dirty="0"/>
              <a:t>CPU+GPU</a:t>
            </a:r>
            <a:r>
              <a:rPr lang="zh-CN" altLang="zh-CN" dirty="0"/>
              <a:t>发展物理</a:t>
            </a:r>
            <a:r>
              <a:rPr lang="zh-CN" altLang="zh-CN" dirty="0" smtClean="0"/>
              <a:t>加速</a:t>
            </a:r>
            <a:endParaRPr lang="zh-CN" altLang="en-US" dirty="0"/>
          </a:p>
        </p:txBody>
      </p:sp>
      <p:pic>
        <p:nvPicPr>
          <p:cNvPr id="4" name="图片 3" descr="Game Physics Simulation">
            <a:hlinkClick r:id="rId3"/>
          </p:cNvPr>
          <p:cNvPicPr/>
          <p:nvPr/>
        </p:nvPicPr>
        <p:blipFill>
          <a:blip r:embed="rId4" cstate="print"/>
          <a:srcRect/>
          <a:stretch>
            <a:fillRect/>
          </a:stretch>
        </p:blipFill>
        <p:spPr bwMode="auto">
          <a:xfrm>
            <a:off x="5796136" y="195486"/>
            <a:ext cx="2552700" cy="1045210"/>
          </a:xfrm>
          <a:prstGeom prst="rect">
            <a:avLst/>
          </a:prstGeom>
          <a:noFill/>
          <a:ln w="9525">
            <a:noFill/>
            <a:miter lim="800000"/>
            <a:headEnd/>
            <a:tailEnd/>
          </a:ln>
        </p:spPr>
      </p:pic>
    </p:spTree>
    <p:extLst>
      <p:ext uri="{BB962C8B-B14F-4D97-AF65-F5344CB8AC3E}">
        <p14:creationId xmlns:p14="http://schemas.microsoft.com/office/powerpoint/2010/main" val="4204814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55000" lnSpcReduction="20000"/>
          </a:bodyPr>
          <a:lstStyle/>
          <a:p>
            <a:r>
              <a:rPr lang="zh-CN" altLang="zh-CN" dirty="0"/>
              <a:t>在</a:t>
            </a:r>
            <a:r>
              <a:rPr lang="en-US" altLang="zh-CN" dirty="0"/>
              <a:t>Bullet</a:t>
            </a:r>
            <a:r>
              <a:rPr lang="zh-CN" altLang="zh-CN" dirty="0"/>
              <a:t>中，核心的几何概念有以下几点：</a:t>
            </a:r>
          </a:p>
          <a:p>
            <a:pPr marL="514350" lvl="0" indent="-514350">
              <a:buFont typeface="+mj-lt"/>
              <a:buAutoNum type="arabicPeriod"/>
            </a:pPr>
            <a:r>
              <a:rPr lang="zh-CN" altLang="zh-CN" dirty="0"/>
              <a:t>形状（</a:t>
            </a:r>
            <a:r>
              <a:rPr lang="en-US" altLang="zh-CN" dirty="0"/>
              <a:t>shape</a:t>
            </a:r>
            <a:r>
              <a:rPr lang="zh-CN" altLang="zh-CN" dirty="0"/>
              <a:t>）：形状抽象出了几何形状的特征，比如长方体，球，四面体，凸包。</a:t>
            </a:r>
            <a:r>
              <a:rPr lang="en-US" altLang="zh-CN" dirty="0"/>
              <a:t>Bullet</a:t>
            </a:r>
            <a:r>
              <a:rPr lang="zh-CN" altLang="zh-CN" dirty="0"/>
              <a:t>中的形状类型非常丰富，有几十种之多。由于几何形状的特征是和具体对象无关的，所以一种形状只要维持一个实例即可， 所有映射到该形状的对象都可以共享这个实例。</a:t>
            </a:r>
          </a:p>
          <a:p>
            <a:pPr marL="514350" lvl="0" indent="-514350">
              <a:buFont typeface="+mj-lt"/>
              <a:buAutoNum type="arabicPeriod"/>
            </a:pPr>
            <a:r>
              <a:rPr lang="zh-CN" altLang="zh-CN" dirty="0"/>
              <a:t>包围体层次（</a:t>
            </a:r>
            <a:r>
              <a:rPr lang="en-US" altLang="zh-CN" dirty="0"/>
              <a:t>BVH</a:t>
            </a:r>
            <a:r>
              <a:rPr lang="zh-CN" altLang="zh-CN" dirty="0"/>
              <a:t>），一般有</a:t>
            </a:r>
            <a:r>
              <a:rPr lang="en-US" altLang="zh-CN" dirty="0"/>
              <a:t>AABB</a:t>
            </a:r>
            <a:r>
              <a:rPr lang="zh-CN" altLang="zh-CN" dirty="0"/>
              <a:t>，</a:t>
            </a:r>
            <a:r>
              <a:rPr lang="en-US" altLang="zh-CN" dirty="0"/>
              <a:t>OBB</a:t>
            </a:r>
            <a:r>
              <a:rPr lang="zh-CN" altLang="zh-CN" dirty="0"/>
              <a:t>，</a:t>
            </a:r>
            <a:r>
              <a:rPr lang="en-US" altLang="zh-CN" dirty="0"/>
              <a:t>K-</a:t>
            </a:r>
            <a:r>
              <a:rPr lang="en-US" altLang="zh-CN" dirty="0" err="1"/>
              <a:t>Dop</a:t>
            </a:r>
            <a:r>
              <a:rPr lang="zh-CN" altLang="zh-CN" dirty="0"/>
              <a:t>，</a:t>
            </a:r>
            <a:r>
              <a:rPr lang="en-US" altLang="zh-CN" dirty="0"/>
              <a:t>Convex Hull</a:t>
            </a:r>
            <a:r>
              <a:rPr lang="zh-CN" altLang="zh-CN" dirty="0"/>
              <a:t>。</a:t>
            </a:r>
            <a:r>
              <a:rPr lang="en-US" altLang="zh-CN" dirty="0"/>
              <a:t>Bullet</a:t>
            </a:r>
            <a:r>
              <a:rPr lang="zh-CN" altLang="zh-CN" dirty="0"/>
              <a:t>中采用的是</a:t>
            </a:r>
            <a:r>
              <a:rPr lang="en-US" altLang="zh-CN" dirty="0"/>
              <a:t>AABB</a:t>
            </a:r>
            <a:r>
              <a:rPr lang="zh-CN" altLang="zh-CN" dirty="0"/>
              <a:t>。</a:t>
            </a:r>
          </a:p>
          <a:p>
            <a:pPr marL="514350" lvl="0" indent="-514350">
              <a:buFont typeface="+mj-lt"/>
              <a:buAutoNum type="arabicPeriod"/>
            </a:pPr>
            <a:r>
              <a:rPr lang="zh-CN" altLang="zh-CN" dirty="0"/>
              <a:t>空间划分数据结构（通常是树）。对于刚体，</a:t>
            </a:r>
            <a:r>
              <a:rPr lang="en-US" altLang="zh-CN" dirty="0"/>
              <a:t>Bullet </a:t>
            </a:r>
            <a:r>
              <a:rPr lang="zh-CN" altLang="zh-CN" dirty="0"/>
              <a:t>中采用的主要是</a:t>
            </a:r>
            <a:r>
              <a:rPr lang="en-US" altLang="zh-CN" dirty="0"/>
              <a:t>Dynamic AABB Tree</a:t>
            </a:r>
            <a:r>
              <a:rPr lang="zh-CN" altLang="zh-CN" dirty="0"/>
              <a:t>；对于柔体，采用的是</a:t>
            </a:r>
            <a:r>
              <a:rPr lang="en-US" altLang="zh-CN" dirty="0"/>
              <a:t>Sweep and Prune</a:t>
            </a:r>
            <a:r>
              <a:rPr lang="zh-CN" altLang="zh-CN" dirty="0"/>
              <a:t>。</a:t>
            </a:r>
          </a:p>
          <a:p>
            <a:pPr marL="514350" lvl="0" indent="-514350">
              <a:buFont typeface="+mj-lt"/>
              <a:buAutoNum type="arabicPeriod"/>
            </a:pPr>
            <a:r>
              <a:rPr lang="zh-CN" altLang="zh-CN" dirty="0"/>
              <a:t>碰撞检测算法。我们有很多选择，这完全根据检测对象来定：</a:t>
            </a:r>
            <a:r>
              <a:rPr lang="en-US" altLang="zh-CN" dirty="0"/>
              <a:t>GJK </a:t>
            </a:r>
            <a:r>
              <a:rPr lang="zh-CN" altLang="zh-CN" dirty="0"/>
              <a:t>，</a:t>
            </a:r>
            <a:r>
              <a:rPr lang="en-US" altLang="zh-CN" dirty="0"/>
              <a:t>sweep prune </a:t>
            </a:r>
            <a:r>
              <a:rPr lang="zh-CN" altLang="zh-CN" dirty="0"/>
              <a:t>相对复杂，包围盒，包围球体等比较简单。</a:t>
            </a:r>
          </a:p>
          <a:p>
            <a:pPr marL="514350" lvl="0" indent="-514350">
              <a:buFont typeface="+mj-lt"/>
              <a:buAutoNum type="arabicPeriod"/>
            </a:pPr>
            <a:r>
              <a:rPr lang="zh-CN" altLang="zh-CN" dirty="0"/>
              <a:t>接触点。</a:t>
            </a:r>
          </a:p>
          <a:p>
            <a:pPr marL="514350" lvl="0" indent="-514350">
              <a:buFont typeface="+mj-lt"/>
              <a:buAutoNum type="arabicPeriod"/>
            </a:pPr>
            <a:r>
              <a:rPr lang="zh-CN" altLang="zh-CN" dirty="0"/>
              <a:t>约束类型。</a:t>
            </a:r>
            <a:r>
              <a:rPr lang="en-US" altLang="zh-CN" dirty="0"/>
              <a:t>bullet </a:t>
            </a:r>
            <a:r>
              <a:rPr lang="zh-CN" altLang="zh-CN" dirty="0"/>
              <a:t>提供了</a:t>
            </a:r>
            <a:r>
              <a:rPr lang="en-US" altLang="zh-CN" dirty="0"/>
              <a:t>6</a:t>
            </a:r>
            <a:r>
              <a:rPr lang="zh-CN" altLang="zh-CN" dirty="0"/>
              <a:t>种约束类型，后面我们将介绍。</a:t>
            </a:r>
          </a:p>
          <a:p>
            <a:pPr marL="514350" lvl="0" indent="-514350">
              <a:buFont typeface="+mj-lt"/>
              <a:buAutoNum type="arabicPeriod"/>
            </a:pPr>
            <a:r>
              <a:rPr lang="zh-CN" altLang="zh-CN" dirty="0"/>
              <a:t>运动状态（</a:t>
            </a:r>
            <a:r>
              <a:rPr lang="en-US" altLang="zh-CN" dirty="0"/>
              <a:t>motion state</a:t>
            </a:r>
            <a:r>
              <a:rPr lang="zh-CN" altLang="zh-CN" dirty="0"/>
              <a:t>）是对渲染引擎提供的一个接口， 便于渲染引擎更新渲染对象的位置。</a:t>
            </a:r>
          </a:p>
          <a:p>
            <a:endParaRPr lang="zh-CN" altLang="en-US" dirty="0"/>
          </a:p>
        </p:txBody>
      </p:sp>
    </p:spTree>
    <p:extLst>
      <p:ext uri="{BB962C8B-B14F-4D97-AF65-F5344CB8AC3E}">
        <p14:creationId xmlns:p14="http://schemas.microsoft.com/office/powerpoint/2010/main" val="3684185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几何基础</a:t>
            </a:r>
            <a:r>
              <a:rPr lang="zh-CN" altLang="zh-CN" dirty="0" smtClean="0"/>
              <a:t>构建</a:t>
            </a:r>
            <a:endParaRPr lang="zh-CN" altLang="en-US" dirty="0"/>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zh-CN" altLang="zh-CN" dirty="0" smtClean="0"/>
              <a:t>构建</a:t>
            </a:r>
            <a:r>
              <a:rPr lang="zh-CN" altLang="zh-CN" dirty="0"/>
              <a:t>的过程一般是，在一个碰撞场景内加入各个被模拟的碰撞对象，每个物理对象被映射为对应的形状，空间划分数据结构节点。如果再在这些对象上附加例如速度，角速度，转动惯量等物理特征，就演化为刚体。软体情况复杂一些，一般由网格（</a:t>
            </a:r>
            <a:r>
              <a:rPr lang="en-US" altLang="zh-CN" dirty="0"/>
              <a:t>mesh</a:t>
            </a:r>
            <a:r>
              <a:rPr lang="zh-CN" altLang="zh-CN" dirty="0"/>
              <a:t>）构成。</a:t>
            </a:r>
          </a:p>
          <a:p>
            <a:r>
              <a:rPr lang="en-US" altLang="zh-CN" dirty="0"/>
              <a:t>   </a:t>
            </a:r>
            <a:r>
              <a:rPr lang="zh-CN" altLang="zh-CN" dirty="0"/>
              <a:t>物理引擎的主要任务是碰撞检测，解决碰撞和其他约束，更新虚拟世界中所有物体在世界中的变换。</a:t>
            </a:r>
            <a:r>
              <a:rPr lang="en-US" altLang="zh-CN" dirty="0"/>
              <a:t> </a:t>
            </a:r>
            <a:r>
              <a:rPr lang="zh-CN" altLang="zh-CN" dirty="0"/>
              <a:t>物理模拟过程分为</a:t>
            </a:r>
            <a:r>
              <a:rPr lang="en-US" altLang="zh-CN" dirty="0"/>
              <a:t>2</a:t>
            </a:r>
            <a:r>
              <a:rPr lang="zh-CN" altLang="zh-CN" dirty="0"/>
              <a:t>个主要阶段：</a:t>
            </a:r>
          </a:p>
          <a:p>
            <a:pPr marL="971550" lvl="1" indent="-514350">
              <a:buFont typeface="+mj-lt"/>
              <a:buAutoNum type="arabicPeriod"/>
            </a:pPr>
            <a:r>
              <a:rPr lang="en-US" altLang="zh-CN" b="1" dirty="0"/>
              <a:t>Broad Phase</a:t>
            </a:r>
            <a:r>
              <a:rPr lang="zh-CN" altLang="zh-CN" b="1" dirty="0"/>
              <a:t>（宏观阶段）：</a:t>
            </a:r>
            <a:r>
              <a:rPr lang="zh-CN" altLang="zh-CN" dirty="0"/>
              <a:t>首先进行远距碰撞检测，利用空间分割结构，不在同一个子树内的物体不可能相交，不用去计算；在同一个子树内的物体被放入交叠对（</a:t>
            </a:r>
            <a:r>
              <a:rPr lang="en-US" altLang="zh-CN" dirty="0"/>
              <a:t>overlapping pairs</a:t>
            </a:r>
            <a:r>
              <a:rPr lang="zh-CN" altLang="zh-CN" dirty="0"/>
              <a:t>）， 再进一步由对应的算法来计算出接触点等信息。采用哪一种算法取决于算法配置矩阵。</a:t>
            </a:r>
          </a:p>
          <a:p>
            <a:pPr marL="971550" lvl="1" indent="-514350">
              <a:buFont typeface="+mj-lt"/>
              <a:buAutoNum type="arabicPeriod"/>
            </a:pPr>
            <a:r>
              <a:rPr lang="en-US" altLang="zh-CN" b="1" dirty="0"/>
              <a:t>Narrow Phase</a:t>
            </a:r>
            <a:r>
              <a:rPr lang="zh-CN" altLang="zh-CN" b="1" dirty="0"/>
              <a:t>（微观阶段）：</a:t>
            </a:r>
            <a:r>
              <a:rPr lang="zh-CN" altLang="zh-CN" dirty="0"/>
              <a:t>根据交叠对（</a:t>
            </a:r>
            <a:r>
              <a:rPr lang="en-US" altLang="zh-CN" dirty="0"/>
              <a:t>overlapping pairs</a:t>
            </a:r>
            <a:r>
              <a:rPr lang="zh-CN" altLang="zh-CN" dirty="0"/>
              <a:t>）的分布情况计算出碰撞对象岛（</a:t>
            </a:r>
            <a:r>
              <a:rPr lang="en-US" altLang="zh-CN" dirty="0"/>
              <a:t>collision Island</a:t>
            </a:r>
            <a:r>
              <a:rPr lang="zh-CN" altLang="zh-CN" dirty="0"/>
              <a:t>）。而后依次对各个岛进行约束分析，亦即碰撞响应。</a:t>
            </a:r>
            <a:r>
              <a:rPr lang="en-US" altLang="zh-CN" dirty="0"/>
              <a:t> Bullet</a:t>
            </a:r>
            <a:r>
              <a:rPr lang="zh-CN" altLang="zh-CN" dirty="0"/>
              <a:t>采用的是</a:t>
            </a:r>
            <a:r>
              <a:rPr lang="en-US" altLang="zh-CN" dirty="0"/>
              <a:t>Sequential Impulse Constraint Solver</a:t>
            </a:r>
            <a:r>
              <a:rPr lang="zh-CN" altLang="zh-CN" dirty="0"/>
              <a:t>。约束分析会根据所设定的约束类型来计算碰撞后各个对象所对应的位置，速度等，然后与渲染引擎同步运动状态。</a:t>
            </a:r>
          </a:p>
          <a:p>
            <a:pPr marL="971550" lvl="1" indent="-514350">
              <a:buFont typeface="+mj-lt"/>
              <a:buAutoNum type="arabicPeriod"/>
            </a:pPr>
            <a:endParaRPr lang="zh-CN" altLang="en-US" dirty="0"/>
          </a:p>
        </p:txBody>
      </p:sp>
    </p:spTree>
    <p:extLst>
      <p:ext uri="{BB962C8B-B14F-4D97-AF65-F5344CB8AC3E}">
        <p14:creationId xmlns:p14="http://schemas.microsoft.com/office/powerpoint/2010/main" val="3990888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类库</a:t>
            </a:r>
            <a:r>
              <a:rPr lang="zh-CN" altLang="zh-CN" dirty="0" smtClean="0"/>
              <a:t>简介</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en-US" altLang="zh-CN" dirty="0"/>
              <a:t>. </a:t>
            </a:r>
            <a:r>
              <a:rPr lang="zh-CN" altLang="zh-CN" dirty="0"/>
              <a:t>软件设计</a:t>
            </a:r>
          </a:p>
          <a:p>
            <a:r>
              <a:rPr lang="en-US" altLang="zh-CN" dirty="0"/>
              <a:t>Bullet</a:t>
            </a:r>
            <a:r>
              <a:rPr lang="zh-CN" altLang="zh-CN" dirty="0"/>
              <a:t>采用定制式和模块化开发</a:t>
            </a:r>
            <a:r>
              <a:rPr lang="zh-CN" altLang="zh-CN" dirty="0" smtClean="0"/>
              <a:t>方法</a:t>
            </a:r>
            <a:endParaRPr lang="en-US" altLang="zh-CN" dirty="0" smtClean="0"/>
          </a:p>
          <a:p>
            <a:r>
              <a:rPr lang="en-US" altLang="zh-CN" dirty="0" smtClean="0"/>
              <a:t>Bullet</a:t>
            </a:r>
            <a:r>
              <a:rPr lang="zh-CN" altLang="zh-CN" dirty="0"/>
              <a:t>提供了单精度或者双精度两种版本的类库</a:t>
            </a:r>
            <a:r>
              <a:rPr lang="zh-CN" altLang="zh-CN" dirty="0" smtClean="0"/>
              <a:t>，其中</a:t>
            </a:r>
            <a:r>
              <a:rPr lang="zh-CN" altLang="zh-CN" dirty="0"/>
              <a:t>包括碰撞检测，刚体动力性，软体动力学，多线程，内存分配器，以及为内容创作软件如</a:t>
            </a:r>
            <a:r>
              <a:rPr lang="en-US" altLang="zh-CN" dirty="0"/>
              <a:t>Maya</a:t>
            </a:r>
            <a:r>
              <a:rPr lang="zh-CN" altLang="zh-CN" dirty="0"/>
              <a:t>等提供的插件。</a:t>
            </a:r>
          </a:p>
          <a:p>
            <a:endParaRPr lang="zh-CN" altLang="en-US" dirty="0"/>
          </a:p>
        </p:txBody>
      </p:sp>
    </p:spTree>
    <p:extLst>
      <p:ext uri="{BB962C8B-B14F-4D97-AF65-F5344CB8AC3E}">
        <p14:creationId xmlns:p14="http://schemas.microsoft.com/office/powerpoint/2010/main" val="3810632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a:t>
            </a:r>
            <a:r>
              <a:rPr lang="zh-CN" altLang="zh-CN" dirty="0"/>
              <a:t>刚体物理管线</a:t>
            </a:r>
          </a:p>
          <a:p>
            <a:r>
              <a:rPr lang="zh-CN" altLang="zh-CN" dirty="0" smtClean="0"/>
              <a:t>管线</a:t>
            </a:r>
            <a:r>
              <a:rPr lang="zh-CN" altLang="zh-CN" dirty="0"/>
              <a:t>从左到右执行，以接受重力作用开始，以位置积分结束，然后更新物体在世界中的变换。</a:t>
            </a:r>
          </a:p>
          <a:p>
            <a:endParaRPr lang="zh-CN" altLang="en-US" dirty="0"/>
          </a:p>
        </p:txBody>
      </p:sp>
    </p:spTree>
    <p:extLst>
      <p:ext uri="{BB962C8B-B14F-4D97-AF65-F5344CB8AC3E}">
        <p14:creationId xmlns:p14="http://schemas.microsoft.com/office/powerpoint/2010/main" val="619355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943349"/>
          </a:xfrm>
        </p:spPr>
        <p:txBody>
          <a:bodyPr>
            <a:normAutofit fontScale="55000" lnSpcReduction="20000"/>
          </a:bodyPr>
          <a:lstStyle/>
          <a:p>
            <a:r>
              <a:rPr lang="zh-CN" altLang="zh-CN" dirty="0" smtClean="0"/>
              <a:t>整个</a:t>
            </a:r>
            <a:r>
              <a:rPr lang="zh-CN" altLang="zh-CN" dirty="0"/>
              <a:t>物理管线的计算过程和它的数据结构在</a:t>
            </a:r>
            <a:r>
              <a:rPr lang="en-US" altLang="zh-CN" dirty="0"/>
              <a:t>Bullet</a:t>
            </a:r>
            <a:r>
              <a:rPr lang="zh-CN" altLang="zh-CN" dirty="0"/>
              <a:t>的动态世界中完全展现出来。当在动态世界中执行单步仿真时，上面所有的阶段都会执行。默认的动态世界实现是</a:t>
            </a:r>
            <a:r>
              <a:rPr lang="en-US" altLang="zh-CN" dirty="0" err="1"/>
              <a:t>btDiscreteDynamicsWorld</a:t>
            </a:r>
            <a:r>
              <a:rPr lang="zh-CN" altLang="zh-CN" dirty="0"/>
              <a:t>类型。 </a:t>
            </a:r>
          </a:p>
          <a:p>
            <a:r>
              <a:rPr lang="en-US" altLang="zh-CN" dirty="0"/>
              <a:t>   Bullet</a:t>
            </a:r>
            <a:r>
              <a:rPr lang="zh-CN" altLang="zh-CN" dirty="0"/>
              <a:t>让开发者明确地选择动态世界的几个部分，如宏观阶段碰撞检测，微观阶段碰撞检测（分配器）和约束解决程序。基本编程流程如下：</a:t>
            </a:r>
          </a:p>
          <a:p>
            <a:pPr lvl="0"/>
            <a:r>
              <a:rPr lang="zh-CN" altLang="zh-CN" dirty="0"/>
              <a:t>创建一个</a:t>
            </a:r>
            <a:r>
              <a:rPr lang="en-US" altLang="zh-CN" dirty="0" err="1"/>
              <a:t>btDiscreteDynamicsWorld</a:t>
            </a:r>
            <a:r>
              <a:rPr lang="en-US" altLang="zh-CN" dirty="0"/>
              <a:t> </a:t>
            </a:r>
            <a:r>
              <a:rPr lang="zh-CN" altLang="zh-CN" dirty="0"/>
              <a:t>或者</a:t>
            </a:r>
            <a:r>
              <a:rPr lang="en-US" altLang="zh-CN" dirty="0"/>
              <a:t> </a:t>
            </a:r>
            <a:r>
              <a:rPr lang="en-US" altLang="zh-CN" dirty="0" err="1"/>
              <a:t>btSoftRigidDynamicsWorld</a:t>
            </a:r>
            <a:r>
              <a:rPr lang="zh-CN" altLang="zh-CN" dirty="0"/>
              <a:t>。这些来自</a:t>
            </a:r>
            <a:r>
              <a:rPr lang="en-US" altLang="zh-CN" dirty="0" err="1"/>
              <a:t>btDynamicsWorld</a:t>
            </a:r>
            <a:r>
              <a:rPr lang="zh-CN" altLang="zh-CN" dirty="0"/>
              <a:t>的类提供了一个高级管理动态物体和约束的接口，也实现了每帧更新所有物体状态的功能。</a:t>
            </a:r>
          </a:p>
          <a:p>
            <a:pPr lvl="0"/>
            <a:r>
              <a:rPr lang="zh-CN" altLang="zh-CN" dirty="0"/>
              <a:t>创建</a:t>
            </a:r>
            <a:r>
              <a:rPr lang="en-US" altLang="zh-CN" dirty="0" err="1"/>
              <a:t>btRigidBody</a:t>
            </a:r>
            <a:r>
              <a:rPr lang="zh-CN" altLang="zh-CN" dirty="0"/>
              <a:t>然后添加到</a:t>
            </a:r>
            <a:r>
              <a:rPr lang="en-US" altLang="zh-CN" dirty="0" err="1"/>
              <a:t>btDynamicsWorld</a:t>
            </a:r>
            <a:r>
              <a:rPr lang="zh-CN" altLang="zh-CN" dirty="0"/>
              <a:t>。要创建</a:t>
            </a:r>
            <a:r>
              <a:rPr lang="en-US" altLang="zh-CN" dirty="0" err="1"/>
              <a:t>btRigidBody</a:t>
            </a:r>
            <a:r>
              <a:rPr lang="zh-CN" altLang="zh-CN" dirty="0"/>
              <a:t>或者</a:t>
            </a:r>
            <a:r>
              <a:rPr lang="en-US" altLang="zh-CN" dirty="0" err="1"/>
              <a:t>btCollisionObject</a:t>
            </a:r>
            <a:r>
              <a:rPr lang="zh-CN" altLang="zh-CN" dirty="0"/>
              <a:t>，我们要提供：</a:t>
            </a:r>
          </a:p>
          <a:p>
            <a:pPr lvl="1"/>
            <a:r>
              <a:rPr lang="zh-CN" altLang="zh-CN" dirty="0"/>
              <a:t>质量，动态移动的物体质量为正数，静态物体则为</a:t>
            </a:r>
            <a:r>
              <a:rPr lang="en-US" altLang="zh-CN" dirty="0"/>
              <a:t>0</a:t>
            </a:r>
            <a:r>
              <a:rPr lang="zh-CN" altLang="zh-CN" dirty="0"/>
              <a:t>；</a:t>
            </a:r>
          </a:p>
          <a:p>
            <a:pPr lvl="1"/>
            <a:r>
              <a:rPr lang="zh-CN" altLang="zh-CN" dirty="0"/>
              <a:t>碰撞形状，比如盒子、球体、圆锥体、三角网格、凸包；</a:t>
            </a:r>
          </a:p>
          <a:p>
            <a:pPr lvl="1"/>
            <a:r>
              <a:rPr lang="zh-CN" altLang="zh-CN" dirty="0"/>
              <a:t>材料的属性如摩擦系数和弹性系数等。</a:t>
            </a:r>
          </a:p>
          <a:p>
            <a:pPr lvl="0"/>
            <a:r>
              <a:rPr lang="zh-CN" altLang="zh-CN" dirty="0"/>
              <a:t>更新每帧仿真情况（</a:t>
            </a:r>
            <a:r>
              <a:rPr lang="en-US" altLang="zh-CN" dirty="0" err="1"/>
              <a:t>stepSimulation</a:t>
            </a:r>
            <a:r>
              <a:rPr lang="zh-CN" altLang="zh-CN" dirty="0"/>
              <a:t>）。</a:t>
            </a:r>
            <a:endParaRPr lang="zh-CN" altLang="en-US" dirty="0"/>
          </a:p>
        </p:txBody>
      </p:sp>
    </p:spTree>
    <p:extLst>
      <p:ext uri="{BB962C8B-B14F-4D97-AF65-F5344CB8AC3E}">
        <p14:creationId xmlns:p14="http://schemas.microsoft.com/office/powerpoint/2010/main" val="3311450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物理引擎的作用，简而言之，就是令虚拟世界中物体的运动符合真实世界的物理定律，使游戏更加富有</a:t>
            </a:r>
            <a:r>
              <a:rPr lang="zh-CN" altLang="zh-CN" dirty="0" smtClean="0"/>
              <a:t>真实感</a:t>
            </a:r>
            <a:endParaRPr lang="en-US" altLang="zh-CN" dirty="0" smtClean="0"/>
          </a:p>
          <a:p>
            <a:r>
              <a:rPr lang="zh-CN" altLang="zh-CN" dirty="0" smtClean="0"/>
              <a:t>使用</a:t>
            </a:r>
            <a:r>
              <a:rPr lang="zh-CN" altLang="zh-CN" dirty="0"/>
              <a:t>物理引擎的时候，我们会为需要进行物理验算的物体赋予一定的物理属性，在游戏运行阶段，物理引擎通过使用物理计算公式（可能加以简化）来计算游戏物体的</a:t>
            </a:r>
            <a:r>
              <a:rPr lang="zh-CN" altLang="zh-CN" dirty="0" smtClean="0"/>
              <a:t>运动</a:t>
            </a:r>
            <a:endParaRPr lang="en-US" altLang="zh-CN" dirty="0" smtClean="0"/>
          </a:p>
          <a:p>
            <a:r>
              <a:rPr lang="zh-CN" altLang="zh-CN" dirty="0" smtClean="0"/>
              <a:t>除了</a:t>
            </a:r>
            <a:r>
              <a:rPr lang="zh-CN" altLang="zh-CN" dirty="0"/>
              <a:t>比较简单的刚体运动之外，很多物理引擎也支持非刚性体的物理属性，比如流体、柔体等，刚体之间也可以藉由链接结构组成复杂的机械装置。</a:t>
            </a:r>
          </a:p>
          <a:p>
            <a:endParaRPr lang="zh-CN" altLang="en-US" dirty="0"/>
          </a:p>
        </p:txBody>
      </p:sp>
    </p:spTree>
    <p:extLst>
      <p:ext uri="{BB962C8B-B14F-4D97-AF65-F5344CB8AC3E}">
        <p14:creationId xmlns:p14="http://schemas.microsoft.com/office/powerpoint/2010/main" val="2495871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Bullet</a:t>
            </a:r>
            <a:r>
              <a:rPr lang="zh-CN" altLang="zh-CN" dirty="0"/>
              <a:t>的碰撞检测</a:t>
            </a:r>
            <a:endParaRPr lang="zh-CN" altLang="en-US" dirty="0"/>
          </a:p>
        </p:txBody>
      </p:sp>
      <p:sp>
        <p:nvSpPr>
          <p:cNvPr id="3" name="内容占位符 2"/>
          <p:cNvSpPr>
            <a:spLocks noGrp="1"/>
          </p:cNvSpPr>
          <p:nvPr>
            <p:ph idx="1"/>
          </p:nvPr>
        </p:nvSpPr>
        <p:spPr/>
        <p:txBody>
          <a:bodyPr>
            <a:normAutofit fontScale="77500" lnSpcReduction="20000"/>
          </a:bodyPr>
          <a:lstStyle/>
          <a:p>
            <a:pPr lvl="0"/>
            <a:r>
              <a:rPr lang="zh-CN" altLang="zh-CN" dirty="0" smtClean="0"/>
              <a:t>作为</a:t>
            </a:r>
            <a:r>
              <a:rPr lang="zh-CN" altLang="zh-CN" dirty="0"/>
              <a:t>物理引擎的主要任务之一，</a:t>
            </a:r>
            <a:r>
              <a:rPr lang="en-US" altLang="zh-CN" dirty="0"/>
              <a:t>Bullet</a:t>
            </a:r>
            <a:r>
              <a:rPr lang="zh-CN" altLang="zh-CN" dirty="0"/>
              <a:t>的碰撞检测系统提供比较优化的方法来进行最近点（距离和穿透）查询、射线检测和凸扫面</a:t>
            </a:r>
            <a:r>
              <a:rPr lang="en-US" altLang="zh-CN" dirty="0"/>
              <a:t>(convex sweep</a:t>
            </a:r>
            <a:r>
              <a:rPr lang="zh-CN" altLang="zh-CN" dirty="0"/>
              <a:t>）检测。宏观阶段在对象对缓存中添加和移除重叠对象对，用户可以选择对象对缓存的类型。碰撞分配器将迭代每个对象对，查找跟所包含对象类型匹配的碰撞算法，并且执行碰撞算法来计算接触点。</a:t>
            </a:r>
          </a:p>
          <a:p>
            <a:pPr lvl="0"/>
            <a:r>
              <a:rPr lang="en-US" altLang="zh-CN" dirty="0" smtClean="0"/>
              <a:t>Bullet</a:t>
            </a:r>
            <a:r>
              <a:rPr lang="zh-CN" altLang="zh-CN" dirty="0"/>
              <a:t>支持很多不同种类的碰撞形状，也可以加入用户自定义的碰撞形状。为了让程序拥有更好的性能和质量，根据需要选择适当的碰撞形状很</a:t>
            </a:r>
            <a:r>
              <a:rPr lang="zh-CN" altLang="zh-CN" dirty="0" smtClean="0"/>
              <a:t>重要</a:t>
            </a:r>
            <a:endParaRPr lang="zh-CN" altLang="en-US" dirty="0"/>
          </a:p>
        </p:txBody>
      </p:sp>
    </p:spTree>
    <p:extLst>
      <p:ext uri="{BB962C8B-B14F-4D97-AF65-F5344CB8AC3E}">
        <p14:creationId xmlns:p14="http://schemas.microsoft.com/office/powerpoint/2010/main" val="3745706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碰撞</a:t>
            </a:r>
            <a:r>
              <a:rPr lang="zh-CN" altLang="zh-CN" dirty="0"/>
              <a:t>矩阵</a:t>
            </a:r>
          </a:p>
          <a:p>
            <a:r>
              <a:rPr lang="zh-CN" altLang="zh-CN" dirty="0" smtClean="0"/>
              <a:t>不同</a:t>
            </a:r>
            <a:r>
              <a:rPr lang="zh-CN" altLang="zh-CN" dirty="0"/>
              <a:t>碰撞形状之间的碰撞算法不同</a:t>
            </a:r>
            <a:r>
              <a:rPr lang="zh-CN" altLang="zh-CN" dirty="0" smtClean="0"/>
              <a:t>，</a:t>
            </a:r>
            <a:r>
              <a:rPr lang="en-US" altLang="zh-CN" dirty="0" smtClean="0"/>
              <a:t>Bullet</a:t>
            </a:r>
            <a:r>
              <a:rPr lang="zh-CN" altLang="zh-CN" dirty="0"/>
              <a:t>会按照此矩阵中给定的对应算法对不同碰撞形状之间进行碰撞检测</a:t>
            </a:r>
            <a:r>
              <a:rPr lang="zh-CN" altLang="zh-CN" dirty="0" smtClean="0"/>
              <a:t>计算</a:t>
            </a:r>
            <a:endParaRPr lang="zh-CN" altLang="en-US" dirty="0"/>
          </a:p>
        </p:txBody>
      </p:sp>
    </p:spTree>
    <p:extLst>
      <p:ext uri="{BB962C8B-B14F-4D97-AF65-F5344CB8AC3E}">
        <p14:creationId xmlns:p14="http://schemas.microsoft.com/office/powerpoint/2010/main" val="4149207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lvl="0"/>
            <a:r>
              <a:rPr lang="zh-CN" altLang="zh-CN" dirty="0"/>
              <a:t>碰撞过滤</a:t>
            </a:r>
          </a:p>
          <a:p>
            <a:r>
              <a:rPr lang="en-US" altLang="zh-CN" dirty="0"/>
              <a:t>    Bullet</a:t>
            </a:r>
            <a:r>
              <a:rPr lang="zh-CN" altLang="zh-CN" dirty="0"/>
              <a:t>提供三种方法以保证只有特定的物体才能相互碰撞：掩码、宏观阶段过滤回调和微观阶段的</a:t>
            </a:r>
            <a:r>
              <a:rPr lang="en-US" altLang="zh-CN" dirty="0" err="1" smtClean="0"/>
              <a:t>nearcallbacks</a:t>
            </a:r>
            <a:endParaRPr lang="en-US" altLang="zh-CN" dirty="0" smtClean="0"/>
          </a:p>
          <a:p>
            <a:r>
              <a:rPr lang="zh-CN" altLang="zh-CN" dirty="0" smtClean="0"/>
              <a:t>基于</a:t>
            </a:r>
            <a:r>
              <a:rPr lang="zh-CN" altLang="zh-CN" dirty="0"/>
              <a:t>掩码的碰撞选择比回调函数使用得更多，掩码性能更好而且用起来更加简单。当然也不要因为性能高一点点，而强行将某些明显不适合于系统的对象硬加到基于掩码的碰撞选择系统中。</a:t>
            </a:r>
          </a:p>
          <a:p>
            <a:endParaRPr lang="zh-CN" altLang="en-US" dirty="0"/>
          </a:p>
        </p:txBody>
      </p:sp>
    </p:spTree>
    <p:extLst>
      <p:ext uri="{BB962C8B-B14F-4D97-AF65-F5344CB8AC3E}">
        <p14:creationId xmlns:p14="http://schemas.microsoft.com/office/powerpoint/2010/main" val="1778988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47500" lnSpcReduction="20000"/>
          </a:bodyPr>
          <a:lstStyle/>
          <a:p>
            <a:r>
              <a:rPr lang="zh-CN" altLang="en-US" dirty="0" smtClean="0"/>
              <a:t>约束</a:t>
            </a:r>
            <a:endParaRPr lang="zh-CN" altLang="en-US" dirty="0"/>
          </a:p>
          <a:p>
            <a:r>
              <a:rPr lang="en-US" altLang="zh-CN" dirty="0" smtClean="0"/>
              <a:t>1</a:t>
            </a:r>
            <a:r>
              <a:rPr lang="zh-CN" altLang="en-US" dirty="0"/>
              <a:t>．	点对点约束</a:t>
            </a:r>
          </a:p>
          <a:p>
            <a:r>
              <a:rPr lang="zh-CN" altLang="en-US" dirty="0"/>
              <a:t>   点对点约束，也叫球窝关节（球窝接头）。它限制了两个刚体的平移，使用这个约束能将一连串的刚体联系起来</a:t>
            </a:r>
            <a:r>
              <a:rPr lang="zh-CN" altLang="en-US" dirty="0" smtClean="0"/>
              <a:t>。</a:t>
            </a:r>
            <a:endParaRPr lang="en-US" altLang="zh-CN" dirty="0" smtClean="0"/>
          </a:p>
          <a:p>
            <a:r>
              <a:rPr lang="en-US" altLang="zh-CN" dirty="0" smtClean="0"/>
              <a:t>2</a:t>
            </a:r>
            <a:r>
              <a:rPr lang="zh-CN" altLang="en-US" dirty="0"/>
              <a:t>．	铰链约束</a:t>
            </a:r>
          </a:p>
          <a:p>
            <a:r>
              <a:rPr lang="zh-CN" altLang="en-US" dirty="0"/>
              <a:t>   铰链约束，也叫选择关节。它限制了旋转自由度中的两个角度，因此物体只能绕着一个轴</a:t>
            </a:r>
            <a:r>
              <a:rPr lang="en-US" altLang="zh-CN" dirty="0"/>
              <a:t>——</a:t>
            </a:r>
            <a:r>
              <a:rPr lang="zh-CN" altLang="en-US" dirty="0"/>
              <a:t>铰链轴旋转。铰链约束可以用于模拟门、齿轮的旋转</a:t>
            </a:r>
            <a:r>
              <a:rPr lang="zh-CN" altLang="en-US" dirty="0" smtClean="0"/>
              <a:t>。</a:t>
            </a:r>
            <a:endParaRPr lang="zh-CN" altLang="en-US" dirty="0"/>
          </a:p>
          <a:p>
            <a:r>
              <a:rPr lang="en-US" altLang="zh-CN" dirty="0"/>
              <a:t>3</a:t>
            </a:r>
            <a:r>
              <a:rPr lang="zh-CN" altLang="en-US" dirty="0"/>
              <a:t>．	滑动约束</a:t>
            </a:r>
          </a:p>
          <a:p>
            <a:r>
              <a:rPr lang="zh-CN" altLang="en-US" dirty="0"/>
              <a:t>  滑动约束允许物体绕着一个轴旋转和沿着这个轴</a:t>
            </a:r>
            <a:r>
              <a:rPr lang="zh-CN" altLang="en-US" dirty="0" smtClean="0"/>
              <a:t>平移</a:t>
            </a:r>
            <a:endParaRPr lang="en-US" altLang="zh-CN" dirty="0" smtClean="0"/>
          </a:p>
          <a:p>
            <a:r>
              <a:rPr lang="en-US" altLang="zh-CN" dirty="0" smtClean="0"/>
              <a:t>4</a:t>
            </a:r>
            <a:r>
              <a:rPr lang="zh-CN" altLang="en-US" dirty="0"/>
              <a:t>．	锥扭约束</a:t>
            </a:r>
          </a:p>
          <a:p>
            <a:r>
              <a:rPr lang="zh-CN" altLang="en-US" dirty="0"/>
              <a:t>    创建一个碎布木偶，锥扭约束对模拟像上肢这样的肢体非常有用，它是一个给轴加了圆锥和扭曲约束限制的特殊的点对点约束，其中</a:t>
            </a:r>
            <a:r>
              <a:rPr lang="en-US" altLang="zh-CN" dirty="0"/>
              <a:t>X</a:t>
            </a:r>
            <a:r>
              <a:rPr lang="zh-CN" altLang="en-US" dirty="0"/>
              <a:t>轴作为扭曲轴。</a:t>
            </a:r>
          </a:p>
          <a:p>
            <a:r>
              <a:rPr lang="en-US" altLang="zh-CN" dirty="0"/>
              <a:t>5</a:t>
            </a:r>
            <a:r>
              <a:rPr lang="zh-CN" altLang="en-US" dirty="0"/>
              <a:t>．	通用</a:t>
            </a:r>
            <a:r>
              <a:rPr lang="en-US" altLang="zh-CN" dirty="0"/>
              <a:t>6</a:t>
            </a:r>
            <a:r>
              <a:rPr lang="zh-CN" altLang="en-US" dirty="0"/>
              <a:t>自由度约束</a:t>
            </a:r>
          </a:p>
          <a:p>
            <a:r>
              <a:rPr lang="zh-CN" altLang="en-US" dirty="0"/>
              <a:t>   通过配置六个自由度，这个通用的约束可以模仿很多其他标准的约束。前面</a:t>
            </a:r>
            <a:r>
              <a:rPr lang="en-US" altLang="zh-CN" dirty="0"/>
              <a:t>3</a:t>
            </a:r>
            <a:r>
              <a:rPr lang="zh-CN" altLang="en-US" dirty="0"/>
              <a:t>个自由度是线性自由度，是用来表示物体的平移，后面</a:t>
            </a:r>
            <a:r>
              <a:rPr lang="en-US" altLang="zh-CN" dirty="0"/>
              <a:t>3</a:t>
            </a:r>
            <a:r>
              <a:rPr lang="zh-CN" altLang="en-US" dirty="0"/>
              <a:t>个则是表示物体的转动。每个自由度都有</a:t>
            </a:r>
            <a:r>
              <a:rPr lang="en-US" altLang="zh-CN" dirty="0"/>
              <a:t>3</a:t>
            </a:r>
            <a:r>
              <a:rPr lang="zh-CN" altLang="en-US" dirty="0"/>
              <a:t>种状态：</a:t>
            </a:r>
            <a:r>
              <a:rPr lang="en-US" altLang="zh-CN" dirty="0"/>
              <a:t>locked</a:t>
            </a:r>
            <a:r>
              <a:rPr lang="zh-CN" altLang="en-US" dirty="0"/>
              <a:t>（锁死）、</a:t>
            </a:r>
            <a:r>
              <a:rPr lang="en-US" altLang="zh-CN" dirty="0"/>
              <a:t>free</a:t>
            </a:r>
            <a:r>
              <a:rPr lang="zh-CN" altLang="en-US" dirty="0"/>
              <a:t>（自由）和</a:t>
            </a:r>
            <a:r>
              <a:rPr lang="en-US" altLang="zh-CN" dirty="0"/>
              <a:t>limited</a:t>
            </a:r>
            <a:r>
              <a:rPr lang="zh-CN" altLang="en-US" dirty="0"/>
              <a:t>（限制）。</a:t>
            </a:r>
          </a:p>
          <a:p>
            <a:endParaRPr lang="zh-CN" altLang="en-US" dirty="0"/>
          </a:p>
        </p:txBody>
      </p:sp>
    </p:spTree>
    <p:extLst>
      <p:ext uri="{BB962C8B-B14F-4D97-AF65-F5344CB8AC3E}">
        <p14:creationId xmlns:p14="http://schemas.microsoft.com/office/powerpoint/2010/main" val="1426088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u="sng" dirty="0" smtClean="0"/>
              <a:t>ODE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ODE</a:t>
            </a:r>
            <a:r>
              <a:rPr lang="zh-CN" altLang="zh-CN" dirty="0"/>
              <a:t>（</a:t>
            </a:r>
            <a:r>
              <a:rPr lang="en-US" altLang="zh-CN" dirty="0"/>
              <a:t>Open Dynamic Engine</a:t>
            </a:r>
            <a:r>
              <a:rPr lang="zh-CN" altLang="zh-CN" dirty="0"/>
              <a:t>， </a:t>
            </a:r>
            <a:r>
              <a:rPr lang="en-US" altLang="zh-CN" u="sng" dirty="0">
                <a:hlinkClick r:id="rId2"/>
              </a:rPr>
              <a:t>http://www.ode.org/</a:t>
            </a:r>
            <a:r>
              <a:rPr lang="zh-CN" altLang="zh-CN" dirty="0"/>
              <a:t>）是一个免费的具有工业品质的刚体动力学开发库，是一款优秀的开源物理引擎。它能很好地仿真现实环境中的可移动物体，它具有快速，强健和可移植等特点。和别的物理引擎只提供</a:t>
            </a:r>
            <a:r>
              <a:rPr lang="en-US" altLang="zh-CN" dirty="0"/>
              <a:t>C++</a:t>
            </a:r>
            <a:r>
              <a:rPr lang="zh-CN" altLang="zh-CN" dirty="0"/>
              <a:t>代码不一样的是</a:t>
            </a:r>
            <a:r>
              <a:rPr lang="en-US" altLang="zh-CN" dirty="0"/>
              <a:t>ODE</a:t>
            </a:r>
            <a:r>
              <a:rPr lang="zh-CN" altLang="zh-CN" dirty="0"/>
              <a:t>有一个很好的</a:t>
            </a:r>
            <a:r>
              <a:rPr lang="en-US" altLang="zh-CN" dirty="0"/>
              <a:t>.NET</a:t>
            </a:r>
            <a:r>
              <a:rPr lang="zh-CN" altLang="zh-CN" dirty="0"/>
              <a:t>包装叫做</a:t>
            </a:r>
            <a:r>
              <a:rPr lang="en-US" altLang="zh-CN" dirty="0"/>
              <a:t>ODE. NET</a:t>
            </a:r>
            <a:r>
              <a:rPr lang="zh-CN" altLang="zh-CN" dirty="0"/>
              <a:t>。它的缺点是当参与物理仿真的物体个数较多时，仿真速度会明显变慢。</a:t>
            </a:r>
          </a:p>
          <a:p>
            <a:endParaRPr lang="en-US" altLang="zh-CN" dirty="0"/>
          </a:p>
          <a:p>
            <a:endParaRPr lang="zh-CN" alt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51470"/>
            <a:ext cx="5287963"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050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主要特点</a:t>
            </a:r>
            <a:endParaRPr lang="zh-CN" altLang="en-US" dirty="0"/>
          </a:p>
        </p:txBody>
      </p:sp>
      <p:sp>
        <p:nvSpPr>
          <p:cNvPr id="3" name="内容占位符 2"/>
          <p:cNvSpPr>
            <a:spLocks noGrp="1"/>
          </p:cNvSpPr>
          <p:nvPr>
            <p:ph idx="1"/>
          </p:nvPr>
        </p:nvSpPr>
        <p:spPr>
          <a:xfrm>
            <a:off x="457200" y="1200150"/>
            <a:ext cx="8229600" cy="3819871"/>
          </a:xfrm>
        </p:spPr>
        <p:txBody>
          <a:bodyPr>
            <a:normAutofit fontScale="62500" lnSpcReduction="20000"/>
          </a:bodyPr>
          <a:lstStyle/>
          <a:p>
            <a:pPr marL="514350" lvl="0" indent="-514350">
              <a:buFont typeface="+mj-lt"/>
              <a:buAutoNum type="arabicPeriod"/>
            </a:pPr>
            <a:r>
              <a:rPr lang="zh-CN" altLang="zh-CN" dirty="0" smtClean="0"/>
              <a:t>支持</a:t>
            </a:r>
            <a:r>
              <a:rPr lang="zh-CN" altLang="zh-CN" dirty="0"/>
              <a:t>任意质量分布的刚体；</a:t>
            </a:r>
          </a:p>
          <a:p>
            <a:pPr marL="514350" lvl="0" indent="-514350">
              <a:buFont typeface="+mj-lt"/>
              <a:buAutoNum type="arabicPeriod"/>
            </a:pPr>
            <a:r>
              <a:rPr lang="zh-CN" altLang="zh-CN" dirty="0"/>
              <a:t>关节类型包括：球窝关节，铰链关节，滑动关节，角电机和直线电机等；</a:t>
            </a:r>
          </a:p>
          <a:p>
            <a:pPr marL="514350" lvl="0" indent="-514350">
              <a:buFont typeface="+mj-lt"/>
              <a:buAutoNum type="arabicPeriod"/>
            </a:pPr>
            <a:r>
              <a:rPr lang="zh-CN" altLang="zh-CN" dirty="0"/>
              <a:t>碰撞检测的元素包括</a:t>
            </a:r>
            <a:r>
              <a:rPr lang="en-US" altLang="zh-CN" dirty="0"/>
              <a:t>: </a:t>
            </a:r>
            <a:r>
              <a:rPr lang="zh-CN" altLang="zh-CN" dirty="0"/>
              <a:t>球，方盒，圆柱，胶囊，平面，射线，三角形网格，凸包； </a:t>
            </a:r>
          </a:p>
          <a:p>
            <a:pPr marL="514350" lvl="0" indent="-514350">
              <a:buFont typeface="+mj-lt"/>
              <a:buAutoNum type="arabicPeriod"/>
            </a:pPr>
            <a:r>
              <a:rPr lang="zh-CN" altLang="zh-CN" dirty="0"/>
              <a:t>碰撞空间包括：四叉树，哈希空间等；</a:t>
            </a:r>
          </a:p>
          <a:p>
            <a:pPr marL="514350" lvl="0" indent="-514350">
              <a:buFont typeface="+mj-lt"/>
              <a:buAutoNum type="arabicPeriod"/>
            </a:pPr>
            <a:r>
              <a:rPr lang="zh-CN" altLang="zh-CN" dirty="0"/>
              <a:t>仿真方法： 运动方程是通过基于拉格朗日乘子速度的模型推导出来的；</a:t>
            </a:r>
          </a:p>
          <a:p>
            <a:pPr marL="514350" lvl="0" indent="-514350">
              <a:buFont typeface="+mj-lt"/>
              <a:buAutoNum type="arabicPeriod"/>
            </a:pPr>
            <a:r>
              <a:rPr lang="zh-CN" altLang="zh-CN" dirty="0"/>
              <a:t>采用一阶积分器，该方法快但精度对工程应用来说不够；</a:t>
            </a:r>
          </a:p>
          <a:p>
            <a:pPr marL="514350" lvl="0" indent="-514350">
              <a:buFont typeface="+mj-lt"/>
              <a:buAutoNum type="arabicPeriod"/>
            </a:pPr>
            <a:r>
              <a:rPr lang="zh-CN" altLang="zh-CN" dirty="0"/>
              <a:t>可以选择时间步方法：如标准的大矩阵方法或者迭代</a:t>
            </a:r>
            <a:r>
              <a:rPr lang="en-US" altLang="zh-CN" dirty="0" err="1"/>
              <a:t>QuickStep</a:t>
            </a:r>
            <a:r>
              <a:rPr lang="zh-CN" altLang="zh-CN" dirty="0"/>
              <a:t>方法；</a:t>
            </a:r>
          </a:p>
          <a:p>
            <a:pPr marL="514350" lvl="0" indent="-514350">
              <a:buFont typeface="+mj-lt"/>
              <a:buAutoNum type="arabicPeriod"/>
            </a:pPr>
            <a:r>
              <a:rPr lang="zh-CN" altLang="zh-CN" dirty="0"/>
              <a:t>接触和摩擦力模型：基于</a:t>
            </a:r>
            <a:r>
              <a:rPr lang="en-US" altLang="zh-CN" dirty="0" err="1"/>
              <a:t>Baraff</a:t>
            </a:r>
            <a:r>
              <a:rPr lang="en-US" altLang="zh-CN" dirty="0"/>
              <a:t> </a:t>
            </a:r>
            <a:r>
              <a:rPr lang="zh-CN" altLang="zh-CN" dirty="0"/>
              <a:t>提出的</a:t>
            </a:r>
            <a:r>
              <a:rPr lang="en-US" altLang="zh-CN" dirty="0" err="1"/>
              <a:t>Dantzig</a:t>
            </a:r>
            <a:r>
              <a:rPr lang="en-US" altLang="zh-CN" dirty="0"/>
              <a:t> LCP </a:t>
            </a:r>
            <a:r>
              <a:rPr lang="zh-CN" altLang="zh-CN" dirty="0"/>
              <a:t>求解器，同时也提供了一个</a:t>
            </a:r>
            <a:r>
              <a:rPr lang="en-US" altLang="zh-CN" dirty="0" err="1"/>
              <a:t>Coloumb</a:t>
            </a:r>
            <a:r>
              <a:rPr lang="en-US" altLang="zh-CN" dirty="0"/>
              <a:t> </a:t>
            </a:r>
            <a:r>
              <a:rPr lang="zh-CN" altLang="zh-CN" dirty="0"/>
              <a:t>摩擦力快速逼近模型。</a:t>
            </a:r>
          </a:p>
          <a:p>
            <a:endParaRPr lang="zh-CN" altLang="en-US" dirty="0"/>
          </a:p>
        </p:txBody>
      </p:sp>
    </p:spTree>
    <p:extLst>
      <p:ext uri="{BB962C8B-B14F-4D97-AF65-F5344CB8AC3E}">
        <p14:creationId xmlns:p14="http://schemas.microsoft.com/office/powerpoint/2010/main" val="2834884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u="sng" dirty="0" smtClean="0"/>
              <a:t>Newton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Newton </a:t>
            </a:r>
            <a:r>
              <a:rPr lang="en-US" altLang="zh-CN" dirty="0"/>
              <a:t>Game Dynamics</a:t>
            </a:r>
            <a:r>
              <a:rPr lang="zh-CN" altLang="zh-CN" dirty="0"/>
              <a:t>（</a:t>
            </a:r>
            <a:r>
              <a:rPr lang="en-US" altLang="zh-CN" u="sng" dirty="0">
                <a:hlinkClick r:id="rId2"/>
              </a:rPr>
              <a:t>http://newtondynamics.com/</a:t>
            </a:r>
            <a:r>
              <a:rPr lang="zh-CN" altLang="zh-CN" dirty="0"/>
              <a:t>）物理引擎支持</a:t>
            </a:r>
            <a:r>
              <a:rPr lang="en-US" altLang="zh-CN" dirty="0"/>
              <a:t>Win32</a:t>
            </a:r>
            <a:r>
              <a:rPr lang="zh-CN" altLang="zh-CN" dirty="0"/>
              <a:t>、</a:t>
            </a:r>
            <a:r>
              <a:rPr lang="en-US" altLang="zh-CN" dirty="0"/>
              <a:t>Mac</a:t>
            </a:r>
            <a:r>
              <a:rPr lang="zh-CN" altLang="zh-CN" dirty="0"/>
              <a:t>和</a:t>
            </a:r>
            <a:r>
              <a:rPr lang="en-US" altLang="zh-CN" dirty="0"/>
              <a:t>Linux</a:t>
            </a:r>
            <a:r>
              <a:rPr lang="zh-CN" altLang="zh-CN" dirty="0"/>
              <a:t>三个平台，在速度和功能上表现都不错，可以找到大量的范例，目前也已开源。</a:t>
            </a:r>
          </a:p>
          <a:p>
            <a:r>
              <a:rPr lang="en-US" altLang="zh-CN" dirty="0" smtClean="0"/>
              <a:t>Newton </a:t>
            </a:r>
            <a:r>
              <a:rPr lang="en-US" altLang="zh-CN" dirty="0"/>
              <a:t>Game Dynamics </a:t>
            </a:r>
            <a:r>
              <a:rPr lang="zh-CN" altLang="zh-CN" dirty="0"/>
              <a:t>是一个物理环境实时精确仿真的集成化解决方案。它提供了场景管理、碰撞检测、动态行为等</a:t>
            </a:r>
            <a:r>
              <a:rPr lang="en-US" altLang="zh-CN" dirty="0"/>
              <a:t>API</a:t>
            </a:r>
            <a:r>
              <a:rPr lang="zh-CN" altLang="zh-CN" dirty="0"/>
              <a:t>，且小巧、快速、稳定并易于使用。跟</a:t>
            </a:r>
            <a:r>
              <a:rPr lang="en-US" altLang="zh-CN" dirty="0"/>
              <a:t>Bullet</a:t>
            </a:r>
            <a:r>
              <a:rPr lang="zh-CN" altLang="zh-CN" dirty="0"/>
              <a:t>类似，它在关节类型的支持方面也很丰富，包括球窝关节，铰链关节，滑动关节，螺旋关节，万向关节，如图 </a:t>
            </a:r>
            <a:r>
              <a:rPr lang="en-US" altLang="zh-CN" dirty="0"/>
              <a:t>19</a:t>
            </a:r>
            <a:r>
              <a:rPr lang="zh-CN" altLang="zh-CN" dirty="0"/>
              <a:t>所示。</a:t>
            </a:r>
          </a:p>
          <a:p>
            <a:endParaRPr lang="zh-CN" altLang="en-US" dirty="0"/>
          </a:p>
        </p:txBody>
      </p:sp>
      <p:pic>
        <p:nvPicPr>
          <p:cNvPr id="4"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5486"/>
            <a:ext cx="3243263"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62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物理引擎</a:t>
            </a:r>
            <a:r>
              <a:rPr lang="zh-CN" altLang="zh-CN" b="1" dirty="0" smtClean="0"/>
              <a:t>比较</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随着</a:t>
            </a:r>
            <a:r>
              <a:rPr lang="zh-CN" altLang="zh-CN" dirty="0"/>
              <a:t>硬件的发展，以及物理仿真技术的提高，每种物理引擎基本都可以实现游戏中常见的物理仿真效果，比如碰撞检测、刚体、关节、软体、布料、流体等。</a:t>
            </a:r>
          </a:p>
          <a:p>
            <a:r>
              <a:rPr lang="zh-CN" altLang="zh-CN" dirty="0"/>
              <a:t>前面讨论的</a:t>
            </a:r>
            <a:r>
              <a:rPr lang="en-US" altLang="zh-CN" dirty="0"/>
              <a:t>PhysX</a:t>
            </a:r>
            <a:r>
              <a:rPr lang="zh-CN" altLang="zh-CN" dirty="0"/>
              <a:t>、</a:t>
            </a:r>
            <a:r>
              <a:rPr lang="en-US" altLang="zh-CN" dirty="0" err="1"/>
              <a:t>Havok</a:t>
            </a:r>
            <a:r>
              <a:rPr lang="zh-CN" altLang="zh-CN" dirty="0"/>
              <a:t>和</a:t>
            </a:r>
            <a:r>
              <a:rPr lang="en-US" altLang="zh-CN" dirty="0"/>
              <a:t>Bullet</a:t>
            </a:r>
            <a:r>
              <a:rPr lang="zh-CN" altLang="zh-CN" dirty="0"/>
              <a:t>物理引擎背后都有硬件厂商的支持， </a:t>
            </a:r>
            <a:r>
              <a:rPr lang="en-US" altLang="zh-CN" dirty="0"/>
              <a:t>PhysX</a:t>
            </a:r>
            <a:r>
              <a:rPr lang="zh-CN" altLang="zh-CN" dirty="0"/>
              <a:t>属于</a:t>
            </a:r>
            <a:r>
              <a:rPr lang="en-US" altLang="zh-CN" dirty="0"/>
              <a:t>NVIDIA</a:t>
            </a:r>
            <a:r>
              <a:rPr lang="zh-CN" altLang="zh-CN" dirty="0"/>
              <a:t>，</a:t>
            </a:r>
            <a:r>
              <a:rPr lang="en-US" altLang="zh-CN" dirty="0" err="1"/>
              <a:t>Havok</a:t>
            </a:r>
            <a:r>
              <a:rPr lang="zh-CN" altLang="zh-CN" dirty="0"/>
              <a:t>属于</a:t>
            </a:r>
            <a:r>
              <a:rPr lang="en-US" altLang="zh-CN" dirty="0"/>
              <a:t>Intel</a:t>
            </a:r>
            <a:r>
              <a:rPr lang="zh-CN" altLang="zh-CN" dirty="0"/>
              <a:t>，而</a:t>
            </a:r>
            <a:r>
              <a:rPr lang="en-US" altLang="zh-CN" dirty="0"/>
              <a:t>Bullet</a:t>
            </a:r>
            <a:r>
              <a:rPr lang="zh-CN" altLang="zh-CN" dirty="0"/>
              <a:t>获得</a:t>
            </a:r>
            <a:r>
              <a:rPr lang="en-US" altLang="zh-CN" dirty="0"/>
              <a:t>AMD</a:t>
            </a:r>
            <a:r>
              <a:rPr lang="zh-CN" altLang="zh-CN" dirty="0"/>
              <a:t>的全力支持，这使得物理引擎可以充分发挥硬件的计算能力，特别是多线程技术。</a:t>
            </a:r>
          </a:p>
          <a:p>
            <a:r>
              <a:rPr lang="zh-CN" altLang="zh-CN" dirty="0"/>
              <a:t>游戏产品越来越多元化，这也体现在游戏主机多元化上，物理引擎在设计的时候也充分考虑了这个特点，多数都有跨平台特性。</a:t>
            </a:r>
          </a:p>
          <a:p>
            <a:r>
              <a:rPr lang="zh-CN" altLang="zh-CN" dirty="0"/>
              <a:t>从授权上来说，几乎所有的物理引擎都是免费的，其中一些有特定的授权条件，比如对于科研和个人使用是免费，而商业开发需要付费。值得一提的是，有一些优秀的物理引擎是完全开源的。</a:t>
            </a:r>
          </a:p>
          <a:p>
            <a:endParaRPr lang="zh-CN" altLang="en-US" dirty="0"/>
          </a:p>
        </p:txBody>
      </p:sp>
    </p:spTree>
    <p:extLst>
      <p:ext uri="{BB962C8B-B14F-4D97-AF65-F5344CB8AC3E}">
        <p14:creationId xmlns:p14="http://schemas.microsoft.com/office/powerpoint/2010/main" val="2696608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技术层面</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都提供了各自基本的数据类型和数学类库</a:t>
            </a:r>
          </a:p>
          <a:p>
            <a:pPr lvl="1"/>
            <a:r>
              <a:rPr lang="zh-CN" altLang="zh-CN" dirty="0" smtClean="0"/>
              <a:t>如</a:t>
            </a:r>
            <a:r>
              <a:rPr lang="zh-CN" altLang="zh-CN" dirty="0"/>
              <a:t>在</a:t>
            </a:r>
            <a:r>
              <a:rPr lang="en-US" altLang="zh-CN" dirty="0"/>
              <a:t>Bullet SDK</a:t>
            </a:r>
            <a:r>
              <a:rPr lang="zh-CN" altLang="zh-CN" dirty="0"/>
              <a:t>中，</a:t>
            </a:r>
            <a:r>
              <a:rPr lang="en-US" altLang="zh-CN" dirty="0" err="1"/>
              <a:t>btScalar</a:t>
            </a:r>
            <a:r>
              <a:rPr lang="zh-CN" altLang="zh-CN" dirty="0"/>
              <a:t>是</a:t>
            </a:r>
            <a:r>
              <a:rPr lang="en-US" altLang="zh-CN" dirty="0"/>
              <a:t>Bullet</a:t>
            </a:r>
            <a:r>
              <a:rPr lang="zh-CN" altLang="zh-CN" dirty="0"/>
              <a:t>中用来表示浮点数类型，三维的位置和向量可以用</a:t>
            </a:r>
            <a:r>
              <a:rPr lang="en-US" altLang="zh-CN" dirty="0"/>
              <a:t>btVector3</a:t>
            </a:r>
            <a:r>
              <a:rPr lang="zh-CN" altLang="zh-CN" dirty="0"/>
              <a:t>来表示。而在</a:t>
            </a:r>
            <a:r>
              <a:rPr lang="en-US" altLang="zh-CN" dirty="0"/>
              <a:t>PhysX</a:t>
            </a:r>
            <a:r>
              <a:rPr lang="zh-CN" altLang="zh-CN" dirty="0"/>
              <a:t>，三维数据采用</a:t>
            </a:r>
            <a:r>
              <a:rPr lang="en-US" altLang="zh-CN" dirty="0"/>
              <a:t>NxVec3</a:t>
            </a:r>
            <a:r>
              <a:rPr lang="zh-CN" altLang="zh-CN" dirty="0"/>
              <a:t>来表示。这样做的好处就是在可移植性和兼容性上得到保障</a:t>
            </a:r>
            <a:r>
              <a:rPr lang="zh-CN" altLang="zh-CN" dirty="0" smtClean="0"/>
              <a:t>。</a:t>
            </a:r>
          </a:p>
          <a:p>
            <a:r>
              <a:rPr lang="zh-CN" altLang="zh-CN" dirty="0" smtClean="0"/>
              <a:t>都提供了各自的内存管理</a:t>
            </a:r>
          </a:p>
          <a:p>
            <a:pPr lvl="1"/>
            <a:r>
              <a:rPr lang="en-US" altLang="zh-CN" dirty="0" smtClean="0"/>
              <a:t>Bullet</a:t>
            </a:r>
            <a:r>
              <a:rPr lang="zh-CN" altLang="zh-CN" dirty="0"/>
              <a:t>提供默认的内存分配器来处理内存分配，当然用户也可以自由使用其他的内存分配器。很多情况下我们都需要维护数组对象，开始的时候</a:t>
            </a:r>
            <a:r>
              <a:rPr lang="en-US" altLang="zh-CN" dirty="0"/>
              <a:t>Bullet</a:t>
            </a:r>
            <a:r>
              <a:rPr lang="zh-CN" altLang="zh-CN" dirty="0"/>
              <a:t>类库是用</a:t>
            </a:r>
            <a:r>
              <a:rPr lang="en-US" altLang="zh-CN" dirty="0"/>
              <a:t>STL </a:t>
            </a:r>
            <a:r>
              <a:rPr lang="en-US" altLang="zh-CN" dirty="0" err="1"/>
              <a:t>std</a:t>
            </a:r>
            <a:r>
              <a:rPr lang="en-US" altLang="zh-CN" dirty="0"/>
              <a:t>::vector</a:t>
            </a:r>
            <a:r>
              <a:rPr lang="zh-CN" altLang="zh-CN" dirty="0"/>
              <a:t>数据结构给数组，但是为了可移植性和兼容性已经更换为自己的数组类。</a:t>
            </a:r>
            <a:r>
              <a:rPr lang="en-US" altLang="zh-CN" dirty="0" err="1"/>
              <a:t>btAlignedObjectArray</a:t>
            </a:r>
            <a:r>
              <a:rPr lang="en-US" altLang="zh-CN" dirty="0"/>
              <a:t> </a:t>
            </a:r>
            <a:r>
              <a:rPr lang="zh-CN" altLang="zh-CN" dirty="0"/>
              <a:t>和</a:t>
            </a:r>
            <a:r>
              <a:rPr lang="en-US" altLang="zh-CN" dirty="0" err="1"/>
              <a:t>std</a:t>
            </a:r>
            <a:r>
              <a:rPr lang="en-US" altLang="zh-CN" dirty="0"/>
              <a:t>::vector</a:t>
            </a:r>
            <a:r>
              <a:rPr lang="zh-CN" altLang="zh-CN" dirty="0"/>
              <a:t>非常相似，提供了数组排序，快速排序、堆排序的接口。</a:t>
            </a:r>
            <a:r>
              <a:rPr lang="en-US" altLang="zh-CN" dirty="0"/>
              <a:t>PhysX</a:t>
            </a:r>
            <a:r>
              <a:rPr lang="zh-CN" altLang="zh-CN" dirty="0"/>
              <a:t>采用</a:t>
            </a:r>
            <a:r>
              <a:rPr lang="en-US" altLang="zh-CN" dirty="0" err="1"/>
              <a:t>NxUserAllocator</a:t>
            </a:r>
            <a:r>
              <a:rPr lang="zh-CN" altLang="zh-CN" dirty="0"/>
              <a:t>派生出自己的内存管理类，在调用</a:t>
            </a:r>
            <a:r>
              <a:rPr lang="en-US" altLang="zh-CN" dirty="0" err="1"/>
              <a:t>NxCreatePhysicsSDK</a:t>
            </a:r>
            <a:r>
              <a:rPr lang="zh-CN" altLang="zh-CN" dirty="0"/>
              <a:t>初始化时，将自己的内存管理类</a:t>
            </a:r>
            <a:r>
              <a:rPr lang="zh-CN" altLang="zh-CN" dirty="0" smtClean="0"/>
              <a:t>注入。</a:t>
            </a:r>
          </a:p>
        </p:txBody>
      </p:sp>
    </p:spTree>
    <p:extLst>
      <p:ext uri="{BB962C8B-B14F-4D97-AF65-F5344CB8AC3E}">
        <p14:creationId xmlns:p14="http://schemas.microsoft.com/office/powerpoint/2010/main" val="363280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40000" lnSpcReduction="20000"/>
          </a:bodyPr>
          <a:lstStyle/>
          <a:p>
            <a:pPr marL="342900" lvl="1" indent="-342900">
              <a:buFont typeface="Wingdings 2"/>
              <a:buChar char=""/>
            </a:pPr>
            <a:r>
              <a:rPr lang="zh-CN" altLang="zh-CN" dirty="0"/>
              <a:t>都提供调试手段 </a:t>
            </a:r>
            <a:endParaRPr lang="en-US" altLang="zh-CN" dirty="0" smtClean="0"/>
          </a:p>
          <a:p>
            <a:pPr lvl="1"/>
            <a:r>
              <a:rPr lang="zh-CN" altLang="zh-CN" dirty="0" smtClean="0"/>
              <a:t>可视化</a:t>
            </a:r>
            <a:r>
              <a:rPr lang="zh-CN" altLang="zh-CN" dirty="0"/>
              <a:t>的调试手段在物理引擎中相当有用，它可以让你验证物理仿真数据和图形数据的吻合程度、错误的约束帧和其他问题。所以每种物理引擎基本都有自己的可视化调试手段，有些甚至有内容制作工具，这样游戏开发者可以直接采用可视化的手段来设计具有物理效果的游戏元素或场景。</a:t>
            </a:r>
          </a:p>
          <a:p>
            <a:r>
              <a:rPr lang="zh-CN" altLang="zh-CN" dirty="0"/>
              <a:t>都提供几何处理手段</a:t>
            </a:r>
          </a:p>
          <a:p>
            <a:pPr lvl="1"/>
            <a:r>
              <a:rPr lang="zh-CN" altLang="zh-CN" dirty="0" smtClean="0"/>
              <a:t>为了</a:t>
            </a:r>
            <a:r>
              <a:rPr lang="zh-CN" altLang="zh-CN" dirty="0"/>
              <a:t>提高物体渲染的真实度，物体的细节通常很多，三角形数较大，所以如果采用原始的几何模型直接参与碰撞或者其他物理仿真，那势必导致效率的低下。因此一个策略是显示时采用的模型为原始设计模型，而参与物理计算，则采用简化的模型来表示，比如可以把原始模型简化成球</a:t>
            </a:r>
            <a:r>
              <a:rPr lang="en-US" altLang="zh-CN" dirty="0"/>
              <a:t>(Sphere)</a:t>
            </a:r>
            <a:r>
              <a:rPr lang="zh-CN" altLang="zh-CN" dirty="0"/>
              <a:t>，盒子</a:t>
            </a:r>
            <a:r>
              <a:rPr lang="en-US" altLang="zh-CN" dirty="0"/>
              <a:t>(Box)</a:t>
            </a:r>
            <a:r>
              <a:rPr lang="zh-CN" altLang="zh-CN" dirty="0"/>
              <a:t>，胶囊</a:t>
            </a:r>
            <a:r>
              <a:rPr lang="en-US" altLang="zh-CN" dirty="0"/>
              <a:t>(Capsule)</a:t>
            </a:r>
            <a:r>
              <a:rPr lang="zh-CN" altLang="zh-CN" dirty="0"/>
              <a:t>，凸包</a:t>
            </a:r>
            <a:r>
              <a:rPr lang="en-US" altLang="zh-CN" dirty="0"/>
              <a:t>(Convex)</a:t>
            </a:r>
            <a:r>
              <a:rPr lang="zh-CN" altLang="zh-CN" dirty="0"/>
              <a:t>。但有时候我们希望获得高精度的碰撞效果，三角形网格也不得不需要。</a:t>
            </a:r>
            <a:r>
              <a:rPr lang="en-US" altLang="zh-CN" dirty="0"/>
              <a:t>PhysX</a:t>
            </a:r>
            <a:r>
              <a:rPr lang="zh-CN" altLang="zh-CN" dirty="0"/>
              <a:t>提供了</a:t>
            </a:r>
            <a:r>
              <a:rPr lang="en-US" altLang="zh-CN" dirty="0"/>
              <a:t>Mesh Cooking</a:t>
            </a:r>
            <a:r>
              <a:rPr lang="zh-CN" altLang="zh-CN" dirty="0"/>
              <a:t>的技术可以将原始的三角形网格进行针对碰撞检测的优化，这样复杂的网格数据可以事先处理好存盘，在进行碰撞检测时使用。</a:t>
            </a:r>
          </a:p>
          <a:p>
            <a:r>
              <a:rPr lang="zh-CN" altLang="zh-CN" dirty="0" smtClean="0"/>
              <a:t>都</a:t>
            </a:r>
            <a:r>
              <a:rPr lang="zh-CN" altLang="zh-CN" dirty="0"/>
              <a:t>提供了刚体运动仿真</a:t>
            </a:r>
          </a:p>
          <a:p>
            <a:pPr lvl="1"/>
            <a:r>
              <a:rPr lang="zh-CN" altLang="zh-CN" dirty="0"/>
              <a:t>刚体运动的仿真是一个物理引擎最基本的功能，因此每一个物理引擎都具备该功能。刚体运动一方面要根据受力情况结合牛顿第二定律来计算其加速度和角加速度，从而计算其速度和角速度，进而得到刚体新的状态。另外考虑动量和能量守恒的准则，比如在摩擦力和弹性力的作用下，刚体运动状态的改变，因此这里每个</a:t>
            </a:r>
            <a:r>
              <a:rPr lang="en-US" altLang="zh-CN" dirty="0"/>
              <a:t>SDK</a:t>
            </a:r>
            <a:r>
              <a:rPr lang="zh-CN" altLang="zh-CN" dirty="0"/>
              <a:t>内部都有一个求解器，主要是积分求解。最重要的是，各个</a:t>
            </a:r>
            <a:r>
              <a:rPr lang="en-US" altLang="zh-CN" dirty="0"/>
              <a:t>SDK</a:t>
            </a:r>
            <a:r>
              <a:rPr lang="zh-CN" altLang="zh-CN" dirty="0"/>
              <a:t>都提供了碰撞检测和碰撞响应的计算。本书有专门的章节来讨论碰撞检测的细节，但是各个引擎在具体实现一些碰撞检测算法时会有区别，在效率上会存在一定的差异。但是作为物理引擎来说，其碰撞检测都会分成</a:t>
            </a:r>
            <a:r>
              <a:rPr lang="en-US" altLang="zh-CN" dirty="0" err="1"/>
              <a:t>Broadphase</a:t>
            </a:r>
            <a:r>
              <a:rPr lang="zh-CN" altLang="zh-CN" dirty="0"/>
              <a:t>，</a:t>
            </a:r>
            <a:r>
              <a:rPr lang="en-US" altLang="zh-CN" dirty="0" err="1"/>
              <a:t>Middlephase</a:t>
            </a:r>
            <a:r>
              <a:rPr lang="en-US" altLang="zh-CN" dirty="0"/>
              <a:t>, </a:t>
            </a:r>
            <a:r>
              <a:rPr lang="en-US" altLang="zh-CN" dirty="0" err="1"/>
              <a:t>narrowphase</a:t>
            </a:r>
            <a:r>
              <a:rPr lang="zh-CN" altLang="zh-CN" dirty="0"/>
              <a:t>，这样通过粗检、细检的分步策略来快速排除一些不可能发生碰撞的物体。同时还有一些其他的策略来进一步加速，如</a:t>
            </a:r>
            <a:r>
              <a:rPr lang="en-US" altLang="zh-CN" dirty="0"/>
              <a:t>PhysX</a:t>
            </a:r>
            <a:r>
              <a:rPr lang="zh-CN" altLang="zh-CN" dirty="0"/>
              <a:t>提供了一种</a:t>
            </a:r>
            <a:r>
              <a:rPr lang="en-US" altLang="zh-CN" dirty="0"/>
              <a:t>Sleep</a:t>
            </a:r>
            <a:r>
              <a:rPr lang="zh-CN" altLang="zh-CN" dirty="0"/>
              <a:t>机制，当一个物体一定时间内没有发生运动，它将进入休眠状态，从而仿真计算时不用参与计算，只有当它受到外力打破平衡时，它才会被重新唤醒。</a:t>
            </a:r>
            <a:r>
              <a:rPr lang="en-US" altLang="zh-CN" dirty="0" err="1"/>
              <a:t>Havok</a:t>
            </a:r>
            <a:r>
              <a:rPr lang="zh-CN" altLang="zh-CN" dirty="0"/>
              <a:t>提供了一种</a:t>
            </a:r>
            <a:r>
              <a:rPr lang="en-US" altLang="zh-CN" dirty="0"/>
              <a:t>island</a:t>
            </a:r>
            <a:r>
              <a:rPr lang="zh-CN" altLang="zh-CN" dirty="0"/>
              <a:t>的机制，即在仿真前会把物体分到各</a:t>
            </a:r>
            <a:r>
              <a:rPr lang="en-US" altLang="zh-CN" dirty="0"/>
              <a:t>island</a:t>
            </a:r>
            <a:r>
              <a:rPr lang="zh-CN" altLang="zh-CN" dirty="0"/>
              <a:t>上，也就是将物体分组处理。</a:t>
            </a:r>
          </a:p>
          <a:p>
            <a:r>
              <a:rPr lang="zh-CN" altLang="zh-CN" dirty="0"/>
              <a:t>都提供了不同类型的约束</a:t>
            </a:r>
          </a:p>
          <a:p>
            <a:pPr lvl="1"/>
            <a:r>
              <a:rPr lang="zh-CN" altLang="zh-CN" dirty="0"/>
              <a:t>这些约束通过关节来体现，其中大部分都支持球窝关节，铰链关节，滑动关节。各个</a:t>
            </a:r>
            <a:r>
              <a:rPr lang="en-US" altLang="zh-CN" dirty="0"/>
              <a:t>SDK</a:t>
            </a:r>
            <a:r>
              <a:rPr lang="zh-CN" altLang="zh-CN" dirty="0"/>
              <a:t>在处理关节的时候稍微有些差别，比如</a:t>
            </a:r>
            <a:r>
              <a:rPr lang="en-US" altLang="zh-CN" dirty="0"/>
              <a:t>PhysX</a:t>
            </a:r>
            <a:r>
              <a:rPr lang="zh-CN" altLang="zh-CN" dirty="0"/>
              <a:t>提供了距离关节，点在面上关节，点在线上关节，这些关节类型其他</a:t>
            </a:r>
            <a:r>
              <a:rPr lang="en-US" altLang="zh-CN" dirty="0"/>
              <a:t>SDK</a:t>
            </a:r>
            <a:r>
              <a:rPr lang="zh-CN" altLang="zh-CN" dirty="0"/>
              <a:t>似乎都没有提供</a:t>
            </a:r>
            <a:r>
              <a:rPr lang="zh-CN" altLang="zh-CN" dirty="0" smtClean="0"/>
              <a:t>。</a:t>
            </a:r>
            <a:endParaRPr lang="zh-CN" altLang="zh-CN" dirty="0"/>
          </a:p>
        </p:txBody>
      </p:sp>
    </p:spTree>
    <p:extLst>
      <p:ext uri="{BB962C8B-B14F-4D97-AF65-F5344CB8AC3E}">
        <p14:creationId xmlns:p14="http://schemas.microsoft.com/office/powerpoint/2010/main" val="36328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有些游戏并没有声称使用了“物理引擎”，但游戏场景中的物体可以在交互的时候产生真实感的运动。比如游戏中有一个油桶道具，当玩家碰到后，油桶会倒向一边。这个功能往往是通过预置的脚本行为来实现的，即判断到玩家角色和油桶发生碰撞以后，油桶按照设计好的脚本做规定的动作。这种方法存在的问题是，油桶的动作是一成不变或者只有几种行为可供选择，无法按照所处的游戏环境做出物理真实的运动。</a:t>
            </a:r>
          </a:p>
          <a:p>
            <a:endParaRPr lang="zh-CN" altLang="en-US" dirty="0"/>
          </a:p>
        </p:txBody>
      </p:sp>
    </p:spTree>
    <p:extLst>
      <p:ext uri="{BB962C8B-B14F-4D97-AF65-F5344CB8AC3E}">
        <p14:creationId xmlns:p14="http://schemas.microsoft.com/office/powerpoint/2010/main" val="4254950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dirty="0" smtClean="0"/>
              <a:t>使用</a:t>
            </a:r>
            <a:r>
              <a:rPr lang="zh-CN" altLang="zh-CN" dirty="0"/>
              <a:t>方式基本一致</a:t>
            </a:r>
          </a:p>
          <a:p>
            <a:r>
              <a:rPr lang="zh-CN" altLang="zh-CN" dirty="0"/>
              <a:t>虽然每种物理引擎来自不同的设计，但其使用方法基本一致，其使用步骤可以总结如下：</a:t>
            </a:r>
          </a:p>
          <a:p>
            <a:pPr lvl="1"/>
            <a:r>
              <a:rPr lang="zh-CN" altLang="zh-CN" dirty="0"/>
              <a:t>初始化物理引擎，创建物理场景。 </a:t>
            </a:r>
          </a:p>
          <a:p>
            <a:pPr lvl="1"/>
            <a:r>
              <a:rPr lang="zh-CN" altLang="zh-CN" dirty="0"/>
              <a:t>取得物体的初始几何。 </a:t>
            </a:r>
          </a:p>
          <a:p>
            <a:pPr lvl="1"/>
            <a:r>
              <a:rPr lang="zh-CN" altLang="zh-CN" dirty="0"/>
              <a:t>根据几何碰撞创建刚体。 </a:t>
            </a:r>
          </a:p>
          <a:p>
            <a:pPr lvl="1"/>
            <a:r>
              <a:rPr lang="zh-CN" altLang="zh-CN" dirty="0"/>
              <a:t>将刚体加入到物理场景。</a:t>
            </a:r>
          </a:p>
          <a:p>
            <a:pPr lvl="1"/>
            <a:r>
              <a:rPr lang="zh-CN" altLang="zh-CN" dirty="0"/>
              <a:t>更新物理引擎。 </a:t>
            </a:r>
          </a:p>
          <a:p>
            <a:pPr lvl="1"/>
            <a:r>
              <a:rPr lang="zh-CN" altLang="zh-CN" dirty="0"/>
              <a:t>取得变换矩阵。 </a:t>
            </a:r>
          </a:p>
          <a:p>
            <a:pPr lvl="1"/>
            <a:r>
              <a:rPr lang="zh-CN" altLang="zh-CN" dirty="0"/>
              <a:t>根据取得的变换矩阵设置绘制物体当前状态。 </a:t>
            </a:r>
          </a:p>
          <a:p>
            <a:pPr lvl="1"/>
            <a:r>
              <a:rPr lang="zh-CN" altLang="zh-CN" dirty="0"/>
              <a:t>释放物理引擎。 </a:t>
            </a:r>
          </a:p>
          <a:p>
            <a:r>
              <a:rPr lang="zh-CN" altLang="zh-CN" dirty="0"/>
              <a:t>由于每种物理引擎使用方法基本一致，所以游戏开发者可以较容易地掌握不同物理引擎的用法，而且由于物理引擎跟图形渲染引擎可以完全独立开，两者之间仅通过变换矩阵相互关联起来，所以，开发的游戏可以很方便地修改为使用其他的物理引擎控制。</a:t>
            </a:r>
          </a:p>
          <a:p>
            <a:r>
              <a:rPr lang="zh-CN" altLang="zh-CN" dirty="0"/>
              <a:t>当然除了具备很多的相似性之外，这些物理引擎之间也有很多差异。比如性能以及授权方式，这些都需要在游戏开发或者游戏引擎开发的初期阶段作为重要考量依据。</a:t>
            </a:r>
          </a:p>
          <a:p>
            <a:endParaRPr lang="zh-CN" altLang="en-US" dirty="0"/>
          </a:p>
        </p:txBody>
      </p:sp>
    </p:spTree>
    <p:extLst>
      <p:ext uri="{BB962C8B-B14F-4D97-AF65-F5344CB8AC3E}">
        <p14:creationId xmlns:p14="http://schemas.microsoft.com/office/powerpoint/2010/main" val="363280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物理引擎</a:t>
            </a:r>
            <a:r>
              <a:rPr lang="zh-CN" altLang="zh-CN" b="1" dirty="0" smtClean="0"/>
              <a:t>设计</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smtClean="0"/>
              <a:t>一般来说</a:t>
            </a:r>
            <a:r>
              <a:rPr lang="zh-CN" altLang="zh-CN" dirty="0"/>
              <a:t>，优秀的物理引擎，应该保证物理仿真计算的效率以及准确性，同时也能够很好的利用硬件资源。它们需要具备：</a:t>
            </a:r>
          </a:p>
          <a:p>
            <a:pPr lvl="0"/>
            <a:r>
              <a:rPr lang="zh-CN" altLang="zh-CN" dirty="0"/>
              <a:t>一个好的软件架构</a:t>
            </a:r>
          </a:p>
          <a:p>
            <a:pPr lvl="1"/>
            <a:r>
              <a:rPr lang="zh-CN" altLang="zh-CN" dirty="0"/>
              <a:t>软件架构决定了该物理引擎的编程的难易程度。也决定了软件本身的效率和编写的难度。由于多核处理器的普及以及</a:t>
            </a:r>
            <a:r>
              <a:rPr lang="en-US" altLang="zh-CN" dirty="0"/>
              <a:t>GPU</a:t>
            </a:r>
            <a:r>
              <a:rPr lang="zh-CN" altLang="zh-CN" dirty="0"/>
              <a:t>功能的不断增强，因此在设计上要考虑如何充分利用硬件的计算能力，至少多线程的支持必须很充分。另外数据异步也很重要，在物理仿真的过程中，可以同时进行图形渲染，这样让时间尽量交叠在一起，缩短不必要的等待时间，这对提升性能也很关键。</a:t>
            </a:r>
          </a:p>
          <a:p>
            <a:pPr lvl="0"/>
            <a:r>
              <a:rPr lang="zh-CN" altLang="zh-CN" dirty="0"/>
              <a:t>一个好的求解器</a:t>
            </a:r>
          </a:p>
          <a:p>
            <a:pPr lvl="1"/>
            <a:r>
              <a:rPr lang="zh-CN" altLang="zh-CN" dirty="0"/>
              <a:t>对于加速度积分计算出速度这里计算，一方面要考虑计算的精度问题，该求解器稳定性良好，对于不同的时间步长不会出现计算崩溃的现象；另一方面就是要考虑时间耗费的问题。同其他问题一样，求解器必须在效率和效果之间获得一个好的平衡。</a:t>
            </a:r>
          </a:p>
          <a:p>
            <a:pPr lvl="0"/>
            <a:r>
              <a:rPr lang="zh-CN" altLang="zh-CN" dirty="0"/>
              <a:t>尽可能多的约束条件支持</a:t>
            </a:r>
          </a:p>
          <a:p>
            <a:pPr lvl="1"/>
            <a:r>
              <a:rPr lang="zh-CN" altLang="zh-CN" dirty="0"/>
              <a:t>由于物理世界的复杂多样性，要表现真实的世界，支持的约束条件越多模拟效果会越好。</a:t>
            </a:r>
          </a:p>
          <a:p>
            <a:pPr lvl="0"/>
            <a:r>
              <a:rPr lang="zh-CN" altLang="zh-CN" dirty="0"/>
              <a:t>良好的设计和调试工具</a:t>
            </a:r>
          </a:p>
          <a:p>
            <a:pPr lvl="1"/>
            <a:r>
              <a:rPr lang="zh-CN" altLang="zh-CN" dirty="0"/>
              <a:t>数字游戏是一个以视觉内容为主的软件，最好能够提供一种比较直观的方式来进行物理场景的设计，所以很多时候要求物理引擎能提供优秀的内容创作工具。通过这种可视化的手段可以让开发人员直观地创建出具有物理效果的关卡或其他场景。</a:t>
            </a:r>
          </a:p>
          <a:p>
            <a:endParaRPr lang="zh-CN" altLang="en-US" dirty="0"/>
          </a:p>
        </p:txBody>
      </p:sp>
    </p:spTree>
    <p:extLst>
      <p:ext uri="{BB962C8B-B14F-4D97-AF65-F5344CB8AC3E}">
        <p14:creationId xmlns:p14="http://schemas.microsoft.com/office/powerpoint/2010/main" val="1818601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46758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如果</a:t>
            </a:r>
            <a:r>
              <a:rPr lang="zh-CN" altLang="zh-CN" dirty="0"/>
              <a:t>引入物理引擎的话，当玩家碰到油桶以后，物理引擎会按照玩家的动量、油桶的质量、地面和油桶的摩擦力等物理属性计算油桶的运动，油桶可能仅仅是发生晃动，也可能被撞到很远的地方，遇到墙壁还会反弹回来。物理引擎的引入使得这些效果都成为可能。</a:t>
            </a:r>
          </a:p>
          <a:p>
            <a:endParaRPr lang="zh-CN" altLang="en-US" dirty="0"/>
          </a:p>
        </p:txBody>
      </p:sp>
    </p:spTree>
    <p:extLst>
      <p:ext uri="{BB962C8B-B14F-4D97-AF65-F5344CB8AC3E}">
        <p14:creationId xmlns:p14="http://schemas.microsoft.com/office/powerpoint/2010/main" val="3133905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物理</a:t>
            </a:r>
            <a:r>
              <a:rPr lang="zh-CN" altLang="zh-CN" dirty="0" smtClean="0"/>
              <a:t>引擎功能</a:t>
            </a:r>
            <a:endParaRPr lang="zh-CN" altLang="en-US" dirty="0"/>
          </a:p>
        </p:txBody>
      </p:sp>
      <p:sp>
        <p:nvSpPr>
          <p:cNvPr id="3" name="内容占位符 2"/>
          <p:cNvSpPr>
            <a:spLocks noGrp="1"/>
          </p:cNvSpPr>
          <p:nvPr>
            <p:ph idx="1"/>
          </p:nvPr>
        </p:nvSpPr>
        <p:spPr/>
        <p:txBody>
          <a:bodyPr>
            <a:normAutofit fontScale="47500" lnSpcReduction="20000"/>
          </a:bodyPr>
          <a:lstStyle/>
          <a:p>
            <a:pPr marL="514350" lvl="0" indent="-514350">
              <a:buFont typeface="+mj-lt"/>
              <a:buAutoNum type="arabicPeriod"/>
            </a:pPr>
            <a:r>
              <a:rPr lang="zh-CN" altLang="zh-CN" dirty="0" smtClean="0"/>
              <a:t>各种</a:t>
            </a:r>
            <a:r>
              <a:rPr lang="zh-CN" altLang="zh-CN" dirty="0"/>
              <a:t>力的支持。比如重力、摩擦力、动力和浮力等。</a:t>
            </a:r>
          </a:p>
          <a:p>
            <a:pPr marL="514350" lvl="0" indent="-514350">
              <a:buFont typeface="+mj-lt"/>
              <a:buAutoNum type="arabicPeriod"/>
            </a:pPr>
            <a:r>
              <a:rPr lang="zh-CN" altLang="zh-CN" dirty="0"/>
              <a:t>基本的物理体。这些直接支持的物理体通常是简单的几何形体，比如长方体、球、圆柱和平面等。对于三维网格模型来说，可以使用物理引擎直接支持的简单几何体作为包围体来代替模型进行物理运算，也可以使用精确的网格物体进行物理验算。前者运算量小，后者精度较高。</a:t>
            </a:r>
          </a:p>
          <a:p>
            <a:pPr marL="514350" lvl="0" indent="-514350">
              <a:buFont typeface="+mj-lt"/>
              <a:buAutoNum type="arabicPeriod"/>
            </a:pPr>
            <a:r>
              <a:rPr lang="zh-CN" altLang="zh-CN" dirty="0"/>
              <a:t>物体间的碰撞检测。碰撞检测是物理引擎的基础，只有首先进行碰撞检测并得到相关的碰撞信息（比如参与碰撞物体各自的质量，碰撞点位置等），接下来才能够进行碰撞反应（即物体运动）的计算。碰撞检测可以采用包围体的简单计算方式，也可以采用三维网格的精确碰撞。</a:t>
            </a:r>
            <a:r>
              <a:rPr lang="en-US" altLang="zh-CN" dirty="0"/>
              <a:t>CCD(</a:t>
            </a:r>
            <a:r>
              <a:rPr lang="zh-CN" altLang="zh-CN" dirty="0"/>
              <a:t>连续碰撞检测</a:t>
            </a:r>
            <a:r>
              <a:rPr lang="en-US" altLang="zh-CN" dirty="0"/>
              <a:t>)</a:t>
            </a:r>
            <a:r>
              <a:rPr lang="zh-CN" altLang="zh-CN" dirty="0"/>
              <a:t>可以提供更高精度的碰撞响应。</a:t>
            </a:r>
          </a:p>
          <a:p>
            <a:pPr marL="514350" lvl="0" indent="-514350">
              <a:buFont typeface="+mj-lt"/>
              <a:buAutoNum type="arabicPeriod"/>
            </a:pPr>
            <a:r>
              <a:rPr lang="zh-CN" altLang="zh-CN" dirty="0"/>
              <a:t>碰撞反应。物体之间的碰撞检测到之后，物理引擎能够根据碰撞发生的具体情况，按照物理规律计算物体的碰撞反应，物体可能反弹，或者被破坏。</a:t>
            </a:r>
          </a:p>
          <a:p>
            <a:pPr marL="514350" lvl="0" indent="-514350">
              <a:buFont typeface="+mj-lt"/>
              <a:buAutoNum type="arabicPeriod"/>
            </a:pPr>
            <a:r>
              <a:rPr lang="zh-CN" altLang="zh-CN" dirty="0"/>
              <a:t>弹丸物理学。处理子弹、火箭弹和其他快速移动的小型游戏物体。</a:t>
            </a:r>
          </a:p>
          <a:p>
            <a:pPr marL="514350" lvl="0" indent="-514350">
              <a:buFont typeface="+mj-lt"/>
              <a:buAutoNum type="arabicPeriod"/>
            </a:pPr>
            <a:r>
              <a:rPr lang="zh-CN" altLang="zh-CN" dirty="0"/>
              <a:t>粒子系统。一般来说，粒子系统的计算过程就是物理仿真的过程，使用物理引擎可以较容易地实现这种特效。</a:t>
            </a:r>
          </a:p>
          <a:p>
            <a:pPr marL="514350" lvl="0" indent="-514350">
              <a:buFont typeface="+mj-lt"/>
              <a:buAutoNum type="arabicPeriod"/>
            </a:pPr>
            <a:r>
              <a:rPr lang="zh-CN" altLang="zh-CN" dirty="0"/>
              <a:t>其他功能。如使用刚体以及刚体链接关系实现布娃娃系统，有些物理引擎可能支持布料、可变性物体及可破坏物体等。</a:t>
            </a:r>
          </a:p>
          <a:p>
            <a:endParaRPr lang="zh-CN" altLang="en-US" dirty="0"/>
          </a:p>
        </p:txBody>
      </p:sp>
    </p:spTree>
    <p:extLst>
      <p:ext uri="{BB962C8B-B14F-4D97-AF65-F5344CB8AC3E}">
        <p14:creationId xmlns:p14="http://schemas.microsoft.com/office/powerpoint/2010/main" val="325437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PhysX</a:t>
            </a:r>
            <a:endParaRPr lang="zh-CN" altLang="en-US" dirty="0"/>
          </a:p>
        </p:txBody>
      </p:sp>
      <p:sp>
        <p:nvSpPr>
          <p:cNvPr id="3" name="内容占位符 2"/>
          <p:cNvSpPr>
            <a:spLocks noGrp="1"/>
          </p:cNvSpPr>
          <p:nvPr>
            <p:ph idx="1"/>
          </p:nvPr>
        </p:nvSpPr>
        <p:spPr/>
        <p:txBody>
          <a:bodyPr>
            <a:normAutofit/>
          </a:bodyPr>
          <a:lstStyle/>
          <a:p>
            <a:r>
              <a:rPr lang="en-US" altLang="zh-CN" dirty="0"/>
              <a:t>NVIDIA®</a:t>
            </a:r>
            <a:r>
              <a:rPr lang="zh-CN" altLang="zh-CN" dirty="0"/>
              <a:t>（英伟达</a:t>
            </a:r>
            <a:r>
              <a:rPr lang="en-US" altLang="zh-CN" dirty="0"/>
              <a:t>™</a:t>
            </a:r>
            <a:r>
              <a:rPr lang="zh-CN" altLang="zh-CN" dirty="0"/>
              <a:t>）</a:t>
            </a:r>
            <a:r>
              <a:rPr lang="en-US" altLang="zh-CN" dirty="0"/>
              <a:t>PhysX</a:t>
            </a:r>
            <a:r>
              <a:rPr lang="zh-CN" altLang="zh-CN" dirty="0"/>
              <a:t>是一款功能强大的物理引擎，专为大规模并行处理器硬件加速而进行了</a:t>
            </a:r>
            <a:r>
              <a:rPr lang="zh-CN" altLang="zh-CN" dirty="0" smtClean="0"/>
              <a:t>优化</a:t>
            </a:r>
            <a:endParaRPr lang="en-US" altLang="zh-CN" dirty="0" smtClean="0"/>
          </a:p>
          <a:p>
            <a:r>
              <a:rPr lang="zh-CN" altLang="zh-CN" dirty="0" smtClean="0"/>
              <a:t>它</a:t>
            </a:r>
            <a:r>
              <a:rPr lang="zh-CN" altLang="zh-CN" dirty="0"/>
              <a:t>是目前市场占有率最高的物理引擎。很多游戏引擎也集成了</a:t>
            </a:r>
            <a:r>
              <a:rPr lang="en-US" altLang="zh-CN" dirty="0"/>
              <a:t>PhysX</a:t>
            </a:r>
            <a:r>
              <a:rPr lang="zh-CN" altLang="zh-CN" dirty="0"/>
              <a:t>来支持物理仿真效果。</a:t>
            </a:r>
          </a:p>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descr="09年显卡回顾 功能相近A/N买谁都一样 "/>
          <p:cNvPicPr>
            <a:picLocks noChangeAspect="1" noChangeArrowheads="1"/>
          </p:cNvPicPr>
          <p:nvPr/>
        </p:nvPicPr>
        <p:blipFill>
          <a:blip r:embed="rId2">
            <a:extLst>
              <a:ext uri="{28A0092B-C50C-407E-A947-70E740481C1C}">
                <a14:useLocalDpi xmlns:a14="http://schemas.microsoft.com/office/drawing/2010/main" val="0"/>
              </a:ext>
            </a:extLst>
          </a:blip>
          <a:srcRect t="13402" b="13402"/>
          <a:stretch>
            <a:fillRect/>
          </a:stretch>
        </p:blipFill>
        <p:spPr bwMode="auto">
          <a:xfrm>
            <a:off x="5220072" y="123478"/>
            <a:ext cx="2666058" cy="10649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83514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PhysX</a:t>
            </a:r>
            <a:r>
              <a:rPr lang="zh-CN" altLang="zh-CN" dirty="0"/>
              <a:t>最开始以</a:t>
            </a:r>
            <a:r>
              <a:rPr lang="en-US" altLang="zh-CN" dirty="0" err="1"/>
              <a:t>Novodex</a:t>
            </a:r>
            <a:r>
              <a:rPr lang="en-US" altLang="zh-CN" dirty="0"/>
              <a:t> SDK</a:t>
            </a:r>
            <a:r>
              <a:rPr lang="zh-CN" altLang="zh-CN" dirty="0"/>
              <a:t>的形式出现，后被</a:t>
            </a:r>
            <a:r>
              <a:rPr lang="en-US" altLang="zh-CN" dirty="0" err="1"/>
              <a:t>Ageia</a:t>
            </a:r>
            <a:r>
              <a:rPr lang="zh-CN" altLang="zh-CN" dirty="0"/>
              <a:t>公司收购，改名为</a:t>
            </a:r>
            <a:r>
              <a:rPr lang="en-US" altLang="zh-CN" dirty="0" smtClean="0"/>
              <a:t>PhysX</a:t>
            </a:r>
          </a:p>
          <a:p>
            <a:r>
              <a:rPr lang="zh-CN" altLang="zh-CN" dirty="0" smtClean="0"/>
              <a:t>由于</a:t>
            </a:r>
            <a:r>
              <a:rPr lang="en-US" altLang="zh-CN" dirty="0"/>
              <a:t>PhysX</a:t>
            </a:r>
            <a:r>
              <a:rPr lang="zh-CN" altLang="zh-CN" dirty="0"/>
              <a:t>物理引擎计算量很大，</a:t>
            </a:r>
            <a:r>
              <a:rPr lang="en-US" altLang="zh-CN" dirty="0" err="1"/>
              <a:t>Ageia</a:t>
            </a:r>
            <a:r>
              <a:rPr lang="zh-CN" altLang="zh-CN" dirty="0"/>
              <a:t>公司为</a:t>
            </a:r>
            <a:r>
              <a:rPr lang="en-US" altLang="zh-CN" dirty="0"/>
              <a:t>PhysX</a:t>
            </a:r>
            <a:r>
              <a:rPr lang="zh-CN" altLang="zh-CN" dirty="0"/>
              <a:t>引擎设计了专门的运算硬件——</a:t>
            </a:r>
            <a:r>
              <a:rPr lang="en-US" altLang="zh-CN" dirty="0"/>
              <a:t>PhysX</a:t>
            </a:r>
            <a:r>
              <a:rPr lang="zh-CN" altLang="zh-CN" dirty="0"/>
              <a:t>物理加速卡。</a:t>
            </a:r>
            <a:r>
              <a:rPr lang="en-US" altLang="zh-CN" dirty="0"/>
              <a:t>PhysX</a:t>
            </a:r>
            <a:r>
              <a:rPr lang="zh-CN" altLang="zh-CN" dirty="0"/>
              <a:t>物理加速卡的核心被称为</a:t>
            </a:r>
            <a:r>
              <a:rPr lang="en-US" altLang="zh-CN" dirty="0"/>
              <a:t>PPU</a:t>
            </a:r>
            <a:r>
              <a:rPr lang="zh-CN" altLang="zh-CN" dirty="0"/>
              <a:t>，即物理处理器（</a:t>
            </a:r>
            <a:r>
              <a:rPr lang="en-US" altLang="zh-CN" dirty="0"/>
              <a:t>Physics processing Unit</a:t>
            </a:r>
            <a:r>
              <a:rPr lang="zh-CN" altLang="zh-CN" dirty="0"/>
              <a:t>）。按照</a:t>
            </a:r>
            <a:r>
              <a:rPr lang="en-US" altLang="zh-CN" dirty="0" err="1"/>
              <a:t>Ageia</a:t>
            </a:r>
            <a:r>
              <a:rPr lang="zh-CN" altLang="zh-CN" dirty="0"/>
              <a:t>当初的设想，未来的个人电脑将由</a:t>
            </a:r>
            <a:r>
              <a:rPr lang="en-US" altLang="zh-CN" dirty="0"/>
              <a:t>CPU</a:t>
            </a:r>
            <a:r>
              <a:rPr lang="zh-CN" altLang="zh-CN" dirty="0"/>
              <a:t>、</a:t>
            </a:r>
            <a:r>
              <a:rPr lang="en-US" altLang="zh-CN" dirty="0"/>
              <a:t>GPU</a:t>
            </a:r>
            <a:r>
              <a:rPr lang="zh-CN" altLang="zh-CN" dirty="0"/>
              <a:t>、</a:t>
            </a:r>
            <a:r>
              <a:rPr lang="en-US" altLang="zh-CN" dirty="0"/>
              <a:t>PPU</a:t>
            </a:r>
            <a:r>
              <a:rPr lang="zh-CN" altLang="zh-CN" dirty="0"/>
              <a:t>三大核心构成。其中</a:t>
            </a:r>
            <a:r>
              <a:rPr lang="en-US" altLang="zh-CN" dirty="0"/>
              <a:t>CPU</a:t>
            </a:r>
            <a:r>
              <a:rPr lang="zh-CN" altLang="zh-CN" dirty="0"/>
              <a:t>居中调度，</a:t>
            </a:r>
            <a:r>
              <a:rPr lang="en-US" altLang="zh-CN" dirty="0"/>
              <a:t>GPU</a:t>
            </a:r>
            <a:r>
              <a:rPr lang="zh-CN" altLang="zh-CN" dirty="0"/>
              <a:t>负责图形渲染，</a:t>
            </a:r>
            <a:r>
              <a:rPr lang="en-US" altLang="zh-CN" dirty="0"/>
              <a:t>PPU</a:t>
            </a:r>
            <a:r>
              <a:rPr lang="zh-CN" altLang="zh-CN" dirty="0"/>
              <a:t>则做物理计算。</a:t>
            </a:r>
            <a:r>
              <a:rPr lang="en-US" altLang="zh-CN" dirty="0"/>
              <a:t>2006</a:t>
            </a:r>
            <a:r>
              <a:rPr lang="zh-CN" altLang="zh-CN" dirty="0"/>
              <a:t>年，</a:t>
            </a:r>
            <a:r>
              <a:rPr lang="en-US" altLang="zh-CN" dirty="0" err="1"/>
              <a:t>Ageia</a:t>
            </a:r>
            <a:r>
              <a:rPr lang="zh-CN" altLang="zh-CN" dirty="0"/>
              <a:t>公司发布了第一张</a:t>
            </a:r>
            <a:r>
              <a:rPr lang="en-US" altLang="zh-CN" dirty="0"/>
              <a:t>PhysX</a:t>
            </a:r>
            <a:r>
              <a:rPr lang="zh-CN" altLang="zh-CN" dirty="0"/>
              <a:t>物理加速卡。但是，</a:t>
            </a:r>
            <a:r>
              <a:rPr lang="en-US" altLang="zh-CN" dirty="0" err="1"/>
              <a:t>Ageia</a:t>
            </a:r>
            <a:r>
              <a:rPr lang="zh-CN" altLang="zh-CN" dirty="0"/>
              <a:t>公司被</a:t>
            </a:r>
            <a:r>
              <a:rPr lang="en-US" altLang="zh-CN" dirty="0" err="1"/>
              <a:t>Nvidia</a:t>
            </a:r>
            <a:r>
              <a:rPr lang="zh-CN" altLang="zh-CN" dirty="0"/>
              <a:t>收购后，</a:t>
            </a:r>
            <a:r>
              <a:rPr lang="en-US" altLang="zh-CN" dirty="0"/>
              <a:t>PhysX</a:t>
            </a:r>
            <a:r>
              <a:rPr lang="zh-CN" altLang="zh-CN" dirty="0"/>
              <a:t>物理加速卡停止了开发。</a:t>
            </a:r>
          </a:p>
          <a:p>
            <a:endParaRPr lang="zh-CN" altLang="en-US" dirty="0"/>
          </a:p>
        </p:txBody>
      </p:sp>
    </p:spTree>
    <p:extLst>
      <p:ext uri="{BB962C8B-B14F-4D97-AF65-F5344CB8AC3E}">
        <p14:creationId xmlns:p14="http://schemas.microsoft.com/office/powerpoint/2010/main" val="256895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2008</a:t>
            </a:r>
            <a:r>
              <a:rPr lang="zh-CN" altLang="zh-CN" dirty="0"/>
              <a:t>年，在</a:t>
            </a:r>
            <a:r>
              <a:rPr lang="en-US" altLang="zh-CN" dirty="0"/>
              <a:t>Intel</a:t>
            </a:r>
            <a:r>
              <a:rPr lang="zh-CN" altLang="zh-CN" dirty="0"/>
              <a:t>收购了物理引擎界的领军者</a:t>
            </a:r>
            <a:r>
              <a:rPr lang="en-US" altLang="zh-CN" dirty="0" err="1"/>
              <a:t>Havok</a:t>
            </a:r>
            <a:r>
              <a:rPr lang="zh-CN" altLang="zh-CN" dirty="0"/>
              <a:t>后，</a:t>
            </a:r>
            <a:r>
              <a:rPr lang="en-US" altLang="zh-CN" dirty="0" err="1"/>
              <a:t>Nvidia</a:t>
            </a:r>
            <a:r>
              <a:rPr lang="zh-CN" altLang="zh-CN" dirty="0"/>
              <a:t>也收购了当时排名第二的</a:t>
            </a:r>
            <a:r>
              <a:rPr lang="en-US" altLang="zh-CN" dirty="0" err="1" smtClean="0"/>
              <a:t>Ageia</a:t>
            </a:r>
            <a:endParaRPr lang="en-US" altLang="zh-CN" dirty="0" smtClean="0"/>
          </a:p>
          <a:p>
            <a:r>
              <a:rPr lang="en-US" altLang="zh-CN" dirty="0" err="1" smtClean="0"/>
              <a:t>Ageia</a:t>
            </a:r>
            <a:r>
              <a:rPr lang="zh-CN" altLang="zh-CN" dirty="0"/>
              <a:t>曾经的硬件架构被抛弃，而</a:t>
            </a:r>
            <a:r>
              <a:rPr lang="en-US" altLang="zh-CN" dirty="0"/>
              <a:t>PhysX</a:t>
            </a:r>
            <a:r>
              <a:rPr lang="zh-CN" altLang="zh-CN" dirty="0"/>
              <a:t>被移植到</a:t>
            </a:r>
            <a:r>
              <a:rPr lang="en-US" altLang="zh-CN" dirty="0"/>
              <a:t>NVIDIA</a:t>
            </a:r>
            <a:r>
              <a:rPr lang="zh-CN" altLang="zh-CN" dirty="0"/>
              <a:t>的</a:t>
            </a:r>
            <a:r>
              <a:rPr lang="en-US" altLang="zh-CN" dirty="0"/>
              <a:t>GPU</a:t>
            </a:r>
            <a:r>
              <a:rPr lang="zh-CN" altLang="zh-CN" dirty="0"/>
              <a:t>架构下。</a:t>
            </a:r>
            <a:r>
              <a:rPr lang="en-US" altLang="zh-CN" dirty="0"/>
              <a:t>NVIDIA</a:t>
            </a:r>
            <a:r>
              <a:rPr lang="zh-CN" altLang="zh-CN" dirty="0"/>
              <a:t>用</a:t>
            </a:r>
            <a:r>
              <a:rPr lang="en-US" altLang="zh-CN" dirty="0"/>
              <a:t>GPU</a:t>
            </a:r>
            <a:r>
              <a:rPr lang="zh-CN" altLang="zh-CN" dirty="0"/>
              <a:t>中的线程调度器承担了原来</a:t>
            </a:r>
            <a:r>
              <a:rPr lang="en-US" altLang="zh-CN" dirty="0"/>
              <a:t>PPU</a:t>
            </a:r>
            <a:r>
              <a:rPr lang="zh-CN" altLang="zh-CN" dirty="0"/>
              <a:t>中</a:t>
            </a:r>
            <a:r>
              <a:rPr lang="en-US" altLang="zh-CN" dirty="0"/>
              <a:t>“</a:t>
            </a:r>
            <a:r>
              <a:rPr lang="zh-CN" altLang="zh-CN" dirty="0"/>
              <a:t>控制引擎</a:t>
            </a:r>
            <a:r>
              <a:rPr lang="en-US" altLang="zh-CN" dirty="0"/>
              <a:t>”</a:t>
            </a:r>
            <a:r>
              <a:rPr lang="zh-CN" altLang="zh-CN" dirty="0"/>
              <a:t>的工作，即负责具体任务的指派工作；流处理器将承担原来</a:t>
            </a:r>
            <a:r>
              <a:rPr lang="en-US" altLang="zh-CN" dirty="0"/>
              <a:t>PPU</a:t>
            </a:r>
            <a:r>
              <a:rPr lang="zh-CN" altLang="zh-CN" dirty="0"/>
              <a:t>中</a:t>
            </a:r>
            <a:r>
              <a:rPr lang="en-US" altLang="zh-CN" dirty="0"/>
              <a:t>“</a:t>
            </a:r>
            <a:r>
              <a:rPr lang="zh-CN" altLang="zh-CN" dirty="0"/>
              <a:t>矢量处理引擎</a:t>
            </a:r>
            <a:r>
              <a:rPr lang="en-US" altLang="zh-CN" dirty="0"/>
              <a:t>”</a:t>
            </a:r>
            <a:r>
              <a:rPr lang="zh-CN" altLang="zh-CN" dirty="0"/>
              <a:t>的工作，即负责物理计算；在物理计算完成后，由</a:t>
            </a:r>
            <a:r>
              <a:rPr lang="en-US" altLang="zh-CN" dirty="0"/>
              <a:t>DME</a:t>
            </a:r>
            <a:r>
              <a:rPr lang="zh-CN" altLang="zh-CN" dirty="0"/>
              <a:t>来负责输出；而后，</a:t>
            </a:r>
            <a:r>
              <a:rPr lang="en-US" altLang="zh-CN" dirty="0"/>
              <a:t>GPU</a:t>
            </a:r>
            <a:r>
              <a:rPr lang="zh-CN" altLang="zh-CN" dirty="0"/>
              <a:t>再通过硬件抽象层实现布料模拟、毛发模拟、碰撞检测、流体力学等物理技术。简而言之，就是利用</a:t>
            </a:r>
            <a:r>
              <a:rPr lang="en-US" altLang="zh-CN" dirty="0"/>
              <a:t>CUDA</a:t>
            </a:r>
            <a:r>
              <a:rPr lang="zh-CN" altLang="zh-CN" dirty="0"/>
              <a:t>，将</a:t>
            </a:r>
            <a:r>
              <a:rPr lang="en-US" altLang="zh-CN" dirty="0"/>
              <a:t>PhysX</a:t>
            </a:r>
            <a:r>
              <a:rPr lang="zh-CN" altLang="zh-CN" dirty="0"/>
              <a:t>引擎中的计算指令，发送给</a:t>
            </a:r>
            <a:r>
              <a:rPr lang="en-US" altLang="zh-CN" dirty="0"/>
              <a:t>GPU</a:t>
            </a:r>
            <a:r>
              <a:rPr lang="zh-CN" altLang="zh-CN" dirty="0"/>
              <a:t>，让</a:t>
            </a:r>
            <a:r>
              <a:rPr lang="en-US" altLang="zh-CN" dirty="0"/>
              <a:t>GPU</a:t>
            </a:r>
            <a:r>
              <a:rPr lang="zh-CN" altLang="zh-CN" dirty="0"/>
              <a:t>去完成计算。因为</a:t>
            </a:r>
            <a:r>
              <a:rPr lang="en-US" altLang="zh-CN" dirty="0"/>
              <a:t>GPU</a:t>
            </a:r>
            <a:r>
              <a:rPr lang="zh-CN" altLang="zh-CN" dirty="0"/>
              <a:t>具有优秀的浮点计算并行处理能力，所以可以胜任物理运算时高精度、大计算量的要求。</a:t>
            </a:r>
          </a:p>
          <a:p>
            <a:endParaRPr lang="zh-CN" altLang="en-US" dirty="0"/>
          </a:p>
        </p:txBody>
      </p:sp>
    </p:spTree>
    <p:extLst>
      <p:ext uri="{BB962C8B-B14F-4D97-AF65-F5344CB8AC3E}">
        <p14:creationId xmlns:p14="http://schemas.microsoft.com/office/powerpoint/2010/main" val="3605809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1775</TotalTime>
  <Words>5318</Words>
  <Application>Microsoft Office PowerPoint</Application>
  <PresentationFormat>全屏显示(16:9)</PresentationFormat>
  <Paragraphs>174</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凤舞九天</vt:lpstr>
      <vt:lpstr>物理引擎</vt:lpstr>
      <vt:lpstr>大纲</vt:lpstr>
      <vt:lpstr>PowerPoint 演示文稿</vt:lpstr>
      <vt:lpstr>PowerPoint 演示文稿</vt:lpstr>
      <vt:lpstr>PowerPoint 演示文稿</vt:lpstr>
      <vt:lpstr>物理引擎功能</vt:lpstr>
      <vt:lpstr>PhysX</vt:lpstr>
      <vt:lpstr>PowerPoint 演示文稿</vt:lpstr>
      <vt:lpstr>PowerPoint 演示文稿</vt:lpstr>
      <vt:lpstr>PowerPoint 演示文稿</vt:lpstr>
      <vt:lpstr>PowerPoint 演示文稿</vt:lpstr>
      <vt:lpstr>http://v.youku.com/v_show/id_XMjY0NTcyODAw.html</vt:lpstr>
      <vt:lpstr>效果展示视频</vt:lpstr>
      <vt:lpstr>PowerPoint 演示文稿</vt:lpstr>
      <vt:lpstr>PowerPoint 演示文稿</vt:lpstr>
      <vt:lpstr>PowerPoint 演示文稿</vt:lpstr>
      <vt:lpstr>PowerPoint 演示文稿</vt:lpstr>
      <vt:lpstr>PowerPoint 演示文稿</vt:lpstr>
      <vt:lpstr>Havok </vt:lpstr>
      <vt:lpstr>PowerPoint 演示文稿</vt:lpstr>
      <vt:lpstr>PowerPoint 演示文稿</vt:lpstr>
      <vt:lpstr>PowerPoint 演示文稿</vt:lpstr>
      <vt:lpstr>效果视频展示</vt:lpstr>
      <vt:lpstr>Bullet</vt:lpstr>
      <vt:lpstr>PowerPoint 演示文稿</vt:lpstr>
      <vt:lpstr>几何基础构建</vt:lpstr>
      <vt:lpstr>类库简介</vt:lpstr>
      <vt:lpstr>PowerPoint 演示文稿</vt:lpstr>
      <vt:lpstr>PowerPoint 演示文稿</vt:lpstr>
      <vt:lpstr>Bullet的碰撞检测</vt:lpstr>
      <vt:lpstr>PowerPoint 演示文稿</vt:lpstr>
      <vt:lpstr>PowerPoint 演示文稿</vt:lpstr>
      <vt:lpstr>PowerPoint 演示文稿</vt:lpstr>
      <vt:lpstr>ODE</vt:lpstr>
      <vt:lpstr>主要特点</vt:lpstr>
      <vt:lpstr>Newton</vt:lpstr>
      <vt:lpstr>物理引擎比较</vt:lpstr>
      <vt:lpstr>技术层面</vt:lpstr>
      <vt:lpstr>PowerPoint 演示文稿</vt:lpstr>
      <vt:lpstr>PowerPoint 演示文稿</vt:lpstr>
      <vt:lpstr>物理引擎设计</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物理引擎</dc:title>
  <dc:creator>HL H</dc:creator>
  <cp:lastModifiedBy>ForWork</cp:lastModifiedBy>
  <cp:revision>35</cp:revision>
  <dcterms:created xsi:type="dcterms:W3CDTF">2018-01-30T09:10:53Z</dcterms:created>
  <dcterms:modified xsi:type="dcterms:W3CDTF">2019-05-08T03:49:55Z</dcterms:modified>
</cp:coreProperties>
</file>