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5" r:id="rId9"/>
    <p:sldId id="266" r:id="rId10"/>
    <p:sldId id="294" r:id="rId11"/>
    <p:sldId id="267" r:id="rId12"/>
    <p:sldId id="268" r:id="rId13"/>
    <p:sldId id="269" r:id="rId14"/>
    <p:sldId id="270" r:id="rId15"/>
    <p:sldId id="271" r:id="rId16"/>
    <p:sldId id="272" r:id="rId17"/>
    <p:sldId id="273" r:id="rId18"/>
    <p:sldId id="274" r:id="rId19"/>
    <p:sldId id="275" r:id="rId20"/>
    <p:sldId id="276" r:id="rId21"/>
    <p:sldId id="295" r:id="rId22"/>
    <p:sldId id="277" r:id="rId23"/>
    <p:sldId id="278" r:id="rId24"/>
    <p:sldId id="279" r:id="rId25"/>
    <p:sldId id="280" r:id="rId26"/>
    <p:sldId id="281" r:id="rId27"/>
    <p:sldId id="282" r:id="rId28"/>
    <p:sldId id="284" r:id="rId29"/>
    <p:sldId id="285" r:id="rId30"/>
    <p:sldId id="287" r:id="rId31"/>
    <p:sldId id="288" r:id="rId32"/>
    <p:sldId id="289" r:id="rId33"/>
    <p:sldId id="290" r:id="rId34"/>
    <p:sldId id="292" r:id="rId35"/>
    <p:sldId id="293"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2018/3/14</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光照</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a:t>
            </a:r>
            <a:r>
              <a:rPr lang="zh-CN" altLang="en-US" dirty="0" smtClean="0"/>
              <a:t>传媒大学 游戏设计系</a:t>
            </a:r>
            <a:endParaRPr lang="zh-CN" altLang="en-US" dirty="0"/>
          </a:p>
        </p:txBody>
      </p:sp>
    </p:spTree>
    <p:extLst>
      <p:ext uri="{BB962C8B-B14F-4D97-AF65-F5344CB8AC3E}">
        <p14:creationId xmlns:p14="http://schemas.microsoft.com/office/powerpoint/2010/main" val="211086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pPr lvl="0" latinLnBrk="1"/>
                <a:r>
                  <a:rPr lang="en-US" altLang="zh-CN" dirty="0"/>
                  <a:t>Phong</a:t>
                </a:r>
                <a:r>
                  <a:rPr lang="zh-CN" altLang="zh-CN" dirty="0"/>
                  <a:t>光照明模型</a:t>
                </a:r>
              </a:p>
              <a:p>
                <a:r>
                  <a:rPr lang="en-US" altLang="zh-CN" dirty="0"/>
                  <a:t>Lambert</a:t>
                </a:r>
                <a:r>
                  <a:rPr lang="zh-CN" altLang="zh-CN" dirty="0"/>
                  <a:t>模型只考虑了漫反射，</a:t>
                </a:r>
                <a:r>
                  <a:rPr lang="en-US" altLang="zh-CN" dirty="0" err="1"/>
                  <a:t>Phong</a:t>
                </a:r>
                <a:r>
                  <a:rPr lang="zh-CN" altLang="zh-CN" dirty="0"/>
                  <a:t>考虑三种成分的结合：环境光（</a:t>
                </a:r>
                <a:r>
                  <a:rPr lang="en-US" altLang="zh-CN" dirty="0"/>
                  <a:t>Ambient light</a:t>
                </a:r>
                <a:r>
                  <a:rPr lang="zh-CN" altLang="zh-CN" dirty="0"/>
                  <a:t>）、漫反射（</a:t>
                </a:r>
                <a:r>
                  <a:rPr lang="en-US" altLang="zh-CN" dirty="0"/>
                  <a:t>Diffuse reflection</a:t>
                </a:r>
                <a:r>
                  <a:rPr lang="zh-CN" altLang="zh-CN" dirty="0"/>
                  <a:t>）、镜面反射（</a:t>
                </a:r>
                <a:r>
                  <a:rPr lang="en-US" altLang="zh-CN" dirty="0"/>
                  <a:t>Specular reflection</a:t>
                </a:r>
                <a:r>
                  <a:rPr lang="zh-CN" altLang="zh-CN" dirty="0"/>
                  <a:t>）。</a:t>
                </a:r>
              </a:p>
              <a:p>
                <a:r>
                  <a:rPr lang="zh-CN" altLang="zh-CN" dirty="0"/>
                  <a:t>漫反射分量与</a:t>
                </a:r>
                <a:r>
                  <a:rPr lang="en-US" altLang="zh-CN" dirty="0"/>
                  <a:t>Lambert</a:t>
                </a:r>
                <a:r>
                  <a:rPr lang="zh-CN" altLang="zh-CN" dirty="0"/>
                  <a:t>模型一样，环境光分量被简化成一个常数，</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a</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a</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a</m:t>
                        </m:r>
                      </m:sub>
                    </m:sSub>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a</m:t>
                        </m:r>
                      </m:sub>
                    </m:sSub>
                  </m:oMath>
                </a14:m>
                <a:r>
                  <a:rPr lang="zh-CN" altLang="zh-CN" dirty="0"/>
                  <a:t>为环境光系数，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a</m:t>
                        </m:r>
                      </m:sub>
                    </m:sSub>
                  </m:oMath>
                </a14:m>
                <a:r>
                  <a:rPr lang="zh-CN" altLang="zh-CN" dirty="0"/>
                  <a:t>光源强度。</a:t>
                </a:r>
              </a:p>
              <a:p>
                <a:r>
                  <a:rPr lang="zh-CN" altLang="zh-CN" dirty="0"/>
                  <a:t>镜面分量：</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sSup>
                      <m:sSupPr>
                        <m:ctrlPr>
                          <a:rPr lang="zh-CN" altLang="zh-CN" i="1">
                            <a:latin typeface="Cambria Math"/>
                          </a:rPr>
                        </m:ctrlPr>
                      </m:sSupPr>
                      <m:e>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e>
                        </m:func>
                      </m:e>
                      <m:sup>
                        <m:r>
                          <m:rPr>
                            <m:sty m:val="p"/>
                          </m:rPr>
                          <a:rPr lang="en-US" altLang="zh-CN">
                            <a:latin typeface="Cambria Math"/>
                          </a:rPr>
                          <m:t>n</m:t>
                        </m:r>
                      </m:sup>
                    </m:sSup>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oMath>
                </a14:m>
                <a:r>
                  <a:rPr lang="zh-CN" altLang="zh-CN" dirty="0"/>
                  <a:t>为镜面高光系数，</a:t>
                </a:r>
                <a14:m>
                  <m:oMath xmlns:m="http://schemas.openxmlformats.org/officeDocument/2006/math">
                    <m:r>
                      <m:rPr>
                        <m:sty m:val="p"/>
                      </m:rPr>
                      <a:rPr lang="en-US" altLang="zh-CN">
                        <a:latin typeface="Cambria Math"/>
                      </a:rPr>
                      <m:t>n</m:t>
                    </m:r>
                  </m:oMath>
                </a14:m>
                <a:r>
                  <a:rPr lang="zh-CN" altLang="zh-CN" dirty="0"/>
                  <a:t>为高光系数，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oMath>
                </a14:m>
                <a:r>
                  <a:rPr lang="zh-CN" altLang="zh-CN" dirty="0"/>
                  <a:t>为光源。</a:t>
                </a:r>
                <a14:m>
                  <m:oMath xmlns:m="http://schemas.openxmlformats.org/officeDocument/2006/math">
                    <m:r>
                      <a:rPr lang="en-US" altLang="zh-CN">
                        <a:latin typeface="Cambria Math"/>
                      </a:rPr>
                      <m:t>∅</m:t>
                    </m:r>
                  </m:oMath>
                </a14:m>
                <a:r>
                  <a:rPr lang="zh-CN" altLang="zh-CN" dirty="0"/>
                  <a:t>为反射光与顶点到视点方向的夹角。假设</a:t>
                </a:r>
                <a:r>
                  <a:rPr lang="en-US" altLang="zh-CN" dirty="0"/>
                  <a:t>R</a:t>
                </a:r>
                <a:r>
                  <a:rPr lang="zh-CN" altLang="zh-CN" dirty="0"/>
                  <a:t>表示反射光的单位向量，</a:t>
                </a:r>
                <a:r>
                  <a:rPr lang="en-US" altLang="zh-CN" dirty="0"/>
                  <a:t>V</a:t>
                </a:r>
                <a:r>
                  <a:rPr lang="zh-CN" altLang="zh-CN" dirty="0"/>
                  <a:t>表示顶点到视点的单位向量，则方程可写成：</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r>
                          <a:rPr lang="en-US" altLang="zh-CN">
                            <a:latin typeface="Cambria Math"/>
                          </a:rPr>
                          <m:t>(</m:t>
                        </m:r>
                        <m:r>
                          <a:rPr lang="en-US" altLang="zh-CN" b="1" i="1">
                            <a:latin typeface="Cambria Math"/>
                          </a:rPr>
                          <m:t>𝐑</m:t>
                        </m:r>
                        <m:r>
                          <a:rPr lang="en-US" altLang="zh-CN" b="1">
                            <a:latin typeface="Cambria Math"/>
                          </a:rPr>
                          <m:t>∙</m:t>
                        </m:r>
                        <m:r>
                          <a:rPr lang="en-US" altLang="zh-CN" b="1" i="1">
                            <a:latin typeface="Cambria Math"/>
                          </a:rPr>
                          <m:t>𝐕</m:t>
                        </m:r>
                        <m:r>
                          <a:rPr lang="en-US" altLang="zh-CN">
                            <a:latin typeface="Cambria Math"/>
                          </a:rPr>
                          <m:t>)</m:t>
                        </m:r>
                      </m:e>
                      <m:sup>
                        <m:r>
                          <m:rPr>
                            <m:sty m:val="p"/>
                          </m:rPr>
                          <a:rPr lang="en-US" altLang="zh-CN">
                            <a:latin typeface="Cambria Math"/>
                          </a:rPr>
                          <m:t>n</m:t>
                        </m:r>
                      </m:sup>
                    </m:sSup>
                  </m:oMath>
                </a14:m>
                <a:endParaRPr lang="zh-CN" altLang="zh-CN" dirty="0"/>
              </a:p>
              <a:p>
                <a:r>
                  <a:rPr lang="zh-CN" altLang="zh-CN" dirty="0"/>
                  <a:t>实际使用中，由于计算</a:t>
                </a:r>
                <a14:m>
                  <m:oMath xmlns:m="http://schemas.openxmlformats.org/officeDocument/2006/math">
                    <m:r>
                      <m:rPr>
                        <m:sty m:val="p"/>
                      </m:rPr>
                      <a:rPr lang="en-US" altLang="zh-CN">
                        <a:latin typeface="Cambria Math"/>
                      </a:rPr>
                      <m:t>R</m:t>
                    </m:r>
                  </m:oMath>
                </a14:m>
                <a:r>
                  <a:rPr lang="zh-CN" altLang="zh-CN" dirty="0"/>
                  <a:t>比较复杂，计算不方便，</a:t>
                </a:r>
                <a14:m>
                  <m:oMath xmlns:m="http://schemas.openxmlformats.org/officeDocument/2006/math">
                    <m:r>
                      <m:rPr>
                        <m:sty m:val="p"/>
                      </m:rPr>
                      <a:rPr lang="en-US" altLang="zh-CN">
                        <a:latin typeface="Cambria Math"/>
                      </a:rPr>
                      <m:t>R</m:t>
                    </m:r>
                    <m:r>
                      <a:rPr lang="en-US" altLang="zh-CN">
                        <a:latin typeface="Cambria Math"/>
                      </a:rPr>
                      <m:t>=2</m:t>
                    </m:r>
                    <m:r>
                      <m:rPr>
                        <m:sty m:val="p"/>
                      </m:rPr>
                      <a:rPr lang="en-US" altLang="zh-CN">
                        <a:latin typeface="Cambria Math"/>
                      </a:rPr>
                      <m:t>N</m:t>
                    </m:r>
                    <m:d>
                      <m:dPr>
                        <m:ctrlPr>
                          <a:rPr lang="zh-CN" altLang="zh-CN" i="1">
                            <a:latin typeface="Cambria Math"/>
                          </a:rPr>
                        </m:ctrlPr>
                      </m:dPr>
                      <m:e>
                        <m:r>
                          <m:rPr>
                            <m:sty m:val="p"/>
                          </m:rPr>
                          <a:rPr lang="en-US" altLang="zh-CN">
                            <a:latin typeface="Cambria Math"/>
                          </a:rPr>
                          <m:t>N</m:t>
                        </m:r>
                        <m:r>
                          <a:rPr lang="en-US" altLang="zh-CN">
                            <a:latin typeface="Cambria Math"/>
                          </a:rPr>
                          <m:t>∙</m:t>
                        </m:r>
                        <m:r>
                          <m:rPr>
                            <m:sty m:val="p"/>
                          </m:rPr>
                          <a:rPr lang="en-US" altLang="zh-CN">
                            <a:latin typeface="Cambria Math"/>
                          </a:rPr>
                          <m:t>L</m:t>
                        </m:r>
                      </m:e>
                    </m:d>
                    <m:r>
                      <a:rPr lang="en-US" altLang="zh-CN" i="1">
                        <a:latin typeface="Cambria Math"/>
                      </a:rPr>
                      <m:t>−</m:t>
                    </m:r>
                    <m:r>
                      <m:rPr>
                        <m:sty m:val="p"/>
                      </m:rPr>
                      <a:rPr lang="en-US" altLang="zh-CN">
                        <a:latin typeface="Cambria Math"/>
                      </a:rPr>
                      <m:t>L</m:t>
                    </m:r>
                  </m:oMath>
                </a14:m>
                <a:r>
                  <a:rPr lang="en-US" altLang="zh-CN" dirty="0"/>
                  <a:t>,</a:t>
                </a:r>
                <a:r>
                  <a:rPr lang="zh-CN" altLang="zh-CN" dirty="0"/>
                  <a:t>因此常用</a:t>
                </a:r>
                <a14:m>
                  <m:oMath xmlns:m="http://schemas.openxmlformats.org/officeDocument/2006/math">
                    <m:r>
                      <m:rPr>
                        <m:sty m:val="p"/>
                      </m:rPr>
                      <a:rPr lang="en-US" altLang="zh-CN">
                        <a:latin typeface="Cambria Math"/>
                      </a:rPr>
                      <m:t>N</m:t>
                    </m:r>
                    <m:r>
                      <a:rPr lang="en-US" altLang="zh-CN">
                        <a:latin typeface="Cambria Math"/>
                      </a:rPr>
                      <m:t>∙</m:t>
                    </m:r>
                    <m:r>
                      <m:rPr>
                        <m:sty m:val="p"/>
                      </m:rPr>
                      <a:rPr lang="en-US" altLang="zh-CN">
                        <a:latin typeface="Cambria Math"/>
                      </a:rPr>
                      <m:t>H</m:t>
                    </m:r>
                  </m:oMath>
                </a14:m>
                <a:r>
                  <a:rPr lang="zh-CN" altLang="zh-CN" dirty="0"/>
                  <a:t>代替</a:t>
                </a:r>
                <a14:m>
                  <m:oMath xmlns:m="http://schemas.openxmlformats.org/officeDocument/2006/math">
                    <m:r>
                      <a:rPr lang="en-US" altLang="zh-CN" b="1" i="1">
                        <a:latin typeface="Cambria Math"/>
                      </a:rPr>
                      <m:t>𝐑</m:t>
                    </m:r>
                    <m:r>
                      <a:rPr lang="en-US" altLang="zh-CN" b="1">
                        <a:latin typeface="Cambria Math"/>
                      </a:rPr>
                      <m:t>∙</m:t>
                    </m:r>
                    <m:r>
                      <a:rPr lang="en-US" altLang="zh-CN" b="1" i="1">
                        <a:latin typeface="Cambria Math"/>
                      </a:rPr>
                      <m:t>𝐕</m:t>
                    </m:r>
                  </m:oMath>
                </a14:m>
                <a:r>
                  <a:rPr lang="zh-CN" altLang="zh-CN" dirty="0"/>
                  <a:t>；</a:t>
                </a:r>
                <a14:m>
                  <m:oMath xmlns:m="http://schemas.openxmlformats.org/officeDocument/2006/math">
                    <m:r>
                      <a:rPr lang="en-US" altLang="zh-CN" b="1" i="1">
                        <a:latin typeface="Cambria Math"/>
                      </a:rPr>
                      <m:t>𝐇</m:t>
                    </m:r>
                  </m:oMath>
                </a14:m>
                <a:r>
                  <a:rPr lang="zh-CN" altLang="zh-CN" dirty="0"/>
                  <a:t>为沿</a:t>
                </a:r>
                <a14:m>
                  <m:oMath xmlns:m="http://schemas.openxmlformats.org/officeDocument/2006/math">
                    <m:r>
                      <a:rPr lang="en-US" altLang="zh-CN" b="1" i="1">
                        <a:latin typeface="Cambria Math"/>
                      </a:rPr>
                      <m:t>𝐋</m:t>
                    </m:r>
                  </m:oMath>
                </a14:m>
                <a:r>
                  <a:rPr lang="zh-CN" altLang="zh-CN" dirty="0"/>
                  <a:t>和</a:t>
                </a:r>
                <a14:m>
                  <m:oMath xmlns:m="http://schemas.openxmlformats.org/officeDocument/2006/math">
                    <m:r>
                      <a:rPr lang="en-US" altLang="zh-CN" b="1" i="1">
                        <a:latin typeface="Cambria Math"/>
                      </a:rPr>
                      <m:t>𝐕</m:t>
                    </m:r>
                  </m:oMath>
                </a14:m>
                <a:r>
                  <a:rPr lang="zh-CN" altLang="zh-CN" dirty="0"/>
                  <a:t>的角平分线的单位向量，</a:t>
                </a:r>
                <a14:m>
                  <m:oMath xmlns:m="http://schemas.openxmlformats.org/officeDocument/2006/math">
                    <m:r>
                      <a:rPr lang="zh-CN" altLang="zh-CN">
                        <a:latin typeface="Cambria Math"/>
                      </a:rPr>
                      <m:t> </m:t>
                    </m:r>
                    <m:r>
                      <a:rPr lang="en-US" altLang="zh-CN" b="1" i="1">
                        <a:latin typeface="Cambria Math"/>
                      </a:rPr>
                      <m:t>𝐇</m:t>
                    </m:r>
                    <m:r>
                      <a:rPr lang="en-US" altLang="zh-CN">
                        <a:latin typeface="Cambria Math"/>
                      </a:rPr>
                      <m:t>=</m:t>
                    </m:r>
                    <m:r>
                      <a:rPr lang="en-US" altLang="zh-CN" b="1" i="1">
                        <a:latin typeface="Cambria Math"/>
                      </a:rPr>
                      <m:t>𝐋</m:t>
                    </m:r>
                    <m:r>
                      <a:rPr lang="en-US" altLang="zh-CN">
                        <a:latin typeface="Cambria Math"/>
                      </a:rPr>
                      <m:t>+</m:t>
                    </m:r>
                    <m:r>
                      <a:rPr lang="en-US" altLang="zh-CN" b="1" i="1">
                        <a:latin typeface="Cambria Math"/>
                      </a:rPr>
                      <m:t>𝐕</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r="-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514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14:m>
                  <m:oMath xmlns:m="http://schemas.openxmlformats.org/officeDocument/2006/math">
                    <m:sSub>
                      <m:sSubPr>
                        <m:ctrlPr>
                          <a:rPr lang="zh-CN" altLang="zh-CN" i="1"/>
                        </m:ctrlPr>
                      </m:sSubPr>
                      <m:e>
                        <m:r>
                          <m:rPr>
                            <m:sty m:val="p"/>
                          </m:rPr>
                          <a:rPr lang="en-US" altLang="zh-CN"/>
                          <m:t>I</m:t>
                        </m:r>
                      </m:e>
                      <m:sub>
                        <m:r>
                          <m:rPr>
                            <m:sty m:val="p"/>
                          </m:rPr>
                          <a:rPr lang="en-US" altLang="zh-CN"/>
                          <m:t>s</m:t>
                        </m:r>
                      </m:sub>
                    </m:sSub>
                    <m:r>
                      <a:rPr lang="en-US" altLang="zh-CN"/>
                      <m:t>=</m:t>
                    </m:r>
                    <m:sSub>
                      <m:sSubPr>
                        <m:ctrlPr>
                          <a:rPr lang="zh-CN" altLang="zh-CN" i="1"/>
                        </m:ctrlPr>
                      </m:sSubPr>
                      <m:e>
                        <m:r>
                          <m:rPr>
                            <m:sty m:val="p"/>
                          </m:rPr>
                          <a:rPr lang="en-US" altLang="zh-CN"/>
                          <m:t>k</m:t>
                        </m:r>
                      </m:e>
                      <m:sub>
                        <m:r>
                          <m:rPr>
                            <m:sty m:val="p"/>
                          </m:rPr>
                          <a:rPr lang="en-US" altLang="zh-CN"/>
                          <m:t>s</m:t>
                        </m:r>
                      </m:sub>
                    </m:sSub>
                    <m:sSub>
                      <m:sSubPr>
                        <m:ctrlPr>
                          <a:rPr lang="zh-CN" altLang="zh-CN" i="1"/>
                        </m:ctrlPr>
                      </m:sSubPr>
                      <m:e>
                        <m:r>
                          <m:rPr>
                            <m:sty m:val="p"/>
                          </m:rPr>
                          <a:rPr lang="en-US" altLang="zh-CN"/>
                          <m:t>L</m:t>
                        </m:r>
                      </m:e>
                      <m:sub>
                        <m:r>
                          <m:rPr>
                            <m:sty m:val="p"/>
                          </m:rPr>
                          <a:rPr lang="en-US" altLang="zh-CN"/>
                          <m:t>s</m:t>
                        </m:r>
                      </m:sub>
                    </m:sSub>
                    <m:sSup>
                      <m:sSupPr>
                        <m:ctrlPr>
                          <a:rPr lang="zh-CN" altLang="zh-CN" i="1"/>
                        </m:ctrlPr>
                      </m:sSupPr>
                      <m:e>
                        <m:r>
                          <a:rPr lang="en-US" altLang="zh-CN"/>
                          <m:t>(</m:t>
                        </m:r>
                        <m:func>
                          <m:funcPr>
                            <m:ctrlPr>
                              <a:rPr lang="zh-CN" altLang="zh-CN" i="1"/>
                            </m:ctrlPr>
                          </m:funcPr>
                          <m:fName>
                            <m:r>
                              <m:rPr>
                                <m:sty m:val="p"/>
                              </m:rPr>
                              <a:rPr lang="en-US" altLang="zh-CN"/>
                              <m:t>cos</m:t>
                            </m:r>
                          </m:fName>
                          <m:e>
                            <m:r>
                              <a:rPr lang="en-US" altLang="zh-CN"/>
                              <m:t>∅)</m:t>
                            </m:r>
                          </m:e>
                        </m:func>
                      </m:e>
                      <m:sup>
                        <m:r>
                          <m:rPr>
                            <m:sty m:val="p"/>
                          </m:rPr>
                          <a:rPr lang="en-US" altLang="zh-CN"/>
                          <m:t>n</m:t>
                        </m:r>
                      </m:sup>
                    </m:sSup>
                  </m:oMath>
                </a14:m>
                <a:endParaRPr lang="zh-CN" altLang="zh-CN" dirty="0"/>
              </a:p>
              <a:p>
                <a14:m>
                  <m:oMath xmlns:m="http://schemas.openxmlformats.org/officeDocument/2006/math">
                    <m:sSub>
                      <m:sSubPr>
                        <m:ctrlPr>
                          <a:rPr lang="zh-CN" altLang="zh-CN" i="1"/>
                        </m:ctrlPr>
                      </m:sSubPr>
                      <m:e>
                        <m:r>
                          <m:rPr>
                            <m:sty m:val="p"/>
                          </m:rPr>
                          <a:rPr lang="en-US" altLang="zh-CN"/>
                          <m:t>k</m:t>
                        </m:r>
                      </m:e>
                      <m:sub>
                        <m:r>
                          <m:rPr>
                            <m:sty m:val="p"/>
                          </m:rPr>
                          <a:rPr lang="en-US" altLang="zh-CN"/>
                          <m:t>s</m:t>
                        </m:r>
                      </m:sub>
                    </m:sSub>
                  </m:oMath>
                </a14:m>
                <a:r>
                  <a:rPr lang="zh-CN" altLang="zh-CN" dirty="0"/>
                  <a:t>为镜面高光系数，</a:t>
                </a:r>
                <a14:m>
                  <m:oMath xmlns:m="http://schemas.openxmlformats.org/officeDocument/2006/math">
                    <m:r>
                      <m:rPr>
                        <m:sty m:val="p"/>
                      </m:rPr>
                      <a:rPr lang="en-US" altLang="zh-CN"/>
                      <m:t>n</m:t>
                    </m:r>
                  </m:oMath>
                </a14:m>
                <a:r>
                  <a:rPr lang="zh-CN" altLang="zh-CN" dirty="0"/>
                  <a:t>为高光系数，</a:t>
                </a:r>
                <a14:m>
                  <m:oMath xmlns:m="http://schemas.openxmlformats.org/officeDocument/2006/math">
                    <m:sSub>
                      <m:sSubPr>
                        <m:ctrlPr>
                          <a:rPr lang="zh-CN" altLang="zh-CN" i="1"/>
                        </m:ctrlPr>
                      </m:sSubPr>
                      <m:e>
                        <m:r>
                          <m:rPr>
                            <m:sty m:val="p"/>
                          </m:rPr>
                          <a:rPr lang="en-US" altLang="zh-CN"/>
                          <m:t>L</m:t>
                        </m:r>
                      </m:e>
                      <m:sub>
                        <m:r>
                          <m:rPr>
                            <m:sty m:val="p"/>
                          </m:rPr>
                          <a:rPr lang="en-US" altLang="zh-CN"/>
                          <m:t>s</m:t>
                        </m:r>
                      </m:sub>
                    </m:sSub>
                  </m:oMath>
                </a14:m>
                <a:r>
                  <a:rPr lang="zh-CN" altLang="zh-CN" dirty="0"/>
                  <a:t>为光源。</a:t>
                </a:r>
                <a14:m>
                  <m:oMath xmlns:m="http://schemas.openxmlformats.org/officeDocument/2006/math">
                    <m:r>
                      <a:rPr lang="en-US" altLang="zh-CN"/>
                      <m:t>∅</m:t>
                    </m:r>
                  </m:oMath>
                </a14:m>
                <a:r>
                  <a:rPr lang="zh-CN" altLang="zh-CN" dirty="0"/>
                  <a:t>为反射光与顶点到视点方向的夹角。假设</a:t>
                </a:r>
                <a:r>
                  <a:rPr lang="en-US" altLang="zh-CN" dirty="0"/>
                  <a:t>R</a:t>
                </a:r>
                <a:r>
                  <a:rPr lang="zh-CN" altLang="zh-CN" dirty="0"/>
                  <a:t>表示反射光的单位向量，</a:t>
                </a:r>
                <a:r>
                  <a:rPr lang="en-US" altLang="zh-CN" dirty="0"/>
                  <a:t>V</a:t>
                </a:r>
                <a:r>
                  <a:rPr lang="zh-CN" altLang="zh-CN" dirty="0"/>
                  <a:t>表示顶点到视点的单位向量，则方程可写成：</a:t>
                </a:r>
              </a:p>
              <a:p>
                <a14:m>
                  <m:oMath xmlns:m="http://schemas.openxmlformats.org/officeDocument/2006/math">
                    <m:sSub>
                      <m:sSubPr>
                        <m:ctrlPr>
                          <a:rPr lang="zh-CN" altLang="zh-CN" i="1"/>
                        </m:ctrlPr>
                      </m:sSubPr>
                      <m:e>
                        <m:r>
                          <m:rPr>
                            <m:sty m:val="p"/>
                          </m:rPr>
                          <a:rPr lang="en-US" altLang="zh-CN"/>
                          <m:t>I</m:t>
                        </m:r>
                      </m:e>
                      <m:sub>
                        <m:r>
                          <m:rPr>
                            <m:sty m:val="p"/>
                          </m:rPr>
                          <a:rPr lang="en-US" altLang="zh-CN"/>
                          <m:t>s</m:t>
                        </m:r>
                      </m:sub>
                    </m:sSub>
                    <m:r>
                      <a:rPr lang="en-US" altLang="zh-CN"/>
                      <m:t>=</m:t>
                    </m:r>
                    <m:sSub>
                      <m:sSubPr>
                        <m:ctrlPr>
                          <a:rPr lang="zh-CN" altLang="zh-CN" i="1"/>
                        </m:ctrlPr>
                      </m:sSubPr>
                      <m:e>
                        <m:r>
                          <m:rPr>
                            <m:sty m:val="p"/>
                          </m:rPr>
                          <a:rPr lang="en-US" altLang="zh-CN"/>
                          <m:t>k</m:t>
                        </m:r>
                      </m:e>
                      <m:sub>
                        <m:r>
                          <m:rPr>
                            <m:sty m:val="p"/>
                          </m:rPr>
                          <a:rPr lang="en-US" altLang="zh-CN"/>
                          <m:t>s</m:t>
                        </m:r>
                      </m:sub>
                    </m:sSub>
                    <m:sSup>
                      <m:sSupPr>
                        <m:ctrlPr>
                          <a:rPr lang="zh-CN" altLang="zh-CN" i="1"/>
                        </m:ctrlPr>
                      </m:sSupPr>
                      <m:e>
                        <m:sSub>
                          <m:sSubPr>
                            <m:ctrlPr>
                              <a:rPr lang="zh-CN" altLang="zh-CN" i="1"/>
                            </m:ctrlPr>
                          </m:sSubPr>
                          <m:e>
                            <m:r>
                              <m:rPr>
                                <m:sty m:val="p"/>
                              </m:rPr>
                              <a:rPr lang="en-US" altLang="zh-CN"/>
                              <m:t>L</m:t>
                            </m:r>
                          </m:e>
                          <m:sub>
                            <m:r>
                              <m:rPr>
                                <m:sty m:val="p"/>
                              </m:rPr>
                              <a:rPr lang="en-US" altLang="zh-CN"/>
                              <m:t>s</m:t>
                            </m:r>
                          </m:sub>
                        </m:sSub>
                        <m:r>
                          <a:rPr lang="en-US" altLang="zh-CN"/>
                          <m:t>(</m:t>
                        </m:r>
                        <m:r>
                          <a:rPr lang="en-US" altLang="zh-CN" b="1" i="1"/>
                          <m:t>𝐑</m:t>
                        </m:r>
                        <m:r>
                          <a:rPr lang="en-US" altLang="zh-CN" b="1"/>
                          <m:t>∙</m:t>
                        </m:r>
                        <m:r>
                          <a:rPr lang="en-US" altLang="zh-CN" b="1" i="1"/>
                          <m:t>𝐕</m:t>
                        </m:r>
                        <m:r>
                          <a:rPr lang="en-US" altLang="zh-CN"/>
                          <m:t>)</m:t>
                        </m:r>
                      </m:e>
                      <m:sup>
                        <m:r>
                          <m:rPr>
                            <m:sty m:val="p"/>
                          </m:rPr>
                          <a:rPr lang="en-US" altLang="zh-CN"/>
                          <m:t>n</m:t>
                        </m:r>
                      </m:sup>
                    </m:sSup>
                  </m:oMath>
                </a14:m>
                <a:endParaRPr lang="zh-CN" altLang="zh-CN" dirty="0"/>
              </a:p>
              <a:p>
                <a:r>
                  <a:rPr lang="zh-CN" altLang="zh-CN" dirty="0"/>
                  <a:t>实际使用中，由于计算</a:t>
                </a:r>
                <a14:m>
                  <m:oMath xmlns:m="http://schemas.openxmlformats.org/officeDocument/2006/math">
                    <m:r>
                      <m:rPr>
                        <m:sty m:val="p"/>
                      </m:rPr>
                      <a:rPr lang="en-US" altLang="zh-CN"/>
                      <m:t>R</m:t>
                    </m:r>
                  </m:oMath>
                </a14:m>
                <a:r>
                  <a:rPr lang="zh-CN" altLang="zh-CN" dirty="0"/>
                  <a:t>比较复杂，计算不方便，</a:t>
                </a:r>
                <a14:m>
                  <m:oMath xmlns:m="http://schemas.openxmlformats.org/officeDocument/2006/math">
                    <m:r>
                      <m:rPr>
                        <m:sty m:val="p"/>
                      </m:rPr>
                      <a:rPr lang="en-US" altLang="zh-CN"/>
                      <m:t>R</m:t>
                    </m:r>
                    <m:r>
                      <a:rPr lang="en-US" altLang="zh-CN"/>
                      <m:t>=2</m:t>
                    </m:r>
                    <m:r>
                      <m:rPr>
                        <m:sty m:val="p"/>
                      </m:rPr>
                      <a:rPr lang="en-US" altLang="zh-CN"/>
                      <m:t>N</m:t>
                    </m:r>
                    <m:d>
                      <m:dPr>
                        <m:ctrlPr>
                          <a:rPr lang="zh-CN" altLang="zh-CN" i="1"/>
                        </m:ctrlPr>
                      </m:dPr>
                      <m:e>
                        <m:r>
                          <m:rPr>
                            <m:sty m:val="p"/>
                          </m:rPr>
                          <a:rPr lang="en-US" altLang="zh-CN"/>
                          <m:t>N</m:t>
                        </m:r>
                        <m:r>
                          <a:rPr lang="en-US" altLang="zh-CN"/>
                          <m:t>∙</m:t>
                        </m:r>
                        <m:r>
                          <m:rPr>
                            <m:sty m:val="p"/>
                          </m:rPr>
                          <a:rPr lang="en-US" altLang="zh-CN"/>
                          <m:t>L</m:t>
                        </m:r>
                      </m:e>
                    </m:d>
                    <m:r>
                      <a:rPr lang="en-US" altLang="zh-CN" i="1"/>
                      <m:t>−</m:t>
                    </m:r>
                    <m:r>
                      <m:rPr>
                        <m:sty m:val="p"/>
                      </m:rPr>
                      <a:rPr lang="en-US" altLang="zh-CN"/>
                      <m:t>L</m:t>
                    </m:r>
                  </m:oMath>
                </a14:m>
                <a:r>
                  <a:rPr lang="en-US" altLang="zh-CN" dirty="0"/>
                  <a:t>,</a:t>
                </a:r>
                <a:r>
                  <a:rPr lang="zh-CN" altLang="zh-CN" dirty="0"/>
                  <a:t>因此常用</a:t>
                </a:r>
                <a14:m>
                  <m:oMath xmlns:m="http://schemas.openxmlformats.org/officeDocument/2006/math">
                    <m:r>
                      <m:rPr>
                        <m:sty m:val="p"/>
                      </m:rPr>
                      <a:rPr lang="en-US" altLang="zh-CN"/>
                      <m:t>N</m:t>
                    </m:r>
                    <m:r>
                      <a:rPr lang="en-US" altLang="zh-CN"/>
                      <m:t>∙</m:t>
                    </m:r>
                    <m:r>
                      <m:rPr>
                        <m:sty m:val="p"/>
                      </m:rPr>
                      <a:rPr lang="en-US" altLang="zh-CN"/>
                      <m:t>H</m:t>
                    </m:r>
                  </m:oMath>
                </a14:m>
                <a:r>
                  <a:rPr lang="zh-CN" altLang="zh-CN" dirty="0"/>
                  <a:t>代替</a:t>
                </a:r>
                <a14:m>
                  <m:oMath xmlns:m="http://schemas.openxmlformats.org/officeDocument/2006/math">
                    <m:r>
                      <a:rPr lang="en-US" altLang="zh-CN" b="1" i="1"/>
                      <m:t>𝐑</m:t>
                    </m:r>
                    <m:r>
                      <a:rPr lang="en-US" altLang="zh-CN" b="1"/>
                      <m:t>∙</m:t>
                    </m:r>
                    <m:r>
                      <a:rPr lang="en-US" altLang="zh-CN" b="1" i="1"/>
                      <m:t>𝐕</m:t>
                    </m:r>
                  </m:oMath>
                </a14:m>
                <a:r>
                  <a:rPr lang="zh-CN" altLang="zh-CN" dirty="0"/>
                  <a:t>；</a:t>
                </a:r>
                <a14:m>
                  <m:oMath xmlns:m="http://schemas.openxmlformats.org/officeDocument/2006/math">
                    <m:r>
                      <a:rPr lang="en-US" altLang="zh-CN" b="1" i="1"/>
                      <m:t>𝐇</m:t>
                    </m:r>
                  </m:oMath>
                </a14:m>
                <a:r>
                  <a:rPr lang="zh-CN" altLang="zh-CN" dirty="0"/>
                  <a:t>为沿</a:t>
                </a:r>
                <a14:m>
                  <m:oMath xmlns:m="http://schemas.openxmlformats.org/officeDocument/2006/math">
                    <m:r>
                      <a:rPr lang="en-US" altLang="zh-CN" b="1" i="1"/>
                      <m:t>𝐋</m:t>
                    </m:r>
                  </m:oMath>
                </a14:m>
                <a:r>
                  <a:rPr lang="zh-CN" altLang="zh-CN" dirty="0"/>
                  <a:t>和</a:t>
                </a:r>
                <a14:m>
                  <m:oMath xmlns:m="http://schemas.openxmlformats.org/officeDocument/2006/math">
                    <m:r>
                      <a:rPr lang="en-US" altLang="zh-CN" b="1" i="1"/>
                      <m:t>𝐕</m:t>
                    </m:r>
                  </m:oMath>
                </a14:m>
                <a:r>
                  <a:rPr lang="zh-CN" altLang="zh-CN" dirty="0"/>
                  <a:t>的角平分线的单位向量，</a:t>
                </a:r>
                <a14:m>
                  <m:oMath xmlns:m="http://schemas.openxmlformats.org/officeDocument/2006/math">
                    <m:r>
                      <a:rPr lang="zh-CN" altLang="zh-CN"/>
                      <m:t> </m:t>
                    </m:r>
                    <m:r>
                      <a:rPr lang="en-US" altLang="zh-CN" b="1" i="1"/>
                      <m:t>𝐇</m:t>
                    </m:r>
                    <m:r>
                      <a:rPr lang="en-US" altLang="zh-CN"/>
                      <m:t>=</m:t>
                    </m:r>
                    <m:r>
                      <a:rPr lang="en-US" altLang="zh-CN" b="1" i="1"/>
                      <m:t>𝐋</m:t>
                    </m:r>
                    <m:r>
                      <a:rPr lang="en-US" altLang="zh-CN"/>
                      <m:t>+</m:t>
                    </m:r>
                    <m:r>
                      <a:rPr lang="en-US" altLang="zh-CN" b="1" i="1"/>
                      <m:t>𝐕</m:t>
                    </m:r>
                  </m:oMath>
                </a14:m>
                <a:r>
                  <a:rPr lang="zh-CN" altLang="zh-CN" dirty="0"/>
                  <a:t>。</a:t>
                </a:r>
              </a:p>
              <a:p>
                <a:r>
                  <a:rPr lang="en-US" altLang="zh-CN" dirty="0"/>
                  <a:t> </a:t>
                </a:r>
                <a:endParaRPr lang="en-US" altLang="zh-CN" dirty="0" smtClean="0"/>
              </a:p>
              <a:p>
                <a:r>
                  <a:rPr lang="zh-CN" altLang="zh-CN" dirty="0" smtClean="0"/>
                  <a:t>所以</a:t>
                </a:r>
                <a:r>
                  <a:rPr lang="zh-CN" altLang="zh-CN" dirty="0"/>
                  <a:t>整个</a:t>
                </a:r>
                <a:r>
                  <a:rPr lang="en-US" altLang="zh-CN" dirty="0" err="1"/>
                  <a:t>Phong</a:t>
                </a:r>
                <a:r>
                  <a:rPr lang="zh-CN" altLang="zh-CN" dirty="0"/>
                  <a:t>光照明模型可以写成：</a:t>
                </a:r>
              </a:p>
              <a:p>
                <a14:m>
                  <m:oMath xmlns:m="http://schemas.openxmlformats.org/officeDocument/2006/math">
                    <m:r>
                      <m:rPr>
                        <m:sty m:val="p"/>
                      </m:rPr>
                      <a:rPr lang="en-US" altLang="zh-CN"/>
                      <m:t>I</m:t>
                    </m:r>
                    <m:r>
                      <a:rPr lang="en-US" altLang="zh-CN"/>
                      <m:t>=</m:t>
                    </m:r>
                    <m:sSub>
                      <m:sSubPr>
                        <m:ctrlPr>
                          <a:rPr lang="zh-CN" altLang="zh-CN" i="1"/>
                        </m:ctrlPr>
                      </m:sSubPr>
                      <m:e>
                        <m:r>
                          <m:rPr>
                            <m:sty m:val="p"/>
                          </m:rPr>
                          <a:rPr lang="en-US" altLang="zh-CN"/>
                          <m:t>I</m:t>
                        </m:r>
                      </m:e>
                      <m:sub>
                        <m:r>
                          <m:rPr>
                            <m:sty m:val="p"/>
                          </m:rPr>
                          <a:rPr lang="en-US" altLang="zh-CN"/>
                          <m:t>a</m:t>
                        </m:r>
                      </m:sub>
                    </m:sSub>
                    <m:r>
                      <a:rPr lang="en-US" altLang="zh-CN"/>
                      <m:t>+</m:t>
                    </m:r>
                    <m:sSub>
                      <m:sSubPr>
                        <m:ctrlPr>
                          <a:rPr lang="zh-CN" altLang="zh-CN" i="1"/>
                        </m:ctrlPr>
                      </m:sSubPr>
                      <m:e>
                        <m:r>
                          <m:rPr>
                            <m:sty m:val="p"/>
                          </m:rPr>
                          <a:rPr lang="en-US" altLang="zh-CN"/>
                          <m:t>I</m:t>
                        </m:r>
                      </m:e>
                      <m:sub>
                        <m:r>
                          <m:rPr>
                            <m:sty m:val="p"/>
                          </m:rPr>
                          <a:rPr lang="en-US" altLang="zh-CN"/>
                          <m:t>d</m:t>
                        </m:r>
                      </m:sub>
                    </m:sSub>
                    <m:r>
                      <a:rPr lang="en-US" altLang="zh-CN"/>
                      <m:t>+</m:t>
                    </m:r>
                    <m:sSub>
                      <m:sSubPr>
                        <m:ctrlPr>
                          <a:rPr lang="zh-CN" altLang="zh-CN" i="1"/>
                        </m:ctrlPr>
                      </m:sSubPr>
                      <m:e>
                        <m:r>
                          <m:rPr>
                            <m:sty m:val="p"/>
                          </m:rPr>
                          <a:rPr lang="en-US" altLang="zh-CN"/>
                          <m:t>I</m:t>
                        </m:r>
                      </m:e>
                      <m:sub>
                        <m:r>
                          <m:rPr>
                            <m:sty m:val="p"/>
                          </m:rPr>
                          <a:rPr lang="en-US" altLang="zh-CN"/>
                          <m:t>s</m:t>
                        </m:r>
                      </m:sub>
                    </m:sSub>
                    <m:r>
                      <a:rPr lang="en-US" altLang="zh-CN"/>
                      <m:t>=</m:t>
                    </m:r>
                    <m:sSub>
                      <m:sSubPr>
                        <m:ctrlPr>
                          <a:rPr lang="zh-CN" altLang="zh-CN" i="1"/>
                        </m:ctrlPr>
                      </m:sSubPr>
                      <m:e>
                        <m:r>
                          <m:rPr>
                            <m:sty m:val="p"/>
                          </m:rPr>
                          <a:rPr lang="en-US" altLang="zh-CN"/>
                          <m:t>k</m:t>
                        </m:r>
                      </m:e>
                      <m:sub>
                        <m:r>
                          <m:rPr>
                            <m:sty m:val="p"/>
                          </m:rPr>
                          <a:rPr lang="en-US" altLang="zh-CN"/>
                          <m:t>a</m:t>
                        </m:r>
                      </m:sub>
                    </m:sSub>
                    <m:sSub>
                      <m:sSubPr>
                        <m:ctrlPr>
                          <a:rPr lang="zh-CN" altLang="zh-CN" i="1"/>
                        </m:ctrlPr>
                      </m:sSubPr>
                      <m:e>
                        <m:r>
                          <m:rPr>
                            <m:sty m:val="p"/>
                          </m:rPr>
                          <a:rPr lang="en-US" altLang="zh-CN"/>
                          <m:t>L</m:t>
                        </m:r>
                      </m:e>
                      <m:sub>
                        <m:r>
                          <m:rPr>
                            <m:sty m:val="p"/>
                          </m:rPr>
                          <a:rPr lang="en-US" altLang="zh-CN"/>
                          <m:t>a</m:t>
                        </m:r>
                      </m:sub>
                    </m:sSub>
                    <m:r>
                      <a:rPr lang="en-US" altLang="zh-CN"/>
                      <m:t>+</m:t>
                    </m:r>
                    <m:sSub>
                      <m:sSubPr>
                        <m:ctrlPr>
                          <a:rPr lang="zh-CN" altLang="zh-CN" i="1"/>
                        </m:ctrlPr>
                      </m:sSubPr>
                      <m:e>
                        <m:r>
                          <m:rPr>
                            <m:sty m:val="p"/>
                          </m:rPr>
                          <a:rPr lang="en-US" altLang="zh-CN"/>
                          <m:t>k</m:t>
                        </m:r>
                      </m:e>
                      <m:sub>
                        <m:r>
                          <m:rPr>
                            <m:sty m:val="p"/>
                          </m:rPr>
                          <a:rPr lang="en-US" altLang="zh-CN"/>
                          <m:t>d</m:t>
                        </m:r>
                      </m:sub>
                    </m:sSub>
                    <m:sSub>
                      <m:sSubPr>
                        <m:ctrlPr>
                          <a:rPr lang="zh-CN" altLang="zh-CN" i="1"/>
                        </m:ctrlPr>
                      </m:sSubPr>
                      <m:e>
                        <m:r>
                          <m:rPr>
                            <m:sty m:val="p"/>
                          </m:rPr>
                          <a:rPr lang="en-US" altLang="zh-CN"/>
                          <m:t>L</m:t>
                        </m:r>
                      </m:e>
                      <m:sub>
                        <m:r>
                          <m:rPr>
                            <m:sty m:val="p"/>
                          </m:rPr>
                          <a:rPr lang="en-US" altLang="zh-CN"/>
                          <m:t>d</m:t>
                        </m:r>
                      </m:sub>
                    </m:sSub>
                    <m:d>
                      <m:dPr>
                        <m:ctrlPr>
                          <a:rPr lang="zh-CN" altLang="zh-CN" i="1"/>
                        </m:ctrlPr>
                      </m:dPr>
                      <m:e>
                        <m:r>
                          <a:rPr lang="en-US" altLang="zh-CN" b="1" i="1"/>
                          <m:t>𝐋</m:t>
                        </m:r>
                        <m:r>
                          <a:rPr lang="en-US" altLang="zh-CN" b="1"/>
                          <m:t>∙</m:t>
                        </m:r>
                        <m:r>
                          <a:rPr lang="en-US" altLang="zh-CN" b="1" i="1"/>
                          <m:t>𝐍</m:t>
                        </m:r>
                      </m:e>
                    </m:d>
                    <m:r>
                      <a:rPr lang="en-US" altLang="zh-CN"/>
                      <m:t>+</m:t>
                    </m:r>
                    <m:sSub>
                      <m:sSubPr>
                        <m:ctrlPr>
                          <a:rPr lang="zh-CN" altLang="zh-CN" i="1"/>
                        </m:ctrlPr>
                      </m:sSubPr>
                      <m:e>
                        <m:r>
                          <m:rPr>
                            <m:sty m:val="p"/>
                          </m:rPr>
                          <a:rPr lang="en-US" altLang="zh-CN"/>
                          <m:t>k</m:t>
                        </m:r>
                      </m:e>
                      <m:sub>
                        <m:r>
                          <m:rPr>
                            <m:sty m:val="p"/>
                          </m:rPr>
                          <a:rPr lang="en-US" altLang="zh-CN"/>
                          <m:t>s</m:t>
                        </m:r>
                      </m:sub>
                    </m:sSub>
                    <m:sSup>
                      <m:sSupPr>
                        <m:ctrlPr>
                          <a:rPr lang="zh-CN" altLang="zh-CN" i="1"/>
                        </m:ctrlPr>
                      </m:sSupPr>
                      <m:e>
                        <m:sSub>
                          <m:sSubPr>
                            <m:ctrlPr>
                              <a:rPr lang="zh-CN" altLang="zh-CN" i="1"/>
                            </m:ctrlPr>
                          </m:sSubPr>
                          <m:e>
                            <m:r>
                              <m:rPr>
                                <m:sty m:val="p"/>
                              </m:rPr>
                              <a:rPr lang="en-US" altLang="zh-CN"/>
                              <m:t>L</m:t>
                            </m:r>
                          </m:e>
                          <m:sub>
                            <m:r>
                              <m:rPr>
                                <m:sty m:val="p"/>
                              </m:rPr>
                              <a:rPr lang="en-US" altLang="zh-CN"/>
                              <m:t>s</m:t>
                            </m:r>
                          </m:sub>
                        </m:sSub>
                        <m:r>
                          <a:rPr lang="en-US" altLang="zh-CN"/>
                          <m:t>(</m:t>
                        </m:r>
                        <m:r>
                          <a:rPr lang="en-US" altLang="zh-CN" b="1" i="1"/>
                          <m:t>𝐍</m:t>
                        </m:r>
                        <m:r>
                          <a:rPr lang="en-US" altLang="zh-CN" b="1"/>
                          <m:t>∙</m:t>
                        </m:r>
                        <m:r>
                          <a:rPr lang="en-US" altLang="zh-CN" b="1" i="1"/>
                          <m:t>𝐇</m:t>
                        </m:r>
                        <m:r>
                          <a:rPr lang="en-US" altLang="zh-CN"/>
                          <m:t>)</m:t>
                        </m:r>
                      </m:e>
                      <m:sup>
                        <m:r>
                          <m:rPr>
                            <m:sty m:val="p"/>
                          </m:rPr>
                          <a:rPr lang="en-US" altLang="zh-CN"/>
                          <m:t>n</m:t>
                        </m:r>
                      </m:sup>
                    </m:sSup>
                  </m:oMath>
                </a14:m>
                <a:endParaRPr lang="zh-CN"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56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环境</a:t>
            </a:r>
            <a:r>
              <a:rPr lang="zh-CN" altLang="zh-CN" b="1" dirty="0" smtClean="0"/>
              <a:t>光</a:t>
            </a:r>
            <a:endParaRPr lang="zh-CN" altLang="en-US" dirty="0"/>
          </a:p>
        </p:txBody>
      </p:sp>
      <p:sp>
        <p:nvSpPr>
          <p:cNvPr id="3" name="内容占位符 2"/>
          <p:cNvSpPr>
            <a:spLocks noGrp="1"/>
          </p:cNvSpPr>
          <p:nvPr>
            <p:ph idx="1"/>
          </p:nvPr>
        </p:nvSpPr>
        <p:spPr/>
        <p:txBody>
          <a:bodyPr>
            <a:normAutofit/>
          </a:bodyPr>
          <a:lstStyle/>
          <a:p>
            <a:r>
              <a:rPr lang="zh-CN" altLang="zh-CN" dirty="0" smtClean="0"/>
              <a:t>现实</a:t>
            </a:r>
            <a:r>
              <a:rPr lang="zh-CN" altLang="zh-CN" dirty="0"/>
              <a:t>生活中，环境光指游戏场景内分布的所有光线，包括来自天空的光线，地面反射的光线，以及物体之间相互反射的</a:t>
            </a:r>
            <a:r>
              <a:rPr lang="zh-CN" altLang="zh-CN" dirty="0" smtClean="0"/>
              <a:t>光线</a:t>
            </a:r>
            <a:endParaRPr lang="en-US" altLang="zh-CN" dirty="0" smtClean="0"/>
          </a:p>
          <a:p>
            <a:r>
              <a:rPr lang="zh-CN" altLang="zh-CN" dirty="0" smtClean="0"/>
              <a:t>这种</a:t>
            </a:r>
            <a:r>
              <a:rPr lang="zh-CN" altLang="zh-CN" dirty="0"/>
              <a:t>光线的计算通常只有通过全局光照明来模拟，在局部光照明算法中，该项被简化成一个</a:t>
            </a:r>
            <a:r>
              <a:rPr lang="zh-CN" altLang="zh-CN" dirty="0" smtClean="0"/>
              <a:t>系数</a:t>
            </a:r>
            <a:endParaRPr lang="zh-CN" altLang="zh-CN" dirty="0"/>
          </a:p>
          <a:p>
            <a:endParaRPr lang="zh-CN" altLang="en-US" dirty="0"/>
          </a:p>
        </p:txBody>
      </p:sp>
    </p:spTree>
    <p:extLst>
      <p:ext uri="{BB962C8B-B14F-4D97-AF65-F5344CB8AC3E}">
        <p14:creationId xmlns:p14="http://schemas.microsoft.com/office/powerpoint/2010/main" val="213392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漫反射</a:t>
            </a:r>
            <a:r>
              <a:rPr lang="zh-CN" altLang="zh-CN" b="1" dirty="0" smtClean="0"/>
              <a:t>光</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zh-CN" dirty="0" smtClean="0"/>
                  <a:t>漫反射</a:t>
                </a:r>
                <a:r>
                  <a:rPr lang="zh-CN" altLang="zh-CN" dirty="0"/>
                  <a:t>光的计算需要考虑光线的照射角度、光源散射分量和材质的散射属性。</a:t>
                </a:r>
              </a:p>
              <a:p>
                <a:r>
                  <a:rPr lang="zh-CN" altLang="zh-CN" dirty="0"/>
                  <a:t>漫反射光＝（</a:t>
                </a:r>
                <a:r>
                  <a:rPr lang="en-US" altLang="zh-CN" dirty="0"/>
                  <a:t>max{</a:t>
                </a:r>
                <a14:m>
                  <m:oMath xmlns:m="http://schemas.openxmlformats.org/officeDocument/2006/math">
                    <m:r>
                      <a:rPr lang="en-US" altLang="zh-CN" b="1"/>
                      <m:t> </m:t>
                    </m:r>
                    <m:r>
                      <a:rPr lang="en-US" altLang="zh-CN" b="1" i="1"/>
                      <m:t>𝐍</m:t>
                    </m:r>
                    <m:r>
                      <a:rPr lang="en-US" altLang="zh-CN" b="1"/>
                      <m:t>∙</m:t>
                    </m:r>
                    <m:r>
                      <a:rPr lang="en-US" altLang="zh-CN" b="1" i="1"/>
                      <m:t>𝐋</m:t>
                    </m:r>
                  </m:oMath>
                </a14:m>
                <a:r>
                  <a:rPr lang="en-US" altLang="zh-CN" dirty="0"/>
                  <a:t>,0} * </a:t>
                </a:r>
                <a:r>
                  <a:rPr lang="en-US" altLang="zh-CN" dirty="0" err="1"/>
                  <a:t>light_diffuse</a:t>
                </a:r>
                <a:r>
                  <a:rPr lang="en-US" altLang="zh-CN" dirty="0"/>
                  <a:t> * </a:t>
                </a:r>
                <a:r>
                  <a:rPr lang="en-US" altLang="zh-CN" dirty="0" err="1"/>
                  <a:t>material_diffuse</a:t>
                </a:r>
                <a:r>
                  <a:rPr lang="zh-CN" altLang="zh-CN" dirty="0"/>
                  <a:t>），</a:t>
                </a:r>
                <a14:m>
                  <m:oMath xmlns:m="http://schemas.openxmlformats.org/officeDocument/2006/math">
                    <m:r>
                      <a:rPr lang="en-US" altLang="zh-CN" b="1" i="1"/>
                      <m:t>𝐋</m:t>
                    </m:r>
                  </m:oMath>
                </a14:m>
                <a:r>
                  <a:rPr lang="zh-CN" altLang="zh-CN" dirty="0"/>
                  <a:t>为顶点到光源的单位矢量，</a:t>
                </a:r>
                <a14:m>
                  <m:oMath xmlns:m="http://schemas.openxmlformats.org/officeDocument/2006/math">
                    <m:r>
                      <a:rPr lang="en-US" altLang="zh-CN" b="1" i="1"/>
                      <m:t>𝐍</m:t>
                    </m:r>
                  </m:oMath>
                </a14:m>
                <a:r>
                  <a:rPr lang="zh-CN" altLang="zh-CN" dirty="0"/>
                  <a:t>为顶点的单位法线向量。其中</a:t>
                </a:r>
                <a:r>
                  <a:rPr lang="en-US" altLang="zh-CN" dirty="0" err="1"/>
                  <a:t>light_diffuse</a:t>
                </a:r>
                <a:r>
                  <a:rPr lang="zh-CN" altLang="zh-CN" dirty="0"/>
                  <a:t>为</a:t>
                </a:r>
                <a:r>
                  <a:rPr lang="en-US" altLang="zh-CN" dirty="0" err="1"/>
                  <a:t>glLightfv</a:t>
                </a:r>
                <a:r>
                  <a:rPr lang="en-US" altLang="zh-CN" dirty="0"/>
                  <a:t>()</a:t>
                </a:r>
                <a:r>
                  <a:rPr lang="zh-CN" altLang="zh-CN" dirty="0"/>
                  <a:t>指定的</a:t>
                </a:r>
                <a:r>
                  <a:rPr lang="en-US" altLang="zh-CN" dirty="0"/>
                  <a:t>GL_DIFFUSE</a:t>
                </a:r>
                <a:r>
                  <a:rPr lang="zh-CN" altLang="zh-CN" dirty="0"/>
                  <a:t>，</a:t>
                </a:r>
                <a:r>
                  <a:rPr lang="en-US" altLang="zh-CN" dirty="0" err="1"/>
                  <a:t>material_diffuse</a:t>
                </a:r>
                <a:r>
                  <a:rPr lang="zh-CN" altLang="zh-CN" dirty="0"/>
                  <a:t>为</a:t>
                </a:r>
                <a:r>
                  <a:rPr lang="en-US" altLang="zh-CN" dirty="0" err="1"/>
                  <a:t>glMaterialfv</a:t>
                </a:r>
                <a:r>
                  <a:rPr lang="en-US" altLang="zh-CN" dirty="0"/>
                  <a:t>()</a:t>
                </a:r>
                <a:r>
                  <a:rPr lang="zh-CN" altLang="zh-CN" dirty="0"/>
                  <a:t>指定的</a:t>
                </a:r>
                <a:r>
                  <a:rPr lang="en-US" altLang="zh-CN" dirty="0"/>
                  <a:t>GL_ DIFFUSE</a:t>
                </a:r>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334" r="-6296" b="-5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591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镜面高</a:t>
            </a:r>
            <a:r>
              <a:rPr lang="zh-CN" altLang="zh-CN" b="1" dirty="0" smtClean="0"/>
              <a:t>光</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r>
                  <a:rPr lang="zh-CN" altLang="zh-CN" dirty="0" smtClean="0"/>
                  <a:t>镜面反射</a:t>
                </a:r>
                <a:r>
                  <a:rPr lang="zh-CN" altLang="zh-CN" dirty="0"/>
                  <a:t>光首先取决于光线的照射角度，若</a:t>
                </a:r>
                <a:r>
                  <a:rPr lang="en-US" altLang="zh-CN" dirty="0"/>
                  <a:t>(</a:t>
                </a:r>
                <a14:m>
                  <m:oMath xmlns:m="http://schemas.openxmlformats.org/officeDocument/2006/math">
                    <m:r>
                      <a:rPr lang="en-US" altLang="zh-CN" b="1" i="1"/>
                      <m:t>𝐍</m:t>
                    </m:r>
                    <m:r>
                      <a:rPr lang="en-US" altLang="zh-CN" b="1"/>
                      <m:t>∙</m:t>
                    </m:r>
                    <m:r>
                      <a:rPr lang="en-US" altLang="zh-CN" b="1" i="1"/>
                      <m:t>𝐋</m:t>
                    </m:r>
                  </m:oMath>
                </a14:m>
                <a:r>
                  <a:rPr lang="en-US" altLang="zh-CN" dirty="0"/>
                  <a:t>)&lt;=0</a:t>
                </a:r>
                <a:r>
                  <a:rPr lang="zh-CN" altLang="zh-CN" dirty="0"/>
                  <a:t>，顶点将没有镜面反射光项；否则镜面反射光取决于下列因素：</a:t>
                </a:r>
              </a:p>
              <a:p>
                <a:pPr lvl="0"/>
                <a:r>
                  <a:rPr lang="zh-CN" altLang="zh-CN" dirty="0"/>
                  <a:t>顶点的单位法向量</a:t>
                </a:r>
                <a14:m>
                  <m:oMath xmlns:m="http://schemas.openxmlformats.org/officeDocument/2006/math">
                    <m:r>
                      <a:rPr lang="en-US" altLang="zh-CN" b="1" i="1"/>
                      <m:t>𝐍</m:t>
                    </m:r>
                  </m:oMath>
                </a14:m>
                <a:r>
                  <a:rPr lang="zh-CN" altLang="zh-CN" dirty="0"/>
                  <a:t>。</a:t>
                </a:r>
              </a:p>
              <a:p>
                <a:pPr lvl="0"/>
                <a:r>
                  <a:rPr lang="zh-CN" altLang="zh-CN" dirty="0"/>
                  <a:t>从顶点指向光源的单位矢量和从顶点指向视点的单位向量的和，记为</a:t>
                </a:r>
                <a14:m>
                  <m:oMath xmlns:m="http://schemas.openxmlformats.org/officeDocument/2006/math">
                    <m:r>
                      <a:rPr lang="en-US" altLang="zh-CN" b="1" i="1"/>
                      <m:t>𝐇</m:t>
                    </m:r>
                  </m:oMath>
                </a14:m>
                <a:r>
                  <a:rPr lang="zh-CN" altLang="zh-CN" dirty="0"/>
                  <a:t>，即</a:t>
                </a:r>
                <a14:m>
                  <m:oMath xmlns:m="http://schemas.openxmlformats.org/officeDocument/2006/math">
                    <m:r>
                      <a:rPr lang="en-US" altLang="zh-CN" b="1" i="1"/>
                      <m:t>𝐇</m:t>
                    </m:r>
                    <m:r>
                      <a:rPr lang="en-US" altLang="zh-CN"/>
                      <m:t>=</m:t>
                    </m:r>
                    <m:r>
                      <a:rPr lang="en-US" altLang="zh-CN" b="1" i="1"/>
                      <m:t>𝐋</m:t>
                    </m:r>
                    <m:r>
                      <a:rPr lang="en-US" altLang="zh-CN"/>
                      <m:t>+</m:t>
                    </m:r>
                    <m:r>
                      <a:rPr lang="en-US" altLang="zh-CN" b="1" i="1"/>
                      <m:t>𝐕</m:t>
                    </m:r>
                  </m:oMath>
                </a14:m>
                <a:r>
                  <a:rPr lang="zh-CN" altLang="zh-CN" dirty="0"/>
                  <a:t>。</a:t>
                </a:r>
              </a:p>
              <a:p>
                <a:pPr lvl="0"/>
                <a:r>
                  <a:rPr lang="zh-CN" altLang="zh-CN" dirty="0"/>
                  <a:t>镜面反射指数</a:t>
                </a:r>
                <a:r>
                  <a:rPr lang="en-US" altLang="zh-CN" dirty="0"/>
                  <a:t>(</a:t>
                </a:r>
                <a:r>
                  <a:rPr lang="en-US" altLang="zh-CN" dirty="0" err="1"/>
                  <a:t>glLightfv</a:t>
                </a:r>
                <a:r>
                  <a:rPr lang="en-US" altLang="zh-CN" dirty="0"/>
                  <a:t>()</a:t>
                </a:r>
                <a:r>
                  <a:rPr lang="zh-CN" altLang="zh-CN" dirty="0"/>
                  <a:t>指定的</a:t>
                </a:r>
                <a:r>
                  <a:rPr lang="en-US" altLang="zh-CN" dirty="0"/>
                  <a:t>GL_SHINNESS)</a:t>
                </a:r>
                <a:r>
                  <a:rPr lang="zh-CN" altLang="zh-CN" dirty="0"/>
                  <a:t>。</a:t>
                </a:r>
              </a:p>
              <a:p>
                <a:pPr lvl="0"/>
                <a:r>
                  <a:rPr lang="zh-CN" altLang="zh-CN" dirty="0"/>
                  <a:t>光源的镜面反射光分量</a:t>
                </a:r>
                <a:r>
                  <a:rPr lang="en-US" altLang="zh-CN" dirty="0"/>
                  <a:t>(</a:t>
                </a:r>
                <a:r>
                  <a:rPr lang="en-US" altLang="zh-CN" dirty="0" err="1"/>
                  <a:t>glLightfv</a:t>
                </a:r>
                <a:r>
                  <a:rPr lang="en-US" altLang="zh-CN" dirty="0"/>
                  <a:t>()</a:t>
                </a:r>
                <a:r>
                  <a:rPr lang="zh-CN" altLang="zh-CN" dirty="0"/>
                  <a:t>指定的</a:t>
                </a:r>
                <a:r>
                  <a:rPr lang="en-US" altLang="zh-CN" dirty="0"/>
                  <a:t>GL_SPECULAR</a:t>
                </a:r>
                <a:r>
                  <a:rPr lang="zh-CN" altLang="zh-CN" dirty="0"/>
                  <a:t>，一般和其</a:t>
                </a:r>
                <a:r>
                  <a:rPr lang="en-US" altLang="zh-CN" dirty="0"/>
                  <a:t>GL_DIFFUSE</a:t>
                </a:r>
                <a:r>
                  <a:rPr lang="zh-CN" altLang="zh-CN" dirty="0"/>
                  <a:t>相同</a:t>
                </a:r>
                <a:r>
                  <a:rPr lang="en-US" altLang="zh-CN" dirty="0"/>
                  <a:t>)</a:t>
                </a:r>
                <a:r>
                  <a:rPr lang="zh-CN" altLang="zh-CN" dirty="0"/>
                  <a:t>。</a:t>
                </a:r>
              </a:p>
              <a:p>
                <a:pPr lvl="0"/>
                <a:r>
                  <a:rPr lang="zh-CN" altLang="zh-CN" dirty="0"/>
                  <a:t>材质的镜面反射属性</a:t>
                </a:r>
                <a:r>
                  <a:rPr lang="en-US" altLang="zh-CN" dirty="0"/>
                  <a:t>(</a:t>
                </a:r>
                <a:r>
                  <a:rPr lang="en-US" altLang="zh-CN" dirty="0" err="1"/>
                  <a:t>glMaterialfv</a:t>
                </a:r>
                <a:r>
                  <a:rPr lang="en-US" altLang="zh-CN" dirty="0"/>
                  <a:t>()</a:t>
                </a:r>
                <a:r>
                  <a:rPr lang="zh-CN" altLang="zh-CN" dirty="0"/>
                  <a:t>指定的</a:t>
                </a:r>
                <a:r>
                  <a:rPr lang="en-US" altLang="zh-CN" dirty="0"/>
                  <a:t>GL_SPECULAR)</a:t>
                </a:r>
                <a:r>
                  <a:rPr lang="zh-CN" altLang="zh-CN" dirty="0"/>
                  <a:t>。</a:t>
                </a:r>
              </a:p>
              <a:p>
                <a:r>
                  <a:rPr lang="zh-CN" altLang="zh-CN" dirty="0"/>
                  <a:t>镜面反射光计算公式：</a:t>
                </a:r>
                <a:r>
                  <a:rPr lang="en-US" altLang="zh-CN" dirty="0"/>
                  <a:t>(max{</a:t>
                </a:r>
                <a14:m>
                  <m:oMath xmlns:m="http://schemas.openxmlformats.org/officeDocument/2006/math">
                    <m:r>
                      <a:rPr lang="en-US" altLang="zh-CN" b="1" i="1"/>
                      <m:t>𝐇</m:t>
                    </m:r>
                    <m:r>
                      <a:rPr lang="en-US" altLang="zh-CN" b="1"/>
                      <m:t>∙</m:t>
                    </m:r>
                    <m:r>
                      <a:rPr lang="en-US" altLang="zh-CN" b="1" i="1"/>
                      <m:t>𝐍</m:t>
                    </m:r>
                  </m:oMath>
                </a14:m>
                <a:r>
                  <a:rPr lang="en-US" altLang="zh-CN" dirty="0"/>
                  <a:t>,0})</a:t>
                </a:r>
                <a:r>
                  <a:rPr lang="en-US" altLang="zh-CN" baseline="30000" dirty="0" err="1"/>
                  <a:t>shinness</a:t>
                </a:r>
                <a:r>
                  <a:rPr lang="en-US" altLang="zh-CN" dirty="0"/>
                  <a:t> * </a:t>
                </a:r>
                <a:r>
                  <a:rPr lang="en-US" altLang="zh-CN" dirty="0" err="1"/>
                  <a:t>light_specular</a:t>
                </a:r>
                <a:r>
                  <a:rPr lang="en-US" altLang="zh-CN" dirty="0"/>
                  <a:t> * </a:t>
                </a:r>
                <a:r>
                  <a:rPr lang="en-US" altLang="zh-CN" dirty="0" err="1"/>
                  <a:t>material_specular</a:t>
                </a:r>
                <a:r>
                  <a:rPr lang="zh-CN" altLang="zh-CN" dirty="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887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发射</a:t>
            </a:r>
            <a:r>
              <a:rPr lang="zh-CN" altLang="zh-CN" b="1" dirty="0" smtClean="0"/>
              <a:t>光</a:t>
            </a:r>
            <a:endParaRPr lang="zh-CN" altLang="en-US" dirty="0"/>
          </a:p>
        </p:txBody>
      </p:sp>
      <p:sp>
        <p:nvSpPr>
          <p:cNvPr id="3" name="内容占位符 2"/>
          <p:cNvSpPr>
            <a:spLocks noGrp="1"/>
          </p:cNvSpPr>
          <p:nvPr>
            <p:ph idx="1"/>
          </p:nvPr>
        </p:nvSpPr>
        <p:spPr/>
        <p:txBody>
          <a:bodyPr>
            <a:normAutofit/>
          </a:bodyPr>
          <a:lstStyle/>
          <a:p>
            <a:r>
              <a:rPr lang="zh-CN" altLang="zh-CN" dirty="0" smtClean="0"/>
              <a:t>材质</a:t>
            </a:r>
            <a:r>
              <a:rPr lang="zh-CN" altLang="zh-CN" dirty="0"/>
              <a:t>发射光用来模拟发光</a:t>
            </a:r>
            <a:r>
              <a:rPr lang="zh-CN" altLang="zh-CN" dirty="0" smtClean="0"/>
              <a:t>物体</a:t>
            </a:r>
            <a:endParaRPr lang="en-US" altLang="zh-CN" dirty="0"/>
          </a:p>
          <a:p>
            <a:r>
              <a:rPr lang="zh-CN" altLang="zh-CN" dirty="0" smtClean="0"/>
              <a:t>在</a:t>
            </a:r>
            <a:r>
              <a:rPr lang="en-US" altLang="zh-CN" dirty="0"/>
              <a:t>OpenGL</a:t>
            </a:r>
            <a:r>
              <a:rPr lang="zh-CN" altLang="zh-CN" dirty="0"/>
              <a:t>光照模型中，表面的发射光增加了物体的亮度，它不受光源的影响，另外，发射光不给整个场景中增加</a:t>
            </a:r>
            <a:r>
              <a:rPr lang="zh-CN" altLang="zh-CN" dirty="0" smtClean="0"/>
              <a:t>光线</a:t>
            </a:r>
            <a:endParaRPr lang="zh-CN" altLang="en-US" dirty="0"/>
          </a:p>
        </p:txBody>
      </p:sp>
    </p:spTree>
    <p:extLst>
      <p:ext uri="{BB962C8B-B14F-4D97-AF65-F5344CB8AC3E}">
        <p14:creationId xmlns:p14="http://schemas.microsoft.com/office/powerpoint/2010/main" val="348719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局部光照明合成</a:t>
            </a:r>
            <a:r>
              <a:rPr lang="zh-CN" altLang="zh-CN" b="1" dirty="0" smtClean="0"/>
              <a:t>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7500" lnSpcReduction="20000"/>
              </a:bodyPr>
              <a:lstStyle/>
              <a:p>
                <a:r>
                  <a:rPr lang="zh-CN" altLang="zh-CN" dirty="0" smtClean="0"/>
                  <a:t>在</a:t>
                </a:r>
                <a:r>
                  <a:rPr lang="zh-CN" altLang="zh-CN" dirty="0"/>
                  <a:t>局部光照明中，最终呈现到计算机屏幕上的顶点颜色是由模型的材质和光照共同决定的，结合前面介绍的内容和</a:t>
                </a:r>
                <a:r>
                  <a:rPr lang="en-US" altLang="zh-CN" dirty="0" err="1"/>
                  <a:t>Phong</a:t>
                </a:r>
                <a:r>
                  <a:rPr lang="zh-CN" altLang="zh-CN" dirty="0"/>
                  <a:t>光照模型，总的计算方法如下：</a:t>
                </a:r>
              </a:p>
              <a:p>
                <a14:m>
                  <m:oMath xmlns:m="http://schemas.openxmlformats.org/officeDocument/2006/math">
                    <m:r>
                      <a:rPr lang="zh-CN" altLang="zh-CN"/>
                      <m:t>顶点颜色</m:t>
                    </m:r>
                    <m:r>
                      <a:rPr lang="en-US" altLang="zh-CN"/>
                      <m:t>=</m:t>
                    </m:r>
                    <m:r>
                      <a:rPr lang="zh-CN" altLang="zh-CN"/>
                      <m:t>顶点的发射光颜色</m:t>
                    </m:r>
                    <m:r>
                      <a:rPr lang="en-US" altLang="zh-CN"/>
                      <m:t>+</m:t>
                    </m:r>
                    <m:r>
                      <a:rPr lang="zh-CN" altLang="zh-CN"/>
                      <m:t>全局环境光与材质的环境光属性</m:t>
                    </m:r>
                    <m:r>
                      <a:rPr lang="en-US" altLang="zh-CN"/>
                      <m:t>+</m:t>
                    </m:r>
                    <m:r>
                      <a:rPr lang="zh-CN" altLang="zh-CN"/>
                      <m:t>光源贡献</m:t>
                    </m:r>
                  </m:oMath>
                </a14:m>
                <a:endParaRPr lang="zh-CN" altLang="zh-CN" dirty="0"/>
              </a:p>
              <a:p>
                <a:r>
                  <a:rPr lang="zh-CN" altLang="zh-CN" dirty="0" smtClean="0"/>
                  <a:t>顶点</a:t>
                </a:r>
                <a:r>
                  <a:rPr lang="zh-CN" altLang="zh-CN" dirty="0"/>
                  <a:t>的发射光颜色即</a:t>
                </a:r>
                <a:r>
                  <a:rPr lang="en-US" altLang="zh-CN" dirty="0" err="1"/>
                  <a:t>glMaterialfv</a:t>
                </a:r>
                <a:r>
                  <a:rPr lang="en-US" altLang="zh-CN" dirty="0"/>
                  <a:t>()</a:t>
                </a:r>
                <a:r>
                  <a:rPr lang="zh-CN" altLang="zh-CN" dirty="0"/>
                  <a:t>中的</a:t>
                </a:r>
                <a:r>
                  <a:rPr lang="en-US" altLang="zh-CN" dirty="0"/>
                  <a:t>GL_EMISSION</a:t>
                </a:r>
                <a:r>
                  <a:rPr lang="zh-CN" altLang="zh-CN" dirty="0"/>
                  <a:t>值</a:t>
                </a:r>
              </a:p>
              <a:p>
                <a:r>
                  <a:rPr lang="zh-CN" altLang="zh-CN" dirty="0"/>
                  <a:t>光源的贡献</a:t>
                </a:r>
                <a:r>
                  <a:rPr lang="en-US" altLang="zh-CN" dirty="0"/>
                  <a:t> = </a:t>
                </a:r>
                <a:r>
                  <a:rPr lang="zh-CN" altLang="zh-CN" dirty="0"/>
                  <a:t>衰减因子</a:t>
                </a:r>
                <a:r>
                  <a:rPr lang="en-US" altLang="zh-CN" dirty="0"/>
                  <a:t>*</a:t>
                </a:r>
                <a:r>
                  <a:rPr lang="zh-CN" altLang="zh-CN" dirty="0"/>
                  <a:t>聚光效果</a:t>
                </a:r>
                <a:r>
                  <a:rPr lang="en-US" altLang="zh-CN" dirty="0"/>
                  <a:t>*</a:t>
                </a:r>
                <a:r>
                  <a:rPr lang="zh-CN" altLang="zh-CN" dirty="0"/>
                  <a:t>（环境光＋散射光＋镜面反射光</a:t>
                </a:r>
                <a:r>
                  <a:rPr lang="zh-CN" altLang="zh-CN"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 t="-3770" b="-3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043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其它光照明</a:t>
            </a:r>
            <a:r>
              <a:rPr lang="zh-CN" altLang="zh-CN" b="1" dirty="0" smtClean="0"/>
              <a:t>模型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基于</a:t>
            </a:r>
            <a:r>
              <a:rPr lang="zh-CN" altLang="zh-CN" dirty="0"/>
              <a:t>光照效果分析和实验数据总结得出的光照模型称之为经验模型，早期的光照模型多为</a:t>
            </a:r>
            <a:r>
              <a:rPr lang="zh-CN" altLang="zh-CN" dirty="0" smtClean="0"/>
              <a:t>经验模型</a:t>
            </a:r>
            <a:endParaRPr lang="en-US" altLang="zh-CN" dirty="0" smtClean="0"/>
          </a:p>
          <a:p>
            <a:pPr lvl="1"/>
            <a:r>
              <a:rPr lang="zh-CN" altLang="zh-CN" dirty="0" smtClean="0"/>
              <a:t>如</a:t>
            </a:r>
            <a:r>
              <a:rPr lang="en-US" altLang="zh-CN" dirty="0"/>
              <a:t>Lambert</a:t>
            </a:r>
            <a:r>
              <a:rPr lang="zh-CN" altLang="zh-CN" dirty="0"/>
              <a:t>漫反射光照模型、</a:t>
            </a:r>
            <a:r>
              <a:rPr lang="en-US" altLang="zh-CN" dirty="0" err="1"/>
              <a:t>Phong</a:t>
            </a:r>
            <a:r>
              <a:rPr lang="zh-CN" altLang="zh-CN" dirty="0"/>
              <a:t>镜面反射</a:t>
            </a:r>
            <a:r>
              <a:rPr lang="zh-CN" altLang="zh-CN" dirty="0" smtClean="0"/>
              <a:t>光照模型</a:t>
            </a:r>
            <a:endParaRPr lang="en-US" altLang="zh-CN" dirty="0" smtClean="0"/>
          </a:p>
          <a:p>
            <a:r>
              <a:rPr lang="zh-CN" altLang="zh-CN" dirty="0" smtClean="0"/>
              <a:t>基于</a:t>
            </a:r>
            <a:r>
              <a:rPr lang="zh-CN" altLang="zh-CN" dirty="0"/>
              <a:t>物理学中的能量辐射原理发展起来的更加符合光能物理属性的光照模型称之为物理模型，如</a:t>
            </a:r>
            <a:r>
              <a:rPr lang="en-US" altLang="zh-CN" dirty="0"/>
              <a:t>Torrance-Sparrow</a:t>
            </a:r>
            <a:r>
              <a:rPr lang="zh-CN" altLang="zh-CN" dirty="0"/>
              <a:t>光照模型、</a:t>
            </a:r>
            <a:r>
              <a:rPr lang="en-US" altLang="zh-CN" dirty="0"/>
              <a:t>Cook-Torrance</a:t>
            </a:r>
            <a:r>
              <a:rPr lang="zh-CN" altLang="zh-CN" dirty="0"/>
              <a:t>光照模型。</a:t>
            </a:r>
          </a:p>
          <a:p>
            <a:pPr latinLnBrk="1"/>
            <a:r>
              <a:rPr lang="en-US" altLang="zh-CN" dirty="0" smtClean="0"/>
              <a:t>Torrance-Sparrow</a:t>
            </a:r>
            <a:r>
              <a:rPr lang="zh-CN" altLang="zh-CN" dirty="0"/>
              <a:t>、</a:t>
            </a:r>
            <a:r>
              <a:rPr lang="en-US" altLang="zh-CN" dirty="0"/>
              <a:t>Cook-Torrance </a:t>
            </a:r>
            <a:r>
              <a:rPr lang="zh-CN" altLang="zh-CN" dirty="0"/>
              <a:t>模型是对</a:t>
            </a:r>
            <a:r>
              <a:rPr lang="en-US" altLang="zh-CN" dirty="0" err="1"/>
              <a:t>Phong</a:t>
            </a:r>
            <a:r>
              <a:rPr lang="zh-CN" altLang="zh-CN" dirty="0"/>
              <a:t>模型的改进，</a:t>
            </a:r>
            <a:r>
              <a:rPr lang="en-US" altLang="zh-CN" dirty="0"/>
              <a:t>Torrance-Sparrow</a:t>
            </a:r>
            <a:r>
              <a:rPr lang="zh-CN" altLang="zh-CN" dirty="0"/>
              <a:t>包含了反映表面材料属性的双向反射率和光束入射的立体角，而其中双向镜面反射率与物体表面的微平面分布有关，对粗糙表面的光反射是建立在几何光学的基础上，从而能反映出物体表面的粗糙程度，它适用于表面粗糙程度大于入射光波长的情况，该模型假定镜面反射光由这些微平面一次反射形成，而漫反射则是这些微平面多重反射和内部散射的</a:t>
            </a:r>
            <a:r>
              <a:rPr lang="zh-CN" altLang="zh-CN" dirty="0" smtClean="0"/>
              <a:t>结果</a:t>
            </a:r>
            <a:endParaRPr lang="en-US" altLang="zh-CN" dirty="0" smtClean="0"/>
          </a:p>
          <a:p>
            <a:pPr latinLnBrk="1"/>
            <a:r>
              <a:rPr lang="en-US" altLang="zh-CN" dirty="0" smtClean="0"/>
              <a:t>Cook-Torrance</a:t>
            </a:r>
            <a:r>
              <a:rPr lang="zh-CN" altLang="zh-CN" dirty="0"/>
              <a:t>的改进在于它吸收了</a:t>
            </a:r>
            <a:r>
              <a:rPr lang="en-US" altLang="zh-CN" dirty="0"/>
              <a:t>Torrance-Sparrow</a:t>
            </a:r>
            <a:r>
              <a:rPr lang="zh-CN" altLang="zh-CN" dirty="0"/>
              <a:t>模型求得表面的镜面反射率函数的思路，高光部分基于</a:t>
            </a:r>
            <a:r>
              <a:rPr lang="en-US" altLang="zh-CN" dirty="0"/>
              <a:t>Fresnel</a:t>
            </a:r>
            <a:r>
              <a:rPr lang="zh-CN" altLang="zh-CN" dirty="0"/>
              <a:t>定律来描述，具体计算采用基于光谱采样的技术。</a:t>
            </a:r>
          </a:p>
          <a:p>
            <a:endParaRPr lang="zh-CN" altLang="en-US" dirty="0"/>
          </a:p>
        </p:txBody>
      </p:sp>
    </p:spTree>
    <p:extLst>
      <p:ext uri="{BB962C8B-B14F-4D97-AF65-F5344CB8AC3E}">
        <p14:creationId xmlns:p14="http://schemas.microsoft.com/office/powerpoint/2010/main" val="27449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全局光照明</a:t>
            </a:r>
            <a:r>
              <a:rPr lang="zh-CN" altLang="zh-CN" b="1" dirty="0" smtClean="0"/>
              <a:t>模型</a:t>
            </a:r>
            <a:endParaRPr lang="zh-CN" altLang="en-US" dirty="0"/>
          </a:p>
        </p:txBody>
      </p:sp>
      <p:sp>
        <p:nvSpPr>
          <p:cNvPr id="3" name="内容占位符 2"/>
          <p:cNvSpPr>
            <a:spLocks noGrp="1"/>
          </p:cNvSpPr>
          <p:nvPr>
            <p:ph idx="1"/>
          </p:nvPr>
        </p:nvSpPr>
        <p:spPr/>
        <p:txBody>
          <a:bodyPr>
            <a:normAutofit/>
          </a:bodyPr>
          <a:lstStyle/>
          <a:p>
            <a:r>
              <a:rPr lang="en-US" altLang="zh-CN" dirty="0" err="1" smtClean="0"/>
              <a:t>Phong</a:t>
            </a:r>
            <a:r>
              <a:rPr lang="zh-CN" altLang="zh-CN" dirty="0"/>
              <a:t>光照模型仅考虑了从光源直接发出的光线对物体表面光亮度的影响，而没有考虑光线在物体之间的相互反射和透射，因此仅用局部光照模型生成的图形在真实感上是有缺憾的，这就需要用到全局光照明模型。</a:t>
            </a:r>
          </a:p>
          <a:p>
            <a:endParaRPr lang="zh-CN" altLang="en-US" dirty="0"/>
          </a:p>
        </p:txBody>
      </p:sp>
    </p:spTree>
    <p:extLst>
      <p:ext uri="{BB962C8B-B14F-4D97-AF65-F5344CB8AC3E}">
        <p14:creationId xmlns:p14="http://schemas.microsoft.com/office/powerpoint/2010/main" val="78618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Whitted</a:t>
            </a:r>
            <a:r>
              <a:rPr lang="zh-CN" altLang="zh-CN" b="1" dirty="0"/>
              <a:t>全局光照明</a:t>
            </a:r>
            <a:r>
              <a:rPr lang="zh-CN" altLang="zh-CN" b="1" dirty="0" smtClean="0"/>
              <a:t>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r>
                  <a:rPr lang="zh-CN" altLang="zh-CN" dirty="0" smtClean="0"/>
                  <a:t>为</a:t>
                </a:r>
                <a:r>
                  <a:rPr lang="zh-CN" altLang="zh-CN" dirty="0"/>
                  <a:t>模拟现实世界中景物表面之间的镜面反射和透射现象，</a:t>
                </a:r>
                <a:r>
                  <a:rPr lang="en-US" altLang="zh-CN" dirty="0" err="1"/>
                  <a:t>T.Whitted</a:t>
                </a:r>
                <a:r>
                  <a:rPr lang="zh-CN" altLang="zh-CN" dirty="0"/>
                  <a:t>假设从某一观察方向</a:t>
                </a:r>
                <a:r>
                  <a:rPr lang="en-US" altLang="zh-CN" dirty="0"/>
                  <a:t>V</a:t>
                </a:r>
                <a:r>
                  <a:rPr lang="zh-CN" altLang="zh-CN" dirty="0"/>
                  <a:t>所观察到的物体表面某点</a:t>
                </a:r>
                <a:r>
                  <a:rPr lang="en-US" altLang="zh-CN" dirty="0"/>
                  <a:t>P</a:t>
                </a:r>
                <a:r>
                  <a:rPr lang="zh-CN" altLang="zh-CN" dirty="0"/>
                  <a:t>的光亮度自于三方面（该模型被称为</a:t>
                </a:r>
                <a:r>
                  <a:rPr lang="en-US" altLang="zh-CN" dirty="0" err="1"/>
                  <a:t>Whitted</a:t>
                </a:r>
                <a:r>
                  <a:rPr lang="zh-CN" altLang="zh-CN" dirty="0"/>
                  <a:t>全局光照明</a:t>
                </a:r>
                <a:r>
                  <a:rPr lang="zh-CN" altLang="zh-CN" dirty="0" smtClean="0"/>
                  <a:t>模型</a:t>
                </a:r>
                <a:endParaRPr lang="en-US" altLang="zh-CN" dirty="0" smtClean="0"/>
              </a:p>
              <a:p>
                <a:pPr lvl="0"/>
                <a:r>
                  <a:rPr lang="zh-CN" altLang="zh-CN" dirty="0" smtClean="0"/>
                  <a:t>光源</a:t>
                </a:r>
                <a:r>
                  <a:rPr lang="zh-CN" altLang="zh-CN" dirty="0"/>
                  <a:t>直接照射直接引起的反射光亮度</a:t>
                </a:r>
                <a14:m>
                  <m:oMath xmlns:m="http://schemas.openxmlformats.org/officeDocument/2006/math">
                    <m:sSub>
                      <m:sSubPr>
                        <m:ctrlPr>
                          <a:rPr lang="zh-CN" altLang="zh-CN" i="1"/>
                        </m:ctrlPr>
                      </m:sSubPr>
                      <m:e>
                        <m:r>
                          <m:rPr>
                            <m:sty m:val="p"/>
                          </m:rPr>
                          <a:rPr lang="en-US" altLang="zh-CN"/>
                          <m:t>I</m:t>
                        </m:r>
                      </m:e>
                      <m:sub>
                        <m:r>
                          <m:rPr>
                            <m:sty m:val="p"/>
                          </m:rPr>
                          <a:rPr lang="en-US" altLang="zh-CN"/>
                          <m:t>c</m:t>
                        </m:r>
                      </m:sub>
                    </m:sSub>
                  </m:oMath>
                </a14:m>
                <a:r>
                  <a:rPr lang="zh-CN" altLang="zh-CN" dirty="0"/>
                  <a:t>；</a:t>
                </a:r>
              </a:p>
              <a:p>
                <a:pPr lvl="0"/>
                <a:r>
                  <a:rPr lang="zh-CN" altLang="zh-CN" dirty="0"/>
                  <a:t>沿</a:t>
                </a:r>
                <a14:m>
                  <m:oMath xmlns:m="http://schemas.openxmlformats.org/officeDocument/2006/math">
                    <m:r>
                      <m:rPr>
                        <m:sty m:val="p"/>
                      </m:rPr>
                      <a:rPr lang="en-US" altLang="zh-CN"/>
                      <m:t>V</m:t>
                    </m:r>
                  </m:oMath>
                </a14:m>
                <a:r>
                  <a:rPr lang="zh-CN" altLang="zh-CN" dirty="0"/>
                  <a:t>的镜面反射方向</a:t>
                </a:r>
                <a:r>
                  <a:rPr lang="en-US" altLang="zh-CN" dirty="0"/>
                  <a:t>R</a:t>
                </a:r>
                <a:r>
                  <a:rPr lang="zh-CN" altLang="zh-CN" dirty="0"/>
                  <a:t>入射的环境光</a:t>
                </a:r>
                <a14:m>
                  <m:oMath xmlns:m="http://schemas.openxmlformats.org/officeDocument/2006/math">
                    <m:sSub>
                      <m:sSubPr>
                        <m:ctrlPr>
                          <a:rPr lang="zh-CN" altLang="zh-CN" i="1"/>
                        </m:ctrlPr>
                      </m:sSubPr>
                      <m:e>
                        <m:r>
                          <m:rPr>
                            <m:sty m:val="p"/>
                          </m:rPr>
                          <a:rPr lang="en-US" altLang="zh-CN"/>
                          <m:t>I</m:t>
                        </m:r>
                      </m:e>
                      <m:sub>
                        <m:r>
                          <m:rPr>
                            <m:sty m:val="p"/>
                          </m:rPr>
                          <a:rPr lang="en-US" altLang="zh-CN"/>
                          <m:t>s</m:t>
                        </m:r>
                      </m:sub>
                    </m:sSub>
                  </m:oMath>
                </a14:m>
                <a:r>
                  <a:rPr lang="zh-CN" altLang="zh-CN" dirty="0"/>
                  <a:t>在表面产生的镜面反射光；</a:t>
                </a:r>
              </a:p>
              <a:p>
                <a:pPr lvl="0"/>
                <a:r>
                  <a:rPr lang="zh-CN" altLang="zh-CN" dirty="0"/>
                  <a:t>沿</a:t>
                </a:r>
                <a:r>
                  <a:rPr lang="en-US" altLang="zh-CN" dirty="0"/>
                  <a:t>V</a:t>
                </a:r>
                <a:r>
                  <a:rPr lang="zh-CN" altLang="zh-CN" dirty="0"/>
                  <a:t>的规则透射方向</a:t>
                </a:r>
                <a:r>
                  <a:rPr lang="en-US" altLang="zh-CN" dirty="0"/>
                  <a:t>T</a:t>
                </a:r>
                <a:r>
                  <a:rPr lang="zh-CN" altLang="zh-CN" dirty="0"/>
                  <a:t>入射的环境光</a:t>
                </a:r>
                <a14:m>
                  <m:oMath xmlns:m="http://schemas.openxmlformats.org/officeDocument/2006/math">
                    <m:sSub>
                      <m:sSubPr>
                        <m:ctrlPr>
                          <a:rPr lang="zh-CN" altLang="zh-CN" i="1"/>
                        </m:ctrlPr>
                      </m:sSubPr>
                      <m:e>
                        <m:r>
                          <m:rPr>
                            <m:sty m:val="p"/>
                          </m:rPr>
                          <a:rPr lang="en-US" altLang="zh-CN"/>
                          <m:t>I</m:t>
                        </m:r>
                      </m:e>
                      <m:sub>
                        <m:r>
                          <m:rPr>
                            <m:sty m:val="p"/>
                          </m:rPr>
                          <a:rPr lang="en-US" altLang="zh-CN"/>
                          <m:t>t</m:t>
                        </m:r>
                      </m:sub>
                    </m:sSub>
                  </m:oMath>
                </a14:m>
                <a:r>
                  <a:rPr lang="zh-CN" altLang="zh-CN" dirty="0"/>
                  <a:t>通过投射在表面上产生的规则投射光。</a:t>
                </a:r>
              </a:p>
              <a:p>
                <a:r>
                  <a:rPr lang="zh-CN" altLang="zh-CN" dirty="0"/>
                  <a:t>在此基础上发展起来的光线跟踪算法目前已经成了工业渲染的必备工具，由于这种方法可以获得多次反射和折射的效果，因此得到的光照效果更为真实。</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4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552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32500" lnSpcReduction="20000"/>
          </a:bodyPr>
          <a:lstStyle/>
          <a:p>
            <a:r>
              <a:rPr lang="zh-CN" altLang="zh-CN" dirty="0" smtClean="0"/>
              <a:t>光源</a:t>
            </a:r>
            <a:r>
              <a:rPr lang="en-US" altLang="zh-CN" dirty="0"/>
              <a:t>	</a:t>
            </a:r>
            <a:endParaRPr lang="zh-CN" altLang="zh-CN" dirty="0"/>
          </a:p>
          <a:p>
            <a:pPr lvl="1"/>
            <a:r>
              <a:rPr lang="zh-CN" altLang="zh-CN" dirty="0"/>
              <a:t>点光源</a:t>
            </a:r>
          </a:p>
          <a:p>
            <a:pPr lvl="1"/>
            <a:r>
              <a:rPr lang="zh-CN" altLang="zh-CN" dirty="0"/>
              <a:t>聚光灯</a:t>
            </a:r>
          </a:p>
          <a:p>
            <a:pPr lvl="1"/>
            <a:r>
              <a:rPr lang="zh-CN" altLang="zh-CN" dirty="0"/>
              <a:t>平行光</a:t>
            </a:r>
          </a:p>
          <a:p>
            <a:pPr lvl="1"/>
            <a:r>
              <a:rPr lang="zh-CN" altLang="zh-CN" dirty="0"/>
              <a:t>面光源</a:t>
            </a:r>
          </a:p>
          <a:p>
            <a:r>
              <a:rPr lang="zh-CN" altLang="zh-CN" dirty="0"/>
              <a:t>局部光照明模型</a:t>
            </a:r>
          </a:p>
          <a:p>
            <a:pPr lvl="1"/>
            <a:r>
              <a:rPr lang="zh-CN" altLang="zh-CN" dirty="0"/>
              <a:t>环境光</a:t>
            </a:r>
          </a:p>
          <a:p>
            <a:pPr lvl="1"/>
            <a:r>
              <a:rPr lang="zh-CN" altLang="zh-CN" dirty="0"/>
              <a:t>漫反射光</a:t>
            </a:r>
          </a:p>
          <a:p>
            <a:pPr lvl="1"/>
            <a:r>
              <a:rPr lang="zh-CN" altLang="zh-CN" dirty="0"/>
              <a:t>镜面高光</a:t>
            </a:r>
          </a:p>
          <a:p>
            <a:pPr lvl="1"/>
            <a:r>
              <a:rPr lang="zh-CN" altLang="zh-CN" dirty="0"/>
              <a:t>发射光</a:t>
            </a:r>
          </a:p>
          <a:p>
            <a:pPr lvl="1"/>
            <a:r>
              <a:rPr lang="zh-CN" altLang="zh-CN" dirty="0"/>
              <a:t>局部光照明合成算法</a:t>
            </a:r>
          </a:p>
          <a:p>
            <a:pPr lvl="1"/>
            <a:r>
              <a:rPr lang="zh-CN" altLang="zh-CN" dirty="0"/>
              <a:t>其它光照明模型</a:t>
            </a:r>
          </a:p>
          <a:p>
            <a:r>
              <a:rPr lang="zh-CN" altLang="zh-CN" dirty="0"/>
              <a:t>全局光照明模型</a:t>
            </a:r>
          </a:p>
          <a:p>
            <a:pPr lvl="1"/>
            <a:r>
              <a:rPr lang="en-US" altLang="zh-CN" dirty="0" err="1"/>
              <a:t>Whitted</a:t>
            </a:r>
            <a:r>
              <a:rPr lang="zh-CN" altLang="zh-CN" dirty="0"/>
              <a:t>全局光照明模型</a:t>
            </a:r>
          </a:p>
          <a:p>
            <a:pPr lvl="1"/>
            <a:r>
              <a:rPr lang="zh-CN" altLang="zh-CN" dirty="0"/>
              <a:t>渲染方程</a:t>
            </a:r>
          </a:p>
          <a:p>
            <a:pPr lvl="1"/>
            <a:r>
              <a:rPr lang="zh-CN" altLang="zh-CN" dirty="0"/>
              <a:t>环境遮挡</a:t>
            </a:r>
          </a:p>
          <a:p>
            <a:r>
              <a:rPr lang="zh-CN" altLang="zh-CN" dirty="0"/>
              <a:t>纹理</a:t>
            </a:r>
            <a:r>
              <a:rPr lang="en-US" altLang="zh-CN" dirty="0"/>
              <a:t>	</a:t>
            </a:r>
            <a:endParaRPr lang="zh-CN" altLang="zh-CN" dirty="0"/>
          </a:p>
          <a:p>
            <a:pPr lvl="1"/>
            <a:r>
              <a:rPr lang="zh-CN" altLang="zh-CN" dirty="0"/>
              <a:t>纹理映射的原理</a:t>
            </a:r>
          </a:p>
          <a:p>
            <a:pPr lvl="1"/>
            <a:r>
              <a:rPr lang="zh-CN" altLang="zh-CN" dirty="0"/>
              <a:t>光照贴图</a:t>
            </a:r>
            <a:r>
              <a:rPr lang="en-US" altLang="zh-CN" dirty="0"/>
              <a:t>	</a:t>
            </a:r>
            <a:endParaRPr lang="zh-CN" altLang="zh-CN" dirty="0"/>
          </a:p>
          <a:p>
            <a:pPr lvl="1"/>
            <a:r>
              <a:rPr lang="zh-CN" altLang="zh-CN" dirty="0"/>
              <a:t>纹理的其他应用</a:t>
            </a:r>
          </a:p>
          <a:p>
            <a:endParaRPr lang="zh-CN" altLang="en-US" dirty="0"/>
          </a:p>
        </p:txBody>
      </p:sp>
    </p:spTree>
    <p:extLst>
      <p:ext uri="{BB962C8B-B14F-4D97-AF65-F5344CB8AC3E}">
        <p14:creationId xmlns:p14="http://schemas.microsoft.com/office/powerpoint/2010/main" val="157773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61" name="Picture 1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34330" y="1509784"/>
            <a:ext cx="5275339" cy="2774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46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辐射度算法是继光线跟踪算法之后真实感图形绘制的又一重要</a:t>
            </a:r>
            <a:r>
              <a:rPr lang="zh-CN" altLang="zh-CN" dirty="0" smtClean="0"/>
              <a:t>算法</a:t>
            </a:r>
            <a:endParaRPr lang="en-US" altLang="zh-CN" dirty="0" smtClean="0"/>
          </a:p>
          <a:p>
            <a:r>
              <a:rPr lang="zh-CN" altLang="zh-CN" dirty="0" smtClean="0"/>
              <a:t>与</a:t>
            </a:r>
            <a:r>
              <a:rPr lang="zh-CN" altLang="zh-CN" dirty="0"/>
              <a:t>光线跟踪算法相比，辐射度算法对于景物表面漫射光的模拟更精确，且对于给定场景，其光能分布只需计算一次，这使得它更适合于需要实时绘制的</a:t>
            </a:r>
            <a:r>
              <a:rPr lang="zh-CN" altLang="zh-CN" dirty="0" smtClean="0"/>
              <a:t>场合</a:t>
            </a:r>
            <a:endParaRPr lang="en-US" altLang="zh-CN" dirty="0" smtClean="0"/>
          </a:p>
          <a:p>
            <a:r>
              <a:rPr lang="zh-CN" altLang="zh-CN" dirty="0" smtClean="0"/>
              <a:t>另外</a:t>
            </a:r>
            <a:r>
              <a:rPr lang="zh-CN" altLang="zh-CN" dirty="0"/>
              <a:t>辐射度算法很容易处理面光源，因此能自然地生成软</a:t>
            </a:r>
            <a:r>
              <a:rPr lang="zh-CN" altLang="zh-CN" dirty="0" smtClean="0"/>
              <a:t>影</a:t>
            </a:r>
            <a:endParaRPr lang="en-US" altLang="zh-CN" dirty="0" smtClean="0"/>
          </a:p>
          <a:p>
            <a:r>
              <a:rPr lang="zh-CN" altLang="zh-CN" dirty="0" smtClean="0"/>
              <a:t>然而</a:t>
            </a:r>
            <a:r>
              <a:rPr lang="zh-CN" altLang="zh-CN" dirty="0"/>
              <a:t>，经典辐射度算法只适用于理想漫反射场景，它很难模拟镜面反射和投射现象。 </a:t>
            </a:r>
          </a:p>
          <a:p>
            <a:endParaRPr lang="zh-CN" altLang="en-US" dirty="0"/>
          </a:p>
        </p:txBody>
      </p:sp>
    </p:spTree>
    <p:extLst>
      <p:ext uri="{BB962C8B-B14F-4D97-AF65-F5344CB8AC3E}">
        <p14:creationId xmlns:p14="http://schemas.microsoft.com/office/powerpoint/2010/main" val="17143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渲染</a:t>
            </a:r>
            <a:r>
              <a:rPr lang="zh-CN" altLang="zh-CN" b="1" dirty="0" smtClean="0"/>
              <a:t>方程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r>
                  <a:rPr lang="zh-CN" altLang="zh-CN" dirty="0" smtClean="0"/>
                  <a:t>对于</a:t>
                </a:r>
                <a:r>
                  <a:rPr lang="zh-CN" altLang="zh-CN" dirty="0"/>
                  <a:t>体数据的渲染（比如云、毛发等），</a:t>
                </a:r>
                <a:r>
                  <a:rPr lang="en-US" altLang="zh-CN" dirty="0" err="1"/>
                  <a:t>Kajia</a:t>
                </a:r>
                <a:r>
                  <a:rPr lang="en-US" altLang="zh-CN" dirty="0"/>
                  <a:t> </a:t>
                </a:r>
                <a:r>
                  <a:rPr lang="zh-CN" altLang="zh-CN" dirty="0"/>
                  <a:t>在</a:t>
                </a:r>
                <a:r>
                  <a:rPr lang="en-US" altLang="zh-CN" dirty="0"/>
                  <a:t> 1986 </a:t>
                </a:r>
                <a:r>
                  <a:rPr lang="zh-CN" altLang="zh-CN" dirty="0"/>
                  <a:t>年提出了渲染方程 </a:t>
                </a:r>
                <a:r>
                  <a:rPr lang="en-US" altLang="zh-CN" dirty="0"/>
                  <a:t>(rendering equation) </a:t>
                </a:r>
                <a:r>
                  <a:rPr lang="zh-CN" altLang="zh-CN" dirty="0"/>
                  <a:t>： </a:t>
                </a:r>
              </a:p>
              <a:p>
                <a14:m>
                  <m:oMath xmlns:m="http://schemas.openxmlformats.org/officeDocument/2006/math">
                    <m:sSub>
                      <m:sSubPr>
                        <m:ctrlPr>
                          <a:rPr lang="zh-CN" altLang="zh-CN" i="1"/>
                        </m:ctrlPr>
                      </m:sSubPr>
                      <m:e>
                        <m:r>
                          <m:rPr>
                            <m:sty m:val="p"/>
                          </m:rPr>
                          <a:rPr lang="en-US" altLang="zh-CN"/>
                          <m:t>L</m:t>
                        </m:r>
                      </m:e>
                      <m:sub>
                        <m:r>
                          <a:rPr lang="en-US" altLang="zh-CN"/>
                          <m:t>0</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a:rPr lang="en-US" altLang="zh-CN"/>
                              <m:t>0</m:t>
                            </m:r>
                          </m:sub>
                        </m:sSub>
                      </m:e>
                    </m:d>
                    <m:r>
                      <a:rPr lang="en-US" altLang="zh-CN"/>
                      <m:t>=</m:t>
                    </m:r>
                    <m:sSub>
                      <m:sSubPr>
                        <m:ctrlPr>
                          <a:rPr lang="zh-CN" altLang="zh-CN" i="1"/>
                        </m:ctrlPr>
                      </m:sSubPr>
                      <m:e>
                        <m:r>
                          <m:rPr>
                            <m:sty m:val="p"/>
                          </m:rPr>
                          <a:rPr lang="en-US" altLang="zh-CN"/>
                          <m:t>L</m:t>
                        </m:r>
                      </m:e>
                      <m:sub>
                        <m:r>
                          <m:rPr>
                            <m:sty m:val="p"/>
                          </m:rPr>
                          <a:rPr lang="en-US" altLang="zh-CN"/>
                          <m:t>e</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a:rPr lang="en-US" altLang="zh-CN"/>
                              <m:t>0</m:t>
                            </m:r>
                          </m:sub>
                        </m:sSub>
                      </m:e>
                    </m:d>
                    <m:r>
                      <a:rPr lang="en-US" altLang="zh-CN"/>
                      <m:t>+</m:t>
                    </m:r>
                    <m:nary>
                      <m:naryPr>
                        <m:limLoc m:val="undOvr"/>
                        <m:subHide m:val="on"/>
                        <m:supHide m:val="on"/>
                        <m:ctrlPr>
                          <a:rPr lang="zh-CN" altLang="zh-CN" i="1"/>
                        </m:ctrlPr>
                      </m:naryPr>
                      <m:sub/>
                      <m:sup/>
                      <m:e>
                        <m:sSub>
                          <m:sSubPr>
                            <m:ctrlPr>
                              <a:rPr lang="zh-CN" altLang="zh-CN" i="1"/>
                            </m:ctrlPr>
                          </m:sSubPr>
                          <m:e>
                            <m:r>
                              <m:rPr>
                                <m:sty m:val="p"/>
                              </m:rPr>
                              <a:rPr lang="en-US" altLang="zh-CN"/>
                              <m:t>f</m:t>
                            </m:r>
                          </m:e>
                          <m:sub>
                            <m:r>
                              <m:rPr>
                                <m:sty m:val="p"/>
                              </m:rPr>
                              <a:rPr lang="en-US" altLang="zh-CN"/>
                              <m:t>r</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sSub>
                              <m:sSubPr>
                                <m:ctrlPr>
                                  <a:rPr lang="zh-CN" altLang="zh-CN" i="1"/>
                                </m:ctrlPr>
                              </m:sSubPr>
                              <m:e>
                                <m:r>
                                  <m:rPr>
                                    <m:sty m:val="p"/>
                                  </m:rPr>
                                  <a:rPr lang="en-US" altLang="zh-CN"/>
                                  <m:t>w</m:t>
                                </m:r>
                              </m:e>
                              <m:sub>
                                <m:r>
                                  <a:rPr lang="en-US" altLang="zh-CN"/>
                                  <m:t>0</m:t>
                                </m:r>
                              </m:sub>
                            </m:sSub>
                          </m:e>
                        </m:d>
                        <m:sSub>
                          <m:sSubPr>
                            <m:ctrlPr>
                              <a:rPr lang="zh-CN" altLang="zh-CN" i="1"/>
                            </m:ctrlPr>
                          </m:sSubPr>
                          <m:e>
                            <m:r>
                              <m:rPr>
                                <m:sty m:val="p"/>
                              </m:rPr>
                              <a:rPr lang="en-US" altLang="zh-CN"/>
                              <m:t>L</m:t>
                            </m:r>
                          </m:e>
                          <m:sub>
                            <m:r>
                              <m:rPr>
                                <m:sty m:val="p"/>
                              </m:rPr>
                              <a:rPr lang="en-US" altLang="zh-CN"/>
                              <m:t>i</m:t>
                            </m:r>
                          </m:sub>
                        </m:sSub>
                        <m:r>
                          <a:rPr lang="en-US" altLang="zh-CN"/>
                          <m:t>(</m:t>
                        </m:r>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e>
                    </m:nary>
                    <m:r>
                      <a:rPr lang="en-US" altLang="zh-CN"/>
                      <m:t>)(</m:t>
                    </m:r>
                    <m:r>
                      <m:rPr>
                        <m:sty m:val="p"/>
                      </m:rPr>
                      <a:rPr lang="en-US" altLang="zh-CN"/>
                      <m:t>n</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box>
                      <m:boxPr>
                        <m:diff m:val="on"/>
                        <m:ctrlPr>
                          <a:rPr lang="zh-CN" altLang="zh-CN" i="1"/>
                        </m:ctrlPr>
                      </m:boxPr>
                      <m:e>
                        <m:r>
                          <m:rPr>
                            <m:sty m:val="p"/>
                          </m:rPr>
                          <a:rPr lang="en-US" altLang="zh-CN"/>
                          <m:t>d</m:t>
                        </m:r>
                        <m:sSub>
                          <m:sSubPr>
                            <m:ctrlPr>
                              <a:rPr lang="zh-CN" altLang="zh-CN" i="1"/>
                            </m:ctrlPr>
                          </m:sSubPr>
                          <m:e>
                            <m:r>
                              <m:rPr>
                                <m:sty m:val="p"/>
                              </m:rPr>
                              <a:rPr lang="en-US" altLang="zh-CN"/>
                              <m:t>w</m:t>
                            </m:r>
                          </m:e>
                          <m:sub>
                            <m:r>
                              <m:rPr>
                                <m:sty m:val="p"/>
                              </m:rPr>
                              <a:rPr lang="en-US" altLang="zh-CN"/>
                              <m:t>i</m:t>
                            </m:r>
                          </m:sub>
                        </m:sSub>
                      </m:e>
                    </m:box>
                  </m:oMath>
                </a14:m>
                <a:endParaRPr lang="zh-CN" altLang="zh-CN" dirty="0"/>
              </a:p>
              <a:p>
                <a:r>
                  <a:rPr lang="zh-CN" altLang="zh-CN" dirty="0"/>
                  <a:t>其中</a:t>
                </a:r>
                <a:r>
                  <a:rPr lang="en-US" altLang="zh-CN" dirty="0"/>
                  <a:t>x </a:t>
                </a:r>
                <a:r>
                  <a:rPr lang="zh-CN" altLang="zh-CN" dirty="0"/>
                  <a:t>表示入射点；</a:t>
                </a:r>
                <a14:m>
                  <m:oMath xmlns:m="http://schemas.openxmlformats.org/officeDocument/2006/math">
                    <m:sSub>
                      <m:sSubPr>
                        <m:ctrlPr>
                          <a:rPr lang="zh-CN" altLang="zh-CN" i="1"/>
                        </m:ctrlPr>
                      </m:sSubPr>
                      <m:e>
                        <m:r>
                          <m:rPr>
                            <m:sty m:val="p"/>
                          </m:rPr>
                          <a:rPr lang="en-US" altLang="zh-CN"/>
                          <m:t>L</m:t>
                        </m:r>
                      </m:e>
                      <m:sub>
                        <m:r>
                          <a:rPr lang="en-US" altLang="zh-CN"/>
                          <m:t>0</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a:rPr lang="en-US" altLang="zh-CN"/>
                              <m:t>0</m:t>
                            </m:r>
                          </m:sub>
                        </m:sSub>
                      </m:e>
                    </m:d>
                  </m:oMath>
                </a14:m>
                <a:r>
                  <a:rPr lang="zh-CN" altLang="zh-CN" dirty="0"/>
                  <a:t>即从物体表面</a:t>
                </a:r>
                <a:r>
                  <a:rPr lang="en-US" altLang="zh-CN" dirty="0"/>
                  <a:t> x</a:t>
                </a:r>
                <a:r>
                  <a:rPr lang="zh-CN" altLang="zh-CN" dirty="0"/>
                  <a:t>点，沿方向 </a:t>
                </a:r>
                <a14:m>
                  <m:oMath xmlns:m="http://schemas.openxmlformats.org/officeDocument/2006/math">
                    <m:sSub>
                      <m:sSubPr>
                        <m:ctrlPr>
                          <a:rPr lang="zh-CN" altLang="zh-CN" i="1"/>
                        </m:ctrlPr>
                      </m:sSubPr>
                      <m:e>
                        <m:r>
                          <m:rPr>
                            <m:sty m:val="p"/>
                          </m:rPr>
                          <a:rPr lang="en-US" altLang="zh-CN"/>
                          <m:t>w</m:t>
                        </m:r>
                      </m:e>
                      <m:sub>
                        <m:r>
                          <a:rPr lang="en-US" altLang="zh-CN"/>
                          <m:t>0</m:t>
                        </m:r>
                      </m:sub>
                    </m:sSub>
                  </m:oMath>
                </a14:m>
                <a:r>
                  <a:rPr lang="zh-CN" altLang="zh-CN" dirty="0"/>
                  <a:t>反射的光强； </a:t>
                </a:r>
                <a14:m>
                  <m:oMath xmlns:m="http://schemas.openxmlformats.org/officeDocument/2006/math">
                    <m:sSub>
                      <m:sSubPr>
                        <m:ctrlPr>
                          <a:rPr lang="zh-CN" altLang="zh-CN" i="1"/>
                        </m:ctrlPr>
                      </m:sSubPr>
                      <m:e>
                        <m:r>
                          <m:rPr>
                            <m:sty m:val="p"/>
                          </m:rPr>
                          <a:rPr lang="en-US" altLang="zh-CN"/>
                          <m:t>L</m:t>
                        </m:r>
                      </m:e>
                      <m:sub>
                        <m:r>
                          <m:rPr>
                            <m:sty m:val="p"/>
                          </m:rPr>
                          <a:rPr lang="en-US" altLang="zh-CN"/>
                          <m:t>e</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a:rPr lang="en-US" altLang="zh-CN"/>
                              <m:t>0</m:t>
                            </m:r>
                          </m:sub>
                        </m:sSub>
                      </m:e>
                    </m:d>
                  </m:oMath>
                </a14:m>
                <a:r>
                  <a:rPr lang="en-US" altLang="zh-CN" dirty="0"/>
                  <a:t> </a:t>
                </a:r>
                <a:r>
                  <a:rPr lang="zh-CN" altLang="zh-CN" dirty="0"/>
                  <a:t>表示从物体表面</a:t>
                </a:r>
                <a:r>
                  <a:rPr lang="en-US" altLang="zh-CN" dirty="0"/>
                  <a:t> x</a:t>
                </a:r>
                <a:r>
                  <a:rPr lang="zh-CN" altLang="zh-CN" dirty="0"/>
                  <a:t>以方向 </a:t>
                </a:r>
                <a14:m>
                  <m:oMath xmlns:m="http://schemas.openxmlformats.org/officeDocument/2006/math">
                    <m:sSub>
                      <m:sSubPr>
                        <m:ctrlPr>
                          <a:rPr lang="zh-CN" altLang="zh-CN" i="1"/>
                        </m:ctrlPr>
                      </m:sSubPr>
                      <m:e>
                        <m:r>
                          <m:rPr>
                            <m:sty m:val="p"/>
                          </m:rPr>
                          <a:rPr lang="en-US" altLang="zh-CN"/>
                          <m:t>w</m:t>
                        </m:r>
                      </m:e>
                      <m:sub>
                        <m:r>
                          <a:rPr lang="en-US" altLang="zh-CN"/>
                          <m:t>0</m:t>
                        </m:r>
                      </m:sub>
                    </m:sSub>
                  </m:oMath>
                </a14:m>
                <a:r>
                  <a:rPr lang="zh-CN" altLang="zh-CN" dirty="0"/>
                  <a:t>发射出去光强，该值仅对自发光体有效；</a:t>
                </a:r>
                <a14:m>
                  <m:oMath xmlns:m="http://schemas.openxmlformats.org/officeDocument/2006/math">
                    <m:sSub>
                      <m:sSubPr>
                        <m:ctrlPr>
                          <a:rPr lang="zh-CN" altLang="zh-CN" i="1"/>
                        </m:ctrlPr>
                      </m:sSubPr>
                      <m:e>
                        <m:r>
                          <m:rPr>
                            <m:sty m:val="p"/>
                          </m:rPr>
                          <a:rPr lang="en-US" altLang="zh-CN"/>
                          <m:t>f</m:t>
                        </m:r>
                      </m:e>
                      <m:sub>
                        <m:r>
                          <m:rPr>
                            <m:sty m:val="p"/>
                          </m:rPr>
                          <a:rPr lang="en-US" altLang="zh-CN"/>
                          <m:t>r</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sSub>
                          <m:sSubPr>
                            <m:ctrlPr>
                              <a:rPr lang="zh-CN" altLang="zh-CN" i="1"/>
                            </m:ctrlPr>
                          </m:sSubPr>
                          <m:e>
                            <m:r>
                              <m:rPr>
                                <m:sty m:val="p"/>
                              </m:rPr>
                              <a:rPr lang="en-US" altLang="zh-CN"/>
                              <m:t>w</m:t>
                            </m:r>
                          </m:e>
                          <m:sub>
                            <m:r>
                              <a:rPr lang="en-US" altLang="zh-CN"/>
                              <m:t>0</m:t>
                            </m:r>
                          </m:sub>
                        </m:sSub>
                      </m:e>
                    </m:d>
                  </m:oMath>
                </a14:m>
                <a:r>
                  <a:rPr lang="zh-CN" altLang="zh-CN" dirty="0"/>
                  <a:t>为入射光线方向为</a:t>
                </a:r>
                <a14:m>
                  <m:oMath xmlns:m="http://schemas.openxmlformats.org/officeDocument/2006/math">
                    <m:sSub>
                      <m:sSubPr>
                        <m:ctrlPr>
                          <a:rPr lang="zh-CN" altLang="zh-CN" i="1"/>
                        </m:ctrlPr>
                      </m:sSubPr>
                      <m:e>
                        <m:r>
                          <m:rPr>
                            <m:sty m:val="p"/>
                          </m:rPr>
                          <a:rPr lang="en-US" altLang="zh-CN"/>
                          <m:t>w</m:t>
                        </m:r>
                      </m:e>
                      <m:sub>
                        <m:r>
                          <m:rPr>
                            <m:sty m:val="p"/>
                          </m:rPr>
                          <a:rPr lang="en-US" altLang="zh-CN"/>
                          <m:t>i</m:t>
                        </m:r>
                      </m:sub>
                    </m:sSub>
                  </m:oMath>
                </a14:m>
                <a:r>
                  <a:rPr lang="en-US" altLang="zh-CN" dirty="0"/>
                  <a:t> </a:t>
                </a:r>
                <a:r>
                  <a:rPr lang="zh-CN" altLang="zh-CN" dirty="0"/>
                  <a:t>照射到点</a:t>
                </a:r>
                <a:r>
                  <a:rPr lang="en-US" altLang="zh-CN" dirty="0"/>
                  <a:t> x</a:t>
                </a:r>
                <a:r>
                  <a:rPr lang="zh-CN" altLang="zh-CN" dirty="0"/>
                  <a:t>上，然后从 </a:t>
                </a:r>
                <a14:m>
                  <m:oMath xmlns:m="http://schemas.openxmlformats.org/officeDocument/2006/math">
                    <m:sSub>
                      <m:sSubPr>
                        <m:ctrlPr>
                          <a:rPr lang="zh-CN" altLang="zh-CN" i="1"/>
                        </m:ctrlPr>
                      </m:sSubPr>
                      <m:e>
                        <m:r>
                          <m:rPr>
                            <m:sty m:val="p"/>
                          </m:rPr>
                          <a:rPr lang="en-US" altLang="zh-CN"/>
                          <m:t>w</m:t>
                        </m:r>
                      </m:e>
                      <m:sub>
                        <m:r>
                          <a:rPr lang="en-US" altLang="zh-CN"/>
                          <m:t>0</m:t>
                        </m:r>
                      </m:sub>
                    </m:sSub>
                  </m:oMath>
                </a14:m>
                <a:r>
                  <a:rPr lang="zh-CN" altLang="zh-CN" dirty="0"/>
                  <a:t>方向反射出去的 </a:t>
                </a:r>
                <a:r>
                  <a:rPr lang="en-US" altLang="zh-CN" dirty="0"/>
                  <a:t>BRDF</a:t>
                </a:r>
                <a:r>
                  <a:rPr lang="zh-CN" altLang="zh-CN" dirty="0"/>
                  <a:t>值（</a:t>
                </a:r>
                <a:r>
                  <a:rPr lang="en-US" altLang="zh-CN" dirty="0"/>
                  <a:t>Bidirectional Reflectance Distribution Function</a:t>
                </a:r>
                <a:r>
                  <a:rPr lang="zh-CN" altLang="zh-CN" dirty="0"/>
                  <a:t>，即双向反射分布函数）；</a:t>
                </a:r>
                <a14:m>
                  <m:oMath xmlns:m="http://schemas.openxmlformats.org/officeDocument/2006/math">
                    <m:sSub>
                      <m:sSubPr>
                        <m:ctrlPr>
                          <a:rPr lang="zh-CN" altLang="zh-CN" i="1"/>
                        </m:ctrlPr>
                      </m:sSubPr>
                      <m:e>
                        <m:r>
                          <m:rPr>
                            <m:sty m:val="p"/>
                          </m:rPr>
                          <a:rPr lang="en-US" altLang="zh-CN"/>
                          <m:t>L</m:t>
                        </m:r>
                      </m:e>
                      <m:sub>
                        <m:r>
                          <m:rPr>
                            <m:sty m:val="p"/>
                          </m:rPr>
                          <a:rPr lang="en-US" altLang="zh-CN"/>
                          <m:t>i</m:t>
                        </m:r>
                      </m:sub>
                    </m:sSub>
                    <m:r>
                      <a:rPr lang="en-US" altLang="zh-CN"/>
                      <m:t>(</m:t>
                    </m:r>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oMath>
                </a14:m>
                <a:r>
                  <a:rPr lang="en-US" altLang="zh-CN" dirty="0"/>
                  <a:t> </a:t>
                </a:r>
                <a:r>
                  <a:rPr lang="zh-CN" altLang="zh-CN" dirty="0"/>
                  <a:t>为入射方向为</a:t>
                </a:r>
                <a14:m>
                  <m:oMath xmlns:m="http://schemas.openxmlformats.org/officeDocument/2006/math">
                    <m:sSub>
                      <m:sSubPr>
                        <m:ctrlPr>
                          <a:rPr lang="zh-CN" altLang="zh-CN" i="1"/>
                        </m:ctrlPr>
                      </m:sSubPr>
                      <m:e>
                        <m:r>
                          <m:rPr>
                            <m:sty m:val="p"/>
                          </m:rPr>
                          <a:rPr lang="en-US" altLang="zh-CN"/>
                          <m:t>w</m:t>
                        </m:r>
                      </m:e>
                      <m:sub>
                        <m:r>
                          <m:rPr>
                            <m:sty m:val="p"/>
                          </m:rPr>
                          <a:rPr lang="en-US" altLang="zh-CN"/>
                          <m:t>i</m:t>
                        </m:r>
                      </m:sub>
                    </m:sSub>
                  </m:oMath>
                </a14:m>
                <a:r>
                  <a:rPr lang="zh-CN" altLang="zh-CN" dirty="0"/>
                  <a:t>，照射到点</a:t>
                </a:r>
                <a:r>
                  <a:rPr lang="en-US" altLang="zh-CN" dirty="0"/>
                  <a:t> x</a:t>
                </a:r>
                <a:r>
                  <a:rPr lang="zh-CN" altLang="zh-CN" dirty="0"/>
                  <a:t>上入射光强；</a:t>
                </a:r>
                <a:r>
                  <a:rPr lang="en-US" altLang="zh-CN" dirty="0"/>
                  <a:t> n</a:t>
                </a:r>
                <a:r>
                  <a:rPr lang="zh-CN" altLang="zh-CN" dirty="0"/>
                  <a:t>表示点</a:t>
                </a:r>
                <a:r>
                  <a:rPr lang="en-US" altLang="zh-CN" dirty="0"/>
                  <a:t> x</a:t>
                </a:r>
                <a:r>
                  <a:rPr lang="zh-CN" altLang="zh-CN" dirty="0"/>
                  <a:t>处的法向量。然后对入射方向进行积分（因为散射光线入射的方向是四面八方的，积分的意义是对每个方向进行一遍计算后进行累加），计算的结果进入人眼的辐射率。 </a:t>
                </a:r>
              </a:p>
              <a:p>
                <a:r>
                  <a:rPr lang="zh-CN" altLang="zh-CN" dirty="0"/>
                  <a:t>对于单个点光源照射到不会自发光的物体上，公式可以简化为：</a:t>
                </a:r>
              </a:p>
              <a:p>
                <a14:m>
                  <m:oMath xmlns:m="http://schemas.openxmlformats.org/officeDocument/2006/math">
                    <m:sSub>
                      <m:sSubPr>
                        <m:ctrlPr>
                          <a:rPr lang="zh-CN" altLang="zh-CN" i="1"/>
                        </m:ctrlPr>
                      </m:sSubPr>
                      <m:e>
                        <m:r>
                          <m:rPr>
                            <m:sty m:val="p"/>
                          </m:rPr>
                          <a:rPr lang="en-US" altLang="zh-CN"/>
                          <m:t>L</m:t>
                        </m:r>
                      </m:e>
                      <m:sub>
                        <m:r>
                          <a:rPr lang="en-US" altLang="zh-CN"/>
                          <m:t>0</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a:rPr lang="en-US" altLang="zh-CN"/>
                              <m:t>0</m:t>
                            </m:r>
                          </m:sub>
                        </m:sSub>
                      </m:e>
                    </m:d>
                    <m:r>
                      <a:rPr lang="en-US" altLang="zh-CN"/>
                      <m:t>=</m:t>
                    </m:r>
                    <m:sSub>
                      <m:sSubPr>
                        <m:ctrlPr>
                          <a:rPr lang="zh-CN" altLang="zh-CN" i="1"/>
                        </m:ctrlPr>
                      </m:sSubPr>
                      <m:e>
                        <m:r>
                          <m:rPr>
                            <m:sty m:val="p"/>
                          </m:rPr>
                          <a:rPr lang="en-US" altLang="zh-CN"/>
                          <m:t>f</m:t>
                        </m:r>
                      </m:e>
                      <m:sub>
                        <m:r>
                          <m:rPr>
                            <m:sty m:val="p"/>
                          </m:rPr>
                          <a:rPr lang="en-US" altLang="zh-CN"/>
                          <m:t>r</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sSub>
                          <m:sSubPr>
                            <m:ctrlPr>
                              <a:rPr lang="zh-CN" altLang="zh-CN" i="1"/>
                            </m:ctrlPr>
                          </m:sSubPr>
                          <m:e>
                            <m:r>
                              <m:rPr>
                                <m:sty m:val="p"/>
                              </m:rPr>
                              <a:rPr lang="en-US" altLang="zh-CN"/>
                              <m:t>w</m:t>
                            </m:r>
                          </m:e>
                          <m:sub>
                            <m:r>
                              <a:rPr lang="en-US" altLang="zh-CN"/>
                              <m:t>0</m:t>
                            </m:r>
                          </m:sub>
                        </m:sSub>
                      </m:e>
                    </m:d>
                    <m:sSub>
                      <m:sSubPr>
                        <m:ctrlPr>
                          <a:rPr lang="zh-CN" altLang="zh-CN" i="1"/>
                        </m:ctrlPr>
                      </m:sSubPr>
                      <m:e>
                        <m:r>
                          <m:rPr>
                            <m:sty m:val="p"/>
                          </m:rPr>
                          <a:rPr lang="en-US" altLang="zh-CN"/>
                          <m:t>L</m:t>
                        </m:r>
                      </m:e>
                      <m:sub>
                        <m:r>
                          <m:rPr>
                            <m:sty m:val="p"/>
                          </m:rPr>
                          <a:rPr lang="en-US" altLang="zh-CN"/>
                          <m:t>i</m:t>
                        </m:r>
                      </m:sub>
                    </m:sSub>
                    <m:r>
                      <a:rPr lang="en-US" altLang="zh-CN"/>
                      <m:t>(</m:t>
                    </m:r>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r>
                      <m:rPr>
                        <m:sty m:val="p"/>
                      </m:rPr>
                      <a:rPr lang="en-US" altLang="zh-CN"/>
                      <m:t>n</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oMath>
                </a14:m>
                <a:endParaRPr lang="zh-CN" altLang="zh-CN" dirty="0"/>
              </a:p>
              <a:p>
                <a:r>
                  <a:rPr lang="zh-CN" altLang="zh-CN" dirty="0"/>
                  <a:t>通常会将该公式分解为漫反射表达式和镜面反射表达式的和，对于漫反射表面，</a:t>
                </a:r>
                <a:r>
                  <a:rPr lang="en-US" altLang="zh-CN" dirty="0"/>
                  <a:t>BRDF</a:t>
                </a:r>
                <a:r>
                  <a:rPr lang="zh-CN" altLang="zh-CN" dirty="0"/>
                  <a:t>可以忽略不计，因为它总是返回某个恒定值，公式如下所示：</a:t>
                </a:r>
              </a:p>
              <a:p>
                <a14:m>
                  <m:oMath xmlns:m="http://schemas.openxmlformats.org/officeDocument/2006/math">
                    <m:sSub>
                      <m:sSubPr>
                        <m:ctrlPr>
                          <a:rPr lang="zh-CN" altLang="zh-CN" i="1"/>
                        </m:ctrlPr>
                      </m:sSubPr>
                      <m:e>
                        <m:r>
                          <m:rPr>
                            <m:sty m:val="p"/>
                          </m:rPr>
                          <a:rPr lang="en-US" altLang="zh-CN"/>
                          <m:t>L</m:t>
                        </m:r>
                      </m:e>
                      <m:sub>
                        <m:r>
                          <a:rPr lang="en-US" altLang="zh-CN"/>
                          <m:t>0</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a:rPr lang="en-US" altLang="zh-CN"/>
                              <m:t>0</m:t>
                            </m:r>
                          </m:sub>
                        </m:sSub>
                      </m:e>
                    </m:d>
                    <m:r>
                      <a:rPr lang="en-US" altLang="zh-CN"/>
                      <m:t>=</m:t>
                    </m:r>
                    <m:sSub>
                      <m:sSubPr>
                        <m:ctrlPr>
                          <a:rPr lang="zh-CN" altLang="zh-CN" i="1"/>
                        </m:ctrlPr>
                      </m:sSubPr>
                      <m:e>
                        <m:r>
                          <m:rPr>
                            <m:sty m:val="p"/>
                          </m:rPr>
                          <a:rPr lang="en-US" altLang="zh-CN"/>
                          <m:t>I</m:t>
                        </m:r>
                      </m:e>
                      <m:sub>
                        <m:r>
                          <m:rPr>
                            <m:sty m:val="p"/>
                          </m:rPr>
                          <a:rPr lang="en-US" altLang="zh-CN"/>
                          <m:t>d</m:t>
                        </m:r>
                      </m:sub>
                    </m:sSub>
                    <m:r>
                      <a:rPr lang="en-US" altLang="zh-CN"/>
                      <m:t>+</m:t>
                    </m:r>
                    <m:sSub>
                      <m:sSubPr>
                        <m:ctrlPr>
                          <a:rPr lang="zh-CN" altLang="zh-CN" i="1"/>
                        </m:ctrlPr>
                      </m:sSubPr>
                      <m:e>
                        <m:r>
                          <m:rPr>
                            <m:sty m:val="p"/>
                          </m:rPr>
                          <a:rPr lang="en-US" altLang="zh-CN"/>
                          <m:t>f</m:t>
                        </m:r>
                      </m:e>
                      <m:sub>
                        <m:r>
                          <m:rPr>
                            <m:sty m:val="p"/>
                          </m:rPr>
                          <a:rPr lang="en-US" altLang="zh-CN"/>
                          <m:t>rs</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sSub>
                          <m:sSubPr>
                            <m:ctrlPr>
                              <a:rPr lang="zh-CN" altLang="zh-CN" i="1"/>
                            </m:ctrlPr>
                          </m:sSubPr>
                          <m:e>
                            <m:r>
                              <m:rPr>
                                <m:sty m:val="p"/>
                              </m:rPr>
                              <a:rPr lang="en-US" altLang="zh-CN"/>
                              <m:t>w</m:t>
                            </m:r>
                          </m:e>
                          <m:sub>
                            <m:r>
                              <a:rPr lang="en-US" altLang="zh-CN"/>
                              <m:t>0</m:t>
                            </m:r>
                          </m:sub>
                        </m:sSub>
                      </m:e>
                    </m:d>
                    <m:sSub>
                      <m:sSubPr>
                        <m:ctrlPr>
                          <a:rPr lang="zh-CN" altLang="zh-CN" i="1"/>
                        </m:ctrlPr>
                      </m:sSubPr>
                      <m:e>
                        <m:r>
                          <m:rPr>
                            <m:sty m:val="p"/>
                          </m:rPr>
                          <a:rPr lang="en-US" altLang="zh-CN"/>
                          <m:t>L</m:t>
                        </m:r>
                      </m:e>
                      <m:sub>
                        <m:r>
                          <m:rPr>
                            <m:sty m:val="p"/>
                          </m:rPr>
                          <a:rPr lang="en-US" altLang="zh-CN"/>
                          <m:t>i</m:t>
                        </m:r>
                      </m:sub>
                    </m:sSub>
                    <m:r>
                      <a:rPr lang="en-US" altLang="zh-CN"/>
                      <m:t>(</m:t>
                    </m:r>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r>
                      <m:rPr>
                        <m:sty m:val="p"/>
                      </m:rPr>
                      <a:rPr lang="en-US" altLang="zh-CN"/>
                      <m:t>n</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oMath>
                </a14:m>
                <a:endParaRPr lang="zh-CN" altLang="zh-CN" dirty="0"/>
              </a:p>
              <a:p>
                <a:r>
                  <a:rPr lang="zh-CN" altLang="zh-CN" dirty="0"/>
                  <a:t>这里</a:t>
                </a:r>
                <a14:m>
                  <m:oMath xmlns:m="http://schemas.openxmlformats.org/officeDocument/2006/math">
                    <m:sSub>
                      <m:sSubPr>
                        <m:ctrlPr>
                          <a:rPr lang="zh-CN" altLang="zh-CN" i="1"/>
                        </m:ctrlPr>
                      </m:sSubPr>
                      <m:e>
                        <m:r>
                          <m:rPr>
                            <m:sty m:val="p"/>
                          </m:rPr>
                          <a:rPr lang="en-US" altLang="zh-CN"/>
                          <m:t>I</m:t>
                        </m:r>
                      </m:e>
                      <m:sub>
                        <m:r>
                          <m:rPr>
                            <m:sty m:val="p"/>
                          </m:rPr>
                          <a:rPr lang="en-US" altLang="zh-CN"/>
                          <m:t>d</m:t>
                        </m:r>
                      </m:sub>
                    </m:sSub>
                  </m:oMath>
                </a14:m>
                <a:r>
                  <a:rPr lang="zh-CN" altLang="zh-CN" dirty="0"/>
                  <a:t>表示漫反射分量，</a:t>
                </a:r>
                <a14:m>
                  <m:oMath xmlns:m="http://schemas.openxmlformats.org/officeDocument/2006/math">
                    <m:sSub>
                      <m:sSubPr>
                        <m:ctrlPr>
                          <a:rPr lang="zh-CN" altLang="zh-CN" i="1"/>
                        </m:ctrlPr>
                      </m:sSubPr>
                      <m:e>
                        <m:r>
                          <m:rPr>
                            <m:sty m:val="p"/>
                          </m:rPr>
                          <a:rPr lang="en-US" altLang="zh-CN"/>
                          <m:t>f</m:t>
                        </m:r>
                      </m:e>
                      <m:sub>
                        <m:r>
                          <m:rPr>
                            <m:sty m:val="p"/>
                          </m:rPr>
                          <a:rPr lang="en-US" altLang="zh-CN"/>
                          <m:t>rs</m:t>
                        </m:r>
                      </m:sub>
                    </m:sSub>
                    <m:d>
                      <m:dPr>
                        <m:ctrlPr>
                          <a:rPr lang="zh-CN" altLang="zh-CN" i="1"/>
                        </m:ctrlPr>
                      </m:dPr>
                      <m:e>
                        <m:r>
                          <m:rPr>
                            <m:sty m:val="p"/>
                          </m:rPr>
                          <a:rPr lang="en-US" altLang="zh-CN"/>
                          <m:t>x</m:t>
                        </m:r>
                        <m:r>
                          <a:rPr lang="en-US" altLang="zh-CN"/>
                          <m:t>,</m:t>
                        </m:r>
                        <m:sSub>
                          <m:sSubPr>
                            <m:ctrlPr>
                              <a:rPr lang="zh-CN" altLang="zh-CN" i="1"/>
                            </m:ctrlPr>
                          </m:sSubPr>
                          <m:e>
                            <m:r>
                              <m:rPr>
                                <m:sty m:val="p"/>
                              </m:rPr>
                              <a:rPr lang="en-US" altLang="zh-CN"/>
                              <m:t>w</m:t>
                            </m:r>
                          </m:e>
                          <m:sub>
                            <m:r>
                              <m:rPr>
                                <m:sty m:val="p"/>
                              </m:rPr>
                              <a:rPr lang="en-US" altLang="zh-CN"/>
                              <m:t>i</m:t>
                            </m:r>
                          </m:sub>
                        </m:sSub>
                        <m:r>
                          <a:rPr lang="en-US" altLang="zh-CN"/>
                          <m:t>,</m:t>
                        </m:r>
                        <m:sSub>
                          <m:sSubPr>
                            <m:ctrlPr>
                              <a:rPr lang="zh-CN" altLang="zh-CN" i="1"/>
                            </m:ctrlPr>
                          </m:sSubPr>
                          <m:e>
                            <m:r>
                              <m:rPr>
                                <m:sty m:val="p"/>
                              </m:rPr>
                              <a:rPr lang="en-US" altLang="zh-CN"/>
                              <m:t>w</m:t>
                            </m:r>
                          </m:e>
                          <m:sub>
                            <m:r>
                              <a:rPr lang="en-US" altLang="zh-CN"/>
                              <m:t>0</m:t>
                            </m:r>
                          </m:sub>
                        </m:sSub>
                      </m:e>
                    </m:d>
                  </m:oMath>
                </a14:m>
                <a:r>
                  <a:rPr lang="zh-CN" altLang="zh-CN" dirty="0"/>
                  <a:t>表示镜面反射的 </a:t>
                </a:r>
                <a:r>
                  <a:rPr lang="en-US" altLang="zh-CN" dirty="0"/>
                  <a:t>BRDF </a:t>
                </a:r>
                <a:r>
                  <a:rPr lang="zh-CN" altLang="zh-CN" dirty="0"/>
                  <a:t>函数。</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5566" r="-2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937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环境</a:t>
            </a:r>
            <a:r>
              <a:rPr lang="zh-CN" altLang="zh-CN" b="1" dirty="0" smtClean="0"/>
              <a:t>遮挡</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环境</a:t>
            </a:r>
            <a:r>
              <a:rPr lang="zh-CN" altLang="zh-CN" dirty="0"/>
              <a:t>遮挡</a:t>
            </a:r>
            <a:r>
              <a:rPr lang="en-US" altLang="zh-CN" dirty="0"/>
              <a:t>(Ambient occlusion)</a:t>
            </a:r>
            <a:r>
              <a:rPr lang="zh-CN" altLang="zh-CN" dirty="0"/>
              <a:t>是一种将由于遮挡关系导致的光的衰减效果加入到局部光照明算法中，以增强场景整体真实感的方法。环境遮挡是一种近似的全局光照明方法。</a:t>
            </a:r>
          </a:p>
          <a:p>
            <a:r>
              <a:rPr lang="zh-CN" altLang="zh-CN" dirty="0"/>
              <a:t>环境遮挡通过物体表面某点向外各个方向投射光线，如果射线没有遮挡地射向背景或者天空，则增加该点的亮度；否则，证明该射线方向的光线对该点的光亮度没有贡献，该点亮度减小。</a:t>
            </a:r>
          </a:p>
          <a:p>
            <a:endParaRPr lang="zh-CN" altLang="en-US" dirty="0"/>
          </a:p>
        </p:txBody>
      </p:sp>
    </p:spTree>
    <p:extLst>
      <p:ext uri="{BB962C8B-B14F-4D97-AF65-F5344CB8AC3E}">
        <p14:creationId xmlns:p14="http://schemas.microsoft.com/office/powerpoint/2010/main" val="376294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31590"/>
            <a:ext cx="5281613" cy="23098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76701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1363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smtClean="0"/>
                  <a:t>环境</a:t>
                </a:r>
                <a:r>
                  <a:rPr lang="zh-CN" altLang="zh-CN" dirty="0"/>
                  <a:t>遮挡技术可以大大增强渲染图像的真实感。它实现了由于相对环境部分可见所导致的软影效果。</a:t>
                </a:r>
              </a:p>
              <a:p>
                <a:r>
                  <a:rPr lang="zh-CN" altLang="zh-CN" dirty="0"/>
                  <a:t>环境遮挡的计算可以表述为：计算物体表面每一点</a:t>
                </a:r>
                <a:r>
                  <a:rPr lang="en-US" altLang="zh-CN" dirty="0"/>
                  <a:t>p</a:t>
                </a:r>
                <a:r>
                  <a:rPr lang="zh-CN" altLang="zh-CN" dirty="0"/>
                  <a:t>（其法线为</a:t>
                </a:r>
                <a:r>
                  <a:rPr lang="en-US" altLang="zh-CN" b="1" dirty="0"/>
                  <a:t>N</a:t>
                </a:r>
                <a:r>
                  <a:rPr lang="zh-CN" altLang="zh-CN" dirty="0"/>
                  <a:t>）上的半球</a:t>
                </a:r>
                <a14:m>
                  <m:oMath xmlns:m="http://schemas.openxmlformats.org/officeDocument/2006/math">
                    <m:r>
                      <m:rPr>
                        <m:sty m:val="p"/>
                      </m:rPr>
                      <a:rPr lang="en-US" altLang="zh-CN"/>
                      <m:t>Ω</m:t>
                    </m:r>
                  </m:oMath>
                </a14:m>
                <a:r>
                  <a:rPr lang="zh-CN" altLang="zh-CN" dirty="0"/>
                  <a:t>没有被遮挡的比例</a:t>
                </a:r>
                <a14:m>
                  <m:oMath xmlns:m="http://schemas.openxmlformats.org/officeDocument/2006/math">
                    <m:sSub>
                      <m:sSubPr>
                        <m:ctrlPr>
                          <a:rPr lang="zh-CN" altLang="zh-CN" i="1"/>
                        </m:ctrlPr>
                      </m:sSubPr>
                      <m:e>
                        <m:r>
                          <m:rPr>
                            <m:sty m:val="p"/>
                          </m:rPr>
                          <a:rPr lang="en-US" altLang="zh-CN"/>
                          <m:t>A</m:t>
                        </m:r>
                      </m:e>
                      <m:sub>
                        <m:r>
                          <m:rPr>
                            <m:sty m:val="p"/>
                          </m:rPr>
                          <a:rPr lang="en-US" altLang="zh-CN"/>
                          <m:t>p</m:t>
                        </m:r>
                      </m:sub>
                    </m:sSub>
                  </m:oMath>
                </a14:m>
                <a:r>
                  <a:rPr lang="zh-CN" altLang="zh-CN" dirty="0"/>
                  <a:t>，这可以通过对半球上的可见性对投影的立体角进行积分得到：</a:t>
                </a:r>
              </a:p>
              <a:p>
                <a14:m>
                  <m:oMath xmlns:m="http://schemas.openxmlformats.org/officeDocument/2006/math">
                    <m:sSub>
                      <m:sSubPr>
                        <m:ctrlPr>
                          <a:rPr lang="zh-CN" altLang="zh-CN" i="1"/>
                        </m:ctrlPr>
                      </m:sSubPr>
                      <m:e>
                        <m:r>
                          <m:rPr>
                            <m:sty m:val="p"/>
                          </m:rPr>
                          <a:rPr lang="en-US" altLang="zh-CN"/>
                          <m:t>A</m:t>
                        </m:r>
                      </m:e>
                      <m:sub>
                        <m:r>
                          <m:rPr>
                            <m:sty m:val="p"/>
                          </m:rPr>
                          <a:rPr lang="en-US" altLang="zh-CN"/>
                          <m:t>p</m:t>
                        </m:r>
                      </m:sub>
                    </m:sSub>
                    <m:r>
                      <a:rPr lang="en-US" altLang="zh-CN"/>
                      <m:t>=</m:t>
                    </m:r>
                    <m:nary>
                      <m:naryPr>
                        <m:limLoc m:val="subSup"/>
                        <m:ctrlPr>
                          <a:rPr lang="zh-CN" altLang="zh-CN" i="1"/>
                        </m:ctrlPr>
                      </m:naryPr>
                      <m:sub>
                        <m:r>
                          <m:rPr>
                            <m:sty m:val="p"/>
                          </m:rPr>
                          <a:rPr lang="en-US" altLang="zh-CN"/>
                          <m:t>Ω</m:t>
                        </m:r>
                      </m:sub>
                      <m:sup/>
                      <m:e>
                        <m:sSub>
                          <m:sSubPr>
                            <m:ctrlPr>
                              <a:rPr lang="zh-CN" altLang="zh-CN" i="1"/>
                            </m:ctrlPr>
                          </m:sSubPr>
                          <m:e>
                            <m:r>
                              <m:rPr>
                                <m:sty m:val="p"/>
                              </m:rPr>
                              <a:rPr lang="en-US" altLang="zh-CN"/>
                              <m:t>V</m:t>
                            </m:r>
                          </m:e>
                          <m:sub>
                            <m:r>
                              <m:rPr>
                                <m:sty m:val="p"/>
                              </m:rPr>
                              <a:rPr lang="en-US" altLang="zh-CN"/>
                              <m:t>p</m:t>
                            </m:r>
                            <m:r>
                              <a:rPr lang="en-US" altLang="zh-CN"/>
                              <m:t>,</m:t>
                            </m:r>
                            <m:r>
                              <m:rPr>
                                <m:sty m:val="p"/>
                              </m:rPr>
                              <a:rPr lang="en-US" altLang="zh-CN"/>
                              <m:t>ω</m:t>
                            </m:r>
                          </m:sub>
                        </m:sSub>
                        <m:r>
                          <a:rPr lang="en-US" altLang="zh-CN"/>
                          <m:t>(</m:t>
                        </m:r>
                        <m:r>
                          <m:rPr>
                            <m:sty m:val="p"/>
                          </m:rPr>
                          <a:rPr lang="en-US" altLang="zh-CN"/>
                          <m:t>N</m:t>
                        </m:r>
                        <m:r>
                          <a:rPr lang="en-US" altLang="zh-CN"/>
                          <m:t>·</m:t>
                        </m:r>
                      </m:e>
                    </m:nary>
                    <m:r>
                      <m:rPr>
                        <m:sty m:val="p"/>
                      </m:rPr>
                      <a:rPr lang="en-US" altLang="zh-CN"/>
                      <m:t>ω</m:t>
                    </m:r>
                    <m:r>
                      <a:rPr lang="en-US" altLang="zh-CN"/>
                      <m:t>)</m:t>
                    </m:r>
                    <m:r>
                      <m:rPr>
                        <m:sty m:val="p"/>
                      </m:rPr>
                      <a:rPr lang="en-US" altLang="zh-CN"/>
                      <m:t>dω</m:t>
                    </m:r>
                  </m:oMath>
                </a14:m>
                <a:endParaRPr lang="zh-CN" altLang="zh-CN" dirty="0"/>
              </a:p>
              <a:p>
                <a:r>
                  <a:rPr lang="zh-CN" altLang="zh-CN" dirty="0"/>
                  <a:t>这里</a:t>
                </a:r>
                <a14:m>
                  <m:oMath xmlns:m="http://schemas.openxmlformats.org/officeDocument/2006/math">
                    <m:sSub>
                      <m:sSubPr>
                        <m:ctrlPr>
                          <a:rPr lang="zh-CN" altLang="zh-CN" i="1"/>
                        </m:ctrlPr>
                      </m:sSubPr>
                      <m:e>
                        <m:r>
                          <m:rPr>
                            <m:sty m:val="p"/>
                          </m:rPr>
                          <a:rPr lang="en-US" altLang="zh-CN"/>
                          <m:t>V</m:t>
                        </m:r>
                      </m:e>
                      <m:sub>
                        <m:r>
                          <m:rPr>
                            <m:sty m:val="p"/>
                          </m:rPr>
                          <a:rPr lang="en-US" altLang="zh-CN"/>
                          <m:t>p</m:t>
                        </m:r>
                        <m:r>
                          <a:rPr lang="en-US" altLang="zh-CN"/>
                          <m:t>,</m:t>
                        </m:r>
                        <m:r>
                          <m:rPr>
                            <m:sty m:val="p"/>
                          </m:rPr>
                          <a:rPr lang="en-US" altLang="zh-CN"/>
                          <m:t>ω</m:t>
                        </m:r>
                      </m:sub>
                    </m:sSub>
                  </m:oMath>
                </a14:m>
                <a:r>
                  <a:rPr lang="zh-CN" altLang="zh-CN" dirty="0"/>
                  <a:t>就是</a:t>
                </a:r>
                <a:r>
                  <a:rPr lang="en-US" altLang="zh-CN" dirty="0"/>
                  <a:t>p</a:t>
                </a:r>
                <a:r>
                  <a:rPr lang="zh-CN" altLang="zh-CN" dirty="0"/>
                  <a:t>点处的可见性函数，当</a:t>
                </a:r>
                <a:r>
                  <a:rPr lang="en-US" altLang="zh-CN" dirty="0"/>
                  <a:t>p</a:t>
                </a:r>
                <a:r>
                  <a:rPr lang="zh-CN" altLang="zh-CN" dirty="0"/>
                  <a:t>点完全被遮挡时，</a:t>
                </a:r>
                <a14:m>
                  <m:oMath xmlns:m="http://schemas.openxmlformats.org/officeDocument/2006/math">
                    <m:sSub>
                      <m:sSubPr>
                        <m:ctrlPr>
                          <a:rPr lang="zh-CN" altLang="zh-CN" i="1"/>
                        </m:ctrlPr>
                      </m:sSubPr>
                      <m:e>
                        <m:r>
                          <m:rPr>
                            <m:sty m:val="p"/>
                          </m:rPr>
                          <a:rPr lang="en-US" altLang="zh-CN"/>
                          <m:t>V</m:t>
                        </m:r>
                      </m:e>
                      <m:sub>
                        <m:r>
                          <m:rPr>
                            <m:sty m:val="p"/>
                          </m:rPr>
                          <a:rPr lang="en-US" altLang="zh-CN"/>
                          <m:t>p</m:t>
                        </m:r>
                        <m:r>
                          <a:rPr lang="en-US" altLang="zh-CN"/>
                          <m:t>,</m:t>
                        </m:r>
                        <m:r>
                          <m:rPr>
                            <m:sty m:val="p"/>
                          </m:rPr>
                          <a:rPr lang="en-US" altLang="zh-CN"/>
                          <m:t>ω</m:t>
                        </m:r>
                      </m:sub>
                    </m:sSub>
                    <m:r>
                      <a:rPr lang="en-US" altLang="zh-CN"/>
                      <m:t>=0</m:t>
                    </m:r>
                  </m:oMath>
                </a14:m>
                <a:r>
                  <a:rPr lang="zh-CN" altLang="zh-CN" dirty="0"/>
                  <a:t>，否则为</a:t>
                </a:r>
                <a:r>
                  <a:rPr lang="en-US" altLang="zh-CN" dirty="0"/>
                  <a:t>1</a:t>
                </a:r>
                <a:r>
                  <a:rPr lang="zh-CN" altLang="zh-CN" dirty="0"/>
                  <a:t>，</a:t>
                </a:r>
                <a14:m>
                  <m:oMath xmlns:m="http://schemas.openxmlformats.org/officeDocument/2006/math">
                    <m:r>
                      <m:rPr>
                        <m:sty m:val="p"/>
                      </m:rPr>
                      <a:rPr lang="en-US" altLang="zh-CN"/>
                      <m:t>ω</m:t>
                    </m:r>
                  </m:oMath>
                </a14:m>
                <a:r>
                  <a:rPr lang="zh-CN" altLang="zh-CN" dirty="0"/>
                  <a:t>就是</a:t>
                </a:r>
                <a:r>
                  <a:rPr lang="en-US" altLang="zh-CN" dirty="0"/>
                  <a:t>p</a:t>
                </a:r>
                <a:r>
                  <a:rPr lang="zh-CN" altLang="zh-CN" dirty="0"/>
                  <a:t>点的立体角。这个方法的问题是</a:t>
                </a:r>
                <a14:m>
                  <m:oMath xmlns:m="http://schemas.openxmlformats.org/officeDocument/2006/math">
                    <m:sSub>
                      <m:sSubPr>
                        <m:ctrlPr>
                          <a:rPr lang="zh-CN" altLang="zh-CN" i="1"/>
                        </m:ctrlPr>
                      </m:sSubPr>
                      <m:e>
                        <m:r>
                          <m:rPr>
                            <m:sty m:val="p"/>
                          </m:rPr>
                          <a:rPr lang="en-US" altLang="zh-CN"/>
                          <m:t>V</m:t>
                        </m:r>
                      </m:e>
                      <m:sub>
                        <m:r>
                          <m:rPr>
                            <m:sty m:val="p"/>
                          </m:rPr>
                          <a:rPr lang="en-US" altLang="zh-CN"/>
                          <m:t>p</m:t>
                        </m:r>
                        <m:r>
                          <a:rPr lang="en-US" altLang="zh-CN"/>
                          <m:t>,</m:t>
                        </m:r>
                        <m:r>
                          <m:rPr>
                            <m:sty m:val="p"/>
                          </m:rPr>
                          <a:rPr lang="en-US" altLang="zh-CN"/>
                          <m:t>ω</m:t>
                        </m:r>
                      </m:sub>
                    </m:sSub>
                  </m:oMath>
                </a14:m>
                <a:r>
                  <a:rPr lang="zh-CN" altLang="zh-CN" dirty="0"/>
                  <a:t>可见性函数的计算非常耗时，我们需要在</a:t>
                </a:r>
                <a:r>
                  <a:rPr lang="en-US" altLang="zh-CN" dirty="0"/>
                  <a:t>p</a:t>
                </a:r>
                <a:r>
                  <a:rPr lang="zh-CN" altLang="zh-CN" dirty="0"/>
                  <a:t>点向半球空间里发射无数射线来和其他面片进行求交测试。我们可以通过预计算来提高渲染过程的计算效率，将每一个顶点没有被遮挡的比例</a:t>
                </a:r>
                <a14:m>
                  <m:oMath xmlns:m="http://schemas.openxmlformats.org/officeDocument/2006/math">
                    <m:sSub>
                      <m:sSubPr>
                        <m:ctrlPr>
                          <a:rPr lang="zh-CN" altLang="zh-CN" i="1"/>
                        </m:ctrlPr>
                      </m:sSubPr>
                      <m:e>
                        <m:r>
                          <m:rPr>
                            <m:sty m:val="p"/>
                          </m:rPr>
                          <a:rPr lang="en-US" altLang="zh-CN"/>
                          <m:t>A</m:t>
                        </m:r>
                      </m:e>
                      <m:sub>
                        <m:r>
                          <m:rPr>
                            <m:sty m:val="p"/>
                          </m:rPr>
                          <a:rPr lang="en-US" altLang="zh-CN"/>
                          <m:t>p</m:t>
                        </m:r>
                      </m:sub>
                    </m:sSub>
                  </m:oMath>
                </a14:m>
                <a:r>
                  <a:rPr lang="zh-CN" altLang="zh-CN" dirty="0"/>
                  <a:t>实现计算出来，并保存为贴图。渲染时候，使用纹理映射的方法取得这个值。很显然，该方法不适合动态场景。</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513" r="-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6086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9622"/>
            <a:ext cx="3548063"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546006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771550"/>
            <a:ext cx="8229600" cy="3394472"/>
          </a:xfrm>
        </p:spPr>
        <p:txBody>
          <a:bodyPr>
            <a:normAutofit/>
          </a:bodyPr>
          <a:lstStyle/>
          <a:p>
            <a:r>
              <a:rPr lang="zh-CN" altLang="zh-CN" dirty="0"/>
              <a:t>因此有很多改进工作，其中一个思路是将组成物体的三角形转换成表面圆盘单元，一个顶点就是一个圆盘</a:t>
            </a:r>
            <a:r>
              <a:rPr lang="zh-CN" altLang="zh-CN" dirty="0" smtClean="0"/>
              <a:t>单元</a:t>
            </a:r>
            <a:endParaRPr lang="en-US" altLang="zh-CN" dirty="0" smtClean="0"/>
          </a:p>
          <a:p>
            <a:r>
              <a:rPr lang="zh-CN" altLang="zh-CN" dirty="0" smtClean="0"/>
              <a:t>这样</a:t>
            </a:r>
            <a:r>
              <a:rPr lang="zh-CN" altLang="zh-CN" dirty="0"/>
              <a:t>在计算单元之间的阴影或光照时会很</a:t>
            </a:r>
            <a:r>
              <a:rPr lang="zh-CN" altLang="zh-CN" dirty="0" smtClean="0"/>
              <a:t>方便</a:t>
            </a:r>
            <a:endParaRPr lang="zh-CN" altLang="en-US" dirty="0"/>
          </a:p>
        </p:txBody>
      </p:sp>
      <p:pic>
        <p:nvPicPr>
          <p:cNvPr id="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3003798"/>
            <a:ext cx="12001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44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纹理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在</a:t>
            </a:r>
            <a:r>
              <a:rPr lang="zh-CN" altLang="zh-CN" dirty="0"/>
              <a:t>前面介绍的局部光照明模型中我们可以看到，在计算物体表面各点处的光亮度时，只考虑了表面法向的影响，即认为物体表面的反射率是固定的。然而真实的物体表面细节要复杂很多，比如木纹、地板污渍等。而使用全局光照明模型虽然可以在一定程度上提升渲染画面的真实感，但在现在的硬件条件下很难达到实时性。</a:t>
            </a:r>
          </a:p>
          <a:p>
            <a:r>
              <a:rPr lang="zh-CN" altLang="zh-CN" dirty="0"/>
              <a:t>纹理贴图提供了一种非常廉价的快速提升三维场景真实度的手段，纹理可以增加物体表面的细节，使三维场景看起来比只使用光照计算更加真实。从维度上，纹理可以分为一维、 二维、三维等；从类别上可以分为颜色纹理、法向纹理、环境纹理和位移纹理等。游戏中用的最多的是二维颜色纹理。</a:t>
            </a:r>
          </a:p>
          <a:p>
            <a:endParaRPr lang="zh-CN" altLang="en-US" dirty="0"/>
          </a:p>
        </p:txBody>
      </p:sp>
    </p:spTree>
    <p:extLst>
      <p:ext uri="{BB962C8B-B14F-4D97-AF65-F5344CB8AC3E}">
        <p14:creationId xmlns:p14="http://schemas.microsoft.com/office/powerpoint/2010/main" val="421906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纹理映射的</a:t>
            </a:r>
            <a:r>
              <a:rPr lang="zh-CN" altLang="zh-CN" b="1" dirty="0" smtClean="0"/>
              <a:t>原理</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纹理</a:t>
            </a:r>
            <a:r>
              <a:rPr lang="zh-CN" altLang="zh-CN" dirty="0"/>
              <a:t>从本质上来说是一种函数</a:t>
            </a:r>
            <a:r>
              <a:rPr lang="zh-CN" altLang="zh-CN" dirty="0" smtClean="0"/>
              <a:t>映射</a:t>
            </a:r>
            <a:endParaRPr lang="en-US" altLang="zh-CN" dirty="0" smtClean="0"/>
          </a:p>
          <a:p>
            <a:r>
              <a:rPr lang="zh-CN" altLang="zh-CN" dirty="0" smtClean="0"/>
              <a:t>比如</a:t>
            </a:r>
            <a:r>
              <a:rPr lang="zh-CN" altLang="zh-CN" dirty="0"/>
              <a:t>在二维颜色纹理应用中，我们通过纹理坐标定义了从二维纹理平面到三维物体表面的一个映射，当渲染三维物体表面某点时，通过该点对应的纹理坐标获取纹理图像对应位置的颜色</a:t>
            </a:r>
            <a:r>
              <a:rPr lang="zh-CN" altLang="zh-CN" dirty="0" smtClean="0"/>
              <a:t>值</a:t>
            </a:r>
            <a:endParaRPr lang="zh-CN" altLang="zh-CN" dirty="0"/>
          </a:p>
          <a:p>
            <a:r>
              <a:rPr lang="zh-CN" altLang="zh-CN" dirty="0"/>
              <a:t>纹理映射的基本步骤由定义纹理、设置纹理映射方式、启动纹理映射和绘制带有纹理坐标的场景四步</a:t>
            </a:r>
            <a:r>
              <a:rPr lang="zh-CN" altLang="zh-CN" dirty="0" smtClean="0"/>
              <a:t>组成</a:t>
            </a:r>
            <a:endParaRPr lang="en-US" altLang="zh-CN" dirty="0" smtClean="0"/>
          </a:p>
          <a:p>
            <a:r>
              <a:rPr lang="zh-CN" altLang="zh-CN" dirty="0" smtClean="0"/>
              <a:t>在</a:t>
            </a:r>
            <a:r>
              <a:rPr lang="zh-CN" altLang="zh-CN" dirty="0"/>
              <a:t>纹理映射过程中，当视点距离较远时，由于观察者看到的物体在屏幕上的投影面积很小，所以不需将纹理的所有细节都绘制出来，而只需使用较小分辨率的纹理图像即可。为了达到这一目的，可以使用</a:t>
            </a:r>
            <a:r>
              <a:rPr lang="en-US" altLang="zh-CN" dirty="0" err="1"/>
              <a:t>Mipmap</a:t>
            </a:r>
            <a:r>
              <a:rPr lang="zh-CN" altLang="zh-CN" dirty="0"/>
              <a:t>映射方法，</a:t>
            </a:r>
            <a:r>
              <a:rPr lang="en-US" altLang="zh-CN" dirty="0" err="1"/>
              <a:t>Mipmap</a:t>
            </a:r>
            <a:r>
              <a:rPr lang="zh-CN" altLang="zh-CN" dirty="0"/>
              <a:t>映射技术需要对纹理进行预处理操作，产生它的多个拷贝纹理，每个相继的拷贝是上一个拷贝的</a:t>
            </a:r>
            <a:r>
              <a:rPr lang="en-US" altLang="zh-CN" dirty="0"/>
              <a:t>1/4</a:t>
            </a:r>
            <a:r>
              <a:rPr lang="zh-CN" altLang="zh-CN" dirty="0" smtClean="0"/>
              <a:t>大小</a:t>
            </a:r>
            <a:endParaRPr lang="en-US" altLang="zh-CN" dirty="0" smtClean="0"/>
          </a:p>
          <a:p>
            <a:r>
              <a:rPr lang="zh-CN" altLang="zh-CN" dirty="0" smtClean="0"/>
              <a:t>它</a:t>
            </a:r>
            <a:r>
              <a:rPr lang="zh-CN" altLang="zh-CN" dirty="0"/>
              <a:t>可以在只增加一定纹理占用空间的情况下，显著减少纹理内存和带宽需求，</a:t>
            </a:r>
            <a:r>
              <a:rPr lang="en-US" altLang="zh-CN" dirty="0" err="1"/>
              <a:t>Mipmap</a:t>
            </a:r>
            <a:r>
              <a:rPr lang="zh-CN" altLang="zh-CN" dirty="0"/>
              <a:t>的另一大优点就是能减少走样现象。</a:t>
            </a:r>
            <a:r>
              <a:rPr lang="en-US" altLang="zh-CN" dirty="0"/>
              <a:t>OpenGL</a:t>
            </a:r>
            <a:r>
              <a:rPr lang="zh-CN" altLang="zh-CN" dirty="0"/>
              <a:t>中的</a:t>
            </a:r>
            <a:r>
              <a:rPr lang="en-US" altLang="zh-CN" dirty="0"/>
              <a:t>GLU</a:t>
            </a:r>
            <a:r>
              <a:rPr lang="zh-CN" altLang="zh-CN" dirty="0"/>
              <a:t>库提供了一个非常简单的接</a:t>
            </a:r>
            <a:r>
              <a:rPr lang="en-US" altLang="zh-CN" dirty="0"/>
              <a:t>(gluBuild2DMipmaps)</a:t>
            </a:r>
            <a:r>
              <a:rPr lang="zh-CN" altLang="zh-CN" dirty="0"/>
              <a:t>来帮助生成</a:t>
            </a:r>
            <a:r>
              <a:rPr lang="en-US" altLang="zh-CN" dirty="0" err="1"/>
              <a:t>Mipmap</a:t>
            </a:r>
            <a:r>
              <a:rPr lang="zh-CN" altLang="zh-CN" dirty="0"/>
              <a:t>纹理。</a:t>
            </a:r>
          </a:p>
          <a:p>
            <a:endParaRPr lang="zh-CN" altLang="en-US" dirty="0"/>
          </a:p>
        </p:txBody>
      </p:sp>
    </p:spTree>
    <p:extLst>
      <p:ext uri="{BB962C8B-B14F-4D97-AF65-F5344CB8AC3E}">
        <p14:creationId xmlns:p14="http://schemas.microsoft.com/office/powerpoint/2010/main" val="57549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光照</a:t>
            </a:r>
            <a:endParaRPr lang="zh-CN" altLang="en-US" dirty="0"/>
          </a:p>
        </p:txBody>
      </p:sp>
      <p:sp>
        <p:nvSpPr>
          <p:cNvPr id="3" name="内容占位符 2"/>
          <p:cNvSpPr>
            <a:spLocks noGrp="1"/>
          </p:cNvSpPr>
          <p:nvPr>
            <p:ph idx="1"/>
          </p:nvPr>
        </p:nvSpPr>
        <p:spPr/>
        <p:txBody>
          <a:bodyPr>
            <a:normAutofit/>
          </a:bodyPr>
          <a:lstStyle/>
          <a:p>
            <a:r>
              <a:rPr lang="zh-CN" altLang="zh-CN" dirty="0" smtClean="0"/>
              <a:t>游戏</a:t>
            </a:r>
            <a:r>
              <a:rPr lang="zh-CN" altLang="zh-CN" dirty="0"/>
              <a:t>引擎中的光照计算，可以根据复杂度，分为局部光照与全局</a:t>
            </a:r>
            <a:r>
              <a:rPr lang="zh-CN" altLang="zh-CN" dirty="0" smtClean="0"/>
              <a:t>光照</a:t>
            </a:r>
            <a:endParaRPr lang="en-US" altLang="zh-CN" dirty="0" smtClean="0"/>
          </a:p>
          <a:p>
            <a:r>
              <a:rPr lang="zh-CN" altLang="zh-CN" dirty="0" smtClean="0"/>
              <a:t>局部</a:t>
            </a:r>
            <a:r>
              <a:rPr lang="zh-CN" altLang="zh-CN" dirty="0"/>
              <a:t>光照只考虑光源直射到表面的照射</a:t>
            </a:r>
            <a:r>
              <a:rPr lang="zh-CN" altLang="zh-CN" dirty="0" smtClean="0"/>
              <a:t>效果</a:t>
            </a:r>
            <a:endParaRPr lang="en-US" altLang="zh-CN" dirty="0" smtClean="0"/>
          </a:p>
          <a:p>
            <a:r>
              <a:rPr lang="zh-CN" altLang="zh-CN" dirty="0" smtClean="0"/>
              <a:t>而</a:t>
            </a:r>
            <a:r>
              <a:rPr lang="zh-CN" altLang="zh-CN" dirty="0"/>
              <a:t>全局光照还要考虑环境中的所有表面和光源的</a:t>
            </a:r>
            <a:r>
              <a:rPr lang="zh-CN" altLang="zh-CN" dirty="0" smtClean="0"/>
              <a:t>相互作用</a:t>
            </a:r>
            <a:endParaRPr lang="zh-CN" altLang="en-US" dirty="0"/>
          </a:p>
        </p:txBody>
      </p:sp>
    </p:spTree>
    <p:extLst>
      <p:ext uri="{BB962C8B-B14F-4D97-AF65-F5344CB8AC3E}">
        <p14:creationId xmlns:p14="http://schemas.microsoft.com/office/powerpoint/2010/main" val="1771873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1" descr="图 8： Mipmap纹理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59582"/>
            <a:ext cx="5200650"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07805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OpenGL</a:t>
            </a:r>
            <a:r>
              <a:rPr lang="zh-CN" altLang="zh-CN" dirty="0"/>
              <a:t>提供了四种纹理映射的方式：印花式</a:t>
            </a:r>
            <a:r>
              <a:rPr lang="en-US" altLang="zh-CN" dirty="0"/>
              <a:t>(decal model)</a:t>
            </a:r>
            <a:r>
              <a:rPr lang="zh-CN" altLang="zh-CN" dirty="0"/>
              <a:t>、调和式</a:t>
            </a:r>
            <a:r>
              <a:rPr lang="en-US" altLang="zh-CN" dirty="0"/>
              <a:t>(modulate model)</a:t>
            </a:r>
            <a:r>
              <a:rPr lang="zh-CN" altLang="zh-CN" dirty="0"/>
              <a:t>、混合式</a:t>
            </a:r>
            <a:r>
              <a:rPr lang="en-US" altLang="zh-CN" dirty="0"/>
              <a:t>(blend mode)</a:t>
            </a:r>
            <a:r>
              <a:rPr lang="zh-CN" altLang="zh-CN" dirty="0"/>
              <a:t>和完全替换式</a:t>
            </a:r>
            <a:r>
              <a:rPr lang="en-US" altLang="zh-CN" dirty="0"/>
              <a:t>(replace mode</a:t>
            </a:r>
            <a:r>
              <a:rPr lang="en-US" altLang="zh-CN" dirty="0" smtClean="0"/>
              <a:t>)</a:t>
            </a:r>
          </a:p>
          <a:p>
            <a:r>
              <a:rPr lang="zh-CN" altLang="zh-CN" dirty="0" smtClean="0"/>
              <a:t>在</a:t>
            </a:r>
            <a:r>
              <a:rPr lang="zh-CN" altLang="zh-CN" dirty="0"/>
              <a:t>滤波上提供了最近点方式和线性插值方式</a:t>
            </a:r>
            <a:r>
              <a:rPr lang="zh-CN" altLang="zh-CN" dirty="0" smtClean="0"/>
              <a:t>两种</a:t>
            </a:r>
            <a:endParaRPr lang="en-US" altLang="zh-CN" dirty="0" smtClean="0"/>
          </a:p>
          <a:p>
            <a:r>
              <a:rPr lang="zh-CN" altLang="zh-CN" dirty="0" smtClean="0"/>
              <a:t>早期</a:t>
            </a:r>
            <a:r>
              <a:rPr lang="zh-CN" altLang="zh-CN" dirty="0"/>
              <a:t>每个面片只可以映射一幅纹理映射，但随着图形硬件的进一步发展，多重纹理</a:t>
            </a:r>
            <a:r>
              <a:rPr lang="en-US" altLang="zh-CN" dirty="0"/>
              <a:t>(Multi-Texture)</a:t>
            </a:r>
            <a:r>
              <a:rPr lang="zh-CN" altLang="zh-CN" dirty="0"/>
              <a:t>也开始得到广泛的</a:t>
            </a:r>
            <a:r>
              <a:rPr lang="zh-CN" altLang="zh-CN" dirty="0" smtClean="0"/>
              <a:t>应用</a:t>
            </a:r>
            <a:endParaRPr lang="en-US" altLang="zh-CN" dirty="0" smtClean="0"/>
          </a:p>
          <a:p>
            <a:r>
              <a:rPr lang="zh-CN" altLang="zh-CN" dirty="0" smtClean="0"/>
              <a:t>游戏</a:t>
            </a:r>
            <a:r>
              <a:rPr lang="zh-CN" altLang="zh-CN" dirty="0"/>
              <a:t>中的很多物体，各处细节差不多（比如大片草地），如果用整张纹理来表现，则需要的纹理尺寸会很大，会严重影响渲染效率并占用更大存储空间。这种情况下，可以仅采用小片纹理样本，然后在渲染过程中对这小片纹理样本进行无缝拼接，合成出大片纹理。</a:t>
            </a:r>
          </a:p>
          <a:p>
            <a:endParaRPr lang="zh-CN" altLang="en-US" dirty="0"/>
          </a:p>
        </p:txBody>
      </p:sp>
    </p:spTree>
    <p:extLst>
      <p:ext uri="{BB962C8B-B14F-4D97-AF65-F5344CB8AC3E}">
        <p14:creationId xmlns:p14="http://schemas.microsoft.com/office/powerpoint/2010/main" val="2838049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光照</a:t>
            </a:r>
            <a:r>
              <a:rPr lang="zh-CN" altLang="zh-CN" b="1" dirty="0" smtClean="0"/>
              <a:t>贴图</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由于</a:t>
            </a:r>
            <a:r>
              <a:rPr lang="zh-CN" altLang="zh-CN" dirty="0"/>
              <a:t>全局光照计算复杂，很难应用于实时渲染领域。随着玩家对游戏渲染品质要求的提高，游戏开发者尝试在游戏渲染当中使用全局光照模型，为了简化计算，使用了光照贴图</a:t>
            </a:r>
            <a:r>
              <a:rPr lang="en-US" altLang="zh-CN" dirty="0"/>
              <a:t>(Light Map)</a:t>
            </a:r>
            <a:r>
              <a:rPr lang="zh-CN" altLang="zh-CN" dirty="0"/>
              <a:t>技术。</a:t>
            </a:r>
          </a:p>
          <a:p>
            <a:r>
              <a:rPr lang="zh-CN" altLang="zh-CN" dirty="0"/>
              <a:t>光照贴图的基本步骤是：在游戏场景编辑阶段对光源进行设置；将游戏场景中每个表面的光照输出为纹理贴图（光照计算可以采用任意复杂度的光照算法）；在渲染阶段利用纹理映射实现光照计算。</a:t>
            </a:r>
          </a:p>
          <a:p>
            <a:r>
              <a:rPr lang="zh-CN" altLang="zh-CN" dirty="0"/>
              <a:t>光照贴图为游戏提供了一种高效的实现全局光照的方法，结合阴影技术（见本书“实时阴影”章节）可以近似得到真实度非常高的全局光照效果。由于该方法中用到的光照贴图是事先计算好的，所以该方法只适用于静态</a:t>
            </a:r>
            <a:r>
              <a:rPr lang="zh-CN" altLang="zh-CN" dirty="0" smtClean="0"/>
              <a:t>场景</a:t>
            </a:r>
            <a:endParaRPr lang="zh-CN" altLang="en-US" dirty="0"/>
          </a:p>
        </p:txBody>
      </p:sp>
    </p:spTree>
    <p:extLst>
      <p:ext uri="{BB962C8B-B14F-4D97-AF65-F5344CB8AC3E}">
        <p14:creationId xmlns:p14="http://schemas.microsoft.com/office/powerpoint/2010/main" val="4110914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62" descr="http://static5.photo.sina.com.cn/middle/56ed7cdc4656522836464&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79662"/>
            <a:ext cx="5276850"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1812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63924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纹理的其他</a:t>
            </a:r>
            <a:r>
              <a:rPr lang="zh-CN" altLang="zh-CN" b="1" dirty="0" smtClean="0"/>
              <a:t>应用</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凹凸</a:t>
            </a:r>
            <a:r>
              <a:rPr lang="zh-CN" altLang="zh-CN" dirty="0"/>
              <a:t>贴图是利用纹理对光照计算过程进行控制的技术之一，它通过对法向的扰动，使得物体表面相邻点的光照计算结果呈现出显著不同，进而表现物体表面的粗糙</a:t>
            </a:r>
            <a:r>
              <a:rPr lang="zh-CN" altLang="zh-CN" dirty="0" smtClean="0"/>
              <a:t>效果</a:t>
            </a:r>
            <a:endParaRPr lang="en-US" altLang="zh-CN" dirty="0" smtClean="0"/>
          </a:p>
          <a:p>
            <a:r>
              <a:rPr lang="zh-CN" altLang="zh-CN" dirty="0" smtClean="0"/>
              <a:t>位移</a:t>
            </a:r>
            <a:r>
              <a:rPr lang="zh-CN" altLang="zh-CN" dirty="0"/>
              <a:t>贴图则是通过纹理控制顶点的偏移，即在原来顶点坐标的基础上加上位移纹理的值，改变了原始</a:t>
            </a:r>
            <a:r>
              <a:rPr lang="zh-CN" altLang="zh-CN" dirty="0" smtClean="0"/>
              <a:t>几何</a:t>
            </a:r>
            <a:endParaRPr lang="zh-CN" altLang="zh-CN" dirty="0"/>
          </a:p>
        </p:txBody>
      </p:sp>
    </p:spTree>
    <p:extLst>
      <p:ext uri="{BB962C8B-B14F-4D97-AF65-F5344CB8AC3E}">
        <p14:creationId xmlns:p14="http://schemas.microsoft.com/office/powerpoint/2010/main" val="3676329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图片 2" descr="tn_bu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9622"/>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3" descr="tn_disp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1962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617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8086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点光源</a:t>
            </a:r>
            <a:endParaRPr lang="zh-CN" altLang="en-US" dirty="0"/>
          </a:p>
        </p:txBody>
      </p:sp>
      <p:sp>
        <p:nvSpPr>
          <p:cNvPr id="3" name="内容占位符 2"/>
          <p:cNvSpPr>
            <a:spLocks noGrp="1"/>
          </p:cNvSpPr>
          <p:nvPr>
            <p:ph idx="1"/>
          </p:nvPr>
        </p:nvSpPr>
        <p:spPr/>
        <p:txBody>
          <a:bodyPr>
            <a:normAutofit/>
          </a:bodyPr>
          <a:lstStyle/>
          <a:p>
            <a:r>
              <a:rPr lang="zh-CN" altLang="zh-CN" dirty="0" smtClean="0"/>
              <a:t>点光源</a:t>
            </a:r>
            <a:r>
              <a:rPr lang="zh-CN" altLang="zh-CN" dirty="0"/>
              <a:t>是最简单的光源，也称为泛光或全向</a:t>
            </a:r>
            <a:r>
              <a:rPr lang="zh-CN" altLang="zh-CN" dirty="0" smtClean="0"/>
              <a:t>光</a:t>
            </a:r>
            <a:endParaRPr lang="en-US" altLang="zh-CN" dirty="0" smtClean="0"/>
          </a:p>
          <a:p>
            <a:r>
              <a:rPr lang="zh-CN" altLang="zh-CN" dirty="0" smtClean="0"/>
              <a:t>点光源</a:t>
            </a:r>
            <a:r>
              <a:rPr lang="zh-CN" altLang="zh-CN" dirty="0"/>
              <a:t>没有方向只有</a:t>
            </a:r>
            <a:r>
              <a:rPr lang="zh-CN" altLang="zh-CN" dirty="0" smtClean="0"/>
              <a:t>位置</a:t>
            </a:r>
            <a:endParaRPr lang="zh-CN" altLang="en-US" dirty="0"/>
          </a:p>
        </p:txBody>
      </p:sp>
      <p:pic>
        <p:nvPicPr>
          <p:cNvPr id="4" name="图片 3" descr="pointLight.png"/>
          <p:cNvPicPr/>
          <p:nvPr/>
        </p:nvPicPr>
        <p:blipFill>
          <a:blip r:embed="rId2" cstate="print"/>
          <a:srcRect/>
          <a:stretch>
            <a:fillRect/>
          </a:stretch>
        </p:blipFill>
        <p:spPr bwMode="auto">
          <a:xfrm>
            <a:off x="3491880" y="2859782"/>
            <a:ext cx="2063750" cy="2077720"/>
          </a:xfrm>
          <a:prstGeom prst="rect">
            <a:avLst/>
          </a:prstGeom>
          <a:noFill/>
          <a:ln w="9525">
            <a:noFill/>
            <a:miter lim="800000"/>
            <a:headEnd/>
            <a:tailEnd/>
          </a:ln>
        </p:spPr>
      </p:pic>
    </p:spTree>
    <p:extLst>
      <p:ext uri="{BB962C8B-B14F-4D97-AF65-F5344CB8AC3E}">
        <p14:creationId xmlns:p14="http://schemas.microsoft.com/office/powerpoint/2010/main" val="124807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聚光灯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和</a:t>
            </a:r>
            <a:r>
              <a:rPr lang="zh-CN" altLang="zh-CN" dirty="0"/>
              <a:t>点光源一样，聚光灯能模拟从无限小的点发出的</a:t>
            </a:r>
            <a:r>
              <a:rPr lang="zh-CN" altLang="zh-CN" dirty="0" smtClean="0"/>
              <a:t>光线</a:t>
            </a:r>
            <a:endParaRPr lang="en-US" altLang="zh-CN" dirty="0" smtClean="0"/>
          </a:p>
          <a:p>
            <a:r>
              <a:rPr lang="zh-CN" altLang="zh-CN" dirty="0" smtClean="0"/>
              <a:t>聚光灯</a:t>
            </a:r>
            <a:r>
              <a:rPr lang="zh-CN" altLang="zh-CN" dirty="0"/>
              <a:t>的光线会集中于指定的锥形区域或者特定方向的</a:t>
            </a:r>
            <a:r>
              <a:rPr lang="zh-CN" altLang="zh-CN" dirty="0" smtClean="0"/>
              <a:t>光束</a:t>
            </a:r>
            <a:endParaRPr lang="en-US" altLang="zh-CN" dirty="0" smtClean="0"/>
          </a:p>
          <a:p>
            <a:r>
              <a:rPr lang="zh-CN" altLang="zh-CN" dirty="0" smtClean="0"/>
              <a:t>圆锥</a:t>
            </a:r>
            <a:r>
              <a:rPr lang="zh-CN" altLang="zh-CN" dirty="0"/>
              <a:t>表示聚光灯光照范围，这个锥体由两个区域组成：内部区域</a:t>
            </a:r>
            <a:r>
              <a:rPr lang="en-US" altLang="zh-CN" dirty="0"/>
              <a:t>(Inner Cone)</a:t>
            </a:r>
            <a:r>
              <a:rPr lang="zh-CN" altLang="zh-CN" dirty="0"/>
              <a:t>，物理概念通常称为本影，对应内光锥顶角</a:t>
            </a:r>
            <a:r>
              <a:rPr lang="en-US" altLang="zh-CN" dirty="0"/>
              <a:t>Theta</a:t>
            </a:r>
            <a:r>
              <a:rPr lang="zh-CN" altLang="zh-CN" dirty="0"/>
              <a:t>；外部区域</a:t>
            </a:r>
            <a:r>
              <a:rPr lang="en-US" altLang="zh-CN" dirty="0"/>
              <a:t>(Outer Cone)</a:t>
            </a:r>
            <a:r>
              <a:rPr lang="zh-CN" altLang="zh-CN" dirty="0"/>
              <a:t>，物理概念通常称为半影，对应外光锥角度</a:t>
            </a:r>
            <a:r>
              <a:rPr lang="en-US" altLang="zh-CN" dirty="0" smtClean="0"/>
              <a:t>Phi</a:t>
            </a:r>
          </a:p>
          <a:p>
            <a:r>
              <a:rPr lang="zh-CN" altLang="zh-CN" dirty="0" smtClean="0"/>
              <a:t>聚光</a:t>
            </a:r>
            <a:r>
              <a:rPr lang="zh-CN" altLang="zh-CN" dirty="0"/>
              <a:t>灯光强除了有距离衰减外，还有角度衰减，衰减规律是：在本影内，光照是恒定的，但过渡到半影区域后急剧衰减。</a:t>
            </a:r>
          </a:p>
          <a:p>
            <a:endParaRPr lang="zh-CN" altLang="en-US" dirty="0"/>
          </a:p>
        </p:txBody>
      </p:sp>
    </p:spTree>
    <p:extLst>
      <p:ext uri="{BB962C8B-B14F-4D97-AF65-F5344CB8AC3E}">
        <p14:creationId xmlns:p14="http://schemas.microsoft.com/office/powerpoint/2010/main" val="424684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spotLight.png"/>
          <p:cNvPicPr/>
          <p:nvPr/>
        </p:nvPicPr>
        <p:blipFill>
          <a:blip r:embed="rId2" cstate="print"/>
          <a:srcRect/>
          <a:stretch>
            <a:fillRect/>
          </a:stretch>
        </p:blipFill>
        <p:spPr bwMode="auto">
          <a:xfrm>
            <a:off x="3214052" y="1286510"/>
            <a:ext cx="2715895" cy="2570480"/>
          </a:xfrm>
          <a:prstGeom prst="rect">
            <a:avLst/>
          </a:prstGeom>
          <a:noFill/>
          <a:ln w="9525">
            <a:noFill/>
            <a:miter lim="800000"/>
            <a:headEnd/>
            <a:tailEnd/>
          </a:ln>
        </p:spPr>
      </p:pic>
    </p:spTree>
    <p:extLst>
      <p:ext uri="{BB962C8B-B14F-4D97-AF65-F5344CB8AC3E}">
        <p14:creationId xmlns:p14="http://schemas.microsoft.com/office/powerpoint/2010/main" val="370945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平</a:t>
            </a:r>
            <a:r>
              <a:rPr lang="zh-CN" altLang="zh-CN" b="1" dirty="0" smtClean="0"/>
              <a:t>行光</a:t>
            </a:r>
            <a:endParaRPr lang="zh-CN" altLang="en-US" dirty="0"/>
          </a:p>
        </p:txBody>
      </p:sp>
      <p:sp>
        <p:nvSpPr>
          <p:cNvPr id="3" name="内容占位符 2"/>
          <p:cNvSpPr>
            <a:spLocks noGrp="1"/>
          </p:cNvSpPr>
          <p:nvPr>
            <p:ph idx="1"/>
          </p:nvPr>
        </p:nvSpPr>
        <p:spPr/>
        <p:txBody>
          <a:bodyPr>
            <a:normAutofit/>
          </a:bodyPr>
          <a:lstStyle/>
          <a:p>
            <a:r>
              <a:rPr lang="zh-CN" altLang="zh-CN" dirty="0" smtClean="0"/>
              <a:t>对于</a:t>
            </a:r>
            <a:r>
              <a:rPr lang="zh-CN" altLang="zh-CN" dirty="0"/>
              <a:t>太阳光之类的光源，我们通常采用平行光来</a:t>
            </a:r>
            <a:r>
              <a:rPr lang="zh-CN" altLang="zh-CN" dirty="0" smtClean="0"/>
              <a:t>模拟</a:t>
            </a:r>
            <a:endParaRPr lang="en-US" altLang="zh-CN" dirty="0" smtClean="0"/>
          </a:p>
          <a:p>
            <a:r>
              <a:rPr lang="zh-CN" altLang="zh-CN" dirty="0" smtClean="0"/>
              <a:t>平行</a:t>
            </a:r>
            <a:r>
              <a:rPr lang="zh-CN" altLang="zh-CN" dirty="0"/>
              <a:t>光能够照亮同一角度上的所有物体，而且亮度与对象和光源的距离</a:t>
            </a:r>
            <a:r>
              <a:rPr lang="zh-CN" altLang="zh-CN" dirty="0" smtClean="0"/>
              <a:t>无关</a:t>
            </a:r>
            <a:endParaRPr lang="zh-CN" altLang="en-US" dirty="0"/>
          </a:p>
        </p:txBody>
      </p:sp>
    </p:spTree>
    <p:extLst>
      <p:ext uri="{BB962C8B-B14F-4D97-AF65-F5344CB8AC3E}">
        <p14:creationId xmlns:p14="http://schemas.microsoft.com/office/powerpoint/2010/main" val="84487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面</a:t>
            </a:r>
            <a:r>
              <a:rPr lang="zh-CN" altLang="zh-CN" b="1" dirty="0" smtClean="0"/>
              <a:t>光源</a:t>
            </a:r>
            <a:endParaRPr lang="zh-CN" altLang="en-US" dirty="0"/>
          </a:p>
        </p:txBody>
      </p:sp>
      <p:sp>
        <p:nvSpPr>
          <p:cNvPr id="3" name="内容占位符 2"/>
          <p:cNvSpPr>
            <a:spLocks noGrp="1"/>
          </p:cNvSpPr>
          <p:nvPr>
            <p:ph idx="1"/>
          </p:nvPr>
        </p:nvSpPr>
        <p:spPr/>
        <p:txBody>
          <a:bodyPr/>
          <a:lstStyle/>
          <a:p>
            <a:r>
              <a:rPr lang="zh-CN" altLang="zh-CN" dirty="0" smtClean="0"/>
              <a:t>面</a:t>
            </a:r>
            <a:r>
              <a:rPr lang="zh-CN" altLang="zh-CN" dirty="0"/>
              <a:t>光源是一种区域光，它能模拟现实生活中实际光源的发光</a:t>
            </a:r>
            <a:r>
              <a:rPr lang="zh-CN" altLang="zh-CN" dirty="0" smtClean="0"/>
              <a:t>尺寸</a:t>
            </a:r>
            <a:endParaRPr lang="en-US" altLang="zh-CN" dirty="0" smtClean="0"/>
          </a:p>
          <a:p>
            <a:r>
              <a:rPr lang="zh-CN" altLang="zh-CN" dirty="0" smtClean="0"/>
              <a:t>发光</a:t>
            </a:r>
            <a:r>
              <a:rPr lang="zh-CN" altLang="zh-CN" dirty="0"/>
              <a:t>区域越大，光照就越</a:t>
            </a:r>
            <a:r>
              <a:rPr lang="zh-CN" altLang="zh-CN" dirty="0" smtClean="0"/>
              <a:t>柔和</a:t>
            </a:r>
            <a:endParaRPr lang="en-US" altLang="zh-CN" dirty="0" smtClean="0"/>
          </a:p>
          <a:p>
            <a:r>
              <a:rPr lang="zh-CN" altLang="zh-CN" dirty="0" smtClean="0"/>
              <a:t>然而</a:t>
            </a:r>
            <a:r>
              <a:rPr lang="en-US" altLang="zh-CN" dirty="0"/>
              <a:t>OpenGL</a:t>
            </a:r>
            <a:r>
              <a:rPr lang="zh-CN" altLang="zh-CN" dirty="0"/>
              <a:t>并不直接支持面光源，只能通过多个点光源来近似模拟。</a:t>
            </a:r>
          </a:p>
          <a:p>
            <a:endParaRPr lang="zh-CN" altLang="en-US" dirty="0"/>
          </a:p>
        </p:txBody>
      </p:sp>
    </p:spTree>
    <p:extLst>
      <p:ext uri="{BB962C8B-B14F-4D97-AF65-F5344CB8AC3E}">
        <p14:creationId xmlns:p14="http://schemas.microsoft.com/office/powerpoint/2010/main" val="107868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局部光照明</a:t>
            </a:r>
            <a:r>
              <a:rPr lang="zh-CN" altLang="zh-CN" b="1" dirty="0" smtClean="0"/>
              <a:t>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55000" lnSpcReduction="20000"/>
              </a:bodyPr>
              <a:lstStyle/>
              <a:p>
                <a:r>
                  <a:rPr lang="zh-CN" altLang="zh-CN" dirty="0" smtClean="0"/>
                  <a:t>仅</a:t>
                </a:r>
                <a:r>
                  <a:rPr lang="zh-CN" altLang="zh-CN" dirty="0"/>
                  <a:t>处理光源直接照射到物体表面的光照明模型称为局部光照明</a:t>
                </a:r>
                <a:r>
                  <a:rPr lang="zh-CN" altLang="zh-CN" dirty="0" smtClean="0"/>
                  <a:t>模型</a:t>
                </a:r>
                <a:endParaRPr lang="en-US" altLang="zh-CN" dirty="0" smtClean="0"/>
              </a:p>
              <a:p>
                <a:r>
                  <a:rPr lang="en-US" altLang="zh-CN" dirty="0" smtClean="0"/>
                  <a:t>Lambert</a:t>
                </a:r>
                <a:r>
                  <a:rPr lang="zh-CN" altLang="zh-CN" dirty="0"/>
                  <a:t>光照模型是一个非常简单的</a:t>
                </a:r>
                <a:r>
                  <a:rPr lang="zh-CN" altLang="zh-CN" dirty="0" smtClean="0"/>
                  <a:t>模型</a:t>
                </a:r>
                <a:endParaRPr lang="en-US" altLang="zh-CN" dirty="0" smtClean="0"/>
              </a:p>
              <a:p>
                <a:r>
                  <a:rPr lang="zh-CN" altLang="zh-CN" dirty="0" smtClean="0"/>
                  <a:t>当</a:t>
                </a:r>
                <a:r>
                  <a:rPr lang="zh-CN" altLang="zh-CN" dirty="0"/>
                  <a:t>光照射到粗糙的表面时，它将向四周均匀的反射。这种各向同性的反射叫漫反射</a:t>
                </a:r>
                <a:r>
                  <a:rPr lang="en-US" altLang="zh-CN" dirty="0"/>
                  <a:t>(Diffuse reflection)</a:t>
                </a:r>
                <a:r>
                  <a:rPr lang="zh-CN" altLang="zh-CN" dirty="0"/>
                  <a:t>。</a:t>
                </a:r>
              </a:p>
              <a:p>
                <a:r>
                  <a:rPr lang="zh-CN" altLang="zh-CN" dirty="0"/>
                  <a:t>漫反射光的强度服从于</a:t>
                </a:r>
                <a:r>
                  <a:rPr lang="en-US" altLang="zh-CN" dirty="0"/>
                  <a:t>Lambert</a:t>
                </a:r>
                <a:r>
                  <a:rPr lang="zh-CN" altLang="zh-CN" dirty="0"/>
                  <a:t>定律，漫反射的光强与入射光的方向和反射点处表面法向夹角的余弦成正比。</a:t>
                </a:r>
                <a:r>
                  <a:rPr lang="en-US" altLang="zh-CN" dirty="0"/>
                  <a:t>Lambert</a:t>
                </a:r>
                <a:r>
                  <a:rPr lang="zh-CN" altLang="zh-CN" dirty="0"/>
                  <a:t>模型的数学表达示如下：</a:t>
                </a:r>
              </a:p>
              <a:p>
                <a14:m>
                  <m:oMath xmlns:m="http://schemas.openxmlformats.org/officeDocument/2006/math">
                    <m:sSub>
                      <m:sSubPr>
                        <m:ctrlPr>
                          <a:rPr lang="zh-CN" altLang="zh-CN" i="1"/>
                        </m:ctrlPr>
                      </m:sSubPr>
                      <m:e>
                        <m:r>
                          <m:rPr>
                            <m:sty m:val="p"/>
                          </m:rPr>
                          <a:rPr lang="en-US" altLang="zh-CN"/>
                          <m:t>I</m:t>
                        </m:r>
                      </m:e>
                      <m:sub>
                        <m:r>
                          <m:rPr>
                            <m:sty m:val="p"/>
                          </m:rPr>
                          <a:rPr lang="en-US" altLang="zh-CN"/>
                          <m:t>d</m:t>
                        </m:r>
                      </m:sub>
                    </m:sSub>
                    <m:r>
                      <a:rPr lang="en-US" altLang="zh-CN"/>
                      <m:t>=</m:t>
                    </m:r>
                    <m:sSub>
                      <m:sSubPr>
                        <m:ctrlPr>
                          <a:rPr lang="zh-CN" altLang="zh-CN" i="1"/>
                        </m:ctrlPr>
                      </m:sSubPr>
                      <m:e>
                        <m:r>
                          <m:rPr>
                            <m:sty m:val="p"/>
                          </m:rPr>
                          <a:rPr lang="en-US" altLang="zh-CN"/>
                          <m:t>k</m:t>
                        </m:r>
                      </m:e>
                      <m:sub>
                        <m:r>
                          <m:rPr>
                            <m:sty m:val="p"/>
                          </m:rPr>
                          <a:rPr lang="en-US" altLang="zh-CN"/>
                          <m:t>d</m:t>
                        </m:r>
                      </m:sub>
                    </m:sSub>
                    <m:sSub>
                      <m:sSubPr>
                        <m:ctrlPr>
                          <a:rPr lang="zh-CN" altLang="zh-CN" i="1"/>
                        </m:ctrlPr>
                      </m:sSubPr>
                      <m:e>
                        <m:r>
                          <m:rPr>
                            <m:sty m:val="p"/>
                          </m:rPr>
                          <a:rPr lang="en-US" altLang="zh-CN"/>
                          <m:t>L</m:t>
                        </m:r>
                      </m:e>
                      <m:sub>
                        <m:r>
                          <m:rPr>
                            <m:sty m:val="p"/>
                          </m:rPr>
                          <a:rPr lang="en-US" altLang="zh-CN"/>
                          <m:t>d</m:t>
                        </m:r>
                      </m:sub>
                    </m:sSub>
                    <m:func>
                      <m:funcPr>
                        <m:ctrlPr>
                          <a:rPr lang="zh-CN" altLang="zh-CN" i="1"/>
                        </m:ctrlPr>
                      </m:funcPr>
                      <m:fName>
                        <m:r>
                          <m:rPr>
                            <m:sty m:val="p"/>
                          </m:rPr>
                          <a:rPr lang="en-US" altLang="zh-CN"/>
                          <m:t>cos</m:t>
                        </m:r>
                      </m:fName>
                      <m:e>
                        <m:r>
                          <m:rPr>
                            <m:sty m:val="p"/>
                          </m:rPr>
                          <a:rPr lang="en-US" altLang="zh-CN"/>
                          <m:t>θ</m:t>
                        </m:r>
                      </m:e>
                    </m:func>
                  </m:oMath>
                </a14:m>
                <a:endParaRPr lang="zh-CN" altLang="zh-CN" dirty="0"/>
              </a:p>
              <a:p>
                <a:r>
                  <a:rPr lang="en-US" altLang="zh-CN" dirty="0"/>
                  <a:t>	</a:t>
                </a:r>
                <a14:m>
                  <m:oMath xmlns:m="http://schemas.openxmlformats.org/officeDocument/2006/math">
                    <m:sSub>
                      <m:sSubPr>
                        <m:ctrlPr>
                          <a:rPr lang="zh-CN" altLang="zh-CN" i="1"/>
                        </m:ctrlPr>
                      </m:sSubPr>
                      <m:e>
                        <m:r>
                          <m:rPr>
                            <m:sty m:val="p"/>
                          </m:rPr>
                          <a:rPr lang="en-US" altLang="zh-CN"/>
                          <m:t>k</m:t>
                        </m:r>
                      </m:e>
                      <m:sub>
                        <m:r>
                          <m:rPr>
                            <m:sty m:val="p"/>
                          </m:rPr>
                          <a:rPr lang="en-US" altLang="zh-CN"/>
                          <m:t>d</m:t>
                        </m:r>
                      </m:sub>
                    </m:sSub>
                  </m:oMath>
                </a14:m>
                <a:r>
                  <a:rPr lang="zh-CN" altLang="zh-CN" dirty="0"/>
                  <a:t>表示物体表面漫反射系数，</a:t>
                </a:r>
                <a14:m>
                  <m:oMath xmlns:m="http://schemas.openxmlformats.org/officeDocument/2006/math">
                    <m:sSub>
                      <m:sSubPr>
                        <m:ctrlPr>
                          <a:rPr lang="zh-CN" altLang="zh-CN" i="1"/>
                        </m:ctrlPr>
                      </m:sSubPr>
                      <m:e>
                        <m:r>
                          <m:rPr>
                            <m:sty m:val="p"/>
                          </m:rPr>
                          <a:rPr lang="en-US" altLang="zh-CN"/>
                          <m:t>L</m:t>
                        </m:r>
                      </m:e>
                      <m:sub>
                        <m:r>
                          <m:rPr>
                            <m:sty m:val="p"/>
                          </m:rPr>
                          <a:rPr lang="en-US" altLang="zh-CN"/>
                          <m:t>d</m:t>
                        </m:r>
                      </m:sub>
                    </m:sSub>
                  </m:oMath>
                </a14:m>
                <a:r>
                  <a:rPr lang="zh-CN" altLang="zh-CN" dirty="0"/>
                  <a:t>表示入射光强度。若</a:t>
                </a:r>
                <a:r>
                  <a:rPr lang="en-US" altLang="zh-CN" dirty="0"/>
                  <a:t>N</a:t>
                </a:r>
                <a:r>
                  <a:rPr lang="zh-CN" altLang="zh-CN" dirty="0"/>
                  <a:t>表示入射点单位法向量，</a:t>
                </a:r>
                <a:r>
                  <a:rPr lang="en-US" altLang="zh-CN" dirty="0"/>
                  <a:t>L</a:t>
                </a:r>
                <a:r>
                  <a:rPr lang="zh-CN" altLang="zh-CN" dirty="0"/>
                  <a:t>表示从入射点指向光源的单位向量（注意是入射点指向光源，表示了入射光的方向），</a:t>
                </a:r>
                <a14:m>
                  <m:oMath xmlns:m="http://schemas.openxmlformats.org/officeDocument/2006/math">
                    <m:func>
                      <m:funcPr>
                        <m:ctrlPr>
                          <a:rPr lang="zh-CN" altLang="zh-CN" i="1"/>
                        </m:ctrlPr>
                      </m:funcPr>
                      <m:fName>
                        <m:r>
                          <m:rPr>
                            <m:sty m:val="p"/>
                          </m:rPr>
                          <a:rPr lang="en-US" altLang="zh-CN"/>
                          <m:t>cos</m:t>
                        </m:r>
                      </m:fName>
                      <m:e>
                        <m:r>
                          <m:rPr>
                            <m:sty m:val="p"/>
                          </m:rPr>
                          <a:rPr lang="en-US" altLang="zh-CN"/>
                          <m:t>θ</m:t>
                        </m:r>
                        <m:r>
                          <a:rPr lang="en-US" altLang="zh-CN"/>
                          <m:t>=</m:t>
                        </m:r>
                      </m:e>
                    </m:func>
                    <m:r>
                      <a:rPr lang="en-US" altLang="zh-CN" b="1" i="1"/>
                      <m:t>𝐋</m:t>
                    </m:r>
                    <m:r>
                      <a:rPr lang="en-US" altLang="zh-CN"/>
                      <m:t> ∙</m:t>
                    </m:r>
                    <m:r>
                      <a:rPr lang="en-US" altLang="zh-CN" b="1" i="1"/>
                      <m:t>𝐍</m:t>
                    </m:r>
                  </m:oMath>
                </a14:m>
                <a:r>
                  <a:rPr lang="zh-CN" altLang="zh-CN" dirty="0"/>
                  <a:t>，则</a:t>
                </a:r>
                <a:r>
                  <a:rPr lang="en-US" altLang="zh-CN" dirty="0"/>
                  <a:t>Lambert</a:t>
                </a:r>
                <a:r>
                  <a:rPr lang="zh-CN" altLang="zh-CN" dirty="0"/>
                  <a:t>模型可表示为：</a:t>
                </a:r>
              </a:p>
              <a:p>
                <a14:m>
                  <m:oMath xmlns:m="http://schemas.openxmlformats.org/officeDocument/2006/math">
                    <m:sSub>
                      <m:sSubPr>
                        <m:ctrlPr>
                          <a:rPr lang="zh-CN" altLang="zh-CN" i="1"/>
                        </m:ctrlPr>
                      </m:sSubPr>
                      <m:e>
                        <m:r>
                          <m:rPr>
                            <m:sty m:val="p"/>
                          </m:rPr>
                          <a:rPr lang="en-US" altLang="zh-CN"/>
                          <m:t>I</m:t>
                        </m:r>
                      </m:e>
                      <m:sub>
                        <m:r>
                          <m:rPr>
                            <m:sty m:val="p"/>
                          </m:rPr>
                          <a:rPr lang="en-US" altLang="zh-CN"/>
                          <m:t>d</m:t>
                        </m:r>
                      </m:sub>
                    </m:sSub>
                    <m:r>
                      <a:rPr lang="en-US" altLang="zh-CN"/>
                      <m:t>=</m:t>
                    </m:r>
                    <m:sSub>
                      <m:sSubPr>
                        <m:ctrlPr>
                          <a:rPr lang="zh-CN" altLang="zh-CN" i="1"/>
                        </m:ctrlPr>
                      </m:sSubPr>
                      <m:e>
                        <m:r>
                          <m:rPr>
                            <m:sty m:val="p"/>
                          </m:rPr>
                          <a:rPr lang="en-US" altLang="zh-CN"/>
                          <m:t>k</m:t>
                        </m:r>
                      </m:e>
                      <m:sub>
                        <m:r>
                          <m:rPr>
                            <m:sty m:val="p"/>
                          </m:rPr>
                          <a:rPr lang="en-US" altLang="zh-CN"/>
                          <m:t>d</m:t>
                        </m:r>
                      </m:sub>
                    </m:sSub>
                    <m:sSub>
                      <m:sSubPr>
                        <m:ctrlPr>
                          <a:rPr lang="zh-CN" altLang="zh-CN" i="1"/>
                        </m:ctrlPr>
                      </m:sSubPr>
                      <m:e>
                        <m:r>
                          <m:rPr>
                            <m:sty m:val="p"/>
                          </m:rPr>
                          <a:rPr lang="en-US" altLang="zh-CN"/>
                          <m:t>L</m:t>
                        </m:r>
                      </m:e>
                      <m:sub>
                        <m:r>
                          <m:rPr>
                            <m:sty m:val="p"/>
                          </m:rPr>
                          <a:rPr lang="en-US" altLang="zh-CN"/>
                          <m:t>d</m:t>
                        </m:r>
                      </m:sub>
                    </m:sSub>
                    <m:r>
                      <a:rPr lang="en-US" altLang="zh-CN"/>
                      <m:t>(</m:t>
                    </m:r>
                    <m:r>
                      <a:rPr lang="en-US" altLang="zh-CN" b="1" i="1"/>
                      <m:t>𝐋</m:t>
                    </m:r>
                    <m:r>
                      <a:rPr lang="en-US" altLang="zh-CN"/>
                      <m:t> ∙</m:t>
                    </m:r>
                    <m:r>
                      <a:rPr lang="en-US" altLang="zh-CN" b="1" i="1"/>
                      <m:t>𝐍</m:t>
                    </m:r>
                    <m:r>
                      <a:rPr lang="en-US" altLang="zh-CN"/>
                      <m:t>)</m:t>
                    </m:r>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3669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70</TotalTime>
  <Words>3376</Words>
  <Application>Microsoft Office PowerPoint</Application>
  <PresentationFormat>全屏显示(16:9)</PresentationFormat>
  <Paragraphs>146</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凤舞九天</vt:lpstr>
      <vt:lpstr>光照</vt:lpstr>
      <vt:lpstr>大纲</vt:lpstr>
      <vt:lpstr>光照</vt:lpstr>
      <vt:lpstr>点光源</vt:lpstr>
      <vt:lpstr>聚光灯</vt:lpstr>
      <vt:lpstr>PowerPoint 演示文稿</vt:lpstr>
      <vt:lpstr>平行光</vt:lpstr>
      <vt:lpstr>面光源</vt:lpstr>
      <vt:lpstr>局部光照明模型</vt:lpstr>
      <vt:lpstr>PowerPoint 演示文稿</vt:lpstr>
      <vt:lpstr>PowerPoint 演示文稿</vt:lpstr>
      <vt:lpstr>环境光</vt:lpstr>
      <vt:lpstr>漫反射光</vt:lpstr>
      <vt:lpstr>镜面高光</vt:lpstr>
      <vt:lpstr>发射光</vt:lpstr>
      <vt:lpstr>局部光照明合成算法</vt:lpstr>
      <vt:lpstr>其它光照明模型</vt:lpstr>
      <vt:lpstr>全局光照明模型</vt:lpstr>
      <vt:lpstr>Whitted全局光照明模型</vt:lpstr>
      <vt:lpstr>PowerPoint 演示文稿</vt:lpstr>
      <vt:lpstr>PowerPoint 演示文稿</vt:lpstr>
      <vt:lpstr>渲染方程</vt:lpstr>
      <vt:lpstr>环境遮挡</vt:lpstr>
      <vt:lpstr>PowerPoint 演示文稿</vt:lpstr>
      <vt:lpstr>PowerPoint 演示文稿</vt:lpstr>
      <vt:lpstr>PowerPoint 演示文稿</vt:lpstr>
      <vt:lpstr>PowerPoint 演示文稿</vt:lpstr>
      <vt:lpstr>纹理</vt:lpstr>
      <vt:lpstr>纹理映射的原理</vt:lpstr>
      <vt:lpstr>PowerPoint 演示文稿</vt:lpstr>
      <vt:lpstr>PowerPoint 演示文稿</vt:lpstr>
      <vt:lpstr>光照贴图</vt:lpstr>
      <vt:lpstr>PowerPoint 演示文稿</vt:lpstr>
      <vt:lpstr>纹理的其他应用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光照</dc:title>
  <dc:creator>HL H</dc:creator>
  <cp:lastModifiedBy>HL H</cp:lastModifiedBy>
  <cp:revision>28</cp:revision>
  <dcterms:created xsi:type="dcterms:W3CDTF">2018-01-30T08:50:10Z</dcterms:created>
  <dcterms:modified xsi:type="dcterms:W3CDTF">2018-03-14T07:04:09Z</dcterms:modified>
</cp:coreProperties>
</file>