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315" r:id="rId12"/>
    <p:sldId id="266" r:id="rId13"/>
    <p:sldId id="267" r:id="rId14"/>
    <p:sldId id="316" r:id="rId15"/>
    <p:sldId id="317" r:id="rId16"/>
    <p:sldId id="268" r:id="rId17"/>
    <p:sldId id="269" r:id="rId18"/>
    <p:sldId id="270" r:id="rId19"/>
    <p:sldId id="272"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8" r:id="rId6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碰撞</a:t>
            </a:r>
            <a:r>
              <a:rPr lang="zh-CN" altLang="en-US" dirty="0"/>
              <a:t>检测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24914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包围</a:t>
            </a:r>
            <a:r>
              <a:rPr lang="zh-CN" altLang="zh-CN" b="1" dirty="0" smtClean="0"/>
              <a:t>球体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包围</a:t>
                </a:r>
                <a:r>
                  <a:rPr lang="zh-CN" altLang="zh-CN" dirty="0"/>
                  <a:t>球（</a:t>
                </a:r>
                <a:r>
                  <a:rPr lang="en-US" altLang="zh-CN" dirty="0"/>
                  <a:t>Sphere</a:t>
                </a:r>
                <a:r>
                  <a:rPr lang="zh-CN" altLang="zh-CN" dirty="0"/>
                  <a:t>）定义为包含物体的最小球体，包围球的球心可以用物体顶点坐标的最大值和最小值的一半来</a:t>
                </a:r>
                <a:r>
                  <a:rPr lang="zh-CN" altLang="zh-CN" dirty="0" smtClean="0"/>
                  <a:t>确定</a:t>
                </a:r>
                <a:endParaRPr lang="en-US" altLang="zh-CN" dirty="0" smtClean="0"/>
              </a:p>
              <a:p>
                <a:r>
                  <a:rPr lang="zh-CN" altLang="zh-CN" dirty="0" smtClean="0"/>
                  <a:t>设</a:t>
                </a:r>
                <a:r>
                  <a:rPr lang="zh-CN" altLang="zh-CN" dirty="0"/>
                  <a:t>物体顶点坐标最小值和最大值分别是</a:t>
                </a:r>
                <a14:m>
                  <m:oMath xmlns:m="http://schemas.openxmlformats.org/officeDocument/2006/math">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x</m:t>
                            </m:r>
                          </m:e>
                          <m:sub>
                            <m:r>
                              <m:rPr>
                                <m:sty m:val="p"/>
                              </m:rPr>
                              <a:rPr lang="en-US" altLang="zh-CN">
                                <a:latin typeface="Cambria Math"/>
                              </a:rPr>
                              <m:t>min</m:t>
                            </m:r>
                          </m:sub>
                        </m:sSub>
                        <m:r>
                          <a:rPr lang="en-US" altLang="zh-CN">
                            <a:latin typeface="Cambria Math"/>
                          </a:rPr>
                          <m:t> ,</m:t>
                        </m:r>
                        <m:sSub>
                          <m:sSubPr>
                            <m:ctrlPr>
                              <a:rPr lang="zh-CN" altLang="zh-CN" i="1">
                                <a:latin typeface="Cambria Math"/>
                              </a:rPr>
                            </m:ctrlPr>
                          </m:sSubPr>
                          <m:e>
                            <m:r>
                              <m:rPr>
                                <m:sty m:val="p"/>
                              </m:rPr>
                              <a:rPr lang="en-US" altLang="zh-CN">
                                <a:latin typeface="Cambria Math"/>
                              </a:rPr>
                              <m:t>y</m:t>
                            </m:r>
                          </m:e>
                          <m:sub>
                            <m:r>
                              <m:rPr>
                                <m:sty m:val="p"/>
                              </m:rPr>
                              <a:rPr lang="en-US" altLang="zh-CN">
                                <a:latin typeface="Cambria Math"/>
                              </a:rPr>
                              <m:t>min</m:t>
                            </m:r>
                            <m:r>
                              <a:rPr lang="en-US" altLang="zh-CN">
                                <a:latin typeface="Cambria Math"/>
                              </a:rPr>
                              <m:t> </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m:rPr>
                                <m:sty m:val="p"/>
                              </m:rPr>
                              <a:rPr lang="en-US" altLang="zh-CN">
                                <a:latin typeface="Cambria Math"/>
                              </a:rPr>
                              <m:t>min</m:t>
                            </m:r>
                          </m:sub>
                        </m:sSub>
                      </m:e>
                    </m:d>
                    <m:r>
                      <a:rPr lang="zh-CN" altLang="zh-CN">
                        <a:latin typeface="Cambria Math"/>
                      </a:rPr>
                      <m:t>、</m:t>
                    </m:r>
                  </m:oMath>
                </a14:m>
                <a:r>
                  <a:rPr lang="zh-CN" altLang="zh-CN" dirty="0"/>
                  <a:t>，</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x</m:t>
                        </m:r>
                      </m:e>
                      <m:sub>
                        <m:r>
                          <m:rPr>
                            <m:sty m:val="p"/>
                          </m:rPr>
                          <a:rPr lang="en-US" altLang="zh-CN">
                            <a:latin typeface="Cambria Math"/>
                          </a:rPr>
                          <m:t>max</m:t>
                        </m:r>
                      </m:sub>
                    </m:sSub>
                    <m:r>
                      <a:rPr lang="en-US" altLang="zh-CN">
                        <a:latin typeface="Cambria Math"/>
                      </a:rPr>
                      <m:t> ,</m:t>
                    </m:r>
                    <m:sSub>
                      <m:sSubPr>
                        <m:ctrlPr>
                          <a:rPr lang="zh-CN" altLang="zh-CN" i="1">
                            <a:latin typeface="Cambria Math"/>
                          </a:rPr>
                        </m:ctrlPr>
                      </m:sSubPr>
                      <m:e>
                        <m:r>
                          <m:rPr>
                            <m:sty m:val="p"/>
                          </m:rPr>
                          <a:rPr lang="en-US" altLang="zh-CN">
                            <a:latin typeface="Cambria Math"/>
                          </a:rPr>
                          <m:t>y</m:t>
                        </m:r>
                      </m:e>
                      <m:sub>
                        <m:r>
                          <m:rPr>
                            <m:sty m:val="p"/>
                          </m:rPr>
                          <a:rPr lang="en-US" altLang="zh-CN">
                            <a:latin typeface="Cambria Math"/>
                          </a:rPr>
                          <m:t>max</m:t>
                        </m:r>
                      </m:sub>
                    </m:sSub>
                    <m:r>
                      <a:rPr lang="en-US" altLang="zh-CN">
                        <a:latin typeface="Cambria Math"/>
                      </a:rPr>
                      <m:t> ,</m:t>
                    </m:r>
                    <m:sSub>
                      <m:sSubPr>
                        <m:ctrlPr>
                          <a:rPr lang="zh-CN" altLang="zh-CN" i="1">
                            <a:latin typeface="Cambria Math"/>
                          </a:rPr>
                        </m:ctrlPr>
                      </m:sSubPr>
                      <m:e>
                        <m:r>
                          <m:rPr>
                            <m:sty m:val="p"/>
                          </m:rPr>
                          <a:rPr lang="en-US" altLang="zh-CN">
                            <a:latin typeface="Cambria Math"/>
                          </a:rPr>
                          <m:t>z</m:t>
                        </m:r>
                      </m:e>
                      <m:sub>
                        <m:r>
                          <m:rPr>
                            <m:sty m:val="p"/>
                          </m:rPr>
                          <a:rPr lang="en-US" altLang="zh-CN">
                            <a:latin typeface="Cambria Math"/>
                          </a:rPr>
                          <m:t>min</m:t>
                        </m:r>
                      </m:sub>
                    </m:sSub>
                    <m:r>
                      <a:rPr lang="en-US" altLang="zh-CN">
                        <a:latin typeface="Cambria Math"/>
                      </a:rPr>
                      <m:t>)</m:t>
                    </m:r>
                  </m:oMath>
                </a14:m>
                <a:r>
                  <a:rPr lang="zh-CN" altLang="zh-CN" dirty="0"/>
                  <a:t>，球心</a:t>
                </a:r>
                <a:r>
                  <a:rPr lang="en-US" altLang="zh-CN" dirty="0"/>
                  <a:t>c</a:t>
                </a:r>
                <a:r>
                  <a:rPr lang="zh-CN" altLang="zh-CN" dirty="0"/>
                  <a:t>的坐标可以求得：</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b="-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39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4143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35646"/>
            <a:ext cx="3286125" cy="2719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75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5471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包围</a:t>
                </a:r>
                <a:r>
                  <a:rPr lang="zh-CN" altLang="zh-CN" dirty="0"/>
                  <a:t>球间的相交测试比较</a:t>
                </a:r>
                <a:r>
                  <a:rPr lang="zh-CN" altLang="zh-CN" dirty="0" smtClean="0"/>
                  <a:t>简单</a:t>
                </a:r>
                <a:endParaRPr lang="en-US" altLang="zh-CN" dirty="0" smtClean="0"/>
              </a:p>
              <a:p>
                <a:r>
                  <a:rPr lang="zh-CN" altLang="zh-CN" dirty="0" smtClean="0"/>
                  <a:t>对于</a:t>
                </a:r>
                <a:r>
                  <a:rPr lang="zh-CN" altLang="zh-CN" dirty="0"/>
                  <a:t>两个包围球</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1</m:t>
                        </m:r>
                      </m:sub>
                    </m:sSub>
                    <m:r>
                      <a:rPr lang="en-US" altLang="zh-CN">
                        <a:latin typeface="Cambria Math"/>
                      </a:rPr>
                      <m:t> ,</m:t>
                    </m:r>
                    <m:sSub>
                      <m:sSubPr>
                        <m:ctrlPr>
                          <a:rPr lang="zh-CN" altLang="zh-CN" i="1">
                            <a:latin typeface="Cambria Math"/>
                          </a:rPr>
                        </m:ctrlPr>
                      </m:sSubPr>
                      <m:e>
                        <m:r>
                          <m:rPr>
                            <m:sty m:val="p"/>
                          </m:rPr>
                          <a:rPr lang="en-US" altLang="zh-CN">
                            <a:latin typeface="Cambria Math"/>
                          </a:rPr>
                          <m:t>r</m:t>
                        </m:r>
                      </m:e>
                      <m:sub>
                        <m:r>
                          <a:rPr lang="en-US" altLang="zh-CN">
                            <a:latin typeface="Cambria Math"/>
                          </a:rPr>
                          <m:t>1</m:t>
                        </m:r>
                      </m:sub>
                    </m:sSub>
                    <m:r>
                      <a:rPr lang="en-US" altLang="zh-CN">
                        <a:latin typeface="Cambria Math"/>
                      </a:rPr>
                      <m:t>)</m:t>
                    </m:r>
                  </m:oMath>
                </a14:m>
                <a:r>
                  <a:rPr lang="zh-CN" altLang="zh-CN" dirty="0"/>
                  <a:t>和</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2</m:t>
                        </m:r>
                      </m:sub>
                    </m:sSub>
                    <m:r>
                      <a:rPr lang="en-US" altLang="zh-CN">
                        <a:latin typeface="Cambria Math"/>
                      </a:rPr>
                      <m:t> ,</m:t>
                    </m:r>
                    <m:sSub>
                      <m:sSubPr>
                        <m:ctrlPr>
                          <a:rPr lang="zh-CN" altLang="zh-CN" i="1">
                            <a:latin typeface="Cambria Math"/>
                          </a:rPr>
                        </m:ctrlPr>
                      </m:sSubPr>
                      <m:e>
                        <m:r>
                          <m:rPr>
                            <m:sty m:val="p"/>
                          </m:rPr>
                          <a:rPr lang="en-US" altLang="zh-CN">
                            <a:latin typeface="Cambria Math"/>
                          </a:rPr>
                          <m:t>r</m:t>
                        </m:r>
                      </m:e>
                      <m:sub>
                        <m:r>
                          <a:rPr lang="en-US" altLang="zh-CN">
                            <a:latin typeface="Cambria Math"/>
                          </a:rPr>
                          <m:t>2</m:t>
                        </m:r>
                      </m:sub>
                    </m:sSub>
                    <m:r>
                      <a:rPr lang="en-US" altLang="zh-CN">
                        <a:latin typeface="Cambria Math"/>
                      </a:rPr>
                      <m:t>)</m:t>
                    </m:r>
                  </m:oMath>
                </a14:m>
                <a:r>
                  <a:rPr lang="zh-CN" altLang="zh-CN" dirty="0"/>
                  <a:t>，如果球心距离小于半径之和，即</a:t>
                </a:r>
                <a14:m>
                  <m:oMath xmlns:m="http://schemas.openxmlformats.org/officeDocument/2006/math">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c</m:t>
                            </m:r>
                          </m:e>
                          <m:sub>
                            <m:r>
                              <a:rPr lang="en-US" altLang="zh-CN">
                                <a:latin typeface="Cambria Math"/>
                              </a:rPr>
                              <m:t>1</m:t>
                            </m:r>
                          </m:sub>
                        </m:sSub>
                        <m:r>
                          <a:rPr lang="en-US" altLang="zh-CN" i="1">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2</m:t>
                            </m:r>
                          </m:sub>
                        </m:sSub>
                      </m:e>
                    </m:d>
                    <m:r>
                      <a:rPr lang="zh-CN" altLang="zh-CN">
                        <a:latin typeface="Cambria Math"/>
                      </a:rPr>
                      <m:t>≤</m:t>
                    </m:r>
                    <m:sSub>
                      <m:sSubPr>
                        <m:ctrlPr>
                          <a:rPr lang="zh-CN" altLang="zh-CN" i="1">
                            <a:latin typeface="Cambria Math"/>
                          </a:rPr>
                        </m:ctrlPr>
                      </m:sSubPr>
                      <m:e>
                        <m:r>
                          <m:rPr>
                            <m:sty m:val="p"/>
                          </m:rPr>
                          <a:rPr lang="en-US" altLang="zh-CN">
                            <a:latin typeface="Cambria Math"/>
                          </a:rPr>
                          <m:t>r</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a:rPr lang="en-US" altLang="zh-CN">
                            <a:latin typeface="Cambria Math"/>
                          </a:rPr>
                          <m:t>2</m:t>
                        </m:r>
                      </m:sub>
                    </m:sSub>
                  </m:oMath>
                </a14:m>
                <a:r>
                  <a:rPr lang="zh-CN" altLang="zh-CN" dirty="0"/>
                  <a:t>，则两包围球相交，否则不相交，代码如下所示：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6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6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184275"/>
            <a:ext cx="5349875"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78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如果两个包围球相交，则需要进入精确碰撞检测阶段，测试两物体是否发生碰撞。</a:t>
            </a:r>
          </a:p>
          <a:p>
            <a:r>
              <a:rPr lang="zh-CN" altLang="zh-CN" dirty="0"/>
              <a:t>包围球的构造简单，存储一个包围球所占的内存较小。包围球适合于长宽高相差不多的物体，且物体频繁发生旋转的情况，因为无论如何旋转包围球都不需要再次更新。但是对于长条形的物体，包围球的紧密性不好，这会让游戏效果很差。</a:t>
            </a:r>
          </a:p>
          <a:p>
            <a:endParaRPr lang="zh-CN" altLang="en-US" dirty="0"/>
          </a:p>
        </p:txBody>
      </p:sp>
    </p:spTree>
    <p:extLst>
      <p:ext uri="{BB962C8B-B14F-4D97-AF65-F5344CB8AC3E}">
        <p14:creationId xmlns:p14="http://schemas.microsoft.com/office/powerpoint/2010/main" val="419374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AABB</a:t>
            </a:r>
            <a:r>
              <a:rPr lang="zh-CN" altLang="en-US" dirty="0"/>
              <a:t>包围盒 </a:t>
            </a:r>
          </a:p>
        </p:txBody>
      </p:sp>
      <p:sp>
        <p:nvSpPr>
          <p:cNvPr id="3" name="内容占位符 2"/>
          <p:cNvSpPr>
            <a:spLocks noGrp="1"/>
          </p:cNvSpPr>
          <p:nvPr>
            <p:ph idx="1"/>
          </p:nvPr>
        </p:nvSpPr>
        <p:spPr/>
        <p:txBody>
          <a:bodyPr>
            <a:normAutofit fontScale="85000" lnSpcReduction="10000"/>
          </a:bodyPr>
          <a:lstStyle/>
          <a:p>
            <a:r>
              <a:rPr lang="en-US" altLang="zh-CN" dirty="0" smtClean="0"/>
              <a:t>AABB</a:t>
            </a:r>
            <a:r>
              <a:rPr lang="zh-CN" altLang="zh-CN" dirty="0"/>
              <a:t>（轴对齐包围盒，</a:t>
            </a:r>
            <a:r>
              <a:rPr lang="en-US" altLang="zh-CN" dirty="0"/>
              <a:t>Axis Aligned Bounding Box</a:t>
            </a:r>
            <a:r>
              <a:rPr lang="zh-CN" altLang="zh-CN" dirty="0"/>
              <a:t>）是碰撞检测中使用最广泛的一种包围盒</a:t>
            </a:r>
            <a:r>
              <a:rPr lang="zh-CN" altLang="zh-CN" dirty="0" smtClean="0"/>
              <a:t>结构</a:t>
            </a:r>
            <a:endParaRPr lang="en-US" altLang="zh-CN" dirty="0" smtClean="0"/>
          </a:p>
          <a:p>
            <a:r>
              <a:rPr lang="zh-CN" altLang="zh-CN" dirty="0" smtClean="0"/>
              <a:t>在</a:t>
            </a:r>
            <a:r>
              <a:rPr lang="en-US" altLang="zh-CN" dirty="0"/>
              <a:t>3D</a:t>
            </a:r>
            <a:r>
              <a:rPr lang="zh-CN" altLang="zh-CN" dirty="0"/>
              <a:t>空间中，一个物体的</a:t>
            </a:r>
            <a:r>
              <a:rPr lang="en-US" altLang="zh-CN" dirty="0"/>
              <a:t>AABB</a:t>
            </a:r>
            <a:r>
              <a:rPr lang="zh-CN" altLang="zh-CN" dirty="0"/>
              <a:t>被定义为包含该碰撞体、各边平行于坐标轴的最小六面体，即所有的</a:t>
            </a:r>
            <a:r>
              <a:rPr lang="en-US" altLang="zh-CN" dirty="0"/>
              <a:t>AABB</a:t>
            </a:r>
            <a:r>
              <a:rPr lang="zh-CN" altLang="zh-CN" dirty="0"/>
              <a:t>具有一致的</a:t>
            </a:r>
            <a:r>
              <a:rPr lang="zh-CN" altLang="zh-CN" dirty="0" smtClean="0"/>
              <a:t>方向</a:t>
            </a:r>
            <a:endParaRPr lang="en-US" altLang="zh-CN" dirty="0" smtClean="0"/>
          </a:p>
          <a:p>
            <a:r>
              <a:rPr lang="zh-CN" altLang="zh-CN" dirty="0" smtClean="0"/>
              <a:t>因此</a:t>
            </a:r>
            <a:r>
              <a:rPr lang="zh-CN" altLang="zh-CN" dirty="0"/>
              <a:t>，描述一个</a:t>
            </a:r>
            <a:r>
              <a:rPr lang="en-US" altLang="zh-CN" dirty="0"/>
              <a:t>AABB</a:t>
            </a:r>
            <a:r>
              <a:rPr lang="zh-CN" altLang="zh-CN" dirty="0"/>
              <a:t>仅需六个</a:t>
            </a:r>
            <a:r>
              <a:rPr lang="zh-CN" altLang="zh-CN" dirty="0" smtClean="0"/>
              <a:t>标量</a:t>
            </a:r>
            <a:endParaRPr lang="en-US" altLang="zh-CN" dirty="0" smtClean="0"/>
          </a:p>
          <a:p>
            <a:r>
              <a:rPr lang="en-US" altLang="zh-CN" dirty="0" smtClean="0"/>
              <a:t>AABB</a:t>
            </a:r>
            <a:r>
              <a:rPr lang="zh-CN" altLang="zh-CN" dirty="0"/>
              <a:t>的最大特点是仅执行相应坐标值之间的比较就可以进行相交测试。</a:t>
            </a:r>
          </a:p>
          <a:p>
            <a:endParaRPr lang="zh-CN" altLang="en-US" dirty="0"/>
          </a:p>
        </p:txBody>
      </p:sp>
    </p:spTree>
    <p:extLst>
      <p:ext uri="{BB962C8B-B14F-4D97-AF65-F5344CB8AC3E}">
        <p14:creationId xmlns:p14="http://schemas.microsoft.com/office/powerpoint/2010/main" val="186247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75606"/>
            <a:ext cx="3557588"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688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AABB</a:t>
                </a:r>
                <a:r>
                  <a:rPr lang="zh-CN" altLang="zh-CN" dirty="0"/>
                  <a:t>的数据结构有三种构造方式，一种是保存各坐标轴上的最小值和最大值。即</a:t>
                </a:r>
                <a:r>
                  <a:rPr lang="en-US" altLang="zh-CN" dirty="0"/>
                  <a:t>AABB</a:t>
                </a:r>
                <a:r>
                  <a:rPr lang="zh-CN" altLang="zh-CN" dirty="0"/>
                  <a:t>包围盒中物体任意一点</a:t>
                </a:r>
                <a:r>
                  <a:rPr lang="en-US" altLang="zh-CN" dirty="0"/>
                  <a:t>p</a:t>
                </a:r>
                <a:r>
                  <a:rPr lang="zh-CN" altLang="zh-CN" dirty="0"/>
                  <a:t>的坐标的取值范围满足：</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x</m:t>
                    </m:r>
                  </m:oMath>
                </a14:m>
                <a:r>
                  <a:rPr lang="en-US" altLang="zh-CN" dirty="0"/>
                  <a:t> , </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y</m:t>
                    </m:r>
                  </m:oMath>
                </a14:m>
                <a:r>
                  <a:rPr lang="en-US" altLang="zh-CN" dirty="0"/>
                  <a:t> , </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z</m:t>
                    </m:r>
                  </m:oMath>
                </a14:m>
                <a:r>
                  <a:rPr lang="en-US" altLang="zh-CN" dirty="0"/>
                  <a:t> ,</a:t>
                </a:r>
                <a:r>
                  <a:rPr lang="zh-CN" altLang="zh-CN" dirty="0"/>
                  <a:t>其中</a:t>
                </a:r>
                <a14:m>
                  <m:oMath xmlns:m="http://schemas.openxmlformats.org/officeDocument/2006/math">
                    <m:r>
                      <m:rPr>
                        <m:sty m:val="p"/>
                      </m:rPr>
                      <a:rPr lang="en-US" altLang="zh-CN">
                        <a:latin typeface="Cambria Math"/>
                      </a:rPr>
                      <m:t>min</m:t>
                    </m:r>
                  </m:oMath>
                </a14:m>
                <a:r>
                  <a:rPr lang="zh-CN" altLang="zh-CN" dirty="0"/>
                  <a:t>表示最小值，</a:t>
                </a:r>
                <a14:m>
                  <m:oMath xmlns:m="http://schemas.openxmlformats.org/officeDocument/2006/math">
                    <m:r>
                      <m:rPr>
                        <m:sty m:val="p"/>
                      </m:rPr>
                      <a:rPr lang="en-US" altLang="zh-CN">
                        <a:latin typeface="Cambria Math"/>
                      </a:rPr>
                      <m:t>max</m:t>
                    </m:r>
                  </m:oMath>
                </a14:m>
                <a:r>
                  <a:rPr lang="zh-CN" altLang="zh-CN" dirty="0"/>
                  <a:t>表示最大值，该表达方式将包围体空间区域界定为两个对角顶点：</a:t>
                </a:r>
                <a14:m>
                  <m:oMath xmlns:m="http://schemas.openxmlformats.org/officeDocument/2006/math">
                    <m:r>
                      <m:rPr>
                        <m:sty m:val="p"/>
                      </m:rPr>
                      <a:rPr lang="en-US" altLang="zh-CN">
                        <a:latin typeface="Cambria Math"/>
                      </a:rPr>
                      <m:t>min</m:t>
                    </m:r>
                  </m:oMath>
                </a14:m>
                <a:r>
                  <a:rPr lang="zh-CN" altLang="zh-CN" dirty="0"/>
                  <a:t>和</a:t>
                </a:r>
                <a14:m>
                  <m:oMath xmlns:m="http://schemas.openxmlformats.org/officeDocument/2006/math">
                    <m:r>
                      <m:rPr>
                        <m:sty m:val="p"/>
                      </m:rPr>
                      <a:rPr lang="en-US" altLang="zh-CN">
                        <a:latin typeface="Cambria Math"/>
                      </a:rPr>
                      <m:t>max</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3052" r="-3037" b="-1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08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08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碰撞</a:t>
            </a:r>
            <a:r>
              <a:rPr lang="zh-CN" altLang="zh-CN" dirty="0"/>
              <a:t>检测的基本原理</a:t>
            </a:r>
            <a:r>
              <a:rPr lang="en-US" altLang="zh-CN" dirty="0"/>
              <a:t>	</a:t>
            </a:r>
            <a:endParaRPr lang="zh-CN" altLang="zh-CN" dirty="0"/>
          </a:p>
          <a:p>
            <a:r>
              <a:rPr lang="zh-CN" altLang="zh-CN" dirty="0"/>
              <a:t>包围球体</a:t>
            </a:r>
            <a:r>
              <a:rPr lang="en-US" altLang="zh-CN" dirty="0"/>
              <a:t>	</a:t>
            </a:r>
            <a:endParaRPr lang="zh-CN" altLang="zh-CN" dirty="0"/>
          </a:p>
          <a:p>
            <a:r>
              <a:rPr lang="en-US" altLang="zh-CN" dirty="0"/>
              <a:t>AABB</a:t>
            </a:r>
            <a:r>
              <a:rPr lang="zh-CN" altLang="zh-CN" dirty="0"/>
              <a:t>包围盒</a:t>
            </a:r>
          </a:p>
          <a:p>
            <a:r>
              <a:rPr lang="en-US" altLang="zh-CN" dirty="0"/>
              <a:t>OBB</a:t>
            </a:r>
            <a:r>
              <a:rPr lang="zh-CN" altLang="zh-CN" dirty="0"/>
              <a:t>包围盒</a:t>
            </a:r>
            <a:r>
              <a:rPr lang="en-US" altLang="zh-CN" dirty="0"/>
              <a:t>	</a:t>
            </a:r>
            <a:endParaRPr lang="zh-CN" altLang="zh-CN" dirty="0"/>
          </a:p>
          <a:p>
            <a:r>
              <a:rPr lang="en-US" altLang="zh-CN" dirty="0"/>
              <a:t>k-DOP</a:t>
            </a:r>
            <a:r>
              <a:rPr lang="zh-CN" altLang="zh-CN" dirty="0"/>
              <a:t>包围体</a:t>
            </a:r>
            <a:r>
              <a:rPr lang="en-US" altLang="zh-CN" dirty="0"/>
              <a:t>	</a:t>
            </a:r>
            <a:endParaRPr lang="zh-CN" altLang="zh-CN" dirty="0"/>
          </a:p>
          <a:p>
            <a:r>
              <a:rPr lang="zh-CN" altLang="zh-CN" dirty="0"/>
              <a:t>线面相交测试</a:t>
            </a:r>
            <a:r>
              <a:rPr lang="en-US" altLang="zh-CN" dirty="0"/>
              <a:t>	</a:t>
            </a:r>
            <a:endParaRPr lang="zh-CN" altLang="zh-CN" dirty="0"/>
          </a:p>
          <a:p>
            <a:r>
              <a:rPr lang="zh-CN" altLang="zh-CN" dirty="0"/>
              <a:t>直线与三角形相交测试</a:t>
            </a:r>
            <a:r>
              <a:rPr lang="en-US" altLang="zh-CN" dirty="0"/>
              <a:t>	</a:t>
            </a:r>
            <a:endParaRPr lang="zh-CN" altLang="zh-CN" dirty="0"/>
          </a:p>
          <a:p>
            <a:r>
              <a:rPr lang="zh-CN" altLang="zh-CN" dirty="0"/>
              <a:t>三角形相交测试</a:t>
            </a:r>
            <a:r>
              <a:rPr lang="en-US" altLang="zh-CN" dirty="0"/>
              <a:t>	</a:t>
            </a:r>
            <a:endParaRPr lang="zh-CN" altLang="zh-CN" dirty="0"/>
          </a:p>
          <a:p>
            <a:r>
              <a:rPr lang="zh-CN" altLang="zh-CN" dirty="0"/>
              <a:t>平面相交测试</a:t>
            </a:r>
            <a:r>
              <a:rPr lang="en-US" altLang="zh-CN"/>
              <a:t>	</a:t>
            </a:r>
            <a:endParaRPr lang="zh-CN" altLang="zh-CN" dirty="0"/>
          </a:p>
          <a:p>
            <a:endParaRPr lang="zh-CN" altLang="en-US" dirty="0"/>
          </a:p>
        </p:txBody>
      </p:sp>
    </p:spTree>
    <p:extLst>
      <p:ext uri="{BB962C8B-B14F-4D97-AF65-F5344CB8AC3E}">
        <p14:creationId xmlns:p14="http://schemas.microsoft.com/office/powerpoint/2010/main" val="233861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另一种构造方式是保存最小顶点值和一个盒子长度</a:t>
                </a:r>
                <a14:m>
                  <m:oMath xmlns:m="http://schemas.openxmlformats.org/officeDocument/2006/math">
                    <m:r>
                      <m:rPr>
                        <m:sty m:val="p"/>
                      </m:rPr>
                      <a:rPr lang="en-US" altLang="zh-CN">
                        <a:latin typeface="Cambria Math"/>
                      </a:rPr>
                      <m:t>dx</m:t>
                    </m:r>
                  </m:oMath>
                </a14:m>
                <a:r>
                  <a:rPr lang="zh-CN" altLang="zh-CN" dirty="0"/>
                  <a:t>、</a:t>
                </a:r>
                <a14:m>
                  <m:oMath xmlns:m="http://schemas.openxmlformats.org/officeDocument/2006/math">
                    <m:r>
                      <m:rPr>
                        <m:sty m:val="p"/>
                      </m:rPr>
                      <a:rPr lang="en-US" altLang="zh-CN">
                        <a:latin typeface="Cambria Math"/>
                      </a:rPr>
                      <m:t>dy</m:t>
                    </m:r>
                  </m:oMath>
                </a14:m>
                <a:r>
                  <a:rPr lang="zh-CN" altLang="zh-CN" dirty="0"/>
                  <a:t>和</a:t>
                </a:r>
                <a14:m>
                  <m:oMath xmlns:m="http://schemas.openxmlformats.org/officeDocument/2006/math">
                    <m:r>
                      <m:rPr>
                        <m:sty m:val="p"/>
                      </m:rPr>
                      <a:rPr lang="en-US" altLang="zh-CN">
                        <a:latin typeface="Cambria Math"/>
                      </a:rPr>
                      <m:t>dz</m:t>
                    </m:r>
                  </m:oMath>
                </a14:m>
                <a:r>
                  <a:rPr lang="zh-CN" altLang="zh-CN" dirty="0"/>
                  <a:t>，即</a:t>
                </a:r>
                <a:r>
                  <a:rPr lang="en-US" altLang="zh-CN" dirty="0"/>
                  <a:t>AABB</a:t>
                </a:r>
                <a:r>
                  <a:rPr lang="zh-CN" altLang="zh-CN" dirty="0"/>
                  <a:t>包围盒中一点</a:t>
                </a:r>
                <a:r>
                  <a:rPr lang="en-US" altLang="zh-CN" dirty="0"/>
                  <a:t>p</a:t>
                </a:r>
                <a:r>
                  <a:rPr lang="zh-CN" altLang="zh-CN" dirty="0"/>
                  <a:t>的坐标的取值范围应该满足：</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dx</m:t>
                    </m:r>
                  </m:oMath>
                </a14:m>
                <a:r>
                  <a:rPr lang="zh-CN" altLang="zh-CN" dirty="0"/>
                  <a:t>，</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dy</m:t>
                    </m:r>
                  </m:oMath>
                </a14:m>
                <a:r>
                  <a:rPr lang="zh-CN" altLang="zh-CN" dirty="0"/>
                  <a:t>，</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z</m:t>
                    </m:r>
                    <m:r>
                      <a:rPr lang="en-US" altLang="zh-CN">
                        <a:latin typeface="Cambria Math"/>
                      </a:rPr>
                      <m:t>+</m:t>
                    </m:r>
                    <m:r>
                      <m:rPr>
                        <m:sty m:val="p"/>
                      </m:rPr>
                      <a:rPr lang="en-US" altLang="zh-CN">
                        <a:latin typeface="Cambria Math"/>
                      </a:rPr>
                      <m:t>dz</m:t>
                    </m:r>
                  </m:oMath>
                </a14:m>
                <a:r>
                  <a:rPr lang="zh-CN" altLang="zh-CN" dirty="0"/>
                  <a:t>，如下所示：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2334"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63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878013"/>
            <a:ext cx="534987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87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最后一种是保存</a:t>
                </a:r>
                <a:r>
                  <a:rPr lang="en-US" altLang="zh-CN" dirty="0"/>
                  <a:t>AABB</a:t>
                </a:r>
                <a:r>
                  <a:rPr lang="zh-CN" altLang="zh-CN" dirty="0"/>
                  <a:t>包围盒的中心点</a:t>
                </a:r>
                <a:r>
                  <a:rPr lang="en-US" altLang="zh-CN" dirty="0"/>
                  <a:t>C</a:t>
                </a:r>
                <a:r>
                  <a:rPr lang="zh-CN" altLang="zh-CN" dirty="0"/>
                  <a:t>，以及各轴向半径</a:t>
                </a:r>
                <a14:m>
                  <m:oMath xmlns:m="http://schemas.openxmlformats.org/officeDocument/2006/math">
                    <m:r>
                      <m:rPr>
                        <m:sty m:val="p"/>
                      </m:rPr>
                      <a:rPr lang="en-US" altLang="zh-CN">
                        <a:latin typeface="Cambria Math"/>
                      </a:rPr>
                      <m:t>rx</m:t>
                    </m:r>
                  </m:oMath>
                </a14:m>
                <a:r>
                  <a:rPr lang="zh-CN" altLang="zh-CN" dirty="0"/>
                  <a:t>、</a:t>
                </a:r>
                <a14:m>
                  <m:oMath xmlns:m="http://schemas.openxmlformats.org/officeDocument/2006/math">
                    <m:r>
                      <m:rPr>
                        <m:sty m:val="p"/>
                      </m:rPr>
                      <a:rPr lang="en-US" altLang="zh-CN">
                        <a:latin typeface="Cambria Math"/>
                      </a:rPr>
                      <m:t>ry</m:t>
                    </m:r>
                  </m:oMath>
                </a14:m>
                <a:r>
                  <a:rPr lang="zh-CN" altLang="zh-CN" dirty="0"/>
                  <a:t>和</a:t>
                </a:r>
                <a14:m>
                  <m:oMath xmlns:m="http://schemas.openxmlformats.org/officeDocument/2006/math">
                    <m:r>
                      <m:rPr>
                        <m:sty m:val="p"/>
                      </m:rPr>
                      <a:rPr lang="en-US" altLang="zh-CN">
                        <a:latin typeface="Cambria Math"/>
                      </a:rPr>
                      <m:t>rz</m:t>
                    </m:r>
                  </m:oMath>
                </a14:m>
                <a:r>
                  <a:rPr lang="zh-CN" altLang="zh-CN" dirty="0"/>
                  <a:t>，即包围盒中任意一点</a:t>
                </a:r>
                <a:r>
                  <a:rPr lang="en-US" altLang="zh-CN" dirty="0"/>
                  <a:t>p</a:t>
                </a:r>
                <a:r>
                  <a:rPr lang="zh-CN" altLang="zh-CN" dirty="0"/>
                  <a:t>的坐标的取值范围应该满足：</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x</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e>
                    </m:d>
                    <m:r>
                      <a:rPr lang="zh-CN" altLang="zh-CN">
                        <a:latin typeface="Cambria Math"/>
                      </a:rPr>
                      <m:t>≤</m:t>
                    </m:r>
                    <m:r>
                      <m:rPr>
                        <m:sty m:val="p"/>
                      </m:rPr>
                      <a:rPr lang="en-US" altLang="zh-CN">
                        <a:latin typeface="Cambria Math"/>
                      </a:rPr>
                      <m:t>rx</m:t>
                    </m:r>
                  </m:oMath>
                </a14:m>
                <a:r>
                  <a:rPr lang="zh-CN" altLang="zh-CN" dirty="0"/>
                  <a:t>，</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y</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e>
                    </m:d>
                    <m:r>
                      <a:rPr lang="zh-CN" altLang="zh-CN">
                        <a:latin typeface="Cambria Math"/>
                      </a:rPr>
                      <m:t>≤</m:t>
                    </m:r>
                    <m:r>
                      <m:rPr>
                        <m:sty m:val="p"/>
                      </m:rPr>
                      <a:rPr lang="en-US" altLang="zh-CN">
                        <a:latin typeface="Cambria Math"/>
                      </a:rPr>
                      <m:t>ry</m:t>
                    </m:r>
                  </m:oMath>
                </a14:m>
                <a:r>
                  <a:rPr lang="zh-CN" altLang="zh-CN" dirty="0"/>
                  <a:t>，</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z</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e>
                    </m:d>
                    <m:r>
                      <a:rPr lang="zh-CN" altLang="zh-CN">
                        <a:latin typeface="Cambria Math"/>
                      </a:rPr>
                      <m:t>≤</m:t>
                    </m:r>
                    <m:r>
                      <m:rPr>
                        <m:sty m:val="p"/>
                      </m:rPr>
                      <a:rPr lang="en-US" altLang="zh-CN">
                        <a:latin typeface="Cambria Math"/>
                      </a:rPr>
                      <m:t>rz</m:t>
                    </m:r>
                  </m:oMath>
                </a14:m>
                <a:r>
                  <a:rPr lang="zh-CN" altLang="zh-CN" dirty="0"/>
                  <a:t>，如下所示：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52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52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如果考虑存储需求，“中心</a:t>
            </a:r>
            <a:r>
              <a:rPr lang="en-US" altLang="zh-CN" dirty="0"/>
              <a:t>­</a:t>
            </a:r>
            <a:r>
              <a:rPr lang="zh-CN" altLang="zh-CN" dirty="0"/>
              <a:t>和半径”模式与“最小值与直径”模式的这两种</a:t>
            </a:r>
            <a:r>
              <a:rPr lang="en-US" altLang="zh-CN" dirty="0"/>
              <a:t>AABB</a:t>
            </a:r>
            <a:r>
              <a:rPr lang="zh-CN" altLang="zh-CN" dirty="0"/>
              <a:t>数据结构最为经济，与中心位置坐标相比，半径只需几个字节就可以保存下来；“最小值和最大值”的方式占用存储空间最大，因为其中全部</a:t>
            </a:r>
            <a:r>
              <a:rPr lang="en-US" altLang="zh-CN" dirty="0"/>
              <a:t>6</a:t>
            </a:r>
            <a:r>
              <a:rPr lang="zh-CN" altLang="zh-CN" dirty="0"/>
              <a:t>个值都需要以相同的精度进行保存。</a:t>
            </a:r>
          </a:p>
          <a:p>
            <a:r>
              <a:rPr lang="en-US" altLang="zh-CN" dirty="0"/>
              <a:t>AABB</a:t>
            </a:r>
            <a:r>
              <a:rPr lang="zh-CN" altLang="zh-CN" dirty="0"/>
              <a:t>之间的相交测试比较直观。如果</a:t>
            </a:r>
            <a:r>
              <a:rPr lang="en-US" altLang="zh-CN" dirty="0"/>
              <a:t>AABB</a:t>
            </a:r>
            <a:r>
              <a:rPr lang="zh-CN" altLang="zh-CN" dirty="0"/>
              <a:t>在</a:t>
            </a:r>
            <a:r>
              <a:rPr lang="en-US" altLang="zh-CN" dirty="0"/>
              <a:t>3</a:t>
            </a:r>
            <a:r>
              <a:rPr lang="zh-CN" altLang="zh-CN" dirty="0"/>
              <a:t>个轴上都相交，那么</a:t>
            </a:r>
            <a:r>
              <a:rPr lang="en-US" altLang="zh-CN" dirty="0"/>
              <a:t>AABB</a:t>
            </a:r>
            <a:r>
              <a:rPr lang="zh-CN" altLang="zh-CN" dirty="0"/>
              <a:t>相交，其中，</a:t>
            </a:r>
            <a:r>
              <a:rPr lang="en-US" altLang="zh-CN" dirty="0"/>
              <a:t>AABB</a:t>
            </a:r>
            <a:r>
              <a:rPr lang="zh-CN" altLang="zh-CN" dirty="0"/>
              <a:t>沿每一个维度的有效范围可以看作是对应轴上的数值区间。</a:t>
            </a:r>
          </a:p>
          <a:p>
            <a:r>
              <a:rPr lang="zh-CN" altLang="zh-CN" dirty="0"/>
              <a:t>对于“最大值和最小值”方式，相交测试如下：</a:t>
            </a:r>
          </a:p>
          <a:p>
            <a:endParaRPr lang="zh-CN" altLang="en-US" dirty="0"/>
          </a:p>
        </p:txBody>
      </p:sp>
    </p:spTree>
    <p:extLst>
      <p:ext uri="{BB962C8B-B14F-4D97-AF65-F5344CB8AC3E}">
        <p14:creationId xmlns:p14="http://schemas.microsoft.com/office/powerpoint/2010/main" val="101561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77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对于“最小值和直径”方式，相交测试如下：</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2" y="2211710"/>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4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对于“中心和半径”方式，相交测试如下：</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630" y="1923678"/>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78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OBB</a:t>
            </a:r>
            <a:r>
              <a:rPr lang="zh-CN" altLang="en-US" dirty="0"/>
              <a:t>包围</a:t>
            </a:r>
            <a:r>
              <a:rPr lang="zh-CN" altLang="en-US" dirty="0" smtClean="0"/>
              <a:t>盒</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物体</a:t>
            </a:r>
            <a:r>
              <a:rPr lang="zh-CN" altLang="zh-CN" dirty="0"/>
              <a:t>对象的</a:t>
            </a:r>
            <a:r>
              <a:rPr lang="en-US" altLang="zh-CN" dirty="0"/>
              <a:t>OBB</a:t>
            </a:r>
            <a:r>
              <a:rPr lang="zh-CN" altLang="zh-CN" dirty="0"/>
              <a:t>（方向包围盒，</a:t>
            </a:r>
            <a:r>
              <a:rPr lang="en-US" altLang="zh-CN" dirty="0"/>
              <a:t>Oriented Bounding Box</a:t>
            </a:r>
            <a:r>
              <a:rPr lang="zh-CN" altLang="zh-CN" dirty="0"/>
              <a:t>）是包含该对象的最小长方体，</a:t>
            </a:r>
            <a:r>
              <a:rPr lang="en-US" altLang="zh-CN" dirty="0"/>
              <a:t>OBB</a:t>
            </a:r>
            <a:r>
              <a:rPr lang="zh-CN" altLang="zh-CN" dirty="0"/>
              <a:t>最大的特点是它的朝向会根据被包围对象的形状特点做相应变化，并且尽可能紧密地包围对象，但它的相交测试要复杂</a:t>
            </a:r>
            <a:r>
              <a:rPr lang="zh-CN" altLang="zh-CN" dirty="0" smtClean="0"/>
              <a:t>一些</a:t>
            </a:r>
            <a:endParaRPr lang="en-US" altLang="zh-CN" dirty="0" smtClean="0"/>
          </a:p>
          <a:p>
            <a:r>
              <a:rPr lang="zh-CN" altLang="zh-CN" dirty="0" smtClean="0"/>
              <a:t>构造</a:t>
            </a:r>
            <a:r>
              <a:rPr lang="en-US" altLang="zh-CN" dirty="0"/>
              <a:t>OBB</a:t>
            </a:r>
            <a:r>
              <a:rPr lang="zh-CN" altLang="zh-CN" dirty="0"/>
              <a:t>的关键是找出最佳方向，并确定该方向包围盒的最小</a:t>
            </a:r>
            <a:r>
              <a:rPr lang="zh-CN" altLang="zh-CN" dirty="0" smtClean="0"/>
              <a:t>尺寸</a:t>
            </a:r>
            <a:endParaRPr lang="zh-CN" altLang="en-US" dirty="0"/>
          </a:p>
        </p:txBody>
      </p:sp>
    </p:spTree>
    <p:extLst>
      <p:ext uri="{BB962C8B-B14F-4D97-AF65-F5344CB8AC3E}">
        <p14:creationId xmlns:p14="http://schemas.microsoft.com/office/powerpoint/2010/main" val="415988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775" y="1274763"/>
            <a:ext cx="33464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82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a:t>
            </a:r>
            <a:r>
              <a:rPr lang="zh-CN" altLang="zh-CN" b="1" dirty="0" smtClean="0"/>
              <a:t>检测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在</a:t>
            </a:r>
            <a:r>
              <a:rPr lang="zh-CN" altLang="zh-CN" dirty="0"/>
              <a:t>现实环境中，茶杯放在桌子上不会跌落到地面，车碰到物体上会把物体撞开，机械手能把一个物体从一个位置移动到另一个位置，在游戏中实现这些效果的前提是碰撞检测。</a:t>
            </a:r>
          </a:p>
          <a:p>
            <a:r>
              <a:rPr lang="zh-CN" altLang="zh-CN" dirty="0"/>
              <a:t>碰撞检测是许多计算机应用的基本技术，包括计算机游戏、物理仿真、机器人技术等。在计算机游戏中，碰撞检测将保证真实世界的正确虚拟化（例如，禁止角色穿越墙壁）。除了用于检测游戏物体是否发生碰撞以及发生碰撞后如何响应之外，碰撞检测还可以提供了视线查询功能，比如判断敌人是否发现玩家，并决定是否发动相应的攻击。</a:t>
            </a:r>
          </a:p>
          <a:p>
            <a:r>
              <a:rPr lang="zh-CN" altLang="zh-CN" dirty="0"/>
              <a:t>那么，如何在</a:t>
            </a:r>
            <a:r>
              <a:rPr lang="en-US" altLang="zh-CN" dirty="0"/>
              <a:t>3D</a:t>
            </a:r>
            <a:r>
              <a:rPr lang="zh-CN" altLang="zh-CN" dirty="0"/>
              <a:t>虚拟世界中进行碰撞检测呢？假设游戏场景由多个动态物体构成，要解决这个问题并不简单，因为使用数学运算检查两个三角形之间是否存在碰撞的运算非常消耗</a:t>
            </a:r>
            <a:r>
              <a:rPr lang="en-US" altLang="zh-CN" dirty="0"/>
              <a:t>CPU</a:t>
            </a:r>
            <a:r>
              <a:rPr lang="zh-CN" altLang="zh-CN" dirty="0"/>
              <a:t>时间。而游戏场景中包含的三角形数量惊人，只有高效的碰撞检测算法才能保证游戏的运行效率</a:t>
            </a:r>
            <a:r>
              <a:rPr lang="zh-CN" altLang="zh-CN" dirty="0" smtClean="0"/>
              <a:t>。</a:t>
            </a:r>
            <a:endParaRPr lang="zh-CN" altLang="zh-CN" dirty="0"/>
          </a:p>
        </p:txBody>
      </p:sp>
    </p:spTree>
    <p:extLst>
      <p:ext uri="{BB962C8B-B14F-4D97-AF65-F5344CB8AC3E}">
        <p14:creationId xmlns:p14="http://schemas.microsoft.com/office/powerpoint/2010/main" val="2966076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OBB</a:t>
                </a:r>
                <a:r>
                  <a:rPr lang="zh-CN" altLang="zh-CN" dirty="0"/>
                  <a:t>的数据结构主要有以下几种： </a:t>
                </a:r>
                <a:r>
                  <a:rPr lang="en-US" altLang="zh-CN" dirty="0"/>
                  <a:t>8</a:t>
                </a:r>
                <a:r>
                  <a:rPr lang="zh-CN" altLang="zh-CN" dirty="0"/>
                  <a:t>个顶点的点集、</a:t>
                </a:r>
                <a:r>
                  <a:rPr lang="en-US" altLang="zh-CN" dirty="0"/>
                  <a:t>6</a:t>
                </a:r>
                <a:r>
                  <a:rPr lang="zh-CN" altLang="zh-CN" dirty="0"/>
                  <a:t>个面的面集、</a:t>
                </a:r>
                <a:r>
                  <a:rPr lang="en-US" altLang="zh-CN" dirty="0"/>
                  <a:t>3</a:t>
                </a:r>
                <a:r>
                  <a:rPr lang="zh-CN" altLang="zh-CN" dirty="0"/>
                  <a:t>组平行面集合、一个顶点和</a:t>
                </a:r>
                <a:r>
                  <a:rPr lang="en-US" altLang="zh-CN" dirty="0"/>
                  <a:t>3</a:t>
                </a:r>
                <a:r>
                  <a:rPr lang="zh-CN" altLang="zh-CN" dirty="0"/>
                  <a:t>个彼此正交的边向量，以及中心点、一个旋转矩阵和</a:t>
                </a:r>
                <a:r>
                  <a:rPr lang="en-US" altLang="zh-CN" dirty="0"/>
                  <a:t>3</a:t>
                </a:r>
                <a:r>
                  <a:rPr lang="zh-CN" altLang="zh-CN" dirty="0"/>
                  <a:t>个</a:t>
                </a:r>
                <a14:m>
                  <m:oMath xmlns:m="http://schemas.openxmlformats.org/officeDocument/2006/math">
                    <m:f>
                      <m:fPr>
                        <m:type m:val="lin"/>
                        <m:ctrlPr>
                          <a:rPr lang="zh-CN" altLang="zh-CN" i="1">
                            <a:latin typeface="Cambria Math"/>
                          </a:rPr>
                        </m:ctrlPr>
                      </m:fPr>
                      <m:num>
                        <m:r>
                          <a:rPr lang="en-US" altLang="zh-CN">
                            <a:latin typeface="Cambria Math"/>
                          </a:rPr>
                          <m:t>1</m:t>
                        </m:r>
                      </m:num>
                      <m:den>
                        <m:r>
                          <a:rPr lang="en-US" altLang="zh-CN">
                            <a:latin typeface="Cambria Math"/>
                          </a:rPr>
                          <m:t>2</m:t>
                        </m:r>
                      </m:den>
                    </m:f>
                  </m:oMath>
                </a14:m>
                <a:r>
                  <a:rPr lang="zh-CN" altLang="zh-CN" dirty="0" smtClean="0"/>
                  <a:t>边长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10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970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储性能相比于其他包围体结构并不占</a:t>
                </a:r>
                <a:r>
                  <a:rPr lang="zh-CN" altLang="zh-CN" dirty="0" smtClean="0"/>
                  <a:t>优</a:t>
                </a:r>
                <a:endParaRPr lang="en-US" altLang="zh-CN" dirty="0" smtClean="0"/>
              </a:p>
              <a:p>
                <a:r>
                  <a:rPr lang="zh-CN" altLang="zh-CN" dirty="0" smtClean="0"/>
                  <a:t>但是</a:t>
                </a:r>
                <a:r>
                  <a:rPr lang="zh-CN" altLang="zh-CN" dirty="0"/>
                  <a:t>，</a:t>
                </a:r>
                <a:r>
                  <a:rPr lang="en-US" altLang="zh-CN" dirty="0"/>
                  <a:t>OBB</a:t>
                </a:r>
                <a:r>
                  <a:rPr lang="zh-CN" altLang="zh-CN" dirty="0"/>
                  <a:t>紧密性较好，能减少进入碰撞检测第二阶段的物体数量，因此总体性能要优于</a:t>
                </a:r>
                <a:r>
                  <a:rPr lang="en-US" altLang="zh-CN" dirty="0"/>
                  <a:t>AABB</a:t>
                </a:r>
                <a:r>
                  <a:rPr lang="zh-CN" altLang="zh-CN" dirty="0"/>
                  <a:t>包围</a:t>
                </a:r>
                <a:r>
                  <a:rPr lang="zh-CN" altLang="zh-CN" dirty="0" smtClean="0"/>
                  <a:t>盒</a:t>
                </a:r>
                <a:endParaRPr lang="en-US" altLang="zh-CN" dirty="0" smtClean="0"/>
              </a:p>
              <a:p>
                <a:r>
                  <a:rPr lang="zh-CN" altLang="zh-CN" dirty="0" smtClean="0"/>
                  <a:t>在</a:t>
                </a:r>
                <a:r>
                  <a:rPr lang="zh-CN" altLang="zh-CN" dirty="0"/>
                  <a:t>游戏运行阶段不需要对</a:t>
                </a:r>
                <a:r>
                  <a:rPr lang="en-US" altLang="zh-CN" dirty="0"/>
                  <a:t>OBB</a:t>
                </a:r>
                <a:r>
                  <a:rPr lang="zh-CN" altLang="zh-CN" dirty="0"/>
                  <a:t>重构，当物体发生旋转运动后，只需把相同的旋转施加给</a:t>
                </a:r>
                <a:r>
                  <a:rPr lang="en-US" altLang="zh-CN" dirty="0"/>
                  <a:t>OBB</a:t>
                </a:r>
                <a:r>
                  <a:rPr lang="zh-CN" altLang="zh-CN" dirty="0"/>
                  <a:t>即</a:t>
                </a:r>
                <a:r>
                  <a:rPr lang="zh-CN" altLang="zh-CN" dirty="0" smtClean="0"/>
                  <a:t>可</a:t>
                </a:r>
                <a:endParaRPr lang="en-US" altLang="zh-CN" dirty="0" smtClean="0"/>
              </a:p>
              <a:p>
                <a:r>
                  <a:rPr lang="zh-CN" altLang="zh-CN" dirty="0" smtClean="0"/>
                  <a:t>因此</a:t>
                </a:r>
                <a:r>
                  <a:rPr lang="zh-CN" altLang="zh-CN" dirty="0"/>
                  <a:t>，对于刚体间的碰撞检测，</a:t>
                </a:r>
                <a:r>
                  <a:rPr lang="en-US" altLang="zh-CN" dirty="0"/>
                  <a:t>OBB</a:t>
                </a:r>
                <a:r>
                  <a:rPr lang="zh-CN" altLang="zh-CN" dirty="0"/>
                  <a:t>不失为一种较好的选择。</a:t>
                </a:r>
              </a:p>
              <a:p>
                <a:r>
                  <a:rPr lang="en-US" altLang="zh-CN" dirty="0"/>
                  <a:t>OBB</a:t>
                </a:r>
                <a:r>
                  <a:rPr lang="zh-CN" altLang="zh-CN" dirty="0"/>
                  <a:t>间的相交测试基于分离轴理论，若两个</a:t>
                </a:r>
                <a:r>
                  <a:rPr lang="en-US" altLang="zh-CN" dirty="0"/>
                  <a:t>OBB</a:t>
                </a:r>
                <a:r>
                  <a:rPr lang="zh-CN" altLang="zh-CN" dirty="0"/>
                  <a:t>在一条轴线上的投影不重叠，则这条轴就为分离</a:t>
                </a:r>
                <a:r>
                  <a:rPr lang="zh-CN" altLang="zh-CN" dirty="0" smtClean="0"/>
                  <a:t>轴</a:t>
                </a:r>
                <a:endParaRPr lang="en-US" altLang="zh-CN" dirty="0" smtClean="0"/>
              </a:p>
              <a:p>
                <a:r>
                  <a:rPr lang="zh-CN" altLang="zh-CN" dirty="0" smtClean="0"/>
                  <a:t>若</a:t>
                </a:r>
                <a:r>
                  <a:rPr lang="zh-CN" altLang="zh-CN" dirty="0"/>
                  <a:t>一对</a:t>
                </a:r>
                <a:r>
                  <a:rPr lang="en-US" altLang="zh-CN" dirty="0"/>
                  <a:t>OBB</a:t>
                </a:r>
                <a:r>
                  <a:rPr lang="zh-CN" altLang="zh-CN" dirty="0"/>
                  <a:t>间存在一条分离轴，则可判定这两个</a:t>
                </a:r>
                <a:r>
                  <a:rPr lang="en-US" altLang="zh-CN" dirty="0"/>
                  <a:t>OBB</a:t>
                </a:r>
                <a:r>
                  <a:rPr lang="zh-CN" altLang="zh-CN" dirty="0" smtClean="0"/>
                  <a:t>不相交</a:t>
                </a:r>
                <a:endParaRPr lang="en-US" altLang="zh-CN" dirty="0" smtClean="0"/>
              </a:p>
              <a:p>
                <a:r>
                  <a:rPr lang="zh-CN" altLang="zh-CN" dirty="0" smtClean="0"/>
                  <a:t>存在</a:t>
                </a:r>
                <a:r>
                  <a:rPr lang="zh-CN" altLang="zh-CN" dirty="0"/>
                  <a:t>一个轴</a:t>
                </a:r>
                <a:r>
                  <a:rPr lang="en-US" altLang="zh-CN" dirty="0"/>
                  <a:t>L</a:t>
                </a:r>
                <a:r>
                  <a:rPr lang="zh-CN" altLang="zh-CN" dirty="0"/>
                  <a:t>，如果两个包围盒投影半径之和小于中心点之间的投影距离，则</a:t>
                </a:r>
                <a:r>
                  <a:rPr lang="en-US" altLang="zh-CN" dirty="0"/>
                  <a:t>OBB</a:t>
                </a:r>
                <a:r>
                  <a:rPr lang="zh-CN" altLang="zh-CN" dirty="0"/>
                  <a:t>处于分离</a:t>
                </a:r>
                <a:r>
                  <a:rPr lang="zh-CN" altLang="zh-CN" dirty="0" smtClean="0"/>
                  <a:t>状态。</a:t>
                </a:r>
                <a:r>
                  <a:rPr lang="zh-CN" altLang="zh-CN" dirty="0"/>
                  <a:t>且有：</a:t>
                </a:r>
              </a:p>
              <a:p>
                <a14:m>
                  <m:oMath xmlns:m="http://schemas.openxmlformats.org/officeDocument/2006/math">
                    <m:d>
                      <m:dPr>
                        <m:begChr m:val="|"/>
                        <m:endChr m:val="|"/>
                        <m:ctrlPr>
                          <a:rPr lang="zh-CN" altLang="zh-CN" i="1">
                            <a:latin typeface="Cambria Math"/>
                          </a:rPr>
                        </m:ctrlPr>
                      </m:dPr>
                      <m:e>
                        <m:r>
                          <m:rPr>
                            <m:sty m:val="p"/>
                          </m:rPr>
                          <a:rPr lang="en-US" altLang="zh-CN">
                            <a:latin typeface="Cambria Math"/>
                          </a:rPr>
                          <m:t>T</m:t>
                        </m:r>
                        <m:r>
                          <a:rPr lang="en-US" altLang="zh-CN">
                            <a:latin typeface="Cambria Math"/>
                          </a:rPr>
                          <m:t>∙</m:t>
                        </m:r>
                        <m:r>
                          <m:rPr>
                            <m:sty m:val="p"/>
                          </m:rPr>
                          <a:rPr lang="en-US" altLang="zh-CN">
                            <a:latin typeface="Cambria Math"/>
                          </a:rPr>
                          <m:t>L</m:t>
                        </m:r>
                      </m:e>
                    </m:d>
                    <m:r>
                      <a:rPr lang="en-US" altLang="zh-CN">
                        <a:latin typeface="Cambria Math"/>
                      </a:rPr>
                      <m:t>&gt;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B</m:t>
                        </m:r>
                      </m:sub>
                    </m:sSub>
                  </m:oMath>
                </a14:m>
                <a:endParaRPr lang="zh-CN" altLang="zh-CN" dirty="0"/>
              </a:p>
              <a:p>
                <a:r>
                  <a:rPr lang="zh-CN" altLang="zh-CN" dirty="0"/>
                  <a:t>其中</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T</m:t>
                        </m:r>
                        <m:r>
                          <a:rPr lang="en-US" altLang="zh-CN">
                            <a:latin typeface="Cambria Math"/>
                          </a:rPr>
                          <m:t>∙</m:t>
                        </m:r>
                        <m:r>
                          <m:rPr>
                            <m:sty m:val="p"/>
                          </m:rPr>
                          <a:rPr lang="en-US" altLang="zh-CN">
                            <a:latin typeface="Cambria Math"/>
                          </a:rPr>
                          <m:t>L</m:t>
                        </m:r>
                      </m:e>
                    </m:d>
                  </m:oMath>
                </a14:m>
                <a:r>
                  <a:rPr lang="zh-CN" altLang="zh-CN" dirty="0"/>
                  <a:t>为矢量</a:t>
                </a:r>
                <a:r>
                  <a:rPr lang="en-US" altLang="zh-CN" dirty="0"/>
                  <a:t>AB</a:t>
                </a:r>
                <a:r>
                  <a:rPr lang="zh-CN" altLang="zh-CN" dirty="0"/>
                  <a:t>在轴</a:t>
                </a:r>
                <a:r>
                  <a:rPr lang="en-US" altLang="zh-CN" dirty="0"/>
                  <a:t>L</a:t>
                </a:r>
                <a:r>
                  <a:rPr lang="zh-CN" altLang="zh-CN" dirty="0"/>
                  <a:t>上的投影长度。</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1949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30350"/>
            <a:ext cx="534987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55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zh-CN" dirty="0"/>
                  <a:t>三维空间中物体的两个</a:t>
                </a:r>
                <a:r>
                  <a:rPr lang="en-US" altLang="zh-CN" dirty="0"/>
                  <a:t>OBB</a:t>
                </a:r>
                <a:r>
                  <a:rPr lang="zh-CN" altLang="zh-CN" dirty="0"/>
                  <a:t>包围盒之间存在最多</a:t>
                </a:r>
                <a:r>
                  <a:rPr lang="en-US" altLang="zh-CN" dirty="0"/>
                  <a:t>15</a:t>
                </a:r>
                <a:r>
                  <a:rPr lang="zh-CN" altLang="zh-CN" dirty="0"/>
                  <a:t>根的分离轴，它们分别是：</a:t>
                </a:r>
              </a:p>
              <a:p>
                <a:pPr lvl="0"/>
                <a:r>
                  <a:rPr lang="zh-CN" altLang="zh-CN" dirty="0"/>
                  <a:t>每个长方体的三个方向轴，共有</a:t>
                </a:r>
                <a14:m>
                  <m:oMath xmlns:m="http://schemas.openxmlformats.org/officeDocument/2006/math">
                    <m:r>
                      <a:rPr lang="en-US" altLang="zh-CN">
                        <a:latin typeface="Cambria Math"/>
                      </a:rPr>
                      <m:t>3</m:t>
                    </m:r>
                    <m:r>
                      <a:rPr lang="zh-CN" altLang="zh-CN">
                        <a:latin typeface="Cambria Math"/>
                      </a:rPr>
                      <m:t>×</m:t>
                    </m:r>
                    <m:r>
                      <a:rPr lang="en-US" altLang="zh-CN">
                        <a:latin typeface="Cambria Math"/>
                      </a:rPr>
                      <m:t>2=6</m:t>
                    </m:r>
                  </m:oMath>
                </a14:m>
                <a:r>
                  <a:rPr lang="zh-CN" altLang="zh-CN" dirty="0"/>
                  <a:t>根潜在的分离轴；</a:t>
                </a:r>
              </a:p>
              <a:p>
                <a:pPr lvl="0"/>
                <a:r>
                  <a:rPr lang="zh-CN" altLang="zh-CN" dirty="0"/>
                  <a:t>一个长方体的一条边矢量与另一个长方体的边矢量的叉乘，共有</a:t>
                </a:r>
                <a14:m>
                  <m:oMath xmlns:m="http://schemas.openxmlformats.org/officeDocument/2006/math">
                    <m:r>
                      <a:rPr lang="en-US" altLang="zh-CN">
                        <a:latin typeface="Cambria Math"/>
                      </a:rPr>
                      <m:t>3</m:t>
                    </m:r>
                    <m:r>
                      <a:rPr lang="zh-CN" altLang="zh-CN">
                        <a:latin typeface="Cambria Math"/>
                      </a:rPr>
                      <m:t>×</m:t>
                    </m:r>
                    <m:r>
                      <a:rPr lang="en-US" altLang="zh-CN">
                        <a:latin typeface="Cambria Math"/>
                      </a:rPr>
                      <m:t>3=9</m:t>
                    </m:r>
                  </m:oMath>
                </a14:m>
                <a:r>
                  <a:rPr lang="zh-CN" altLang="zh-CN" dirty="0"/>
                  <a:t>根潜在的分离轴。</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4668" b="-3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27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dirty="0"/>
                  <a:t>如果包围盒体间在上述</a:t>
                </a:r>
                <a:r>
                  <a:rPr lang="en-US" altLang="zh-CN" dirty="0"/>
                  <a:t>15</a:t>
                </a:r>
                <a:r>
                  <a:rPr lang="zh-CN" altLang="zh-CN" dirty="0"/>
                  <a:t>个轴上的任一轴上都没有产生重叠，则两个</a:t>
                </a:r>
                <a:r>
                  <a:rPr lang="en-US" altLang="zh-CN" dirty="0"/>
                  <a:t>OBB</a:t>
                </a:r>
                <a:r>
                  <a:rPr lang="zh-CN" altLang="zh-CN" dirty="0"/>
                  <a:t>不相交；否则，确定包围盒体间相交，测试退出。</a:t>
                </a:r>
              </a:p>
              <a:p>
                <a:r>
                  <a:rPr lang="zh-CN" altLang="zh-CN" dirty="0"/>
                  <a:t>我们可以将物体</a:t>
                </a:r>
                <a:r>
                  <a:rPr lang="en-US" altLang="zh-CN" dirty="0"/>
                  <a:t>B</a:t>
                </a:r>
                <a:r>
                  <a:rPr lang="zh-CN" altLang="zh-CN" dirty="0"/>
                  <a:t>转换至</a:t>
                </a:r>
                <a:r>
                  <a:rPr lang="en-US" altLang="zh-CN" dirty="0"/>
                  <a:t>A</a:t>
                </a:r>
                <a:r>
                  <a:rPr lang="zh-CN" altLang="zh-CN" dirty="0"/>
                  <a:t>的坐标坐标空间，从而减少操作数量。设</a:t>
                </a:r>
                <a:r>
                  <a:rPr lang="en-US" altLang="zh-CN" b="1" dirty="0"/>
                  <a:t>t</a:t>
                </a:r>
                <a:r>
                  <a:rPr lang="zh-CN" altLang="zh-CN" dirty="0"/>
                  <a:t>为由</a:t>
                </a:r>
                <a:r>
                  <a:rPr lang="en-US" altLang="zh-CN" dirty="0"/>
                  <a:t>A</a:t>
                </a:r>
                <a:r>
                  <a:rPr lang="zh-CN" altLang="zh-CN" dirty="0"/>
                  <a:t>到</a:t>
                </a:r>
                <a:r>
                  <a:rPr lang="en-US" altLang="zh-CN" dirty="0"/>
                  <a:t>B</a:t>
                </a:r>
                <a:r>
                  <a:rPr lang="zh-CN" altLang="zh-CN" dirty="0"/>
                  <a:t>的位移向量，</a:t>
                </a:r>
                <a14:m>
                  <m:oMath xmlns:m="http://schemas.openxmlformats.org/officeDocument/2006/math">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ij</m:t>
                            </m:r>
                          </m:sub>
                        </m:sSub>
                      </m:e>
                    </m:d>
                  </m:oMath>
                </a14:m>
                <a:r>
                  <a:rPr lang="zh-CN" altLang="zh-CN" dirty="0"/>
                  <a:t>（表示将</a:t>
                </a:r>
                <a:r>
                  <a:rPr lang="en-US" altLang="zh-CN" dirty="0"/>
                  <a:t>B</a:t>
                </a:r>
                <a:r>
                  <a:rPr lang="zh-CN" altLang="zh-CN" dirty="0"/>
                  <a:t>转换到</a:t>
                </a:r>
                <a:r>
                  <a:rPr lang="en-US" altLang="zh-CN" dirty="0"/>
                  <a:t>A</a:t>
                </a:r>
                <a:r>
                  <a:rPr lang="zh-CN" altLang="zh-CN" dirty="0"/>
                  <a:t>的坐标空间中的旋转矩阵，</a:t>
                </a:r>
                <a:r>
                  <a:rPr lang="en-US" altLang="zh-CN" dirty="0"/>
                  <a:t>OBB</a:t>
                </a:r>
                <a:r>
                  <a:rPr lang="zh-CN" altLang="zh-CN" dirty="0"/>
                  <a:t>相交测试中相关值的计算方法如表格 </a:t>
                </a:r>
                <a:r>
                  <a:rPr lang="en-US" altLang="zh-CN" dirty="0"/>
                  <a:t>1</a:t>
                </a:r>
                <a:r>
                  <a:rPr lang="zh-CN" altLang="zh-CN" dirty="0"/>
                  <a:t>所示，各轴的测试顺序按照此表给出的顺序执行可以提高测试效率</a:t>
                </a:r>
                <a:r>
                  <a:rPr lang="zh-CN"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8828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rPr>
              <a:t>OBB</a:t>
            </a:r>
            <a:r>
              <a:rPr lang="zh-CN" altLang="zh-CN" dirty="0">
                <a:effectLst/>
              </a:rPr>
              <a:t>相交测试中用到的三个值的</a:t>
            </a:r>
            <a:r>
              <a:rPr lang="zh-CN" altLang="zh-CN" dirty="0" smtClean="0">
                <a:effectLst/>
              </a:rPr>
              <a:t>计算方法</a:t>
            </a:r>
            <a:endParaRPr lang="zh-CN" altLang="en-US" dirty="0"/>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419622"/>
            <a:ext cx="5494337" cy="3475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54409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实践经验表明，忽略最后</a:t>
            </a:r>
            <a:r>
              <a:rPr lang="en-US" altLang="zh-CN" dirty="0"/>
              <a:t>9</a:t>
            </a:r>
            <a:r>
              <a:rPr lang="zh-CN" altLang="zh-CN" dirty="0"/>
              <a:t>个轴的计算只会带来</a:t>
            </a:r>
            <a:r>
              <a:rPr lang="en-US" altLang="zh-CN" dirty="0"/>
              <a:t>6%~7%</a:t>
            </a:r>
            <a:r>
              <a:rPr lang="zh-CN" altLang="zh-CN" dirty="0"/>
              <a:t>的误报率，我们可以只测试</a:t>
            </a:r>
            <a:r>
              <a:rPr lang="en-US" altLang="zh-CN" dirty="0"/>
              <a:t>15</a:t>
            </a:r>
            <a:r>
              <a:rPr lang="zh-CN" altLang="zh-CN" dirty="0"/>
              <a:t>个分离轴中的前</a:t>
            </a:r>
            <a:r>
              <a:rPr lang="en-US" altLang="zh-CN" dirty="0"/>
              <a:t>6</a:t>
            </a:r>
            <a:r>
              <a:rPr lang="zh-CN" altLang="zh-CN" dirty="0"/>
              <a:t>个，这样可以快速得到近似的相交测试结果。</a:t>
            </a:r>
          </a:p>
          <a:p>
            <a:r>
              <a:rPr lang="zh-CN" altLang="zh-CN" dirty="0"/>
              <a:t>前面介绍了如何使用</a:t>
            </a:r>
            <a:r>
              <a:rPr lang="en-US" altLang="zh-CN" dirty="0"/>
              <a:t>OBB</a:t>
            </a:r>
            <a:r>
              <a:rPr lang="zh-CN" altLang="zh-CN" dirty="0"/>
              <a:t>进行相交测试，而</a:t>
            </a:r>
            <a:r>
              <a:rPr lang="en-US" altLang="zh-CN" dirty="0"/>
              <a:t>OBB</a:t>
            </a:r>
            <a:r>
              <a:rPr lang="zh-CN" altLang="zh-CN" dirty="0"/>
              <a:t>的构造过程要复杂一些，这里介绍一种传统的</a:t>
            </a:r>
            <a:r>
              <a:rPr lang="en-US" altLang="zh-CN" dirty="0"/>
              <a:t>OBB</a:t>
            </a:r>
            <a:r>
              <a:rPr lang="zh-CN" altLang="zh-CN" dirty="0"/>
              <a:t>包围盒的构造方法：将三角形顶点集合看作是三变量的概率分布函数，在对</a:t>
            </a:r>
            <a:r>
              <a:rPr lang="en-US" altLang="zh-CN" dirty="0"/>
              <a:t>OBB</a:t>
            </a:r>
            <a:r>
              <a:rPr lang="zh-CN" altLang="zh-CN" dirty="0"/>
              <a:t>包围盒进行计算时，利用三角形顶点的均值和协方差矩阵来计算包围盒的中心位置和方向。</a:t>
            </a:r>
          </a:p>
          <a:p>
            <a:endParaRPr lang="zh-CN" altLang="en-US" dirty="0"/>
          </a:p>
        </p:txBody>
      </p:sp>
    </p:spTree>
    <p:extLst>
      <p:ext uri="{BB962C8B-B14F-4D97-AF65-F5344CB8AC3E}">
        <p14:creationId xmlns:p14="http://schemas.microsoft.com/office/powerpoint/2010/main" val="170305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三角面片顶点的均值：</a:t>
                </a:r>
              </a:p>
              <a:p>
                <a:r>
                  <a:rPr lang="en-US" altLang="zh-CN" dirty="0"/>
                  <a:t>         </a:t>
                </a:r>
                <a14:m>
                  <m:oMath xmlns:m="http://schemas.openxmlformats.org/officeDocument/2006/math">
                    <m:r>
                      <m:rPr>
                        <m:sty m:val="p"/>
                      </m:rPr>
                      <a:rPr lang="en-US" altLang="zh-CN">
                        <a:latin typeface="Cambria Math"/>
                      </a:rPr>
                      <m:t>C</m:t>
                    </m:r>
                    <m:r>
                      <a:rPr lang="en-US" altLang="zh-CN">
                        <a:latin typeface="Cambria Math"/>
                      </a:rPr>
                      <m:t>=</m:t>
                    </m:r>
                    <m:f>
                      <m:fPr>
                        <m:ctrlPr>
                          <a:rPr lang="zh-CN" altLang="zh-CN" i="1">
                            <a:latin typeface="Cambria Math"/>
                          </a:rPr>
                        </m:ctrlPr>
                      </m:fPr>
                      <m:num>
                        <m:r>
                          <a:rPr lang="en-US" altLang="zh-CN">
                            <a:latin typeface="Cambria Math"/>
                          </a:rPr>
                          <m:t>1</m:t>
                        </m:r>
                      </m:num>
                      <m:den>
                        <m:r>
                          <a:rPr lang="en-US" altLang="zh-CN">
                            <a:latin typeface="Cambria Math"/>
                          </a:rPr>
                          <m:t>3</m:t>
                        </m:r>
                        <m:r>
                          <m:rPr>
                            <m:sty m:val="p"/>
                          </m:rPr>
                          <a:rPr lang="en-US" altLang="zh-CN">
                            <a:latin typeface="Cambria Math"/>
                          </a:rPr>
                          <m:t>n</m:t>
                        </m:r>
                      </m:den>
                    </m:f>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=1</m:t>
                        </m:r>
                      </m:sub>
                      <m:sup>
                        <m:r>
                          <m:rPr>
                            <m:sty m:val="p"/>
                          </m:rPr>
                          <a:rPr lang="en-US" altLang="zh-CN">
                            <a:latin typeface="Cambria Math"/>
                          </a:rPr>
                          <m:t>n</m:t>
                        </m:r>
                      </m:sup>
                      <m:e>
                        <m:r>
                          <a:rPr lang="en-US" altLang="zh-CN">
                            <a:latin typeface="Cambria Math"/>
                          </a:rPr>
                          <m:t>(</m:t>
                        </m:r>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r>
                          <a:rPr lang="en-US" altLang="zh-CN">
                            <a:latin typeface="Cambria Math"/>
                          </a:rPr>
                          <m:t>+</m:t>
                        </m:r>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r>
                          <a:rPr lang="en-US" altLang="zh-CN">
                            <a:latin typeface="Cambria Math"/>
                          </a:rPr>
                          <m:t>+</m:t>
                        </m:r>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r>
                          <a:rPr lang="en-US" altLang="zh-CN">
                            <a:latin typeface="Cambria Math"/>
                          </a:rPr>
                          <m:t>)</m:t>
                        </m:r>
                      </m:e>
                    </m:nary>
                  </m:oMath>
                </a14:m>
                <a:r>
                  <a:rPr lang="en-US" altLang="zh-CN" dirty="0"/>
                  <a:t>                           (1)</a:t>
                </a:r>
                <a:endParaRPr lang="zh-CN" altLang="zh-CN" dirty="0"/>
              </a:p>
              <a:p>
                <a:r>
                  <a:rPr lang="zh-CN" altLang="zh-CN" dirty="0"/>
                  <a:t>协方差元素为：</a:t>
                </a:r>
              </a:p>
              <a:p>
                <a:r>
                  <a:rPr lang="en-US" altLang="zh-CN" dirty="0"/>
                  <a:t>         </a:t>
                </a:r>
                <a14:m>
                  <m:oMath xmlns:m="http://schemas.openxmlformats.org/officeDocument/2006/math">
                    <m:sSub>
                      <m:sSubPr>
                        <m:ctrlPr>
                          <a:rPr lang="zh-CN" altLang="zh-CN" i="1">
                            <a:latin typeface="Cambria Math"/>
                          </a:rPr>
                        </m:ctrlPr>
                      </m:sSubPr>
                      <m:e>
                        <m:r>
                          <m:rPr>
                            <m:sty m:val="p"/>
                          </m:rPr>
                          <a:rPr lang="en-US" altLang="zh-CN">
                            <a:latin typeface="Cambria Math"/>
                          </a:rPr>
                          <m:t>D</m:t>
                        </m:r>
                      </m:e>
                      <m:sub>
                        <m:r>
                          <m:rPr>
                            <m:sty m:val="p"/>
                          </m:rPr>
                          <a:rPr lang="en-US" altLang="zh-CN">
                            <a:latin typeface="Cambria Math"/>
                          </a:rPr>
                          <m:t>jk</m:t>
                        </m:r>
                      </m:sub>
                    </m:sSub>
                    <m:r>
                      <a:rPr lang="en-US" altLang="zh-CN">
                        <a:latin typeface="Cambria Math"/>
                      </a:rPr>
                      <m:t>=</m:t>
                    </m:r>
                    <m:f>
                      <m:fPr>
                        <m:ctrlPr>
                          <a:rPr lang="zh-CN" altLang="zh-CN" i="1">
                            <a:latin typeface="Cambria Math"/>
                          </a:rPr>
                        </m:ctrlPr>
                      </m:fPr>
                      <m:num>
                        <m:r>
                          <a:rPr lang="en-US" altLang="zh-CN">
                            <a:latin typeface="Cambria Math"/>
                          </a:rPr>
                          <m:t>1</m:t>
                        </m:r>
                      </m:num>
                      <m:den>
                        <m:r>
                          <a:rPr lang="en-US" altLang="zh-CN">
                            <a:latin typeface="Cambria Math"/>
                          </a:rPr>
                          <m:t>3</m:t>
                        </m:r>
                        <m:r>
                          <m:rPr>
                            <m:sty m:val="p"/>
                          </m:rPr>
                          <a:rPr lang="en-US" altLang="zh-CN">
                            <a:latin typeface="Cambria Math"/>
                          </a:rPr>
                          <m:t>n</m:t>
                        </m:r>
                      </m:den>
                    </m:f>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=1</m:t>
                        </m:r>
                      </m:sub>
                      <m:sup>
                        <m:r>
                          <m:rPr>
                            <m:sty m:val="p"/>
                          </m:rPr>
                          <a:rPr lang="en-US" altLang="zh-CN">
                            <a:latin typeface="Cambria Math"/>
                          </a:rPr>
                          <m:t>n</m:t>
                        </m:r>
                      </m:sup>
                      <m:e>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𝐪</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𝐪</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𝐫</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𝐫</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e>
                    </m:nary>
                    <m:r>
                      <a:rPr lang="en-US" altLang="zh-CN">
                        <a:latin typeface="Cambria Math"/>
                      </a:rPr>
                      <m:t> ,   1≤</m:t>
                    </m:r>
                    <m:r>
                      <m:rPr>
                        <m:sty m:val="p"/>
                      </m:rPr>
                      <a:rPr lang="en-US" altLang="zh-CN">
                        <a:latin typeface="Cambria Math"/>
                      </a:rPr>
                      <m:t>j</m:t>
                    </m:r>
                    <m:r>
                      <a:rPr lang="en-US" altLang="zh-CN">
                        <a:latin typeface="Cambria Math"/>
                      </a:rPr>
                      <m:t> , </m:t>
                    </m:r>
                    <m:r>
                      <m:rPr>
                        <m:sty m:val="p"/>
                      </m:rPr>
                      <a:rPr lang="en-US" altLang="zh-CN">
                        <a:latin typeface="Cambria Math"/>
                      </a:rPr>
                      <m:t>k</m:t>
                    </m:r>
                    <m:r>
                      <a:rPr lang="en-US" altLang="zh-CN">
                        <a:latin typeface="Cambria Math"/>
                      </a:rPr>
                      <m:t>≤3</m:t>
                    </m:r>
                  </m:oMath>
                </a14:m>
                <a:r>
                  <a:rPr lang="en-US" altLang="zh-CN" dirty="0"/>
                  <a:t>       (2)</a:t>
                </a:r>
                <a:endParaRPr lang="zh-CN" altLang="zh-CN" dirty="0"/>
              </a:p>
              <a:p>
                <a:r>
                  <a:rPr lang="zh-CN" altLang="zh-CN" dirty="0"/>
                  <a:t>其中，三角形集的第</a:t>
                </a:r>
                <a:r>
                  <a:rPr lang="en-US" altLang="zh-CN" dirty="0" err="1"/>
                  <a:t>i</a:t>
                </a:r>
                <a:r>
                  <a:rPr lang="zh-CN" altLang="zh-CN" dirty="0"/>
                  <a:t>个三角形的顶点矢量分别为</a:t>
                </a:r>
                <a14:m>
                  <m:oMath xmlns:m="http://schemas.openxmlformats.org/officeDocument/2006/math">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oMath>
                </a14:m>
                <a:r>
                  <a:rPr lang="zh-CN" altLang="zh-CN" dirty="0"/>
                  <a:t>、</a:t>
                </a:r>
                <a14:m>
                  <m:oMath xmlns:m="http://schemas.openxmlformats.org/officeDocument/2006/math">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oMath>
                </a14:m>
                <a:r>
                  <a:rPr lang="zh-CN" altLang="zh-CN" dirty="0"/>
                  <a:t>和</a:t>
                </a:r>
                <a14:m>
                  <m:oMath xmlns:m="http://schemas.openxmlformats.org/officeDocument/2006/math">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oMath>
                </a14:m>
                <a:r>
                  <a:rPr lang="zh-CN" altLang="zh-CN" dirty="0"/>
                  <a:t>；包围盒包围的三角面片数为</a:t>
                </a:r>
                <a:r>
                  <a:rPr lang="en-US" altLang="zh-CN" dirty="0"/>
                  <a:t>n</a:t>
                </a:r>
                <a:r>
                  <a:rPr lang="zh-CN" altLang="zh-CN" dirty="0"/>
                  <a:t>；下标</a:t>
                </a:r>
                <a:r>
                  <a:rPr lang="en-US" altLang="zh-CN" dirty="0"/>
                  <a:t>j</a:t>
                </a:r>
                <a:r>
                  <a:rPr lang="zh-CN" altLang="zh-CN" dirty="0"/>
                  <a:t>和</a:t>
                </a:r>
                <a:r>
                  <a:rPr lang="en-US" altLang="zh-CN" dirty="0"/>
                  <a:t>k</a:t>
                </a:r>
                <a:r>
                  <a:rPr lang="zh-CN" altLang="zh-CN" dirty="0"/>
                  <a:t>代表了点的（</a:t>
                </a:r>
                <a:r>
                  <a:rPr lang="en-US" altLang="zh-CN" dirty="0"/>
                  <a:t>x, y, z</a:t>
                </a:r>
                <a:r>
                  <a:rPr lang="zh-CN" altLang="zh-CN" dirty="0"/>
                  <a:t>）分量； </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每个都是</a:t>
                </a:r>
                <a:r>
                  <a:rPr lang="en-US" altLang="zh-CN" dirty="0"/>
                  <a:t>3</a:t>
                </a:r>
                <a:r>
                  <a:rPr lang="zh-CN" altLang="zh-CN" dirty="0"/>
                  <a:t>×</a:t>
                </a:r>
                <a:r>
                  <a:rPr lang="en-US" altLang="zh-CN" dirty="0"/>
                  <a:t>1</a:t>
                </a:r>
                <a:r>
                  <a:rPr lang="zh-CN" altLang="zh-CN" dirty="0"/>
                  <a:t>向量（例如：</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x</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a:latin typeface="Cambria Math"/>
                              </a:rPr>
                              <m:t> </m:t>
                            </m:r>
                            <m:r>
                              <a:rPr lang="en-US" altLang="zh-CN" b="1" i="1">
                                <a:latin typeface="Cambria Math"/>
                              </a:rPr>
                              <m:t>𝐩</m:t>
                            </m:r>
                          </m:e>
                          <m:sub>
                            <m:r>
                              <m:rPr>
                                <m:sty m:val="p"/>
                              </m:rPr>
                              <a:rPr lang="en-US" altLang="zh-CN">
                                <a:latin typeface="Cambria Math"/>
                              </a:rPr>
                              <m:t>y</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r>
                          <a:rPr lang="en-US" altLang="zh-CN">
                            <a:latin typeface="Cambria Math"/>
                          </a:rPr>
                          <m:t> </m:t>
                        </m:r>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z</m:t>
                            </m:r>
                          </m:sub>
                          <m:sup>
                            <m:r>
                              <m:rPr>
                                <m:sty m:val="p"/>
                              </m:rPr>
                              <a:rPr lang="en-US" altLang="zh-CN">
                                <a:latin typeface="Cambria Math"/>
                              </a:rPr>
                              <m:t>i</m:t>
                            </m:r>
                          </m:sup>
                        </m:sSubSup>
                      </m:e>
                    </m:acc>
                    <m:r>
                      <a:rPr lang="en-US" altLang="zh-CN">
                        <a:latin typeface="Cambria Math"/>
                      </a:rPr>
                      <m:t>}</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76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由于</a:t>
            </a:r>
            <a:r>
              <a:rPr lang="en-US" altLang="zh-CN" dirty="0"/>
              <a:t>D</a:t>
            </a:r>
            <a:r>
              <a:rPr lang="zh-CN" altLang="zh-CN" dirty="0"/>
              <a:t>是一个实对称矩阵，所以矩阵</a:t>
            </a:r>
            <a:r>
              <a:rPr lang="en-US" altLang="zh-CN" dirty="0"/>
              <a:t>D</a:t>
            </a:r>
            <a:r>
              <a:rPr lang="zh-CN" altLang="zh-CN" dirty="0"/>
              <a:t>的特征向量相互垂直。我们可以利用数值方法解出协方差矩阵的</a:t>
            </a:r>
            <a:r>
              <a:rPr lang="en-US" altLang="zh-CN" dirty="0"/>
              <a:t>3</a:t>
            </a:r>
            <a:r>
              <a:rPr lang="zh-CN" altLang="zh-CN" dirty="0"/>
              <a:t>个特征向量，并对特征向量进行单位化，将它们作为</a:t>
            </a:r>
            <a:r>
              <a:rPr lang="en-US" altLang="zh-CN" dirty="0"/>
              <a:t>OBB</a:t>
            </a:r>
            <a:r>
              <a:rPr lang="zh-CN" altLang="zh-CN" dirty="0"/>
              <a:t>包围盒的方向轴。</a:t>
            </a:r>
          </a:p>
          <a:p>
            <a:r>
              <a:rPr lang="zh-CN" altLang="zh-CN" dirty="0"/>
              <a:t>利用这种方式计算得到的</a:t>
            </a:r>
            <a:r>
              <a:rPr lang="en-US" altLang="zh-CN" dirty="0"/>
              <a:t>OBB</a:t>
            </a:r>
            <a:r>
              <a:rPr lang="zh-CN" altLang="zh-CN" dirty="0"/>
              <a:t>包围盒也有一些问题存在，比如由于物体中存在凸包，使得三角面片大小不均匀，计算出的</a:t>
            </a:r>
            <a:r>
              <a:rPr lang="en-US" altLang="zh-CN" dirty="0"/>
              <a:t>OBB</a:t>
            </a:r>
            <a:r>
              <a:rPr lang="zh-CN" altLang="zh-CN" dirty="0"/>
              <a:t>中心有偏差。另外，如果几何模型内的三角面片分布不均匀的话，将使计算出来的包围盒的方向与三角形分布密集的区域方向一致，从而导致包围盒方向产生偏差。</a:t>
            </a:r>
          </a:p>
          <a:p>
            <a:endParaRPr lang="zh-CN" altLang="en-US" dirty="0"/>
          </a:p>
        </p:txBody>
      </p:sp>
    </p:spTree>
    <p:extLst>
      <p:ext uri="{BB962C8B-B14F-4D97-AF65-F5344CB8AC3E}">
        <p14:creationId xmlns:p14="http://schemas.microsoft.com/office/powerpoint/2010/main" val="23171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碰撞检测的</a:t>
            </a:r>
            <a:r>
              <a:rPr lang="zh-CN" altLang="zh-CN" b="1" dirty="0" smtClean="0"/>
              <a:t>基本原理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从</a:t>
            </a:r>
            <a:r>
              <a:rPr lang="zh-CN" altLang="zh-CN" dirty="0"/>
              <a:t>几何上讲，碰撞检测是两个多面体的求交集检测，按照物体所处空间的维度，碰撞检测又可以分为二维平面碰撞检测和三维空间碰撞</a:t>
            </a:r>
            <a:r>
              <a:rPr lang="zh-CN" altLang="zh-CN" dirty="0" smtClean="0"/>
              <a:t>检测</a:t>
            </a:r>
            <a:endParaRPr lang="en-US" altLang="zh-CN" dirty="0" smtClean="0"/>
          </a:p>
          <a:p>
            <a:r>
              <a:rPr lang="zh-CN" altLang="zh-CN" dirty="0" smtClean="0"/>
              <a:t>平面</a:t>
            </a:r>
            <a:r>
              <a:rPr lang="zh-CN" altLang="zh-CN" dirty="0"/>
              <a:t>碰撞检测相对简单一些，已经有较为成熟的检测算法，而三维空间的碰撞检测则要复杂许多，主要问题是解决碰撞检测的实时性和精确性的</a:t>
            </a:r>
            <a:r>
              <a:rPr lang="zh-CN" altLang="zh-CN" dirty="0" smtClean="0"/>
              <a:t>矛盾</a:t>
            </a:r>
            <a:endParaRPr lang="en-US" altLang="zh-CN" dirty="0" smtClean="0"/>
          </a:p>
          <a:p>
            <a:r>
              <a:rPr lang="zh-CN" altLang="zh-CN" dirty="0" smtClean="0"/>
              <a:t>我们</a:t>
            </a:r>
            <a:r>
              <a:rPr lang="zh-CN" altLang="zh-CN" dirty="0"/>
              <a:t>可以将碰撞检测分为离散碰撞检测和连续碰撞检测</a:t>
            </a:r>
            <a:r>
              <a:rPr lang="zh-CN" altLang="zh-CN" dirty="0" smtClean="0"/>
              <a:t>两种</a:t>
            </a:r>
            <a:endParaRPr lang="en-US" altLang="zh-CN" dirty="0" smtClean="0"/>
          </a:p>
          <a:p>
            <a:pPr lvl="1"/>
            <a:r>
              <a:rPr lang="zh-CN" altLang="zh-CN" dirty="0" smtClean="0"/>
              <a:t>离散</a:t>
            </a:r>
            <a:r>
              <a:rPr lang="zh-CN" altLang="zh-CN" dirty="0"/>
              <a:t>碰撞检测是指定某一时刻</a:t>
            </a:r>
            <a:r>
              <a:rPr lang="en-US" altLang="zh-CN" dirty="0"/>
              <a:t>T</a:t>
            </a:r>
            <a:r>
              <a:rPr lang="zh-CN" altLang="zh-CN" dirty="0"/>
              <a:t>的两个静态碰撞体，看它们之间是否交迭，如果没有交迭则返回它们最近点的距离，如果交迭则返回交迭深度，交迭方向等；连续碰撞检测则是分别指定在</a:t>
            </a:r>
            <a:r>
              <a:rPr lang="en-US" altLang="zh-CN" dirty="0"/>
              <a:t>T1</a:t>
            </a:r>
            <a:r>
              <a:rPr lang="zh-CN" altLang="zh-CN" dirty="0"/>
              <a:t>、</a:t>
            </a:r>
            <a:r>
              <a:rPr lang="en-US" altLang="zh-CN" dirty="0"/>
              <a:t>T2</a:t>
            </a:r>
            <a:r>
              <a:rPr lang="zh-CN" altLang="zh-CN" dirty="0"/>
              <a:t>两个时刻两个碰撞体的位置，看它们在由</a:t>
            </a:r>
            <a:r>
              <a:rPr lang="en-US" altLang="zh-CN" dirty="0"/>
              <a:t>T1</a:t>
            </a:r>
            <a:r>
              <a:rPr lang="zh-CN" altLang="zh-CN" dirty="0"/>
              <a:t>运动到</a:t>
            </a:r>
            <a:r>
              <a:rPr lang="en-US" altLang="zh-CN" dirty="0"/>
              <a:t>T2</a:t>
            </a:r>
            <a:r>
              <a:rPr lang="zh-CN" altLang="zh-CN" dirty="0"/>
              <a:t>时刻的过程中是否发生碰撞，如果碰撞则返回第一碰撞点的位置和法线。</a:t>
            </a:r>
          </a:p>
          <a:p>
            <a:endParaRPr lang="zh-CN" altLang="en-US" dirty="0"/>
          </a:p>
        </p:txBody>
      </p:sp>
    </p:spTree>
    <p:extLst>
      <p:ext uri="{BB962C8B-B14F-4D97-AF65-F5344CB8AC3E}">
        <p14:creationId xmlns:p14="http://schemas.microsoft.com/office/powerpoint/2010/main" val="3400792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k-DOP</a:t>
            </a:r>
            <a:r>
              <a:rPr lang="zh-CN" altLang="zh-CN" b="1" dirty="0"/>
              <a:t>包围</a:t>
            </a:r>
            <a:r>
              <a:rPr lang="zh-CN" altLang="zh-CN" b="1" dirty="0" smtClean="0"/>
              <a:t>体</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k-DOP</a:t>
            </a:r>
            <a:r>
              <a:rPr lang="zh-CN" altLang="zh-CN" dirty="0"/>
              <a:t>（离散有向多面体）的概念最早由</a:t>
            </a:r>
            <a:r>
              <a:rPr lang="en-US" altLang="zh-CN" dirty="0"/>
              <a:t>Kay</a:t>
            </a:r>
            <a:r>
              <a:rPr lang="zh-CN" altLang="zh-CN" dirty="0"/>
              <a:t>和</a:t>
            </a:r>
            <a:r>
              <a:rPr lang="en-US" altLang="zh-CN" dirty="0" err="1"/>
              <a:t>Kajiya</a:t>
            </a:r>
            <a:r>
              <a:rPr lang="zh-CN" altLang="zh-CN" dirty="0"/>
              <a:t>提出，它们在分析了以往采用的层次包围盒进行光线跟踪的缺点后，认为高效的场景层次结构应满足的条件是各层次包围盒都应尽可能紧密地包裹其中所含的景物，作为叶节点，景物自身即是最紧的包围</a:t>
            </a:r>
            <a:r>
              <a:rPr lang="zh-CN" altLang="zh-CN" dirty="0" smtClean="0"/>
              <a:t>盒</a:t>
            </a:r>
            <a:endParaRPr lang="en-US" altLang="zh-CN" dirty="0" smtClean="0"/>
          </a:p>
          <a:p>
            <a:r>
              <a:rPr lang="zh-CN" altLang="zh-CN" dirty="0" smtClean="0"/>
              <a:t>由于</a:t>
            </a:r>
            <a:r>
              <a:rPr lang="zh-CN" altLang="zh-CN" dirty="0"/>
              <a:t>包围盒的选取还要求光线与包围盒或包围盒之间的求交测试尽可能简单，因此应选取形状比较简单的形体（如球体、圆柱体、长方体等</a:t>
            </a:r>
            <a:r>
              <a:rPr lang="zh-CN" altLang="zh-CN" dirty="0" smtClean="0"/>
              <a:t>）</a:t>
            </a:r>
            <a:endParaRPr lang="en-US" altLang="zh-CN" dirty="0" smtClean="0"/>
          </a:p>
          <a:p>
            <a:r>
              <a:rPr lang="zh-CN" altLang="zh-CN" dirty="0" smtClean="0"/>
              <a:t>但</a:t>
            </a:r>
            <a:r>
              <a:rPr lang="zh-CN" altLang="zh-CN" dirty="0"/>
              <a:t>这些形状简单的包围盒包裹的紧密型较差，</a:t>
            </a:r>
            <a:r>
              <a:rPr lang="en-US" altLang="zh-CN" dirty="0"/>
              <a:t>Kay</a:t>
            </a:r>
            <a:r>
              <a:rPr lang="zh-CN" altLang="zh-CN" dirty="0"/>
              <a:t>和</a:t>
            </a:r>
            <a:r>
              <a:rPr lang="en-US" altLang="zh-CN" dirty="0" err="1"/>
              <a:t>Kajiya</a:t>
            </a:r>
            <a:r>
              <a:rPr lang="zh-CN" altLang="zh-CN" dirty="0"/>
              <a:t>提出了根据景物的实际形态选取若干组不同方向的平行平面包裹一个景物或一组景物的层次包围盒</a:t>
            </a:r>
            <a:r>
              <a:rPr lang="zh-CN" altLang="zh-CN" dirty="0" smtClean="0"/>
              <a:t>技术</a:t>
            </a:r>
            <a:endParaRPr lang="en-US" altLang="zh-CN" dirty="0" smtClean="0"/>
          </a:p>
          <a:p>
            <a:r>
              <a:rPr lang="zh-CN" altLang="zh-CN" dirty="0" smtClean="0"/>
              <a:t>这些</a:t>
            </a:r>
            <a:r>
              <a:rPr lang="zh-CN" altLang="zh-CN" dirty="0"/>
              <a:t>平行平面对组成一个凸多面体，所有的平行平面对都是由方向相反的两个法向量所定义的半空间相交得到的，从</a:t>
            </a:r>
            <a:r>
              <a:rPr lang="en-US" altLang="zh-CN" dirty="0"/>
              <a:t> k </a:t>
            </a:r>
            <a:r>
              <a:rPr lang="zh-CN" altLang="zh-CN" dirty="0"/>
              <a:t>个平面构建的</a:t>
            </a:r>
            <a:r>
              <a:rPr lang="en-US" altLang="zh-CN" dirty="0"/>
              <a:t> DOP </a:t>
            </a:r>
            <a:r>
              <a:rPr lang="zh-CN" altLang="zh-CN" dirty="0"/>
              <a:t>称为</a:t>
            </a:r>
            <a:r>
              <a:rPr lang="en-US" altLang="zh-CN" dirty="0"/>
              <a:t> k-DOP</a:t>
            </a:r>
            <a:r>
              <a:rPr lang="zh-CN" altLang="zh-CN" dirty="0"/>
              <a:t>，实际上它是包容多面体的最小凸包</a:t>
            </a:r>
            <a:r>
              <a:rPr lang="zh-CN" altLang="zh-CN" dirty="0" smtClean="0"/>
              <a:t>体</a:t>
            </a:r>
            <a:endParaRPr lang="en-US" altLang="zh-CN" dirty="0" smtClean="0"/>
          </a:p>
          <a:p>
            <a:r>
              <a:rPr lang="zh-CN" altLang="zh-CN" dirty="0" smtClean="0"/>
              <a:t>也</a:t>
            </a:r>
            <a:r>
              <a:rPr lang="zh-CN" altLang="zh-CN" dirty="0"/>
              <a:t>可以将离散定向多面体看成是一般化的</a:t>
            </a:r>
            <a:r>
              <a:rPr lang="en-US" altLang="zh-CN" dirty="0"/>
              <a:t> AABB</a:t>
            </a:r>
            <a:r>
              <a:rPr lang="zh-CN" altLang="zh-CN" dirty="0"/>
              <a:t>，是将</a:t>
            </a:r>
            <a:r>
              <a:rPr lang="en-US" altLang="zh-CN" dirty="0"/>
              <a:t>AABB</a:t>
            </a:r>
            <a:r>
              <a:rPr lang="zh-CN" altLang="zh-CN" dirty="0"/>
              <a:t>的一些冗余边角使用平行平面切掉后的</a:t>
            </a:r>
            <a:r>
              <a:rPr lang="zh-CN" altLang="zh-CN" dirty="0" smtClean="0"/>
              <a:t>结果</a:t>
            </a:r>
            <a:endParaRPr lang="zh-CN" altLang="en-US" dirty="0"/>
          </a:p>
        </p:txBody>
      </p:sp>
    </p:spTree>
    <p:extLst>
      <p:ext uri="{BB962C8B-B14F-4D97-AF65-F5344CB8AC3E}">
        <p14:creationId xmlns:p14="http://schemas.microsoft.com/office/powerpoint/2010/main" val="1996512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51670"/>
            <a:ext cx="5329238"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23417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en-US" altLang="zh-CN" dirty="0"/>
                  <a:t>k-DOP</a:t>
                </a:r>
                <a:r>
                  <a:rPr lang="zh-CN" altLang="zh-CN" dirty="0"/>
                  <a:t>中多面体的每个面的法线定义为固定的轴集合且共享于全部</a:t>
                </a:r>
                <a:r>
                  <a:rPr lang="en-US" altLang="zh-CN" dirty="0"/>
                  <a:t>k-DOP</a:t>
                </a:r>
                <a:r>
                  <a:rPr lang="zh-CN" altLang="zh-CN" dirty="0"/>
                  <a:t>包围体之中，由此可以看出，</a:t>
                </a:r>
                <a:r>
                  <a:rPr lang="en-US" altLang="zh-CN" dirty="0"/>
                  <a:t>AABB</a:t>
                </a:r>
                <a:r>
                  <a:rPr lang="zh-CN" altLang="zh-CN" dirty="0"/>
                  <a:t>是</a:t>
                </a:r>
                <a:r>
                  <a:rPr lang="en-US" altLang="zh-CN" dirty="0"/>
                  <a:t>k=6</a:t>
                </a:r>
                <a:r>
                  <a:rPr lang="zh-CN" altLang="zh-CN" dirty="0"/>
                  <a:t>时</a:t>
                </a:r>
                <a:r>
                  <a:rPr lang="en-US" altLang="zh-CN" dirty="0"/>
                  <a:t>k-DOP</a:t>
                </a:r>
                <a:r>
                  <a:rPr lang="zh-CN" altLang="zh-CN" dirty="0"/>
                  <a:t>的情形，即</a:t>
                </a:r>
                <a:r>
                  <a:rPr lang="en-US" altLang="zh-CN" dirty="0"/>
                  <a:t>6-DOP</a:t>
                </a:r>
                <a:r>
                  <a:rPr lang="zh-CN" altLang="zh-CN" dirty="0"/>
                  <a:t>，</a:t>
                </a:r>
                <a:r>
                  <a:rPr lang="en-US" altLang="zh-CN" dirty="0"/>
                  <a:t>AABB</a:t>
                </a:r>
                <a:r>
                  <a:rPr lang="zh-CN" altLang="zh-CN" dirty="0"/>
                  <a:t>的各个面与下列</a:t>
                </a:r>
                <a:r>
                  <a:rPr lang="en-US" altLang="zh-CN" dirty="0"/>
                  <a:t>6</a:t>
                </a:r>
                <a:r>
                  <a:rPr lang="zh-CN" altLang="zh-CN" dirty="0"/>
                  <a:t>个方向轴对齐：</a:t>
                </a:r>
                <a14:m>
                  <m:oMath xmlns:m="http://schemas.openxmlformats.org/officeDocument/2006/math">
                    <m:d>
                      <m:dPr>
                        <m:ctrlPr>
                          <a:rPr lang="zh-CN" altLang="zh-CN" i="1">
                            <a:latin typeface="Cambria Math"/>
                          </a:rPr>
                        </m:ctrlPr>
                      </m:dPr>
                      <m:e>
                        <m:r>
                          <a:rPr lang="zh-CN" altLang="zh-CN">
                            <a:latin typeface="Cambria Math"/>
                          </a:rPr>
                          <m:t>±</m:t>
                        </m:r>
                        <m:r>
                          <a:rPr lang="en-US" altLang="zh-CN">
                            <a:latin typeface="Cambria Math"/>
                          </a:rPr>
                          <m:t>1,0,0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m:t>
                        </m:r>
                        <m:r>
                          <a:rPr lang="zh-CN" altLang="zh-CN">
                            <a:latin typeface="Cambria Math"/>
                          </a:rPr>
                          <m:t>±</m:t>
                        </m:r>
                        <m:r>
                          <a:rPr lang="en-US" altLang="zh-CN">
                            <a:latin typeface="Cambria Math"/>
                          </a:rPr>
                          <m:t>1,0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0,0,</m:t>
                        </m:r>
                        <m:r>
                          <a:rPr lang="zh-CN" altLang="zh-CN">
                            <a:latin typeface="Cambria Math"/>
                          </a:rPr>
                          <m:t>±</m:t>
                        </m:r>
                        <m:r>
                          <a:rPr lang="en-US" altLang="zh-CN">
                            <a:latin typeface="Cambria Math"/>
                          </a:rPr>
                          <m:t>1</m:t>
                        </m:r>
                      </m:e>
                    </m:d>
                  </m:oMath>
                </a14:m>
                <a:endParaRPr lang="en-US" altLang="zh-CN" dirty="0" smtClean="0"/>
              </a:p>
              <a:p>
                <a:r>
                  <a:rPr lang="en-US" altLang="zh-CN" dirty="0"/>
                  <a:t>k</a:t>
                </a:r>
                <a:r>
                  <a:rPr lang="zh-CN" altLang="zh-CN" dirty="0"/>
                  <a:t>足够大时，</a:t>
                </a:r>
                <a:r>
                  <a:rPr lang="en-US" altLang="zh-CN" dirty="0"/>
                  <a:t>k-DOP</a:t>
                </a:r>
                <a:r>
                  <a:rPr lang="zh-CN" altLang="zh-CN" dirty="0"/>
                  <a:t>就发展为物体的凸包（</a:t>
                </a:r>
                <a:r>
                  <a:rPr lang="en-US" altLang="zh-CN" dirty="0" err="1"/>
                  <a:t>ConvexHull</a:t>
                </a:r>
                <a:r>
                  <a:rPr lang="zh-CN" altLang="zh-CN" dirty="0" smtClean="0"/>
                  <a:t>）</a:t>
                </a:r>
                <a:endParaRPr lang="en-US" altLang="zh-CN" dirty="0" smtClean="0"/>
              </a:p>
              <a:p>
                <a:r>
                  <a:rPr lang="zh-CN" altLang="zh-CN" dirty="0" smtClean="0"/>
                  <a:t>对于</a:t>
                </a:r>
                <a:r>
                  <a:rPr lang="zh-CN" altLang="zh-CN" dirty="0"/>
                  <a:t>平面图形而言凸包是包围一组控制点的凸多边形的边界；对于立体图形而言凸包是用面片连接各顶点的多面体的封闭包裹。对于</a:t>
                </a:r>
                <a:r>
                  <a:rPr lang="en-US" altLang="zh-CN" dirty="0"/>
                  <a:t>k</a:t>
                </a:r>
                <a:r>
                  <a:rPr lang="zh-CN" altLang="zh-CN" dirty="0"/>
                  <a:t>值和平行平面对方向的选取，我们考察</a:t>
                </a:r>
                <a:r>
                  <a:rPr lang="en-US" altLang="zh-CN" dirty="0"/>
                  <a:t>k=14</a:t>
                </a:r>
                <a:r>
                  <a:rPr lang="zh-CN" altLang="zh-CN" dirty="0"/>
                  <a:t>时的情形。当</a:t>
                </a:r>
                <a:r>
                  <a:rPr lang="en-US" altLang="zh-CN" dirty="0"/>
                  <a:t>k=14</a:t>
                </a:r>
                <a:r>
                  <a:rPr lang="zh-CN" altLang="zh-CN" dirty="0"/>
                  <a:t>时就有</a:t>
                </a:r>
                <a:r>
                  <a:rPr lang="en-US" altLang="zh-CN" dirty="0"/>
                  <a:t>7</a:t>
                </a:r>
                <a:r>
                  <a:rPr lang="zh-CN" altLang="zh-CN" dirty="0"/>
                  <a:t>对（</a:t>
                </a:r>
                <a:r>
                  <a:rPr lang="en-US" altLang="zh-CN" dirty="0"/>
                  <a:t>k/2</a:t>
                </a:r>
                <a:r>
                  <a:rPr lang="zh-CN" altLang="zh-CN" dirty="0"/>
                  <a:t>）平行平面对来包裹物体，选平行平面对的法向量为（</a:t>
                </a:r>
                <a:r>
                  <a:rPr lang="en-US" altLang="zh-CN" dirty="0"/>
                  <a:t>1,0,0</a:t>
                </a:r>
                <a:r>
                  <a:rPr lang="zh-CN" altLang="zh-CN" dirty="0"/>
                  <a:t>），（</a:t>
                </a:r>
                <a:r>
                  <a:rPr lang="en-US" altLang="zh-CN" dirty="0"/>
                  <a:t>0,1,0</a:t>
                </a:r>
                <a:r>
                  <a:rPr lang="zh-CN" altLang="zh-CN" dirty="0"/>
                  <a:t>），（</a:t>
                </a:r>
                <a:r>
                  <a:rPr lang="en-US" altLang="zh-CN" dirty="0"/>
                  <a:t>0,0,1</a:t>
                </a:r>
                <a:r>
                  <a:rPr lang="zh-CN" altLang="zh-CN" dirty="0"/>
                  <a:t>），（</a:t>
                </a:r>
                <a:r>
                  <a:rPr lang="en-US" altLang="zh-CN" dirty="0"/>
                  <a:t>1,1,1</a:t>
                </a:r>
                <a:r>
                  <a:rPr lang="zh-CN" altLang="zh-CN" dirty="0"/>
                  <a:t>），（</a:t>
                </a:r>
                <a:r>
                  <a:rPr lang="en-US" altLang="zh-CN" dirty="0"/>
                  <a:t>1</a:t>
                </a:r>
                <a:r>
                  <a:rPr lang="zh-CN" altLang="zh-CN" dirty="0"/>
                  <a:t>，</a:t>
                </a:r>
                <a:r>
                  <a:rPr lang="en-US" altLang="zh-CN" dirty="0"/>
                  <a:t>-1,1</a:t>
                </a:r>
                <a:r>
                  <a:rPr lang="zh-CN" altLang="zh-CN" dirty="0"/>
                  <a:t>），（</a:t>
                </a:r>
                <a:r>
                  <a:rPr lang="en-US" altLang="zh-CN" dirty="0"/>
                  <a:t>1,1</a:t>
                </a:r>
                <a:r>
                  <a:rPr lang="zh-CN" altLang="zh-CN" dirty="0"/>
                  <a:t>，</a:t>
                </a:r>
                <a:r>
                  <a:rPr lang="en-US" altLang="zh-CN" dirty="0"/>
                  <a:t>-1</a:t>
                </a:r>
                <a:r>
                  <a:rPr lang="zh-CN" altLang="zh-CN" dirty="0"/>
                  <a:t>）和（</a:t>
                </a:r>
                <a:r>
                  <a:rPr lang="en-US" altLang="zh-CN" dirty="0"/>
                  <a:t>1</a:t>
                </a:r>
                <a:r>
                  <a:rPr lang="zh-CN" altLang="zh-CN" dirty="0"/>
                  <a:t>，</a:t>
                </a:r>
                <a:r>
                  <a:rPr lang="en-US" altLang="zh-CN" dirty="0"/>
                  <a:t>-1</a:t>
                </a:r>
                <a:r>
                  <a:rPr lang="zh-CN" altLang="zh-CN" dirty="0"/>
                  <a:t>，</a:t>
                </a:r>
                <a:r>
                  <a:rPr lang="en-US" altLang="zh-CN" dirty="0"/>
                  <a:t>-1</a:t>
                </a:r>
                <a:r>
                  <a:rPr lang="zh-CN" altLang="zh-CN" dirty="0"/>
                  <a:t>）。前面的</a:t>
                </a:r>
                <a:r>
                  <a:rPr lang="en-US" altLang="zh-CN" dirty="0"/>
                  <a:t>3</a:t>
                </a:r>
                <a:r>
                  <a:rPr lang="zh-CN" altLang="zh-CN" dirty="0"/>
                  <a:t>个法向量所决定的平行平面对的交集就是</a:t>
                </a:r>
                <a:r>
                  <a:rPr lang="en-US" altLang="zh-CN" dirty="0"/>
                  <a:t>AABB</a:t>
                </a:r>
                <a:r>
                  <a:rPr lang="zh-CN" altLang="zh-CN" dirty="0"/>
                  <a:t>，后面</a:t>
                </a:r>
                <a:r>
                  <a:rPr lang="en-US" altLang="zh-CN" dirty="0"/>
                  <a:t>4</a:t>
                </a:r>
                <a:r>
                  <a:rPr lang="zh-CN" altLang="zh-CN" dirty="0"/>
                  <a:t>个向量所决定的</a:t>
                </a:r>
                <a:r>
                  <a:rPr lang="en-US" altLang="zh-CN" dirty="0"/>
                  <a:t>8</a:t>
                </a:r>
                <a:r>
                  <a:rPr lang="zh-CN" altLang="zh-CN" dirty="0"/>
                  <a:t>个斜半平面“砍去”了</a:t>
                </a:r>
                <a:r>
                  <a:rPr lang="en-US" altLang="zh-CN" dirty="0"/>
                  <a:t>AABB</a:t>
                </a:r>
                <a:r>
                  <a:rPr lang="zh-CN" altLang="zh-CN" dirty="0"/>
                  <a:t>的</a:t>
                </a:r>
                <a:r>
                  <a:rPr lang="en-US" altLang="zh-CN" dirty="0"/>
                  <a:t>8</a:t>
                </a:r>
                <a:r>
                  <a:rPr lang="zh-CN" altLang="zh-CN" dirty="0"/>
                  <a:t>个</a:t>
                </a:r>
                <a:r>
                  <a:rPr lang="zh-CN" altLang="zh-CN" dirty="0" smtClean="0"/>
                  <a:t>角</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19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k-DOP</a:t>
                </a:r>
                <a:r>
                  <a:rPr lang="zh-CN" altLang="zh-CN" dirty="0"/>
                  <a:t>的法线有助于实现更加快捷的计算过程，它的重要性体现在</a:t>
                </a:r>
                <a:r>
                  <a:rPr lang="en-US" altLang="zh-CN" dirty="0"/>
                  <a:t>k-DOP</a:t>
                </a:r>
                <a:r>
                  <a:rPr lang="zh-CN" altLang="zh-CN" dirty="0"/>
                  <a:t>的动态重对齐过程中。通过在物体间共享法线，</a:t>
                </a:r>
                <a:r>
                  <a:rPr lang="en-US" altLang="zh-CN" dirty="0"/>
                  <a:t>k-DOP</a:t>
                </a:r>
                <a:r>
                  <a:rPr lang="zh-CN" altLang="zh-CN" dirty="0"/>
                  <a:t>将占用很少的内存存储空间，即只需要存储每个轴的</a:t>
                </a:r>
                <a14:m>
                  <m:oMath xmlns:m="http://schemas.openxmlformats.org/officeDocument/2006/math">
                    <m:r>
                      <m:rPr>
                        <m:sty m:val="p"/>
                      </m:rPr>
                      <a:rPr lang="en-US" altLang="zh-CN">
                        <a:latin typeface="Cambria Math"/>
                      </a:rPr>
                      <m:t>min</m:t>
                    </m:r>
                    <m:r>
                      <a:rPr lang="en-US" altLang="zh-CN" i="1">
                        <a:latin typeface="Cambria Math"/>
                      </a:rPr>
                      <m:t>−</m:t>
                    </m:r>
                    <m:r>
                      <m:rPr>
                        <m:sty m:val="p"/>
                      </m:rPr>
                      <a:rPr lang="en-US" altLang="zh-CN">
                        <a:latin typeface="Cambria Math"/>
                      </a:rPr>
                      <m:t>max</m:t>
                    </m:r>
                  </m:oMath>
                </a14:m>
                <a:r>
                  <a:rPr lang="zh-CN" altLang="zh-CN" dirty="0"/>
                  <a:t>区间。例如，</a:t>
                </a:r>
                <a:r>
                  <a:rPr lang="en-US" altLang="zh-CN" dirty="0"/>
                  <a:t>8-DOP</a:t>
                </a:r>
                <a:r>
                  <a:rPr lang="zh-CN" altLang="zh-CN" dirty="0"/>
                  <a:t>可以改写为：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456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86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k-DOP</a:t>
                </a:r>
                <a:r>
                  <a:rPr lang="zh-CN" altLang="zh-CN" dirty="0"/>
                  <a:t>不仅是平行平面空间的交集，还构造了最紧密的体空间。例如，三角形</a:t>
                </a:r>
                <a14:m>
                  <m:oMath xmlns:m="http://schemas.openxmlformats.org/officeDocument/2006/math">
                    <m:d>
                      <m:dPr>
                        <m:ctrlPr>
                          <a:rPr lang="zh-CN" altLang="zh-CN" i="1">
                            <a:latin typeface="Cambria Math"/>
                          </a:rPr>
                        </m:ctrlPr>
                      </m:dPr>
                      <m:e>
                        <m:r>
                          <a:rPr lang="en-US" altLang="zh-CN">
                            <a:latin typeface="Cambria Math"/>
                          </a:rPr>
                          <m:t>0,0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1,0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0,1</m:t>
                        </m:r>
                      </m:e>
                    </m:d>
                  </m:oMath>
                </a14:m>
                <a:r>
                  <a:rPr lang="zh-CN" altLang="zh-CN" dirty="0"/>
                  <a:t>可以用多个平面空间的交集加以表达，但只存在唯一一个</a:t>
                </a:r>
                <a:r>
                  <a:rPr lang="en-US" altLang="zh-CN" dirty="0"/>
                  <a:t>k-DOP</a:t>
                </a:r>
                <a:r>
                  <a:rPr lang="zh-CN" altLang="zh-CN" dirty="0"/>
                  <a:t>实现它的最终描述。当且仅当平面空间中的平面与平面空间体存在公共点时，才可以定义为</a:t>
                </a:r>
                <a:r>
                  <a:rPr lang="en-US" altLang="zh-CN" dirty="0"/>
                  <a:t>k-DOP</a:t>
                </a:r>
                <a:r>
                  <a:rPr lang="zh-CN" altLang="zh-CN" dirty="0"/>
                  <a:t>平面空间。</a:t>
                </a:r>
              </a:p>
              <a:p>
                <a:r>
                  <a:rPr lang="zh-CN" altLang="zh-CN" dirty="0"/>
                  <a:t>由于物体对象间共享固定轴集合，</a:t>
                </a:r>
                <a:r>
                  <a:rPr lang="en-US" altLang="zh-CN" dirty="0"/>
                  <a:t>k-DOP</a:t>
                </a:r>
                <a:r>
                  <a:rPr lang="zh-CN" altLang="zh-CN" dirty="0"/>
                  <a:t>相交测试类似于两个</a:t>
                </a:r>
                <a:r>
                  <a:rPr lang="en-US" altLang="zh-CN" dirty="0"/>
                  <a:t>AABB</a:t>
                </a:r>
                <a:r>
                  <a:rPr lang="zh-CN" altLang="zh-CN" dirty="0"/>
                  <a:t>之间的相交测试，其计算难度不会超过</a:t>
                </a:r>
                <a:r>
                  <a:rPr lang="en-US" altLang="zh-CN" dirty="0"/>
                  <a:t>AABB</a:t>
                </a:r>
                <a:r>
                  <a:rPr lang="zh-CN" altLang="zh-CN" dirty="0"/>
                  <a:t>之间的相交测试。通过</a:t>
                </a:r>
                <a:r>
                  <a:rPr lang="en-US" altLang="zh-CN" dirty="0"/>
                  <a:t>k-DOP</a:t>
                </a:r>
                <a:r>
                  <a:rPr lang="zh-CN" altLang="zh-CN" dirty="0"/>
                  <a:t>相交测试简单地查看</a:t>
                </a:r>
                <a14:m>
                  <m:oMath xmlns:m="http://schemas.openxmlformats.org/officeDocument/2006/math">
                    <m:f>
                      <m:fPr>
                        <m:type m:val="lin"/>
                        <m:ctrlPr>
                          <a:rPr lang="zh-CN" altLang="zh-CN" i="1">
                            <a:latin typeface="Cambria Math"/>
                          </a:rPr>
                        </m:ctrlPr>
                      </m:fPr>
                      <m:num>
                        <m:r>
                          <m:rPr>
                            <m:sty m:val="p"/>
                          </m:rPr>
                          <a:rPr lang="en-US" altLang="zh-CN">
                            <a:latin typeface="Cambria Math"/>
                          </a:rPr>
                          <m:t>k</m:t>
                        </m:r>
                      </m:num>
                      <m:den>
                        <m:r>
                          <a:rPr lang="en-US" altLang="zh-CN">
                            <a:latin typeface="Cambria Math"/>
                          </a:rPr>
                          <m:t>2</m:t>
                        </m:r>
                      </m:den>
                    </m:f>
                  </m:oMath>
                </a14:m>
                <a:r>
                  <a:rPr lang="zh-CN" altLang="zh-CN" dirty="0"/>
                  <a:t>个区间，如果区间内不存在相交，那么</a:t>
                </a:r>
                <a:r>
                  <a:rPr lang="en-US" altLang="zh-CN" dirty="0"/>
                  <a:t>k-DOP</a:t>
                </a:r>
                <a:r>
                  <a:rPr lang="zh-CN" altLang="zh-CN" dirty="0"/>
                  <a:t>之间也不相交；只有当全部区间内接相交时，</a:t>
                </a:r>
                <a:r>
                  <a:rPr lang="en-US" altLang="zh-CN" dirty="0"/>
                  <a:t>k-DOP</a:t>
                </a:r>
                <a:r>
                  <a:rPr lang="zh-CN" altLang="zh-CN" dirty="0"/>
                  <a:t>才相交。其相交测试如下：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70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937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k-DOP</a:t>
            </a:r>
            <a:r>
              <a:rPr lang="zh-CN" altLang="zh-CN" dirty="0"/>
              <a:t>与</a:t>
            </a:r>
            <a:r>
              <a:rPr lang="en-US" altLang="zh-CN" dirty="0"/>
              <a:t>OBB</a:t>
            </a:r>
            <a:r>
              <a:rPr lang="zh-CN" altLang="zh-CN" dirty="0"/>
              <a:t>相比较，</a:t>
            </a:r>
            <a:r>
              <a:rPr lang="en-US" altLang="zh-CN" dirty="0"/>
              <a:t>k-DOP</a:t>
            </a:r>
            <a:r>
              <a:rPr lang="zh-CN" altLang="zh-CN" dirty="0"/>
              <a:t>相交测试速度更快； </a:t>
            </a:r>
            <a:r>
              <a:rPr lang="en-US" altLang="zh-CN" dirty="0"/>
              <a:t>OBB</a:t>
            </a:r>
            <a:r>
              <a:rPr lang="zh-CN" altLang="zh-CN" dirty="0"/>
              <a:t>的存储空间消耗大约对应一个</a:t>
            </a:r>
            <a:r>
              <a:rPr lang="en-US" altLang="zh-CN" dirty="0"/>
              <a:t>14-DOP</a:t>
            </a:r>
            <a:r>
              <a:rPr lang="zh-CN" altLang="zh-CN" dirty="0"/>
              <a:t>的存储消耗量。通常，随着</a:t>
            </a:r>
            <a:r>
              <a:rPr lang="en-US" altLang="zh-CN" dirty="0"/>
              <a:t>k</a:t>
            </a:r>
            <a:r>
              <a:rPr lang="zh-CN" altLang="zh-CN" dirty="0"/>
              <a:t>值的增大，</a:t>
            </a:r>
            <a:r>
              <a:rPr lang="en-US" altLang="zh-CN" dirty="0"/>
              <a:t>k-DOP</a:t>
            </a:r>
            <a:r>
              <a:rPr lang="zh-CN" altLang="zh-CN" dirty="0"/>
              <a:t>将会更加接近物体的凸体，而且一般比</a:t>
            </a:r>
            <a:r>
              <a:rPr lang="en-US" altLang="zh-CN" dirty="0"/>
              <a:t>OBB</a:t>
            </a:r>
            <a:r>
              <a:rPr lang="zh-CN" altLang="zh-CN" dirty="0"/>
              <a:t>具有更紧密的包裹性。</a:t>
            </a:r>
          </a:p>
          <a:p>
            <a:endParaRPr lang="zh-CN" altLang="en-US" dirty="0"/>
          </a:p>
        </p:txBody>
      </p:sp>
    </p:spTree>
    <p:extLst>
      <p:ext uri="{BB962C8B-B14F-4D97-AF65-F5344CB8AC3E}">
        <p14:creationId xmlns:p14="http://schemas.microsoft.com/office/powerpoint/2010/main" val="1472400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线面相交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为了</a:t>
            </a:r>
            <a:r>
              <a:rPr lang="zh-CN" altLang="zh-CN" dirty="0"/>
              <a:t>能够真实地描述物体碰撞后的状态，仅检测到两物体发生碰撞是不够的，我们更关心碰撞发生时与碰撞相关的更多详细信息，从而为物体碰撞后的物理响应做好</a:t>
            </a:r>
            <a:r>
              <a:rPr lang="zh-CN" altLang="zh-CN" dirty="0" smtClean="0"/>
              <a:t>准备</a:t>
            </a:r>
            <a:endParaRPr lang="en-US" altLang="zh-CN" dirty="0" smtClean="0"/>
          </a:p>
          <a:p>
            <a:r>
              <a:rPr lang="zh-CN" altLang="zh-CN" dirty="0" smtClean="0"/>
              <a:t>其中</a:t>
            </a:r>
            <a:r>
              <a:rPr lang="zh-CN" altLang="zh-CN" dirty="0"/>
              <a:t>碰撞点的几何信息最为重要，而几何信息需要通过线面相交、线三角形相交和三角形之间的相交测试来得到。</a:t>
            </a:r>
          </a:p>
          <a:p>
            <a:r>
              <a:rPr lang="zh-CN" altLang="zh-CN" dirty="0"/>
              <a:t>直线与平面（</a:t>
            </a:r>
            <a:r>
              <a:rPr lang="en-US" altLang="zh-CN" dirty="0"/>
              <a:t>line-plane</a:t>
            </a:r>
            <a:r>
              <a:rPr lang="zh-CN" altLang="zh-CN" dirty="0"/>
              <a:t>）的相交测试在游戏中有着广泛的用途，比如计算子弹的射击位置，车轮与地面的接触，或者计算玩家角色的手、脚与周围环境的接触状态等，这些都可以采用简单的直线（或者线段）测试实现高效的仿真效果。</a:t>
            </a:r>
          </a:p>
          <a:p>
            <a:endParaRPr lang="zh-CN" altLang="en-US" dirty="0"/>
          </a:p>
        </p:txBody>
      </p:sp>
    </p:spTree>
    <p:extLst>
      <p:ext uri="{BB962C8B-B14F-4D97-AF65-F5344CB8AC3E}">
        <p14:creationId xmlns:p14="http://schemas.microsoft.com/office/powerpoint/2010/main" val="3262455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如图 </a:t>
                </a:r>
                <a:r>
                  <a:rPr lang="en-US" altLang="zh-CN" dirty="0"/>
                  <a:t>7</a:t>
                </a:r>
                <a:r>
                  <a:rPr lang="zh-CN" altLang="zh-CN" dirty="0"/>
                  <a:t>所示，给定平面</a:t>
                </a:r>
                <a:r>
                  <a:rPr lang="en-US" altLang="zh-CN" dirty="0"/>
                  <a:t>P</a:t>
                </a:r>
                <a:r>
                  <a:rPr lang="zh-CN" altLang="zh-CN" dirty="0"/>
                  <a:t>，其直线方程为</a:t>
                </a:r>
                <a14:m>
                  <m:oMath xmlns:m="http://schemas.openxmlformats.org/officeDocument/2006/math">
                    <m:d>
                      <m:dPr>
                        <m:ctrlPr>
                          <a:rPr lang="zh-CN" altLang="zh-CN" i="1">
                            <a:latin typeface="Cambria Math"/>
                          </a:rPr>
                        </m:ctrlPr>
                      </m:dPr>
                      <m:e>
                        <m:r>
                          <a:rPr lang="en-US" altLang="zh-CN" b="1" i="1">
                            <a:latin typeface="Cambria Math"/>
                          </a:rPr>
                          <m:t>𝐧</m:t>
                        </m:r>
                        <m:r>
                          <a:rPr lang="en-US" altLang="zh-CN">
                            <a:latin typeface="Cambria Math"/>
                          </a:rPr>
                          <m:t>∙</m:t>
                        </m:r>
                        <m:r>
                          <m:rPr>
                            <m:sty m:val="p"/>
                          </m:rPr>
                          <a:rPr lang="en-US" altLang="zh-CN">
                            <a:latin typeface="Cambria Math"/>
                          </a:rPr>
                          <m:t>X</m:t>
                        </m:r>
                      </m:e>
                    </m:d>
                    <m:r>
                      <a:rPr lang="en-US" altLang="zh-CN">
                        <a:latin typeface="Cambria Math"/>
                      </a:rPr>
                      <m:t>=</m:t>
                    </m:r>
                    <m:r>
                      <m:rPr>
                        <m:sty m:val="p"/>
                      </m:rPr>
                      <a:rPr lang="en-US" altLang="zh-CN">
                        <a:latin typeface="Cambria Math"/>
                      </a:rPr>
                      <m:t>d</m:t>
                    </m:r>
                  </m:oMath>
                </a14:m>
                <a:r>
                  <a:rPr lang="zh-CN" altLang="zh-CN" dirty="0"/>
                  <a:t>；线段的参数化方程为</a:t>
                </a:r>
                <a14:m>
                  <m:oMath xmlns:m="http://schemas.openxmlformats.org/officeDocument/2006/math">
                    <m:r>
                      <m:rPr>
                        <m:sty m:val="p"/>
                      </m:rPr>
                      <a:rPr lang="en-US" altLang="zh-CN">
                        <a:latin typeface="Cambria Math"/>
                      </a:rPr>
                      <m:t>S</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t</m:t>
                    </m:r>
                    <m:r>
                      <a:rPr lang="en-US" altLang="zh-CN">
                        <a:latin typeface="Cambria Math"/>
                      </a:rPr>
                      <m:t>(</m:t>
                    </m:r>
                    <m:r>
                      <m:rPr>
                        <m:sty m:val="p"/>
                      </m:rPr>
                      <a:rPr lang="en-US" altLang="zh-CN">
                        <a:latin typeface="Cambria Math"/>
                      </a:rPr>
                      <m:t>B</m:t>
                    </m:r>
                    <m:r>
                      <a:rPr lang="en-US" altLang="zh-CN" i="1">
                        <a:latin typeface="Cambria Math"/>
                      </a:rPr>
                      <m:t>−</m:t>
                    </m:r>
                    <m:r>
                      <m:rPr>
                        <m:sty m:val="p"/>
                      </m:rPr>
                      <a:rPr lang="en-US" altLang="zh-CN">
                        <a:latin typeface="Cambria Math"/>
                      </a:rPr>
                      <m:t>A</m:t>
                    </m:r>
                    <m:r>
                      <a:rPr lang="en-US" altLang="zh-CN">
                        <a:latin typeface="Cambria Math"/>
                      </a:rPr>
                      <m:t>)</m:t>
                    </m:r>
                  </m:oMath>
                </a14:m>
                <a:r>
                  <a:rPr lang="en-US" altLang="zh-CN" dirty="0"/>
                  <a:t> </a:t>
                </a:r>
                <a:r>
                  <a:rPr lang="zh-CN" altLang="zh-CN" dirty="0"/>
                  <a:t>，其中</a:t>
                </a:r>
                <a14:m>
                  <m:oMath xmlns:m="http://schemas.openxmlformats.org/officeDocument/2006/math">
                    <m:r>
                      <a:rPr lang="en-US" altLang="zh-CN">
                        <a:latin typeface="Cambria Math"/>
                      </a:rPr>
                      <m:t>0≤</m:t>
                    </m:r>
                    <m:r>
                      <m:rPr>
                        <m:sty m:val="p"/>
                      </m:rPr>
                      <a:rPr lang="en-US" altLang="zh-CN">
                        <a:latin typeface="Cambria Math"/>
                      </a:rPr>
                      <m:t>t</m:t>
                    </m:r>
                    <m:r>
                      <a:rPr lang="en-US" altLang="zh-CN">
                        <a:latin typeface="Cambria Math"/>
                      </a:rPr>
                      <m:t>≤1</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a:stretch>
              </a:blipFill>
            </p:spPr>
            <p:txBody>
              <a:bodyPr/>
              <a:lstStyle/>
              <a:p>
                <a:r>
                  <a:rPr lang="zh-CN" altLang="en-US">
                    <a:noFill/>
                  </a:rPr>
                  <a:t> </a:t>
                </a:r>
              </a:p>
            </p:txBody>
          </p:sp>
        </mc:Fallback>
      </mc:AlternateContent>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2571750"/>
            <a:ext cx="5349875"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0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当一个几何形体占据另一个几何形体所在的空间时，就说明这两个几何图形发生了</a:t>
            </a:r>
            <a:r>
              <a:rPr lang="zh-CN" altLang="zh-CN" dirty="0" smtClean="0"/>
              <a:t>碰撞</a:t>
            </a:r>
            <a:endParaRPr lang="en-US" altLang="zh-CN" dirty="0" smtClean="0"/>
          </a:p>
          <a:p>
            <a:r>
              <a:rPr lang="zh-CN" altLang="zh-CN" dirty="0" smtClean="0"/>
              <a:t>这</a:t>
            </a:r>
            <a:r>
              <a:rPr lang="zh-CN" altLang="zh-CN" dirty="0"/>
              <a:t>需要检测其中一个模型的每个多边形是否会与另外一个模型中的多边形发生空间位置</a:t>
            </a:r>
            <a:r>
              <a:rPr lang="zh-CN" altLang="zh-CN" dirty="0" smtClean="0"/>
              <a:t>冲突</a:t>
            </a:r>
            <a:endParaRPr lang="en-US" altLang="zh-CN" dirty="0" smtClean="0"/>
          </a:p>
          <a:p>
            <a:r>
              <a:rPr lang="zh-CN" altLang="zh-CN" dirty="0" smtClean="0"/>
              <a:t>这</a:t>
            </a:r>
            <a:r>
              <a:rPr lang="zh-CN" altLang="zh-CN" dirty="0"/>
              <a:t>是一个代价昂贵的暴力方法，并不适合应用于游戏</a:t>
            </a:r>
            <a:r>
              <a:rPr lang="zh-CN" altLang="zh-CN" dirty="0" smtClean="0"/>
              <a:t>当中</a:t>
            </a:r>
            <a:endParaRPr lang="en-US" altLang="zh-CN" dirty="0" smtClean="0"/>
          </a:p>
          <a:p>
            <a:r>
              <a:rPr lang="zh-CN" altLang="zh-CN" dirty="0" smtClean="0"/>
              <a:t>解决</a:t>
            </a:r>
            <a:r>
              <a:rPr lang="zh-CN" altLang="zh-CN" dirty="0"/>
              <a:t>该问题的一个办法是参与碰撞检测的是简化过的模型而非原始</a:t>
            </a:r>
            <a:r>
              <a:rPr lang="zh-CN" altLang="zh-CN" dirty="0" smtClean="0"/>
              <a:t>模型</a:t>
            </a:r>
            <a:endParaRPr lang="en-US" altLang="zh-CN" dirty="0" smtClean="0"/>
          </a:p>
          <a:p>
            <a:r>
              <a:rPr lang="zh-CN" altLang="zh-CN" dirty="0" smtClean="0"/>
              <a:t>因为</a:t>
            </a:r>
            <a:r>
              <a:rPr lang="zh-CN" altLang="zh-CN" dirty="0"/>
              <a:t>三角形的关系测试非常慢，即便只有几千个三角形也足以影响游戏的的性能。所以最好的解决办法是避免进行昂贵的三角形测试，对于精度要求不高的碰撞检测，我们可以进一步把那些跟球差不多样子的模型简化为球参与碰撞检测，或者把那些跟盒子差不多样子的简化成盒子，再稍微复杂一些，可以用一个凸包来逼近复杂的模型，这种近似逼近的方法可以大幅度地降低检测的计算复杂度和算法复杂度。</a:t>
            </a:r>
          </a:p>
          <a:p>
            <a:endParaRPr lang="zh-CN" altLang="en-US" dirty="0"/>
          </a:p>
        </p:txBody>
      </p:sp>
    </p:spTree>
    <p:extLst>
      <p:ext uri="{BB962C8B-B14F-4D97-AF65-F5344CB8AC3E}">
        <p14:creationId xmlns:p14="http://schemas.microsoft.com/office/powerpoint/2010/main" val="3177356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利用线段与平面相交时的</a:t>
                </a:r>
                <a:r>
                  <a:rPr lang="en-US" altLang="zh-CN" dirty="0"/>
                  <a:t>t</a:t>
                </a:r>
                <a:r>
                  <a:rPr lang="zh-CN" altLang="zh-CN" dirty="0"/>
                  <a:t>值可以判断出线段和平面的相交关系。求解过程如下： </a:t>
                </a:r>
              </a:p>
              <a:p>
                <a:r>
                  <a:rPr lang="en-US" altLang="zh-CN" dirty="0"/>
                  <a:t>(1).</a:t>
                </a:r>
                <a14:m>
                  <m:oMath xmlns:m="http://schemas.openxmlformats.org/officeDocument/2006/math">
                    <m:d>
                      <m:dPr>
                        <m:ctrlPr>
                          <a:rPr lang="zh-CN" altLang="zh-CN" b="1" i="1">
                            <a:latin typeface="Cambria Math"/>
                          </a:rPr>
                        </m:ctrlPr>
                      </m:dPr>
                      <m:e>
                        <m:r>
                          <m:rPr>
                            <m:sty m:val="p"/>
                          </m:rPr>
                          <a:rPr lang="en-US" altLang="zh-CN">
                            <a:latin typeface="Cambria Math"/>
                          </a:rPr>
                          <m:t>n</m:t>
                        </m:r>
                        <m:r>
                          <a:rPr lang="en-US" altLang="zh-CN">
                            <a:latin typeface="Cambria Math"/>
                          </a:rPr>
                          <m:t>∙</m:t>
                        </m:r>
                        <m:d>
                          <m:dPr>
                            <m:ctrlPr>
                              <a:rPr lang="zh-CN" altLang="zh-CN" i="1">
                                <a:latin typeface="Cambria Math"/>
                              </a:rPr>
                            </m:ctrlPr>
                          </m:dPr>
                          <m:e>
                            <m:r>
                              <m:rPr>
                                <m:sty m:val="p"/>
                              </m:rPr>
                              <a:rPr lang="en-US" altLang="zh-CN">
                                <a:latin typeface="Cambria Math"/>
                              </a:rPr>
                              <m:t>A</m:t>
                            </m:r>
                            <m:r>
                              <a:rPr lang="en-US" altLang="zh-CN">
                                <a:latin typeface="Cambria Math"/>
                              </a:rPr>
                              <m:t>+</m:t>
                            </m:r>
                            <m:r>
                              <m:rPr>
                                <m:sty m:val="p"/>
                              </m:rPr>
                              <a:rPr lang="en-US" altLang="zh-CN">
                                <a:latin typeface="Cambria Math"/>
                              </a:rPr>
                              <m:t>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e>
                    </m:d>
                    <m:r>
                      <a:rPr lang="en-US" altLang="zh-CN">
                        <a:latin typeface="Cambria Math"/>
                      </a:rPr>
                      <m:t>=</m:t>
                    </m:r>
                    <m:r>
                      <m:rPr>
                        <m:sty m:val="p"/>
                      </m:rPr>
                      <a:rPr lang="en-US" altLang="zh-CN">
                        <a:latin typeface="Cambria Math"/>
                      </a:rPr>
                      <m:t>d</m:t>
                    </m:r>
                  </m:oMath>
                </a14:m>
                <a:r>
                  <a:rPr lang="en-US" altLang="zh-CN" dirty="0"/>
                  <a:t>    </a:t>
                </a:r>
                <a:r>
                  <a:rPr lang="zh-CN" altLang="zh-CN" dirty="0"/>
                  <a:t>（替代）</a:t>
                </a:r>
              </a:p>
              <a:p>
                <a:r>
                  <a:rPr lang="en-US" altLang="zh-CN" dirty="0"/>
                  <a:t>(2).</a:t>
                </a:r>
                <a14:m>
                  <m:oMath xmlns:m="http://schemas.openxmlformats.org/officeDocument/2006/math">
                    <m:r>
                      <a:rPr lang="en-US" altLang="zh-CN">
                        <a:latin typeface="Cambria Math"/>
                      </a:rPr>
                      <m:t> </m:t>
                    </m:r>
                    <m:r>
                      <m:rPr>
                        <m:sty m:val="p"/>
                      </m:rPr>
                      <a:rPr lang="en-US" altLang="zh-CN">
                        <a:latin typeface="Cambria Math"/>
                      </a:rPr>
                      <m:t>n</m:t>
                    </m:r>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r>
                      <a:rPr lang="en-US" altLang="zh-CN">
                        <a:latin typeface="Cambria Math"/>
                      </a:rPr>
                      <m:t>=</m:t>
                    </m:r>
                    <m:r>
                      <m:rPr>
                        <m:sty m:val="p"/>
                      </m:rPr>
                      <a:rPr lang="en-US" altLang="zh-CN">
                        <a:latin typeface="Cambria Math"/>
                      </a:rPr>
                      <m:t>d</m:t>
                    </m:r>
                  </m:oMath>
                </a14:m>
                <a:r>
                  <a:rPr lang="en-US" altLang="zh-CN" dirty="0"/>
                  <a:t>    </a:t>
                </a:r>
                <a:r>
                  <a:rPr lang="zh-CN" altLang="zh-CN" dirty="0"/>
                  <a:t>（点积扩展）</a:t>
                </a:r>
              </a:p>
              <a:p>
                <a:r>
                  <a:rPr lang="en-US" altLang="zh-CN" dirty="0"/>
                  <a:t>(3).</a:t>
                </a:r>
                <a14:m>
                  <m:oMath xmlns:m="http://schemas.openxmlformats.org/officeDocument/2006/math">
                    <m:r>
                      <a:rPr lang="en-US" altLang="zh-CN">
                        <a:latin typeface="Cambria Math"/>
                      </a:rPr>
                      <m:t> </m:t>
                    </m:r>
                    <m:r>
                      <m:rPr>
                        <m:sty m:val="p"/>
                      </m:rPr>
                      <a:rPr lang="en-US" altLang="zh-CN">
                        <a:latin typeface="Cambria Math"/>
                      </a:rPr>
                      <m:t>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r>
                      <a:rPr lang="en-US" altLang="zh-CN">
                        <a:latin typeface="Cambria Math"/>
                      </a:rPr>
                      <m:t>=</m:t>
                    </m:r>
                    <m:r>
                      <m:rPr>
                        <m:sty m:val="p"/>
                      </m:rPr>
                      <a:rPr lang="en-US" altLang="zh-CN">
                        <a:latin typeface="Cambria Math"/>
                      </a:rPr>
                      <m:t>d</m:t>
                    </m:r>
                    <m:r>
                      <a:rPr lang="en-US" altLang="zh-CN" i="1">
                        <a:latin typeface="Cambria Math"/>
                      </a:rPr>
                      <m:t>−</m:t>
                    </m:r>
                    <m:r>
                      <m:rPr>
                        <m:sty m:val="p"/>
                      </m:rPr>
                      <a:rPr lang="en-US" altLang="zh-CN">
                        <a:latin typeface="Cambria Math"/>
                      </a:rPr>
                      <m:t>n</m:t>
                    </m:r>
                    <m:r>
                      <a:rPr lang="en-US" altLang="zh-CN">
                        <a:latin typeface="Cambria Math"/>
                      </a:rPr>
                      <m:t>∙</m:t>
                    </m:r>
                    <m:r>
                      <m:rPr>
                        <m:sty m:val="p"/>
                      </m:rPr>
                      <a:rPr lang="en-US" altLang="zh-CN">
                        <a:latin typeface="Cambria Math"/>
                      </a:rPr>
                      <m:t>A</m:t>
                    </m:r>
                  </m:oMath>
                </a14:m>
                <a:r>
                  <a:rPr lang="en-US" altLang="zh-CN" dirty="0"/>
                  <a:t>     </a:t>
                </a:r>
                <a:r>
                  <a:rPr lang="zh-CN" altLang="zh-CN" dirty="0"/>
                  <a:t>（将标量移至方程右边）</a:t>
                </a:r>
              </a:p>
              <a:p>
                <a:r>
                  <a:rPr lang="en-US" altLang="zh-CN" dirty="0"/>
                  <a:t>(4). </a:t>
                </a:r>
                <a14:m>
                  <m:oMath xmlns:m="http://schemas.openxmlformats.org/officeDocument/2006/math">
                    <m:r>
                      <m:rPr>
                        <m:sty m:val="p"/>
                      </m:rPr>
                      <a:rPr lang="en-US" altLang="zh-CN">
                        <a:latin typeface="Cambria Math"/>
                      </a:rPr>
                      <m:t>t</m:t>
                    </m:r>
                    <m:r>
                      <a:rPr lang="en-US" altLang="zh-CN">
                        <a:latin typeface="Cambria Math"/>
                      </a:rPr>
                      <m:t>=</m:t>
                    </m:r>
                    <m:f>
                      <m:fPr>
                        <m:type m:val="lin"/>
                        <m:ctrlPr>
                          <a:rPr lang="zh-CN" altLang="zh-CN" i="1">
                            <a:latin typeface="Cambria Math"/>
                          </a:rPr>
                        </m:ctrlPr>
                      </m:fPr>
                      <m:num>
                        <m:d>
                          <m:dPr>
                            <m:ctrlPr>
                              <a:rPr lang="zh-CN" altLang="zh-CN" i="1">
                                <a:latin typeface="Cambria Math"/>
                              </a:rPr>
                            </m:ctrlPr>
                          </m:dPr>
                          <m:e>
                            <m:r>
                              <m:rPr>
                                <m:sty m:val="p"/>
                              </m:rPr>
                              <a:rPr lang="en-US" altLang="zh-CN">
                                <a:latin typeface="Cambria Math"/>
                              </a:rPr>
                              <m:t>d</m:t>
                            </m:r>
                            <m:r>
                              <a:rPr lang="en-US" altLang="zh-CN" i="1">
                                <a:latin typeface="Cambria Math"/>
                              </a:rPr>
                              <m:t>−</m:t>
                            </m:r>
                            <m:r>
                              <a:rPr lang="en-US" altLang="zh-CN" b="1" i="1">
                                <a:latin typeface="Cambria Math"/>
                              </a:rPr>
                              <m:t>𝐧</m:t>
                            </m:r>
                            <m:r>
                              <a:rPr lang="en-US" altLang="zh-CN">
                                <a:latin typeface="Cambria Math"/>
                              </a:rPr>
                              <m:t>∙</m:t>
                            </m:r>
                            <m:r>
                              <m:rPr>
                                <m:sty m:val="p"/>
                              </m:rPr>
                              <a:rPr lang="en-US" altLang="zh-CN">
                                <a:latin typeface="Cambria Math"/>
                              </a:rPr>
                              <m:t>A</m:t>
                            </m:r>
                          </m:e>
                        </m:d>
                      </m:num>
                      <m:den>
                        <m:d>
                          <m:dPr>
                            <m:ctrlPr>
                              <a:rPr lang="zh-CN" altLang="zh-CN" i="1">
                                <a:latin typeface="Cambria Math"/>
                              </a:rPr>
                            </m:ctrlPr>
                          </m:dPr>
                          <m:e>
                            <m:r>
                              <a:rPr lang="en-US" altLang="zh-CN" b="1" i="1">
                                <a:latin typeface="Cambria Math"/>
                              </a:rPr>
                              <m:t>𝐧</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den>
                    </m:f>
                  </m:oMath>
                </a14:m>
                <a:r>
                  <a:rPr lang="en-US" altLang="zh-CN" dirty="0"/>
                  <a:t> </a:t>
                </a:r>
                <a:r>
                  <a:rPr lang="zh-CN" altLang="zh-CN" dirty="0"/>
                  <a:t>（两边同时除以</a:t>
                </a:r>
                <a14:m>
                  <m:oMath xmlns:m="http://schemas.openxmlformats.org/officeDocument/2006/math">
                    <m:r>
                      <m:rPr>
                        <m:sty m:val="p"/>
                      </m:rPr>
                      <a:rPr lang="en-US" altLang="zh-CN">
                        <a:latin typeface="Cambria Math"/>
                      </a:rPr>
                      <m: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oMath>
                </a14:m>
                <a:r>
                  <a:rPr lang="en-US" altLang="zh-CN" dirty="0"/>
                  <a:t> </a:t>
                </a:r>
                <a:r>
                  <a:rPr lang="zh-CN" altLang="zh-CN" dirty="0"/>
                  <a:t>并求解</a:t>
                </a:r>
                <a:r>
                  <a:rPr lang="en-US" altLang="zh-CN" dirty="0"/>
                  <a:t>t</a:t>
                </a:r>
                <a:r>
                  <a:rPr lang="zh-CN" altLang="zh-CN" dirty="0"/>
                  <a:t>）</a:t>
                </a:r>
              </a:p>
              <a:p>
                <a:r>
                  <a:rPr lang="zh-CN" altLang="zh-CN" dirty="0"/>
                  <a:t>最后，将求得的</a:t>
                </a:r>
                <a:r>
                  <a:rPr lang="en-US" altLang="zh-CN" dirty="0"/>
                  <a:t>t</a:t>
                </a:r>
                <a:r>
                  <a:rPr lang="zh-CN" altLang="zh-CN" dirty="0"/>
                  <a:t>值代入线段的参数化方程中，可以计算得到的交点</a:t>
                </a:r>
                <a:r>
                  <a:rPr lang="en-US" altLang="zh-CN" dirty="0"/>
                  <a:t>Q</a:t>
                </a:r>
                <a:r>
                  <a:rPr lang="zh-CN" altLang="zh-CN" dirty="0"/>
                  <a:t>：</a:t>
                </a:r>
              </a:p>
              <a:p>
                <a:r>
                  <a:rPr lang="en-US" altLang="zh-CN" dirty="0"/>
                  <a:t>(5).</a:t>
                </a:r>
                <a14:m>
                  <m:oMath xmlns:m="http://schemas.openxmlformats.org/officeDocument/2006/math">
                    <m:r>
                      <a:rPr lang="en-US" altLang="zh-CN">
                        <a:latin typeface="Cambria Math"/>
                      </a:rPr>
                      <m:t> </m:t>
                    </m:r>
                    <m:r>
                      <m:rPr>
                        <m:sty m:val="p"/>
                      </m:rPr>
                      <a:rPr lang="en-US" altLang="zh-CN">
                        <a:latin typeface="Cambria Math"/>
                      </a:rPr>
                      <m:t>Q</m:t>
                    </m:r>
                    <m:r>
                      <a:rPr lang="en-US" altLang="zh-CN">
                        <a:latin typeface="Cambria Math"/>
                      </a:rPr>
                      <m:t>=</m:t>
                    </m:r>
                    <m:r>
                      <m:rPr>
                        <m:sty m:val="p"/>
                      </m:rPr>
                      <a:rPr lang="en-US" altLang="zh-CN">
                        <a:latin typeface="Cambria Math"/>
                      </a:rPr>
                      <m:t>A</m:t>
                    </m:r>
                    <m:r>
                      <a:rPr lang="en-US" altLang="zh-CN">
                        <a:latin typeface="Cambria Math"/>
                      </a:rPr>
                      <m:t>+</m:t>
                    </m:r>
                    <m:d>
                      <m:dPr>
                        <m:begChr m:val="["/>
                        <m:endChr m:val="]"/>
                        <m:ctrlPr>
                          <a:rPr lang="zh-CN" altLang="zh-CN" i="1">
                            <a:latin typeface="Cambria Math"/>
                          </a:rPr>
                        </m:ctrlPr>
                      </m:dPr>
                      <m:e>
                        <m:f>
                          <m:fPr>
                            <m:type m:val="lin"/>
                            <m:ctrlPr>
                              <a:rPr lang="zh-CN" altLang="zh-CN" i="1">
                                <a:latin typeface="Cambria Math"/>
                              </a:rPr>
                            </m:ctrlPr>
                          </m:fPr>
                          <m:num>
                            <m:d>
                              <m:dPr>
                                <m:ctrlPr>
                                  <a:rPr lang="zh-CN" altLang="zh-CN" i="1">
                                    <a:latin typeface="Cambria Math"/>
                                  </a:rPr>
                                </m:ctrlPr>
                              </m:dPr>
                              <m:e>
                                <m:r>
                                  <m:rPr>
                                    <m:sty m:val="p"/>
                                  </m:rPr>
                                  <a:rPr lang="en-US" altLang="zh-CN">
                                    <a:latin typeface="Cambria Math"/>
                                  </a:rPr>
                                  <m:t>d</m:t>
                                </m:r>
                                <m:r>
                                  <a:rPr lang="en-US" altLang="zh-CN" i="1">
                                    <a:latin typeface="Cambria Math"/>
                                  </a:rPr>
                                  <m:t>−</m:t>
                                </m:r>
                                <m:r>
                                  <a:rPr lang="en-US" altLang="zh-CN" b="1" i="1">
                                    <a:latin typeface="Cambria Math"/>
                                  </a:rPr>
                                  <m:t>𝐧</m:t>
                                </m:r>
                                <m:r>
                                  <a:rPr lang="en-US" altLang="zh-CN">
                                    <a:latin typeface="Cambria Math"/>
                                  </a:rPr>
                                  <m:t>∙</m:t>
                                </m:r>
                                <m:r>
                                  <m:rPr>
                                    <m:sty m:val="p"/>
                                  </m:rPr>
                                  <a:rPr lang="en-US" altLang="zh-CN">
                                    <a:latin typeface="Cambria Math"/>
                                  </a:rPr>
                                  <m:t>A</m:t>
                                </m:r>
                              </m:e>
                            </m:d>
                          </m:num>
                          <m:den>
                            <m:d>
                              <m:dPr>
                                <m:ctrlPr>
                                  <a:rPr lang="zh-CN" altLang="zh-CN" i="1">
                                    <a:latin typeface="Cambria Math"/>
                                  </a:rPr>
                                </m:ctrlPr>
                              </m:dPr>
                              <m:e>
                                <m:r>
                                  <a:rPr lang="en-US" altLang="zh-CN" b="1" i="1">
                                    <a:latin typeface="Cambria Math"/>
                                  </a:rPr>
                                  <m:t>𝐧</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den>
                        </m:f>
                      </m:e>
                    </m:d>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29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985838"/>
            <a:ext cx="53498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497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直线与三角形相交</a:t>
            </a:r>
            <a:r>
              <a:rPr lang="zh-CN" altLang="zh-CN" b="1" dirty="0" smtClean="0"/>
              <a:t>测试</a:t>
            </a:r>
            <a:endParaRPr lang="zh-CN" altLang="en-US" dirty="0"/>
          </a:p>
        </p:txBody>
      </p:sp>
      <p:sp>
        <p:nvSpPr>
          <p:cNvPr id="3" name="内容占位符 2"/>
          <p:cNvSpPr>
            <a:spLocks noGrp="1"/>
          </p:cNvSpPr>
          <p:nvPr>
            <p:ph idx="1"/>
          </p:nvPr>
        </p:nvSpPr>
        <p:spPr/>
        <p:txBody>
          <a:bodyPr/>
          <a:lstStyle/>
          <a:p>
            <a:r>
              <a:rPr lang="zh-CN" altLang="zh-CN" dirty="0" smtClean="0"/>
              <a:t>直线</a:t>
            </a:r>
            <a:r>
              <a:rPr lang="zh-CN" altLang="zh-CN" dirty="0"/>
              <a:t>与三角形（</a:t>
            </a:r>
            <a:r>
              <a:rPr lang="en-US" altLang="zh-CN" dirty="0"/>
              <a:t>line-triangle</a:t>
            </a:r>
            <a:r>
              <a:rPr lang="zh-CN" altLang="zh-CN" dirty="0"/>
              <a:t>）之间相交的条件为：在给定的三角形</a:t>
            </a:r>
            <a:r>
              <a:rPr lang="en-US" altLang="zh-CN" dirty="0"/>
              <a:t>ABC</a:t>
            </a:r>
            <a:r>
              <a:rPr lang="zh-CN" altLang="zh-CN" dirty="0"/>
              <a:t>以及经过两点</a:t>
            </a:r>
            <a:r>
              <a:rPr lang="en-US" altLang="zh-CN" dirty="0"/>
              <a:t>P</a:t>
            </a:r>
            <a:r>
              <a:rPr lang="zh-CN" altLang="zh-CN" dirty="0"/>
              <a:t>、</a:t>
            </a:r>
            <a:r>
              <a:rPr lang="en-US" altLang="zh-CN" dirty="0"/>
              <a:t>Q</a:t>
            </a:r>
            <a:r>
              <a:rPr lang="zh-CN" altLang="zh-CN" dirty="0"/>
              <a:t>的直线中，如果直线与</a:t>
            </a:r>
            <a:r>
              <a:rPr lang="en-US" altLang="zh-CN" dirty="0"/>
              <a:t>ABC</a:t>
            </a:r>
            <a:r>
              <a:rPr lang="zh-CN" altLang="zh-CN" dirty="0"/>
              <a:t>所在平面的交点</a:t>
            </a:r>
            <a:r>
              <a:rPr lang="en-US" altLang="zh-CN" dirty="0"/>
              <a:t>R</a:t>
            </a:r>
            <a:r>
              <a:rPr lang="zh-CN" altLang="zh-CN" dirty="0"/>
              <a:t>在三角形</a:t>
            </a:r>
            <a:r>
              <a:rPr lang="en-US" altLang="zh-CN" dirty="0"/>
              <a:t>ABC</a:t>
            </a:r>
            <a:r>
              <a:rPr lang="zh-CN" altLang="zh-CN" dirty="0"/>
              <a:t>的内部，则直线与三角形相交。</a:t>
            </a:r>
          </a:p>
          <a:p>
            <a:endParaRPr lang="zh-CN" altLang="en-US" dirty="0"/>
          </a:p>
        </p:txBody>
      </p:sp>
    </p:spTree>
    <p:extLst>
      <p:ext uri="{BB962C8B-B14F-4D97-AF65-F5344CB8AC3E}">
        <p14:creationId xmlns:p14="http://schemas.microsoft.com/office/powerpoint/2010/main" val="3501706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0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解决这类相交问题的一种算法是计算交点</a:t>
            </a:r>
            <a:r>
              <a:rPr lang="en-US" altLang="zh-CN" dirty="0"/>
              <a:t>R</a:t>
            </a:r>
            <a:r>
              <a:rPr lang="zh-CN" altLang="zh-CN" dirty="0"/>
              <a:t>，并执行点</a:t>
            </a:r>
            <a:r>
              <a:rPr lang="en-US" altLang="zh-CN" dirty="0"/>
              <a:t>­</a:t>
            </a:r>
            <a:r>
              <a:rPr lang="zh-CN" altLang="zh-CN" dirty="0"/>
              <a:t>和三角形包含</a:t>
            </a:r>
            <a:r>
              <a:rPr lang="zh-CN" altLang="zh-CN" dirty="0" smtClean="0"/>
              <a:t>测试</a:t>
            </a:r>
            <a:endParaRPr lang="en-US" altLang="zh-CN" dirty="0" smtClean="0"/>
          </a:p>
          <a:p>
            <a:r>
              <a:rPr lang="zh-CN" altLang="zh-CN" dirty="0" smtClean="0"/>
              <a:t>当</a:t>
            </a:r>
            <a:r>
              <a:rPr lang="zh-CN" altLang="zh-CN" dirty="0"/>
              <a:t>三角形</a:t>
            </a:r>
            <a:r>
              <a:rPr lang="en-US" altLang="zh-CN" dirty="0"/>
              <a:t>ABC</a:t>
            </a:r>
            <a:r>
              <a:rPr lang="zh-CN" altLang="zh-CN" dirty="0"/>
              <a:t>的三个顶点呈顺时针排列时，如果点</a:t>
            </a:r>
            <a:r>
              <a:rPr lang="en-US" altLang="zh-CN" dirty="0"/>
              <a:t>R</a:t>
            </a:r>
            <a:r>
              <a:rPr lang="zh-CN" altLang="zh-CN" dirty="0"/>
              <a:t>始终位于三角形各边</a:t>
            </a:r>
            <a:r>
              <a:rPr lang="en-US" altLang="zh-CN" dirty="0"/>
              <a:t>AB</a:t>
            </a:r>
            <a:r>
              <a:rPr lang="zh-CN" altLang="zh-CN" dirty="0"/>
              <a:t>、</a:t>
            </a:r>
            <a:r>
              <a:rPr lang="en-US" altLang="zh-CN" dirty="0"/>
              <a:t>BC</a:t>
            </a:r>
            <a:r>
              <a:rPr lang="zh-CN" altLang="zh-CN" dirty="0"/>
              <a:t>和</a:t>
            </a:r>
            <a:r>
              <a:rPr lang="en-US" altLang="zh-CN" dirty="0"/>
              <a:t>CA</a:t>
            </a:r>
            <a:r>
              <a:rPr lang="zh-CN" altLang="zh-CN" dirty="0"/>
              <a:t>（各边均为有向线段）的右边，那么点</a:t>
            </a:r>
            <a:r>
              <a:rPr lang="en-US" altLang="zh-CN" dirty="0"/>
              <a:t>R</a:t>
            </a:r>
            <a:r>
              <a:rPr lang="zh-CN" altLang="zh-CN" dirty="0"/>
              <a:t>位于三角形的</a:t>
            </a:r>
            <a:r>
              <a:rPr lang="zh-CN" altLang="zh-CN" dirty="0" smtClean="0"/>
              <a:t>内部</a:t>
            </a:r>
            <a:endParaRPr lang="en-US" altLang="zh-CN" dirty="0" smtClean="0"/>
          </a:p>
          <a:p>
            <a:r>
              <a:rPr lang="zh-CN" altLang="zh-CN" dirty="0" smtClean="0"/>
              <a:t>类似</a:t>
            </a:r>
            <a:r>
              <a:rPr lang="zh-CN" altLang="zh-CN" dirty="0"/>
              <a:t>地，如果三角形各顶点呈逆时针排列并且点</a:t>
            </a:r>
            <a:r>
              <a:rPr lang="en-US" altLang="zh-CN" dirty="0"/>
              <a:t>R</a:t>
            </a:r>
            <a:r>
              <a:rPr lang="zh-CN" altLang="zh-CN" dirty="0"/>
              <a:t>位于各边的左边时，那么点</a:t>
            </a:r>
            <a:r>
              <a:rPr lang="en-US" altLang="zh-CN" dirty="0"/>
              <a:t>R</a:t>
            </a:r>
            <a:r>
              <a:rPr lang="zh-CN" altLang="zh-CN" dirty="0"/>
              <a:t>位于三角形内部。</a:t>
            </a:r>
          </a:p>
          <a:p>
            <a:endParaRPr lang="zh-CN" altLang="en-US" dirty="0"/>
          </a:p>
        </p:txBody>
      </p:sp>
    </p:spTree>
    <p:extLst>
      <p:ext uri="{BB962C8B-B14F-4D97-AF65-F5344CB8AC3E}">
        <p14:creationId xmlns:p14="http://schemas.microsoft.com/office/powerpoint/2010/main" val="2318160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zh-CN" dirty="0"/>
                  <a:t>一般情况下，在计算过程中并不显示地计算</a:t>
                </a:r>
                <a:r>
                  <a:rPr lang="en-US" altLang="zh-CN" dirty="0"/>
                  <a:t>R</a:t>
                </a:r>
                <a:r>
                  <a:rPr lang="zh-CN" altLang="zh-CN" dirty="0"/>
                  <a:t>的具体位置，而是直接将直线</a:t>
                </a:r>
                <a:r>
                  <a:rPr lang="en-US" altLang="zh-CN" dirty="0"/>
                  <a:t>PQ</a:t>
                </a:r>
                <a:r>
                  <a:rPr lang="zh-CN" altLang="zh-CN" dirty="0"/>
                  <a:t>与三角形各边进行测试。考虑下列标量三重积：</a:t>
                </a:r>
              </a:p>
              <a:p>
                <a14:m>
                  <m:oMath xmlns:m="http://schemas.openxmlformats.org/officeDocument/2006/math">
                    <m:r>
                      <m:rPr>
                        <m:sty m:val="p"/>
                      </m:rPr>
                      <a:rPr lang="en-US" altLang="zh-CN">
                        <a:latin typeface="Cambria Math"/>
                      </a:rPr>
                      <m:t>u</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PB</m:t>
                              </m:r>
                            </m:e>
                            <m:e>
                              <m:r>
                                <m:rPr>
                                  <m:sty m:val="p"/>
                                </m:rPr>
                                <a:rPr lang="en-US" altLang="zh-CN">
                                  <a:latin typeface="Cambria Math"/>
                                </a:rPr>
                                <m:t>PC</m:t>
                              </m:r>
                            </m:e>
                          </m:mr>
                        </m:m>
                      </m:e>
                    </m:d>
                  </m:oMath>
                </a14:m>
                <a:endParaRPr lang="zh-CN" altLang="zh-CN" dirty="0"/>
              </a:p>
              <a:p>
                <a14:m>
                  <m:oMath xmlns:m="http://schemas.openxmlformats.org/officeDocument/2006/math">
                    <m:r>
                      <m:rPr>
                        <m:sty m:val="p"/>
                      </m:rPr>
                      <a:rPr lang="en-US" altLang="zh-CN">
                        <a:latin typeface="Cambria Math"/>
                      </a:rPr>
                      <m:t>v</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PC</m:t>
                              </m:r>
                            </m:e>
                            <m:e>
                              <m:r>
                                <m:rPr>
                                  <m:sty m:val="p"/>
                                </m:rPr>
                                <a:rPr lang="en-US" altLang="zh-CN">
                                  <a:latin typeface="Cambria Math"/>
                                </a:rPr>
                                <m:t>PA</m:t>
                              </m:r>
                            </m:e>
                          </m:mr>
                        </m:m>
                      </m:e>
                    </m:d>
                  </m:oMath>
                </a14:m>
                <a:endParaRPr lang="zh-CN" altLang="zh-CN" dirty="0"/>
              </a:p>
              <a:p>
                <a14:m>
                  <m:oMath xmlns:m="http://schemas.openxmlformats.org/officeDocument/2006/math">
                    <m:r>
                      <m:rPr>
                        <m:sty m:val="p"/>
                      </m:rPr>
                      <a:rPr lang="en-US" altLang="zh-CN">
                        <a:latin typeface="Cambria Math"/>
                      </a:rPr>
                      <m:t>w</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PA</m:t>
                              </m:r>
                            </m:e>
                            <m:e>
                              <m:r>
                                <m:rPr>
                                  <m:sty m:val="p"/>
                                </m:rPr>
                                <a:rPr lang="en-US" altLang="zh-CN">
                                  <a:latin typeface="Cambria Math"/>
                                </a:rPr>
                                <m:t>PB</m:t>
                              </m:r>
                            </m:e>
                          </m:mr>
                        </m:m>
                      </m:e>
                    </m:d>
                  </m:oMath>
                </a14:m>
                <a:endParaRPr lang="zh-CN" altLang="zh-CN" dirty="0"/>
              </a:p>
              <a:p>
                <a:r>
                  <a:rPr lang="zh-CN" altLang="zh-CN" dirty="0"/>
                  <a:t>如果三角形</a:t>
                </a:r>
                <a:r>
                  <a:rPr lang="en-US" altLang="zh-CN" dirty="0"/>
                  <a:t>ABC</a:t>
                </a:r>
                <a:r>
                  <a:rPr lang="zh-CN" altLang="zh-CN" dirty="0"/>
                  <a:t>呈顺时针方向环绕，当</a:t>
                </a:r>
                <a:r>
                  <a:rPr lang="en-US" altLang="zh-CN" dirty="0"/>
                  <a:t>PQ</a:t>
                </a:r>
                <a:r>
                  <a:rPr lang="zh-CN" altLang="zh-CN" dirty="0"/>
                  <a:t>位于边</a:t>
                </a:r>
                <a:r>
                  <a:rPr lang="en-US" altLang="zh-CN" dirty="0"/>
                  <a:t>AB</a:t>
                </a:r>
                <a:r>
                  <a:rPr lang="zh-CN" altLang="zh-CN" dirty="0"/>
                  <a:t>、</a:t>
                </a:r>
                <a:r>
                  <a:rPr lang="en-US" altLang="zh-CN" dirty="0"/>
                  <a:t>BC</a:t>
                </a:r>
                <a:r>
                  <a:rPr lang="zh-CN" altLang="zh-CN" dirty="0"/>
                  <a:t>、</a:t>
                </a:r>
                <a:r>
                  <a:rPr lang="en-US" altLang="zh-CN" dirty="0"/>
                  <a:t>CA</a:t>
                </a:r>
                <a:r>
                  <a:rPr lang="zh-CN" altLang="zh-CN" dirty="0"/>
                  <a:t>的右侧时，那么</a:t>
                </a:r>
                <a14:m>
                  <m:oMath xmlns:m="http://schemas.openxmlformats.org/officeDocument/2006/math">
                    <m:r>
                      <m:rPr>
                        <m:sty m:val="p"/>
                      </m:rPr>
                      <a:rPr lang="en-US" altLang="zh-CN">
                        <a:latin typeface="Cambria Math"/>
                      </a:rPr>
                      <m:t>u</m:t>
                    </m:r>
                    <m:r>
                      <a:rPr lang="zh-CN" altLang="zh-CN">
                        <a:latin typeface="Cambria Math"/>
                      </a:rPr>
                      <m:t>≥</m:t>
                    </m:r>
                    <m:r>
                      <a:rPr lang="en-US" altLang="zh-CN">
                        <a:latin typeface="Cambria Math"/>
                      </a:rPr>
                      <m:t>0</m:t>
                    </m:r>
                  </m:oMath>
                </a14:m>
                <a:r>
                  <a:rPr lang="zh-CN" altLang="zh-CN" dirty="0"/>
                  <a:t>，</a:t>
                </a:r>
                <a14:m>
                  <m:oMath xmlns:m="http://schemas.openxmlformats.org/officeDocument/2006/math">
                    <m:r>
                      <m:rPr>
                        <m:sty m:val="p"/>
                      </m:rPr>
                      <a:rPr lang="en-US" altLang="zh-CN">
                        <a:latin typeface="Cambria Math"/>
                      </a:rPr>
                      <m:t>v</m:t>
                    </m:r>
                    <m:r>
                      <a:rPr lang="zh-CN" altLang="zh-CN">
                        <a:latin typeface="Cambria Math"/>
                      </a:rPr>
                      <m:t>≥</m:t>
                    </m:r>
                    <m:r>
                      <a:rPr lang="en-US" altLang="zh-CN">
                        <a:latin typeface="Cambria Math"/>
                      </a:rPr>
                      <m:t>0</m:t>
                    </m:r>
                  </m:oMath>
                </a14:m>
                <a:r>
                  <a:rPr lang="zh-CN" altLang="zh-CN" dirty="0"/>
                  <a:t>，</a:t>
                </a:r>
                <a14:m>
                  <m:oMath xmlns:m="http://schemas.openxmlformats.org/officeDocument/2006/math">
                    <m:r>
                      <m:rPr>
                        <m:sty m:val="p"/>
                      </m:rPr>
                      <a:rPr lang="en-US" altLang="zh-CN">
                        <a:latin typeface="Cambria Math"/>
                      </a:rPr>
                      <m:t>w</m:t>
                    </m:r>
                    <m:r>
                      <a:rPr lang="zh-CN" altLang="zh-CN">
                        <a:latin typeface="Cambria Math"/>
                      </a:rPr>
                      <m:t>≥</m:t>
                    </m:r>
                    <m:r>
                      <a:rPr lang="en-US" altLang="zh-CN">
                        <a:latin typeface="Cambria Math"/>
                      </a:rPr>
                      <m:t>0</m:t>
                    </m:r>
                  </m:oMath>
                </a14:m>
                <a:r>
                  <a:rPr lang="zh-CN" altLang="zh-CN" dirty="0"/>
                  <a:t>将分别返回一个真值。</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 t="-4309" r="-444" b="-2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2734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三角形相交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三角形</a:t>
            </a:r>
            <a:r>
              <a:rPr lang="zh-CN" altLang="zh-CN" dirty="0"/>
              <a:t>之间相交测试的算法很多</a:t>
            </a:r>
            <a:r>
              <a:rPr lang="en-US" altLang="zh-CN" dirty="0"/>
              <a:t>,</a:t>
            </a:r>
            <a:r>
              <a:rPr lang="zh-CN" altLang="zh-CN" dirty="0"/>
              <a:t>其中一类测试方法是：检测某一个三角形的两条边是否穿越另一个三角形内部区域；或者三角形之间是否出现单边彼此内部穿越。</a:t>
            </a:r>
          </a:p>
          <a:p>
            <a:r>
              <a:rPr lang="zh-CN" altLang="zh-CN" dirty="0"/>
              <a:t>另一种解决方案是采用分离轴测试。在三角形之间的测试中，需要考查</a:t>
            </a:r>
            <a:r>
              <a:rPr lang="en-US" altLang="zh-CN" dirty="0"/>
              <a:t>11</a:t>
            </a:r>
            <a:r>
              <a:rPr lang="zh-CN" altLang="zh-CN" dirty="0"/>
              <a:t>个分离轴，其中包括平行于两个三角形面法向量的两个轴，两个三角形的三条边两两组合共</a:t>
            </a:r>
            <a:r>
              <a:rPr lang="en-US" altLang="zh-CN" dirty="0"/>
              <a:t>9</a:t>
            </a:r>
            <a:r>
              <a:rPr lang="zh-CN" altLang="zh-CN" dirty="0"/>
              <a:t>种边</a:t>
            </a:r>
            <a:r>
              <a:rPr lang="en-US" altLang="zh-CN" dirty="0"/>
              <a:t>-</a:t>
            </a:r>
            <a:r>
              <a:rPr lang="zh-CN" altLang="zh-CN" dirty="0"/>
              <a:t>边组合。针对每一个轴，将三角形投影到该轴上，并计算用于相交测试的投影区间。如果两个三角形在任一轴上投影区间不相交，则证明三角形之间不相交，退出测试；如果投影区间在全部</a:t>
            </a:r>
            <a:r>
              <a:rPr lang="en-US" altLang="zh-CN" dirty="0"/>
              <a:t>11</a:t>
            </a:r>
            <a:r>
              <a:rPr lang="zh-CN" altLang="zh-CN" dirty="0"/>
              <a:t>个轴上都相交，那么两个三角形之间一定相交。</a:t>
            </a:r>
          </a:p>
          <a:p>
            <a:endParaRPr lang="zh-CN" altLang="en-US" dirty="0"/>
          </a:p>
        </p:txBody>
      </p:sp>
    </p:spTree>
    <p:extLst>
      <p:ext uri="{BB962C8B-B14F-4D97-AF65-F5344CB8AC3E}">
        <p14:creationId xmlns:p14="http://schemas.microsoft.com/office/powerpoint/2010/main" val="3336945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接下来，我们介绍一种优化的三角形相交测试方法——区间相交</a:t>
                </a:r>
                <a:r>
                  <a:rPr lang="zh-CN" altLang="zh-CN" dirty="0" smtClean="0"/>
                  <a:t>算法</a:t>
                </a:r>
                <a:endParaRPr lang="en-US" altLang="zh-CN" dirty="0" smtClean="0"/>
              </a:p>
              <a:p>
                <a:r>
                  <a:rPr lang="zh-CN" altLang="zh-CN" dirty="0" smtClean="0"/>
                  <a:t>该</a:t>
                </a:r>
                <a:r>
                  <a:rPr lang="zh-CN" altLang="zh-CN" dirty="0"/>
                  <a:t>算法类似于分离轴的测试方法，首先查看两条面法线是否为分离轴，这可以在两个三角形之间查看三角形顶点是否位于另一个三角形的一侧来实现：如果是，则三角形之间不相交；如果不是，则三角形平面一定相交于一条直线</a:t>
                </a:r>
                <a14:m>
                  <m:oMath xmlns:m="http://schemas.openxmlformats.org/officeDocument/2006/math">
                    <m:r>
                      <m:rPr>
                        <m:sty m:val="p"/>
                      </m:rPr>
                      <a:rPr lang="en-US" altLang="zh-CN">
                        <a:latin typeface="Cambria Math"/>
                      </a:rPr>
                      <m:t>L</m:t>
                    </m:r>
                  </m:oMath>
                </a14:m>
                <a:r>
                  <a:rPr lang="zh-CN" altLang="zh-CN" dirty="0"/>
                  <a:t>，设</a:t>
                </a:r>
                <a14:m>
                  <m:oMath xmlns:m="http://schemas.openxmlformats.org/officeDocument/2006/math">
                    <m:r>
                      <m:rPr>
                        <m:sty m:val="p"/>
                      </m:rPr>
                      <a:rPr lang="en-US" altLang="zh-CN">
                        <a:latin typeface="Cambria Math"/>
                      </a:rPr>
                      <m:t>L</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td</m:t>
                    </m:r>
                  </m:oMath>
                </a14:m>
                <a:r>
                  <a:rPr lang="zh-CN" altLang="zh-CN" dirty="0"/>
                  <a:t>，其中</a:t>
                </a:r>
                <a14:m>
                  <m:oMath xmlns:m="http://schemas.openxmlformats.org/officeDocument/2006/math">
                    <m:r>
                      <m:rPr>
                        <m:sty m:val="p"/>
                      </m:rPr>
                      <a:rPr lang="en-US" altLang="zh-CN">
                        <a:latin typeface="Cambria Math"/>
                      </a:rPr>
                      <m:t>d</m:t>
                    </m:r>
                    <m:r>
                      <a:rPr lang="en-US" altLang="zh-CN">
                        <a:latin typeface="Cambria Math"/>
                      </a:rPr>
                      <m:t>=</m:t>
                    </m:r>
                    <m:sSub>
                      <m:sSubPr>
                        <m:ctrlPr>
                          <a:rPr lang="zh-CN" altLang="zh-CN" b="1" i="1">
                            <a:latin typeface="Cambria Math"/>
                          </a:rPr>
                        </m:ctrlPr>
                      </m:sSubPr>
                      <m:e>
                        <m:r>
                          <m:rPr>
                            <m:sty m:val="p"/>
                          </m:rPr>
                          <a:rPr lang="en-US" altLang="zh-CN">
                            <a:latin typeface="Cambria Math"/>
                          </a:rPr>
                          <m:t>n</m:t>
                        </m:r>
                      </m:e>
                      <m:sub>
                        <m:r>
                          <a:rPr lang="en-US" altLang="zh-CN">
                            <a:latin typeface="Cambria Math"/>
                          </a:rPr>
                          <m:t>1</m:t>
                        </m:r>
                      </m:sub>
                    </m:sSub>
                    <m:r>
                      <a:rPr lang="zh-CN" altLang="zh-CN">
                        <a:latin typeface="Cambria Math"/>
                      </a:rPr>
                      <m:t>×</m:t>
                    </m:r>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oMath>
                </a14:m>
                <a:r>
                  <a:rPr lang="zh-CN" altLang="zh-CN" dirty="0"/>
                  <a:t>是两个三角形面法线</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oMath>
                </a14:m>
                <a:r>
                  <a:rPr lang="zh-CN" altLang="zh-CN" dirty="0"/>
                  <a:t>的叉积向量，如果该直线</a:t>
                </a:r>
                <a14:m>
                  <m:oMath xmlns:m="http://schemas.openxmlformats.org/officeDocument/2006/math">
                    <m:r>
                      <m:rPr>
                        <m:sty m:val="p"/>
                      </m:rPr>
                      <a:rPr lang="en-US" altLang="zh-CN">
                        <a:latin typeface="Cambria Math"/>
                      </a:rPr>
                      <m:t>L</m:t>
                    </m:r>
                  </m:oMath>
                </a14:m>
                <a:r>
                  <a:rPr lang="zh-CN" altLang="zh-CN" dirty="0"/>
                  <a:t>和两个三角形相交，则说明三角形</a:t>
                </a:r>
                <a:r>
                  <a:rPr lang="zh-CN" altLang="zh-CN" dirty="0" smtClean="0"/>
                  <a:t>相交</a:t>
                </a:r>
                <a:endParaRPr lang="en-US" altLang="zh-CN" dirty="0" smtClean="0"/>
              </a:p>
              <a:p>
                <a:r>
                  <a:rPr lang="zh-CN" altLang="zh-CN" dirty="0" smtClean="0"/>
                  <a:t>这里</a:t>
                </a:r>
                <a:r>
                  <a:rPr lang="zh-CN" altLang="zh-CN" dirty="0"/>
                  <a:t>采用一种优化方法：不采用</a:t>
                </a:r>
                <a14:m>
                  <m:oMath xmlns:m="http://schemas.openxmlformats.org/officeDocument/2006/math">
                    <m:r>
                      <m:rPr>
                        <m:sty m:val="p"/>
                      </m:rPr>
                      <a:rPr lang="en-US" altLang="zh-CN">
                        <a:latin typeface="Cambria Math"/>
                      </a:rPr>
                      <m:t>L</m:t>
                    </m:r>
                  </m:oMath>
                </a14:m>
                <a:r>
                  <a:rPr lang="zh-CN" altLang="zh-CN" dirty="0"/>
                  <a:t>直接计算三角形的相交区间，而是在最接近于平行</a:t>
                </a:r>
                <a14:m>
                  <m:oMath xmlns:m="http://schemas.openxmlformats.org/officeDocument/2006/math">
                    <m:r>
                      <m:rPr>
                        <m:sty m:val="p"/>
                      </m:rPr>
                      <a:rPr lang="en-US" altLang="zh-CN">
                        <a:latin typeface="Cambria Math"/>
                      </a:rPr>
                      <m:t>L</m:t>
                    </m:r>
                  </m:oMath>
                </a14:m>
                <a:r>
                  <a:rPr lang="zh-CN" altLang="zh-CN" dirty="0"/>
                  <a:t>的主坐标轴上计算投影区间并判断区间的</a:t>
                </a:r>
                <a:r>
                  <a:rPr lang="zh-CN" altLang="zh-CN" dirty="0" smtClean="0"/>
                  <a:t>交集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773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pPr lvl="0"/>
                <a:r>
                  <a:rPr lang="zh-CN" altLang="zh-CN" dirty="0"/>
                  <a:t>计算三角形</a:t>
                </a:r>
                <a:r>
                  <a:rPr lang="en-US" altLang="zh-CN" dirty="0"/>
                  <a:t>1</a:t>
                </a:r>
                <a:r>
                  <a:rPr lang="zh-CN" altLang="zh-CN" dirty="0"/>
                  <a:t>的平面方程。如果三角形</a:t>
                </a:r>
                <a:r>
                  <a:rPr lang="en-US" altLang="zh-CN" dirty="0"/>
                  <a:t>2</a:t>
                </a:r>
                <a:r>
                  <a:rPr lang="zh-CN" altLang="zh-CN" dirty="0"/>
                  <a:t>的顶点位于该平面的一侧，那么退出测试并返回“不相交”。</a:t>
                </a:r>
              </a:p>
              <a:p>
                <a:pPr lvl="0"/>
                <a:r>
                  <a:rPr lang="zh-CN" altLang="zh-CN" dirty="0"/>
                  <a:t>计算三角形</a:t>
                </a:r>
                <a:r>
                  <a:rPr lang="en-US" altLang="zh-CN" dirty="0"/>
                  <a:t>2</a:t>
                </a:r>
                <a:r>
                  <a:rPr lang="zh-CN" altLang="zh-CN" dirty="0"/>
                  <a:t>的平面方程。如果三角形</a:t>
                </a:r>
                <a:r>
                  <a:rPr lang="en-US" altLang="zh-CN" dirty="0"/>
                  <a:t>1</a:t>
                </a:r>
                <a:r>
                  <a:rPr lang="zh-CN" altLang="zh-CN" dirty="0"/>
                  <a:t>的顶点位于该平面的一侧，那么退出测试并返回“不相交”。</a:t>
                </a:r>
              </a:p>
              <a:p>
                <a:pPr lvl="0"/>
                <a:r>
                  <a:rPr lang="zh-CN" altLang="zh-CN" dirty="0"/>
                  <a:t>计算两个平面的交线</a:t>
                </a:r>
                <a14:m>
                  <m:oMath xmlns:m="http://schemas.openxmlformats.org/officeDocument/2006/math">
                    <m:r>
                      <m:rPr>
                        <m:sty m:val="p"/>
                      </m:rPr>
                      <a:rPr lang="en-US" altLang="zh-CN">
                        <a:latin typeface="Cambria Math"/>
                      </a:rPr>
                      <m:t>L</m:t>
                    </m:r>
                  </m:oMath>
                </a14:m>
                <a:r>
                  <a:rPr lang="zh-CN" altLang="zh-CN" dirty="0"/>
                  <a:t>。</a:t>
                </a:r>
              </a:p>
              <a:p>
                <a:pPr lvl="0"/>
                <a:r>
                  <a:rPr lang="zh-CN" altLang="zh-CN" dirty="0"/>
                  <a:t>确定最接近平行于</a:t>
                </a:r>
                <a14:m>
                  <m:oMath xmlns:m="http://schemas.openxmlformats.org/officeDocument/2006/math">
                    <m:r>
                      <m:rPr>
                        <m:sty m:val="p"/>
                      </m:rPr>
                      <a:rPr lang="en-US" altLang="zh-CN">
                        <a:latin typeface="Cambria Math"/>
                      </a:rPr>
                      <m:t>L</m:t>
                    </m:r>
                  </m:oMath>
                </a14:m>
                <a:r>
                  <a:rPr lang="zh-CN" altLang="zh-CN" dirty="0"/>
                  <a:t>的坐标轴。</a:t>
                </a:r>
              </a:p>
              <a:p>
                <a:pPr lvl="0"/>
                <a:r>
                  <a:rPr lang="zh-CN" altLang="zh-CN" dirty="0"/>
                  <a:t>计算已投影到相应坐标轴上的各三角形中交线</a:t>
                </a:r>
                <a14:m>
                  <m:oMath xmlns:m="http://schemas.openxmlformats.org/officeDocument/2006/math">
                    <m:r>
                      <m:rPr>
                        <m:sty m:val="p"/>
                      </m:rPr>
                      <a:rPr lang="en-US" altLang="zh-CN">
                        <a:latin typeface="Cambria Math"/>
                      </a:rPr>
                      <m:t>L</m:t>
                    </m:r>
                  </m:oMath>
                </a14:m>
                <a:r>
                  <a:rPr lang="zh-CN" altLang="zh-CN" dirty="0"/>
                  <a:t>的相交区间。</a:t>
                </a:r>
              </a:p>
              <a:p>
                <a:pPr lvl="0"/>
                <a:r>
                  <a:rPr lang="zh-CN" altLang="zh-CN" dirty="0"/>
                  <a:t>如果相交区间存在交集，那么两三角形相交，否则三角形不相交。</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774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平面相交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两</a:t>
            </a:r>
            <a:r>
              <a:rPr lang="zh-CN" altLang="zh-CN" dirty="0"/>
              <a:t>个平面之间的相交测试类似于上面介绍的三角形之间的相交测试，这里我们主要介绍</a:t>
            </a:r>
            <a:r>
              <a:rPr lang="en-US" altLang="zh-CN" dirty="0"/>
              <a:t>3</a:t>
            </a:r>
            <a:r>
              <a:rPr lang="zh-CN" altLang="zh-CN" dirty="0"/>
              <a:t>个平面之间的相交，</a:t>
            </a:r>
            <a:r>
              <a:rPr lang="en-US" altLang="zh-CN" dirty="0"/>
              <a:t>3</a:t>
            </a:r>
            <a:r>
              <a:rPr lang="zh-CN" altLang="zh-CN" dirty="0"/>
              <a:t>个平面之间有</a:t>
            </a:r>
            <a:r>
              <a:rPr lang="en-US" altLang="zh-CN" dirty="0"/>
              <a:t>5</a:t>
            </a:r>
            <a:r>
              <a:rPr lang="zh-CN" altLang="zh-CN" dirty="0"/>
              <a:t>种相交</a:t>
            </a:r>
            <a:r>
              <a:rPr lang="zh-CN" altLang="zh-CN" dirty="0" smtClean="0"/>
              <a:t>方式</a:t>
            </a:r>
            <a:endParaRPr lang="en-US" altLang="zh-CN" dirty="0" smtClean="0"/>
          </a:p>
          <a:p>
            <a:pPr marL="971550" lvl="1" indent="-514350">
              <a:buFont typeface="+mj-lt"/>
              <a:buAutoNum type="arabicPeriod"/>
            </a:pPr>
            <a:r>
              <a:rPr lang="en-US" altLang="zh-CN" dirty="0" smtClean="0"/>
              <a:t>3</a:t>
            </a:r>
            <a:r>
              <a:rPr lang="zh-CN" altLang="zh-CN" dirty="0"/>
              <a:t>个平面之间相互平行（也可能共面</a:t>
            </a:r>
            <a:r>
              <a:rPr lang="zh-CN" altLang="zh-CN" dirty="0" smtClean="0"/>
              <a:t>）</a:t>
            </a:r>
            <a:endParaRPr lang="en-US" altLang="zh-CN" dirty="0" smtClean="0"/>
          </a:p>
          <a:p>
            <a:pPr marL="971550" lvl="1" indent="-514350">
              <a:buFont typeface="+mj-lt"/>
              <a:buAutoNum type="arabicPeriod"/>
            </a:pPr>
            <a:r>
              <a:rPr lang="zh-CN" altLang="zh-CN" dirty="0" smtClean="0"/>
              <a:t>一</a:t>
            </a:r>
            <a:r>
              <a:rPr lang="zh-CN" altLang="zh-CN" dirty="0"/>
              <a:t>个平面贯穿于两个平行的平面，形成两条相互平行的</a:t>
            </a:r>
            <a:r>
              <a:rPr lang="zh-CN" altLang="zh-CN" dirty="0" smtClean="0"/>
              <a:t>交线</a:t>
            </a:r>
            <a:endParaRPr lang="en-US" altLang="zh-CN" dirty="0" smtClean="0"/>
          </a:p>
          <a:p>
            <a:pPr marL="971550" lvl="1" indent="-514350">
              <a:buFont typeface="+mj-lt"/>
              <a:buAutoNum type="arabicPeriod"/>
            </a:pPr>
            <a:r>
              <a:rPr lang="en-US" altLang="zh-CN" dirty="0" smtClean="0"/>
              <a:t>3</a:t>
            </a:r>
            <a:r>
              <a:rPr lang="zh-CN" altLang="zh-CN" dirty="0"/>
              <a:t>个平面相交于一条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个平面之间彼此两两相交于一条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个平面相交于一点。</a:t>
            </a:r>
          </a:p>
          <a:p>
            <a:endParaRPr lang="zh-CN" altLang="en-US" dirty="0"/>
          </a:p>
        </p:txBody>
      </p:sp>
    </p:spTree>
    <p:extLst>
      <p:ext uri="{BB962C8B-B14F-4D97-AF65-F5344CB8AC3E}">
        <p14:creationId xmlns:p14="http://schemas.microsoft.com/office/powerpoint/2010/main" val="6294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除了这种直接简化模型的思路外，当前的</a:t>
            </a:r>
            <a:r>
              <a:rPr lang="en-US" altLang="zh-CN" dirty="0"/>
              <a:t>3D</a:t>
            </a:r>
            <a:r>
              <a:rPr lang="zh-CN" altLang="zh-CN" dirty="0"/>
              <a:t>游戏还广泛采用基于层次包围体的碰撞检测</a:t>
            </a:r>
            <a:r>
              <a:rPr lang="zh-CN" altLang="zh-CN" dirty="0" smtClean="0"/>
              <a:t>算法</a:t>
            </a:r>
            <a:endParaRPr lang="en-US" altLang="zh-CN" dirty="0" smtClean="0"/>
          </a:p>
          <a:p>
            <a:r>
              <a:rPr lang="zh-CN" altLang="zh-CN" dirty="0" smtClean="0"/>
              <a:t>包围</a:t>
            </a:r>
            <a:r>
              <a:rPr lang="zh-CN" altLang="zh-CN" dirty="0"/>
              <a:t>体（</a:t>
            </a:r>
            <a:r>
              <a:rPr lang="en-US" altLang="zh-CN" dirty="0"/>
              <a:t>BV: Bounding Volume</a:t>
            </a:r>
            <a:r>
              <a:rPr lang="zh-CN" altLang="zh-CN" dirty="0"/>
              <a:t>）是在</a:t>
            </a:r>
            <a:r>
              <a:rPr lang="en-US" altLang="zh-CN" dirty="0"/>
              <a:t>1976</a:t>
            </a:r>
            <a:r>
              <a:rPr lang="zh-CN" altLang="zh-CN" dirty="0"/>
              <a:t>年由</a:t>
            </a:r>
            <a:r>
              <a:rPr lang="en-US" altLang="zh-CN" dirty="0"/>
              <a:t>Clark</a:t>
            </a:r>
            <a:r>
              <a:rPr lang="zh-CN" altLang="zh-CN" dirty="0"/>
              <a:t>提出的，基本思想是用一个简单的几何形体（即包围体）将场景中复杂的几何物体围住，通过构造树状层次结构可以越来越逼近真实的</a:t>
            </a:r>
            <a:r>
              <a:rPr lang="zh-CN" altLang="zh-CN" dirty="0" smtClean="0"/>
              <a:t>物体</a:t>
            </a:r>
            <a:endParaRPr lang="en-US" altLang="zh-CN" dirty="0" smtClean="0"/>
          </a:p>
          <a:p>
            <a:r>
              <a:rPr lang="zh-CN" altLang="zh-CN" dirty="0" smtClean="0"/>
              <a:t>利用</a:t>
            </a:r>
            <a:r>
              <a:rPr lang="zh-CN" altLang="zh-CN" dirty="0"/>
              <a:t>包围体可以执行快速的剔除测试，因为只有当包围体产生碰撞时，才有必要进一步计算复杂形状几何体的相交</a:t>
            </a:r>
            <a:r>
              <a:rPr lang="zh-CN" altLang="zh-CN" dirty="0" smtClean="0"/>
              <a:t>测试</a:t>
            </a:r>
            <a:endParaRPr lang="en-US" altLang="zh-CN" dirty="0" smtClean="0"/>
          </a:p>
          <a:p>
            <a:r>
              <a:rPr lang="zh-CN" altLang="zh-CN" dirty="0" smtClean="0"/>
              <a:t>当然</a:t>
            </a:r>
            <a:r>
              <a:rPr lang="zh-CN" altLang="zh-CN" dirty="0"/>
              <a:t>，在构造层次包围体，可以采用混杂的包围体作为节点，如把球和</a:t>
            </a:r>
            <a:r>
              <a:rPr lang="en-US" altLang="zh-CN" dirty="0"/>
              <a:t>OBB</a:t>
            </a:r>
            <a:r>
              <a:rPr lang="zh-CN" altLang="zh-CN" dirty="0"/>
              <a:t>结合起来使用对于某些场景将产生意外的收获。</a:t>
            </a:r>
          </a:p>
          <a:p>
            <a:endParaRPr lang="zh-CN" altLang="en-US" dirty="0"/>
          </a:p>
        </p:txBody>
      </p:sp>
    </p:spTree>
    <p:extLst>
      <p:ext uri="{BB962C8B-B14F-4D97-AF65-F5344CB8AC3E}">
        <p14:creationId xmlns:p14="http://schemas.microsoft.com/office/powerpoint/2010/main" val="1836462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这里我们主要介绍</a:t>
                </a:r>
                <a:r>
                  <a:rPr lang="en-US" altLang="zh-CN" dirty="0"/>
                  <a:t>3</a:t>
                </a:r>
                <a:r>
                  <a:rPr lang="zh-CN" altLang="zh-CN" dirty="0"/>
                  <a:t>个平面相交于一点的情况。定义三个平面，平面方程分别为：</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3</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3</m:t>
                        </m:r>
                      </m:sub>
                    </m:sSub>
                    <m:r>
                      <a:rPr lang="zh-CN" altLang="zh-CN">
                        <a:latin typeface="Cambria Math"/>
                      </a:rPr>
                      <m:t>。</m:t>
                    </m:r>
                  </m:oMath>
                </a14:m>
                <a:r>
                  <a:rPr lang="zh-CN" altLang="zh-CN" dirty="0"/>
                  <a:t>如果</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1</m:t>
                        </m:r>
                      </m:sub>
                    </m:sSub>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n</m:t>
                            </m:r>
                          </m:e>
                          <m:sub>
                            <m:r>
                              <a:rPr lang="en-US" altLang="zh-CN">
                                <a:latin typeface="Cambria Math"/>
                              </a:rPr>
                              <m:t>3</m:t>
                            </m:r>
                          </m:sub>
                        </m:sSub>
                      </m:e>
                    </m:d>
                    <m:r>
                      <a:rPr lang="en-US" altLang="zh-CN">
                        <a:latin typeface="Cambria Math"/>
                      </a:rPr>
                      <m:t>=0</m:t>
                    </m:r>
                  </m:oMath>
                </a14:m>
                <a:r>
                  <a:rPr lang="zh-CN" altLang="zh-CN" dirty="0"/>
                  <a:t>（其中</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3</m:t>
                        </m:r>
                      </m:sub>
                    </m:sSub>
                  </m:oMath>
                </a14:m>
                <a:r>
                  <a:rPr lang="zh-CN" altLang="zh-CN" dirty="0"/>
                  <a:t>分别是三个平面的法线），则表明三个平面相交于一点。当平面相交于一点</a:t>
                </a:r>
                <a14:m>
                  <m:oMath xmlns:m="http://schemas.openxmlformats.org/officeDocument/2006/math">
                    <m:r>
                      <m:rPr>
                        <m:sty m:val="p"/>
                      </m:rPr>
                      <a:rPr lang="en-US" altLang="zh-CN">
                        <a:latin typeface="Cambria Math"/>
                      </a:rPr>
                      <m:t>X</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e>
                    </m:d>
                  </m:oMath>
                </a14:m>
                <a:r>
                  <a:rPr lang="zh-CN" altLang="zh-CN" dirty="0"/>
                  <a:t>时，可以将平面方程看为一个</a:t>
                </a:r>
                <a:r>
                  <a:rPr lang="en-US" altLang="zh-CN" dirty="0"/>
                  <a:t>3</a:t>
                </a:r>
                <a:r>
                  <a:rPr lang="zh-CN" altLang="zh-CN" dirty="0"/>
                  <a:t>×</a:t>
                </a:r>
                <a:r>
                  <a:rPr lang="en-US" altLang="zh-CN" dirty="0"/>
                  <a:t>3</a:t>
                </a:r>
                <a:r>
                  <a:rPr lang="zh-CN" altLang="zh-CN" dirty="0"/>
                  <a:t>的线性方程组，并求解该交点：</a:t>
                </a:r>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1</m:t>
                        </m:r>
                      </m:sub>
                    </m:sSub>
                  </m:oMath>
                </a14:m>
                <a:endParaRPr lang="zh-CN" altLang="zh-CN" dirty="0"/>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2</m:t>
                        </m:r>
                      </m:sub>
                    </m:sSub>
                  </m:oMath>
                </a14:m>
                <a:endParaRPr lang="zh-CN" altLang="zh-CN" dirty="0"/>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3</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3</m:t>
                        </m:r>
                      </m:sub>
                    </m:sSub>
                  </m:oMath>
                </a14:m>
                <a:endParaRPr lang="zh-CN" altLang="zh-CN" dirty="0"/>
              </a:p>
              <a:p>
                <a:r>
                  <a:rPr lang="zh-CN" altLang="zh-CN" dirty="0"/>
                  <a:t>可以利用高斯消元法或者根据行列式和克莱姆法则来求解该方程组。</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8181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887413"/>
            <a:ext cx="5349875"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108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82706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发射子弹</a:t>
            </a:r>
            <a:endParaRPr lang="en-US" altLang="zh-CN" dirty="0" smtClean="0"/>
          </a:p>
          <a:p>
            <a:r>
              <a:rPr lang="zh-CN" altLang="en-US" dirty="0" smtClean="0"/>
              <a:t>子弹和场景物体碰撞</a:t>
            </a:r>
            <a:endParaRPr lang="en-US" altLang="zh-CN" dirty="0" smtClean="0"/>
          </a:p>
          <a:p>
            <a:r>
              <a:rPr lang="zh-CN" altLang="en-US" dirty="0" smtClean="0"/>
              <a:t>按照碰撞物体的不同，对其进行破坏</a:t>
            </a:r>
            <a:endParaRPr lang="en-US" altLang="zh-CN" dirty="0" smtClean="0"/>
          </a:p>
          <a:p>
            <a:endParaRPr lang="en-US" altLang="zh-CN" dirty="0"/>
          </a:p>
          <a:p>
            <a:r>
              <a:rPr lang="zh-CN" altLang="en-US" dirty="0" smtClean="0"/>
              <a:t>子弹效果</a:t>
            </a:r>
            <a:endParaRPr lang="en-US" altLang="zh-CN" dirty="0" smtClean="0"/>
          </a:p>
          <a:p>
            <a:r>
              <a:rPr lang="zh-CN" altLang="en-US" dirty="0" smtClean="0"/>
              <a:t>物品拾取</a:t>
            </a:r>
            <a:endParaRPr lang="en-US" altLang="zh-CN" dirty="0" smtClean="0"/>
          </a:p>
          <a:p>
            <a:r>
              <a:rPr lang="zh-CN" altLang="en-US" dirty="0"/>
              <a:t>传送</a:t>
            </a:r>
            <a:r>
              <a:rPr lang="zh-CN" altLang="en-US" dirty="0" smtClean="0"/>
              <a:t>门（</a:t>
            </a:r>
            <a:r>
              <a:rPr lang="en-US" altLang="zh-CN" dirty="0" smtClean="0"/>
              <a:t>trigger</a:t>
            </a:r>
            <a:r>
              <a:rPr lang="zh-CN" altLang="en-US" dirty="0" smtClean="0"/>
              <a:t>）</a:t>
            </a:r>
            <a:endParaRPr lang="en-US" altLang="zh-CN" dirty="0" smtClean="0"/>
          </a:p>
          <a:p>
            <a:r>
              <a:rPr lang="en-US" altLang="zh-CN" dirty="0" err="1" smtClean="0"/>
              <a:t>SendMessage</a:t>
            </a:r>
            <a:r>
              <a:rPr lang="zh-CN" altLang="en-US" dirty="0" smtClean="0"/>
              <a:t>函数</a:t>
            </a:r>
            <a:endParaRPr lang="en-US" altLang="zh-CN" dirty="0" smtClean="0"/>
          </a:p>
          <a:p>
            <a:r>
              <a:rPr lang="zh-CN" altLang="en-US" smtClean="0"/>
              <a:t>鼠标点选</a:t>
            </a:r>
            <a:endParaRPr lang="zh-CN" altLang="en-US" dirty="0"/>
          </a:p>
        </p:txBody>
      </p:sp>
    </p:spTree>
    <p:extLst>
      <p:ext uri="{BB962C8B-B14F-4D97-AF65-F5344CB8AC3E}">
        <p14:creationId xmlns:p14="http://schemas.microsoft.com/office/powerpoint/2010/main" val="48214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36750"/>
            <a:ext cx="53498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4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当然，当物体对象之间真正产生碰撞时，进一步的处理将导致计算量的显著</a:t>
            </a:r>
            <a:r>
              <a:rPr lang="zh-CN" altLang="zh-CN" dirty="0" smtClean="0"/>
              <a:t>增加</a:t>
            </a:r>
            <a:endParaRPr lang="en-US" altLang="zh-CN" dirty="0" smtClean="0"/>
          </a:p>
          <a:p>
            <a:r>
              <a:rPr lang="zh-CN" altLang="zh-CN" dirty="0" smtClean="0"/>
              <a:t>然而</a:t>
            </a:r>
            <a:r>
              <a:rPr lang="zh-CN" altLang="zh-CN" dirty="0"/>
              <a:t>，在大多数情况下只存在少数物体彼此靠近并可能产生</a:t>
            </a:r>
            <a:r>
              <a:rPr lang="zh-CN" altLang="zh-CN" dirty="0" smtClean="0"/>
              <a:t>碰撞</a:t>
            </a:r>
            <a:endParaRPr lang="en-US" altLang="zh-CN" dirty="0" smtClean="0"/>
          </a:p>
          <a:p>
            <a:r>
              <a:rPr lang="zh-CN" altLang="zh-CN" dirty="0" smtClean="0"/>
              <a:t>因此</a:t>
            </a:r>
            <a:r>
              <a:rPr lang="zh-CN" altLang="zh-CN" dirty="0"/>
              <a:t>，包围体通常可以获取有效的性能改善；同时，复杂场景的前期剔除，更验证了为包围体测试所付出的较小代价是值得的。</a:t>
            </a:r>
          </a:p>
          <a:p>
            <a:endParaRPr lang="zh-CN" altLang="en-US" dirty="0"/>
          </a:p>
        </p:txBody>
      </p:sp>
    </p:spTree>
    <p:extLst>
      <p:ext uri="{BB962C8B-B14F-4D97-AF65-F5344CB8AC3E}">
        <p14:creationId xmlns:p14="http://schemas.microsoft.com/office/powerpoint/2010/main" val="196223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可以看到碰撞检测贯穿了场景的构建到仿真整个</a:t>
            </a:r>
            <a:r>
              <a:rPr lang="zh-CN" altLang="zh-CN" dirty="0" smtClean="0"/>
              <a:t>过程</a:t>
            </a:r>
            <a:endParaRPr lang="en-US" altLang="zh-CN" dirty="0" smtClean="0"/>
          </a:p>
          <a:p>
            <a:r>
              <a:rPr lang="zh-CN" altLang="zh-CN" dirty="0" smtClean="0"/>
              <a:t>构建</a:t>
            </a:r>
            <a:r>
              <a:rPr lang="zh-CN" altLang="zh-CN" dirty="0"/>
              <a:t>场景时，物体采用高分辨率的模型来表示，以提升视觉效果；而在碰撞检测过程中，我们可以采用事先做好的简化模型或替代模型来参与</a:t>
            </a:r>
            <a:r>
              <a:rPr lang="zh-CN" altLang="zh-CN" dirty="0" smtClean="0"/>
              <a:t>计算</a:t>
            </a:r>
            <a:endParaRPr lang="en-US" altLang="zh-CN" dirty="0" smtClean="0"/>
          </a:p>
          <a:p>
            <a:r>
              <a:rPr lang="zh-CN" altLang="zh-CN" dirty="0" smtClean="0"/>
              <a:t>碰撞</a:t>
            </a:r>
            <a:r>
              <a:rPr lang="zh-CN" altLang="zh-CN" dirty="0"/>
              <a:t>检测构成了物理引擎中的最重要组成单元，我们通过各个物理引擎提供的特性也能发现这点。作为一个完整的碰撞检测系统，它一般由三个阶段构成，</a:t>
            </a:r>
            <a:r>
              <a:rPr lang="en-US" altLang="zh-CN" dirty="0"/>
              <a:t>broad </a:t>
            </a:r>
            <a:r>
              <a:rPr lang="en-US" altLang="zh-CN" dirty="0" err="1"/>
              <a:t>phase</a:t>
            </a:r>
            <a:r>
              <a:rPr lang="en-US" altLang="zh-CN" dirty="0" err="1">
                <a:sym typeface="Wingdings"/>
              </a:rPr>
              <a:t></a:t>
            </a:r>
            <a:r>
              <a:rPr lang="en-US" altLang="zh-CN" dirty="0" err="1"/>
              <a:t>middle</a:t>
            </a:r>
            <a:r>
              <a:rPr lang="en-US" altLang="zh-CN" dirty="0"/>
              <a:t> </a:t>
            </a:r>
            <a:r>
              <a:rPr lang="en-US" altLang="zh-CN" dirty="0" err="1"/>
              <a:t>phase</a:t>
            </a:r>
            <a:r>
              <a:rPr lang="en-US" altLang="zh-CN" dirty="0" err="1">
                <a:sym typeface="Wingdings"/>
              </a:rPr>
              <a:t></a:t>
            </a:r>
            <a:r>
              <a:rPr lang="en-US" altLang="zh-CN" dirty="0" err="1"/>
              <a:t>narrow</a:t>
            </a:r>
            <a:r>
              <a:rPr lang="en-US" altLang="zh-CN" dirty="0"/>
              <a:t> phase</a:t>
            </a:r>
            <a:r>
              <a:rPr lang="zh-CN" altLang="zh-CN" dirty="0"/>
              <a:t>，其实就是定义了一系列粗细不同粒度的策略来加速整个碰撞检测的</a:t>
            </a:r>
            <a:r>
              <a:rPr lang="zh-CN" altLang="zh-CN" dirty="0" smtClean="0"/>
              <a:t>过程</a:t>
            </a:r>
            <a:endParaRPr lang="zh-CN" altLang="zh-CN" dirty="0"/>
          </a:p>
          <a:p>
            <a:endParaRPr lang="zh-CN" altLang="en-US" dirty="0"/>
          </a:p>
        </p:txBody>
      </p:sp>
    </p:spTree>
    <p:extLst>
      <p:ext uri="{BB962C8B-B14F-4D97-AF65-F5344CB8AC3E}">
        <p14:creationId xmlns:p14="http://schemas.microsoft.com/office/powerpoint/2010/main" val="17338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214</TotalTime>
  <Words>4767</Words>
  <Application>Microsoft Office PowerPoint</Application>
  <PresentationFormat>全屏显示(16:9)</PresentationFormat>
  <Paragraphs>155</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凤舞九天</vt:lpstr>
      <vt:lpstr>碰撞检测</vt:lpstr>
      <vt:lpstr>大纲</vt:lpstr>
      <vt:lpstr>碰撞检测</vt:lpstr>
      <vt:lpstr>碰撞检测的基本原理</vt:lpstr>
      <vt:lpstr>PowerPoint 演示文稿</vt:lpstr>
      <vt:lpstr>PowerPoint 演示文稿</vt:lpstr>
      <vt:lpstr>PowerPoint 演示文稿</vt:lpstr>
      <vt:lpstr>PowerPoint 演示文稿</vt:lpstr>
      <vt:lpstr>PowerPoint 演示文稿</vt:lpstr>
      <vt:lpstr>包围球体</vt:lpstr>
      <vt:lpstr>PowerPoint 演示文稿</vt:lpstr>
      <vt:lpstr>PowerPoint 演示文稿</vt:lpstr>
      <vt:lpstr>PowerPoint 演示文稿</vt:lpstr>
      <vt:lpstr>PowerPoint 演示文稿</vt:lpstr>
      <vt:lpstr>PowerPoint 演示文稿</vt:lpstr>
      <vt:lpstr>AABB包围盒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OBB包围盒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OBB相交测试中用到的三个值的计算方法</vt:lpstr>
      <vt:lpstr>PowerPoint 演示文稿</vt:lpstr>
      <vt:lpstr>PowerPoint 演示文稿</vt:lpstr>
      <vt:lpstr>PowerPoint 演示文稿</vt:lpstr>
      <vt:lpstr>k-DOP包围体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线面相交测试</vt:lpstr>
      <vt:lpstr>PowerPoint 演示文稿</vt:lpstr>
      <vt:lpstr>PowerPoint 演示文稿</vt:lpstr>
      <vt:lpstr>PowerPoint 演示文稿</vt:lpstr>
      <vt:lpstr>直线与三角形相交测试</vt:lpstr>
      <vt:lpstr>PowerPoint 演示文稿</vt:lpstr>
      <vt:lpstr>PowerPoint 演示文稿</vt:lpstr>
      <vt:lpstr>PowerPoint 演示文稿</vt:lpstr>
      <vt:lpstr>三角形相交测试</vt:lpstr>
      <vt:lpstr>PowerPoint 演示文稿</vt:lpstr>
      <vt:lpstr>PowerPoint 演示文稿</vt:lpstr>
      <vt:lpstr>平面相交测试</vt:lpstr>
      <vt:lpstr>PowerPoint 演示文稿</vt:lpstr>
      <vt:lpstr>PowerPoint 演示文稿</vt:lpstr>
      <vt:lpstr>The End</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碰撞检测</dc:title>
  <dc:creator>HL H</dc:creator>
  <cp:lastModifiedBy>ForWork</cp:lastModifiedBy>
  <cp:revision>25</cp:revision>
  <dcterms:created xsi:type="dcterms:W3CDTF">2018-01-30T09:02:35Z</dcterms:created>
  <dcterms:modified xsi:type="dcterms:W3CDTF">2018-04-02T04:57:16Z</dcterms:modified>
</cp:coreProperties>
</file>