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9"/>
  </p:notesMasterIdLst>
  <p:sldIdLst>
    <p:sldId id="256" r:id="rId2"/>
    <p:sldId id="257" r:id="rId3"/>
    <p:sldId id="294" r:id="rId4"/>
    <p:sldId id="295" r:id="rId5"/>
    <p:sldId id="296" r:id="rId6"/>
    <p:sldId id="297" r:id="rId7"/>
    <p:sldId id="258" r:id="rId8"/>
    <p:sldId id="259" r:id="rId9"/>
    <p:sldId id="260" r:id="rId10"/>
    <p:sldId id="261" r:id="rId11"/>
    <p:sldId id="284" r:id="rId12"/>
    <p:sldId id="264" r:id="rId13"/>
    <p:sldId id="265" r:id="rId14"/>
    <p:sldId id="286" r:id="rId15"/>
    <p:sldId id="266" r:id="rId16"/>
    <p:sldId id="267" r:id="rId17"/>
    <p:sldId id="268" r:id="rId18"/>
    <p:sldId id="287" r:id="rId19"/>
    <p:sldId id="269" r:id="rId20"/>
    <p:sldId id="270" r:id="rId21"/>
    <p:sldId id="271" r:id="rId22"/>
    <p:sldId id="272" r:id="rId23"/>
    <p:sldId id="273" r:id="rId24"/>
    <p:sldId id="274" r:id="rId25"/>
    <p:sldId id="289" r:id="rId26"/>
    <p:sldId id="275" r:id="rId27"/>
    <p:sldId id="276" r:id="rId28"/>
    <p:sldId id="290" r:id="rId29"/>
    <p:sldId id="277" r:id="rId30"/>
    <p:sldId id="278" r:id="rId31"/>
    <p:sldId id="291" r:id="rId32"/>
    <p:sldId id="279" r:id="rId33"/>
    <p:sldId id="280" r:id="rId34"/>
    <p:sldId id="292" r:id="rId35"/>
    <p:sldId id="282" r:id="rId36"/>
    <p:sldId id="283" r:id="rId37"/>
    <p:sldId id="293" r:id="rId38"/>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28" autoAdjust="0"/>
  </p:normalViewPr>
  <p:slideViewPr>
    <p:cSldViewPr>
      <p:cViewPr varScale="1">
        <p:scale>
          <a:sx n="101" d="100"/>
          <a:sy n="101" d="100"/>
        </p:scale>
        <p:origin x="-1065" y="-5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ea typeface="宋体"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ea typeface="宋体" pitchFamily="2" charset="-122"/>
              </a:defRPr>
            </a:lvl1pPr>
          </a:lstStyle>
          <a:p>
            <a:pPr>
              <a:defRPr/>
            </a:pPr>
            <a:endParaRPr lang="en-US" altLang="zh-CN"/>
          </a:p>
        </p:txBody>
      </p:sp>
      <p:sp>
        <p:nvSpPr>
          <p:cNvPr id="40964" name="Rectangle 4"/>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ea typeface="宋体"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ea typeface="宋体" pitchFamily="2" charset="-122"/>
              </a:defRPr>
            </a:lvl1pPr>
          </a:lstStyle>
          <a:p>
            <a:pPr>
              <a:defRPr/>
            </a:pPr>
            <a:fld id="{027DCA75-CB7F-4413-AD8B-AD12D367A728}" type="slidenum">
              <a:rPr lang="en-US" altLang="zh-CN"/>
              <a:pPr>
                <a:defRPr/>
              </a:pPr>
              <a:t>‹#›</a:t>
            </a:fld>
            <a:endParaRPr lang="en-US" altLang="zh-CN"/>
          </a:p>
        </p:txBody>
      </p:sp>
    </p:spTree>
    <p:extLst>
      <p:ext uri="{BB962C8B-B14F-4D97-AF65-F5344CB8AC3E}">
        <p14:creationId xmlns:p14="http://schemas.microsoft.com/office/powerpoint/2010/main" val="570365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278E78-CEF7-41DC-B877-45638BD004F5}" type="slidenum">
              <a:rPr lang="en-US" altLang="zh-CN"/>
              <a:pPr eaLnBrk="1" hangingPunct="1"/>
              <a:t>2</a:t>
            </a:fld>
            <a:endParaRPr lang="en-US" altLang="zh-CN"/>
          </a:p>
        </p:txBody>
      </p:sp>
      <p:sp>
        <p:nvSpPr>
          <p:cNvPr id="41987" name="Rectangle 2"/>
          <p:cNvSpPr>
            <a:spLocks noRo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p:spPr>
        <p:txBody>
          <a:bodyPr/>
          <a:lstStyle/>
          <a:p>
            <a:pPr eaLnBrk="1" hangingPunct="1"/>
            <a:r>
              <a:rPr lang="en-US" altLang="zh-CN" smtClean="0">
                <a:ea typeface="宋体" charset="-122"/>
              </a:rPr>
              <a:t>From the first two chapters, you have learned all about rigid bodies and joints; the fundamentals of the SDK. You will now use what you have learned to create large scale physics effects.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D0C8FA3-B1A4-4724-971F-033EC83494F7}" type="slidenum">
              <a:rPr lang="en-US" altLang="zh-CN"/>
              <a:pPr eaLnBrk="1" hangingPunct="1"/>
              <a:t>30</a:t>
            </a:fld>
            <a:endParaRPr lang="en-US" altLang="zh-CN"/>
          </a:p>
        </p:txBody>
      </p:sp>
      <p:sp>
        <p:nvSpPr>
          <p:cNvPr id="51203" name="Rectangle 2"/>
          <p:cNvSpPr>
            <a:spLocks noRo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p:spPr>
        <p:txBody>
          <a:bodyPr/>
          <a:lstStyle/>
          <a:p>
            <a:pPr eaLnBrk="1" hangingPunct="1"/>
            <a:r>
              <a:rPr lang="en-US" altLang="zh-CN" smtClean="0">
                <a:ea typeface="宋体" charset="-122"/>
              </a:rPr>
              <a:t>In this lesson, we build a fully articulated tractor-trailer truck. The truck is comprised of a tractor actor and a trailer actor. The tractor actor is hitched to the trailer actor by a revolute joint. Each wheel is connected by a revolute joint to a shapeless roll-axis actor. The roll-axis actor is connected to the tractor (or trailer) by a prismatic joint and the roll-axis actor is held to the tractor (or trailer) by a tight spring, which simulates the vehicle's suspension. The two front steering wheels are differentiated from the regular wheels in that they are connected to their roll-axis actor by an additional steer-axis actor via a revolute "steering joint", whose global axis is set along the y-axis.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1E4D014-E38D-4096-8AC8-7CB512D98CB3}" type="slidenum">
              <a:rPr lang="en-US" altLang="zh-CN"/>
              <a:pPr eaLnBrk="1" hangingPunct="1"/>
              <a:t>33</a:t>
            </a:fld>
            <a:endParaRPr lang="en-US" altLang="zh-CN"/>
          </a:p>
        </p:txBody>
      </p:sp>
      <p:sp>
        <p:nvSpPr>
          <p:cNvPr id="52227" name="Rectangle 2"/>
          <p:cNvSpPr>
            <a:spLocks noRo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p:spPr>
        <p:txBody>
          <a:bodyPr/>
          <a:lstStyle/>
          <a:p>
            <a:pPr eaLnBrk="1" hangingPunct="1"/>
            <a:r>
              <a:rPr lang="en-US" altLang="zh-CN" smtClean="0">
                <a:ea typeface="宋体" charset="-122"/>
              </a:rPr>
              <a:t>In this lesson, we will create a particle emitter class and a particle class. The particle emitter object spawns new particle objects on every frame. The particles are actors that get updated on their own every frame.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D2B09E2-B3F3-498A-A5FF-581160C6609D}" type="slidenum">
              <a:rPr lang="en-US" altLang="zh-CN"/>
              <a:pPr eaLnBrk="1" hangingPunct="1"/>
              <a:t>36</a:t>
            </a:fld>
            <a:endParaRPr lang="en-US" altLang="zh-CN"/>
          </a:p>
        </p:txBody>
      </p:sp>
      <p:sp>
        <p:nvSpPr>
          <p:cNvPr id="53251" name="Rectangle 2"/>
          <p:cNvSpPr>
            <a:spLocks noRo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p:spPr>
        <p:txBody>
          <a:bodyPr/>
          <a:lstStyle/>
          <a:p>
            <a:pPr eaLnBrk="1" hangingPunct="1"/>
            <a:r>
              <a:rPr lang="en-US" altLang="zh-CN" smtClean="0">
                <a:ea typeface="宋体" charset="-122"/>
              </a:rPr>
              <a:t>In many games, you want to create destructible objects that break apart or explode into component and/or prefractured pieces. In this lesson we show how to construct an actor from pieces, the actor's shapes conforming to the pieces, then disengage the shapes from the main actor and building them into their own autonomous actors.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282ACE-0795-4839-AC7F-33C9B941006D}" type="slidenum">
              <a:rPr lang="en-US" altLang="zh-CN"/>
              <a:pPr eaLnBrk="1" hangingPunct="1"/>
              <a:t>7</a:t>
            </a:fld>
            <a:endParaRPr lang="en-US" altLang="zh-CN"/>
          </a:p>
        </p:txBody>
      </p:sp>
      <p:sp>
        <p:nvSpPr>
          <p:cNvPr id="43011" name="Rectangle 2"/>
          <p:cNvSpPr>
            <a:spLocks noRo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B885610-B517-4A02-91C6-372D55B842AE}" type="slidenum">
              <a:rPr lang="en-US" altLang="zh-CN"/>
              <a:pPr eaLnBrk="1" hangingPunct="1"/>
              <a:t>8</a:t>
            </a:fld>
            <a:endParaRPr lang="en-US" altLang="zh-CN"/>
          </a:p>
        </p:txBody>
      </p:sp>
      <p:sp>
        <p:nvSpPr>
          <p:cNvPr id="44035" name="Rectangle 2"/>
          <p:cNvSpPr>
            <a:spLocks noRo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p:spPr>
        <p:txBody>
          <a:bodyPr/>
          <a:lstStyle/>
          <a:p>
            <a:pPr eaLnBrk="1" hangingPunct="1"/>
            <a:r>
              <a:rPr lang="en-US" altLang="zh-CN" smtClean="0">
                <a:ea typeface="宋体" charset="-122"/>
              </a:rPr>
              <a:t>In this lesson, we will create a rope out of rigid bodies connected together by spherical joints. The rope we create is an interactive effect and can be used to make rope, chains, firehoses, etc.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EBFE76A-8283-4814-AEF2-8570CE587D85}" type="slidenum">
              <a:rPr lang="en-US" altLang="zh-CN"/>
              <a:pPr eaLnBrk="1" hangingPunct="1"/>
              <a:t>13</a:t>
            </a:fld>
            <a:endParaRPr lang="en-US" altLang="zh-CN"/>
          </a:p>
        </p:txBody>
      </p:sp>
      <p:sp>
        <p:nvSpPr>
          <p:cNvPr id="45059" name="Rectangle 2"/>
          <p:cNvSpPr>
            <a:spLocks noRo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p:spPr>
        <p:txBody>
          <a:bodyPr/>
          <a:lstStyle/>
          <a:p>
            <a:pPr eaLnBrk="1" hangingPunct="1"/>
            <a:r>
              <a:rPr lang="en-US" altLang="zh-CN" smtClean="0">
                <a:ea typeface="宋体" charset="-122"/>
              </a:rPr>
              <a:t>16-by-16 grid of box shape actors and joining them together with spherical joints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81C7802-D2B2-42E6-9A19-8FEE8F742C9D}" type="slidenum">
              <a:rPr lang="en-US" altLang="zh-CN"/>
              <a:pPr eaLnBrk="1" hangingPunct="1"/>
              <a:t>16</a:t>
            </a:fld>
            <a:endParaRPr lang="en-US" altLang="zh-CN"/>
          </a:p>
        </p:txBody>
      </p:sp>
      <p:sp>
        <p:nvSpPr>
          <p:cNvPr id="46083" name="Rectangle 2"/>
          <p:cNvSpPr>
            <a:spLocks noRo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p:spPr>
        <p:txBody>
          <a:bodyPr/>
          <a:lstStyle/>
          <a:p>
            <a:pPr eaLnBrk="1" hangingPunct="1"/>
            <a:r>
              <a:rPr lang="en-US" altLang="zh-CN" smtClean="0">
                <a:ea typeface="宋体" charset="-122"/>
              </a:rPr>
              <a:t>Ragdolls are often used in games to simulate a character going limp or staggering back after getting injured. Build your character with the joints and masses in place from the beginning. Then turn off the physics on the character and make it move under your animation. When you want the character to go ragdoll, turn off the animation control, make the bodies in the ragdoll dynamic, and turn on their joints.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2D9D1F8-470E-4908-9951-AB0F74130B20}" type="slidenum">
              <a:rPr lang="en-US" altLang="zh-CN"/>
              <a:pPr eaLnBrk="1" hangingPunct="1"/>
              <a:t>20</a:t>
            </a:fld>
            <a:endParaRPr lang="en-US" altLang="zh-CN"/>
          </a:p>
        </p:txBody>
      </p:sp>
      <p:sp>
        <p:nvSpPr>
          <p:cNvPr id="47107" name="Rectangle 2"/>
          <p:cNvSpPr>
            <a:spLocks noRo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p:spPr>
        <p:txBody>
          <a:bodyPr/>
          <a:lstStyle/>
          <a:p>
            <a:pPr eaLnBrk="1" hangingPunct="1"/>
            <a:r>
              <a:rPr lang="en-US" altLang="zh-CN" smtClean="0">
                <a:ea typeface="宋体" charset="-122"/>
              </a:rPr>
              <a:t>In this lesson, we create a gear using a convex shape for its center and box shapes for teeth. We then make copies of the gears and joint them to the world with revolute joints to create an array of interlocking gears that move together.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9264A5B-89BD-4149-9B69-A05928C594FB}" type="slidenum">
              <a:rPr lang="en-US" altLang="zh-CN"/>
              <a:pPr eaLnBrk="1" hangingPunct="1"/>
              <a:t>21</a:t>
            </a:fld>
            <a:endParaRPr lang="en-US" altLang="zh-CN"/>
          </a:p>
        </p:txBody>
      </p:sp>
      <p:sp>
        <p:nvSpPr>
          <p:cNvPr id="48131" name="Rectangle 2"/>
          <p:cNvSpPr>
            <a:spLocks noRo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p:spPr>
        <p:txBody>
          <a:bodyPr/>
          <a:lstStyle/>
          <a:p>
            <a:pPr eaLnBrk="1" hangingPunct="1"/>
            <a:r>
              <a:rPr lang="en-US" altLang="zh-CN" smtClean="0">
                <a:ea typeface="宋体" charset="-122"/>
              </a:rPr>
              <a:t>In this lesson, we take a modified version of the gear from the last lesson and wrap a belt around it to create a functioning tread. </a:t>
            </a:r>
          </a:p>
          <a:p>
            <a:pPr eaLnBrk="1" hangingPunct="1"/>
            <a:endParaRPr lang="en-US" altLang="zh-CN" smtClean="0">
              <a:ea typeface="宋体" charset="-122"/>
            </a:endParaRPr>
          </a:p>
          <a:p>
            <a:pPr eaLnBrk="1" hangingPunct="1"/>
            <a:r>
              <a:rPr lang="en-US" altLang="zh-CN" smtClean="0">
                <a:ea typeface="宋体" charset="-122"/>
              </a:rPr>
              <a:t>In InitNx(), we created two wheels, each made of three round triangle meshes and several box shapes for teeth. We connected the two wheels to a frame by revolute joints. </a:t>
            </a:r>
          </a:p>
          <a:p>
            <a:pPr eaLnBrk="1" hangingPunct="1"/>
            <a:r>
              <a:rPr lang="en-US" altLang="zh-CN" smtClean="0">
                <a:ea typeface="宋体" charset="-122"/>
              </a:rPr>
              <a:t>We then built a belt made of "steps" linked together with revolute joints. The tread was constructed so that the teeth of the two wheels interlocked with the teeth of the steps in the tread; thus, the wheels move the tread along as they rotate.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23C690B-20BC-4E6D-9550-691BB20BAFB4}" type="slidenum">
              <a:rPr lang="en-US" altLang="zh-CN"/>
              <a:pPr eaLnBrk="1" hangingPunct="1"/>
              <a:t>23</a:t>
            </a:fld>
            <a:endParaRPr lang="en-US" altLang="zh-CN"/>
          </a:p>
        </p:txBody>
      </p:sp>
      <p:sp>
        <p:nvSpPr>
          <p:cNvPr id="49155" name="Rectangle 2"/>
          <p:cNvSpPr>
            <a:spLocks noRo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p:spPr>
        <p:txBody>
          <a:bodyPr/>
          <a:lstStyle/>
          <a:p>
            <a:pPr eaLnBrk="1" hangingPunct="1"/>
            <a:r>
              <a:rPr lang="en-US" altLang="zh-CN" smtClean="0">
                <a:ea typeface="宋体" charset="-122"/>
              </a:rPr>
              <a:t>First, creat a Tread class and a Tank class from which to construct the tank: class Tread { NxActor* wheel[4]; NxActor* frame; NxActor* step[47]; NxRevoluteJoint* wheelJoint[4]; NxRevoluteJoint* stepJoint[47]; }; class Tank { ... Tread* tread[2]; NxActor* chassis; NxActor* turret; NxActor* cannon; NxRevoluteJoint* chassisJoint [2]; NxRevoluteJoint* turretJoint; NxRevoluteJoint* cannonJoint; }; The tread is essentially the same as in the last lesson, only now it has four wheels. The tank is created from two treads, a chassis, a turret, and a cannon. The chassis is connected to the tread by two fixed joints, the turret is connected to the chassis by a revolute joint, and the cannon is connected to the turret by another revolute joint. </a:t>
            </a:r>
          </a:p>
          <a:p>
            <a:pPr eaLnBrk="1" hangingPunct="1"/>
            <a:endParaRPr lang="en-US"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48240DD-84F7-4B10-B19D-BE76FEC0E551}" type="slidenum">
              <a:rPr lang="en-US" altLang="zh-CN"/>
              <a:pPr eaLnBrk="1" hangingPunct="1"/>
              <a:t>27</a:t>
            </a:fld>
            <a:endParaRPr lang="en-US" altLang="zh-CN"/>
          </a:p>
        </p:txBody>
      </p:sp>
      <p:sp>
        <p:nvSpPr>
          <p:cNvPr id="50179" name="Rectangle 2"/>
          <p:cNvSpPr>
            <a:spLocks noRo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p:spPr>
        <p:txBody>
          <a:bodyPr/>
          <a:lstStyle/>
          <a:p>
            <a:pPr eaLnBrk="1" hangingPunct="1"/>
            <a:r>
              <a:rPr lang="en-US" altLang="zh-CN" smtClean="0">
                <a:ea typeface="宋体" charset="-122"/>
              </a:rPr>
              <a:t>This is a lesson on how to create grass. Much like rope, a blade of grass is a line of rigid bodies linked together by spherical joints. Making the joint with a limit and a spring helps define an object that tries to restore its original position.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81E22AC-80A5-4577-84B7-8ABD05DC3144}"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78FE536-8B4A-4BD3-98EE-9EF5E7E94EDA}"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0F19201-795E-4282-BDC5-1384421633B0}"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72670F1-A906-4FD4-9F38-B94ECE7842C3}"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F07CF20-E0B0-488D-8582-3DF424FE71C2}" type="slidenum">
              <a:rPr lang="en-US" altLang="zh-CN" smtClean="0"/>
              <a:pPr>
                <a:defRPr/>
              </a:pPr>
              <a:t>‹#›</a:t>
            </a:fld>
            <a:endParaRPr lang="en-US" altLang="zh-CN"/>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F5F0358-22FA-43C5-9A05-D56A21E7D319}"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85AEA36E-88E7-4B31-897F-D66854B64AF0}" type="slidenum">
              <a:rPr lang="en-US" altLang="zh-CN" smtClean="0"/>
              <a:pPr>
                <a:defRPr/>
              </a:pPr>
              <a:t>‹#›</a:t>
            </a:fld>
            <a:endParaRPr lang="en-US" altLang="zh-CN"/>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5EFA946C-57E5-4F6A-8A55-4B89398A96D4}" type="slidenum">
              <a:rPr lang="en-US" altLang="zh-CN" smtClean="0"/>
              <a:pPr>
                <a:defRPr/>
              </a:pPr>
              <a:t>‹#›</a:t>
            </a:fld>
            <a:endParaRPr lang="en-US" altLang="zh-CN"/>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F10A1898-69AA-4B24-A6AF-518DC0CFA7F9}" type="slidenum">
              <a:rPr lang="en-US" altLang="zh-CN" smtClean="0"/>
              <a:pPr>
                <a:defRPr/>
              </a:pPr>
              <a:t>‹#›</a:t>
            </a:fld>
            <a:endParaRPr lang="en-US" altLang="zh-CN"/>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DBCFB67-C54A-4411-8D13-7170A36AC48F}"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pPr>
              <a:defRPr/>
            </a:pPr>
            <a:endParaRPr lang="en-US" altLang="zh-CN"/>
          </a:p>
        </p:txBody>
      </p:sp>
      <p:sp>
        <p:nvSpPr>
          <p:cNvPr id="6" name="页脚占位符 5"/>
          <p:cNvSpPr>
            <a:spLocks noGrp="1"/>
          </p:cNvSpPr>
          <p:nvPr>
            <p:ph type="ftr" sz="quarter" idx="11"/>
          </p:nvPr>
        </p:nvSpPr>
        <p:spPr>
          <a:xfrm>
            <a:off x="2285984" y="4869657"/>
            <a:ext cx="2643206" cy="273844"/>
          </a:xfrm>
        </p:spPr>
        <p:txBody>
          <a:bodyPr/>
          <a:lstStyle/>
          <a:p>
            <a:pPr>
              <a:defRPr/>
            </a:pPr>
            <a:endParaRPr lang="en-US" altLang="zh-CN"/>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pPr>
              <a:defRPr/>
            </a:pPr>
            <a:fld id="{6F6860CE-F8EE-4676-BBC5-4EAFFB1504D8}"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pPr>
              <a:defRPr/>
            </a:pPr>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pPr>
              <a:defRPr/>
            </a:pPr>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pPr>
              <a:defRPr/>
            </a:pPr>
            <a:fld id="{A4E4C24A-2252-4DC7-888D-4E3D464E04C2}"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ea typeface="宋体" charset="-122"/>
              </a:rPr>
              <a:t>物理效果仿真</a:t>
            </a:r>
          </a:p>
        </p:txBody>
      </p:sp>
      <p:sp>
        <p:nvSpPr>
          <p:cNvPr id="3075" name="Rectangle 3"/>
          <p:cNvSpPr>
            <a:spLocks noGrp="1" noChangeArrowheads="1"/>
          </p:cNvSpPr>
          <p:nvPr>
            <p:ph type="subTitle" idx="1"/>
          </p:nvPr>
        </p:nvSpPr>
        <p:spPr/>
        <p:txBody>
          <a:bodyPr/>
          <a:lstStyle/>
          <a:p>
            <a:pPr eaLnBrk="1" hangingPunct="1"/>
            <a:r>
              <a:rPr lang="zh-CN" altLang="en-US" smtClean="0">
                <a:ea typeface="宋体" charset="-122"/>
              </a:rPr>
              <a:t>韩红雷</a:t>
            </a:r>
          </a:p>
          <a:p>
            <a:pPr eaLnBrk="1" hangingPunct="1"/>
            <a:r>
              <a:rPr lang="zh-CN" altLang="en-US" smtClean="0">
                <a:ea typeface="宋体" charset="-122"/>
              </a:rPr>
              <a:t>中国传媒大 学动画学院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smtClean="0">
                <a:ea typeface="宋体" charset="-122"/>
              </a:rPr>
              <a:t>构造绳索各部分间的</a:t>
            </a:r>
            <a:r>
              <a:rPr lang="en-US" altLang="zh-CN" sz="3200" smtClean="0">
                <a:ea typeface="宋体" charset="-122"/>
              </a:rPr>
              <a:t>Joint</a:t>
            </a:r>
          </a:p>
        </p:txBody>
      </p:sp>
      <p:sp>
        <p:nvSpPr>
          <p:cNvPr id="12291"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857251"/>
            <a:ext cx="8667750" cy="435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200" smtClean="0">
                <a:ea typeface="宋体" charset="-122"/>
              </a:rPr>
              <a:t>思考并练习（</a:t>
            </a:r>
            <a:r>
              <a:rPr lang="en-US" altLang="zh-CN" sz="3200" smtClean="0">
                <a:ea typeface="宋体" charset="-122"/>
              </a:rPr>
              <a:t>15</a:t>
            </a:r>
            <a:r>
              <a:rPr lang="zh-CN" altLang="en-US" sz="3200" smtClean="0">
                <a:ea typeface="宋体" charset="-122"/>
              </a:rPr>
              <a:t>分钟）</a:t>
            </a:r>
          </a:p>
        </p:txBody>
      </p:sp>
      <p:sp>
        <p:nvSpPr>
          <p:cNvPr id="13315" name="Rectangle 3"/>
          <p:cNvSpPr>
            <a:spLocks noGrp="1" noChangeArrowheads="1"/>
          </p:cNvSpPr>
          <p:nvPr>
            <p:ph idx="1"/>
          </p:nvPr>
        </p:nvSpPr>
        <p:spPr/>
        <p:txBody>
          <a:bodyPr/>
          <a:lstStyle/>
          <a:p>
            <a:pPr eaLnBrk="1" hangingPunct="1"/>
            <a:r>
              <a:rPr lang="zh-CN" altLang="en-US" smtClean="0">
                <a:ea typeface="宋体" charset="-122"/>
              </a:rPr>
              <a:t>如何具体实现</a:t>
            </a:r>
          </a:p>
          <a:p>
            <a:pPr eaLnBrk="1" hangingPunct="1"/>
            <a:r>
              <a:rPr lang="zh-CN" altLang="en-US" smtClean="0">
                <a:ea typeface="宋体" charset="-122"/>
              </a:rPr>
              <a:t>如何构造更加柔软的绳子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ea typeface="宋体" charset="-122"/>
              </a:rPr>
              <a:t>Jointed Rigid Body Cloth </a:t>
            </a:r>
          </a:p>
        </p:txBody>
      </p:sp>
      <p:sp>
        <p:nvSpPr>
          <p:cNvPr id="14339"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1010841"/>
            <a:ext cx="4171950" cy="3121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200" smtClean="0">
                <a:ea typeface="宋体" charset="-122"/>
              </a:rPr>
              <a:t>说明</a:t>
            </a:r>
          </a:p>
        </p:txBody>
      </p:sp>
      <p:sp>
        <p:nvSpPr>
          <p:cNvPr id="15363" name="Rectangle 3"/>
          <p:cNvSpPr>
            <a:spLocks noGrp="1" noChangeArrowheads="1"/>
          </p:cNvSpPr>
          <p:nvPr>
            <p:ph idx="1"/>
          </p:nvPr>
        </p:nvSpPr>
        <p:spPr/>
        <p:txBody>
          <a:bodyPr/>
          <a:lstStyle/>
          <a:p>
            <a:pPr eaLnBrk="1" hangingPunct="1"/>
            <a:r>
              <a:rPr lang="zh-CN" altLang="en-US" smtClean="0">
                <a:ea typeface="宋体" charset="-122"/>
              </a:rPr>
              <a:t>本例中使用了</a:t>
            </a:r>
            <a:r>
              <a:rPr lang="en-US" altLang="zh-CN" smtClean="0">
                <a:ea typeface="宋体" charset="-122"/>
              </a:rPr>
              <a:t>16×16</a:t>
            </a:r>
            <a:r>
              <a:rPr lang="zh-CN" altLang="en-US" smtClean="0">
                <a:ea typeface="宋体" charset="-122"/>
              </a:rPr>
              <a:t>个</a:t>
            </a:r>
            <a:r>
              <a:rPr lang="en-US" altLang="zh-CN" smtClean="0">
                <a:ea typeface="宋体" charset="-122"/>
              </a:rPr>
              <a:t>box</a:t>
            </a:r>
            <a:r>
              <a:rPr lang="zh-CN" altLang="en-US" smtClean="0">
                <a:ea typeface="宋体" charset="-122"/>
              </a:rPr>
              <a:t>型的</a:t>
            </a:r>
            <a:r>
              <a:rPr lang="en-US" altLang="zh-CN" smtClean="0">
                <a:ea typeface="宋体" charset="-122"/>
              </a:rPr>
              <a:t>actor</a:t>
            </a:r>
            <a:r>
              <a:rPr lang="zh-CN" altLang="en-US" smtClean="0">
                <a:ea typeface="宋体" charset="-122"/>
              </a:rPr>
              <a:t>，然后将他们用球形</a:t>
            </a:r>
            <a:r>
              <a:rPr lang="en-US" altLang="zh-CN" smtClean="0">
                <a:ea typeface="宋体" charset="-122"/>
              </a:rPr>
              <a:t>joint</a:t>
            </a:r>
            <a:r>
              <a:rPr lang="zh-CN" altLang="en-US" smtClean="0">
                <a:ea typeface="宋体" charset="-122"/>
              </a:rPr>
              <a:t>连接起来</a:t>
            </a:r>
          </a:p>
          <a:p>
            <a:pPr eaLnBrk="1" hangingPunct="1"/>
            <a:r>
              <a:rPr lang="zh-CN" altLang="en-US" smtClean="0">
                <a:ea typeface="宋体" charset="-122"/>
              </a:rPr>
              <a:t>类似于床垫的形状</a:t>
            </a:r>
          </a:p>
          <a:p>
            <a:pPr eaLnBrk="1" hangingPunct="1"/>
            <a:r>
              <a:rPr lang="zh-CN" altLang="en-US" smtClean="0">
                <a:ea typeface="宋体" charset="-122"/>
              </a:rPr>
              <a:t>可以用来模拟斗篷等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200" smtClean="0">
                <a:ea typeface="宋体" charset="-122"/>
              </a:rPr>
              <a:t>思考并练习（</a:t>
            </a:r>
            <a:r>
              <a:rPr lang="en-US" altLang="zh-CN" sz="3200" smtClean="0">
                <a:ea typeface="宋体" charset="-122"/>
              </a:rPr>
              <a:t>20</a:t>
            </a:r>
            <a:r>
              <a:rPr lang="zh-CN" altLang="en-US" sz="3200" smtClean="0">
                <a:ea typeface="宋体" charset="-122"/>
              </a:rPr>
              <a:t>分钟）</a:t>
            </a:r>
          </a:p>
        </p:txBody>
      </p:sp>
      <p:sp>
        <p:nvSpPr>
          <p:cNvPr id="16387" name="Rectangle 3"/>
          <p:cNvSpPr>
            <a:spLocks noGrp="1" noChangeArrowheads="1"/>
          </p:cNvSpPr>
          <p:nvPr>
            <p:ph idx="1"/>
          </p:nvPr>
        </p:nvSpPr>
        <p:spPr/>
        <p:txBody>
          <a:bodyPr/>
          <a:lstStyle/>
          <a:p>
            <a:pPr eaLnBrk="1" hangingPunct="1"/>
            <a:r>
              <a:rPr lang="zh-CN" altLang="en-US" smtClean="0">
                <a:ea typeface="宋体" charset="-122"/>
              </a:rPr>
              <a:t>如何具体实现</a:t>
            </a:r>
          </a:p>
          <a:p>
            <a:pPr eaLnBrk="1" hangingPunct="1"/>
            <a:r>
              <a:rPr lang="zh-CN" altLang="en-US" smtClean="0">
                <a:ea typeface="宋体" charset="-122"/>
              </a:rPr>
              <a:t>这种模拟效果有哪些问题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200" smtClean="0">
                <a:ea typeface="宋体" charset="-122"/>
              </a:rPr>
              <a:t>Ragdolls </a:t>
            </a:r>
          </a:p>
        </p:txBody>
      </p:sp>
      <p:sp>
        <p:nvSpPr>
          <p:cNvPr id="17411"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9" y="1514475"/>
            <a:ext cx="39719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smtClean="0">
                <a:ea typeface="宋体" charset="-122"/>
              </a:rPr>
              <a:t>说明</a:t>
            </a:r>
          </a:p>
        </p:txBody>
      </p:sp>
      <p:sp>
        <p:nvSpPr>
          <p:cNvPr id="18435" name="Rectangle 3"/>
          <p:cNvSpPr>
            <a:spLocks noGrp="1" noChangeArrowheads="1"/>
          </p:cNvSpPr>
          <p:nvPr>
            <p:ph idx="1"/>
          </p:nvPr>
        </p:nvSpPr>
        <p:spPr/>
        <p:txBody>
          <a:bodyPr>
            <a:normAutofit fontScale="92500" lnSpcReduction="20000"/>
          </a:bodyPr>
          <a:lstStyle/>
          <a:p>
            <a:pPr eaLnBrk="1" hangingPunct="1"/>
            <a:r>
              <a:rPr lang="zh-CN" altLang="en-US" smtClean="0">
                <a:ea typeface="宋体" charset="-122"/>
              </a:rPr>
              <a:t>经常用来在游戏中表现角色受伤或者死亡等状态</a:t>
            </a:r>
          </a:p>
          <a:p>
            <a:pPr eaLnBrk="1" hangingPunct="1"/>
            <a:r>
              <a:rPr lang="zh-CN" altLang="en-US" smtClean="0">
                <a:ea typeface="宋体" charset="-122"/>
              </a:rPr>
              <a:t>游戏中的策略：</a:t>
            </a:r>
          </a:p>
          <a:p>
            <a:pPr lvl="1" eaLnBrk="1" hangingPunct="1"/>
            <a:r>
              <a:rPr lang="zh-CN" altLang="en-US" smtClean="0">
                <a:ea typeface="宋体" charset="-122"/>
              </a:rPr>
              <a:t>使用骨骼和适当的质量定义角色</a:t>
            </a:r>
          </a:p>
          <a:p>
            <a:pPr lvl="1" eaLnBrk="1" hangingPunct="1"/>
            <a:r>
              <a:rPr lang="zh-CN" altLang="en-US" smtClean="0">
                <a:ea typeface="宋体" charset="-122"/>
              </a:rPr>
              <a:t>一般情况下关闭物理仿真，让角色来播放事先编辑好的动画</a:t>
            </a:r>
          </a:p>
          <a:p>
            <a:pPr lvl="1" eaLnBrk="1" hangingPunct="1"/>
            <a:r>
              <a:rPr lang="zh-CN" altLang="en-US" smtClean="0">
                <a:ea typeface="宋体" charset="-122"/>
              </a:rPr>
              <a:t>在必要的时候关闭动画控制，让角色在</a:t>
            </a:r>
            <a:r>
              <a:rPr lang="en-US" altLang="zh-CN" smtClean="0">
                <a:ea typeface="宋体" charset="-122"/>
              </a:rPr>
              <a:t>Ragdoll</a:t>
            </a:r>
            <a:r>
              <a:rPr lang="zh-CN" altLang="en-US" smtClean="0">
                <a:ea typeface="宋体" charset="-122"/>
              </a:rPr>
              <a:t>物理仿真下运行</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zh-CN" smtClean="0">
              <a:ea typeface="宋体" charset="-122"/>
            </a:endParaRPr>
          </a:p>
        </p:txBody>
      </p:sp>
      <p:sp>
        <p:nvSpPr>
          <p:cNvPr id="19459"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342900"/>
            <a:ext cx="3275013" cy="472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200" smtClean="0">
                <a:ea typeface="宋体" charset="-122"/>
              </a:rPr>
              <a:t>思考并练习（</a:t>
            </a:r>
            <a:r>
              <a:rPr lang="en-US" altLang="zh-CN" sz="3200" smtClean="0">
                <a:ea typeface="宋体" charset="-122"/>
              </a:rPr>
              <a:t>20</a:t>
            </a:r>
            <a:r>
              <a:rPr lang="zh-CN" altLang="en-US" sz="3200" smtClean="0">
                <a:ea typeface="宋体" charset="-122"/>
              </a:rPr>
              <a:t>分钟）</a:t>
            </a:r>
          </a:p>
        </p:txBody>
      </p:sp>
      <p:sp>
        <p:nvSpPr>
          <p:cNvPr id="20483" name="Rectangle 3"/>
          <p:cNvSpPr>
            <a:spLocks noGrp="1" noChangeArrowheads="1"/>
          </p:cNvSpPr>
          <p:nvPr>
            <p:ph idx="1"/>
          </p:nvPr>
        </p:nvSpPr>
        <p:spPr/>
        <p:txBody>
          <a:bodyPr/>
          <a:lstStyle/>
          <a:p>
            <a:pPr eaLnBrk="1" hangingPunct="1"/>
            <a:r>
              <a:rPr lang="zh-CN" altLang="en-US" smtClean="0">
                <a:ea typeface="宋体" charset="-122"/>
              </a:rPr>
              <a:t>如何具体实现</a:t>
            </a:r>
          </a:p>
          <a:p>
            <a:pPr eaLnBrk="1" hangingPunct="1"/>
            <a:r>
              <a:rPr lang="zh-CN" altLang="en-US" smtClean="0">
                <a:ea typeface="宋体" charset="-122"/>
              </a:rPr>
              <a:t>如何将实现不同的骨骼</a:t>
            </a:r>
          </a:p>
          <a:p>
            <a:pPr eaLnBrk="1" hangingPunct="1"/>
            <a:endParaRPr lang="en-US" altLang="zh-CN" smtClean="0">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3200" smtClean="0">
                <a:ea typeface="宋体" charset="-122"/>
              </a:rPr>
              <a:t>Gears </a:t>
            </a:r>
          </a:p>
        </p:txBody>
      </p:sp>
      <p:sp>
        <p:nvSpPr>
          <p:cNvPr id="21507"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971550"/>
            <a:ext cx="4648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200" smtClean="0">
                <a:ea typeface="宋体" charset="-122"/>
              </a:rPr>
              <a:t>回顾</a:t>
            </a:r>
          </a:p>
        </p:txBody>
      </p:sp>
      <p:sp>
        <p:nvSpPr>
          <p:cNvPr id="4099" name="Rectangle 3"/>
          <p:cNvSpPr>
            <a:spLocks noGrp="1" noChangeArrowheads="1"/>
          </p:cNvSpPr>
          <p:nvPr>
            <p:ph idx="1"/>
          </p:nvPr>
        </p:nvSpPr>
        <p:spPr/>
        <p:txBody>
          <a:bodyPr>
            <a:normAutofit lnSpcReduction="10000"/>
          </a:bodyPr>
          <a:lstStyle/>
          <a:p>
            <a:pPr eaLnBrk="1" hangingPunct="1"/>
            <a:r>
              <a:rPr lang="zh-CN" altLang="en-US" b="1" dirty="0" smtClean="0">
                <a:ea typeface="宋体" charset="-122"/>
              </a:rPr>
              <a:t>刚体</a:t>
            </a:r>
          </a:p>
          <a:p>
            <a:pPr eaLnBrk="1" hangingPunct="1"/>
            <a:r>
              <a:rPr lang="en-US" altLang="zh-CN" b="1" dirty="0" smtClean="0">
                <a:ea typeface="宋体" charset="-122"/>
              </a:rPr>
              <a:t>Joint</a:t>
            </a:r>
          </a:p>
          <a:p>
            <a:pPr eaLnBrk="1" hangingPunct="1"/>
            <a:r>
              <a:rPr lang="en-US" altLang="zh-CN" dirty="0" smtClean="0">
                <a:ea typeface="宋体" charset="-122"/>
              </a:rPr>
              <a:t>User Report</a:t>
            </a:r>
          </a:p>
          <a:p>
            <a:pPr eaLnBrk="1" hangingPunct="1"/>
            <a:endParaRPr lang="en-US" altLang="zh-CN" dirty="0" smtClean="0">
              <a:ea typeface="宋体" charset="-122"/>
            </a:endParaRPr>
          </a:p>
          <a:p>
            <a:pPr eaLnBrk="1" hangingPunct="1"/>
            <a:r>
              <a:rPr lang="zh-CN" altLang="en-US" dirty="0" smtClean="0">
                <a:ea typeface="宋体" charset="-122"/>
              </a:rPr>
              <a:t>它们是</a:t>
            </a:r>
            <a:r>
              <a:rPr lang="en-US" altLang="zh-CN" dirty="0" smtClean="0">
                <a:ea typeface="宋体" charset="-122"/>
              </a:rPr>
              <a:t>PhysX</a:t>
            </a:r>
            <a:r>
              <a:rPr lang="zh-CN" altLang="en-US" dirty="0" smtClean="0">
                <a:ea typeface="宋体" charset="-122"/>
              </a:rPr>
              <a:t>物理引擎的基础</a:t>
            </a:r>
          </a:p>
          <a:p>
            <a:pPr eaLnBrk="1" hangingPunct="1"/>
            <a:r>
              <a:rPr lang="zh-CN" altLang="en-US" dirty="0" smtClean="0">
                <a:ea typeface="宋体" charset="-122"/>
              </a:rPr>
              <a:t>本章将使用它们来创造大范围物理效果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200" smtClean="0">
                <a:ea typeface="宋体" charset="-122"/>
              </a:rPr>
              <a:t>如何构造</a:t>
            </a:r>
          </a:p>
        </p:txBody>
      </p:sp>
      <p:sp>
        <p:nvSpPr>
          <p:cNvPr id="22531" name="Rectangle 3"/>
          <p:cNvSpPr>
            <a:spLocks noGrp="1" noChangeArrowheads="1"/>
          </p:cNvSpPr>
          <p:nvPr>
            <p:ph idx="1"/>
          </p:nvPr>
        </p:nvSpPr>
        <p:spPr/>
        <p:txBody>
          <a:bodyPr/>
          <a:lstStyle/>
          <a:p>
            <a:pPr eaLnBrk="1" hangingPunct="1"/>
            <a:r>
              <a:rPr lang="zh-CN" altLang="en-US" smtClean="0">
                <a:ea typeface="宋体" charset="-122"/>
              </a:rPr>
              <a:t>齿轮的中心部分是一个</a:t>
            </a:r>
            <a:r>
              <a:rPr lang="en-US" altLang="zh-CN" smtClean="0">
                <a:ea typeface="宋体" charset="-122"/>
              </a:rPr>
              <a:t>convex shape</a:t>
            </a:r>
            <a:r>
              <a:rPr lang="zh-CN" altLang="en-US" smtClean="0">
                <a:ea typeface="宋体" charset="-122"/>
              </a:rPr>
              <a:t>，齿部分是</a:t>
            </a:r>
            <a:r>
              <a:rPr lang="en-US" altLang="zh-CN" smtClean="0">
                <a:ea typeface="宋体" charset="-122"/>
              </a:rPr>
              <a:t>box shape</a:t>
            </a:r>
          </a:p>
          <a:p>
            <a:pPr eaLnBrk="1" hangingPunct="1"/>
            <a:r>
              <a:rPr lang="zh-CN" altLang="en-US" smtClean="0">
                <a:ea typeface="宋体" charset="-122"/>
              </a:rPr>
              <a:t>一个齿轮是由一个中心部分和多个齿构成的多</a:t>
            </a:r>
            <a:r>
              <a:rPr lang="en-US" altLang="zh-CN" smtClean="0">
                <a:ea typeface="宋体" charset="-122"/>
              </a:rPr>
              <a:t>shape</a:t>
            </a:r>
            <a:r>
              <a:rPr lang="zh-CN" altLang="en-US" smtClean="0">
                <a:ea typeface="宋体" charset="-122"/>
              </a:rPr>
              <a:t>的</a:t>
            </a:r>
            <a:r>
              <a:rPr lang="en-US" altLang="zh-CN" smtClean="0">
                <a:ea typeface="宋体" charset="-122"/>
              </a:rPr>
              <a:t>actor</a:t>
            </a:r>
          </a:p>
          <a:p>
            <a:pPr eaLnBrk="1" hangingPunct="1"/>
            <a:r>
              <a:rPr lang="zh-CN" altLang="en-US" smtClean="0">
                <a:ea typeface="宋体" charset="-122"/>
              </a:rPr>
              <a:t>齿轮通过一个</a:t>
            </a:r>
            <a:r>
              <a:rPr lang="en-US" altLang="zh-CN" smtClean="0">
                <a:ea typeface="宋体" charset="-122"/>
              </a:rPr>
              <a:t>revolute </a:t>
            </a:r>
            <a:r>
              <a:rPr lang="zh-CN" altLang="en-US" smtClean="0">
                <a:ea typeface="宋体" charset="-122"/>
              </a:rPr>
              <a:t>型的</a:t>
            </a:r>
            <a:r>
              <a:rPr lang="en-US" altLang="zh-CN" smtClean="0">
                <a:ea typeface="宋体" charset="-122"/>
              </a:rPr>
              <a:t>joint</a:t>
            </a:r>
            <a:r>
              <a:rPr lang="zh-CN" altLang="en-US" smtClean="0">
                <a:ea typeface="宋体" charset="-122"/>
              </a:rPr>
              <a:t>和世界相连</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宋体" charset="-122"/>
              </a:rPr>
              <a:t>Gears and Belt</a:t>
            </a:r>
          </a:p>
        </p:txBody>
      </p:sp>
      <p:sp>
        <p:nvSpPr>
          <p:cNvPr id="23555" name="Rectangle 3"/>
          <p:cNvSpPr>
            <a:spLocks noGrp="1" noChangeArrowheads="1"/>
          </p:cNvSpPr>
          <p:nvPr>
            <p:ph idx="1"/>
          </p:nvPr>
        </p:nvSpPr>
        <p:spPr>
          <a:xfrm>
            <a:off x="304800" y="1371600"/>
            <a:ext cx="4419600" cy="3371850"/>
          </a:xfrm>
        </p:spPr>
        <p:txBody>
          <a:bodyPr>
            <a:normAutofit fontScale="85000" lnSpcReduction="10000"/>
          </a:bodyPr>
          <a:lstStyle/>
          <a:p>
            <a:pPr eaLnBrk="1" hangingPunct="1"/>
            <a:r>
              <a:rPr lang="zh-CN" altLang="en-US" smtClean="0">
                <a:ea typeface="宋体" charset="-122"/>
              </a:rPr>
              <a:t>对于上一小节进行了修改</a:t>
            </a:r>
          </a:p>
          <a:p>
            <a:pPr eaLnBrk="1" hangingPunct="1"/>
            <a:r>
              <a:rPr lang="zh-CN" altLang="en-US" smtClean="0">
                <a:ea typeface="宋体" charset="-122"/>
              </a:rPr>
              <a:t>在</a:t>
            </a:r>
            <a:r>
              <a:rPr lang="en-US" altLang="zh-CN" smtClean="0">
                <a:ea typeface="宋体" charset="-122"/>
              </a:rPr>
              <a:t>InitNx</a:t>
            </a:r>
            <a:r>
              <a:rPr lang="zh-CN" altLang="en-US" smtClean="0">
                <a:ea typeface="宋体" charset="-122"/>
              </a:rPr>
              <a:t>函数中，构造两个轮子，使用圆柱并且使用</a:t>
            </a:r>
            <a:r>
              <a:rPr lang="en-US" altLang="zh-CN" smtClean="0">
                <a:ea typeface="宋体" charset="-122"/>
              </a:rPr>
              <a:t>box</a:t>
            </a:r>
            <a:r>
              <a:rPr lang="zh-CN" altLang="en-US" smtClean="0">
                <a:ea typeface="宋体" charset="-122"/>
              </a:rPr>
              <a:t>来模拟齿轮</a:t>
            </a:r>
          </a:p>
          <a:p>
            <a:pPr eaLnBrk="1" hangingPunct="1"/>
            <a:r>
              <a:rPr lang="zh-CN" altLang="en-US" smtClean="0">
                <a:ea typeface="宋体" charset="-122"/>
              </a:rPr>
              <a:t>使用多个门扇性</a:t>
            </a:r>
            <a:r>
              <a:rPr lang="en-US" altLang="zh-CN" smtClean="0">
                <a:ea typeface="宋体" charset="-122"/>
              </a:rPr>
              <a:t>joint</a:t>
            </a:r>
            <a:r>
              <a:rPr lang="zh-CN" altLang="en-US" smtClean="0">
                <a:ea typeface="宋体" charset="-122"/>
              </a:rPr>
              <a:t>组成的履带来连接两个轮子</a:t>
            </a:r>
          </a:p>
          <a:p>
            <a:pPr eaLnBrk="1" hangingPunct="1"/>
            <a:r>
              <a:rPr lang="zh-CN" altLang="en-US" smtClean="0">
                <a:ea typeface="宋体" charset="-122"/>
              </a:rPr>
              <a:t>齿轮正好卡住履带</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43051"/>
            <a:ext cx="4057650" cy="1878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3200" smtClean="0">
                <a:ea typeface="宋体" charset="-122"/>
              </a:rPr>
              <a:t>Tank </a:t>
            </a:r>
          </a:p>
        </p:txBody>
      </p:sp>
      <p:sp>
        <p:nvSpPr>
          <p:cNvPr id="24579"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4" y="1532335"/>
            <a:ext cx="4410075" cy="2078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ea typeface="宋体" charset="-122"/>
              </a:rPr>
              <a:t>原理</a:t>
            </a:r>
          </a:p>
        </p:txBody>
      </p:sp>
      <p:sp>
        <p:nvSpPr>
          <p:cNvPr id="25603" name="Rectangle 3"/>
          <p:cNvSpPr>
            <a:spLocks noGrp="1" noChangeArrowheads="1"/>
          </p:cNvSpPr>
          <p:nvPr>
            <p:ph idx="1"/>
          </p:nvPr>
        </p:nvSpPr>
        <p:spPr/>
        <p:txBody>
          <a:bodyPr>
            <a:normAutofit lnSpcReduction="10000"/>
          </a:bodyPr>
          <a:lstStyle/>
          <a:p>
            <a:pPr eaLnBrk="1" hangingPunct="1"/>
            <a:r>
              <a:rPr lang="zh-CN" altLang="en-US" smtClean="0">
                <a:ea typeface="宋体" charset="-122"/>
              </a:rPr>
              <a:t>是前面几节的合成</a:t>
            </a:r>
          </a:p>
          <a:p>
            <a:pPr eaLnBrk="1" hangingPunct="1"/>
            <a:r>
              <a:rPr lang="zh-CN" altLang="en-US" smtClean="0">
                <a:ea typeface="宋体" charset="-122"/>
              </a:rPr>
              <a:t>构造了两个类： </a:t>
            </a:r>
            <a:r>
              <a:rPr lang="en-US" altLang="zh-CN" smtClean="0">
                <a:ea typeface="宋体" charset="-122"/>
              </a:rPr>
              <a:t>class Tread </a:t>
            </a:r>
            <a:r>
              <a:rPr lang="zh-CN" altLang="en-US" smtClean="0">
                <a:ea typeface="宋体" charset="-122"/>
              </a:rPr>
              <a:t>和</a:t>
            </a:r>
            <a:r>
              <a:rPr lang="en-US" altLang="zh-CN" smtClean="0">
                <a:ea typeface="宋体" charset="-122"/>
              </a:rPr>
              <a:t>class Tank </a:t>
            </a:r>
          </a:p>
          <a:p>
            <a:pPr lvl="1" eaLnBrk="1" hangingPunct="1"/>
            <a:r>
              <a:rPr lang="zh-CN" altLang="en-US" smtClean="0">
                <a:ea typeface="宋体" charset="-122"/>
              </a:rPr>
              <a:t>前者是上一节的修改</a:t>
            </a:r>
          </a:p>
          <a:p>
            <a:pPr lvl="1" eaLnBrk="1" hangingPunct="1"/>
            <a:r>
              <a:rPr lang="zh-CN" altLang="en-US" smtClean="0">
                <a:ea typeface="宋体" charset="-122"/>
              </a:rPr>
              <a:t>后者由两个履带、底盘、炮塔和炮筒组成</a:t>
            </a:r>
          </a:p>
          <a:p>
            <a:pPr lvl="2" eaLnBrk="1" hangingPunct="1"/>
            <a:r>
              <a:rPr lang="zh-CN" altLang="en-US" smtClean="0">
                <a:ea typeface="宋体" charset="-122"/>
              </a:rPr>
              <a:t>底盘用两个</a:t>
            </a:r>
            <a:r>
              <a:rPr lang="en-US" altLang="zh-CN" smtClean="0">
                <a:ea typeface="宋体" charset="-122"/>
              </a:rPr>
              <a:t>fixed joint</a:t>
            </a:r>
            <a:r>
              <a:rPr lang="zh-CN" altLang="en-US" smtClean="0">
                <a:ea typeface="宋体" charset="-122"/>
              </a:rPr>
              <a:t>连接履带</a:t>
            </a:r>
          </a:p>
          <a:p>
            <a:pPr lvl="2" eaLnBrk="1" hangingPunct="1"/>
            <a:r>
              <a:rPr lang="zh-CN" altLang="en-US" smtClean="0">
                <a:ea typeface="宋体" charset="-122"/>
              </a:rPr>
              <a:t>炮塔和底盘由门扇型</a:t>
            </a:r>
            <a:r>
              <a:rPr lang="en-US" altLang="zh-CN" smtClean="0">
                <a:ea typeface="宋体" charset="-122"/>
              </a:rPr>
              <a:t>joint</a:t>
            </a:r>
            <a:r>
              <a:rPr lang="zh-CN" altLang="en-US" smtClean="0">
                <a:ea typeface="宋体" charset="-122"/>
              </a:rPr>
              <a:t>连接</a:t>
            </a:r>
          </a:p>
          <a:p>
            <a:pPr lvl="2" eaLnBrk="1" hangingPunct="1"/>
            <a:r>
              <a:rPr lang="zh-CN" altLang="en-US" smtClean="0">
                <a:ea typeface="宋体" charset="-122"/>
              </a:rPr>
              <a:t>炮筒和炮塔由门扇型</a:t>
            </a:r>
            <a:r>
              <a:rPr lang="en-US" altLang="zh-CN" smtClean="0">
                <a:ea typeface="宋体" charset="-122"/>
              </a:rPr>
              <a:t>joint</a:t>
            </a:r>
            <a:r>
              <a:rPr lang="zh-CN" altLang="en-US" smtClean="0">
                <a:ea typeface="宋体" charset="-122"/>
              </a:rPr>
              <a:t>连接</a:t>
            </a:r>
          </a:p>
          <a:p>
            <a:pPr lvl="1" eaLnBrk="1" hangingPunct="1"/>
            <a:endParaRPr lang="en-US" altLang="zh-CN" smtClean="0">
              <a:ea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200" smtClean="0">
                <a:ea typeface="宋体" charset="-122"/>
              </a:rPr>
              <a:t>Tank</a:t>
            </a:r>
            <a:r>
              <a:rPr lang="zh-CN" altLang="en-US" sz="3200" smtClean="0">
                <a:ea typeface="宋体" charset="-122"/>
              </a:rPr>
              <a:t>发动机</a:t>
            </a:r>
          </a:p>
        </p:txBody>
      </p:sp>
      <p:sp>
        <p:nvSpPr>
          <p:cNvPr id="26627" name="Rectangle 3"/>
          <p:cNvSpPr>
            <a:spLocks noGrp="1" noChangeArrowheads="1"/>
          </p:cNvSpPr>
          <p:nvPr>
            <p:ph idx="1"/>
          </p:nvPr>
        </p:nvSpPr>
        <p:spPr/>
        <p:txBody>
          <a:bodyPr/>
          <a:lstStyle/>
          <a:p>
            <a:pPr eaLnBrk="1" hangingPunct="1"/>
            <a:r>
              <a:rPr lang="zh-CN" altLang="en-US" smtClean="0">
                <a:ea typeface="宋体" charset="-122"/>
              </a:rPr>
              <a:t>使用</a:t>
            </a:r>
            <a:r>
              <a:rPr lang="en-US" altLang="zh-CN" smtClean="0">
                <a:ea typeface="宋体" charset="-122"/>
              </a:rPr>
              <a:t>NxMotorDesc</a:t>
            </a:r>
            <a:r>
              <a:rPr lang="zh-CN" altLang="en-US" smtClean="0">
                <a:ea typeface="宋体" charset="-122"/>
              </a:rPr>
              <a:t>类型来构造</a:t>
            </a:r>
          </a:p>
          <a:p>
            <a:pPr eaLnBrk="1" hangingPunct="1"/>
            <a:r>
              <a:rPr lang="zh-CN" altLang="en-US" smtClean="0">
                <a:ea typeface="宋体" charset="-122"/>
              </a:rPr>
              <a:t>每个履带有一个发动机</a:t>
            </a:r>
          </a:p>
          <a:p>
            <a:pPr eaLnBrk="1" hangingPunct="1"/>
            <a:r>
              <a:rPr lang="zh-CN" altLang="en-US" smtClean="0">
                <a:ea typeface="宋体" charset="-122"/>
              </a:rPr>
              <a:t>通过按键可以为履带设置不同的发动机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200" smtClean="0">
                <a:ea typeface="宋体" charset="-122"/>
              </a:rPr>
              <a:t>思考并练习（</a:t>
            </a:r>
            <a:r>
              <a:rPr lang="en-US" altLang="zh-CN" sz="3200" smtClean="0">
                <a:ea typeface="宋体" charset="-122"/>
              </a:rPr>
              <a:t>20</a:t>
            </a:r>
            <a:r>
              <a:rPr lang="zh-CN" altLang="en-US" sz="3200" smtClean="0">
                <a:ea typeface="宋体" charset="-122"/>
              </a:rPr>
              <a:t>分钟）</a:t>
            </a:r>
          </a:p>
        </p:txBody>
      </p:sp>
      <p:sp>
        <p:nvSpPr>
          <p:cNvPr id="27651" name="Rectangle 3"/>
          <p:cNvSpPr>
            <a:spLocks noGrp="1" noChangeArrowheads="1"/>
          </p:cNvSpPr>
          <p:nvPr>
            <p:ph idx="1"/>
          </p:nvPr>
        </p:nvSpPr>
        <p:spPr/>
        <p:txBody>
          <a:bodyPr/>
          <a:lstStyle/>
          <a:p>
            <a:pPr eaLnBrk="1" hangingPunct="1"/>
            <a:r>
              <a:rPr lang="zh-CN" altLang="en-US" smtClean="0">
                <a:ea typeface="宋体" charset="-122"/>
              </a:rPr>
              <a:t>如何具体实现</a:t>
            </a:r>
          </a:p>
          <a:p>
            <a:pPr eaLnBrk="1" hangingPunct="1"/>
            <a:r>
              <a:rPr lang="zh-CN" altLang="en-US" smtClean="0">
                <a:ea typeface="宋体" charset="-122"/>
              </a:rPr>
              <a:t>如何构造更加复杂的汽车模型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200" smtClean="0">
                <a:ea typeface="宋体" charset="-122"/>
              </a:rPr>
              <a:t>Grass </a:t>
            </a:r>
          </a:p>
        </p:txBody>
      </p:sp>
      <p:sp>
        <p:nvSpPr>
          <p:cNvPr id="28675"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10879"/>
            <a:ext cx="4572000" cy="252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ea typeface="宋体" charset="-122"/>
              </a:rPr>
              <a:t>原理</a:t>
            </a:r>
          </a:p>
        </p:txBody>
      </p:sp>
      <p:sp>
        <p:nvSpPr>
          <p:cNvPr id="29699" name="Rectangle 3"/>
          <p:cNvSpPr>
            <a:spLocks noGrp="1" noChangeArrowheads="1"/>
          </p:cNvSpPr>
          <p:nvPr>
            <p:ph idx="1"/>
          </p:nvPr>
        </p:nvSpPr>
        <p:spPr/>
        <p:txBody>
          <a:bodyPr/>
          <a:lstStyle/>
          <a:p>
            <a:pPr eaLnBrk="1" hangingPunct="1"/>
            <a:r>
              <a:rPr lang="zh-CN" altLang="en-US" smtClean="0">
                <a:ea typeface="宋体" charset="-122"/>
              </a:rPr>
              <a:t>和构造绳子类似</a:t>
            </a:r>
          </a:p>
          <a:p>
            <a:pPr eaLnBrk="1" hangingPunct="1"/>
            <a:r>
              <a:rPr lang="zh-CN" altLang="en-US" smtClean="0">
                <a:ea typeface="宋体" charset="-122"/>
              </a:rPr>
              <a:t>草丛是通过使用球型</a:t>
            </a:r>
            <a:r>
              <a:rPr lang="en-US" altLang="zh-CN" smtClean="0">
                <a:ea typeface="宋体" charset="-122"/>
              </a:rPr>
              <a:t>joint</a:t>
            </a:r>
            <a:r>
              <a:rPr lang="zh-CN" altLang="en-US" smtClean="0">
                <a:ea typeface="宋体" charset="-122"/>
              </a:rPr>
              <a:t>将刚体连接</a:t>
            </a:r>
          </a:p>
          <a:p>
            <a:pPr eaLnBrk="1" hangingPunct="1"/>
            <a:r>
              <a:rPr lang="zh-CN" altLang="en-US" smtClean="0">
                <a:ea typeface="宋体" charset="-122"/>
              </a:rPr>
              <a:t>对球型</a:t>
            </a:r>
            <a:r>
              <a:rPr lang="en-US" altLang="zh-CN" smtClean="0">
                <a:ea typeface="宋体" charset="-122"/>
              </a:rPr>
              <a:t>joint</a:t>
            </a:r>
            <a:r>
              <a:rPr lang="zh-CN" altLang="en-US" smtClean="0">
                <a:ea typeface="宋体" charset="-122"/>
              </a:rPr>
              <a:t>施加一些约束以及阻尼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200" smtClean="0">
                <a:ea typeface="宋体" charset="-122"/>
              </a:rPr>
              <a:t>思考并练习（</a:t>
            </a:r>
            <a:r>
              <a:rPr lang="en-US" altLang="zh-CN" sz="3200" smtClean="0">
                <a:ea typeface="宋体" charset="-122"/>
              </a:rPr>
              <a:t>30</a:t>
            </a:r>
            <a:r>
              <a:rPr lang="zh-CN" altLang="en-US" sz="3200" smtClean="0">
                <a:ea typeface="宋体" charset="-122"/>
              </a:rPr>
              <a:t>分钟）</a:t>
            </a:r>
          </a:p>
        </p:txBody>
      </p:sp>
      <p:sp>
        <p:nvSpPr>
          <p:cNvPr id="30723" name="Rectangle 3"/>
          <p:cNvSpPr>
            <a:spLocks noGrp="1" noChangeArrowheads="1"/>
          </p:cNvSpPr>
          <p:nvPr>
            <p:ph idx="1"/>
          </p:nvPr>
        </p:nvSpPr>
        <p:spPr/>
        <p:txBody>
          <a:bodyPr/>
          <a:lstStyle/>
          <a:p>
            <a:pPr eaLnBrk="1" hangingPunct="1"/>
            <a:r>
              <a:rPr lang="zh-CN" altLang="en-US" smtClean="0">
                <a:ea typeface="宋体" charset="-122"/>
              </a:rPr>
              <a:t>如何具体实现</a:t>
            </a:r>
          </a:p>
          <a:p>
            <a:pPr eaLnBrk="1" hangingPunct="1"/>
            <a:r>
              <a:rPr lang="zh-CN" altLang="en-US" smtClean="0">
                <a:ea typeface="宋体" charset="-122"/>
              </a:rPr>
              <a:t>如何将颜色进行修改，以便模拟更加真实的草丛</a:t>
            </a:r>
          </a:p>
          <a:p>
            <a:pPr eaLnBrk="1" hangingPunct="1"/>
            <a:r>
              <a:rPr lang="zh-CN" altLang="en-US" smtClean="0">
                <a:ea typeface="宋体" charset="-122"/>
              </a:rPr>
              <a:t>如何结合渲染来构造更加真实的场景</a:t>
            </a:r>
          </a:p>
          <a:p>
            <a:pPr lvl="1" eaLnBrk="1" hangingPunct="1"/>
            <a:r>
              <a:rPr lang="zh-CN" altLang="en-US" smtClean="0">
                <a:ea typeface="宋体" charset="-122"/>
              </a:rPr>
              <a:t>渲染采用模型的方式</a:t>
            </a:r>
          </a:p>
          <a:p>
            <a:pPr lvl="1" eaLnBrk="1" hangingPunct="1"/>
            <a:r>
              <a:rPr lang="zh-CN" altLang="en-US" smtClean="0">
                <a:ea typeface="宋体" charset="-122"/>
              </a:rPr>
              <a:t>其位置属性由</a:t>
            </a:r>
            <a:r>
              <a:rPr lang="en-US" altLang="zh-CN" smtClean="0">
                <a:ea typeface="宋体" charset="-122"/>
              </a:rPr>
              <a:t>physx</a:t>
            </a:r>
            <a:r>
              <a:rPr lang="zh-CN" altLang="en-US" smtClean="0">
                <a:ea typeface="宋体" charset="-122"/>
              </a:rPr>
              <a:t>决定</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200" smtClean="0">
                <a:ea typeface="宋体" charset="-122"/>
              </a:rPr>
              <a:t>Articulated Truck </a:t>
            </a:r>
          </a:p>
        </p:txBody>
      </p:sp>
      <p:sp>
        <p:nvSpPr>
          <p:cNvPr id="31747"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332310"/>
            <a:ext cx="3810000" cy="247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smtClean="0">
                <a:ea typeface="宋体" charset="-122"/>
              </a:rPr>
              <a:t>Aggregates</a:t>
            </a:r>
            <a:endParaRPr lang="zh-CN" altLang="en-US" smtClean="0">
              <a:ea typeface="宋体" charset="-122"/>
            </a:endParaRPr>
          </a:p>
        </p:txBody>
      </p:sp>
      <p:sp>
        <p:nvSpPr>
          <p:cNvPr id="5123" name="内容占位符 2"/>
          <p:cNvSpPr>
            <a:spLocks noGrp="1"/>
          </p:cNvSpPr>
          <p:nvPr>
            <p:ph idx="1"/>
          </p:nvPr>
        </p:nvSpPr>
        <p:spPr/>
        <p:txBody>
          <a:bodyPr>
            <a:normAutofit fontScale="85000" lnSpcReduction="20000"/>
          </a:bodyPr>
          <a:lstStyle/>
          <a:p>
            <a:pPr eaLnBrk="1" hangingPunct="1"/>
            <a:r>
              <a:rPr lang="en-US" altLang="zh-CN" smtClean="0">
                <a:ea typeface="宋体" charset="-122"/>
              </a:rPr>
              <a:t>An aggregate is a collection of actors</a:t>
            </a:r>
          </a:p>
          <a:p>
            <a:pPr eaLnBrk="1" hangingPunct="1"/>
            <a:r>
              <a:rPr lang="en-US" altLang="zh-CN" smtClean="0">
                <a:ea typeface="宋体" charset="-122"/>
              </a:rPr>
              <a:t>do not provide extra simulation or query features</a:t>
            </a:r>
          </a:p>
          <a:p>
            <a:pPr eaLnBrk="1" hangingPunct="1"/>
            <a:r>
              <a:rPr lang="en-US" altLang="zh-CN" smtClean="0">
                <a:ea typeface="宋体" charset="-122"/>
              </a:rPr>
              <a:t>allow you to tell the SDK that a set of actors will be clustered together</a:t>
            </a:r>
          </a:p>
          <a:p>
            <a:pPr lvl="1" eaLnBrk="1" hangingPunct="1"/>
            <a:r>
              <a:rPr lang="en-US" altLang="zh-CN" smtClean="0">
                <a:ea typeface="宋体" charset="-122"/>
              </a:rPr>
              <a:t>allows the SDK to optimize its spatial data operations</a:t>
            </a:r>
          </a:p>
          <a:p>
            <a:pPr lvl="1" eaLnBrk="1" hangingPunct="1"/>
            <a:r>
              <a:rPr lang="en-US" altLang="zh-CN" smtClean="0">
                <a:ea typeface="宋体" charset="-122"/>
              </a:rPr>
              <a:t>Ragdoll</a:t>
            </a:r>
          </a:p>
          <a:p>
            <a:pPr lvl="2" eaLnBrk="1" hangingPunct="1"/>
            <a:r>
              <a:rPr lang="en-US" altLang="zh-CN" smtClean="0">
                <a:ea typeface="宋体" charset="-122"/>
              </a:rPr>
              <a:t>It is typically more efficient to represent the rag doll in the broad phase as a single entity, and do internal collisions in a second pass if necessary.</a:t>
            </a:r>
            <a:endParaRPr lang="zh-CN" altLang="en-US" smtClean="0">
              <a:ea typeface="宋体"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ea typeface="宋体" charset="-122"/>
              </a:rPr>
              <a:t>原理</a:t>
            </a:r>
          </a:p>
        </p:txBody>
      </p:sp>
      <p:sp>
        <p:nvSpPr>
          <p:cNvPr id="32771" name="Rectangle 3"/>
          <p:cNvSpPr>
            <a:spLocks noGrp="1" noChangeArrowheads="1"/>
          </p:cNvSpPr>
          <p:nvPr>
            <p:ph idx="1"/>
          </p:nvPr>
        </p:nvSpPr>
        <p:spPr/>
        <p:txBody>
          <a:bodyPr>
            <a:normAutofit fontScale="92500" lnSpcReduction="10000"/>
          </a:bodyPr>
          <a:lstStyle/>
          <a:p>
            <a:pPr eaLnBrk="1" hangingPunct="1"/>
            <a:r>
              <a:rPr lang="zh-CN" altLang="en-US" smtClean="0">
                <a:ea typeface="宋体" charset="-122"/>
              </a:rPr>
              <a:t>本课要构造铰链式的卡车</a:t>
            </a:r>
          </a:p>
          <a:p>
            <a:pPr eaLnBrk="1" hangingPunct="1"/>
            <a:r>
              <a:rPr lang="zh-CN" altLang="en-US" smtClean="0">
                <a:ea typeface="宋体" charset="-122"/>
              </a:rPr>
              <a:t>由车头和车厢组成</a:t>
            </a:r>
          </a:p>
          <a:p>
            <a:pPr eaLnBrk="1" hangingPunct="1"/>
            <a:r>
              <a:rPr lang="zh-CN" altLang="en-US" smtClean="0">
                <a:ea typeface="宋体" charset="-122"/>
              </a:rPr>
              <a:t>车头和车厢通过门扇型</a:t>
            </a:r>
            <a:r>
              <a:rPr lang="en-US" altLang="zh-CN" smtClean="0">
                <a:ea typeface="宋体" charset="-122"/>
              </a:rPr>
              <a:t>joint</a:t>
            </a:r>
            <a:r>
              <a:rPr lang="zh-CN" altLang="en-US" smtClean="0">
                <a:ea typeface="宋体" charset="-122"/>
              </a:rPr>
              <a:t>连接</a:t>
            </a:r>
          </a:p>
          <a:p>
            <a:pPr eaLnBrk="1" hangingPunct="1"/>
            <a:r>
              <a:rPr lang="zh-CN" altLang="en-US" smtClean="0">
                <a:ea typeface="宋体" charset="-122"/>
              </a:rPr>
              <a:t>每个轮子用门扇型</a:t>
            </a:r>
            <a:r>
              <a:rPr lang="en-US" altLang="zh-CN" smtClean="0">
                <a:ea typeface="宋体" charset="-122"/>
              </a:rPr>
              <a:t>joint</a:t>
            </a:r>
            <a:r>
              <a:rPr lang="zh-CN" altLang="en-US" smtClean="0">
                <a:ea typeface="宋体" charset="-122"/>
              </a:rPr>
              <a:t>连接到没有形状的翻滚轴上</a:t>
            </a:r>
          </a:p>
          <a:p>
            <a:pPr eaLnBrk="1" hangingPunct="1"/>
            <a:r>
              <a:rPr lang="zh-CN" altLang="en-US" smtClean="0">
                <a:ea typeface="宋体" charset="-122"/>
              </a:rPr>
              <a:t>翻滚轴通过棱形</a:t>
            </a:r>
            <a:r>
              <a:rPr lang="en-US" altLang="zh-CN" smtClean="0">
                <a:ea typeface="宋体" charset="-122"/>
              </a:rPr>
              <a:t>joint</a:t>
            </a:r>
            <a:r>
              <a:rPr lang="zh-CN" altLang="en-US" smtClean="0">
                <a:ea typeface="宋体" charset="-122"/>
              </a:rPr>
              <a:t>和车身连接，并且使用了弹性模拟悬挂</a:t>
            </a:r>
          </a:p>
          <a:p>
            <a:pPr eaLnBrk="1" hangingPunct="1"/>
            <a:endParaRPr lang="en-US" altLang="zh-CN" smtClean="0">
              <a:ea typeface="宋体"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3200" smtClean="0">
                <a:ea typeface="宋体" charset="-122"/>
              </a:rPr>
              <a:t>思考并练习（</a:t>
            </a:r>
            <a:r>
              <a:rPr lang="en-US" altLang="zh-CN" sz="3200" smtClean="0">
                <a:ea typeface="宋体" charset="-122"/>
              </a:rPr>
              <a:t>20</a:t>
            </a:r>
            <a:r>
              <a:rPr lang="zh-CN" altLang="en-US" sz="3200" smtClean="0">
                <a:ea typeface="宋体" charset="-122"/>
              </a:rPr>
              <a:t>分钟）</a:t>
            </a:r>
          </a:p>
        </p:txBody>
      </p:sp>
      <p:sp>
        <p:nvSpPr>
          <p:cNvPr id="33795" name="Rectangle 3"/>
          <p:cNvSpPr>
            <a:spLocks noGrp="1" noChangeArrowheads="1"/>
          </p:cNvSpPr>
          <p:nvPr>
            <p:ph idx="1"/>
          </p:nvPr>
        </p:nvSpPr>
        <p:spPr/>
        <p:txBody>
          <a:bodyPr/>
          <a:lstStyle/>
          <a:p>
            <a:pPr eaLnBrk="1" hangingPunct="1"/>
            <a:r>
              <a:rPr lang="zh-CN" altLang="en-US" smtClean="0">
                <a:ea typeface="宋体" charset="-122"/>
              </a:rPr>
              <a:t>如何具体实现</a:t>
            </a:r>
          </a:p>
          <a:p>
            <a:pPr eaLnBrk="1" hangingPunct="1"/>
            <a:r>
              <a:rPr lang="zh-CN" altLang="en-US" smtClean="0">
                <a:ea typeface="宋体" charset="-122"/>
              </a:rPr>
              <a:t>卡车的动力系统</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3200" smtClean="0">
                <a:ea typeface="宋体" charset="-122"/>
              </a:rPr>
              <a:t>粒子系统</a:t>
            </a:r>
          </a:p>
        </p:txBody>
      </p:sp>
      <p:sp>
        <p:nvSpPr>
          <p:cNvPr id="34819"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978694"/>
            <a:ext cx="4591050" cy="318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charset="-122"/>
              </a:rPr>
              <a:t>原理</a:t>
            </a:r>
          </a:p>
        </p:txBody>
      </p:sp>
      <p:sp>
        <p:nvSpPr>
          <p:cNvPr id="35843" name="Rectangle 3"/>
          <p:cNvSpPr>
            <a:spLocks noGrp="1" noChangeArrowheads="1"/>
          </p:cNvSpPr>
          <p:nvPr>
            <p:ph idx="1"/>
          </p:nvPr>
        </p:nvSpPr>
        <p:spPr/>
        <p:txBody>
          <a:bodyPr/>
          <a:lstStyle/>
          <a:p>
            <a:pPr eaLnBrk="1" hangingPunct="1"/>
            <a:r>
              <a:rPr lang="zh-CN" altLang="en-US" smtClean="0">
                <a:ea typeface="宋体" charset="-122"/>
              </a:rPr>
              <a:t>学习如何构造粒子系统发射器</a:t>
            </a:r>
          </a:p>
          <a:p>
            <a:pPr eaLnBrk="1" hangingPunct="1"/>
            <a:r>
              <a:rPr lang="zh-CN" altLang="en-US" smtClean="0">
                <a:ea typeface="宋体" charset="-122"/>
              </a:rPr>
              <a:t>每帧生成新的粒子</a:t>
            </a:r>
          </a:p>
          <a:p>
            <a:pPr eaLnBrk="1" hangingPunct="1"/>
            <a:r>
              <a:rPr lang="zh-CN" altLang="en-US" smtClean="0">
                <a:ea typeface="宋体" charset="-122"/>
              </a:rPr>
              <a:t>每帧更新粒子的状态</a:t>
            </a:r>
          </a:p>
          <a:p>
            <a:pPr eaLnBrk="1" hangingPunct="1"/>
            <a:r>
              <a:rPr lang="zh-CN" altLang="en-US" smtClean="0">
                <a:ea typeface="宋体" charset="-122"/>
              </a:rPr>
              <a:t>生成的粒子被归类到同一个组中，而这个组内的成员没有碰撞</a:t>
            </a:r>
          </a:p>
          <a:p>
            <a:pPr eaLnBrk="1" hangingPunct="1"/>
            <a:endParaRPr lang="en-US" altLang="zh-CN" smtClean="0">
              <a:ea typeface="宋体"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3200" smtClean="0">
                <a:ea typeface="宋体" charset="-122"/>
              </a:rPr>
              <a:t>思考并练习（重点）</a:t>
            </a:r>
            <a:r>
              <a:rPr lang="en-US" altLang="zh-CN" sz="3200" smtClean="0">
                <a:ea typeface="宋体" charset="-122"/>
              </a:rPr>
              <a:t>30</a:t>
            </a:r>
            <a:r>
              <a:rPr lang="zh-CN" altLang="en-US" sz="3200" smtClean="0">
                <a:ea typeface="宋体" charset="-122"/>
              </a:rPr>
              <a:t>分钟</a:t>
            </a:r>
          </a:p>
        </p:txBody>
      </p:sp>
      <p:sp>
        <p:nvSpPr>
          <p:cNvPr id="36867" name="Rectangle 3"/>
          <p:cNvSpPr>
            <a:spLocks noGrp="1" noChangeArrowheads="1"/>
          </p:cNvSpPr>
          <p:nvPr>
            <p:ph idx="1"/>
          </p:nvPr>
        </p:nvSpPr>
        <p:spPr/>
        <p:txBody>
          <a:bodyPr/>
          <a:lstStyle/>
          <a:p>
            <a:pPr eaLnBrk="1" hangingPunct="1"/>
            <a:r>
              <a:rPr lang="zh-CN" altLang="en-US" smtClean="0">
                <a:ea typeface="宋体" charset="-122"/>
              </a:rPr>
              <a:t>如何具体实现</a:t>
            </a:r>
          </a:p>
          <a:p>
            <a:pPr eaLnBrk="1" hangingPunct="1"/>
            <a:r>
              <a:rPr lang="zh-CN" altLang="en-US" smtClean="0">
                <a:ea typeface="宋体" charset="-122"/>
              </a:rPr>
              <a:t>结合以前的粒子系统知识</a:t>
            </a:r>
          </a:p>
          <a:p>
            <a:pPr lvl="1" eaLnBrk="1" hangingPunct="1"/>
            <a:r>
              <a:rPr lang="zh-CN" altLang="en-US" smtClean="0">
                <a:ea typeface="宋体" charset="-122"/>
              </a:rPr>
              <a:t>构造爆炸、瀑布等其他粒子系统效果</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z="3200" smtClean="0">
                <a:ea typeface="宋体" charset="-122"/>
              </a:rPr>
              <a:t>Fragmenting Objects </a:t>
            </a:r>
          </a:p>
        </p:txBody>
      </p:sp>
      <p:sp>
        <p:nvSpPr>
          <p:cNvPr id="37891"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1346598"/>
            <a:ext cx="3771900" cy="245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ea typeface="宋体" charset="-122"/>
              </a:rPr>
              <a:t>应用</a:t>
            </a:r>
          </a:p>
        </p:txBody>
      </p:sp>
      <p:sp>
        <p:nvSpPr>
          <p:cNvPr id="38915" name="Rectangle 3"/>
          <p:cNvSpPr>
            <a:spLocks noGrp="1" noChangeArrowheads="1"/>
          </p:cNvSpPr>
          <p:nvPr>
            <p:ph idx="1"/>
          </p:nvPr>
        </p:nvSpPr>
        <p:spPr/>
        <p:txBody>
          <a:bodyPr/>
          <a:lstStyle/>
          <a:p>
            <a:pPr eaLnBrk="1" hangingPunct="1"/>
            <a:r>
              <a:rPr lang="zh-CN" altLang="en-US" smtClean="0">
                <a:ea typeface="宋体" charset="-122"/>
              </a:rPr>
              <a:t>很多游戏中有物品的破碎效果</a:t>
            </a:r>
          </a:p>
          <a:p>
            <a:pPr eaLnBrk="1" hangingPunct="1"/>
            <a:r>
              <a:rPr lang="zh-CN" altLang="en-US" smtClean="0">
                <a:ea typeface="宋体" charset="-122"/>
              </a:rPr>
              <a:t>本课学习如何构造由碎片组成的</a:t>
            </a:r>
            <a:r>
              <a:rPr lang="en-US" altLang="zh-CN" smtClean="0">
                <a:ea typeface="宋体" charset="-122"/>
              </a:rPr>
              <a:t>actor</a:t>
            </a:r>
          </a:p>
          <a:p>
            <a:pPr eaLnBrk="1" hangingPunct="1"/>
            <a:r>
              <a:rPr lang="zh-CN" altLang="en-US" smtClean="0">
                <a:ea typeface="宋体" charset="-122"/>
              </a:rPr>
              <a:t>这个</a:t>
            </a:r>
            <a:r>
              <a:rPr lang="en-US" altLang="zh-CN" smtClean="0">
                <a:ea typeface="宋体" charset="-122"/>
              </a:rPr>
              <a:t>actor</a:t>
            </a:r>
            <a:r>
              <a:rPr lang="zh-CN" altLang="en-US" smtClean="0">
                <a:ea typeface="宋体" charset="-122"/>
              </a:rPr>
              <a:t>可以破碎成多个独立的</a:t>
            </a:r>
            <a:r>
              <a:rPr lang="en-US" altLang="zh-CN" smtClean="0">
                <a:ea typeface="宋体" charset="-122"/>
              </a:rPr>
              <a:t>actor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z="3200" smtClean="0">
                <a:ea typeface="宋体" charset="-122"/>
              </a:rPr>
              <a:t>思考并练习（</a:t>
            </a:r>
            <a:r>
              <a:rPr lang="en-US" altLang="zh-CN" sz="3200" smtClean="0">
                <a:ea typeface="宋体" charset="-122"/>
              </a:rPr>
              <a:t>30</a:t>
            </a:r>
            <a:r>
              <a:rPr lang="zh-CN" altLang="en-US" sz="3200" smtClean="0">
                <a:ea typeface="宋体" charset="-122"/>
              </a:rPr>
              <a:t>分钟）</a:t>
            </a:r>
          </a:p>
        </p:txBody>
      </p:sp>
      <p:sp>
        <p:nvSpPr>
          <p:cNvPr id="39939" name="Rectangle 3"/>
          <p:cNvSpPr>
            <a:spLocks noGrp="1" noChangeArrowheads="1"/>
          </p:cNvSpPr>
          <p:nvPr>
            <p:ph idx="1"/>
          </p:nvPr>
        </p:nvSpPr>
        <p:spPr/>
        <p:txBody>
          <a:bodyPr/>
          <a:lstStyle/>
          <a:p>
            <a:pPr eaLnBrk="1" hangingPunct="1"/>
            <a:r>
              <a:rPr lang="zh-CN" altLang="en-US" smtClean="0">
                <a:ea typeface="宋体" charset="-122"/>
              </a:rPr>
              <a:t>如何具体实现</a:t>
            </a:r>
          </a:p>
          <a:p>
            <a:pPr eaLnBrk="1" hangingPunct="1"/>
            <a:r>
              <a:rPr lang="zh-CN" altLang="en-US" smtClean="0">
                <a:ea typeface="宋体" charset="-122"/>
              </a:rPr>
              <a:t>如何构造更加复杂的可破碎</a:t>
            </a:r>
            <a:r>
              <a:rPr lang="en-US" altLang="zh-CN" smtClean="0">
                <a:ea typeface="宋体" charset="-122"/>
              </a:rPr>
              <a:t>actor</a:t>
            </a:r>
          </a:p>
          <a:p>
            <a:pPr lvl="1" eaLnBrk="1" hangingPunct="1"/>
            <a:r>
              <a:rPr lang="zh-CN" altLang="en-US" smtClean="0">
                <a:ea typeface="宋体" charset="-122"/>
              </a:rPr>
              <a:t>由不同类型</a:t>
            </a:r>
            <a:r>
              <a:rPr lang="en-US" altLang="zh-CN" smtClean="0">
                <a:ea typeface="宋体" charset="-122"/>
              </a:rPr>
              <a:t>shape</a:t>
            </a:r>
            <a:r>
              <a:rPr lang="zh-CN" altLang="en-US" smtClean="0">
                <a:ea typeface="宋体" charset="-122"/>
              </a:rPr>
              <a:t>构成</a:t>
            </a:r>
          </a:p>
          <a:p>
            <a:pPr lvl="1" eaLnBrk="1" hangingPunct="1"/>
            <a:r>
              <a:rPr lang="zh-CN" altLang="en-US" smtClean="0">
                <a:ea typeface="宋体" charset="-122"/>
              </a:rPr>
              <a:t>比如布娃娃系统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smtClean="0">
                <a:ea typeface="宋体" charset="-122"/>
              </a:rPr>
              <a:t>Creating an Aggregate</a:t>
            </a:r>
            <a:endParaRPr lang="zh-CN" altLang="en-US" smtClean="0">
              <a:ea typeface="宋体" charset="-122"/>
            </a:endParaRPr>
          </a:p>
        </p:txBody>
      </p:sp>
      <p:sp>
        <p:nvSpPr>
          <p:cNvPr id="6147" name="内容占位符 2"/>
          <p:cNvSpPr>
            <a:spLocks noGrp="1"/>
          </p:cNvSpPr>
          <p:nvPr>
            <p:ph idx="1"/>
          </p:nvPr>
        </p:nvSpPr>
        <p:spPr/>
        <p:txBody>
          <a:bodyPr/>
          <a:lstStyle/>
          <a:p>
            <a:pPr eaLnBrk="1" hangingPunct="1"/>
            <a:endParaRPr lang="zh-CN" altLang="en-US" smtClean="0">
              <a:ea typeface="宋体" charset="-122"/>
            </a:endParaRPr>
          </a:p>
        </p:txBody>
      </p:sp>
      <p:sp>
        <p:nvSpPr>
          <p:cNvPr id="6148" name="矩形 3"/>
          <p:cNvSpPr>
            <a:spLocks noChangeArrowheads="1"/>
          </p:cNvSpPr>
          <p:nvPr/>
        </p:nvSpPr>
        <p:spPr bwMode="auto">
          <a:xfrm>
            <a:off x="2286000" y="1913335"/>
            <a:ext cx="4572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PxPhysics* physics; // The physics SDK object PxU32 nbActors; // Max number of actors expected in the aggregate bool selfCollisions = true; PxAggregate* aggregate = physics-&gt;createAggregate(nbActors, selfCollisions);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smtClean="0">
                <a:ea typeface="宋体" charset="-122"/>
              </a:rPr>
              <a:t>Populating an Aggregate</a:t>
            </a:r>
            <a:endParaRPr lang="zh-CN" altLang="en-US" smtClean="0">
              <a:ea typeface="宋体" charset="-122"/>
            </a:endParaRPr>
          </a:p>
        </p:txBody>
      </p:sp>
      <p:sp>
        <p:nvSpPr>
          <p:cNvPr id="7171" name="内容占位符 2"/>
          <p:cNvSpPr>
            <a:spLocks noGrp="1"/>
          </p:cNvSpPr>
          <p:nvPr>
            <p:ph idx="1"/>
          </p:nvPr>
        </p:nvSpPr>
        <p:spPr/>
        <p:txBody>
          <a:bodyPr>
            <a:normAutofit fontScale="92500" lnSpcReduction="20000"/>
          </a:bodyPr>
          <a:lstStyle/>
          <a:p>
            <a:pPr eaLnBrk="1" hangingPunct="1"/>
            <a:r>
              <a:rPr lang="en-US" altLang="zh-CN" smtClean="0">
                <a:ea typeface="宋体" charset="-122"/>
              </a:rPr>
              <a:t>Adds an actor to an aggregate as follows:</a:t>
            </a:r>
          </a:p>
          <a:p>
            <a:pPr lvl="1" eaLnBrk="1" hangingPunct="1"/>
            <a:r>
              <a:rPr lang="en-US" altLang="zh-CN" smtClean="0">
                <a:ea typeface="宋体" charset="-122"/>
              </a:rPr>
              <a:t>PxActor&amp; actor; </a:t>
            </a:r>
          </a:p>
          <a:p>
            <a:pPr lvl="1" eaLnBrk="1" hangingPunct="1"/>
            <a:r>
              <a:rPr lang="en-US" altLang="zh-CN" smtClean="0">
                <a:ea typeface="宋体" charset="-122"/>
              </a:rPr>
              <a:t>aggregate-&gt;addActor(actor); </a:t>
            </a:r>
          </a:p>
          <a:p>
            <a:pPr eaLnBrk="1" hangingPunct="1"/>
            <a:r>
              <a:rPr lang="en-US" altLang="zh-CN" smtClean="0">
                <a:ea typeface="宋体" charset="-122"/>
              </a:rPr>
              <a:t>To add the aggregate to a scene (before or after populating it):</a:t>
            </a:r>
          </a:p>
          <a:p>
            <a:pPr lvl="1" eaLnBrk="1" hangingPunct="1"/>
            <a:r>
              <a:rPr lang="en-US" altLang="zh-CN" smtClean="0">
                <a:ea typeface="宋体" charset="-122"/>
              </a:rPr>
              <a:t>scene-&gt;addAggregate(*aggregate); </a:t>
            </a:r>
          </a:p>
          <a:p>
            <a:pPr eaLnBrk="1" hangingPunct="1"/>
            <a:r>
              <a:rPr lang="en-US" altLang="zh-CN" smtClean="0">
                <a:ea typeface="宋体" charset="-122"/>
              </a:rPr>
              <a:t>Similarly, to remove the aggregate from the scene:</a:t>
            </a:r>
          </a:p>
          <a:p>
            <a:pPr lvl="1" eaLnBrk="1" hangingPunct="1"/>
            <a:r>
              <a:rPr lang="en-US" altLang="zh-CN" smtClean="0">
                <a:ea typeface="宋体" charset="-122"/>
              </a:rPr>
              <a:t>scene-&gt;removeAggregate(*aggregate); </a:t>
            </a:r>
          </a:p>
          <a:p>
            <a:pPr eaLnBrk="1" hangingPunct="1"/>
            <a:endParaRPr lang="en-US" altLang="zh-CN" smtClean="0">
              <a:ea typeface="宋体" charset="-122"/>
            </a:endParaRPr>
          </a:p>
          <a:p>
            <a:pPr eaLnBrk="1" hangingPunct="1"/>
            <a:endParaRPr lang="zh-CN" altLang="en-US" smtClean="0">
              <a:ea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mtClean="0">
                <a:ea typeface="宋体" charset="-122"/>
              </a:rPr>
              <a:t>Releasing an Aggregate</a:t>
            </a:r>
            <a:endParaRPr lang="zh-CN" altLang="en-US" smtClean="0">
              <a:ea typeface="宋体" charset="-122"/>
            </a:endParaRPr>
          </a:p>
        </p:txBody>
      </p:sp>
      <p:sp>
        <p:nvSpPr>
          <p:cNvPr id="8195" name="内容占位符 2"/>
          <p:cNvSpPr>
            <a:spLocks noGrp="1"/>
          </p:cNvSpPr>
          <p:nvPr>
            <p:ph idx="1"/>
          </p:nvPr>
        </p:nvSpPr>
        <p:spPr/>
        <p:txBody>
          <a:bodyPr/>
          <a:lstStyle/>
          <a:p>
            <a:pPr eaLnBrk="1" hangingPunct="1"/>
            <a:r>
              <a:rPr lang="en-US" altLang="zh-CN" smtClean="0">
                <a:ea typeface="宋体" charset="-122"/>
              </a:rPr>
              <a:t>To release an aggregate:</a:t>
            </a:r>
          </a:p>
          <a:p>
            <a:pPr lvl="1" eaLnBrk="1" hangingPunct="1"/>
            <a:r>
              <a:rPr lang="en-US" altLang="zh-CN" smtClean="0">
                <a:ea typeface="宋体" charset="-122"/>
              </a:rPr>
              <a:t>PxAggregate* aggregate; </a:t>
            </a:r>
          </a:p>
          <a:p>
            <a:pPr lvl="1" eaLnBrk="1" hangingPunct="1"/>
            <a:r>
              <a:rPr lang="en-US" altLang="zh-CN" smtClean="0">
                <a:ea typeface="宋体" charset="-122"/>
              </a:rPr>
              <a:t>aggregate-&gt;release(); </a:t>
            </a:r>
          </a:p>
          <a:p>
            <a:pPr eaLnBrk="1" hangingPunct="1"/>
            <a:endParaRPr lang="zh-CN" altLang="en-US" smtClean="0">
              <a:ea typeface="宋体"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z="3200" smtClean="0">
                <a:ea typeface="宋体" charset="-122"/>
              </a:rPr>
              <a:t>Rope </a:t>
            </a:r>
          </a:p>
        </p:txBody>
      </p:sp>
      <p:sp>
        <p:nvSpPr>
          <p:cNvPr id="9219"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9" y="1332310"/>
            <a:ext cx="3857625" cy="247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ea typeface="宋体" charset="-122"/>
              </a:rPr>
              <a:t>原理</a:t>
            </a:r>
          </a:p>
        </p:txBody>
      </p:sp>
      <p:sp>
        <p:nvSpPr>
          <p:cNvPr id="10243" name="Rectangle 3"/>
          <p:cNvSpPr>
            <a:spLocks noGrp="1" noChangeArrowheads="1"/>
          </p:cNvSpPr>
          <p:nvPr>
            <p:ph idx="1"/>
          </p:nvPr>
        </p:nvSpPr>
        <p:spPr/>
        <p:txBody>
          <a:bodyPr/>
          <a:lstStyle/>
          <a:p>
            <a:pPr eaLnBrk="1" hangingPunct="1"/>
            <a:r>
              <a:rPr lang="zh-CN" altLang="en-US" smtClean="0">
                <a:ea typeface="宋体" charset="-122"/>
              </a:rPr>
              <a:t>通过将多个刚体使用球形</a:t>
            </a:r>
            <a:r>
              <a:rPr lang="en-US" altLang="zh-CN" smtClean="0">
                <a:ea typeface="宋体" charset="-122"/>
              </a:rPr>
              <a:t>joint</a:t>
            </a:r>
            <a:r>
              <a:rPr lang="zh-CN" altLang="en-US" smtClean="0">
                <a:ea typeface="宋体" charset="-122"/>
              </a:rPr>
              <a:t>连接来构造绳索</a:t>
            </a:r>
          </a:p>
          <a:p>
            <a:pPr eaLnBrk="1" hangingPunct="1"/>
            <a:r>
              <a:rPr lang="zh-CN" altLang="en-US" smtClean="0">
                <a:ea typeface="宋体" charset="-122"/>
              </a:rPr>
              <a:t>可以用这种方式来构造绳索、链条和消防软管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200" smtClean="0">
                <a:ea typeface="宋体" charset="-122"/>
              </a:rPr>
              <a:t>如何构造绳索</a:t>
            </a:r>
          </a:p>
        </p:txBody>
      </p:sp>
      <p:sp>
        <p:nvSpPr>
          <p:cNvPr id="11267"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6" y="1485900"/>
            <a:ext cx="9077325" cy="228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2387</TotalTime>
  <Words>1616</Words>
  <Application>Microsoft Office PowerPoint</Application>
  <PresentationFormat>全屏显示(16:9)</PresentationFormat>
  <Paragraphs>151</Paragraphs>
  <Slides>37</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Arial</vt:lpstr>
      <vt:lpstr>宋体</vt:lpstr>
      <vt:lpstr>Wingdings</vt:lpstr>
      <vt:lpstr>凤舞九天</vt:lpstr>
      <vt:lpstr>物理效果仿真</vt:lpstr>
      <vt:lpstr>回顾</vt:lpstr>
      <vt:lpstr>Aggregates</vt:lpstr>
      <vt:lpstr>Creating an Aggregate</vt:lpstr>
      <vt:lpstr>Populating an Aggregate</vt:lpstr>
      <vt:lpstr>Releasing an Aggregate</vt:lpstr>
      <vt:lpstr>Rope </vt:lpstr>
      <vt:lpstr>原理</vt:lpstr>
      <vt:lpstr>如何构造绳索</vt:lpstr>
      <vt:lpstr>构造绳索各部分间的Joint</vt:lpstr>
      <vt:lpstr>思考并练习（15分钟）</vt:lpstr>
      <vt:lpstr>Jointed Rigid Body Cloth </vt:lpstr>
      <vt:lpstr>说明</vt:lpstr>
      <vt:lpstr>思考并练习（20分钟）</vt:lpstr>
      <vt:lpstr>Ragdolls </vt:lpstr>
      <vt:lpstr>说明</vt:lpstr>
      <vt:lpstr>PowerPoint 演示文稿</vt:lpstr>
      <vt:lpstr>思考并练习（20分钟）</vt:lpstr>
      <vt:lpstr>Gears </vt:lpstr>
      <vt:lpstr>如何构造</vt:lpstr>
      <vt:lpstr>Gears and Belt</vt:lpstr>
      <vt:lpstr>Tank </vt:lpstr>
      <vt:lpstr>原理</vt:lpstr>
      <vt:lpstr>Tank发动机</vt:lpstr>
      <vt:lpstr>思考并练习（20分钟）</vt:lpstr>
      <vt:lpstr>Grass </vt:lpstr>
      <vt:lpstr>原理</vt:lpstr>
      <vt:lpstr>思考并练习（30分钟）</vt:lpstr>
      <vt:lpstr>Articulated Truck </vt:lpstr>
      <vt:lpstr>原理</vt:lpstr>
      <vt:lpstr>思考并练习（20分钟）</vt:lpstr>
      <vt:lpstr>粒子系统</vt:lpstr>
      <vt:lpstr>原理</vt:lpstr>
      <vt:lpstr>思考并练习（重点）30分钟</vt:lpstr>
      <vt:lpstr>Fragmenting Objects </vt:lpstr>
      <vt:lpstr>应用</vt:lpstr>
      <vt:lpstr>思考并练习（30分钟）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 H</dc:creator>
  <cp:lastModifiedBy>HL H</cp:lastModifiedBy>
  <cp:revision>145</cp:revision>
  <cp:lastPrinted>1601-01-01T00:00:00Z</cp:lastPrinted>
  <dcterms:created xsi:type="dcterms:W3CDTF">1601-01-01T00:00:00Z</dcterms:created>
  <dcterms:modified xsi:type="dcterms:W3CDTF">2017-10-27T12:18:34Z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