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0"/>
  </p:notesMasterIdLst>
  <p:sldIdLst>
    <p:sldId id="256" r:id="rId2"/>
    <p:sldId id="284" r:id="rId3"/>
    <p:sldId id="287" r:id="rId4"/>
    <p:sldId id="285" r:id="rId5"/>
    <p:sldId id="286" r:id="rId6"/>
    <p:sldId id="265" r:id="rId7"/>
    <p:sldId id="266" r:id="rId8"/>
    <p:sldId id="288" r:id="rId9"/>
    <p:sldId id="267" r:id="rId10"/>
    <p:sldId id="268" r:id="rId11"/>
    <p:sldId id="270" r:id="rId12"/>
    <p:sldId id="297" r:id="rId13"/>
    <p:sldId id="295" r:id="rId14"/>
    <p:sldId id="296" r:id="rId15"/>
    <p:sldId id="271" r:id="rId16"/>
    <p:sldId id="272" r:id="rId17"/>
    <p:sldId id="273" r:id="rId18"/>
    <p:sldId id="274" r:id="rId19"/>
    <p:sldId id="275" r:id="rId20"/>
    <p:sldId id="276" r:id="rId21"/>
    <p:sldId id="278" r:id="rId22"/>
    <p:sldId id="279" r:id="rId23"/>
    <p:sldId id="269" r:id="rId24"/>
    <p:sldId id="290" r:id="rId25"/>
    <p:sldId id="291" r:id="rId26"/>
    <p:sldId id="292" r:id="rId27"/>
    <p:sldId id="293" r:id="rId28"/>
    <p:sldId id="294" r:id="rId29"/>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769" autoAdjust="0"/>
  </p:normalViewPr>
  <p:slideViewPr>
    <p:cSldViewPr>
      <p:cViewPr varScale="1">
        <p:scale>
          <a:sx n="89" d="100"/>
          <a:sy n="89" d="100"/>
        </p:scale>
        <p:origin x="-1410" y="-51"/>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122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307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4D1F80E2-3A79-4053-A426-E201C1AB6403}" type="slidenum">
              <a:rPr lang="en-US" altLang="zh-CN"/>
              <a:pPr>
                <a:defRPr/>
              </a:pPr>
              <a:t>‹#›</a:t>
            </a:fld>
            <a:endParaRPr lang="en-US" altLang="zh-CN"/>
          </a:p>
        </p:txBody>
      </p:sp>
    </p:spTree>
    <p:extLst>
      <p:ext uri="{BB962C8B-B14F-4D97-AF65-F5344CB8AC3E}">
        <p14:creationId xmlns:p14="http://schemas.microsoft.com/office/powerpoint/2010/main" val="17906996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k:@MSITStore:C:\Program%20Files\NVIDIA%20Corporation\NVIDIA%20PhysX%20SDK\v2.8.1\SDKs\Docs\PhysXDocumentation.chm::/Guide/collision.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mk:@MSITStore:C:\Program%20Files\NVIDIA%20Corporation\NVIDIA%20PhysX%20SDK\v2.8.1\SDKs\Docs\PhysXDocumentation.chm::/Guide/collision.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66CBA3E-7628-404A-ACDE-D8697370F3DD}" type="slidenum">
              <a:rPr lang="en-US" altLang="zh-CN"/>
              <a:pPr eaLnBrk="1" hangingPunct="1"/>
              <a:t>4</a:t>
            </a:fld>
            <a:endParaRPr lang="en-US" altLang="zh-CN"/>
          </a:p>
        </p:txBody>
      </p:sp>
      <p:sp>
        <p:nvSpPr>
          <p:cNvPr id="31747" name="Rectangle 2"/>
          <p:cNvSpPr>
            <a:spLocks noGrp="1" noRot="1" noChangeAspect="1" noChangeArrowheads="1" noTextEdit="1"/>
          </p:cNvSpPr>
          <p:nvPr>
            <p:ph type="sldImg"/>
          </p:nvPr>
        </p:nvSpPr>
        <p:spPr>
          <a:xfrm>
            <a:off x="381000" y="685800"/>
            <a:ext cx="6096000" cy="3429000"/>
          </a:xfrm>
          <a:ln/>
        </p:spPr>
      </p:sp>
      <p:sp>
        <p:nvSpPr>
          <p:cNvPr id="31748" name="Rectangle 3"/>
          <p:cNvSpPr>
            <a:spLocks noGrp="1" noChangeArrowheads="1"/>
          </p:cNvSpPr>
          <p:nvPr>
            <p:ph type="body" idx="1"/>
          </p:nvPr>
        </p:nvSpPr>
        <p:spPr>
          <a:noFill/>
        </p:spPr>
        <p:txBody>
          <a:bodyPr/>
          <a:lstStyle/>
          <a:p>
            <a:pPr eaLnBrk="1" hangingPunct="1"/>
            <a:r>
              <a:rPr lang="zh-CN" altLang="en-US" smtClean="0"/>
              <a:t>维基的解释</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4D649EE-693A-4540-9B31-FFB3A5DFEABF}" type="slidenum">
              <a:rPr lang="en-US" altLang="zh-CN"/>
              <a:pPr eaLnBrk="1" hangingPunct="1"/>
              <a:t>6</a:t>
            </a:fld>
            <a:endParaRPr lang="en-US" altLang="zh-CN"/>
          </a:p>
        </p:txBody>
      </p:sp>
      <p:sp>
        <p:nvSpPr>
          <p:cNvPr id="32771" name="Rectangle 2"/>
          <p:cNvSpPr>
            <a:spLocks noGrp="1" noRot="1" noChangeAspect="1" noChangeArrowheads="1" noTextEdit="1"/>
          </p:cNvSpPr>
          <p:nvPr>
            <p:ph type="sldImg"/>
          </p:nvPr>
        </p:nvSpPr>
        <p:spPr>
          <a:xfrm>
            <a:off x="381000" y="685800"/>
            <a:ext cx="6096000" cy="3429000"/>
          </a:xfrm>
          <a:ln/>
        </p:spPr>
      </p:sp>
      <p:sp>
        <p:nvSpPr>
          <p:cNvPr id="32772" name="Rectangle 3"/>
          <p:cNvSpPr>
            <a:spLocks noGrp="1" noChangeArrowheads="1"/>
          </p:cNvSpPr>
          <p:nvPr>
            <p:ph type="body" idx="1"/>
          </p:nvPr>
        </p:nvSpPr>
        <p:spPr>
          <a:noFill/>
        </p:spPr>
        <p:txBody>
          <a:bodyPr/>
          <a:lstStyle/>
          <a:p>
            <a:pPr eaLnBrk="1" hangingPunct="1"/>
            <a:r>
              <a:rPr lang="zh-CN" altLang="zh-CN" smtClean="0"/>
              <a:t>Without joints or shapes, actors would be able to do little else but float through space. Joints provide a consistent way to connect two actors. They require that the two actors always move relative to each other. The specific way in which they limit movement is determined by the type of joint.</a:t>
            </a:r>
          </a:p>
          <a:p>
            <a:pPr eaLnBrk="1" hangingPunct="1"/>
            <a:r>
              <a:rPr lang="zh-CN" altLang="zh-CN" smtClean="0"/>
              <a:t>Joints and contacts (see </a:t>
            </a:r>
            <a:r>
              <a:rPr lang="zh-CN" altLang="zh-CN" smtClean="0">
                <a:hlinkClick r:id="rId3"/>
              </a:rPr>
              <a:t>Collision Detection</a:t>
            </a:r>
            <a:r>
              <a:rPr lang="zh-CN" altLang="zh-CN" smtClean="0"/>
              <a:t>) are both called constraints because they constrain the motion of a body. The SDK only supports pairs of constraints. In other words, each joint or contact is between exactly two actors. One of these actors may be the implicit world actor, which represents the immovable global reference frame. To specify a joint between an actor and the world, pass NULL as one of the two actor pointers when you create the joint. The actor which is not NULL must be dynamic, as connecting two static actors, implicitly immobile, would be pointless.</a:t>
            </a:r>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CAE5BEB-EC09-4A0C-BB15-3678DB454AD9}" type="slidenum">
              <a:rPr lang="en-US" altLang="zh-CN"/>
              <a:pPr eaLnBrk="1" hangingPunct="1"/>
              <a:t>7</a:t>
            </a:fld>
            <a:endParaRPr lang="en-US" altLang="zh-CN"/>
          </a:p>
        </p:txBody>
      </p:sp>
      <p:sp>
        <p:nvSpPr>
          <p:cNvPr id="33795" name="Rectangle 2"/>
          <p:cNvSpPr>
            <a:spLocks noGrp="1" noRot="1" noChangeAspect="1" noChangeArrowheads="1" noTextEdit="1"/>
          </p:cNvSpPr>
          <p:nvPr>
            <p:ph type="sldImg"/>
          </p:nvPr>
        </p:nvSpPr>
        <p:spPr>
          <a:xfrm>
            <a:off x="381000" y="685800"/>
            <a:ext cx="6096000" cy="3429000"/>
          </a:xfrm>
          <a:ln/>
        </p:spPr>
      </p:sp>
      <p:sp>
        <p:nvSpPr>
          <p:cNvPr id="33796" name="Rectangle 3"/>
          <p:cNvSpPr>
            <a:spLocks noGrp="1" noChangeArrowheads="1"/>
          </p:cNvSpPr>
          <p:nvPr>
            <p:ph type="body" idx="1"/>
          </p:nvPr>
        </p:nvSpPr>
        <p:spPr>
          <a:noFill/>
        </p:spPr>
        <p:txBody>
          <a:bodyPr/>
          <a:lstStyle/>
          <a:p>
            <a:pPr eaLnBrk="1" hangingPunct="1"/>
            <a:r>
              <a:rPr lang="zh-CN" altLang="zh-CN" smtClean="0"/>
              <a:t>Joints and contacts (see </a:t>
            </a:r>
            <a:r>
              <a:rPr lang="zh-CN" altLang="zh-CN" smtClean="0">
                <a:hlinkClick r:id="rId3"/>
              </a:rPr>
              <a:t>Collision Detection</a:t>
            </a:r>
            <a:r>
              <a:rPr lang="zh-CN" altLang="zh-CN" smtClean="0"/>
              <a:t>) are both called constraints because they constrain the motion of a body. The SDK only supports pairs of constraints. In other words, each joint or contact is between exactly two actors. One of these actors may be the implicit world actor, which represents the immovable global reference frame. To specify a joint between an actor and the world, pass NULL as one of the two actor pointers when you create the joint. The actor which is not NULL must be dynamic, as connecting two static actors, implicitly immobile, would be pointless. </a:t>
            </a:r>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418850B-0C02-46A9-9E04-30EF5F0F33F5}" type="slidenum">
              <a:rPr lang="en-US" altLang="zh-CN"/>
              <a:pPr eaLnBrk="1" hangingPunct="1"/>
              <a:t>8</a:t>
            </a:fld>
            <a:endParaRPr lang="en-US" altLang="zh-CN"/>
          </a:p>
        </p:txBody>
      </p:sp>
      <p:sp>
        <p:nvSpPr>
          <p:cNvPr id="34819" name="Rectangle 2"/>
          <p:cNvSpPr>
            <a:spLocks noGrp="1" noRot="1" noChangeAspect="1" noChangeArrowheads="1" noTextEdit="1"/>
          </p:cNvSpPr>
          <p:nvPr>
            <p:ph type="sldImg"/>
          </p:nvPr>
        </p:nvSpPr>
        <p:spPr>
          <a:xfrm>
            <a:off x="381000" y="685800"/>
            <a:ext cx="6096000" cy="3429000"/>
          </a:xfrm>
          <a:ln/>
        </p:spPr>
      </p:sp>
      <p:sp>
        <p:nvSpPr>
          <p:cNvPr id="34820" name="Rectangle 3"/>
          <p:cNvSpPr>
            <a:spLocks noGrp="1" noChangeArrowheads="1"/>
          </p:cNvSpPr>
          <p:nvPr>
            <p:ph type="body" idx="1"/>
          </p:nvPr>
        </p:nvSpPr>
        <p:spPr>
          <a:noFill/>
        </p:spPr>
        <p:txBody>
          <a:bodyPr/>
          <a:lstStyle/>
          <a:p>
            <a:pPr eaLnBrk="1" hangingPunct="1"/>
            <a:r>
              <a:rPr lang="en-US" altLang="zh-CN" smtClean="0"/>
              <a:t>When considering an appropriate joint from which to model a real world machine, making an exact copy may be possible, but is almost never the optimal choice. This is because engineers who design real world objects have constraints you do not have within a simulation. For example, shock absorber elements in the real world cannot go through the wheel which they support - for this reason the engineer has to use additional joints to lead the suspension mechanism around the wheel. In a virtual simulation, this is not a consideration. </a:t>
            </a:r>
          </a:p>
          <a:p>
            <a:pPr eaLnBrk="1" hangingPunct="1"/>
            <a:r>
              <a:rPr lang="en-US" altLang="zh-CN" smtClean="0"/>
              <a:t>Also in the real world, an asymmetric construction may be impractical because it might lead to added friction or less stability. In the simulation, you don't have friction unless you purposely create it. Similarly, a real world car that has twice as many shock absorbers as another will not necessarily be slower, but your simulation of it will. </a:t>
            </a:r>
          </a:p>
          <a:p>
            <a:pPr eaLnBrk="1" hangingPunct="1"/>
            <a:r>
              <a:rPr lang="en-US" altLang="zh-CN" smtClean="0"/>
              <a:t>Consider the picture below of a real world car suspension assembly versus a virtual approximation. They are quite different. The real thing looks much more "realistic". For this reason, it may be useful to create the real assembly as a graphical prop, displayed and animated in place of the simplified dynamics scheme that you use for the actual simulation.</a:t>
            </a:r>
          </a:p>
          <a:p>
            <a:pPr eaLnBrk="1" hangingPunct="1"/>
            <a:r>
              <a:rPr lang="en-US" altLang="zh-CN" smtClean="0"/>
              <a:t>The figure shows a real mechanical component (single wheel suspension of a car) made up of a large number of joints, and an alternative simpler scheme with about the same degrees of freedom.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F677A13-4324-4A1A-A41E-FBA38E96EFAF}" type="slidenum">
              <a:rPr lang="en-US" altLang="zh-CN"/>
              <a:pPr eaLnBrk="1" hangingPunct="1"/>
              <a:t>9</a:t>
            </a:fld>
            <a:endParaRPr lang="en-US" altLang="zh-CN"/>
          </a:p>
        </p:txBody>
      </p:sp>
      <p:sp>
        <p:nvSpPr>
          <p:cNvPr id="35843" name="Rectangle 2"/>
          <p:cNvSpPr>
            <a:spLocks noGrp="1" noRot="1" noChangeAspect="1" noChangeArrowheads="1" noTextEdit="1"/>
          </p:cNvSpPr>
          <p:nvPr>
            <p:ph type="sldImg"/>
          </p:nvPr>
        </p:nvSpPr>
        <p:spPr>
          <a:xfrm>
            <a:off x="381000" y="685800"/>
            <a:ext cx="6096000" cy="3429000"/>
          </a:xfrm>
          <a:ln/>
        </p:spPr>
      </p:sp>
      <p:sp>
        <p:nvSpPr>
          <p:cNvPr id="35844" name="Rectangle 3"/>
          <p:cNvSpPr>
            <a:spLocks noGrp="1" noChangeArrowheads="1"/>
          </p:cNvSpPr>
          <p:nvPr>
            <p:ph type="body" idx="1"/>
          </p:nvPr>
        </p:nvSpPr>
        <p:spPr>
          <a:noFill/>
        </p:spPr>
        <p:txBody>
          <a:bodyPr/>
          <a:lstStyle/>
          <a:p>
            <a:pPr eaLnBrk="1" hangingPunct="1"/>
            <a:r>
              <a:rPr lang="en-US" altLang="zh-CN" smtClean="0"/>
              <a:t>In the SDK, all joint types share some common properties which are collected in the NxJoint class and the corresponding descriptor NxJointDesc. First, they all have two actor pointers. Each of the actors, including the implicit world actor represented by a NULL actor pointer, have a joint frame that is specified relative to its actor frame. The two frames are stored in NxJointDesc as two basis vectors and a point, shown below:</a:t>
            </a:r>
          </a:p>
          <a:p>
            <a:pPr eaLnBrk="1" hangingPunct="1"/>
            <a:r>
              <a:rPr lang="en-US" altLang="zh-CN" smtClean="0"/>
              <a:t>NxVec3 localNormal[2];</a:t>
            </a:r>
            <a:br>
              <a:rPr lang="en-US" altLang="zh-CN" smtClean="0"/>
            </a:br>
            <a:r>
              <a:rPr lang="en-US" altLang="zh-CN" smtClean="0"/>
              <a:t>NxVec3 localAxis[2];</a:t>
            </a:r>
            <a:br>
              <a:rPr lang="en-US" altLang="zh-CN" smtClean="0"/>
            </a:br>
            <a:r>
              <a:rPr lang="en-US" altLang="zh-CN" smtClean="0"/>
              <a:t>NxVec3 localAnchor[2];</a:t>
            </a:r>
          </a:p>
          <a:p>
            <a:pPr eaLnBrk="1" hangingPunct="1"/>
            <a:r>
              <a:rPr lang="en-US" altLang="zh-CN" smtClean="0"/>
              <a:t>The axis convention for joint frames follows a left-handed rule, differing from the world frame convention which uses a right-handed rule.</a:t>
            </a:r>
          </a:p>
          <a:p>
            <a:pPr eaLnBrk="1" hangingPunct="1"/>
            <a:r>
              <a:rPr lang="en-US" altLang="zh-CN" smtClean="0"/>
              <a:t>The 6 DOF joint is an exception, using a right-handed convention as shown below:</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BE900EF-43FF-460C-B145-37AF1F5E0332}" type="slidenum">
              <a:rPr lang="en-US" altLang="zh-CN"/>
              <a:pPr eaLnBrk="1" hangingPunct="1"/>
              <a:t>10</a:t>
            </a:fld>
            <a:endParaRPr lang="en-US" altLang="zh-CN"/>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p:spPr>
        <p:txBody>
          <a:bodyPr/>
          <a:lstStyle/>
          <a:p>
            <a:pPr eaLnBrk="1" hangingPunct="1"/>
            <a:r>
              <a:rPr lang="en-US" altLang="zh-CN" smtClean="0"/>
              <a:t>These two frames uniquely identify the geometric placement of the joint within the simulation. They never change because they are fixed relative to the respective actors; however, the frames can end up in different places. The joint moves when the connected actors move, therefore these frames, when transformed to the world space via the actor's transform, also move. The image below shows joint frames for a cylindrical joint. In the far left configuration, the blue z axis of the frames does not match up, meaning that this configuration suffers from significant joint error. The other two configurations are permissible.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871AFB6-067F-4980-A685-25BA7BAB6D5F}" type="slidenum">
              <a:rPr lang="en-US" altLang="zh-CN"/>
              <a:pPr eaLnBrk="1" hangingPunct="1"/>
              <a:t>15</a:t>
            </a:fld>
            <a:endParaRPr lang="en-US" altLang="zh-CN"/>
          </a:p>
        </p:txBody>
      </p:sp>
      <p:sp>
        <p:nvSpPr>
          <p:cNvPr id="37891" name="Rectangle 2"/>
          <p:cNvSpPr>
            <a:spLocks noGrp="1" noRot="1" noChangeAspect="1" noChangeArrowheads="1" noTextEdit="1"/>
          </p:cNvSpPr>
          <p:nvPr>
            <p:ph type="sldImg"/>
          </p:nvPr>
        </p:nvSpPr>
        <p:spPr>
          <a:xfrm>
            <a:off x="381000" y="685800"/>
            <a:ext cx="6096000" cy="3429000"/>
          </a:xfrm>
          <a:ln/>
        </p:spPr>
      </p:sp>
      <p:sp>
        <p:nvSpPr>
          <p:cNvPr id="37892" name="Rectangle 3"/>
          <p:cNvSpPr>
            <a:spLocks noGrp="1" noChangeArrowheads="1"/>
          </p:cNvSpPr>
          <p:nvPr>
            <p:ph type="body" idx="1"/>
          </p:nvPr>
        </p:nvSpPr>
        <p:spPr>
          <a:noFill/>
        </p:spPr>
        <p:txBody>
          <a:bodyPr/>
          <a:lstStyle/>
          <a:p>
            <a:pPr eaLnBrk="1" hangingPunct="1"/>
            <a:r>
              <a:rPr lang="en-US" altLang="zh-CN" smtClean="0"/>
              <a:t>Joints can be set to be breakable. This means that if a joint is tugged on with a large enough force, it will snap apart. To set a breakable joint, set the maxForce and maxTorque members of NxJointDesc to the desired values - the smaller the value, the more easily the joint will break. The maxForce defines the limit for linear forces that can be applied to a joint before it breaks, while the maxTorque defines the limit for angular forces. The exact behavior depends on the type of joint. It is possible to change these parameters for an existing joint using NxJoint::setBreakable().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77ECB4B-B911-4E85-91B6-C53ABE0556C8}" type="slidenum">
              <a:rPr lang="en-US" altLang="zh-CN"/>
              <a:pPr eaLnBrk="1" hangingPunct="1"/>
              <a:t>16</a:t>
            </a:fld>
            <a:endParaRPr lang="en-US" altLang="zh-CN"/>
          </a:p>
        </p:txBody>
      </p:sp>
      <p:sp>
        <p:nvSpPr>
          <p:cNvPr id="38915" name="Rectangle 2"/>
          <p:cNvSpPr>
            <a:spLocks noGrp="1" noRot="1" noChangeAspect="1" noChangeArrowheads="1" noTextEdit="1"/>
          </p:cNvSpPr>
          <p:nvPr>
            <p:ph type="sldImg"/>
          </p:nvPr>
        </p:nvSpPr>
        <p:spPr>
          <a:xfrm>
            <a:off x="381000" y="685800"/>
            <a:ext cx="6096000" cy="3429000"/>
          </a:xfrm>
          <a:ln/>
        </p:spPr>
      </p:sp>
      <p:sp>
        <p:nvSpPr>
          <p:cNvPr id="38916" name="Rectangle 3"/>
          <p:cNvSpPr>
            <a:spLocks noGrp="1" noChangeArrowheads="1"/>
          </p:cNvSpPr>
          <p:nvPr>
            <p:ph type="body" idx="1"/>
          </p:nvPr>
        </p:nvSpPr>
        <p:spPr>
          <a:noFill/>
        </p:spPr>
        <p:txBody>
          <a:bodyPr/>
          <a:lstStyle/>
          <a:p>
            <a:pPr eaLnBrk="1" hangingPunct="1"/>
            <a:r>
              <a:rPr lang="en-US" altLang="zh-CN" smtClean="0"/>
              <a:t>When a joint breaks, the onJointBreak() method of the NxUserNotify class will be called, assuming the user has supplied the SDK with an instance of this object using the NxScene::setUserNotify() method. Further, the joint is put into a broken state, which basically deactivates it. At this point, it may be deleted by returning 'true' in onJointBreak(). The user may not delete the joint simply by calling releaseJoint() from onJointBreak() because the SDK forbids such reentrant calls that change the simulation state. No other action is permitted on broken joints.</a:t>
            </a:r>
          </a:p>
          <a:p>
            <a:pPr eaLnBrk="1" hangingPunct="1"/>
            <a:r>
              <a:rPr lang="en-US" altLang="zh-CN" smtClean="0"/>
              <a:t>NOTE: Even non-breakable joints are put in a broken state when the user releases one of the two bodies that the joint was referencing. However, in this case no onJointBreak() event is issued.</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3EBAB3FF-19DB-4528-9201-30FD8EF2DF04}" type="slidenum">
              <a:rPr lang="en-US" altLang="zh-CN" smtClean="0"/>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3F89773B-7C3D-40E3-B8C3-A3E65CBE83DA}" type="slidenum">
              <a:rPr lang="en-US" altLang="zh-CN" smtClean="0"/>
              <a:pPr>
                <a:defRPr/>
              </a:pPr>
              <a:t>‹#›</a:t>
            </a:fld>
            <a:endParaRPr lang="en-US" altLang="zh-CN"/>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B57B751A-7380-449B-AAFF-9A99EBB9EC27}" type="slidenum">
              <a:rPr lang="en-US" altLang="zh-CN" smtClean="0"/>
              <a:pPr>
                <a:defRPr/>
              </a:pPr>
              <a:t>‹#›</a:t>
            </a:fld>
            <a:endParaRPr lang="en-US" altLang="zh-CN"/>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47C2F4BF-F83B-494F-863E-48FEE820CE3B}" type="slidenum">
              <a:rPr lang="en-US" altLang="zh-CN" smtClean="0"/>
              <a:pPr>
                <a:defRPr/>
              </a:pPr>
              <a:t>‹#›</a:t>
            </a:fld>
            <a:endParaRPr lang="en-US" altLang="zh-CN"/>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9E6312F0-EC0E-477B-A5E8-08B7E8F6BDAE}" type="slidenum">
              <a:rPr lang="en-US" altLang="zh-CN" smtClean="0"/>
              <a:pPr>
                <a:defRPr/>
              </a:pPr>
              <a:t>‹#›</a:t>
            </a:fld>
            <a:endParaRPr lang="en-US" altLang="zh-CN"/>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B0F147FE-FC1C-494F-A822-39A32275F092}" type="slidenum">
              <a:rPr lang="en-US" altLang="zh-CN" smtClean="0"/>
              <a:pPr>
                <a:defRPr/>
              </a:pPr>
              <a:t>‹#›</a:t>
            </a:fld>
            <a:endParaRPr lang="en-US" altLang="zh-CN"/>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5F84C3BD-F23E-4895-A4D0-E8E2BBB55C90}" type="slidenum">
              <a:rPr lang="en-US" altLang="zh-CN" smtClean="0"/>
              <a:pPr>
                <a:defRPr/>
              </a:pPr>
              <a:t>‹#›</a:t>
            </a:fld>
            <a:endParaRPr lang="en-US" altLang="zh-CN"/>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32F8BA0D-B335-458C-926E-CE639A4EB176}" type="slidenum">
              <a:rPr lang="en-US" altLang="zh-CN" smtClean="0"/>
              <a:pPr>
                <a:defRPr/>
              </a:pPr>
              <a:t>‹#›</a:t>
            </a:fld>
            <a:endParaRPr lang="en-US" altLang="zh-CN"/>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7E7EE3B6-FA80-4FA9-89F6-128BAA95926D}" type="slidenum">
              <a:rPr lang="en-US" altLang="zh-CN" smtClean="0"/>
              <a:pPr>
                <a:defRPr/>
              </a:pPr>
              <a:t>‹#›</a:t>
            </a:fld>
            <a:endParaRPr lang="en-US" altLang="zh-CN"/>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2F00B59F-5A6D-4925-8794-7E77D8B0E6E8}" type="slidenum">
              <a:rPr lang="en-US" altLang="zh-CN" smtClean="0"/>
              <a:pPr>
                <a:defRPr/>
              </a:pPr>
              <a:t>‹#›</a:t>
            </a:fld>
            <a:endParaRPr lang="en-US" altLang="zh-CN"/>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pPr>
              <a:defRPr/>
            </a:pPr>
            <a:endParaRPr lang="en-US" altLang="zh-CN"/>
          </a:p>
        </p:txBody>
      </p:sp>
      <p:sp>
        <p:nvSpPr>
          <p:cNvPr id="6" name="页脚占位符 5"/>
          <p:cNvSpPr>
            <a:spLocks noGrp="1"/>
          </p:cNvSpPr>
          <p:nvPr>
            <p:ph type="ftr" sz="quarter" idx="11"/>
          </p:nvPr>
        </p:nvSpPr>
        <p:spPr>
          <a:xfrm>
            <a:off x="2285984" y="4869657"/>
            <a:ext cx="2643206" cy="273844"/>
          </a:xfrm>
        </p:spPr>
        <p:txBody>
          <a:bodyPr/>
          <a:lstStyle/>
          <a:p>
            <a:pPr>
              <a:defRPr/>
            </a:pPr>
            <a:endParaRPr lang="en-US" altLang="zh-CN"/>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pPr>
              <a:defRPr/>
            </a:pPr>
            <a:fld id="{2C8807BE-1364-4CEF-B921-46EDE278AE0F}" type="slidenum">
              <a:rPr lang="en-US" altLang="zh-CN" smtClean="0"/>
              <a:pPr>
                <a:defRPr/>
              </a:pPr>
              <a:t>‹#›</a:t>
            </a:fld>
            <a:endParaRPr lang="en-US" altLang="zh-CN"/>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pPr>
              <a:defRPr/>
            </a:pPr>
            <a:endParaRPr lang="en-US" altLang="zh-CN"/>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pPr>
              <a:defRPr/>
            </a:pPr>
            <a:endParaRPr lang="en-US" altLang="zh-CN"/>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pPr>
              <a:defRPr/>
            </a:pPr>
            <a:fld id="{201C8A01-FF6E-4118-AFAB-18D384210C92}" type="slidenum">
              <a:rPr lang="en-US" altLang="zh-CN" smtClean="0"/>
              <a:pPr>
                <a:defRPr/>
              </a:pPr>
              <a:t>‹#›</a:t>
            </a:fld>
            <a:endParaRPr lang="en-US" altLang="zh-CN"/>
          </a:p>
        </p:txBody>
      </p:sp>
    </p:spTree>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zh-CN" smtClean="0">
                <a:ea typeface="宋体" charset="-122"/>
              </a:rPr>
              <a:t>Joint</a:t>
            </a:r>
            <a:endParaRPr lang="en-US" altLang="zh-CN" dirty="0" smtClean="0">
              <a:ea typeface="宋体" charset="-122"/>
            </a:endParaRPr>
          </a:p>
        </p:txBody>
      </p:sp>
      <p:sp>
        <p:nvSpPr>
          <p:cNvPr id="3075" name="Rectangle 3"/>
          <p:cNvSpPr>
            <a:spLocks noGrp="1" noChangeArrowheads="1"/>
          </p:cNvSpPr>
          <p:nvPr>
            <p:ph type="subTitle" idx="1"/>
          </p:nvPr>
        </p:nvSpPr>
        <p:spPr/>
        <p:txBody>
          <a:bodyPr/>
          <a:lstStyle/>
          <a:p>
            <a:pPr eaLnBrk="1" hangingPunct="1"/>
            <a:r>
              <a:rPr lang="zh-CN" altLang="en-US" smtClean="0">
                <a:ea typeface="宋体" charset="-122"/>
              </a:rPr>
              <a:t>韩红雷</a:t>
            </a:r>
          </a:p>
          <a:p>
            <a:pPr eaLnBrk="1" hangingPunct="1"/>
            <a:r>
              <a:rPr lang="zh-CN" altLang="en-US" smtClean="0">
                <a:ea typeface="宋体" charset="-122"/>
              </a:rPr>
              <a:t>中国传媒大学 动画学院</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z="3200" smtClean="0">
                <a:ea typeface="宋体" charset="-122"/>
              </a:rPr>
              <a:t>图示</a:t>
            </a:r>
          </a:p>
        </p:txBody>
      </p:sp>
      <p:sp>
        <p:nvSpPr>
          <p:cNvPr id="12291" name="Rectangle 3"/>
          <p:cNvSpPr>
            <a:spLocks noGrp="1" noChangeArrowheads="1"/>
          </p:cNvSpPr>
          <p:nvPr>
            <p:ph idx="1"/>
          </p:nvPr>
        </p:nvSpPr>
        <p:spPr/>
        <p:txBody>
          <a:bodyPr/>
          <a:lstStyle/>
          <a:p>
            <a:pPr eaLnBrk="1" hangingPunct="1"/>
            <a:r>
              <a:rPr lang="zh-CN" altLang="en-US" smtClean="0">
                <a:ea typeface="宋体" charset="-122"/>
              </a:rPr>
              <a:t>左边那个图有错误</a:t>
            </a:r>
          </a:p>
          <a:p>
            <a:pPr lvl="1" eaLnBrk="1" hangingPunct="1"/>
            <a:r>
              <a:rPr lang="zh-CN" altLang="en-US" smtClean="0">
                <a:ea typeface="宋体" charset="-122"/>
              </a:rPr>
              <a:t>柱形</a:t>
            </a:r>
            <a:r>
              <a:rPr lang="en-US" altLang="zh-CN" smtClean="0">
                <a:ea typeface="宋体" charset="-122"/>
              </a:rPr>
              <a:t>joint</a:t>
            </a:r>
            <a:r>
              <a:rPr lang="zh-CN" altLang="en-US" smtClean="0">
                <a:ea typeface="宋体" charset="-122"/>
              </a:rPr>
              <a:t>，但两个</a:t>
            </a:r>
            <a:r>
              <a:rPr lang="en-US" altLang="zh-CN" smtClean="0">
                <a:ea typeface="宋体" charset="-122"/>
              </a:rPr>
              <a:t>actor</a:t>
            </a:r>
            <a:r>
              <a:rPr lang="zh-CN" altLang="en-US" smtClean="0">
                <a:ea typeface="宋体" charset="-122"/>
              </a:rPr>
              <a:t>的坐标系不对应</a:t>
            </a:r>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4" y="2294335"/>
            <a:ext cx="4357687" cy="2563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z="3200" smtClean="0">
                <a:ea typeface="宋体" charset="-122"/>
              </a:rPr>
              <a:t>Joint Limits </a:t>
            </a:r>
          </a:p>
        </p:txBody>
      </p:sp>
      <p:sp>
        <p:nvSpPr>
          <p:cNvPr id="13315" name="Rectangle 3"/>
          <p:cNvSpPr>
            <a:spLocks noGrp="1" noChangeArrowheads="1"/>
          </p:cNvSpPr>
          <p:nvPr>
            <p:ph idx="1"/>
          </p:nvPr>
        </p:nvSpPr>
        <p:spPr/>
        <p:txBody>
          <a:bodyPr/>
          <a:lstStyle/>
          <a:p>
            <a:pPr eaLnBrk="1" hangingPunct="1"/>
            <a:endParaRPr lang="zh-CN" altLang="zh-CN" smtClean="0">
              <a:ea typeface="宋体" charset="-122"/>
            </a:endParaRPr>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1843088"/>
            <a:ext cx="86106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7" name="Text Box 5"/>
          <p:cNvSpPr txBox="1">
            <a:spLocks noChangeArrowheads="1"/>
          </p:cNvSpPr>
          <p:nvPr/>
        </p:nvSpPr>
        <p:spPr bwMode="auto">
          <a:xfrm>
            <a:off x="152400" y="3600450"/>
            <a:ext cx="29718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Hinge joint with limits, and the resulting two extreme positions. The blue sphere is the 'limit point', and moves with the silver actor. The planes move with the gold actor. </a:t>
            </a:r>
          </a:p>
        </p:txBody>
      </p:sp>
      <p:sp>
        <p:nvSpPr>
          <p:cNvPr id="13318" name="Text Box 6"/>
          <p:cNvSpPr txBox="1">
            <a:spLocks noChangeArrowheads="1"/>
          </p:cNvSpPr>
          <p:nvPr/>
        </p:nvSpPr>
        <p:spPr bwMode="auto">
          <a:xfrm>
            <a:off x="3124200" y="3600451"/>
            <a:ext cx="33528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Slider joint with four limit planes, and two possible extreme positions. The planes are specified to move with the silver actor. </a:t>
            </a:r>
          </a:p>
        </p:txBody>
      </p:sp>
      <p:sp>
        <p:nvSpPr>
          <p:cNvPr id="13319" name="Text Box 7"/>
          <p:cNvSpPr txBox="1">
            <a:spLocks noChangeArrowheads="1"/>
          </p:cNvSpPr>
          <p:nvPr/>
        </p:nvSpPr>
        <p:spPr bwMode="auto">
          <a:xfrm>
            <a:off x="6477000" y="3657600"/>
            <a:ext cx="2514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The point on line joint is limited by two planes which move with the silver actor.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d6joint-&gt;</a:t>
            </a:r>
            <a:r>
              <a:rPr lang="en-US" altLang="zh-CN" dirty="0" err="1"/>
              <a:t>setMotion</a:t>
            </a:r>
            <a:r>
              <a:rPr lang="en-US" altLang="zh-CN" dirty="0"/>
              <a:t>(PxD6Axis::</a:t>
            </a:r>
            <a:r>
              <a:rPr lang="en-US" altLang="zh-CN" dirty="0" err="1"/>
              <a:t>eX</a:t>
            </a:r>
            <a:r>
              <a:rPr lang="en-US" altLang="zh-CN" dirty="0"/>
              <a:t>, PxD6Motion::</a:t>
            </a:r>
            <a:r>
              <a:rPr lang="en-US" altLang="zh-CN" dirty="0" err="1"/>
              <a:t>eFREE</a:t>
            </a:r>
            <a:r>
              <a:rPr lang="en-US" altLang="zh-CN" dirty="0"/>
              <a:t>);</a:t>
            </a:r>
          </a:p>
          <a:p>
            <a:r>
              <a:rPr lang="en-US" altLang="zh-CN" dirty="0"/>
              <a:t>d6joint-&gt;</a:t>
            </a:r>
            <a:r>
              <a:rPr lang="en-US" altLang="zh-CN" dirty="0" err="1"/>
              <a:t>setMotion</a:t>
            </a:r>
            <a:r>
              <a:rPr lang="en-US" altLang="zh-CN" dirty="0"/>
              <a:t>(PxD6Axis::</a:t>
            </a:r>
            <a:r>
              <a:rPr lang="en-US" altLang="zh-CN" dirty="0" err="1"/>
              <a:t>eY</a:t>
            </a:r>
            <a:r>
              <a:rPr lang="en-US" altLang="zh-CN" dirty="0"/>
              <a:t>, PxD6Motion::</a:t>
            </a:r>
            <a:r>
              <a:rPr lang="en-US" altLang="zh-CN" dirty="0" err="1"/>
              <a:t>eLIMITED</a:t>
            </a:r>
            <a:r>
              <a:rPr lang="en-US" altLang="zh-CN" dirty="0"/>
              <a:t>);</a:t>
            </a:r>
          </a:p>
          <a:p>
            <a:r>
              <a:rPr lang="en-US" altLang="zh-CN" dirty="0"/>
              <a:t>d6joint-&gt;</a:t>
            </a:r>
            <a:r>
              <a:rPr lang="en-US" altLang="zh-CN" dirty="0" err="1"/>
              <a:t>setMotion</a:t>
            </a:r>
            <a:r>
              <a:rPr lang="en-US" altLang="zh-CN" dirty="0"/>
              <a:t>(PxD6Axis::</a:t>
            </a:r>
            <a:r>
              <a:rPr lang="en-US" altLang="zh-CN" dirty="0" err="1"/>
              <a:t>eZ</a:t>
            </a:r>
            <a:r>
              <a:rPr lang="en-US" altLang="zh-CN" dirty="0"/>
              <a:t>, PxD6Motion::</a:t>
            </a:r>
            <a:r>
              <a:rPr lang="en-US" altLang="zh-CN" dirty="0" err="1"/>
              <a:t>eLIMITED</a:t>
            </a:r>
            <a:r>
              <a:rPr lang="en-US" altLang="zh-CN" dirty="0"/>
              <a:t>);</a:t>
            </a:r>
          </a:p>
          <a:p>
            <a:r>
              <a:rPr lang="en-US" altLang="zh-CN" dirty="0"/>
              <a:t>d6joint-&gt;</a:t>
            </a:r>
            <a:r>
              <a:rPr lang="en-US" altLang="zh-CN" dirty="0" err="1"/>
              <a:t>setLinearLimit</a:t>
            </a:r>
            <a:r>
              <a:rPr lang="en-US" altLang="zh-CN" dirty="0"/>
              <a:t>(</a:t>
            </a:r>
            <a:r>
              <a:rPr lang="en-US" altLang="zh-CN" dirty="0" err="1"/>
              <a:t>PxJointLinearLimit</a:t>
            </a:r>
            <a:r>
              <a:rPr lang="en-US" altLang="zh-CN" dirty="0"/>
              <a:t>(1.0f, 0.1f));</a:t>
            </a:r>
          </a:p>
          <a:p>
            <a:endParaRPr lang="zh-CN" altLang="en-US" dirty="0"/>
          </a:p>
        </p:txBody>
      </p:sp>
    </p:spTree>
    <p:extLst>
      <p:ext uri="{BB962C8B-B14F-4D97-AF65-F5344CB8AC3E}">
        <p14:creationId xmlns:p14="http://schemas.microsoft.com/office/powerpoint/2010/main" val="33348830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Locking and Unlocking Axes</a:t>
            </a:r>
            <a:endParaRPr lang="zh-CN" altLang="en-US" dirty="0"/>
          </a:p>
        </p:txBody>
      </p:sp>
      <p:sp>
        <p:nvSpPr>
          <p:cNvPr id="3" name="内容占位符 2"/>
          <p:cNvSpPr>
            <a:spLocks noGrp="1"/>
          </p:cNvSpPr>
          <p:nvPr>
            <p:ph idx="1"/>
          </p:nvPr>
        </p:nvSpPr>
        <p:spPr/>
        <p:txBody>
          <a:bodyPr/>
          <a:lstStyle/>
          <a:p>
            <a:endParaRPr lang="en-US" altLang="zh-CN" dirty="0" smtClean="0"/>
          </a:p>
          <a:p>
            <a:r>
              <a:rPr lang="en-US" altLang="zh-CN" dirty="0"/>
              <a:t>Three of the joints from PhysX 2 that have been removed from PhysX 3 can be implemented as follows:</a:t>
            </a:r>
          </a:p>
          <a:p>
            <a:endParaRPr lang="zh-CN" altLang="en-US" dirty="0"/>
          </a:p>
        </p:txBody>
      </p:sp>
      <p:sp>
        <p:nvSpPr>
          <p:cNvPr id="4" name="矩形 3"/>
          <p:cNvSpPr/>
          <p:nvPr/>
        </p:nvSpPr>
        <p:spPr>
          <a:xfrm>
            <a:off x="1066800" y="1276350"/>
            <a:ext cx="6934200" cy="369332"/>
          </a:xfrm>
          <a:prstGeom prst="rect">
            <a:avLst/>
          </a:prstGeom>
        </p:spPr>
        <p:txBody>
          <a:bodyPr wrap="square">
            <a:spAutoFit/>
          </a:bodyPr>
          <a:lstStyle/>
          <a:p>
            <a:r>
              <a:rPr lang="en-US" altLang="zh-CN" dirty="0" smtClean="0"/>
              <a:t>d6joint-&gt;</a:t>
            </a:r>
            <a:r>
              <a:rPr lang="en-US" altLang="zh-CN" dirty="0" err="1" smtClean="0"/>
              <a:t>setMotion</a:t>
            </a:r>
            <a:r>
              <a:rPr lang="en-US" altLang="zh-CN" dirty="0" smtClean="0"/>
              <a:t>(PxD6Axis::</a:t>
            </a:r>
            <a:r>
              <a:rPr lang="en-US" altLang="zh-CN" dirty="0" err="1" smtClean="0"/>
              <a:t>eX</a:t>
            </a:r>
            <a:r>
              <a:rPr lang="en-US" altLang="zh-CN" dirty="0" smtClean="0"/>
              <a:t>, PxD6Motion::</a:t>
            </a:r>
            <a:r>
              <a:rPr lang="en-US" altLang="zh-CN" dirty="0" err="1" smtClean="0"/>
              <a:t>eFREE</a:t>
            </a:r>
            <a:r>
              <a:rPr lang="en-US" altLang="zh-CN" dirty="0" smtClean="0"/>
              <a:t>); </a:t>
            </a:r>
            <a:endParaRPr lang="zh-CN" altLang="en-US" dirty="0"/>
          </a:p>
        </p:txBody>
      </p:sp>
    </p:spTree>
    <p:extLst>
      <p:ext uri="{BB962C8B-B14F-4D97-AF65-F5344CB8AC3E}">
        <p14:creationId xmlns:p14="http://schemas.microsoft.com/office/powerpoint/2010/main" val="3204839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288" y="458788"/>
            <a:ext cx="7081837" cy="4224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2345760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z="3200" smtClean="0">
                <a:ea typeface="宋体" charset="-122"/>
              </a:rPr>
              <a:t>Breakable Joints </a:t>
            </a:r>
          </a:p>
        </p:txBody>
      </p:sp>
      <p:sp>
        <p:nvSpPr>
          <p:cNvPr id="16387" name="Rectangle 3"/>
          <p:cNvSpPr>
            <a:spLocks noGrp="1" noChangeArrowheads="1"/>
          </p:cNvSpPr>
          <p:nvPr>
            <p:ph idx="1"/>
          </p:nvPr>
        </p:nvSpPr>
        <p:spPr/>
        <p:txBody>
          <a:bodyPr/>
          <a:lstStyle/>
          <a:p>
            <a:pPr eaLnBrk="1" hangingPunct="1"/>
            <a:endParaRPr lang="zh-CN" altLang="en-US" dirty="0" smtClean="0">
              <a:ea typeface="宋体" charset="-122"/>
            </a:endParaRPr>
          </a:p>
          <a:p>
            <a:pPr eaLnBrk="1" hangingPunct="1"/>
            <a:endParaRPr lang="en-US" altLang="zh-CN" dirty="0" smtClean="0">
              <a:ea typeface="宋体" charset="-122"/>
            </a:endParaRPr>
          </a:p>
        </p:txBody>
      </p:sp>
      <p:sp>
        <p:nvSpPr>
          <p:cNvPr id="2" name="矩形 1"/>
          <p:cNvSpPr/>
          <p:nvPr/>
        </p:nvSpPr>
        <p:spPr>
          <a:xfrm>
            <a:off x="3124200" y="971550"/>
            <a:ext cx="1685077" cy="369332"/>
          </a:xfrm>
          <a:prstGeom prst="rect">
            <a:avLst/>
          </a:prstGeom>
        </p:spPr>
        <p:txBody>
          <a:bodyPr wrap="none">
            <a:spAutoFit/>
          </a:bodyPr>
          <a:lstStyle/>
          <a:p>
            <a:r>
              <a:rPr lang="en-US" altLang="zh-CN" dirty="0" err="1" smtClean="0"/>
              <a:t>setBreakForce</a:t>
            </a:r>
            <a:endParaRPr lang="zh-CN" altLang="en-US" dirty="0"/>
          </a:p>
        </p:txBody>
      </p:sp>
      <p:sp>
        <p:nvSpPr>
          <p:cNvPr id="3" name="矩形 2"/>
          <p:cNvSpPr/>
          <p:nvPr/>
        </p:nvSpPr>
        <p:spPr>
          <a:xfrm>
            <a:off x="489284" y="1581150"/>
            <a:ext cx="8305800" cy="2308324"/>
          </a:xfrm>
          <a:prstGeom prst="rect">
            <a:avLst/>
          </a:prstGeom>
        </p:spPr>
        <p:txBody>
          <a:bodyPr wrap="square">
            <a:spAutoFit/>
          </a:bodyPr>
          <a:lstStyle/>
          <a:p>
            <a:r>
              <a:rPr lang="en-US" altLang="zh-CN" dirty="0" err="1"/>
              <a:t>PxJoint</a:t>
            </a:r>
            <a:r>
              <a:rPr lang="en-US" altLang="zh-CN" dirty="0"/>
              <a:t>* </a:t>
            </a:r>
            <a:r>
              <a:rPr lang="en-US" altLang="zh-CN" dirty="0" err="1"/>
              <a:t>createBreakableFixed</a:t>
            </a:r>
            <a:r>
              <a:rPr lang="en-US" altLang="zh-CN" dirty="0"/>
              <a:t>(</a:t>
            </a:r>
            <a:r>
              <a:rPr lang="en-US" altLang="zh-CN" dirty="0" err="1"/>
              <a:t>PxRigidActor</a:t>
            </a:r>
            <a:r>
              <a:rPr lang="en-US" altLang="zh-CN" dirty="0"/>
              <a:t>* a0, </a:t>
            </a:r>
            <a:r>
              <a:rPr lang="en-US" altLang="zh-CN" dirty="0" err="1"/>
              <a:t>const</a:t>
            </a:r>
            <a:r>
              <a:rPr lang="en-US" altLang="zh-CN" dirty="0"/>
              <a:t> </a:t>
            </a:r>
            <a:r>
              <a:rPr lang="en-US" altLang="zh-CN" dirty="0" err="1"/>
              <a:t>PxTransform</a:t>
            </a:r>
            <a:r>
              <a:rPr lang="en-US" altLang="zh-CN" dirty="0"/>
              <a:t>&amp; t0, </a:t>
            </a:r>
            <a:r>
              <a:rPr lang="en-US" altLang="zh-CN" dirty="0" err="1"/>
              <a:t>PxRigidActor</a:t>
            </a:r>
            <a:r>
              <a:rPr lang="en-US" altLang="zh-CN" dirty="0"/>
              <a:t>* a1, </a:t>
            </a:r>
            <a:r>
              <a:rPr lang="en-US" altLang="zh-CN" dirty="0" err="1"/>
              <a:t>const</a:t>
            </a:r>
            <a:r>
              <a:rPr lang="en-US" altLang="zh-CN" dirty="0"/>
              <a:t> </a:t>
            </a:r>
            <a:r>
              <a:rPr lang="en-US" altLang="zh-CN" dirty="0" err="1"/>
              <a:t>PxTransform</a:t>
            </a:r>
            <a:r>
              <a:rPr lang="en-US" altLang="zh-CN" dirty="0"/>
              <a:t>&amp; t1)</a:t>
            </a:r>
          </a:p>
          <a:p>
            <a:r>
              <a:rPr lang="en-US" altLang="zh-CN" dirty="0"/>
              <a:t>{</a:t>
            </a:r>
          </a:p>
          <a:p>
            <a:r>
              <a:rPr lang="fr-FR" altLang="zh-CN" dirty="0"/>
              <a:t>PxFixedJoint* j = PxFixedJointCreate(*gPhysics, a0, t0, a1, t1);</a:t>
            </a:r>
          </a:p>
          <a:p>
            <a:r>
              <a:rPr lang="en-US" altLang="zh-CN" dirty="0"/>
              <a:t>j-&gt;</a:t>
            </a:r>
            <a:r>
              <a:rPr lang="en-US" altLang="zh-CN" dirty="0" err="1"/>
              <a:t>setBreakForce</a:t>
            </a:r>
            <a:r>
              <a:rPr lang="en-US" altLang="zh-CN" dirty="0"/>
              <a:t>(100000, 10000000);</a:t>
            </a:r>
          </a:p>
          <a:p>
            <a:r>
              <a:rPr lang="en-US" altLang="zh-CN" dirty="0"/>
              <a:t>j-&gt;</a:t>
            </a:r>
            <a:r>
              <a:rPr lang="en-US" altLang="zh-CN" dirty="0" err="1"/>
              <a:t>setConstraintFlag</a:t>
            </a:r>
            <a:r>
              <a:rPr lang="en-US" altLang="zh-CN" dirty="0"/>
              <a:t>(</a:t>
            </a:r>
            <a:r>
              <a:rPr lang="en-US" altLang="zh-CN" dirty="0" err="1"/>
              <a:t>PxConstraintFlag</a:t>
            </a:r>
            <a:r>
              <a:rPr lang="en-US" altLang="zh-CN" dirty="0"/>
              <a:t>::</a:t>
            </a:r>
            <a:r>
              <a:rPr lang="en-US" altLang="zh-CN" dirty="0" err="1"/>
              <a:t>eDRIVE_LIMITS_ARE_FORCES</a:t>
            </a:r>
            <a:r>
              <a:rPr lang="en-US" altLang="zh-CN" dirty="0"/>
              <a:t>, true);</a:t>
            </a:r>
          </a:p>
          <a:p>
            <a:r>
              <a:rPr lang="en-US" altLang="zh-CN" dirty="0"/>
              <a:t>return j;</a:t>
            </a:r>
          </a:p>
          <a:p>
            <a:r>
              <a:rPr lang="en-US" altLang="zh-CN" dirty="0"/>
              <a:t>}</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z="3200" smtClean="0">
                <a:ea typeface="宋体" charset="-122"/>
              </a:rPr>
              <a:t>有关可破坏</a:t>
            </a:r>
            <a:r>
              <a:rPr lang="en-US" altLang="zh-CN" sz="3200" smtClean="0">
                <a:ea typeface="宋体" charset="-122"/>
              </a:rPr>
              <a:t>Joint</a:t>
            </a:r>
            <a:r>
              <a:rPr lang="zh-CN" altLang="en-US" sz="3200" smtClean="0">
                <a:ea typeface="宋体" charset="-122"/>
              </a:rPr>
              <a:t>的说明</a:t>
            </a:r>
          </a:p>
        </p:txBody>
      </p:sp>
      <p:sp>
        <p:nvSpPr>
          <p:cNvPr id="17411" name="Rectangle 3"/>
          <p:cNvSpPr>
            <a:spLocks noGrp="1" noChangeArrowheads="1"/>
          </p:cNvSpPr>
          <p:nvPr>
            <p:ph idx="1"/>
          </p:nvPr>
        </p:nvSpPr>
        <p:spPr/>
        <p:txBody>
          <a:bodyPr/>
          <a:lstStyle/>
          <a:p>
            <a:pPr eaLnBrk="1" hangingPunct="1"/>
            <a:r>
              <a:rPr lang="zh-CN" altLang="en-US" smtClean="0">
                <a:ea typeface="宋体" charset="-122"/>
              </a:rPr>
              <a:t>当</a:t>
            </a:r>
            <a:r>
              <a:rPr lang="en-US" altLang="zh-CN" smtClean="0">
                <a:ea typeface="宋体" charset="-122"/>
              </a:rPr>
              <a:t>Joint</a:t>
            </a:r>
            <a:r>
              <a:rPr lang="zh-CN" altLang="en-US" smtClean="0">
                <a:ea typeface="宋体" charset="-122"/>
              </a:rPr>
              <a:t>被破坏的时候</a:t>
            </a:r>
            <a:r>
              <a:rPr lang="en-US" altLang="zh-CN" smtClean="0">
                <a:ea typeface="宋体" charset="-122"/>
              </a:rPr>
              <a:t>, NxUserNotify</a:t>
            </a:r>
            <a:r>
              <a:rPr lang="zh-CN" altLang="en-US" smtClean="0">
                <a:ea typeface="宋体" charset="-122"/>
              </a:rPr>
              <a:t>类的</a:t>
            </a:r>
            <a:r>
              <a:rPr lang="en-US" altLang="zh-CN" smtClean="0">
                <a:ea typeface="宋体" charset="-122"/>
              </a:rPr>
              <a:t>onJointBreak() </a:t>
            </a:r>
            <a:r>
              <a:rPr lang="zh-CN" altLang="en-US" smtClean="0">
                <a:ea typeface="宋体" charset="-122"/>
              </a:rPr>
              <a:t>函数被调用</a:t>
            </a:r>
          </a:p>
          <a:p>
            <a:pPr eaLnBrk="1" hangingPunct="1"/>
            <a:r>
              <a:rPr lang="zh-CN" altLang="en-US" smtClean="0">
                <a:ea typeface="宋体" charset="-122"/>
              </a:rPr>
              <a:t>即使不可破坏的</a:t>
            </a:r>
            <a:r>
              <a:rPr lang="en-US" altLang="zh-CN" smtClean="0">
                <a:ea typeface="宋体" charset="-122"/>
              </a:rPr>
              <a:t>Joint</a:t>
            </a:r>
            <a:r>
              <a:rPr lang="zh-CN" altLang="en-US" smtClean="0">
                <a:ea typeface="宋体" charset="-122"/>
              </a:rPr>
              <a:t>，当用户将其中的一个</a:t>
            </a:r>
            <a:r>
              <a:rPr lang="en-US" altLang="zh-CN" smtClean="0">
                <a:ea typeface="宋体" charset="-122"/>
              </a:rPr>
              <a:t>actor</a:t>
            </a:r>
            <a:r>
              <a:rPr lang="zh-CN" altLang="en-US" smtClean="0">
                <a:ea typeface="宋体" charset="-122"/>
              </a:rPr>
              <a:t>删除的时候，</a:t>
            </a:r>
            <a:r>
              <a:rPr lang="en-US" altLang="zh-CN" smtClean="0">
                <a:ea typeface="宋体" charset="-122"/>
              </a:rPr>
              <a:t>Joint</a:t>
            </a:r>
            <a:r>
              <a:rPr lang="zh-CN" altLang="en-US" smtClean="0">
                <a:ea typeface="宋体" charset="-122"/>
              </a:rPr>
              <a:t>也被破坏，不过不调用</a:t>
            </a:r>
            <a:r>
              <a:rPr lang="en-US" altLang="zh-CN" smtClean="0">
                <a:ea typeface="宋体" charset="-122"/>
              </a:rPr>
              <a:t>onJointBreak() </a:t>
            </a:r>
          </a:p>
          <a:p>
            <a:pPr eaLnBrk="1" hangingPunct="1"/>
            <a:endParaRPr lang="en-US" altLang="zh-CN" smtClean="0">
              <a:ea typeface="宋体"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z="3200" smtClean="0">
                <a:ea typeface="宋体" charset="-122"/>
              </a:rPr>
              <a:t>Joint</a:t>
            </a:r>
            <a:r>
              <a:rPr lang="zh-CN" altLang="en-US" sz="3200" smtClean="0">
                <a:ea typeface="宋体" charset="-122"/>
              </a:rPr>
              <a:t>的类型</a:t>
            </a:r>
          </a:p>
        </p:txBody>
      </p:sp>
      <p:sp>
        <p:nvSpPr>
          <p:cNvPr id="36867" name="Rectangle 3"/>
          <p:cNvSpPr>
            <a:spLocks noGrp="1" noChangeArrowheads="1"/>
          </p:cNvSpPr>
          <p:nvPr>
            <p:ph idx="1"/>
          </p:nvPr>
        </p:nvSpPr>
        <p:spPr/>
        <p:txBody>
          <a:bodyPr>
            <a:normAutofit fontScale="70000" lnSpcReduction="20000"/>
          </a:bodyPr>
          <a:lstStyle/>
          <a:p>
            <a:pPr eaLnBrk="1" hangingPunct="1">
              <a:defRPr/>
            </a:pPr>
            <a:r>
              <a:rPr lang="en-US" altLang="zh-CN" sz="2400" dirty="0" smtClean="0"/>
              <a:t>PhysX supports six different joint types:</a:t>
            </a:r>
          </a:p>
          <a:p>
            <a:pPr eaLnBrk="1" hangingPunct="1">
              <a:defRPr/>
            </a:pPr>
            <a:r>
              <a:rPr lang="en-US" altLang="zh-CN" sz="2400" dirty="0" smtClean="0"/>
              <a:t>a </a:t>
            </a:r>
            <a:r>
              <a:rPr lang="en-US" altLang="zh-CN" sz="2400" b="1" dirty="0" smtClean="0"/>
              <a:t>fixed</a:t>
            </a:r>
            <a:r>
              <a:rPr lang="en-US" altLang="zh-CN" sz="2400" dirty="0" smtClean="0"/>
              <a:t> joint locks the orientations and origins rigidly together </a:t>
            </a:r>
          </a:p>
          <a:p>
            <a:pPr eaLnBrk="1" hangingPunct="1">
              <a:defRPr/>
            </a:pPr>
            <a:r>
              <a:rPr lang="en-US" altLang="zh-CN" sz="2400" dirty="0" smtClean="0"/>
              <a:t>a </a:t>
            </a:r>
            <a:r>
              <a:rPr lang="en-US" altLang="zh-CN" sz="2400" b="1" dirty="0" smtClean="0"/>
              <a:t>distance</a:t>
            </a:r>
            <a:r>
              <a:rPr lang="en-US" altLang="zh-CN" sz="2400" dirty="0" smtClean="0"/>
              <a:t> joint keeps the origins within a certain distance range </a:t>
            </a:r>
          </a:p>
          <a:p>
            <a:pPr eaLnBrk="1" hangingPunct="1">
              <a:defRPr/>
            </a:pPr>
            <a:r>
              <a:rPr lang="en-US" altLang="zh-CN" sz="2400" dirty="0" smtClean="0"/>
              <a:t>a </a:t>
            </a:r>
            <a:r>
              <a:rPr lang="en-US" altLang="zh-CN" sz="2400" b="1" dirty="0" smtClean="0"/>
              <a:t>spherical</a:t>
            </a:r>
            <a:r>
              <a:rPr lang="en-US" altLang="zh-CN" sz="2400" dirty="0" smtClean="0"/>
              <a:t> joint (also called a </a:t>
            </a:r>
            <a:r>
              <a:rPr lang="en-US" altLang="zh-CN" sz="2400" i="1" dirty="0" smtClean="0"/>
              <a:t>ball-and-socket</a:t>
            </a:r>
            <a:r>
              <a:rPr lang="en-US" altLang="zh-CN" sz="2400" dirty="0" smtClean="0"/>
              <a:t>) keeps the origins together, but allows the orientations to vary freely. </a:t>
            </a:r>
          </a:p>
          <a:p>
            <a:pPr eaLnBrk="1" hangingPunct="1">
              <a:defRPr/>
            </a:pPr>
            <a:r>
              <a:rPr lang="en-US" altLang="zh-CN" sz="2400" dirty="0" smtClean="0"/>
              <a:t>a </a:t>
            </a:r>
            <a:r>
              <a:rPr lang="en-US" altLang="zh-CN" sz="2400" b="1" dirty="0" smtClean="0"/>
              <a:t>revolute</a:t>
            </a:r>
            <a:r>
              <a:rPr lang="en-US" altLang="zh-CN" sz="2400" dirty="0" smtClean="0"/>
              <a:t> joint (also called a </a:t>
            </a:r>
            <a:r>
              <a:rPr lang="en-US" altLang="zh-CN" sz="2400" i="1" dirty="0" smtClean="0"/>
              <a:t>hinge</a:t>
            </a:r>
            <a:r>
              <a:rPr lang="en-US" altLang="zh-CN" sz="2400" dirty="0" smtClean="0"/>
              <a:t>) keeps the origins and x-axes of the frames together, and allows free rotation around this common axis. </a:t>
            </a:r>
          </a:p>
          <a:p>
            <a:pPr eaLnBrk="1" hangingPunct="1">
              <a:defRPr/>
            </a:pPr>
            <a:r>
              <a:rPr lang="en-US" altLang="zh-CN" sz="2400" dirty="0" smtClean="0"/>
              <a:t>a </a:t>
            </a:r>
            <a:r>
              <a:rPr lang="en-US" altLang="zh-CN" sz="2400" b="1" dirty="0" smtClean="0"/>
              <a:t>prismatic</a:t>
            </a:r>
            <a:r>
              <a:rPr lang="en-US" altLang="zh-CN" sz="2400" dirty="0" smtClean="0"/>
              <a:t> joint (also called a </a:t>
            </a:r>
            <a:r>
              <a:rPr lang="en-US" altLang="zh-CN" sz="2400" i="1" dirty="0" smtClean="0"/>
              <a:t>slider</a:t>
            </a:r>
            <a:r>
              <a:rPr lang="en-US" altLang="zh-CN" sz="2400" dirty="0" smtClean="0"/>
              <a:t>) keeps the orientations identical, but allows the origin of each frame to slide freely along the common x-axis. </a:t>
            </a:r>
          </a:p>
          <a:p>
            <a:pPr eaLnBrk="1" hangingPunct="1">
              <a:defRPr/>
            </a:pPr>
            <a:r>
              <a:rPr lang="en-US" altLang="zh-CN" sz="2400" dirty="0" smtClean="0"/>
              <a:t>a </a:t>
            </a:r>
            <a:r>
              <a:rPr lang="en-US" altLang="zh-CN" sz="2400" b="1" dirty="0" smtClean="0"/>
              <a:t>D6</a:t>
            </a:r>
            <a:r>
              <a:rPr lang="en-US" altLang="zh-CN" sz="2400" dirty="0" smtClean="0"/>
              <a:t> joint is a highly configurable joint that allows specification of individual degrees of freedom either to move freely or be locked together. It can be used to implement a wide variety of mechanical and anatomical joints, but is somewhat less intuitive to configure than the other joint types. This joint is covered in detail below.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zh-CN" sz="3200" smtClean="0">
                <a:ea typeface="宋体" charset="-122"/>
              </a:rPr>
              <a:t>Spherical Joint </a:t>
            </a:r>
            <a:endParaRPr lang="en-US" altLang="zh-CN" sz="3200" smtClean="0">
              <a:ea typeface="宋体" charset="-122"/>
            </a:endParaRPr>
          </a:p>
        </p:txBody>
      </p:sp>
      <p:sp>
        <p:nvSpPr>
          <p:cNvPr id="19459" name="Rectangle 3"/>
          <p:cNvSpPr>
            <a:spLocks noGrp="1" noChangeArrowheads="1"/>
          </p:cNvSpPr>
          <p:nvPr>
            <p:ph idx="1"/>
          </p:nvPr>
        </p:nvSpPr>
        <p:spPr/>
        <p:txBody>
          <a:bodyPr/>
          <a:lstStyle/>
          <a:p>
            <a:pPr eaLnBrk="1" hangingPunct="1"/>
            <a:endParaRPr lang="zh-CN" altLang="zh-CN" smtClean="0">
              <a:ea typeface="宋体" charset="-122"/>
            </a:endParaRPr>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0264" y="1535906"/>
            <a:ext cx="4943475" cy="207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zh-CN" sz="3200" smtClean="0">
                <a:ea typeface="宋体" charset="-122"/>
              </a:rPr>
              <a:t>Revolute Joint </a:t>
            </a:r>
            <a:endParaRPr lang="en-US" altLang="zh-CN" sz="3200" smtClean="0">
              <a:ea typeface="宋体" charset="-122"/>
            </a:endParaRPr>
          </a:p>
        </p:txBody>
      </p:sp>
      <p:sp>
        <p:nvSpPr>
          <p:cNvPr id="20483" name="Rectangle 3"/>
          <p:cNvSpPr>
            <a:spLocks noGrp="1" noChangeArrowheads="1"/>
          </p:cNvSpPr>
          <p:nvPr>
            <p:ph idx="1"/>
          </p:nvPr>
        </p:nvSpPr>
        <p:spPr/>
        <p:txBody>
          <a:bodyPr/>
          <a:lstStyle/>
          <a:p>
            <a:pPr eaLnBrk="1" hangingPunct="1"/>
            <a:endParaRPr lang="zh-CN" altLang="zh-CN" smtClean="0">
              <a:ea typeface="宋体" charset="-122"/>
            </a:endParaRPr>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339" y="1560910"/>
            <a:ext cx="5267325" cy="2021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z="3200" smtClean="0">
                <a:ea typeface="宋体" charset="-122"/>
              </a:rPr>
              <a:t>以往课程回顾</a:t>
            </a:r>
          </a:p>
        </p:txBody>
      </p:sp>
      <p:sp>
        <p:nvSpPr>
          <p:cNvPr id="4099" name="Rectangle 3"/>
          <p:cNvSpPr>
            <a:spLocks noGrp="1" noChangeArrowheads="1"/>
          </p:cNvSpPr>
          <p:nvPr>
            <p:ph idx="1"/>
          </p:nvPr>
        </p:nvSpPr>
        <p:spPr/>
        <p:txBody>
          <a:bodyPr>
            <a:normAutofit fontScale="85000" lnSpcReduction="20000"/>
          </a:bodyPr>
          <a:lstStyle/>
          <a:p>
            <a:pPr eaLnBrk="1" hangingPunct="1"/>
            <a:r>
              <a:rPr lang="zh-CN" altLang="en-US" smtClean="0">
                <a:ea typeface="宋体" charset="-122"/>
              </a:rPr>
              <a:t>物理仿真基础</a:t>
            </a:r>
          </a:p>
          <a:p>
            <a:pPr eaLnBrk="1" hangingPunct="1"/>
            <a:r>
              <a:rPr lang="zh-CN" altLang="en-US" smtClean="0">
                <a:ea typeface="宋体" charset="-122"/>
              </a:rPr>
              <a:t>物理仿真程序基础</a:t>
            </a:r>
          </a:p>
          <a:p>
            <a:pPr lvl="1" eaLnBrk="1" hangingPunct="1"/>
            <a:r>
              <a:rPr lang="zh-CN" altLang="en-US" smtClean="0">
                <a:ea typeface="宋体" charset="-122"/>
              </a:rPr>
              <a:t>电子游戏游戏程序的特点</a:t>
            </a:r>
          </a:p>
          <a:p>
            <a:pPr lvl="1" eaLnBrk="1" hangingPunct="1"/>
            <a:r>
              <a:rPr lang="zh-CN" altLang="en-US" smtClean="0">
                <a:ea typeface="宋体" charset="-122"/>
              </a:rPr>
              <a:t>仿真程序的组成元素</a:t>
            </a:r>
          </a:p>
          <a:p>
            <a:pPr lvl="1" eaLnBrk="1" hangingPunct="1"/>
            <a:r>
              <a:rPr lang="zh-CN" altLang="en-US" smtClean="0">
                <a:ea typeface="宋体" charset="-122"/>
              </a:rPr>
              <a:t>物理仿真和渲染的关系</a:t>
            </a:r>
          </a:p>
          <a:p>
            <a:pPr eaLnBrk="1" hangingPunct="1"/>
            <a:r>
              <a:rPr lang="zh-CN" altLang="en-US" smtClean="0">
                <a:ea typeface="宋体" charset="-122"/>
              </a:rPr>
              <a:t>刚体物理仿真</a:t>
            </a:r>
          </a:p>
          <a:p>
            <a:pPr lvl="1" eaLnBrk="1" hangingPunct="1"/>
            <a:r>
              <a:rPr lang="zh-CN" altLang="en-US" smtClean="0">
                <a:ea typeface="宋体" charset="-122"/>
              </a:rPr>
              <a:t>刚体运动的特点</a:t>
            </a:r>
          </a:p>
          <a:p>
            <a:pPr lvl="1" eaLnBrk="1" hangingPunct="1"/>
            <a:r>
              <a:rPr lang="zh-CN" altLang="en-US" smtClean="0">
                <a:ea typeface="宋体" charset="-122"/>
              </a:rPr>
              <a:t>刚体物理仿真的知识点</a:t>
            </a:r>
          </a:p>
          <a:p>
            <a:pPr lvl="2" eaLnBrk="1" hangingPunct="1"/>
            <a:r>
              <a:rPr lang="zh-CN" altLang="en-US" smtClean="0">
                <a:ea typeface="宋体" charset="-122"/>
              </a:rPr>
              <a:t>基本形状、休眠、物理材质、冻结、阻尼、</a:t>
            </a:r>
            <a:r>
              <a:rPr lang="en-US" altLang="zh-CN" smtClean="0">
                <a:ea typeface="宋体" charset="-122"/>
              </a:rPr>
              <a:t>CCD</a:t>
            </a:r>
            <a:r>
              <a:rPr lang="zh-CN" altLang="en-US" smtClean="0">
                <a:ea typeface="宋体" charset="-122"/>
              </a:rPr>
              <a:t>碰撞检测。。</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zh-CN" sz="3200" smtClean="0">
                <a:ea typeface="宋体" charset="-122"/>
              </a:rPr>
              <a:t>Prismatic Joint </a:t>
            </a:r>
            <a:endParaRPr lang="en-US" altLang="zh-CN" sz="3200" smtClean="0">
              <a:ea typeface="宋体" charset="-122"/>
            </a:endParaRPr>
          </a:p>
        </p:txBody>
      </p:sp>
      <p:sp>
        <p:nvSpPr>
          <p:cNvPr id="21507" name="Rectangle 3"/>
          <p:cNvSpPr>
            <a:spLocks noGrp="1" noChangeArrowheads="1"/>
          </p:cNvSpPr>
          <p:nvPr>
            <p:ph idx="1"/>
          </p:nvPr>
        </p:nvSpPr>
        <p:spPr/>
        <p:txBody>
          <a:bodyPr/>
          <a:lstStyle/>
          <a:p>
            <a:pPr eaLnBrk="1" hangingPunct="1"/>
            <a:endParaRPr lang="zh-CN" altLang="zh-CN" smtClean="0">
              <a:ea typeface="宋体" charset="-122"/>
            </a:endParaRPr>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439" y="1478756"/>
            <a:ext cx="5191125" cy="218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z="3200" smtClean="0">
                <a:ea typeface="宋体" charset="-122"/>
              </a:rPr>
              <a:t>Fixed Joint </a:t>
            </a:r>
          </a:p>
        </p:txBody>
      </p:sp>
      <p:sp>
        <p:nvSpPr>
          <p:cNvPr id="22531" name="Rectangle 3"/>
          <p:cNvSpPr>
            <a:spLocks noGrp="1" noChangeArrowheads="1"/>
          </p:cNvSpPr>
          <p:nvPr>
            <p:ph idx="1"/>
          </p:nvPr>
        </p:nvSpPr>
        <p:spPr/>
        <p:txBody>
          <a:bodyPr/>
          <a:lstStyle/>
          <a:p>
            <a:pPr eaLnBrk="1" hangingPunct="1"/>
            <a:endParaRPr lang="zh-CN" altLang="zh-CN" smtClean="0">
              <a:ea typeface="宋体" charset="-122"/>
            </a:endParaRPr>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464" y="1443038"/>
            <a:ext cx="5553075"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zh-CN" sz="3200" smtClean="0">
                <a:ea typeface="宋体" charset="-122"/>
              </a:rPr>
              <a:t>Distance Joint </a:t>
            </a:r>
            <a:endParaRPr lang="en-US" altLang="zh-CN" sz="3200" smtClean="0">
              <a:ea typeface="宋体" charset="-122"/>
            </a:endParaRPr>
          </a:p>
        </p:txBody>
      </p:sp>
      <p:sp>
        <p:nvSpPr>
          <p:cNvPr id="23555" name="Rectangle 3"/>
          <p:cNvSpPr>
            <a:spLocks noGrp="1" noChangeArrowheads="1"/>
          </p:cNvSpPr>
          <p:nvPr>
            <p:ph idx="1"/>
          </p:nvPr>
        </p:nvSpPr>
        <p:spPr/>
        <p:txBody>
          <a:bodyPr/>
          <a:lstStyle/>
          <a:p>
            <a:pPr eaLnBrk="1" hangingPunct="1"/>
            <a:endParaRPr lang="zh-CN" altLang="zh-CN" smtClean="0">
              <a:ea typeface="宋体" charset="-122"/>
            </a:endParaRPr>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389460"/>
            <a:ext cx="5143500" cy="2364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ctrTitle"/>
          </p:nvPr>
        </p:nvSpPr>
        <p:spPr/>
        <p:txBody>
          <a:bodyPr/>
          <a:lstStyle/>
          <a:p>
            <a:pPr eaLnBrk="1" hangingPunct="1"/>
            <a:r>
              <a:rPr lang="zh-CN" altLang="en-US" smtClean="0">
                <a:ea typeface="宋体" charset="-122"/>
              </a:rPr>
              <a:t>练习</a:t>
            </a:r>
          </a:p>
        </p:txBody>
      </p:sp>
      <p:sp>
        <p:nvSpPr>
          <p:cNvPr id="24579" name="Rectangle 5"/>
          <p:cNvSpPr>
            <a:spLocks noGrp="1" noChangeArrowheads="1"/>
          </p:cNvSpPr>
          <p:nvPr>
            <p:ph type="subTitle" idx="1"/>
          </p:nvPr>
        </p:nvSpPr>
        <p:spPr/>
        <p:txBody>
          <a:bodyPr/>
          <a:lstStyle/>
          <a:p>
            <a:pPr eaLnBrk="1" hangingPunct="1"/>
            <a:endParaRPr lang="zh-CN" altLang="zh-CN" smtClean="0">
              <a:ea typeface="宋体"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z="3200" dirty="0" smtClean="0">
                <a:ea typeface="宋体" charset="-122"/>
              </a:rPr>
              <a:t>各种类型的</a:t>
            </a:r>
            <a:r>
              <a:rPr lang="en-US" altLang="zh-CN" sz="3200" dirty="0" smtClean="0">
                <a:ea typeface="宋体" charset="-122"/>
              </a:rPr>
              <a:t>Joint</a:t>
            </a:r>
            <a:r>
              <a:rPr lang="zh-CN" altLang="en-US" sz="3200" dirty="0" smtClean="0">
                <a:ea typeface="宋体" charset="-122"/>
              </a:rPr>
              <a:t>（</a:t>
            </a:r>
            <a:r>
              <a:rPr lang="en-US" altLang="zh-CN" sz="3200" dirty="0" smtClean="0">
                <a:ea typeface="宋体" charset="-122"/>
              </a:rPr>
              <a:t>60</a:t>
            </a:r>
            <a:r>
              <a:rPr lang="zh-CN" altLang="en-US" sz="3200" dirty="0" smtClean="0">
                <a:ea typeface="宋体" charset="-122"/>
              </a:rPr>
              <a:t>分钟时间）</a:t>
            </a:r>
          </a:p>
        </p:txBody>
      </p:sp>
      <p:sp>
        <p:nvSpPr>
          <p:cNvPr id="25603" name="Rectangle 3"/>
          <p:cNvSpPr>
            <a:spLocks noGrp="1" noChangeArrowheads="1"/>
          </p:cNvSpPr>
          <p:nvPr>
            <p:ph idx="1"/>
          </p:nvPr>
        </p:nvSpPr>
        <p:spPr/>
        <p:txBody>
          <a:bodyPr/>
          <a:lstStyle/>
          <a:p>
            <a:pPr eaLnBrk="1" hangingPunct="1"/>
            <a:r>
              <a:rPr lang="zh-CN" altLang="en-US" dirty="0" smtClean="0">
                <a:ea typeface="宋体" charset="-122"/>
              </a:rPr>
              <a:t>练习要点：</a:t>
            </a:r>
          </a:p>
          <a:p>
            <a:pPr lvl="1" eaLnBrk="1" hangingPunct="1"/>
            <a:r>
              <a:rPr lang="zh-CN" altLang="en-US" dirty="0" smtClean="0">
                <a:ea typeface="宋体" charset="-122"/>
              </a:rPr>
              <a:t>熟悉各种不同类型</a:t>
            </a:r>
            <a:r>
              <a:rPr lang="en-US" altLang="zh-CN" dirty="0" smtClean="0">
                <a:ea typeface="宋体" charset="-122"/>
              </a:rPr>
              <a:t>Joint</a:t>
            </a:r>
            <a:r>
              <a:rPr lang="zh-CN" altLang="en-US" dirty="0" smtClean="0">
                <a:ea typeface="宋体" charset="-122"/>
              </a:rPr>
              <a:t>的构造方法</a:t>
            </a:r>
          </a:p>
          <a:p>
            <a:pPr lvl="1" eaLnBrk="1" hangingPunct="1"/>
            <a:r>
              <a:rPr lang="zh-CN" altLang="en-US" dirty="0" smtClean="0">
                <a:ea typeface="宋体" charset="-122"/>
              </a:rPr>
              <a:t>练习过程当中结合前面的理论讲解</a:t>
            </a:r>
            <a:r>
              <a:rPr lang="en-US" altLang="zh-CN" dirty="0" smtClean="0">
                <a:ea typeface="宋体" charset="-122"/>
              </a:rPr>
              <a:t>,</a:t>
            </a:r>
            <a:r>
              <a:rPr lang="zh-CN" altLang="en-US" dirty="0" smtClean="0">
                <a:ea typeface="宋体" charset="-122"/>
              </a:rPr>
              <a:t>掌握具体实现方法</a:t>
            </a:r>
          </a:p>
          <a:p>
            <a:pPr lvl="1" eaLnBrk="1" hangingPunct="1"/>
            <a:r>
              <a:rPr lang="zh-CN" altLang="en-US" dirty="0" smtClean="0">
                <a:ea typeface="宋体" charset="-122"/>
              </a:rPr>
              <a:t>遇到不理解的先通过练习解决</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z="3200" dirty="0" smtClean="0">
                <a:ea typeface="宋体" charset="-122"/>
              </a:rPr>
              <a:t>范例讲解</a:t>
            </a:r>
          </a:p>
        </p:txBody>
      </p:sp>
      <p:sp>
        <p:nvSpPr>
          <p:cNvPr id="26627" name="Rectangle 3"/>
          <p:cNvSpPr>
            <a:spLocks noGrp="1" noChangeArrowheads="1"/>
          </p:cNvSpPr>
          <p:nvPr>
            <p:ph idx="1"/>
          </p:nvPr>
        </p:nvSpPr>
        <p:spPr/>
        <p:txBody>
          <a:bodyPr/>
          <a:lstStyle/>
          <a:p>
            <a:pPr eaLnBrk="1" hangingPunct="1"/>
            <a:r>
              <a:rPr lang="en-US" altLang="zh-CN" smtClean="0">
                <a:ea typeface="宋体" charset="-122"/>
              </a:rPr>
              <a:t>Joint</a:t>
            </a:r>
            <a:r>
              <a:rPr lang="zh-CN" altLang="en-US" smtClean="0">
                <a:ea typeface="宋体" charset="-122"/>
              </a:rPr>
              <a:t>初始化的注意事项</a:t>
            </a:r>
          </a:p>
          <a:p>
            <a:pPr lvl="1" eaLnBrk="1" hangingPunct="1"/>
            <a:r>
              <a:rPr lang="en-US" altLang="zh-CN" smtClean="0">
                <a:ea typeface="宋体" charset="-122"/>
              </a:rPr>
              <a:t>Joint</a:t>
            </a:r>
            <a:r>
              <a:rPr lang="zh-CN" altLang="en-US" smtClean="0">
                <a:ea typeface="宋体" charset="-122"/>
              </a:rPr>
              <a:t>的位置</a:t>
            </a:r>
          </a:p>
          <a:p>
            <a:pPr lvl="1" eaLnBrk="1" hangingPunct="1"/>
            <a:r>
              <a:rPr lang="en-US" altLang="zh-CN" smtClean="0">
                <a:ea typeface="宋体" charset="-122"/>
              </a:rPr>
              <a:t>Joint</a:t>
            </a:r>
            <a:r>
              <a:rPr lang="zh-CN" altLang="en-US" smtClean="0">
                <a:ea typeface="宋体" charset="-122"/>
              </a:rPr>
              <a:t>的轴</a:t>
            </a:r>
          </a:p>
          <a:p>
            <a:pPr eaLnBrk="1" hangingPunct="1"/>
            <a:r>
              <a:rPr lang="zh-CN" altLang="en-US" smtClean="0">
                <a:ea typeface="宋体" charset="-122"/>
              </a:rPr>
              <a:t>如何使用</a:t>
            </a:r>
            <a:r>
              <a:rPr lang="en-US" altLang="zh-CN" smtClean="0">
                <a:ea typeface="宋体" charset="-122"/>
              </a:rPr>
              <a:t>6DOF</a:t>
            </a:r>
            <a:r>
              <a:rPr lang="zh-CN" altLang="en-US" smtClean="0">
                <a:ea typeface="宋体" charset="-122"/>
              </a:rPr>
              <a:t>来模拟</a:t>
            </a:r>
            <a:r>
              <a:rPr lang="en-US" altLang="zh-CN" smtClean="0">
                <a:ea typeface="宋体" charset="-122"/>
              </a:rPr>
              <a:t>fixed Joint</a:t>
            </a:r>
          </a:p>
          <a:p>
            <a:pPr lvl="1" eaLnBrk="1" hangingPunct="1"/>
            <a:r>
              <a:rPr lang="zh-CN" altLang="en-US" smtClean="0">
                <a:ea typeface="宋体" charset="-122"/>
              </a:rPr>
              <a:t>自由度可以任意设定</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z="3200" smtClean="0">
                <a:ea typeface="宋体" charset="-122"/>
              </a:rPr>
              <a:t>212 Joint Limit</a:t>
            </a:r>
            <a:r>
              <a:rPr lang="zh-CN" altLang="en-US" sz="3200" smtClean="0">
                <a:ea typeface="宋体" charset="-122"/>
              </a:rPr>
              <a:t>（</a:t>
            </a:r>
            <a:r>
              <a:rPr lang="en-US" altLang="zh-CN" sz="3200" smtClean="0">
                <a:ea typeface="宋体" charset="-122"/>
              </a:rPr>
              <a:t>30</a:t>
            </a:r>
            <a:r>
              <a:rPr lang="zh-CN" altLang="en-US" sz="3200" smtClean="0">
                <a:ea typeface="宋体" charset="-122"/>
              </a:rPr>
              <a:t>分钟）</a:t>
            </a:r>
          </a:p>
        </p:txBody>
      </p:sp>
      <p:sp>
        <p:nvSpPr>
          <p:cNvPr id="27651" name="Rectangle 3"/>
          <p:cNvSpPr>
            <a:spLocks noGrp="1" noChangeArrowheads="1"/>
          </p:cNvSpPr>
          <p:nvPr>
            <p:ph idx="1"/>
          </p:nvPr>
        </p:nvSpPr>
        <p:spPr/>
        <p:txBody>
          <a:bodyPr/>
          <a:lstStyle/>
          <a:p>
            <a:pPr eaLnBrk="1" hangingPunct="1"/>
            <a:r>
              <a:rPr lang="zh-CN" altLang="en-US" dirty="0" smtClean="0">
                <a:ea typeface="宋体" charset="-122"/>
              </a:rPr>
              <a:t>练习要点：</a:t>
            </a:r>
          </a:p>
          <a:p>
            <a:pPr lvl="1" eaLnBrk="1" hangingPunct="1"/>
            <a:r>
              <a:rPr lang="zh-CN" altLang="en-US" dirty="0" smtClean="0">
                <a:ea typeface="宋体" charset="-122"/>
              </a:rPr>
              <a:t>结合前面讲解的</a:t>
            </a:r>
            <a:r>
              <a:rPr lang="en-US" altLang="zh-CN" dirty="0" smtClean="0">
                <a:ea typeface="宋体" charset="-122"/>
              </a:rPr>
              <a:t>Limit</a:t>
            </a:r>
            <a:r>
              <a:rPr lang="zh-CN" altLang="en-US" dirty="0" smtClean="0">
                <a:ea typeface="宋体" charset="-122"/>
              </a:rPr>
              <a:t>理论，在程序中实现</a:t>
            </a:r>
          </a:p>
          <a:p>
            <a:pPr eaLnBrk="1" hangingPunct="1"/>
            <a:r>
              <a:rPr lang="zh-CN" altLang="en-US" dirty="0" smtClean="0">
                <a:ea typeface="宋体" charset="-122"/>
              </a:rPr>
              <a:t>思考：</a:t>
            </a:r>
          </a:p>
          <a:p>
            <a:pPr lvl="1" eaLnBrk="1" hangingPunct="1"/>
            <a:r>
              <a:rPr lang="zh-CN" altLang="en-US" dirty="0" smtClean="0">
                <a:ea typeface="宋体" charset="-122"/>
              </a:rPr>
              <a:t>如何对一系列</a:t>
            </a:r>
            <a:r>
              <a:rPr lang="en-US" altLang="zh-CN" dirty="0" smtClean="0">
                <a:ea typeface="宋体" charset="-122"/>
              </a:rPr>
              <a:t>Joint</a:t>
            </a:r>
            <a:r>
              <a:rPr lang="zh-CN" altLang="en-US" dirty="0" smtClean="0">
                <a:ea typeface="宋体" charset="-122"/>
              </a:rPr>
              <a:t>赋以不同的</a:t>
            </a:r>
            <a:r>
              <a:rPr lang="en-US" altLang="zh-CN" dirty="0" smtClean="0">
                <a:ea typeface="宋体" charset="-122"/>
              </a:rPr>
              <a:t>Limit</a:t>
            </a:r>
            <a:r>
              <a:rPr lang="zh-CN" altLang="en-US" dirty="0" smtClean="0">
                <a:ea typeface="宋体" charset="-122"/>
              </a:rPr>
              <a:t>来模拟现实中的某些物体</a:t>
            </a:r>
          </a:p>
          <a:p>
            <a:pPr lvl="2" eaLnBrk="1" hangingPunct="1"/>
            <a:r>
              <a:rPr lang="zh-CN" altLang="en-US" dirty="0" smtClean="0">
                <a:ea typeface="宋体" charset="-122"/>
              </a:rPr>
              <a:t>绳子、人体。。。。。</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z="3200" smtClean="0">
                <a:ea typeface="宋体" charset="-122"/>
              </a:rPr>
              <a:t>214 Breakable Joints</a:t>
            </a:r>
            <a:r>
              <a:rPr lang="zh-CN" altLang="en-US" sz="3200" smtClean="0">
                <a:ea typeface="宋体" charset="-122"/>
              </a:rPr>
              <a:t>（</a:t>
            </a:r>
            <a:r>
              <a:rPr lang="en-US" altLang="zh-CN" sz="3200" smtClean="0">
                <a:ea typeface="宋体" charset="-122"/>
              </a:rPr>
              <a:t>30</a:t>
            </a:r>
            <a:r>
              <a:rPr lang="zh-CN" altLang="en-US" sz="3200" smtClean="0">
                <a:ea typeface="宋体" charset="-122"/>
              </a:rPr>
              <a:t>分钟）</a:t>
            </a:r>
          </a:p>
        </p:txBody>
      </p:sp>
      <p:sp>
        <p:nvSpPr>
          <p:cNvPr id="28675" name="Rectangle 3"/>
          <p:cNvSpPr>
            <a:spLocks noGrp="1" noChangeArrowheads="1"/>
          </p:cNvSpPr>
          <p:nvPr>
            <p:ph idx="1"/>
          </p:nvPr>
        </p:nvSpPr>
        <p:spPr/>
        <p:txBody>
          <a:bodyPr/>
          <a:lstStyle/>
          <a:p>
            <a:pPr eaLnBrk="1" hangingPunct="1"/>
            <a:r>
              <a:rPr lang="zh-CN" altLang="en-US" smtClean="0">
                <a:ea typeface="宋体" charset="-122"/>
              </a:rPr>
              <a:t>练习要点：</a:t>
            </a:r>
          </a:p>
          <a:p>
            <a:pPr lvl="1" eaLnBrk="1" hangingPunct="1"/>
            <a:r>
              <a:rPr lang="zh-CN" altLang="en-US" smtClean="0">
                <a:ea typeface="宋体" charset="-122"/>
              </a:rPr>
              <a:t>如何使用前面讲解的理论实现可破坏的</a:t>
            </a:r>
            <a:r>
              <a:rPr lang="en-US" altLang="zh-CN" smtClean="0">
                <a:ea typeface="宋体" charset="-122"/>
              </a:rPr>
              <a:t>joint</a:t>
            </a:r>
            <a:r>
              <a:rPr lang="zh-CN" altLang="en-US" smtClean="0">
                <a:ea typeface="宋体" charset="-122"/>
              </a:rPr>
              <a:t>效果</a:t>
            </a:r>
          </a:p>
          <a:p>
            <a:pPr eaLnBrk="1" hangingPunct="1"/>
            <a:r>
              <a:rPr lang="zh-CN" altLang="en-US" smtClean="0">
                <a:ea typeface="宋体" charset="-122"/>
              </a:rPr>
              <a:t>思考：</a:t>
            </a:r>
          </a:p>
          <a:p>
            <a:pPr lvl="1" eaLnBrk="1" hangingPunct="1"/>
            <a:r>
              <a:rPr lang="zh-CN" altLang="en-US" smtClean="0">
                <a:ea typeface="宋体" charset="-122"/>
              </a:rPr>
              <a:t>发挥创意，利用这一技术做出有意思的效果</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3200" smtClean="0">
                <a:ea typeface="宋体" charset="-122"/>
              </a:rPr>
              <a:t>问题总结</a:t>
            </a:r>
          </a:p>
        </p:txBody>
      </p:sp>
      <p:sp>
        <p:nvSpPr>
          <p:cNvPr id="29699" name="Rectangle 3"/>
          <p:cNvSpPr>
            <a:spLocks noGrp="1" noChangeArrowheads="1"/>
          </p:cNvSpPr>
          <p:nvPr>
            <p:ph idx="1"/>
          </p:nvPr>
        </p:nvSpPr>
        <p:spPr/>
        <p:txBody>
          <a:bodyPr/>
          <a:lstStyle/>
          <a:p>
            <a:pPr eaLnBrk="1" hangingPunct="1"/>
            <a:endParaRPr lang="zh-CN" altLang="zh-CN" smtClean="0">
              <a:ea typeface="宋体"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200" smtClean="0">
                <a:ea typeface="宋体" charset="-122"/>
              </a:rPr>
              <a:t>本课知识点</a:t>
            </a:r>
          </a:p>
        </p:txBody>
      </p:sp>
      <p:sp>
        <p:nvSpPr>
          <p:cNvPr id="5123" name="Rectangle 3"/>
          <p:cNvSpPr>
            <a:spLocks noGrp="1" noChangeArrowheads="1"/>
          </p:cNvSpPr>
          <p:nvPr>
            <p:ph idx="1"/>
          </p:nvPr>
        </p:nvSpPr>
        <p:spPr/>
        <p:txBody>
          <a:bodyPr/>
          <a:lstStyle/>
          <a:p>
            <a:pPr eaLnBrk="1" hangingPunct="1"/>
            <a:r>
              <a:rPr lang="en-US" altLang="zh-CN" dirty="0" smtClean="0">
                <a:ea typeface="宋体" charset="-122"/>
              </a:rPr>
              <a:t>Joint</a:t>
            </a:r>
            <a:r>
              <a:rPr lang="zh-CN" altLang="en-US" dirty="0" smtClean="0">
                <a:ea typeface="宋体" charset="-122"/>
              </a:rPr>
              <a:t>的概念及特点</a:t>
            </a:r>
          </a:p>
          <a:p>
            <a:pPr eaLnBrk="1" hangingPunct="1"/>
            <a:r>
              <a:rPr lang="en-US" altLang="zh-CN" dirty="0" smtClean="0">
                <a:ea typeface="宋体" charset="-122"/>
              </a:rPr>
              <a:t>Joint</a:t>
            </a:r>
            <a:r>
              <a:rPr lang="zh-CN" altLang="en-US" dirty="0" smtClean="0">
                <a:ea typeface="宋体" charset="-122"/>
              </a:rPr>
              <a:t>的类型</a:t>
            </a:r>
          </a:p>
          <a:p>
            <a:pPr eaLnBrk="1" hangingPunct="1"/>
            <a:r>
              <a:rPr lang="zh-CN" altLang="en-US" dirty="0" smtClean="0">
                <a:ea typeface="宋体" charset="-122"/>
              </a:rPr>
              <a:t>如何使用</a:t>
            </a:r>
            <a:r>
              <a:rPr lang="en-US" altLang="zh-CN" dirty="0" smtClean="0">
                <a:ea typeface="宋体" charset="-122"/>
              </a:rPr>
              <a:t>Joint</a:t>
            </a:r>
          </a:p>
          <a:p>
            <a:pPr eaLnBrk="1" hangingPunct="1"/>
            <a:r>
              <a:rPr lang="en-US" altLang="zh-CN" dirty="0" smtClean="0">
                <a:ea typeface="宋体" charset="-122"/>
              </a:rPr>
              <a:t>Joint</a:t>
            </a:r>
            <a:r>
              <a:rPr lang="zh-CN" altLang="en-US" dirty="0" smtClean="0">
                <a:ea typeface="宋体" charset="-122"/>
              </a:rPr>
              <a:t>的主要使用场合</a:t>
            </a:r>
          </a:p>
          <a:p>
            <a:pPr eaLnBrk="1" hangingPunct="1"/>
            <a:r>
              <a:rPr lang="zh-CN" altLang="en-US" dirty="0" smtClean="0">
                <a:ea typeface="宋体" charset="-122"/>
              </a:rPr>
              <a:t>上机练习</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3200" smtClean="0">
                <a:ea typeface="宋体" charset="-122"/>
              </a:rPr>
              <a:t>什么是</a:t>
            </a:r>
            <a:r>
              <a:rPr lang="en-US" altLang="zh-CN" sz="3200" smtClean="0">
                <a:ea typeface="宋体" charset="-122"/>
              </a:rPr>
              <a:t>joint</a:t>
            </a:r>
          </a:p>
        </p:txBody>
      </p:sp>
      <p:sp>
        <p:nvSpPr>
          <p:cNvPr id="6147" name="Rectangle 3"/>
          <p:cNvSpPr>
            <a:spLocks noGrp="1" noChangeArrowheads="1"/>
          </p:cNvSpPr>
          <p:nvPr>
            <p:ph idx="1"/>
          </p:nvPr>
        </p:nvSpPr>
        <p:spPr/>
        <p:txBody>
          <a:bodyPr/>
          <a:lstStyle/>
          <a:p>
            <a:pPr eaLnBrk="1" hangingPunct="1"/>
            <a:r>
              <a:rPr lang="en-US" altLang="zh-CN" smtClean="0">
                <a:ea typeface="宋体" charset="-122"/>
              </a:rPr>
              <a:t>A joint is the location at which two or more bones make contact. </a:t>
            </a:r>
          </a:p>
        </p:txBody>
      </p:sp>
      <p:pic>
        <p:nvPicPr>
          <p:cNvPr id="6148" name="Picture 4" descr="joint_typ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143126"/>
            <a:ext cx="2990850" cy="2507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5" descr="joint1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143125"/>
            <a:ext cx="411480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z="3200" smtClean="0">
                <a:ea typeface="宋体" charset="-122"/>
              </a:rPr>
              <a:t>物理仿真中的</a:t>
            </a:r>
            <a:r>
              <a:rPr lang="en-US" altLang="zh-CN" sz="3200" smtClean="0">
                <a:ea typeface="宋体" charset="-122"/>
              </a:rPr>
              <a:t>Joint</a:t>
            </a:r>
          </a:p>
        </p:txBody>
      </p:sp>
      <p:sp>
        <p:nvSpPr>
          <p:cNvPr id="7171" name="Rectangle 3"/>
          <p:cNvSpPr>
            <a:spLocks noGrp="1" noChangeArrowheads="1"/>
          </p:cNvSpPr>
          <p:nvPr>
            <p:ph idx="1"/>
          </p:nvPr>
        </p:nvSpPr>
        <p:spPr/>
        <p:txBody>
          <a:bodyPr/>
          <a:lstStyle/>
          <a:p>
            <a:pPr eaLnBrk="1" hangingPunct="1"/>
            <a:r>
              <a:rPr lang="zh-CN" altLang="en-US" smtClean="0">
                <a:ea typeface="宋体" charset="-122"/>
              </a:rPr>
              <a:t>用来模拟现实世界中的关节结构</a:t>
            </a:r>
          </a:p>
          <a:p>
            <a:pPr lvl="1" eaLnBrk="1" hangingPunct="1"/>
            <a:r>
              <a:rPr lang="en-US" altLang="zh-CN" smtClean="0">
                <a:ea typeface="宋体" charset="-122"/>
              </a:rPr>
              <a:t>Joint</a:t>
            </a:r>
            <a:r>
              <a:rPr lang="zh-CN" altLang="en-US" smtClean="0">
                <a:ea typeface="宋体" charset="-122"/>
              </a:rPr>
              <a:t>是一个宽泛的概念</a:t>
            </a:r>
          </a:p>
          <a:p>
            <a:pPr lvl="1" eaLnBrk="1" hangingPunct="1"/>
            <a:r>
              <a:rPr lang="zh-CN" altLang="en-US" smtClean="0">
                <a:ea typeface="宋体" charset="-122"/>
              </a:rPr>
              <a:t>泛指用来连接不同物体的一种结构</a:t>
            </a:r>
          </a:p>
          <a:p>
            <a:pPr eaLnBrk="1" hangingPunct="1"/>
            <a:r>
              <a:rPr lang="en-US" altLang="zh-CN" smtClean="0">
                <a:ea typeface="宋体" charset="-122"/>
              </a:rPr>
              <a:t>Joint</a:t>
            </a:r>
            <a:r>
              <a:rPr lang="zh-CN" altLang="en-US" smtClean="0">
                <a:ea typeface="宋体" charset="-122"/>
              </a:rPr>
              <a:t>是“约束”的一种</a:t>
            </a:r>
          </a:p>
          <a:p>
            <a:pPr lvl="1" eaLnBrk="1" hangingPunct="1"/>
            <a:r>
              <a:rPr lang="zh-CN" altLang="en-US" smtClean="0">
                <a:ea typeface="宋体" charset="-122"/>
              </a:rPr>
              <a:t>约束</a:t>
            </a:r>
            <a:r>
              <a:rPr lang="en-US" altLang="zh-CN" smtClean="0">
                <a:ea typeface="宋体" charset="-122"/>
              </a:rPr>
              <a:t>body</a:t>
            </a:r>
            <a:r>
              <a:rPr lang="zh-CN" altLang="en-US" smtClean="0">
                <a:ea typeface="宋体" charset="-122"/>
              </a:rPr>
              <a:t>的运动</a:t>
            </a:r>
          </a:p>
          <a:p>
            <a:pPr eaLnBrk="1" hangingPunct="1"/>
            <a:endParaRPr lang="zh-CN" altLang="en-US" smtClean="0">
              <a:ea typeface="宋体" charset="-122"/>
            </a:endParaRPr>
          </a:p>
          <a:p>
            <a:pPr eaLnBrk="1" hangingPunct="1"/>
            <a:endParaRPr lang="en-US" altLang="zh-CN" smtClean="0">
              <a:ea typeface="宋体"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mtClean="0">
                <a:ea typeface="宋体" charset="-122"/>
              </a:rPr>
              <a:t>Joint</a:t>
            </a:r>
            <a:r>
              <a:rPr lang="zh-CN" altLang="en-US" smtClean="0">
                <a:ea typeface="宋体" charset="-122"/>
              </a:rPr>
              <a:t>的作用</a:t>
            </a:r>
          </a:p>
        </p:txBody>
      </p:sp>
      <p:sp>
        <p:nvSpPr>
          <p:cNvPr id="8195" name="Rectangle 3"/>
          <p:cNvSpPr>
            <a:spLocks noGrp="1" noChangeArrowheads="1"/>
          </p:cNvSpPr>
          <p:nvPr>
            <p:ph idx="1"/>
          </p:nvPr>
        </p:nvSpPr>
        <p:spPr/>
        <p:txBody>
          <a:bodyPr>
            <a:normAutofit fontScale="92500" lnSpcReduction="10000"/>
          </a:bodyPr>
          <a:lstStyle/>
          <a:p>
            <a:pPr eaLnBrk="1" hangingPunct="1"/>
            <a:r>
              <a:rPr lang="zh-CN" altLang="en-US" smtClean="0">
                <a:ea typeface="宋体" charset="-122"/>
              </a:rPr>
              <a:t>如果没有</a:t>
            </a:r>
            <a:r>
              <a:rPr lang="en-US" altLang="zh-CN" smtClean="0">
                <a:ea typeface="宋体" charset="-122"/>
              </a:rPr>
              <a:t>Joint</a:t>
            </a:r>
            <a:r>
              <a:rPr lang="zh-CN" altLang="en-US" smtClean="0">
                <a:ea typeface="宋体" charset="-122"/>
              </a:rPr>
              <a:t>，</a:t>
            </a:r>
            <a:r>
              <a:rPr lang="en-US" altLang="zh-CN" smtClean="0">
                <a:ea typeface="宋体" charset="-122"/>
              </a:rPr>
              <a:t>actor</a:t>
            </a:r>
            <a:r>
              <a:rPr lang="zh-CN" altLang="en-US" smtClean="0">
                <a:ea typeface="宋体" charset="-122"/>
              </a:rPr>
              <a:t>的运动丰富度将降低</a:t>
            </a:r>
          </a:p>
          <a:p>
            <a:pPr eaLnBrk="1" hangingPunct="1"/>
            <a:r>
              <a:rPr lang="zh-CN" altLang="en-US" smtClean="0">
                <a:ea typeface="宋体" charset="-122"/>
              </a:rPr>
              <a:t>可以让连接的两个</a:t>
            </a:r>
            <a:r>
              <a:rPr lang="en-US" altLang="zh-CN" smtClean="0">
                <a:ea typeface="宋体" charset="-122"/>
              </a:rPr>
              <a:t>actor</a:t>
            </a:r>
            <a:r>
              <a:rPr lang="zh-CN" altLang="en-US" smtClean="0">
                <a:ea typeface="宋体" charset="-122"/>
              </a:rPr>
              <a:t>运动受到对方影响</a:t>
            </a:r>
          </a:p>
          <a:p>
            <a:pPr eaLnBrk="1" hangingPunct="1"/>
            <a:r>
              <a:rPr lang="zh-CN" altLang="en-US" smtClean="0">
                <a:ea typeface="宋体" charset="-122"/>
              </a:rPr>
              <a:t>他们之间受限的运动决定于</a:t>
            </a:r>
            <a:r>
              <a:rPr lang="en-US" altLang="zh-CN" smtClean="0">
                <a:ea typeface="宋体" charset="-122"/>
              </a:rPr>
              <a:t>Joint</a:t>
            </a:r>
            <a:r>
              <a:rPr lang="zh-CN" altLang="en-US" smtClean="0">
                <a:ea typeface="宋体" charset="-122"/>
              </a:rPr>
              <a:t>的类型</a:t>
            </a:r>
          </a:p>
          <a:p>
            <a:pPr lvl="1" eaLnBrk="1" hangingPunct="1"/>
            <a:r>
              <a:rPr lang="zh-CN" altLang="en-US" smtClean="0">
                <a:ea typeface="宋体" charset="-122"/>
              </a:rPr>
              <a:t>后面会介绍到不同类型</a:t>
            </a:r>
            <a:r>
              <a:rPr lang="en-US" altLang="zh-CN" smtClean="0">
                <a:ea typeface="宋体" charset="-122"/>
              </a:rPr>
              <a:t>joint</a:t>
            </a:r>
            <a:r>
              <a:rPr lang="zh-CN" altLang="en-US" smtClean="0">
                <a:ea typeface="宋体" charset="-122"/>
              </a:rPr>
              <a:t>的特点</a:t>
            </a:r>
          </a:p>
          <a:p>
            <a:pPr eaLnBrk="1" hangingPunct="1"/>
            <a:endParaRPr lang="zh-CN" altLang="en-US" smtClean="0">
              <a:ea typeface="宋体" charset="-122"/>
            </a:endParaRPr>
          </a:p>
          <a:p>
            <a:pPr eaLnBrk="1" hangingPunct="1"/>
            <a:r>
              <a:rPr lang="zh-CN" altLang="en-US" smtClean="0">
                <a:ea typeface="宋体" charset="-122"/>
              </a:rPr>
              <a:t>讨论：</a:t>
            </a:r>
          </a:p>
          <a:p>
            <a:pPr lvl="1" eaLnBrk="1" hangingPunct="1"/>
            <a:r>
              <a:rPr lang="zh-CN" altLang="en-US" smtClean="0">
                <a:ea typeface="宋体" charset="-122"/>
              </a:rPr>
              <a:t>大家玩过的游戏中那些地方使用到了</a:t>
            </a:r>
            <a:r>
              <a:rPr lang="en-US" altLang="zh-CN" smtClean="0">
                <a:ea typeface="宋体" charset="-122"/>
              </a:rPr>
              <a:t>Joint</a:t>
            </a:r>
            <a:r>
              <a:rPr lang="zh-CN" altLang="en-US" smtClean="0">
                <a:ea typeface="宋体" charset="-122"/>
              </a:rPr>
              <a:t>？</a:t>
            </a:r>
          </a:p>
          <a:p>
            <a:pPr eaLnBrk="1" hangingPunct="1"/>
            <a:endParaRPr lang="en-US" altLang="zh-CN" smtClean="0">
              <a:ea typeface="宋体"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mtClean="0">
                <a:ea typeface="宋体" charset="-122"/>
              </a:rPr>
              <a:t>Joint</a:t>
            </a:r>
            <a:r>
              <a:rPr lang="zh-CN" altLang="en-US" smtClean="0">
                <a:ea typeface="宋体" charset="-122"/>
              </a:rPr>
              <a:t>的特点</a:t>
            </a:r>
          </a:p>
        </p:txBody>
      </p:sp>
      <p:sp>
        <p:nvSpPr>
          <p:cNvPr id="9219" name="Rectangle 3"/>
          <p:cNvSpPr>
            <a:spLocks noGrp="1" noChangeArrowheads="1"/>
          </p:cNvSpPr>
          <p:nvPr>
            <p:ph idx="1"/>
          </p:nvPr>
        </p:nvSpPr>
        <p:spPr/>
        <p:txBody>
          <a:bodyPr>
            <a:normAutofit fontScale="92500" lnSpcReduction="20000"/>
          </a:bodyPr>
          <a:lstStyle/>
          <a:p>
            <a:pPr eaLnBrk="1" hangingPunct="1"/>
            <a:r>
              <a:rPr lang="en-US" altLang="zh-CN" smtClean="0">
                <a:ea typeface="宋体" charset="-122"/>
              </a:rPr>
              <a:t>PhysX</a:t>
            </a:r>
            <a:r>
              <a:rPr lang="zh-CN" altLang="en-US" smtClean="0">
                <a:ea typeface="宋体" charset="-122"/>
              </a:rPr>
              <a:t>只支持一对约束</a:t>
            </a:r>
          </a:p>
          <a:p>
            <a:pPr lvl="1" eaLnBrk="1" hangingPunct="1"/>
            <a:r>
              <a:rPr lang="zh-CN" altLang="en-US" smtClean="0">
                <a:ea typeface="宋体" charset="-122"/>
              </a:rPr>
              <a:t>每个</a:t>
            </a:r>
            <a:r>
              <a:rPr lang="en-US" altLang="zh-CN" smtClean="0">
                <a:ea typeface="宋体" charset="-122"/>
              </a:rPr>
              <a:t>joint</a:t>
            </a:r>
            <a:r>
              <a:rPr lang="zh-CN" altLang="en-US" smtClean="0">
                <a:ea typeface="宋体" charset="-122"/>
              </a:rPr>
              <a:t>只能连接两个</a:t>
            </a:r>
            <a:r>
              <a:rPr lang="en-US" altLang="zh-CN" smtClean="0">
                <a:ea typeface="宋体" charset="-122"/>
              </a:rPr>
              <a:t>actor</a:t>
            </a:r>
          </a:p>
          <a:p>
            <a:pPr eaLnBrk="1" hangingPunct="1"/>
            <a:r>
              <a:rPr lang="en-US" altLang="zh-CN" smtClean="0">
                <a:ea typeface="宋体" charset="-122"/>
              </a:rPr>
              <a:t>Joint</a:t>
            </a:r>
            <a:r>
              <a:rPr lang="zh-CN" altLang="en-US" smtClean="0">
                <a:ea typeface="宋体" charset="-122"/>
              </a:rPr>
              <a:t>连接的两个</a:t>
            </a:r>
            <a:r>
              <a:rPr lang="en-US" altLang="zh-CN" smtClean="0">
                <a:ea typeface="宋体" charset="-122"/>
              </a:rPr>
              <a:t>actor</a:t>
            </a:r>
            <a:r>
              <a:rPr lang="zh-CN" altLang="en-US" smtClean="0">
                <a:ea typeface="宋体" charset="-122"/>
              </a:rPr>
              <a:t>满足的条件</a:t>
            </a:r>
          </a:p>
          <a:p>
            <a:pPr lvl="1" eaLnBrk="1" hangingPunct="1"/>
            <a:r>
              <a:rPr lang="zh-CN" altLang="en-US" smtClean="0">
                <a:ea typeface="宋体" charset="-122"/>
              </a:rPr>
              <a:t>如果将一个</a:t>
            </a:r>
            <a:r>
              <a:rPr lang="en-US" altLang="zh-CN" smtClean="0">
                <a:ea typeface="宋体" charset="-122"/>
              </a:rPr>
              <a:t>actor</a:t>
            </a:r>
            <a:r>
              <a:rPr lang="zh-CN" altLang="en-US" smtClean="0">
                <a:ea typeface="宋体" charset="-122"/>
              </a:rPr>
              <a:t>和“世界”连接，则将其中一个</a:t>
            </a:r>
            <a:r>
              <a:rPr lang="en-US" altLang="zh-CN" smtClean="0">
                <a:ea typeface="宋体" charset="-122"/>
              </a:rPr>
              <a:t>actor</a:t>
            </a:r>
            <a:r>
              <a:rPr lang="zh-CN" altLang="en-US" smtClean="0">
                <a:ea typeface="宋体" charset="-122"/>
              </a:rPr>
              <a:t>指针设定为“</a:t>
            </a:r>
            <a:r>
              <a:rPr lang="en-US" altLang="zh-CN" smtClean="0">
                <a:ea typeface="宋体" charset="-122"/>
              </a:rPr>
              <a:t>NULL”</a:t>
            </a:r>
          </a:p>
          <a:p>
            <a:pPr lvl="1" eaLnBrk="1" hangingPunct="1"/>
            <a:r>
              <a:rPr lang="zh-CN" altLang="en-US" smtClean="0">
                <a:ea typeface="宋体" charset="-122"/>
              </a:rPr>
              <a:t>不能用</a:t>
            </a:r>
            <a:r>
              <a:rPr lang="en-US" altLang="zh-CN" smtClean="0">
                <a:ea typeface="宋体" charset="-122"/>
              </a:rPr>
              <a:t>Joint</a:t>
            </a:r>
            <a:r>
              <a:rPr lang="zh-CN" altLang="en-US" smtClean="0">
                <a:ea typeface="宋体" charset="-122"/>
              </a:rPr>
              <a:t>来连接两个</a:t>
            </a:r>
            <a:r>
              <a:rPr lang="en-US" altLang="zh-CN" smtClean="0">
                <a:ea typeface="宋体" charset="-122"/>
              </a:rPr>
              <a:t>static actor</a:t>
            </a:r>
          </a:p>
          <a:p>
            <a:pPr lvl="2" eaLnBrk="1" hangingPunct="1"/>
            <a:r>
              <a:rPr lang="en-US" altLang="zh-CN" smtClean="0">
                <a:ea typeface="宋体" charset="-122"/>
              </a:rPr>
              <a:t>Joint</a:t>
            </a:r>
            <a:r>
              <a:rPr lang="zh-CN" altLang="en-US" smtClean="0">
                <a:ea typeface="宋体" charset="-122"/>
              </a:rPr>
              <a:t>是约束运动，连接两个不动的物体没意义</a:t>
            </a:r>
          </a:p>
          <a:p>
            <a:pPr lvl="2" eaLnBrk="1" hangingPunct="1"/>
            <a:r>
              <a:rPr lang="zh-CN" altLang="en-US" smtClean="0">
                <a:ea typeface="宋体" charset="-122"/>
              </a:rPr>
              <a:t>可以使用多</a:t>
            </a:r>
            <a:r>
              <a:rPr lang="en-US" altLang="zh-CN" smtClean="0">
                <a:ea typeface="宋体" charset="-122"/>
              </a:rPr>
              <a:t>shape</a:t>
            </a:r>
            <a:r>
              <a:rPr lang="zh-CN" altLang="en-US" smtClean="0">
                <a:ea typeface="宋体" charset="-122"/>
              </a:rPr>
              <a:t>来实现</a:t>
            </a:r>
          </a:p>
          <a:p>
            <a:pPr eaLnBrk="1" hangingPunct="1"/>
            <a:endParaRPr lang="en-US" altLang="zh-CN" smtClean="0">
              <a:ea typeface="宋体"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z="3200" smtClean="0">
                <a:ea typeface="宋体" charset="-122"/>
              </a:rPr>
              <a:t>Joint</a:t>
            </a:r>
            <a:r>
              <a:rPr lang="zh-CN" altLang="en-US" sz="3200" smtClean="0">
                <a:ea typeface="宋体" charset="-122"/>
              </a:rPr>
              <a:t>的建模</a:t>
            </a:r>
          </a:p>
        </p:txBody>
      </p:sp>
      <p:sp>
        <p:nvSpPr>
          <p:cNvPr id="10243" name="Rectangle 3"/>
          <p:cNvSpPr>
            <a:spLocks noGrp="1" noChangeArrowheads="1"/>
          </p:cNvSpPr>
          <p:nvPr>
            <p:ph idx="1"/>
          </p:nvPr>
        </p:nvSpPr>
        <p:spPr/>
        <p:txBody>
          <a:bodyPr/>
          <a:lstStyle/>
          <a:p>
            <a:pPr eaLnBrk="1" hangingPunct="1"/>
            <a:r>
              <a:rPr lang="zh-CN" altLang="en-US" smtClean="0">
                <a:ea typeface="宋体" charset="-122"/>
              </a:rPr>
              <a:t>如何模拟现实世界的机器</a:t>
            </a:r>
          </a:p>
          <a:p>
            <a:pPr lvl="1" eaLnBrk="1" hangingPunct="1"/>
            <a:r>
              <a:rPr lang="zh-CN" altLang="en-US" smtClean="0">
                <a:ea typeface="宋体" charset="-122"/>
              </a:rPr>
              <a:t>直接按照现实世界的样子建模</a:t>
            </a:r>
          </a:p>
          <a:p>
            <a:pPr lvl="1" eaLnBrk="1" hangingPunct="1"/>
            <a:r>
              <a:rPr lang="zh-CN" altLang="en-US" b="1" smtClean="0">
                <a:ea typeface="宋体" charset="-122"/>
              </a:rPr>
              <a:t>进行合理简化</a:t>
            </a:r>
          </a:p>
          <a:p>
            <a:pPr lvl="1" eaLnBrk="1" hangingPunct="1"/>
            <a:r>
              <a:rPr lang="zh-CN" altLang="en-US" smtClean="0">
                <a:ea typeface="宋体" charset="-122"/>
              </a:rPr>
              <a:t>比如：汽车减震器（或悬挂系统）在现实生活中无法穿过轮子，所以需要做一系列复杂结构；而用计算机模拟则不必</a:t>
            </a:r>
          </a:p>
          <a:p>
            <a:pPr lvl="1" eaLnBrk="1" hangingPunct="1"/>
            <a:endParaRPr lang="en-US" altLang="zh-CN" smtClean="0">
              <a:ea typeface="宋体" charset="-122"/>
            </a:endParaRPr>
          </a:p>
        </p:txBody>
      </p:sp>
      <p:sp>
        <p:nvSpPr>
          <p:cNvPr id="10244" name="AutoShape 5" descr="carJoint"/>
          <p:cNvSpPr>
            <a:spLocks noChangeAspect="1" noChangeArrowheads="1"/>
          </p:cNvSpPr>
          <p:nvPr/>
        </p:nvSpPr>
        <p:spPr bwMode="auto">
          <a:xfrm>
            <a:off x="4419600" y="2457450"/>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10245" name="AutoShape 7" descr="carJoint"/>
          <p:cNvSpPr>
            <a:spLocks noChangeAspect="1" noChangeArrowheads="1"/>
          </p:cNvSpPr>
          <p:nvPr/>
        </p:nvSpPr>
        <p:spPr bwMode="auto">
          <a:xfrm>
            <a:off x="4419600" y="2457450"/>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pic>
        <p:nvPicPr>
          <p:cNvPr id="1024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800705"/>
            <a:ext cx="2495550" cy="1207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mtClean="0">
                <a:ea typeface="宋体" charset="-122"/>
              </a:rPr>
              <a:t>Joint</a:t>
            </a:r>
            <a:r>
              <a:rPr lang="zh-CN" altLang="en-US" smtClean="0">
                <a:ea typeface="宋体" charset="-122"/>
              </a:rPr>
              <a:t>的局部坐标</a:t>
            </a:r>
          </a:p>
        </p:txBody>
      </p:sp>
      <p:sp>
        <p:nvSpPr>
          <p:cNvPr id="11267" name="Rectangle 3"/>
          <p:cNvSpPr>
            <a:spLocks noGrp="1" noChangeArrowheads="1"/>
          </p:cNvSpPr>
          <p:nvPr>
            <p:ph idx="1"/>
          </p:nvPr>
        </p:nvSpPr>
        <p:spPr/>
        <p:txBody>
          <a:bodyPr/>
          <a:lstStyle/>
          <a:p>
            <a:pPr eaLnBrk="1" hangingPunct="1"/>
            <a:r>
              <a:rPr lang="zh-CN" altLang="en-US" smtClean="0">
                <a:ea typeface="宋体" charset="-122"/>
              </a:rPr>
              <a:t>每个</a:t>
            </a:r>
            <a:r>
              <a:rPr lang="en-US" altLang="zh-CN" smtClean="0">
                <a:ea typeface="宋体" charset="-122"/>
              </a:rPr>
              <a:t>actor</a:t>
            </a:r>
            <a:r>
              <a:rPr lang="zh-CN" altLang="en-US" smtClean="0">
                <a:ea typeface="宋体" charset="-122"/>
              </a:rPr>
              <a:t>具有与其坐标系有关的</a:t>
            </a:r>
            <a:r>
              <a:rPr lang="en-US" altLang="zh-CN" smtClean="0">
                <a:ea typeface="宋体" charset="-122"/>
              </a:rPr>
              <a:t>Joint</a:t>
            </a:r>
            <a:r>
              <a:rPr lang="zh-CN" altLang="en-US" smtClean="0">
                <a:ea typeface="宋体" charset="-122"/>
              </a:rPr>
              <a:t>坐标系</a:t>
            </a:r>
          </a:p>
          <a:p>
            <a:pPr lvl="1" eaLnBrk="1" hangingPunct="1"/>
            <a:r>
              <a:rPr lang="zh-CN" altLang="en-US" smtClean="0">
                <a:ea typeface="宋体" charset="-122"/>
              </a:rPr>
              <a:t>除了</a:t>
            </a:r>
            <a:r>
              <a:rPr lang="en-US" altLang="zh-CN" smtClean="0">
                <a:ea typeface="宋体" charset="-122"/>
              </a:rPr>
              <a:t>6DOF Joint</a:t>
            </a:r>
            <a:r>
              <a:rPr lang="zh-CN" altLang="en-US" smtClean="0">
                <a:ea typeface="宋体" charset="-122"/>
              </a:rPr>
              <a:t>外都是左手坐标系</a:t>
            </a:r>
          </a:p>
          <a:p>
            <a:pPr eaLnBrk="1" hangingPunct="1"/>
            <a:r>
              <a:rPr lang="en-US" altLang="zh-CN" smtClean="0">
                <a:ea typeface="宋体" charset="-122"/>
              </a:rPr>
              <a:t>NxVec3 localNormal[2];</a:t>
            </a:r>
            <a:br>
              <a:rPr lang="en-US" altLang="zh-CN" smtClean="0">
                <a:ea typeface="宋体" charset="-122"/>
              </a:rPr>
            </a:br>
            <a:r>
              <a:rPr lang="en-US" altLang="zh-CN" smtClean="0">
                <a:ea typeface="宋体" charset="-122"/>
              </a:rPr>
              <a:t>NxVec3 localAxis[2];</a:t>
            </a:r>
            <a:br>
              <a:rPr lang="en-US" altLang="zh-CN" smtClean="0">
                <a:ea typeface="宋体" charset="-122"/>
              </a:rPr>
            </a:br>
            <a:r>
              <a:rPr lang="en-US" altLang="zh-CN" smtClean="0">
                <a:ea typeface="宋体" charset="-122"/>
              </a:rPr>
              <a:t>NxVec3 localAnchor[2]; </a:t>
            </a:r>
          </a:p>
          <a:p>
            <a:pPr eaLnBrk="1" hangingPunct="1"/>
            <a:endParaRPr lang="en-US" altLang="zh-CN" smtClean="0">
              <a:ea typeface="宋体" charset="-122"/>
            </a:endParaRPr>
          </a:p>
          <a:p>
            <a:pPr eaLnBrk="1" hangingPunct="1"/>
            <a:endParaRPr lang="en-US" altLang="zh-CN" smtClean="0">
              <a:ea typeface="宋体" charset="-122"/>
            </a:endParaRPr>
          </a:p>
          <a:p>
            <a:pPr eaLnBrk="1" hangingPunct="1"/>
            <a:endParaRPr lang="en-US" altLang="zh-CN" smtClean="0">
              <a:ea typeface="宋体" charset="-122"/>
            </a:endParaRPr>
          </a:p>
          <a:p>
            <a:pPr eaLnBrk="1" hangingPunct="1"/>
            <a:endParaRPr lang="en-US" altLang="zh-CN" smtClean="0">
              <a:ea typeface="宋体" charset="-122"/>
            </a:endParaRPr>
          </a:p>
          <a:p>
            <a:pPr eaLnBrk="1" hangingPunct="1"/>
            <a:endParaRPr lang="en-US" altLang="zh-CN" smtClean="0">
              <a:ea typeface="宋体" charset="-122"/>
            </a:endParaRPr>
          </a:p>
        </p:txBody>
      </p:sp>
      <p:sp>
        <p:nvSpPr>
          <p:cNvPr id="11268" name="AutoShape 5" descr="jointAxis"/>
          <p:cNvSpPr>
            <a:spLocks noChangeAspect="1" noChangeArrowheads="1"/>
          </p:cNvSpPr>
          <p:nvPr/>
        </p:nvSpPr>
        <p:spPr bwMode="auto">
          <a:xfrm>
            <a:off x="4419600" y="2457450"/>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pic>
        <p:nvPicPr>
          <p:cNvPr id="1126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775472"/>
            <a:ext cx="5181600" cy="164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1442</TotalTime>
  <Words>1952</Words>
  <Application>Microsoft Office PowerPoint</Application>
  <PresentationFormat>全屏显示(16:9)</PresentationFormat>
  <Paragraphs>143</Paragraphs>
  <Slides>28</Slides>
  <Notes>8</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凤舞九天</vt:lpstr>
      <vt:lpstr>Joint</vt:lpstr>
      <vt:lpstr>以往课程回顾</vt:lpstr>
      <vt:lpstr>本课知识点</vt:lpstr>
      <vt:lpstr>什么是joint</vt:lpstr>
      <vt:lpstr>物理仿真中的Joint</vt:lpstr>
      <vt:lpstr>Joint的作用</vt:lpstr>
      <vt:lpstr>Joint的特点</vt:lpstr>
      <vt:lpstr>Joint的建模</vt:lpstr>
      <vt:lpstr>Joint的局部坐标</vt:lpstr>
      <vt:lpstr>图示</vt:lpstr>
      <vt:lpstr>Joint Limits </vt:lpstr>
      <vt:lpstr>PowerPoint 演示文稿</vt:lpstr>
      <vt:lpstr>Locking and Unlocking Axes</vt:lpstr>
      <vt:lpstr>PowerPoint 演示文稿</vt:lpstr>
      <vt:lpstr>Breakable Joints </vt:lpstr>
      <vt:lpstr>有关可破坏Joint的说明</vt:lpstr>
      <vt:lpstr>Joint的类型</vt:lpstr>
      <vt:lpstr>Spherical Joint </vt:lpstr>
      <vt:lpstr>Revolute Joint </vt:lpstr>
      <vt:lpstr>Prismatic Joint </vt:lpstr>
      <vt:lpstr>Fixed Joint </vt:lpstr>
      <vt:lpstr>Distance Joint </vt:lpstr>
      <vt:lpstr>练习</vt:lpstr>
      <vt:lpstr>各种类型的Joint（60分钟时间）</vt:lpstr>
      <vt:lpstr>范例讲解</vt:lpstr>
      <vt:lpstr>212 Joint Limit（30分钟）</vt:lpstr>
      <vt:lpstr>214 Breakable Joints（30分钟）</vt:lpstr>
      <vt:lpstr>问题总结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HL H</dc:creator>
  <cp:lastModifiedBy>HL H</cp:lastModifiedBy>
  <cp:revision>161</cp:revision>
  <cp:lastPrinted>1601-01-01T00:00:00Z</cp:lastPrinted>
  <dcterms:created xsi:type="dcterms:W3CDTF">1601-01-01T00:00:00Z</dcterms:created>
  <dcterms:modified xsi:type="dcterms:W3CDTF">2017-10-12T05:32:49Z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