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6"/>
  </p:notesMasterIdLst>
  <p:sldIdLst>
    <p:sldId id="256" r:id="rId2"/>
    <p:sldId id="257" r:id="rId3"/>
    <p:sldId id="258" r:id="rId4"/>
    <p:sldId id="259" r:id="rId5"/>
    <p:sldId id="260" r:id="rId6"/>
    <p:sldId id="261" r:id="rId7"/>
    <p:sldId id="285" r:id="rId8"/>
    <p:sldId id="286" r:id="rId9"/>
    <p:sldId id="264" r:id="rId10"/>
    <p:sldId id="284" r:id="rId11"/>
    <p:sldId id="265" r:id="rId12"/>
    <p:sldId id="287" r:id="rId13"/>
    <p:sldId id="281" r:id="rId14"/>
    <p:sldId id="268" r:id="rId15"/>
    <p:sldId id="269" r:id="rId16"/>
    <p:sldId id="270" r:id="rId17"/>
    <p:sldId id="288" r:id="rId18"/>
    <p:sldId id="272" r:id="rId19"/>
    <p:sldId id="273" r:id="rId20"/>
    <p:sldId id="274" r:id="rId21"/>
    <p:sldId id="275" r:id="rId22"/>
    <p:sldId id="276" r:id="rId23"/>
    <p:sldId id="283" r:id="rId24"/>
    <p:sldId id="279" r:id="rId25"/>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202" autoAdjust="0"/>
  </p:normalViewPr>
  <p:slideViewPr>
    <p:cSldViewPr>
      <p:cViewPr varScale="1">
        <p:scale>
          <a:sx n="79" d="100"/>
          <a:sy n="79" d="100"/>
        </p:scale>
        <p:origin x="-1695" y="-45"/>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133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31748" name="Rectangle 4"/>
          <p:cNvSpPr>
            <a:spLocks noRo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5149D056-1258-4E79-A980-A1594183A034}" type="slidenum">
              <a:rPr lang="en-US" altLang="zh-CN"/>
              <a:pPr>
                <a:defRPr/>
              </a:pPr>
              <a:t>‹#›</a:t>
            </a:fld>
            <a:endParaRPr lang="en-US" altLang="zh-CN"/>
          </a:p>
        </p:txBody>
      </p:sp>
    </p:spTree>
    <p:extLst>
      <p:ext uri="{BB962C8B-B14F-4D97-AF65-F5344CB8AC3E}">
        <p14:creationId xmlns:p14="http://schemas.microsoft.com/office/powerpoint/2010/main" val="32972790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A3495A3-6776-456F-B46F-C6E215B945FE}" type="slidenum">
              <a:rPr lang="en-US" altLang="zh-CN"/>
              <a:pPr eaLnBrk="1" hangingPunct="1"/>
              <a:t>4</a:t>
            </a:fld>
            <a:endParaRPr lang="en-US" altLang="zh-CN"/>
          </a:p>
        </p:txBody>
      </p:sp>
      <p:sp>
        <p:nvSpPr>
          <p:cNvPr id="32771" name="Rectangle 2"/>
          <p:cNvSpPr>
            <a:spLocks noRot="1" noChangeArrowheads="1" noTextEdit="1"/>
          </p:cNvSpPr>
          <p:nvPr>
            <p:ph type="sldImg"/>
          </p:nvPr>
        </p:nvSpPr>
        <p:spPr>
          <a:xfrm>
            <a:off x="381000" y="685800"/>
            <a:ext cx="6096000" cy="3429000"/>
          </a:xfrm>
          <a:ln/>
        </p:spPr>
      </p:sp>
      <p:sp>
        <p:nvSpPr>
          <p:cNvPr id="32772" name="Rectangle 3"/>
          <p:cNvSpPr>
            <a:spLocks noGrp="1" noChangeArrowheads="1"/>
          </p:cNvSpPr>
          <p:nvPr>
            <p:ph type="body" idx="1"/>
          </p:nvPr>
        </p:nvSpPr>
        <p:spPr>
          <a:noFill/>
        </p:spPr>
        <p:txBody>
          <a:bodyPr/>
          <a:lstStyle/>
          <a:p>
            <a:pPr eaLnBrk="1" hangingPunct="1"/>
            <a:r>
              <a:rPr lang="en-US" altLang="zh-CN" smtClean="0"/>
              <a:t>The debug renderer allows us to visualize our physics scene. At the end of each frame of the simulation, the SDK constructs relevant points, lines, and triangles of the simulation to be drawn. It stores these in its "debug renderable" structure. This renderer is for debug purposes only. In release mode, you don't want the SDK to spend extra time building the debug visuals at the end of each frame of simulation.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57DF89E-648F-4F39-B4B7-617C10BA37D4}" type="slidenum">
              <a:rPr lang="en-US" altLang="zh-CN"/>
              <a:pPr eaLnBrk="1" hangingPunct="1"/>
              <a:t>5</a:t>
            </a:fld>
            <a:endParaRPr lang="en-US" altLang="zh-CN"/>
          </a:p>
        </p:txBody>
      </p:sp>
      <p:sp>
        <p:nvSpPr>
          <p:cNvPr id="33795" name="Rectangle 2"/>
          <p:cNvSpPr>
            <a:spLocks noRot="1" noChangeArrowheads="1" noTextEdit="1"/>
          </p:cNvSpPr>
          <p:nvPr>
            <p:ph type="sldImg"/>
          </p:nvPr>
        </p:nvSpPr>
        <p:spPr>
          <a:xfrm>
            <a:off x="381000" y="685800"/>
            <a:ext cx="6096000" cy="3429000"/>
          </a:xfrm>
          <a:ln/>
        </p:spPr>
      </p:sp>
      <p:sp>
        <p:nvSpPr>
          <p:cNvPr id="33796" name="Rectangle 3"/>
          <p:cNvSpPr>
            <a:spLocks noGrp="1" noChangeArrowheads="1"/>
          </p:cNvSpPr>
          <p:nvPr>
            <p:ph type="body" idx="1"/>
          </p:nvPr>
        </p:nvSpPr>
        <p:spPr>
          <a:noFill/>
        </p:spPr>
        <p:txBody>
          <a:bodyPr/>
          <a:lstStyle/>
          <a:p>
            <a:pPr eaLnBrk="1" hangingPunct="1"/>
            <a:r>
              <a:rPr lang="en-US" altLang="zh-CN" smtClean="0"/>
              <a:t>When we draw our scene fully textured, lit, etc., we draw it in parallel with our physics simulation. We let the physics run to completion, get the results for the frame, then draw the results while we are process the next frame of the simulation. The debug render lines serve as a good check to see how well the visual representation of our objects matches their physical representation. </a:t>
            </a:r>
          </a:p>
          <a:p>
            <a:pPr eaLnBrk="1" hangingPunct="1"/>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F39A49D-256C-4A51-A72B-E1DF3C900EE8}" type="slidenum">
              <a:rPr lang="en-US" altLang="zh-CN"/>
              <a:pPr eaLnBrk="1" hangingPunct="1"/>
              <a:t>9</a:t>
            </a:fld>
            <a:endParaRPr lang="en-US" altLang="zh-CN"/>
          </a:p>
        </p:txBody>
      </p:sp>
      <p:sp>
        <p:nvSpPr>
          <p:cNvPr id="35843" name="Rectangle 2"/>
          <p:cNvSpPr>
            <a:spLocks noRot="1" noChangeArrowheads="1" noTextEdit="1"/>
          </p:cNvSpPr>
          <p:nvPr>
            <p:ph type="sldImg"/>
          </p:nvPr>
        </p:nvSpPr>
        <p:spPr>
          <a:xfrm>
            <a:off x="381000" y="685800"/>
            <a:ext cx="6096000" cy="3429000"/>
          </a:xfrm>
          <a:ln/>
        </p:spPr>
      </p:sp>
      <p:sp>
        <p:nvSpPr>
          <p:cNvPr id="35844" name="Rectangle 3"/>
          <p:cNvSpPr>
            <a:spLocks noGrp="1" noChangeArrowheads="1"/>
          </p:cNvSpPr>
          <p:nvPr>
            <p:ph type="body" idx="1"/>
          </p:nvPr>
        </p:nvSpPr>
        <p:spPr>
          <a:noFill/>
        </p:spPr>
        <p:txBody>
          <a:bodyPr/>
          <a:lstStyle/>
          <a:p>
            <a:pPr eaLnBrk="1" hangingPunct="1"/>
            <a:r>
              <a:rPr lang="en-US" altLang="zh-CN" smtClean="0"/>
              <a:t>We have added a new file to the project, ContactReport.h. This file contains a class called ContactReport which is derived from NxUserContactReport. We make an instance of this class which we attached to the SDK in InitNx().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10F991D-EADE-4A5A-8BA3-9BB2B77879DF}" type="slidenum">
              <a:rPr lang="en-US" altLang="zh-CN"/>
              <a:pPr eaLnBrk="1" hangingPunct="1"/>
              <a:t>11</a:t>
            </a:fld>
            <a:endParaRPr lang="en-US" altLang="zh-CN"/>
          </a:p>
        </p:txBody>
      </p:sp>
      <p:sp>
        <p:nvSpPr>
          <p:cNvPr id="36867" name="Rectangle 2"/>
          <p:cNvSpPr>
            <a:spLocks noRo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p:spPr>
        <p:txBody>
          <a:bodyPr/>
          <a:lstStyle/>
          <a:p>
            <a:pPr eaLnBrk="1" hangingPunct="1"/>
            <a:r>
              <a:rPr lang="en-US" altLang="zh-CN" smtClean="0"/>
              <a:t>At the end of InitNx() we call gScene-&gt;setActorPairFlags() on the two actors to make them into a contact pair. We will get information on every contact pair we have set up this way every simulation step that they are in contact. When they are in contact, onContactNotify() in ContactReport.h is called, passing in a reference to the contact pair and the nature of the contact, whether the pair just started touching, whether they've been touching, or whether they have stopped touching, set up in setActorPairFlags() by the NX_NOTIFY_ON_START_TOUCH, NX_NOTIFY_ON_TOUCH, and NX_NOTIFY_ON_END_TOUCH flags.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A7F0CD3-0B76-44F5-8722-EAAD713C8C02}" type="slidenum">
              <a:rPr lang="en-US" altLang="zh-CN"/>
              <a:pPr eaLnBrk="1" hangingPunct="1"/>
              <a:t>14</a:t>
            </a:fld>
            <a:endParaRPr lang="en-US" altLang="zh-CN"/>
          </a:p>
        </p:txBody>
      </p:sp>
      <p:sp>
        <p:nvSpPr>
          <p:cNvPr id="38915" name="Rectangle 2"/>
          <p:cNvSpPr>
            <a:spLocks noRot="1" noChangeArrowheads="1" noTextEdit="1"/>
          </p:cNvSpPr>
          <p:nvPr>
            <p:ph type="sldImg"/>
          </p:nvPr>
        </p:nvSpPr>
        <p:spPr>
          <a:xfrm>
            <a:off x="381000" y="685800"/>
            <a:ext cx="6096000" cy="3429000"/>
          </a:xfrm>
          <a:ln/>
        </p:spPr>
      </p:sp>
      <p:sp>
        <p:nvSpPr>
          <p:cNvPr id="38916" name="Rectangle 3"/>
          <p:cNvSpPr>
            <a:spLocks noGrp="1" noChangeArrowheads="1"/>
          </p:cNvSpPr>
          <p:nvPr>
            <p:ph type="body" idx="1"/>
          </p:nvPr>
        </p:nvSpPr>
        <p:spPr>
          <a:noFill/>
        </p:spPr>
        <p:txBody>
          <a:bodyPr/>
          <a:lstStyle/>
          <a:p>
            <a:pPr eaLnBrk="1" hangingPunct="1"/>
            <a:r>
              <a:rPr lang="zh-CN" altLang="en-US" smtClean="0"/>
              <a:t>跟</a:t>
            </a:r>
            <a:r>
              <a:rPr lang="en-US" altLang="zh-CN" smtClean="0"/>
              <a:t>contact</a:t>
            </a:r>
            <a:r>
              <a:rPr lang="zh-CN" altLang="en-US" smtClean="0"/>
              <a:t>的区别是前者碰撞触发，不能穿透；而</a:t>
            </a:r>
            <a:r>
              <a:rPr lang="en-US" altLang="zh-CN" smtClean="0"/>
              <a:t>trigger</a:t>
            </a:r>
            <a:r>
              <a:rPr lang="zh-CN" altLang="en-US" smtClean="0"/>
              <a:t>是可以穿透的，可以认为是定义了一个区域。</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0C544E4-BAB5-41A8-8AB0-69F920ADAF4B}" type="slidenum">
              <a:rPr lang="en-US" altLang="zh-CN"/>
              <a:pPr eaLnBrk="1" hangingPunct="1"/>
              <a:t>15</a:t>
            </a:fld>
            <a:endParaRPr lang="en-US" altLang="zh-CN"/>
          </a:p>
        </p:txBody>
      </p:sp>
      <p:sp>
        <p:nvSpPr>
          <p:cNvPr id="39939" name="Rectangle 2"/>
          <p:cNvSpPr>
            <a:spLocks noRot="1" noChangeArrowheads="1" noTextEdit="1"/>
          </p:cNvSpPr>
          <p:nvPr>
            <p:ph type="sldImg"/>
          </p:nvPr>
        </p:nvSpPr>
        <p:spPr>
          <a:xfrm>
            <a:off x="381000" y="685800"/>
            <a:ext cx="6096000" cy="3429000"/>
          </a:xfrm>
          <a:ln/>
        </p:spPr>
      </p:sp>
      <p:sp>
        <p:nvSpPr>
          <p:cNvPr id="39940" name="Rectangle 3"/>
          <p:cNvSpPr>
            <a:spLocks noGrp="1" noChangeArrowheads="1"/>
          </p:cNvSpPr>
          <p:nvPr>
            <p:ph type="body" idx="1"/>
          </p:nvPr>
        </p:nvSpPr>
        <p:spPr>
          <a:noFill/>
        </p:spPr>
        <p:txBody>
          <a:bodyPr/>
          <a:lstStyle/>
          <a:p>
            <a:pPr eaLnBrk="1" hangingPunct="1"/>
            <a:r>
              <a:rPr lang="en-US" altLang="zh-CN" smtClean="0"/>
              <a:t>In this lesson you will learn about triggers. Triggers are shapes used in games to cue events when particular objects intersect them. Trigger shapes are created by setting the NX_TRIGGER_ENABLE flag on the shape descriptor. For these shapes to work as triggers with code you supply, you need to attach a Trigger Report to the scene. A Trigger Report is a class derived from NxUserTriggerReport. This Trigger Report will call onTrigger() every frame the trigger is intersected by another shape, passing in a pointer to the trigger shape, the intersecting shape, and the state of the intersection, whether the intersecting shape has just entered the trigger, whether it has just left the trigger, or whether it has been inside the trigger for more than one frame.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44FB89C-7A37-45E2-872D-D096178750FC}" type="slidenum">
              <a:rPr lang="en-US" altLang="zh-CN"/>
              <a:pPr eaLnBrk="1" hangingPunct="1"/>
              <a:t>20</a:t>
            </a:fld>
            <a:endParaRPr lang="en-US" altLang="zh-CN"/>
          </a:p>
        </p:txBody>
      </p:sp>
      <p:sp>
        <p:nvSpPr>
          <p:cNvPr id="40963" name="Rectangle 2"/>
          <p:cNvSpPr>
            <a:spLocks noRot="1" noChangeArrowheads="1" noTextEdit="1"/>
          </p:cNvSpPr>
          <p:nvPr>
            <p:ph type="sldImg"/>
          </p:nvPr>
        </p:nvSpPr>
        <p:spPr>
          <a:xfrm>
            <a:off x="381000" y="685800"/>
            <a:ext cx="6096000" cy="3429000"/>
          </a:xfrm>
          <a:ln/>
        </p:spPr>
      </p:sp>
      <p:sp>
        <p:nvSpPr>
          <p:cNvPr id="40964" name="Rectangle 3"/>
          <p:cNvSpPr>
            <a:spLocks noGrp="1" noChangeArrowheads="1"/>
          </p:cNvSpPr>
          <p:nvPr>
            <p:ph type="body" idx="1"/>
          </p:nvPr>
        </p:nvSpPr>
        <p:spPr>
          <a:noFill/>
        </p:spPr>
        <p:txBody>
          <a:bodyPr/>
          <a:lstStyle/>
          <a:p>
            <a:pPr eaLnBrk="1" hangingPunct="1"/>
            <a:r>
              <a:rPr lang="en-US" altLang="zh-CN" smtClean="0"/>
              <a:t>Now we move on to the concept of raycasting. Raycasting involves shooting a ray, a line emanating from a source, through the scene. The information we get from the raycast includes what shape we hit, how far away the shape is from the origin of the ray, the point of impact of the ray, the normal to the impact on the shape, and, if the shape hit is a triangle mesh, the surface triangle hit and the barycentric coordinates of the point of impact.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AE99083-6E86-457E-9445-604E0DE5AD0B}" type="slidenum">
              <a:rPr lang="en-US" altLang="zh-CN"/>
              <a:pPr eaLnBrk="1" hangingPunct="1"/>
              <a:t>21</a:t>
            </a:fld>
            <a:endParaRPr lang="en-US" altLang="zh-CN"/>
          </a:p>
        </p:txBody>
      </p:sp>
      <p:sp>
        <p:nvSpPr>
          <p:cNvPr id="41987" name="Rectangle 2"/>
          <p:cNvSpPr>
            <a:spLocks noRot="1" noChangeArrowheads="1" noTextEdit="1"/>
          </p:cNvSpPr>
          <p:nvPr>
            <p:ph type="sldImg"/>
          </p:nvPr>
        </p:nvSpPr>
        <p:spPr>
          <a:xfrm>
            <a:off x="381000" y="685800"/>
            <a:ext cx="6096000" cy="3429000"/>
          </a:xfrm>
          <a:ln/>
        </p:spPr>
      </p:sp>
      <p:sp>
        <p:nvSpPr>
          <p:cNvPr id="41988" name="Rectangle 3"/>
          <p:cNvSpPr>
            <a:spLocks noGrp="1" noChangeArrowheads="1"/>
          </p:cNvSpPr>
          <p:nvPr>
            <p:ph type="body" idx="1"/>
          </p:nvPr>
        </p:nvSpPr>
        <p:spPr>
          <a:noFill/>
        </p:spPr>
        <p:txBody>
          <a:bodyPr/>
          <a:lstStyle/>
          <a:p>
            <a:pPr eaLnBrk="1" hangingPunct="1"/>
            <a:r>
              <a:rPr lang="en-US" altLang="zh-CN" smtClean="0"/>
              <a:t>Raycasting is useful for determining distances to objects as well as detecting which objects are closest and what features of the object are closest. It is used in visibility determination to calculate what objects in the scene are visible to the player. It is used in AI to detect targets, navigate the AI through environments, find cover positions, and sense other items of interest. It is also used for shadow and lighting calculations.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1BEF4F24-B8C4-4AE4-A99F-E7F266EC2285}" type="slidenum">
              <a:rPr lang="en-US" altLang="zh-CN" smtClean="0"/>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690CC3F0-9C3D-4D92-B4E1-1D3D3EBD4D34}" type="slidenum">
              <a:rPr lang="en-US" altLang="zh-CN" smtClean="0"/>
              <a:pPr>
                <a:defRPr/>
              </a:pPr>
              <a:t>‹#›</a:t>
            </a:fld>
            <a:endParaRPr lang="en-US" altLang="zh-CN"/>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333566-C3DA-4BFE-A503-46BB98CB4350}" type="slidenum">
              <a:rPr lang="en-US" altLang="zh-CN" smtClean="0"/>
              <a:pPr>
                <a:defRPr/>
              </a:pPr>
              <a:t>‹#›</a:t>
            </a:fld>
            <a:endParaRPr lang="en-US" altLang="zh-CN"/>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883B0AA9-A8EF-4DA7-9506-FB3DBCF98EB2}" type="slidenum">
              <a:rPr lang="en-US" altLang="zh-CN" smtClean="0"/>
              <a:pPr>
                <a:defRPr/>
              </a:pPr>
              <a:t>‹#›</a:t>
            </a:fld>
            <a:endParaRPr lang="en-US" altLang="zh-CN"/>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88F8B01F-4659-4E97-868F-34ACAF86CE42}" type="slidenum">
              <a:rPr lang="en-US" altLang="zh-CN" smtClean="0"/>
              <a:pPr>
                <a:defRPr/>
              </a:pPr>
              <a:t>‹#›</a:t>
            </a:fld>
            <a:endParaRPr lang="en-US" altLang="zh-CN"/>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06BE07DF-E47C-4E70-90AF-1C3AE5967C9B}" type="slidenum">
              <a:rPr lang="en-US" altLang="zh-CN" smtClean="0"/>
              <a:pPr>
                <a:defRPr/>
              </a:pPr>
              <a:t>‹#›</a:t>
            </a:fld>
            <a:endParaRPr lang="en-US" altLang="zh-CN"/>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52000D8F-F170-4FE8-8B17-C1C65F97FC10}" type="slidenum">
              <a:rPr lang="en-US" altLang="zh-CN" smtClean="0"/>
              <a:pPr>
                <a:defRPr/>
              </a:pPr>
              <a:t>‹#›</a:t>
            </a:fld>
            <a:endParaRPr lang="en-US" altLang="zh-CN"/>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2024A304-8C4B-4595-B705-41CE1F8593CD}" type="slidenum">
              <a:rPr lang="en-US" altLang="zh-CN" smtClean="0"/>
              <a:pPr>
                <a:defRPr/>
              </a:pPr>
              <a:t>‹#›</a:t>
            </a:fld>
            <a:endParaRPr lang="en-US" altLang="zh-CN"/>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8098A726-2BE1-45EB-853E-0408532F2845}" type="slidenum">
              <a:rPr lang="en-US" altLang="zh-CN" smtClean="0"/>
              <a:pPr>
                <a:defRPr/>
              </a:pPr>
              <a:t>‹#›</a:t>
            </a:fld>
            <a:endParaRPr lang="en-US" altLang="zh-CN"/>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E11C98C2-E91F-4DAB-8BDA-7C1A87832CC4}" type="slidenum">
              <a:rPr lang="en-US" altLang="zh-CN" smtClean="0"/>
              <a:pPr>
                <a:defRPr/>
              </a:pPr>
              <a:t>‹#›</a:t>
            </a:fld>
            <a:endParaRPr lang="en-US" altLang="zh-CN"/>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pPr>
              <a:defRPr/>
            </a:pPr>
            <a:endParaRPr lang="en-US" altLang="zh-CN"/>
          </a:p>
        </p:txBody>
      </p:sp>
      <p:sp>
        <p:nvSpPr>
          <p:cNvPr id="6" name="页脚占位符 5"/>
          <p:cNvSpPr>
            <a:spLocks noGrp="1"/>
          </p:cNvSpPr>
          <p:nvPr>
            <p:ph type="ftr" sz="quarter" idx="11"/>
          </p:nvPr>
        </p:nvSpPr>
        <p:spPr>
          <a:xfrm>
            <a:off x="2285984" y="4869657"/>
            <a:ext cx="2643206" cy="273844"/>
          </a:xfrm>
        </p:spPr>
        <p:txBody>
          <a:bodyPr/>
          <a:lstStyle/>
          <a:p>
            <a:pPr>
              <a:defRPr/>
            </a:pPr>
            <a:endParaRPr lang="en-US" altLang="zh-CN"/>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pPr>
              <a:defRPr/>
            </a:pPr>
            <a:fld id="{D5091F39-16E9-40BE-8708-6A8DAAAA2EF4}" type="slidenum">
              <a:rPr lang="en-US" altLang="zh-CN" smtClean="0"/>
              <a:pPr>
                <a:defRPr/>
              </a:pPr>
              <a:t>‹#›</a:t>
            </a:fld>
            <a:endParaRPr lang="en-US" altLang="zh-CN"/>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pPr>
              <a:defRPr/>
            </a:pPr>
            <a:endParaRPr lang="en-US" altLang="zh-CN"/>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pPr>
              <a:defRPr/>
            </a:pPr>
            <a:endParaRPr lang="en-US" altLang="zh-CN"/>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pPr>
              <a:defRPr/>
            </a:pPr>
            <a:fld id="{80D996F9-FE8E-406B-9AD0-C728F75193BD}" type="slidenum">
              <a:rPr lang="en-US" altLang="zh-CN" smtClean="0"/>
              <a:pPr>
                <a:defRPr/>
              </a:pPr>
              <a:t>‹#›</a:t>
            </a:fld>
            <a:endParaRPr lang="en-US" altLang="zh-CN"/>
          </a:p>
        </p:txBody>
      </p:sp>
    </p:spTree>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zh-CN" smtClean="0">
                <a:ea typeface="宋体" pitchFamily="2" charset="-122"/>
              </a:rPr>
              <a:t>User Report</a:t>
            </a:r>
          </a:p>
        </p:txBody>
      </p:sp>
      <p:sp>
        <p:nvSpPr>
          <p:cNvPr id="3075" name="Rectangle 3"/>
          <p:cNvSpPr>
            <a:spLocks noGrp="1" noChangeArrowheads="1"/>
          </p:cNvSpPr>
          <p:nvPr>
            <p:ph type="subTitle" idx="1"/>
          </p:nvPr>
        </p:nvSpPr>
        <p:spPr/>
        <p:txBody>
          <a:bodyPr/>
          <a:lstStyle/>
          <a:p>
            <a:pPr eaLnBrk="1" hangingPunct="1"/>
            <a:r>
              <a:rPr lang="zh-CN" altLang="en-US" smtClean="0">
                <a:ea typeface="宋体" pitchFamily="2" charset="-122"/>
              </a:rPr>
              <a:t>韩红雷</a:t>
            </a:r>
          </a:p>
          <a:p>
            <a:pPr eaLnBrk="1" hangingPunct="1"/>
            <a:r>
              <a:rPr lang="zh-CN" altLang="en-US" smtClean="0">
                <a:ea typeface="宋体" pitchFamily="2" charset="-122"/>
              </a:rPr>
              <a:t>中国传媒大学 动画学院</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zh-CN" altLang="en-US" smtClean="0">
                <a:ea typeface="宋体" pitchFamily="2" charset="-122"/>
              </a:rPr>
              <a:t>步骤</a:t>
            </a:r>
          </a:p>
        </p:txBody>
      </p:sp>
      <p:sp>
        <p:nvSpPr>
          <p:cNvPr id="13315" name="内容占位符 2"/>
          <p:cNvSpPr>
            <a:spLocks noGrp="1"/>
          </p:cNvSpPr>
          <p:nvPr>
            <p:ph idx="1"/>
          </p:nvPr>
        </p:nvSpPr>
        <p:spPr/>
        <p:txBody>
          <a:bodyPr/>
          <a:lstStyle/>
          <a:p>
            <a:pPr eaLnBrk="1" hangingPunct="1"/>
            <a:r>
              <a:rPr lang="en-US" altLang="zh-CN" smtClean="0">
                <a:ea typeface="宋体" pitchFamily="2" charset="-122"/>
              </a:rPr>
              <a:t>define a callback function by subclassing PxSimulationEventCallback</a:t>
            </a:r>
          </a:p>
          <a:p>
            <a:pPr lvl="1" eaLnBrk="1" hangingPunct="1"/>
            <a:r>
              <a:rPr lang="en-US" altLang="zh-CN" smtClean="0">
                <a:ea typeface="宋体" pitchFamily="2" charset="-122"/>
              </a:rPr>
              <a:t> Not all of its member functions have to be implemented, only the ones to be overwritten</a:t>
            </a:r>
          </a:p>
          <a:p>
            <a:pPr eaLnBrk="1" hangingPunct="1"/>
            <a:r>
              <a:rPr lang="en-US" altLang="zh-CN" smtClean="0">
                <a:ea typeface="宋体" pitchFamily="2" charset="-122"/>
              </a:rPr>
              <a:t>sceneDesc.filterShader</a:t>
            </a:r>
          </a:p>
          <a:p>
            <a:pPr eaLnBrk="1" hangingPunct="1"/>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z="3200" smtClean="0">
                <a:ea typeface="宋体" pitchFamily="2" charset="-122"/>
              </a:rPr>
              <a:t>关键</a:t>
            </a:r>
          </a:p>
        </p:txBody>
      </p:sp>
      <p:sp>
        <p:nvSpPr>
          <p:cNvPr id="14339" name="Rectangle 3"/>
          <p:cNvSpPr>
            <a:spLocks noGrp="1" noChangeArrowheads="1"/>
          </p:cNvSpPr>
          <p:nvPr>
            <p:ph idx="1"/>
          </p:nvPr>
        </p:nvSpPr>
        <p:spPr/>
        <p:txBody>
          <a:bodyPr>
            <a:normAutofit fontScale="92500" lnSpcReduction="10000"/>
          </a:bodyPr>
          <a:lstStyle/>
          <a:p>
            <a:pPr eaLnBrk="1" hangingPunct="1"/>
            <a:r>
              <a:rPr lang="zh-CN" altLang="en-US" smtClean="0">
                <a:ea typeface="宋体" pitchFamily="2" charset="-122"/>
              </a:rPr>
              <a:t>通过以下的方式来将两个物体设置为可碰撞对</a:t>
            </a:r>
          </a:p>
          <a:p>
            <a:pPr eaLnBrk="1" hangingPunct="1"/>
            <a:endParaRPr lang="zh-CN" altLang="en-US" smtClean="0">
              <a:ea typeface="宋体" pitchFamily="2" charset="-122"/>
            </a:endParaRPr>
          </a:p>
          <a:p>
            <a:pPr eaLnBrk="1" hangingPunct="1"/>
            <a:r>
              <a:rPr lang="zh-CN" altLang="en-US" smtClean="0">
                <a:ea typeface="宋体" pitchFamily="2" charset="-122"/>
              </a:rPr>
              <a:t>这样，当二者发生碰撞，我们就可以得到信息</a:t>
            </a:r>
          </a:p>
          <a:p>
            <a:pPr eaLnBrk="1" hangingPunct="1"/>
            <a:r>
              <a:rPr lang="zh-CN" altLang="en-US" smtClean="0">
                <a:ea typeface="宋体" pitchFamily="2" charset="-122"/>
              </a:rPr>
              <a:t>当发生碰撞时，</a:t>
            </a:r>
            <a:r>
              <a:rPr lang="en-US" altLang="zh-CN" smtClean="0">
                <a:ea typeface="宋体" pitchFamily="2" charset="-122"/>
              </a:rPr>
              <a:t>onContactNotify() </a:t>
            </a:r>
            <a:r>
              <a:rPr lang="zh-CN" altLang="en-US" smtClean="0">
                <a:ea typeface="宋体" pitchFamily="2" charset="-122"/>
              </a:rPr>
              <a:t>函数将被调用</a:t>
            </a:r>
          </a:p>
          <a:p>
            <a:pPr lvl="1" eaLnBrk="1" hangingPunct="1"/>
            <a:r>
              <a:rPr lang="zh-CN" altLang="en-US" smtClean="0">
                <a:ea typeface="宋体" pitchFamily="2" charset="-122"/>
              </a:rPr>
              <a:t>不管是刚发生碰撞还是正在碰撞阶段还是已经碰撞完</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8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25" y="944563"/>
            <a:ext cx="7700963" cy="3252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650276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z="3200" smtClean="0">
                <a:ea typeface="宋体" pitchFamily="2" charset="-122"/>
              </a:rPr>
              <a:t>练习（</a:t>
            </a:r>
            <a:r>
              <a:rPr lang="en-US" altLang="zh-CN" sz="3200" smtClean="0">
                <a:ea typeface="宋体" pitchFamily="2" charset="-122"/>
              </a:rPr>
              <a:t>30</a:t>
            </a:r>
            <a:r>
              <a:rPr lang="zh-CN" altLang="en-US" sz="3200" smtClean="0">
                <a:ea typeface="宋体" pitchFamily="2" charset="-122"/>
              </a:rPr>
              <a:t>分钟）</a:t>
            </a:r>
          </a:p>
        </p:txBody>
      </p:sp>
      <p:sp>
        <p:nvSpPr>
          <p:cNvPr id="16387" name="Rectangle 3"/>
          <p:cNvSpPr>
            <a:spLocks noGrp="1" noChangeArrowheads="1"/>
          </p:cNvSpPr>
          <p:nvPr>
            <p:ph idx="1"/>
          </p:nvPr>
        </p:nvSpPr>
        <p:spPr/>
        <p:txBody>
          <a:bodyPr/>
          <a:lstStyle/>
          <a:p>
            <a:pPr eaLnBrk="1" hangingPunct="1"/>
            <a:r>
              <a:rPr lang="zh-CN" altLang="en-US" dirty="0" smtClean="0">
                <a:ea typeface="宋体" pitchFamily="2" charset="-122"/>
              </a:rPr>
              <a:t>捕获碰撞事件</a:t>
            </a:r>
          </a:p>
          <a:p>
            <a:pPr eaLnBrk="1" hangingPunct="1"/>
            <a:r>
              <a:rPr lang="zh-CN" altLang="en-US" dirty="0" smtClean="0">
                <a:ea typeface="宋体" pitchFamily="2" charset="-122"/>
              </a:rPr>
              <a:t>对碰撞事件做出反应</a:t>
            </a:r>
          </a:p>
          <a:p>
            <a:pPr lvl="1" eaLnBrk="1" hangingPunct="1"/>
            <a:r>
              <a:rPr lang="zh-CN" altLang="en-US" dirty="0" smtClean="0">
                <a:ea typeface="宋体" pitchFamily="2" charset="-122"/>
              </a:rPr>
              <a:t>在碰撞点处生成一个</a:t>
            </a:r>
            <a:r>
              <a:rPr lang="en-US" altLang="zh-CN" dirty="0" smtClean="0">
                <a:ea typeface="宋体" pitchFamily="2" charset="-122"/>
              </a:rPr>
              <a:t>actor</a:t>
            </a:r>
          </a:p>
          <a:p>
            <a:pPr lvl="1" eaLnBrk="1" hangingPunct="1"/>
            <a:r>
              <a:rPr lang="zh-CN" altLang="en-US" dirty="0" smtClean="0">
                <a:ea typeface="宋体" pitchFamily="2" charset="-122"/>
              </a:rPr>
              <a:t>爆炸效果</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z="3200" smtClean="0">
                <a:ea typeface="宋体" pitchFamily="2" charset="-122"/>
              </a:rPr>
              <a:t>Trigger Report </a:t>
            </a:r>
          </a:p>
        </p:txBody>
      </p:sp>
      <p:sp>
        <p:nvSpPr>
          <p:cNvPr id="17411" name="Rectangle 3"/>
          <p:cNvSpPr>
            <a:spLocks noGrp="1" noChangeArrowheads="1"/>
          </p:cNvSpPr>
          <p:nvPr>
            <p:ph idx="1"/>
          </p:nvPr>
        </p:nvSpPr>
        <p:spPr/>
        <p:txBody>
          <a:bodyPr/>
          <a:lstStyle/>
          <a:p>
            <a:pPr eaLnBrk="1" hangingPunct="1"/>
            <a:endParaRPr lang="zh-CN" altLang="zh-CN" smtClean="0">
              <a:ea typeface="宋体" pitchFamily="2" charset="-122"/>
            </a:endParaRPr>
          </a:p>
        </p:txBody>
      </p:sp>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264" y="1246585"/>
            <a:ext cx="4181475" cy="2650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z="3200" smtClean="0">
                <a:ea typeface="宋体" pitchFamily="2" charset="-122"/>
              </a:rPr>
              <a:t>定义</a:t>
            </a:r>
          </a:p>
        </p:txBody>
      </p:sp>
      <p:sp>
        <p:nvSpPr>
          <p:cNvPr id="18435" name="Rectangle 3"/>
          <p:cNvSpPr>
            <a:spLocks noGrp="1" noChangeArrowheads="1"/>
          </p:cNvSpPr>
          <p:nvPr>
            <p:ph idx="1"/>
          </p:nvPr>
        </p:nvSpPr>
        <p:spPr/>
        <p:txBody>
          <a:bodyPr>
            <a:normAutofit fontScale="92500"/>
          </a:bodyPr>
          <a:lstStyle/>
          <a:p>
            <a:pPr eaLnBrk="1" hangingPunct="1"/>
            <a:r>
              <a:rPr lang="zh-CN" altLang="en-US" dirty="0" smtClean="0">
                <a:ea typeface="宋体" pitchFamily="2" charset="-122"/>
              </a:rPr>
              <a:t>什么是</a:t>
            </a:r>
            <a:r>
              <a:rPr lang="en-US" altLang="zh-CN" dirty="0" smtClean="0">
                <a:ea typeface="宋体" pitchFamily="2" charset="-122"/>
              </a:rPr>
              <a:t>Trigger</a:t>
            </a:r>
            <a:r>
              <a:rPr lang="zh-CN" altLang="en-US" dirty="0" smtClean="0">
                <a:ea typeface="宋体" pitchFamily="2" charset="-122"/>
              </a:rPr>
              <a:t>（触发器）</a:t>
            </a:r>
          </a:p>
          <a:p>
            <a:pPr lvl="1" eaLnBrk="1" hangingPunct="1"/>
            <a:r>
              <a:rPr lang="zh-CN" altLang="en-US" dirty="0" smtClean="0">
                <a:ea typeface="宋体" pitchFamily="2" charset="-122"/>
              </a:rPr>
              <a:t>是</a:t>
            </a:r>
            <a:r>
              <a:rPr lang="en-US" altLang="zh-CN" dirty="0" smtClean="0">
                <a:ea typeface="宋体" pitchFamily="2" charset="-122"/>
              </a:rPr>
              <a:t>Shape</a:t>
            </a:r>
          </a:p>
          <a:p>
            <a:pPr lvl="1" eaLnBrk="1" hangingPunct="1"/>
            <a:r>
              <a:rPr lang="zh-CN" altLang="en-US" dirty="0" smtClean="0">
                <a:ea typeface="宋体" pitchFamily="2" charset="-122"/>
              </a:rPr>
              <a:t>用于当其他物体和它发生冲突的时候触发特定事件</a:t>
            </a:r>
          </a:p>
          <a:p>
            <a:pPr eaLnBrk="1" hangingPunct="1"/>
            <a:r>
              <a:rPr lang="zh-CN" altLang="en-US" dirty="0" smtClean="0">
                <a:ea typeface="宋体" pitchFamily="2" charset="-122"/>
              </a:rPr>
              <a:t>通过在</a:t>
            </a:r>
            <a:r>
              <a:rPr lang="en-US" altLang="zh-CN" dirty="0" smtClean="0">
                <a:ea typeface="宋体" pitchFamily="2" charset="-122"/>
              </a:rPr>
              <a:t>shape</a:t>
            </a:r>
            <a:r>
              <a:rPr lang="zh-CN" altLang="en-US" dirty="0" smtClean="0">
                <a:ea typeface="宋体" pitchFamily="2" charset="-122"/>
              </a:rPr>
              <a:t>描述符中</a:t>
            </a:r>
            <a:r>
              <a:rPr lang="zh-CN" altLang="en-US" dirty="0" smtClean="0">
                <a:ea typeface="宋体" pitchFamily="2" charset="-122"/>
              </a:rPr>
              <a:t>设置标志</a:t>
            </a:r>
            <a:r>
              <a:rPr lang="zh-CN" altLang="en-US" dirty="0" smtClean="0">
                <a:ea typeface="宋体" pitchFamily="2" charset="-122"/>
              </a:rPr>
              <a:t>来得到触发器</a:t>
            </a:r>
          </a:p>
          <a:p>
            <a:pPr eaLnBrk="1" hangingPunct="1"/>
            <a:r>
              <a:rPr lang="zh-CN" altLang="en-US" dirty="0" smtClean="0">
                <a:ea typeface="宋体" pitchFamily="2" charset="-122"/>
              </a:rPr>
              <a:t>当</a:t>
            </a:r>
            <a:r>
              <a:rPr lang="zh-CN" altLang="en-US" dirty="0" smtClean="0">
                <a:ea typeface="宋体" pitchFamily="2" charset="-122"/>
              </a:rPr>
              <a:t>冲突发生的时候，</a:t>
            </a:r>
            <a:r>
              <a:rPr lang="en-US" altLang="zh-CN" dirty="0" smtClean="0">
                <a:ea typeface="宋体" pitchFamily="2" charset="-122"/>
              </a:rPr>
              <a:t>Trigger Report</a:t>
            </a:r>
            <a:r>
              <a:rPr lang="zh-CN" altLang="en-US" dirty="0" smtClean="0">
                <a:ea typeface="宋体" pitchFamily="2" charset="-122"/>
              </a:rPr>
              <a:t>在每帧都会调用</a:t>
            </a:r>
            <a:r>
              <a:rPr lang="en-US" altLang="zh-CN" dirty="0" err="1" smtClean="0">
                <a:ea typeface="宋体" pitchFamily="2" charset="-122"/>
              </a:rPr>
              <a:t>onTrigger</a:t>
            </a:r>
            <a:r>
              <a:rPr lang="en-US" altLang="zh-CN" dirty="0" smtClean="0">
                <a:ea typeface="宋体" pitchFamily="2" charset="-122"/>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z="3200" smtClean="0">
                <a:ea typeface="宋体" pitchFamily="2" charset="-122"/>
              </a:rPr>
              <a:t>构造触发器</a:t>
            </a:r>
          </a:p>
        </p:txBody>
      </p:sp>
      <p:sp>
        <p:nvSpPr>
          <p:cNvPr id="19459" name="Rectangle 3"/>
          <p:cNvSpPr>
            <a:spLocks noGrp="1" noChangeArrowheads="1"/>
          </p:cNvSpPr>
          <p:nvPr>
            <p:ph idx="1"/>
          </p:nvPr>
        </p:nvSpPr>
        <p:spPr/>
        <p:txBody>
          <a:bodyPr/>
          <a:lstStyle/>
          <a:p>
            <a:pPr eaLnBrk="1" hangingPunct="1"/>
            <a:endParaRPr lang="zh-CN" altLang="zh-CN" smtClean="0">
              <a:ea typeface="宋体" pitchFamily="2" charset="-122"/>
            </a:endParaRPr>
          </a:p>
        </p:txBody>
      </p:sp>
      <p:pic>
        <p:nvPicPr>
          <p:cNvPr id="1946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925" y="1739900"/>
            <a:ext cx="5772150" cy="1662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触发响应</a:t>
            </a:r>
            <a:endParaRPr lang="zh-CN" altLang="en-US" dirty="0"/>
          </a:p>
        </p:txBody>
      </p:sp>
      <p:sp>
        <p:nvSpPr>
          <p:cNvPr id="3" name="内容占位符 2"/>
          <p:cNvSpPr>
            <a:spLocks noGrp="1"/>
          </p:cNvSpPr>
          <p:nvPr>
            <p:ph idx="1"/>
          </p:nvPr>
        </p:nvSpPr>
        <p:spPr/>
        <p:txBody>
          <a:bodyPr/>
          <a:lstStyle/>
          <a:p>
            <a:endParaRPr lang="zh-CN" altLang="en-US"/>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601788"/>
            <a:ext cx="6048375" cy="1938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1840173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z="3200" smtClean="0">
                <a:ea typeface="宋体" pitchFamily="2" charset="-122"/>
              </a:rPr>
              <a:t>思考并练习（</a:t>
            </a:r>
            <a:r>
              <a:rPr lang="en-US" altLang="zh-CN" sz="3200" smtClean="0">
                <a:ea typeface="宋体" pitchFamily="2" charset="-122"/>
              </a:rPr>
              <a:t>20</a:t>
            </a:r>
            <a:r>
              <a:rPr lang="zh-CN" altLang="en-US" sz="3200" smtClean="0">
                <a:ea typeface="宋体" pitchFamily="2" charset="-122"/>
              </a:rPr>
              <a:t>分钟）</a:t>
            </a:r>
          </a:p>
        </p:txBody>
      </p:sp>
      <p:sp>
        <p:nvSpPr>
          <p:cNvPr id="33795" name="Rectangle 3"/>
          <p:cNvSpPr>
            <a:spLocks noGrp="1" noChangeArrowheads="1"/>
          </p:cNvSpPr>
          <p:nvPr>
            <p:ph idx="1"/>
          </p:nvPr>
        </p:nvSpPr>
        <p:spPr/>
        <p:txBody>
          <a:bodyPr>
            <a:normAutofit fontScale="92500" lnSpcReduction="10000"/>
          </a:bodyPr>
          <a:lstStyle/>
          <a:p>
            <a:pPr marL="533400" indent="-533400" eaLnBrk="1" hangingPunct="1"/>
            <a:endParaRPr lang="en-US" altLang="zh-CN" dirty="0" smtClean="0">
              <a:ea typeface="宋体" pitchFamily="2" charset="-122"/>
            </a:endParaRPr>
          </a:p>
          <a:p>
            <a:pPr marL="533400" indent="-533400" eaLnBrk="1" hangingPunct="1"/>
            <a:r>
              <a:rPr lang="zh-CN" altLang="en-US" dirty="0" smtClean="0">
                <a:ea typeface="宋体" pitchFamily="2" charset="-122"/>
              </a:rPr>
              <a:t>如何实现悬浮效果？</a:t>
            </a:r>
          </a:p>
          <a:p>
            <a:pPr marL="914400" lvl="1" indent="-457200" eaLnBrk="1" hangingPunct="1">
              <a:buFont typeface="Wingdings" pitchFamily="2" charset="2"/>
              <a:buAutoNum type="arabicPeriod"/>
            </a:pPr>
            <a:r>
              <a:rPr lang="zh-CN" altLang="en-US" dirty="0" smtClean="0">
                <a:ea typeface="宋体" pitchFamily="2" charset="-122"/>
              </a:rPr>
              <a:t>物体进入触发器，触发响应函数</a:t>
            </a:r>
          </a:p>
          <a:p>
            <a:pPr marL="914400" lvl="1" indent="-457200" eaLnBrk="1" hangingPunct="1">
              <a:buFont typeface="Wingdings" pitchFamily="2" charset="2"/>
              <a:buAutoNum type="arabicPeriod"/>
            </a:pPr>
            <a:r>
              <a:rPr lang="zh-CN" altLang="en-US" dirty="0" smtClean="0">
                <a:ea typeface="宋体" pitchFamily="2" charset="-122"/>
              </a:rPr>
              <a:t>响应函数中对进入的物体</a:t>
            </a:r>
            <a:r>
              <a:rPr lang="en-US" altLang="zh-CN" dirty="0" err="1" smtClean="0">
                <a:ea typeface="宋体" pitchFamily="2" charset="-122"/>
              </a:rPr>
              <a:t>userdata</a:t>
            </a:r>
            <a:r>
              <a:rPr lang="zh-CN" altLang="en-US" dirty="0" smtClean="0">
                <a:ea typeface="宋体" pitchFamily="2" charset="-122"/>
              </a:rPr>
              <a:t>进行更改</a:t>
            </a:r>
          </a:p>
          <a:p>
            <a:pPr marL="914400" lvl="1" indent="-457200" eaLnBrk="1" hangingPunct="1">
              <a:buFont typeface="Wingdings" pitchFamily="2" charset="2"/>
              <a:buAutoNum type="arabicPeriod"/>
            </a:pPr>
            <a:r>
              <a:rPr lang="zh-CN" altLang="en-US" dirty="0" smtClean="0">
                <a:ea typeface="宋体" pitchFamily="2" charset="-122"/>
              </a:rPr>
              <a:t>程序循环时判断每个物体的</a:t>
            </a:r>
            <a:r>
              <a:rPr lang="en-US" altLang="zh-CN" dirty="0" err="1" smtClean="0">
                <a:ea typeface="宋体" pitchFamily="2" charset="-122"/>
              </a:rPr>
              <a:t>userdata</a:t>
            </a:r>
            <a:endParaRPr lang="en-US" altLang="zh-CN" dirty="0" smtClean="0">
              <a:ea typeface="宋体" pitchFamily="2" charset="-122"/>
            </a:endParaRPr>
          </a:p>
          <a:p>
            <a:pPr marL="914400" lvl="1" indent="-457200" eaLnBrk="1" hangingPunct="1">
              <a:buFont typeface="Wingdings" pitchFamily="2" charset="2"/>
              <a:buAutoNum type="arabicPeriod"/>
            </a:pPr>
            <a:r>
              <a:rPr lang="zh-CN" altLang="en-US" dirty="0" smtClean="0">
                <a:ea typeface="宋体" pitchFamily="2" charset="-122"/>
              </a:rPr>
              <a:t>如果</a:t>
            </a:r>
            <a:r>
              <a:rPr lang="en-US" altLang="zh-CN" dirty="0" err="1" smtClean="0">
                <a:ea typeface="宋体" pitchFamily="2" charset="-122"/>
              </a:rPr>
              <a:t>userdata</a:t>
            </a:r>
            <a:r>
              <a:rPr lang="zh-CN" altLang="en-US" dirty="0" smtClean="0">
                <a:ea typeface="宋体" pitchFamily="2" charset="-122"/>
              </a:rPr>
              <a:t>为特定值，则对该物体施加力</a:t>
            </a:r>
          </a:p>
          <a:p>
            <a:pPr marL="533400" indent="-533400" eaLnBrk="1" hangingPunct="1">
              <a:buFont typeface="Wingdings" pitchFamily="2" charset="2"/>
              <a:buChar char="§"/>
            </a:pPr>
            <a:r>
              <a:rPr lang="zh-CN" altLang="en-US" dirty="0" smtClean="0">
                <a:ea typeface="宋体" pitchFamily="2" charset="-122"/>
              </a:rPr>
              <a:t>游戏中有哪些应用？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795">
                                            <p:txEl>
                                              <p:pRg st="2" end="2"/>
                                            </p:txEl>
                                          </p:spTgt>
                                        </p:tgtEl>
                                        <p:attrNameLst>
                                          <p:attrName>style.visibility</p:attrName>
                                        </p:attrNameLst>
                                      </p:cBhvr>
                                      <p:to>
                                        <p:strVal val="visible"/>
                                      </p:to>
                                    </p:set>
                                    <p:animEffect transition="in" filter="blinds(horizontal)">
                                      <p:cBhvr>
                                        <p:cTn id="7" dur="500"/>
                                        <p:tgtEl>
                                          <p:spTgt spid="3379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795">
                                            <p:txEl>
                                              <p:pRg st="3" end="3"/>
                                            </p:txEl>
                                          </p:spTgt>
                                        </p:tgtEl>
                                        <p:attrNameLst>
                                          <p:attrName>style.visibility</p:attrName>
                                        </p:attrNameLst>
                                      </p:cBhvr>
                                      <p:to>
                                        <p:strVal val="visible"/>
                                      </p:to>
                                    </p:set>
                                    <p:animEffect transition="in" filter="blinds(horizontal)">
                                      <p:cBhvr>
                                        <p:cTn id="10" dur="500"/>
                                        <p:tgtEl>
                                          <p:spTgt spid="3379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3795">
                                            <p:txEl>
                                              <p:pRg st="4" end="4"/>
                                            </p:txEl>
                                          </p:spTgt>
                                        </p:tgtEl>
                                        <p:attrNameLst>
                                          <p:attrName>style.visibility</p:attrName>
                                        </p:attrNameLst>
                                      </p:cBhvr>
                                      <p:to>
                                        <p:strVal val="visible"/>
                                      </p:to>
                                    </p:set>
                                    <p:animEffect transition="in" filter="blinds(horizontal)">
                                      <p:cBhvr>
                                        <p:cTn id="13" dur="500"/>
                                        <p:tgtEl>
                                          <p:spTgt spid="33795">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3795">
                                            <p:txEl>
                                              <p:pRg st="5" end="5"/>
                                            </p:txEl>
                                          </p:spTgt>
                                        </p:tgtEl>
                                        <p:attrNameLst>
                                          <p:attrName>style.visibility</p:attrName>
                                        </p:attrNameLst>
                                      </p:cBhvr>
                                      <p:to>
                                        <p:strVal val="visible"/>
                                      </p:to>
                                    </p:set>
                                    <p:animEffect transition="in" filter="blinds(horizontal)">
                                      <p:cBhvr>
                                        <p:cTn id="16" dur="500"/>
                                        <p:tgtEl>
                                          <p:spTgt spid="33795">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3795">
                                            <p:txEl>
                                              <p:pRg st="6" end="6"/>
                                            </p:txEl>
                                          </p:spTgt>
                                        </p:tgtEl>
                                        <p:attrNameLst>
                                          <p:attrName>style.visibility</p:attrName>
                                        </p:attrNameLst>
                                      </p:cBhvr>
                                      <p:to>
                                        <p:strVal val="visible"/>
                                      </p:to>
                                    </p:set>
                                    <p:animEffect transition="in" filter="blinds(horizontal)">
                                      <p:cBhvr>
                                        <p:cTn id="19" dur="500"/>
                                        <p:tgtEl>
                                          <p:spTgt spid="33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z="3200" smtClean="0">
                <a:ea typeface="宋体" pitchFamily="2" charset="-122"/>
              </a:rPr>
              <a:t>Raycast Report </a:t>
            </a:r>
          </a:p>
        </p:txBody>
      </p:sp>
      <p:sp>
        <p:nvSpPr>
          <p:cNvPr id="22531" name="Rectangle 3"/>
          <p:cNvSpPr>
            <a:spLocks noGrp="1" noChangeArrowheads="1"/>
          </p:cNvSpPr>
          <p:nvPr>
            <p:ph idx="1"/>
          </p:nvPr>
        </p:nvSpPr>
        <p:spPr/>
        <p:txBody>
          <a:bodyPr/>
          <a:lstStyle/>
          <a:p>
            <a:pPr eaLnBrk="1" hangingPunct="1"/>
            <a:endParaRPr lang="zh-CN" altLang="zh-CN" smtClean="0">
              <a:ea typeface="宋体" pitchFamily="2" charset="-122"/>
            </a:endParaRPr>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475" y="1468041"/>
            <a:ext cx="4591050" cy="2207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ea typeface="宋体" pitchFamily="2" charset="-122"/>
              </a:rPr>
              <a:t>本节内容</a:t>
            </a:r>
          </a:p>
        </p:txBody>
      </p:sp>
      <p:sp>
        <p:nvSpPr>
          <p:cNvPr id="4099" name="Rectangle 3"/>
          <p:cNvSpPr>
            <a:spLocks noGrp="1" noChangeArrowheads="1"/>
          </p:cNvSpPr>
          <p:nvPr>
            <p:ph idx="1"/>
          </p:nvPr>
        </p:nvSpPr>
        <p:spPr/>
        <p:txBody>
          <a:bodyPr>
            <a:normAutofit fontScale="92500" lnSpcReduction="20000"/>
          </a:bodyPr>
          <a:lstStyle/>
          <a:p>
            <a:pPr eaLnBrk="1" hangingPunct="1"/>
            <a:r>
              <a:rPr lang="zh-CN" altLang="en-US" dirty="0" smtClean="0">
                <a:ea typeface="宋体" pitchFamily="2" charset="-122"/>
              </a:rPr>
              <a:t>回顾以前知识</a:t>
            </a:r>
          </a:p>
          <a:p>
            <a:pPr eaLnBrk="1" hangingPunct="1"/>
            <a:r>
              <a:rPr lang="zh-CN" altLang="en-US" dirty="0" smtClean="0">
                <a:ea typeface="宋体" pitchFamily="2" charset="-122"/>
              </a:rPr>
              <a:t>学习如何和</a:t>
            </a:r>
            <a:r>
              <a:rPr lang="en-US" altLang="zh-CN" dirty="0" smtClean="0">
                <a:ea typeface="宋体" pitchFamily="2" charset="-122"/>
              </a:rPr>
              <a:t>SDK</a:t>
            </a:r>
            <a:r>
              <a:rPr lang="zh-CN" altLang="en-US" dirty="0" smtClean="0">
                <a:ea typeface="宋体" pitchFamily="2" charset="-122"/>
              </a:rPr>
              <a:t>进行交互，得到可以用于游戏的信息</a:t>
            </a:r>
          </a:p>
          <a:p>
            <a:pPr eaLnBrk="1" hangingPunct="1"/>
            <a:r>
              <a:rPr lang="zh-CN" altLang="en-US" dirty="0" smtClean="0">
                <a:ea typeface="宋体" pitchFamily="2" charset="-122"/>
              </a:rPr>
              <a:t>重点是以下内容：</a:t>
            </a:r>
          </a:p>
          <a:p>
            <a:pPr lvl="1" eaLnBrk="1" hangingPunct="1"/>
            <a:r>
              <a:rPr lang="en-US" altLang="zh-CN" dirty="0" smtClean="0">
                <a:ea typeface="宋体" pitchFamily="2" charset="-122"/>
              </a:rPr>
              <a:t>Contact Report </a:t>
            </a:r>
          </a:p>
          <a:p>
            <a:pPr lvl="1" eaLnBrk="1" hangingPunct="1"/>
            <a:r>
              <a:rPr lang="en-US" altLang="zh-CN" dirty="0" smtClean="0">
                <a:ea typeface="宋体" pitchFamily="2" charset="-122"/>
              </a:rPr>
              <a:t>Trigger Report </a:t>
            </a:r>
          </a:p>
          <a:p>
            <a:pPr lvl="1" eaLnBrk="1" hangingPunct="1"/>
            <a:r>
              <a:rPr lang="en-US" altLang="zh-CN" dirty="0" err="1" smtClean="0">
                <a:ea typeface="宋体" pitchFamily="2" charset="-122"/>
              </a:rPr>
              <a:t>Raycast</a:t>
            </a:r>
            <a:r>
              <a:rPr lang="en-US" altLang="zh-CN" dirty="0" smtClean="0">
                <a:ea typeface="宋体" pitchFamily="2" charset="-122"/>
              </a:rPr>
              <a:t> Report </a:t>
            </a:r>
            <a:endParaRPr lang="en-US" altLang="zh-CN" dirty="0" smtClean="0">
              <a:ea typeface="宋体" pitchFamily="2" charset="-122"/>
            </a:endParaRPr>
          </a:p>
          <a:p>
            <a:pPr lvl="1" eaLnBrk="1" hangingPunct="1"/>
            <a:r>
              <a:rPr lang="en-US" altLang="zh-CN" dirty="0" smtClean="0">
                <a:ea typeface="宋体" pitchFamily="2" charset="-122"/>
              </a:rPr>
              <a:t>Debug Render</a:t>
            </a:r>
            <a:endParaRPr lang="en-US" altLang="zh-CN" dirty="0" smtClean="0">
              <a:ea typeface="宋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z="3200" smtClean="0">
                <a:ea typeface="宋体" pitchFamily="2" charset="-122"/>
              </a:rPr>
              <a:t>什么是线投射</a:t>
            </a:r>
          </a:p>
        </p:txBody>
      </p:sp>
      <p:sp>
        <p:nvSpPr>
          <p:cNvPr id="23555" name="Rectangle 3"/>
          <p:cNvSpPr>
            <a:spLocks noGrp="1" noChangeArrowheads="1"/>
          </p:cNvSpPr>
          <p:nvPr>
            <p:ph idx="1"/>
          </p:nvPr>
        </p:nvSpPr>
        <p:spPr/>
        <p:txBody>
          <a:bodyPr>
            <a:normAutofit fontScale="92500" lnSpcReduction="10000"/>
          </a:bodyPr>
          <a:lstStyle/>
          <a:p>
            <a:pPr eaLnBrk="1" hangingPunct="1"/>
            <a:r>
              <a:rPr lang="zh-CN" altLang="en-US" smtClean="0">
                <a:ea typeface="宋体" pitchFamily="2" charset="-122"/>
              </a:rPr>
              <a:t>发射一个光线或者一条线到场景中</a:t>
            </a:r>
          </a:p>
          <a:p>
            <a:pPr eaLnBrk="1" hangingPunct="1"/>
            <a:r>
              <a:rPr lang="zh-CN" altLang="en-US" smtClean="0">
                <a:ea typeface="宋体" pitchFamily="2" charset="-122"/>
              </a:rPr>
              <a:t>从线投射中我们可以得到以下信息：</a:t>
            </a:r>
          </a:p>
          <a:p>
            <a:pPr lvl="1" eaLnBrk="1" hangingPunct="1"/>
            <a:r>
              <a:rPr lang="zh-CN" altLang="en-US" smtClean="0">
                <a:ea typeface="宋体" pitchFamily="2" charset="-122"/>
              </a:rPr>
              <a:t>击中了什么</a:t>
            </a:r>
            <a:r>
              <a:rPr lang="en-US" altLang="zh-CN" smtClean="0">
                <a:ea typeface="宋体" pitchFamily="2" charset="-122"/>
              </a:rPr>
              <a:t>shape</a:t>
            </a:r>
          </a:p>
          <a:p>
            <a:pPr lvl="1" eaLnBrk="1" hangingPunct="1"/>
            <a:r>
              <a:rPr lang="zh-CN" altLang="en-US" smtClean="0">
                <a:ea typeface="宋体" pitchFamily="2" charset="-122"/>
              </a:rPr>
              <a:t>从发射点到击中的</a:t>
            </a:r>
            <a:r>
              <a:rPr lang="en-US" altLang="zh-CN" smtClean="0">
                <a:ea typeface="宋体" pitchFamily="2" charset="-122"/>
              </a:rPr>
              <a:t>shape</a:t>
            </a:r>
            <a:r>
              <a:rPr lang="zh-CN" altLang="en-US" smtClean="0">
                <a:ea typeface="宋体" pitchFamily="2" charset="-122"/>
              </a:rPr>
              <a:t>距离</a:t>
            </a:r>
          </a:p>
          <a:p>
            <a:pPr lvl="1" eaLnBrk="1" hangingPunct="1"/>
            <a:r>
              <a:rPr lang="zh-CN" altLang="en-US" smtClean="0">
                <a:ea typeface="宋体" pitchFamily="2" charset="-122"/>
              </a:rPr>
              <a:t>线击中点信息</a:t>
            </a:r>
          </a:p>
          <a:p>
            <a:pPr lvl="1" eaLnBrk="1" hangingPunct="1"/>
            <a:r>
              <a:rPr lang="en-US" altLang="zh-CN" smtClean="0">
                <a:ea typeface="宋体" pitchFamily="2" charset="-122"/>
              </a:rPr>
              <a:t>Shape</a:t>
            </a:r>
            <a:r>
              <a:rPr lang="zh-CN" altLang="en-US" smtClean="0">
                <a:ea typeface="宋体" pitchFamily="2" charset="-122"/>
              </a:rPr>
              <a:t>上击中点的法线</a:t>
            </a:r>
          </a:p>
          <a:p>
            <a:pPr lvl="1" eaLnBrk="1" hangingPunct="1"/>
            <a:r>
              <a:rPr lang="zh-CN" altLang="en-US" smtClean="0">
                <a:ea typeface="宋体" pitchFamily="2" charset="-122"/>
              </a:rPr>
              <a:t>如果击中的是三角形网格，可以击中三角形</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z="3200" smtClean="0">
                <a:ea typeface="宋体" pitchFamily="2" charset="-122"/>
              </a:rPr>
              <a:t>用处</a:t>
            </a:r>
          </a:p>
        </p:txBody>
      </p:sp>
      <p:sp>
        <p:nvSpPr>
          <p:cNvPr id="37891" name="Rectangle 3"/>
          <p:cNvSpPr>
            <a:spLocks noGrp="1" noChangeArrowheads="1"/>
          </p:cNvSpPr>
          <p:nvPr>
            <p:ph idx="1"/>
          </p:nvPr>
        </p:nvSpPr>
        <p:spPr>
          <a:xfrm>
            <a:off x="457200" y="914400"/>
            <a:ext cx="8382000" cy="3829050"/>
          </a:xfrm>
        </p:spPr>
        <p:txBody>
          <a:bodyPr/>
          <a:lstStyle/>
          <a:p>
            <a:pPr eaLnBrk="1" hangingPunct="1"/>
            <a:r>
              <a:rPr lang="zh-CN" altLang="en-US" smtClean="0">
                <a:ea typeface="宋体" pitchFamily="2" charset="-122"/>
              </a:rPr>
              <a:t>判断物体的距离</a:t>
            </a:r>
          </a:p>
          <a:p>
            <a:pPr eaLnBrk="1" hangingPunct="1"/>
            <a:r>
              <a:rPr lang="zh-CN" altLang="en-US" smtClean="0">
                <a:ea typeface="宋体" pitchFamily="2" charset="-122"/>
              </a:rPr>
              <a:t>判断哪个物体最近或者物体的哪个部分最近</a:t>
            </a:r>
          </a:p>
          <a:p>
            <a:pPr eaLnBrk="1" hangingPunct="1"/>
            <a:r>
              <a:rPr lang="zh-CN" altLang="en-US" smtClean="0">
                <a:ea typeface="宋体" pitchFamily="2" charset="-122"/>
              </a:rPr>
              <a:t>判断哪些物体对于玩家来说是可见的</a:t>
            </a:r>
          </a:p>
          <a:p>
            <a:pPr eaLnBrk="1" hangingPunct="1"/>
            <a:r>
              <a:rPr lang="zh-CN" altLang="en-US" smtClean="0">
                <a:ea typeface="宋体" pitchFamily="2" charset="-122"/>
              </a:rPr>
              <a:t>用在</a:t>
            </a:r>
            <a:r>
              <a:rPr lang="en-US" altLang="zh-CN" smtClean="0">
                <a:ea typeface="宋体" pitchFamily="2" charset="-122"/>
              </a:rPr>
              <a:t>AI</a:t>
            </a:r>
            <a:r>
              <a:rPr lang="zh-CN" altLang="en-US" smtClean="0">
                <a:ea typeface="宋体" pitchFamily="2" charset="-122"/>
              </a:rPr>
              <a:t>中，检测目标、导航，或者寻找感兴趣的物品</a:t>
            </a:r>
          </a:p>
          <a:p>
            <a:pPr eaLnBrk="1" hangingPunct="1"/>
            <a:r>
              <a:rPr lang="zh-CN" altLang="en-US" smtClean="0">
                <a:ea typeface="宋体" pitchFamily="2" charset="-122"/>
              </a:rPr>
              <a:t>也可以用于阴影和光照计算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linds(horizontal)">
                                      <p:cBhvr>
                                        <p:cTn id="7" dur="500"/>
                                        <p:tgtEl>
                                          <p:spTgt spid="3789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7891">
                                            <p:txEl>
                                              <p:pRg st="1" end="1"/>
                                            </p:txEl>
                                          </p:spTgt>
                                        </p:tgtEl>
                                        <p:attrNameLst>
                                          <p:attrName>style.visibility</p:attrName>
                                        </p:attrNameLst>
                                      </p:cBhvr>
                                      <p:to>
                                        <p:strVal val="visible"/>
                                      </p:to>
                                    </p:set>
                                    <p:animEffect transition="in" filter="blinds(horizontal)">
                                      <p:cBhvr>
                                        <p:cTn id="10" dur="500"/>
                                        <p:tgtEl>
                                          <p:spTgt spid="3789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7891">
                                            <p:txEl>
                                              <p:pRg st="2" end="2"/>
                                            </p:txEl>
                                          </p:spTgt>
                                        </p:tgtEl>
                                        <p:attrNameLst>
                                          <p:attrName>style.visibility</p:attrName>
                                        </p:attrNameLst>
                                      </p:cBhvr>
                                      <p:to>
                                        <p:strVal val="visible"/>
                                      </p:to>
                                    </p:set>
                                    <p:animEffect transition="in" filter="blinds(horizontal)">
                                      <p:cBhvr>
                                        <p:cTn id="13" dur="500"/>
                                        <p:tgtEl>
                                          <p:spTgt spid="3789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7891">
                                            <p:txEl>
                                              <p:pRg st="3" end="3"/>
                                            </p:txEl>
                                          </p:spTgt>
                                        </p:tgtEl>
                                        <p:attrNameLst>
                                          <p:attrName>style.visibility</p:attrName>
                                        </p:attrNameLst>
                                      </p:cBhvr>
                                      <p:to>
                                        <p:strVal val="visible"/>
                                      </p:to>
                                    </p:set>
                                    <p:animEffect transition="in" filter="blinds(horizontal)">
                                      <p:cBhvr>
                                        <p:cTn id="16" dur="500"/>
                                        <p:tgtEl>
                                          <p:spTgt spid="37891">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7891">
                                            <p:txEl>
                                              <p:pRg st="4" end="4"/>
                                            </p:txEl>
                                          </p:spTgt>
                                        </p:tgtEl>
                                        <p:attrNameLst>
                                          <p:attrName>style.visibility</p:attrName>
                                        </p:attrNameLst>
                                      </p:cBhvr>
                                      <p:to>
                                        <p:strVal val="visible"/>
                                      </p:to>
                                    </p:set>
                                    <p:animEffect transition="in" filter="blinds(horizontal)">
                                      <p:cBhvr>
                                        <p:cTn id="19" dur="500"/>
                                        <p:tgtEl>
                                          <p:spTgt spid="378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z="3200" smtClean="0">
                <a:ea typeface="宋体" pitchFamily="2" charset="-122"/>
              </a:rPr>
              <a:t>发射光线函数</a:t>
            </a:r>
          </a:p>
        </p:txBody>
      </p:sp>
      <p:sp>
        <p:nvSpPr>
          <p:cNvPr id="25603" name="Rectangle 3"/>
          <p:cNvSpPr>
            <a:spLocks noGrp="1" noChangeArrowheads="1"/>
          </p:cNvSpPr>
          <p:nvPr>
            <p:ph idx="1"/>
          </p:nvPr>
        </p:nvSpPr>
        <p:spPr/>
        <p:txBody>
          <a:bodyPr/>
          <a:lstStyle/>
          <a:p>
            <a:pPr eaLnBrk="1" hangingPunct="1"/>
            <a:endParaRPr lang="zh-CN" altLang="zh-CN" smtClean="0">
              <a:ea typeface="宋体" pitchFamily="2" charset="-122"/>
            </a:endParaRPr>
          </a:p>
        </p:txBody>
      </p:sp>
      <p:sp>
        <p:nvSpPr>
          <p:cNvPr id="3" name="矩形 2"/>
          <p:cNvSpPr/>
          <p:nvPr/>
        </p:nvSpPr>
        <p:spPr>
          <a:xfrm>
            <a:off x="152400" y="1200150"/>
            <a:ext cx="8915400" cy="3139321"/>
          </a:xfrm>
          <a:prstGeom prst="rect">
            <a:avLst/>
          </a:prstGeom>
        </p:spPr>
        <p:txBody>
          <a:bodyPr wrap="square">
            <a:spAutoFit/>
          </a:bodyPr>
          <a:lstStyle/>
          <a:p>
            <a:r>
              <a:rPr lang="en-US" altLang="zh-CN" dirty="0" err="1" smtClean="0"/>
              <a:t>PxScene</a:t>
            </a:r>
            <a:r>
              <a:rPr lang="en-US" altLang="zh-CN" dirty="0" smtClean="0"/>
              <a:t>* scene;</a:t>
            </a:r>
          </a:p>
          <a:p>
            <a:r>
              <a:rPr lang="en-US" altLang="zh-CN" dirty="0" smtClean="0"/>
              <a:t>PxVec3 origin = ...;                 // [in] Ray origin</a:t>
            </a:r>
          </a:p>
          <a:p>
            <a:r>
              <a:rPr lang="en-US" altLang="zh-CN" dirty="0" smtClean="0"/>
              <a:t>PxVec3 </a:t>
            </a:r>
            <a:r>
              <a:rPr lang="en-US" altLang="zh-CN" dirty="0" err="1" smtClean="0"/>
              <a:t>unitDir</a:t>
            </a:r>
            <a:r>
              <a:rPr lang="en-US" altLang="zh-CN" dirty="0" smtClean="0"/>
              <a:t> = ...;                // [in] Normalized ray direction</a:t>
            </a:r>
          </a:p>
          <a:p>
            <a:r>
              <a:rPr lang="en-US" altLang="zh-CN" dirty="0" err="1" smtClean="0"/>
              <a:t>PxReal</a:t>
            </a:r>
            <a:r>
              <a:rPr lang="en-US" altLang="zh-CN" dirty="0" smtClean="0"/>
              <a:t> </a:t>
            </a:r>
            <a:r>
              <a:rPr lang="en-US" altLang="zh-CN" dirty="0" err="1" smtClean="0"/>
              <a:t>maxDistance</a:t>
            </a:r>
            <a:r>
              <a:rPr lang="en-US" altLang="zh-CN" dirty="0" smtClean="0"/>
              <a:t> = ...;            // [in] </a:t>
            </a:r>
            <a:r>
              <a:rPr lang="en-US" altLang="zh-CN" dirty="0" err="1" smtClean="0"/>
              <a:t>Raycast</a:t>
            </a:r>
            <a:r>
              <a:rPr lang="en-US" altLang="zh-CN" dirty="0" smtClean="0"/>
              <a:t> max distance</a:t>
            </a:r>
          </a:p>
          <a:p>
            <a:r>
              <a:rPr lang="en-US" altLang="zh-CN" dirty="0" err="1" smtClean="0"/>
              <a:t>PxRaycastBuffer</a:t>
            </a:r>
            <a:r>
              <a:rPr lang="en-US" altLang="zh-CN" dirty="0" smtClean="0"/>
              <a:t> hit;                 // [out] </a:t>
            </a:r>
            <a:r>
              <a:rPr lang="en-US" altLang="zh-CN" dirty="0" err="1" smtClean="0"/>
              <a:t>Raycast</a:t>
            </a:r>
            <a:r>
              <a:rPr lang="en-US" altLang="zh-CN" dirty="0" smtClean="0"/>
              <a:t> results</a:t>
            </a:r>
          </a:p>
          <a:p>
            <a:endParaRPr lang="en-US" altLang="zh-CN" dirty="0" smtClean="0"/>
          </a:p>
          <a:p>
            <a:r>
              <a:rPr lang="en-US" altLang="zh-CN" dirty="0" smtClean="0"/>
              <a:t>// </a:t>
            </a:r>
            <a:r>
              <a:rPr lang="en-US" altLang="zh-CN" dirty="0" err="1" smtClean="0"/>
              <a:t>Raycast</a:t>
            </a:r>
            <a:r>
              <a:rPr lang="en-US" altLang="zh-CN" dirty="0" smtClean="0"/>
              <a:t> against all static &amp; dynamic objects (no filtering)</a:t>
            </a:r>
          </a:p>
          <a:p>
            <a:r>
              <a:rPr lang="en-US" altLang="zh-CN" dirty="0" smtClean="0"/>
              <a:t>// The main result from this call is the closest hit, stored in the '</a:t>
            </a:r>
            <a:r>
              <a:rPr lang="en-US" altLang="zh-CN" dirty="0" err="1" smtClean="0"/>
              <a:t>hit.block</a:t>
            </a:r>
            <a:r>
              <a:rPr lang="en-US" altLang="zh-CN" dirty="0" smtClean="0"/>
              <a:t>' structure</a:t>
            </a:r>
          </a:p>
          <a:p>
            <a:r>
              <a:rPr lang="en-US" altLang="zh-CN" dirty="0" smtClean="0"/>
              <a:t>bool status = scene-&gt;</a:t>
            </a:r>
            <a:r>
              <a:rPr lang="en-US" altLang="zh-CN" dirty="0" err="1" smtClean="0"/>
              <a:t>raycast</a:t>
            </a:r>
            <a:r>
              <a:rPr lang="en-US" altLang="zh-CN" dirty="0" smtClean="0"/>
              <a:t>(origin, </a:t>
            </a:r>
            <a:r>
              <a:rPr lang="en-US" altLang="zh-CN" dirty="0" err="1" smtClean="0"/>
              <a:t>unitDir</a:t>
            </a:r>
            <a:r>
              <a:rPr lang="en-US" altLang="zh-CN" dirty="0" smtClean="0"/>
              <a:t>, </a:t>
            </a:r>
            <a:r>
              <a:rPr lang="en-US" altLang="zh-CN" dirty="0" err="1" smtClean="0"/>
              <a:t>maxDistance</a:t>
            </a:r>
            <a:r>
              <a:rPr lang="en-US" altLang="zh-CN" dirty="0" smtClean="0"/>
              <a:t>, hit);</a:t>
            </a:r>
          </a:p>
          <a:p>
            <a:r>
              <a:rPr lang="en-US" altLang="zh-CN" dirty="0" smtClean="0"/>
              <a:t>if (status)</a:t>
            </a:r>
          </a:p>
          <a:p>
            <a:r>
              <a:rPr lang="en-US" altLang="zh-CN" dirty="0" smtClean="0"/>
              <a:t>    </a:t>
            </a:r>
            <a:r>
              <a:rPr lang="en-US" altLang="zh-CN" dirty="0" err="1" smtClean="0"/>
              <a:t>applyDamage</a:t>
            </a:r>
            <a:r>
              <a:rPr lang="en-US" altLang="zh-CN" dirty="0" smtClean="0"/>
              <a:t>(</a:t>
            </a:r>
            <a:r>
              <a:rPr lang="en-US" altLang="zh-CN" dirty="0" err="1" smtClean="0"/>
              <a:t>hit.block.position</a:t>
            </a:r>
            <a:r>
              <a:rPr lang="en-US" altLang="zh-CN" dirty="0" smtClean="0"/>
              <a:t>, </a:t>
            </a:r>
            <a:r>
              <a:rPr lang="en-US" altLang="zh-CN" dirty="0" err="1" smtClean="0"/>
              <a:t>hit.block.normal</a:t>
            </a:r>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z="3200" smtClean="0">
                <a:ea typeface="宋体" pitchFamily="2" charset="-122"/>
              </a:rPr>
              <a:t>练习（</a:t>
            </a:r>
            <a:r>
              <a:rPr lang="en-US" altLang="zh-CN" sz="3200" smtClean="0">
                <a:ea typeface="宋体" pitchFamily="2" charset="-122"/>
              </a:rPr>
              <a:t>20</a:t>
            </a:r>
            <a:r>
              <a:rPr lang="zh-CN" altLang="en-US" sz="3200" smtClean="0">
                <a:ea typeface="宋体" pitchFamily="2" charset="-122"/>
              </a:rPr>
              <a:t>分钟）</a:t>
            </a:r>
          </a:p>
        </p:txBody>
      </p:sp>
      <p:sp>
        <p:nvSpPr>
          <p:cNvPr id="27651" name="Rectangle 3"/>
          <p:cNvSpPr>
            <a:spLocks noGrp="1" noChangeArrowheads="1"/>
          </p:cNvSpPr>
          <p:nvPr>
            <p:ph idx="1"/>
          </p:nvPr>
        </p:nvSpPr>
        <p:spPr/>
        <p:txBody>
          <a:bodyPr/>
          <a:lstStyle/>
          <a:p>
            <a:pPr eaLnBrk="1" hangingPunct="1"/>
            <a:r>
              <a:rPr lang="zh-CN" altLang="en-US" smtClean="0">
                <a:ea typeface="宋体" pitchFamily="2" charset="-122"/>
              </a:rPr>
              <a:t>掌握线投射的原理及应用</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3200" smtClean="0">
                <a:ea typeface="宋体" pitchFamily="2" charset="-122"/>
              </a:rPr>
              <a:t>综合练习（</a:t>
            </a:r>
            <a:r>
              <a:rPr lang="en-US" altLang="zh-CN" sz="3200" smtClean="0">
                <a:ea typeface="宋体" pitchFamily="2" charset="-122"/>
              </a:rPr>
              <a:t>30</a:t>
            </a:r>
            <a:r>
              <a:rPr lang="zh-CN" altLang="en-US" sz="3200" smtClean="0">
                <a:ea typeface="宋体" pitchFamily="2" charset="-122"/>
              </a:rPr>
              <a:t>分钟）</a:t>
            </a:r>
          </a:p>
        </p:txBody>
      </p:sp>
      <p:sp>
        <p:nvSpPr>
          <p:cNvPr id="30723" name="Rectangle 3"/>
          <p:cNvSpPr>
            <a:spLocks noGrp="1" noChangeArrowheads="1"/>
          </p:cNvSpPr>
          <p:nvPr>
            <p:ph idx="1"/>
          </p:nvPr>
        </p:nvSpPr>
        <p:spPr/>
        <p:txBody>
          <a:bodyPr/>
          <a:lstStyle/>
          <a:p>
            <a:pPr eaLnBrk="1" hangingPunct="1"/>
            <a:r>
              <a:rPr lang="zh-CN" altLang="en-US" smtClean="0">
                <a:ea typeface="宋体" pitchFamily="2" charset="-122"/>
              </a:rPr>
              <a:t>和计算机互动</a:t>
            </a:r>
          </a:p>
          <a:p>
            <a:pPr lvl="1" eaLnBrk="1" hangingPunct="1"/>
            <a:r>
              <a:rPr lang="zh-CN" altLang="en-US" smtClean="0">
                <a:ea typeface="宋体" pitchFamily="2" charset="-122"/>
              </a:rPr>
              <a:t>碰撞以后给与用户反馈</a:t>
            </a:r>
          </a:p>
          <a:p>
            <a:pPr eaLnBrk="1" hangingPunct="1"/>
            <a:r>
              <a:rPr lang="zh-CN" altLang="en-US" smtClean="0">
                <a:ea typeface="宋体" pitchFamily="2" charset="-122"/>
              </a:rPr>
              <a:t>事件驱动</a:t>
            </a:r>
          </a:p>
          <a:p>
            <a:pPr lvl="1" eaLnBrk="1" hangingPunct="1"/>
            <a:r>
              <a:rPr lang="zh-CN" altLang="en-US" smtClean="0">
                <a:ea typeface="宋体" pitchFamily="2" charset="-122"/>
              </a:rPr>
              <a:t>如何让计算机知道事件的发生</a:t>
            </a:r>
          </a:p>
          <a:p>
            <a:pPr lvl="1" eaLnBrk="1" hangingPunct="1"/>
            <a:r>
              <a:rPr lang="zh-CN" altLang="en-US" smtClean="0">
                <a:ea typeface="宋体" pitchFamily="2" charset="-122"/>
              </a:rPr>
              <a:t>对这个事件进行处理</a:t>
            </a:r>
          </a:p>
          <a:p>
            <a:pPr eaLnBrk="1" hangingPunct="1"/>
            <a:r>
              <a:rPr lang="zh-CN" altLang="en-US" smtClean="0">
                <a:ea typeface="宋体" pitchFamily="2" charset="-122"/>
              </a:rPr>
              <a:t>利用射线得到想要的信息</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sz="3200" smtClean="0">
                <a:ea typeface="宋体" pitchFamily="2" charset="-122"/>
              </a:rPr>
              <a:t>Debug Renderer </a:t>
            </a:r>
          </a:p>
        </p:txBody>
      </p:sp>
      <p:sp>
        <p:nvSpPr>
          <p:cNvPr id="5123" name="Rectangle 3"/>
          <p:cNvSpPr>
            <a:spLocks noGrp="1" noChangeArrowheads="1"/>
          </p:cNvSpPr>
          <p:nvPr>
            <p:ph idx="1"/>
          </p:nvPr>
        </p:nvSpPr>
        <p:spPr/>
        <p:txBody>
          <a:bodyPr/>
          <a:lstStyle/>
          <a:p>
            <a:pPr eaLnBrk="1" hangingPunct="1"/>
            <a:endParaRPr lang="zh-CN" altLang="zh-CN" smtClean="0">
              <a:ea typeface="宋体" pitchFamily="2" charset="-122"/>
            </a:endParaRP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1382316"/>
            <a:ext cx="4800600" cy="2378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3200" smtClean="0">
                <a:ea typeface="宋体" pitchFamily="2" charset="-122"/>
              </a:rPr>
              <a:t>调试渲染器定义</a:t>
            </a:r>
          </a:p>
        </p:txBody>
      </p:sp>
      <p:sp>
        <p:nvSpPr>
          <p:cNvPr id="6147" name="Rectangle 3"/>
          <p:cNvSpPr>
            <a:spLocks noGrp="1" noChangeArrowheads="1"/>
          </p:cNvSpPr>
          <p:nvPr>
            <p:ph idx="1"/>
          </p:nvPr>
        </p:nvSpPr>
        <p:spPr>
          <a:xfrm>
            <a:off x="457200" y="914400"/>
            <a:ext cx="8458200" cy="3829050"/>
          </a:xfrm>
        </p:spPr>
        <p:txBody>
          <a:bodyPr>
            <a:normAutofit lnSpcReduction="10000"/>
          </a:bodyPr>
          <a:lstStyle/>
          <a:p>
            <a:pPr eaLnBrk="1" hangingPunct="1"/>
            <a:r>
              <a:rPr lang="zh-CN" altLang="en-US" smtClean="0">
                <a:ea typeface="宋体" pitchFamily="2" charset="-122"/>
              </a:rPr>
              <a:t>调试渲染器可以帮助我们将物理场景可视化</a:t>
            </a:r>
          </a:p>
          <a:p>
            <a:pPr eaLnBrk="1" hangingPunct="1"/>
            <a:r>
              <a:rPr lang="zh-CN" altLang="en-US" smtClean="0">
                <a:ea typeface="宋体" pitchFamily="2" charset="-122"/>
              </a:rPr>
              <a:t>每一桢结束，</a:t>
            </a:r>
            <a:r>
              <a:rPr lang="en-US" altLang="zh-CN" smtClean="0">
                <a:ea typeface="宋体" pitchFamily="2" charset="-122"/>
              </a:rPr>
              <a:t>SDK</a:t>
            </a:r>
            <a:r>
              <a:rPr lang="zh-CN" altLang="en-US" smtClean="0">
                <a:ea typeface="宋体" pitchFamily="2" charset="-122"/>
              </a:rPr>
              <a:t>都将和仿真相关的点、线和三角形组织起来进行绘制</a:t>
            </a:r>
          </a:p>
          <a:p>
            <a:pPr eaLnBrk="1" hangingPunct="1"/>
            <a:r>
              <a:rPr lang="zh-CN" altLang="en-US" smtClean="0">
                <a:ea typeface="宋体" pitchFamily="2" charset="-122"/>
              </a:rPr>
              <a:t>这些信息保存在 “可以渲染的调试”结构中</a:t>
            </a:r>
          </a:p>
          <a:p>
            <a:pPr eaLnBrk="1" hangingPunct="1"/>
            <a:r>
              <a:rPr lang="zh-CN" altLang="en-US" smtClean="0">
                <a:ea typeface="宋体" pitchFamily="2" charset="-122"/>
              </a:rPr>
              <a:t>这个渲染器只是为了调试目的</a:t>
            </a:r>
          </a:p>
          <a:p>
            <a:pPr eaLnBrk="1" hangingPunct="1"/>
            <a:r>
              <a:rPr lang="zh-CN" altLang="en-US" smtClean="0">
                <a:ea typeface="宋体" pitchFamily="2" charset="-122"/>
              </a:rPr>
              <a:t>在发布版中，没必要浪费额外的时间来在每一帧构造可视化调试信息</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ea typeface="宋体" pitchFamily="2" charset="-122"/>
              </a:rPr>
              <a:t>仿真过程</a:t>
            </a:r>
          </a:p>
        </p:txBody>
      </p:sp>
      <p:sp>
        <p:nvSpPr>
          <p:cNvPr id="7171" name="Rectangle 3"/>
          <p:cNvSpPr>
            <a:spLocks noGrp="1" noChangeArrowheads="1"/>
          </p:cNvSpPr>
          <p:nvPr>
            <p:ph idx="1"/>
          </p:nvPr>
        </p:nvSpPr>
        <p:spPr/>
        <p:txBody>
          <a:bodyPr/>
          <a:lstStyle/>
          <a:p>
            <a:pPr eaLnBrk="1" hangingPunct="1"/>
            <a:r>
              <a:rPr lang="zh-CN" altLang="en-US" smtClean="0">
                <a:ea typeface="宋体" pitchFamily="2" charset="-122"/>
              </a:rPr>
              <a:t>当我们绘制充满纹理、灯光等信息的场景时，我们同时也在进行物理仿真</a:t>
            </a:r>
          </a:p>
          <a:p>
            <a:pPr eaLnBrk="1" hangingPunct="1"/>
            <a:r>
              <a:rPr lang="zh-CN" altLang="en-US" smtClean="0">
                <a:ea typeface="宋体" pitchFamily="2" charset="-122"/>
              </a:rPr>
              <a:t>首先让物理仿真完成，然后利用仿真结果绘制场景，同时进行下一帧物理计算</a:t>
            </a:r>
          </a:p>
          <a:p>
            <a:pPr eaLnBrk="1" hangingPunct="1"/>
            <a:r>
              <a:rPr lang="zh-CN" altLang="en-US" smtClean="0">
                <a:ea typeface="宋体" pitchFamily="2" charset="-122"/>
              </a:rPr>
              <a:t>调试模式下，绘制线来作为衡量对象的外部位置和物理位置之间是否匹配</a:t>
            </a:r>
          </a:p>
          <a:p>
            <a:pPr eaLnBrk="1" hangingPunct="1"/>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3200" smtClean="0">
                <a:ea typeface="宋体" pitchFamily="2" charset="-122"/>
              </a:rPr>
              <a:t>如何得到并显示调试信息</a:t>
            </a:r>
          </a:p>
        </p:txBody>
      </p:sp>
      <p:sp>
        <p:nvSpPr>
          <p:cNvPr id="8195" name="Rectangle 3"/>
          <p:cNvSpPr>
            <a:spLocks noGrp="1" noChangeArrowheads="1"/>
          </p:cNvSpPr>
          <p:nvPr>
            <p:ph idx="1"/>
          </p:nvPr>
        </p:nvSpPr>
        <p:spPr/>
        <p:txBody>
          <a:bodyPr/>
          <a:lstStyle/>
          <a:p>
            <a:pPr eaLnBrk="1" hangingPunct="1"/>
            <a:endParaRPr lang="en-US" altLang="zh-CN" dirty="0" smtClean="0">
              <a:ea typeface="宋体" pitchFamily="2" charset="-122"/>
            </a:endParaRPr>
          </a:p>
        </p:txBody>
      </p:sp>
      <p:sp>
        <p:nvSpPr>
          <p:cNvPr id="3" name="矩形 2"/>
          <p:cNvSpPr/>
          <p:nvPr/>
        </p:nvSpPr>
        <p:spPr>
          <a:xfrm>
            <a:off x="381000" y="1200150"/>
            <a:ext cx="8610600" cy="1477328"/>
          </a:xfrm>
          <a:prstGeom prst="rect">
            <a:avLst/>
          </a:prstGeom>
        </p:spPr>
        <p:txBody>
          <a:bodyPr wrap="square">
            <a:spAutoFit/>
          </a:bodyPr>
          <a:lstStyle/>
          <a:p>
            <a:r>
              <a:rPr lang="en-US" altLang="zh-CN" dirty="0" smtClean="0"/>
              <a:t>To enable debug visualization, the global visualization scale has to be set to a positive value first:</a:t>
            </a:r>
          </a:p>
          <a:p>
            <a:endParaRPr lang="en-US" altLang="zh-CN" dirty="0" smtClean="0"/>
          </a:p>
          <a:p>
            <a:r>
              <a:rPr lang="en-US" altLang="zh-CN" dirty="0" err="1" smtClean="0"/>
              <a:t>PxScene</a:t>
            </a:r>
            <a:r>
              <a:rPr lang="en-US" altLang="zh-CN" dirty="0" smtClean="0"/>
              <a:t>* scene = ...</a:t>
            </a:r>
          </a:p>
          <a:p>
            <a:r>
              <a:rPr lang="en-US" altLang="zh-CN" dirty="0" smtClean="0"/>
              <a:t>scene-&gt;</a:t>
            </a:r>
            <a:r>
              <a:rPr lang="en-US" altLang="zh-CN" dirty="0" err="1" smtClean="0"/>
              <a:t>setVisualizationParameter</a:t>
            </a:r>
            <a:r>
              <a:rPr lang="en-US" altLang="zh-CN" dirty="0" smtClean="0"/>
              <a:t>(</a:t>
            </a:r>
            <a:r>
              <a:rPr lang="en-US" altLang="zh-CN" dirty="0" err="1" smtClean="0"/>
              <a:t>PxVisualizationParameter</a:t>
            </a:r>
            <a:r>
              <a:rPr lang="en-US" altLang="zh-CN" dirty="0" smtClean="0"/>
              <a:t>::</a:t>
            </a:r>
            <a:r>
              <a:rPr lang="en-US" altLang="zh-CN" dirty="0" err="1" smtClean="0"/>
              <a:t>eSCALE</a:t>
            </a:r>
            <a:r>
              <a:rPr lang="en-US" altLang="zh-CN" dirty="0" smtClean="0"/>
              <a:t>, 1.0f);</a:t>
            </a:r>
            <a:endParaRPr lang="en-US" altLang="zh-CN" dirty="0"/>
          </a:p>
        </p:txBody>
      </p:sp>
      <p:sp>
        <p:nvSpPr>
          <p:cNvPr id="5" name="矩形 4"/>
          <p:cNvSpPr/>
          <p:nvPr/>
        </p:nvSpPr>
        <p:spPr>
          <a:xfrm>
            <a:off x="533400" y="2724150"/>
            <a:ext cx="8001000" cy="1754326"/>
          </a:xfrm>
          <a:prstGeom prst="rect">
            <a:avLst/>
          </a:prstGeom>
        </p:spPr>
        <p:txBody>
          <a:bodyPr wrap="square">
            <a:spAutoFit/>
          </a:bodyPr>
          <a:lstStyle/>
          <a:p>
            <a:r>
              <a:rPr lang="en-US" altLang="zh-CN" dirty="0" smtClean="0"/>
              <a:t>Then the individual properties that should be visualized can be enabled using, again, a positive value:</a:t>
            </a:r>
          </a:p>
          <a:p>
            <a:endParaRPr lang="en-US" altLang="zh-CN" dirty="0" smtClean="0"/>
          </a:p>
          <a:p>
            <a:r>
              <a:rPr lang="en-US" altLang="zh-CN" dirty="0" smtClean="0"/>
              <a:t>scene-&gt;</a:t>
            </a:r>
            <a:r>
              <a:rPr lang="en-US" altLang="zh-CN" dirty="0" err="1" smtClean="0"/>
              <a:t>setVisualizationParameter</a:t>
            </a:r>
            <a:r>
              <a:rPr lang="en-US" altLang="zh-CN" dirty="0" smtClean="0"/>
              <a:t>(</a:t>
            </a:r>
            <a:r>
              <a:rPr lang="en-US" altLang="zh-CN" dirty="0" err="1" smtClean="0"/>
              <a:t>PxVisualizationParameter</a:t>
            </a:r>
            <a:r>
              <a:rPr lang="en-US" altLang="zh-CN" dirty="0" smtClean="0"/>
              <a:t>::</a:t>
            </a:r>
            <a:r>
              <a:rPr lang="en-US" altLang="zh-CN" dirty="0" err="1" smtClean="0"/>
              <a:t>eACTOR_AXES</a:t>
            </a:r>
            <a:r>
              <a:rPr lang="en-US" altLang="zh-CN" dirty="0" smtClean="0"/>
              <a:t>, 2.0f);</a:t>
            </a:r>
            <a:endParaRPr lang="en-US"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5" name="矩形 4"/>
          <p:cNvSpPr/>
          <p:nvPr/>
        </p:nvSpPr>
        <p:spPr>
          <a:xfrm>
            <a:off x="533400" y="1002090"/>
            <a:ext cx="8458200" cy="2585323"/>
          </a:xfrm>
          <a:prstGeom prst="rect">
            <a:avLst/>
          </a:prstGeom>
        </p:spPr>
        <p:txBody>
          <a:bodyPr wrap="square">
            <a:spAutoFit/>
          </a:bodyPr>
          <a:lstStyle/>
          <a:p>
            <a:r>
              <a:rPr lang="en-US" altLang="zh-CN" dirty="0" smtClean="0"/>
              <a:t>After a simulation step, the visualization primitives can then be extracted as follows:</a:t>
            </a:r>
          </a:p>
          <a:p>
            <a:endParaRPr lang="en-US" altLang="zh-CN" dirty="0" smtClean="0"/>
          </a:p>
          <a:p>
            <a:r>
              <a:rPr lang="en-US" altLang="zh-CN" dirty="0" err="1" smtClean="0"/>
              <a:t>const</a:t>
            </a:r>
            <a:r>
              <a:rPr lang="en-US" altLang="zh-CN" dirty="0" smtClean="0"/>
              <a:t> </a:t>
            </a:r>
            <a:r>
              <a:rPr lang="en-US" altLang="zh-CN" dirty="0" err="1" smtClean="0"/>
              <a:t>PxRenderBuffer</a:t>
            </a:r>
            <a:r>
              <a:rPr lang="en-US" altLang="zh-CN" dirty="0" smtClean="0"/>
              <a:t>&amp; </a:t>
            </a:r>
            <a:r>
              <a:rPr lang="en-US" altLang="zh-CN" dirty="0" err="1" smtClean="0"/>
              <a:t>rb</a:t>
            </a:r>
            <a:r>
              <a:rPr lang="en-US" altLang="zh-CN" dirty="0" smtClean="0"/>
              <a:t> = scene-&gt;</a:t>
            </a:r>
            <a:r>
              <a:rPr lang="en-US" altLang="zh-CN" dirty="0" err="1" smtClean="0"/>
              <a:t>getRenderBuffer</a:t>
            </a:r>
            <a:r>
              <a:rPr lang="en-US" altLang="zh-CN" dirty="0" smtClean="0"/>
              <a:t>();</a:t>
            </a:r>
          </a:p>
          <a:p>
            <a:r>
              <a:rPr lang="en-US" altLang="zh-CN" dirty="0" smtClean="0"/>
              <a:t>for(PxU32 </a:t>
            </a:r>
            <a:r>
              <a:rPr lang="en-US" altLang="zh-CN" dirty="0" err="1" smtClean="0"/>
              <a:t>i</a:t>
            </a:r>
            <a:r>
              <a:rPr lang="en-US" altLang="zh-CN" dirty="0" smtClean="0"/>
              <a:t>=0; </a:t>
            </a:r>
            <a:r>
              <a:rPr lang="en-US" altLang="zh-CN" dirty="0" err="1" smtClean="0"/>
              <a:t>i</a:t>
            </a:r>
            <a:r>
              <a:rPr lang="en-US" altLang="zh-CN" dirty="0" smtClean="0"/>
              <a:t> &lt; </a:t>
            </a:r>
            <a:r>
              <a:rPr lang="en-US" altLang="zh-CN" dirty="0" err="1" smtClean="0"/>
              <a:t>rb.getNbLines</a:t>
            </a:r>
            <a:r>
              <a:rPr lang="en-US" altLang="zh-CN" dirty="0" smtClean="0"/>
              <a:t>(); </a:t>
            </a:r>
            <a:r>
              <a:rPr lang="en-US" altLang="zh-CN" dirty="0" err="1" smtClean="0"/>
              <a:t>i</a:t>
            </a:r>
            <a:r>
              <a:rPr lang="en-US" altLang="zh-CN" dirty="0" smtClean="0"/>
              <a:t>++)</a:t>
            </a:r>
          </a:p>
          <a:p>
            <a:r>
              <a:rPr lang="en-US" altLang="zh-CN" dirty="0" smtClean="0"/>
              <a:t>{</a:t>
            </a:r>
          </a:p>
          <a:p>
            <a:r>
              <a:rPr lang="en-US" altLang="zh-CN" dirty="0" smtClean="0"/>
              <a:t>    </a:t>
            </a:r>
            <a:r>
              <a:rPr lang="en-US" altLang="zh-CN" dirty="0" err="1" smtClean="0"/>
              <a:t>const</a:t>
            </a:r>
            <a:r>
              <a:rPr lang="en-US" altLang="zh-CN" dirty="0" smtClean="0"/>
              <a:t> </a:t>
            </a:r>
            <a:r>
              <a:rPr lang="en-US" altLang="zh-CN" dirty="0" err="1" smtClean="0"/>
              <a:t>PxDebugLine</a:t>
            </a:r>
            <a:r>
              <a:rPr lang="en-US" altLang="zh-CN" dirty="0" smtClean="0"/>
              <a:t>&amp; line = </a:t>
            </a:r>
            <a:r>
              <a:rPr lang="en-US" altLang="zh-CN" dirty="0" err="1" smtClean="0"/>
              <a:t>rb.getLines</a:t>
            </a:r>
            <a:r>
              <a:rPr lang="en-US" altLang="zh-CN" dirty="0" smtClean="0"/>
              <a:t>()[</a:t>
            </a:r>
            <a:r>
              <a:rPr lang="en-US" altLang="zh-CN" dirty="0" err="1" smtClean="0"/>
              <a:t>i</a:t>
            </a:r>
            <a:r>
              <a:rPr lang="en-US" altLang="zh-CN" dirty="0" smtClean="0"/>
              <a:t>];</a:t>
            </a:r>
          </a:p>
          <a:p>
            <a:r>
              <a:rPr lang="en-US" altLang="zh-CN" dirty="0" smtClean="0"/>
              <a:t>    // render the line</a:t>
            </a:r>
          </a:p>
          <a:p>
            <a:r>
              <a:rPr lang="en-US" altLang="zh-CN" dirty="0" smtClean="0"/>
              <a:t>}</a:t>
            </a:r>
            <a:endParaRPr lang="en-US" altLang="zh-CN" dirty="0"/>
          </a:p>
        </p:txBody>
      </p:sp>
    </p:spTree>
    <p:extLst>
      <p:ext uri="{BB962C8B-B14F-4D97-AF65-F5344CB8AC3E}">
        <p14:creationId xmlns:p14="http://schemas.microsoft.com/office/powerpoint/2010/main" val="3426438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73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666750"/>
            <a:ext cx="5181600" cy="4002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3426638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z="3200" smtClean="0">
                <a:ea typeface="宋体" pitchFamily="2" charset="-122"/>
              </a:rPr>
              <a:t>注册碰撞响应函数</a:t>
            </a:r>
          </a:p>
        </p:txBody>
      </p:sp>
      <p:sp>
        <p:nvSpPr>
          <p:cNvPr id="2" name="内容占位符 1"/>
          <p:cNvSpPr>
            <a:spLocks noGrp="1"/>
          </p:cNvSpPr>
          <p:nvPr>
            <p:ph idx="1"/>
          </p:nvPr>
        </p:nvSpPr>
        <p:spPr/>
        <p:txBody>
          <a:bodyPr/>
          <a:lstStyle/>
          <a:p>
            <a:endParaRPr lang="zh-CN" altLang="en-US"/>
          </a:p>
        </p:txBody>
      </p:sp>
      <p:pic>
        <p:nvPicPr>
          <p:cNvPr id="122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1592263"/>
            <a:ext cx="8896350" cy="1957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5625</TotalTime>
  <Words>1408</Words>
  <Application>Microsoft Office PowerPoint</Application>
  <PresentationFormat>全屏显示(16:9)</PresentationFormat>
  <Paragraphs>123</Paragraphs>
  <Slides>24</Slides>
  <Notes>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Arial</vt:lpstr>
      <vt:lpstr>宋体</vt:lpstr>
      <vt:lpstr>Wingdings</vt:lpstr>
      <vt:lpstr>凤舞九天</vt:lpstr>
      <vt:lpstr>User Report</vt:lpstr>
      <vt:lpstr>本节内容</vt:lpstr>
      <vt:lpstr>Debug Renderer </vt:lpstr>
      <vt:lpstr>调试渲染器定义</vt:lpstr>
      <vt:lpstr>仿真过程</vt:lpstr>
      <vt:lpstr>如何得到并显示调试信息</vt:lpstr>
      <vt:lpstr>PowerPoint 演示文稿</vt:lpstr>
      <vt:lpstr>PowerPoint 演示文稿</vt:lpstr>
      <vt:lpstr>注册碰撞响应函数</vt:lpstr>
      <vt:lpstr>步骤</vt:lpstr>
      <vt:lpstr>关键</vt:lpstr>
      <vt:lpstr>PowerPoint 演示文稿</vt:lpstr>
      <vt:lpstr>练习（30分钟）</vt:lpstr>
      <vt:lpstr>Trigger Report </vt:lpstr>
      <vt:lpstr>定义</vt:lpstr>
      <vt:lpstr>构造触发器</vt:lpstr>
      <vt:lpstr>触发响应</vt:lpstr>
      <vt:lpstr>思考并练习（20分钟）</vt:lpstr>
      <vt:lpstr>Raycast Report </vt:lpstr>
      <vt:lpstr>什么是线投射</vt:lpstr>
      <vt:lpstr>用处</vt:lpstr>
      <vt:lpstr>发射光线函数</vt:lpstr>
      <vt:lpstr>练习（20分钟）</vt:lpstr>
      <vt:lpstr>综合练习（30分钟）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HL H</dc:creator>
  <cp:lastModifiedBy>HL H</cp:lastModifiedBy>
  <cp:revision>108</cp:revision>
  <cp:lastPrinted>1601-01-01T00:00:00Z</cp:lastPrinted>
  <dcterms:created xsi:type="dcterms:W3CDTF">1601-01-01T00:00:00Z</dcterms:created>
  <dcterms:modified xsi:type="dcterms:W3CDTF">2017-10-19T02:54:55Z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