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81" r:id="rId9"/>
    <p:sldId id="263" r:id="rId10"/>
    <p:sldId id="264" r:id="rId11"/>
    <p:sldId id="265" r:id="rId12"/>
    <p:sldId id="266" r:id="rId13"/>
    <p:sldId id="267" r:id="rId14"/>
    <p:sldId id="268" r:id="rId15"/>
    <p:sldId id="269" r:id="rId16"/>
    <p:sldId id="270" r:id="rId17"/>
    <p:sldId id="271" r:id="rId18"/>
    <p:sldId id="272" r:id="rId19"/>
    <p:sldId id="273" r:id="rId20"/>
    <p:sldId id="286" r:id="rId21"/>
    <p:sldId id="274" r:id="rId22"/>
    <p:sldId id="275" r:id="rId23"/>
    <p:sldId id="276" r:id="rId24"/>
    <p:sldId id="277" r:id="rId25"/>
    <p:sldId id="278" r:id="rId26"/>
    <p:sldId id="279" r:id="rId27"/>
    <p:sldId id="280" r:id="rId28"/>
    <p:sldId id="287" r:id="rId29"/>
    <p:sldId id="282" r:id="rId30"/>
    <p:sldId id="283" r:id="rId31"/>
    <p:sldId id="284" r:id="rId32"/>
    <p:sldId id="285" r:id="rId3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89" autoAdjust="0"/>
  </p:normalViewPr>
  <p:slideViewPr>
    <p:cSldViewPr>
      <p:cViewPr varScale="1">
        <p:scale>
          <a:sx n="110" d="100"/>
          <a:sy n="110" d="100"/>
        </p:scale>
        <p:origin x="-153" y="-45"/>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C840E1-B05C-4BEC-AF3D-FBE663E40ACC}" type="datetimeFigureOut">
              <a:rPr lang="zh-CN" altLang="en-US" smtClean="0"/>
              <a:t>2017/11/9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B03527-652D-450D-A4EA-CC2FF2BEAED7}" type="slidenum">
              <a:rPr lang="zh-CN" altLang="en-US" smtClean="0"/>
              <a:t>‹#›</a:t>
            </a:fld>
            <a:endParaRPr lang="zh-CN" altLang="en-US"/>
          </a:p>
        </p:txBody>
      </p:sp>
    </p:spTree>
    <p:extLst>
      <p:ext uri="{BB962C8B-B14F-4D97-AF65-F5344CB8AC3E}">
        <p14:creationId xmlns:p14="http://schemas.microsoft.com/office/powerpoint/2010/main" val="2800335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(lack of) continuous collision detection: Typical physics engines use discrete collision checks, leading to the notorious 'tunneling effect' that has plagued various commercial &amp; non-commercial physics packages for years. This leads to three main problems:</a:t>
            </a:r>
          </a:p>
          <a:p>
            <a:pPr lvl="1"/>
            <a:r>
              <a:rPr lang="en-US" altLang="zh-CN" dirty="0" smtClean="0"/>
              <a:t>the tunneling effect itself : if your character goes too fast it might tunnel through a wall </a:t>
            </a:r>
          </a:p>
          <a:p>
            <a:pPr lvl="1"/>
            <a:r>
              <a:rPr lang="en-US" altLang="zh-CN" dirty="0" smtClean="0"/>
              <a:t>as a consequence, the maximum velocity of your character might be limited (hence also limiting the game play possibilities) </a:t>
            </a:r>
          </a:p>
          <a:p>
            <a:pPr lvl="1"/>
            <a:r>
              <a:rPr lang="en-US" altLang="zh-CN" dirty="0" smtClean="0"/>
              <a:t>even if you do not tunnel, the character might jitter when pushed forward in a corner for example, because the engine keeps moving it back and forth to slightly different positions. </a:t>
            </a:r>
          </a:p>
          <a:p>
            <a:r>
              <a:rPr lang="en-US" altLang="zh-CN" dirty="0" smtClean="0"/>
              <a:t>No direct control: a rigid body is typically controlled with impulses or forces. It is usually not possible to move it directly to its final position, you first have to convert the delta position vector to impulses/forces, apply them, and hope that the character will be where you wanted it to be as a result. Usually it does not work too well, in particular when the physics engine uses an imperfect linear solver.</a:t>
            </a:r>
          </a:p>
          <a:p>
            <a:r>
              <a:rPr lang="en-US" altLang="zh-CN" dirty="0" smtClean="0"/>
              <a:t>Trouble with friction: When the character is standing on a ramp, you do not want it to slide. You want infinite friction here. When the character is moving forward on that same ramp, you do not want it to slow down. You want no friction here. When the character is sliding against a wall, you do not want it to slow down either. You want no friction here as well. Usually it is either 0 or infinite. However the friction model might not be perfect, and what you actually get is very little friction (you can still feel the character slowing down) or a very-big-but-not-infinite one (the character slides very slowly on that ramp no matter how artificially big the friction parameters are). The conflicting requirements for ramps also mean that usually there is simply no way to perfectly model desired behavior.</a:t>
            </a:r>
          </a:p>
          <a:p>
            <a:r>
              <a:rPr lang="en-US" altLang="zh-CN" dirty="0" smtClean="0"/>
              <a:t>Trouble with restitution: You should avoid restitution. When the character moves fast and collides with a wall, you do not want it to bounce away from it. When the character falls from a height and lands on the ground, flexing his legs, you definitely do not want any bounce to happen. But once again, even when the restitution is exactly zero, you can nonetheless sometimes get a small bump. This is not only related to the imperfect nature of the linear solver, it also has to do with how typical penetration-depth-based engines recover from overlap situations, sometimes applying excessive forces that separate the objects too much.</a:t>
            </a:r>
          </a:p>
          <a:p>
            <a:r>
              <a:rPr lang="en-US" altLang="zh-CN" dirty="0" smtClean="0"/>
              <a:t>Undesired jumps: You often want a character to stick to the ground, no matter what the physical behavior should be. For example characters in action games tend to move fast, at unrealistic speeds. When they reach the top of a ramp, the physics engine often makes them jump a bit, in the same way a fast car would jump in the streets of San Francisco. But that is often not what you want: you want the character to stick to the ground regardless of its current velocity. This is sometimes implemented using fixed joints, which is an excessively complex solution to a very simple problem that can been solved without the complexity of a physics engine.</a:t>
            </a:r>
          </a:p>
          <a:p>
            <a:r>
              <a:rPr lang="en-US" altLang="zh-CN" dirty="0" smtClean="0"/>
              <a:t>Undesired rotations: Finally, a character is always standing up and never rotating. However physics engines often have poor support for that sort of constraints, and a great deal of effort is often put into preventing a capsule around the character from falling (it should always stands up on its tip). This is again often implemented using artificial joints, and the resulting system is neither very robust nor very fast.</a:t>
            </a:r>
          </a:p>
          <a:p>
            <a:endParaRPr lang="zh-CN" altLang="en-US" dirty="0"/>
          </a:p>
        </p:txBody>
      </p:sp>
      <p:sp>
        <p:nvSpPr>
          <p:cNvPr id="4" name="灯片编号占位符 3"/>
          <p:cNvSpPr>
            <a:spLocks noGrp="1"/>
          </p:cNvSpPr>
          <p:nvPr>
            <p:ph type="sldNum" sz="quarter" idx="10"/>
          </p:nvPr>
        </p:nvSpPr>
        <p:spPr/>
        <p:txBody>
          <a:bodyPr/>
          <a:lstStyle/>
          <a:p>
            <a:fld id="{82B03527-652D-450D-A4EA-CC2FF2BEAED7}" type="slidenum">
              <a:rPr lang="zh-CN" altLang="en-US" smtClean="0"/>
              <a:t>4</a:t>
            </a:fld>
            <a:endParaRPr lang="zh-CN" altLang="en-US"/>
          </a:p>
        </p:txBody>
      </p:sp>
    </p:spTree>
    <p:extLst>
      <p:ext uri="{BB962C8B-B14F-4D97-AF65-F5344CB8AC3E}">
        <p14:creationId xmlns:p14="http://schemas.microsoft.com/office/powerpoint/2010/main" val="1857817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(lack of) continuous collision detection: Typical physics engines use discrete collision checks, leading to the notorious 'tunneling effect' that has plagued various commercial &amp; non-commercial physics packages for years. This leads to three main problems:</a:t>
            </a:r>
          </a:p>
          <a:p>
            <a:pPr lvl="1"/>
            <a:r>
              <a:rPr lang="en-US" altLang="zh-CN" dirty="0" smtClean="0"/>
              <a:t>the tunneling effect itself : if your character goes too fast it might tunnel through a wall </a:t>
            </a:r>
          </a:p>
          <a:p>
            <a:pPr lvl="1"/>
            <a:r>
              <a:rPr lang="en-US" altLang="zh-CN" dirty="0" smtClean="0"/>
              <a:t>as a consequence, the maximum velocity of your character might be limited (hence also limiting the game play possibilities) </a:t>
            </a:r>
          </a:p>
          <a:p>
            <a:pPr lvl="1"/>
            <a:r>
              <a:rPr lang="en-US" altLang="zh-CN" dirty="0" smtClean="0"/>
              <a:t>even if you do not tunnel, the character might jitter when pushed forward in a corner for example, because the engine keeps moving it back and forth to slightly different positions. </a:t>
            </a:r>
          </a:p>
          <a:p>
            <a:r>
              <a:rPr lang="en-US" altLang="zh-CN" dirty="0" smtClean="0"/>
              <a:t>No direct control: a rigid body is typically controlled with impulses or forces. It is usually not possible to move it directly to its final position, you first have to convert the delta position vector to impulses/forces, apply them, and hope that the character will be where you wanted it to be as a result. Usually it does not work too well, in particular when the physics engine uses an imperfect linear solver.</a:t>
            </a:r>
          </a:p>
          <a:p>
            <a:r>
              <a:rPr lang="en-US" altLang="zh-CN" dirty="0" smtClean="0"/>
              <a:t>Trouble with friction: When the character is standing on a ramp, you do not want it to slide. You want infinite friction here. When the character is moving forward on that same ramp, you do not want it to slow down. You want no friction here. When the character is sliding against a wall, you do not want it to slow down either. You want no friction here as well. Usually it is either 0 or infinite. However the friction model might not be perfect, and what you actually get is very little friction (you can still feel the character slowing down) or a very-big-but-not-infinite one (the character slides very slowly on that ramp no matter how artificially big the friction parameters are). The conflicting requirements for ramps also mean that usually there is simply no way to perfectly model desired behavior.</a:t>
            </a:r>
          </a:p>
          <a:p>
            <a:r>
              <a:rPr lang="en-US" altLang="zh-CN" dirty="0" smtClean="0"/>
              <a:t>Trouble with restitution: You should avoid restitution. When the character moves fast and collides with a wall, you do not want it to bounce away from it. When the character falls from a height and lands on the ground, flexing his legs, you definitely do not want any bounce to happen. But once again, even when the restitution is exactly zero, you can nonetheless sometimes get a small bump. This is not only related to the imperfect nature of the linear solver, it also has to do with how typical penetration-depth-based engines recover from overlap situations, sometimes applying excessive forces that separate the objects too much.</a:t>
            </a:r>
          </a:p>
          <a:p>
            <a:r>
              <a:rPr lang="en-US" altLang="zh-CN" dirty="0" smtClean="0"/>
              <a:t>Undesired jumps: You often want a character to stick to the ground, no matter what the physical behavior should be. For example characters in action games tend to move fast, at unrealistic speeds. When they reach the top of a ramp, the physics engine often makes them jump a bit, in the same way a fast car would jump in the streets of San Francisco. But that is often not what you want: you want the character to stick to the ground regardless of its current velocity. This is sometimes implemented using fixed joints, which is an excessively complex solution to a very simple problem that can been solved without the complexity of a physics engine.</a:t>
            </a:r>
          </a:p>
          <a:p>
            <a:r>
              <a:rPr lang="en-US" altLang="zh-CN" dirty="0" smtClean="0"/>
              <a:t>Undesired rotations: Finally, a character is always standing up and never rotating. However physics engines often have poor support for that sort of constraints, and a great deal of effort is often put into preventing a capsule around the character from falling (it should always stands up on its tip). </a:t>
            </a:r>
            <a:r>
              <a:rPr lang="en-US" altLang="zh-CN" smtClean="0"/>
              <a:t>This is again often implemented using artificial joints, and the resulting system is neither very robust nor very fast.</a:t>
            </a:r>
          </a:p>
          <a:p>
            <a:endParaRPr lang="zh-CN" altLang="en-US"/>
          </a:p>
        </p:txBody>
      </p:sp>
      <p:sp>
        <p:nvSpPr>
          <p:cNvPr id="4" name="灯片编号占位符 3"/>
          <p:cNvSpPr>
            <a:spLocks noGrp="1"/>
          </p:cNvSpPr>
          <p:nvPr>
            <p:ph type="sldNum" sz="quarter" idx="10"/>
          </p:nvPr>
        </p:nvSpPr>
        <p:spPr/>
        <p:txBody>
          <a:bodyPr/>
          <a:lstStyle/>
          <a:p>
            <a:fld id="{82B03527-652D-450D-A4EA-CC2FF2BEAED7}" type="slidenum">
              <a:rPr lang="zh-CN" altLang="en-US" smtClean="0"/>
              <a:t>5</a:t>
            </a:fld>
            <a:endParaRPr lang="zh-CN" altLang="en-US"/>
          </a:p>
        </p:txBody>
      </p:sp>
    </p:spTree>
    <p:extLst>
      <p:ext uri="{BB962C8B-B14F-4D97-AF65-F5344CB8AC3E}">
        <p14:creationId xmlns:p14="http://schemas.microsoft.com/office/powerpoint/2010/main" val="1857817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character controller library is quite robust, but sometimes suffers from FPU accuracy issues when a character collides against large triangles. This can lead to characters not smoothly sliding against those triangles, or even penetrating them. One way to effectively solve these problems is to tessellate the large triangles at runtime, replacing them on-the-fly with a collection of smaller triangles. The library supports a built-in tessellation feature, enabled with this function:</a:t>
            </a:r>
          </a:p>
          <a:p>
            <a:r>
              <a:rPr lang="en-US" altLang="zh-CN" dirty="0" smtClean="0"/>
              <a:t>It is thus recommended to disable the feature at first, and only enable it if experiencing collision problems. When enabling the feature, it is recommended to use the largest possible </a:t>
            </a:r>
            <a:r>
              <a:rPr lang="en-US" altLang="zh-CN" dirty="0" err="1" smtClean="0"/>
              <a:t>maxEdgeLength</a:t>
            </a:r>
            <a:r>
              <a:rPr lang="en-US" altLang="zh-CN" dirty="0" smtClean="0"/>
              <a:t> that does fix encountered problems.</a:t>
            </a:r>
            <a:endParaRPr lang="zh-CN" altLang="en-US" dirty="0"/>
          </a:p>
        </p:txBody>
      </p:sp>
      <p:sp>
        <p:nvSpPr>
          <p:cNvPr id="4" name="灯片编号占位符 3"/>
          <p:cNvSpPr>
            <a:spLocks noGrp="1"/>
          </p:cNvSpPr>
          <p:nvPr>
            <p:ph type="sldNum" sz="quarter" idx="10"/>
          </p:nvPr>
        </p:nvSpPr>
        <p:spPr/>
        <p:txBody>
          <a:bodyPr/>
          <a:lstStyle/>
          <a:p>
            <a:fld id="{82B03527-652D-450D-A4EA-CC2FF2BEAED7}" type="slidenum">
              <a:rPr lang="zh-CN" altLang="en-US" smtClean="0"/>
              <a:t>29</a:t>
            </a:fld>
            <a:endParaRPr lang="zh-CN" altLang="en-US"/>
          </a:p>
        </p:txBody>
      </p:sp>
    </p:spTree>
    <p:extLst>
      <p:ext uri="{BB962C8B-B14F-4D97-AF65-F5344CB8AC3E}">
        <p14:creationId xmlns:p14="http://schemas.microsoft.com/office/powerpoint/2010/main" val="28103531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2017/11/9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2017/11/9</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2017/11/9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角色控制器</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231953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Obstacle objects</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a:t>Sometimes it is convenient to create additional obstacles for the CCT to collide with, without creating an actual SDK </a:t>
            </a:r>
            <a:r>
              <a:rPr lang="en-US" altLang="zh-CN" dirty="0" smtClean="0"/>
              <a:t>object</a:t>
            </a:r>
          </a:p>
          <a:p>
            <a:pPr lvl="1"/>
            <a:r>
              <a:rPr lang="en-US" altLang="zh-CN" dirty="0" smtClean="0"/>
              <a:t>the </a:t>
            </a:r>
            <a:r>
              <a:rPr lang="en-US" altLang="zh-CN" dirty="0"/>
              <a:t>obstacles might only exist for a couple of frames, in which case creating and deleting SDK objects is not always efficient. </a:t>
            </a:r>
          </a:p>
          <a:p>
            <a:pPr lvl="1"/>
            <a:r>
              <a:rPr lang="en-US" altLang="zh-CN" dirty="0"/>
              <a:t>the obstacles might only exist for stopping the characters, not the SDK's dynamic </a:t>
            </a:r>
            <a:r>
              <a:rPr lang="en-US" altLang="zh-CN" dirty="0" smtClean="0"/>
              <a:t>objects</a:t>
            </a:r>
          </a:p>
          <a:p>
            <a:pPr lvl="2"/>
            <a:r>
              <a:rPr lang="en-US" altLang="zh-CN" dirty="0" smtClean="0"/>
              <a:t>This </a:t>
            </a:r>
            <a:r>
              <a:rPr lang="en-US" altLang="zh-CN" dirty="0"/>
              <a:t>would be for example invisible walls around geometry, that only the characters should collide </a:t>
            </a:r>
            <a:r>
              <a:rPr lang="en-US" altLang="zh-CN" dirty="0" smtClean="0"/>
              <a:t>with</a:t>
            </a:r>
          </a:p>
          <a:p>
            <a:pPr lvl="2"/>
            <a:r>
              <a:rPr lang="en-US" altLang="zh-CN" dirty="0" smtClean="0"/>
              <a:t>In </a:t>
            </a:r>
            <a:r>
              <a:rPr lang="en-US" altLang="zh-CN" dirty="0"/>
              <a:t>this case it may not be very efficient to create the invisible walls as SDK objects, since their interactions would then have to be filtered out for everything except the </a:t>
            </a:r>
            <a:r>
              <a:rPr lang="en-US" altLang="zh-CN" dirty="0" smtClean="0"/>
              <a:t>characters</a:t>
            </a:r>
            <a:endParaRPr lang="en-US" altLang="zh-CN" dirty="0"/>
          </a:p>
          <a:p>
            <a:pPr lvl="1"/>
            <a:r>
              <a:rPr lang="en-US" altLang="zh-CN" dirty="0"/>
              <a:t>the obstacles might be dynamic and updated with a variable </a:t>
            </a:r>
            <a:r>
              <a:rPr lang="en-US" altLang="zh-CN" dirty="0" err="1"/>
              <a:t>timestep</a:t>
            </a:r>
            <a:r>
              <a:rPr lang="en-US" altLang="zh-CN" dirty="0"/>
              <a:t>, while the SDK uses a fixed </a:t>
            </a:r>
            <a:r>
              <a:rPr lang="en-US" altLang="zh-CN" dirty="0" err="1" smtClean="0"/>
              <a:t>timestep</a:t>
            </a:r>
            <a:endParaRPr lang="en-US" altLang="zh-CN" dirty="0" smtClean="0"/>
          </a:p>
          <a:p>
            <a:pPr lvl="2"/>
            <a:r>
              <a:rPr lang="en-US" altLang="zh-CN" dirty="0" smtClean="0"/>
              <a:t>a </a:t>
            </a:r>
            <a:r>
              <a:rPr lang="en-US" altLang="zh-CN" dirty="0"/>
              <a:t>moving platform on which the characters can stand. </a:t>
            </a:r>
          </a:p>
          <a:p>
            <a:endParaRPr lang="zh-CN" altLang="en-US" dirty="0"/>
          </a:p>
        </p:txBody>
      </p:sp>
    </p:spTree>
    <p:extLst>
      <p:ext uri="{BB962C8B-B14F-4D97-AF65-F5344CB8AC3E}">
        <p14:creationId xmlns:p14="http://schemas.microsoft.com/office/powerpoint/2010/main" val="710194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first </a:t>
            </a:r>
            <a:r>
              <a:rPr lang="en-US" altLang="zh-CN" dirty="0"/>
              <a:t>create a </a:t>
            </a:r>
            <a:r>
              <a:rPr lang="en-US" altLang="zh-CN" i="1" dirty="0" err="1"/>
              <a:t>PxObstacleContext</a:t>
            </a:r>
            <a:r>
              <a:rPr lang="en-US" altLang="zh-CN" dirty="0"/>
              <a:t> object using the following function</a:t>
            </a:r>
            <a:r>
              <a:rPr lang="en-US" altLang="zh-CN" dirty="0" smtClean="0"/>
              <a:t>:</a:t>
            </a:r>
          </a:p>
          <a:p>
            <a:endParaRPr lang="en-US" altLang="zh-CN" dirty="0"/>
          </a:p>
          <a:p>
            <a:r>
              <a:rPr lang="en-US" altLang="zh-CN" dirty="0"/>
              <a:t>Then manage obstacles with</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240" y="2427734"/>
            <a:ext cx="6242050" cy="177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867894"/>
            <a:ext cx="76835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09601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Graphics update</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a:t>Each frame, you need to keep your graphics object in sync with the position of the character </a:t>
            </a:r>
            <a:r>
              <a:rPr lang="en-US" altLang="zh-CN" dirty="0" smtClean="0"/>
              <a:t>controller</a:t>
            </a:r>
          </a:p>
          <a:p>
            <a:endParaRPr lang="en-US" altLang="zh-CN" dirty="0"/>
          </a:p>
          <a:p>
            <a:pPr lvl="1"/>
            <a:r>
              <a:rPr lang="en-US" altLang="zh-CN" dirty="0" smtClean="0"/>
              <a:t>returns </a:t>
            </a:r>
            <a:r>
              <a:rPr lang="en-US" altLang="zh-CN" dirty="0"/>
              <a:t>the position from the center of the collision </a:t>
            </a:r>
            <a:r>
              <a:rPr lang="en-US" altLang="zh-CN" dirty="0" smtClean="0"/>
              <a:t>shape</a:t>
            </a:r>
          </a:p>
          <a:p>
            <a:pPr lvl="1"/>
            <a:r>
              <a:rPr lang="en-US" altLang="zh-CN" dirty="0" smtClean="0"/>
              <a:t>note </a:t>
            </a:r>
            <a:r>
              <a:rPr lang="en-US" altLang="zh-CN" dirty="0"/>
              <a:t>that a controller never rotates so you can only access its </a:t>
            </a:r>
            <a:r>
              <a:rPr lang="en-US" altLang="zh-CN" dirty="0" smtClean="0"/>
              <a:t>position</a:t>
            </a:r>
          </a:p>
          <a:p>
            <a:r>
              <a:rPr lang="en-US" altLang="zh-CN" dirty="0" smtClean="0"/>
              <a:t>Alternative </a:t>
            </a:r>
            <a:r>
              <a:rPr lang="en-US" altLang="zh-CN" dirty="0"/>
              <a:t>helper functions </a:t>
            </a:r>
            <a:r>
              <a:rPr lang="en-US" altLang="zh-CN" dirty="0" smtClean="0"/>
              <a:t> if </a:t>
            </a:r>
            <a:r>
              <a:rPr lang="en-US" altLang="zh-CN" dirty="0"/>
              <a:t>you need to work using the character's bottom </a:t>
            </a:r>
            <a:r>
              <a:rPr lang="en-US" altLang="zh-CN" dirty="0" smtClean="0"/>
              <a:t>position</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7" y="2196182"/>
            <a:ext cx="5197475" cy="159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1" y="4534917"/>
            <a:ext cx="6188075" cy="269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925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Character Volume</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The character uses a bounding volume that is independent from already existing shapes in the </a:t>
            </a:r>
            <a:r>
              <a:rPr lang="en-US" altLang="zh-CN" dirty="0" smtClean="0"/>
              <a:t>SDK</a:t>
            </a:r>
            <a:endParaRPr lang="en-US" altLang="zh-CN" dirty="0"/>
          </a:p>
          <a:p>
            <a:r>
              <a:rPr lang="en-US" altLang="zh-CN" dirty="0"/>
              <a:t>We currently support two different shapes around the character:</a:t>
            </a:r>
          </a:p>
          <a:p>
            <a:pPr lvl="1"/>
            <a:r>
              <a:rPr lang="en-US" altLang="zh-CN" dirty="0"/>
              <a:t>An AABB, defined by a position and an extents vector. The AABB does not rotate. It always has a fixed rotation even when the player is (visually) rotating. This avoids getting stuck in places too tight to let the AABB rotate, for example. </a:t>
            </a:r>
          </a:p>
          <a:p>
            <a:pPr lvl="1"/>
            <a:r>
              <a:rPr lang="en-US" altLang="zh-CN" dirty="0"/>
              <a:t>A capsule, defined by a position, a height and a radius. The capsule has a better behavior when climbing stairs for example. However it might be slightly more expensive in terms of CPU time. </a:t>
            </a:r>
          </a:p>
          <a:p>
            <a:endParaRPr lang="zh-CN" altLang="en-US" dirty="0"/>
          </a:p>
        </p:txBody>
      </p:sp>
    </p:spTree>
    <p:extLst>
      <p:ext uri="{BB962C8B-B14F-4D97-AF65-F5344CB8AC3E}">
        <p14:creationId xmlns:p14="http://schemas.microsoft.com/office/powerpoint/2010/main" val="31998251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a:t>A small skin is maintained around the character's volume, to avoid numerical issues that would </a:t>
            </a:r>
            <a:endParaRPr lang="en-US" altLang="zh-CN" dirty="0" smtClean="0"/>
          </a:p>
          <a:p>
            <a:r>
              <a:rPr lang="en-US" altLang="zh-CN" dirty="0" smtClean="0"/>
              <a:t>expand </a:t>
            </a:r>
            <a:r>
              <a:rPr lang="en-US" altLang="zh-CN" dirty="0"/>
              <a:t>the volume by the size of this skin to get accurate debug </a:t>
            </a:r>
            <a:r>
              <a:rPr lang="en-US" altLang="zh-CN" dirty="0" smtClean="0"/>
              <a:t>visualization</a:t>
            </a:r>
          </a:p>
          <a:p>
            <a:r>
              <a:rPr lang="en-US" altLang="zh-CN" dirty="0" smtClean="0"/>
              <a:t>This </a:t>
            </a:r>
            <a:r>
              <a:rPr lang="en-US" altLang="zh-CN" dirty="0"/>
              <a:t>skin is defined in </a:t>
            </a:r>
            <a:r>
              <a:rPr lang="en-US" altLang="zh-CN" i="1" dirty="0" err="1"/>
              <a:t>PxControllerDesc</a:t>
            </a:r>
            <a:r>
              <a:rPr lang="en-US" altLang="zh-CN" i="1" dirty="0"/>
              <a:t>::</a:t>
            </a:r>
            <a:r>
              <a:rPr lang="en-US" altLang="zh-CN" i="1" dirty="0" err="1"/>
              <a:t>contactOffset</a:t>
            </a:r>
            <a:r>
              <a:rPr lang="en-US" altLang="zh-CN" dirty="0"/>
              <a:t> and later available through the </a:t>
            </a:r>
            <a:r>
              <a:rPr lang="en-US" altLang="zh-CN" i="1" dirty="0" err="1"/>
              <a:t>PxController</a:t>
            </a:r>
            <a:r>
              <a:rPr lang="en-US" altLang="zh-CN" i="1" dirty="0"/>
              <a:t>::</a:t>
            </a:r>
            <a:r>
              <a:rPr lang="en-US" altLang="zh-CN" i="1" dirty="0" err="1"/>
              <a:t>getContactOffset</a:t>
            </a:r>
            <a:r>
              <a:rPr lang="en-US" altLang="zh-CN" i="1" dirty="0"/>
              <a:t>()</a:t>
            </a:r>
            <a:r>
              <a:rPr lang="en-US" altLang="zh-CN" dirty="0"/>
              <a:t> </a:t>
            </a:r>
            <a:r>
              <a:rPr lang="en-US" altLang="zh-CN" dirty="0" smtClean="0"/>
              <a:t>function</a:t>
            </a:r>
            <a:endParaRPr lang="zh-CN" altLang="en-US" dirty="0"/>
          </a:p>
        </p:txBody>
      </p:sp>
    </p:spTree>
    <p:extLst>
      <p:ext uri="{BB962C8B-B14F-4D97-AF65-F5344CB8AC3E}">
        <p14:creationId xmlns:p14="http://schemas.microsoft.com/office/powerpoint/2010/main" val="11398570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Auto Stepping</a:t>
            </a:r>
            <a:endParaRPr lang="zh-CN" altLang="en-US" dirty="0"/>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909824"/>
            <a:ext cx="1752600" cy="1348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7" y="1915777"/>
            <a:ext cx="1584325" cy="133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1" y="1991097"/>
            <a:ext cx="1516063"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11316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Walkable Parts</a:t>
            </a:r>
            <a:endParaRPr lang="zh-CN" altLang="en-US" dirty="0"/>
          </a:p>
        </p:txBody>
      </p:sp>
      <p:sp>
        <p:nvSpPr>
          <p:cNvPr id="3" name="内容占位符 2"/>
          <p:cNvSpPr>
            <a:spLocks noGrp="1"/>
          </p:cNvSpPr>
          <p:nvPr>
            <p:ph idx="1"/>
          </p:nvPr>
        </p:nvSpPr>
        <p:spPr>
          <a:xfrm>
            <a:off x="467544" y="987574"/>
            <a:ext cx="8229600" cy="4032448"/>
          </a:xfrm>
        </p:spPr>
        <p:txBody>
          <a:bodyPr>
            <a:normAutofit fontScale="62500" lnSpcReduction="20000"/>
          </a:bodyPr>
          <a:lstStyle/>
          <a:p>
            <a:r>
              <a:rPr lang="en-US" altLang="zh-CN" dirty="0" smtClean="0"/>
              <a:t>often </a:t>
            </a:r>
            <a:r>
              <a:rPr lang="en-US" altLang="zh-CN" dirty="0"/>
              <a:t>want to disallow walking on polygons whose slope is </a:t>
            </a:r>
            <a:r>
              <a:rPr lang="en-US" altLang="zh-CN" dirty="0" smtClean="0"/>
              <a:t>high</a:t>
            </a:r>
          </a:p>
          <a:p>
            <a:r>
              <a:rPr lang="en-US" altLang="zh-CN" dirty="0" smtClean="0"/>
              <a:t>All </a:t>
            </a:r>
            <a:r>
              <a:rPr lang="en-US" altLang="zh-CN" dirty="0"/>
              <a:t>polygons whose slope is higher than the limit slope will be marked as non </a:t>
            </a:r>
            <a:r>
              <a:rPr lang="en-US" altLang="zh-CN" dirty="0" smtClean="0"/>
              <a:t>walk-able</a:t>
            </a:r>
          </a:p>
          <a:p>
            <a:pPr lvl="1"/>
            <a:r>
              <a:rPr lang="en-US" altLang="zh-CN" dirty="0" smtClean="0"/>
              <a:t>In </a:t>
            </a:r>
            <a:r>
              <a:rPr lang="en-US" altLang="zh-CN" dirty="0"/>
              <a:t>the future it may be possible to tag each triangle of a mesh as walk-able or </a:t>
            </a:r>
            <a:r>
              <a:rPr lang="en-US" altLang="zh-CN" dirty="0" smtClean="0"/>
              <a:t>not</a:t>
            </a:r>
            <a:endParaRPr lang="en-US" altLang="zh-CN" dirty="0"/>
          </a:p>
          <a:p>
            <a:r>
              <a:rPr lang="en-US" altLang="zh-CN" dirty="0"/>
              <a:t>Two modes are available to select what happens when touching a non walk-able </a:t>
            </a:r>
            <a:r>
              <a:rPr lang="en-US" altLang="zh-CN" dirty="0" smtClean="0"/>
              <a:t>part </a:t>
            </a:r>
            <a:r>
              <a:rPr lang="en-US" altLang="zh-CN" i="1" dirty="0" err="1" smtClean="0"/>
              <a:t>PxControllerDesc</a:t>
            </a:r>
            <a:r>
              <a:rPr lang="en-US" altLang="zh-CN" i="1" dirty="0"/>
              <a:t>::</a:t>
            </a:r>
            <a:r>
              <a:rPr lang="en-US" altLang="zh-CN" i="1" dirty="0" err="1"/>
              <a:t>nonWalkableMode</a:t>
            </a:r>
            <a:r>
              <a:rPr lang="en-US" altLang="zh-CN" dirty="0"/>
              <a:t> </a:t>
            </a:r>
            <a:r>
              <a:rPr lang="en-US" altLang="zh-CN" dirty="0" err="1" smtClean="0"/>
              <a:t>enum</a:t>
            </a:r>
            <a:endParaRPr lang="en-US" altLang="zh-CN" dirty="0" smtClean="0"/>
          </a:p>
          <a:p>
            <a:pPr lvl="1"/>
            <a:r>
              <a:rPr lang="en-US" altLang="zh-CN" i="1" dirty="0" err="1" smtClean="0"/>
              <a:t>PxControllerNonWalkableMode</a:t>
            </a:r>
            <a:r>
              <a:rPr lang="en-US" altLang="zh-CN" i="1" dirty="0"/>
              <a:t>::</a:t>
            </a:r>
            <a:r>
              <a:rPr lang="en-US" altLang="zh-CN" i="1" dirty="0" err="1"/>
              <a:t>ePREVENT_CLIMBING</a:t>
            </a:r>
            <a:r>
              <a:rPr lang="en-US" altLang="zh-CN" dirty="0"/>
              <a:t> </a:t>
            </a:r>
            <a:r>
              <a:rPr lang="en-US" altLang="zh-CN" dirty="0" smtClean="0"/>
              <a:t>prevents </a:t>
            </a:r>
            <a:r>
              <a:rPr lang="en-US" altLang="zh-CN" dirty="0"/>
              <a:t>the character from moving up a slope, but does not move the character otherwise. </a:t>
            </a:r>
            <a:endParaRPr lang="en-US" altLang="zh-CN" dirty="0" smtClean="0"/>
          </a:p>
          <a:p>
            <a:pPr lvl="1"/>
            <a:r>
              <a:rPr lang="en-US" altLang="zh-CN" i="1" dirty="0" err="1"/>
              <a:t>PxControllerNonWalkableMode</a:t>
            </a:r>
            <a:r>
              <a:rPr lang="en-US" altLang="zh-CN" i="1" dirty="0"/>
              <a:t>::</a:t>
            </a:r>
            <a:r>
              <a:rPr lang="en-US" altLang="zh-CN" i="1" dirty="0" err="1"/>
              <a:t>ePREVENT_CLIMBING_AND_FORCE_SLIDING</a:t>
            </a:r>
            <a:r>
              <a:rPr lang="en-US" altLang="zh-CN" dirty="0"/>
              <a:t> not only prevents the character from moving up non walk-able slopes but also forces it to slide down those </a:t>
            </a:r>
            <a:r>
              <a:rPr lang="en-US" altLang="zh-CN" dirty="0" smtClean="0"/>
              <a:t>slopes</a:t>
            </a:r>
            <a:r>
              <a:rPr lang="en-US" altLang="zh-CN" dirty="0" smtClean="0"/>
              <a:t>.</a:t>
            </a:r>
            <a:endParaRPr lang="en-US" altLang="zh-CN" dirty="0"/>
          </a:p>
          <a:p>
            <a:r>
              <a:rPr lang="en-US" altLang="zh-CN" dirty="0"/>
              <a:t>The slope limit is defined in </a:t>
            </a:r>
            <a:r>
              <a:rPr lang="en-US" altLang="zh-CN" i="1" dirty="0" err="1"/>
              <a:t>PxControllerDesc</a:t>
            </a:r>
            <a:r>
              <a:rPr lang="en-US" altLang="zh-CN" i="1" dirty="0"/>
              <a:t>::</a:t>
            </a:r>
            <a:r>
              <a:rPr lang="en-US" altLang="zh-CN" i="1" dirty="0" err="1"/>
              <a:t>slopeLimit</a:t>
            </a:r>
            <a:r>
              <a:rPr lang="en-US" altLang="zh-CN" dirty="0"/>
              <a:t> and later available through the </a:t>
            </a:r>
            <a:r>
              <a:rPr lang="en-US" altLang="zh-CN" i="1" dirty="0" err="1"/>
              <a:t>PxController</a:t>
            </a:r>
            <a:r>
              <a:rPr lang="en-US" altLang="zh-CN" i="1" dirty="0"/>
              <a:t>::</a:t>
            </a:r>
            <a:r>
              <a:rPr lang="en-US" altLang="zh-CN" i="1" dirty="0" err="1"/>
              <a:t>getSlopeLimit</a:t>
            </a:r>
            <a:r>
              <a:rPr lang="en-US" altLang="zh-CN" i="1" dirty="0"/>
              <a:t>()</a:t>
            </a:r>
            <a:r>
              <a:rPr lang="en-US" altLang="zh-CN" dirty="0"/>
              <a:t> function.</a:t>
            </a:r>
          </a:p>
          <a:p>
            <a:r>
              <a:rPr lang="en-US" altLang="zh-CN" dirty="0"/>
              <a:t>The limit is expressed as the cosine of desired limit angle. For example this uses a slope limit of 45 degrees:</a:t>
            </a:r>
          </a:p>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2010" y="4803998"/>
            <a:ext cx="4000500" cy="159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85183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Volume Update</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Sometimes it is useful to change the size of the character's volume at </a:t>
            </a:r>
            <a:r>
              <a:rPr lang="en-US" altLang="zh-CN" dirty="0" smtClean="0"/>
              <a:t>runtime</a:t>
            </a:r>
          </a:p>
          <a:p>
            <a:pPr lvl="1"/>
            <a:r>
              <a:rPr lang="en-US" altLang="zh-CN" dirty="0" smtClean="0"/>
              <a:t>if </a:t>
            </a:r>
            <a:r>
              <a:rPr lang="en-US" altLang="zh-CN" dirty="0"/>
              <a:t>your character can crouch, you might want to reduce the height of its bounding volume so that it can then move to places he could not reach otherwise.</a:t>
            </a:r>
          </a:p>
          <a:p>
            <a:r>
              <a:rPr lang="en-US" altLang="zh-CN" dirty="0" smtClean="0"/>
              <a:t>volumes </a:t>
            </a:r>
            <a:r>
              <a:rPr lang="en-US" altLang="zh-CN" dirty="0"/>
              <a:t>are directly modified without any extra </a:t>
            </a:r>
            <a:r>
              <a:rPr lang="en-US" altLang="zh-CN" dirty="0" smtClean="0"/>
              <a:t>tests</a:t>
            </a:r>
          </a:p>
          <a:p>
            <a:pPr lvl="1"/>
            <a:r>
              <a:rPr lang="en-US" altLang="zh-CN" dirty="0" smtClean="0"/>
              <a:t>the </a:t>
            </a:r>
            <a:r>
              <a:rPr lang="en-US" altLang="zh-CN" dirty="0"/>
              <a:t>resulting volume overlaps some geometry </a:t>
            </a:r>
            <a:r>
              <a:rPr lang="en-US" altLang="zh-CN" dirty="0" smtClean="0"/>
              <a:t>nearby</a:t>
            </a:r>
          </a:p>
          <a:p>
            <a:pPr lvl="1"/>
            <a:r>
              <a:rPr lang="en-US" altLang="zh-CN" dirty="0" smtClean="0"/>
              <a:t>To </a:t>
            </a:r>
            <a:r>
              <a:rPr lang="en-US" altLang="zh-CN" dirty="0"/>
              <a:t>avoid this you must first use the already existing 'placement API' from the SDK, to check that the volume of space you want to occupy is actually empty. Only then can you increase the size of the character's volume.</a:t>
            </a:r>
          </a:p>
          <a:p>
            <a:endParaRPr lang="zh-CN" altLang="en-US" dirty="0"/>
          </a:p>
        </p:txBody>
      </p:sp>
    </p:spTree>
    <p:extLst>
      <p:ext uri="{BB962C8B-B14F-4D97-AF65-F5344CB8AC3E}">
        <p14:creationId xmlns:p14="http://schemas.microsoft.com/office/powerpoint/2010/main" val="41187363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993" y="1793268"/>
            <a:ext cx="8229600" cy="3394472"/>
          </a:xfrm>
        </p:spPr>
        <p:txBody>
          <a:bodyPr/>
          <a:lstStyle/>
          <a:p>
            <a:endParaRPr lang="zh-CN"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012" y="1419622"/>
            <a:ext cx="70643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2482" y="2571750"/>
            <a:ext cx="4999037" cy="269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5194" y="3651870"/>
            <a:ext cx="3148013" cy="159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80590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smtClean="0"/>
              <a:t>changing </a:t>
            </a:r>
            <a:r>
              <a:rPr lang="en-US" altLang="zh-CN" dirty="0"/>
              <a:t>the size of a controller using those functions does not actually change its </a:t>
            </a:r>
            <a:r>
              <a:rPr lang="en-US" altLang="zh-CN" dirty="0" smtClean="0"/>
              <a:t>position</a:t>
            </a:r>
          </a:p>
          <a:p>
            <a:pPr lvl="1"/>
            <a:r>
              <a:rPr lang="en-US" altLang="zh-CN" dirty="0" smtClean="0"/>
              <a:t>if </a:t>
            </a:r>
            <a:r>
              <a:rPr lang="en-US" altLang="zh-CN" dirty="0"/>
              <a:t>your character is standing on the ground (touching it), and you suddenly reduce its height without updating its position, the character will end up levitating above the ground for a few frames until gravity makes it fall and touch the ground </a:t>
            </a:r>
            <a:r>
              <a:rPr lang="en-US" altLang="zh-CN" dirty="0" smtClean="0"/>
              <a:t>again</a:t>
            </a:r>
          </a:p>
          <a:p>
            <a:pPr lvl="1"/>
            <a:r>
              <a:rPr lang="en-US" altLang="zh-CN" dirty="0" smtClean="0"/>
              <a:t>This </a:t>
            </a:r>
            <a:r>
              <a:rPr lang="en-US" altLang="zh-CN" dirty="0"/>
              <a:t>happens because the controllers positions are located at the center of the shapes, rather than the </a:t>
            </a:r>
            <a:r>
              <a:rPr lang="en-US" altLang="zh-CN" dirty="0" smtClean="0"/>
              <a:t>bottom</a:t>
            </a:r>
          </a:p>
          <a:p>
            <a:pPr lvl="1"/>
            <a:r>
              <a:rPr lang="en-US" altLang="zh-CN" dirty="0" smtClean="0"/>
              <a:t>Thus</a:t>
            </a:r>
            <a:r>
              <a:rPr lang="en-US" altLang="zh-CN" dirty="0"/>
              <a:t>, to modify a controller's height and preserve its bottom position, one must change both the height and position of a </a:t>
            </a:r>
            <a:r>
              <a:rPr lang="en-US" altLang="zh-CN" dirty="0" smtClean="0"/>
              <a:t>controller</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5" y="4632548"/>
            <a:ext cx="4068763"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956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简介</a:t>
            </a:r>
          </a:p>
        </p:txBody>
      </p:sp>
      <p:sp>
        <p:nvSpPr>
          <p:cNvPr id="3" name="内容占位符 2"/>
          <p:cNvSpPr>
            <a:spLocks noGrp="1"/>
          </p:cNvSpPr>
          <p:nvPr>
            <p:ph idx="1"/>
          </p:nvPr>
        </p:nvSpPr>
        <p:spPr/>
        <p:txBody>
          <a:bodyPr>
            <a:normAutofit fontScale="85000" lnSpcReduction="20000"/>
          </a:bodyPr>
          <a:lstStyle/>
          <a:p>
            <a:r>
              <a:rPr lang="en-US" altLang="zh-CN" dirty="0"/>
              <a:t>The goal of the character controller SDK is to provide users with a default character controller built on top of the NVIDIA PhysX SDK. Roughly it has to support two things:</a:t>
            </a:r>
          </a:p>
          <a:p>
            <a:pPr lvl="1"/>
            <a:r>
              <a:rPr lang="en-US" altLang="zh-CN" dirty="0" smtClean="0"/>
              <a:t>Character </a:t>
            </a:r>
            <a:r>
              <a:rPr lang="en-US" altLang="zh-CN" dirty="0"/>
              <a:t>control </a:t>
            </a:r>
          </a:p>
          <a:p>
            <a:pPr lvl="1"/>
            <a:r>
              <a:rPr lang="en-US" altLang="zh-CN" dirty="0"/>
              <a:t>Character interactions </a:t>
            </a:r>
          </a:p>
          <a:p>
            <a:r>
              <a:rPr lang="en-US" altLang="zh-CN" dirty="0" smtClean="0"/>
              <a:t>The </a:t>
            </a:r>
            <a:r>
              <a:rPr lang="en-US" altLang="zh-CN" dirty="0"/>
              <a:t>goal is not to implement all of them </a:t>
            </a:r>
            <a:endParaRPr lang="en-US" altLang="zh-CN" dirty="0" smtClean="0"/>
          </a:p>
          <a:p>
            <a:r>
              <a:rPr lang="en-US" altLang="zh-CN" dirty="0" smtClean="0"/>
              <a:t>the </a:t>
            </a:r>
            <a:r>
              <a:rPr lang="en-US" altLang="zh-CN" dirty="0"/>
              <a:t>goal is to give a default/sample implementation that people can use as a starting </a:t>
            </a:r>
            <a:r>
              <a:rPr lang="en-US" altLang="zh-CN" dirty="0" smtClean="0"/>
              <a:t>point</a:t>
            </a:r>
            <a:endParaRPr lang="zh-CN" altLang="en-US" dirty="0"/>
          </a:p>
        </p:txBody>
      </p:sp>
    </p:spTree>
    <p:extLst>
      <p:ext uri="{BB962C8B-B14F-4D97-AF65-F5344CB8AC3E}">
        <p14:creationId xmlns:p14="http://schemas.microsoft.com/office/powerpoint/2010/main" val="1310829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AutoShape 2" descr="../_images/cctResize.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_images/cctResize.png"/>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_images/cctResize.png"/>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463" y="1052513"/>
            <a:ext cx="5553075"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7517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Hit callback</a:t>
            </a:r>
            <a:endParaRPr lang="zh-CN" altLang="en-US" dirty="0"/>
          </a:p>
        </p:txBody>
      </p:sp>
      <p:sp>
        <p:nvSpPr>
          <p:cNvPr id="3" name="内容占位符 2"/>
          <p:cNvSpPr>
            <a:spLocks noGrp="1"/>
          </p:cNvSpPr>
          <p:nvPr>
            <p:ph idx="1"/>
          </p:nvPr>
        </p:nvSpPr>
        <p:spPr>
          <a:xfrm>
            <a:off x="457200" y="1200150"/>
            <a:ext cx="8229600" cy="3747863"/>
          </a:xfrm>
        </p:spPr>
        <p:txBody>
          <a:bodyPr>
            <a:normAutofit fontScale="62500" lnSpcReduction="20000"/>
          </a:bodyPr>
          <a:lstStyle/>
          <a:p>
            <a:r>
              <a:rPr lang="en-US" altLang="zh-CN" dirty="0"/>
              <a:t>You can define a </a:t>
            </a:r>
            <a:r>
              <a:rPr lang="en-US" altLang="zh-CN" i="1" dirty="0" err="1"/>
              <a:t>PxUserControllerHitReport</a:t>
            </a:r>
            <a:r>
              <a:rPr lang="en-US" altLang="zh-CN" dirty="0"/>
              <a:t> callback that will let you retrieve some information about controller's </a:t>
            </a:r>
            <a:r>
              <a:rPr lang="en-US" altLang="zh-CN" dirty="0" smtClean="0"/>
              <a:t>evolution</a:t>
            </a:r>
          </a:p>
          <a:p>
            <a:pPr lvl="1"/>
            <a:r>
              <a:rPr lang="en-US" altLang="zh-CN" dirty="0" smtClean="0"/>
              <a:t>when </a:t>
            </a:r>
            <a:r>
              <a:rPr lang="en-US" altLang="zh-CN" dirty="0"/>
              <a:t>the character hits a shape, another character, or a user-defined obstacle object.</a:t>
            </a:r>
          </a:p>
          <a:p>
            <a:r>
              <a:rPr lang="en-US" altLang="zh-CN" dirty="0"/>
              <a:t>When the character hits a shape, the </a:t>
            </a:r>
            <a:r>
              <a:rPr lang="en-US" altLang="zh-CN" i="1" dirty="0" err="1"/>
              <a:t>onShapeHit</a:t>
            </a:r>
            <a:r>
              <a:rPr lang="en-US" altLang="zh-CN" dirty="0"/>
              <a:t> callback is called - for both static and dynamic </a:t>
            </a:r>
            <a:r>
              <a:rPr lang="en-US" altLang="zh-CN" dirty="0" smtClean="0"/>
              <a:t>shapes</a:t>
            </a:r>
          </a:p>
          <a:p>
            <a:pPr lvl="1"/>
            <a:r>
              <a:rPr lang="en-US" altLang="zh-CN" dirty="0" smtClean="0"/>
              <a:t>Various </a:t>
            </a:r>
            <a:r>
              <a:rPr lang="en-US" altLang="zh-CN" dirty="0"/>
              <a:t>impact parameters are sent to the callback, and they can then be used in your application to do various things like playing sounds, rendering trails, applying forces, and so on.</a:t>
            </a:r>
          </a:p>
          <a:p>
            <a:r>
              <a:rPr lang="en-US" altLang="zh-CN" dirty="0"/>
              <a:t>When the character hits another character, i.e. another object controlled by a character controller, the </a:t>
            </a:r>
            <a:r>
              <a:rPr lang="en-US" altLang="zh-CN" i="1" dirty="0" err="1"/>
              <a:t>onControllerHit</a:t>
            </a:r>
            <a:r>
              <a:rPr lang="en-US" altLang="zh-CN" dirty="0"/>
              <a:t> callback is </a:t>
            </a:r>
            <a:r>
              <a:rPr lang="en-US" altLang="zh-CN" dirty="0" smtClean="0"/>
              <a:t>called</a:t>
            </a:r>
          </a:p>
          <a:p>
            <a:pPr lvl="1"/>
            <a:r>
              <a:rPr lang="en-US" altLang="zh-CN" dirty="0" smtClean="0"/>
              <a:t>This </a:t>
            </a:r>
            <a:r>
              <a:rPr lang="en-US" altLang="zh-CN" dirty="0"/>
              <a:t>happens when the player collides with an NPC, for example.</a:t>
            </a:r>
          </a:p>
          <a:p>
            <a:r>
              <a:rPr lang="en-US" altLang="zh-CN" dirty="0"/>
              <a:t>When the character hits a user-defined obstacle, the </a:t>
            </a:r>
            <a:r>
              <a:rPr lang="en-US" altLang="zh-CN" i="1" dirty="0" err="1"/>
              <a:t>onObstacleHit</a:t>
            </a:r>
            <a:r>
              <a:rPr lang="en-US" altLang="zh-CN" dirty="0"/>
              <a:t> callback is </a:t>
            </a:r>
            <a:r>
              <a:rPr lang="en-US" altLang="zh-CN" dirty="0" smtClean="0"/>
              <a:t>called</a:t>
            </a:r>
            <a:endParaRPr lang="en-US" altLang="zh-CN" dirty="0"/>
          </a:p>
          <a:p>
            <a:endParaRPr lang="zh-CN" altLang="en-US" dirty="0"/>
          </a:p>
        </p:txBody>
      </p:sp>
    </p:spTree>
    <p:extLst>
      <p:ext uri="{BB962C8B-B14F-4D97-AF65-F5344CB8AC3E}">
        <p14:creationId xmlns:p14="http://schemas.microsoft.com/office/powerpoint/2010/main" val="8770680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Behavior callback</a:t>
            </a:r>
            <a:endParaRPr lang="zh-CN" altLang="en-US" dirty="0"/>
          </a:p>
        </p:txBody>
      </p:sp>
      <p:sp>
        <p:nvSpPr>
          <p:cNvPr id="3" name="内容占位符 2"/>
          <p:cNvSpPr>
            <a:spLocks noGrp="1"/>
          </p:cNvSpPr>
          <p:nvPr>
            <p:ph idx="1"/>
          </p:nvPr>
        </p:nvSpPr>
        <p:spPr/>
        <p:txBody>
          <a:bodyPr/>
          <a:lstStyle/>
          <a:p>
            <a:r>
              <a:rPr lang="en-US" altLang="zh-CN" dirty="0"/>
              <a:t>You can define a </a:t>
            </a:r>
            <a:r>
              <a:rPr lang="en-US" altLang="zh-CN" i="1" dirty="0" err="1"/>
              <a:t>PxControllerBehaviorCallback</a:t>
            </a:r>
            <a:r>
              <a:rPr lang="en-US" altLang="zh-CN" dirty="0"/>
              <a:t> callback that will let you customize the character's behavior after touching a </a:t>
            </a:r>
            <a:r>
              <a:rPr lang="en-US" altLang="zh-CN" i="1" dirty="0" err="1"/>
              <a:t>PxShape</a:t>
            </a:r>
            <a:r>
              <a:rPr lang="en-US" altLang="zh-CN" dirty="0"/>
              <a:t>, a </a:t>
            </a:r>
            <a:r>
              <a:rPr lang="en-US" altLang="zh-CN" i="1" dirty="0" err="1"/>
              <a:t>PxController</a:t>
            </a:r>
            <a:r>
              <a:rPr lang="en-US" altLang="zh-CN" dirty="0"/>
              <a:t>, or a </a:t>
            </a:r>
            <a:r>
              <a:rPr lang="en-US" altLang="zh-CN" i="1" dirty="0" err="1" smtClean="0"/>
              <a:t>PxObstacle</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723878"/>
            <a:ext cx="8420100" cy="320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25898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返回值</a:t>
            </a:r>
            <a:endParaRPr lang="zh-CN" altLang="en-US" dirty="0"/>
          </a:p>
        </p:txBody>
      </p:sp>
      <p:sp>
        <p:nvSpPr>
          <p:cNvPr id="3" name="内容占位符 2"/>
          <p:cNvSpPr>
            <a:spLocks noGrp="1"/>
          </p:cNvSpPr>
          <p:nvPr>
            <p:ph idx="1"/>
          </p:nvPr>
        </p:nvSpPr>
        <p:spPr>
          <a:xfrm>
            <a:off x="457200" y="1200150"/>
            <a:ext cx="8229600" cy="3943349"/>
          </a:xfrm>
        </p:spPr>
        <p:txBody>
          <a:bodyPr>
            <a:normAutofit fontScale="47500" lnSpcReduction="20000"/>
          </a:bodyPr>
          <a:lstStyle/>
          <a:p>
            <a:r>
              <a:rPr lang="en-US" altLang="zh-CN" i="1" dirty="0" err="1"/>
              <a:t>PxControllerBehaviorFlag</a:t>
            </a:r>
            <a:r>
              <a:rPr lang="en-US" altLang="zh-CN" i="1" dirty="0"/>
              <a:t>::</a:t>
            </a:r>
            <a:r>
              <a:rPr lang="en-US" altLang="zh-CN" i="1" dirty="0" err="1"/>
              <a:t>eCCT_CAN_RIDE_ON_OBJECT</a:t>
            </a:r>
            <a:r>
              <a:rPr lang="en-US" altLang="zh-CN" dirty="0"/>
              <a:t> defines if the character can effectively travel with the object it is standing on. For example a character standing on a dynamic bridge should follow the motion of the </a:t>
            </a:r>
            <a:r>
              <a:rPr lang="en-US" altLang="zh-CN" dirty="0" err="1"/>
              <a:t>PxShape</a:t>
            </a:r>
            <a:r>
              <a:rPr lang="en-US" altLang="zh-CN" dirty="0"/>
              <a:t> it is standing on (e.g. in </a:t>
            </a:r>
            <a:r>
              <a:rPr lang="en-US" altLang="zh-CN" dirty="0" err="1"/>
              <a:t>SampleBridges</a:t>
            </a:r>
            <a:r>
              <a:rPr lang="en-US" altLang="zh-CN" dirty="0"/>
              <a:t>). But it should not be the case if the character stands on, say a </a:t>
            </a:r>
            <a:r>
              <a:rPr lang="en-US" altLang="zh-CN" dirty="0" err="1"/>
              <a:t>PxShape</a:t>
            </a:r>
            <a:r>
              <a:rPr lang="en-US" altLang="zh-CN" dirty="0"/>
              <a:t> bottle rolling on the ground (e.g. the snowballs in </a:t>
            </a:r>
            <a:r>
              <a:rPr lang="en-US" altLang="zh-CN" dirty="0" err="1"/>
              <a:t>SampleNorthPole</a:t>
            </a:r>
            <a:r>
              <a:rPr lang="en-US" altLang="zh-CN" dirty="0"/>
              <a:t>). Note that this flag only controls the horizontal displacement communicated from an object to the controller. The vertical motion is something slightly different, as many factors contribute to this displacement: the "step offset" used to automatically walk over small bumps, the vertical motion of underlying dynamic actors like e.g. the bridges in </a:t>
            </a:r>
            <a:r>
              <a:rPr lang="en-US" altLang="zh-CN" dirty="0" err="1"/>
              <a:t>SampleBridges</a:t>
            </a:r>
            <a:r>
              <a:rPr lang="en-US" altLang="zh-CN" dirty="0"/>
              <a:t>, that should probably always been taken into account, etc.</a:t>
            </a:r>
          </a:p>
          <a:p>
            <a:r>
              <a:rPr lang="en-US" altLang="zh-CN" i="1" dirty="0" err="1"/>
              <a:t>PxControllerBehaviorFlag</a:t>
            </a:r>
            <a:r>
              <a:rPr lang="en-US" altLang="zh-CN" i="1" dirty="0"/>
              <a:t>::</a:t>
            </a:r>
            <a:r>
              <a:rPr lang="en-US" altLang="zh-CN" i="1" dirty="0" err="1"/>
              <a:t>eCCT_SLIDE</a:t>
            </a:r>
            <a:r>
              <a:rPr lang="en-US" altLang="zh-CN" dirty="0"/>
              <a:t> defines if the character should slide or not when standing on the object. This can be used as an alternative to the previously discussed slope limit feature, to define non walk-able objects rather than non-walkable parts. It can also be used to make a capsule character fall off a platform's edge automatically, when the center of the capsule crosses the platform's edge.</a:t>
            </a:r>
          </a:p>
          <a:p>
            <a:r>
              <a:rPr lang="en-US" altLang="zh-CN" i="1" dirty="0" err="1"/>
              <a:t>PxControllerBehaviorFlag</a:t>
            </a:r>
            <a:r>
              <a:rPr lang="en-US" altLang="zh-CN" i="1" dirty="0"/>
              <a:t>::</a:t>
            </a:r>
            <a:r>
              <a:rPr lang="en-US" altLang="zh-CN" i="1" dirty="0" err="1"/>
              <a:t>eCCT_USER_DEFINED_RIDE</a:t>
            </a:r>
            <a:r>
              <a:rPr lang="en-US" altLang="zh-CN" dirty="0"/>
              <a:t> simply disables all built-in code related to controllers riding on objects. This can be useful to get the legacy behavior back, which can sometimes be necessary when porting to PhysX 3.x a piece of code built around the PhysX 2.x character controller. The flag simply skips the new </a:t>
            </a:r>
            <a:r>
              <a:rPr lang="en-US" altLang="zh-CN" dirty="0" err="1"/>
              <a:t>codepath</a:t>
            </a:r>
            <a:r>
              <a:rPr lang="en-US" altLang="zh-CN" dirty="0"/>
              <a:t>, and lets users deal with this particular problem in their own application, outside of the CCT library.</a:t>
            </a:r>
          </a:p>
          <a:p>
            <a:endParaRPr lang="zh-CN" altLang="en-US" dirty="0"/>
          </a:p>
        </p:txBody>
      </p:sp>
    </p:spTree>
    <p:extLst>
      <p:ext uri="{BB962C8B-B14F-4D97-AF65-F5344CB8AC3E}">
        <p14:creationId xmlns:p14="http://schemas.microsoft.com/office/powerpoint/2010/main" val="40577114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Character interactions</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a:t>It is tempting to let the physics engine push objects by applying forces at contact </a:t>
            </a:r>
            <a:r>
              <a:rPr lang="en-US" altLang="zh-CN" dirty="0" smtClean="0"/>
              <a:t>points</a:t>
            </a:r>
          </a:p>
          <a:p>
            <a:pPr lvl="1"/>
            <a:r>
              <a:rPr lang="en-US" altLang="zh-CN" dirty="0" smtClean="0"/>
              <a:t>However </a:t>
            </a:r>
            <a:r>
              <a:rPr lang="en-US" altLang="zh-CN" dirty="0"/>
              <a:t>it is often not good for game play. The bounding volume around characters are artificial (boxes, spheres, </a:t>
            </a:r>
            <a:r>
              <a:rPr lang="en-US" altLang="zh-CN" dirty="0" err="1"/>
              <a:t>etc</a:t>
            </a:r>
            <a:r>
              <a:rPr lang="en-US" altLang="zh-CN" dirty="0"/>
              <a:t>) and you do not want the pushing effect to change when you switch from a box controller to a capsule controller. </a:t>
            </a:r>
            <a:endParaRPr lang="en-US" altLang="zh-CN" dirty="0" smtClean="0"/>
          </a:p>
          <a:p>
            <a:pPr lvl="1"/>
            <a:r>
              <a:rPr lang="en-US" altLang="zh-CN" dirty="0" smtClean="0"/>
              <a:t>You </a:t>
            </a:r>
            <a:r>
              <a:rPr lang="en-US" altLang="zh-CN" dirty="0"/>
              <a:t>usually want a pushing effect dictated by game play. So it might actually be better to apply artificial forces to objects in the </a:t>
            </a:r>
            <a:r>
              <a:rPr lang="en-US" altLang="zh-CN" i="1" dirty="0" err="1"/>
              <a:t>onShapeHit</a:t>
            </a:r>
            <a:r>
              <a:rPr lang="en-US" altLang="zh-CN" dirty="0"/>
              <a:t> </a:t>
            </a:r>
            <a:r>
              <a:rPr lang="en-US" altLang="zh-CN" dirty="0" smtClean="0"/>
              <a:t>callback</a:t>
            </a:r>
            <a:endParaRPr lang="zh-CN" altLang="en-US" dirty="0"/>
          </a:p>
        </p:txBody>
      </p:sp>
    </p:spTree>
    <p:extLst>
      <p:ext uri="{BB962C8B-B14F-4D97-AF65-F5344CB8AC3E}">
        <p14:creationId xmlns:p14="http://schemas.microsoft.com/office/powerpoint/2010/main" val="13916966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Hidden kinematic Actors</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The character controller library creates a kinematic actor under the hood, for each controlled character. The user should be aware of this, since the total number of actors in the scene is more than they created, and they might receive unknown actors from the scene when doing collision queries.</a:t>
            </a:r>
          </a:p>
          <a:p>
            <a:r>
              <a:rPr lang="en-US" altLang="zh-CN" dirty="0"/>
              <a:t>When you invoke the </a:t>
            </a:r>
            <a:r>
              <a:rPr lang="en-US" altLang="zh-CN" i="1" dirty="0"/>
              <a:t>move</a:t>
            </a:r>
            <a:r>
              <a:rPr lang="en-US" altLang="zh-CN" dirty="0"/>
              <a:t> function to move a </a:t>
            </a:r>
            <a:r>
              <a:rPr lang="en-US" altLang="zh-CN" dirty="0" err="1"/>
              <a:t>PxController</a:t>
            </a:r>
            <a:r>
              <a:rPr lang="en-US" altLang="zh-CN" dirty="0"/>
              <a:t>, the underlying hidden kinematic </a:t>
            </a:r>
            <a:r>
              <a:rPr lang="en-US" altLang="zh-CN" dirty="0" err="1"/>
              <a:t>PxActor</a:t>
            </a:r>
            <a:r>
              <a:rPr lang="en-US" altLang="zh-CN" dirty="0"/>
              <a:t> is also updated. The kinematic actors can be retrieved using the following function:</a:t>
            </a:r>
          </a:p>
          <a:p>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9" y="4407954"/>
            <a:ext cx="4359275"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65157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Time Stepping</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Actors used internally by the character controller library follow the same rules as any other PhysX objects. In particular, they are updated using fixed or variable </a:t>
            </a:r>
            <a:r>
              <a:rPr lang="en-US" altLang="zh-CN" dirty="0" err="1"/>
              <a:t>timesteps</a:t>
            </a:r>
            <a:r>
              <a:rPr lang="en-US" altLang="zh-CN" dirty="0"/>
              <a:t>. This can be troublesome because the </a:t>
            </a:r>
            <a:r>
              <a:rPr lang="en-US" altLang="zh-CN" dirty="0" err="1"/>
              <a:t>PxController</a:t>
            </a:r>
            <a:r>
              <a:rPr lang="en-US" altLang="zh-CN" dirty="0"/>
              <a:t> objects are otherwise typically updated using variable time steps (usually using the elapsed time between two rendering frames). So the </a:t>
            </a:r>
            <a:r>
              <a:rPr lang="en-US" altLang="zh-CN" dirty="0" err="1"/>
              <a:t>PxController</a:t>
            </a:r>
            <a:r>
              <a:rPr lang="en-US" altLang="zh-CN" dirty="0"/>
              <a:t> objects are not always perfectly in sync with their kinematic actors when using fixed time steps.</a:t>
            </a:r>
          </a:p>
          <a:p>
            <a:endParaRPr lang="zh-CN" altLang="en-US" dirty="0"/>
          </a:p>
        </p:txBody>
      </p:sp>
    </p:spTree>
    <p:extLst>
      <p:ext uri="{BB962C8B-B14F-4D97-AF65-F5344CB8AC3E}">
        <p14:creationId xmlns:p14="http://schemas.microsoft.com/office/powerpoint/2010/main" val="11757911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Invalidating internal caches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The character controller library caches the geometry around each character, in order to speed up collision queries. In PhysX 3.3 and above, those caches should be automatically invalidated when a cached object gets updated. However it is also possible to manually flush those caches using the following function:</a:t>
            </a:r>
          </a:p>
          <a:p>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450" y="4587974"/>
            <a:ext cx="3467100" cy="154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0878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715963"/>
            <a:ext cx="5614987" cy="3709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2263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Runtime tessellation</a:t>
            </a:r>
            <a:endParaRPr lang="zh-CN" altLang="en-US" dirty="0"/>
          </a:p>
        </p:txBody>
      </p:sp>
      <p:sp>
        <p:nvSpPr>
          <p:cNvPr id="3" name="内容占位符 2"/>
          <p:cNvSpPr>
            <a:spLocks noGrp="1"/>
          </p:cNvSpPr>
          <p:nvPr>
            <p:ph idx="1"/>
          </p:nvPr>
        </p:nvSpPr>
        <p:spPr/>
        <p:txBody>
          <a:bodyPr>
            <a:normAutofit/>
          </a:bodyPr>
          <a:lstStyle/>
          <a:p>
            <a:r>
              <a:rPr lang="en-US" altLang="zh-CN" dirty="0" smtClean="0"/>
              <a:t>tessellate </a:t>
            </a:r>
            <a:r>
              <a:rPr lang="en-US" altLang="zh-CN" dirty="0"/>
              <a:t>the large triangles at runtime, replacing them on-the-fly with a collection of smaller triangles. The library supports a built-in tessellation feature, enabled with this function:</a:t>
            </a:r>
          </a:p>
          <a:p>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273828"/>
            <a:ext cx="7719258"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588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Kinematic Character Controller</a:t>
            </a:r>
            <a:endParaRPr lang="zh-CN" altLang="en-US" dirty="0"/>
          </a:p>
        </p:txBody>
      </p:sp>
      <p:sp>
        <p:nvSpPr>
          <p:cNvPr id="3" name="内容占位符 2"/>
          <p:cNvSpPr>
            <a:spLocks noGrp="1"/>
          </p:cNvSpPr>
          <p:nvPr>
            <p:ph idx="1"/>
          </p:nvPr>
        </p:nvSpPr>
        <p:spPr>
          <a:xfrm>
            <a:off x="457200" y="1200150"/>
            <a:ext cx="8229600" cy="3819871"/>
          </a:xfrm>
        </p:spPr>
        <p:txBody>
          <a:bodyPr>
            <a:normAutofit fontScale="62500" lnSpcReduction="20000"/>
          </a:bodyPr>
          <a:lstStyle/>
          <a:p>
            <a:r>
              <a:rPr lang="en-US" altLang="zh-CN" dirty="0"/>
              <a:t>In the past games did not use 'real' physics </a:t>
            </a:r>
            <a:r>
              <a:rPr lang="en-US" altLang="zh-CN" dirty="0" smtClean="0"/>
              <a:t>engines</a:t>
            </a:r>
          </a:p>
          <a:p>
            <a:pPr lvl="1"/>
            <a:r>
              <a:rPr lang="en-US" altLang="zh-CN" dirty="0" smtClean="0"/>
              <a:t>such </a:t>
            </a:r>
            <a:r>
              <a:rPr lang="en-US" altLang="zh-CN" dirty="0"/>
              <a:t>as Quake or even Doom, had a </a:t>
            </a:r>
            <a:r>
              <a:rPr lang="en-US" altLang="zh-CN" dirty="0" smtClean="0"/>
              <a:t>dedicated customized </a:t>
            </a:r>
            <a:r>
              <a:rPr lang="en-US" altLang="zh-CN" dirty="0"/>
              <a:t>piece of code to implement collision detection and </a:t>
            </a:r>
            <a:r>
              <a:rPr lang="en-US" altLang="zh-CN" dirty="0" smtClean="0"/>
              <a:t>response</a:t>
            </a:r>
          </a:p>
          <a:p>
            <a:pPr lvl="1"/>
            <a:r>
              <a:rPr lang="en-US" altLang="zh-CN" dirty="0" smtClean="0"/>
              <a:t>which </a:t>
            </a:r>
            <a:r>
              <a:rPr lang="en-US" altLang="zh-CN" dirty="0"/>
              <a:t>was often the only piece of physics in the whole </a:t>
            </a:r>
            <a:r>
              <a:rPr lang="en-US" altLang="zh-CN" dirty="0" smtClean="0"/>
              <a:t>game</a:t>
            </a:r>
          </a:p>
          <a:p>
            <a:r>
              <a:rPr lang="en-US" altLang="zh-CN" dirty="0" smtClean="0"/>
              <a:t>It </a:t>
            </a:r>
            <a:r>
              <a:rPr lang="en-US" altLang="zh-CN" dirty="0"/>
              <a:t>actually had little physics, but a lot of carefully tweaked values to provide a good feeling while controlling the </a:t>
            </a:r>
            <a:r>
              <a:rPr lang="en-US" altLang="zh-CN" dirty="0" smtClean="0"/>
              <a:t>player</a:t>
            </a:r>
          </a:p>
          <a:p>
            <a:pPr lvl="1"/>
            <a:r>
              <a:rPr lang="en-US" altLang="zh-CN" dirty="0" smtClean="0"/>
              <a:t>The </a:t>
            </a:r>
            <a:r>
              <a:rPr lang="en-US" altLang="zh-CN" dirty="0"/>
              <a:t>particular behavior it implemented is often called the 'collide and slide' </a:t>
            </a:r>
            <a:r>
              <a:rPr lang="en-US" altLang="zh-CN" dirty="0" smtClean="0"/>
              <a:t>algorithm</a:t>
            </a:r>
          </a:p>
          <a:p>
            <a:r>
              <a:rPr lang="en-US" altLang="zh-CN" dirty="0" smtClean="0"/>
              <a:t>The </a:t>
            </a:r>
            <a:r>
              <a:rPr lang="en-US" altLang="zh-CN" dirty="0"/>
              <a:t>result is that players expect to find the same well-known behavior in new </a:t>
            </a:r>
            <a:r>
              <a:rPr lang="en-US" altLang="zh-CN" dirty="0" smtClean="0"/>
              <a:t>games</a:t>
            </a:r>
          </a:p>
          <a:p>
            <a:pPr lvl="1"/>
            <a:r>
              <a:rPr lang="en-US" altLang="zh-CN" dirty="0" smtClean="0"/>
              <a:t>and </a:t>
            </a:r>
            <a:r>
              <a:rPr lang="en-US" altLang="zh-CN" dirty="0"/>
              <a:t>providing them with anything else is often </a:t>
            </a:r>
            <a:r>
              <a:rPr lang="en-US" altLang="zh-CN" dirty="0" smtClean="0"/>
              <a:t>dangerous</a:t>
            </a:r>
          </a:p>
          <a:p>
            <a:pPr lvl="2"/>
            <a:r>
              <a:rPr lang="en-US" altLang="zh-CN" dirty="0" smtClean="0"/>
              <a:t>if </a:t>
            </a:r>
            <a:r>
              <a:rPr lang="en-US" altLang="zh-CN" dirty="0"/>
              <a:t>provided behavior is not as robust and stable as </a:t>
            </a:r>
            <a:r>
              <a:rPr lang="en-US" altLang="zh-CN" dirty="0" smtClean="0"/>
              <a:t>before</a:t>
            </a:r>
          </a:p>
          <a:p>
            <a:pPr lvl="1"/>
            <a:r>
              <a:rPr lang="en-US" altLang="zh-CN" dirty="0" smtClean="0"/>
              <a:t>this </a:t>
            </a:r>
            <a:r>
              <a:rPr lang="en-US" altLang="zh-CN" dirty="0"/>
              <a:t>is exactly what happens if you use a typical physics engine </a:t>
            </a:r>
            <a:r>
              <a:rPr lang="en-US" altLang="zh-CN" dirty="0" smtClean="0"/>
              <a:t>directly</a:t>
            </a:r>
            <a:endParaRPr lang="zh-CN" altLang="en-US" dirty="0"/>
          </a:p>
        </p:txBody>
      </p:sp>
    </p:spTree>
    <p:extLst>
      <p:ext uri="{BB962C8B-B14F-4D97-AF65-F5344CB8AC3E}">
        <p14:creationId xmlns:p14="http://schemas.microsoft.com/office/powerpoint/2010/main" val="23526705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Overlap recovery module</a:t>
            </a:r>
            <a:endParaRPr lang="zh-CN" altLang="en-US" dirty="0"/>
          </a:p>
        </p:txBody>
      </p:sp>
      <p:sp>
        <p:nvSpPr>
          <p:cNvPr id="3" name="内容占位符 2"/>
          <p:cNvSpPr>
            <a:spLocks noGrp="1"/>
          </p:cNvSpPr>
          <p:nvPr>
            <p:ph idx="1"/>
          </p:nvPr>
        </p:nvSpPr>
        <p:spPr/>
        <p:txBody>
          <a:bodyPr/>
          <a:lstStyle/>
          <a:p>
            <a:r>
              <a:rPr lang="en-US" altLang="zh-CN" dirty="0"/>
              <a:t>The overlap recovery module can be used to </a:t>
            </a:r>
            <a:r>
              <a:rPr lang="en-US" altLang="zh-CN" dirty="0" err="1"/>
              <a:t>depenetrate</a:t>
            </a:r>
            <a:r>
              <a:rPr lang="en-US" altLang="zh-CN" dirty="0"/>
              <a:t> CCTs from static objects when an overlap is detected. This can happen in three main cases:</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651870"/>
            <a:ext cx="9128694" cy="457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08581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When activated, the CCT module will automatically try to resolve the penetration, and move the CCT to a safe place where it does not overlap other objects anymore. This only concerns static objects, dynamic objects are ignored by this module.</a:t>
            </a:r>
          </a:p>
          <a:p>
            <a:r>
              <a:rPr lang="en-US" altLang="zh-CN" dirty="0"/>
              <a:t>The overlap recovery module is enabled with this function:</a:t>
            </a:r>
          </a:p>
          <a:p>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9" y="4352139"/>
            <a:ext cx="8555471"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35722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By default the character controllers use precise sweep tests, whose accuracy is usually enough to avoid all penetration </a:t>
            </a:r>
            <a:endParaRPr lang="en-US" altLang="zh-CN" dirty="0" smtClean="0"/>
          </a:p>
          <a:p>
            <a:r>
              <a:rPr lang="en-US" altLang="zh-CN" dirty="0" smtClean="0"/>
              <a:t>in </a:t>
            </a:r>
            <a:r>
              <a:rPr lang="en-US" altLang="zh-CN" dirty="0"/>
              <a:t>most cases the overlap recovery module is not </a:t>
            </a:r>
            <a:r>
              <a:rPr lang="en-US" altLang="zh-CN" dirty="0" smtClean="0"/>
              <a:t>needed</a:t>
            </a:r>
          </a:p>
          <a:p>
            <a:r>
              <a:rPr lang="en-US" altLang="zh-CN" dirty="0" smtClean="0"/>
              <a:t>When </a:t>
            </a:r>
            <a:r>
              <a:rPr lang="en-US" altLang="zh-CN" dirty="0"/>
              <a:t>it is used though, the sweep tests can be switched to less accurate but faster versions, using the following function:</a:t>
            </a:r>
          </a:p>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353948"/>
            <a:ext cx="8608558" cy="3240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9357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problems  using </a:t>
            </a:r>
            <a:r>
              <a:rPr lang="en-US" altLang="zh-CN" dirty="0"/>
              <a:t>a physics engine for character controllers</a:t>
            </a:r>
            <a:endParaRPr lang="zh-CN" altLang="en-US" dirty="0"/>
          </a:p>
        </p:txBody>
      </p:sp>
      <p:sp>
        <p:nvSpPr>
          <p:cNvPr id="3" name="内容占位符 2"/>
          <p:cNvSpPr>
            <a:spLocks noGrp="1"/>
          </p:cNvSpPr>
          <p:nvPr>
            <p:ph idx="1"/>
          </p:nvPr>
        </p:nvSpPr>
        <p:spPr>
          <a:xfrm>
            <a:off x="457200" y="1200150"/>
            <a:ext cx="8229600" cy="3891879"/>
          </a:xfrm>
        </p:spPr>
        <p:txBody>
          <a:bodyPr>
            <a:normAutofit fontScale="62500" lnSpcReduction="20000"/>
          </a:bodyPr>
          <a:lstStyle/>
          <a:p>
            <a:r>
              <a:rPr lang="en-US" altLang="zh-CN" dirty="0"/>
              <a:t>(lack of) continuous collision </a:t>
            </a:r>
            <a:r>
              <a:rPr lang="en-US" altLang="zh-CN" dirty="0" smtClean="0"/>
              <a:t>detection</a:t>
            </a:r>
            <a:endParaRPr lang="en-US" altLang="zh-CN" dirty="0"/>
          </a:p>
          <a:p>
            <a:pPr lvl="1"/>
            <a:r>
              <a:rPr lang="en-US" altLang="zh-CN" dirty="0"/>
              <a:t>the tunneling effect itself : if your character goes too fast it might tunnel through a wall </a:t>
            </a:r>
          </a:p>
          <a:p>
            <a:pPr lvl="1"/>
            <a:r>
              <a:rPr lang="en-US" altLang="zh-CN" dirty="0"/>
              <a:t>as a consequence, the maximum velocity of your character might be limited </a:t>
            </a:r>
            <a:r>
              <a:rPr lang="en-US" altLang="zh-CN" dirty="0" smtClean="0"/>
              <a:t>(hence also limiting the game play possibilities) </a:t>
            </a:r>
          </a:p>
          <a:p>
            <a:pPr lvl="1"/>
            <a:r>
              <a:rPr lang="en-US" altLang="zh-CN" dirty="0" smtClean="0"/>
              <a:t>even if you do not tunnel, the character might jitter when pushed forward in a corner for example, because the engine keeps moving it back and forth to slightly different positions. </a:t>
            </a:r>
          </a:p>
          <a:p>
            <a:r>
              <a:rPr lang="en-US" altLang="zh-CN" dirty="0" smtClean="0"/>
              <a:t>No </a:t>
            </a:r>
            <a:r>
              <a:rPr lang="en-US" altLang="zh-CN" dirty="0"/>
              <a:t>direct </a:t>
            </a:r>
            <a:r>
              <a:rPr lang="en-US" altLang="zh-CN" dirty="0" smtClean="0"/>
              <a:t>control</a:t>
            </a:r>
          </a:p>
          <a:p>
            <a:pPr lvl="1"/>
            <a:r>
              <a:rPr lang="en-US" altLang="zh-CN" dirty="0" smtClean="0"/>
              <a:t>not </a:t>
            </a:r>
            <a:r>
              <a:rPr lang="en-US" altLang="zh-CN" dirty="0"/>
              <a:t>possible to move it directly to its final </a:t>
            </a:r>
            <a:r>
              <a:rPr lang="en-US" altLang="zh-CN" dirty="0" smtClean="0"/>
              <a:t>position</a:t>
            </a:r>
          </a:p>
          <a:p>
            <a:pPr lvl="1"/>
            <a:r>
              <a:rPr lang="en-US" altLang="zh-CN" dirty="0" smtClean="0"/>
              <a:t>first </a:t>
            </a:r>
            <a:r>
              <a:rPr lang="en-US" altLang="zh-CN" dirty="0"/>
              <a:t>have to convert the delta position vector to impulses/forces, apply </a:t>
            </a:r>
            <a:r>
              <a:rPr lang="en-US" altLang="zh-CN" dirty="0" smtClean="0"/>
              <a:t>them</a:t>
            </a:r>
          </a:p>
          <a:p>
            <a:pPr lvl="1"/>
            <a:r>
              <a:rPr lang="en-US" altLang="zh-CN" dirty="0" smtClean="0"/>
              <a:t>Usually </a:t>
            </a:r>
            <a:r>
              <a:rPr lang="en-US" altLang="zh-CN" dirty="0"/>
              <a:t>it does not work too </a:t>
            </a:r>
            <a:r>
              <a:rPr lang="en-US" altLang="zh-CN" dirty="0" smtClean="0"/>
              <a:t>well</a:t>
            </a:r>
          </a:p>
          <a:p>
            <a:pPr lvl="2"/>
            <a:r>
              <a:rPr lang="en-US" altLang="zh-CN" dirty="0" smtClean="0"/>
              <a:t>in </a:t>
            </a:r>
            <a:r>
              <a:rPr lang="en-US" altLang="zh-CN" dirty="0"/>
              <a:t>particular when the physics engine uses an imperfect linear solver</a:t>
            </a:r>
            <a:r>
              <a:rPr lang="en-US" altLang="zh-CN" dirty="0" smtClean="0"/>
              <a:t>.</a:t>
            </a:r>
            <a:endParaRPr lang="en-US" altLang="zh-CN" dirty="0"/>
          </a:p>
        </p:txBody>
      </p:sp>
    </p:spTree>
    <p:extLst>
      <p:ext uri="{BB962C8B-B14F-4D97-AF65-F5344CB8AC3E}">
        <p14:creationId xmlns:p14="http://schemas.microsoft.com/office/powerpoint/2010/main" val="39288183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problems  using </a:t>
            </a:r>
            <a:r>
              <a:rPr lang="en-US" altLang="zh-CN" dirty="0"/>
              <a:t>a physics engine for character controllers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Trouble </a:t>
            </a:r>
            <a:r>
              <a:rPr lang="en-US" altLang="zh-CN" dirty="0"/>
              <a:t>with </a:t>
            </a:r>
            <a:r>
              <a:rPr lang="en-US" altLang="zh-CN" dirty="0" smtClean="0"/>
              <a:t>friction</a:t>
            </a:r>
          </a:p>
          <a:p>
            <a:r>
              <a:rPr lang="en-US" altLang="zh-CN" dirty="0" smtClean="0"/>
              <a:t>Trouble </a:t>
            </a:r>
            <a:r>
              <a:rPr lang="en-US" altLang="zh-CN" dirty="0"/>
              <a:t>with </a:t>
            </a:r>
            <a:r>
              <a:rPr lang="en-US" altLang="zh-CN" dirty="0" smtClean="0"/>
              <a:t>restitution</a:t>
            </a:r>
          </a:p>
          <a:p>
            <a:pPr lvl="1"/>
            <a:r>
              <a:rPr lang="en-US" altLang="zh-CN" dirty="0" smtClean="0"/>
              <a:t>When </a:t>
            </a:r>
            <a:r>
              <a:rPr lang="en-US" altLang="zh-CN" dirty="0"/>
              <a:t>the character moves fast and collides with a wall, you do not want it to bounce away from </a:t>
            </a:r>
            <a:r>
              <a:rPr lang="en-US" altLang="zh-CN" dirty="0" smtClean="0"/>
              <a:t>it</a:t>
            </a:r>
          </a:p>
          <a:p>
            <a:r>
              <a:rPr lang="en-US" altLang="zh-CN" dirty="0" smtClean="0"/>
              <a:t>Undesired jumps</a:t>
            </a:r>
          </a:p>
          <a:p>
            <a:pPr lvl="1"/>
            <a:r>
              <a:rPr lang="en-US" altLang="zh-CN" dirty="0" smtClean="0"/>
              <a:t>For </a:t>
            </a:r>
            <a:r>
              <a:rPr lang="en-US" altLang="zh-CN" dirty="0"/>
              <a:t>example characters in action games tend to move fast, at unrealistic speeds. When they reach the top of a ramp, the physics engine often makes them jump a </a:t>
            </a:r>
            <a:r>
              <a:rPr lang="en-US" altLang="zh-CN" dirty="0" smtClean="0"/>
              <a:t>bit. </a:t>
            </a:r>
            <a:r>
              <a:rPr lang="en-US" altLang="zh-CN" dirty="0"/>
              <a:t>But </a:t>
            </a:r>
            <a:r>
              <a:rPr lang="en-US" altLang="zh-CN" dirty="0" smtClean="0"/>
              <a:t>you </a:t>
            </a:r>
            <a:r>
              <a:rPr lang="en-US" altLang="zh-CN" dirty="0"/>
              <a:t>want the character to stick to the ground regardless of its current </a:t>
            </a:r>
            <a:r>
              <a:rPr lang="en-US" altLang="zh-CN" dirty="0" smtClean="0"/>
              <a:t>velocity</a:t>
            </a:r>
            <a:endParaRPr lang="en-US" altLang="zh-CN" dirty="0"/>
          </a:p>
          <a:p>
            <a:r>
              <a:rPr lang="en-US" altLang="zh-CN" dirty="0"/>
              <a:t>Undesired </a:t>
            </a:r>
            <a:r>
              <a:rPr lang="en-US" altLang="zh-CN" dirty="0" smtClean="0"/>
              <a:t>rotations</a:t>
            </a:r>
          </a:p>
          <a:p>
            <a:pPr lvl="1"/>
            <a:r>
              <a:rPr lang="en-US" altLang="zh-CN" dirty="0" smtClean="0"/>
              <a:t>Finally</a:t>
            </a:r>
            <a:r>
              <a:rPr lang="en-US" altLang="zh-CN" dirty="0"/>
              <a:t>, a character is always standing up and never </a:t>
            </a:r>
            <a:r>
              <a:rPr lang="en-US" altLang="zh-CN" dirty="0" smtClean="0"/>
              <a:t>rotating</a:t>
            </a:r>
            <a:endParaRPr lang="zh-CN" altLang="en-US" dirty="0"/>
          </a:p>
        </p:txBody>
      </p:sp>
    </p:spTree>
    <p:extLst>
      <p:ext uri="{BB962C8B-B14F-4D97-AF65-F5344CB8AC3E}">
        <p14:creationId xmlns:p14="http://schemas.microsoft.com/office/powerpoint/2010/main" val="3928818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Creating a character controller</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first decide </a:t>
            </a:r>
            <a:r>
              <a:rPr lang="en-US" altLang="zh-CN" dirty="0"/>
              <a:t>what bounding </a:t>
            </a:r>
            <a:r>
              <a:rPr lang="en-US" altLang="zh-CN" dirty="0" smtClean="0"/>
              <a:t>volume around characters</a:t>
            </a:r>
          </a:p>
          <a:p>
            <a:pPr lvl="1"/>
            <a:r>
              <a:rPr lang="en-US" altLang="zh-CN" dirty="0" smtClean="0"/>
              <a:t>only </a:t>
            </a:r>
            <a:r>
              <a:rPr lang="en-US" altLang="zh-CN" dirty="0"/>
              <a:t>boxes (</a:t>
            </a:r>
            <a:r>
              <a:rPr lang="en-US" altLang="zh-CN" i="1" dirty="0" err="1"/>
              <a:t>PxBoxController</a:t>
            </a:r>
            <a:r>
              <a:rPr lang="en-US" altLang="zh-CN" dirty="0"/>
              <a:t>) and capsules (</a:t>
            </a:r>
            <a:r>
              <a:rPr lang="en-US" altLang="zh-CN" i="1" dirty="0" err="1"/>
              <a:t>PxCapsuleController</a:t>
            </a:r>
            <a:r>
              <a:rPr lang="en-US" altLang="zh-CN" dirty="0"/>
              <a:t>) are supported.</a:t>
            </a:r>
          </a:p>
          <a:p>
            <a:r>
              <a:rPr lang="en-US" altLang="zh-CN" dirty="0"/>
              <a:t>Then </a:t>
            </a:r>
            <a:r>
              <a:rPr lang="en-US" altLang="zh-CN" dirty="0" smtClean="0"/>
              <a:t>create </a:t>
            </a:r>
            <a:r>
              <a:rPr lang="en-US" altLang="zh-CN" dirty="0"/>
              <a:t>a controller </a:t>
            </a:r>
            <a:r>
              <a:rPr lang="en-US" altLang="zh-CN" dirty="0" smtClean="0"/>
              <a:t>manager</a:t>
            </a:r>
          </a:p>
          <a:p>
            <a:pPr lvl="1"/>
            <a:r>
              <a:rPr lang="en-US" altLang="zh-CN" dirty="0" smtClean="0"/>
              <a:t>You </a:t>
            </a:r>
            <a:r>
              <a:rPr lang="en-US" altLang="zh-CN" dirty="0"/>
              <a:t>only need one of </a:t>
            </a:r>
            <a:r>
              <a:rPr lang="en-US" altLang="zh-CN" dirty="0" smtClean="0"/>
              <a:t>them</a:t>
            </a:r>
          </a:p>
          <a:p>
            <a:pPr lvl="1"/>
            <a:r>
              <a:rPr lang="en-US" altLang="zh-CN" dirty="0" smtClean="0"/>
              <a:t>it </a:t>
            </a:r>
            <a:r>
              <a:rPr lang="en-US" altLang="zh-CN" dirty="0"/>
              <a:t>will keep track of all created controllers and allow your character to interact with other characters created by the same </a:t>
            </a:r>
            <a:r>
              <a:rPr lang="en-US" altLang="zh-CN" dirty="0" smtClean="0"/>
              <a:t>manager</a:t>
            </a:r>
            <a:endParaRPr lang="zh-CN" altLang="en-US" dirty="0"/>
          </a:p>
        </p:txBody>
      </p:sp>
    </p:spTree>
    <p:extLst>
      <p:ext uri="{BB962C8B-B14F-4D97-AF65-F5344CB8AC3E}">
        <p14:creationId xmlns:p14="http://schemas.microsoft.com/office/powerpoint/2010/main" val="85202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r>
              <a:rPr lang="en-US" altLang="zh-CN" dirty="0"/>
              <a:t>Then you create one controller for each movable character in the game. This is done like this, for a capsule controller:</a:t>
            </a:r>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491630"/>
            <a:ext cx="6395211" cy="3240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011910"/>
            <a:ext cx="7194157" cy="711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4499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Make sure that the character is not created in an initial overlap </a:t>
            </a:r>
            <a:r>
              <a:rPr lang="en-US" altLang="zh-CN" dirty="0" smtClean="0"/>
              <a:t>state</a:t>
            </a:r>
          </a:p>
          <a:p>
            <a:r>
              <a:rPr lang="en-US" altLang="zh-CN" dirty="0" smtClean="0"/>
              <a:t>The </a:t>
            </a:r>
            <a:r>
              <a:rPr lang="en-US" altLang="zh-CN" dirty="0"/>
              <a:t>character controller module does not check for overlaps itself, and creating a character that initially overlaps the world's static geometry can have undesired and undefined </a:t>
            </a:r>
            <a:r>
              <a:rPr lang="en-US" altLang="zh-CN" dirty="0" smtClean="0"/>
              <a:t>behavior</a:t>
            </a:r>
          </a:p>
          <a:p>
            <a:pPr lvl="1"/>
            <a:r>
              <a:rPr lang="en-US" altLang="zh-CN" dirty="0" smtClean="0"/>
              <a:t>like </a:t>
            </a:r>
            <a:r>
              <a:rPr lang="en-US" altLang="zh-CN" dirty="0"/>
              <a:t>the character going through the ground for example.</a:t>
            </a:r>
          </a:p>
          <a:p>
            <a:r>
              <a:rPr lang="en-US" altLang="zh-CN" dirty="0" smtClean="0"/>
              <a:t>for </a:t>
            </a:r>
            <a:r>
              <a:rPr lang="en-US" altLang="zh-CN" dirty="0"/>
              <a:t>each shape you want your controller to collide with, you must set the </a:t>
            </a:r>
            <a:r>
              <a:rPr lang="en-US" altLang="zh-CN" dirty="0" err="1"/>
              <a:t>PxShapeFlag</a:t>
            </a:r>
            <a:r>
              <a:rPr lang="en-US" altLang="zh-CN" dirty="0"/>
              <a:t>::</a:t>
            </a:r>
            <a:r>
              <a:rPr lang="en-US" altLang="zh-CN" dirty="0" err="1"/>
              <a:t>eSCENE_QUERY_SHAPE</a:t>
            </a:r>
            <a:r>
              <a:rPr lang="en-US" altLang="zh-CN" dirty="0"/>
              <a:t> to </a:t>
            </a:r>
            <a:r>
              <a:rPr lang="en-US" altLang="zh-CN" dirty="0" smtClean="0"/>
              <a:t>true</a:t>
            </a:r>
            <a:endParaRPr lang="en-US" altLang="zh-CN" dirty="0"/>
          </a:p>
        </p:txBody>
      </p:sp>
    </p:spTree>
    <p:extLst>
      <p:ext uri="{BB962C8B-B14F-4D97-AF65-F5344CB8AC3E}">
        <p14:creationId xmlns:p14="http://schemas.microsoft.com/office/powerpoint/2010/main" val="14644762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Updating a character controller</a:t>
            </a:r>
            <a:endParaRPr lang="zh-CN" altLang="en-US" dirty="0"/>
          </a:p>
        </p:txBody>
      </p:sp>
      <p:sp>
        <p:nvSpPr>
          <p:cNvPr id="3" name="内容占位符 2"/>
          <p:cNvSpPr>
            <a:spLocks noGrp="1"/>
          </p:cNvSpPr>
          <p:nvPr>
            <p:ph idx="1"/>
          </p:nvPr>
        </p:nvSpPr>
        <p:spPr>
          <a:xfrm>
            <a:off x="457200" y="1200150"/>
            <a:ext cx="8229600" cy="3943350"/>
          </a:xfrm>
        </p:spPr>
        <p:txBody>
          <a:bodyPr>
            <a:normAutofit fontScale="55000" lnSpcReduction="20000"/>
          </a:bodyPr>
          <a:lstStyle/>
          <a:p>
            <a:r>
              <a:rPr lang="en-US" altLang="zh-CN" dirty="0"/>
              <a:t>PxU32 </a:t>
            </a:r>
            <a:r>
              <a:rPr lang="en-US" altLang="zh-CN" dirty="0" err="1"/>
              <a:t>collisionFlags</a:t>
            </a:r>
            <a:r>
              <a:rPr lang="en-US" altLang="zh-CN" dirty="0"/>
              <a:t> = </a:t>
            </a:r>
            <a:r>
              <a:rPr lang="en-US" altLang="zh-CN" dirty="0" err="1"/>
              <a:t>PxController</a:t>
            </a:r>
            <a:r>
              <a:rPr lang="en-US" altLang="zh-CN" dirty="0"/>
              <a:t>::move(</a:t>
            </a:r>
            <a:r>
              <a:rPr lang="en-US" altLang="zh-CN" dirty="0" err="1"/>
              <a:t>const</a:t>
            </a:r>
            <a:r>
              <a:rPr lang="en-US" altLang="zh-CN" dirty="0"/>
              <a:t> PxVec3&amp; </a:t>
            </a:r>
            <a:r>
              <a:rPr lang="en-US" altLang="zh-CN" dirty="0" err="1"/>
              <a:t>disp</a:t>
            </a:r>
            <a:r>
              <a:rPr lang="en-US" altLang="zh-CN" dirty="0"/>
              <a:t>, PxF32 </a:t>
            </a:r>
            <a:r>
              <a:rPr lang="en-US" altLang="zh-CN" dirty="0" err="1"/>
              <a:t>minDist</a:t>
            </a:r>
            <a:r>
              <a:rPr lang="en-US" altLang="zh-CN" dirty="0"/>
              <a:t>, PxF32 </a:t>
            </a:r>
            <a:r>
              <a:rPr lang="en-US" altLang="zh-CN" dirty="0" err="1"/>
              <a:t>elapsedTime</a:t>
            </a:r>
            <a:r>
              <a:rPr lang="en-US" altLang="zh-CN" dirty="0"/>
              <a:t>, </a:t>
            </a:r>
            <a:r>
              <a:rPr lang="en-US" altLang="zh-CN" dirty="0" err="1"/>
              <a:t>const</a:t>
            </a:r>
            <a:r>
              <a:rPr lang="en-US" altLang="zh-CN" dirty="0"/>
              <a:t> </a:t>
            </a:r>
            <a:r>
              <a:rPr lang="en-US" altLang="zh-CN" dirty="0" err="1"/>
              <a:t>PxControllerFilters</a:t>
            </a:r>
            <a:r>
              <a:rPr lang="en-US" altLang="zh-CN" dirty="0"/>
              <a:t>&amp; filters, </a:t>
            </a:r>
            <a:r>
              <a:rPr lang="en-US" altLang="zh-CN" dirty="0" err="1"/>
              <a:t>const</a:t>
            </a:r>
            <a:r>
              <a:rPr lang="en-US" altLang="zh-CN" dirty="0"/>
              <a:t> </a:t>
            </a:r>
            <a:r>
              <a:rPr lang="en-US" altLang="zh-CN" dirty="0" err="1"/>
              <a:t>PxObstacleContext</a:t>
            </a:r>
            <a:r>
              <a:rPr lang="en-US" altLang="zh-CN" dirty="0"/>
              <a:t>* obstacles=NULL); </a:t>
            </a:r>
            <a:endParaRPr lang="en-US" altLang="zh-CN" dirty="0" smtClean="0"/>
          </a:p>
          <a:p>
            <a:pPr lvl="1"/>
            <a:r>
              <a:rPr lang="en-US" altLang="zh-CN" i="1" dirty="0" err="1"/>
              <a:t>minDist</a:t>
            </a:r>
            <a:r>
              <a:rPr lang="en-US" altLang="zh-CN" dirty="0"/>
              <a:t> is a minimal length used to stop the recursive displacement algorithm early when remaining distance to travel goes below this limit.</a:t>
            </a:r>
          </a:p>
          <a:p>
            <a:pPr lvl="1"/>
            <a:r>
              <a:rPr lang="en-US" altLang="zh-CN" i="1" dirty="0" err="1"/>
              <a:t>elapsedTime</a:t>
            </a:r>
            <a:r>
              <a:rPr lang="en-US" altLang="zh-CN" dirty="0"/>
              <a:t> is the amount of time that passed since the last call to the move function.</a:t>
            </a:r>
          </a:p>
          <a:p>
            <a:pPr lvl="1"/>
            <a:r>
              <a:rPr lang="en-US" altLang="zh-CN" i="1" dirty="0"/>
              <a:t>filters</a:t>
            </a:r>
            <a:r>
              <a:rPr lang="en-US" altLang="zh-CN" dirty="0"/>
              <a:t> are filtering parameters similar to the ones used in the SDK. These allow customization of filtering and control what the character is colliding with.</a:t>
            </a:r>
          </a:p>
          <a:p>
            <a:pPr lvl="1"/>
            <a:r>
              <a:rPr lang="en-US" altLang="zh-CN" i="1" dirty="0"/>
              <a:t>obstacles</a:t>
            </a:r>
            <a:r>
              <a:rPr lang="en-US" altLang="zh-CN" dirty="0"/>
              <a:t> are optional additional obstacle objects with which the character should collide. Those objects are fully controlled by users and do not need to have counterpart SDK objects. It should be noted that touched obstacles are cached, meaning that the cache needs to be invalidated if the collection of obstacles changes.</a:t>
            </a:r>
          </a:p>
          <a:p>
            <a:pPr lvl="1"/>
            <a:r>
              <a:rPr lang="en-US" altLang="zh-CN" i="1" dirty="0" err="1"/>
              <a:t>collisionFlags</a:t>
            </a:r>
            <a:r>
              <a:rPr lang="en-US" altLang="zh-CN" dirty="0"/>
              <a:t> is a bit mask returned to users to define collision events that happened during the move. This is a combination of </a:t>
            </a:r>
            <a:r>
              <a:rPr lang="en-US" altLang="zh-CN" dirty="0" err="1"/>
              <a:t>PxControllerFlag</a:t>
            </a:r>
            <a:r>
              <a:rPr lang="en-US" altLang="zh-CN" dirty="0"/>
              <a:t> flags. It can be used to trigger various character animations. For example your character might be falling while playing a falling idle animation, and you might start the land animation as soon as </a:t>
            </a:r>
            <a:r>
              <a:rPr lang="en-US" altLang="zh-CN" dirty="0" err="1"/>
              <a:t>PxControllerFlag</a:t>
            </a:r>
            <a:r>
              <a:rPr lang="en-US" altLang="zh-CN" dirty="0"/>
              <a:t>::</a:t>
            </a:r>
            <a:r>
              <a:rPr lang="en-US" altLang="zh-CN" dirty="0" err="1"/>
              <a:t>eCOLLISION_DOWN</a:t>
            </a:r>
            <a:r>
              <a:rPr lang="en-US" altLang="zh-CN" dirty="0"/>
              <a:t> is returned.</a:t>
            </a:r>
          </a:p>
        </p:txBody>
      </p:sp>
    </p:spTree>
    <p:extLst>
      <p:ext uri="{BB962C8B-B14F-4D97-AF65-F5344CB8AC3E}">
        <p14:creationId xmlns:p14="http://schemas.microsoft.com/office/powerpoint/2010/main" val="566225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338</TotalTime>
  <Words>3961</Words>
  <Application>Microsoft Office PowerPoint</Application>
  <PresentationFormat>全屏显示(16:9)</PresentationFormat>
  <Paragraphs>159</Paragraphs>
  <Slides>32</Slides>
  <Notes>3</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凤舞九天</vt:lpstr>
      <vt:lpstr>角色控制器</vt:lpstr>
      <vt:lpstr>简介</vt:lpstr>
      <vt:lpstr>Kinematic Character Controller</vt:lpstr>
      <vt:lpstr>problems  using a physics engine for character controllers</vt:lpstr>
      <vt:lpstr>problems  using a physics engine for character controllers</vt:lpstr>
      <vt:lpstr>Creating a character controller</vt:lpstr>
      <vt:lpstr> </vt:lpstr>
      <vt:lpstr>注意</vt:lpstr>
      <vt:lpstr>Updating a character controller</vt:lpstr>
      <vt:lpstr>Obstacle objects</vt:lpstr>
      <vt:lpstr>PowerPoint 演示文稿</vt:lpstr>
      <vt:lpstr>Graphics update</vt:lpstr>
      <vt:lpstr>Character Volume</vt:lpstr>
      <vt:lpstr>PowerPoint 演示文稿</vt:lpstr>
      <vt:lpstr>Auto Stepping</vt:lpstr>
      <vt:lpstr>Walkable Parts</vt:lpstr>
      <vt:lpstr>Volume Update</vt:lpstr>
      <vt:lpstr>PowerPoint 演示文稿</vt:lpstr>
      <vt:lpstr>PowerPoint 演示文稿</vt:lpstr>
      <vt:lpstr>PowerPoint 演示文稿</vt:lpstr>
      <vt:lpstr>Hit callback</vt:lpstr>
      <vt:lpstr>Behavior callback</vt:lpstr>
      <vt:lpstr>返回值</vt:lpstr>
      <vt:lpstr>Character interactions</vt:lpstr>
      <vt:lpstr>Hidden kinematic Actors</vt:lpstr>
      <vt:lpstr>Time Stepping</vt:lpstr>
      <vt:lpstr>Invalidating internal caches</vt:lpstr>
      <vt:lpstr>PowerPoint 演示文稿</vt:lpstr>
      <vt:lpstr>Runtime tessellation</vt:lpstr>
      <vt:lpstr>Overlap recovery module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角色控制器</dc:title>
  <dc:creator>Han</dc:creator>
  <cp:lastModifiedBy>HL H</cp:lastModifiedBy>
  <cp:revision>71</cp:revision>
  <dcterms:created xsi:type="dcterms:W3CDTF">2012-11-20T07:26:38Z</dcterms:created>
  <dcterms:modified xsi:type="dcterms:W3CDTF">2017-11-09T03:41:33Z</dcterms:modified>
</cp:coreProperties>
</file>