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81" r:id="rId4"/>
    <p:sldId id="282" r:id="rId5"/>
    <p:sldId id="283" r:id="rId6"/>
    <p:sldId id="284" r:id="rId7"/>
    <p:sldId id="285" r:id="rId8"/>
    <p:sldId id="287" r:id="rId9"/>
    <p:sldId id="288" r:id="rId10"/>
    <p:sldId id="289" r:id="rId11"/>
    <p:sldId id="290" r:id="rId12"/>
    <p:sldId id="291" r:id="rId13"/>
    <p:sldId id="292" r:id="rId14"/>
    <p:sldId id="293" r:id="rId15"/>
    <p:sldId id="261" r:id="rId16"/>
    <p:sldId id="294" r:id="rId17"/>
    <p:sldId id="295" r:id="rId18"/>
    <p:sldId id="265" r:id="rId19"/>
    <p:sldId id="274" r:id="rId20"/>
    <p:sldId id="275" r:id="rId21"/>
    <p:sldId id="276" r:id="rId22"/>
    <p:sldId id="277" r:id="rId23"/>
    <p:sldId id="278" r:id="rId24"/>
    <p:sldId id="279" r:id="rId25"/>
    <p:sldId id="296"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4D092-1C7E-48DA-8C6F-A9127A14F799}"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7EEFC-0F3B-474D-B722-B770CCB83D27}" type="slidenum">
              <a:rPr lang="zh-CN" altLang="en-US" smtClean="0"/>
              <a:t>‹#›</a:t>
            </a:fld>
            <a:endParaRPr lang="zh-CN" altLang="en-US"/>
          </a:p>
        </p:txBody>
      </p:sp>
    </p:spTree>
    <p:extLst>
      <p:ext uri="{BB962C8B-B14F-4D97-AF65-F5344CB8AC3E}">
        <p14:creationId xmlns:p14="http://schemas.microsoft.com/office/powerpoint/2010/main" val="139074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 The separation of the constraints from particles allows the same fabric data to be reused for multiple cloth instances, reducing cooking time and storage requirements. </a:t>
            </a:r>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3</a:t>
            </a:fld>
            <a:endParaRPr lang="zh-CN" altLang="en-US"/>
          </a:p>
        </p:txBody>
      </p:sp>
    </p:spTree>
    <p:extLst>
      <p:ext uri="{BB962C8B-B14F-4D97-AF65-F5344CB8AC3E}">
        <p14:creationId xmlns:p14="http://schemas.microsoft.com/office/powerpoint/2010/main" val="217064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The cooker prefers quad meshes over triangle meshes when creating constraints and classifying constraint types. The extensions library therefore provides the </a:t>
            </a:r>
            <a:r>
              <a:rPr lang="en-US" altLang="zh-CN" i="1" dirty="0" err="1" smtClean="0"/>
              <a:t>PxClothMeshQuadifier</a:t>
            </a:r>
            <a:r>
              <a:rPr lang="en-US" altLang="zh-CN" dirty="0" smtClean="0"/>
              <a:t> helper class to extract quads from a triangle mesh.</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5</a:t>
            </a:fld>
            <a:endParaRPr lang="zh-CN" altLang="en-US"/>
          </a:p>
        </p:txBody>
      </p:sp>
    </p:spTree>
    <p:extLst>
      <p:ext uri="{BB962C8B-B14F-4D97-AF65-F5344CB8AC3E}">
        <p14:creationId xmlns:p14="http://schemas.microsoft.com/office/powerpoint/2010/main" val="244658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For example, distance constraints consisting of two particle indices and a rest-length are created by the cooker and stored in the fabric data. Multiple cloth instances of the same mesh can share a single fabric instance.</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6</a:t>
            </a:fld>
            <a:endParaRPr lang="zh-CN" altLang="en-US"/>
          </a:p>
        </p:txBody>
      </p:sp>
    </p:spTree>
    <p:extLst>
      <p:ext uri="{BB962C8B-B14F-4D97-AF65-F5344CB8AC3E}">
        <p14:creationId xmlns:p14="http://schemas.microsoft.com/office/powerpoint/2010/main" val="141881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The solver frequency is specified as iterations per second. A solver frequency value of 240 corresponds to 4 iterations per frame at 60 frames per second. </a:t>
            </a:r>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9</a:t>
            </a:fld>
            <a:endParaRPr lang="zh-CN" altLang="en-US"/>
          </a:p>
        </p:txBody>
      </p:sp>
    </p:spTree>
    <p:extLst>
      <p:ext uri="{BB962C8B-B14F-4D97-AF65-F5344CB8AC3E}">
        <p14:creationId xmlns:p14="http://schemas.microsoft.com/office/powerpoint/2010/main" val="230023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which can be useful for modelling characters (upper and lower leg made up from capsules can share the sphere at the knee). Sharing of spheres also makes the simulation more efficient and robust, so is highly encouraged. The following code illustrates how to add two spheres of different radius and create a tapered capsule between them:</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14</a:t>
            </a:fld>
            <a:endParaRPr lang="zh-CN" altLang="en-US"/>
          </a:p>
        </p:txBody>
      </p:sp>
    </p:spTree>
    <p:extLst>
      <p:ext uri="{BB962C8B-B14F-4D97-AF65-F5344CB8AC3E}">
        <p14:creationId xmlns:p14="http://schemas.microsoft.com/office/powerpoint/2010/main" val="258116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For example, the following code shows how to setup a typical upward facing ground plane through the origin:</a:t>
            </a:r>
          </a:p>
          <a:p>
            <a:endParaRPr lang="zh-CN" altLang="en-US" dirty="0"/>
          </a:p>
        </p:txBody>
      </p:sp>
      <p:sp>
        <p:nvSpPr>
          <p:cNvPr id="4" name="灯片编号占位符 3"/>
          <p:cNvSpPr>
            <a:spLocks noGrp="1"/>
          </p:cNvSpPr>
          <p:nvPr>
            <p:ph type="sldNum" sz="quarter" idx="10"/>
          </p:nvPr>
        </p:nvSpPr>
        <p:spPr/>
        <p:txBody>
          <a:bodyPr/>
          <a:lstStyle/>
          <a:p>
            <a:fld id="{2C67EEFC-0F3B-474D-B722-B770CCB83D27}" type="slidenum">
              <a:rPr lang="zh-CN" altLang="en-US" smtClean="0"/>
              <a:t>17</a:t>
            </a:fld>
            <a:endParaRPr lang="zh-CN" altLang="en-US"/>
          </a:p>
        </p:txBody>
      </p:sp>
    </p:spTree>
    <p:extLst>
      <p:ext uri="{BB962C8B-B14F-4D97-AF65-F5344CB8AC3E}">
        <p14:creationId xmlns:p14="http://schemas.microsoft.com/office/powerpoint/2010/main" val="419945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布料</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7376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Distance Constraints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One of the most important roles for the cloth solver is to maintain distance between particles so that the cloth does not </a:t>
            </a:r>
            <a:r>
              <a:rPr lang="en-US" altLang="zh-CN" dirty="0" smtClean="0"/>
              <a:t>stretch</a:t>
            </a:r>
          </a:p>
          <a:p>
            <a:r>
              <a:rPr lang="en-US" altLang="zh-CN" dirty="0" smtClean="0"/>
              <a:t>This </a:t>
            </a:r>
            <a:r>
              <a:rPr lang="en-US" altLang="zh-CN" dirty="0"/>
              <a:t>is achieved by applying distance constraints between pairs of </a:t>
            </a:r>
            <a:r>
              <a:rPr lang="en-US" altLang="zh-CN" dirty="0" smtClean="0"/>
              <a:t>particles</a:t>
            </a:r>
          </a:p>
          <a:p>
            <a:r>
              <a:rPr lang="en-US" altLang="zh-CN" dirty="0" smtClean="0"/>
              <a:t>The </a:t>
            </a:r>
            <a:r>
              <a:rPr lang="en-US" altLang="zh-CN" dirty="0"/>
              <a:t>way particles are connected affects how the cloth stretches, compresses, shears, rotates, and </a:t>
            </a:r>
            <a:r>
              <a:rPr lang="en-US" altLang="zh-CN" dirty="0" smtClean="0"/>
              <a:t>bends</a:t>
            </a:r>
          </a:p>
          <a:p>
            <a:r>
              <a:rPr lang="en-US" altLang="zh-CN" dirty="0" smtClean="0"/>
              <a:t>PhysX </a:t>
            </a:r>
            <a:r>
              <a:rPr lang="en-US" altLang="zh-CN" dirty="0"/>
              <a:t>classifies distance constraints into 4 types (see </a:t>
            </a:r>
            <a:r>
              <a:rPr lang="en-US" altLang="zh-CN" i="1" dirty="0" err="1"/>
              <a:t>PxClothFabricPhaseType</a:t>
            </a:r>
            <a:r>
              <a:rPr lang="en-US" altLang="zh-CN" dirty="0"/>
              <a:t>), each of which can be configured with different stiffness parameters.</a:t>
            </a:r>
          </a:p>
          <a:p>
            <a:pPr lvl="1"/>
            <a:r>
              <a:rPr lang="en-US" altLang="zh-CN" dirty="0"/>
              <a:t>Note that stretch settings for horizontal and vertical directions are specified separately. This can be used to handle stretching along the gravity (vertical) direction </a:t>
            </a:r>
            <a:r>
              <a:rPr lang="en-US" altLang="zh-CN" dirty="0" smtClean="0"/>
              <a:t>differently</a:t>
            </a:r>
            <a:endParaRPr lang="zh-CN" altLang="en-US" dirty="0"/>
          </a:p>
        </p:txBody>
      </p:sp>
    </p:spTree>
    <p:extLst>
      <p:ext uri="{BB962C8B-B14F-4D97-AF65-F5344CB8AC3E}">
        <p14:creationId xmlns:p14="http://schemas.microsoft.com/office/powerpoint/2010/main" val="715367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4" y="2320529"/>
            <a:ext cx="6721475" cy="50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49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Sometimes it is desirable that distance constraints are not enforced </a:t>
            </a:r>
            <a:r>
              <a:rPr lang="en-US" altLang="zh-CN" dirty="0" smtClean="0"/>
              <a:t>rigorously</a:t>
            </a:r>
          </a:p>
          <a:p>
            <a:r>
              <a:rPr lang="en-US" altLang="zh-CN" dirty="0" smtClean="0"/>
              <a:t>The </a:t>
            </a:r>
            <a:r>
              <a:rPr lang="en-US" altLang="zh-CN" dirty="0"/>
              <a:t>stiffness parameter allows only correcting a portion of the edge length residual per </a:t>
            </a:r>
            <a:r>
              <a:rPr lang="en-US" altLang="zh-CN" dirty="0" smtClean="0"/>
              <a:t>iteration</a:t>
            </a:r>
          </a:p>
          <a:p>
            <a:r>
              <a:rPr lang="en-US" altLang="zh-CN" dirty="0" smtClean="0"/>
              <a:t>for </a:t>
            </a:r>
            <a:r>
              <a:rPr lang="en-US" altLang="zh-CN" dirty="0"/>
              <a:t>example to reduce the strength of bending constraints. A separate, lower stiffness can be used for edges that are only moderately stretched or </a:t>
            </a:r>
            <a:r>
              <a:rPr lang="en-US" altLang="zh-CN" dirty="0" smtClean="0"/>
              <a:t>compressed</a:t>
            </a:r>
          </a:p>
          <a:p>
            <a:r>
              <a:rPr lang="en-US" altLang="zh-CN" dirty="0" smtClean="0"/>
              <a:t>For </a:t>
            </a:r>
            <a:r>
              <a:rPr lang="en-US" altLang="zh-CN" dirty="0"/>
              <a:t>example, a dress can be made to stretch when the character is taking large steps, but still behave correctly during </a:t>
            </a:r>
            <a:r>
              <a:rPr lang="en-US" altLang="zh-CN" dirty="0" smtClean="0"/>
              <a:t>pirouettes</a:t>
            </a:r>
            <a:endParaRPr lang="zh-CN" altLang="en-US" dirty="0"/>
          </a:p>
        </p:txBody>
      </p:sp>
    </p:spTree>
    <p:extLst>
      <p:ext uri="{BB962C8B-B14F-4D97-AF65-F5344CB8AC3E}">
        <p14:creationId xmlns:p14="http://schemas.microsoft.com/office/powerpoint/2010/main" val="1898978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following code sets up the vertical constraints such that when edges are compressed more than 60% or stretched more than 120%, a stiffness of 0.8 will be used. Otherwise a stiffness of 0.4 = 0.8 * 0.5 will be used:</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3543859"/>
            <a:ext cx="5730875" cy="736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32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Cloth </a:t>
            </a:r>
            <a:r>
              <a:rPr lang="en-US" altLang="zh-CN" dirty="0" smtClean="0"/>
              <a:t>Collision</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Each </a:t>
            </a:r>
            <a:r>
              <a:rPr lang="en-US" altLang="zh-CN" dirty="0"/>
              <a:t>cloth object supports collision with spheres, capsules, planes, </a:t>
            </a:r>
            <a:r>
              <a:rPr lang="en-US" altLang="zh-CN" dirty="0" err="1"/>
              <a:t>convexes</a:t>
            </a:r>
            <a:r>
              <a:rPr lang="en-US" altLang="zh-CN" dirty="0"/>
              <a:t> (groups of planes) and </a:t>
            </a:r>
            <a:r>
              <a:rPr lang="en-US" altLang="zh-CN" dirty="0" smtClean="0"/>
              <a:t>triangles</a:t>
            </a:r>
          </a:p>
          <a:p>
            <a:r>
              <a:rPr lang="en-US" altLang="zh-CN" dirty="0" smtClean="0"/>
              <a:t>By </a:t>
            </a:r>
            <a:r>
              <a:rPr lang="en-US" altLang="zh-CN" dirty="0"/>
              <a:t>default these shapes are all treated separately from the main PhysX rigid body </a:t>
            </a:r>
            <a:r>
              <a:rPr lang="en-US" altLang="zh-CN" dirty="0" smtClean="0"/>
              <a:t>scene</a:t>
            </a:r>
          </a:p>
          <a:p>
            <a:r>
              <a:rPr lang="en-US" altLang="zh-CN" dirty="0" smtClean="0"/>
              <a:t>collision </a:t>
            </a:r>
            <a:r>
              <a:rPr lang="en-US" altLang="zh-CN" dirty="0"/>
              <a:t>against other </a:t>
            </a:r>
            <a:r>
              <a:rPr lang="en-US" altLang="zh-CN" dirty="0" err="1"/>
              <a:t>PxScene</a:t>
            </a:r>
            <a:r>
              <a:rPr lang="en-US" altLang="zh-CN" dirty="0"/>
              <a:t> actors can be enabled using the </a:t>
            </a:r>
            <a:r>
              <a:rPr lang="en-US" altLang="zh-CN" dirty="0" err="1"/>
              <a:t>PxClothFlag</a:t>
            </a:r>
            <a:r>
              <a:rPr lang="en-US" altLang="zh-CN" dirty="0"/>
              <a:t>::</a:t>
            </a:r>
            <a:r>
              <a:rPr lang="en-US" altLang="zh-CN" dirty="0" err="1"/>
              <a:t>eSCENE_COLLISION</a:t>
            </a:r>
            <a:r>
              <a:rPr lang="en-US" altLang="zh-CN" dirty="0" smtClean="0"/>
              <a:t>.</a:t>
            </a:r>
          </a:p>
          <a:p>
            <a:r>
              <a:rPr lang="en-US" altLang="zh-CN" dirty="0" smtClean="0"/>
              <a:t>Collision </a:t>
            </a:r>
            <a:r>
              <a:rPr lang="en-US" altLang="zh-CN" dirty="0"/>
              <a:t>shapes are specified in local coordinates for the next frame before simulating the </a:t>
            </a:r>
            <a:r>
              <a:rPr lang="en-US" altLang="zh-CN" dirty="0" smtClean="0"/>
              <a:t>scene</a:t>
            </a:r>
          </a:p>
          <a:p>
            <a:r>
              <a:rPr lang="en-US" altLang="zh-CN" dirty="0" smtClean="0"/>
              <a:t>Capsules </a:t>
            </a:r>
            <a:r>
              <a:rPr lang="en-US" altLang="zh-CN" dirty="0"/>
              <a:t>are defined by a pair of indices into the spheres array and each sphere may have a different radius thus forming a tapered </a:t>
            </a:r>
            <a:r>
              <a:rPr lang="en-US" altLang="zh-CN" dirty="0" smtClean="0"/>
              <a:t>capsule</a:t>
            </a:r>
          </a:p>
          <a:p>
            <a:r>
              <a:rPr lang="en-US" altLang="zh-CN" dirty="0" smtClean="0"/>
              <a:t>Spheres </a:t>
            </a:r>
            <a:r>
              <a:rPr lang="en-US" altLang="zh-CN" dirty="0"/>
              <a:t>can be shared between multiple </a:t>
            </a:r>
            <a:r>
              <a:rPr lang="en-US" altLang="zh-CN" dirty="0" smtClean="0"/>
              <a:t>capsules</a:t>
            </a:r>
            <a:endParaRPr lang="en-US" altLang="zh-CN" dirty="0"/>
          </a:p>
          <a:p>
            <a:endParaRPr lang="zh-CN" altLang="en-US" dirty="0"/>
          </a:p>
        </p:txBody>
      </p:sp>
    </p:spTree>
    <p:extLst>
      <p:ext uri="{BB962C8B-B14F-4D97-AF65-F5344CB8AC3E}">
        <p14:creationId xmlns:p14="http://schemas.microsoft.com/office/powerpoint/2010/main" val="414146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Cloth Collision Data</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PhysX </a:t>
            </a:r>
            <a:r>
              <a:rPr lang="en-US" altLang="zh-CN" dirty="0"/>
              <a:t>3 cloth does not collide with rigid </a:t>
            </a:r>
            <a:r>
              <a:rPr lang="en-US" altLang="zh-CN" dirty="0" smtClean="0"/>
              <a:t>bodies</a:t>
            </a:r>
          </a:p>
          <a:p>
            <a:r>
              <a:rPr lang="en-US" altLang="zh-CN" dirty="0" smtClean="0"/>
              <a:t>Instead</a:t>
            </a:r>
            <a:r>
              <a:rPr lang="en-US" altLang="zh-CN" dirty="0"/>
              <a:t>, each cloth object supports collision with spheres, capsules, planes and convex shapes (groups of planes</a:t>
            </a:r>
            <a:r>
              <a:rPr lang="en-US" altLang="zh-CN" dirty="0" smtClean="0"/>
              <a:t>)</a:t>
            </a:r>
          </a:p>
          <a:p>
            <a:pPr lvl="1"/>
            <a:r>
              <a:rPr lang="en-US" altLang="zh-CN" dirty="0" smtClean="0"/>
              <a:t>these </a:t>
            </a:r>
            <a:r>
              <a:rPr lang="en-US" altLang="zh-CN" dirty="0"/>
              <a:t>shapes are all treated separately to the main PhysX rigid body scene.</a:t>
            </a:r>
          </a:p>
          <a:p>
            <a:r>
              <a:rPr lang="en-US" altLang="zh-CN" dirty="0" smtClean="0"/>
              <a:t>Sphere </a:t>
            </a:r>
            <a:r>
              <a:rPr lang="en-US" altLang="zh-CN" dirty="0"/>
              <a:t>and capsule shapes must be specified at cloth construction </a:t>
            </a:r>
            <a:r>
              <a:rPr lang="en-US" altLang="zh-CN" dirty="0" smtClean="0"/>
              <a:t>time</a:t>
            </a:r>
            <a:endParaRPr lang="zh-CN" altLang="en-US" dirty="0"/>
          </a:p>
        </p:txBody>
      </p:sp>
    </p:spTree>
    <p:extLst>
      <p:ext uri="{BB962C8B-B14F-4D97-AF65-F5344CB8AC3E}">
        <p14:creationId xmlns:p14="http://schemas.microsoft.com/office/powerpoint/2010/main" val="1686420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following code illustrates how to add two spheres of different radius and create a tapered capsule between them:</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820" y="2787774"/>
            <a:ext cx="4900613" cy="110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497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Planes can be added through </a:t>
            </a:r>
            <a:r>
              <a:rPr lang="en-US" altLang="zh-CN" i="1" dirty="0" err="1"/>
              <a:t>PxCloth</a:t>
            </a:r>
            <a:r>
              <a:rPr lang="en-US" altLang="zh-CN" i="1" dirty="0"/>
              <a:t>::</a:t>
            </a:r>
            <a:r>
              <a:rPr lang="en-US" altLang="zh-CN" i="1" dirty="0" err="1"/>
              <a:t>addCollisionPlane</a:t>
            </a:r>
            <a:r>
              <a:rPr lang="en-US" altLang="zh-CN" i="1" dirty="0"/>
              <a:t>()</a:t>
            </a:r>
            <a:r>
              <a:rPr lang="en-US" altLang="zh-CN" dirty="0"/>
              <a:t> method but will not be considered for collision unless they are referenced by a convex </a:t>
            </a:r>
            <a:r>
              <a:rPr lang="en-US" altLang="zh-CN" dirty="0" smtClean="0"/>
              <a:t>shape</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3273829"/>
            <a:ext cx="6188075" cy="251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277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Continuous Collision Detection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continuous </a:t>
            </a:r>
            <a:r>
              <a:rPr lang="en-US" altLang="zh-CN" dirty="0"/>
              <a:t>collision detection is supported and can be enabled by calling</a:t>
            </a:r>
            <a:r>
              <a:rPr lang="en-US" altLang="zh-CN" dirty="0" smtClean="0"/>
              <a:t>:</a:t>
            </a:r>
          </a:p>
          <a:p>
            <a:endParaRPr lang="en-US" altLang="zh-CN" dirty="0"/>
          </a:p>
          <a:p>
            <a:r>
              <a:rPr lang="en-US" altLang="zh-CN" dirty="0"/>
              <a:t>Continuous collision is around 2x more computationally expensive than discrete </a:t>
            </a:r>
            <a:r>
              <a:rPr lang="en-US" altLang="zh-CN" dirty="0" smtClean="0"/>
              <a:t>collision</a:t>
            </a:r>
          </a:p>
          <a:p>
            <a:r>
              <a:rPr lang="en-US" altLang="zh-CN" dirty="0" smtClean="0"/>
              <a:t>but </a:t>
            </a:r>
            <a:r>
              <a:rPr lang="en-US" altLang="zh-CN" dirty="0"/>
              <a:t>it is necessary to detect collision between fast moving </a:t>
            </a:r>
            <a:r>
              <a:rPr lang="en-US" altLang="zh-CN" dirty="0" smtClean="0"/>
              <a:t>objects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5" y="1977684"/>
            <a:ext cx="502126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700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Particles</a:t>
            </a:r>
            <a:endParaRPr lang="zh-CN" altLang="en-US" dirty="0"/>
          </a:p>
        </p:txBody>
      </p:sp>
      <p:sp>
        <p:nvSpPr>
          <p:cNvPr id="3" name="内容占位符 2"/>
          <p:cNvSpPr>
            <a:spLocks noGrp="1"/>
          </p:cNvSpPr>
          <p:nvPr>
            <p:ph idx="1"/>
          </p:nvPr>
        </p:nvSpPr>
        <p:spPr/>
        <p:txBody>
          <a:bodyPr>
            <a:normAutofit fontScale="92500"/>
          </a:bodyPr>
          <a:lstStyle/>
          <a:p>
            <a:r>
              <a:rPr lang="en-US" altLang="zh-CN" dirty="0"/>
              <a:t>Virtual particles provide a way of improving cloth collision without increasing the cloth </a:t>
            </a:r>
            <a:r>
              <a:rPr lang="en-US" altLang="zh-CN" dirty="0" smtClean="0"/>
              <a:t>resolution</a:t>
            </a:r>
          </a:p>
          <a:p>
            <a:r>
              <a:rPr lang="en-US" altLang="zh-CN" dirty="0" smtClean="0"/>
              <a:t>they </a:t>
            </a:r>
            <a:r>
              <a:rPr lang="en-US" altLang="zh-CN" dirty="0"/>
              <a:t>only exist during the collision processing stage and do not have their position, velocity or mass explicitly stored like regular </a:t>
            </a:r>
            <a:r>
              <a:rPr lang="en-US" altLang="zh-CN" dirty="0" smtClean="0"/>
              <a:t>particles</a:t>
            </a:r>
          </a:p>
          <a:p>
            <a:pPr lvl="1"/>
            <a:r>
              <a:rPr lang="en-US" altLang="zh-CN" dirty="0" smtClean="0"/>
              <a:t>they </a:t>
            </a:r>
            <a:r>
              <a:rPr lang="en-US" altLang="zh-CN" dirty="0"/>
              <a:t>can be thought of as providing additional samples on the collision surface</a:t>
            </a:r>
            <a:r>
              <a:rPr lang="en-US" altLang="zh-CN" dirty="0" smtClean="0"/>
              <a:t>.</a:t>
            </a:r>
            <a:endParaRPr lang="en-US" altLang="zh-CN" dirty="0"/>
          </a:p>
        </p:txBody>
      </p:sp>
    </p:spTree>
    <p:extLst>
      <p:ext uri="{BB962C8B-B14F-4D97-AF65-F5344CB8AC3E}">
        <p14:creationId xmlns:p14="http://schemas.microsoft.com/office/powerpoint/2010/main" val="3672579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rewrite </a:t>
            </a:r>
            <a:r>
              <a:rPr lang="en-US" altLang="zh-CN" dirty="0"/>
              <a:t>of the PhysX 2 </a:t>
            </a:r>
            <a:r>
              <a:rPr lang="en-US" altLang="zh-CN" dirty="0" err="1"/>
              <a:t>deformables</a:t>
            </a:r>
            <a:r>
              <a:rPr lang="en-US" altLang="zh-CN" dirty="0"/>
              <a:t>, tailored towards simulating character </a:t>
            </a:r>
            <a:r>
              <a:rPr lang="en-US" altLang="zh-CN" dirty="0" smtClean="0"/>
              <a:t>cloth</a:t>
            </a:r>
          </a:p>
          <a:p>
            <a:r>
              <a:rPr lang="en-US" altLang="zh-CN" dirty="0" err="1" smtClean="0"/>
              <a:t>Softbodies</a:t>
            </a:r>
            <a:r>
              <a:rPr lang="en-US" altLang="zh-CN" dirty="0"/>
              <a:t>, tearing, two-way interaction, and world collision have been removed, while behavior and performance for cloth simulation have been improved.</a:t>
            </a:r>
            <a:endParaRPr lang="zh-CN" altLang="en-US" dirty="0"/>
          </a:p>
        </p:txBody>
      </p:sp>
    </p:spTree>
    <p:extLst>
      <p:ext uri="{BB962C8B-B14F-4D97-AF65-F5344CB8AC3E}">
        <p14:creationId xmlns:p14="http://schemas.microsoft.com/office/powerpoint/2010/main" val="313446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virtual particle is defined by 3 particle indices and an index into a weights table, the weights table defines the </a:t>
            </a:r>
            <a:r>
              <a:rPr lang="en-US" altLang="zh-CN" dirty="0" err="1"/>
              <a:t>barycentric</a:t>
            </a:r>
            <a:r>
              <a:rPr lang="en-US" altLang="zh-CN" dirty="0"/>
              <a:t> coordinates used to create a virtual particle position from a linear combination of the referenced </a:t>
            </a:r>
            <a:r>
              <a:rPr lang="en-US" altLang="zh-CN" dirty="0" smtClean="0"/>
              <a:t>particles</a:t>
            </a:r>
          </a:p>
          <a:p>
            <a:r>
              <a:rPr lang="en-US" altLang="zh-CN" dirty="0" smtClean="0"/>
              <a:t>The </a:t>
            </a:r>
            <a:r>
              <a:rPr lang="en-US" altLang="zh-CN" dirty="0"/>
              <a:t>following is an example weights table that can be used to create a distribution of 4 virtual particles on a triangle:</a:t>
            </a:r>
            <a:endParaRPr lang="zh-CN" altLang="en-US" dirty="0"/>
          </a:p>
        </p:txBody>
      </p:sp>
    </p:spTree>
    <p:extLst>
      <p:ext uri="{BB962C8B-B14F-4D97-AF65-F5344CB8AC3E}">
        <p14:creationId xmlns:p14="http://schemas.microsoft.com/office/powerpoint/2010/main" val="768709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268141"/>
            <a:ext cx="4808537" cy="60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5363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During collision processing each virtual particle is tested for collision like a regular particle and the collision impulse is redistributed back to the original particles using reverse interpolation</a:t>
            </a:r>
            <a:r>
              <a:rPr lang="en-US" altLang="zh-CN" dirty="0" smtClean="0"/>
              <a:t>.</a:t>
            </a:r>
          </a:p>
          <a:p>
            <a:endParaRPr lang="en-US" altLang="zh-CN" dirty="0"/>
          </a:p>
        </p:txBody>
      </p:sp>
    </p:spTree>
    <p:extLst>
      <p:ext uri="{BB962C8B-B14F-4D97-AF65-F5344CB8AC3E}">
        <p14:creationId xmlns:p14="http://schemas.microsoft.com/office/powerpoint/2010/main" val="339148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code below shows an example of how to set up the virtual particles from a </a:t>
            </a:r>
            <a:r>
              <a:rPr lang="en-US" altLang="zh-CN" dirty="0" err="1"/>
              <a:t>PxClothMeshDesc</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91631"/>
            <a:ext cx="4748213" cy="2983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614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Fricton</a:t>
            </a:r>
            <a:r>
              <a:rPr lang="en-US" altLang="zh-CN" dirty="0"/>
              <a:t> and Mass Scaling</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a:t>Coloumb</a:t>
            </a:r>
            <a:r>
              <a:rPr lang="en-US" altLang="zh-CN" dirty="0"/>
              <a:t> friction can be enabled and will be applied for particle and virtual particle collisions by setting a friction coefficient between 0 and 1:</a:t>
            </a:r>
          </a:p>
          <a:p>
            <a:pPr lvl="1"/>
            <a:r>
              <a:rPr lang="en-US" altLang="zh-CN" dirty="0" err="1"/>
              <a:t>cloth.setFrictionCoefficient</a:t>
            </a:r>
            <a:r>
              <a:rPr lang="en-US" altLang="zh-CN" dirty="0"/>
              <a:t>(0.5f); </a:t>
            </a:r>
          </a:p>
          <a:p>
            <a:r>
              <a:rPr lang="en-US" altLang="zh-CN" dirty="0"/>
              <a:t>Additionally, there is an option to artificially increase the mass of colliding particles, this temporary increase in mass can help reduce stretching along edges that are being tightly pulled over a collision </a:t>
            </a:r>
            <a:r>
              <a:rPr lang="en-US" altLang="zh-CN" dirty="0" smtClean="0"/>
              <a:t>shape</a:t>
            </a:r>
          </a:p>
          <a:p>
            <a:r>
              <a:rPr lang="en-US" altLang="zh-CN" dirty="0" smtClean="0"/>
              <a:t>determined </a:t>
            </a:r>
            <a:r>
              <a:rPr lang="en-US" altLang="zh-CN" dirty="0"/>
              <a:t>by the relative </a:t>
            </a:r>
            <a:r>
              <a:rPr lang="en-US" altLang="zh-CN" b="1" dirty="0"/>
              <a:t>normal velocity </a:t>
            </a:r>
            <a:r>
              <a:rPr lang="en-US" altLang="zh-CN" dirty="0"/>
              <a:t>of the particle and </a:t>
            </a:r>
            <a:r>
              <a:rPr lang="en-US" altLang="zh-CN" b="1" dirty="0"/>
              <a:t>collision shape </a:t>
            </a:r>
            <a:r>
              <a:rPr lang="en-US" altLang="zh-CN" dirty="0"/>
              <a:t>and a </a:t>
            </a:r>
            <a:r>
              <a:rPr lang="en-US" altLang="zh-CN" b="1" dirty="0"/>
              <a:t>user defined </a:t>
            </a:r>
            <a:r>
              <a:rPr lang="en-US" altLang="zh-CN" b="1" dirty="0" smtClean="0"/>
              <a:t>coefficient</a:t>
            </a:r>
            <a:endParaRPr lang="en-US" altLang="zh-CN" b="1" dirty="0"/>
          </a:p>
          <a:p>
            <a:pPr lvl="1"/>
            <a:r>
              <a:rPr lang="en-US" altLang="zh-CN" dirty="0" err="1"/>
              <a:t>cloth.setCollisionMassScale</a:t>
            </a:r>
            <a:r>
              <a:rPr lang="en-US" altLang="zh-CN" dirty="0"/>
              <a:t>(20.0f); </a:t>
            </a:r>
          </a:p>
          <a:p>
            <a:endParaRPr lang="zh-CN" altLang="en-US" dirty="0"/>
          </a:p>
        </p:txBody>
      </p:sp>
    </p:spTree>
    <p:extLst>
      <p:ext uri="{BB962C8B-B14F-4D97-AF65-F5344CB8AC3E}">
        <p14:creationId xmlns:p14="http://schemas.microsoft.com/office/powerpoint/2010/main" val="2607650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GPU Cloth</a:t>
            </a:r>
            <a:endParaRPr lang="zh-CN" altLang="en-US" dirty="0"/>
          </a:p>
        </p:txBody>
      </p:sp>
      <p:sp>
        <p:nvSpPr>
          <p:cNvPr id="3" name="内容占位符 2"/>
          <p:cNvSpPr>
            <a:spLocks noGrp="1"/>
          </p:cNvSpPr>
          <p:nvPr>
            <p:ph idx="1"/>
          </p:nvPr>
        </p:nvSpPr>
        <p:spPr/>
        <p:txBody>
          <a:bodyPr/>
          <a:lstStyle/>
          <a:p>
            <a:r>
              <a:rPr lang="en-US" altLang="zh-CN" dirty="0"/>
              <a:t>Cloth can be simulated on a CUDA enabled GPU, by setting the corresponding flag</a:t>
            </a:r>
            <a:r>
              <a:rPr lang="en-US" altLang="zh-CN" dirty="0" smtClean="0"/>
              <a:t>:</a:t>
            </a:r>
          </a:p>
          <a:p>
            <a:endParaRPr lang="en-US" altLang="zh-CN" dirty="0"/>
          </a:p>
          <a:p>
            <a:r>
              <a:rPr lang="en-US" altLang="zh-CN" dirty="0"/>
              <a:t>When no CUDA capable GPU is available PhysX will issue a warning, and subsequent simulations will be run on CPU.</a:t>
            </a:r>
          </a:p>
          <a:p>
            <a:endParaRPr lang="en-US"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3" y="2085697"/>
            <a:ext cx="3475037" cy="126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51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Cloth Creation </a:t>
            </a:r>
            <a:r>
              <a:rPr lang="en-US" altLang="zh-CN" dirty="0" smtClean="0"/>
              <a:t>Overview</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The </a:t>
            </a:r>
            <a:r>
              <a:rPr lang="en-US" altLang="zh-CN" dirty="0"/>
              <a:t>cloth constraint connectivity and rest values are stored in a fabric instance (</a:t>
            </a:r>
            <a:r>
              <a:rPr lang="en-US" altLang="zh-CN" dirty="0" err="1"/>
              <a:t>PxClothFabric</a:t>
            </a:r>
            <a:r>
              <a:rPr lang="en-US" altLang="zh-CN" dirty="0" smtClean="0"/>
              <a:t>)</a:t>
            </a:r>
          </a:p>
          <a:p>
            <a:r>
              <a:rPr lang="en-US" altLang="zh-CN" dirty="0" smtClean="0"/>
              <a:t>separate </a:t>
            </a:r>
            <a:r>
              <a:rPr lang="en-US" altLang="zh-CN" dirty="0"/>
              <a:t>from the cloth actor (</a:t>
            </a:r>
            <a:r>
              <a:rPr lang="en-US" altLang="zh-CN" dirty="0" err="1" smtClean="0"/>
              <a:t>PxCloth</a:t>
            </a:r>
            <a:r>
              <a:rPr lang="en-US" altLang="zh-CN" dirty="0" smtClean="0"/>
              <a:t>)</a:t>
            </a:r>
          </a:p>
          <a:p>
            <a:r>
              <a:rPr lang="en-US" altLang="zh-CN" dirty="0" err="1" smtClean="0"/>
              <a:t>PxClothFabricCreate</a:t>
            </a:r>
            <a:r>
              <a:rPr lang="en-US" altLang="zh-CN" dirty="0"/>
              <a:t>, in the extensions library, creates a fabric from a triangle or quad mesh (see </a:t>
            </a:r>
            <a:r>
              <a:rPr lang="en-US" altLang="zh-CN" dirty="0" err="1"/>
              <a:t>PxClothMeshDesc</a:t>
            </a:r>
            <a:r>
              <a:rPr lang="en-US" altLang="zh-CN" dirty="0" smtClean="0"/>
              <a:t>)</a:t>
            </a:r>
          </a:p>
          <a:p>
            <a:r>
              <a:rPr lang="en-US" altLang="zh-CN" dirty="0" smtClean="0"/>
              <a:t>The </a:t>
            </a:r>
            <a:r>
              <a:rPr lang="en-US" altLang="zh-CN" dirty="0"/>
              <a:t>cloth actor itself is created through the physics instance (</a:t>
            </a:r>
            <a:r>
              <a:rPr lang="en-US" altLang="zh-CN" dirty="0" err="1"/>
              <a:t>PxPhysics</a:t>
            </a:r>
            <a:r>
              <a:rPr lang="en-US" altLang="zh-CN" dirty="0"/>
              <a:t>) and needs to be added to a scene (</a:t>
            </a:r>
            <a:r>
              <a:rPr lang="en-US" altLang="zh-CN" dirty="0" err="1"/>
              <a:t>PxScene</a:t>
            </a:r>
            <a:r>
              <a:rPr lang="en-US" altLang="zh-CN" dirty="0"/>
              <a:t>) in order to be </a:t>
            </a:r>
            <a:r>
              <a:rPr lang="en-US" altLang="zh-CN" dirty="0" smtClean="0"/>
              <a:t>simulated</a:t>
            </a:r>
          </a:p>
          <a:p>
            <a:r>
              <a:rPr lang="en-US" altLang="zh-CN" dirty="0" smtClean="0"/>
              <a:t>Once </a:t>
            </a:r>
            <a:r>
              <a:rPr lang="en-US" altLang="zh-CN" dirty="0"/>
              <a:t>the cloth actor is created, users can assign simulation settings such as collision data, constraint stiffness, solver frequency and </a:t>
            </a:r>
            <a:r>
              <a:rPr lang="en-US" altLang="zh-CN" dirty="0" smtClean="0"/>
              <a:t>self-collision</a:t>
            </a:r>
            <a:endParaRPr lang="en-US" altLang="zh-CN" dirty="0"/>
          </a:p>
          <a:p>
            <a:endParaRPr lang="zh-CN" altLang="en-US" dirty="0"/>
          </a:p>
        </p:txBody>
      </p:sp>
    </p:spTree>
    <p:extLst>
      <p:ext uri="{BB962C8B-B14F-4D97-AF65-F5344CB8AC3E}">
        <p14:creationId xmlns:p14="http://schemas.microsoft.com/office/powerpoint/2010/main" val="124926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Filling in </a:t>
            </a:r>
            <a:r>
              <a:rPr lang="en-US" altLang="zh-CN" b="1" dirty="0" err="1"/>
              <a:t>PxClothMeshDesc</a:t>
            </a:r>
            <a:endParaRPr lang="zh-CN" altLang="en-US" b="1" dirty="0"/>
          </a:p>
        </p:txBody>
      </p:sp>
      <p:sp>
        <p:nvSpPr>
          <p:cNvPr id="3" name="内容占位符 2"/>
          <p:cNvSpPr>
            <a:spLocks noGrp="1"/>
          </p:cNvSpPr>
          <p:nvPr>
            <p:ph idx="1"/>
          </p:nvPr>
        </p:nvSpPr>
        <p:spPr/>
        <p:txBody>
          <a:bodyPr/>
          <a:lstStyle/>
          <a:p>
            <a:r>
              <a:rPr lang="en-US" altLang="zh-CN" dirty="0"/>
              <a:t>The first task to create a cloth is to fill in the </a:t>
            </a:r>
            <a:r>
              <a:rPr lang="en-US" altLang="zh-CN" i="1" dirty="0" err="1"/>
              <a:t>PxClothMeshDesc</a:t>
            </a:r>
            <a:r>
              <a:rPr lang="en-US" altLang="zh-CN" dirty="0"/>
              <a:t> </a:t>
            </a:r>
            <a:r>
              <a:rPr lang="en-US" altLang="zh-CN" dirty="0" smtClean="0"/>
              <a:t>structure</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5" y="2139702"/>
            <a:ext cx="4100513"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18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Each particle is defined by its position in local coordinates and its inverse </a:t>
            </a:r>
            <a:r>
              <a:rPr lang="en-US" altLang="zh-CN" dirty="0" smtClean="0"/>
              <a:t>mass</a:t>
            </a:r>
          </a:p>
          <a:p>
            <a:pPr lvl="1"/>
            <a:r>
              <a:rPr lang="en-US" altLang="zh-CN" dirty="0" smtClean="0"/>
              <a:t> </a:t>
            </a:r>
            <a:r>
              <a:rPr lang="en-US" altLang="zh-CN" dirty="0"/>
              <a:t>Setting the inverse mass to zero indicates that the particle is not </a:t>
            </a:r>
            <a:r>
              <a:rPr lang="en-US" altLang="zh-CN" dirty="0" smtClean="0"/>
              <a:t>simulated</a:t>
            </a:r>
          </a:p>
          <a:p>
            <a:pPr lvl="1"/>
            <a:r>
              <a:rPr lang="en-US" altLang="zh-CN" dirty="0" smtClean="0"/>
              <a:t>Instead</a:t>
            </a:r>
            <a:r>
              <a:rPr lang="en-US" altLang="zh-CN" dirty="0"/>
              <a:t>, the particle is fixed in local space or </a:t>
            </a:r>
            <a:r>
              <a:rPr lang="en-US" altLang="zh-CN" dirty="0" err="1"/>
              <a:t>kinematically</a:t>
            </a:r>
            <a:r>
              <a:rPr lang="en-US" altLang="zh-CN" dirty="0"/>
              <a:t> constrained to user specified </a:t>
            </a:r>
            <a:r>
              <a:rPr lang="en-US" altLang="zh-CN" dirty="0" smtClean="0"/>
              <a:t>positions</a:t>
            </a:r>
          </a:p>
          <a:p>
            <a:pPr lvl="1"/>
            <a:r>
              <a:rPr lang="en-US" altLang="zh-CN" dirty="0" smtClean="0"/>
              <a:t>The </a:t>
            </a:r>
            <a:r>
              <a:rPr lang="en-US" altLang="zh-CN" dirty="0"/>
              <a:t>inverse mass of simulated particles can normally be set to any fixed positive value.</a:t>
            </a:r>
          </a:p>
          <a:p>
            <a:r>
              <a:rPr lang="en-US" altLang="zh-CN" dirty="0"/>
              <a:t>The </a:t>
            </a:r>
            <a:r>
              <a:rPr lang="en-US" altLang="zh-CN" i="1" dirty="0" err="1"/>
              <a:t>PxClothMeshDesc</a:t>
            </a:r>
            <a:r>
              <a:rPr lang="en-US" altLang="zh-CN" dirty="0"/>
              <a:t> structure allows positions and inverse masses stored in separate arrays or interleaved like in the code </a:t>
            </a:r>
            <a:r>
              <a:rPr lang="en-US" altLang="zh-CN" dirty="0" smtClean="0"/>
              <a:t>above</a:t>
            </a:r>
          </a:p>
          <a:p>
            <a:r>
              <a:rPr lang="en-US" altLang="zh-CN" dirty="0" smtClean="0"/>
              <a:t>The </a:t>
            </a:r>
            <a:r>
              <a:rPr lang="en-US" altLang="zh-CN" dirty="0"/>
              <a:t>mesh can consist of quads or triangles, or </a:t>
            </a:r>
            <a:r>
              <a:rPr lang="en-US" altLang="zh-CN" dirty="0" smtClean="0"/>
              <a:t>both</a:t>
            </a:r>
            <a:endParaRPr lang="zh-CN" altLang="en-US" dirty="0"/>
          </a:p>
        </p:txBody>
      </p:sp>
    </p:spTree>
    <p:extLst>
      <p:ext uri="{BB962C8B-B14F-4D97-AF65-F5344CB8AC3E}">
        <p14:creationId xmlns:p14="http://schemas.microsoft.com/office/powerpoint/2010/main" val="200448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Creating </a:t>
            </a:r>
            <a:r>
              <a:rPr lang="en-US" altLang="zh-CN" dirty="0" smtClean="0"/>
              <a:t>Fabric</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Given </a:t>
            </a:r>
            <a:r>
              <a:rPr lang="en-US" altLang="zh-CN" dirty="0"/>
              <a:t>the mesh descriptor, a call to </a:t>
            </a:r>
            <a:r>
              <a:rPr lang="en-US" altLang="zh-CN" dirty="0" err="1"/>
              <a:t>PxClothFabricCreate</a:t>
            </a:r>
            <a:r>
              <a:rPr lang="en-US" altLang="zh-CN" dirty="0"/>
              <a:t> in the extensions library wraps the generation of constraints and the creation of the </a:t>
            </a:r>
            <a:r>
              <a:rPr lang="en-US" altLang="zh-CN" dirty="0" err="1"/>
              <a:t>PxClothFabric</a:t>
            </a:r>
            <a:r>
              <a:rPr lang="en-US" altLang="zh-CN" dirty="0"/>
              <a:t> structure</a:t>
            </a:r>
            <a:r>
              <a:rPr lang="en-US" altLang="zh-CN" dirty="0" smtClean="0"/>
              <a:t>:</a:t>
            </a:r>
            <a:endParaRPr lang="en-US" altLang="zh-CN" dirty="0"/>
          </a:p>
          <a:p>
            <a:pPr lvl="1"/>
            <a:r>
              <a:rPr lang="en-US" altLang="zh-CN" dirty="0" err="1"/>
              <a:t>PxClothFabric</a:t>
            </a:r>
            <a:r>
              <a:rPr lang="en-US" altLang="zh-CN" dirty="0"/>
              <a:t>* fabric = </a:t>
            </a:r>
            <a:r>
              <a:rPr lang="en-US" altLang="zh-CN" dirty="0" err="1"/>
              <a:t>PxClothFabricCreate</a:t>
            </a:r>
            <a:r>
              <a:rPr lang="en-US" altLang="zh-CN" dirty="0"/>
              <a:t>(physics, </a:t>
            </a:r>
            <a:r>
              <a:rPr lang="en-US" altLang="zh-CN" dirty="0" err="1"/>
              <a:t>meshDesc</a:t>
            </a:r>
            <a:r>
              <a:rPr lang="en-US" altLang="zh-CN" dirty="0"/>
              <a:t>, PxVec3(0, -1, 0));</a:t>
            </a:r>
          </a:p>
          <a:p>
            <a:r>
              <a:rPr lang="en-US" altLang="zh-CN" dirty="0"/>
              <a:t>The third parameter indicates the direction of gravity, which is used as a hint to determine the direction of 'horizontal' or 'vertical' </a:t>
            </a:r>
            <a:r>
              <a:rPr lang="en-US" altLang="zh-CN" dirty="0" smtClean="0"/>
              <a:t>constraints</a:t>
            </a:r>
            <a:endParaRPr lang="en-US" altLang="zh-CN" dirty="0"/>
          </a:p>
          <a:p>
            <a:r>
              <a:rPr lang="en-US" altLang="zh-CN" dirty="0"/>
              <a:t>The </a:t>
            </a:r>
            <a:r>
              <a:rPr lang="en-US" altLang="zh-CN" dirty="0" err="1"/>
              <a:t>PxClothFabric</a:t>
            </a:r>
            <a:r>
              <a:rPr lang="en-US" altLang="zh-CN" dirty="0"/>
              <a:t> class describes internal solver data for a </a:t>
            </a:r>
            <a:r>
              <a:rPr lang="en-US" altLang="zh-CN" dirty="0" smtClean="0"/>
              <a:t>cloth</a:t>
            </a:r>
            <a:endParaRPr lang="en-US" altLang="zh-CN" dirty="0"/>
          </a:p>
          <a:p>
            <a:endParaRPr lang="zh-CN" altLang="en-US" dirty="0"/>
          </a:p>
        </p:txBody>
      </p:sp>
    </p:spTree>
    <p:extLst>
      <p:ext uri="{BB962C8B-B14F-4D97-AF65-F5344CB8AC3E}">
        <p14:creationId xmlns:p14="http://schemas.microsoft.com/office/powerpoint/2010/main" val="4147937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Creating </a:t>
            </a:r>
            <a:r>
              <a:rPr lang="en-US" altLang="zh-CN" dirty="0" smtClean="0"/>
              <a:t>Cloth</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 </a:t>
            </a:r>
            <a:r>
              <a:rPr lang="en-US" altLang="zh-CN" dirty="0" err="1"/>
              <a:t>PxCloth</a:t>
            </a:r>
            <a:r>
              <a:rPr lang="en-US" altLang="zh-CN" dirty="0"/>
              <a:t> object is created using a fabric instance and the initial particle configuration. </a:t>
            </a:r>
            <a:r>
              <a:rPr lang="en-US" altLang="zh-CN" dirty="0" smtClean="0"/>
              <a:t>the </a:t>
            </a:r>
            <a:r>
              <a:rPr lang="en-US" altLang="zh-CN" dirty="0"/>
              <a:t>cloth instance is simulated as part of a scene</a:t>
            </a:r>
            <a:r>
              <a:rPr lang="en-US" altLang="zh-CN" dirty="0" smtClean="0"/>
              <a:t>:</a:t>
            </a:r>
            <a:endParaRPr lang="en-US" altLang="zh-CN" dirty="0"/>
          </a:p>
          <a:p>
            <a:pPr lvl="1"/>
            <a:r>
              <a:rPr lang="en-US" altLang="zh-CN" dirty="0" err="1"/>
              <a:t>PxTransform</a:t>
            </a:r>
            <a:r>
              <a:rPr lang="en-US" altLang="zh-CN" dirty="0"/>
              <a:t> pose = </a:t>
            </a:r>
            <a:r>
              <a:rPr lang="en-US" altLang="zh-CN" dirty="0" err="1"/>
              <a:t>PxTransform</a:t>
            </a:r>
            <a:r>
              <a:rPr lang="en-US" altLang="zh-CN" dirty="0"/>
              <a:t>(1.0f);</a:t>
            </a:r>
          </a:p>
          <a:p>
            <a:pPr lvl="1"/>
            <a:r>
              <a:rPr lang="en-US" altLang="zh-CN" dirty="0" err="1"/>
              <a:t>PxCloth</a:t>
            </a:r>
            <a:r>
              <a:rPr lang="en-US" altLang="zh-CN" dirty="0"/>
              <a:t>* cloth = </a:t>
            </a:r>
            <a:r>
              <a:rPr lang="en-US" altLang="zh-CN" dirty="0" err="1"/>
              <a:t>physics.createCloth</a:t>
            </a:r>
            <a:r>
              <a:rPr lang="en-US" altLang="zh-CN" dirty="0"/>
              <a:t>(pose, fabric, vertices, </a:t>
            </a:r>
            <a:r>
              <a:rPr lang="en-US" altLang="zh-CN" dirty="0" err="1"/>
              <a:t>PxClothFlags</a:t>
            </a:r>
            <a:r>
              <a:rPr lang="en-US" altLang="zh-CN" dirty="0"/>
              <a:t>());</a:t>
            </a:r>
          </a:p>
          <a:p>
            <a:pPr lvl="1"/>
            <a:r>
              <a:rPr lang="en-US" altLang="zh-CN" dirty="0" err="1"/>
              <a:t>scene.addActor</a:t>
            </a:r>
            <a:r>
              <a:rPr lang="en-US" altLang="zh-CN" dirty="0"/>
              <a:t>(cloth);</a:t>
            </a:r>
          </a:p>
          <a:p>
            <a:endParaRPr lang="en-US" altLang="zh-CN" dirty="0"/>
          </a:p>
          <a:p>
            <a:endParaRPr lang="zh-CN" altLang="en-US" dirty="0"/>
          </a:p>
        </p:txBody>
      </p:sp>
    </p:spTree>
    <p:extLst>
      <p:ext uri="{BB962C8B-B14F-4D97-AF65-F5344CB8AC3E}">
        <p14:creationId xmlns:p14="http://schemas.microsoft.com/office/powerpoint/2010/main" val="313354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Simulation </a:t>
            </a:r>
            <a:r>
              <a:rPr lang="en-US" altLang="zh-CN" dirty="0" smtClean="0"/>
              <a:t>Overview</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For </a:t>
            </a:r>
            <a:r>
              <a:rPr lang="en-US" altLang="zh-CN" dirty="0"/>
              <a:t>one PhysX simulation frame, the cloth solver runs for multiple </a:t>
            </a:r>
            <a:r>
              <a:rPr lang="en-US" altLang="zh-CN" dirty="0" smtClean="0"/>
              <a:t>iterations</a:t>
            </a:r>
          </a:p>
          <a:p>
            <a:r>
              <a:rPr lang="en-US" altLang="zh-CN" dirty="0" smtClean="0"/>
              <a:t>The </a:t>
            </a:r>
            <a:r>
              <a:rPr lang="en-US" altLang="zh-CN" dirty="0"/>
              <a:t>number of iterations is determined by the solver frequency parameter and the simulation frame </a:t>
            </a:r>
            <a:r>
              <a:rPr lang="en-US" altLang="zh-CN" dirty="0" smtClean="0"/>
              <a:t>time</a:t>
            </a:r>
          </a:p>
          <a:p>
            <a:r>
              <a:rPr lang="en-US" altLang="zh-CN" dirty="0" smtClean="0"/>
              <a:t>Each </a:t>
            </a:r>
            <a:r>
              <a:rPr lang="en-US" altLang="zh-CN" dirty="0"/>
              <a:t>iteration integrates particle positions, solves constraints, and performs character and self-collision. Cloth inter-collision is performed once per-frame after all cloth instances in the scene have been stepped </a:t>
            </a:r>
            <a:r>
              <a:rPr lang="en-US" altLang="zh-CN" dirty="0" smtClean="0"/>
              <a:t>forward</a:t>
            </a:r>
          </a:p>
          <a:p>
            <a:r>
              <a:rPr lang="en-US" altLang="zh-CN" dirty="0" smtClean="0"/>
              <a:t>Local </a:t>
            </a:r>
            <a:r>
              <a:rPr lang="en-US" altLang="zh-CN" dirty="0"/>
              <a:t>frame, motion constraints and collision shapes are interpolated per iteration from the per-frame values specified by the </a:t>
            </a:r>
            <a:r>
              <a:rPr lang="en-US" altLang="zh-CN" dirty="0" smtClean="0"/>
              <a:t>user</a:t>
            </a:r>
            <a:endParaRPr lang="en-US" altLang="zh-CN" dirty="0"/>
          </a:p>
          <a:p>
            <a:endParaRPr lang="zh-CN" altLang="en-US" dirty="0"/>
          </a:p>
        </p:txBody>
      </p:sp>
    </p:spTree>
    <p:extLst>
      <p:ext uri="{BB962C8B-B14F-4D97-AF65-F5344CB8AC3E}">
        <p14:creationId xmlns:p14="http://schemas.microsoft.com/office/powerpoint/2010/main" val="2504114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Particle </a:t>
            </a:r>
            <a:r>
              <a:rPr lang="en-US" altLang="zh-CN" b="1" dirty="0" smtClean="0"/>
              <a:t>Integration</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A </a:t>
            </a:r>
            <a:r>
              <a:rPr lang="en-US" altLang="zh-CN" dirty="0"/>
              <a:t>particle state consists of the current position and the position before the last </a:t>
            </a:r>
            <a:r>
              <a:rPr lang="en-US" altLang="zh-CN" dirty="0" smtClean="0"/>
              <a:t>iteration</a:t>
            </a:r>
          </a:p>
          <a:p>
            <a:r>
              <a:rPr lang="en-US" altLang="zh-CN" dirty="0" smtClean="0"/>
              <a:t>The </a:t>
            </a:r>
            <a:r>
              <a:rPr lang="en-US" altLang="zh-CN" dirty="0"/>
              <a:t>size of time step is inversely proportional to the number of solver iterations:</a:t>
            </a:r>
          </a:p>
          <a:p>
            <a:pPr lvl="1"/>
            <a:r>
              <a:rPr lang="en-US" altLang="zh-CN" dirty="0" err="1"/>
              <a:t>cloth.setSolverFrequency</a:t>
            </a:r>
            <a:r>
              <a:rPr lang="en-US" altLang="zh-CN" dirty="0"/>
              <a:t>(240.0f); </a:t>
            </a:r>
          </a:p>
          <a:p>
            <a:r>
              <a:rPr lang="en-US" altLang="zh-CN" dirty="0" smtClean="0"/>
              <a:t>In </a:t>
            </a:r>
            <a:r>
              <a:rPr lang="en-US" altLang="zh-CN" dirty="0"/>
              <a:t>general, simulation will become more accurate if higher solver frequency value is used. However, simulation time grows roughly linearly with solver frequency. Typically this value is between 120 and 300</a:t>
            </a:r>
            <a:r>
              <a:rPr lang="en-US" altLang="zh-CN" dirty="0" smtClean="0"/>
              <a:t>.</a:t>
            </a:r>
            <a:endParaRPr lang="en-US" altLang="zh-CN" dirty="0"/>
          </a:p>
        </p:txBody>
      </p:sp>
    </p:spTree>
    <p:extLst>
      <p:ext uri="{BB962C8B-B14F-4D97-AF65-F5344CB8AC3E}">
        <p14:creationId xmlns:p14="http://schemas.microsoft.com/office/powerpoint/2010/main" val="2862818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3310</TotalTime>
  <Words>1498</Words>
  <Application>Microsoft Office PowerPoint</Application>
  <PresentationFormat>全屏显示(16:9)</PresentationFormat>
  <Paragraphs>98</Paragraphs>
  <Slides>25</Slides>
  <Notes>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凤舞九天</vt:lpstr>
      <vt:lpstr>布料</vt:lpstr>
      <vt:lpstr>PowerPoint 演示文稿</vt:lpstr>
      <vt:lpstr>Cloth Creation Overview</vt:lpstr>
      <vt:lpstr>Filling in PxClothMeshDesc</vt:lpstr>
      <vt:lpstr>PowerPoint 演示文稿</vt:lpstr>
      <vt:lpstr>Creating Fabric</vt:lpstr>
      <vt:lpstr>Creating Cloth</vt:lpstr>
      <vt:lpstr>Simulation Overview</vt:lpstr>
      <vt:lpstr>Particle Integration</vt:lpstr>
      <vt:lpstr>Distance Constraints</vt:lpstr>
      <vt:lpstr>PowerPoint 演示文稿</vt:lpstr>
      <vt:lpstr>PowerPoint 演示文稿</vt:lpstr>
      <vt:lpstr>PowerPoint 演示文稿</vt:lpstr>
      <vt:lpstr>Cloth Collision</vt:lpstr>
      <vt:lpstr>Creating Cloth Collision Data</vt:lpstr>
      <vt:lpstr>PowerPoint 演示文稿</vt:lpstr>
      <vt:lpstr>PowerPoint 演示文稿</vt:lpstr>
      <vt:lpstr>Continuous Collision Detection</vt:lpstr>
      <vt:lpstr>Virtual Particles</vt:lpstr>
      <vt:lpstr>example</vt:lpstr>
      <vt:lpstr>PowerPoint 演示文稿</vt:lpstr>
      <vt:lpstr>PowerPoint 演示文稿</vt:lpstr>
      <vt:lpstr>The code below shows an example of how to set up the virtual particles from a PxClothMeshDesc:</vt:lpstr>
      <vt:lpstr>Fricton and Mass Scaling</vt:lpstr>
      <vt:lpstr>Using GPU Cloth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布料</dc:title>
  <dc:creator>Han</dc:creator>
  <cp:lastModifiedBy>HL H</cp:lastModifiedBy>
  <cp:revision>69</cp:revision>
  <dcterms:created xsi:type="dcterms:W3CDTF">2012-11-13T02:51:41Z</dcterms:created>
  <dcterms:modified xsi:type="dcterms:W3CDTF">2017-11-02T02:49:02Z</dcterms:modified>
</cp:coreProperties>
</file>