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71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00" autoAdjust="0"/>
  </p:normalViewPr>
  <p:slideViewPr>
    <p:cSldViewPr>
      <p:cViewPr varScale="1">
        <p:scale>
          <a:sx n="119" d="100"/>
          <a:sy n="119" d="100"/>
        </p:scale>
        <p:origin x="-555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F58C9-ADDF-425A-8DFC-F4256588154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86D0A-BDF7-44C2-B8C7-4C75ED373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212B8-A5F4-4914-9FD8-0FE63EA609D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教学要点</a:t>
            </a:r>
          </a:p>
          <a:p>
            <a:r>
              <a:rPr lang="zh-CN" altLang="en-US" dirty="0" smtClean="0"/>
              <a:t>本章只简单介绍异常处理的基本思想和方法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只要求学生对异常处理有基本</a:t>
            </a:r>
          </a:p>
          <a:p>
            <a:r>
              <a:rPr lang="zh-CN" altLang="en-US" dirty="0" smtClean="0"/>
              <a:t>了解。</a:t>
            </a:r>
          </a:p>
          <a:p>
            <a:r>
              <a:rPr lang="zh-CN" altLang="en-US" dirty="0" smtClean="0"/>
              <a:t>在大型面向对象应用程序中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经常涉及异常处理。使用异常处理使得应用方案</a:t>
            </a:r>
          </a:p>
          <a:p>
            <a:r>
              <a:rPr lang="zh-CN" altLang="en-US" dirty="0" smtClean="0"/>
              <a:t>的设计更方便、具体。</a:t>
            </a:r>
          </a:p>
          <a:p>
            <a:r>
              <a:rPr lang="en-US" altLang="zh-CN" dirty="0" smtClean="0"/>
              <a:t>C ++ </a:t>
            </a:r>
            <a:r>
              <a:rPr lang="zh-CN" altLang="en-US" dirty="0" smtClean="0"/>
              <a:t>提供了一个非常好的异常处理方法。通过这种方法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被调函数可以告知调</a:t>
            </a:r>
          </a:p>
          <a:p>
            <a:r>
              <a:rPr lang="zh-CN" altLang="en-US" dirty="0" smtClean="0"/>
              <a:t>用函数有某种错误出现。</a:t>
            </a:r>
            <a:r>
              <a:rPr lang="en-US" altLang="zh-CN" dirty="0" smtClean="0"/>
              <a:t>C ++ </a:t>
            </a:r>
            <a:r>
              <a:rPr lang="zh-CN" altLang="en-US" dirty="0" smtClean="0"/>
              <a:t>中的异常处理可以涵盖对任何错误的处理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不论是内</a:t>
            </a:r>
          </a:p>
          <a:p>
            <a:r>
              <a:rPr lang="zh-CN" altLang="en-US" dirty="0" smtClean="0"/>
              <a:t>存分配失败还是程序运行过程中类型转换错误。异常处理提供了一种将控制和信息</a:t>
            </a:r>
          </a:p>
          <a:p>
            <a:r>
              <a:rPr lang="zh-CN" altLang="en-US" dirty="0" smtClean="0"/>
              <a:t>从错误发生点转移到异常处理点的方法。当一个函数中出现错误而它自身不能解决</a:t>
            </a:r>
          </a:p>
          <a:p>
            <a:r>
              <a:rPr lang="zh-CN" altLang="en-US" dirty="0" smtClean="0"/>
              <a:t>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这个函数可以抛出</a:t>
            </a:r>
            <a:r>
              <a:rPr lang="en-US" altLang="zh-CN" dirty="0" smtClean="0"/>
              <a:t>( throw ) </a:t>
            </a:r>
            <a:r>
              <a:rPr lang="zh-CN" altLang="en-US" dirty="0" smtClean="0"/>
              <a:t>一个异常</a:t>
            </a:r>
            <a:r>
              <a:rPr lang="en-US" altLang="zh-CN" dirty="0" smtClean="0"/>
              <a:t>, </a:t>
            </a:r>
            <a:r>
              <a:rPr lang="zh-CN" altLang="en-US" dirty="0" smtClean="0"/>
              <a:t>通知它的直接或间接调用者处理这个错</a:t>
            </a:r>
          </a:p>
          <a:p>
            <a:r>
              <a:rPr lang="zh-CN" altLang="en-US" dirty="0" smtClean="0"/>
              <a:t>误。一个函数可以通过捕获</a:t>
            </a:r>
            <a:r>
              <a:rPr lang="en-US" altLang="zh-CN" dirty="0" smtClean="0"/>
              <a:t>( catch )</a:t>
            </a:r>
            <a:r>
              <a:rPr lang="zh-CN" altLang="en-US" dirty="0" smtClean="0"/>
              <a:t>异常来表明它希望处理这种异常。</a:t>
            </a:r>
          </a:p>
          <a:p>
            <a:r>
              <a:rPr lang="en-US" altLang="zh-CN" dirty="0" smtClean="0"/>
              <a:t>C ++ 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个关键字来对异常进行处理。</a:t>
            </a:r>
          </a:p>
          <a:p>
            <a:r>
              <a:rPr lang="en-US" altLang="zh-CN" dirty="0" smtClean="0"/>
              <a:t>t </a:t>
            </a:r>
            <a:r>
              <a:rPr lang="en-US" altLang="zh-CN" dirty="0" err="1" smtClean="0"/>
              <a:t>ry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可能抛出异常的段程序必须以</a:t>
            </a:r>
            <a:r>
              <a:rPr lang="en-US" altLang="zh-CN" dirty="0" smtClean="0"/>
              <a:t>try </a:t>
            </a:r>
            <a:r>
              <a:rPr lang="zh-CN" altLang="en-US" dirty="0" smtClean="0"/>
              <a:t>开始。紧跟着</a:t>
            </a:r>
            <a:r>
              <a:rPr lang="en-US" altLang="zh-CN" dirty="0" smtClean="0"/>
              <a:t>try </a:t>
            </a:r>
            <a:r>
              <a:rPr lang="zh-CN" altLang="en-US" dirty="0" smtClean="0"/>
              <a:t>的是一段包含在花括</a:t>
            </a:r>
          </a:p>
          <a:p>
            <a:r>
              <a:rPr lang="zh-CN" altLang="en-US" dirty="0" smtClean="0"/>
              <a:t>号中的程序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这段程序有可能抛出异常。</a:t>
            </a:r>
          </a:p>
          <a:p>
            <a:r>
              <a:rPr lang="en-US" altLang="zh-CN" dirty="0" smtClean="0"/>
              <a:t>throw: </a:t>
            </a:r>
            <a:r>
              <a:rPr lang="zh-CN" altLang="en-US" dirty="0" smtClean="0"/>
              <a:t>异常要通过关键字</a:t>
            </a:r>
            <a:r>
              <a:rPr lang="en-US" altLang="zh-CN" dirty="0" smtClean="0"/>
              <a:t>throw </a:t>
            </a:r>
            <a:r>
              <a:rPr lang="zh-CN" altLang="en-US" dirty="0" smtClean="0"/>
              <a:t>来抛出。异常对象的类型决定了哪个</a:t>
            </a:r>
            <a:r>
              <a:rPr lang="en-US" altLang="zh-CN" dirty="0" smtClean="0"/>
              <a:t>ca </a:t>
            </a:r>
            <a:r>
              <a:rPr lang="en-US" altLang="zh-CN" dirty="0" err="1" smtClean="0"/>
              <a:t>tch</a:t>
            </a:r>
            <a:r>
              <a:rPr lang="en-US" altLang="zh-CN" dirty="0" smtClean="0"/>
              <a:t> </a:t>
            </a:r>
            <a:r>
              <a:rPr lang="zh-CN" altLang="en-US" dirty="0" smtClean="0"/>
              <a:t>语</a:t>
            </a:r>
          </a:p>
          <a:p>
            <a:r>
              <a:rPr lang="zh-CN" altLang="en-US" dirty="0" smtClean="0"/>
              <a:t>句可以捕获这一异常。</a:t>
            </a:r>
          </a:p>
          <a:p>
            <a:r>
              <a:rPr lang="en-US" altLang="zh-CN" dirty="0" smtClean="0"/>
              <a:t>catch: </a:t>
            </a:r>
            <a:r>
              <a:rPr lang="zh-CN" altLang="en-US" dirty="0" smtClean="0"/>
              <a:t>处理异常的程序必须以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开始。跟随在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后面的是一段包含在</a:t>
            </a:r>
          </a:p>
          <a:p>
            <a:r>
              <a:rPr lang="zh-CN" altLang="en-US" dirty="0" smtClean="0"/>
              <a:t>花括号中的程序。</a:t>
            </a:r>
          </a:p>
          <a:p>
            <a:r>
              <a:rPr lang="zh-CN" altLang="en-US" dirty="0" smtClean="0"/>
              <a:t>讲课学时</a:t>
            </a:r>
            <a:r>
              <a:rPr lang="en-US" altLang="zh-CN" dirty="0" smtClean="0"/>
              <a:t>: 1 </a:t>
            </a:r>
            <a:r>
              <a:rPr lang="zh-CN" altLang="en-US" smtClean="0"/>
              <a:t>学时。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4C995-783A-469C-88BC-F86232F09B1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C65B2-1DB0-49C2-9A0B-99E8B2B3476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45378-0789-4355-B68F-C971F108C95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D3EC7-9D0D-45CE-82CC-108A6B71EB1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E81AE-DA3B-4F90-9328-003CC5A56AA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1943100"/>
            <a:ext cx="8534400" cy="8001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zh-CN">
                <a:latin typeface="隶书" pitchFamily="49" charset="-122"/>
              </a:rPr>
              <a:t>第十二章 异常处理</a:t>
            </a:r>
            <a:endParaRPr lang="zh-CN" altLang="en-US">
              <a:latin typeface="隶书" pitchFamily="49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本章主要内容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01700">
              <a:lnSpc>
                <a:spcPct val="150000"/>
              </a:lnSpc>
            </a:pPr>
            <a:r>
              <a:rPr lang="zh-CN" altLang="en-US"/>
              <a:t>异常处理的基本思想</a:t>
            </a:r>
          </a:p>
          <a:p>
            <a:pPr marL="901700">
              <a:lnSpc>
                <a:spcPct val="150000"/>
              </a:lnSpc>
            </a:pPr>
            <a:r>
              <a:rPr lang="en-US" altLang="zh-CN"/>
              <a:t>C++</a:t>
            </a:r>
            <a:r>
              <a:rPr lang="zh-CN" altLang="en-US"/>
              <a:t>异常处理的实现</a:t>
            </a:r>
          </a:p>
          <a:p>
            <a:pPr marL="901700">
              <a:lnSpc>
                <a:spcPct val="150000"/>
              </a:lnSpc>
            </a:pPr>
            <a:r>
              <a:rPr lang="zh-CN" altLang="en-US"/>
              <a:t>异常处理中的构造与析构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4E2A9-17C8-4D72-9ED4-15AA4B9E772A}" type="slidenum">
              <a:rPr lang="en-US" altLang="zh-CN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1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异常处理的基本思想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0AD3-C70E-4389-91BE-658E387889CC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1981200" y="1428751"/>
            <a:ext cx="5105400" cy="3250406"/>
            <a:chOff x="1344" y="1296"/>
            <a:chExt cx="3216" cy="2730"/>
          </a:xfrm>
        </p:grpSpPr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1907" y="1714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/>
            <a:p>
              <a:pPr algn="ctr"/>
              <a:r>
                <a:rPr lang="zh-CN" altLang="en-US" sz="2200">
                  <a:latin typeface="宋体" pitchFamily="2" charset="-122"/>
                </a:rPr>
                <a:t>函数</a:t>
              </a:r>
              <a:r>
                <a:rPr lang="en-US" altLang="zh-CN" sz="2200">
                  <a:latin typeface="宋体" pitchFamily="2" charset="-122"/>
                </a:rPr>
                <a:t>f()</a:t>
              </a:r>
              <a:r>
                <a:rPr lang="zh-CN" altLang="en-US" sz="2200">
                  <a:latin typeface="宋体" pitchFamily="2" charset="-122"/>
                </a:rPr>
                <a:t>捕获并处理异常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1907" y="3686"/>
              <a:ext cx="2137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/>
            <a:p>
              <a:pPr algn="ctr"/>
              <a:r>
                <a:rPr lang="zh-CN" altLang="en-US" sz="2200">
                  <a:latin typeface="宋体" pitchFamily="2" charset="-122"/>
                </a:rPr>
                <a:t>函数</a:t>
              </a:r>
              <a:r>
                <a:rPr lang="en-US" altLang="zh-CN" sz="2200">
                  <a:latin typeface="宋体" pitchFamily="2" charset="-122"/>
                </a:rPr>
                <a:t>h()   </a:t>
              </a:r>
              <a:r>
                <a:rPr lang="zh-CN" altLang="en-US" sz="2200">
                  <a:latin typeface="宋体" pitchFamily="2" charset="-122"/>
                </a:rPr>
                <a:t>引发异常</a:t>
              </a: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1907" y="2993"/>
              <a:ext cx="2137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/>
            <a:lstStyle/>
            <a:p>
              <a:pPr algn="ctr"/>
              <a:r>
                <a:rPr lang="zh-CN" altLang="en-US" sz="2200">
                  <a:latin typeface="宋体" pitchFamily="2" charset="-122"/>
                </a:rPr>
                <a:t>函数</a:t>
              </a:r>
              <a:r>
                <a:rPr lang="en-US" altLang="zh-CN" sz="2200">
                  <a:latin typeface="宋体" pitchFamily="2" charset="-122"/>
                </a:rPr>
                <a:t>g()</a:t>
              </a:r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2313" y="140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2313" y="2113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2313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2312" y="3404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>
              <a:off x="3562" y="339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3562" y="2712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3562" y="2090"/>
              <a:ext cx="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562" y="142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 anchor="ctr"/>
            <a:lstStyle/>
            <a:p>
              <a:endParaRPr lang="zh-CN" altLang="en-US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2025" y="2336"/>
              <a:ext cx="185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/>
            <a:p>
              <a:pPr algn="ctr"/>
              <a:r>
                <a:rPr lang="en-US" altLang="zh-CN" sz="2200">
                  <a:latin typeface="Times New Roman"/>
                </a:rPr>
                <a:t>……</a:t>
              </a:r>
              <a:endParaRPr lang="en-US" altLang="zh-CN" sz="2200">
                <a:latin typeface="宋体" pitchFamily="2" charset="-122"/>
              </a:endParaRP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2486" y="1296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2200">
                  <a:latin typeface="宋体" pitchFamily="2" charset="-122"/>
                </a:rPr>
                <a:t>调用者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492" y="2430"/>
              <a:ext cx="106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2200">
                  <a:latin typeface="宋体" pitchFamily="2" charset="-122"/>
                </a:rPr>
                <a:t>异常传播方向</a:t>
              </a: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1344" y="2430"/>
              <a:ext cx="986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2200">
                  <a:latin typeface="宋体" pitchFamily="2" charset="-122"/>
                </a:rPr>
                <a:t>调用关系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异常处理的实现机制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52500" y="1428750"/>
            <a:ext cx="3543300" cy="30861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>
                <a:latin typeface="宋体" pitchFamily="2" charset="-122"/>
              </a:rPr>
              <a:t>抛掷异常的程序段</a:t>
            </a:r>
          </a:p>
          <a:p>
            <a:pPr lvl="1">
              <a:buFontTx/>
              <a:buNone/>
            </a:pPr>
            <a:endParaRPr lang="zh-CN" altLang="en-US">
              <a:latin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......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throw    </a:t>
            </a:r>
            <a:r>
              <a:rPr lang="zh-CN" altLang="en-US">
                <a:latin typeface="宋体" pitchFamily="2" charset="-122"/>
              </a:rPr>
              <a:t>表达式</a:t>
            </a:r>
            <a:r>
              <a:rPr lang="en-US" altLang="zh-CN">
                <a:latin typeface="宋体" pitchFamily="2" charset="-122"/>
              </a:rPr>
              <a:t>;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......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428750"/>
            <a:ext cx="4027488" cy="30861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>
                <a:latin typeface="宋体" pitchFamily="2" charset="-122"/>
              </a:rPr>
              <a:t>捕获并处理异常的程序段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try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   </a:t>
            </a:r>
            <a:r>
              <a:rPr lang="zh-CN" altLang="en-US">
                <a:latin typeface="宋体" pitchFamily="2" charset="-122"/>
              </a:rPr>
              <a:t>复合语句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catch</a:t>
            </a:r>
            <a:r>
              <a:rPr lang="zh-CN" altLang="en-US">
                <a:latin typeface="宋体" pitchFamily="2" charset="-122"/>
              </a:rPr>
              <a:t>（异常类型声明）</a:t>
            </a:r>
          </a:p>
          <a:p>
            <a:pPr lvl="1">
              <a:buFontTx/>
              <a:buNone/>
            </a:pPr>
            <a:r>
              <a:rPr lang="zh-CN" altLang="en-US">
                <a:latin typeface="宋体" pitchFamily="2" charset="-122"/>
              </a:rPr>
              <a:t>    复合语句</a:t>
            </a:r>
          </a:p>
          <a:p>
            <a:pPr lvl="1">
              <a:buFontTx/>
              <a:buNone/>
            </a:pPr>
            <a:r>
              <a:rPr lang="en-US" altLang="zh-CN">
                <a:latin typeface="宋体" pitchFamily="2" charset="-122"/>
              </a:rPr>
              <a:t>catch</a:t>
            </a:r>
            <a:r>
              <a:rPr lang="zh-CN" altLang="en-US">
                <a:latin typeface="宋体" pitchFamily="2" charset="-122"/>
              </a:rPr>
              <a:t>（异常类型声明）</a:t>
            </a:r>
          </a:p>
          <a:p>
            <a:pPr lvl="1">
              <a:buFontTx/>
              <a:buNone/>
            </a:pPr>
            <a:r>
              <a:rPr lang="zh-CN" altLang="en-US">
                <a:latin typeface="宋体" pitchFamily="2" charset="-122"/>
              </a:rPr>
              <a:t>    复合语句</a:t>
            </a:r>
          </a:p>
          <a:p>
            <a:pPr lvl="1">
              <a:buFontTx/>
              <a:buNone/>
            </a:pPr>
            <a:r>
              <a:rPr lang="zh-CN" altLang="en-US">
                <a:latin typeface="宋体" pitchFamily="2" charset="-122"/>
              </a:rPr>
              <a:t>    </a:t>
            </a:r>
            <a:r>
              <a:rPr lang="en-US" altLang="zh-CN">
                <a:latin typeface="宋体" pitchFamily="2" charset="-122"/>
              </a:rPr>
              <a:t>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865F9-239E-4249-B13A-E8515D313A3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4572000" y="1485900"/>
            <a:ext cx="0" cy="3314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800600" y="4572000"/>
            <a:ext cx="14478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异常处理的实现机制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329929"/>
            <a:ext cx="7920038" cy="356354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15000"/>
              </a:spcBef>
            </a:pPr>
            <a:r>
              <a:rPr lang="zh-CN" altLang="en-US" sz="2400">
                <a:latin typeface="宋体" pitchFamily="2" charset="-122"/>
              </a:rPr>
              <a:t>若有异常则通过</a:t>
            </a:r>
            <a:r>
              <a:rPr lang="en-US" altLang="zh-CN" sz="2400">
                <a:latin typeface="宋体" pitchFamily="2" charset="-122"/>
              </a:rPr>
              <a:t>throw</a:t>
            </a:r>
            <a:r>
              <a:rPr lang="zh-CN" altLang="en-US" sz="2400">
                <a:latin typeface="宋体" pitchFamily="2" charset="-122"/>
              </a:rPr>
              <a:t>操作创建一个异常对象并抛掷。</a:t>
            </a:r>
          </a:p>
          <a:p>
            <a:pPr>
              <a:spcBef>
                <a:spcPct val="15000"/>
              </a:spcBef>
            </a:pPr>
            <a:r>
              <a:rPr lang="zh-CN" altLang="en-US" sz="2400">
                <a:latin typeface="宋体" pitchFamily="2" charset="-122"/>
              </a:rPr>
              <a:t>将可能抛出异常的程序段嵌在</a:t>
            </a:r>
            <a:r>
              <a:rPr lang="en-US" altLang="zh-CN" sz="2400">
                <a:latin typeface="宋体" pitchFamily="2" charset="-122"/>
              </a:rPr>
              <a:t>try</a:t>
            </a:r>
            <a:r>
              <a:rPr lang="zh-CN" altLang="en-US" sz="2400">
                <a:latin typeface="宋体" pitchFamily="2" charset="-122"/>
              </a:rPr>
              <a:t>块之中。控制通过正常的顺序执行到达</a:t>
            </a:r>
            <a:r>
              <a:rPr lang="en-US" altLang="zh-CN" sz="2400">
                <a:latin typeface="宋体" pitchFamily="2" charset="-122"/>
              </a:rPr>
              <a:t>try</a:t>
            </a:r>
            <a:r>
              <a:rPr lang="zh-CN" altLang="en-US" sz="2400">
                <a:latin typeface="宋体" pitchFamily="2" charset="-122"/>
              </a:rPr>
              <a:t>语句，然后执行</a:t>
            </a:r>
            <a:r>
              <a:rPr lang="en-US" altLang="zh-CN" sz="2400">
                <a:latin typeface="宋体" pitchFamily="2" charset="-122"/>
              </a:rPr>
              <a:t>try</a:t>
            </a:r>
            <a:r>
              <a:rPr lang="zh-CN" altLang="en-US" sz="2400">
                <a:latin typeface="宋体" pitchFamily="2" charset="-122"/>
              </a:rPr>
              <a:t>块内的保护段。</a:t>
            </a:r>
          </a:p>
          <a:p>
            <a:pPr>
              <a:spcBef>
                <a:spcPct val="15000"/>
              </a:spcBef>
            </a:pPr>
            <a:r>
              <a:rPr lang="zh-CN" altLang="en-US" sz="2400">
                <a:latin typeface="宋体" pitchFamily="2" charset="-122"/>
              </a:rPr>
              <a:t>如果在保护段执行期间没有引起异常，那么跟在</a:t>
            </a:r>
            <a:r>
              <a:rPr lang="en-US" altLang="zh-CN" sz="2400">
                <a:latin typeface="宋体" pitchFamily="2" charset="-122"/>
              </a:rPr>
              <a:t>try</a:t>
            </a:r>
            <a:r>
              <a:rPr lang="zh-CN" altLang="en-US" sz="2400">
                <a:latin typeface="宋体" pitchFamily="2" charset="-122"/>
              </a:rPr>
              <a:t>块后的</a:t>
            </a:r>
            <a:r>
              <a:rPr lang="en-US" altLang="zh-CN" sz="2400">
                <a:latin typeface="宋体" pitchFamily="2" charset="-122"/>
              </a:rPr>
              <a:t>catch</a:t>
            </a:r>
            <a:r>
              <a:rPr lang="zh-CN" altLang="en-US" sz="2400">
                <a:latin typeface="宋体" pitchFamily="2" charset="-122"/>
              </a:rPr>
              <a:t>子句就不执行。程序从</a:t>
            </a:r>
            <a:r>
              <a:rPr lang="en-US" altLang="zh-CN" sz="2400">
                <a:latin typeface="宋体" pitchFamily="2" charset="-122"/>
              </a:rPr>
              <a:t>try</a:t>
            </a:r>
            <a:r>
              <a:rPr lang="zh-CN" altLang="en-US" sz="2400">
                <a:latin typeface="宋体" pitchFamily="2" charset="-122"/>
              </a:rPr>
              <a:t>块后跟随的最后一个</a:t>
            </a:r>
            <a:r>
              <a:rPr lang="en-US" altLang="zh-CN" sz="2400">
                <a:latin typeface="宋体" pitchFamily="2" charset="-122"/>
              </a:rPr>
              <a:t>catch</a:t>
            </a:r>
            <a:r>
              <a:rPr lang="zh-CN" altLang="en-US" sz="2400">
                <a:latin typeface="宋体" pitchFamily="2" charset="-122"/>
              </a:rPr>
              <a:t>子句后面的语句继续执行下去。</a:t>
            </a:r>
          </a:p>
          <a:p>
            <a:pPr>
              <a:spcBef>
                <a:spcPct val="15000"/>
              </a:spcBef>
            </a:pPr>
            <a:r>
              <a:rPr lang="en-US" altLang="zh-CN" sz="2400">
                <a:latin typeface="宋体" pitchFamily="2" charset="-122"/>
              </a:rPr>
              <a:t>catch</a:t>
            </a:r>
            <a:r>
              <a:rPr lang="zh-CN" altLang="en-US" sz="2400">
                <a:latin typeface="宋体" pitchFamily="2" charset="-122"/>
              </a:rPr>
              <a:t>子句按其在</a:t>
            </a:r>
            <a:r>
              <a:rPr lang="en-US" altLang="zh-CN" sz="2400">
                <a:latin typeface="宋体" pitchFamily="2" charset="-122"/>
              </a:rPr>
              <a:t>try</a:t>
            </a:r>
            <a:r>
              <a:rPr lang="zh-CN" altLang="en-US" sz="2400">
                <a:latin typeface="宋体" pitchFamily="2" charset="-122"/>
              </a:rPr>
              <a:t>块后出现的顺序被检查。匹配的</a:t>
            </a:r>
            <a:r>
              <a:rPr lang="en-US" altLang="zh-CN" sz="2400">
                <a:latin typeface="宋体" pitchFamily="2" charset="-122"/>
              </a:rPr>
              <a:t>catch</a:t>
            </a:r>
            <a:r>
              <a:rPr lang="zh-CN" altLang="en-US" sz="2400">
                <a:latin typeface="宋体" pitchFamily="2" charset="-122"/>
              </a:rPr>
              <a:t>子句将捕获并处理异常（或继续抛掷异常）。</a:t>
            </a:r>
          </a:p>
          <a:p>
            <a:pPr>
              <a:spcBef>
                <a:spcPct val="15000"/>
              </a:spcBef>
            </a:pPr>
            <a:r>
              <a:rPr lang="zh-CN" altLang="en-US" sz="2400">
                <a:latin typeface="宋体" pitchFamily="2" charset="-122"/>
              </a:rPr>
              <a:t>如果匹配的处理器未找到，则运行函数</a:t>
            </a:r>
            <a:r>
              <a:rPr lang="en-US" altLang="zh-CN" sz="2400">
                <a:latin typeface="宋体" pitchFamily="2" charset="-122"/>
              </a:rPr>
              <a:t>terminate</a:t>
            </a:r>
            <a:r>
              <a:rPr lang="zh-CN" altLang="en-US" sz="2400">
                <a:latin typeface="宋体" pitchFamily="2" charset="-122"/>
              </a:rPr>
              <a:t>将被自动调用，其缺省功能是调用</a:t>
            </a:r>
            <a:r>
              <a:rPr lang="en-US" altLang="zh-CN" sz="2400">
                <a:latin typeface="宋体" pitchFamily="2" charset="-122"/>
              </a:rPr>
              <a:t>abort</a:t>
            </a:r>
            <a:r>
              <a:rPr lang="zh-CN" altLang="en-US" sz="2400">
                <a:latin typeface="宋体" pitchFamily="2" charset="-122"/>
              </a:rPr>
              <a:t>终止程序。</a:t>
            </a:r>
          </a:p>
          <a:p>
            <a:pPr>
              <a:spcBef>
                <a:spcPct val="15000"/>
              </a:spcBef>
            </a:pPr>
            <a:endParaRPr lang="en-US" altLang="zh-CN" sz="2400">
              <a:latin typeface="宋体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5642-7318-4348-A427-AF5FDBD4575C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9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12-1</a:t>
            </a:r>
            <a:r>
              <a:rPr lang="zh-CN" altLang="en-US"/>
              <a:t>处理除零异常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28750"/>
            <a:ext cx="7239000" cy="35194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#include &lt;</a:t>
            </a:r>
            <a:r>
              <a:rPr lang="en-US" altLang="zh-CN" sz="2000" dirty="0" err="1">
                <a:latin typeface="宋体" pitchFamily="2" charset="-122"/>
              </a:rPr>
              <a:t>iostream</a:t>
            </a:r>
            <a:r>
              <a:rPr lang="en-US" altLang="zh-CN" sz="2000" dirty="0">
                <a:latin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using namespace </a:t>
            </a:r>
            <a:r>
              <a:rPr lang="en-US" altLang="zh-CN" sz="2000" dirty="0" err="1">
                <a:latin typeface="宋体" pitchFamily="2" charset="-122"/>
              </a:rPr>
              <a:t>std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double division(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a, 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b)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if( b == 0 )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   throw "Division by zero condition!";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}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return (a/b);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main ()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x = 50;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y = 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double z = 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try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  z = division(x, y);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  </a:t>
            </a:r>
            <a:r>
              <a:rPr lang="en-US" altLang="zh-CN" sz="2000" dirty="0" err="1">
                <a:latin typeface="宋体" pitchFamily="2" charset="-122"/>
              </a:rPr>
              <a:t>cout</a:t>
            </a:r>
            <a:r>
              <a:rPr lang="en-US" altLang="zh-CN" sz="2000" dirty="0">
                <a:latin typeface="宋体" pitchFamily="2" charset="-122"/>
              </a:rPr>
              <a:t> &lt;&lt; z &lt;&lt; </a:t>
            </a:r>
            <a:r>
              <a:rPr lang="en-US" altLang="zh-CN" sz="2000" dirty="0" err="1">
                <a:latin typeface="宋体" pitchFamily="2" charset="-122"/>
              </a:rPr>
              <a:t>endl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}catch (</a:t>
            </a:r>
            <a:r>
              <a:rPr lang="en-US" altLang="zh-CN" sz="2000" dirty="0" err="1">
                <a:latin typeface="宋体" pitchFamily="2" charset="-122"/>
              </a:rPr>
              <a:t>const</a:t>
            </a:r>
            <a:r>
              <a:rPr lang="en-US" altLang="zh-CN" sz="2000" dirty="0">
                <a:latin typeface="宋体" pitchFamily="2" charset="-122"/>
              </a:rPr>
              <a:t> char* </a:t>
            </a:r>
            <a:r>
              <a:rPr lang="en-US" altLang="zh-CN" sz="2000" dirty="0" err="1">
                <a:latin typeface="宋体" pitchFamily="2" charset="-122"/>
              </a:rPr>
              <a:t>msg</a:t>
            </a:r>
            <a:r>
              <a:rPr lang="en-US" altLang="zh-CN" sz="2000" dirty="0">
                <a:latin typeface="宋体" pitchFamily="2" charset="-122"/>
              </a:rPr>
              <a:t>)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  </a:t>
            </a:r>
            <a:r>
              <a:rPr lang="en-US" altLang="zh-CN" sz="2000" dirty="0" err="1">
                <a:latin typeface="宋体" pitchFamily="2" charset="-122"/>
              </a:rPr>
              <a:t>cerr</a:t>
            </a:r>
            <a:r>
              <a:rPr lang="en-US" altLang="zh-CN" sz="2000" dirty="0">
                <a:latin typeface="宋体" pitchFamily="2" charset="-122"/>
              </a:rPr>
              <a:t> &lt;&lt; </a:t>
            </a:r>
            <a:r>
              <a:rPr lang="en-US" altLang="zh-CN" sz="2000" dirty="0" err="1">
                <a:latin typeface="宋体" pitchFamily="2" charset="-122"/>
              </a:rPr>
              <a:t>msg</a:t>
            </a:r>
            <a:r>
              <a:rPr lang="en-US" altLang="zh-CN" sz="2000" dirty="0">
                <a:latin typeface="宋体" pitchFamily="2" charset="-122"/>
              </a:rPr>
              <a:t> &lt;&lt; </a:t>
            </a:r>
            <a:r>
              <a:rPr lang="en-US" altLang="zh-CN" sz="2000" dirty="0" err="1">
                <a:latin typeface="宋体" pitchFamily="2" charset="-122"/>
              </a:rPr>
              <a:t>endl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}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return 0;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}</a:t>
            </a:r>
            <a:endParaRPr lang="en-US" altLang="zh-CN" sz="2000" dirty="0">
              <a:latin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3F52-C597-4BB1-BC47-2BF92B7CBDBF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2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86000" y="169458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try {</a:t>
            </a:r>
          </a:p>
          <a:p>
            <a:r>
              <a:rPr lang="en-US" altLang="zh-CN" dirty="0"/>
              <a:t>  // code here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catch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param</a:t>
            </a:r>
            <a:r>
              <a:rPr lang="en-US" altLang="zh-CN" dirty="0"/>
              <a:t>) { 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int</a:t>
            </a:r>
            <a:r>
              <a:rPr lang="en-US" altLang="zh-CN" dirty="0"/>
              <a:t> exception"; }</a:t>
            </a:r>
          </a:p>
          <a:p>
            <a:r>
              <a:rPr lang="en-US" altLang="zh-CN" dirty="0"/>
              <a:t>catch (char </a:t>
            </a:r>
            <a:r>
              <a:rPr lang="en-US" altLang="zh-CN" dirty="0" err="1"/>
              <a:t>param</a:t>
            </a:r>
            <a:r>
              <a:rPr lang="en-US" altLang="zh-CN" dirty="0"/>
              <a:t>) { </a:t>
            </a:r>
            <a:r>
              <a:rPr lang="en-US" altLang="zh-CN" dirty="0" err="1"/>
              <a:t>cout</a:t>
            </a:r>
            <a:r>
              <a:rPr lang="en-US" altLang="zh-CN" dirty="0"/>
              <a:t> &lt;&lt; "char exception"; }</a:t>
            </a:r>
          </a:p>
          <a:p>
            <a:r>
              <a:rPr lang="en-US" altLang="zh-CN" dirty="0"/>
              <a:t>catch (...) { </a:t>
            </a:r>
            <a:r>
              <a:rPr lang="en-US" altLang="zh-CN" dirty="0" err="1"/>
              <a:t>cout</a:t>
            </a:r>
            <a:r>
              <a:rPr lang="en-US" altLang="zh-CN" dirty="0"/>
              <a:t> &lt;&lt; "default exception";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0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Standard </a:t>
            </a:r>
            <a:r>
              <a:rPr lang="en-US" altLang="zh-CN" b="1" dirty="0" smtClean="0">
                <a:effectLst/>
              </a:rPr>
              <a:t>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8555" y="771550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&lt;exception&gt;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myexception</a:t>
            </a:r>
            <a:r>
              <a:rPr lang="en-US" altLang="zh-CN" dirty="0"/>
              <a:t>: public </a:t>
            </a:r>
            <a:r>
              <a:rPr lang="en-US" altLang="zh-CN" dirty="0" smtClean="0"/>
              <a:t>exception{</a:t>
            </a:r>
            <a:endParaRPr lang="en-US" altLang="zh-CN" dirty="0"/>
          </a:p>
          <a:p>
            <a:r>
              <a:rPr lang="en-US" altLang="zh-CN" dirty="0"/>
              <a:t>  virtual </a:t>
            </a:r>
            <a:r>
              <a:rPr lang="en-US" altLang="zh-CN" dirty="0" err="1"/>
              <a:t>const</a:t>
            </a:r>
            <a:r>
              <a:rPr lang="en-US" altLang="zh-CN" dirty="0"/>
              <a:t> char* what() </a:t>
            </a:r>
            <a:r>
              <a:rPr lang="en-US" altLang="zh-CN" dirty="0" err="1"/>
              <a:t>const</a:t>
            </a:r>
            <a:r>
              <a:rPr lang="en-US" altLang="zh-CN" dirty="0"/>
              <a:t> throw</a:t>
            </a:r>
            <a:r>
              <a:rPr lang="en-US" altLang="zh-CN" dirty="0" smtClean="0"/>
              <a:t>()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return "My exception happened";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myex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 ()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try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throw </a:t>
            </a:r>
            <a:r>
              <a:rPr lang="en-US" altLang="zh-CN" dirty="0" err="1"/>
              <a:t>myex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catch (exception&amp; e</a:t>
            </a:r>
            <a:r>
              <a:rPr lang="en-US" altLang="zh-CN" dirty="0" smtClean="0"/>
              <a:t>)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e.what</a:t>
            </a:r>
            <a:r>
              <a:rPr lang="en-US" altLang="zh-CN" dirty="0"/>
              <a:t>() &lt;&lt; '\n';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53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171093"/>
            <a:ext cx="61024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en-US" altLang="zh-CN" dirty="0" err="1"/>
              <a:t>bad_alloc</a:t>
            </a:r>
            <a:r>
              <a:rPr lang="en-US" altLang="zh-CN" dirty="0"/>
              <a:t> standard exception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&lt;exception&gt;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 () {</a:t>
            </a:r>
          </a:p>
          <a:p>
            <a:r>
              <a:rPr lang="en-US" altLang="zh-CN" dirty="0"/>
              <a:t>  try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myarray</a:t>
            </a:r>
            <a:r>
              <a:rPr lang="en-US" altLang="zh-CN" dirty="0"/>
              <a:t>= new </a:t>
            </a:r>
            <a:r>
              <a:rPr lang="en-US" altLang="zh-CN" dirty="0" err="1"/>
              <a:t>int</a:t>
            </a:r>
            <a:r>
              <a:rPr lang="en-US" altLang="zh-CN" dirty="0"/>
              <a:t>[1000];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catch (exception&amp; e)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"Standard exception: " &lt;&lt; </a:t>
            </a:r>
            <a:r>
              <a:rPr lang="en-US" altLang="zh-CN" dirty="0" err="1"/>
              <a:t>e.what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116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77</TotalTime>
  <Words>841</Words>
  <Application>Microsoft Office PowerPoint</Application>
  <PresentationFormat>全屏显示(16:9)</PresentationFormat>
  <Paragraphs>131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凤舞九天</vt:lpstr>
      <vt:lpstr>第十二章 异常处理</vt:lpstr>
      <vt:lpstr>本章主要内容</vt:lpstr>
      <vt:lpstr>异常处理的基本思想</vt:lpstr>
      <vt:lpstr>异常处理的实现机制</vt:lpstr>
      <vt:lpstr>异常处理的实现机制</vt:lpstr>
      <vt:lpstr>例12-1处理除零异常</vt:lpstr>
      <vt:lpstr>PowerPoint 演示文稿</vt:lpstr>
      <vt:lpstr>Standard exceptions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异常处理</dc:title>
  <dc:creator>HL H</dc:creator>
  <cp:lastModifiedBy>HL H</cp:lastModifiedBy>
  <cp:revision>8</cp:revision>
  <dcterms:created xsi:type="dcterms:W3CDTF">2017-09-05T07:13:45Z</dcterms:created>
  <dcterms:modified xsi:type="dcterms:W3CDTF">2017-12-11T02:57:46Z</dcterms:modified>
</cp:coreProperties>
</file>