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345"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C53F8-2D3C-4D7B-9F70-B1A26395D822}" type="datetimeFigureOut">
              <a:rPr lang="zh-CN" altLang="en-US" smtClean="0"/>
              <a:t>2017/11/5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6C4698-C185-40C9-9A20-F883307017D5}" type="slidenum">
              <a:rPr lang="zh-CN" altLang="en-US" smtClean="0"/>
              <a:t>‹#›</a:t>
            </a:fld>
            <a:endParaRPr lang="zh-CN" altLang="en-US"/>
          </a:p>
        </p:txBody>
      </p:sp>
    </p:spTree>
    <p:extLst>
      <p:ext uri="{BB962C8B-B14F-4D97-AF65-F5344CB8AC3E}">
        <p14:creationId xmlns:p14="http://schemas.microsoft.com/office/powerpoint/2010/main" val="3238123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E56CD-9FC0-4324-BD8A-7C24B4FC0C1E}" type="slidenum">
              <a:rPr lang="en-US" altLang="zh-CN"/>
              <a:pPr/>
              <a:t>1</a:t>
            </a:fld>
            <a:endParaRPr lang="en-US" altLang="zh-CN"/>
          </a:p>
        </p:txBody>
      </p:sp>
      <p:sp>
        <p:nvSpPr>
          <p:cNvPr id="182274" name="Rectangle 2"/>
          <p:cNvSpPr>
            <a:spLocks noGrp="1" noRot="1" noChangeAspect="1" noChangeArrowheads="1" noTextEdit="1"/>
          </p:cNvSpPr>
          <p:nvPr>
            <p:ph type="sldImg"/>
          </p:nvPr>
        </p:nvSpPr>
        <p:spPr>
          <a:xfrm>
            <a:off x="381000" y="685800"/>
            <a:ext cx="6096000" cy="3429000"/>
          </a:xfrm>
          <a:ln/>
        </p:spPr>
      </p:sp>
      <p:sp>
        <p:nvSpPr>
          <p:cNvPr id="182275" name="Rectangle 3"/>
          <p:cNvSpPr>
            <a:spLocks noGrp="1" noChangeArrowheads="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教学要点</a:t>
            </a:r>
          </a:p>
          <a:p>
            <a:r>
              <a:rPr lang="zh-CN" altLang="en-US" sz="1200" b="0" i="0" u="none" strike="noStrike" kern="1200" baseline="0" dirty="0" smtClean="0">
                <a:solidFill>
                  <a:schemeClr val="tx1"/>
                </a:solidFill>
                <a:latin typeface="+mn-lt"/>
                <a:ea typeface="+mn-ea"/>
                <a:cs typeface="+mn-cs"/>
              </a:rPr>
              <a:t>本章介绍类的继承关系。与类的组合关系相似</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类的继承也是为了代码重用。</a:t>
            </a:r>
          </a:p>
          <a:p>
            <a:r>
              <a:rPr lang="zh-CN" altLang="en-US" sz="1200" b="0" i="0" u="none" strike="noStrike" kern="1200" baseline="0" dirty="0" smtClean="0">
                <a:solidFill>
                  <a:schemeClr val="tx1"/>
                </a:solidFill>
                <a:latin typeface="+mn-lt"/>
                <a:ea typeface="+mn-ea"/>
                <a:cs typeface="+mn-cs"/>
              </a:rPr>
              <a:t>为了使初学者能够比较容易地理解继承与派生的概念</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所以应该从学生们比较</a:t>
            </a:r>
          </a:p>
          <a:p>
            <a:r>
              <a:rPr lang="zh-CN" altLang="en-US" sz="1200" b="0" i="0" u="none" strike="noStrike" kern="1200" baseline="0" dirty="0" smtClean="0">
                <a:solidFill>
                  <a:schemeClr val="tx1"/>
                </a:solidFill>
                <a:latin typeface="+mn-lt"/>
                <a:ea typeface="+mn-ea"/>
                <a:cs typeface="+mn-cs"/>
              </a:rPr>
              <a:t>熟悉的现实问题入手</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举例说明现实世界中存在的大量继承关系</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进而说明程序的目</a:t>
            </a:r>
          </a:p>
          <a:p>
            <a:r>
              <a:rPr lang="zh-CN" altLang="en-US" sz="1200" b="0" i="0" u="none" strike="noStrike" kern="1200" baseline="0" dirty="0" smtClean="0">
                <a:solidFill>
                  <a:schemeClr val="tx1"/>
                </a:solidFill>
                <a:latin typeface="+mn-lt"/>
                <a:ea typeface="+mn-ea"/>
                <a:cs typeface="+mn-cs"/>
              </a:rPr>
              <a:t>的是描述现实问题及其解决方案</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当然程序中也要能够如实描述继承关系。这样学</a:t>
            </a:r>
          </a:p>
          <a:p>
            <a:r>
              <a:rPr lang="zh-CN" altLang="en-US" sz="1200" b="0" i="0" u="none" strike="noStrike" kern="1200" baseline="0" dirty="0" smtClean="0">
                <a:solidFill>
                  <a:schemeClr val="tx1"/>
                </a:solidFill>
                <a:latin typeface="+mn-lt"/>
                <a:ea typeface="+mn-ea"/>
                <a:cs typeface="+mn-cs"/>
              </a:rPr>
              <a:t>生接受起来就比较自然。构造派生类对象时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构造函数的调用次序及基类构造函数</a:t>
            </a:r>
          </a:p>
          <a:p>
            <a:r>
              <a:rPr lang="zh-CN" altLang="en-US" sz="1200" b="0" i="0" u="none" strike="noStrike" kern="1200" baseline="0" dirty="0" smtClean="0">
                <a:solidFill>
                  <a:schemeClr val="tx1"/>
                </a:solidFill>
                <a:latin typeface="+mn-lt"/>
                <a:ea typeface="+mn-ea"/>
                <a:cs typeface="+mn-cs"/>
              </a:rPr>
              <a:t>的参数的传递是难点。讲解虚基类时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应首先讲清二义性和冗余问题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使学生认识到</a:t>
            </a:r>
          </a:p>
          <a:p>
            <a:r>
              <a:rPr lang="zh-CN" altLang="en-US" sz="1200" b="0" i="0" u="none" strike="noStrike" kern="1200" baseline="0" dirty="0" smtClean="0">
                <a:solidFill>
                  <a:schemeClr val="tx1"/>
                </a:solidFill>
                <a:latin typeface="+mn-lt"/>
                <a:ea typeface="+mn-ea"/>
                <a:cs typeface="+mn-cs"/>
              </a:rPr>
              <a:t>使用虚基类的必要性。</a:t>
            </a:r>
          </a:p>
          <a:p>
            <a:r>
              <a:rPr lang="zh-CN" altLang="en-US" sz="1200" b="0" i="0" u="none" strike="noStrike" kern="1200" baseline="0" dirty="0" smtClean="0">
                <a:solidFill>
                  <a:schemeClr val="tx1"/>
                </a:solidFill>
                <a:latin typeface="+mn-lt"/>
                <a:ea typeface="+mn-ea"/>
                <a:cs typeface="+mn-cs"/>
              </a:rPr>
              <a:t>在使用继承关系的时候</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从基类继承的成员的访问控制属性需要特别注意</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初学</a:t>
            </a:r>
          </a:p>
          <a:p>
            <a:r>
              <a:rPr lang="zh-CN" altLang="en-US" sz="1200" b="0" i="0" u="none" strike="noStrike" kern="1200" baseline="0" dirty="0" smtClean="0">
                <a:solidFill>
                  <a:schemeClr val="tx1"/>
                </a:solidFill>
                <a:latin typeface="+mn-lt"/>
                <a:ea typeface="+mn-ea"/>
                <a:cs typeface="+mn-cs"/>
              </a:rPr>
              <a:t>者不太容易记住。首先要讲解从基类继承的成员的访问控制属性受两方面因素影</a:t>
            </a:r>
          </a:p>
          <a:p>
            <a:r>
              <a:rPr lang="zh-CN" altLang="en-US" sz="1200" b="0" i="0" u="none" strike="noStrike" kern="1200" baseline="0" dirty="0" smtClean="0">
                <a:solidFill>
                  <a:schemeClr val="tx1"/>
                </a:solidFill>
                <a:latin typeface="+mn-lt"/>
                <a:ea typeface="+mn-ea"/>
                <a:cs typeface="+mn-cs"/>
              </a:rPr>
              <a:t>响</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一是成员在基类中原来声明的访问控制属性</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二是继承方式。</a:t>
            </a:r>
          </a:p>
          <a:p>
            <a:r>
              <a:rPr lang="zh-CN" altLang="en-US" sz="1200" b="0" i="0" u="none" strike="noStrike" kern="1200" baseline="0" dirty="0" smtClean="0">
                <a:solidFill>
                  <a:schemeClr val="tx1"/>
                </a:solidFill>
                <a:latin typeface="+mn-lt"/>
                <a:ea typeface="+mn-ea"/>
                <a:cs typeface="+mn-cs"/>
              </a:rPr>
              <a:t>另外</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要解释分别在什么情况下使用公有继承、保护继承和私有继承。简单来</a:t>
            </a:r>
          </a:p>
          <a:p>
            <a:r>
              <a:rPr lang="zh-CN" altLang="en-US" sz="1200" b="0" i="0" u="none" strike="noStrike" kern="1200" baseline="0" dirty="0" smtClean="0">
                <a:solidFill>
                  <a:schemeClr val="tx1"/>
                </a:solidFill>
                <a:latin typeface="+mn-lt"/>
                <a:ea typeface="+mn-ea"/>
                <a:cs typeface="+mn-cs"/>
              </a:rPr>
              <a:t>说</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如果希望基类的成员被继承过来以后与派生类的成员一样</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就用公有继承。如果</a:t>
            </a:r>
          </a:p>
          <a:p>
            <a:r>
              <a:rPr lang="zh-CN" altLang="en-US" sz="1200" b="0" i="0" u="none" strike="noStrike" kern="1200" baseline="0" dirty="0" smtClean="0">
                <a:solidFill>
                  <a:schemeClr val="tx1"/>
                </a:solidFill>
                <a:latin typeface="+mn-lt"/>
                <a:ea typeface="+mn-ea"/>
                <a:cs typeface="+mn-cs"/>
              </a:rPr>
              <a:t>只希望派生类的成员及其子类能方便地访问从基类继承的成员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不希望类外的函数</a:t>
            </a:r>
          </a:p>
          <a:p>
            <a:r>
              <a:rPr lang="zh-CN" altLang="en-US" sz="1200" b="0" i="0" u="none" strike="noStrike" kern="1200" baseline="0" dirty="0" smtClean="0">
                <a:solidFill>
                  <a:schemeClr val="tx1"/>
                </a:solidFill>
                <a:latin typeface="+mn-lt"/>
                <a:ea typeface="+mn-ea"/>
                <a:cs typeface="+mn-cs"/>
              </a:rPr>
              <a:t>访问这些成员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可以用保护继承。如果希望基类的成员被继承以后都变成私有的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就</a:t>
            </a:r>
          </a:p>
          <a:p>
            <a:r>
              <a:rPr lang="zh-CN" altLang="en-US" sz="1200" b="0" i="0" u="none" strike="noStrike" kern="1200" baseline="0" dirty="0" smtClean="0">
                <a:solidFill>
                  <a:schemeClr val="tx1"/>
                </a:solidFill>
                <a:latin typeface="+mn-lt"/>
                <a:ea typeface="+mn-ea"/>
                <a:cs typeface="+mn-cs"/>
              </a:rPr>
              <a:t>用私有继承。无论用哪种继承方式</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基类的私有成员被继承以后都不能被直接访问。</a:t>
            </a:r>
          </a:p>
          <a:p>
            <a:r>
              <a:rPr lang="zh-CN" altLang="en-US" sz="1200" b="0" i="0" u="none" strike="noStrike" kern="1200" baseline="0" dirty="0" smtClean="0">
                <a:solidFill>
                  <a:schemeClr val="tx1"/>
                </a:solidFill>
                <a:latin typeface="+mn-lt"/>
                <a:ea typeface="+mn-ea"/>
                <a:cs typeface="+mn-cs"/>
              </a:rPr>
              <a:t>比较简单的问题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这样选择就可以了</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对于复杂系统的开发</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需要有更多的考虑</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那是</a:t>
            </a:r>
          </a:p>
          <a:p>
            <a:r>
              <a:rPr lang="zh-CN" altLang="en-US" sz="1200" b="0" i="0" u="none" strike="noStrike" kern="1200" baseline="0" dirty="0" smtClean="0">
                <a:solidFill>
                  <a:schemeClr val="tx1"/>
                </a:solidFill>
                <a:latin typeface="+mn-lt"/>
                <a:ea typeface="+mn-ea"/>
                <a:cs typeface="+mn-cs"/>
              </a:rPr>
              <a:t>系统设计的任务。</a:t>
            </a:r>
          </a:p>
          <a:p>
            <a:r>
              <a:rPr lang="zh-CN" altLang="en-US" sz="1200" b="0" i="0" u="none" strike="noStrike" kern="1200" baseline="0" dirty="0" smtClean="0">
                <a:solidFill>
                  <a:schemeClr val="tx1"/>
                </a:solidFill>
                <a:latin typeface="+mn-lt"/>
                <a:ea typeface="+mn-ea"/>
                <a:cs typeface="+mn-cs"/>
              </a:rPr>
              <a:t>运用继承关系时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构造函数和析构函数的特性也是一个重要方面。注意</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基类的</a:t>
            </a:r>
          </a:p>
          <a:p>
            <a:r>
              <a:rPr lang="zh-CN" altLang="en-US" sz="1200" b="0" i="0" u="none" strike="noStrike" kern="1200" baseline="0" dirty="0" smtClean="0">
                <a:solidFill>
                  <a:schemeClr val="tx1"/>
                </a:solidFill>
                <a:latin typeface="+mn-lt"/>
                <a:ea typeface="+mn-ea"/>
                <a:cs typeface="+mn-cs"/>
              </a:rPr>
              <a:t>构造函数和析构函数都不被继承</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但是在建立派生类对象时基类的构造函数会首先</a:t>
            </a:r>
          </a:p>
          <a:p>
            <a:r>
              <a:rPr lang="zh-CN" altLang="en-US" sz="1200" b="0" i="0" u="none" strike="noStrike" kern="1200" baseline="0" dirty="0" smtClean="0">
                <a:solidFill>
                  <a:schemeClr val="tx1"/>
                </a:solidFill>
                <a:latin typeface="+mn-lt"/>
                <a:ea typeface="+mn-ea"/>
                <a:cs typeface="+mn-cs"/>
              </a:rPr>
              <a:t>被自动调用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派生类对象消亡时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最后会自动调用基类的析构函数。派生类的构造函</a:t>
            </a:r>
          </a:p>
          <a:p>
            <a:r>
              <a:rPr lang="zh-CN" altLang="en-US" sz="1200" b="0" i="0" u="none" strike="noStrike" kern="1200" baseline="0" dirty="0" smtClean="0">
                <a:solidFill>
                  <a:schemeClr val="tx1"/>
                </a:solidFill>
                <a:latin typeface="+mn-lt"/>
                <a:ea typeface="+mn-ea"/>
                <a:cs typeface="+mn-cs"/>
              </a:rPr>
              <a:t>数要负责为基类的构造函数传递参数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否则基类的默认构造函数会自动被调用。当</a:t>
            </a:r>
          </a:p>
          <a:p>
            <a:r>
              <a:rPr lang="zh-CN" altLang="en-US" sz="1200" b="0" i="0" u="none" strike="noStrike" kern="1200" baseline="0" dirty="0" smtClean="0">
                <a:solidFill>
                  <a:schemeClr val="tx1"/>
                </a:solidFill>
                <a:latin typeface="+mn-lt"/>
                <a:ea typeface="+mn-ea"/>
                <a:cs typeface="+mn-cs"/>
              </a:rPr>
              <a:t>同时继承多个基类且有对象成员时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要清楚构造函数的调用次序是先调用基类的构</a:t>
            </a:r>
          </a:p>
          <a:p>
            <a:r>
              <a:rPr lang="zh-CN" altLang="en-US" sz="1200" b="0" i="0" u="none" strike="noStrike" kern="1200" baseline="0" dirty="0" smtClean="0">
                <a:solidFill>
                  <a:schemeClr val="tx1"/>
                </a:solidFill>
                <a:latin typeface="+mn-lt"/>
                <a:ea typeface="+mn-ea"/>
                <a:cs typeface="+mn-cs"/>
              </a:rPr>
              <a:t>造函数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再调用对象成员所在类的构造函数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最后执行派生类的构造函数体</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析构函</a:t>
            </a:r>
          </a:p>
          <a:p>
            <a:r>
              <a:rPr lang="zh-CN" altLang="en-US" sz="1200" b="0" i="0" u="none" strike="noStrike" kern="1200" baseline="0" dirty="0" smtClean="0">
                <a:solidFill>
                  <a:schemeClr val="tx1"/>
                </a:solidFill>
                <a:latin typeface="+mn-lt"/>
                <a:ea typeface="+mn-ea"/>
                <a:cs typeface="+mn-cs"/>
              </a:rPr>
              <a:t>数的执行次序相反。为了观察对象的构造、析构过程</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可以在构造、析构函数中输出</a:t>
            </a:r>
          </a:p>
          <a:p>
            <a:r>
              <a:rPr lang="zh-CN" altLang="en-US" sz="1200" b="0" i="0" u="none" strike="noStrike" kern="1200" baseline="0" dirty="0" smtClean="0">
                <a:solidFill>
                  <a:schemeClr val="tx1"/>
                </a:solidFill>
                <a:latin typeface="+mn-lt"/>
                <a:ea typeface="+mn-ea"/>
                <a:cs typeface="+mn-cs"/>
              </a:rPr>
              <a:t>相应信息</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或者利用</a:t>
            </a:r>
            <a:r>
              <a:rPr lang="en-US" altLang="zh-CN" sz="1200" b="0" i="0" u="none" strike="noStrike" kern="1200" baseline="0" dirty="0" smtClean="0">
                <a:solidFill>
                  <a:schemeClr val="tx1"/>
                </a:solidFill>
                <a:latin typeface="+mn-lt"/>
                <a:ea typeface="+mn-ea"/>
                <a:cs typeface="+mn-cs"/>
              </a:rPr>
              <a:t>debug </a:t>
            </a:r>
            <a:r>
              <a:rPr lang="zh-CN" altLang="en-US" sz="1200" b="0" i="0" u="none" strike="noStrike" kern="1200" baseline="0" dirty="0" smtClean="0">
                <a:solidFill>
                  <a:schemeClr val="tx1"/>
                </a:solidFill>
                <a:latin typeface="+mn-lt"/>
                <a:ea typeface="+mn-ea"/>
                <a:cs typeface="+mn-cs"/>
              </a:rPr>
              <a:t>工具跟踪程序流程。</a:t>
            </a:r>
          </a:p>
          <a:p>
            <a:r>
              <a:rPr lang="zh-CN" altLang="en-US" sz="1200" b="0" i="0" u="none" strike="noStrike" kern="1200" baseline="0" dirty="0" smtClean="0">
                <a:solidFill>
                  <a:schemeClr val="tx1"/>
                </a:solidFill>
                <a:latin typeface="+mn-lt"/>
                <a:ea typeface="+mn-ea"/>
                <a:cs typeface="+mn-cs"/>
              </a:rPr>
              <a:t>在多继承的情况下</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如果存在公共基类</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就会出现成员标识二义性的问题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这时</a:t>
            </a:r>
          </a:p>
          <a:p>
            <a:r>
              <a:rPr lang="zh-CN" altLang="en-US" sz="1200" b="0" i="0" u="none" strike="noStrike" kern="1200" baseline="0" dirty="0" smtClean="0">
                <a:solidFill>
                  <a:schemeClr val="tx1"/>
                </a:solidFill>
                <a:latin typeface="+mn-lt"/>
                <a:ea typeface="+mn-ea"/>
                <a:cs typeface="+mn-cs"/>
              </a:rPr>
              <a:t>将公共基类作为虚基类继承是一个比较好的解决方案。</a:t>
            </a:r>
          </a:p>
          <a:p>
            <a:r>
              <a:rPr lang="zh-CN" altLang="en-US" sz="1200" b="0" i="0" u="none" strike="noStrike" kern="1200" baseline="0" dirty="0" smtClean="0">
                <a:solidFill>
                  <a:schemeClr val="tx1"/>
                </a:solidFill>
                <a:latin typeface="+mn-lt"/>
                <a:ea typeface="+mn-ea"/>
                <a:cs typeface="+mn-cs"/>
              </a:rPr>
              <a:t>最后一节的应用实例有助于学生对类的继承和虚基类的理解。</a:t>
            </a:r>
          </a:p>
          <a:p>
            <a:r>
              <a:rPr lang="zh-CN" altLang="en-US" sz="1200" b="0" i="0" u="none" strike="noStrike" kern="1200" baseline="0" dirty="0" smtClean="0">
                <a:solidFill>
                  <a:schemeClr val="tx1"/>
                </a:solidFill>
                <a:latin typeface="+mn-lt"/>
                <a:ea typeface="+mn-ea"/>
                <a:cs typeface="+mn-cs"/>
              </a:rPr>
              <a:t>讲课学时</a:t>
            </a:r>
            <a:r>
              <a:rPr lang="en-US" altLang="zh-CN" sz="1200" b="0" i="0" u="none" strike="noStrike" kern="1200" baseline="0" dirty="0" smtClean="0">
                <a:solidFill>
                  <a:schemeClr val="tx1"/>
                </a:solidFill>
                <a:latin typeface="+mn-lt"/>
                <a:ea typeface="+mn-ea"/>
                <a:cs typeface="+mn-cs"/>
              </a:rPr>
              <a:t>: 2</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3 </a:t>
            </a:r>
            <a:r>
              <a:rPr lang="zh-CN" altLang="en-US" sz="1200" b="0" i="0" u="none" strike="noStrike" kern="1200" baseline="0" smtClean="0">
                <a:solidFill>
                  <a:schemeClr val="tx1"/>
                </a:solidFill>
                <a:latin typeface="+mn-lt"/>
                <a:ea typeface="+mn-ea"/>
                <a:cs typeface="+mn-cs"/>
              </a:rPr>
              <a:t>学时。</a:t>
            </a: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6CE71-16F0-43FA-9B51-FE71F4AD47D3}" type="slidenum">
              <a:rPr lang="en-US" altLang="zh-CN"/>
              <a:pPr/>
              <a:t>10</a:t>
            </a:fld>
            <a:endParaRPr lang="en-US" altLang="zh-CN"/>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77BE92-B04C-4C24-9A72-8DDD1467791F}" type="slidenum">
              <a:rPr lang="en-US" altLang="zh-CN"/>
              <a:pPr/>
              <a:t>11</a:t>
            </a:fld>
            <a:endParaRPr lang="en-US" altLang="zh-CN"/>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60387-98E0-43AB-9BAF-DF1C1D2E77CE}" type="slidenum">
              <a:rPr lang="en-US" altLang="zh-CN"/>
              <a:pPr/>
              <a:t>12</a:t>
            </a:fld>
            <a:endParaRPr lang="en-US" altLang="zh-CN"/>
          </a:p>
        </p:txBody>
      </p:sp>
      <p:sp>
        <p:nvSpPr>
          <p:cNvPr id="124930" name="Rectangle 2"/>
          <p:cNvSpPr>
            <a:spLocks noGrp="1" noRot="1" noChangeAspect="1" noChangeArrowheads="1" noTextEdit="1"/>
          </p:cNvSpPr>
          <p:nvPr>
            <p:ph type="sldImg"/>
          </p:nvPr>
        </p:nvSpPr>
        <p:spPr>
          <a:xfrm>
            <a:off x="381000" y="685800"/>
            <a:ext cx="6096000" cy="3429000"/>
          </a:xfrm>
          <a:ln/>
        </p:spPr>
      </p:sp>
      <p:sp>
        <p:nvSpPr>
          <p:cNvPr id="1249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10C7A-7E9C-45EE-ACC1-540E5B71F3D5}" type="slidenum">
              <a:rPr lang="en-US" altLang="zh-CN"/>
              <a:pPr/>
              <a:t>13</a:t>
            </a:fld>
            <a:endParaRPr lang="en-US" altLang="zh-CN"/>
          </a:p>
        </p:txBody>
      </p:sp>
      <p:sp>
        <p:nvSpPr>
          <p:cNvPr id="125954" name="Rectangle 2"/>
          <p:cNvSpPr>
            <a:spLocks noGrp="1" noRot="1" noChangeAspect="1" noChangeArrowheads="1" noTextEdit="1"/>
          </p:cNvSpPr>
          <p:nvPr>
            <p:ph type="sldImg"/>
          </p:nvPr>
        </p:nvSpPr>
        <p:spPr>
          <a:xfrm>
            <a:off x="381000" y="685800"/>
            <a:ext cx="6096000" cy="3429000"/>
          </a:xfrm>
          <a:ln/>
        </p:spPr>
      </p:sp>
      <p:sp>
        <p:nvSpPr>
          <p:cNvPr id="1259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C93EAE-54C4-4AFA-87D4-F23C2CCD9DE0}" type="slidenum">
              <a:rPr lang="en-US" altLang="zh-CN"/>
              <a:pPr/>
              <a:t>14</a:t>
            </a:fld>
            <a:endParaRPr lang="en-US" altLang="zh-CN"/>
          </a:p>
        </p:txBody>
      </p:sp>
      <p:sp>
        <p:nvSpPr>
          <p:cNvPr id="126978" name="Rectangle 2"/>
          <p:cNvSpPr>
            <a:spLocks noGrp="1" noRot="1" noChangeAspect="1" noChangeArrowheads="1" noTextEdit="1"/>
          </p:cNvSpPr>
          <p:nvPr>
            <p:ph type="sldImg"/>
          </p:nvPr>
        </p:nvSpPr>
        <p:spPr>
          <a:xfrm>
            <a:off x="381000" y="685800"/>
            <a:ext cx="6096000" cy="3429000"/>
          </a:xfrm>
          <a:ln/>
        </p:spPr>
      </p:sp>
      <p:sp>
        <p:nvSpPr>
          <p:cNvPr id="1269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3A26B-94F8-4039-98A3-BBACE7BC58DA}" type="slidenum">
              <a:rPr lang="en-US" altLang="zh-CN"/>
              <a:pPr/>
              <a:t>15</a:t>
            </a:fld>
            <a:endParaRPr lang="en-US" altLang="zh-CN"/>
          </a:p>
        </p:txBody>
      </p:sp>
      <p:sp>
        <p:nvSpPr>
          <p:cNvPr id="65538" name="Rectangle 2"/>
          <p:cNvSpPr>
            <a:spLocks noGrp="1" noRot="1" noChangeAspect="1" noChangeArrowheads="1" noTextEdit="1"/>
          </p:cNvSpPr>
          <p:nvPr>
            <p:ph type="sldImg"/>
          </p:nvPr>
        </p:nvSpPr>
        <p:spPr>
          <a:xfrm>
            <a:off x="381000" y="685800"/>
            <a:ext cx="6096000" cy="3429000"/>
          </a:xfrm>
          <a:ln/>
        </p:spPr>
      </p:sp>
      <p:sp>
        <p:nvSpPr>
          <p:cNvPr id="655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49521-659A-417F-A5DF-42144F0C9937}" type="slidenum">
              <a:rPr lang="en-US" altLang="zh-CN"/>
              <a:pPr/>
              <a:t>16</a:t>
            </a:fld>
            <a:endParaRPr lang="en-US" altLang="zh-CN"/>
          </a:p>
        </p:txBody>
      </p:sp>
      <p:sp>
        <p:nvSpPr>
          <p:cNvPr id="128002" name="Rectangle 2"/>
          <p:cNvSpPr>
            <a:spLocks noGrp="1" noRot="1" noChangeAspect="1" noChangeArrowheads="1" noTextEdit="1"/>
          </p:cNvSpPr>
          <p:nvPr>
            <p:ph type="sldImg"/>
          </p:nvPr>
        </p:nvSpPr>
        <p:spPr>
          <a:xfrm>
            <a:off x="381000" y="685800"/>
            <a:ext cx="6096000" cy="3429000"/>
          </a:xfrm>
          <a:ln/>
        </p:spPr>
      </p:sp>
      <p:sp>
        <p:nvSpPr>
          <p:cNvPr id="1280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6D1B6C-6561-49C4-8F87-DC38C2C680F8}" type="slidenum">
              <a:rPr lang="en-US" altLang="zh-CN"/>
              <a:pPr/>
              <a:t>17</a:t>
            </a:fld>
            <a:endParaRPr lang="en-US" altLang="zh-CN"/>
          </a:p>
        </p:txBody>
      </p:sp>
      <p:sp>
        <p:nvSpPr>
          <p:cNvPr id="129026" name="Rectangle 2"/>
          <p:cNvSpPr>
            <a:spLocks noGrp="1" noRot="1" noChangeAspect="1" noChangeArrowheads="1" noTextEdit="1"/>
          </p:cNvSpPr>
          <p:nvPr>
            <p:ph type="sldImg"/>
          </p:nvPr>
        </p:nvSpPr>
        <p:spPr>
          <a:xfrm>
            <a:off x="381000" y="685800"/>
            <a:ext cx="6096000" cy="3429000"/>
          </a:xfrm>
          <a:ln/>
        </p:spPr>
      </p:sp>
      <p:sp>
        <p:nvSpPr>
          <p:cNvPr id="1290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797BF2-BCFD-4876-BF1D-F3A647E72A61}" type="slidenum">
              <a:rPr lang="en-US" altLang="zh-CN"/>
              <a:pPr/>
              <a:t>18</a:t>
            </a:fld>
            <a:endParaRPr lang="en-US" altLang="zh-CN"/>
          </a:p>
        </p:txBody>
      </p:sp>
      <p:sp>
        <p:nvSpPr>
          <p:cNvPr id="67586" name="Rectangle 1026"/>
          <p:cNvSpPr>
            <a:spLocks noGrp="1" noRot="1" noChangeAspect="1" noChangeArrowheads="1" noTextEdit="1"/>
          </p:cNvSpPr>
          <p:nvPr>
            <p:ph type="sldImg"/>
          </p:nvPr>
        </p:nvSpPr>
        <p:spPr>
          <a:xfrm>
            <a:off x="381000" y="685800"/>
            <a:ext cx="6096000" cy="3429000"/>
          </a:xfrm>
          <a:ln/>
        </p:spPr>
      </p:sp>
      <p:sp>
        <p:nvSpPr>
          <p:cNvPr id="67588"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69FF14-AABE-4936-B7E7-6B798AA97503}" type="slidenum">
              <a:rPr lang="en-US" altLang="zh-CN"/>
              <a:pPr/>
              <a:t>19</a:t>
            </a:fld>
            <a:endParaRPr lang="en-US" altLang="zh-CN"/>
          </a:p>
        </p:txBody>
      </p:sp>
      <p:sp>
        <p:nvSpPr>
          <p:cNvPr id="130050" name="Rectangle 2"/>
          <p:cNvSpPr>
            <a:spLocks noGrp="1" noRot="1" noChangeAspect="1" noChangeArrowheads="1" noTextEdit="1"/>
          </p:cNvSpPr>
          <p:nvPr>
            <p:ph type="sldImg"/>
          </p:nvPr>
        </p:nvSpPr>
        <p:spPr>
          <a:xfrm>
            <a:off x="381000" y="685800"/>
            <a:ext cx="6096000" cy="3429000"/>
          </a:xfrm>
          <a:ln/>
        </p:spPr>
      </p:sp>
      <p:sp>
        <p:nvSpPr>
          <p:cNvPr id="1300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32B7B-28C7-4078-85B9-2511197B2E68}" type="slidenum">
              <a:rPr lang="en-US" altLang="zh-CN"/>
              <a:pPr/>
              <a:t>2</a:t>
            </a:fld>
            <a:endParaRPr lang="en-US" altLang="zh-CN"/>
          </a:p>
        </p:txBody>
      </p:sp>
      <p:sp>
        <p:nvSpPr>
          <p:cNvPr id="181250" name="Rectangle 2"/>
          <p:cNvSpPr>
            <a:spLocks noGrp="1" noRot="1" noChangeAspect="1" noChangeArrowheads="1" noTextEdit="1"/>
          </p:cNvSpPr>
          <p:nvPr>
            <p:ph type="sldImg"/>
          </p:nvPr>
        </p:nvSpPr>
        <p:spPr>
          <a:xfrm>
            <a:off x="381000" y="685800"/>
            <a:ext cx="6096000" cy="3429000"/>
          </a:xfrm>
          <a:ln/>
        </p:spPr>
      </p:sp>
      <p:sp>
        <p:nvSpPr>
          <p:cNvPr id="1812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6120B-B007-47C4-9243-1982EE983534}" type="slidenum">
              <a:rPr lang="en-US" altLang="zh-CN"/>
              <a:pPr/>
              <a:t>20</a:t>
            </a:fld>
            <a:endParaRPr lang="en-US" altLang="zh-CN"/>
          </a:p>
        </p:txBody>
      </p:sp>
      <p:sp>
        <p:nvSpPr>
          <p:cNvPr id="131074" name="Rectangle 2"/>
          <p:cNvSpPr>
            <a:spLocks noGrp="1" noRot="1" noChangeAspect="1" noChangeArrowheads="1" noTextEdit="1"/>
          </p:cNvSpPr>
          <p:nvPr>
            <p:ph type="sldImg"/>
          </p:nvPr>
        </p:nvSpPr>
        <p:spPr>
          <a:xfrm>
            <a:off x="381000" y="685800"/>
            <a:ext cx="6096000" cy="3429000"/>
          </a:xfrm>
          <a:ln/>
        </p:spPr>
      </p:sp>
      <p:sp>
        <p:nvSpPr>
          <p:cNvPr id="1310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C0B9E-65BF-4772-A212-CD122029D803}" type="slidenum">
              <a:rPr lang="en-US" altLang="zh-CN"/>
              <a:pPr/>
              <a:t>21</a:t>
            </a:fld>
            <a:endParaRPr lang="en-US" altLang="zh-CN"/>
          </a:p>
        </p:txBody>
      </p:sp>
      <p:sp>
        <p:nvSpPr>
          <p:cNvPr id="132098" name="Rectangle 2"/>
          <p:cNvSpPr>
            <a:spLocks noGrp="1" noRot="1" noChangeAspect="1" noChangeArrowheads="1" noTextEdit="1"/>
          </p:cNvSpPr>
          <p:nvPr>
            <p:ph type="sldImg"/>
          </p:nvPr>
        </p:nvSpPr>
        <p:spPr>
          <a:xfrm>
            <a:off x="381000" y="685800"/>
            <a:ext cx="6096000" cy="3429000"/>
          </a:xfrm>
          <a:ln/>
        </p:spPr>
      </p:sp>
      <p:sp>
        <p:nvSpPr>
          <p:cNvPr id="1321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DE187B-BE41-44E0-89AD-5D762045F83D}" type="slidenum">
              <a:rPr lang="en-US" altLang="zh-CN"/>
              <a:pPr/>
              <a:t>22</a:t>
            </a:fld>
            <a:endParaRPr lang="en-US" altLang="zh-CN"/>
          </a:p>
        </p:txBody>
      </p:sp>
      <p:sp>
        <p:nvSpPr>
          <p:cNvPr id="108546" name="Rectangle 2"/>
          <p:cNvSpPr>
            <a:spLocks noGrp="1" noRot="1" noChangeAspect="1" noChangeArrowheads="1" noTextEdit="1"/>
          </p:cNvSpPr>
          <p:nvPr>
            <p:ph type="sldImg"/>
          </p:nvPr>
        </p:nvSpPr>
        <p:spPr>
          <a:xfrm>
            <a:off x="381000" y="685800"/>
            <a:ext cx="6096000" cy="3429000"/>
          </a:xfrm>
          <a:ln/>
        </p:spPr>
      </p:sp>
      <p:sp>
        <p:nvSpPr>
          <p:cNvPr id="1085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42B5E4-5F81-4186-85BC-8EB197F531C5}" type="slidenum">
              <a:rPr lang="en-US" altLang="zh-CN"/>
              <a:pPr/>
              <a:t>23</a:t>
            </a:fld>
            <a:endParaRPr lang="en-US" altLang="zh-CN"/>
          </a:p>
        </p:txBody>
      </p:sp>
      <p:sp>
        <p:nvSpPr>
          <p:cNvPr id="133122" name="Rectangle 2"/>
          <p:cNvSpPr>
            <a:spLocks noGrp="1" noRot="1" noChangeAspect="1" noChangeArrowheads="1" noTextEdit="1"/>
          </p:cNvSpPr>
          <p:nvPr>
            <p:ph type="sldImg"/>
          </p:nvPr>
        </p:nvSpPr>
        <p:spPr>
          <a:xfrm>
            <a:off x="381000" y="685800"/>
            <a:ext cx="6096000" cy="3429000"/>
          </a:xfrm>
          <a:ln/>
        </p:spPr>
      </p:sp>
      <p:sp>
        <p:nvSpPr>
          <p:cNvPr id="1331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D05B5-E17D-4FAF-9A2E-F29E464251F9}" type="slidenum">
              <a:rPr lang="en-US" altLang="zh-CN"/>
              <a:pPr/>
              <a:t>24</a:t>
            </a:fld>
            <a:endParaRPr lang="en-US" altLang="zh-CN"/>
          </a:p>
        </p:txBody>
      </p:sp>
      <p:sp>
        <p:nvSpPr>
          <p:cNvPr id="134146" name="Rectangle 1026"/>
          <p:cNvSpPr>
            <a:spLocks noGrp="1" noRot="1" noChangeAspect="1" noChangeArrowheads="1" noTextEdit="1"/>
          </p:cNvSpPr>
          <p:nvPr>
            <p:ph type="sldImg"/>
          </p:nvPr>
        </p:nvSpPr>
        <p:spPr>
          <a:xfrm>
            <a:off x="381000" y="685800"/>
            <a:ext cx="6096000" cy="3429000"/>
          </a:xfrm>
          <a:ln/>
        </p:spPr>
      </p:sp>
      <p:sp>
        <p:nvSpPr>
          <p:cNvPr id="134148"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23727-2885-4FEE-88E7-BA3491AF987B}" type="slidenum">
              <a:rPr lang="en-US" altLang="zh-CN"/>
              <a:pPr/>
              <a:t>25</a:t>
            </a:fld>
            <a:endParaRPr lang="en-US" altLang="zh-CN"/>
          </a:p>
        </p:txBody>
      </p:sp>
      <p:sp>
        <p:nvSpPr>
          <p:cNvPr id="135170" name="Rectangle 2"/>
          <p:cNvSpPr>
            <a:spLocks noGrp="1" noRot="1" noChangeAspect="1" noChangeArrowheads="1" noTextEdit="1"/>
          </p:cNvSpPr>
          <p:nvPr>
            <p:ph type="sldImg"/>
          </p:nvPr>
        </p:nvSpPr>
        <p:spPr>
          <a:xfrm>
            <a:off x="381000" y="685800"/>
            <a:ext cx="6096000" cy="3429000"/>
          </a:xfrm>
          <a:ln/>
        </p:spPr>
      </p:sp>
      <p:sp>
        <p:nvSpPr>
          <p:cNvPr id="1351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E4A8C-3820-4166-AE4A-A4935B1C6B54}" type="slidenum">
              <a:rPr lang="en-US" altLang="zh-CN"/>
              <a:pPr/>
              <a:t>26</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1887E-6E2D-4A1C-85C8-3410D067FE66}" type="slidenum">
              <a:rPr lang="en-US" altLang="zh-CN"/>
              <a:pPr/>
              <a:t>27</a:t>
            </a:fld>
            <a:endParaRPr lang="en-US" altLang="zh-CN"/>
          </a:p>
        </p:txBody>
      </p:sp>
      <p:sp>
        <p:nvSpPr>
          <p:cNvPr id="137218" name="Rectangle 2"/>
          <p:cNvSpPr>
            <a:spLocks noGrp="1" noRot="1" noChangeAspect="1" noChangeArrowheads="1" noTextEdit="1"/>
          </p:cNvSpPr>
          <p:nvPr>
            <p:ph type="sldImg"/>
          </p:nvPr>
        </p:nvSpPr>
        <p:spPr>
          <a:xfrm>
            <a:off x="381000" y="685800"/>
            <a:ext cx="6096000" cy="3429000"/>
          </a:xfrm>
          <a:ln/>
        </p:spPr>
      </p:sp>
      <p:sp>
        <p:nvSpPr>
          <p:cNvPr id="1372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1EB876-4C8D-4223-BF14-3145B4F647A0}" type="slidenum">
              <a:rPr lang="en-US" altLang="zh-CN"/>
              <a:pPr/>
              <a:t>28</a:t>
            </a:fld>
            <a:endParaRPr lang="en-US" altLang="zh-CN"/>
          </a:p>
        </p:txBody>
      </p:sp>
      <p:sp>
        <p:nvSpPr>
          <p:cNvPr id="138242" name="Rectangle 2"/>
          <p:cNvSpPr>
            <a:spLocks noGrp="1" noRot="1" noChangeAspect="1" noChangeArrowheads="1" noTextEdit="1"/>
          </p:cNvSpPr>
          <p:nvPr>
            <p:ph type="sldImg"/>
          </p:nvPr>
        </p:nvSpPr>
        <p:spPr>
          <a:xfrm>
            <a:off x="381000" y="685800"/>
            <a:ext cx="6096000" cy="3429000"/>
          </a:xfrm>
          <a:ln/>
        </p:spPr>
      </p:sp>
      <p:sp>
        <p:nvSpPr>
          <p:cNvPr id="1382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F8AAAF-29AD-46B9-BD19-E625F59433CB}" type="slidenum">
              <a:rPr lang="en-US" altLang="zh-CN"/>
              <a:pPr/>
              <a:t>29</a:t>
            </a:fld>
            <a:endParaRPr lang="en-US" altLang="zh-CN"/>
          </a:p>
        </p:txBody>
      </p:sp>
      <p:sp>
        <p:nvSpPr>
          <p:cNvPr id="139266" name="Rectangle 2"/>
          <p:cNvSpPr>
            <a:spLocks noGrp="1" noRot="1" noChangeAspect="1" noChangeArrowheads="1" noTextEdit="1"/>
          </p:cNvSpPr>
          <p:nvPr>
            <p:ph type="sldImg"/>
          </p:nvPr>
        </p:nvSpPr>
        <p:spPr>
          <a:xfrm>
            <a:off x="381000" y="685800"/>
            <a:ext cx="6096000" cy="3429000"/>
          </a:xfrm>
          <a:ln/>
        </p:spPr>
      </p:sp>
      <p:sp>
        <p:nvSpPr>
          <p:cNvPr id="1392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C901F-C5F1-4781-BB2F-AA33CDE6D4C2}" type="slidenum">
              <a:rPr lang="en-US" altLang="zh-CN"/>
              <a:pPr/>
              <a:t>3</a:t>
            </a:fld>
            <a:endParaRPr lang="en-US" altLang="zh-CN"/>
          </a:p>
        </p:txBody>
      </p:sp>
      <p:sp>
        <p:nvSpPr>
          <p:cNvPr id="116738" name="Rectangle 2"/>
          <p:cNvSpPr>
            <a:spLocks noGrp="1" noRot="1" noChangeAspect="1" noChangeArrowheads="1" noTextEdit="1"/>
          </p:cNvSpPr>
          <p:nvPr>
            <p:ph type="sldImg"/>
          </p:nvPr>
        </p:nvSpPr>
        <p:spPr>
          <a:xfrm>
            <a:off x="381000" y="685800"/>
            <a:ext cx="6096000" cy="3429000"/>
          </a:xfrm>
          <a:ln/>
        </p:spPr>
      </p:sp>
      <p:sp>
        <p:nvSpPr>
          <p:cNvPr id="1167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D092E-63DE-44A0-B8CE-119F4BE01532}" type="slidenum">
              <a:rPr lang="en-US" altLang="zh-CN"/>
              <a:pPr/>
              <a:t>30</a:t>
            </a:fld>
            <a:endParaRPr lang="en-US" altLang="zh-CN"/>
          </a:p>
        </p:txBody>
      </p:sp>
      <p:sp>
        <p:nvSpPr>
          <p:cNvPr id="140290" name="Rectangle 2"/>
          <p:cNvSpPr>
            <a:spLocks noGrp="1" noRot="1" noChangeAspect="1" noChangeArrowheads="1" noTextEdit="1"/>
          </p:cNvSpPr>
          <p:nvPr>
            <p:ph type="sldImg"/>
          </p:nvPr>
        </p:nvSpPr>
        <p:spPr>
          <a:xfrm>
            <a:off x="381000" y="685800"/>
            <a:ext cx="6096000" cy="3429000"/>
          </a:xfrm>
          <a:ln/>
        </p:spPr>
      </p:sp>
      <p:sp>
        <p:nvSpPr>
          <p:cNvPr id="1402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2C83A-E808-407B-A1C6-5DD2AE58D783}" type="slidenum">
              <a:rPr lang="en-US" altLang="zh-CN"/>
              <a:pPr/>
              <a:t>31</a:t>
            </a:fld>
            <a:endParaRPr lang="en-US" altLang="zh-CN"/>
          </a:p>
        </p:txBody>
      </p:sp>
      <p:sp>
        <p:nvSpPr>
          <p:cNvPr id="141314" name="Rectangle 2"/>
          <p:cNvSpPr>
            <a:spLocks noGrp="1" noRot="1" noChangeAspect="1" noChangeArrowheads="1" noTextEdit="1"/>
          </p:cNvSpPr>
          <p:nvPr>
            <p:ph type="sldImg"/>
          </p:nvPr>
        </p:nvSpPr>
        <p:spPr>
          <a:xfrm>
            <a:off x="381000" y="685800"/>
            <a:ext cx="6096000" cy="3429000"/>
          </a:xfrm>
          <a:ln/>
        </p:spPr>
      </p:sp>
      <p:sp>
        <p:nvSpPr>
          <p:cNvPr id="1413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C46CE-0012-4ED0-A91D-AB4292FF2BB6}" type="slidenum">
              <a:rPr lang="en-US" altLang="zh-CN"/>
              <a:pPr/>
              <a:t>32</a:t>
            </a:fld>
            <a:endParaRPr lang="en-US" altLang="zh-CN"/>
          </a:p>
        </p:txBody>
      </p:sp>
      <p:sp>
        <p:nvSpPr>
          <p:cNvPr id="142338" name="Rectangle 2"/>
          <p:cNvSpPr>
            <a:spLocks noGrp="1" noRot="1" noChangeAspect="1" noChangeArrowheads="1" noTextEdit="1"/>
          </p:cNvSpPr>
          <p:nvPr>
            <p:ph type="sldImg"/>
          </p:nvPr>
        </p:nvSpPr>
        <p:spPr>
          <a:xfrm>
            <a:off x="381000" y="685800"/>
            <a:ext cx="6096000" cy="3429000"/>
          </a:xfrm>
          <a:ln/>
        </p:spPr>
      </p:sp>
      <p:sp>
        <p:nvSpPr>
          <p:cNvPr id="1423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5D654-8B89-41B4-A2A7-89F5E75C3198}" type="slidenum">
              <a:rPr lang="en-US" altLang="zh-CN"/>
              <a:pPr/>
              <a:t>33</a:t>
            </a:fld>
            <a:endParaRPr lang="en-US" altLang="zh-CN"/>
          </a:p>
        </p:txBody>
      </p:sp>
      <p:sp>
        <p:nvSpPr>
          <p:cNvPr id="143362" name="Rectangle 2"/>
          <p:cNvSpPr>
            <a:spLocks noGrp="1" noRot="1" noChangeAspect="1" noChangeArrowheads="1" noTextEdit="1"/>
          </p:cNvSpPr>
          <p:nvPr>
            <p:ph type="sldImg"/>
          </p:nvPr>
        </p:nvSpPr>
        <p:spPr>
          <a:xfrm>
            <a:off x="381000" y="685800"/>
            <a:ext cx="6096000" cy="3429000"/>
          </a:xfrm>
          <a:ln/>
        </p:spPr>
      </p:sp>
      <p:sp>
        <p:nvSpPr>
          <p:cNvPr id="1433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80A3B7-BADA-4EC4-A4FF-CA6CC01D96DC}" type="slidenum">
              <a:rPr lang="en-US" altLang="zh-CN"/>
              <a:pPr/>
              <a:t>34</a:t>
            </a:fld>
            <a:endParaRPr lang="en-US" altLang="zh-CN"/>
          </a:p>
        </p:txBody>
      </p:sp>
      <p:sp>
        <p:nvSpPr>
          <p:cNvPr id="144386" name="Rectangle 2"/>
          <p:cNvSpPr>
            <a:spLocks noGrp="1" noRot="1" noChangeAspect="1" noChangeArrowheads="1" noTextEdit="1"/>
          </p:cNvSpPr>
          <p:nvPr>
            <p:ph type="sldImg"/>
          </p:nvPr>
        </p:nvSpPr>
        <p:spPr>
          <a:xfrm>
            <a:off x="381000" y="685800"/>
            <a:ext cx="6096000" cy="3429000"/>
          </a:xfrm>
          <a:ln/>
        </p:spPr>
      </p:sp>
      <p:sp>
        <p:nvSpPr>
          <p:cNvPr id="1443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7B8A8-2B7A-4BE4-BA20-0823EB499F66}" type="slidenum">
              <a:rPr lang="en-US" altLang="zh-CN"/>
              <a:pPr/>
              <a:t>35</a:t>
            </a:fld>
            <a:endParaRPr lang="en-US" altLang="zh-CN"/>
          </a:p>
        </p:txBody>
      </p:sp>
      <p:sp>
        <p:nvSpPr>
          <p:cNvPr id="145410" name="Rectangle 2"/>
          <p:cNvSpPr>
            <a:spLocks noGrp="1" noRot="1" noChangeAspect="1" noChangeArrowheads="1" noTextEdit="1"/>
          </p:cNvSpPr>
          <p:nvPr>
            <p:ph type="sldImg"/>
          </p:nvPr>
        </p:nvSpPr>
        <p:spPr>
          <a:xfrm>
            <a:off x="381000" y="685800"/>
            <a:ext cx="6096000" cy="3429000"/>
          </a:xfrm>
          <a:ln/>
        </p:spPr>
      </p:sp>
      <p:sp>
        <p:nvSpPr>
          <p:cNvPr id="1454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C7DEF-FDC7-460E-ADDC-2A7419BA08E4}" type="slidenum">
              <a:rPr lang="en-US" altLang="zh-CN"/>
              <a:pPr/>
              <a:t>36</a:t>
            </a:fld>
            <a:endParaRPr lang="en-US" altLang="zh-CN"/>
          </a:p>
        </p:txBody>
      </p:sp>
      <p:sp>
        <p:nvSpPr>
          <p:cNvPr id="146434" name="Rectangle 2"/>
          <p:cNvSpPr>
            <a:spLocks noGrp="1" noRot="1" noChangeAspect="1" noChangeArrowheads="1" noTextEdit="1"/>
          </p:cNvSpPr>
          <p:nvPr>
            <p:ph type="sldImg"/>
          </p:nvPr>
        </p:nvSpPr>
        <p:spPr>
          <a:xfrm>
            <a:off x="381000" y="685800"/>
            <a:ext cx="6096000" cy="3429000"/>
          </a:xfrm>
          <a:ln/>
        </p:spPr>
      </p:sp>
      <p:sp>
        <p:nvSpPr>
          <p:cNvPr id="1464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585AA-73E6-48B7-BAC7-3413A85B50F7}" type="slidenum">
              <a:rPr lang="en-US" altLang="zh-CN"/>
              <a:pPr/>
              <a:t>37</a:t>
            </a:fld>
            <a:endParaRPr lang="en-US" altLang="zh-CN"/>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FEA780-FD37-4B92-AF9B-D9BCC24D0E5E}" type="slidenum">
              <a:rPr lang="en-US" altLang="zh-CN"/>
              <a:pPr/>
              <a:t>38</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7CFC2-5D76-4D11-9B1C-26DFAF94B4F6}" type="slidenum">
              <a:rPr lang="en-US" altLang="zh-CN"/>
              <a:pPr/>
              <a:t>39</a:t>
            </a:fld>
            <a:endParaRPr lang="en-US" altLang="zh-CN"/>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44EE5B-4B0C-4D43-936E-450A040B94D0}" type="slidenum">
              <a:rPr lang="en-US" altLang="zh-CN"/>
              <a:pPr/>
              <a:t>4</a:t>
            </a:fld>
            <a:endParaRPr lang="en-US" altLang="zh-CN"/>
          </a:p>
        </p:txBody>
      </p:sp>
      <p:sp>
        <p:nvSpPr>
          <p:cNvPr id="117762" name="Rectangle 2"/>
          <p:cNvSpPr>
            <a:spLocks noGrp="1" noRot="1" noChangeAspect="1" noChangeArrowheads="1" noTextEdit="1"/>
          </p:cNvSpPr>
          <p:nvPr>
            <p:ph type="sldImg"/>
          </p:nvPr>
        </p:nvSpPr>
        <p:spPr>
          <a:xfrm>
            <a:off x="381000" y="685800"/>
            <a:ext cx="6096000" cy="3429000"/>
          </a:xfrm>
          <a:ln/>
        </p:spPr>
      </p:sp>
      <p:sp>
        <p:nvSpPr>
          <p:cNvPr id="1177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924A10-D638-469F-89D3-8D601AF3E26C}" type="slidenum">
              <a:rPr lang="en-US" altLang="zh-CN"/>
              <a:pPr/>
              <a:t>40</a:t>
            </a:fld>
            <a:endParaRPr lang="en-US" altLang="zh-CN"/>
          </a:p>
        </p:txBody>
      </p:sp>
      <p:sp>
        <p:nvSpPr>
          <p:cNvPr id="150530" name="Rectangle 2"/>
          <p:cNvSpPr>
            <a:spLocks noGrp="1" noRot="1" noChangeAspect="1" noChangeArrowheads="1" noTextEdit="1"/>
          </p:cNvSpPr>
          <p:nvPr>
            <p:ph type="sldImg"/>
          </p:nvPr>
        </p:nvSpPr>
        <p:spPr>
          <a:xfrm>
            <a:off x="381000" y="685800"/>
            <a:ext cx="6096000" cy="3429000"/>
          </a:xfrm>
          <a:ln/>
        </p:spPr>
      </p:sp>
      <p:sp>
        <p:nvSpPr>
          <p:cNvPr id="1505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22F20-9DE1-41B4-B1C6-385E0E416E54}" type="slidenum">
              <a:rPr lang="en-US" altLang="zh-CN"/>
              <a:pPr/>
              <a:t>41</a:t>
            </a:fld>
            <a:endParaRPr lang="en-US" altLang="zh-CN"/>
          </a:p>
        </p:txBody>
      </p:sp>
      <p:sp>
        <p:nvSpPr>
          <p:cNvPr id="151554" name="Rectangle 2"/>
          <p:cNvSpPr>
            <a:spLocks noGrp="1" noRot="1" noChangeAspect="1" noChangeArrowheads="1" noTextEdit="1"/>
          </p:cNvSpPr>
          <p:nvPr>
            <p:ph type="sldImg"/>
          </p:nvPr>
        </p:nvSpPr>
        <p:spPr>
          <a:xfrm>
            <a:off x="381000" y="685800"/>
            <a:ext cx="6096000" cy="3429000"/>
          </a:xfrm>
          <a:ln/>
        </p:spPr>
      </p:sp>
      <p:sp>
        <p:nvSpPr>
          <p:cNvPr id="1515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BA566-A17F-48E2-BCD7-6796344FF8A7}" type="slidenum">
              <a:rPr lang="en-US" altLang="zh-CN"/>
              <a:pPr/>
              <a:t>42</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8369-E909-42E2-B37C-F300A5D5BD6A}" type="slidenum">
              <a:rPr lang="en-US" altLang="zh-CN"/>
              <a:pPr/>
              <a:t>43</a:t>
            </a:fld>
            <a:endParaRPr lang="en-US" altLang="zh-CN"/>
          </a:p>
        </p:txBody>
      </p:sp>
      <p:sp>
        <p:nvSpPr>
          <p:cNvPr id="153602" name="Rectangle 2"/>
          <p:cNvSpPr>
            <a:spLocks noGrp="1" noRot="1" noChangeAspect="1" noChangeArrowheads="1" noTextEdit="1"/>
          </p:cNvSpPr>
          <p:nvPr>
            <p:ph type="sldImg"/>
          </p:nvPr>
        </p:nvSpPr>
        <p:spPr>
          <a:xfrm>
            <a:off x="381000" y="685800"/>
            <a:ext cx="6096000" cy="3429000"/>
          </a:xfrm>
          <a:ln/>
        </p:spPr>
      </p:sp>
      <p:sp>
        <p:nvSpPr>
          <p:cNvPr id="1536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65290A-DAFD-43A5-8AA9-002A5E96FA7D}" type="slidenum">
              <a:rPr lang="en-US" altLang="zh-CN"/>
              <a:pPr/>
              <a:t>44</a:t>
            </a:fld>
            <a:endParaRPr lang="en-US" altLang="zh-CN"/>
          </a:p>
        </p:txBody>
      </p:sp>
      <p:sp>
        <p:nvSpPr>
          <p:cNvPr id="154626" name="Rectangle 2"/>
          <p:cNvSpPr>
            <a:spLocks noGrp="1" noRot="1" noChangeAspect="1" noChangeArrowheads="1" noTextEdit="1"/>
          </p:cNvSpPr>
          <p:nvPr>
            <p:ph type="sldImg"/>
          </p:nvPr>
        </p:nvSpPr>
        <p:spPr>
          <a:xfrm>
            <a:off x="381000" y="685800"/>
            <a:ext cx="6096000" cy="3429000"/>
          </a:xfrm>
          <a:ln/>
        </p:spPr>
      </p:sp>
      <p:sp>
        <p:nvSpPr>
          <p:cNvPr id="1546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C390A-9346-4663-973F-83F2DF695B53}" type="slidenum">
              <a:rPr lang="en-US" altLang="zh-CN"/>
              <a:pPr/>
              <a:t>45</a:t>
            </a:fld>
            <a:endParaRPr lang="en-US" altLang="zh-CN"/>
          </a:p>
        </p:txBody>
      </p:sp>
      <p:sp>
        <p:nvSpPr>
          <p:cNvPr id="156674" name="Rectangle 2"/>
          <p:cNvSpPr>
            <a:spLocks noGrp="1" noRot="1" noChangeAspect="1" noChangeArrowheads="1" noTextEdit="1"/>
          </p:cNvSpPr>
          <p:nvPr>
            <p:ph type="sldImg"/>
          </p:nvPr>
        </p:nvSpPr>
        <p:spPr>
          <a:xfrm>
            <a:off x="381000" y="685800"/>
            <a:ext cx="6096000" cy="3429000"/>
          </a:xfrm>
          <a:ln/>
        </p:spPr>
      </p:sp>
      <p:sp>
        <p:nvSpPr>
          <p:cNvPr id="1566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388FEA-A81E-42CC-A136-5429AEC344FF}" type="slidenum">
              <a:rPr lang="en-US" altLang="zh-CN"/>
              <a:pPr/>
              <a:t>46</a:t>
            </a:fld>
            <a:endParaRPr lang="en-US" altLang="zh-CN"/>
          </a:p>
        </p:txBody>
      </p:sp>
      <p:sp>
        <p:nvSpPr>
          <p:cNvPr id="157698" name="Rectangle 2"/>
          <p:cNvSpPr>
            <a:spLocks noGrp="1" noRot="1" noChangeAspect="1" noChangeArrowheads="1" noTextEdit="1"/>
          </p:cNvSpPr>
          <p:nvPr>
            <p:ph type="sldImg"/>
          </p:nvPr>
        </p:nvSpPr>
        <p:spPr>
          <a:xfrm>
            <a:off x="381000" y="685800"/>
            <a:ext cx="6096000" cy="3429000"/>
          </a:xfrm>
          <a:ln/>
        </p:spPr>
      </p:sp>
      <p:sp>
        <p:nvSpPr>
          <p:cNvPr id="1577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3FEA80-9ED4-40B7-A515-F4D58DF72B61}" type="slidenum">
              <a:rPr lang="en-US" altLang="zh-CN"/>
              <a:pPr/>
              <a:t>47</a:t>
            </a:fld>
            <a:endParaRPr lang="en-US" altLang="zh-CN"/>
          </a:p>
        </p:txBody>
      </p:sp>
      <p:sp>
        <p:nvSpPr>
          <p:cNvPr id="158722" name="Rectangle 2"/>
          <p:cNvSpPr>
            <a:spLocks noGrp="1" noRot="1" noChangeAspect="1" noChangeArrowheads="1" noTextEdit="1"/>
          </p:cNvSpPr>
          <p:nvPr>
            <p:ph type="sldImg"/>
          </p:nvPr>
        </p:nvSpPr>
        <p:spPr>
          <a:xfrm>
            <a:off x="381000" y="685800"/>
            <a:ext cx="6096000" cy="3429000"/>
          </a:xfrm>
          <a:ln/>
        </p:spPr>
      </p:sp>
      <p:sp>
        <p:nvSpPr>
          <p:cNvPr id="1587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5593AC-9B0E-4D07-830D-C439A16BCDA0}" type="slidenum">
              <a:rPr lang="en-US" altLang="zh-CN"/>
              <a:pPr/>
              <a:t>48</a:t>
            </a:fld>
            <a:endParaRPr lang="en-US" altLang="zh-CN"/>
          </a:p>
        </p:txBody>
      </p:sp>
      <p:sp>
        <p:nvSpPr>
          <p:cNvPr id="159746" name="Rectangle 2"/>
          <p:cNvSpPr>
            <a:spLocks noGrp="1" noRot="1" noChangeAspect="1" noChangeArrowheads="1" noTextEdit="1"/>
          </p:cNvSpPr>
          <p:nvPr>
            <p:ph type="sldImg"/>
          </p:nvPr>
        </p:nvSpPr>
        <p:spPr>
          <a:xfrm>
            <a:off x="381000" y="685800"/>
            <a:ext cx="6096000" cy="3429000"/>
          </a:xfrm>
          <a:ln/>
        </p:spPr>
      </p:sp>
      <p:sp>
        <p:nvSpPr>
          <p:cNvPr id="1597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4C402C-DCA7-410C-83DB-09A8B8DAF153}" type="slidenum">
              <a:rPr lang="en-US" altLang="zh-CN"/>
              <a:pPr/>
              <a:t>49</a:t>
            </a:fld>
            <a:endParaRPr lang="en-US" altLang="zh-CN"/>
          </a:p>
        </p:txBody>
      </p:sp>
      <p:sp>
        <p:nvSpPr>
          <p:cNvPr id="161794" name="Rectangle 2"/>
          <p:cNvSpPr>
            <a:spLocks noGrp="1" noRot="1" noChangeAspect="1" noChangeArrowheads="1" noTextEdit="1"/>
          </p:cNvSpPr>
          <p:nvPr>
            <p:ph type="sldImg"/>
          </p:nvPr>
        </p:nvSpPr>
        <p:spPr>
          <a:xfrm>
            <a:off x="381000" y="685800"/>
            <a:ext cx="6096000" cy="3429000"/>
          </a:xfrm>
          <a:ln/>
        </p:spPr>
      </p:sp>
      <p:sp>
        <p:nvSpPr>
          <p:cNvPr id="1617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2F501A-F64F-4C23-BED2-F5ADC233ACC9}" type="slidenum">
              <a:rPr lang="en-US" altLang="zh-CN"/>
              <a:pPr/>
              <a:t>5</a:t>
            </a:fld>
            <a:endParaRPr lang="en-US" altLang="zh-CN"/>
          </a:p>
        </p:txBody>
      </p:sp>
      <p:sp>
        <p:nvSpPr>
          <p:cNvPr id="118786" name="Rectangle 2"/>
          <p:cNvSpPr>
            <a:spLocks noGrp="1" noRot="1" noChangeAspect="1" noChangeArrowheads="1" noTextEdit="1"/>
          </p:cNvSpPr>
          <p:nvPr>
            <p:ph type="sldImg"/>
          </p:nvPr>
        </p:nvSpPr>
        <p:spPr>
          <a:xfrm>
            <a:off x="381000" y="685800"/>
            <a:ext cx="6096000" cy="3429000"/>
          </a:xfrm>
          <a:ln/>
        </p:spPr>
      </p:sp>
      <p:sp>
        <p:nvSpPr>
          <p:cNvPr id="1187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EA5A1-D45E-4DDD-9071-AFDFEF1006AC}" type="slidenum">
              <a:rPr lang="en-US" altLang="zh-CN"/>
              <a:pPr/>
              <a:t>50</a:t>
            </a:fld>
            <a:endParaRPr lang="en-US" altLang="zh-CN"/>
          </a:p>
        </p:txBody>
      </p:sp>
      <p:sp>
        <p:nvSpPr>
          <p:cNvPr id="162818" name="Rectangle 2"/>
          <p:cNvSpPr>
            <a:spLocks noGrp="1" noRot="1" noChangeAspect="1" noChangeArrowheads="1" noTextEdit="1"/>
          </p:cNvSpPr>
          <p:nvPr>
            <p:ph type="sldImg"/>
          </p:nvPr>
        </p:nvSpPr>
        <p:spPr>
          <a:xfrm>
            <a:off x="381000" y="685800"/>
            <a:ext cx="6096000" cy="3429000"/>
          </a:xfrm>
          <a:ln/>
        </p:spPr>
      </p:sp>
      <p:sp>
        <p:nvSpPr>
          <p:cNvPr id="1628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009E87-CEAB-4B68-AC3B-4C6FA13CFD8B}" type="slidenum">
              <a:rPr lang="en-US" altLang="zh-CN"/>
              <a:pPr/>
              <a:t>51</a:t>
            </a:fld>
            <a:endParaRPr lang="en-US" altLang="zh-CN"/>
          </a:p>
        </p:txBody>
      </p:sp>
      <p:sp>
        <p:nvSpPr>
          <p:cNvPr id="163842" name="Rectangle 2"/>
          <p:cNvSpPr>
            <a:spLocks noGrp="1" noRot="1" noChangeAspect="1" noChangeArrowheads="1" noTextEdit="1"/>
          </p:cNvSpPr>
          <p:nvPr>
            <p:ph type="sldImg"/>
          </p:nvPr>
        </p:nvSpPr>
        <p:spPr>
          <a:xfrm>
            <a:off x="381000" y="685800"/>
            <a:ext cx="6096000" cy="3429000"/>
          </a:xfrm>
          <a:ln/>
        </p:spPr>
      </p:sp>
      <p:sp>
        <p:nvSpPr>
          <p:cNvPr id="1638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BB91B-622D-4509-B257-A943953E8D1B}" type="slidenum">
              <a:rPr lang="en-US" altLang="zh-CN"/>
              <a:pPr/>
              <a:t>52</a:t>
            </a:fld>
            <a:endParaRPr lang="en-US" altLang="zh-CN"/>
          </a:p>
        </p:txBody>
      </p:sp>
      <p:sp>
        <p:nvSpPr>
          <p:cNvPr id="164866" name="Rectangle 2"/>
          <p:cNvSpPr>
            <a:spLocks noGrp="1" noRot="1" noChangeAspect="1" noChangeArrowheads="1" noTextEdit="1"/>
          </p:cNvSpPr>
          <p:nvPr>
            <p:ph type="sldImg"/>
          </p:nvPr>
        </p:nvSpPr>
        <p:spPr>
          <a:xfrm>
            <a:off x="381000" y="685800"/>
            <a:ext cx="6096000" cy="3429000"/>
          </a:xfrm>
          <a:ln/>
        </p:spPr>
      </p:sp>
      <p:sp>
        <p:nvSpPr>
          <p:cNvPr id="1648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29C406-BD6E-4545-A7DC-26B8E54A104C}" type="slidenum">
              <a:rPr lang="en-US" altLang="zh-CN"/>
              <a:pPr/>
              <a:t>53</a:t>
            </a:fld>
            <a:endParaRPr lang="en-US" altLang="zh-CN"/>
          </a:p>
        </p:txBody>
      </p:sp>
      <p:sp>
        <p:nvSpPr>
          <p:cNvPr id="165890" name="Rectangle 2"/>
          <p:cNvSpPr>
            <a:spLocks noGrp="1" noRot="1" noChangeAspect="1" noChangeArrowheads="1" noTextEdit="1"/>
          </p:cNvSpPr>
          <p:nvPr>
            <p:ph type="sldImg"/>
          </p:nvPr>
        </p:nvSpPr>
        <p:spPr>
          <a:xfrm>
            <a:off x="381000" y="685800"/>
            <a:ext cx="6096000" cy="3429000"/>
          </a:xfrm>
          <a:ln/>
        </p:spPr>
      </p:sp>
      <p:sp>
        <p:nvSpPr>
          <p:cNvPr id="1658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9E2D43-E32C-4716-A46A-A49656CB284E}" type="slidenum">
              <a:rPr lang="en-US" altLang="zh-CN"/>
              <a:pPr/>
              <a:t>54</a:t>
            </a:fld>
            <a:endParaRPr lang="en-US" altLang="zh-CN"/>
          </a:p>
        </p:txBody>
      </p:sp>
      <p:sp>
        <p:nvSpPr>
          <p:cNvPr id="167938" name="Rectangle 2"/>
          <p:cNvSpPr>
            <a:spLocks noGrp="1" noRot="1" noChangeAspect="1" noChangeArrowheads="1" noTextEdit="1"/>
          </p:cNvSpPr>
          <p:nvPr>
            <p:ph type="sldImg"/>
          </p:nvPr>
        </p:nvSpPr>
        <p:spPr>
          <a:xfrm>
            <a:off x="381000" y="685800"/>
            <a:ext cx="6096000" cy="3429000"/>
          </a:xfrm>
          <a:ln/>
        </p:spPr>
      </p:sp>
      <p:sp>
        <p:nvSpPr>
          <p:cNvPr id="1679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5504C-AAB8-4D8C-BFA0-7013222EA021}" type="slidenum">
              <a:rPr lang="en-US" altLang="zh-CN"/>
              <a:pPr/>
              <a:t>55</a:t>
            </a:fld>
            <a:endParaRPr lang="en-US" altLang="zh-CN"/>
          </a:p>
        </p:txBody>
      </p:sp>
      <p:sp>
        <p:nvSpPr>
          <p:cNvPr id="168962" name="Rectangle 2"/>
          <p:cNvSpPr>
            <a:spLocks noGrp="1" noRot="1" noChangeAspect="1" noChangeArrowheads="1" noTextEdit="1"/>
          </p:cNvSpPr>
          <p:nvPr>
            <p:ph type="sldImg"/>
          </p:nvPr>
        </p:nvSpPr>
        <p:spPr>
          <a:xfrm>
            <a:off x="381000" y="685800"/>
            <a:ext cx="6096000" cy="3429000"/>
          </a:xfrm>
          <a:ln/>
        </p:spPr>
      </p:sp>
      <p:sp>
        <p:nvSpPr>
          <p:cNvPr id="1689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B98AE-1251-4EDE-B8AE-2A0480EF278E}" type="slidenum">
              <a:rPr lang="en-US" altLang="zh-CN"/>
              <a:pPr/>
              <a:t>56</a:t>
            </a:fld>
            <a:endParaRPr lang="en-US" altLang="zh-CN"/>
          </a:p>
        </p:txBody>
      </p:sp>
      <p:sp>
        <p:nvSpPr>
          <p:cNvPr id="169986" name="Rectangle 2"/>
          <p:cNvSpPr>
            <a:spLocks noGrp="1" noRot="1" noChangeAspect="1" noChangeArrowheads="1" noTextEdit="1"/>
          </p:cNvSpPr>
          <p:nvPr>
            <p:ph type="sldImg"/>
          </p:nvPr>
        </p:nvSpPr>
        <p:spPr>
          <a:xfrm>
            <a:off x="381000" y="685800"/>
            <a:ext cx="6096000" cy="3429000"/>
          </a:xfrm>
          <a:ln/>
        </p:spPr>
      </p:sp>
      <p:sp>
        <p:nvSpPr>
          <p:cNvPr id="1699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835D4-CDDB-402A-9874-07A133E507B2}" type="slidenum">
              <a:rPr lang="en-US" altLang="zh-CN"/>
              <a:pPr/>
              <a:t>57</a:t>
            </a:fld>
            <a:endParaRPr lang="en-US" altLang="zh-CN"/>
          </a:p>
        </p:txBody>
      </p:sp>
      <p:sp>
        <p:nvSpPr>
          <p:cNvPr id="171010" name="Rectangle 2"/>
          <p:cNvSpPr>
            <a:spLocks noGrp="1" noRot="1" noChangeAspect="1" noChangeArrowheads="1" noTextEdit="1"/>
          </p:cNvSpPr>
          <p:nvPr>
            <p:ph type="sldImg"/>
          </p:nvPr>
        </p:nvSpPr>
        <p:spPr>
          <a:xfrm>
            <a:off x="381000" y="685800"/>
            <a:ext cx="6096000" cy="3429000"/>
          </a:xfrm>
          <a:ln/>
        </p:spPr>
      </p:sp>
      <p:sp>
        <p:nvSpPr>
          <p:cNvPr id="1710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8E607-EBFF-47EA-A03C-5A9108ED070E}" type="slidenum">
              <a:rPr lang="en-US" altLang="zh-CN"/>
              <a:pPr/>
              <a:t>58</a:t>
            </a:fld>
            <a:endParaRPr lang="en-US" altLang="zh-CN"/>
          </a:p>
        </p:txBody>
      </p:sp>
      <p:sp>
        <p:nvSpPr>
          <p:cNvPr id="172034" name="Rectangle 2"/>
          <p:cNvSpPr>
            <a:spLocks noGrp="1" noRot="1" noChangeAspect="1" noChangeArrowheads="1" noTextEdit="1"/>
          </p:cNvSpPr>
          <p:nvPr>
            <p:ph type="sldImg"/>
          </p:nvPr>
        </p:nvSpPr>
        <p:spPr>
          <a:xfrm>
            <a:off x="381000" y="685800"/>
            <a:ext cx="6096000" cy="3429000"/>
          </a:xfrm>
          <a:ln/>
        </p:spPr>
      </p:sp>
      <p:sp>
        <p:nvSpPr>
          <p:cNvPr id="1720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E7A194-127E-48CA-A8E8-2401C4BB6EFB}" type="slidenum">
              <a:rPr lang="en-US" altLang="zh-CN"/>
              <a:pPr/>
              <a:t>59</a:t>
            </a:fld>
            <a:endParaRPr lang="en-US" altLang="zh-CN"/>
          </a:p>
        </p:txBody>
      </p:sp>
      <p:sp>
        <p:nvSpPr>
          <p:cNvPr id="173058" name="Rectangle 2"/>
          <p:cNvSpPr>
            <a:spLocks noGrp="1" noRot="1" noChangeAspect="1" noChangeArrowheads="1" noTextEdit="1"/>
          </p:cNvSpPr>
          <p:nvPr>
            <p:ph type="sldImg"/>
          </p:nvPr>
        </p:nvSpPr>
        <p:spPr>
          <a:xfrm>
            <a:off x="381000" y="685800"/>
            <a:ext cx="6096000" cy="3429000"/>
          </a:xfrm>
          <a:ln/>
        </p:spPr>
      </p:sp>
      <p:sp>
        <p:nvSpPr>
          <p:cNvPr id="1730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C7EBA0-134C-40F7-8474-6D1BA8F869CA}" type="slidenum">
              <a:rPr lang="en-US" altLang="zh-CN"/>
              <a:pPr/>
              <a:t>6</a:t>
            </a:fld>
            <a:endParaRPr lang="en-US" altLang="zh-CN"/>
          </a:p>
        </p:txBody>
      </p:sp>
      <p:sp>
        <p:nvSpPr>
          <p:cNvPr id="119810" name="Rectangle 2"/>
          <p:cNvSpPr>
            <a:spLocks noGrp="1" noRot="1" noChangeAspect="1" noChangeArrowheads="1" noTextEdit="1"/>
          </p:cNvSpPr>
          <p:nvPr>
            <p:ph type="sldImg"/>
          </p:nvPr>
        </p:nvSpPr>
        <p:spPr>
          <a:xfrm>
            <a:off x="381000" y="685800"/>
            <a:ext cx="6096000" cy="3429000"/>
          </a:xfrm>
          <a:ln/>
        </p:spPr>
      </p:sp>
      <p:sp>
        <p:nvSpPr>
          <p:cNvPr id="1198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BD920-801F-4CAE-B138-72F032EF87E8}" type="slidenum">
              <a:rPr lang="en-US" altLang="zh-CN"/>
              <a:pPr/>
              <a:t>60</a:t>
            </a:fld>
            <a:endParaRPr lang="en-US" altLang="zh-CN"/>
          </a:p>
        </p:txBody>
      </p:sp>
      <p:sp>
        <p:nvSpPr>
          <p:cNvPr id="174082" name="Rectangle 2"/>
          <p:cNvSpPr>
            <a:spLocks noGrp="1" noRot="1" noChangeAspect="1" noChangeArrowheads="1" noTextEdit="1"/>
          </p:cNvSpPr>
          <p:nvPr>
            <p:ph type="sldImg"/>
          </p:nvPr>
        </p:nvSpPr>
        <p:spPr>
          <a:xfrm>
            <a:off x="381000" y="685800"/>
            <a:ext cx="6096000" cy="3429000"/>
          </a:xfrm>
          <a:ln/>
        </p:spPr>
      </p:sp>
      <p:sp>
        <p:nvSpPr>
          <p:cNvPr id="1740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7A447C-BD77-43A1-B3BF-E42AE0BA2116}" type="slidenum">
              <a:rPr lang="en-US" altLang="zh-CN"/>
              <a:pPr/>
              <a:t>61</a:t>
            </a:fld>
            <a:endParaRPr lang="en-US" altLang="zh-CN"/>
          </a:p>
        </p:txBody>
      </p:sp>
      <p:sp>
        <p:nvSpPr>
          <p:cNvPr id="175106" name="Rectangle 2"/>
          <p:cNvSpPr>
            <a:spLocks noGrp="1" noRot="1" noChangeAspect="1" noChangeArrowheads="1" noTextEdit="1"/>
          </p:cNvSpPr>
          <p:nvPr>
            <p:ph type="sldImg"/>
          </p:nvPr>
        </p:nvSpPr>
        <p:spPr>
          <a:xfrm>
            <a:off x="381000" y="685800"/>
            <a:ext cx="6096000" cy="3429000"/>
          </a:xfrm>
          <a:ln/>
        </p:spPr>
      </p:sp>
      <p:sp>
        <p:nvSpPr>
          <p:cNvPr id="1751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757C7B-294D-4F78-B63A-B27A7D850193}" type="slidenum">
              <a:rPr lang="en-US" altLang="zh-CN"/>
              <a:pPr/>
              <a:t>62</a:t>
            </a:fld>
            <a:endParaRPr lang="en-US" altLang="zh-CN"/>
          </a:p>
        </p:txBody>
      </p:sp>
      <p:sp>
        <p:nvSpPr>
          <p:cNvPr id="176130" name="Rectangle 2"/>
          <p:cNvSpPr>
            <a:spLocks noGrp="1" noRot="1" noChangeAspect="1" noChangeArrowheads="1" noTextEdit="1"/>
          </p:cNvSpPr>
          <p:nvPr>
            <p:ph type="sldImg"/>
          </p:nvPr>
        </p:nvSpPr>
        <p:spPr>
          <a:xfrm>
            <a:off x="381000" y="685800"/>
            <a:ext cx="6096000" cy="3429000"/>
          </a:xfrm>
          <a:ln/>
        </p:spPr>
      </p:sp>
      <p:sp>
        <p:nvSpPr>
          <p:cNvPr id="1761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FEF36A-41A2-4A21-AF1B-0896DD7D33F3}" type="slidenum">
              <a:rPr lang="en-US" altLang="zh-CN"/>
              <a:pPr/>
              <a:t>63</a:t>
            </a:fld>
            <a:endParaRPr lang="en-US" altLang="zh-CN"/>
          </a:p>
        </p:txBody>
      </p:sp>
      <p:sp>
        <p:nvSpPr>
          <p:cNvPr id="177154" name="Rectangle 2"/>
          <p:cNvSpPr>
            <a:spLocks noGrp="1" noRot="1" noChangeAspect="1" noChangeArrowheads="1" noTextEdit="1"/>
          </p:cNvSpPr>
          <p:nvPr>
            <p:ph type="sldImg"/>
          </p:nvPr>
        </p:nvSpPr>
        <p:spPr>
          <a:xfrm>
            <a:off x="381000" y="685800"/>
            <a:ext cx="6096000" cy="3429000"/>
          </a:xfrm>
          <a:ln/>
        </p:spPr>
      </p:sp>
      <p:sp>
        <p:nvSpPr>
          <p:cNvPr id="1771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7007D8-DB38-4CB1-B704-AD4A92154801}" type="slidenum">
              <a:rPr lang="en-US" altLang="zh-CN"/>
              <a:pPr/>
              <a:t>64</a:t>
            </a:fld>
            <a:endParaRPr lang="en-US" altLang="zh-CN"/>
          </a:p>
        </p:txBody>
      </p:sp>
      <p:sp>
        <p:nvSpPr>
          <p:cNvPr id="179202" name="Rectangle 2"/>
          <p:cNvSpPr>
            <a:spLocks noGrp="1" noRot="1" noChangeAspect="1" noChangeArrowheads="1" noTextEdit="1"/>
          </p:cNvSpPr>
          <p:nvPr>
            <p:ph type="sldImg"/>
          </p:nvPr>
        </p:nvSpPr>
        <p:spPr>
          <a:xfrm>
            <a:off x="381000" y="685800"/>
            <a:ext cx="6096000" cy="3429000"/>
          </a:xfrm>
          <a:ln/>
        </p:spPr>
      </p:sp>
      <p:sp>
        <p:nvSpPr>
          <p:cNvPr id="1792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1C953C-533F-4001-B723-61B7CC40D85D}" type="slidenum">
              <a:rPr lang="en-US" altLang="zh-CN"/>
              <a:pPr/>
              <a:t>7</a:t>
            </a:fld>
            <a:endParaRPr lang="en-US" altLang="zh-CN"/>
          </a:p>
        </p:txBody>
      </p:sp>
      <p:sp>
        <p:nvSpPr>
          <p:cNvPr id="120834" name="Rectangle 2"/>
          <p:cNvSpPr>
            <a:spLocks noGrp="1" noRot="1" noChangeAspect="1" noChangeArrowheads="1" noTextEdit="1"/>
          </p:cNvSpPr>
          <p:nvPr>
            <p:ph type="sldImg"/>
          </p:nvPr>
        </p:nvSpPr>
        <p:spPr>
          <a:xfrm>
            <a:off x="381000" y="685800"/>
            <a:ext cx="6096000" cy="3429000"/>
          </a:xfrm>
          <a:ln/>
        </p:spPr>
      </p:sp>
      <p:sp>
        <p:nvSpPr>
          <p:cNvPr id="1208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8F6B1-EC7C-48EF-8DE2-DA3DFDAAC57A}" type="slidenum">
              <a:rPr lang="en-US" altLang="zh-CN"/>
              <a:pPr/>
              <a:t>8</a:t>
            </a:fld>
            <a:endParaRPr lang="en-US" altLang="zh-CN"/>
          </a:p>
        </p:txBody>
      </p:sp>
      <p:sp>
        <p:nvSpPr>
          <p:cNvPr id="121858" name="Rectangle 1026"/>
          <p:cNvSpPr>
            <a:spLocks noGrp="1" noRot="1" noChangeAspect="1" noChangeArrowheads="1" noTextEdit="1"/>
          </p:cNvSpPr>
          <p:nvPr>
            <p:ph type="sldImg"/>
          </p:nvPr>
        </p:nvSpPr>
        <p:spPr>
          <a:xfrm>
            <a:off x="381000" y="685800"/>
            <a:ext cx="6096000" cy="3429000"/>
          </a:xfrm>
          <a:ln/>
        </p:spPr>
      </p:sp>
      <p:sp>
        <p:nvSpPr>
          <p:cNvPr id="121860"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BBB22-F5BF-4282-A5F0-1A1E06BC0A8A}" type="slidenum">
              <a:rPr lang="en-US" altLang="zh-CN"/>
              <a:pPr/>
              <a:t>9</a:t>
            </a:fld>
            <a:endParaRPr lang="en-US" altLang="zh-CN"/>
          </a:p>
        </p:txBody>
      </p:sp>
      <p:sp>
        <p:nvSpPr>
          <p:cNvPr id="122882" name="Rectangle 2"/>
          <p:cNvSpPr>
            <a:spLocks noGrp="1" noRot="1" noChangeAspect="1" noChangeArrowheads="1" noTextEdit="1"/>
          </p:cNvSpPr>
          <p:nvPr>
            <p:ph type="sldImg"/>
          </p:nvPr>
        </p:nvSpPr>
        <p:spPr>
          <a:xfrm>
            <a:off x="381000" y="685800"/>
            <a:ext cx="6096000" cy="3429000"/>
          </a:xfrm>
          <a:ln/>
        </p:spPr>
      </p:sp>
      <p:sp>
        <p:nvSpPr>
          <p:cNvPr id="122884" name="Rectangle 4"/>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95400" y="171450"/>
            <a:ext cx="7162800" cy="85725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295400" y="1428750"/>
            <a:ext cx="7239000" cy="3086100"/>
          </a:xfrm>
        </p:spPr>
        <p:txBody>
          <a:bodyPr/>
          <a:lstStyle/>
          <a:p>
            <a:endParaRPr lang="zh-CN" altLang="en-US"/>
          </a:p>
        </p:txBody>
      </p:sp>
      <p:sp>
        <p:nvSpPr>
          <p:cNvPr id="4" name="日期占位符 3"/>
          <p:cNvSpPr>
            <a:spLocks noGrp="1"/>
          </p:cNvSpPr>
          <p:nvPr>
            <p:ph type="dt" sz="half" idx="10"/>
          </p:nvPr>
        </p:nvSpPr>
        <p:spPr>
          <a:xfrm>
            <a:off x="2209800" y="4782741"/>
            <a:ext cx="1905000" cy="342900"/>
          </a:xfrm>
        </p:spPr>
        <p:txBody>
          <a:bodyPr/>
          <a:lstStyle>
            <a:lvl1pPr>
              <a:defRPr/>
            </a:lvl1pPr>
          </a:lstStyle>
          <a:p>
            <a:endParaRPr lang="en-US" altLang="zh-CN"/>
          </a:p>
        </p:txBody>
      </p:sp>
      <p:sp>
        <p:nvSpPr>
          <p:cNvPr id="5" name="页脚占位符 4"/>
          <p:cNvSpPr>
            <a:spLocks noGrp="1"/>
          </p:cNvSpPr>
          <p:nvPr>
            <p:ph type="ftr" sz="quarter" idx="11"/>
          </p:nvPr>
        </p:nvSpPr>
        <p:spPr>
          <a:xfrm>
            <a:off x="4233863" y="4800600"/>
            <a:ext cx="2895600" cy="3429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239000" y="4800600"/>
            <a:ext cx="1905000" cy="342900"/>
          </a:xfrm>
        </p:spPr>
        <p:txBody>
          <a:bodyPr/>
          <a:lstStyle>
            <a:lvl1pPr>
              <a:defRPr/>
            </a:lvl1pPr>
          </a:lstStyle>
          <a:p>
            <a:fld id="{FFB7171D-5604-4681-885D-4476959D56F4}" type="slidenum">
              <a:rPr lang="en-US" altLang="zh-CN"/>
              <a:pPr/>
              <a:t>‹#›</a:t>
            </a:fld>
            <a:endParaRPr lang="en-US" altLang="zh-CN"/>
          </a:p>
        </p:txBody>
      </p:sp>
    </p:spTree>
    <p:extLst>
      <p:ext uri="{BB962C8B-B14F-4D97-AF65-F5344CB8AC3E}">
        <p14:creationId xmlns:p14="http://schemas.microsoft.com/office/powerpoint/2010/main" val="251419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2017/11/5</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23900" y="2114550"/>
            <a:ext cx="7772400" cy="857250"/>
          </a:xfrm>
        </p:spPr>
        <p:txBody>
          <a:bodyPr/>
          <a:lstStyle/>
          <a:p>
            <a:r>
              <a:rPr lang="zh-CN" altLang="en-US"/>
              <a:t>第七章   继承与派生</a:t>
            </a:r>
          </a:p>
        </p:txBody>
      </p:sp>
      <p:sp>
        <p:nvSpPr>
          <p:cNvPr id="2" name="副标题 1"/>
          <p:cNvSpPr>
            <a:spLocks noGrp="1"/>
          </p:cNvSpPr>
          <p:nvPr>
            <p:ph type="subTitle" idx="1"/>
          </p:nvPr>
        </p:nvSpPr>
        <p:spPr/>
        <p:txBody>
          <a:bodyPr/>
          <a:lstStyle/>
          <a:p>
            <a:endParaRPr lang="zh-CN" altLang="en-US"/>
          </a:p>
        </p:txBody>
      </p:sp>
      <p:sp>
        <p:nvSpPr>
          <p:cNvPr id="7" name="Rectangle 3090"/>
          <p:cNvSpPr>
            <a:spLocks noGrp="1" noChangeArrowheads="1"/>
          </p:cNvSpPr>
          <p:nvPr>
            <p:ph type="sldNum" sz="quarter" idx="12"/>
          </p:nvPr>
        </p:nvSpPr>
        <p:spPr>
          <a:xfrm>
            <a:off x="7162800" y="4743450"/>
            <a:ext cx="1905000" cy="342900"/>
          </a:xfrm>
          <a:prstGeom prst="rect">
            <a:avLst/>
          </a:prstGeom>
        </p:spPr>
        <p:txBody>
          <a:bodyPr/>
          <a:lstStyle/>
          <a:p>
            <a:fld id="{68B67AA0-1D8B-4480-A61B-F24CC6AC9AF5}" type="slidenum">
              <a:rPr lang="en-US" altLang="zh-CN"/>
              <a:pPr/>
              <a:t>1</a:t>
            </a:fld>
            <a:endParaRPr lang="en-US" altLang="zh-CN"/>
          </a:p>
        </p:txBody>
      </p:sp>
    </p:spTree>
    <p:extLst>
      <p:ext uri="{BB962C8B-B14F-4D97-AF65-F5344CB8AC3E}">
        <p14:creationId xmlns:p14="http://schemas.microsoft.com/office/powerpoint/2010/main" val="3765429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43000" y="171450"/>
            <a:ext cx="8077200" cy="857250"/>
          </a:xfrm>
        </p:spPr>
        <p:txBody>
          <a:bodyPr/>
          <a:lstStyle/>
          <a:p>
            <a:r>
              <a:rPr lang="zh-CN" altLang="en-US"/>
              <a:t>继承方式</a:t>
            </a:r>
          </a:p>
        </p:txBody>
      </p:sp>
      <p:sp>
        <p:nvSpPr>
          <p:cNvPr id="66563" name="Rectangle 3"/>
          <p:cNvSpPr>
            <a:spLocks noGrp="1" noChangeArrowheads="1"/>
          </p:cNvSpPr>
          <p:nvPr>
            <p:ph idx="1"/>
          </p:nvPr>
        </p:nvSpPr>
        <p:spPr>
          <a:xfrm>
            <a:off x="1295400" y="1428750"/>
            <a:ext cx="7620000" cy="3086100"/>
          </a:xfrm>
        </p:spPr>
        <p:txBody>
          <a:bodyPr>
            <a:normAutofit fontScale="92500" lnSpcReduction="20000"/>
          </a:bodyPr>
          <a:lstStyle/>
          <a:p>
            <a:r>
              <a:rPr lang="zh-CN" altLang="en-US"/>
              <a:t>不同继承方式的影响主要体现在：</a:t>
            </a:r>
          </a:p>
          <a:p>
            <a:pPr lvl="1"/>
            <a:r>
              <a:rPr lang="zh-CN" altLang="en-US" sz="3000"/>
              <a:t>派生类</a:t>
            </a:r>
            <a:r>
              <a:rPr lang="zh-CN" altLang="en-US" sz="3000" b="1">
                <a:solidFill>
                  <a:srgbClr val="FFFF99"/>
                </a:solidFill>
              </a:rPr>
              <a:t>成员</a:t>
            </a:r>
            <a:r>
              <a:rPr lang="zh-CN" altLang="en-US" sz="3000"/>
              <a:t>对基类成员的访问权限</a:t>
            </a:r>
          </a:p>
          <a:p>
            <a:pPr lvl="1"/>
            <a:r>
              <a:rPr lang="zh-CN" altLang="en-US" sz="3000"/>
              <a:t>通过派生类</a:t>
            </a:r>
            <a:r>
              <a:rPr lang="zh-CN" altLang="en-US" sz="3000" b="1">
                <a:solidFill>
                  <a:srgbClr val="FFFF99"/>
                </a:solidFill>
              </a:rPr>
              <a:t>对象</a:t>
            </a:r>
            <a:r>
              <a:rPr lang="zh-CN" altLang="en-US" sz="3000"/>
              <a:t>对基类成员的访问权限</a:t>
            </a:r>
          </a:p>
          <a:p>
            <a:r>
              <a:rPr lang="zh-CN" altLang="en-US"/>
              <a:t>三种继承方式</a:t>
            </a:r>
          </a:p>
          <a:p>
            <a:pPr lvl="1"/>
            <a:r>
              <a:rPr lang="zh-CN" altLang="en-US"/>
              <a:t>公有继承</a:t>
            </a:r>
          </a:p>
          <a:p>
            <a:pPr lvl="1"/>
            <a:r>
              <a:rPr lang="zh-CN" altLang="en-US"/>
              <a:t>私有继承</a:t>
            </a:r>
          </a:p>
          <a:p>
            <a:pPr lvl="1"/>
            <a:r>
              <a:rPr lang="zh-CN" altLang="en-US"/>
              <a:t>保护继承</a:t>
            </a:r>
          </a:p>
        </p:txBody>
      </p:sp>
      <p:sp>
        <p:nvSpPr>
          <p:cNvPr id="7" name="灯片编号占位符 5"/>
          <p:cNvSpPr>
            <a:spLocks noGrp="1"/>
          </p:cNvSpPr>
          <p:nvPr>
            <p:ph type="sldNum" sz="quarter" idx="12"/>
          </p:nvPr>
        </p:nvSpPr>
        <p:spPr/>
        <p:txBody>
          <a:bodyPr/>
          <a:lstStyle/>
          <a:p>
            <a:fld id="{8171B3CA-B04F-4789-8BDD-3DD1B1CDED6E}" type="slidenum">
              <a:rPr lang="en-US" altLang="zh-CN"/>
              <a:pPr/>
              <a:t>10</a:t>
            </a:fld>
            <a:endParaRPr lang="en-US" altLang="zh-CN"/>
          </a:p>
        </p:txBody>
      </p:sp>
      <p:sp>
        <p:nvSpPr>
          <p:cNvPr id="66564" name="Text Box 4"/>
          <p:cNvSpPr txBox="1">
            <a:spLocks noChangeArrowheads="1"/>
          </p:cNvSpPr>
          <p:nvPr/>
        </p:nvSpPr>
        <p:spPr bwMode="auto">
          <a:xfrm>
            <a:off x="266581" y="195486"/>
            <a:ext cx="800219" cy="5156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99"/>
                </a:solidFill>
                <a:ea typeface="隶书" pitchFamily="49" charset="-122"/>
              </a:rPr>
              <a:t>类成员的访问控制</a:t>
            </a:r>
            <a:endParaRPr lang="zh-CN" altLang="en-US" dirty="0">
              <a:solidFill>
                <a:srgbClr val="FFFF99"/>
              </a:solidFill>
            </a:endParaRPr>
          </a:p>
        </p:txBody>
      </p:sp>
    </p:spTree>
    <p:extLst>
      <p:ext uri="{BB962C8B-B14F-4D97-AF65-F5344CB8AC3E}">
        <p14:creationId xmlns:p14="http://schemas.microsoft.com/office/powerpoint/2010/main" val="444100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43000" y="171450"/>
            <a:ext cx="7620000" cy="857250"/>
          </a:xfrm>
        </p:spPr>
        <p:txBody>
          <a:bodyPr/>
          <a:lstStyle/>
          <a:p>
            <a:r>
              <a:rPr lang="zh-CN" altLang="en-US"/>
              <a:t>公有继承</a:t>
            </a:r>
            <a:r>
              <a:rPr lang="en-US" altLang="zh-CN"/>
              <a:t>(public)</a:t>
            </a:r>
          </a:p>
        </p:txBody>
      </p:sp>
      <p:sp>
        <p:nvSpPr>
          <p:cNvPr id="11267" name="Rectangle 3"/>
          <p:cNvSpPr>
            <a:spLocks noGrp="1" noChangeArrowheads="1"/>
          </p:cNvSpPr>
          <p:nvPr>
            <p:ph idx="1"/>
          </p:nvPr>
        </p:nvSpPr>
        <p:spPr>
          <a:xfrm>
            <a:off x="1143000" y="1314450"/>
            <a:ext cx="7620000" cy="3257550"/>
          </a:xfrm>
        </p:spPr>
        <p:txBody>
          <a:bodyPr>
            <a:normAutofit fontScale="92500" lnSpcReduction="20000"/>
          </a:bodyPr>
          <a:lstStyle/>
          <a:p>
            <a:r>
              <a:rPr lang="zh-CN" altLang="zh-CN" dirty="0"/>
              <a:t>基类的</a:t>
            </a:r>
            <a:r>
              <a:rPr lang="en-US" altLang="zh-CN" dirty="0">
                <a:solidFill>
                  <a:srgbClr val="66FFFF"/>
                </a:solidFill>
              </a:rPr>
              <a:t>public</a:t>
            </a:r>
            <a:r>
              <a:rPr lang="zh-CN" altLang="zh-CN" dirty="0"/>
              <a:t>和</a:t>
            </a:r>
            <a:r>
              <a:rPr lang="en-US" altLang="zh-CN" dirty="0">
                <a:solidFill>
                  <a:srgbClr val="66FFFF"/>
                </a:solidFill>
              </a:rPr>
              <a:t>protected</a:t>
            </a:r>
            <a:r>
              <a:rPr lang="zh-CN" altLang="zh-CN" dirty="0"/>
              <a:t>成员的访问属性在派生类中</a:t>
            </a:r>
            <a:r>
              <a:rPr lang="zh-CN" altLang="zh-CN" dirty="0">
                <a:solidFill>
                  <a:srgbClr val="66FFFF"/>
                </a:solidFill>
              </a:rPr>
              <a:t>保持不变</a:t>
            </a:r>
            <a:r>
              <a:rPr lang="zh-CN" altLang="zh-CN" dirty="0"/>
              <a:t>，但</a:t>
            </a:r>
            <a:r>
              <a:rPr lang="zh-CN" altLang="en-US" dirty="0"/>
              <a:t>基类的</a:t>
            </a:r>
            <a:r>
              <a:rPr lang="en-US" altLang="zh-CN" dirty="0">
                <a:solidFill>
                  <a:srgbClr val="FF99FF"/>
                </a:solidFill>
              </a:rPr>
              <a:t>private</a:t>
            </a:r>
            <a:r>
              <a:rPr lang="zh-CN" altLang="zh-CN" dirty="0"/>
              <a:t>成员</a:t>
            </a:r>
            <a:r>
              <a:rPr lang="zh-CN" altLang="zh-CN" dirty="0">
                <a:solidFill>
                  <a:srgbClr val="FF99FF"/>
                </a:solidFill>
              </a:rPr>
              <a:t>不可</a:t>
            </a:r>
            <a:r>
              <a:rPr lang="zh-CN" altLang="en-US" dirty="0">
                <a:solidFill>
                  <a:srgbClr val="FF99FF"/>
                </a:solidFill>
              </a:rPr>
              <a:t>直接</a:t>
            </a:r>
            <a:r>
              <a:rPr lang="zh-CN" altLang="zh-CN" dirty="0">
                <a:solidFill>
                  <a:srgbClr val="FF99FF"/>
                </a:solidFill>
              </a:rPr>
              <a:t>访问</a:t>
            </a:r>
            <a:r>
              <a:rPr lang="zh-CN" altLang="zh-CN" dirty="0"/>
              <a:t>。</a:t>
            </a:r>
          </a:p>
          <a:p>
            <a:r>
              <a:rPr lang="zh-CN" altLang="zh-CN" dirty="0"/>
              <a:t>派生类中的成员函数可以直接访问基类中的</a:t>
            </a:r>
            <a:r>
              <a:rPr lang="en-US" altLang="zh-CN" dirty="0"/>
              <a:t>public</a:t>
            </a:r>
            <a:r>
              <a:rPr lang="zh-CN" altLang="zh-CN" dirty="0"/>
              <a:t>和</a:t>
            </a:r>
            <a:r>
              <a:rPr lang="en-US" altLang="zh-CN" dirty="0"/>
              <a:t>protected</a:t>
            </a:r>
            <a:r>
              <a:rPr lang="zh-CN" altLang="zh-CN" dirty="0"/>
              <a:t>成员，但不能直接访问基类的</a:t>
            </a:r>
            <a:r>
              <a:rPr lang="en-US" altLang="zh-CN" dirty="0"/>
              <a:t>private</a:t>
            </a:r>
            <a:r>
              <a:rPr lang="zh-CN" altLang="zh-CN" dirty="0"/>
              <a:t>成员。</a:t>
            </a:r>
          </a:p>
          <a:p>
            <a:r>
              <a:rPr lang="zh-CN" altLang="zh-CN" dirty="0"/>
              <a:t>通过派生类的对象只能访问基类的</a:t>
            </a:r>
            <a:r>
              <a:rPr lang="en-US" altLang="zh-CN" dirty="0"/>
              <a:t>public</a:t>
            </a:r>
            <a:r>
              <a:rPr lang="zh-CN" altLang="zh-CN" dirty="0"/>
              <a:t>成员。</a:t>
            </a:r>
            <a:endParaRPr lang="zh-CN" altLang="en-US" dirty="0"/>
          </a:p>
        </p:txBody>
      </p:sp>
      <p:sp>
        <p:nvSpPr>
          <p:cNvPr id="7" name="灯片编号占位符 5"/>
          <p:cNvSpPr>
            <a:spLocks noGrp="1"/>
          </p:cNvSpPr>
          <p:nvPr>
            <p:ph type="sldNum" sz="quarter" idx="12"/>
          </p:nvPr>
        </p:nvSpPr>
        <p:spPr/>
        <p:txBody>
          <a:bodyPr/>
          <a:lstStyle/>
          <a:p>
            <a:fld id="{E468D2A3-6520-4A6A-ACDD-A5E40BDBDA4F}" type="slidenum">
              <a:rPr lang="en-US" altLang="zh-CN"/>
              <a:pPr/>
              <a:t>11</a:t>
            </a:fld>
            <a:endParaRPr lang="en-US" altLang="zh-CN"/>
          </a:p>
        </p:txBody>
      </p:sp>
      <p:sp>
        <p:nvSpPr>
          <p:cNvPr id="11268" name="Text Box 4"/>
          <p:cNvSpPr txBox="1">
            <a:spLocks noChangeArrowheads="1"/>
          </p:cNvSpPr>
          <p:nvPr/>
        </p:nvSpPr>
        <p:spPr bwMode="auto">
          <a:xfrm>
            <a:off x="266581" y="-20538"/>
            <a:ext cx="800219" cy="43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99"/>
                </a:solidFill>
                <a:ea typeface="隶书" pitchFamily="49" charset="-122"/>
              </a:rPr>
              <a:t>类成员的访问控制</a:t>
            </a:r>
            <a:endParaRPr lang="zh-CN" altLang="en-US" dirty="0">
              <a:solidFill>
                <a:srgbClr val="FFFF99"/>
              </a:solidFill>
            </a:endParaRPr>
          </a:p>
        </p:txBody>
      </p:sp>
    </p:spTree>
    <p:extLst>
      <p:ext uri="{BB962C8B-B14F-4D97-AF65-F5344CB8AC3E}">
        <p14:creationId xmlns:p14="http://schemas.microsoft.com/office/powerpoint/2010/main" val="2242848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0" y="114300"/>
            <a:ext cx="7315200" cy="857250"/>
          </a:xfrm>
        </p:spPr>
        <p:txBody>
          <a:bodyPr/>
          <a:lstStyle/>
          <a:p>
            <a:r>
              <a:rPr lang="zh-CN" altLang="en-US"/>
              <a:t>例</a:t>
            </a:r>
            <a:r>
              <a:rPr lang="en-US" altLang="zh-CN"/>
              <a:t>7-1 </a:t>
            </a:r>
            <a:r>
              <a:rPr lang="zh-CN" altLang="en-US"/>
              <a:t>公有继承举例</a:t>
            </a:r>
          </a:p>
        </p:txBody>
      </p:sp>
      <p:sp>
        <p:nvSpPr>
          <p:cNvPr id="17411" name="Rectangle 3"/>
          <p:cNvSpPr>
            <a:spLocks noGrp="1" noChangeArrowheads="1"/>
          </p:cNvSpPr>
          <p:nvPr>
            <p:ph idx="1"/>
          </p:nvPr>
        </p:nvSpPr>
        <p:spPr>
          <a:xfrm>
            <a:off x="1295400" y="1314450"/>
            <a:ext cx="7086600" cy="3600450"/>
          </a:xfrm>
        </p:spPr>
        <p:txBody>
          <a:bodyPr>
            <a:normAutofit fontScale="92500" lnSpcReduction="20000"/>
          </a:bodyPr>
          <a:lstStyle/>
          <a:p>
            <a:pPr>
              <a:lnSpc>
                <a:spcPct val="80000"/>
              </a:lnSpc>
              <a:buFont typeface="Wingdings" pitchFamily="2" charset="2"/>
              <a:buNone/>
            </a:pPr>
            <a:r>
              <a:rPr lang="en-US" altLang="zh-CN" sz="2800" dirty="0"/>
              <a:t>class Point	//</a:t>
            </a:r>
            <a:r>
              <a:rPr lang="zh-CN" altLang="en-US" sz="2800" dirty="0"/>
              <a:t>基类</a:t>
            </a:r>
            <a:r>
              <a:rPr lang="en-US" altLang="zh-CN" sz="2800" dirty="0"/>
              <a:t>Point</a:t>
            </a:r>
            <a:r>
              <a:rPr lang="zh-CN" altLang="en-US" sz="2800" dirty="0"/>
              <a:t>类的声明</a:t>
            </a:r>
          </a:p>
          <a:p>
            <a:pPr>
              <a:lnSpc>
                <a:spcPct val="80000"/>
              </a:lnSpc>
              <a:buFont typeface="Wingdings" pitchFamily="2" charset="2"/>
              <a:buNone/>
            </a:pPr>
            <a:r>
              <a:rPr lang="en-US" altLang="zh-CN" sz="2800" dirty="0"/>
              <a:t>{public:	//</a:t>
            </a:r>
            <a:r>
              <a:rPr lang="zh-CN" altLang="en-US" sz="2800" dirty="0"/>
              <a:t>公有函数成员</a:t>
            </a:r>
          </a:p>
          <a:p>
            <a:pPr>
              <a:lnSpc>
                <a:spcPct val="80000"/>
              </a:lnSpc>
              <a:buFont typeface="Wingdings" pitchFamily="2" charset="2"/>
              <a:buNone/>
            </a:pPr>
            <a:r>
              <a:rPr lang="zh-CN" altLang="en-US" sz="2800" dirty="0"/>
              <a:t>	</a:t>
            </a:r>
            <a:r>
              <a:rPr lang="en-US" altLang="zh-CN" sz="2800" dirty="0"/>
              <a:t>void </a:t>
            </a:r>
            <a:r>
              <a:rPr lang="en-US" altLang="zh-CN" sz="2800" dirty="0" err="1"/>
              <a:t>InitP</a:t>
            </a:r>
            <a:r>
              <a:rPr lang="en-US" altLang="zh-CN" sz="2800" dirty="0"/>
              <a:t>(float xx=0, float </a:t>
            </a:r>
            <a:r>
              <a:rPr lang="en-US" altLang="zh-CN" sz="2800" dirty="0" err="1"/>
              <a:t>yy</a:t>
            </a:r>
            <a:r>
              <a:rPr lang="en-US" altLang="zh-CN" sz="2800" dirty="0"/>
              <a:t>=0)</a:t>
            </a:r>
          </a:p>
          <a:p>
            <a:pPr>
              <a:lnSpc>
                <a:spcPct val="80000"/>
              </a:lnSpc>
              <a:buFont typeface="Wingdings" pitchFamily="2" charset="2"/>
              <a:buNone/>
            </a:pPr>
            <a:r>
              <a:rPr lang="en-US" altLang="zh-CN" sz="2800" dirty="0"/>
              <a:t>    {X=</a:t>
            </a:r>
            <a:r>
              <a:rPr lang="en-US" altLang="zh-CN" sz="2800" dirty="0" err="1"/>
              <a:t>xx;Y</a:t>
            </a:r>
            <a:r>
              <a:rPr lang="en-US" altLang="zh-CN" sz="2800" dirty="0"/>
              <a:t>=</a:t>
            </a:r>
            <a:r>
              <a:rPr lang="en-US" altLang="zh-CN" sz="2800" dirty="0" err="1"/>
              <a:t>yy</a:t>
            </a:r>
            <a:r>
              <a:rPr lang="en-US" altLang="zh-CN" sz="2800" dirty="0"/>
              <a:t>;}</a:t>
            </a:r>
          </a:p>
          <a:p>
            <a:pPr>
              <a:lnSpc>
                <a:spcPct val="80000"/>
              </a:lnSpc>
              <a:buFont typeface="Wingdings" pitchFamily="2" charset="2"/>
              <a:buNone/>
            </a:pPr>
            <a:r>
              <a:rPr lang="en-US" altLang="zh-CN" sz="2800" dirty="0"/>
              <a:t>	void Move(float </a:t>
            </a:r>
            <a:r>
              <a:rPr lang="en-US" altLang="zh-CN" sz="2800" dirty="0" err="1"/>
              <a:t>xOff</a:t>
            </a:r>
            <a:r>
              <a:rPr lang="en-US" altLang="zh-CN" sz="2800" dirty="0"/>
              <a:t>, float </a:t>
            </a:r>
            <a:r>
              <a:rPr lang="en-US" altLang="zh-CN" sz="2800" dirty="0" err="1"/>
              <a:t>yOff</a:t>
            </a:r>
            <a:r>
              <a:rPr lang="en-US" altLang="zh-CN" sz="2800" dirty="0"/>
              <a:t>)</a:t>
            </a:r>
          </a:p>
          <a:p>
            <a:pPr>
              <a:lnSpc>
                <a:spcPct val="80000"/>
              </a:lnSpc>
              <a:buFont typeface="Wingdings" pitchFamily="2" charset="2"/>
              <a:buNone/>
            </a:pPr>
            <a:r>
              <a:rPr lang="en-US" altLang="zh-CN" sz="2800" dirty="0"/>
              <a:t>    {X+=</a:t>
            </a:r>
            <a:r>
              <a:rPr lang="en-US" altLang="zh-CN" sz="2800" dirty="0" err="1"/>
              <a:t>xOff;Y</a:t>
            </a:r>
            <a:r>
              <a:rPr lang="en-US" altLang="zh-CN" sz="2800" dirty="0"/>
              <a:t>+=</a:t>
            </a:r>
            <a:r>
              <a:rPr lang="en-US" altLang="zh-CN" sz="2800" dirty="0" err="1"/>
              <a:t>yOff</a:t>
            </a:r>
            <a:r>
              <a:rPr lang="en-US" altLang="zh-CN" sz="2800" dirty="0"/>
              <a:t>;}</a:t>
            </a:r>
          </a:p>
          <a:p>
            <a:pPr>
              <a:lnSpc>
                <a:spcPct val="80000"/>
              </a:lnSpc>
              <a:buFont typeface="Wingdings" pitchFamily="2" charset="2"/>
              <a:buNone/>
            </a:pPr>
            <a:r>
              <a:rPr lang="en-US" altLang="zh-CN" sz="2800" dirty="0"/>
              <a:t>	float </a:t>
            </a:r>
            <a:r>
              <a:rPr lang="en-US" altLang="zh-CN" sz="2800" dirty="0" err="1"/>
              <a:t>GetX</a:t>
            </a:r>
            <a:r>
              <a:rPr lang="en-US" altLang="zh-CN" sz="2800" dirty="0"/>
              <a:t>() {return X;}</a:t>
            </a:r>
          </a:p>
          <a:p>
            <a:pPr>
              <a:lnSpc>
                <a:spcPct val="80000"/>
              </a:lnSpc>
              <a:buFont typeface="Wingdings" pitchFamily="2" charset="2"/>
              <a:buNone/>
            </a:pPr>
            <a:r>
              <a:rPr lang="en-US" altLang="zh-CN" sz="2800" dirty="0"/>
              <a:t>	float </a:t>
            </a:r>
            <a:r>
              <a:rPr lang="en-US" altLang="zh-CN" sz="2800" dirty="0" err="1"/>
              <a:t>GetY</a:t>
            </a:r>
            <a:r>
              <a:rPr lang="en-US" altLang="zh-CN" sz="2800" dirty="0"/>
              <a:t>() {return Y;}</a:t>
            </a:r>
          </a:p>
          <a:p>
            <a:pPr>
              <a:lnSpc>
                <a:spcPct val="80000"/>
              </a:lnSpc>
              <a:buFont typeface="Wingdings" pitchFamily="2" charset="2"/>
              <a:buNone/>
            </a:pPr>
            <a:r>
              <a:rPr lang="en-US" altLang="zh-CN" sz="2800" dirty="0"/>
              <a:t>private:	//</a:t>
            </a:r>
            <a:r>
              <a:rPr lang="zh-CN" altLang="en-US" sz="2800" dirty="0"/>
              <a:t>私有数据成员</a:t>
            </a:r>
          </a:p>
          <a:p>
            <a:pPr>
              <a:lnSpc>
                <a:spcPct val="80000"/>
              </a:lnSpc>
              <a:buFont typeface="Wingdings" pitchFamily="2" charset="2"/>
              <a:buNone/>
            </a:pPr>
            <a:r>
              <a:rPr lang="zh-CN" altLang="en-US" sz="2800" dirty="0"/>
              <a:t>	</a:t>
            </a:r>
            <a:r>
              <a:rPr lang="en-US" altLang="zh-CN" sz="2800" dirty="0"/>
              <a:t>float X,Y;</a:t>
            </a:r>
          </a:p>
          <a:p>
            <a:pPr>
              <a:lnSpc>
                <a:spcPct val="80000"/>
              </a:lnSpc>
              <a:buFont typeface="Wingdings" pitchFamily="2" charset="2"/>
              <a:buNone/>
            </a:pPr>
            <a:r>
              <a:rPr lang="en-US" altLang="zh-CN" sz="2800" dirty="0"/>
              <a:t>};</a:t>
            </a:r>
          </a:p>
        </p:txBody>
      </p:sp>
      <p:sp>
        <p:nvSpPr>
          <p:cNvPr id="7" name="灯片编号占位符 5"/>
          <p:cNvSpPr>
            <a:spLocks noGrp="1"/>
          </p:cNvSpPr>
          <p:nvPr>
            <p:ph type="sldNum" sz="quarter" idx="12"/>
          </p:nvPr>
        </p:nvSpPr>
        <p:spPr/>
        <p:txBody>
          <a:bodyPr/>
          <a:lstStyle/>
          <a:p>
            <a:fld id="{0D9A3D7C-00F6-40CE-8CF1-17CD788C2342}" type="slidenum">
              <a:rPr lang="en-US" altLang="zh-CN"/>
              <a:pPr/>
              <a:t>12</a:t>
            </a:fld>
            <a:endParaRPr lang="en-US" altLang="zh-CN"/>
          </a:p>
        </p:txBody>
      </p:sp>
      <p:sp>
        <p:nvSpPr>
          <p:cNvPr id="17412" name="Text Box 4"/>
          <p:cNvSpPr txBox="1">
            <a:spLocks noChangeArrowheads="1"/>
          </p:cNvSpPr>
          <p:nvPr/>
        </p:nvSpPr>
        <p:spPr bwMode="auto">
          <a:xfrm>
            <a:off x="266581" y="51470"/>
            <a:ext cx="800219" cy="429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99"/>
                </a:solidFill>
                <a:ea typeface="隶书" pitchFamily="49" charset="-122"/>
              </a:rPr>
              <a:t>类成员的访问控制</a:t>
            </a:r>
            <a:endParaRPr lang="zh-CN" altLang="en-US" dirty="0">
              <a:solidFill>
                <a:srgbClr val="FFFF99"/>
              </a:solidFill>
            </a:endParaRPr>
          </a:p>
        </p:txBody>
      </p:sp>
    </p:spTree>
    <p:extLst>
      <p:ext uri="{BB962C8B-B14F-4D97-AF65-F5344CB8AC3E}">
        <p14:creationId xmlns:p14="http://schemas.microsoft.com/office/powerpoint/2010/main" val="4089376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685800" y="457200"/>
            <a:ext cx="8001000" cy="4343400"/>
          </a:xfrm>
        </p:spPr>
        <p:txBody>
          <a:bodyPr>
            <a:normAutofit fontScale="85000" lnSpcReduction="20000"/>
          </a:bodyPr>
          <a:lstStyle/>
          <a:p>
            <a:pPr>
              <a:lnSpc>
                <a:spcPct val="110000"/>
              </a:lnSpc>
              <a:buFont typeface="Wingdings" pitchFamily="2" charset="2"/>
              <a:buNone/>
            </a:pPr>
            <a:r>
              <a:rPr lang="en-US" altLang="zh-CN" sz="2800" dirty="0"/>
              <a:t>class Rectangle: public Point  //</a:t>
            </a:r>
            <a:r>
              <a:rPr lang="zh-CN" altLang="en-US" sz="2800" dirty="0"/>
              <a:t>派生类声明</a:t>
            </a:r>
          </a:p>
          <a:p>
            <a:pPr>
              <a:lnSpc>
                <a:spcPct val="110000"/>
              </a:lnSpc>
              <a:buFont typeface="Wingdings" pitchFamily="2" charset="2"/>
              <a:buNone/>
            </a:pPr>
            <a:r>
              <a:rPr lang="en-US" altLang="zh-CN" sz="2800" dirty="0"/>
              <a:t>{</a:t>
            </a:r>
          </a:p>
          <a:p>
            <a:pPr>
              <a:lnSpc>
                <a:spcPct val="110000"/>
              </a:lnSpc>
              <a:buFont typeface="Wingdings" pitchFamily="2" charset="2"/>
              <a:buNone/>
            </a:pPr>
            <a:r>
              <a:rPr lang="en-US" altLang="zh-CN" sz="2800" dirty="0"/>
              <a:t>public:	//</a:t>
            </a:r>
            <a:r>
              <a:rPr lang="zh-CN" altLang="en-US" sz="2800" dirty="0"/>
              <a:t>新增公有函数成员</a:t>
            </a:r>
          </a:p>
          <a:p>
            <a:pPr>
              <a:lnSpc>
                <a:spcPct val="110000"/>
              </a:lnSpc>
              <a:buFont typeface="Wingdings" pitchFamily="2" charset="2"/>
              <a:buNone/>
            </a:pPr>
            <a:r>
              <a:rPr lang="zh-CN" altLang="en-US" sz="2800" dirty="0"/>
              <a:t>	</a:t>
            </a:r>
            <a:r>
              <a:rPr lang="en-US" altLang="zh-CN" sz="2800" dirty="0"/>
              <a:t>void </a:t>
            </a:r>
            <a:r>
              <a:rPr lang="en-US" altLang="zh-CN" sz="2800" dirty="0" err="1"/>
              <a:t>InitR</a:t>
            </a:r>
            <a:r>
              <a:rPr lang="en-US" altLang="zh-CN" sz="2800" dirty="0"/>
              <a:t>(float x, float y, float w, float h)</a:t>
            </a:r>
          </a:p>
          <a:p>
            <a:pPr>
              <a:lnSpc>
                <a:spcPct val="110000"/>
              </a:lnSpc>
              <a:buFont typeface="Wingdings" pitchFamily="2" charset="2"/>
              <a:buNone/>
            </a:pPr>
            <a:r>
              <a:rPr lang="en-US" altLang="zh-CN" sz="2800" dirty="0"/>
              <a:t>	{</a:t>
            </a:r>
            <a:r>
              <a:rPr lang="en-US" altLang="zh-CN" sz="2800" dirty="0" err="1">
                <a:solidFill>
                  <a:srgbClr val="66FFFF"/>
                </a:solidFill>
              </a:rPr>
              <a:t>InitP</a:t>
            </a:r>
            <a:r>
              <a:rPr lang="en-US" altLang="zh-CN" sz="2800" dirty="0"/>
              <a:t>(</a:t>
            </a:r>
            <a:r>
              <a:rPr lang="en-US" altLang="zh-CN" sz="2800" dirty="0" err="1"/>
              <a:t>x,y</a:t>
            </a:r>
            <a:r>
              <a:rPr lang="en-US" altLang="zh-CN" sz="2800" dirty="0"/>
              <a:t>);W=</a:t>
            </a:r>
            <a:r>
              <a:rPr lang="en-US" altLang="zh-CN" sz="2800" dirty="0" err="1"/>
              <a:t>w;H</a:t>
            </a:r>
            <a:r>
              <a:rPr lang="en-US" altLang="zh-CN" sz="2800" dirty="0"/>
              <a:t>=h;}</a:t>
            </a:r>
            <a:r>
              <a:rPr lang="en-US" altLang="zh-CN" sz="2800" dirty="0">
                <a:solidFill>
                  <a:srgbClr val="66FFFF"/>
                </a:solidFill>
              </a:rPr>
              <a:t>//</a:t>
            </a:r>
            <a:r>
              <a:rPr lang="zh-CN" altLang="en-US" sz="2800" dirty="0">
                <a:solidFill>
                  <a:srgbClr val="66FFFF"/>
                </a:solidFill>
              </a:rPr>
              <a:t>调用基类公有成员函数</a:t>
            </a:r>
            <a:endParaRPr lang="zh-CN" altLang="en-US" sz="2800" dirty="0"/>
          </a:p>
          <a:p>
            <a:pPr>
              <a:lnSpc>
                <a:spcPct val="110000"/>
              </a:lnSpc>
              <a:buFont typeface="Wingdings" pitchFamily="2" charset="2"/>
              <a:buNone/>
            </a:pPr>
            <a:r>
              <a:rPr lang="zh-CN" altLang="en-US" sz="2800" dirty="0"/>
              <a:t>	</a:t>
            </a:r>
            <a:r>
              <a:rPr lang="en-US" altLang="zh-CN" sz="2800" dirty="0"/>
              <a:t>float </a:t>
            </a:r>
            <a:r>
              <a:rPr lang="en-US" altLang="zh-CN" sz="2800" dirty="0" err="1"/>
              <a:t>GetH</a:t>
            </a:r>
            <a:r>
              <a:rPr lang="en-US" altLang="zh-CN" sz="2800" dirty="0"/>
              <a:t>() {return H;}</a:t>
            </a:r>
          </a:p>
          <a:p>
            <a:pPr>
              <a:lnSpc>
                <a:spcPct val="110000"/>
              </a:lnSpc>
              <a:buFont typeface="Wingdings" pitchFamily="2" charset="2"/>
              <a:buNone/>
            </a:pPr>
            <a:r>
              <a:rPr lang="en-US" altLang="zh-CN" sz="2800" dirty="0"/>
              <a:t>	float </a:t>
            </a:r>
            <a:r>
              <a:rPr lang="en-US" altLang="zh-CN" sz="2800" dirty="0" err="1"/>
              <a:t>GetW</a:t>
            </a:r>
            <a:r>
              <a:rPr lang="en-US" altLang="zh-CN" sz="2800" dirty="0"/>
              <a:t>() {return W;}</a:t>
            </a:r>
          </a:p>
          <a:p>
            <a:pPr>
              <a:lnSpc>
                <a:spcPct val="110000"/>
              </a:lnSpc>
              <a:buFont typeface="Wingdings" pitchFamily="2" charset="2"/>
              <a:buNone/>
            </a:pPr>
            <a:r>
              <a:rPr lang="en-US" altLang="zh-CN" sz="2800" dirty="0"/>
              <a:t>private:	//</a:t>
            </a:r>
            <a:r>
              <a:rPr lang="zh-CN" altLang="en-US" sz="2800" dirty="0"/>
              <a:t>新增私有数据成员</a:t>
            </a:r>
          </a:p>
          <a:p>
            <a:pPr>
              <a:lnSpc>
                <a:spcPct val="110000"/>
              </a:lnSpc>
              <a:buFont typeface="Wingdings" pitchFamily="2" charset="2"/>
              <a:buNone/>
            </a:pPr>
            <a:r>
              <a:rPr lang="zh-CN" altLang="en-US" sz="2800" dirty="0"/>
              <a:t>	</a:t>
            </a:r>
            <a:r>
              <a:rPr lang="en-US" altLang="zh-CN" sz="2800" dirty="0"/>
              <a:t>float W,H;</a:t>
            </a:r>
          </a:p>
          <a:p>
            <a:pPr>
              <a:lnSpc>
                <a:spcPct val="110000"/>
              </a:lnSpc>
              <a:buFont typeface="Wingdings" pitchFamily="2" charset="2"/>
              <a:buNone/>
            </a:pPr>
            <a:r>
              <a:rPr lang="en-US" altLang="zh-CN" sz="2800" dirty="0"/>
              <a:t>};</a:t>
            </a:r>
          </a:p>
        </p:txBody>
      </p:sp>
      <p:sp>
        <p:nvSpPr>
          <p:cNvPr id="38918" name="Text Box 6"/>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ED2A818F-F849-4336-91CB-B508BB247403}" type="slidenum">
              <a:rPr lang="en-US" altLang="zh-CN" sz="1400"/>
              <a:pPr algn="r">
                <a:spcBef>
                  <a:spcPct val="50000"/>
                </a:spcBef>
              </a:pPr>
              <a:t>13</a:t>
            </a:fld>
            <a:endParaRPr lang="en-US" altLang="zh-CN" sz="1400"/>
          </a:p>
        </p:txBody>
      </p:sp>
    </p:spTree>
    <p:extLst>
      <p:ext uri="{BB962C8B-B14F-4D97-AF65-F5344CB8AC3E}">
        <p14:creationId xmlns:p14="http://schemas.microsoft.com/office/powerpoint/2010/main" val="1219752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838200" y="141685"/>
            <a:ext cx="7924800" cy="4974431"/>
          </a:xfrm>
        </p:spPr>
        <p:txBody>
          <a:bodyPr>
            <a:normAutofit fontScale="85000" lnSpcReduction="20000"/>
          </a:bodyPr>
          <a:lstStyle/>
          <a:p>
            <a:pPr>
              <a:lnSpc>
                <a:spcPct val="90000"/>
              </a:lnSpc>
              <a:buFont typeface="Wingdings" pitchFamily="2" charset="2"/>
              <a:buNone/>
            </a:pPr>
            <a:r>
              <a:rPr lang="en-US" altLang="zh-CN" sz="2800" dirty="0"/>
              <a:t>#include&lt;</a:t>
            </a:r>
            <a:r>
              <a:rPr lang="en-US" altLang="zh-CN" sz="2800" dirty="0" err="1"/>
              <a:t>iostream</a:t>
            </a:r>
            <a:r>
              <a:rPr lang="en-US" altLang="zh-CN" sz="2800" dirty="0"/>
              <a:t>&gt;</a:t>
            </a:r>
          </a:p>
          <a:p>
            <a:pPr>
              <a:lnSpc>
                <a:spcPct val="90000"/>
              </a:lnSpc>
              <a:buFont typeface="Wingdings" pitchFamily="2" charset="2"/>
              <a:buNone/>
            </a:pPr>
            <a:r>
              <a:rPr lang="en-US" altLang="zh-CN" sz="2800" dirty="0"/>
              <a:t>#include&lt;</a:t>
            </a:r>
            <a:r>
              <a:rPr lang="en-US" altLang="zh-CN" sz="2800" dirty="0" err="1"/>
              <a:t>cmath</a:t>
            </a:r>
            <a:r>
              <a:rPr lang="en-US" altLang="zh-CN" sz="2800" dirty="0"/>
              <a:t>&gt;</a:t>
            </a:r>
          </a:p>
          <a:p>
            <a:pPr>
              <a:lnSpc>
                <a:spcPct val="90000"/>
              </a:lnSpc>
              <a:buFont typeface="Wingdings" pitchFamily="2" charset="2"/>
              <a:buNone/>
            </a:pPr>
            <a:r>
              <a:rPr lang="en-US" altLang="zh-CN" sz="2800" dirty="0"/>
              <a:t>using </a:t>
            </a:r>
            <a:r>
              <a:rPr lang="en-US" altLang="zh-CN" sz="2800" dirty="0" err="1"/>
              <a:t>namecpace</a:t>
            </a:r>
            <a:r>
              <a:rPr lang="en-US" altLang="zh-CN" sz="2800" dirty="0"/>
              <a:t> </a:t>
            </a:r>
            <a:r>
              <a:rPr lang="en-US" altLang="zh-CN" sz="2800" dirty="0" err="1"/>
              <a:t>std</a:t>
            </a:r>
            <a:r>
              <a:rPr lang="en-US" altLang="zh-CN" sz="2800" dirty="0"/>
              <a:t>;</a:t>
            </a:r>
          </a:p>
          <a:p>
            <a:pPr>
              <a:lnSpc>
                <a:spcPct val="90000"/>
              </a:lnSpc>
              <a:buFont typeface="Wingdings" pitchFamily="2" charset="2"/>
              <a:buNone/>
            </a:pPr>
            <a:r>
              <a:rPr lang="en-US" altLang="zh-CN" sz="2800" dirty="0" err="1"/>
              <a:t>int</a:t>
            </a:r>
            <a:r>
              <a:rPr lang="en-US" altLang="zh-CN" sz="2800" dirty="0"/>
              <a:t> main()</a:t>
            </a:r>
          </a:p>
          <a:p>
            <a:pPr>
              <a:lnSpc>
                <a:spcPct val="90000"/>
              </a:lnSpc>
              <a:buFont typeface="Wingdings" pitchFamily="2" charset="2"/>
              <a:buNone/>
            </a:pPr>
            <a:r>
              <a:rPr lang="en-US" altLang="zh-CN" sz="2800" dirty="0"/>
              <a:t>{  Rectangle </a:t>
            </a:r>
            <a:r>
              <a:rPr lang="en-US" altLang="zh-CN" sz="2800" dirty="0" err="1"/>
              <a:t>rect</a:t>
            </a:r>
            <a:r>
              <a:rPr lang="en-US" altLang="zh-CN" sz="2800" dirty="0"/>
              <a:t>;</a:t>
            </a:r>
          </a:p>
          <a:p>
            <a:pPr>
              <a:lnSpc>
                <a:spcPct val="90000"/>
              </a:lnSpc>
              <a:buFont typeface="Wingdings" pitchFamily="2" charset="2"/>
              <a:buNone/>
            </a:pPr>
            <a:r>
              <a:rPr lang="en-US" altLang="zh-CN" sz="2800" dirty="0"/>
              <a:t>	</a:t>
            </a:r>
            <a:r>
              <a:rPr lang="en-US" altLang="zh-CN" sz="2800" dirty="0" err="1"/>
              <a:t>rect.InitR</a:t>
            </a:r>
            <a:r>
              <a:rPr lang="en-US" altLang="zh-CN" sz="2800" dirty="0"/>
              <a:t>(2,3,20,10);</a:t>
            </a:r>
          </a:p>
          <a:p>
            <a:pPr>
              <a:lnSpc>
                <a:spcPct val="90000"/>
              </a:lnSpc>
              <a:buFont typeface="Wingdings" pitchFamily="2" charset="2"/>
              <a:buNone/>
            </a:pPr>
            <a:r>
              <a:rPr lang="en-US" altLang="zh-CN" sz="2400" dirty="0"/>
              <a:t>    </a:t>
            </a:r>
            <a:r>
              <a:rPr lang="en-US" altLang="zh-CN" sz="2800" dirty="0">
                <a:solidFill>
                  <a:srgbClr val="66FFFF"/>
                </a:solidFill>
              </a:rPr>
              <a:t>//</a:t>
            </a:r>
            <a:r>
              <a:rPr lang="zh-CN" altLang="en-US" sz="2800" dirty="0">
                <a:solidFill>
                  <a:srgbClr val="66FFFF"/>
                </a:solidFill>
              </a:rPr>
              <a:t>通过派生类对象访问基类公有成员</a:t>
            </a:r>
            <a:endParaRPr lang="zh-CN" altLang="en-US" dirty="0"/>
          </a:p>
          <a:p>
            <a:pPr>
              <a:lnSpc>
                <a:spcPct val="90000"/>
              </a:lnSpc>
              <a:buFont typeface="Wingdings" pitchFamily="2" charset="2"/>
              <a:buNone/>
            </a:pPr>
            <a:r>
              <a:rPr lang="zh-CN" altLang="en-US" sz="2800" dirty="0"/>
              <a:t>	</a:t>
            </a:r>
            <a:r>
              <a:rPr lang="en-US" altLang="zh-CN" sz="2800" dirty="0" err="1"/>
              <a:t>rect.</a:t>
            </a:r>
            <a:r>
              <a:rPr lang="en-US" altLang="zh-CN" sz="2800" dirty="0" err="1">
                <a:solidFill>
                  <a:srgbClr val="66FFFF"/>
                </a:solidFill>
              </a:rPr>
              <a:t>Move</a:t>
            </a:r>
            <a:r>
              <a:rPr lang="en-US" altLang="zh-CN" sz="2800" dirty="0"/>
              <a:t>(3,2);  </a:t>
            </a:r>
          </a:p>
          <a:p>
            <a:pPr>
              <a:lnSpc>
                <a:spcPct val="90000"/>
              </a:lnSpc>
              <a:buFont typeface="Wingdings" pitchFamily="2" charset="2"/>
              <a:buNone/>
            </a:pPr>
            <a:r>
              <a:rPr lang="en-US" altLang="zh-CN" sz="2800" dirty="0"/>
              <a:t>	</a:t>
            </a:r>
            <a:r>
              <a:rPr lang="en-US" altLang="zh-CN" sz="2800" dirty="0" err="1"/>
              <a:t>cout</a:t>
            </a:r>
            <a:r>
              <a:rPr lang="en-US" altLang="zh-CN" sz="2800" dirty="0"/>
              <a:t>&lt;&lt;</a:t>
            </a:r>
            <a:r>
              <a:rPr lang="en-US" altLang="zh-CN" sz="2800" dirty="0" err="1"/>
              <a:t>rect.</a:t>
            </a:r>
            <a:r>
              <a:rPr lang="en-US" altLang="zh-CN" sz="2800" dirty="0" err="1">
                <a:solidFill>
                  <a:srgbClr val="66FFFF"/>
                </a:solidFill>
              </a:rPr>
              <a:t>GetX</a:t>
            </a:r>
            <a:r>
              <a:rPr lang="en-US" altLang="zh-CN" sz="2800" dirty="0"/>
              <a:t>()&lt;&lt;','</a:t>
            </a:r>
          </a:p>
          <a:p>
            <a:pPr>
              <a:lnSpc>
                <a:spcPct val="90000"/>
              </a:lnSpc>
              <a:buFont typeface="Wingdings" pitchFamily="2" charset="2"/>
              <a:buNone/>
            </a:pPr>
            <a:r>
              <a:rPr lang="en-US" altLang="zh-CN" sz="2800" dirty="0"/>
              <a:t>	    &lt;&lt;</a:t>
            </a:r>
            <a:r>
              <a:rPr lang="en-US" altLang="zh-CN" sz="2800" dirty="0" err="1"/>
              <a:t>rect.</a:t>
            </a:r>
            <a:r>
              <a:rPr lang="en-US" altLang="zh-CN" sz="2800" dirty="0" err="1">
                <a:solidFill>
                  <a:srgbClr val="66FFFF"/>
                </a:solidFill>
              </a:rPr>
              <a:t>GetY</a:t>
            </a:r>
            <a:r>
              <a:rPr lang="en-US" altLang="zh-CN" sz="2800" dirty="0"/>
              <a:t>()&lt;&lt;','</a:t>
            </a:r>
          </a:p>
          <a:p>
            <a:pPr>
              <a:lnSpc>
                <a:spcPct val="90000"/>
              </a:lnSpc>
              <a:buFont typeface="Wingdings" pitchFamily="2" charset="2"/>
              <a:buNone/>
            </a:pPr>
            <a:r>
              <a:rPr lang="en-US" altLang="zh-CN" sz="2800" dirty="0"/>
              <a:t>		&lt;&lt;</a:t>
            </a:r>
            <a:r>
              <a:rPr lang="en-US" altLang="zh-CN" sz="2800" dirty="0" err="1"/>
              <a:t>rect.GetH</a:t>
            </a:r>
            <a:r>
              <a:rPr lang="en-US" altLang="zh-CN" sz="2800" dirty="0"/>
              <a:t>()&lt;&lt;','</a:t>
            </a:r>
          </a:p>
          <a:p>
            <a:pPr>
              <a:lnSpc>
                <a:spcPct val="90000"/>
              </a:lnSpc>
              <a:buFont typeface="Wingdings" pitchFamily="2" charset="2"/>
              <a:buNone/>
            </a:pPr>
            <a:r>
              <a:rPr lang="en-US" altLang="zh-CN" sz="2800" dirty="0"/>
              <a:t>		&lt;&lt;</a:t>
            </a:r>
            <a:r>
              <a:rPr lang="en-US" altLang="zh-CN" sz="2800" dirty="0" err="1"/>
              <a:t>rect.GetW</a:t>
            </a:r>
            <a:r>
              <a:rPr lang="en-US" altLang="zh-CN" sz="2800" dirty="0"/>
              <a:t>()&lt;&lt;</a:t>
            </a:r>
            <a:r>
              <a:rPr lang="en-US" altLang="zh-CN" sz="2800" dirty="0" err="1"/>
              <a:t>endl</a:t>
            </a:r>
            <a:r>
              <a:rPr lang="en-US" altLang="zh-CN" sz="2800" dirty="0"/>
              <a:t>;</a:t>
            </a:r>
          </a:p>
          <a:p>
            <a:pPr>
              <a:lnSpc>
                <a:spcPct val="90000"/>
              </a:lnSpc>
              <a:buFont typeface="Wingdings" pitchFamily="2" charset="2"/>
              <a:buNone/>
            </a:pPr>
            <a:r>
              <a:rPr lang="en-US" altLang="zh-CN" sz="2800" dirty="0"/>
              <a:t>	return 0;</a:t>
            </a:r>
          </a:p>
          <a:p>
            <a:pPr>
              <a:lnSpc>
                <a:spcPct val="90000"/>
              </a:lnSpc>
              <a:buFont typeface="Wingdings" pitchFamily="2" charset="2"/>
              <a:buNone/>
            </a:pPr>
            <a:r>
              <a:rPr lang="en-US" altLang="zh-CN" sz="2800" dirty="0"/>
              <a:t>}</a:t>
            </a:r>
          </a:p>
        </p:txBody>
      </p:sp>
      <p:sp>
        <p:nvSpPr>
          <p:cNvPr id="39944" name="Text Box 8"/>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C0352F60-9641-4EE1-9894-A36DC6D67914}" type="slidenum">
              <a:rPr lang="en-US" altLang="zh-CN" sz="1400"/>
              <a:pPr algn="r">
                <a:spcBef>
                  <a:spcPct val="50000"/>
                </a:spcBef>
              </a:pPr>
              <a:t>14</a:t>
            </a:fld>
            <a:endParaRPr lang="en-US" altLang="zh-CN" sz="1400"/>
          </a:p>
        </p:txBody>
      </p:sp>
    </p:spTree>
    <p:extLst>
      <p:ext uri="{BB962C8B-B14F-4D97-AF65-F5344CB8AC3E}">
        <p14:creationId xmlns:p14="http://schemas.microsoft.com/office/powerpoint/2010/main" val="2701786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p:txBody>
          <a:bodyPr/>
          <a:lstStyle/>
          <a:p>
            <a:r>
              <a:rPr lang="zh-CN" altLang="en-US" dirty="0"/>
              <a:t>私有继承</a:t>
            </a:r>
            <a:r>
              <a:rPr lang="en-US" altLang="zh-CN" dirty="0"/>
              <a:t>(private)</a:t>
            </a:r>
          </a:p>
        </p:txBody>
      </p:sp>
      <p:sp>
        <p:nvSpPr>
          <p:cNvPr id="63491" name="Rectangle 1027"/>
          <p:cNvSpPr>
            <a:spLocks noGrp="1" noChangeArrowheads="1"/>
          </p:cNvSpPr>
          <p:nvPr>
            <p:ph idx="1"/>
          </p:nvPr>
        </p:nvSpPr>
        <p:spPr/>
        <p:txBody>
          <a:bodyPr>
            <a:normAutofit fontScale="92500" lnSpcReduction="10000"/>
          </a:bodyPr>
          <a:lstStyle/>
          <a:p>
            <a:pPr>
              <a:lnSpc>
                <a:spcPct val="90000"/>
              </a:lnSpc>
            </a:pPr>
            <a:r>
              <a:rPr lang="zh-CN" altLang="en-US" dirty="0"/>
              <a:t>基类的</a:t>
            </a:r>
            <a:r>
              <a:rPr lang="en-US" altLang="zh-CN" dirty="0">
                <a:solidFill>
                  <a:srgbClr val="66FFFF"/>
                </a:solidFill>
              </a:rPr>
              <a:t>public</a:t>
            </a:r>
            <a:r>
              <a:rPr lang="zh-CN" altLang="en-US" dirty="0"/>
              <a:t>和</a:t>
            </a:r>
            <a:r>
              <a:rPr lang="en-US" altLang="zh-CN" dirty="0">
                <a:solidFill>
                  <a:srgbClr val="66FFFF"/>
                </a:solidFill>
              </a:rPr>
              <a:t>protected</a:t>
            </a:r>
            <a:r>
              <a:rPr lang="zh-CN" altLang="en-US" dirty="0"/>
              <a:t>成员都以</a:t>
            </a:r>
            <a:r>
              <a:rPr lang="en-US" altLang="zh-CN" dirty="0">
                <a:solidFill>
                  <a:srgbClr val="66FFFF"/>
                </a:solidFill>
              </a:rPr>
              <a:t>private</a:t>
            </a:r>
            <a:r>
              <a:rPr lang="zh-CN" altLang="en-US" dirty="0"/>
              <a:t>身份出现在派生类中，但基类的</a:t>
            </a:r>
            <a:r>
              <a:rPr lang="en-US" altLang="zh-CN" dirty="0">
                <a:solidFill>
                  <a:srgbClr val="FF99FF"/>
                </a:solidFill>
              </a:rPr>
              <a:t>private</a:t>
            </a:r>
            <a:r>
              <a:rPr lang="zh-CN" altLang="en-US" dirty="0"/>
              <a:t>成员</a:t>
            </a:r>
            <a:r>
              <a:rPr lang="zh-CN" altLang="en-US" dirty="0">
                <a:solidFill>
                  <a:srgbClr val="FF99FF"/>
                </a:solidFill>
              </a:rPr>
              <a:t>不可直接访问</a:t>
            </a:r>
            <a:r>
              <a:rPr lang="zh-CN" altLang="en-US" dirty="0"/>
              <a:t>。</a:t>
            </a:r>
          </a:p>
          <a:p>
            <a:pPr>
              <a:lnSpc>
                <a:spcPct val="90000"/>
              </a:lnSpc>
            </a:pPr>
            <a:r>
              <a:rPr lang="zh-CN" altLang="zh-CN" dirty="0"/>
              <a:t>派生类中的成员函数可以直接访问基类中的</a:t>
            </a:r>
            <a:r>
              <a:rPr lang="en-US" altLang="zh-CN" dirty="0"/>
              <a:t>public</a:t>
            </a:r>
            <a:r>
              <a:rPr lang="zh-CN" altLang="zh-CN" dirty="0"/>
              <a:t>和</a:t>
            </a:r>
            <a:r>
              <a:rPr lang="en-US" altLang="zh-CN" dirty="0"/>
              <a:t>protected</a:t>
            </a:r>
            <a:r>
              <a:rPr lang="zh-CN" altLang="zh-CN" dirty="0"/>
              <a:t>成员，但不能直接访问基类的</a:t>
            </a:r>
            <a:r>
              <a:rPr lang="en-US" altLang="zh-CN" dirty="0"/>
              <a:t>private</a:t>
            </a:r>
            <a:r>
              <a:rPr lang="zh-CN" altLang="zh-CN" dirty="0"/>
              <a:t>成员。</a:t>
            </a:r>
          </a:p>
          <a:p>
            <a:pPr>
              <a:lnSpc>
                <a:spcPct val="90000"/>
              </a:lnSpc>
            </a:pPr>
            <a:r>
              <a:rPr lang="zh-CN" altLang="zh-CN" dirty="0"/>
              <a:t>通过派生类的对象不能直接访问基类中的任何成员。</a:t>
            </a:r>
            <a:endParaRPr lang="zh-CN" altLang="en-US" dirty="0"/>
          </a:p>
        </p:txBody>
      </p:sp>
      <p:sp>
        <p:nvSpPr>
          <p:cNvPr id="7" name="灯片编号占位符 5"/>
          <p:cNvSpPr>
            <a:spLocks noGrp="1"/>
          </p:cNvSpPr>
          <p:nvPr>
            <p:ph type="sldNum" sz="quarter" idx="12"/>
          </p:nvPr>
        </p:nvSpPr>
        <p:spPr/>
        <p:txBody>
          <a:bodyPr/>
          <a:lstStyle/>
          <a:p>
            <a:fld id="{865E3EFF-5514-43E9-A13E-FA2154EE4647}" type="slidenum">
              <a:rPr lang="en-US" altLang="zh-CN"/>
              <a:pPr/>
              <a:t>15</a:t>
            </a:fld>
            <a:endParaRPr lang="en-US" altLang="zh-CN"/>
          </a:p>
        </p:txBody>
      </p:sp>
      <p:sp>
        <p:nvSpPr>
          <p:cNvPr id="63492" name="Text Box 1028"/>
          <p:cNvSpPr txBox="1">
            <a:spLocks noChangeArrowheads="1"/>
          </p:cNvSpPr>
          <p:nvPr/>
        </p:nvSpPr>
        <p:spPr bwMode="auto">
          <a:xfrm>
            <a:off x="0" y="123478"/>
            <a:ext cx="800219" cy="429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99"/>
                </a:solidFill>
                <a:ea typeface="隶书" pitchFamily="49" charset="-122"/>
              </a:rPr>
              <a:t>类成员的访问控制</a:t>
            </a:r>
            <a:endParaRPr lang="zh-CN" altLang="en-US" dirty="0">
              <a:solidFill>
                <a:srgbClr val="FFFF99"/>
              </a:solidFill>
            </a:endParaRPr>
          </a:p>
        </p:txBody>
      </p:sp>
    </p:spTree>
    <p:extLst>
      <p:ext uri="{BB962C8B-B14F-4D97-AF65-F5344CB8AC3E}">
        <p14:creationId xmlns:p14="http://schemas.microsoft.com/office/powerpoint/2010/main" val="1663171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43000" y="171450"/>
            <a:ext cx="7315200" cy="857250"/>
          </a:xfrm>
        </p:spPr>
        <p:txBody>
          <a:bodyPr/>
          <a:lstStyle/>
          <a:p>
            <a:r>
              <a:rPr lang="zh-CN" altLang="en-US"/>
              <a:t>例</a:t>
            </a:r>
            <a:r>
              <a:rPr lang="en-US" altLang="zh-CN"/>
              <a:t>7-2 </a:t>
            </a:r>
            <a:r>
              <a:rPr lang="zh-CN" altLang="en-US"/>
              <a:t>私有继承举例</a:t>
            </a:r>
          </a:p>
        </p:txBody>
      </p:sp>
      <p:sp>
        <p:nvSpPr>
          <p:cNvPr id="40963" name="Rectangle 3"/>
          <p:cNvSpPr>
            <a:spLocks noGrp="1" noChangeArrowheads="1"/>
          </p:cNvSpPr>
          <p:nvPr>
            <p:ph idx="1"/>
          </p:nvPr>
        </p:nvSpPr>
        <p:spPr>
          <a:xfrm>
            <a:off x="1371600" y="1200150"/>
            <a:ext cx="7086600" cy="3600450"/>
          </a:xfrm>
        </p:spPr>
        <p:txBody>
          <a:bodyPr>
            <a:normAutofit fontScale="92500" lnSpcReduction="20000"/>
          </a:bodyPr>
          <a:lstStyle/>
          <a:p>
            <a:pPr>
              <a:lnSpc>
                <a:spcPct val="85000"/>
              </a:lnSpc>
              <a:buFont typeface="Wingdings" pitchFamily="2" charset="2"/>
              <a:buNone/>
            </a:pPr>
            <a:r>
              <a:rPr lang="en-US" altLang="zh-CN" sz="2400" dirty="0"/>
              <a:t>class Rectangle: private Point	//</a:t>
            </a:r>
            <a:r>
              <a:rPr lang="zh-CN" altLang="en-US" sz="2400" dirty="0"/>
              <a:t>派生类声明</a:t>
            </a:r>
          </a:p>
          <a:p>
            <a:pPr>
              <a:lnSpc>
                <a:spcPct val="85000"/>
              </a:lnSpc>
              <a:buFont typeface="Wingdings" pitchFamily="2" charset="2"/>
              <a:buNone/>
            </a:pPr>
            <a:r>
              <a:rPr lang="en-US" altLang="zh-CN" sz="2400" dirty="0"/>
              <a:t>{public:	//</a:t>
            </a:r>
            <a:r>
              <a:rPr lang="zh-CN" altLang="en-US" sz="2400" dirty="0"/>
              <a:t>新增外部接口</a:t>
            </a:r>
          </a:p>
          <a:p>
            <a:pPr>
              <a:lnSpc>
                <a:spcPct val="85000"/>
              </a:lnSpc>
              <a:buFont typeface="Wingdings" pitchFamily="2" charset="2"/>
              <a:buNone/>
            </a:pPr>
            <a:r>
              <a:rPr lang="zh-CN" altLang="en-US" sz="2400" dirty="0"/>
              <a:t>	</a:t>
            </a:r>
            <a:r>
              <a:rPr lang="en-US" altLang="zh-CN" sz="2400" dirty="0"/>
              <a:t>void </a:t>
            </a:r>
            <a:r>
              <a:rPr lang="en-US" altLang="zh-CN" sz="2400" dirty="0" err="1"/>
              <a:t>InitR</a:t>
            </a:r>
            <a:r>
              <a:rPr lang="en-US" altLang="zh-CN" sz="2400" dirty="0"/>
              <a:t>(float x, float y, float w, float h)</a:t>
            </a:r>
          </a:p>
          <a:p>
            <a:pPr>
              <a:lnSpc>
                <a:spcPct val="85000"/>
              </a:lnSpc>
              <a:buFont typeface="Wingdings" pitchFamily="2" charset="2"/>
              <a:buNone/>
            </a:pPr>
            <a:r>
              <a:rPr lang="en-US" altLang="zh-CN" sz="2400" dirty="0"/>
              <a:t>	{</a:t>
            </a:r>
            <a:r>
              <a:rPr lang="en-US" altLang="zh-CN" sz="2400" dirty="0" err="1">
                <a:solidFill>
                  <a:srgbClr val="66FFFF"/>
                </a:solidFill>
              </a:rPr>
              <a:t>InitP</a:t>
            </a:r>
            <a:r>
              <a:rPr lang="en-US" altLang="zh-CN" sz="2400" dirty="0">
                <a:solidFill>
                  <a:srgbClr val="66FFFF"/>
                </a:solidFill>
              </a:rPr>
              <a:t>(</a:t>
            </a:r>
            <a:r>
              <a:rPr lang="en-US" altLang="zh-CN" sz="2400" dirty="0" err="1">
                <a:solidFill>
                  <a:srgbClr val="66FFFF"/>
                </a:solidFill>
              </a:rPr>
              <a:t>x,y</a:t>
            </a:r>
            <a:r>
              <a:rPr lang="en-US" altLang="zh-CN" sz="2400" dirty="0">
                <a:solidFill>
                  <a:srgbClr val="66FFFF"/>
                </a:solidFill>
              </a:rPr>
              <a:t>);</a:t>
            </a:r>
            <a:r>
              <a:rPr lang="en-US" altLang="zh-CN" sz="2400" dirty="0"/>
              <a:t>W=</a:t>
            </a:r>
            <a:r>
              <a:rPr lang="en-US" altLang="zh-CN" sz="2400" dirty="0" err="1"/>
              <a:t>w;H</a:t>
            </a:r>
            <a:r>
              <a:rPr lang="en-US" altLang="zh-CN" sz="2400" dirty="0"/>
              <a:t>=h;}	//</a:t>
            </a:r>
            <a:r>
              <a:rPr lang="zh-CN" altLang="en-US" sz="2400" dirty="0">
                <a:solidFill>
                  <a:srgbClr val="66FFFF"/>
                </a:solidFill>
              </a:rPr>
              <a:t>访问基类公有成员</a:t>
            </a:r>
          </a:p>
          <a:p>
            <a:pPr>
              <a:lnSpc>
                <a:spcPct val="85000"/>
              </a:lnSpc>
              <a:buFont typeface="Wingdings" pitchFamily="2" charset="2"/>
              <a:buNone/>
            </a:pPr>
            <a:r>
              <a:rPr lang="zh-CN" altLang="en-US" sz="2400" dirty="0"/>
              <a:t>	</a:t>
            </a:r>
            <a:r>
              <a:rPr lang="en-US" altLang="zh-CN" sz="2400" dirty="0"/>
              <a:t>void Move(float </a:t>
            </a:r>
            <a:r>
              <a:rPr lang="en-US" altLang="zh-CN" sz="2400" dirty="0" err="1"/>
              <a:t>xOff</a:t>
            </a:r>
            <a:r>
              <a:rPr lang="en-US" altLang="zh-CN" sz="2400" dirty="0"/>
              <a:t>, float </a:t>
            </a:r>
            <a:r>
              <a:rPr lang="en-US" altLang="zh-CN" sz="2400" dirty="0" err="1"/>
              <a:t>yOff</a:t>
            </a:r>
            <a:r>
              <a:rPr lang="en-US" altLang="zh-CN" sz="2400" dirty="0"/>
              <a:t>) {</a:t>
            </a:r>
            <a:r>
              <a:rPr lang="en-US" altLang="zh-CN" sz="2400" dirty="0">
                <a:solidFill>
                  <a:srgbClr val="66FFFF"/>
                </a:solidFill>
              </a:rPr>
              <a:t>Point::Move</a:t>
            </a:r>
            <a:r>
              <a:rPr lang="en-US" altLang="zh-CN" sz="2400" dirty="0"/>
              <a:t>(</a:t>
            </a:r>
            <a:r>
              <a:rPr lang="en-US" altLang="zh-CN" sz="2400" dirty="0" err="1"/>
              <a:t>xOff,yOff</a:t>
            </a:r>
            <a:r>
              <a:rPr lang="en-US" altLang="zh-CN" sz="2400" dirty="0"/>
              <a:t>);}</a:t>
            </a:r>
          </a:p>
          <a:p>
            <a:pPr>
              <a:lnSpc>
                <a:spcPct val="85000"/>
              </a:lnSpc>
              <a:buFont typeface="Wingdings" pitchFamily="2" charset="2"/>
              <a:buNone/>
            </a:pPr>
            <a:r>
              <a:rPr lang="en-US" altLang="zh-CN" sz="2400" dirty="0"/>
              <a:t>	float </a:t>
            </a:r>
            <a:r>
              <a:rPr lang="en-US" altLang="zh-CN" sz="2400" dirty="0" err="1"/>
              <a:t>GetX</a:t>
            </a:r>
            <a:r>
              <a:rPr lang="en-US" altLang="zh-CN" sz="2400" dirty="0"/>
              <a:t>() {return </a:t>
            </a:r>
            <a:r>
              <a:rPr lang="en-US" altLang="zh-CN" sz="2400" dirty="0">
                <a:solidFill>
                  <a:srgbClr val="66FFFF"/>
                </a:solidFill>
              </a:rPr>
              <a:t>Point::</a:t>
            </a:r>
            <a:r>
              <a:rPr lang="en-US" altLang="zh-CN" sz="2400" dirty="0" err="1">
                <a:solidFill>
                  <a:srgbClr val="66FFFF"/>
                </a:solidFill>
              </a:rPr>
              <a:t>GetX</a:t>
            </a:r>
            <a:r>
              <a:rPr lang="en-US" altLang="zh-CN" sz="2400" dirty="0">
                <a:solidFill>
                  <a:srgbClr val="66FFFF"/>
                </a:solidFill>
              </a:rPr>
              <a:t>()</a:t>
            </a:r>
            <a:r>
              <a:rPr lang="en-US" altLang="zh-CN" sz="2400" dirty="0"/>
              <a:t>;}</a:t>
            </a:r>
          </a:p>
          <a:p>
            <a:pPr>
              <a:lnSpc>
                <a:spcPct val="85000"/>
              </a:lnSpc>
              <a:buFont typeface="Wingdings" pitchFamily="2" charset="2"/>
              <a:buNone/>
            </a:pPr>
            <a:r>
              <a:rPr lang="en-US" altLang="zh-CN" sz="2400" dirty="0"/>
              <a:t>	float </a:t>
            </a:r>
            <a:r>
              <a:rPr lang="en-US" altLang="zh-CN" sz="2400" dirty="0" err="1"/>
              <a:t>GetY</a:t>
            </a:r>
            <a:r>
              <a:rPr lang="en-US" altLang="zh-CN" sz="2400" dirty="0"/>
              <a:t>() {return </a:t>
            </a:r>
            <a:r>
              <a:rPr lang="en-US" altLang="zh-CN" sz="2400" dirty="0">
                <a:solidFill>
                  <a:srgbClr val="66FFFF"/>
                </a:solidFill>
              </a:rPr>
              <a:t>Point::</a:t>
            </a:r>
            <a:r>
              <a:rPr lang="en-US" altLang="zh-CN" sz="2400" dirty="0" err="1">
                <a:solidFill>
                  <a:srgbClr val="66FFFF"/>
                </a:solidFill>
              </a:rPr>
              <a:t>GetY</a:t>
            </a:r>
            <a:r>
              <a:rPr lang="en-US" altLang="zh-CN" sz="2400" dirty="0">
                <a:solidFill>
                  <a:srgbClr val="66FFFF"/>
                </a:solidFill>
              </a:rPr>
              <a:t>()</a:t>
            </a:r>
            <a:r>
              <a:rPr lang="en-US" altLang="zh-CN" sz="2400" dirty="0"/>
              <a:t>;}</a:t>
            </a:r>
          </a:p>
          <a:p>
            <a:pPr>
              <a:lnSpc>
                <a:spcPct val="85000"/>
              </a:lnSpc>
              <a:buFont typeface="Wingdings" pitchFamily="2" charset="2"/>
              <a:buNone/>
            </a:pPr>
            <a:r>
              <a:rPr lang="en-US" altLang="zh-CN" sz="2400" dirty="0"/>
              <a:t>	float </a:t>
            </a:r>
            <a:r>
              <a:rPr lang="en-US" altLang="zh-CN" sz="2400" dirty="0" err="1"/>
              <a:t>GetH</a:t>
            </a:r>
            <a:r>
              <a:rPr lang="en-US" altLang="zh-CN" sz="2400" dirty="0"/>
              <a:t>() {return H;}</a:t>
            </a:r>
          </a:p>
          <a:p>
            <a:pPr>
              <a:lnSpc>
                <a:spcPct val="85000"/>
              </a:lnSpc>
              <a:buFont typeface="Wingdings" pitchFamily="2" charset="2"/>
              <a:buNone/>
            </a:pPr>
            <a:r>
              <a:rPr lang="en-US" altLang="zh-CN" sz="2400" dirty="0"/>
              <a:t>	float </a:t>
            </a:r>
            <a:r>
              <a:rPr lang="en-US" altLang="zh-CN" sz="2400" dirty="0" err="1"/>
              <a:t>GetW</a:t>
            </a:r>
            <a:r>
              <a:rPr lang="en-US" altLang="zh-CN" sz="2400" dirty="0"/>
              <a:t>() {return W;}</a:t>
            </a:r>
          </a:p>
          <a:p>
            <a:pPr>
              <a:lnSpc>
                <a:spcPct val="85000"/>
              </a:lnSpc>
              <a:buFont typeface="Wingdings" pitchFamily="2" charset="2"/>
              <a:buNone/>
            </a:pPr>
            <a:r>
              <a:rPr lang="en-US" altLang="zh-CN" sz="2400" dirty="0"/>
              <a:t>private:	//</a:t>
            </a:r>
            <a:r>
              <a:rPr lang="zh-CN" altLang="en-US" sz="2400" dirty="0"/>
              <a:t>新增私有数据</a:t>
            </a:r>
          </a:p>
          <a:p>
            <a:pPr>
              <a:lnSpc>
                <a:spcPct val="85000"/>
              </a:lnSpc>
              <a:buFont typeface="Wingdings" pitchFamily="2" charset="2"/>
              <a:buNone/>
            </a:pPr>
            <a:r>
              <a:rPr lang="zh-CN" altLang="en-US" sz="2400" dirty="0"/>
              <a:t>	</a:t>
            </a:r>
            <a:r>
              <a:rPr lang="en-US" altLang="zh-CN" sz="2400" dirty="0"/>
              <a:t>float W,H;</a:t>
            </a:r>
          </a:p>
          <a:p>
            <a:pPr>
              <a:lnSpc>
                <a:spcPct val="85000"/>
              </a:lnSpc>
              <a:buFont typeface="Wingdings" pitchFamily="2" charset="2"/>
              <a:buNone/>
            </a:pPr>
            <a:r>
              <a:rPr lang="en-US" altLang="zh-CN" sz="2400" dirty="0"/>
              <a:t>};</a:t>
            </a:r>
          </a:p>
        </p:txBody>
      </p:sp>
      <p:sp>
        <p:nvSpPr>
          <p:cNvPr id="7" name="灯片编号占位符 5"/>
          <p:cNvSpPr>
            <a:spLocks noGrp="1"/>
          </p:cNvSpPr>
          <p:nvPr>
            <p:ph type="sldNum" sz="quarter" idx="12"/>
          </p:nvPr>
        </p:nvSpPr>
        <p:spPr/>
        <p:txBody>
          <a:bodyPr/>
          <a:lstStyle/>
          <a:p>
            <a:fld id="{95D290F9-AC54-4202-84DE-D862A3EC2A3E}" type="slidenum">
              <a:rPr lang="en-US" altLang="zh-CN"/>
              <a:pPr/>
              <a:t>16</a:t>
            </a:fld>
            <a:endParaRPr lang="en-US" altLang="zh-CN"/>
          </a:p>
        </p:txBody>
      </p:sp>
      <p:sp>
        <p:nvSpPr>
          <p:cNvPr id="40964" name="Text Box 4"/>
          <p:cNvSpPr txBox="1">
            <a:spLocks noChangeArrowheads="1"/>
          </p:cNvSpPr>
          <p:nvPr/>
        </p:nvSpPr>
        <p:spPr bwMode="auto">
          <a:xfrm>
            <a:off x="266581" y="80020"/>
            <a:ext cx="800219" cy="429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99"/>
                </a:solidFill>
                <a:ea typeface="隶书" pitchFamily="49" charset="-122"/>
              </a:rPr>
              <a:t>类成员的访问控制</a:t>
            </a:r>
            <a:endParaRPr lang="zh-CN" altLang="en-US" dirty="0">
              <a:solidFill>
                <a:srgbClr val="FFFF99"/>
              </a:solidFill>
            </a:endParaRPr>
          </a:p>
        </p:txBody>
      </p:sp>
    </p:spTree>
    <p:extLst>
      <p:ext uri="{BB962C8B-B14F-4D97-AF65-F5344CB8AC3E}">
        <p14:creationId xmlns:p14="http://schemas.microsoft.com/office/powerpoint/2010/main" val="3807237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685800" y="141685"/>
            <a:ext cx="7989888" cy="4917281"/>
          </a:xfrm>
        </p:spPr>
        <p:txBody>
          <a:bodyPr>
            <a:normAutofit fontScale="92500" lnSpcReduction="20000"/>
          </a:bodyPr>
          <a:lstStyle/>
          <a:p>
            <a:pPr>
              <a:buFont typeface="Wingdings" pitchFamily="2" charset="2"/>
              <a:buNone/>
            </a:pPr>
            <a:r>
              <a:rPr lang="en-US" altLang="zh-CN" sz="2800"/>
              <a:t>#include&lt;iostream&gt;</a:t>
            </a:r>
          </a:p>
          <a:p>
            <a:pPr>
              <a:buFont typeface="Wingdings" pitchFamily="2" charset="2"/>
              <a:buNone/>
            </a:pPr>
            <a:r>
              <a:rPr lang="en-US" altLang="zh-CN" sz="2800"/>
              <a:t>#include&lt;cmath&gt;</a:t>
            </a:r>
          </a:p>
          <a:p>
            <a:pPr>
              <a:buFont typeface="Wingdings" pitchFamily="2" charset="2"/>
              <a:buNone/>
            </a:pPr>
            <a:r>
              <a:rPr lang="en-US" altLang="zh-CN" sz="2800"/>
              <a:t>using namecpace std;</a:t>
            </a:r>
          </a:p>
          <a:p>
            <a:pPr>
              <a:lnSpc>
                <a:spcPct val="95000"/>
              </a:lnSpc>
              <a:buFont typeface="Wingdings" pitchFamily="2" charset="2"/>
              <a:buNone/>
            </a:pPr>
            <a:r>
              <a:rPr lang="en-US" altLang="zh-CN" sz="2800"/>
              <a:t>int main()</a:t>
            </a:r>
          </a:p>
          <a:p>
            <a:pPr>
              <a:lnSpc>
                <a:spcPct val="95000"/>
              </a:lnSpc>
              <a:buFont typeface="Wingdings" pitchFamily="2" charset="2"/>
              <a:buNone/>
            </a:pPr>
            <a:r>
              <a:rPr lang="en-US" altLang="zh-CN" sz="2800"/>
              <a:t>{  </a:t>
            </a:r>
            <a:r>
              <a:rPr lang="en-US" altLang="zh-CN" sz="2800">
                <a:solidFill>
                  <a:srgbClr val="FFFF99"/>
                </a:solidFill>
              </a:rPr>
              <a:t>//</a:t>
            </a:r>
            <a:r>
              <a:rPr lang="zh-CN" altLang="en-US" sz="2800">
                <a:solidFill>
                  <a:srgbClr val="FFFF99"/>
                </a:solidFill>
              </a:rPr>
              <a:t>通过派生类对象只能访问本类成员</a:t>
            </a:r>
            <a:endParaRPr lang="zh-CN" altLang="en-US" sz="2800"/>
          </a:p>
          <a:p>
            <a:pPr>
              <a:lnSpc>
                <a:spcPct val="95000"/>
              </a:lnSpc>
              <a:buFont typeface="Wingdings" pitchFamily="2" charset="2"/>
              <a:buNone/>
            </a:pPr>
            <a:r>
              <a:rPr lang="zh-CN" altLang="en-US" sz="2800"/>
              <a:t>    </a:t>
            </a:r>
            <a:r>
              <a:rPr lang="en-US" altLang="zh-CN" sz="2800"/>
              <a:t>Rectangle rect;</a:t>
            </a:r>
          </a:p>
          <a:p>
            <a:pPr>
              <a:lnSpc>
                <a:spcPct val="95000"/>
              </a:lnSpc>
              <a:buFont typeface="Wingdings" pitchFamily="2" charset="2"/>
              <a:buNone/>
            </a:pPr>
            <a:r>
              <a:rPr lang="en-US" altLang="zh-CN" sz="2800"/>
              <a:t>	rect.</a:t>
            </a:r>
            <a:r>
              <a:rPr lang="en-US" altLang="zh-CN" sz="2800">
                <a:solidFill>
                  <a:srgbClr val="FFFF99"/>
                </a:solidFill>
              </a:rPr>
              <a:t>InitR</a:t>
            </a:r>
            <a:r>
              <a:rPr lang="en-US" altLang="zh-CN" sz="2800"/>
              <a:t>(2,3,20,10);</a:t>
            </a:r>
          </a:p>
          <a:p>
            <a:pPr>
              <a:lnSpc>
                <a:spcPct val="95000"/>
              </a:lnSpc>
              <a:buFont typeface="Wingdings" pitchFamily="2" charset="2"/>
              <a:buNone/>
            </a:pPr>
            <a:r>
              <a:rPr lang="en-US" altLang="zh-CN" sz="2800"/>
              <a:t>	rect.</a:t>
            </a:r>
            <a:r>
              <a:rPr lang="en-US" altLang="zh-CN" sz="2800">
                <a:solidFill>
                  <a:srgbClr val="FFFF99"/>
                </a:solidFill>
              </a:rPr>
              <a:t>Move</a:t>
            </a:r>
            <a:r>
              <a:rPr lang="en-US" altLang="zh-CN" sz="2800"/>
              <a:t>(3,2);</a:t>
            </a:r>
          </a:p>
          <a:p>
            <a:pPr>
              <a:lnSpc>
                <a:spcPct val="95000"/>
              </a:lnSpc>
              <a:buFont typeface="Wingdings" pitchFamily="2" charset="2"/>
              <a:buNone/>
            </a:pPr>
            <a:r>
              <a:rPr lang="en-US" altLang="zh-CN" sz="2800"/>
              <a:t>	cout&lt;&lt;rect.</a:t>
            </a:r>
            <a:r>
              <a:rPr lang="en-US" altLang="zh-CN" sz="2800">
                <a:solidFill>
                  <a:srgbClr val="FFFF99"/>
                </a:solidFill>
              </a:rPr>
              <a:t>GetX</a:t>
            </a:r>
            <a:r>
              <a:rPr lang="en-US" altLang="zh-CN" sz="2800"/>
              <a:t>()&lt;&lt;',' &lt;&lt;rect.</a:t>
            </a:r>
            <a:r>
              <a:rPr lang="en-US" altLang="zh-CN" sz="2800">
                <a:solidFill>
                  <a:srgbClr val="FFFF99"/>
                </a:solidFill>
              </a:rPr>
              <a:t>GetY</a:t>
            </a:r>
            <a:r>
              <a:rPr lang="en-US" altLang="zh-CN" sz="2800"/>
              <a:t>()&lt;&lt;','</a:t>
            </a:r>
          </a:p>
          <a:p>
            <a:pPr>
              <a:lnSpc>
                <a:spcPct val="95000"/>
              </a:lnSpc>
              <a:buFont typeface="Wingdings" pitchFamily="2" charset="2"/>
              <a:buNone/>
            </a:pPr>
            <a:r>
              <a:rPr lang="en-US" altLang="zh-CN" sz="2800"/>
              <a:t>		&lt;&lt;rect.</a:t>
            </a:r>
            <a:r>
              <a:rPr lang="en-US" altLang="zh-CN" sz="2800">
                <a:solidFill>
                  <a:srgbClr val="FFFF99"/>
                </a:solidFill>
              </a:rPr>
              <a:t>GetH</a:t>
            </a:r>
            <a:r>
              <a:rPr lang="en-US" altLang="zh-CN" sz="2800"/>
              <a:t>()&lt;&lt;','&lt;&lt;rect.</a:t>
            </a:r>
            <a:r>
              <a:rPr lang="en-US" altLang="zh-CN" sz="2800">
                <a:solidFill>
                  <a:srgbClr val="FFFF99"/>
                </a:solidFill>
              </a:rPr>
              <a:t>GetW</a:t>
            </a:r>
            <a:r>
              <a:rPr lang="en-US" altLang="zh-CN" sz="2800"/>
              <a:t>()&lt;&lt;endl;</a:t>
            </a:r>
          </a:p>
          <a:p>
            <a:pPr>
              <a:lnSpc>
                <a:spcPct val="95000"/>
              </a:lnSpc>
              <a:buFont typeface="Wingdings" pitchFamily="2" charset="2"/>
              <a:buNone/>
            </a:pPr>
            <a:r>
              <a:rPr lang="en-US" altLang="zh-CN" sz="2800"/>
              <a:t>	return 0;</a:t>
            </a:r>
          </a:p>
          <a:p>
            <a:pPr>
              <a:lnSpc>
                <a:spcPct val="95000"/>
              </a:lnSpc>
              <a:buFont typeface="Wingdings" pitchFamily="2" charset="2"/>
              <a:buNone/>
            </a:pPr>
            <a:r>
              <a:rPr lang="en-US" altLang="zh-CN" sz="2800"/>
              <a:t>}</a:t>
            </a:r>
          </a:p>
        </p:txBody>
      </p:sp>
      <p:sp>
        <p:nvSpPr>
          <p:cNvPr id="43015" name="Text Box 7"/>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58D87416-5E96-418D-9BE1-DA568CCAD2E5}" type="slidenum">
              <a:rPr lang="en-US" altLang="zh-CN" sz="1400"/>
              <a:pPr algn="r">
                <a:spcBef>
                  <a:spcPct val="50000"/>
                </a:spcBef>
              </a:pPr>
              <a:t>17</a:t>
            </a:fld>
            <a:endParaRPr lang="en-US" altLang="zh-CN" sz="1400"/>
          </a:p>
        </p:txBody>
      </p:sp>
    </p:spTree>
    <p:extLst>
      <p:ext uri="{BB962C8B-B14F-4D97-AF65-F5344CB8AC3E}">
        <p14:creationId xmlns:p14="http://schemas.microsoft.com/office/powerpoint/2010/main" val="886213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dirty="0"/>
              <a:t>保护继承</a:t>
            </a:r>
            <a:r>
              <a:rPr lang="en-US" altLang="zh-CN" dirty="0"/>
              <a:t>(protected)</a:t>
            </a:r>
          </a:p>
        </p:txBody>
      </p:sp>
      <p:sp>
        <p:nvSpPr>
          <p:cNvPr id="64515" name="Rectangle 3"/>
          <p:cNvSpPr>
            <a:spLocks noGrp="1" noChangeArrowheads="1"/>
          </p:cNvSpPr>
          <p:nvPr>
            <p:ph idx="1"/>
          </p:nvPr>
        </p:nvSpPr>
        <p:spPr/>
        <p:txBody>
          <a:bodyPr>
            <a:normAutofit fontScale="92500" lnSpcReduction="10000"/>
          </a:bodyPr>
          <a:lstStyle/>
          <a:p>
            <a:pPr>
              <a:lnSpc>
                <a:spcPct val="90000"/>
              </a:lnSpc>
            </a:pPr>
            <a:r>
              <a:rPr lang="zh-CN" altLang="zh-CN" dirty="0"/>
              <a:t>基类的</a:t>
            </a:r>
            <a:r>
              <a:rPr lang="en-US" altLang="zh-CN" dirty="0">
                <a:solidFill>
                  <a:srgbClr val="66FFFF"/>
                </a:solidFill>
              </a:rPr>
              <a:t>public</a:t>
            </a:r>
            <a:r>
              <a:rPr lang="zh-CN" altLang="zh-CN" dirty="0"/>
              <a:t>和</a:t>
            </a:r>
            <a:r>
              <a:rPr lang="en-US" altLang="zh-CN" dirty="0">
                <a:solidFill>
                  <a:srgbClr val="66FFFF"/>
                </a:solidFill>
              </a:rPr>
              <a:t>protected</a:t>
            </a:r>
            <a:r>
              <a:rPr lang="zh-CN" altLang="zh-CN" dirty="0"/>
              <a:t>成员都以</a:t>
            </a:r>
            <a:r>
              <a:rPr lang="en-US" altLang="zh-CN" dirty="0">
                <a:solidFill>
                  <a:srgbClr val="66FFFF"/>
                </a:solidFill>
              </a:rPr>
              <a:t>protected</a:t>
            </a:r>
            <a:r>
              <a:rPr lang="zh-CN" altLang="en-US" dirty="0"/>
              <a:t>身份出现</a:t>
            </a:r>
            <a:r>
              <a:rPr lang="zh-CN" altLang="zh-CN" dirty="0"/>
              <a:t>在派生类中，但基类的</a:t>
            </a:r>
            <a:r>
              <a:rPr lang="en-US" altLang="zh-CN" dirty="0">
                <a:solidFill>
                  <a:srgbClr val="FF99FF"/>
                </a:solidFill>
              </a:rPr>
              <a:t>private</a:t>
            </a:r>
            <a:r>
              <a:rPr lang="zh-CN" altLang="zh-CN" dirty="0"/>
              <a:t>成员</a:t>
            </a:r>
            <a:r>
              <a:rPr lang="zh-CN" altLang="zh-CN" dirty="0">
                <a:solidFill>
                  <a:srgbClr val="FF99FF"/>
                </a:solidFill>
              </a:rPr>
              <a:t>不可直接访问</a:t>
            </a:r>
            <a:r>
              <a:rPr lang="zh-CN" altLang="zh-CN" dirty="0"/>
              <a:t>。</a:t>
            </a:r>
            <a:endParaRPr lang="zh-CN" altLang="en-US" dirty="0"/>
          </a:p>
          <a:p>
            <a:pPr>
              <a:lnSpc>
                <a:spcPct val="90000"/>
              </a:lnSpc>
            </a:pPr>
            <a:r>
              <a:rPr lang="zh-CN" altLang="zh-CN" dirty="0"/>
              <a:t>派生类中的成员函数可以直接访问基类中的</a:t>
            </a:r>
            <a:r>
              <a:rPr lang="en-US" altLang="zh-CN" dirty="0"/>
              <a:t>public</a:t>
            </a:r>
            <a:r>
              <a:rPr lang="zh-CN" altLang="zh-CN" dirty="0"/>
              <a:t>和</a:t>
            </a:r>
            <a:r>
              <a:rPr lang="en-US" altLang="zh-CN" dirty="0"/>
              <a:t>protected</a:t>
            </a:r>
            <a:r>
              <a:rPr lang="zh-CN" altLang="zh-CN" dirty="0"/>
              <a:t>成员，但不能直接访问基类的</a:t>
            </a:r>
            <a:r>
              <a:rPr lang="en-US" altLang="zh-CN" dirty="0"/>
              <a:t>private</a:t>
            </a:r>
            <a:r>
              <a:rPr lang="zh-CN" altLang="zh-CN" dirty="0"/>
              <a:t>成员。</a:t>
            </a:r>
          </a:p>
          <a:p>
            <a:pPr>
              <a:lnSpc>
                <a:spcPct val="90000"/>
              </a:lnSpc>
            </a:pPr>
            <a:r>
              <a:rPr lang="zh-CN" altLang="zh-CN" dirty="0"/>
              <a:t>通过派生类的对象不能直接访问基类中的任何成员</a:t>
            </a:r>
            <a:endParaRPr lang="zh-CN" altLang="en-US" dirty="0"/>
          </a:p>
        </p:txBody>
      </p:sp>
      <p:sp>
        <p:nvSpPr>
          <p:cNvPr id="7" name="灯片编号占位符 5"/>
          <p:cNvSpPr>
            <a:spLocks noGrp="1"/>
          </p:cNvSpPr>
          <p:nvPr>
            <p:ph type="sldNum" sz="quarter" idx="12"/>
          </p:nvPr>
        </p:nvSpPr>
        <p:spPr/>
        <p:txBody>
          <a:bodyPr/>
          <a:lstStyle/>
          <a:p>
            <a:fld id="{09725E13-8024-4142-ADF1-A52C2E34A626}" type="slidenum">
              <a:rPr lang="en-US" altLang="zh-CN"/>
              <a:pPr/>
              <a:t>18</a:t>
            </a:fld>
            <a:endParaRPr lang="en-US" altLang="zh-CN"/>
          </a:p>
        </p:txBody>
      </p:sp>
      <p:sp>
        <p:nvSpPr>
          <p:cNvPr id="64516" name="Text Box 4"/>
          <p:cNvSpPr txBox="1">
            <a:spLocks noChangeArrowheads="1"/>
          </p:cNvSpPr>
          <p:nvPr/>
        </p:nvSpPr>
        <p:spPr bwMode="auto">
          <a:xfrm>
            <a:off x="0" y="3761"/>
            <a:ext cx="80021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99"/>
                </a:solidFill>
                <a:ea typeface="隶书" pitchFamily="49" charset="-122"/>
              </a:rPr>
              <a:t>类成员的访问控制</a:t>
            </a:r>
            <a:endParaRPr lang="zh-CN" altLang="en-US" dirty="0">
              <a:solidFill>
                <a:srgbClr val="FFFF99"/>
              </a:solidFill>
            </a:endParaRPr>
          </a:p>
        </p:txBody>
      </p:sp>
    </p:spTree>
    <p:extLst>
      <p:ext uri="{BB962C8B-B14F-4D97-AF65-F5344CB8AC3E}">
        <p14:creationId xmlns:p14="http://schemas.microsoft.com/office/powerpoint/2010/main" val="3634989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95400" y="171450"/>
            <a:ext cx="7467600" cy="857250"/>
          </a:xfrm>
        </p:spPr>
        <p:txBody>
          <a:bodyPr/>
          <a:lstStyle/>
          <a:p>
            <a:r>
              <a:rPr lang="en-US" altLang="zh-CN" sz="4400"/>
              <a:t>protected </a:t>
            </a:r>
            <a:r>
              <a:rPr lang="zh-CN" altLang="en-US" sz="4400"/>
              <a:t>成员的特点与作用</a:t>
            </a:r>
          </a:p>
        </p:txBody>
      </p:sp>
      <p:sp>
        <p:nvSpPr>
          <p:cNvPr id="44035" name="Rectangle 3"/>
          <p:cNvSpPr>
            <a:spLocks noGrp="1" noChangeArrowheads="1"/>
          </p:cNvSpPr>
          <p:nvPr>
            <p:ph idx="1"/>
          </p:nvPr>
        </p:nvSpPr>
        <p:spPr/>
        <p:txBody>
          <a:bodyPr/>
          <a:lstStyle/>
          <a:p>
            <a:r>
              <a:rPr lang="zh-CN" altLang="en-US" dirty="0"/>
              <a:t>对建立其所在类对象的模块来说，它与 </a:t>
            </a:r>
            <a:r>
              <a:rPr lang="en-US" altLang="zh-CN" dirty="0"/>
              <a:t>private </a:t>
            </a:r>
            <a:r>
              <a:rPr lang="zh-CN" altLang="en-US" dirty="0"/>
              <a:t>成员的性质相同。</a:t>
            </a:r>
          </a:p>
          <a:p>
            <a:r>
              <a:rPr lang="zh-CN" altLang="en-US" dirty="0"/>
              <a:t>对于其派生类来说，它与 </a:t>
            </a:r>
            <a:r>
              <a:rPr lang="en-US" altLang="zh-CN" dirty="0"/>
              <a:t>public </a:t>
            </a:r>
            <a:r>
              <a:rPr lang="zh-CN" altLang="en-US" dirty="0"/>
              <a:t>成员的性质相同。</a:t>
            </a:r>
          </a:p>
          <a:p>
            <a:r>
              <a:rPr lang="zh-CN" altLang="en-US" dirty="0"/>
              <a:t>既实现了数据隐藏，又方便继承，实现代码重用。</a:t>
            </a:r>
          </a:p>
        </p:txBody>
      </p:sp>
      <p:sp>
        <p:nvSpPr>
          <p:cNvPr id="7" name="灯片编号占位符 5"/>
          <p:cNvSpPr>
            <a:spLocks noGrp="1"/>
          </p:cNvSpPr>
          <p:nvPr>
            <p:ph type="sldNum" sz="quarter" idx="12"/>
          </p:nvPr>
        </p:nvSpPr>
        <p:spPr/>
        <p:txBody>
          <a:bodyPr/>
          <a:lstStyle/>
          <a:p>
            <a:fld id="{21F47AC9-22E8-46DC-908C-CAB4894B400F}" type="slidenum">
              <a:rPr lang="en-US" altLang="zh-CN"/>
              <a:pPr/>
              <a:t>19</a:t>
            </a:fld>
            <a:endParaRPr lang="en-US" altLang="zh-CN"/>
          </a:p>
        </p:txBody>
      </p:sp>
      <p:sp>
        <p:nvSpPr>
          <p:cNvPr id="44036" name="Text Box 4"/>
          <p:cNvSpPr txBox="1">
            <a:spLocks noChangeArrowheads="1"/>
          </p:cNvSpPr>
          <p:nvPr/>
        </p:nvSpPr>
        <p:spPr bwMode="auto">
          <a:xfrm>
            <a:off x="0" y="123478"/>
            <a:ext cx="800219" cy="421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99"/>
                </a:solidFill>
                <a:ea typeface="隶书" pitchFamily="49" charset="-122"/>
              </a:rPr>
              <a:t>类成员的访问控制</a:t>
            </a:r>
            <a:endParaRPr lang="zh-CN" altLang="en-US" dirty="0">
              <a:solidFill>
                <a:srgbClr val="FFFF99"/>
              </a:solidFill>
            </a:endParaRPr>
          </a:p>
        </p:txBody>
      </p:sp>
    </p:spTree>
    <p:extLst>
      <p:ext uri="{BB962C8B-B14F-4D97-AF65-F5344CB8AC3E}">
        <p14:creationId xmlns:p14="http://schemas.microsoft.com/office/powerpoint/2010/main" val="1987446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a:t>本章主要内容</a:t>
            </a:r>
          </a:p>
        </p:txBody>
      </p:sp>
      <p:sp>
        <p:nvSpPr>
          <p:cNvPr id="6147" name="Rectangle 3"/>
          <p:cNvSpPr>
            <a:spLocks noGrp="1" noChangeArrowheads="1"/>
          </p:cNvSpPr>
          <p:nvPr>
            <p:ph idx="1"/>
          </p:nvPr>
        </p:nvSpPr>
        <p:spPr/>
        <p:txBody>
          <a:bodyPr>
            <a:normAutofit fontScale="92500" lnSpcReduction="10000"/>
          </a:bodyPr>
          <a:lstStyle/>
          <a:p>
            <a:pPr algn="just">
              <a:lnSpc>
                <a:spcPct val="120000"/>
              </a:lnSpc>
            </a:pPr>
            <a:r>
              <a:rPr lang="zh-CN" altLang="en-US" sz="3600"/>
              <a:t>类的继承与派生</a:t>
            </a:r>
          </a:p>
          <a:p>
            <a:pPr algn="just">
              <a:lnSpc>
                <a:spcPct val="120000"/>
              </a:lnSpc>
            </a:pPr>
            <a:r>
              <a:rPr lang="zh-CN" altLang="en-US" sz="3600"/>
              <a:t>类成员的访问控制</a:t>
            </a:r>
          </a:p>
          <a:p>
            <a:pPr algn="just">
              <a:lnSpc>
                <a:spcPct val="120000"/>
              </a:lnSpc>
            </a:pPr>
            <a:r>
              <a:rPr lang="zh-CN" altLang="en-US" sz="3600"/>
              <a:t>单继承与多继承</a:t>
            </a:r>
          </a:p>
          <a:p>
            <a:pPr algn="just">
              <a:lnSpc>
                <a:spcPct val="120000"/>
              </a:lnSpc>
            </a:pPr>
            <a:r>
              <a:rPr lang="zh-CN" altLang="en-US" sz="3600"/>
              <a:t>派生类的构造、析构函数</a:t>
            </a:r>
          </a:p>
          <a:p>
            <a:pPr algn="just">
              <a:lnSpc>
                <a:spcPct val="120000"/>
              </a:lnSpc>
            </a:pPr>
            <a:r>
              <a:rPr lang="zh-CN" altLang="en-US" sz="3600"/>
              <a:t>类成员的标识与访问</a:t>
            </a:r>
          </a:p>
        </p:txBody>
      </p:sp>
      <p:sp>
        <p:nvSpPr>
          <p:cNvPr id="6" name="灯片编号占位符 5"/>
          <p:cNvSpPr>
            <a:spLocks noGrp="1"/>
          </p:cNvSpPr>
          <p:nvPr>
            <p:ph type="sldNum" sz="quarter" idx="12"/>
          </p:nvPr>
        </p:nvSpPr>
        <p:spPr/>
        <p:txBody>
          <a:bodyPr/>
          <a:lstStyle/>
          <a:p>
            <a:fld id="{2BCA203D-25C3-40F4-BCA5-1DBC395E79C1}" type="slidenum">
              <a:rPr lang="en-US" altLang="zh-CN"/>
              <a:pPr/>
              <a:t>2</a:t>
            </a:fld>
            <a:endParaRPr lang="en-US" altLang="zh-CN"/>
          </a:p>
        </p:txBody>
      </p:sp>
    </p:spTree>
    <p:extLst>
      <p:ext uri="{BB962C8B-B14F-4D97-AF65-F5344CB8AC3E}">
        <p14:creationId xmlns:p14="http://schemas.microsoft.com/office/powerpoint/2010/main" val="4157000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19200" y="114300"/>
            <a:ext cx="7467600" cy="857250"/>
          </a:xfrm>
        </p:spPr>
        <p:txBody>
          <a:bodyPr/>
          <a:lstStyle/>
          <a:p>
            <a:r>
              <a:rPr lang="zh-CN" altLang="en-US" dirty="0"/>
              <a:t>例</a:t>
            </a:r>
            <a:r>
              <a:rPr lang="en-US" altLang="zh-CN" dirty="0"/>
              <a:t>7-3 protected </a:t>
            </a:r>
            <a:r>
              <a:rPr lang="zh-CN" altLang="en-US" dirty="0"/>
              <a:t>成员举例</a:t>
            </a:r>
          </a:p>
        </p:txBody>
      </p:sp>
      <p:sp>
        <p:nvSpPr>
          <p:cNvPr id="45059" name="Rectangle 3"/>
          <p:cNvSpPr>
            <a:spLocks noGrp="1" noChangeArrowheads="1"/>
          </p:cNvSpPr>
          <p:nvPr>
            <p:ph idx="1"/>
          </p:nvPr>
        </p:nvSpPr>
        <p:spPr>
          <a:xfrm>
            <a:off x="1371600" y="1257300"/>
            <a:ext cx="7086600" cy="3543300"/>
          </a:xfrm>
        </p:spPr>
        <p:txBody>
          <a:bodyPr>
            <a:normAutofit fontScale="85000" lnSpcReduction="20000"/>
          </a:bodyPr>
          <a:lstStyle/>
          <a:p>
            <a:pPr>
              <a:buFont typeface="Wingdings" pitchFamily="2" charset="2"/>
              <a:buNone/>
            </a:pPr>
            <a:r>
              <a:rPr lang="en-US" altLang="zh-CN" sz="2800" dirty="0"/>
              <a:t>class A {</a:t>
            </a:r>
          </a:p>
          <a:p>
            <a:pPr>
              <a:buFont typeface="Wingdings" pitchFamily="2" charset="2"/>
              <a:buNone/>
            </a:pPr>
            <a:r>
              <a:rPr lang="en-US" altLang="zh-CN" sz="2800" dirty="0"/>
              <a:t>     protected:</a:t>
            </a:r>
          </a:p>
          <a:p>
            <a:pPr>
              <a:buFont typeface="Wingdings" pitchFamily="2" charset="2"/>
              <a:buNone/>
            </a:pPr>
            <a:r>
              <a:rPr lang="en-US" altLang="zh-CN" sz="2800" dirty="0"/>
              <a:t>                    </a:t>
            </a:r>
            <a:r>
              <a:rPr lang="en-US" altLang="zh-CN" sz="2800" dirty="0" err="1"/>
              <a:t>int</a:t>
            </a:r>
            <a:r>
              <a:rPr lang="en-US" altLang="zh-CN" sz="2800" dirty="0"/>
              <a:t> x;</a:t>
            </a:r>
          </a:p>
          <a:p>
            <a:pPr>
              <a:buFont typeface="Wingdings" pitchFamily="2" charset="2"/>
              <a:buNone/>
            </a:pPr>
            <a:r>
              <a:rPr lang="en-US" altLang="zh-CN" sz="2800" dirty="0"/>
              <a:t>}</a:t>
            </a:r>
          </a:p>
          <a:p>
            <a:pPr>
              <a:buFont typeface="Wingdings" pitchFamily="2" charset="2"/>
              <a:buNone/>
            </a:pPr>
            <a:r>
              <a:rPr lang="en-US" altLang="zh-CN" sz="2800" dirty="0" err="1"/>
              <a:t>int</a:t>
            </a:r>
            <a:r>
              <a:rPr lang="en-US" altLang="zh-CN" sz="2800" dirty="0"/>
              <a:t> main()</a:t>
            </a:r>
          </a:p>
          <a:p>
            <a:pPr>
              <a:buFont typeface="Wingdings" pitchFamily="2" charset="2"/>
              <a:buNone/>
            </a:pPr>
            <a:r>
              <a:rPr lang="en-US" altLang="zh-CN" sz="2800" dirty="0"/>
              <a:t>{</a:t>
            </a:r>
          </a:p>
          <a:p>
            <a:pPr>
              <a:buFont typeface="Wingdings" pitchFamily="2" charset="2"/>
              <a:buNone/>
            </a:pPr>
            <a:r>
              <a:rPr lang="en-US" altLang="zh-CN" sz="2800" dirty="0"/>
              <a:t>      A </a:t>
            </a:r>
            <a:r>
              <a:rPr lang="en-US" altLang="zh-CN" sz="2800" dirty="0" err="1"/>
              <a:t>a</a:t>
            </a:r>
            <a:r>
              <a:rPr lang="en-US" altLang="zh-CN" sz="2800" dirty="0"/>
              <a:t>;</a:t>
            </a:r>
          </a:p>
          <a:p>
            <a:pPr>
              <a:buFont typeface="Wingdings" pitchFamily="2" charset="2"/>
              <a:buNone/>
            </a:pPr>
            <a:r>
              <a:rPr lang="en-US" altLang="zh-CN" sz="2800" dirty="0"/>
              <a:t>      </a:t>
            </a:r>
            <a:r>
              <a:rPr lang="en-US" altLang="zh-CN" sz="2800" dirty="0" err="1"/>
              <a:t>a.x</a:t>
            </a:r>
            <a:r>
              <a:rPr lang="en-US" altLang="zh-CN" sz="2800" dirty="0"/>
              <a:t>=5;    //</a:t>
            </a:r>
            <a:r>
              <a:rPr lang="zh-CN" altLang="en-US" sz="2800" dirty="0"/>
              <a:t>错误</a:t>
            </a:r>
            <a:endParaRPr lang="en-US" altLang="en-US" sz="2800" dirty="0"/>
          </a:p>
          <a:p>
            <a:pPr>
              <a:buFont typeface="Wingdings" pitchFamily="2" charset="2"/>
              <a:buNone/>
            </a:pPr>
            <a:r>
              <a:rPr lang="en-US" altLang="en-US" sz="2800" dirty="0"/>
              <a:t>}</a:t>
            </a:r>
            <a:endParaRPr lang="en-US" altLang="zh-CN" sz="2800" dirty="0"/>
          </a:p>
        </p:txBody>
      </p:sp>
      <p:sp>
        <p:nvSpPr>
          <p:cNvPr id="7" name="灯片编号占位符 5"/>
          <p:cNvSpPr>
            <a:spLocks noGrp="1"/>
          </p:cNvSpPr>
          <p:nvPr>
            <p:ph type="sldNum" sz="quarter" idx="12"/>
          </p:nvPr>
        </p:nvSpPr>
        <p:spPr/>
        <p:txBody>
          <a:bodyPr/>
          <a:lstStyle/>
          <a:p>
            <a:fld id="{ABAC6A7E-1BD7-42FA-8B5D-A6041711D729}" type="slidenum">
              <a:rPr lang="en-US" altLang="zh-CN"/>
              <a:pPr/>
              <a:t>20</a:t>
            </a:fld>
            <a:endParaRPr lang="en-US" altLang="zh-CN"/>
          </a:p>
        </p:txBody>
      </p:sp>
      <p:sp>
        <p:nvSpPr>
          <p:cNvPr id="45060" name="Text Box 4"/>
          <p:cNvSpPr txBox="1">
            <a:spLocks noChangeArrowheads="1"/>
          </p:cNvSpPr>
          <p:nvPr/>
        </p:nvSpPr>
        <p:spPr bwMode="auto">
          <a:xfrm>
            <a:off x="266581" y="51470"/>
            <a:ext cx="800219" cy="429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FFF99"/>
                </a:solidFill>
                <a:ea typeface="隶书" pitchFamily="49" charset="-122"/>
              </a:rPr>
              <a:t>类成员的访问控制</a:t>
            </a:r>
            <a:endParaRPr lang="zh-CN" altLang="en-US" dirty="0">
              <a:solidFill>
                <a:srgbClr val="FFFF99"/>
              </a:solidFill>
            </a:endParaRPr>
          </a:p>
        </p:txBody>
      </p:sp>
    </p:spTree>
    <p:extLst>
      <p:ext uri="{BB962C8B-B14F-4D97-AF65-F5344CB8AC3E}">
        <p14:creationId xmlns:p14="http://schemas.microsoft.com/office/powerpoint/2010/main" val="293960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685800" y="628650"/>
            <a:ext cx="7772400" cy="3943350"/>
          </a:xfrm>
        </p:spPr>
        <p:txBody>
          <a:bodyPr>
            <a:normAutofit fontScale="92500" lnSpcReduction="20000"/>
          </a:bodyPr>
          <a:lstStyle/>
          <a:p>
            <a:pPr>
              <a:lnSpc>
                <a:spcPct val="80000"/>
              </a:lnSpc>
              <a:buFont typeface="Wingdings" pitchFamily="2" charset="2"/>
              <a:buNone/>
            </a:pPr>
            <a:r>
              <a:rPr lang="en-US" altLang="zh-CN" sz="2800" dirty="0"/>
              <a:t>class A {</a:t>
            </a:r>
          </a:p>
          <a:p>
            <a:pPr>
              <a:lnSpc>
                <a:spcPct val="80000"/>
              </a:lnSpc>
              <a:buFont typeface="Wingdings" pitchFamily="2" charset="2"/>
              <a:buNone/>
            </a:pPr>
            <a:r>
              <a:rPr lang="en-US" altLang="zh-CN" sz="2800" dirty="0"/>
              <a:t>     protected:</a:t>
            </a:r>
          </a:p>
          <a:p>
            <a:pPr>
              <a:lnSpc>
                <a:spcPct val="80000"/>
              </a:lnSpc>
              <a:buFont typeface="Wingdings" pitchFamily="2" charset="2"/>
              <a:buNone/>
            </a:pPr>
            <a:r>
              <a:rPr lang="en-US" altLang="zh-CN" sz="2800" dirty="0"/>
              <a:t>                    </a:t>
            </a:r>
            <a:r>
              <a:rPr lang="en-US" altLang="zh-CN" sz="2800" dirty="0" err="1"/>
              <a:t>int</a:t>
            </a:r>
            <a:r>
              <a:rPr lang="en-US" altLang="zh-CN" sz="2800" dirty="0"/>
              <a:t> x;</a:t>
            </a:r>
          </a:p>
          <a:p>
            <a:pPr>
              <a:lnSpc>
                <a:spcPct val="80000"/>
              </a:lnSpc>
              <a:buFont typeface="Wingdings" pitchFamily="2" charset="2"/>
              <a:buNone/>
            </a:pPr>
            <a:r>
              <a:rPr lang="en-US" altLang="zh-CN" sz="2800" dirty="0"/>
              <a:t>}</a:t>
            </a:r>
          </a:p>
          <a:p>
            <a:pPr>
              <a:lnSpc>
                <a:spcPct val="80000"/>
              </a:lnSpc>
              <a:buFont typeface="Wingdings" pitchFamily="2" charset="2"/>
              <a:buNone/>
            </a:pPr>
            <a:r>
              <a:rPr lang="en-US" altLang="zh-CN" sz="2800" dirty="0"/>
              <a:t>class B: public A{</a:t>
            </a:r>
          </a:p>
          <a:p>
            <a:pPr>
              <a:lnSpc>
                <a:spcPct val="80000"/>
              </a:lnSpc>
              <a:buFont typeface="Wingdings" pitchFamily="2" charset="2"/>
              <a:buNone/>
            </a:pPr>
            <a:r>
              <a:rPr lang="en-US" altLang="zh-CN" sz="2800" dirty="0"/>
              <a:t>     public:</a:t>
            </a:r>
          </a:p>
          <a:p>
            <a:pPr>
              <a:lnSpc>
                <a:spcPct val="80000"/>
              </a:lnSpc>
              <a:buFont typeface="Wingdings" pitchFamily="2" charset="2"/>
              <a:buNone/>
            </a:pPr>
            <a:r>
              <a:rPr lang="en-US" altLang="zh-CN" sz="2800" dirty="0"/>
              <a:t>          void Function();</a:t>
            </a:r>
          </a:p>
          <a:p>
            <a:pPr>
              <a:lnSpc>
                <a:spcPct val="80000"/>
              </a:lnSpc>
              <a:buFont typeface="Wingdings" pitchFamily="2" charset="2"/>
              <a:buNone/>
            </a:pPr>
            <a:r>
              <a:rPr lang="en-US" altLang="zh-CN" sz="2800" dirty="0"/>
              <a:t>};</a:t>
            </a:r>
          </a:p>
          <a:p>
            <a:pPr>
              <a:lnSpc>
                <a:spcPct val="80000"/>
              </a:lnSpc>
              <a:buFont typeface="Wingdings" pitchFamily="2" charset="2"/>
              <a:buNone/>
            </a:pPr>
            <a:r>
              <a:rPr lang="en-US" altLang="zh-CN" sz="2800" dirty="0"/>
              <a:t>void B:Function()</a:t>
            </a:r>
          </a:p>
          <a:p>
            <a:pPr>
              <a:lnSpc>
                <a:spcPct val="80000"/>
              </a:lnSpc>
              <a:buFont typeface="Wingdings" pitchFamily="2" charset="2"/>
              <a:buNone/>
            </a:pPr>
            <a:r>
              <a:rPr lang="en-US" altLang="zh-CN" sz="2800" dirty="0"/>
              <a:t>{</a:t>
            </a:r>
          </a:p>
          <a:p>
            <a:pPr>
              <a:lnSpc>
                <a:spcPct val="80000"/>
              </a:lnSpc>
              <a:buFont typeface="Wingdings" pitchFamily="2" charset="2"/>
              <a:buNone/>
            </a:pPr>
            <a:r>
              <a:rPr lang="en-US" altLang="zh-CN" sz="2800" dirty="0"/>
              <a:t>      x=5;   //</a:t>
            </a:r>
            <a:r>
              <a:rPr lang="zh-CN" altLang="en-US" sz="2800" dirty="0"/>
              <a:t>正确</a:t>
            </a:r>
            <a:endParaRPr lang="en-US" altLang="en-US" sz="2800" dirty="0"/>
          </a:p>
          <a:p>
            <a:pPr>
              <a:lnSpc>
                <a:spcPct val="80000"/>
              </a:lnSpc>
              <a:buFont typeface="Wingdings" pitchFamily="2" charset="2"/>
              <a:buNone/>
            </a:pPr>
            <a:r>
              <a:rPr lang="en-US" altLang="en-US" sz="2800" dirty="0"/>
              <a:t>}</a:t>
            </a:r>
            <a:endParaRPr lang="en-US" altLang="zh-CN" dirty="0"/>
          </a:p>
        </p:txBody>
      </p:sp>
      <p:sp>
        <p:nvSpPr>
          <p:cNvPr id="46086" name="Text Box 6"/>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E033B510-A219-41DE-BD08-6605C951CE0A}" type="slidenum">
              <a:rPr lang="en-US" altLang="zh-CN" sz="1400"/>
              <a:pPr algn="r">
                <a:spcBef>
                  <a:spcPct val="50000"/>
                </a:spcBef>
              </a:pPr>
              <a:t>21</a:t>
            </a:fld>
            <a:endParaRPr lang="en-US" altLang="zh-CN" sz="1400"/>
          </a:p>
        </p:txBody>
      </p:sp>
    </p:spTree>
    <p:extLst>
      <p:ext uri="{BB962C8B-B14F-4D97-AF65-F5344CB8AC3E}">
        <p14:creationId xmlns:p14="http://schemas.microsoft.com/office/powerpoint/2010/main" val="4287608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类型兼容规则</a:t>
            </a:r>
          </a:p>
        </p:txBody>
      </p:sp>
      <p:sp>
        <p:nvSpPr>
          <p:cNvPr id="107523" name="Rectangle 3"/>
          <p:cNvSpPr>
            <a:spLocks noGrp="1" noChangeArrowheads="1"/>
          </p:cNvSpPr>
          <p:nvPr>
            <p:ph idx="1"/>
          </p:nvPr>
        </p:nvSpPr>
        <p:spPr/>
        <p:txBody>
          <a:bodyPr/>
          <a:lstStyle/>
          <a:p>
            <a:pPr>
              <a:lnSpc>
                <a:spcPct val="90000"/>
              </a:lnSpc>
            </a:pPr>
            <a:r>
              <a:rPr lang="zh-CN" altLang="en-US"/>
              <a:t>一个公有派生类的对象在使用上可以被当作基类的对象，反之则禁止。具体表现在：</a:t>
            </a:r>
          </a:p>
          <a:p>
            <a:pPr lvl="1">
              <a:lnSpc>
                <a:spcPct val="90000"/>
              </a:lnSpc>
            </a:pPr>
            <a:r>
              <a:rPr lang="zh-CN" altLang="en-US"/>
              <a:t>派生类的对象可以被赋值给基类对象。</a:t>
            </a:r>
          </a:p>
          <a:p>
            <a:pPr lvl="1">
              <a:lnSpc>
                <a:spcPct val="90000"/>
              </a:lnSpc>
            </a:pPr>
            <a:r>
              <a:rPr lang="zh-CN" altLang="en-US"/>
              <a:t>派生类的对象可以初始化基类的引用。</a:t>
            </a:r>
          </a:p>
          <a:p>
            <a:pPr lvl="1">
              <a:lnSpc>
                <a:spcPct val="90000"/>
              </a:lnSpc>
            </a:pPr>
            <a:r>
              <a:rPr lang="zh-CN" altLang="en-US"/>
              <a:t>指向基类的指针也可以指向派生类。</a:t>
            </a:r>
          </a:p>
          <a:p>
            <a:pPr>
              <a:lnSpc>
                <a:spcPct val="90000"/>
              </a:lnSpc>
            </a:pPr>
            <a:r>
              <a:rPr lang="zh-CN" altLang="en-US"/>
              <a:t>通过基类对象名、指针只能使用从基类继承的成员</a:t>
            </a:r>
          </a:p>
        </p:txBody>
      </p:sp>
      <p:sp>
        <p:nvSpPr>
          <p:cNvPr id="7" name="灯片编号占位符 5"/>
          <p:cNvSpPr>
            <a:spLocks noGrp="1"/>
          </p:cNvSpPr>
          <p:nvPr>
            <p:ph type="sldNum" sz="quarter" idx="12"/>
          </p:nvPr>
        </p:nvSpPr>
        <p:spPr/>
        <p:txBody>
          <a:bodyPr/>
          <a:lstStyle/>
          <a:p>
            <a:fld id="{DD498D00-8CD3-484D-8CBD-113E9C7C2B5C}" type="slidenum">
              <a:rPr lang="en-US" altLang="zh-CN"/>
              <a:pPr/>
              <a:t>22</a:t>
            </a:fld>
            <a:endParaRPr lang="en-US" altLang="zh-CN"/>
          </a:p>
        </p:txBody>
      </p:sp>
      <p:sp>
        <p:nvSpPr>
          <p:cNvPr id="107524" name="Text Box 4"/>
          <p:cNvSpPr txBox="1">
            <a:spLocks noChangeArrowheads="1"/>
          </p:cNvSpPr>
          <p:nvPr/>
        </p:nvSpPr>
        <p:spPr bwMode="auto">
          <a:xfrm>
            <a:off x="10128" y="1203598"/>
            <a:ext cx="800219" cy="2816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99CCFF"/>
                </a:solidFill>
                <a:ea typeface="隶书" pitchFamily="49" charset="-122"/>
              </a:rPr>
              <a:t>类型兼容</a:t>
            </a:r>
          </a:p>
        </p:txBody>
      </p:sp>
    </p:spTree>
    <p:extLst>
      <p:ext uri="{BB962C8B-B14F-4D97-AF65-F5344CB8AC3E}">
        <p14:creationId xmlns:p14="http://schemas.microsoft.com/office/powerpoint/2010/main" val="3785112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例</a:t>
            </a:r>
            <a:r>
              <a:rPr lang="en-US" altLang="zh-CN"/>
              <a:t>7-4  </a:t>
            </a:r>
            <a:r>
              <a:rPr lang="zh-CN" altLang="en-US"/>
              <a:t>类型兼容规则举例</a:t>
            </a:r>
          </a:p>
        </p:txBody>
      </p:sp>
      <p:sp>
        <p:nvSpPr>
          <p:cNvPr id="109571" name="Rectangle 3"/>
          <p:cNvSpPr>
            <a:spLocks noGrp="1" noChangeArrowheads="1"/>
          </p:cNvSpPr>
          <p:nvPr>
            <p:ph idx="1"/>
          </p:nvPr>
        </p:nvSpPr>
        <p:spPr/>
        <p:txBody>
          <a:bodyPr>
            <a:normAutofit lnSpcReduction="10000"/>
          </a:bodyPr>
          <a:lstStyle/>
          <a:p>
            <a:pPr>
              <a:buFont typeface="Wingdings" pitchFamily="2" charset="2"/>
              <a:buNone/>
            </a:pPr>
            <a:r>
              <a:rPr lang="en-US" altLang="zh-CN" sz="2800" dirty="0"/>
              <a:t>#include &lt;</a:t>
            </a:r>
            <a:r>
              <a:rPr lang="en-US" altLang="zh-CN" sz="2800" dirty="0" err="1"/>
              <a:t>iostream</a:t>
            </a:r>
            <a:r>
              <a:rPr lang="en-US" altLang="zh-CN" sz="2800" dirty="0"/>
              <a:t>&gt;</a:t>
            </a:r>
          </a:p>
          <a:p>
            <a:pPr>
              <a:buFont typeface="Wingdings" pitchFamily="2" charset="2"/>
              <a:buNone/>
            </a:pPr>
            <a:r>
              <a:rPr lang="en-US" altLang="zh-CN" sz="2800" dirty="0"/>
              <a:t>using </a:t>
            </a:r>
            <a:r>
              <a:rPr lang="en-US" altLang="zh-CN" sz="2800" dirty="0" err="1"/>
              <a:t>namecpace</a:t>
            </a:r>
            <a:r>
              <a:rPr lang="en-US" altLang="zh-CN" sz="2800" dirty="0"/>
              <a:t> </a:t>
            </a:r>
            <a:r>
              <a:rPr lang="en-US" altLang="zh-CN" sz="2800" dirty="0" err="1"/>
              <a:t>std</a:t>
            </a:r>
            <a:r>
              <a:rPr lang="en-US" altLang="zh-CN" sz="2800" dirty="0"/>
              <a:t>;</a:t>
            </a:r>
          </a:p>
          <a:p>
            <a:pPr>
              <a:buFont typeface="Wingdings" pitchFamily="2" charset="2"/>
              <a:buNone/>
            </a:pPr>
            <a:r>
              <a:rPr lang="en-US" altLang="zh-CN" sz="2800" dirty="0"/>
              <a:t>class B0	//</a:t>
            </a:r>
            <a:r>
              <a:rPr lang="zh-CN" altLang="en-US" sz="2800" dirty="0"/>
              <a:t>基类</a:t>
            </a:r>
            <a:r>
              <a:rPr lang="en-US" altLang="zh-CN" sz="2800" dirty="0"/>
              <a:t>B0</a:t>
            </a:r>
            <a:r>
              <a:rPr lang="zh-CN" altLang="en-US" sz="2800" dirty="0"/>
              <a:t>声明</a:t>
            </a:r>
          </a:p>
          <a:p>
            <a:pPr>
              <a:buFont typeface="Wingdings" pitchFamily="2" charset="2"/>
              <a:buNone/>
            </a:pPr>
            <a:r>
              <a:rPr lang="en-US" altLang="zh-CN" sz="2800" dirty="0"/>
              <a:t>{ public:</a:t>
            </a:r>
          </a:p>
          <a:p>
            <a:pPr>
              <a:buFont typeface="Wingdings" pitchFamily="2" charset="2"/>
              <a:buNone/>
            </a:pPr>
            <a:r>
              <a:rPr lang="en-US" altLang="zh-CN" sz="2800" dirty="0"/>
              <a:t>	void display(){</a:t>
            </a:r>
            <a:r>
              <a:rPr lang="en-US" altLang="zh-CN" sz="2800" dirty="0" err="1"/>
              <a:t>cout</a:t>
            </a:r>
            <a:r>
              <a:rPr lang="en-US" altLang="zh-CN" sz="2800" dirty="0"/>
              <a:t>&lt;&lt;"B0::display()"&lt;&lt;</a:t>
            </a:r>
            <a:r>
              <a:rPr lang="en-US" altLang="zh-CN" sz="2800" dirty="0" err="1"/>
              <a:t>endl</a:t>
            </a:r>
            <a:r>
              <a:rPr lang="en-US" altLang="zh-CN" sz="2800" dirty="0"/>
              <a:t>;}	//</a:t>
            </a:r>
            <a:r>
              <a:rPr lang="zh-CN" altLang="en-US" sz="2800" dirty="0"/>
              <a:t>公有成员函数</a:t>
            </a:r>
          </a:p>
          <a:p>
            <a:pPr>
              <a:buFont typeface="Wingdings" pitchFamily="2" charset="2"/>
              <a:buNone/>
            </a:pPr>
            <a:r>
              <a:rPr lang="en-US" altLang="zh-CN" sz="2800" dirty="0"/>
              <a:t>};</a:t>
            </a:r>
          </a:p>
        </p:txBody>
      </p:sp>
      <p:sp>
        <p:nvSpPr>
          <p:cNvPr id="7" name="灯片编号占位符 5"/>
          <p:cNvSpPr>
            <a:spLocks noGrp="1"/>
          </p:cNvSpPr>
          <p:nvPr>
            <p:ph type="sldNum" sz="quarter" idx="12"/>
          </p:nvPr>
        </p:nvSpPr>
        <p:spPr/>
        <p:txBody>
          <a:bodyPr/>
          <a:lstStyle/>
          <a:p>
            <a:fld id="{63EA6FF1-2C95-43B6-A829-B26F8D74171B}" type="slidenum">
              <a:rPr lang="en-US" altLang="zh-CN"/>
              <a:pPr/>
              <a:t>23</a:t>
            </a:fld>
            <a:endParaRPr lang="en-US" altLang="zh-CN"/>
          </a:p>
        </p:txBody>
      </p:sp>
      <p:sp>
        <p:nvSpPr>
          <p:cNvPr id="109573" name="Text Box 5"/>
          <p:cNvSpPr txBox="1">
            <a:spLocks noChangeArrowheads="1"/>
          </p:cNvSpPr>
          <p:nvPr/>
        </p:nvSpPr>
        <p:spPr bwMode="auto">
          <a:xfrm>
            <a:off x="-68597" y="555526"/>
            <a:ext cx="800219" cy="2888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99CCFF"/>
                </a:solidFill>
                <a:ea typeface="隶书" pitchFamily="49" charset="-122"/>
              </a:rPr>
              <a:t>类型兼容</a:t>
            </a:r>
          </a:p>
        </p:txBody>
      </p:sp>
    </p:spTree>
    <p:extLst>
      <p:ext uri="{BB962C8B-B14F-4D97-AF65-F5344CB8AC3E}">
        <p14:creationId xmlns:p14="http://schemas.microsoft.com/office/powerpoint/2010/main" val="2760435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idx="1"/>
          </p:nvPr>
        </p:nvSpPr>
        <p:spPr>
          <a:xfrm>
            <a:off x="609600" y="228600"/>
            <a:ext cx="8534400" cy="4686300"/>
          </a:xfrm>
        </p:spPr>
        <p:txBody>
          <a:bodyPr>
            <a:normAutofit fontScale="85000" lnSpcReduction="20000"/>
          </a:bodyPr>
          <a:lstStyle/>
          <a:p>
            <a:pPr>
              <a:buFont typeface="Wingdings" pitchFamily="2" charset="2"/>
              <a:buNone/>
            </a:pPr>
            <a:r>
              <a:rPr lang="en-US" altLang="zh-CN" sz="2800" dirty="0"/>
              <a:t>class B1: public B0	</a:t>
            </a:r>
          </a:p>
          <a:p>
            <a:pPr>
              <a:buFont typeface="Wingdings" pitchFamily="2" charset="2"/>
              <a:buNone/>
            </a:pPr>
            <a:r>
              <a:rPr lang="en-US" altLang="zh-CN" sz="2800" dirty="0"/>
              <a:t>{</a:t>
            </a:r>
          </a:p>
          <a:p>
            <a:pPr>
              <a:buFont typeface="Wingdings" pitchFamily="2" charset="2"/>
              <a:buNone/>
            </a:pPr>
            <a:r>
              <a:rPr lang="en-US" altLang="zh-CN" sz="2800" dirty="0"/>
              <a:t> public:</a:t>
            </a:r>
          </a:p>
          <a:p>
            <a:pPr>
              <a:buFont typeface="Wingdings" pitchFamily="2" charset="2"/>
              <a:buNone/>
            </a:pPr>
            <a:r>
              <a:rPr lang="en-US" altLang="zh-CN" sz="2800" dirty="0"/>
              <a:t>	void display(){</a:t>
            </a:r>
            <a:r>
              <a:rPr lang="en-US" altLang="zh-CN" sz="2800" dirty="0" err="1"/>
              <a:t>cout</a:t>
            </a:r>
            <a:r>
              <a:rPr lang="en-US" altLang="zh-CN" sz="2800" dirty="0"/>
              <a:t>&lt;&lt;"B1::display()"&lt;&lt;</a:t>
            </a:r>
            <a:r>
              <a:rPr lang="en-US" altLang="zh-CN" sz="2800" dirty="0" err="1"/>
              <a:t>endl</a:t>
            </a:r>
            <a:r>
              <a:rPr lang="en-US" altLang="zh-CN" sz="2800" dirty="0"/>
              <a:t>;}	</a:t>
            </a:r>
          </a:p>
          <a:p>
            <a:pPr>
              <a:buFont typeface="Wingdings" pitchFamily="2" charset="2"/>
              <a:buNone/>
            </a:pPr>
            <a:r>
              <a:rPr lang="en-US" altLang="zh-CN" sz="2800" dirty="0"/>
              <a:t>};</a:t>
            </a:r>
          </a:p>
          <a:p>
            <a:pPr>
              <a:buFont typeface="Wingdings" pitchFamily="2" charset="2"/>
              <a:buNone/>
            </a:pPr>
            <a:r>
              <a:rPr lang="en-US" altLang="zh-CN" sz="2800" dirty="0"/>
              <a:t>class D1: public B1	</a:t>
            </a:r>
          </a:p>
          <a:p>
            <a:pPr>
              <a:buFont typeface="Wingdings" pitchFamily="2" charset="2"/>
              <a:buNone/>
            </a:pPr>
            <a:r>
              <a:rPr lang="en-US" altLang="zh-CN" sz="2800" dirty="0"/>
              <a:t>{</a:t>
            </a:r>
          </a:p>
          <a:p>
            <a:pPr>
              <a:buFont typeface="Wingdings" pitchFamily="2" charset="2"/>
              <a:buNone/>
            </a:pPr>
            <a:r>
              <a:rPr lang="en-US" altLang="zh-CN" sz="2800" dirty="0"/>
              <a:t>public:</a:t>
            </a:r>
          </a:p>
          <a:p>
            <a:pPr>
              <a:buFont typeface="Wingdings" pitchFamily="2" charset="2"/>
              <a:buNone/>
            </a:pPr>
            <a:r>
              <a:rPr lang="en-US" altLang="zh-CN" sz="2800" dirty="0"/>
              <a:t>	void display(){</a:t>
            </a:r>
            <a:r>
              <a:rPr lang="en-US" altLang="zh-CN" sz="2800" dirty="0" err="1"/>
              <a:t>cout</a:t>
            </a:r>
            <a:r>
              <a:rPr lang="en-US" altLang="zh-CN" sz="2800" dirty="0"/>
              <a:t>&lt;&lt;"D1::display()"&lt;&lt;</a:t>
            </a:r>
            <a:r>
              <a:rPr lang="en-US" altLang="zh-CN" sz="2800" dirty="0" err="1"/>
              <a:t>endl</a:t>
            </a:r>
            <a:r>
              <a:rPr lang="en-US" altLang="zh-CN" sz="2800" dirty="0"/>
              <a:t>;}	</a:t>
            </a:r>
          </a:p>
          <a:p>
            <a:pPr>
              <a:buFont typeface="Wingdings" pitchFamily="2" charset="2"/>
              <a:buNone/>
            </a:pPr>
            <a:r>
              <a:rPr lang="en-US" altLang="zh-CN" sz="2800" dirty="0"/>
              <a:t>};</a:t>
            </a:r>
          </a:p>
          <a:p>
            <a:pPr>
              <a:buFont typeface="Wingdings" pitchFamily="2" charset="2"/>
              <a:buNone/>
            </a:pPr>
            <a:r>
              <a:rPr lang="en-US" altLang="zh-CN" sz="2800" dirty="0"/>
              <a:t>void fun(B0 *</a:t>
            </a:r>
            <a:r>
              <a:rPr lang="en-US" altLang="zh-CN" sz="2800" dirty="0" err="1"/>
              <a:t>ptr</a:t>
            </a:r>
            <a:r>
              <a:rPr lang="en-US" altLang="zh-CN" sz="2800" dirty="0"/>
              <a:t>)	</a:t>
            </a:r>
          </a:p>
          <a:p>
            <a:pPr>
              <a:buFont typeface="Wingdings" pitchFamily="2" charset="2"/>
              <a:buNone/>
            </a:pPr>
            <a:r>
              <a:rPr lang="en-US" altLang="zh-CN" sz="2800" dirty="0"/>
              <a:t>{	</a:t>
            </a:r>
            <a:r>
              <a:rPr lang="en-US" altLang="zh-CN" sz="2800" dirty="0" err="1"/>
              <a:t>ptr</a:t>
            </a:r>
            <a:r>
              <a:rPr lang="en-US" altLang="zh-CN" sz="2800" dirty="0"/>
              <a:t>-&gt;display();	//"</a:t>
            </a:r>
            <a:r>
              <a:rPr lang="zh-CN" altLang="en-US" sz="2800" dirty="0"/>
              <a:t>对象指针</a:t>
            </a:r>
            <a:r>
              <a:rPr lang="en-US" altLang="zh-CN" sz="2800" dirty="0"/>
              <a:t>-&gt;</a:t>
            </a:r>
            <a:r>
              <a:rPr lang="zh-CN" altLang="en-US" sz="2800" dirty="0"/>
              <a:t>成员名</a:t>
            </a:r>
            <a:r>
              <a:rPr lang="en-US" altLang="zh-CN" sz="2800" dirty="0"/>
              <a:t>"  }</a:t>
            </a:r>
          </a:p>
        </p:txBody>
      </p:sp>
      <p:sp>
        <p:nvSpPr>
          <p:cNvPr id="110596" name="Text Box 4"/>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7C5B27D3-A42B-4D2F-A3A4-C6B34C00B436}" type="slidenum">
              <a:rPr lang="en-US" altLang="zh-CN" sz="1400"/>
              <a:pPr algn="r">
                <a:spcBef>
                  <a:spcPct val="50000"/>
                </a:spcBef>
              </a:pPr>
              <a:t>24</a:t>
            </a:fld>
            <a:endParaRPr lang="en-US" altLang="zh-CN" sz="1400"/>
          </a:p>
        </p:txBody>
      </p:sp>
    </p:spTree>
    <p:extLst>
      <p:ext uri="{BB962C8B-B14F-4D97-AF65-F5344CB8AC3E}">
        <p14:creationId xmlns:p14="http://schemas.microsoft.com/office/powerpoint/2010/main" val="17594944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idx="1"/>
          </p:nvPr>
        </p:nvSpPr>
        <p:spPr>
          <a:xfrm>
            <a:off x="228600" y="114300"/>
            <a:ext cx="7924800" cy="4286250"/>
          </a:xfrm>
        </p:spPr>
        <p:txBody>
          <a:bodyPr>
            <a:normAutofit fontScale="85000" lnSpcReduction="20000"/>
          </a:bodyPr>
          <a:lstStyle/>
          <a:p>
            <a:pPr>
              <a:lnSpc>
                <a:spcPct val="90000"/>
              </a:lnSpc>
              <a:buFont typeface="Wingdings" pitchFamily="2" charset="2"/>
              <a:buNone/>
            </a:pPr>
            <a:r>
              <a:rPr lang="en-US" altLang="zh-CN" sz="2800" dirty="0" err="1"/>
              <a:t>int</a:t>
            </a:r>
            <a:r>
              <a:rPr lang="en-US" altLang="zh-CN" sz="2800" dirty="0"/>
              <a:t> main()	//</a:t>
            </a:r>
            <a:r>
              <a:rPr lang="zh-CN" altLang="en-US" sz="2800" dirty="0"/>
              <a:t>主函数</a:t>
            </a:r>
          </a:p>
          <a:p>
            <a:pPr>
              <a:lnSpc>
                <a:spcPct val="90000"/>
              </a:lnSpc>
              <a:buFont typeface="Wingdings" pitchFamily="2" charset="2"/>
              <a:buNone/>
            </a:pPr>
            <a:r>
              <a:rPr lang="en-US" altLang="zh-CN" sz="2800" dirty="0"/>
              <a:t>{	B0 </a:t>
            </a:r>
            <a:r>
              <a:rPr lang="en-US" altLang="zh-CN" sz="2800" dirty="0" err="1"/>
              <a:t>b0</a:t>
            </a:r>
            <a:r>
              <a:rPr lang="en-US" altLang="zh-CN" sz="2800" dirty="0"/>
              <a:t>;	//</a:t>
            </a:r>
            <a:r>
              <a:rPr lang="zh-CN" altLang="en-US" sz="2800" dirty="0"/>
              <a:t>声明</a:t>
            </a:r>
            <a:r>
              <a:rPr lang="en-US" altLang="zh-CN" sz="2800" dirty="0"/>
              <a:t>B0</a:t>
            </a:r>
            <a:r>
              <a:rPr lang="zh-CN" altLang="en-US" sz="2800" dirty="0"/>
              <a:t>类对象</a:t>
            </a:r>
          </a:p>
          <a:p>
            <a:pPr>
              <a:lnSpc>
                <a:spcPct val="90000"/>
              </a:lnSpc>
              <a:buFont typeface="Wingdings" pitchFamily="2" charset="2"/>
              <a:buNone/>
            </a:pPr>
            <a:r>
              <a:rPr lang="zh-CN" altLang="en-US" sz="2800" dirty="0"/>
              <a:t>	</a:t>
            </a:r>
            <a:r>
              <a:rPr lang="en-US" altLang="zh-CN" sz="2800" dirty="0"/>
              <a:t>B1 </a:t>
            </a:r>
            <a:r>
              <a:rPr lang="en-US" altLang="zh-CN" sz="2800" dirty="0" err="1"/>
              <a:t>b1</a:t>
            </a:r>
            <a:r>
              <a:rPr lang="en-US" altLang="zh-CN" sz="2800" dirty="0"/>
              <a:t>;	//</a:t>
            </a:r>
            <a:r>
              <a:rPr lang="zh-CN" altLang="en-US" sz="2800" dirty="0"/>
              <a:t>声明</a:t>
            </a:r>
            <a:r>
              <a:rPr lang="en-US" altLang="zh-CN" sz="2800" dirty="0"/>
              <a:t>B1</a:t>
            </a:r>
            <a:r>
              <a:rPr lang="zh-CN" altLang="en-US" sz="2800" dirty="0"/>
              <a:t>类对象</a:t>
            </a:r>
          </a:p>
          <a:p>
            <a:pPr>
              <a:lnSpc>
                <a:spcPct val="90000"/>
              </a:lnSpc>
              <a:buFont typeface="Wingdings" pitchFamily="2" charset="2"/>
              <a:buNone/>
            </a:pPr>
            <a:r>
              <a:rPr lang="zh-CN" altLang="en-US" sz="2800" dirty="0"/>
              <a:t>	</a:t>
            </a:r>
            <a:r>
              <a:rPr lang="en-US" altLang="zh-CN" sz="2800" dirty="0"/>
              <a:t>D1 </a:t>
            </a:r>
            <a:r>
              <a:rPr lang="en-US" altLang="zh-CN" sz="2800" dirty="0" err="1"/>
              <a:t>d1</a:t>
            </a:r>
            <a:r>
              <a:rPr lang="en-US" altLang="zh-CN" sz="2800" dirty="0"/>
              <a:t>;	//</a:t>
            </a:r>
            <a:r>
              <a:rPr lang="zh-CN" altLang="en-US" sz="2800" dirty="0"/>
              <a:t>声明</a:t>
            </a:r>
            <a:r>
              <a:rPr lang="en-US" altLang="zh-CN" sz="2800" dirty="0"/>
              <a:t>D1</a:t>
            </a:r>
            <a:r>
              <a:rPr lang="zh-CN" altLang="en-US" sz="2800" dirty="0"/>
              <a:t>类对象</a:t>
            </a:r>
          </a:p>
          <a:p>
            <a:pPr>
              <a:lnSpc>
                <a:spcPct val="90000"/>
              </a:lnSpc>
              <a:buFont typeface="Wingdings" pitchFamily="2" charset="2"/>
              <a:buNone/>
            </a:pPr>
            <a:r>
              <a:rPr lang="zh-CN" altLang="en-US" sz="2800" dirty="0"/>
              <a:t>	</a:t>
            </a:r>
            <a:r>
              <a:rPr lang="en-US" altLang="zh-CN" sz="2800" dirty="0"/>
              <a:t>B0 *p;	//</a:t>
            </a:r>
            <a:r>
              <a:rPr lang="zh-CN" altLang="en-US" sz="2800" dirty="0"/>
              <a:t>声明</a:t>
            </a:r>
            <a:r>
              <a:rPr lang="en-US" altLang="zh-CN" sz="2800" dirty="0"/>
              <a:t>B0</a:t>
            </a:r>
            <a:r>
              <a:rPr lang="zh-CN" altLang="en-US" sz="2800" dirty="0"/>
              <a:t>类指针</a:t>
            </a:r>
          </a:p>
          <a:p>
            <a:pPr>
              <a:lnSpc>
                <a:spcPct val="90000"/>
              </a:lnSpc>
              <a:buFont typeface="Wingdings" pitchFamily="2" charset="2"/>
              <a:buNone/>
            </a:pPr>
            <a:r>
              <a:rPr lang="zh-CN" altLang="en-US" sz="2800" dirty="0"/>
              <a:t>	</a:t>
            </a:r>
            <a:r>
              <a:rPr lang="en-US" altLang="zh-CN" sz="2800" dirty="0"/>
              <a:t>p=&amp;b0;	//B0</a:t>
            </a:r>
            <a:r>
              <a:rPr lang="zh-CN" altLang="en-US" sz="2800" dirty="0"/>
              <a:t>类指针指向</a:t>
            </a:r>
            <a:r>
              <a:rPr lang="en-US" altLang="zh-CN" sz="2800" dirty="0"/>
              <a:t>B0</a:t>
            </a:r>
            <a:r>
              <a:rPr lang="zh-CN" altLang="en-US" sz="2800" dirty="0"/>
              <a:t>类对象</a:t>
            </a:r>
          </a:p>
          <a:p>
            <a:pPr>
              <a:lnSpc>
                <a:spcPct val="90000"/>
              </a:lnSpc>
              <a:buFont typeface="Wingdings" pitchFamily="2" charset="2"/>
              <a:buNone/>
            </a:pPr>
            <a:r>
              <a:rPr lang="zh-CN" altLang="en-US" sz="2800" dirty="0"/>
              <a:t>	</a:t>
            </a:r>
            <a:r>
              <a:rPr lang="en-US" altLang="zh-CN" sz="2800" dirty="0"/>
              <a:t>fun(p);</a:t>
            </a:r>
          </a:p>
          <a:p>
            <a:pPr>
              <a:lnSpc>
                <a:spcPct val="90000"/>
              </a:lnSpc>
              <a:buFont typeface="Wingdings" pitchFamily="2" charset="2"/>
              <a:buNone/>
            </a:pPr>
            <a:r>
              <a:rPr lang="en-US" altLang="zh-CN" sz="2800" dirty="0"/>
              <a:t>	p=&amp;b1;	//B0</a:t>
            </a:r>
            <a:r>
              <a:rPr lang="zh-CN" altLang="en-US" sz="2800" dirty="0"/>
              <a:t>类指针指向</a:t>
            </a:r>
            <a:r>
              <a:rPr lang="en-US" altLang="zh-CN" sz="2800" dirty="0"/>
              <a:t>B1</a:t>
            </a:r>
            <a:r>
              <a:rPr lang="zh-CN" altLang="en-US" sz="2800" dirty="0"/>
              <a:t>类对象</a:t>
            </a:r>
          </a:p>
          <a:p>
            <a:pPr>
              <a:lnSpc>
                <a:spcPct val="90000"/>
              </a:lnSpc>
              <a:buFont typeface="Wingdings" pitchFamily="2" charset="2"/>
              <a:buNone/>
            </a:pPr>
            <a:r>
              <a:rPr lang="zh-CN" altLang="en-US" sz="2800" dirty="0"/>
              <a:t>	</a:t>
            </a:r>
            <a:r>
              <a:rPr lang="en-US" altLang="zh-CN" sz="2800" dirty="0"/>
              <a:t>fun(p);</a:t>
            </a:r>
          </a:p>
          <a:p>
            <a:pPr>
              <a:lnSpc>
                <a:spcPct val="90000"/>
              </a:lnSpc>
              <a:buFont typeface="Wingdings" pitchFamily="2" charset="2"/>
              <a:buNone/>
            </a:pPr>
            <a:r>
              <a:rPr lang="en-US" altLang="zh-CN" sz="2800" dirty="0"/>
              <a:t>	p=&amp;d1;	//B0</a:t>
            </a:r>
            <a:r>
              <a:rPr lang="zh-CN" altLang="en-US" sz="2800" dirty="0"/>
              <a:t>类指针指向</a:t>
            </a:r>
            <a:r>
              <a:rPr lang="en-US" altLang="zh-CN" sz="2800" dirty="0"/>
              <a:t>D1</a:t>
            </a:r>
            <a:r>
              <a:rPr lang="zh-CN" altLang="en-US" sz="2800" dirty="0"/>
              <a:t>类对象</a:t>
            </a:r>
          </a:p>
          <a:p>
            <a:pPr>
              <a:lnSpc>
                <a:spcPct val="90000"/>
              </a:lnSpc>
              <a:buFont typeface="Wingdings" pitchFamily="2" charset="2"/>
              <a:buNone/>
            </a:pPr>
            <a:r>
              <a:rPr lang="zh-CN" altLang="en-US" sz="2800" dirty="0"/>
              <a:t>	</a:t>
            </a:r>
            <a:r>
              <a:rPr lang="en-US" altLang="zh-CN" sz="2800" dirty="0"/>
              <a:t>fun(p);</a:t>
            </a:r>
          </a:p>
          <a:p>
            <a:pPr>
              <a:lnSpc>
                <a:spcPct val="90000"/>
              </a:lnSpc>
              <a:buFont typeface="Wingdings" pitchFamily="2" charset="2"/>
              <a:buNone/>
            </a:pPr>
            <a:r>
              <a:rPr lang="en-US" altLang="zh-CN" sz="2800" dirty="0"/>
              <a:t>}</a:t>
            </a:r>
          </a:p>
        </p:txBody>
      </p:sp>
      <p:sp>
        <p:nvSpPr>
          <p:cNvPr id="111620" name="Text Box 4"/>
          <p:cNvSpPr txBox="1">
            <a:spLocks noChangeArrowheads="1"/>
          </p:cNvSpPr>
          <p:nvPr/>
        </p:nvSpPr>
        <p:spPr bwMode="auto">
          <a:xfrm>
            <a:off x="5940152" y="1275606"/>
            <a:ext cx="28194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dirty="0">
                <a:solidFill>
                  <a:srgbClr val="FFFF66"/>
                </a:solidFill>
              </a:rPr>
              <a:t>运行结果：</a:t>
            </a:r>
          </a:p>
          <a:p>
            <a:r>
              <a:rPr lang="en-US" altLang="zh-CN" sz="2600" dirty="0">
                <a:solidFill>
                  <a:srgbClr val="FFFF66"/>
                </a:solidFill>
              </a:rPr>
              <a:t>B0::display()</a:t>
            </a:r>
          </a:p>
          <a:p>
            <a:r>
              <a:rPr lang="en-US" altLang="zh-CN" sz="2600" dirty="0">
                <a:solidFill>
                  <a:srgbClr val="FFFF66"/>
                </a:solidFill>
              </a:rPr>
              <a:t>B0::display()</a:t>
            </a:r>
          </a:p>
          <a:p>
            <a:r>
              <a:rPr lang="en-US" altLang="zh-CN" sz="2600" dirty="0">
                <a:solidFill>
                  <a:srgbClr val="FFFF66"/>
                </a:solidFill>
              </a:rPr>
              <a:t>B0::display()</a:t>
            </a:r>
          </a:p>
        </p:txBody>
      </p:sp>
      <p:sp>
        <p:nvSpPr>
          <p:cNvPr id="111622" name="Text Box 6"/>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312A4D2F-C0D4-415B-AF3C-AA204FC95C1A}" type="slidenum">
              <a:rPr lang="en-US" altLang="zh-CN" sz="1400"/>
              <a:pPr algn="r">
                <a:spcBef>
                  <a:spcPct val="50000"/>
                </a:spcBef>
              </a:pPr>
              <a:t>25</a:t>
            </a:fld>
            <a:endParaRPr lang="en-US" altLang="zh-CN" sz="1400"/>
          </a:p>
        </p:txBody>
      </p:sp>
    </p:spTree>
    <p:extLst>
      <p:ext uri="{BB962C8B-B14F-4D97-AF65-F5344CB8AC3E}">
        <p14:creationId xmlns:p14="http://schemas.microsoft.com/office/powerpoint/2010/main" val="2704727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95400" y="228600"/>
            <a:ext cx="7162800" cy="857250"/>
          </a:xfrm>
        </p:spPr>
        <p:txBody>
          <a:bodyPr/>
          <a:lstStyle/>
          <a:p>
            <a:r>
              <a:rPr lang="zh-CN" altLang="en-US"/>
              <a:t>基类与派生类的对应关系</a:t>
            </a:r>
          </a:p>
        </p:txBody>
      </p:sp>
      <p:sp>
        <p:nvSpPr>
          <p:cNvPr id="13315" name="Rectangle 3"/>
          <p:cNvSpPr>
            <a:spLocks noGrp="1" noChangeArrowheads="1"/>
          </p:cNvSpPr>
          <p:nvPr>
            <p:ph idx="1"/>
          </p:nvPr>
        </p:nvSpPr>
        <p:spPr>
          <a:xfrm>
            <a:off x="1219200" y="1257300"/>
            <a:ext cx="7239000" cy="3486150"/>
          </a:xfrm>
        </p:spPr>
        <p:txBody>
          <a:bodyPr>
            <a:normAutofit fontScale="92500" lnSpcReduction="20000"/>
          </a:bodyPr>
          <a:lstStyle/>
          <a:p>
            <a:r>
              <a:rPr lang="zh-CN" altLang="en-US" dirty="0"/>
              <a:t>单继承</a:t>
            </a:r>
          </a:p>
          <a:p>
            <a:pPr lvl="1"/>
            <a:r>
              <a:rPr lang="zh-CN" altLang="en-US" dirty="0"/>
              <a:t>派生类只从一个基类派生。</a:t>
            </a:r>
          </a:p>
          <a:p>
            <a:r>
              <a:rPr lang="zh-CN" altLang="en-US" dirty="0"/>
              <a:t>多继承</a:t>
            </a:r>
          </a:p>
          <a:p>
            <a:pPr lvl="1"/>
            <a:r>
              <a:rPr lang="zh-CN" altLang="en-US" dirty="0"/>
              <a:t>派生类从多个基类派生。</a:t>
            </a:r>
          </a:p>
          <a:p>
            <a:r>
              <a:rPr lang="zh-CN" altLang="en-US" dirty="0"/>
              <a:t>多重派生</a:t>
            </a:r>
          </a:p>
          <a:p>
            <a:pPr lvl="1"/>
            <a:r>
              <a:rPr lang="zh-CN" altLang="en-US" dirty="0"/>
              <a:t>由一个基类派生出多个不同的派生类。</a:t>
            </a:r>
          </a:p>
          <a:p>
            <a:r>
              <a:rPr lang="zh-CN" altLang="en-US" dirty="0"/>
              <a:t>多层派生</a:t>
            </a:r>
          </a:p>
          <a:p>
            <a:pPr lvl="1"/>
            <a:r>
              <a:rPr lang="zh-CN" altLang="en-US" dirty="0"/>
              <a:t>派生类又作为基类，继续派生新的类。</a:t>
            </a:r>
          </a:p>
        </p:txBody>
      </p:sp>
      <p:sp>
        <p:nvSpPr>
          <p:cNvPr id="7" name="灯片编号占位符 5"/>
          <p:cNvSpPr>
            <a:spLocks noGrp="1"/>
          </p:cNvSpPr>
          <p:nvPr>
            <p:ph type="sldNum" sz="quarter" idx="12"/>
          </p:nvPr>
        </p:nvSpPr>
        <p:spPr/>
        <p:txBody>
          <a:bodyPr/>
          <a:lstStyle/>
          <a:p>
            <a:fld id="{8ECF74AF-E6C5-47A7-A11F-DAB9FAAA930B}" type="slidenum">
              <a:rPr lang="en-US" altLang="zh-CN"/>
              <a:pPr/>
              <a:t>26</a:t>
            </a:fld>
            <a:endParaRPr lang="en-US" altLang="zh-CN"/>
          </a:p>
        </p:txBody>
      </p:sp>
      <p:sp>
        <p:nvSpPr>
          <p:cNvPr id="13317" name="Text Box 5"/>
          <p:cNvSpPr txBox="1">
            <a:spLocks noChangeArrowheads="1"/>
          </p:cNvSpPr>
          <p:nvPr/>
        </p:nvSpPr>
        <p:spPr bwMode="auto">
          <a:xfrm>
            <a:off x="266581" y="555526"/>
            <a:ext cx="800219" cy="378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66FFFF"/>
                </a:solidFill>
                <a:ea typeface="隶书" pitchFamily="49" charset="-122"/>
              </a:rPr>
              <a:t>单继承与多继承</a:t>
            </a:r>
            <a:endParaRPr lang="zh-CN" altLang="en-US" dirty="0">
              <a:solidFill>
                <a:srgbClr val="66FFFF"/>
              </a:solidFill>
            </a:endParaRPr>
          </a:p>
        </p:txBody>
      </p:sp>
    </p:spTree>
    <p:extLst>
      <p:ext uri="{BB962C8B-B14F-4D97-AF65-F5344CB8AC3E}">
        <p14:creationId xmlns:p14="http://schemas.microsoft.com/office/powerpoint/2010/main" val="1002082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多继承时派生类的声明</a:t>
            </a:r>
          </a:p>
        </p:txBody>
      </p:sp>
      <p:sp>
        <p:nvSpPr>
          <p:cNvPr id="14339" name="Rectangle 3"/>
          <p:cNvSpPr>
            <a:spLocks noGrp="1" noChangeArrowheads="1"/>
          </p:cNvSpPr>
          <p:nvPr>
            <p:ph idx="1"/>
          </p:nvPr>
        </p:nvSpPr>
        <p:spPr/>
        <p:txBody>
          <a:bodyPr>
            <a:normAutofit fontScale="92500" lnSpcReduction="10000"/>
          </a:bodyPr>
          <a:lstStyle/>
          <a:p>
            <a:pPr>
              <a:buFont typeface="Wingdings" pitchFamily="2" charset="2"/>
              <a:buNone/>
            </a:pPr>
            <a:r>
              <a:rPr lang="en-US" altLang="zh-CN" dirty="0"/>
              <a:t>class </a:t>
            </a:r>
            <a:r>
              <a:rPr lang="zh-CN" altLang="en-US" dirty="0"/>
              <a:t>派生类名：继承方式</a:t>
            </a:r>
            <a:r>
              <a:rPr lang="en-US" altLang="zh-CN" dirty="0"/>
              <a:t>1  </a:t>
            </a:r>
            <a:r>
              <a:rPr lang="zh-CN" altLang="en-US" dirty="0"/>
              <a:t>基类名</a:t>
            </a:r>
            <a:r>
              <a:rPr lang="en-US" altLang="zh-CN" dirty="0"/>
              <a:t>1</a:t>
            </a:r>
            <a:r>
              <a:rPr lang="zh-CN" altLang="en-US" dirty="0"/>
              <a:t>，</a:t>
            </a:r>
            <a:br>
              <a:rPr lang="zh-CN" altLang="en-US" dirty="0"/>
            </a:br>
            <a:r>
              <a:rPr lang="zh-CN" altLang="en-US" dirty="0"/>
              <a:t>继承方式</a:t>
            </a:r>
            <a:r>
              <a:rPr lang="en-US" altLang="zh-CN" dirty="0"/>
              <a:t>2  </a:t>
            </a:r>
            <a:r>
              <a:rPr lang="zh-CN" altLang="en-US" dirty="0"/>
              <a:t>基类名</a:t>
            </a:r>
            <a:r>
              <a:rPr lang="en-US" altLang="zh-CN" dirty="0"/>
              <a:t>2</a:t>
            </a:r>
            <a:r>
              <a:rPr lang="zh-CN" altLang="en-US" dirty="0"/>
              <a:t>，</a:t>
            </a:r>
            <a:r>
              <a:rPr lang="en-US" altLang="zh-CN" dirty="0"/>
              <a:t>...</a:t>
            </a:r>
          </a:p>
          <a:p>
            <a:pPr>
              <a:buFont typeface="Wingdings" pitchFamily="2" charset="2"/>
              <a:buNone/>
            </a:pPr>
            <a:r>
              <a:rPr lang="en-US" altLang="zh-CN" dirty="0"/>
              <a:t>{</a:t>
            </a:r>
          </a:p>
          <a:p>
            <a:pPr>
              <a:buFont typeface="Wingdings" pitchFamily="2" charset="2"/>
              <a:buNone/>
            </a:pPr>
            <a:r>
              <a:rPr lang="en-US" altLang="zh-CN" dirty="0"/>
              <a:t>        </a:t>
            </a:r>
            <a:r>
              <a:rPr lang="zh-CN" altLang="en-US" dirty="0"/>
              <a:t>成员声明；</a:t>
            </a:r>
          </a:p>
          <a:p>
            <a:pPr>
              <a:buFont typeface="Wingdings" pitchFamily="2" charset="2"/>
              <a:buNone/>
            </a:pPr>
            <a:r>
              <a:rPr lang="en-US" altLang="zh-CN" dirty="0"/>
              <a:t>}</a:t>
            </a:r>
          </a:p>
          <a:p>
            <a:pPr>
              <a:buFont typeface="Wingdings" pitchFamily="2" charset="2"/>
              <a:buNone/>
            </a:pPr>
            <a:r>
              <a:rPr lang="zh-CN" altLang="en-US" dirty="0"/>
              <a:t>注意：每一个“继承方式”，只用于限制对紧随其后之基类的继承。</a:t>
            </a:r>
          </a:p>
        </p:txBody>
      </p:sp>
      <p:sp>
        <p:nvSpPr>
          <p:cNvPr id="7" name="灯片编号占位符 5"/>
          <p:cNvSpPr>
            <a:spLocks noGrp="1"/>
          </p:cNvSpPr>
          <p:nvPr>
            <p:ph type="sldNum" sz="quarter" idx="12"/>
          </p:nvPr>
        </p:nvSpPr>
        <p:spPr/>
        <p:txBody>
          <a:bodyPr/>
          <a:lstStyle/>
          <a:p>
            <a:fld id="{4AEB919E-9D6D-43D4-AC0F-82CF3A383F70}" type="slidenum">
              <a:rPr lang="en-US" altLang="zh-CN"/>
              <a:pPr/>
              <a:t>27</a:t>
            </a:fld>
            <a:endParaRPr lang="en-US" altLang="zh-CN"/>
          </a:p>
        </p:txBody>
      </p:sp>
      <p:sp>
        <p:nvSpPr>
          <p:cNvPr id="14340" name="Text Box 4"/>
          <p:cNvSpPr txBox="1">
            <a:spLocks noChangeArrowheads="1"/>
          </p:cNvSpPr>
          <p:nvPr/>
        </p:nvSpPr>
        <p:spPr bwMode="auto">
          <a:xfrm>
            <a:off x="0" y="267494"/>
            <a:ext cx="800219" cy="407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66FFFF"/>
                </a:solidFill>
                <a:ea typeface="隶书" pitchFamily="49" charset="-122"/>
              </a:rPr>
              <a:t>单继承与多继承</a:t>
            </a:r>
            <a:endParaRPr lang="zh-CN" altLang="en-US" dirty="0">
              <a:solidFill>
                <a:srgbClr val="66FFFF"/>
              </a:solidFill>
            </a:endParaRPr>
          </a:p>
        </p:txBody>
      </p:sp>
    </p:spTree>
    <p:extLst>
      <p:ext uri="{BB962C8B-B14F-4D97-AF65-F5344CB8AC3E}">
        <p14:creationId xmlns:p14="http://schemas.microsoft.com/office/powerpoint/2010/main" val="3595480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19200" y="171450"/>
            <a:ext cx="7239000" cy="685800"/>
          </a:xfrm>
        </p:spPr>
        <p:txBody>
          <a:bodyPr>
            <a:normAutofit fontScale="90000"/>
          </a:bodyPr>
          <a:lstStyle/>
          <a:p>
            <a:r>
              <a:rPr lang="zh-CN" altLang="en-US"/>
              <a:t>多继承举例</a:t>
            </a:r>
          </a:p>
        </p:txBody>
      </p:sp>
      <p:sp>
        <p:nvSpPr>
          <p:cNvPr id="18435" name="Rectangle 3"/>
          <p:cNvSpPr>
            <a:spLocks noGrp="1" noChangeArrowheads="1"/>
          </p:cNvSpPr>
          <p:nvPr>
            <p:ph sz="half" idx="1"/>
          </p:nvPr>
        </p:nvSpPr>
        <p:spPr>
          <a:xfrm>
            <a:off x="1219200" y="1200150"/>
            <a:ext cx="3657600" cy="3771900"/>
          </a:xfrm>
        </p:spPr>
        <p:txBody>
          <a:bodyPr>
            <a:normAutofit fontScale="92500" lnSpcReduction="20000"/>
          </a:bodyPr>
          <a:lstStyle/>
          <a:p>
            <a:pPr>
              <a:buFont typeface="Wingdings" pitchFamily="2" charset="2"/>
              <a:buNone/>
            </a:pPr>
            <a:r>
              <a:rPr lang="en-US" altLang="zh-CN" sz="2400" dirty="0"/>
              <a:t>class A{</a:t>
            </a:r>
          </a:p>
          <a:p>
            <a:pPr>
              <a:buFont typeface="Wingdings" pitchFamily="2" charset="2"/>
              <a:buNone/>
            </a:pPr>
            <a:r>
              <a:rPr lang="en-US" altLang="zh-CN" sz="2400" dirty="0"/>
              <a:t>    public:</a:t>
            </a:r>
          </a:p>
          <a:p>
            <a:pPr>
              <a:buFont typeface="Wingdings" pitchFamily="2" charset="2"/>
              <a:buNone/>
            </a:pPr>
            <a:r>
              <a:rPr lang="en-US" altLang="zh-CN" sz="2400" dirty="0"/>
              <a:t>       void </a:t>
            </a:r>
            <a:r>
              <a:rPr lang="en-US" altLang="zh-CN" sz="2400" dirty="0" err="1"/>
              <a:t>setA</a:t>
            </a:r>
            <a:r>
              <a:rPr lang="en-US" altLang="zh-CN" sz="2400" dirty="0"/>
              <a:t>(</a:t>
            </a:r>
            <a:r>
              <a:rPr lang="en-US" altLang="zh-CN" sz="2400" dirty="0" err="1"/>
              <a:t>int</a:t>
            </a:r>
            <a:r>
              <a:rPr lang="en-US" altLang="zh-CN" sz="2400" dirty="0"/>
              <a:t>);</a:t>
            </a:r>
          </a:p>
          <a:p>
            <a:pPr>
              <a:buFont typeface="Wingdings" pitchFamily="2" charset="2"/>
              <a:buNone/>
            </a:pPr>
            <a:r>
              <a:rPr lang="en-US" altLang="zh-CN" sz="2400" dirty="0"/>
              <a:t>       void </a:t>
            </a:r>
            <a:r>
              <a:rPr lang="en-US" altLang="zh-CN" sz="2400" dirty="0" err="1"/>
              <a:t>showA</a:t>
            </a:r>
            <a:r>
              <a:rPr lang="en-US" altLang="zh-CN" sz="2400" dirty="0"/>
              <a:t>();</a:t>
            </a:r>
          </a:p>
          <a:p>
            <a:pPr>
              <a:buFont typeface="Wingdings" pitchFamily="2" charset="2"/>
              <a:buNone/>
            </a:pPr>
            <a:r>
              <a:rPr lang="en-US" altLang="zh-CN" sz="2400" dirty="0"/>
              <a:t>    private:</a:t>
            </a:r>
          </a:p>
          <a:p>
            <a:pPr>
              <a:buFont typeface="Wingdings" pitchFamily="2" charset="2"/>
              <a:buNone/>
            </a:pPr>
            <a:r>
              <a:rPr lang="en-US" altLang="zh-CN" sz="2400" dirty="0"/>
              <a:t>       </a:t>
            </a:r>
            <a:r>
              <a:rPr lang="en-US" altLang="zh-CN" sz="2400" dirty="0" err="1"/>
              <a:t>int</a:t>
            </a:r>
            <a:r>
              <a:rPr lang="en-US" altLang="zh-CN" sz="2400" dirty="0"/>
              <a:t> a;</a:t>
            </a:r>
          </a:p>
          <a:p>
            <a:pPr>
              <a:buFont typeface="Wingdings" pitchFamily="2" charset="2"/>
              <a:buNone/>
            </a:pPr>
            <a:r>
              <a:rPr lang="en-US" altLang="zh-CN" sz="2400" dirty="0"/>
              <a:t>};</a:t>
            </a:r>
          </a:p>
          <a:p>
            <a:pPr>
              <a:buFont typeface="Wingdings" pitchFamily="2" charset="2"/>
              <a:buNone/>
            </a:pPr>
            <a:r>
              <a:rPr lang="en-US" altLang="zh-CN" sz="2400" dirty="0"/>
              <a:t>class B{</a:t>
            </a:r>
          </a:p>
          <a:p>
            <a:pPr>
              <a:buFont typeface="Wingdings" pitchFamily="2" charset="2"/>
              <a:buNone/>
            </a:pPr>
            <a:r>
              <a:rPr lang="en-US" altLang="zh-CN" sz="2400" dirty="0"/>
              <a:t>    public:</a:t>
            </a:r>
          </a:p>
          <a:p>
            <a:pPr>
              <a:buFont typeface="Wingdings" pitchFamily="2" charset="2"/>
              <a:buNone/>
            </a:pPr>
            <a:r>
              <a:rPr lang="en-US" altLang="zh-CN" sz="2400" dirty="0"/>
              <a:t>       void </a:t>
            </a:r>
            <a:r>
              <a:rPr lang="en-US" altLang="zh-CN" sz="2400" dirty="0" err="1"/>
              <a:t>setB</a:t>
            </a:r>
            <a:r>
              <a:rPr lang="en-US" altLang="zh-CN" sz="2400" dirty="0"/>
              <a:t>(</a:t>
            </a:r>
            <a:r>
              <a:rPr lang="en-US" altLang="zh-CN" sz="2400" dirty="0" err="1"/>
              <a:t>int</a:t>
            </a:r>
            <a:r>
              <a:rPr lang="en-US" altLang="zh-CN" sz="2400" dirty="0"/>
              <a:t>);</a:t>
            </a:r>
          </a:p>
          <a:p>
            <a:pPr>
              <a:buFont typeface="Wingdings" pitchFamily="2" charset="2"/>
              <a:buNone/>
            </a:pPr>
            <a:r>
              <a:rPr lang="en-US" altLang="zh-CN" sz="2400" dirty="0"/>
              <a:t>       void </a:t>
            </a:r>
            <a:r>
              <a:rPr lang="en-US" altLang="zh-CN" sz="2400" dirty="0" err="1"/>
              <a:t>showB</a:t>
            </a:r>
            <a:r>
              <a:rPr lang="en-US" altLang="zh-CN" sz="2400" dirty="0"/>
              <a:t>();</a:t>
            </a:r>
          </a:p>
        </p:txBody>
      </p:sp>
      <p:sp>
        <p:nvSpPr>
          <p:cNvPr id="18436" name="Rectangle 4"/>
          <p:cNvSpPr>
            <a:spLocks noGrp="1" noChangeArrowheads="1"/>
          </p:cNvSpPr>
          <p:nvPr>
            <p:ph sz="half" idx="2"/>
          </p:nvPr>
        </p:nvSpPr>
        <p:spPr>
          <a:xfrm>
            <a:off x="5029200" y="1197769"/>
            <a:ext cx="4191000" cy="3771900"/>
          </a:xfrm>
        </p:spPr>
        <p:txBody>
          <a:bodyPr>
            <a:normAutofit fontScale="92500" lnSpcReduction="20000"/>
          </a:bodyPr>
          <a:lstStyle/>
          <a:p>
            <a:pPr>
              <a:buFont typeface="Wingdings" pitchFamily="2" charset="2"/>
              <a:buNone/>
            </a:pPr>
            <a:r>
              <a:rPr lang="en-US" altLang="zh-CN" sz="2400" dirty="0"/>
              <a:t>private:</a:t>
            </a:r>
          </a:p>
          <a:p>
            <a:pPr>
              <a:buFont typeface="Wingdings" pitchFamily="2" charset="2"/>
              <a:buNone/>
            </a:pPr>
            <a:r>
              <a:rPr lang="en-US" altLang="zh-CN" sz="2400" dirty="0"/>
              <a:t>       </a:t>
            </a:r>
            <a:r>
              <a:rPr lang="en-US" altLang="zh-CN" sz="2400" dirty="0" err="1"/>
              <a:t>int</a:t>
            </a:r>
            <a:r>
              <a:rPr lang="en-US" altLang="zh-CN" sz="2400" dirty="0"/>
              <a:t> b;</a:t>
            </a:r>
          </a:p>
          <a:p>
            <a:pPr>
              <a:buFont typeface="Wingdings" pitchFamily="2" charset="2"/>
              <a:buNone/>
            </a:pPr>
            <a:r>
              <a:rPr lang="en-US" altLang="zh-CN" sz="2400" dirty="0"/>
              <a:t>};</a:t>
            </a:r>
          </a:p>
          <a:p>
            <a:pPr>
              <a:buFont typeface="Wingdings" pitchFamily="2" charset="2"/>
              <a:buNone/>
            </a:pPr>
            <a:r>
              <a:rPr lang="en-US" altLang="zh-CN" sz="2400" dirty="0"/>
              <a:t>class C : public A, private B{</a:t>
            </a:r>
          </a:p>
          <a:p>
            <a:pPr>
              <a:buFont typeface="Wingdings" pitchFamily="2" charset="2"/>
              <a:buNone/>
            </a:pPr>
            <a:r>
              <a:rPr lang="en-US" altLang="zh-CN" sz="2400" dirty="0"/>
              <a:t>   public:</a:t>
            </a:r>
          </a:p>
          <a:p>
            <a:pPr>
              <a:buFont typeface="Wingdings" pitchFamily="2" charset="2"/>
              <a:buNone/>
            </a:pPr>
            <a:r>
              <a:rPr lang="en-US" altLang="zh-CN" sz="2400" dirty="0"/>
              <a:t>       void </a:t>
            </a:r>
            <a:r>
              <a:rPr lang="en-US" altLang="zh-CN" sz="2400" dirty="0" err="1"/>
              <a:t>setC</a:t>
            </a:r>
            <a:r>
              <a:rPr lang="en-US" altLang="zh-CN" sz="2400" dirty="0"/>
              <a:t>(</a:t>
            </a:r>
            <a:r>
              <a:rPr lang="en-US" altLang="zh-CN" sz="2400" dirty="0" err="1"/>
              <a:t>int</a:t>
            </a:r>
            <a:r>
              <a:rPr lang="en-US" altLang="zh-CN" sz="2400" dirty="0"/>
              <a:t>, </a:t>
            </a:r>
            <a:r>
              <a:rPr lang="en-US" altLang="zh-CN" sz="2400" dirty="0" err="1"/>
              <a:t>int</a:t>
            </a:r>
            <a:r>
              <a:rPr lang="en-US" altLang="zh-CN" sz="2400" dirty="0"/>
              <a:t>, </a:t>
            </a:r>
            <a:r>
              <a:rPr lang="en-US" altLang="zh-CN" sz="2400" dirty="0" err="1"/>
              <a:t>int</a:t>
            </a:r>
            <a:r>
              <a:rPr lang="en-US" altLang="zh-CN" sz="2400" dirty="0"/>
              <a:t>);</a:t>
            </a:r>
          </a:p>
          <a:p>
            <a:pPr>
              <a:buFont typeface="Wingdings" pitchFamily="2" charset="2"/>
              <a:buNone/>
            </a:pPr>
            <a:r>
              <a:rPr lang="en-US" altLang="zh-CN" sz="2400" dirty="0"/>
              <a:t>       void </a:t>
            </a:r>
            <a:r>
              <a:rPr lang="en-US" altLang="zh-CN" sz="2400" dirty="0" err="1"/>
              <a:t>showC</a:t>
            </a:r>
            <a:r>
              <a:rPr lang="en-US" altLang="zh-CN" sz="2400" dirty="0"/>
              <a:t>();</a:t>
            </a:r>
          </a:p>
          <a:p>
            <a:pPr>
              <a:buFont typeface="Wingdings" pitchFamily="2" charset="2"/>
              <a:buNone/>
            </a:pPr>
            <a:r>
              <a:rPr lang="en-US" altLang="zh-CN" sz="2400" dirty="0"/>
              <a:t>   private:</a:t>
            </a:r>
          </a:p>
          <a:p>
            <a:pPr>
              <a:buFont typeface="Wingdings" pitchFamily="2" charset="2"/>
              <a:buNone/>
            </a:pPr>
            <a:r>
              <a:rPr lang="en-US" altLang="zh-CN" sz="2400" dirty="0"/>
              <a:t>       </a:t>
            </a:r>
            <a:r>
              <a:rPr lang="en-US" altLang="zh-CN" sz="2400" dirty="0" err="1"/>
              <a:t>int</a:t>
            </a:r>
            <a:r>
              <a:rPr lang="en-US" altLang="zh-CN" sz="2400" dirty="0"/>
              <a:t> c;</a:t>
            </a:r>
          </a:p>
          <a:p>
            <a:pPr>
              <a:buFont typeface="Wingdings" pitchFamily="2" charset="2"/>
              <a:buNone/>
            </a:pPr>
            <a:r>
              <a:rPr lang="en-US" altLang="zh-CN" sz="2400" dirty="0"/>
              <a:t>};</a:t>
            </a:r>
          </a:p>
        </p:txBody>
      </p:sp>
      <p:sp>
        <p:nvSpPr>
          <p:cNvPr id="9" name="灯片编号占位符 6"/>
          <p:cNvSpPr>
            <a:spLocks noGrp="1"/>
          </p:cNvSpPr>
          <p:nvPr>
            <p:ph type="sldNum" sz="quarter" idx="12"/>
          </p:nvPr>
        </p:nvSpPr>
        <p:spPr/>
        <p:txBody>
          <a:bodyPr/>
          <a:lstStyle/>
          <a:p>
            <a:fld id="{84BFE0D9-59D3-4B47-A021-7CA751ECBEC1}" type="slidenum">
              <a:rPr lang="en-US" altLang="zh-CN"/>
              <a:pPr/>
              <a:t>28</a:t>
            </a:fld>
            <a:endParaRPr lang="en-US" altLang="zh-CN"/>
          </a:p>
        </p:txBody>
      </p:sp>
      <p:sp>
        <p:nvSpPr>
          <p:cNvPr id="18437" name="Line 5"/>
          <p:cNvSpPr>
            <a:spLocks noChangeShapeType="1"/>
          </p:cNvSpPr>
          <p:nvPr/>
        </p:nvSpPr>
        <p:spPr bwMode="auto">
          <a:xfrm>
            <a:off x="4953000" y="1028700"/>
            <a:ext cx="0" cy="37719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 name="Text Box 6"/>
          <p:cNvSpPr txBox="1">
            <a:spLocks noChangeArrowheads="1"/>
          </p:cNvSpPr>
          <p:nvPr/>
        </p:nvSpPr>
        <p:spPr bwMode="auto">
          <a:xfrm>
            <a:off x="266581" y="123478"/>
            <a:ext cx="800219" cy="421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66FFFF"/>
                </a:solidFill>
                <a:ea typeface="隶书" pitchFamily="49" charset="-122"/>
              </a:rPr>
              <a:t>单继承与多继承</a:t>
            </a:r>
            <a:endParaRPr lang="zh-CN" altLang="en-US" dirty="0">
              <a:solidFill>
                <a:srgbClr val="66FFFF"/>
              </a:solidFill>
            </a:endParaRPr>
          </a:p>
        </p:txBody>
      </p:sp>
    </p:spTree>
    <p:extLst>
      <p:ext uri="{BB962C8B-B14F-4D97-AF65-F5344CB8AC3E}">
        <p14:creationId xmlns:p14="http://schemas.microsoft.com/office/powerpoint/2010/main" val="3926469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sz="half" idx="1"/>
          </p:nvPr>
        </p:nvSpPr>
        <p:spPr>
          <a:xfrm>
            <a:off x="596900" y="285750"/>
            <a:ext cx="4191000" cy="4857750"/>
          </a:xfrm>
        </p:spPr>
        <p:txBody>
          <a:bodyPr>
            <a:normAutofit fontScale="92500" lnSpcReduction="20000"/>
          </a:bodyPr>
          <a:lstStyle/>
          <a:p>
            <a:pPr>
              <a:buFont typeface="Wingdings" pitchFamily="2" charset="2"/>
              <a:buNone/>
            </a:pPr>
            <a:r>
              <a:rPr lang="en-US" altLang="zh-CN" sz="2400"/>
              <a:t>void  A::setA(int x)</a:t>
            </a:r>
          </a:p>
          <a:p>
            <a:pPr>
              <a:buFont typeface="Wingdings" pitchFamily="2" charset="2"/>
              <a:buNone/>
            </a:pPr>
            <a:r>
              <a:rPr lang="en-US" altLang="zh-CN" sz="2400"/>
              <a:t>{   a=x;  }</a:t>
            </a:r>
          </a:p>
          <a:p>
            <a:pPr>
              <a:buFont typeface="Wingdings" pitchFamily="2" charset="2"/>
              <a:buNone/>
            </a:pPr>
            <a:endParaRPr lang="en-US" altLang="zh-CN" sz="2400"/>
          </a:p>
          <a:p>
            <a:pPr>
              <a:buFont typeface="Wingdings" pitchFamily="2" charset="2"/>
              <a:buNone/>
            </a:pPr>
            <a:r>
              <a:rPr lang="en-US" altLang="zh-CN" sz="2400"/>
              <a:t>void B::setB(int x)</a:t>
            </a:r>
          </a:p>
          <a:p>
            <a:pPr>
              <a:buFont typeface="Wingdings" pitchFamily="2" charset="2"/>
              <a:buNone/>
            </a:pPr>
            <a:r>
              <a:rPr lang="en-US" altLang="zh-CN" sz="2400"/>
              <a:t>{   b=x;  }</a:t>
            </a:r>
          </a:p>
          <a:p>
            <a:pPr>
              <a:buFont typeface="Wingdings" pitchFamily="2" charset="2"/>
              <a:buNone/>
            </a:pPr>
            <a:endParaRPr lang="en-US" altLang="zh-CN" sz="2400"/>
          </a:p>
          <a:p>
            <a:pPr>
              <a:buFont typeface="Wingdings" pitchFamily="2" charset="2"/>
              <a:buNone/>
            </a:pPr>
            <a:r>
              <a:rPr lang="en-US" altLang="zh-CN" sz="2400"/>
              <a:t>void C::setC(int x, int y, int z)</a:t>
            </a:r>
          </a:p>
          <a:p>
            <a:pPr>
              <a:buFont typeface="Wingdings" pitchFamily="2" charset="2"/>
              <a:buNone/>
            </a:pPr>
            <a:r>
              <a:rPr lang="en-US" altLang="zh-CN" sz="2400"/>
              <a:t>{   </a:t>
            </a:r>
            <a:r>
              <a:rPr lang="en-US" altLang="zh-CN" sz="2000"/>
              <a:t>//</a:t>
            </a:r>
            <a:r>
              <a:rPr lang="zh-CN" altLang="en-US" sz="2000"/>
              <a:t>派生类成员直接访问基类的</a:t>
            </a:r>
          </a:p>
          <a:p>
            <a:pPr>
              <a:buFont typeface="Wingdings" pitchFamily="2" charset="2"/>
              <a:buNone/>
            </a:pPr>
            <a:r>
              <a:rPr lang="zh-CN" altLang="en-US" sz="2000"/>
              <a:t>     </a:t>
            </a:r>
            <a:r>
              <a:rPr lang="en-US" altLang="zh-CN" sz="2000"/>
              <a:t>//</a:t>
            </a:r>
            <a:r>
              <a:rPr lang="zh-CN" altLang="en-US" sz="2000"/>
              <a:t>公有成员</a:t>
            </a:r>
            <a:endParaRPr lang="zh-CN" altLang="en-US" sz="2400"/>
          </a:p>
          <a:p>
            <a:pPr>
              <a:buFont typeface="Wingdings" pitchFamily="2" charset="2"/>
              <a:buNone/>
            </a:pPr>
            <a:r>
              <a:rPr lang="zh-CN" altLang="en-US" sz="2400"/>
              <a:t>     </a:t>
            </a:r>
            <a:r>
              <a:rPr lang="en-US" altLang="zh-CN" sz="2400">
                <a:solidFill>
                  <a:srgbClr val="FFFF99"/>
                </a:solidFill>
              </a:rPr>
              <a:t>setA(x)</a:t>
            </a:r>
            <a:r>
              <a:rPr lang="en-US" altLang="zh-CN" sz="2400"/>
              <a:t>; </a:t>
            </a:r>
            <a:endParaRPr lang="en-US" altLang="zh-CN" sz="2000"/>
          </a:p>
          <a:p>
            <a:pPr>
              <a:buFont typeface="Wingdings" pitchFamily="2" charset="2"/>
              <a:buNone/>
            </a:pPr>
            <a:r>
              <a:rPr lang="en-US" altLang="zh-CN" sz="2400"/>
              <a:t>     </a:t>
            </a:r>
            <a:r>
              <a:rPr lang="en-US" altLang="zh-CN" sz="2400">
                <a:solidFill>
                  <a:srgbClr val="FFFF99"/>
                </a:solidFill>
              </a:rPr>
              <a:t>setB(y)</a:t>
            </a:r>
            <a:r>
              <a:rPr lang="en-US" altLang="zh-CN" sz="2400"/>
              <a:t>; </a:t>
            </a:r>
            <a:endParaRPr lang="en-US" altLang="zh-CN" sz="2000"/>
          </a:p>
          <a:p>
            <a:pPr>
              <a:buFont typeface="Wingdings" pitchFamily="2" charset="2"/>
              <a:buNone/>
            </a:pPr>
            <a:r>
              <a:rPr lang="en-US" altLang="zh-CN" sz="2400"/>
              <a:t>     c=z;</a:t>
            </a:r>
          </a:p>
          <a:p>
            <a:pPr>
              <a:buFont typeface="Wingdings" pitchFamily="2" charset="2"/>
              <a:buNone/>
            </a:pPr>
            <a:r>
              <a:rPr lang="en-US" altLang="zh-CN" sz="2400"/>
              <a:t>}</a:t>
            </a:r>
          </a:p>
          <a:p>
            <a:pPr>
              <a:buFont typeface="Wingdings" pitchFamily="2" charset="2"/>
              <a:buNone/>
            </a:pPr>
            <a:r>
              <a:rPr lang="en-US" altLang="zh-CN" sz="2400"/>
              <a:t>//</a:t>
            </a:r>
            <a:r>
              <a:rPr lang="zh-CN" altLang="en-US" sz="2400"/>
              <a:t>其它函数实现略</a:t>
            </a:r>
          </a:p>
        </p:txBody>
      </p:sp>
      <p:sp>
        <p:nvSpPr>
          <p:cNvPr id="62468" name="Rectangle 4"/>
          <p:cNvSpPr>
            <a:spLocks noGrp="1" noChangeArrowheads="1"/>
          </p:cNvSpPr>
          <p:nvPr>
            <p:ph sz="half" idx="2"/>
          </p:nvPr>
        </p:nvSpPr>
        <p:spPr>
          <a:xfrm>
            <a:off x="4953000" y="285750"/>
            <a:ext cx="3810000" cy="3886200"/>
          </a:xfrm>
        </p:spPr>
        <p:txBody>
          <a:bodyPr>
            <a:normAutofit fontScale="92500" lnSpcReduction="20000"/>
          </a:bodyPr>
          <a:lstStyle/>
          <a:p>
            <a:pPr>
              <a:buFont typeface="Wingdings" pitchFamily="2" charset="2"/>
              <a:buNone/>
            </a:pPr>
            <a:r>
              <a:rPr lang="en-US" altLang="zh-CN" sz="2400"/>
              <a:t>int main()</a:t>
            </a:r>
          </a:p>
          <a:p>
            <a:pPr>
              <a:buFont typeface="Wingdings" pitchFamily="2" charset="2"/>
              <a:buNone/>
            </a:pPr>
            <a:r>
              <a:rPr lang="en-US" altLang="zh-CN" sz="2400"/>
              <a:t>{</a:t>
            </a:r>
          </a:p>
          <a:p>
            <a:pPr>
              <a:buFont typeface="Wingdings" pitchFamily="2" charset="2"/>
              <a:buNone/>
            </a:pPr>
            <a:r>
              <a:rPr lang="en-US" altLang="zh-CN" sz="2400"/>
              <a:t>     C obj;</a:t>
            </a:r>
          </a:p>
          <a:p>
            <a:pPr>
              <a:buFont typeface="Wingdings" pitchFamily="2" charset="2"/>
              <a:buNone/>
            </a:pPr>
            <a:r>
              <a:rPr lang="en-US" altLang="zh-CN" sz="2400"/>
              <a:t>     obj.setA(5);</a:t>
            </a:r>
          </a:p>
          <a:p>
            <a:pPr>
              <a:buFont typeface="Wingdings" pitchFamily="2" charset="2"/>
              <a:buNone/>
            </a:pPr>
            <a:r>
              <a:rPr lang="en-US" altLang="zh-CN" sz="2400"/>
              <a:t>     obj.showA();</a:t>
            </a:r>
          </a:p>
          <a:p>
            <a:pPr>
              <a:buFont typeface="Wingdings" pitchFamily="2" charset="2"/>
              <a:buNone/>
            </a:pPr>
            <a:r>
              <a:rPr lang="en-US" altLang="zh-CN" sz="2400"/>
              <a:t>     obj.setC(6,7,9);</a:t>
            </a:r>
          </a:p>
          <a:p>
            <a:pPr>
              <a:buFont typeface="Wingdings" pitchFamily="2" charset="2"/>
              <a:buNone/>
            </a:pPr>
            <a:r>
              <a:rPr lang="en-US" altLang="zh-CN" sz="2400"/>
              <a:t>     obj.showC();</a:t>
            </a:r>
          </a:p>
          <a:p>
            <a:pPr>
              <a:buFont typeface="Wingdings" pitchFamily="2" charset="2"/>
              <a:buNone/>
            </a:pPr>
            <a:r>
              <a:rPr lang="en-US" altLang="zh-CN" sz="2400">
                <a:solidFill>
                  <a:srgbClr val="FF99FF"/>
                </a:solidFill>
              </a:rPr>
              <a:t>// obj.setB(6);  </a:t>
            </a:r>
            <a:r>
              <a:rPr lang="zh-CN" altLang="zh-CN" sz="2400">
                <a:solidFill>
                  <a:srgbClr val="FF99FF"/>
                </a:solidFill>
              </a:rPr>
              <a:t>错误</a:t>
            </a:r>
            <a:endParaRPr lang="zh-CN" altLang="en-US" sz="2400">
              <a:solidFill>
                <a:srgbClr val="FF99FF"/>
              </a:solidFill>
            </a:endParaRPr>
          </a:p>
          <a:p>
            <a:pPr>
              <a:buFont typeface="Wingdings" pitchFamily="2" charset="2"/>
              <a:buNone/>
            </a:pPr>
            <a:r>
              <a:rPr lang="en-US" altLang="zh-CN" sz="2400">
                <a:solidFill>
                  <a:srgbClr val="FF99FF"/>
                </a:solidFill>
              </a:rPr>
              <a:t>// obj.showB(); </a:t>
            </a:r>
            <a:r>
              <a:rPr lang="zh-CN" altLang="en-US" sz="2400">
                <a:solidFill>
                  <a:srgbClr val="FF99FF"/>
                </a:solidFill>
              </a:rPr>
              <a:t>错误</a:t>
            </a:r>
          </a:p>
          <a:p>
            <a:pPr>
              <a:buFont typeface="Wingdings" pitchFamily="2" charset="2"/>
              <a:buNone/>
            </a:pPr>
            <a:r>
              <a:rPr lang="zh-CN" altLang="en-US" sz="2400"/>
              <a:t>     </a:t>
            </a:r>
            <a:r>
              <a:rPr lang="en-US" altLang="zh-CN" sz="2400"/>
              <a:t>return 0;</a:t>
            </a:r>
          </a:p>
          <a:p>
            <a:pPr>
              <a:buFont typeface="Wingdings" pitchFamily="2" charset="2"/>
              <a:buNone/>
            </a:pPr>
            <a:r>
              <a:rPr lang="en-US" altLang="zh-CN" sz="2400"/>
              <a:t>}</a:t>
            </a:r>
          </a:p>
        </p:txBody>
      </p:sp>
      <p:sp>
        <p:nvSpPr>
          <p:cNvPr id="62469" name="Line 5"/>
          <p:cNvSpPr>
            <a:spLocks noChangeShapeType="1"/>
          </p:cNvSpPr>
          <p:nvPr/>
        </p:nvSpPr>
        <p:spPr bwMode="auto">
          <a:xfrm>
            <a:off x="4648200" y="742950"/>
            <a:ext cx="0" cy="41148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1" name="Text Box 7"/>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33715557-DE90-4637-BAEC-F296387B97EC}" type="slidenum">
              <a:rPr lang="en-US" altLang="zh-CN" sz="1400"/>
              <a:pPr algn="r">
                <a:spcBef>
                  <a:spcPct val="50000"/>
                </a:spcBef>
              </a:pPr>
              <a:t>29</a:t>
            </a:fld>
            <a:endParaRPr lang="en-US" altLang="zh-CN" sz="1400"/>
          </a:p>
        </p:txBody>
      </p:sp>
    </p:spTree>
    <p:extLst>
      <p:ext uri="{BB962C8B-B14F-4D97-AF65-F5344CB8AC3E}">
        <p14:creationId xmlns:p14="http://schemas.microsoft.com/office/powerpoint/2010/main" val="123085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类的继承与派生</a:t>
            </a:r>
          </a:p>
        </p:txBody>
      </p:sp>
      <p:sp>
        <p:nvSpPr>
          <p:cNvPr id="8195" name="Rectangle 3"/>
          <p:cNvSpPr>
            <a:spLocks noGrp="1" noChangeArrowheads="1"/>
          </p:cNvSpPr>
          <p:nvPr>
            <p:ph idx="1"/>
          </p:nvPr>
        </p:nvSpPr>
        <p:spPr/>
        <p:txBody>
          <a:bodyPr/>
          <a:lstStyle/>
          <a:p>
            <a:r>
              <a:rPr lang="zh-CN" altLang="en-US"/>
              <a:t>保持已有类的特性而构造新类的过程称为继承。</a:t>
            </a:r>
          </a:p>
          <a:p>
            <a:r>
              <a:rPr lang="zh-CN" altLang="en-US"/>
              <a:t>在已有类的基础上新增自己的特性而产生新类的过程称为派生。</a:t>
            </a:r>
          </a:p>
          <a:p>
            <a:r>
              <a:rPr lang="zh-CN" altLang="en-US"/>
              <a:t>被继承的已有类称为基类（或父类）。</a:t>
            </a:r>
          </a:p>
          <a:p>
            <a:r>
              <a:rPr lang="zh-CN" altLang="en-US"/>
              <a:t>派生出的新类称为派生类。</a:t>
            </a:r>
          </a:p>
        </p:txBody>
      </p:sp>
      <p:sp>
        <p:nvSpPr>
          <p:cNvPr id="6" name="灯片编号占位符 5"/>
          <p:cNvSpPr>
            <a:spLocks noGrp="1"/>
          </p:cNvSpPr>
          <p:nvPr>
            <p:ph type="sldNum" sz="quarter" idx="12"/>
          </p:nvPr>
        </p:nvSpPr>
        <p:spPr/>
        <p:txBody>
          <a:bodyPr/>
          <a:lstStyle/>
          <a:p>
            <a:fld id="{8E1C8279-CDD9-4BAC-B3E7-FACA8FBD0162}" type="slidenum">
              <a:rPr lang="en-US" altLang="zh-CN"/>
              <a:pPr/>
              <a:t>3</a:t>
            </a:fld>
            <a:endParaRPr lang="en-US" altLang="zh-CN"/>
          </a:p>
        </p:txBody>
      </p:sp>
    </p:spTree>
    <p:extLst>
      <p:ext uri="{BB962C8B-B14F-4D97-AF65-F5344CB8AC3E}">
        <p14:creationId xmlns:p14="http://schemas.microsoft.com/office/powerpoint/2010/main" val="1402969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a:t>继承时的构造函数</a:t>
            </a:r>
          </a:p>
        </p:txBody>
      </p:sp>
      <p:sp>
        <p:nvSpPr>
          <p:cNvPr id="19459" name="Rectangle 3"/>
          <p:cNvSpPr>
            <a:spLocks noGrp="1" noChangeArrowheads="1"/>
          </p:cNvSpPr>
          <p:nvPr>
            <p:ph idx="1"/>
          </p:nvPr>
        </p:nvSpPr>
        <p:spPr>
          <a:xfrm>
            <a:off x="1295400" y="1428750"/>
            <a:ext cx="7239000" cy="3314700"/>
          </a:xfrm>
        </p:spPr>
        <p:txBody>
          <a:bodyPr>
            <a:normAutofit fontScale="92500" lnSpcReduction="10000"/>
          </a:bodyPr>
          <a:lstStyle/>
          <a:p>
            <a:r>
              <a:rPr lang="zh-CN" altLang="en-US"/>
              <a:t>基类的构造函数不被继承，派生类中需要声明自己的构造函数。</a:t>
            </a:r>
          </a:p>
          <a:p>
            <a:r>
              <a:rPr lang="zh-CN" altLang="en-US"/>
              <a:t>声明构造函数时，只需要对本类中新增成员进行初始化，对继承来的基类成员的初始化，自动调用基类构造函数完成。</a:t>
            </a:r>
          </a:p>
          <a:p>
            <a:r>
              <a:rPr lang="zh-CN" altLang="en-US"/>
              <a:t>派生类的构造函数需要给基类的构造函数传递参数</a:t>
            </a:r>
          </a:p>
        </p:txBody>
      </p:sp>
      <p:sp>
        <p:nvSpPr>
          <p:cNvPr id="7" name="灯片编号占位符 5"/>
          <p:cNvSpPr>
            <a:spLocks noGrp="1"/>
          </p:cNvSpPr>
          <p:nvPr>
            <p:ph type="sldNum" sz="quarter" idx="12"/>
          </p:nvPr>
        </p:nvSpPr>
        <p:spPr/>
        <p:txBody>
          <a:bodyPr/>
          <a:lstStyle/>
          <a:p>
            <a:fld id="{9CD60C63-613E-4684-AA00-78E07120112B}" type="slidenum">
              <a:rPr lang="en-US" altLang="zh-CN"/>
              <a:pPr/>
              <a:t>30</a:t>
            </a:fld>
            <a:endParaRPr lang="en-US" altLang="zh-CN"/>
          </a:p>
        </p:txBody>
      </p:sp>
      <p:sp>
        <p:nvSpPr>
          <p:cNvPr id="19460" name="Text Box 4"/>
          <p:cNvSpPr txBox="1">
            <a:spLocks noChangeArrowheads="1"/>
          </p:cNvSpPr>
          <p:nvPr/>
        </p:nvSpPr>
        <p:spPr bwMode="auto">
          <a:xfrm>
            <a:off x="107504" y="339502"/>
            <a:ext cx="677108" cy="571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3200" dirty="0">
                <a:solidFill>
                  <a:srgbClr val="99FF66"/>
                </a:solidFill>
                <a:ea typeface="隶书" pitchFamily="49" charset="-122"/>
              </a:rPr>
              <a:t>派生类的构造、析构函数</a:t>
            </a:r>
            <a:endParaRPr lang="zh-CN" altLang="en-US" sz="2000" dirty="0">
              <a:solidFill>
                <a:srgbClr val="99FF66"/>
              </a:solidFill>
            </a:endParaRPr>
          </a:p>
        </p:txBody>
      </p:sp>
    </p:spTree>
    <p:extLst>
      <p:ext uri="{BB962C8B-B14F-4D97-AF65-F5344CB8AC3E}">
        <p14:creationId xmlns:p14="http://schemas.microsoft.com/office/powerpoint/2010/main" val="34974436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单一继承时的构造函数</a:t>
            </a:r>
          </a:p>
        </p:txBody>
      </p:sp>
      <p:sp>
        <p:nvSpPr>
          <p:cNvPr id="21507" name="Rectangle 3"/>
          <p:cNvSpPr>
            <a:spLocks noGrp="1" noChangeArrowheads="1"/>
          </p:cNvSpPr>
          <p:nvPr>
            <p:ph idx="1"/>
          </p:nvPr>
        </p:nvSpPr>
        <p:spPr/>
        <p:txBody>
          <a:bodyPr>
            <a:normAutofit lnSpcReduction="10000"/>
          </a:bodyPr>
          <a:lstStyle/>
          <a:p>
            <a:pPr>
              <a:lnSpc>
                <a:spcPct val="130000"/>
              </a:lnSpc>
              <a:buFont typeface="Wingdings" pitchFamily="2" charset="2"/>
              <a:buNone/>
            </a:pPr>
            <a:r>
              <a:rPr lang="zh-CN" altLang="en-US"/>
              <a:t>派生类名</a:t>
            </a:r>
            <a:r>
              <a:rPr lang="en-US" altLang="zh-CN"/>
              <a:t>::</a:t>
            </a:r>
            <a:r>
              <a:rPr lang="zh-CN" altLang="en-US"/>
              <a:t>派生类名</a:t>
            </a:r>
            <a:r>
              <a:rPr lang="en-US" altLang="zh-CN"/>
              <a:t>(</a:t>
            </a:r>
            <a:r>
              <a:rPr lang="zh-CN" altLang="en-US"/>
              <a:t>基类所需的形参，本类成员所需的形参</a:t>
            </a:r>
            <a:r>
              <a:rPr lang="en-US" altLang="zh-CN"/>
              <a:t>):</a:t>
            </a:r>
            <a:r>
              <a:rPr lang="zh-CN" altLang="en-US"/>
              <a:t>基类名</a:t>
            </a:r>
            <a:r>
              <a:rPr lang="en-US" altLang="zh-CN"/>
              <a:t>(</a:t>
            </a:r>
            <a:r>
              <a:rPr lang="zh-CN" altLang="en-US"/>
              <a:t>参数表</a:t>
            </a:r>
            <a:r>
              <a:rPr lang="en-US" altLang="zh-CN"/>
              <a:t>)</a:t>
            </a:r>
          </a:p>
          <a:p>
            <a:pPr>
              <a:lnSpc>
                <a:spcPct val="130000"/>
              </a:lnSpc>
              <a:buFont typeface="Wingdings" pitchFamily="2" charset="2"/>
              <a:buNone/>
            </a:pPr>
            <a:r>
              <a:rPr lang="en-US" altLang="zh-CN"/>
              <a:t>{</a:t>
            </a:r>
          </a:p>
          <a:p>
            <a:pPr>
              <a:lnSpc>
                <a:spcPct val="130000"/>
              </a:lnSpc>
              <a:buFont typeface="Wingdings" pitchFamily="2" charset="2"/>
              <a:buNone/>
            </a:pPr>
            <a:r>
              <a:rPr lang="en-US" altLang="zh-CN"/>
              <a:t>        </a:t>
            </a:r>
            <a:r>
              <a:rPr lang="zh-CN" altLang="en-US"/>
              <a:t>本类成员初始化赋值语句；</a:t>
            </a:r>
          </a:p>
          <a:p>
            <a:pPr>
              <a:lnSpc>
                <a:spcPct val="130000"/>
              </a:lnSpc>
              <a:buFont typeface="Wingdings" pitchFamily="2" charset="2"/>
              <a:buNone/>
            </a:pPr>
            <a:r>
              <a:rPr lang="en-US" altLang="zh-CN"/>
              <a:t>}</a:t>
            </a:r>
            <a:r>
              <a:rPr lang="zh-CN" altLang="en-US"/>
              <a:t>；</a:t>
            </a:r>
          </a:p>
        </p:txBody>
      </p:sp>
      <p:sp>
        <p:nvSpPr>
          <p:cNvPr id="7" name="灯片编号占位符 5"/>
          <p:cNvSpPr>
            <a:spLocks noGrp="1"/>
          </p:cNvSpPr>
          <p:nvPr>
            <p:ph type="sldNum" sz="quarter" idx="12"/>
          </p:nvPr>
        </p:nvSpPr>
        <p:spPr/>
        <p:txBody>
          <a:bodyPr/>
          <a:lstStyle/>
          <a:p>
            <a:fld id="{520E1777-CEE3-4BC9-B75D-E085FCC0B482}" type="slidenum">
              <a:rPr lang="en-US" altLang="zh-CN"/>
              <a:pPr/>
              <a:t>31</a:t>
            </a:fld>
            <a:endParaRPr lang="en-US" altLang="zh-CN"/>
          </a:p>
        </p:txBody>
      </p:sp>
      <p:sp>
        <p:nvSpPr>
          <p:cNvPr id="21508" name="Text Box 4"/>
          <p:cNvSpPr txBox="1">
            <a:spLocks noChangeArrowheads="1"/>
          </p:cNvSpPr>
          <p:nvPr/>
        </p:nvSpPr>
        <p:spPr bwMode="auto">
          <a:xfrm>
            <a:off x="18716" y="51470"/>
            <a:ext cx="677108" cy="484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3200" dirty="0">
                <a:solidFill>
                  <a:srgbClr val="99FF66"/>
                </a:solidFill>
                <a:ea typeface="隶书" pitchFamily="49" charset="-122"/>
              </a:rPr>
              <a:t>派生类的构造、析构函数</a:t>
            </a:r>
            <a:endParaRPr lang="zh-CN" altLang="en-US" sz="2000" dirty="0">
              <a:solidFill>
                <a:srgbClr val="99FF66"/>
              </a:solidFill>
            </a:endParaRPr>
          </a:p>
        </p:txBody>
      </p:sp>
    </p:spTree>
    <p:extLst>
      <p:ext uri="{BB962C8B-B14F-4D97-AF65-F5344CB8AC3E}">
        <p14:creationId xmlns:p14="http://schemas.microsoft.com/office/powerpoint/2010/main" val="20074861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r>
              <a:rPr lang="zh-CN" altLang="en-US" sz="4400"/>
              <a:t>单一继承时的构造函数举例</a:t>
            </a:r>
          </a:p>
        </p:txBody>
      </p:sp>
      <p:sp>
        <p:nvSpPr>
          <p:cNvPr id="22533" name="Rectangle 5"/>
          <p:cNvSpPr>
            <a:spLocks noGrp="1" noChangeArrowheads="1"/>
          </p:cNvSpPr>
          <p:nvPr>
            <p:ph idx="1"/>
          </p:nvPr>
        </p:nvSpPr>
        <p:spPr>
          <a:xfrm>
            <a:off x="1295400" y="1257300"/>
            <a:ext cx="7239000" cy="3690938"/>
          </a:xfrm>
        </p:spPr>
        <p:txBody>
          <a:bodyPr>
            <a:normAutofit fontScale="92500" lnSpcReduction="20000"/>
          </a:bodyPr>
          <a:lstStyle/>
          <a:p>
            <a:pPr>
              <a:lnSpc>
                <a:spcPct val="80000"/>
              </a:lnSpc>
              <a:spcBef>
                <a:spcPct val="10000"/>
              </a:spcBef>
              <a:buFont typeface="Wingdings" pitchFamily="2" charset="2"/>
              <a:buNone/>
            </a:pPr>
            <a:r>
              <a:rPr lang="en-US" altLang="zh-CN" dirty="0"/>
              <a:t>#include&lt;</a:t>
            </a:r>
            <a:r>
              <a:rPr lang="en-US" altLang="zh-CN" dirty="0" err="1"/>
              <a:t>iostream</a:t>
            </a:r>
            <a:r>
              <a:rPr lang="en-US" altLang="zh-CN" dirty="0"/>
              <a:t>&gt;</a:t>
            </a:r>
          </a:p>
          <a:p>
            <a:pPr>
              <a:lnSpc>
                <a:spcPct val="80000"/>
              </a:lnSpc>
              <a:spcBef>
                <a:spcPct val="10000"/>
              </a:spcBef>
              <a:buFont typeface="Wingdings" pitchFamily="2" charset="2"/>
              <a:buNone/>
            </a:pPr>
            <a:r>
              <a:rPr lang="en-US" altLang="zh-CN" dirty="0"/>
              <a:t>using </a:t>
            </a:r>
            <a:r>
              <a:rPr lang="en-US" altLang="zh-CN" dirty="0" err="1"/>
              <a:t>namecpace</a:t>
            </a:r>
            <a:r>
              <a:rPr lang="en-US" altLang="zh-CN" dirty="0"/>
              <a:t> </a:t>
            </a:r>
            <a:r>
              <a:rPr lang="en-US" altLang="zh-CN" dirty="0" err="1"/>
              <a:t>std</a:t>
            </a:r>
            <a:r>
              <a:rPr lang="en-US" altLang="zh-CN" dirty="0"/>
              <a:t>;</a:t>
            </a:r>
          </a:p>
          <a:p>
            <a:pPr>
              <a:lnSpc>
                <a:spcPct val="80000"/>
              </a:lnSpc>
              <a:spcBef>
                <a:spcPct val="10000"/>
              </a:spcBef>
              <a:buFont typeface="Wingdings" pitchFamily="2" charset="2"/>
              <a:buNone/>
            </a:pPr>
            <a:r>
              <a:rPr lang="en-US" altLang="zh-CN" dirty="0"/>
              <a:t>class B{</a:t>
            </a:r>
          </a:p>
          <a:p>
            <a:pPr>
              <a:lnSpc>
                <a:spcPct val="80000"/>
              </a:lnSpc>
              <a:spcBef>
                <a:spcPct val="10000"/>
              </a:spcBef>
              <a:buFont typeface="Wingdings" pitchFamily="2" charset="2"/>
              <a:buNone/>
            </a:pPr>
            <a:r>
              <a:rPr lang="en-US" altLang="zh-CN" dirty="0"/>
              <a:t>     public:</a:t>
            </a:r>
          </a:p>
          <a:p>
            <a:pPr>
              <a:lnSpc>
                <a:spcPct val="80000"/>
              </a:lnSpc>
              <a:spcBef>
                <a:spcPct val="10000"/>
              </a:spcBef>
              <a:buFont typeface="Wingdings" pitchFamily="2" charset="2"/>
              <a:buNone/>
            </a:pPr>
            <a:r>
              <a:rPr lang="en-US" altLang="zh-CN" dirty="0"/>
              <a:t>	       B();</a:t>
            </a:r>
          </a:p>
          <a:p>
            <a:pPr>
              <a:lnSpc>
                <a:spcPct val="80000"/>
              </a:lnSpc>
              <a:spcBef>
                <a:spcPct val="10000"/>
              </a:spcBef>
              <a:buFont typeface="Wingdings" pitchFamily="2" charset="2"/>
              <a:buNone/>
            </a:pPr>
            <a:r>
              <a:rPr lang="en-US" altLang="zh-CN" dirty="0"/>
              <a:t>	       B(</a:t>
            </a:r>
            <a:r>
              <a:rPr lang="en-US" altLang="zh-CN" dirty="0" err="1"/>
              <a:t>int</a:t>
            </a:r>
            <a:r>
              <a:rPr lang="en-US" altLang="zh-CN" dirty="0"/>
              <a:t> </a:t>
            </a:r>
            <a:r>
              <a:rPr lang="en-US" altLang="zh-CN" dirty="0" err="1"/>
              <a:t>i</a:t>
            </a:r>
            <a:r>
              <a:rPr lang="en-US" altLang="zh-CN" dirty="0"/>
              <a:t>);</a:t>
            </a:r>
          </a:p>
          <a:p>
            <a:pPr>
              <a:lnSpc>
                <a:spcPct val="80000"/>
              </a:lnSpc>
              <a:spcBef>
                <a:spcPct val="10000"/>
              </a:spcBef>
              <a:buFont typeface="Wingdings" pitchFamily="2" charset="2"/>
              <a:buNone/>
            </a:pPr>
            <a:r>
              <a:rPr lang="en-US" altLang="zh-CN" dirty="0"/>
              <a:t>	       ~B();</a:t>
            </a:r>
          </a:p>
          <a:p>
            <a:pPr>
              <a:lnSpc>
                <a:spcPct val="80000"/>
              </a:lnSpc>
              <a:spcBef>
                <a:spcPct val="10000"/>
              </a:spcBef>
              <a:buFont typeface="Wingdings" pitchFamily="2" charset="2"/>
              <a:buNone/>
            </a:pPr>
            <a:r>
              <a:rPr lang="en-US" altLang="zh-CN" dirty="0"/>
              <a:t>	       void Print() </a:t>
            </a:r>
            <a:r>
              <a:rPr lang="en-US" altLang="zh-CN" dirty="0" err="1"/>
              <a:t>const</a:t>
            </a:r>
            <a:r>
              <a:rPr lang="en-US" altLang="zh-CN" dirty="0"/>
              <a:t>;</a:t>
            </a:r>
          </a:p>
          <a:p>
            <a:pPr>
              <a:lnSpc>
                <a:spcPct val="80000"/>
              </a:lnSpc>
              <a:spcBef>
                <a:spcPct val="10000"/>
              </a:spcBef>
              <a:buFont typeface="Wingdings" pitchFamily="2" charset="2"/>
              <a:buNone/>
            </a:pPr>
            <a:r>
              <a:rPr lang="en-US" altLang="zh-CN" dirty="0"/>
              <a:t>     private:</a:t>
            </a:r>
          </a:p>
          <a:p>
            <a:pPr>
              <a:lnSpc>
                <a:spcPct val="80000"/>
              </a:lnSpc>
              <a:spcBef>
                <a:spcPct val="10000"/>
              </a:spcBef>
              <a:buFont typeface="Wingdings" pitchFamily="2" charset="2"/>
              <a:buNone/>
            </a:pPr>
            <a:r>
              <a:rPr lang="en-US" altLang="zh-CN" dirty="0"/>
              <a:t>	       </a:t>
            </a:r>
            <a:r>
              <a:rPr lang="en-US" altLang="zh-CN" dirty="0" err="1"/>
              <a:t>int</a:t>
            </a:r>
            <a:r>
              <a:rPr lang="en-US" altLang="zh-CN" dirty="0"/>
              <a:t> b;</a:t>
            </a:r>
          </a:p>
          <a:p>
            <a:pPr>
              <a:lnSpc>
                <a:spcPct val="80000"/>
              </a:lnSpc>
              <a:spcBef>
                <a:spcPct val="10000"/>
              </a:spcBef>
              <a:buFont typeface="Wingdings" pitchFamily="2" charset="2"/>
              <a:buNone/>
            </a:pPr>
            <a:r>
              <a:rPr lang="en-US" altLang="zh-CN" dirty="0"/>
              <a:t>};</a:t>
            </a:r>
          </a:p>
        </p:txBody>
      </p:sp>
      <p:sp>
        <p:nvSpPr>
          <p:cNvPr id="7" name="灯片编号占位符 5"/>
          <p:cNvSpPr>
            <a:spLocks noGrp="1"/>
          </p:cNvSpPr>
          <p:nvPr>
            <p:ph type="sldNum" sz="quarter" idx="12"/>
          </p:nvPr>
        </p:nvSpPr>
        <p:spPr/>
        <p:txBody>
          <a:bodyPr/>
          <a:lstStyle/>
          <a:p>
            <a:fld id="{90DDBBAA-BB77-43D9-8816-878DF70B996C}" type="slidenum">
              <a:rPr lang="en-US" altLang="zh-CN"/>
              <a:pPr/>
              <a:t>32</a:t>
            </a:fld>
            <a:endParaRPr lang="en-US" altLang="zh-CN"/>
          </a:p>
        </p:txBody>
      </p:sp>
      <p:sp>
        <p:nvSpPr>
          <p:cNvPr id="22534" name="Text Box 6"/>
          <p:cNvSpPr txBox="1">
            <a:spLocks noChangeArrowheads="1"/>
          </p:cNvSpPr>
          <p:nvPr/>
        </p:nvSpPr>
        <p:spPr bwMode="auto">
          <a:xfrm>
            <a:off x="107504" y="51470"/>
            <a:ext cx="677108" cy="470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3200" dirty="0">
                <a:solidFill>
                  <a:srgbClr val="99FF66"/>
                </a:solidFill>
                <a:ea typeface="隶书" pitchFamily="49" charset="-122"/>
              </a:rPr>
              <a:t>派生类的构造、析构函数</a:t>
            </a:r>
            <a:endParaRPr lang="zh-CN" altLang="en-US" sz="2000" dirty="0">
              <a:solidFill>
                <a:srgbClr val="99FF66"/>
              </a:solidFill>
            </a:endParaRPr>
          </a:p>
        </p:txBody>
      </p:sp>
    </p:spTree>
    <p:extLst>
      <p:ext uri="{BB962C8B-B14F-4D97-AF65-F5344CB8AC3E}">
        <p14:creationId xmlns:p14="http://schemas.microsoft.com/office/powerpoint/2010/main" val="3904753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609600" y="171450"/>
            <a:ext cx="8382000" cy="4800600"/>
          </a:xfrm>
        </p:spPr>
        <p:txBody>
          <a:bodyPr>
            <a:normAutofit fontScale="92500" lnSpcReduction="20000"/>
          </a:bodyPr>
          <a:lstStyle/>
          <a:p>
            <a:pPr>
              <a:buFont typeface="Wingdings" pitchFamily="2" charset="2"/>
              <a:buNone/>
            </a:pPr>
            <a:r>
              <a:rPr lang="en-US" altLang="zh-CN" sz="2800" dirty="0"/>
              <a:t>B::B()</a:t>
            </a:r>
          </a:p>
          <a:p>
            <a:pPr>
              <a:buFont typeface="Wingdings" pitchFamily="2" charset="2"/>
              <a:buNone/>
            </a:pPr>
            <a:r>
              <a:rPr lang="en-US" altLang="zh-CN" sz="2800" dirty="0"/>
              <a:t>{	b=0;</a:t>
            </a:r>
          </a:p>
          <a:p>
            <a:pPr>
              <a:buFont typeface="Wingdings" pitchFamily="2" charset="2"/>
              <a:buNone/>
            </a:pPr>
            <a:r>
              <a:rPr lang="en-US" altLang="zh-CN" sz="2800" dirty="0"/>
              <a:t>	</a:t>
            </a:r>
            <a:r>
              <a:rPr lang="en-US" altLang="zh-CN" sz="2800" dirty="0" err="1"/>
              <a:t>cout</a:t>
            </a:r>
            <a:r>
              <a:rPr lang="en-US" altLang="zh-CN" sz="2800" dirty="0"/>
              <a:t>&lt;&lt;"B's default constructor called."&lt;&lt;</a:t>
            </a:r>
            <a:r>
              <a:rPr lang="en-US" altLang="zh-CN" sz="2800" dirty="0" err="1"/>
              <a:t>endl</a:t>
            </a:r>
            <a:r>
              <a:rPr lang="en-US" altLang="zh-CN" sz="2800" dirty="0"/>
              <a:t>;</a:t>
            </a:r>
          </a:p>
          <a:p>
            <a:pPr>
              <a:buFont typeface="Wingdings" pitchFamily="2" charset="2"/>
              <a:buNone/>
            </a:pPr>
            <a:r>
              <a:rPr lang="en-US" altLang="zh-CN" sz="2800" dirty="0"/>
              <a:t>}</a:t>
            </a:r>
          </a:p>
          <a:p>
            <a:pPr>
              <a:buFont typeface="Wingdings" pitchFamily="2" charset="2"/>
              <a:buNone/>
            </a:pPr>
            <a:r>
              <a:rPr lang="en-US" altLang="zh-CN" sz="2800" dirty="0"/>
              <a:t>B::B(int </a:t>
            </a:r>
            <a:r>
              <a:rPr lang="en-US" altLang="zh-CN" sz="2800" dirty="0" err="1"/>
              <a:t>i</a:t>
            </a:r>
            <a:r>
              <a:rPr lang="en-US" altLang="zh-CN" sz="2800" dirty="0"/>
              <a:t>)</a:t>
            </a:r>
          </a:p>
          <a:p>
            <a:pPr>
              <a:buFont typeface="Wingdings" pitchFamily="2" charset="2"/>
              <a:buNone/>
            </a:pPr>
            <a:r>
              <a:rPr lang="en-US" altLang="zh-CN" sz="2800" dirty="0"/>
              <a:t>{	b=</a:t>
            </a:r>
            <a:r>
              <a:rPr lang="en-US" altLang="zh-CN" sz="2800" dirty="0" err="1"/>
              <a:t>i</a:t>
            </a:r>
            <a:r>
              <a:rPr lang="en-US" altLang="zh-CN" sz="2800" dirty="0"/>
              <a:t>;</a:t>
            </a:r>
          </a:p>
          <a:p>
            <a:pPr>
              <a:buFont typeface="Wingdings" pitchFamily="2" charset="2"/>
              <a:buNone/>
            </a:pPr>
            <a:r>
              <a:rPr lang="en-US" altLang="zh-CN" sz="2800" dirty="0"/>
              <a:t>    </a:t>
            </a:r>
            <a:r>
              <a:rPr lang="en-US" altLang="zh-CN" sz="2800" dirty="0" err="1"/>
              <a:t>cout</a:t>
            </a:r>
            <a:r>
              <a:rPr lang="en-US" altLang="zh-CN" sz="2800" dirty="0"/>
              <a:t>&lt;&lt;"B's constructor called." &lt;&lt;</a:t>
            </a:r>
            <a:r>
              <a:rPr lang="en-US" altLang="zh-CN" sz="2800" dirty="0" err="1"/>
              <a:t>endl</a:t>
            </a:r>
            <a:r>
              <a:rPr lang="en-US" altLang="zh-CN" sz="2800" dirty="0"/>
              <a:t>;</a:t>
            </a:r>
          </a:p>
          <a:p>
            <a:pPr>
              <a:buFont typeface="Wingdings" pitchFamily="2" charset="2"/>
              <a:buNone/>
            </a:pPr>
            <a:r>
              <a:rPr lang="en-US" altLang="zh-CN" sz="2800" dirty="0"/>
              <a:t>}</a:t>
            </a:r>
          </a:p>
          <a:p>
            <a:pPr>
              <a:buFont typeface="Wingdings" pitchFamily="2" charset="2"/>
              <a:buNone/>
            </a:pPr>
            <a:r>
              <a:rPr lang="en-US" altLang="zh-CN" sz="2800" dirty="0"/>
              <a:t>B::~B()</a:t>
            </a:r>
          </a:p>
          <a:p>
            <a:pPr>
              <a:buFont typeface="Wingdings" pitchFamily="2" charset="2"/>
              <a:buNone/>
            </a:pPr>
            <a:r>
              <a:rPr lang="en-US" altLang="zh-CN" sz="2800" dirty="0"/>
              <a:t>{	</a:t>
            </a:r>
            <a:r>
              <a:rPr lang="en-US" altLang="zh-CN" sz="2800" dirty="0" err="1"/>
              <a:t>cout</a:t>
            </a:r>
            <a:r>
              <a:rPr lang="en-US" altLang="zh-CN" sz="2800" dirty="0"/>
              <a:t>&lt;&lt;"B's destructor called."&lt;&lt;</a:t>
            </a:r>
            <a:r>
              <a:rPr lang="en-US" altLang="zh-CN" sz="2800" dirty="0" err="1"/>
              <a:t>endl</a:t>
            </a:r>
            <a:r>
              <a:rPr lang="en-US" altLang="zh-CN" sz="2800" dirty="0"/>
              <a:t>;  }</a:t>
            </a:r>
          </a:p>
          <a:p>
            <a:pPr>
              <a:buFont typeface="Wingdings" pitchFamily="2" charset="2"/>
              <a:buNone/>
            </a:pPr>
            <a:r>
              <a:rPr lang="en-US" altLang="zh-CN" sz="2800" dirty="0"/>
              <a:t>void B::Print() </a:t>
            </a:r>
            <a:r>
              <a:rPr lang="en-US" altLang="zh-CN" sz="2800" dirty="0" err="1"/>
              <a:t>const</a:t>
            </a:r>
            <a:endParaRPr lang="en-US" altLang="zh-CN" sz="2800" dirty="0"/>
          </a:p>
          <a:p>
            <a:pPr>
              <a:buFont typeface="Wingdings" pitchFamily="2" charset="2"/>
              <a:buNone/>
            </a:pPr>
            <a:r>
              <a:rPr lang="en-US" altLang="zh-CN" sz="2800" dirty="0"/>
              <a:t>{	</a:t>
            </a:r>
            <a:r>
              <a:rPr lang="en-US" altLang="zh-CN" sz="2800" dirty="0" err="1"/>
              <a:t>cout</a:t>
            </a:r>
            <a:r>
              <a:rPr lang="en-US" altLang="zh-CN" sz="2800" dirty="0"/>
              <a:t>&lt;&lt;b&lt;&lt;</a:t>
            </a:r>
            <a:r>
              <a:rPr lang="en-US" altLang="zh-CN" sz="2800" dirty="0" err="1"/>
              <a:t>endl</a:t>
            </a:r>
            <a:r>
              <a:rPr lang="en-US" altLang="zh-CN" sz="2800" dirty="0"/>
              <a:t>;  }</a:t>
            </a:r>
          </a:p>
        </p:txBody>
      </p:sp>
      <p:sp>
        <p:nvSpPr>
          <p:cNvPr id="75781" name="Text Box 5"/>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6F460E87-0F82-42D0-8E1C-D8305EB903C6}" type="slidenum">
              <a:rPr lang="en-US" altLang="zh-CN" sz="1400"/>
              <a:pPr algn="r">
                <a:spcBef>
                  <a:spcPct val="50000"/>
                </a:spcBef>
              </a:pPr>
              <a:t>33</a:t>
            </a:fld>
            <a:endParaRPr lang="en-US" altLang="zh-CN" sz="1400"/>
          </a:p>
        </p:txBody>
      </p:sp>
    </p:spTree>
    <p:extLst>
      <p:ext uri="{BB962C8B-B14F-4D97-AF65-F5344CB8AC3E}">
        <p14:creationId xmlns:p14="http://schemas.microsoft.com/office/powerpoint/2010/main" val="36511034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1295400" y="400050"/>
            <a:ext cx="7239000" cy="4400550"/>
          </a:xfrm>
        </p:spPr>
        <p:txBody>
          <a:bodyPr>
            <a:normAutofit fontScale="85000" lnSpcReduction="20000"/>
          </a:bodyPr>
          <a:lstStyle/>
          <a:p>
            <a:pPr>
              <a:buFont typeface="Wingdings" pitchFamily="2" charset="2"/>
              <a:buNone/>
            </a:pPr>
            <a:r>
              <a:rPr lang="en-US" altLang="zh-CN" dirty="0"/>
              <a:t>class C:public B</a:t>
            </a:r>
          </a:p>
          <a:p>
            <a:pPr>
              <a:buFont typeface="Wingdings" pitchFamily="2" charset="2"/>
              <a:buNone/>
            </a:pPr>
            <a:r>
              <a:rPr lang="en-US" altLang="zh-CN" dirty="0"/>
              <a:t>{</a:t>
            </a:r>
          </a:p>
          <a:p>
            <a:pPr>
              <a:buFont typeface="Wingdings" pitchFamily="2" charset="2"/>
              <a:buNone/>
            </a:pPr>
            <a:r>
              <a:rPr lang="en-US" altLang="zh-CN" dirty="0"/>
              <a:t>    public:</a:t>
            </a:r>
          </a:p>
          <a:p>
            <a:pPr>
              <a:buFont typeface="Wingdings" pitchFamily="2" charset="2"/>
              <a:buNone/>
            </a:pPr>
            <a:r>
              <a:rPr lang="en-US" altLang="zh-CN" dirty="0"/>
              <a:t>      C();</a:t>
            </a:r>
          </a:p>
          <a:p>
            <a:pPr>
              <a:buFont typeface="Wingdings" pitchFamily="2" charset="2"/>
              <a:buNone/>
            </a:pPr>
            <a:r>
              <a:rPr lang="en-US" altLang="zh-CN" dirty="0"/>
              <a:t>	  C(</a:t>
            </a:r>
            <a:r>
              <a:rPr lang="en-US" altLang="zh-CN" dirty="0" err="1"/>
              <a:t>int</a:t>
            </a:r>
            <a:r>
              <a:rPr lang="en-US" altLang="zh-CN" dirty="0"/>
              <a:t> </a:t>
            </a:r>
            <a:r>
              <a:rPr lang="en-US" altLang="zh-CN" dirty="0" err="1"/>
              <a:t>i,int</a:t>
            </a:r>
            <a:r>
              <a:rPr lang="en-US" altLang="zh-CN" dirty="0"/>
              <a:t> j);</a:t>
            </a:r>
          </a:p>
          <a:p>
            <a:pPr>
              <a:buFont typeface="Wingdings" pitchFamily="2" charset="2"/>
              <a:buNone/>
            </a:pPr>
            <a:r>
              <a:rPr lang="en-US" altLang="zh-CN" dirty="0"/>
              <a:t>	  ~C();</a:t>
            </a:r>
          </a:p>
          <a:p>
            <a:pPr>
              <a:buFont typeface="Wingdings" pitchFamily="2" charset="2"/>
              <a:buNone/>
            </a:pPr>
            <a:r>
              <a:rPr lang="en-US" altLang="zh-CN" dirty="0"/>
              <a:t>	  void Print() </a:t>
            </a:r>
            <a:r>
              <a:rPr lang="en-US" altLang="zh-CN" dirty="0" err="1"/>
              <a:t>const</a:t>
            </a:r>
            <a:r>
              <a:rPr lang="en-US" altLang="zh-CN" dirty="0"/>
              <a:t>;</a:t>
            </a:r>
          </a:p>
          <a:p>
            <a:pPr>
              <a:buFont typeface="Wingdings" pitchFamily="2" charset="2"/>
              <a:buNone/>
            </a:pPr>
            <a:r>
              <a:rPr lang="en-US" altLang="zh-CN" dirty="0"/>
              <a:t>	private:</a:t>
            </a:r>
          </a:p>
          <a:p>
            <a:pPr>
              <a:buFont typeface="Wingdings" pitchFamily="2" charset="2"/>
              <a:buNone/>
            </a:pPr>
            <a:r>
              <a:rPr lang="en-US" altLang="zh-CN" dirty="0"/>
              <a:t>	  </a:t>
            </a:r>
            <a:r>
              <a:rPr lang="en-US" altLang="zh-CN" dirty="0" err="1"/>
              <a:t>int</a:t>
            </a:r>
            <a:r>
              <a:rPr lang="en-US" altLang="zh-CN" dirty="0"/>
              <a:t> c;</a:t>
            </a:r>
          </a:p>
          <a:p>
            <a:pPr>
              <a:buFont typeface="Wingdings" pitchFamily="2" charset="2"/>
              <a:buNone/>
            </a:pPr>
            <a:r>
              <a:rPr lang="en-US" altLang="zh-CN" dirty="0"/>
              <a:t>};</a:t>
            </a:r>
          </a:p>
        </p:txBody>
      </p:sp>
      <p:sp>
        <p:nvSpPr>
          <p:cNvPr id="77829" name="Text Box 5"/>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B7994943-50D7-426A-9768-13DEB226EB22}" type="slidenum">
              <a:rPr lang="en-US" altLang="zh-CN" sz="1400"/>
              <a:pPr algn="r">
                <a:spcBef>
                  <a:spcPct val="50000"/>
                </a:spcBef>
              </a:pPr>
              <a:t>34</a:t>
            </a:fld>
            <a:endParaRPr lang="en-US" altLang="zh-CN" sz="1400"/>
          </a:p>
        </p:txBody>
      </p:sp>
    </p:spTree>
    <p:extLst>
      <p:ext uri="{BB962C8B-B14F-4D97-AF65-F5344CB8AC3E}">
        <p14:creationId xmlns:p14="http://schemas.microsoft.com/office/powerpoint/2010/main" val="4201815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611188" y="114300"/>
            <a:ext cx="8532812" cy="4857750"/>
          </a:xfrm>
        </p:spPr>
        <p:txBody>
          <a:bodyPr>
            <a:normAutofit fontScale="92500" lnSpcReduction="20000"/>
          </a:bodyPr>
          <a:lstStyle/>
          <a:p>
            <a:pPr>
              <a:spcBef>
                <a:spcPct val="5000"/>
              </a:spcBef>
              <a:buFont typeface="Wingdings" pitchFamily="2" charset="2"/>
              <a:buNone/>
            </a:pPr>
            <a:r>
              <a:rPr lang="en-US" altLang="zh-CN" sz="2800" dirty="0"/>
              <a:t>C::C()</a:t>
            </a:r>
          </a:p>
          <a:p>
            <a:pPr>
              <a:spcBef>
                <a:spcPct val="5000"/>
              </a:spcBef>
              <a:buFont typeface="Wingdings" pitchFamily="2" charset="2"/>
              <a:buNone/>
            </a:pPr>
            <a:r>
              <a:rPr lang="en-US" altLang="zh-CN" sz="2800" dirty="0"/>
              <a:t>{	c=0;</a:t>
            </a:r>
          </a:p>
          <a:p>
            <a:pPr>
              <a:spcBef>
                <a:spcPct val="5000"/>
              </a:spcBef>
              <a:buFont typeface="Wingdings" pitchFamily="2" charset="2"/>
              <a:buNone/>
            </a:pPr>
            <a:r>
              <a:rPr lang="en-US" altLang="zh-CN" sz="2800" dirty="0"/>
              <a:t>	</a:t>
            </a:r>
            <a:r>
              <a:rPr lang="en-US" altLang="zh-CN" sz="2800" dirty="0" err="1"/>
              <a:t>cout</a:t>
            </a:r>
            <a:r>
              <a:rPr lang="en-US" altLang="zh-CN" sz="2800" dirty="0"/>
              <a:t>&lt;&lt;"C's default constructor called."&lt;&lt;</a:t>
            </a:r>
            <a:r>
              <a:rPr lang="en-US" altLang="zh-CN" sz="2800" dirty="0" err="1"/>
              <a:t>endl</a:t>
            </a:r>
            <a:r>
              <a:rPr lang="en-US" altLang="zh-CN" sz="2800" dirty="0"/>
              <a:t>;</a:t>
            </a:r>
          </a:p>
          <a:p>
            <a:pPr>
              <a:spcBef>
                <a:spcPct val="5000"/>
              </a:spcBef>
              <a:buFont typeface="Wingdings" pitchFamily="2" charset="2"/>
              <a:buNone/>
            </a:pPr>
            <a:r>
              <a:rPr lang="en-US" altLang="zh-CN" sz="2800" dirty="0"/>
              <a:t>}</a:t>
            </a:r>
          </a:p>
          <a:p>
            <a:pPr>
              <a:spcBef>
                <a:spcPct val="5000"/>
              </a:spcBef>
              <a:buFont typeface="Wingdings" pitchFamily="2" charset="2"/>
              <a:buNone/>
            </a:pPr>
            <a:r>
              <a:rPr lang="en-US" altLang="zh-CN" sz="2800" dirty="0"/>
              <a:t>C::C(int </a:t>
            </a:r>
            <a:r>
              <a:rPr lang="en-US" altLang="zh-CN" sz="2800" dirty="0" err="1"/>
              <a:t>i,int</a:t>
            </a:r>
            <a:r>
              <a:rPr lang="en-US" altLang="zh-CN" sz="2800" dirty="0"/>
              <a:t> j):B(</a:t>
            </a:r>
            <a:r>
              <a:rPr lang="en-US" altLang="zh-CN" sz="2800" dirty="0" err="1"/>
              <a:t>i</a:t>
            </a:r>
            <a:r>
              <a:rPr lang="en-US" altLang="zh-CN" sz="2800" dirty="0"/>
              <a:t>)</a:t>
            </a:r>
          </a:p>
          <a:p>
            <a:pPr>
              <a:spcBef>
                <a:spcPct val="5000"/>
              </a:spcBef>
              <a:buFont typeface="Wingdings" pitchFamily="2" charset="2"/>
              <a:buNone/>
            </a:pPr>
            <a:r>
              <a:rPr lang="en-US" altLang="zh-CN" sz="2800" dirty="0"/>
              <a:t>{	c=j;</a:t>
            </a:r>
          </a:p>
          <a:p>
            <a:pPr>
              <a:spcBef>
                <a:spcPct val="5000"/>
              </a:spcBef>
              <a:buFont typeface="Wingdings" pitchFamily="2" charset="2"/>
              <a:buNone/>
            </a:pPr>
            <a:r>
              <a:rPr lang="en-US" altLang="zh-CN" sz="2800" dirty="0"/>
              <a:t>	</a:t>
            </a:r>
            <a:r>
              <a:rPr lang="en-US" altLang="zh-CN" sz="2800" dirty="0" err="1"/>
              <a:t>cout</a:t>
            </a:r>
            <a:r>
              <a:rPr lang="en-US" altLang="zh-CN" sz="2800" dirty="0"/>
              <a:t>&lt;&lt;"C's constructor called."&lt;&lt;</a:t>
            </a:r>
            <a:r>
              <a:rPr lang="en-US" altLang="zh-CN" sz="2800" dirty="0" err="1"/>
              <a:t>endl</a:t>
            </a:r>
            <a:r>
              <a:rPr lang="en-US" altLang="zh-CN" sz="2800" dirty="0"/>
              <a:t>;</a:t>
            </a:r>
          </a:p>
          <a:p>
            <a:pPr>
              <a:spcBef>
                <a:spcPct val="5000"/>
              </a:spcBef>
              <a:buFont typeface="Wingdings" pitchFamily="2" charset="2"/>
              <a:buNone/>
            </a:pPr>
            <a:r>
              <a:rPr lang="en-US" altLang="zh-CN" sz="2800" dirty="0"/>
              <a:t>}</a:t>
            </a:r>
          </a:p>
          <a:p>
            <a:pPr>
              <a:spcBef>
                <a:spcPct val="5000"/>
              </a:spcBef>
              <a:buFont typeface="Wingdings" pitchFamily="2" charset="2"/>
              <a:buNone/>
            </a:pPr>
            <a:r>
              <a:rPr lang="en-US" altLang="zh-CN" sz="2800" dirty="0"/>
              <a:t>C::~C()</a:t>
            </a:r>
          </a:p>
          <a:p>
            <a:pPr>
              <a:spcBef>
                <a:spcPct val="5000"/>
              </a:spcBef>
              <a:buFont typeface="Wingdings" pitchFamily="2" charset="2"/>
              <a:buNone/>
            </a:pPr>
            <a:r>
              <a:rPr lang="en-US" altLang="zh-CN" sz="2800" dirty="0"/>
              <a:t>{	</a:t>
            </a:r>
            <a:r>
              <a:rPr lang="en-US" altLang="zh-CN" sz="2800" dirty="0" err="1"/>
              <a:t>cout</a:t>
            </a:r>
            <a:r>
              <a:rPr lang="en-US" altLang="zh-CN" sz="2800" dirty="0"/>
              <a:t>&lt;&lt;"C's destructor called."&lt;&lt;</a:t>
            </a:r>
            <a:r>
              <a:rPr lang="en-US" altLang="zh-CN" sz="2800" dirty="0" err="1"/>
              <a:t>endl</a:t>
            </a:r>
            <a:r>
              <a:rPr lang="en-US" altLang="zh-CN" sz="2800" dirty="0"/>
              <a:t>; }</a:t>
            </a:r>
          </a:p>
          <a:p>
            <a:pPr>
              <a:spcBef>
                <a:spcPct val="5000"/>
              </a:spcBef>
              <a:buFont typeface="Wingdings" pitchFamily="2" charset="2"/>
              <a:buNone/>
            </a:pPr>
            <a:r>
              <a:rPr lang="en-US" altLang="zh-CN" sz="2800" dirty="0"/>
              <a:t>void C::Print() </a:t>
            </a:r>
            <a:r>
              <a:rPr lang="en-US" altLang="zh-CN" sz="2800" dirty="0" err="1"/>
              <a:t>const</a:t>
            </a:r>
            <a:endParaRPr lang="en-US" altLang="zh-CN" sz="2800" dirty="0"/>
          </a:p>
          <a:p>
            <a:pPr>
              <a:spcBef>
                <a:spcPct val="5000"/>
              </a:spcBef>
              <a:buFont typeface="Wingdings" pitchFamily="2" charset="2"/>
              <a:buNone/>
            </a:pPr>
            <a:r>
              <a:rPr lang="en-US" altLang="zh-CN" sz="2800" dirty="0"/>
              <a:t>{	B::Print();	</a:t>
            </a:r>
            <a:r>
              <a:rPr lang="en-US" altLang="zh-CN" sz="2800" dirty="0" err="1"/>
              <a:t>cout</a:t>
            </a:r>
            <a:r>
              <a:rPr lang="en-US" altLang="zh-CN" sz="2800" dirty="0"/>
              <a:t>&lt;&lt;c&lt;&lt;</a:t>
            </a:r>
            <a:r>
              <a:rPr lang="en-US" altLang="zh-CN" sz="2800" dirty="0" err="1"/>
              <a:t>endl</a:t>
            </a:r>
            <a:r>
              <a:rPr lang="en-US" altLang="zh-CN" sz="2800" dirty="0"/>
              <a:t>;  }</a:t>
            </a:r>
          </a:p>
          <a:p>
            <a:pPr>
              <a:spcBef>
                <a:spcPct val="5000"/>
              </a:spcBef>
              <a:buFont typeface="Wingdings" pitchFamily="2" charset="2"/>
              <a:buNone/>
            </a:pPr>
            <a:r>
              <a:rPr lang="en-US" altLang="zh-CN" sz="2800" dirty="0" err="1">
                <a:solidFill>
                  <a:srgbClr val="FFFF66"/>
                </a:solidFill>
              </a:rPr>
              <a:t>int</a:t>
            </a:r>
            <a:r>
              <a:rPr lang="en-US" altLang="zh-CN" sz="2800" dirty="0">
                <a:solidFill>
                  <a:srgbClr val="FFFF66"/>
                </a:solidFill>
              </a:rPr>
              <a:t> main()</a:t>
            </a:r>
          </a:p>
          <a:p>
            <a:pPr>
              <a:spcBef>
                <a:spcPct val="5000"/>
              </a:spcBef>
              <a:buFont typeface="Wingdings" pitchFamily="2" charset="2"/>
              <a:buNone/>
            </a:pPr>
            <a:r>
              <a:rPr lang="en-US" altLang="zh-CN" sz="2800" dirty="0">
                <a:solidFill>
                  <a:srgbClr val="FFFF66"/>
                </a:solidFill>
              </a:rPr>
              <a:t>{	C </a:t>
            </a:r>
            <a:r>
              <a:rPr lang="en-US" altLang="zh-CN" sz="2800" dirty="0" err="1">
                <a:solidFill>
                  <a:srgbClr val="FFFF66"/>
                </a:solidFill>
              </a:rPr>
              <a:t>obj</a:t>
            </a:r>
            <a:r>
              <a:rPr lang="en-US" altLang="zh-CN" sz="2800" dirty="0">
                <a:solidFill>
                  <a:srgbClr val="FFFF66"/>
                </a:solidFill>
              </a:rPr>
              <a:t>(5,6);	</a:t>
            </a:r>
            <a:r>
              <a:rPr lang="en-US" altLang="zh-CN" sz="2800" dirty="0" err="1">
                <a:solidFill>
                  <a:srgbClr val="FFFF66"/>
                </a:solidFill>
              </a:rPr>
              <a:t>obj.Print</a:t>
            </a:r>
            <a:r>
              <a:rPr lang="en-US" altLang="zh-CN" sz="2800" dirty="0">
                <a:solidFill>
                  <a:srgbClr val="FFFF66"/>
                </a:solidFill>
              </a:rPr>
              <a:t>();  }</a:t>
            </a:r>
          </a:p>
        </p:txBody>
      </p:sp>
      <p:sp>
        <p:nvSpPr>
          <p:cNvPr id="78853" name="Text Box 5"/>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AFBE8ADD-9510-4CBF-855A-59C7FEF9EBAF}" type="slidenum">
              <a:rPr lang="en-US" altLang="zh-CN" sz="1400"/>
              <a:pPr algn="r">
                <a:spcBef>
                  <a:spcPct val="50000"/>
                </a:spcBef>
              </a:pPr>
              <a:t>35</a:t>
            </a:fld>
            <a:endParaRPr lang="en-US" altLang="zh-CN" sz="1400"/>
          </a:p>
        </p:txBody>
      </p:sp>
    </p:spTree>
    <p:extLst>
      <p:ext uri="{BB962C8B-B14F-4D97-AF65-F5344CB8AC3E}">
        <p14:creationId xmlns:p14="http://schemas.microsoft.com/office/powerpoint/2010/main" val="11878444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19200" y="228600"/>
            <a:ext cx="7239000" cy="857250"/>
          </a:xfrm>
        </p:spPr>
        <p:txBody>
          <a:bodyPr/>
          <a:lstStyle/>
          <a:p>
            <a:r>
              <a:rPr lang="zh-CN" altLang="en-US"/>
              <a:t>多继承时的构造函数</a:t>
            </a:r>
          </a:p>
        </p:txBody>
      </p:sp>
      <p:sp>
        <p:nvSpPr>
          <p:cNvPr id="23555" name="Rectangle 3"/>
          <p:cNvSpPr>
            <a:spLocks noGrp="1" noChangeArrowheads="1"/>
          </p:cNvSpPr>
          <p:nvPr>
            <p:ph idx="1"/>
          </p:nvPr>
        </p:nvSpPr>
        <p:spPr/>
        <p:txBody>
          <a:bodyPr/>
          <a:lstStyle/>
          <a:p>
            <a:pPr>
              <a:buFont typeface="Wingdings" pitchFamily="2" charset="2"/>
              <a:buNone/>
            </a:pPr>
            <a:r>
              <a:rPr lang="zh-CN" altLang="en-US"/>
              <a:t>派生类名</a:t>
            </a:r>
            <a:r>
              <a:rPr lang="en-US" altLang="zh-CN"/>
              <a:t>::</a:t>
            </a:r>
            <a:r>
              <a:rPr lang="zh-CN" altLang="en-US"/>
              <a:t>派生类名</a:t>
            </a:r>
            <a:r>
              <a:rPr lang="en-US" altLang="zh-CN"/>
              <a:t>(</a:t>
            </a:r>
            <a:r>
              <a:rPr lang="zh-CN" altLang="en-US"/>
              <a:t>基类</a:t>
            </a:r>
            <a:r>
              <a:rPr lang="en-US" altLang="zh-CN"/>
              <a:t>1</a:t>
            </a:r>
            <a:r>
              <a:rPr lang="zh-CN" altLang="en-US"/>
              <a:t>形参，</a:t>
            </a:r>
            <a:r>
              <a:rPr lang="zh-CN" altLang="en-US">
                <a:solidFill>
                  <a:schemeClr val="tx2"/>
                </a:solidFill>
              </a:rPr>
              <a:t>基类</a:t>
            </a:r>
            <a:r>
              <a:rPr lang="en-US" altLang="zh-CN">
                <a:solidFill>
                  <a:schemeClr val="tx2"/>
                </a:solidFill>
              </a:rPr>
              <a:t>2</a:t>
            </a:r>
            <a:r>
              <a:rPr lang="zh-CN" altLang="en-US">
                <a:solidFill>
                  <a:schemeClr val="tx2"/>
                </a:solidFill>
              </a:rPr>
              <a:t>形参，</a:t>
            </a:r>
            <a:r>
              <a:rPr lang="en-US" altLang="zh-CN">
                <a:solidFill>
                  <a:schemeClr val="tx2"/>
                </a:solidFill>
              </a:rPr>
              <a:t>...</a:t>
            </a:r>
            <a:r>
              <a:rPr lang="zh-CN" altLang="en-US">
                <a:solidFill>
                  <a:schemeClr val="tx2"/>
                </a:solidFill>
              </a:rPr>
              <a:t>基类</a:t>
            </a:r>
            <a:r>
              <a:rPr lang="en-US" altLang="zh-CN">
                <a:solidFill>
                  <a:schemeClr val="tx2"/>
                </a:solidFill>
              </a:rPr>
              <a:t>n</a:t>
            </a:r>
            <a:r>
              <a:rPr lang="zh-CN" altLang="en-US">
                <a:solidFill>
                  <a:schemeClr val="tx2"/>
                </a:solidFill>
              </a:rPr>
              <a:t>形参</a:t>
            </a:r>
            <a:r>
              <a:rPr lang="zh-CN" altLang="en-US"/>
              <a:t>，本类形参</a:t>
            </a:r>
            <a:r>
              <a:rPr lang="en-US" altLang="zh-CN"/>
              <a:t>):</a:t>
            </a:r>
            <a:r>
              <a:rPr lang="zh-CN" altLang="en-US"/>
              <a:t>基类名</a:t>
            </a:r>
            <a:r>
              <a:rPr lang="en-US" altLang="zh-CN"/>
              <a:t>1(</a:t>
            </a:r>
            <a:r>
              <a:rPr lang="zh-CN" altLang="en-US"/>
              <a:t>参数</a:t>
            </a:r>
            <a:r>
              <a:rPr lang="en-US" altLang="zh-CN"/>
              <a:t>), </a:t>
            </a:r>
            <a:r>
              <a:rPr lang="zh-CN" altLang="en-US">
                <a:solidFill>
                  <a:schemeClr val="tx2"/>
                </a:solidFill>
              </a:rPr>
              <a:t>基类名</a:t>
            </a:r>
            <a:r>
              <a:rPr lang="en-US" altLang="zh-CN">
                <a:solidFill>
                  <a:schemeClr val="tx2"/>
                </a:solidFill>
              </a:rPr>
              <a:t>2(</a:t>
            </a:r>
            <a:r>
              <a:rPr lang="zh-CN" altLang="en-US">
                <a:solidFill>
                  <a:schemeClr val="tx2"/>
                </a:solidFill>
              </a:rPr>
              <a:t>参数</a:t>
            </a:r>
            <a:r>
              <a:rPr lang="en-US" altLang="zh-CN">
                <a:solidFill>
                  <a:schemeClr val="tx2"/>
                </a:solidFill>
              </a:rPr>
              <a:t>), ...</a:t>
            </a:r>
            <a:r>
              <a:rPr lang="zh-CN" altLang="en-US">
                <a:solidFill>
                  <a:schemeClr val="tx2"/>
                </a:solidFill>
              </a:rPr>
              <a:t>基类名</a:t>
            </a:r>
            <a:r>
              <a:rPr lang="en-US" altLang="zh-CN">
                <a:solidFill>
                  <a:schemeClr val="tx2"/>
                </a:solidFill>
              </a:rPr>
              <a:t>n(</a:t>
            </a:r>
            <a:r>
              <a:rPr lang="zh-CN" altLang="en-US">
                <a:solidFill>
                  <a:schemeClr val="tx2"/>
                </a:solidFill>
              </a:rPr>
              <a:t>参数</a:t>
            </a:r>
            <a:r>
              <a:rPr lang="en-US" altLang="zh-CN">
                <a:solidFill>
                  <a:schemeClr val="tx2"/>
                </a:solidFill>
              </a:rPr>
              <a:t>)</a:t>
            </a:r>
          </a:p>
          <a:p>
            <a:pPr>
              <a:buFont typeface="Wingdings" pitchFamily="2" charset="2"/>
              <a:buNone/>
            </a:pPr>
            <a:r>
              <a:rPr lang="en-US" altLang="zh-CN"/>
              <a:t>{</a:t>
            </a:r>
          </a:p>
          <a:p>
            <a:pPr>
              <a:buFont typeface="Wingdings" pitchFamily="2" charset="2"/>
              <a:buNone/>
            </a:pPr>
            <a:r>
              <a:rPr lang="en-US" altLang="zh-CN"/>
              <a:t>        </a:t>
            </a:r>
            <a:r>
              <a:rPr lang="zh-CN" altLang="en-US"/>
              <a:t>本类成员初始化赋值语句；</a:t>
            </a:r>
          </a:p>
          <a:p>
            <a:pPr>
              <a:buFont typeface="Wingdings" pitchFamily="2" charset="2"/>
              <a:buNone/>
            </a:pPr>
            <a:r>
              <a:rPr lang="en-US" altLang="zh-CN"/>
              <a:t>}</a:t>
            </a:r>
            <a:r>
              <a:rPr lang="zh-CN" altLang="en-US"/>
              <a:t>；</a:t>
            </a:r>
          </a:p>
        </p:txBody>
      </p:sp>
      <p:sp>
        <p:nvSpPr>
          <p:cNvPr id="7" name="灯片编号占位符 5"/>
          <p:cNvSpPr>
            <a:spLocks noGrp="1"/>
          </p:cNvSpPr>
          <p:nvPr>
            <p:ph type="sldNum" sz="quarter" idx="12"/>
          </p:nvPr>
        </p:nvSpPr>
        <p:spPr/>
        <p:txBody>
          <a:bodyPr/>
          <a:lstStyle/>
          <a:p>
            <a:fld id="{14321E91-DDA0-47E9-9C67-A6998637668D}" type="slidenum">
              <a:rPr lang="en-US" altLang="zh-CN"/>
              <a:pPr/>
              <a:t>36</a:t>
            </a:fld>
            <a:endParaRPr lang="en-US" altLang="zh-CN"/>
          </a:p>
        </p:txBody>
      </p:sp>
      <p:sp>
        <p:nvSpPr>
          <p:cNvPr id="23556" name="Text Box 4"/>
          <p:cNvSpPr txBox="1">
            <a:spLocks noChangeArrowheads="1"/>
          </p:cNvSpPr>
          <p:nvPr/>
        </p:nvSpPr>
        <p:spPr bwMode="auto">
          <a:xfrm>
            <a:off x="35496" y="-20538"/>
            <a:ext cx="677108" cy="484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3200" dirty="0">
                <a:solidFill>
                  <a:srgbClr val="99FF66"/>
                </a:solidFill>
                <a:ea typeface="隶书" pitchFamily="49" charset="-122"/>
              </a:rPr>
              <a:t>派生类的构造、析构函数</a:t>
            </a:r>
            <a:endParaRPr lang="zh-CN" altLang="en-US" sz="2000" dirty="0">
              <a:solidFill>
                <a:srgbClr val="99FF66"/>
              </a:solidFill>
            </a:endParaRPr>
          </a:p>
        </p:txBody>
      </p:sp>
    </p:spTree>
    <p:extLst>
      <p:ext uri="{BB962C8B-B14F-4D97-AF65-F5344CB8AC3E}">
        <p14:creationId xmlns:p14="http://schemas.microsoft.com/office/powerpoint/2010/main" val="72423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114300"/>
            <a:ext cx="7239000" cy="857250"/>
          </a:xfrm>
        </p:spPr>
        <p:txBody>
          <a:bodyPr/>
          <a:lstStyle/>
          <a:p>
            <a:r>
              <a:rPr lang="zh-CN" altLang="en-US"/>
              <a:t>派生类与基类的构造函数</a:t>
            </a:r>
          </a:p>
        </p:txBody>
      </p:sp>
      <p:sp>
        <p:nvSpPr>
          <p:cNvPr id="26627" name="Rectangle 3"/>
          <p:cNvSpPr>
            <a:spLocks noGrp="1" noChangeArrowheads="1"/>
          </p:cNvSpPr>
          <p:nvPr>
            <p:ph idx="1"/>
          </p:nvPr>
        </p:nvSpPr>
        <p:spPr>
          <a:xfrm>
            <a:off x="1143000" y="1257300"/>
            <a:ext cx="7620000" cy="3314700"/>
          </a:xfrm>
        </p:spPr>
        <p:txBody>
          <a:bodyPr>
            <a:normAutofit fontScale="92500" lnSpcReduction="20000"/>
          </a:bodyPr>
          <a:lstStyle/>
          <a:p>
            <a:r>
              <a:rPr lang="zh-CN" altLang="en-US" dirty="0"/>
              <a:t>当基类中声明有默认形式的构造函数或未声明构造函数时，派生类构造函数可以不向基类构造函数传递参数。</a:t>
            </a:r>
          </a:p>
          <a:p>
            <a:r>
              <a:rPr lang="zh-CN" altLang="en-US" dirty="0"/>
              <a:t>若基类中未声明构造函数，派生类中也可以不声明，全采用缺省形式构造函数。</a:t>
            </a:r>
          </a:p>
          <a:p>
            <a:r>
              <a:rPr lang="zh-CN" altLang="en-US" dirty="0">
                <a:solidFill>
                  <a:schemeClr val="tx1">
                    <a:lumMod val="75000"/>
                  </a:schemeClr>
                </a:solidFill>
              </a:rPr>
              <a:t>当基类</a:t>
            </a:r>
            <a:r>
              <a:rPr lang="zh-CN" altLang="en-US" dirty="0" smtClean="0">
                <a:solidFill>
                  <a:schemeClr val="tx1">
                    <a:lumMod val="75000"/>
                  </a:schemeClr>
                </a:solidFill>
              </a:rPr>
              <a:t>声明只有带</a:t>
            </a:r>
            <a:r>
              <a:rPr lang="zh-CN" altLang="en-US" dirty="0">
                <a:solidFill>
                  <a:schemeClr val="tx1">
                    <a:lumMod val="75000"/>
                  </a:schemeClr>
                </a:solidFill>
              </a:rPr>
              <a:t>形参的构造函数时，派生</a:t>
            </a:r>
            <a:r>
              <a:rPr lang="zh-CN" altLang="en-US" dirty="0" smtClean="0">
                <a:solidFill>
                  <a:schemeClr val="tx1">
                    <a:lumMod val="75000"/>
                  </a:schemeClr>
                </a:solidFill>
              </a:rPr>
              <a:t>类构造</a:t>
            </a:r>
            <a:r>
              <a:rPr lang="zh-CN" altLang="en-US" dirty="0">
                <a:solidFill>
                  <a:schemeClr val="tx1">
                    <a:lumMod val="75000"/>
                  </a:schemeClr>
                </a:solidFill>
              </a:rPr>
              <a:t>函数</a:t>
            </a:r>
            <a:r>
              <a:rPr lang="zh-CN" altLang="en-US" dirty="0" smtClean="0">
                <a:solidFill>
                  <a:schemeClr val="tx1">
                    <a:lumMod val="75000"/>
                  </a:schemeClr>
                </a:solidFill>
              </a:rPr>
              <a:t>，需要将</a:t>
            </a:r>
            <a:r>
              <a:rPr lang="zh-CN" altLang="en-US" dirty="0">
                <a:solidFill>
                  <a:schemeClr val="tx1">
                    <a:lumMod val="75000"/>
                  </a:schemeClr>
                </a:solidFill>
              </a:rPr>
              <a:t>参数传递给基类构造函数。</a:t>
            </a:r>
          </a:p>
        </p:txBody>
      </p:sp>
      <p:sp>
        <p:nvSpPr>
          <p:cNvPr id="7" name="灯片编号占位符 5"/>
          <p:cNvSpPr>
            <a:spLocks noGrp="1"/>
          </p:cNvSpPr>
          <p:nvPr>
            <p:ph type="sldNum" sz="quarter" idx="12"/>
          </p:nvPr>
        </p:nvSpPr>
        <p:spPr/>
        <p:txBody>
          <a:bodyPr/>
          <a:lstStyle/>
          <a:p>
            <a:fld id="{1BBF6D95-2784-4B59-AB09-365FAE94F32A}" type="slidenum">
              <a:rPr lang="en-US" altLang="zh-CN"/>
              <a:pPr/>
              <a:t>37</a:t>
            </a:fld>
            <a:endParaRPr lang="en-US" altLang="zh-CN"/>
          </a:p>
        </p:txBody>
      </p:sp>
      <p:sp>
        <p:nvSpPr>
          <p:cNvPr id="26628" name="Text Box 4"/>
          <p:cNvSpPr txBox="1">
            <a:spLocks noChangeArrowheads="1"/>
          </p:cNvSpPr>
          <p:nvPr/>
        </p:nvSpPr>
        <p:spPr bwMode="auto">
          <a:xfrm>
            <a:off x="345242" y="51470"/>
            <a:ext cx="677108" cy="470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3200" dirty="0">
                <a:solidFill>
                  <a:srgbClr val="99FF66"/>
                </a:solidFill>
                <a:ea typeface="隶书" pitchFamily="49" charset="-122"/>
              </a:rPr>
              <a:t>派生类的构造、析构函数</a:t>
            </a:r>
            <a:endParaRPr lang="zh-CN" altLang="en-US" sz="2000" dirty="0">
              <a:solidFill>
                <a:srgbClr val="99FF66"/>
              </a:solidFill>
            </a:endParaRPr>
          </a:p>
        </p:txBody>
      </p:sp>
    </p:spTree>
    <p:extLst>
      <p:ext uri="{BB962C8B-B14F-4D97-AF65-F5344CB8AC3E}">
        <p14:creationId xmlns:p14="http://schemas.microsoft.com/office/powerpoint/2010/main" val="17999941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71450"/>
            <a:ext cx="7772400" cy="914400"/>
          </a:xfrm>
        </p:spPr>
        <p:txBody>
          <a:bodyPr>
            <a:normAutofit fontScale="90000"/>
          </a:bodyPr>
          <a:lstStyle/>
          <a:p>
            <a:pPr algn="ctr">
              <a:lnSpc>
                <a:spcPct val="80000"/>
              </a:lnSpc>
            </a:pPr>
            <a:r>
              <a:rPr lang="zh-CN" altLang="en-US"/>
              <a:t>多继承且有内嵌对象时</a:t>
            </a:r>
            <a:br>
              <a:rPr lang="zh-CN" altLang="en-US"/>
            </a:br>
            <a:r>
              <a:rPr lang="zh-CN" altLang="en-US"/>
              <a:t>的构造函数</a:t>
            </a:r>
          </a:p>
        </p:txBody>
      </p:sp>
      <p:sp>
        <p:nvSpPr>
          <p:cNvPr id="25603" name="Rectangle 3"/>
          <p:cNvSpPr>
            <a:spLocks noGrp="1" noChangeArrowheads="1"/>
          </p:cNvSpPr>
          <p:nvPr>
            <p:ph idx="1"/>
          </p:nvPr>
        </p:nvSpPr>
        <p:spPr/>
        <p:txBody>
          <a:bodyPr>
            <a:normAutofit fontScale="92500" lnSpcReduction="10000"/>
          </a:bodyPr>
          <a:lstStyle/>
          <a:p>
            <a:pPr>
              <a:buFont typeface="Wingdings" pitchFamily="2" charset="2"/>
              <a:buNone/>
            </a:pPr>
            <a:r>
              <a:rPr lang="zh-CN" altLang="en-US"/>
              <a:t>派生类名</a:t>
            </a:r>
            <a:r>
              <a:rPr lang="en-US" altLang="zh-CN"/>
              <a:t>::</a:t>
            </a:r>
            <a:r>
              <a:rPr lang="zh-CN" altLang="en-US"/>
              <a:t>派生类名</a:t>
            </a:r>
            <a:r>
              <a:rPr lang="en-US" altLang="zh-CN"/>
              <a:t>(</a:t>
            </a:r>
            <a:r>
              <a:rPr lang="zh-CN" altLang="en-US"/>
              <a:t>基类</a:t>
            </a:r>
            <a:r>
              <a:rPr lang="en-US" altLang="zh-CN"/>
              <a:t>1</a:t>
            </a:r>
            <a:r>
              <a:rPr lang="zh-CN" altLang="en-US"/>
              <a:t>形参，基类</a:t>
            </a:r>
            <a:r>
              <a:rPr lang="en-US" altLang="zh-CN"/>
              <a:t>2</a:t>
            </a:r>
            <a:r>
              <a:rPr lang="zh-CN" altLang="en-US"/>
              <a:t>形参，</a:t>
            </a:r>
            <a:r>
              <a:rPr lang="en-US" altLang="zh-CN"/>
              <a:t>...</a:t>
            </a:r>
            <a:r>
              <a:rPr lang="zh-CN" altLang="en-US"/>
              <a:t>基类</a:t>
            </a:r>
            <a:r>
              <a:rPr lang="en-US" altLang="zh-CN"/>
              <a:t>n</a:t>
            </a:r>
            <a:r>
              <a:rPr lang="zh-CN" altLang="en-US"/>
              <a:t>形参，本类形参</a:t>
            </a:r>
            <a:r>
              <a:rPr lang="en-US" altLang="zh-CN"/>
              <a:t>):</a:t>
            </a:r>
            <a:r>
              <a:rPr lang="zh-CN" altLang="en-US"/>
              <a:t>基类名</a:t>
            </a:r>
            <a:r>
              <a:rPr lang="en-US" altLang="zh-CN"/>
              <a:t>1(</a:t>
            </a:r>
            <a:r>
              <a:rPr lang="zh-CN" altLang="en-US"/>
              <a:t>参数</a:t>
            </a:r>
            <a:r>
              <a:rPr lang="en-US" altLang="zh-CN"/>
              <a:t>), </a:t>
            </a:r>
            <a:r>
              <a:rPr lang="zh-CN" altLang="en-US"/>
              <a:t>基类名</a:t>
            </a:r>
            <a:r>
              <a:rPr lang="en-US" altLang="zh-CN"/>
              <a:t>2(</a:t>
            </a:r>
            <a:r>
              <a:rPr lang="zh-CN" altLang="en-US"/>
              <a:t>参数</a:t>
            </a:r>
            <a:r>
              <a:rPr lang="en-US" altLang="zh-CN"/>
              <a:t>), ...</a:t>
            </a:r>
            <a:r>
              <a:rPr lang="zh-CN" altLang="en-US"/>
              <a:t>基类名</a:t>
            </a:r>
            <a:r>
              <a:rPr lang="en-US" altLang="zh-CN"/>
              <a:t>n(</a:t>
            </a:r>
            <a:r>
              <a:rPr lang="zh-CN" altLang="en-US"/>
              <a:t>参数</a:t>
            </a:r>
            <a:r>
              <a:rPr lang="en-US" altLang="zh-CN"/>
              <a:t>)</a:t>
            </a:r>
            <a:r>
              <a:rPr lang="zh-CN" altLang="en-US"/>
              <a:t>，</a:t>
            </a:r>
            <a:r>
              <a:rPr lang="zh-CN" altLang="en-US">
                <a:solidFill>
                  <a:schemeClr val="tx2"/>
                </a:solidFill>
              </a:rPr>
              <a:t>对象数据成员的初始化</a:t>
            </a:r>
            <a:endParaRPr lang="zh-CN" altLang="en-US">
              <a:solidFill>
                <a:schemeClr val="folHlink"/>
              </a:solidFill>
            </a:endParaRPr>
          </a:p>
          <a:p>
            <a:pPr>
              <a:buFont typeface="Wingdings" pitchFamily="2" charset="2"/>
              <a:buNone/>
            </a:pPr>
            <a:r>
              <a:rPr lang="en-US" altLang="zh-CN"/>
              <a:t>{</a:t>
            </a:r>
          </a:p>
          <a:p>
            <a:pPr>
              <a:buFont typeface="Wingdings" pitchFamily="2" charset="2"/>
              <a:buNone/>
            </a:pPr>
            <a:r>
              <a:rPr lang="en-US" altLang="zh-CN"/>
              <a:t>        </a:t>
            </a:r>
            <a:r>
              <a:rPr lang="zh-CN" altLang="en-US"/>
              <a:t>本类成员初始化赋值语句；</a:t>
            </a:r>
          </a:p>
          <a:p>
            <a:pPr>
              <a:buFont typeface="Wingdings" pitchFamily="2" charset="2"/>
              <a:buNone/>
            </a:pPr>
            <a:r>
              <a:rPr lang="en-US" altLang="zh-CN"/>
              <a:t>}</a:t>
            </a:r>
            <a:r>
              <a:rPr lang="zh-CN" altLang="en-US"/>
              <a:t>；</a:t>
            </a:r>
          </a:p>
        </p:txBody>
      </p:sp>
      <p:sp>
        <p:nvSpPr>
          <p:cNvPr id="7" name="灯片编号占位符 5"/>
          <p:cNvSpPr>
            <a:spLocks noGrp="1"/>
          </p:cNvSpPr>
          <p:nvPr>
            <p:ph type="sldNum" sz="quarter" idx="12"/>
          </p:nvPr>
        </p:nvSpPr>
        <p:spPr/>
        <p:txBody>
          <a:bodyPr/>
          <a:lstStyle/>
          <a:p>
            <a:fld id="{914D3B38-D892-4C51-AA32-920807188B0E}" type="slidenum">
              <a:rPr lang="en-US" altLang="zh-CN"/>
              <a:pPr/>
              <a:t>38</a:t>
            </a:fld>
            <a:endParaRPr lang="en-US" altLang="zh-CN"/>
          </a:p>
        </p:txBody>
      </p:sp>
      <p:sp>
        <p:nvSpPr>
          <p:cNvPr id="25604" name="Text Box 4"/>
          <p:cNvSpPr txBox="1">
            <a:spLocks noChangeArrowheads="1"/>
          </p:cNvSpPr>
          <p:nvPr/>
        </p:nvSpPr>
        <p:spPr bwMode="auto">
          <a:xfrm>
            <a:off x="107504" y="339502"/>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FF66"/>
                </a:solidFill>
                <a:ea typeface="隶书" pitchFamily="49" charset="-122"/>
              </a:rPr>
              <a:t>派生类的构造、析构函数</a:t>
            </a:r>
            <a:endParaRPr lang="zh-CN" altLang="en-US" dirty="0">
              <a:solidFill>
                <a:srgbClr val="99FF66"/>
              </a:solidFill>
            </a:endParaRPr>
          </a:p>
        </p:txBody>
      </p:sp>
    </p:spTree>
    <p:extLst>
      <p:ext uri="{BB962C8B-B14F-4D97-AF65-F5344CB8AC3E}">
        <p14:creationId xmlns:p14="http://schemas.microsoft.com/office/powerpoint/2010/main" val="5741012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构造函数的调用次序</a:t>
            </a:r>
          </a:p>
        </p:txBody>
      </p:sp>
      <p:sp>
        <p:nvSpPr>
          <p:cNvPr id="81923" name="Rectangle 3"/>
          <p:cNvSpPr>
            <a:spLocks noGrp="1" noChangeArrowheads="1"/>
          </p:cNvSpPr>
          <p:nvPr>
            <p:ph idx="1"/>
          </p:nvPr>
        </p:nvSpPr>
        <p:spPr/>
        <p:txBody>
          <a:bodyPr/>
          <a:lstStyle/>
          <a:p>
            <a:pPr marL="685800" indent="-685800">
              <a:buFont typeface="Wingdings" pitchFamily="2" charset="2"/>
              <a:buNone/>
            </a:pPr>
            <a:r>
              <a:rPr lang="en-US" altLang="zh-CN"/>
              <a:t>1</a:t>
            </a:r>
            <a:r>
              <a:rPr lang="zh-CN" altLang="en-US"/>
              <a:t>． 调用基类构造函数，调用顺序按照它们被继承时声明的顺序（从左向右）。</a:t>
            </a:r>
          </a:p>
          <a:p>
            <a:pPr marL="685800" indent="-685800">
              <a:buFont typeface="Wingdings" pitchFamily="2" charset="2"/>
              <a:buNone/>
            </a:pPr>
            <a:r>
              <a:rPr lang="en-US" altLang="zh-CN"/>
              <a:t>2</a:t>
            </a:r>
            <a:r>
              <a:rPr lang="zh-CN" altLang="en-US"/>
              <a:t>． 调用成员对象的构造函数，调用顺序按照它们在类中声明的顺序。</a:t>
            </a:r>
          </a:p>
          <a:p>
            <a:pPr marL="685800" indent="-685800">
              <a:buFont typeface="Wingdings" pitchFamily="2" charset="2"/>
              <a:buNone/>
            </a:pPr>
            <a:r>
              <a:rPr lang="en-US" altLang="zh-CN"/>
              <a:t>3</a:t>
            </a:r>
            <a:r>
              <a:rPr lang="zh-CN" altLang="en-US"/>
              <a:t>． 派生类的构造函数体中的内容。</a:t>
            </a:r>
          </a:p>
          <a:p>
            <a:pPr marL="685800" indent="-685800">
              <a:buFont typeface="Wingdings" pitchFamily="2" charset="2"/>
              <a:buNone/>
            </a:pPr>
            <a:endParaRPr lang="en-US" altLang="zh-CN"/>
          </a:p>
        </p:txBody>
      </p:sp>
      <p:sp>
        <p:nvSpPr>
          <p:cNvPr id="7" name="灯片编号占位符 5"/>
          <p:cNvSpPr>
            <a:spLocks noGrp="1"/>
          </p:cNvSpPr>
          <p:nvPr>
            <p:ph type="sldNum" sz="quarter" idx="12"/>
          </p:nvPr>
        </p:nvSpPr>
        <p:spPr/>
        <p:txBody>
          <a:bodyPr/>
          <a:lstStyle/>
          <a:p>
            <a:fld id="{F0196C63-9501-4205-8930-3BFB3BA40225}" type="slidenum">
              <a:rPr lang="en-US" altLang="zh-CN"/>
              <a:pPr/>
              <a:t>39</a:t>
            </a:fld>
            <a:endParaRPr lang="en-US" altLang="zh-CN"/>
          </a:p>
        </p:txBody>
      </p:sp>
      <p:sp>
        <p:nvSpPr>
          <p:cNvPr id="81924" name="Text Box 4"/>
          <p:cNvSpPr txBox="1">
            <a:spLocks noChangeArrowheads="1"/>
          </p:cNvSpPr>
          <p:nvPr/>
        </p:nvSpPr>
        <p:spPr bwMode="auto">
          <a:xfrm>
            <a:off x="35496" y="411956"/>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FF66"/>
                </a:solidFill>
                <a:ea typeface="隶书" pitchFamily="49" charset="-122"/>
              </a:rPr>
              <a:t>派生类的构造、析构函数</a:t>
            </a:r>
            <a:endParaRPr lang="zh-CN" altLang="en-US" dirty="0">
              <a:solidFill>
                <a:srgbClr val="99FF66"/>
              </a:solidFill>
            </a:endParaRPr>
          </a:p>
        </p:txBody>
      </p:sp>
    </p:spTree>
    <p:extLst>
      <p:ext uri="{BB962C8B-B14F-4D97-AF65-F5344CB8AC3E}">
        <p14:creationId xmlns:p14="http://schemas.microsoft.com/office/powerpoint/2010/main" val="343900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6800" y="228600"/>
            <a:ext cx="7772400" cy="857250"/>
          </a:xfrm>
        </p:spPr>
        <p:txBody>
          <a:bodyPr/>
          <a:lstStyle/>
          <a:p>
            <a:r>
              <a:rPr lang="zh-CN" altLang="en-US"/>
              <a:t>继承与派生问题举例</a:t>
            </a:r>
          </a:p>
        </p:txBody>
      </p:sp>
      <p:graphicFrame>
        <p:nvGraphicFramePr>
          <p:cNvPr id="15364" name="Object 4"/>
          <p:cNvGraphicFramePr>
            <a:graphicFrameLocks noGrp="1" noChangeAspect="1"/>
          </p:cNvGraphicFramePr>
          <p:nvPr>
            <p:ph type="dgm" idx="1"/>
          </p:nvPr>
        </p:nvGraphicFramePr>
        <p:xfrm>
          <a:off x="1668463" y="1257300"/>
          <a:ext cx="5803900" cy="3486150"/>
        </p:xfrm>
        <a:graphic>
          <a:graphicData uri="http://schemas.openxmlformats.org/presentationml/2006/ole">
            <mc:AlternateContent xmlns:mc="http://schemas.openxmlformats.org/markup-compatibility/2006">
              <mc:Choice xmlns:v="urn:schemas-microsoft-com:vml" Requires="v">
                <p:oleObj spid="_x0000_s1053" name="MS Org Chart" r:id="rId4" imgW="4686120" imgH="3752640" progId="OrgPlusWOPX.4">
                  <p:embed followColorScheme="full"/>
                </p:oleObj>
              </mc:Choice>
              <mc:Fallback>
                <p:oleObj name="MS Org Chart" r:id="rId4" imgW="4686120" imgH="375264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8463" y="1257300"/>
                        <a:ext cx="5803900" cy="3486150"/>
                      </a:xfrm>
                      <a:prstGeom prst="rect">
                        <a:avLst/>
                      </a:prstGeom>
                    </p:spPr>
                  </p:pic>
                </p:oleObj>
              </mc:Fallback>
            </mc:AlternateContent>
          </a:graphicData>
        </a:graphic>
      </p:graphicFrame>
      <p:sp>
        <p:nvSpPr>
          <p:cNvPr id="7" name="灯片编号占位符 5"/>
          <p:cNvSpPr>
            <a:spLocks noGrp="1"/>
          </p:cNvSpPr>
          <p:nvPr>
            <p:ph type="sldNum" sz="quarter" idx="12"/>
          </p:nvPr>
        </p:nvSpPr>
        <p:spPr/>
        <p:txBody>
          <a:bodyPr/>
          <a:lstStyle/>
          <a:p>
            <a:fld id="{A9D5CDCE-A81A-4197-84DD-60B71564E913}" type="slidenum">
              <a:rPr lang="en-US" altLang="zh-CN"/>
              <a:pPr/>
              <a:t>4</a:t>
            </a:fld>
            <a:endParaRPr lang="en-US" altLang="zh-CN"/>
          </a:p>
        </p:txBody>
      </p:sp>
      <p:sp>
        <p:nvSpPr>
          <p:cNvPr id="15365" name="Text Box 5"/>
          <p:cNvSpPr txBox="1">
            <a:spLocks noChangeArrowheads="1"/>
          </p:cNvSpPr>
          <p:nvPr/>
        </p:nvSpPr>
        <p:spPr bwMode="auto">
          <a:xfrm>
            <a:off x="266581" y="627534"/>
            <a:ext cx="800219" cy="371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DAFB5"/>
                </a:solidFill>
                <a:ea typeface="隶书" pitchFamily="49" charset="-122"/>
              </a:rPr>
              <a:t>类的继承与派生</a:t>
            </a:r>
            <a:endParaRPr lang="zh-CN" altLang="en-US" dirty="0"/>
          </a:p>
        </p:txBody>
      </p:sp>
    </p:spTree>
    <p:extLst>
      <p:ext uri="{BB962C8B-B14F-4D97-AF65-F5344CB8AC3E}">
        <p14:creationId xmlns:p14="http://schemas.microsoft.com/office/powerpoint/2010/main" val="2589304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t>拷贝构造函数</a:t>
            </a:r>
          </a:p>
        </p:txBody>
      </p:sp>
      <p:sp>
        <p:nvSpPr>
          <p:cNvPr id="104451" name="Rectangle 3"/>
          <p:cNvSpPr>
            <a:spLocks noGrp="1" noChangeArrowheads="1"/>
          </p:cNvSpPr>
          <p:nvPr>
            <p:ph idx="1"/>
          </p:nvPr>
        </p:nvSpPr>
        <p:spPr/>
        <p:txBody>
          <a:bodyPr/>
          <a:lstStyle/>
          <a:p>
            <a:pPr>
              <a:lnSpc>
                <a:spcPct val="90000"/>
              </a:lnSpc>
            </a:pPr>
            <a:r>
              <a:rPr lang="zh-CN" altLang="en-US"/>
              <a:t>若建立派生类对象时调用缺省拷贝构造函数，则编译器将自动调用基类的缺省拷贝构造函数。</a:t>
            </a:r>
          </a:p>
          <a:p>
            <a:pPr>
              <a:lnSpc>
                <a:spcPct val="90000"/>
              </a:lnSpc>
            </a:pPr>
            <a:r>
              <a:rPr lang="zh-CN" altLang="en-US"/>
              <a:t>若编写派生类的拷贝构造函数，则需要为基类相应的拷贝构造函数传递参数。例如</a:t>
            </a:r>
            <a:r>
              <a:rPr lang="en-US" altLang="zh-CN"/>
              <a:t>:</a:t>
            </a:r>
          </a:p>
          <a:p>
            <a:pPr lvl="1">
              <a:lnSpc>
                <a:spcPct val="90000"/>
              </a:lnSpc>
              <a:buFontTx/>
              <a:buNone/>
            </a:pPr>
            <a:r>
              <a:rPr lang="en-US" altLang="zh-CN"/>
              <a:t>C::C(C &amp;c1):B(c1)</a:t>
            </a:r>
          </a:p>
          <a:p>
            <a:pPr lvl="1">
              <a:lnSpc>
                <a:spcPct val="90000"/>
              </a:lnSpc>
              <a:buFontTx/>
              <a:buNone/>
            </a:pPr>
            <a:r>
              <a:rPr lang="en-US" altLang="zh-CN"/>
              <a:t>{…}</a:t>
            </a:r>
          </a:p>
        </p:txBody>
      </p:sp>
      <p:sp>
        <p:nvSpPr>
          <p:cNvPr id="7" name="灯片编号占位符 5"/>
          <p:cNvSpPr>
            <a:spLocks noGrp="1"/>
          </p:cNvSpPr>
          <p:nvPr>
            <p:ph type="sldNum" sz="quarter" idx="12"/>
          </p:nvPr>
        </p:nvSpPr>
        <p:spPr/>
        <p:txBody>
          <a:bodyPr/>
          <a:lstStyle/>
          <a:p>
            <a:fld id="{039384A0-E8A3-4367-8FB5-EEA07892EED9}" type="slidenum">
              <a:rPr lang="en-US" altLang="zh-CN"/>
              <a:pPr/>
              <a:t>40</a:t>
            </a:fld>
            <a:endParaRPr lang="en-US" altLang="zh-CN"/>
          </a:p>
        </p:txBody>
      </p:sp>
      <p:sp>
        <p:nvSpPr>
          <p:cNvPr id="104452" name="Text Box 4"/>
          <p:cNvSpPr txBox="1">
            <a:spLocks noChangeArrowheads="1"/>
          </p:cNvSpPr>
          <p:nvPr/>
        </p:nvSpPr>
        <p:spPr bwMode="auto">
          <a:xfrm>
            <a:off x="102356" y="411956"/>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FF66"/>
                </a:solidFill>
                <a:ea typeface="隶书" pitchFamily="49" charset="-122"/>
              </a:rPr>
              <a:t>派生类的构造、析构函数</a:t>
            </a:r>
            <a:endParaRPr lang="zh-CN" altLang="en-US" dirty="0">
              <a:solidFill>
                <a:srgbClr val="99FF66"/>
              </a:solidFill>
            </a:endParaRPr>
          </a:p>
        </p:txBody>
      </p:sp>
    </p:spTree>
    <p:extLst>
      <p:ext uri="{BB962C8B-B14F-4D97-AF65-F5344CB8AC3E}">
        <p14:creationId xmlns:p14="http://schemas.microsoft.com/office/powerpoint/2010/main" val="2644648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95400" y="171450"/>
            <a:ext cx="7620000" cy="857250"/>
          </a:xfrm>
        </p:spPr>
        <p:txBody>
          <a:bodyPr/>
          <a:lstStyle/>
          <a:p>
            <a:r>
              <a:rPr lang="zh-CN" altLang="en-US"/>
              <a:t>例</a:t>
            </a:r>
            <a:r>
              <a:rPr lang="en-US" altLang="zh-CN"/>
              <a:t>7-5 </a:t>
            </a:r>
            <a:r>
              <a:rPr lang="zh-CN" altLang="en-US"/>
              <a:t>派生类构造函数举例</a:t>
            </a:r>
          </a:p>
        </p:txBody>
      </p:sp>
      <p:sp>
        <p:nvSpPr>
          <p:cNvPr id="27651" name="Rectangle 3"/>
          <p:cNvSpPr>
            <a:spLocks noGrp="1" noChangeArrowheads="1"/>
          </p:cNvSpPr>
          <p:nvPr>
            <p:ph idx="1"/>
          </p:nvPr>
        </p:nvSpPr>
        <p:spPr>
          <a:xfrm>
            <a:off x="1143000" y="1168004"/>
            <a:ext cx="7315200" cy="3886200"/>
          </a:xfrm>
        </p:spPr>
        <p:txBody>
          <a:bodyPr>
            <a:normAutofit fontScale="92500" lnSpcReduction="20000"/>
          </a:bodyPr>
          <a:lstStyle/>
          <a:p>
            <a:pPr>
              <a:lnSpc>
                <a:spcPct val="80000"/>
              </a:lnSpc>
              <a:buFont typeface="Wingdings" pitchFamily="2" charset="2"/>
              <a:buNone/>
            </a:pPr>
            <a:r>
              <a:rPr lang="en-US" altLang="zh-CN" sz="2400"/>
              <a:t>#include &lt;iostream&gt;</a:t>
            </a:r>
          </a:p>
          <a:p>
            <a:pPr>
              <a:lnSpc>
                <a:spcPct val="80000"/>
              </a:lnSpc>
              <a:buFont typeface="Wingdings" pitchFamily="2" charset="2"/>
              <a:buNone/>
            </a:pPr>
            <a:r>
              <a:rPr lang="en-US" altLang="zh-CN" sz="2400"/>
              <a:t>using namecpace std;</a:t>
            </a:r>
          </a:p>
          <a:p>
            <a:pPr>
              <a:lnSpc>
                <a:spcPct val="80000"/>
              </a:lnSpc>
              <a:buFont typeface="Wingdings" pitchFamily="2" charset="2"/>
              <a:buNone/>
            </a:pPr>
            <a:r>
              <a:rPr lang="en-US" altLang="zh-CN" sz="2400"/>
              <a:t>class B1	//</a:t>
            </a:r>
            <a:r>
              <a:rPr lang="zh-CN" altLang="en-US" sz="2400"/>
              <a:t>基类</a:t>
            </a:r>
            <a:r>
              <a:rPr lang="en-US" altLang="zh-CN" sz="2400"/>
              <a:t>B1</a:t>
            </a:r>
            <a:r>
              <a:rPr lang="zh-CN" altLang="en-US" sz="2400"/>
              <a:t>，构造函数有参数</a:t>
            </a:r>
          </a:p>
          <a:p>
            <a:pPr>
              <a:lnSpc>
                <a:spcPct val="80000"/>
              </a:lnSpc>
              <a:buFont typeface="Wingdings" pitchFamily="2" charset="2"/>
              <a:buNone/>
            </a:pPr>
            <a:r>
              <a:rPr lang="en-US" altLang="zh-CN" sz="2400"/>
              <a:t>{public:</a:t>
            </a:r>
          </a:p>
          <a:p>
            <a:pPr>
              <a:lnSpc>
                <a:spcPct val="80000"/>
              </a:lnSpc>
              <a:buFont typeface="Wingdings" pitchFamily="2" charset="2"/>
              <a:buNone/>
            </a:pPr>
            <a:r>
              <a:rPr lang="en-US" altLang="zh-CN" sz="2400"/>
              <a:t>	B1(int i) {cout&lt;&lt;"constructing B1 "&lt;&lt;i&lt;&lt;endl;}</a:t>
            </a:r>
          </a:p>
          <a:p>
            <a:pPr>
              <a:lnSpc>
                <a:spcPct val="80000"/>
              </a:lnSpc>
              <a:buFont typeface="Wingdings" pitchFamily="2" charset="2"/>
              <a:buNone/>
            </a:pPr>
            <a:r>
              <a:rPr lang="en-US" altLang="zh-CN" sz="2400"/>
              <a:t>};</a:t>
            </a:r>
          </a:p>
          <a:p>
            <a:pPr>
              <a:lnSpc>
                <a:spcPct val="80000"/>
              </a:lnSpc>
              <a:buFont typeface="Wingdings" pitchFamily="2" charset="2"/>
              <a:buNone/>
            </a:pPr>
            <a:r>
              <a:rPr lang="en-US" altLang="zh-CN" sz="2400"/>
              <a:t>class B2	//</a:t>
            </a:r>
            <a:r>
              <a:rPr lang="zh-CN" altLang="en-US" sz="2400"/>
              <a:t>基类</a:t>
            </a:r>
            <a:r>
              <a:rPr lang="en-US" altLang="zh-CN" sz="2400"/>
              <a:t>B2</a:t>
            </a:r>
            <a:r>
              <a:rPr lang="zh-CN" altLang="en-US" sz="2400"/>
              <a:t>，构造函数有参数</a:t>
            </a:r>
          </a:p>
          <a:p>
            <a:pPr>
              <a:lnSpc>
                <a:spcPct val="80000"/>
              </a:lnSpc>
              <a:buFont typeface="Wingdings" pitchFamily="2" charset="2"/>
              <a:buNone/>
            </a:pPr>
            <a:r>
              <a:rPr lang="en-US" altLang="zh-CN" sz="2400"/>
              <a:t>{public:</a:t>
            </a:r>
          </a:p>
          <a:p>
            <a:pPr>
              <a:lnSpc>
                <a:spcPct val="80000"/>
              </a:lnSpc>
              <a:buFont typeface="Wingdings" pitchFamily="2" charset="2"/>
              <a:buNone/>
            </a:pPr>
            <a:r>
              <a:rPr lang="en-US" altLang="zh-CN" sz="2400"/>
              <a:t>	B2(int j) {cout&lt;&lt;"constructing B2 "&lt;&lt;j&lt;&lt;endl;}</a:t>
            </a:r>
          </a:p>
          <a:p>
            <a:pPr>
              <a:lnSpc>
                <a:spcPct val="80000"/>
              </a:lnSpc>
              <a:buFont typeface="Wingdings" pitchFamily="2" charset="2"/>
              <a:buNone/>
            </a:pPr>
            <a:r>
              <a:rPr lang="en-US" altLang="zh-CN" sz="2400"/>
              <a:t>};</a:t>
            </a:r>
          </a:p>
          <a:p>
            <a:pPr>
              <a:lnSpc>
                <a:spcPct val="80000"/>
              </a:lnSpc>
              <a:buFont typeface="Wingdings" pitchFamily="2" charset="2"/>
              <a:buNone/>
            </a:pPr>
            <a:r>
              <a:rPr lang="en-US" altLang="zh-CN" sz="2400"/>
              <a:t>class B3	//</a:t>
            </a:r>
            <a:r>
              <a:rPr lang="zh-CN" altLang="en-US" sz="2400"/>
              <a:t>基类</a:t>
            </a:r>
            <a:r>
              <a:rPr lang="en-US" altLang="zh-CN" sz="2400"/>
              <a:t>B3</a:t>
            </a:r>
            <a:r>
              <a:rPr lang="zh-CN" altLang="en-US" sz="2400"/>
              <a:t>，构造函数无参数</a:t>
            </a:r>
          </a:p>
          <a:p>
            <a:pPr>
              <a:lnSpc>
                <a:spcPct val="80000"/>
              </a:lnSpc>
              <a:buFont typeface="Wingdings" pitchFamily="2" charset="2"/>
              <a:buNone/>
            </a:pPr>
            <a:r>
              <a:rPr lang="en-US" altLang="zh-CN" sz="2400"/>
              <a:t>{public:</a:t>
            </a:r>
          </a:p>
          <a:p>
            <a:pPr>
              <a:lnSpc>
                <a:spcPct val="80000"/>
              </a:lnSpc>
              <a:buFont typeface="Wingdings" pitchFamily="2" charset="2"/>
              <a:buNone/>
            </a:pPr>
            <a:r>
              <a:rPr lang="en-US" altLang="zh-CN" sz="2400"/>
              <a:t>	B3(){cout&lt;&lt;"constructing B3 *"&lt;&lt;endl;}</a:t>
            </a:r>
          </a:p>
          <a:p>
            <a:pPr>
              <a:lnSpc>
                <a:spcPct val="80000"/>
              </a:lnSpc>
              <a:buFont typeface="Wingdings" pitchFamily="2" charset="2"/>
              <a:buNone/>
            </a:pPr>
            <a:r>
              <a:rPr lang="en-US" altLang="zh-CN" sz="2400"/>
              <a:t>};</a:t>
            </a:r>
          </a:p>
        </p:txBody>
      </p:sp>
      <p:sp>
        <p:nvSpPr>
          <p:cNvPr id="7" name="灯片编号占位符 5"/>
          <p:cNvSpPr>
            <a:spLocks noGrp="1"/>
          </p:cNvSpPr>
          <p:nvPr>
            <p:ph type="sldNum" sz="quarter" idx="12"/>
          </p:nvPr>
        </p:nvSpPr>
        <p:spPr/>
        <p:txBody>
          <a:bodyPr/>
          <a:lstStyle/>
          <a:p>
            <a:fld id="{9677BEFE-B307-41C6-B60D-551D4D826586}" type="slidenum">
              <a:rPr lang="en-US" altLang="zh-CN"/>
              <a:pPr/>
              <a:t>41</a:t>
            </a:fld>
            <a:endParaRPr lang="en-US" altLang="zh-CN"/>
          </a:p>
        </p:txBody>
      </p:sp>
      <p:sp>
        <p:nvSpPr>
          <p:cNvPr id="27652" name="Text Box 4"/>
          <p:cNvSpPr txBox="1">
            <a:spLocks noChangeArrowheads="1"/>
          </p:cNvSpPr>
          <p:nvPr/>
        </p:nvSpPr>
        <p:spPr bwMode="auto">
          <a:xfrm>
            <a:off x="406797" y="411956"/>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FF66"/>
                </a:solidFill>
                <a:ea typeface="隶书" pitchFamily="49" charset="-122"/>
              </a:rPr>
              <a:t>派生类的构造、析构函数</a:t>
            </a:r>
            <a:endParaRPr lang="zh-CN" altLang="en-US" dirty="0">
              <a:solidFill>
                <a:srgbClr val="99FF66"/>
              </a:solidFill>
            </a:endParaRPr>
          </a:p>
        </p:txBody>
      </p:sp>
    </p:spTree>
    <p:extLst>
      <p:ext uri="{BB962C8B-B14F-4D97-AF65-F5344CB8AC3E}">
        <p14:creationId xmlns:p14="http://schemas.microsoft.com/office/powerpoint/2010/main" val="3969870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457200" y="171450"/>
            <a:ext cx="8077200" cy="4743450"/>
          </a:xfrm>
        </p:spPr>
        <p:txBody>
          <a:bodyPr>
            <a:normAutofit fontScale="85000" lnSpcReduction="20000"/>
          </a:bodyPr>
          <a:lstStyle/>
          <a:p>
            <a:pPr>
              <a:buFont typeface="Wingdings" pitchFamily="2" charset="2"/>
              <a:buNone/>
            </a:pPr>
            <a:r>
              <a:rPr lang="en-US" altLang="zh-CN" sz="2800"/>
              <a:t>class C: public B2, public B1, public B3 </a:t>
            </a:r>
          </a:p>
          <a:p>
            <a:pPr>
              <a:buFont typeface="Wingdings" pitchFamily="2" charset="2"/>
              <a:buNone/>
            </a:pPr>
            <a:r>
              <a:rPr lang="en-US" altLang="zh-CN" sz="2800"/>
              <a:t>{</a:t>
            </a:r>
          </a:p>
          <a:p>
            <a:pPr>
              <a:buFont typeface="Wingdings" pitchFamily="2" charset="2"/>
              <a:buNone/>
            </a:pPr>
            <a:r>
              <a:rPr lang="en-US" altLang="zh-CN" sz="2800"/>
              <a:t>public:	//</a:t>
            </a:r>
            <a:r>
              <a:rPr lang="zh-CN" altLang="en-US" sz="2800"/>
              <a:t>派生类的公有成员</a:t>
            </a:r>
          </a:p>
          <a:p>
            <a:pPr>
              <a:buFont typeface="Wingdings" pitchFamily="2" charset="2"/>
              <a:buNone/>
            </a:pPr>
            <a:r>
              <a:rPr lang="zh-CN" altLang="en-US" sz="2800"/>
              <a:t>	</a:t>
            </a:r>
            <a:r>
              <a:rPr lang="en-US" altLang="zh-CN" sz="2800"/>
              <a:t>C(int a, int b, int c, int d): </a:t>
            </a:r>
          </a:p>
          <a:p>
            <a:pPr>
              <a:buFont typeface="Wingdings" pitchFamily="2" charset="2"/>
              <a:buNone/>
            </a:pPr>
            <a:r>
              <a:rPr lang="en-US" altLang="zh-CN" sz="2800"/>
              <a:t>       B1(a),memberB2(d),memberB1(c),B2(b)  {}</a:t>
            </a:r>
          </a:p>
          <a:p>
            <a:pPr>
              <a:buFont typeface="Wingdings" pitchFamily="2" charset="2"/>
              <a:buNone/>
            </a:pPr>
            <a:r>
              <a:rPr lang="en-US" altLang="zh-CN" sz="2800"/>
              <a:t>private:	//</a:t>
            </a:r>
            <a:r>
              <a:rPr lang="zh-CN" altLang="en-US" sz="2800"/>
              <a:t>派生类的私有对象成员</a:t>
            </a:r>
          </a:p>
          <a:p>
            <a:pPr>
              <a:buFont typeface="Wingdings" pitchFamily="2" charset="2"/>
              <a:buNone/>
            </a:pPr>
            <a:r>
              <a:rPr lang="zh-CN" altLang="en-US" sz="2800"/>
              <a:t>	</a:t>
            </a:r>
            <a:r>
              <a:rPr lang="en-US" altLang="zh-CN" sz="2800"/>
              <a:t>B1 memberB1;</a:t>
            </a:r>
          </a:p>
          <a:p>
            <a:pPr>
              <a:buFont typeface="Wingdings" pitchFamily="2" charset="2"/>
              <a:buNone/>
            </a:pPr>
            <a:r>
              <a:rPr lang="en-US" altLang="zh-CN" sz="2800"/>
              <a:t>	B2 memberB2;</a:t>
            </a:r>
          </a:p>
          <a:p>
            <a:pPr>
              <a:buFont typeface="Wingdings" pitchFamily="2" charset="2"/>
              <a:buNone/>
            </a:pPr>
            <a:r>
              <a:rPr lang="en-US" altLang="zh-CN" sz="2800"/>
              <a:t>	B3 memberB3;</a:t>
            </a:r>
          </a:p>
          <a:p>
            <a:pPr>
              <a:buFont typeface="Wingdings" pitchFamily="2" charset="2"/>
              <a:buNone/>
            </a:pPr>
            <a:r>
              <a:rPr lang="en-US" altLang="zh-CN" sz="2800"/>
              <a:t>};</a:t>
            </a:r>
          </a:p>
          <a:p>
            <a:pPr>
              <a:buFont typeface="Wingdings" pitchFamily="2" charset="2"/>
              <a:buNone/>
            </a:pPr>
            <a:r>
              <a:rPr lang="en-US" altLang="zh-CN" sz="2800"/>
              <a:t>int main()</a:t>
            </a:r>
          </a:p>
          <a:p>
            <a:pPr>
              <a:buFont typeface="Wingdings" pitchFamily="2" charset="2"/>
              <a:buNone/>
            </a:pPr>
            <a:r>
              <a:rPr lang="en-US" altLang="zh-CN" sz="2800"/>
              <a:t>{	C obj(1,2,3,4);  }</a:t>
            </a:r>
          </a:p>
        </p:txBody>
      </p:sp>
      <p:sp>
        <p:nvSpPr>
          <p:cNvPr id="90116" name="Text Box 4"/>
          <p:cNvSpPr txBox="1">
            <a:spLocks noChangeArrowheads="1"/>
          </p:cNvSpPr>
          <p:nvPr/>
        </p:nvSpPr>
        <p:spPr bwMode="auto">
          <a:xfrm>
            <a:off x="5715000" y="2914650"/>
            <a:ext cx="3048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tx2"/>
                </a:solidFill>
              </a:rPr>
              <a:t>运行结果：</a:t>
            </a:r>
          </a:p>
          <a:p>
            <a:r>
              <a:rPr lang="en-US" altLang="zh-CN">
                <a:solidFill>
                  <a:schemeClr val="tx2"/>
                </a:solidFill>
              </a:rPr>
              <a:t>constructing B2 2</a:t>
            </a:r>
          </a:p>
          <a:p>
            <a:r>
              <a:rPr lang="en-US" altLang="zh-CN">
                <a:solidFill>
                  <a:schemeClr val="tx2"/>
                </a:solidFill>
              </a:rPr>
              <a:t>constructing B1 1</a:t>
            </a:r>
          </a:p>
          <a:p>
            <a:r>
              <a:rPr lang="en-US" altLang="zh-CN">
                <a:solidFill>
                  <a:schemeClr val="tx2"/>
                </a:solidFill>
              </a:rPr>
              <a:t>constructing B3 *</a:t>
            </a:r>
          </a:p>
          <a:p>
            <a:r>
              <a:rPr lang="en-US" altLang="zh-CN">
                <a:solidFill>
                  <a:schemeClr val="tx2"/>
                </a:solidFill>
              </a:rPr>
              <a:t>constructing B1 3</a:t>
            </a:r>
          </a:p>
          <a:p>
            <a:r>
              <a:rPr lang="en-US" altLang="zh-CN">
                <a:solidFill>
                  <a:schemeClr val="tx2"/>
                </a:solidFill>
              </a:rPr>
              <a:t>constructing B2 4</a:t>
            </a:r>
          </a:p>
          <a:p>
            <a:r>
              <a:rPr lang="en-US" altLang="zh-CN">
                <a:solidFill>
                  <a:schemeClr val="tx2"/>
                </a:solidFill>
              </a:rPr>
              <a:t>constructing B3 *</a:t>
            </a:r>
          </a:p>
        </p:txBody>
      </p:sp>
      <p:sp>
        <p:nvSpPr>
          <p:cNvPr id="90118" name="Text Box 6"/>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1EE267F0-41BB-454E-845D-7E9AAC874B48}" type="slidenum">
              <a:rPr lang="en-US" altLang="zh-CN" sz="1400"/>
              <a:pPr algn="r">
                <a:spcBef>
                  <a:spcPct val="50000"/>
                </a:spcBef>
              </a:pPr>
              <a:t>42</a:t>
            </a:fld>
            <a:endParaRPr lang="en-US" altLang="zh-CN" sz="1400"/>
          </a:p>
        </p:txBody>
      </p:sp>
    </p:spTree>
    <p:extLst>
      <p:ext uri="{BB962C8B-B14F-4D97-AF65-F5344CB8AC3E}">
        <p14:creationId xmlns:p14="http://schemas.microsoft.com/office/powerpoint/2010/main" val="5456727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继承时的析构函数</a:t>
            </a:r>
          </a:p>
        </p:txBody>
      </p:sp>
      <p:sp>
        <p:nvSpPr>
          <p:cNvPr id="28675" name="Rectangle 3"/>
          <p:cNvSpPr>
            <a:spLocks noGrp="1" noChangeArrowheads="1"/>
          </p:cNvSpPr>
          <p:nvPr>
            <p:ph idx="1"/>
          </p:nvPr>
        </p:nvSpPr>
        <p:spPr>
          <a:xfrm>
            <a:off x="1066800" y="1428750"/>
            <a:ext cx="7620000" cy="3086100"/>
          </a:xfrm>
        </p:spPr>
        <p:txBody>
          <a:bodyPr>
            <a:normAutofit lnSpcReduction="10000"/>
          </a:bodyPr>
          <a:lstStyle/>
          <a:p>
            <a:r>
              <a:rPr lang="zh-CN" altLang="en-US"/>
              <a:t>析构函数也不被继承，派生类自行声明</a:t>
            </a:r>
          </a:p>
          <a:p>
            <a:r>
              <a:rPr lang="zh-CN" altLang="en-US"/>
              <a:t>声明方法与一般（无继承关系时）类的析构函数相同。</a:t>
            </a:r>
          </a:p>
          <a:p>
            <a:r>
              <a:rPr lang="zh-CN" altLang="en-US"/>
              <a:t>不需要显式地调用基类的析构函数，系统会自动隐式调用。</a:t>
            </a:r>
          </a:p>
          <a:p>
            <a:r>
              <a:rPr lang="zh-CN" altLang="en-US"/>
              <a:t>析构函数的调用次序与构造函数相反。</a:t>
            </a:r>
          </a:p>
        </p:txBody>
      </p:sp>
      <p:sp>
        <p:nvSpPr>
          <p:cNvPr id="7" name="灯片编号占位符 5"/>
          <p:cNvSpPr>
            <a:spLocks noGrp="1"/>
          </p:cNvSpPr>
          <p:nvPr>
            <p:ph type="sldNum" sz="quarter" idx="12"/>
          </p:nvPr>
        </p:nvSpPr>
        <p:spPr/>
        <p:txBody>
          <a:bodyPr/>
          <a:lstStyle/>
          <a:p>
            <a:fld id="{0B6D533A-12E1-4645-A394-6A85AD937F66}" type="slidenum">
              <a:rPr lang="en-US" altLang="zh-CN"/>
              <a:pPr/>
              <a:t>43</a:t>
            </a:fld>
            <a:endParaRPr lang="en-US" altLang="zh-CN"/>
          </a:p>
        </p:txBody>
      </p:sp>
      <p:sp>
        <p:nvSpPr>
          <p:cNvPr id="28676" name="Text Box 4"/>
          <p:cNvSpPr txBox="1">
            <a:spLocks noChangeArrowheads="1"/>
          </p:cNvSpPr>
          <p:nvPr/>
        </p:nvSpPr>
        <p:spPr bwMode="auto">
          <a:xfrm>
            <a:off x="106736" y="411956"/>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FF66"/>
                </a:solidFill>
                <a:ea typeface="隶书" pitchFamily="49" charset="-122"/>
              </a:rPr>
              <a:t>派生类的构造、析构函数</a:t>
            </a:r>
            <a:endParaRPr lang="zh-CN" altLang="en-US" dirty="0">
              <a:solidFill>
                <a:srgbClr val="99FF66"/>
              </a:solidFill>
            </a:endParaRPr>
          </a:p>
        </p:txBody>
      </p:sp>
    </p:spTree>
    <p:extLst>
      <p:ext uri="{BB962C8B-B14F-4D97-AF65-F5344CB8AC3E}">
        <p14:creationId xmlns:p14="http://schemas.microsoft.com/office/powerpoint/2010/main" val="11722131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95400" y="171450"/>
            <a:ext cx="7467600" cy="857250"/>
          </a:xfrm>
        </p:spPr>
        <p:txBody>
          <a:bodyPr/>
          <a:lstStyle/>
          <a:p>
            <a:r>
              <a:rPr lang="zh-CN" altLang="en-US" sz="4400"/>
              <a:t>例</a:t>
            </a:r>
            <a:r>
              <a:rPr lang="en-US" altLang="zh-CN" sz="4400"/>
              <a:t>7-6  </a:t>
            </a:r>
            <a:r>
              <a:rPr lang="zh-CN" altLang="en-US" sz="4400"/>
              <a:t>派生类析构函数举例</a:t>
            </a:r>
          </a:p>
        </p:txBody>
      </p:sp>
      <p:sp>
        <p:nvSpPr>
          <p:cNvPr id="29712" name="Rectangle 16"/>
          <p:cNvSpPr>
            <a:spLocks noGrp="1" noChangeArrowheads="1"/>
          </p:cNvSpPr>
          <p:nvPr>
            <p:ph idx="1"/>
          </p:nvPr>
        </p:nvSpPr>
        <p:spPr>
          <a:xfrm>
            <a:off x="1295400" y="1275160"/>
            <a:ext cx="7239000" cy="3868340"/>
          </a:xfrm>
        </p:spPr>
        <p:txBody>
          <a:bodyPr>
            <a:normAutofit fontScale="92500" lnSpcReduction="20000"/>
          </a:bodyPr>
          <a:lstStyle/>
          <a:p>
            <a:pPr>
              <a:lnSpc>
                <a:spcPct val="80000"/>
              </a:lnSpc>
              <a:spcBef>
                <a:spcPct val="15000"/>
              </a:spcBef>
              <a:buFont typeface="Wingdings" pitchFamily="2" charset="2"/>
              <a:buNone/>
            </a:pPr>
            <a:r>
              <a:rPr lang="en-US" altLang="zh-CN" sz="2000"/>
              <a:t>#include &lt;iostream&gt;</a:t>
            </a:r>
          </a:p>
          <a:p>
            <a:pPr>
              <a:lnSpc>
                <a:spcPct val="80000"/>
              </a:lnSpc>
              <a:spcBef>
                <a:spcPct val="15000"/>
              </a:spcBef>
              <a:buFont typeface="Wingdings" pitchFamily="2" charset="2"/>
              <a:buNone/>
            </a:pPr>
            <a:r>
              <a:rPr lang="en-US" altLang="zh-CN" sz="2000"/>
              <a:t>using namecpace std;</a:t>
            </a:r>
          </a:p>
          <a:p>
            <a:pPr>
              <a:lnSpc>
                <a:spcPct val="80000"/>
              </a:lnSpc>
              <a:spcBef>
                <a:spcPct val="15000"/>
              </a:spcBef>
              <a:buFont typeface="Wingdings" pitchFamily="2" charset="2"/>
              <a:buNone/>
            </a:pPr>
            <a:r>
              <a:rPr lang="en-US" altLang="zh-CN" sz="2000"/>
              <a:t>class B1	//</a:t>
            </a:r>
            <a:r>
              <a:rPr lang="zh-CN" altLang="en-US" sz="2000"/>
              <a:t>基类</a:t>
            </a:r>
            <a:r>
              <a:rPr lang="en-US" altLang="zh-CN" sz="2000"/>
              <a:t>B1</a:t>
            </a:r>
            <a:r>
              <a:rPr lang="zh-CN" altLang="en-US" sz="2000"/>
              <a:t>声明</a:t>
            </a:r>
          </a:p>
          <a:p>
            <a:pPr>
              <a:lnSpc>
                <a:spcPct val="80000"/>
              </a:lnSpc>
              <a:spcBef>
                <a:spcPct val="15000"/>
              </a:spcBef>
              <a:buFont typeface="Wingdings" pitchFamily="2" charset="2"/>
              <a:buNone/>
            </a:pPr>
            <a:r>
              <a:rPr lang="en-US" altLang="zh-CN" sz="2000"/>
              <a:t>{ public:</a:t>
            </a:r>
          </a:p>
          <a:p>
            <a:pPr>
              <a:lnSpc>
                <a:spcPct val="80000"/>
              </a:lnSpc>
              <a:spcBef>
                <a:spcPct val="15000"/>
              </a:spcBef>
              <a:buFont typeface="Wingdings" pitchFamily="2" charset="2"/>
              <a:buNone/>
            </a:pPr>
            <a:r>
              <a:rPr lang="en-US" altLang="zh-CN" sz="2000"/>
              <a:t>	B1(int i)   {cout&lt;&lt;"constructing B1 "&lt;&lt;i&lt;&lt;endl;}</a:t>
            </a:r>
          </a:p>
          <a:p>
            <a:pPr>
              <a:lnSpc>
                <a:spcPct val="80000"/>
              </a:lnSpc>
              <a:spcBef>
                <a:spcPct val="15000"/>
              </a:spcBef>
              <a:buFont typeface="Wingdings" pitchFamily="2" charset="2"/>
              <a:buNone/>
            </a:pPr>
            <a:r>
              <a:rPr lang="en-US" altLang="zh-CN" sz="2000"/>
              <a:t>	</a:t>
            </a:r>
            <a:r>
              <a:rPr lang="en-US" altLang="zh-CN" sz="2000">
                <a:solidFill>
                  <a:srgbClr val="66FFFF"/>
                </a:solidFill>
              </a:rPr>
              <a:t>~B1() {cout&lt;&lt;"destructing B1 "&lt;&lt;endl;}</a:t>
            </a:r>
            <a:endParaRPr lang="en-US" altLang="zh-CN" sz="2000"/>
          </a:p>
          <a:p>
            <a:pPr>
              <a:lnSpc>
                <a:spcPct val="80000"/>
              </a:lnSpc>
              <a:spcBef>
                <a:spcPct val="15000"/>
              </a:spcBef>
              <a:buFont typeface="Wingdings" pitchFamily="2" charset="2"/>
              <a:buNone/>
            </a:pPr>
            <a:r>
              <a:rPr lang="en-US" altLang="zh-CN" sz="2000"/>
              <a:t>};</a:t>
            </a:r>
          </a:p>
          <a:p>
            <a:pPr>
              <a:lnSpc>
                <a:spcPct val="80000"/>
              </a:lnSpc>
              <a:spcBef>
                <a:spcPct val="15000"/>
              </a:spcBef>
              <a:buFont typeface="Wingdings" pitchFamily="2" charset="2"/>
              <a:buNone/>
            </a:pPr>
            <a:r>
              <a:rPr lang="en-US" altLang="zh-CN" sz="2000"/>
              <a:t>class B2	//</a:t>
            </a:r>
            <a:r>
              <a:rPr lang="zh-CN" altLang="en-US" sz="2000"/>
              <a:t>基类</a:t>
            </a:r>
            <a:r>
              <a:rPr lang="en-US" altLang="zh-CN" sz="2000"/>
              <a:t>B2</a:t>
            </a:r>
            <a:r>
              <a:rPr lang="zh-CN" altLang="en-US" sz="2000"/>
              <a:t>声明</a:t>
            </a:r>
          </a:p>
          <a:p>
            <a:pPr>
              <a:lnSpc>
                <a:spcPct val="80000"/>
              </a:lnSpc>
              <a:spcBef>
                <a:spcPct val="15000"/>
              </a:spcBef>
              <a:buFont typeface="Wingdings" pitchFamily="2" charset="2"/>
              <a:buNone/>
            </a:pPr>
            <a:r>
              <a:rPr lang="en-US" altLang="zh-CN" sz="2000"/>
              <a:t>{public:</a:t>
            </a:r>
          </a:p>
          <a:p>
            <a:pPr>
              <a:lnSpc>
                <a:spcPct val="80000"/>
              </a:lnSpc>
              <a:spcBef>
                <a:spcPct val="15000"/>
              </a:spcBef>
              <a:buFont typeface="Wingdings" pitchFamily="2" charset="2"/>
              <a:buNone/>
            </a:pPr>
            <a:r>
              <a:rPr lang="en-US" altLang="zh-CN" sz="2000"/>
              <a:t>	B2(int j)    {cout&lt;&lt;"constructing B2 "&lt;&lt;j&lt;&lt;endl;}	</a:t>
            </a:r>
          </a:p>
          <a:p>
            <a:pPr>
              <a:lnSpc>
                <a:spcPct val="80000"/>
              </a:lnSpc>
              <a:spcBef>
                <a:spcPct val="15000"/>
              </a:spcBef>
              <a:buFont typeface="Wingdings" pitchFamily="2" charset="2"/>
              <a:buNone/>
            </a:pPr>
            <a:r>
              <a:rPr lang="en-US" altLang="zh-CN" sz="2000"/>
              <a:t>	</a:t>
            </a:r>
            <a:r>
              <a:rPr lang="en-US" altLang="zh-CN" sz="2000">
                <a:solidFill>
                  <a:srgbClr val="66FFFF"/>
                </a:solidFill>
              </a:rPr>
              <a:t>~B2() {cout&lt;&lt;"destructing B2 "&lt;&lt;endl;}</a:t>
            </a:r>
            <a:r>
              <a:rPr lang="en-US" altLang="zh-CN" sz="2000"/>
              <a:t>	</a:t>
            </a:r>
          </a:p>
          <a:p>
            <a:pPr>
              <a:lnSpc>
                <a:spcPct val="80000"/>
              </a:lnSpc>
              <a:spcBef>
                <a:spcPct val="15000"/>
              </a:spcBef>
              <a:buFont typeface="Wingdings" pitchFamily="2" charset="2"/>
              <a:buNone/>
            </a:pPr>
            <a:r>
              <a:rPr lang="en-US" altLang="zh-CN" sz="2000"/>
              <a:t>};</a:t>
            </a:r>
          </a:p>
          <a:p>
            <a:pPr>
              <a:lnSpc>
                <a:spcPct val="80000"/>
              </a:lnSpc>
              <a:spcBef>
                <a:spcPct val="15000"/>
              </a:spcBef>
              <a:buFont typeface="Wingdings" pitchFamily="2" charset="2"/>
              <a:buNone/>
            </a:pPr>
            <a:r>
              <a:rPr lang="en-US" altLang="zh-CN" sz="2000"/>
              <a:t>class B3	//</a:t>
            </a:r>
            <a:r>
              <a:rPr lang="zh-CN" altLang="en-US" sz="2000"/>
              <a:t>基类</a:t>
            </a:r>
            <a:r>
              <a:rPr lang="en-US" altLang="zh-CN" sz="2000"/>
              <a:t>B3</a:t>
            </a:r>
            <a:r>
              <a:rPr lang="zh-CN" altLang="en-US" sz="2000"/>
              <a:t>声明</a:t>
            </a:r>
          </a:p>
          <a:p>
            <a:pPr>
              <a:lnSpc>
                <a:spcPct val="80000"/>
              </a:lnSpc>
              <a:spcBef>
                <a:spcPct val="15000"/>
              </a:spcBef>
              <a:buFont typeface="Wingdings" pitchFamily="2" charset="2"/>
              <a:buNone/>
            </a:pPr>
            <a:r>
              <a:rPr lang="en-US" altLang="zh-CN" sz="2000"/>
              <a:t>{public:</a:t>
            </a:r>
          </a:p>
          <a:p>
            <a:pPr>
              <a:lnSpc>
                <a:spcPct val="80000"/>
              </a:lnSpc>
              <a:spcBef>
                <a:spcPct val="15000"/>
              </a:spcBef>
              <a:buFont typeface="Wingdings" pitchFamily="2" charset="2"/>
              <a:buNone/>
            </a:pPr>
            <a:r>
              <a:rPr lang="en-US" altLang="zh-CN" sz="2000"/>
              <a:t>	B3(){cout&lt;&lt;"constructing B3 *"&lt;&lt;endl;}</a:t>
            </a:r>
          </a:p>
          <a:p>
            <a:pPr>
              <a:lnSpc>
                <a:spcPct val="80000"/>
              </a:lnSpc>
              <a:spcBef>
                <a:spcPct val="15000"/>
              </a:spcBef>
              <a:buFont typeface="Wingdings" pitchFamily="2" charset="2"/>
              <a:buNone/>
            </a:pPr>
            <a:r>
              <a:rPr lang="en-US" altLang="zh-CN" sz="2000"/>
              <a:t>	</a:t>
            </a:r>
            <a:r>
              <a:rPr lang="en-US" altLang="zh-CN" sz="2000">
                <a:solidFill>
                  <a:srgbClr val="66FFFF"/>
                </a:solidFill>
              </a:rPr>
              <a:t>~B3() {cout&lt;&lt;"destructing B3 "&lt;&lt;endl;}</a:t>
            </a:r>
            <a:r>
              <a:rPr lang="en-US" altLang="zh-CN" sz="2000"/>
              <a:t>	</a:t>
            </a:r>
          </a:p>
          <a:p>
            <a:pPr>
              <a:lnSpc>
                <a:spcPct val="80000"/>
              </a:lnSpc>
              <a:spcBef>
                <a:spcPct val="15000"/>
              </a:spcBef>
              <a:buFont typeface="Wingdings" pitchFamily="2" charset="2"/>
              <a:buNone/>
            </a:pPr>
            <a:r>
              <a:rPr lang="en-US" altLang="zh-CN" sz="2000"/>
              <a:t>};</a:t>
            </a:r>
          </a:p>
        </p:txBody>
      </p:sp>
      <p:sp>
        <p:nvSpPr>
          <p:cNvPr id="7" name="灯片编号占位符 5"/>
          <p:cNvSpPr>
            <a:spLocks noGrp="1"/>
          </p:cNvSpPr>
          <p:nvPr>
            <p:ph type="sldNum" sz="quarter" idx="12"/>
          </p:nvPr>
        </p:nvSpPr>
        <p:spPr/>
        <p:txBody>
          <a:bodyPr/>
          <a:lstStyle/>
          <a:p>
            <a:fld id="{27C2DCCC-0040-48CB-BCD0-E8275766707C}" type="slidenum">
              <a:rPr lang="en-US" altLang="zh-CN"/>
              <a:pPr/>
              <a:t>44</a:t>
            </a:fld>
            <a:endParaRPr lang="en-US" altLang="zh-CN"/>
          </a:p>
        </p:txBody>
      </p:sp>
      <p:sp>
        <p:nvSpPr>
          <p:cNvPr id="29700" name="Text Box 4"/>
          <p:cNvSpPr txBox="1">
            <a:spLocks noChangeArrowheads="1"/>
          </p:cNvSpPr>
          <p:nvPr/>
        </p:nvSpPr>
        <p:spPr bwMode="auto">
          <a:xfrm>
            <a:off x="251520" y="411956"/>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FF66"/>
                </a:solidFill>
                <a:ea typeface="隶书" pitchFamily="49" charset="-122"/>
              </a:rPr>
              <a:t>派生类的构造、析构函数</a:t>
            </a:r>
            <a:endParaRPr lang="zh-CN" altLang="en-US" dirty="0">
              <a:solidFill>
                <a:srgbClr val="99FF66"/>
              </a:solidFill>
            </a:endParaRPr>
          </a:p>
        </p:txBody>
      </p:sp>
    </p:spTree>
    <p:extLst>
      <p:ext uri="{BB962C8B-B14F-4D97-AF65-F5344CB8AC3E}">
        <p14:creationId xmlns:p14="http://schemas.microsoft.com/office/powerpoint/2010/main" val="11115967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609600" y="457200"/>
            <a:ext cx="7924800" cy="4400550"/>
          </a:xfrm>
        </p:spPr>
        <p:txBody>
          <a:bodyPr>
            <a:normAutofit fontScale="92500" lnSpcReduction="20000"/>
          </a:bodyPr>
          <a:lstStyle/>
          <a:p>
            <a:pPr>
              <a:buFont typeface="Wingdings" pitchFamily="2" charset="2"/>
              <a:buNone/>
            </a:pPr>
            <a:r>
              <a:rPr lang="en-US" altLang="zh-CN" sz="2800"/>
              <a:t>class C: public B2, public B1, public B3	</a:t>
            </a:r>
          </a:p>
          <a:p>
            <a:pPr>
              <a:buFont typeface="Wingdings" pitchFamily="2" charset="2"/>
              <a:buNone/>
            </a:pPr>
            <a:r>
              <a:rPr lang="en-US" altLang="zh-CN" sz="2800"/>
              <a:t>{public:</a:t>
            </a:r>
          </a:p>
          <a:p>
            <a:pPr>
              <a:buFont typeface="Wingdings" pitchFamily="2" charset="2"/>
              <a:buNone/>
            </a:pPr>
            <a:r>
              <a:rPr lang="en-US" altLang="zh-CN" sz="2800"/>
              <a:t>	C(int a, int b, int c, int d):</a:t>
            </a:r>
          </a:p>
          <a:p>
            <a:pPr>
              <a:buFont typeface="Wingdings" pitchFamily="2" charset="2"/>
              <a:buNone/>
            </a:pPr>
            <a:r>
              <a:rPr lang="en-US" altLang="zh-CN" sz="2800"/>
              <a:t>    B1(a),memberB2(d),memberB1(c),B2(b){}</a:t>
            </a:r>
          </a:p>
          <a:p>
            <a:pPr>
              <a:buFont typeface="Wingdings" pitchFamily="2" charset="2"/>
              <a:buNone/>
            </a:pPr>
            <a:r>
              <a:rPr lang="en-US" altLang="zh-CN" sz="2800"/>
              <a:t>private:</a:t>
            </a:r>
          </a:p>
          <a:p>
            <a:pPr>
              <a:buFont typeface="Wingdings" pitchFamily="2" charset="2"/>
              <a:buNone/>
            </a:pPr>
            <a:r>
              <a:rPr lang="en-US" altLang="zh-CN" sz="2800"/>
              <a:t>	B1 memberB1;</a:t>
            </a:r>
          </a:p>
          <a:p>
            <a:pPr>
              <a:buFont typeface="Wingdings" pitchFamily="2" charset="2"/>
              <a:buNone/>
            </a:pPr>
            <a:r>
              <a:rPr lang="en-US" altLang="zh-CN" sz="2800"/>
              <a:t>	B2 memberB2;</a:t>
            </a:r>
          </a:p>
          <a:p>
            <a:pPr>
              <a:buFont typeface="Wingdings" pitchFamily="2" charset="2"/>
              <a:buNone/>
            </a:pPr>
            <a:r>
              <a:rPr lang="en-US" altLang="zh-CN" sz="2800"/>
              <a:t>	B3 memberB3;</a:t>
            </a:r>
          </a:p>
          <a:p>
            <a:pPr>
              <a:buFont typeface="Wingdings" pitchFamily="2" charset="2"/>
              <a:buNone/>
            </a:pPr>
            <a:r>
              <a:rPr lang="en-US" altLang="zh-CN" sz="2800"/>
              <a:t>};</a:t>
            </a:r>
          </a:p>
          <a:p>
            <a:pPr>
              <a:buFont typeface="Wingdings" pitchFamily="2" charset="2"/>
              <a:buNone/>
            </a:pPr>
            <a:r>
              <a:rPr lang="en-US" altLang="zh-CN" sz="2800"/>
              <a:t>int main()</a:t>
            </a:r>
          </a:p>
          <a:p>
            <a:pPr>
              <a:buFont typeface="Wingdings" pitchFamily="2" charset="2"/>
              <a:buNone/>
            </a:pPr>
            <a:r>
              <a:rPr lang="en-US" altLang="zh-CN" sz="2800"/>
              <a:t>{	C obj(1,2,3,4);   }</a:t>
            </a:r>
          </a:p>
          <a:p>
            <a:pPr>
              <a:buFont typeface="Wingdings" pitchFamily="2" charset="2"/>
              <a:buNone/>
            </a:pPr>
            <a:endParaRPr lang="en-US" altLang="zh-CN" sz="2800"/>
          </a:p>
        </p:txBody>
      </p:sp>
      <p:sp>
        <p:nvSpPr>
          <p:cNvPr id="93189" name="Text Box 5"/>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823C4876-11B8-4A32-B87F-846287E535C4}" type="slidenum">
              <a:rPr lang="en-US" altLang="zh-CN" sz="1400"/>
              <a:pPr algn="r">
                <a:spcBef>
                  <a:spcPct val="50000"/>
                </a:spcBef>
              </a:pPr>
              <a:t>45</a:t>
            </a:fld>
            <a:endParaRPr lang="en-US" altLang="zh-CN" sz="1400"/>
          </a:p>
        </p:txBody>
      </p:sp>
    </p:spTree>
    <p:extLst>
      <p:ext uri="{BB962C8B-B14F-4D97-AF65-F5344CB8AC3E}">
        <p14:creationId xmlns:p14="http://schemas.microsoft.com/office/powerpoint/2010/main" val="24915052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z="4400"/>
              <a:t>例</a:t>
            </a:r>
            <a:r>
              <a:rPr lang="en-US" altLang="zh-CN" sz="4400"/>
              <a:t>7-6 </a:t>
            </a:r>
            <a:r>
              <a:rPr lang="zh-CN" altLang="en-US"/>
              <a:t>运行结果</a:t>
            </a:r>
          </a:p>
        </p:txBody>
      </p:sp>
      <p:sp>
        <p:nvSpPr>
          <p:cNvPr id="106499" name="Rectangle 3"/>
          <p:cNvSpPr>
            <a:spLocks noGrp="1" noChangeArrowheads="1"/>
          </p:cNvSpPr>
          <p:nvPr>
            <p:ph idx="1"/>
          </p:nvPr>
        </p:nvSpPr>
        <p:spPr>
          <a:xfrm>
            <a:off x="1295400" y="1314450"/>
            <a:ext cx="7239000" cy="3429000"/>
          </a:xfrm>
        </p:spPr>
        <p:txBody>
          <a:bodyPr>
            <a:normAutofit fontScale="92500" lnSpcReduction="20000"/>
          </a:bodyPr>
          <a:lstStyle/>
          <a:p>
            <a:pPr>
              <a:lnSpc>
                <a:spcPct val="90000"/>
              </a:lnSpc>
              <a:spcBef>
                <a:spcPct val="0"/>
              </a:spcBef>
              <a:buFont typeface="Wingdings" pitchFamily="2" charset="2"/>
              <a:buNone/>
            </a:pPr>
            <a:r>
              <a:rPr lang="en-US" altLang="zh-CN" sz="2800"/>
              <a:t>constructing B2 2</a:t>
            </a:r>
          </a:p>
          <a:p>
            <a:pPr>
              <a:lnSpc>
                <a:spcPct val="90000"/>
              </a:lnSpc>
              <a:spcBef>
                <a:spcPct val="0"/>
              </a:spcBef>
              <a:buFont typeface="Wingdings" pitchFamily="2" charset="2"/>
              <a:buNone/>
            </a:pPr>
            <a:r>
              <a:rPr lang="en-US" altLang="zh-CN" sz="2800"/>
              <a:t>constructing B1 1</a:t>
            </a:r>
          </a:p>
          <a:p>
            <a:pPr>
              <a:lnSpc>
                <a:spcPct val="90000"/>
              </a:lnSpc>
              <a:spcBef>
                <a:spcPct val="0"/>
              </a:spcBef>
              <a:buFont typeface="Wingdings" pitchFamily="2" charset="2"/>
              <a:buNone/>
            </a:pPr>
            <a:r>
              <a:rPr lang="en-US" altLang="zh-CN" sz="2800"/>
              <a:t>constructing B3 *</a:t>
            </a:r>
          </a:p>
          <a:p>
            <a:pPr>
              <a:lnSpc>
                <a:spcPct val="90000"/>
              </a:lnSpc>
              <a:spcBef>
                <a:spcPct val="0"/>
              </a:spcBef>
              <a:buFont typeface="Wingdings" pitchFamily="2" charset="2"/>
              <a:buNone/>
            </a:pPr>
            <a:r>
              <a:rPr lang="en-US" altLang="zh-CN" sz="2800"/>
              <a:t>constructing B1 3</a:t>
            </a:r>
          </a:p>
          <a:p>
            <a:pPr>
              <a:lnSpc>
                <a:spcPct val="90000"/>
              </a:lnSpc>
              <a:spcBef>
                <a:spcPct val="0"/>
              </a:spcBef>
              <a:buFont typeface="Wingdings" pitchFamily="2" charset="2"/>
              <a:buNone/>
            </a:pPr>
            <a:r>
              <a:rPr lang="en-US" altLang="zh-CN" sz="2800"/>
              <a:t>constructing B2 4</a:t>
            </a:r>
          </a:p>
          <a:p>
            <a:pPr>
              <a:lnSpc>
                <a:spcPct val="90000"/>
              </a:lnSpc>
              <a:spcBef>
                <a:spcPct val="0"/>
              </a:spcBef>
              <a:buFont typeface="Wingdings" pitchFamily="2" charset="2"/>
              <a:buNone/>
            </a:pPr>
            <a:r>
              <a:rPr lang="en-US" altLang="zh-CN" sz="2800"/>
              <a:t>constructing B3 *</a:t>
            </a:r>
          </a:p>
          <a:p>
            <a:pPr>
              <a:lnSpc>
                <a:spcPct val="90000"/>
              </a:lnSpc>
              <a:spcBef>
                <a:spcPct val="0"/>
              </a:spcBef>
              <a:buFont typeface="Wingdings" pitchFamily="2" charset="2"/>
              <a:buNone/>
            </a:pPr>
            <a:r>
              <a:rPr lang="en-US" altLang="zh-CN" sz="2800"/>
              <a:t>destructing B3</a:t>
            </a:r>
          </a:p>
          <a:p>
            <a:pPr>
              <a:lnSpc>
                <a:spcPct val="90000"/>
              </a:lnSpc>
              <a:spcBef>
                <a:spcPct val="0"/>
              </a:spcBef>
              <a:buFont typeface="Wingdings" pitchFamily="2" charset="2"/>
              <a:buNone/>
            </a:pPr>
            <a:r>
              <a:rPr lang="en-US" altLang="zh-CN" sz="2800"/>
              <a:t>destructing B2</a:t>
            </a:r>
          </a:p>
          <a:p>
            <a:pPr>
              <a:lnSpc>
                <a:spcPct val="90000"/>
              </a:lnSpc>
              <a:spcBef>
                <a:spcPct val="0"/>
              </a:spcBef>
              <a:buFont typeface="Wingdings" pitchFamily="2" charset="2"/>
              <a:buNone/>
            </a:pPr>
            <a:r>
              <a:rPr lang="en-US" altLang="zh-CN" sz="2800"/>
              <a:t>destructing B1</a:t>
            </a:r>
          </a:p>
          <a:p>
            <a:pPr>
              <a:lnSpc>
                <a:spcPct val="90000"/>
              </a:lnSpc>
              <a:spcBef>
                <a:spcPct val="0"/>
              </a:spcBef>
              <a:buFont typeface="Wingdings" pitchFamily="2" charset="2"/>
              <a:buNone/>
            </a:pPr>
            <a:r>
              <a:rPr lang="en-US" altLang="zh-CN" sz="2800"/>
              <a:t>destructing B3</a:t>
            </a:r>
          </a:p>
          <a:p>
            <a:pPr>
              <a:lnSpc>
                <a:spcPct val="90000"/>
              </a:lnSpc>
              <a:spcBef>
                <a:spcPct val="0"/>
              </a:spcBef>
              <a:buFont typeface="Wingdings" pitchFamily="2" charset="2"/>
              <a:buNone/>
            </a:pPr>
            <a:r>
              <a:rPr lang="en-US" altLang="zh-CN" sz="2800"/>
              <a:t>destructing B1</a:t>
            </a:r>
          </a:p>
          <a:p>
            <a:pPr>
              <a:lnSpc>
                <a:spcPct val="90000"/>
              </a:lnSpc>
              <a:spcBef>
                <a:spcPct val="0"/>
              </a:spcBef>
              <a:buFont typeface="Wingdings" pitchFamily="2" charset="2"/>
              <a:buNone/>
            </a:pPr>
            <a:r>
              <a:rPr lang="en-US" altLang="zh-CN" sz="2800"/>
              <a:t>destructing B2</a:t>
            </a:r>
          </a:p>
        </p:txBody>
      </p:sp>
      <p:sp>
        <p:nvSpPr>
          <p:cNvPr id="6" name="灯片编号占位符 5"/>
          <p:cNvSpPr>
            <a:spLocks noGrp="1"/>
          </p:cNvSpPr>
          <p:nvPr>
            <p:ph type="sldNum" sz="quarter" idx="12"/>
          </p:nvPr>
        </p:nvSpPr>
        <p:spPr/>
        <p:txBody>
          <a:bodyPr/>
          <a:lstStyle/>
          <a:p>
            <a:fld id="{75822EBA-75DC-46E8-B119-D17AFF15B65F}" type="slidenum">
              <a:rPr lang="en-US" altLang="zh-CN"/>
              <a:pPr/>
              <a:t>46</a:t>
            </a:fld>
            <a:endParaRPr lang="en-US" altLang="zh-CN"/>
          </a:p>
        </p:txBody>
      </p:sp>
    </p:spTree>
    <p:extLst>
      <p:ext uri="{BB962C8B-B14F-4D97-AF65-F5344CB8AC3E}">
        <p14:creationId xmlns:p14="http://schemas.microsoft.com/office/powerpoint/2010/main" val="34042465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t>同名隐藏规则</a:t>
            </a:r>
          </a:p>
        </p:txBody>
      </p:sp>
      <p:sp>
        <p:nvSpPr>
          <p:cNvPr id="32771" name="Rectangle 3"/>
          <p:cNvSpPr>
            <a:spLocks noGrp="1" noChangeArrowheads="1"/>
          </p:cNvSpPr>
          <p:nvPr>
            <p:ph idx="1"/>
          </p:nvPr>
        </p:nvSpPr>
        <p:spPr/>
        <p:txBody>
          <a:bodyPr/>
          <a:lstStyle/>
          <a:p>
            <a:pPr>
              <a:lnSpc>
                <a:spcPct val="120000"/>
              </a:lnSpc>
              <a:buFont typeface="Wingdings" pitchFamily="2" charset="2"/>
              <a:buNone/>
            </a:pPr>
            <a:r>
              <a:rPr lang="zh-CN" altLang="en-US"/>
              <a:t>当派生类与基类中有相同成员时：</a:t>
            </a:r>
          </a:p>
          <a:p>
            <a:pPr>
              <a:lnSpc>
                <a:spcPct val="120000"/>
              </a:lnSpc>
            </a:pPr>
            <a:r>
              <a:rPr lang="zh-CN" altLang="en-US"/>
              <a:t>若未强行指名，则通过派生类对象使用的是派生类中的同名成员。</a:t>
            </a:r>
          </a:p>
          <a:p>
            <a:pPr>
              <a:lnSpc>
                <a:spcPct val="120000"/>
              </a:lnSpc>
            </a:pPr>
            <a:r>
              <a:rPr lang="zh-CN" altLang="en-US"/>
              <a:t>如要通过派生类对象访问基类中被覆盖的同名成员，应使用基类名限定。</a:t>
            </a:r>
          </a:p>
        </p:txBody>
      </p:sp>
      <p:sp>
        <p:nvSpPr>
          <p:cNvPr id="7" name="灯片编号占位符 5"/>
          <p:cNvSpPr>
            <a:spLocks noGrp="1"/>
          </p:cNvSpPr>
          <p:nvPr>
            <p:ph type="sldNum" sz="quarter" idx="12"/>
          </p:nvPr>
        </p:nvSpPr>
        <p:spPr/>
        <p:txBody>
          <a:bodyPr/>
          <a:lstStyle/>
          <a:p>
            <a:fld id="{959BDDCB-3515-405C-AFDC-75098DFE02ED}" type="slidenum">
              <a:rPr lang="en-US" altLang="zh-CN"/>
              <a:pPr/>
              <a:t>47</a:t>
            </a:fld>
            <a:endParaRPr lang="en-US" altLang="zh-CN"/>
          </a:p>
        </p:txBody>
      </p:sp>
      <p:sp>
        <p:nvSpPr>
          <p:cNvPr id="32772" name="Text Box 4"/>
          <p:cNvSpPr txBox="1">
            <a:spLocks noChangeArrowheads="1"/>
          </p:cNvSpPr>
          <p:nvPr/>
        </p:nvSpPr>
        <p:spPr bwMode="auto">
          <a:xfrm>
            <a:off x="98482" y="412826"/>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CCFF"/>
                </a:solidFill>
                <a:ea typeface="隶书" pitchFamily="49" charset="-122"/>
              </a:rPr>
              <a:t>派生类成员的标识与访问</a:t>
            </a:r>
            <a:endParaRPr lang="zh-CN" altLang="en-US" dirty="0">
              <a:solidFill>
                <a:srgbClr val="99CCFF"/>
              </a:solidFill>
            </a:endParaRPr>
          </a:p>
        </p:txBody>
      </p:sp>
    </p:spTree>
    <p:extLst>
      <p:ext uri="{BB962C8B-B14F-4D97-AF65-F5344CB8AC3E}">
        <p14:creationId xmlns:p14="http://schemas.microsoft.com/office/powerpoint/2010/main" val="34700445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sz="4400"/>
              <a:t>例</a:t>
            </a:r>
            <a:r>
              <a:rPr lang="en-US" altLang="zh-CN" sz="4400"/>
              <a:t>7-7  </a:t>
            </a:r>
            <a:r>
              <a:rPr lang="zh-CN" altLang="en-US" sz="4400"/>
              <a:t>多继承同名隐藏举例</a:t>
            </a:r>
          </a:p>
        </p:txBody>
      </p:sp>
      <p:sp>
        <p:nvSpPr>
          <p:cNvPr id="95238" name="Rectangle 6"/>
          <p:cNvSpPr>
            <a:spLocks noGrp="1" noChangeArrowheads="1"/>
          </p:cNvSpPr>
          <p:nvPr>
            <p:ph idx="1"/>
          </p:nvPr>
        </p:nvSpPr>
        <p:spPr>
          <a:xfrm>
            <a:off x="1295400" y="1257300"/>
            <a:ext cx="7239000" cy="3744516"/>
          </a:xfrm>
          <a:noFill/>
          <a:ln/>
        </p:spPr>
        <p:txBody>
          <a:bodyPr>
            <a:normAutofit fontScale="85000" lnSpcReduction="20000"/>
          </a:bodyPr>
          <a:lstStyle/>
          <a:p>
            <a:pPr>
              <a:lnSpc>
                <a:spcPct val="90000"/>
              </a:lnSpc>
              <a:spcBef>
                <a:spcPct val="15000"/>
              </a:spcBef>
              <a:buFont typeface="Wingdings" pitchFamily="2" charset="2"/>
              <a:buNone/>
            </a:pPr>
            <a:r>
              <a:rPr lang="en-US" altLang="zh-CN" sz="1800"/>
              <a:t>#include &lt;iostream&gt;</a:t>
            </a:r>
          </a:p>
          <a:p>
            <a:pPr>
              <a:lnSpc>
                <a:spcPct val="90000"/>
              </a:lnSpc>
              <a:spcBef>
                <a:spcPct val="15000"/>
              </a:spcBef>
              <a:buFont typeface="Wingdings" pitchFamily="2" charset="2"/>
              <a:buNone/>
            </a:pPr>
            <a:r>
              <a:rPr lang="en-US" altLang="zh-CN" sz="1800"/>
              <a:t>using namecpace std;</a:t>
            </a:r>
          </a:p>
          <a:p>
            <a:pPr>
              <a:lnSpc>
                <a:spcPct val="90000"/>
              </a:lnSpc>
              <a:spcBef>
                <a:spcPct val="15000"/>
              </a:spcBef>
              <a:buFont typeface="Wingdings" pitchFamily="2" charset="2"/>
              <a:buNone/>
            </a:pPr>
            <a:r>
              <a:rPr lang="en-US" altLang="zh-CN" sz="1800"/>
              <a:t>class B1	//</a:t>
            </a:r>
            <a:r>
              <a:rPr lang="zh-CN" altLang="en-US" sz="1800"/>
              <a:t>声明基类</a:t>
            </a:r>
            <a:r>
              <a:rPr lang="en-US" altLang="zh-CN" sz="1800"/>
              <a:t>B1</a:t>
            </a:r>
          </a:p>
          <a:p>
            <a:pPr>
              <a:lnSpc>
                <a:spcPct val="90000"/>
              </a:lnSpc>
              <a:spcBef>
                <a:spcPct val="15000"/>
              </a:spcBef>
              <a:buFont typeface="Wingdings" pitchFamily="2" charset="2"/>
              <a:buNone/>
            </a:pPr>
            <a:r>
              <a:rPr lang="en-US" altLang="zh-CN" sz="1800"/>
              <a:t>{ public:	//</a:t>
            </a:r>
            <a:r>
              <a:rPr lang="zh-CN" altLang="en-US" sz="1800"/>
              <a:t>外部接口</a:t>
            </a:r>
          </a:p>
          <a:p>
            <a:pPr>
              <a:lnSpc>
                <a:spcPct val="90000"/>
              </a:lnSpc>
              <a:spcBef>
                <a:spcPct val="15000"/>
              </a:spcBef>
              <a:buFont typeface="Wingdings" pitchFamily="2" charset="2"/>
              <a:buNone/>
            </a:pPr>
            <a:r>
              <a:rPr lang="zh-CN" altLang="en-US" sz="1800"/>
              <a:t>	</a:t>
            </a:r>
            <a:r>
              <a:rPr lang="en-US" altLang="zh-CN" sz="1800"/>
              <a:t>int nV;</a:t>
            </a:r>
          </a:p>
          <a:p>
            <a:pPr>
              <a:lnSpc>
                <a:spcPct val="90000"/>
              </a:lnSpc>
              <a:spcBef>
                <a:spcPct val="15000"/>
              </a:spcBef>
              <a:buFont typeface="Wingdings" pitchFamily="2" charset="2"/>
              <a:buNone/>
            </a:pPr>
            <a:r>
              <a:rPr lang="en-US" altLang="zh-CN" sz="1800"/>
              <a:t>	void fun()  {cout&lt;&lt;"Member of B1"&lt;&lt;endl;}</a:t>
            </a:r>
          </a:p>
          <a:p>
            <a:pPr>
              <a:lnSpc>
                <a:spcPct val="90000"/>
              </a:lnSpc>
              <a:spcBef>
                <a:spcPct val="15000"/>
              </a:spcBef>
              <a:buFont typeface="Wingdings" pitchFamily="2" charset="2"/>
              <a:buNone/>
            </a:pPr>
            <a:r>
              <a:rPr lang="en-US" altLang="zh-CN" sz="1800"/>
              <a:t>};</a:t>
            </a:r>
          </a:p>
          <a:p>
            <a:pPr>
              <a:lnSpc>
                <a:spcPct val="90000"/>
              </a:lnSpc>
              <a:spcBef>
                <a:spcPct val="15000"/>
              </a:spcBef>
              <a:buFont typeface="Wingdings" pitchFamily="2" charset="2"/>
              <a:buNone/>
            </a:pPr>
            <a:r>
              <a:rPr lang="en-US" altLang="zh-CN" sz="1800"/>
              <a:t>class B2	//</a:t>
            </a:r>
            <a:r>
              <a:rPr lang="zh-CN" altLang="en-US" sz="1800"/>
              <a:t>声明基类</a:t>
            </a:r>
            <a:r>
              <a:rPr lang="en-US" altLang="zh-CN" sz="1800"/>
              <a:t>B2</a:t>
            </a:r>
          </a:p>
          <a:p>
            <a:pPr>
              <a:lnSpc>
                <a:spcPct val="90000"/>
              </a:lnSpc>
              <a:spcBef>
                <a:spcPct val="15000"/>
              </a:spcBef>
              <a:buFont typeface="Wingdings" pitchFamily="2" charset="2"/>
              <a:buNone/>
            </a:pPr>
            <a:r>
              <a:rPr lang="en-US" altLang="zh-CN" sz="1800"/>
              <a:t>{ public:	//</a:t>
            </a:r>
            <a:r>
              <a:rPr lang="zh-CN" altLang="en-US" sz="1800"/>
              <a:t>外部接口</a:t>
            </a:r>
          </a:p>
          <a:p>
            <a:pPr>
              <a:lnSpc>
                <a:spcPct val="90000"/>
              </a:lnSpc>
              <a:spcBef>
                <a:spcPct val="15000"/>
              </a:spcBef>
              <a:buFont typeface="Wingdings" pitchFamily="2" charset="2"/>
              <a:buNone/>
            </a:pPr>
            <a:r>
              <a:rPr lang="zh-CN" altLang="en-US" sz="1800"/>
              <a:t>	</a:t>
            </a:r>
            <a:r>
              <a:rPr lang="en-US" altLang="zh-CN" sz="1800"/>
              <a:t>int nV;</a:t>
            </a:r>
          </a:p>
          <a:p>
            <a:pPr>
              <a:lnSpc>
                <a:spcPct val="90000"/>
              </a:lnSpc>
              <a:spcBef>
                <a:spcPct val="15000"/>
              </a:spcBef>
              <a:buFont typeface="Wingdings" pitchFamily="2" charset="2"/>
              <a:buNone/>
            </a:pPr>
            <a:r>
              <a:rPr lang="en-US" altLang="zh-CN" sz="1800"/>
              <a:t>	void fun(){cout&lt;&lt;"Member of B2"&lt;&lt;endl;}</a:t>
            </a:r>
          </a:p>
          <a:p>
            <a:pPr>
              <a:lnSpc>
                <a:spcPct val="90000"/>
              </a:lnSpc>
              <a:spcBef>
                <a:spcPct val="15000"/>
              </a:spcBef>
              <a:buFont typeface="Wingdings" pitchFamily="2" charset="2"/>
              <a:buNone/>
            </a:pPr>
            <a:r>
              <a:rPr lang="en-US" altLang="zh-CN" sz="1800"/>
              <a:t>};</a:t>
            </a:r>
          </a:p>
          <a:p>
            <a:pPr>
              <a:lnSpc>
                <a:spcPct val="90000"/>
              </a:lnSpc>
              <a:spcBef>
                <a:spcPct val="15000"/>
              </a:spcBef>
              <a:buFont typeface="Wingdings" pitchFamily="2" charset="2"/>
              <a:buNone/>
            </a:pPr>
            <a:r>
              <a:rPr lang="en-US" altLang="zh-CN" sz="1800"/>
              <a:t>class D1: public B1, public B2	 </a:t>
            </a:r>
          </a:p>
          <a:p>
            <a:pPr>
              <a:lnSpc>
                <a:spcPct val="90000"/>
              </a:lnSpc>
              <a:spcBef>
                <a:spcPct val="15000"/>
              </a:spcBef>
              <a:buFont typeface="Wingdings" pitchFamily="2" charset="2"/>
              <a:buNone/>
            </a:pPr>
            <a:r>
              <a:rPr lang="en-US" altLang="zh-CN" sz="1800"/>
              <a:t>{ public:</a:t>
            </a:r>
          </a:p>
          <a:p>
            <a:pPr>
              <a:lnSpc>
                <a:spcPct val="90000"/>
              </a:lnSpc>
              <a:spcBef>
                <a:spcPct val="15000"/>
              </a:spcBef>
              <a:buFont typeface="Wingdings" pitchFamily="2" charset="2"/>
              <a:buNone/>
            </a:pPr>
            <a:r>
              <a:rPr lang="en-US" altLang="zh-CN" sz="1800"/>
              <a:t>	int nV;	//</a:t>
            </a:r>
            <a:r>
              <a:rPr lang="zh-CN" altLang="en-US" sz="1800"/>
              <a:t>同名数据成员</a:t>
            </a:r>
          </a:p>
          <a:p>
            <a:pPr>
              <a:lnSpc>
                <a:spcPct val="90000"/>
              </a:lnSpc>
              <a:spcBef>
                <a:spcPct val="15000"/>
              </a:spcBef>
              <a:buFont typeface="Wingdings" pitchFamily="2" charset="2"/>
              <a:buNone/>
            </a:pPr>
            <a:r>
              <a:rPr lang="zh-CN" altLang="en-US" sz="1800"/>
              <a:t>	</a:t>
            </a:r>
            <a:r>
              <a:rPr lang="en-US" altLang="zh-CN" sz="1800"/>
              <a:t>void fun(){cout&lt;&lt;"Member of D1"&lt;&lt;endl;}	//</a:t>
            </a:r>
            <a:r>
              <a:rPr lang="zh-CN" altLang="en-US" sz="1800"/>
              <a:t>同名函数成员</a:t>
            </a:r>
          </a:p>
          <a:p>
            <a:pPr>
              <a:lnSpc>
                <a:spcPct val="90000"/>
              </a:lnSpc>
              <a:spcBef>
                <a:spcPct val="15000"/>
              </a:spcBef>
              <a:buFont typeface="Wingdings" pitchFamily="2" charset="2"/>
              <a:buNone/>
            </a:pPr>
            <a:r>
              <a:rPr lang="en-US" altLang="zh-CN" sz="1800"/>
              <a:t>};</a:t>
            </a:r>
          </a:p>
        </p:txBody>
      </p:sp>
      <p:sp>
        <p:nvSpPr>
          <p:cNvPr id="7" name="灯片编号占位符 5"/>
          <p:cNvSpPr>
            <a:spLocks noGrp="1"/>
          </p:cNvSpPr>
          <p:nvPr>
            <p:ph type="sldNum" sz="quarter" idx="12"/>
          </p:nvPr>
        </p:nvSpPr>
        <p:spPr/>
        <p:txBody>
          <a:bodyPr/>
          <a:lstStyle/>
          <a:p>
            <a:fld id="{DC786393-2229-4AC9-B918-532C1DF16DA5}" type="slidenum">
              <a:rPr lang="en-US" altLang="zh-CN"/>
              <a:pPr/>
              <a:t>48</a:t>
            </a:fld>
            <a:endParaRPr lang="en-US" altLang="zh-CN"/>
          </a:p>
        </p:txBody>
      </p:sp>
      <p:sp>
        <p:nvSpPr>
          <p:cNvPr id="95236" name="Text Box 4"/>
          <p:cNvSpPr txBox="1">
            <a:spLocks noChangeArrowheads="1"/>
          </p:cNvSpPr>
          <p:nvPr/>
        </p:nvSpPr>
        <p:spPr bwMode="auto">
          <a:xfrm>
            <a:off x="113600" y="411956"/>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CCFF"/>
                </a:solidFill>
                <a:ea typeface="隶书" pitchFamily="49" charset="-122"/>
              </a:rPr>
              <a:t>派生类成员的标识与访问</a:t>
            </a:r>
            <a:endParaRPr lang="zh-CN" altLang="en-US" dirty="0">
              <a:solidFill>
                <a:srgbClr val="99CCFF"/>
              </a:solidFill>
            </a:endParaRPr>
          </a:p>
        </p:txBody>
      </p:sp>
    </p:spTree>
    <p:extLst>
      <p:ext uri="{BB962C8B-B14F-4D97-AF65-F5344CB8AC3E}">
        <p14:creationId xmlns:p14="http://schemas.microsoft.com/office/powerpoint/2010/main" val="28587735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152400" y="400050"/>
            <a:ext cx="8991600" cy="4286250"/>
          </a:xfrm>
        </p:spPr>
        <p:txBody>
          <a:bodyPr>
            <a:normAutofit fontScale="85000" lnSpcReduction="20000"/>
          </a:bodyPr>
          <a:lstStyle/>
          <a:p>
            <a:pPr>
              <a:buFont typeface="Wingdings" pitchFamily="2" charset="2"/>
              <a:buNone/>
            </a:pPr>
            <a:r>
              <a:rPr lang="en-US" altLang="zh-CN" sz="2800"/>
              <a:t>int main()</a:t>
            </a:r>
          </a:p>
          <a:p>
            <a:pPr>
              <a:buFont typeface="Wingdings" pitchFamily="2" charset="2"/>
              <a:buNone/>
            </a:pPr>
            <a:r>
              <a:rPr lang="en-US" altLang="zh-CN" sz="2800"/>
              <a:t>{	D1 d1;</a:t>
            </a:r>
          </a:p>
          <a:p>
            <a:pPr>
              <a:buFont typeface="Wingdings" pitchFamily="2" charset="2"/>
              <a:buNone/>
            </a:pPr>
            <a:r>
              <a:rPr lang="en-US" altLang="zh-CN" sz="2800"/>
              <a:t>	d1.nV=1;  //</a:t>
            </a:r>
            <a:r>
              <a:rPr lang="zh-CN" altLang="en-US" sz="2800"/>
              <a:t>对象名</a:t>
            </a:r>
            <a:r>
              <a:rPr lang="en-US" altLang="zh-CN" sz="2800"/>
              <a:t>.</a:t>
            </a:r>
            <a:r>
              <a:rPr lang="zh-CN" altLang="en-US" sz="2800"/>
              <a:t>成员名标识</a:t>
            </a:r>
            <a:r>
              <a:rPr lang="en-US" altLang="zh-CN" sz="2800"/>
              <a:t>, </a:t>
            </a:r>
            <a:r>
              <a:rPr lang="zh-CN" altLang="en-US" sz="2800"/>
              <a:t>访问</a:t>
            </a:r>
            <a:r>
              <a:rPr lang="en-US" altLang="zh-CN" sz="2800"/>
              <a:t>D1</a:t>
            </a:r>
            <a:r>
              <a:rPr lang="zh-CN" altLang="en-US" sz="2800"/>
              <a:t>类成员</a:t>
            </a:r>
          </a:p>
          <a:p>
            <a:pPr>
              <a:buFont typeface="Wingdings" pitchFamily="2" charset="2"/>
              <a:buNone/>
            </a:pPr>
            <a:r>
              <a:rPr lang="zh-CN" altLang="en-US" sz="2800"/>
              <a:t>	</a:t>
            </a:r>
            <a:r>
              <a:rPr lang="en-US" altLang="zh-CN" sz="2800"/>
              <a:t>d1.fun();	         </a:t>
            </a:r>
          </a:p>
          <a:p>
            <a:pPr>
              <a:buFont typeface="Wingdings" pitchFamily="2" charset="2"/>
              <a:buNone/>
            </a:pPr>
            <a:r>
              <a:rPr lang="en-US" altLang="zh-CN" sz="2800"/>
              <a:t>	</a:t>
            </a:r>
          </a:p>
          <a:p>
            <a:pPr>
              <a:buFont typeface="Wingdings" pitchFamily="2" charset="2"/>
              <a:buNone/>
            </a:pPr>
            <a:r>
              <a:rPr lang="en-US" altLang="zh-CN" sz="2800"/>
              <a:t>	d1.B1::nV=2;	//</a:t>
            </a:r>
            <a:r>
              <a:rPr lang="zh-CN" altLang="en-US" sz="2800"/>
              <a:t>作用域分辨符标识</a:t>
            </a:r>
            <a:r>
              <a:rPr lang="en-US" altLang="zh-CN" sz="2800"/>
              <a:t>, </a:t>
            </a:r>
            <a:r>
              <a:rPr lang="zh-CN" altLang="en-US" sz="2800"/>
              <a:t>访问基类</a:t>
            </a:r>
            <a:r>
              <a:rPr lang="en-US" altLang="zh-CN" sz="2800"/>
              <a:t>B1</a:t>
            </a:r>
            <a:r>
              <a:rPr lang="zh-CN" altLang="en-US" sz="2800"/>
              <a:t>成员</a:t>
            </a:r>
          </a:p>
          <a:p>
            <a:pPr>
              <a:buFont typeface="Wingdings" pitchFamily="2" charset="2"/>
              <a:buNone/>
            </a:pPr>
            <a:r>
              <a:rPr lang="zh-CN" altLang="en-US" sz="2800"/>
              <a:t>	</a:t>
            </a:r>
            <a:r>
              <a:rPr lang="en-US" altLang="zh-CN" sz="2800"/>
              <a:t>d1.B1::fun();	</a:t>
            </a:r>
          </a:p>
          <a:p>
            <a:pPr>
              <a:buFont typeface="Wingdings" pitchFamily="2" charset="2"/>
              <a:buNone/>
            </a:pPr>
            <a:r>
              <a:rPr lang="en-US" altLang="zh-CN" sz="2800"/>
              <a:t>	</a:t>
            </a:r>
          </a:p>
          <a:p>
            <a:pPr>
              <a:buFont typeface="Wingdings" pitchFamily="2" charset="2"/>
              <a:buNone/>
            </a:pPr>
            <a:r>
              <a:rPr lang="en-US" altLang="zh-CN" sz="2800"/>
              <a:t>	d1.B2::nV=3;	//</a:t>
            </a:r>
            <a:r>
              <a:rPr lang="zh-CN" altLang="en-US" sz="2800"/>
              <a:t>作用域分辨符标识</a:t>
            </a:r>
            <a:r>
              <a:rPr lang="en-US" altLang="zh-CN" sz="2800"/>
              <a:t>, </a:t>
            </a:r>
            <a:r>
              <a:rPr lang="zh-CN" altLang="en-US" sz="2800"/>
              <a:t>访问基类</a:t>
            </a:r>
            <a:r>
              <a:rPr lang="en-US" altLang="zh-CN" sz="2800"/>
              <a:t>B2</a:t>
            </a:r>
            <a:r>
              <a:rPr lang="zh-CN" altLang="en-US" sz="2800"/>
              <a:t>成员</a:t>
            </a:r>
          </a:p>
          <a:p>
            <a:pPr>
              <a:buFont typeface="Wingdings" pitchFamily="2" charset="2"/>
              <a:buNone/>
            </a:pPr>
            <a:r>
              <a:rPr lang="zh-CN" altLang="en-US" sz="2800"/>
              <a:t>	</a:t>
            </a:r>
            <a:r>
              <a:rPr lang="en-US" altLang="zh-CN" sz="2800"/>
              <a:t>d1.B2::fun();	</a:t>
            </a:r>
          </a:p>
          <a:p>
            <a:pPr>
              <a:buFont typeface="Wingdings" pitchFamily="2" charset="2"/>
              <a:buNone/>
            </a:pPr>
            <a:r>
              <a:rPr lang="en-US" altLang="zh-CN" sz="2800"/>
              <a:t>}</a:t>
            </a:r>
          </a:p>
        </p:txBody>
      </p:sp>
      <p:sp>
        <p:nvSpPr>
          <p:cNvPr id="97285" name="Text Box 5"/>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FBD42586-A056-4F48-8D62-0733472945CB}" type="slidenum">
              <a:rPr lang="en-US" altLang="zh-CN" sz="1400"/>
              <a:pPr algn="r">
                <a:spcBef>
                  <a:spcPct val="50000"/>
                </a:spcBef>
              </a:pPr>
              <a:t>49</a:t>
            </a:fld>
            <a:endParaRPr lang="en-US" altLang="zh-CN" sz="1400"/>
          </a:p>
        </p:txBody>
      </p:sp>
    </p:spTree>
    <p:extLst>
      <p:ext uri="{BB962C8B-B14F-4D97-AF65-F5344CB8AC3E}">
        <p14:creationId xmlns:p14="http://schemas.microsoft.com/office/powerpoint/2010/main" val="2596920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95400" y="285750"/>
            <a:ext cx="7162800" cy="857250"/>
          </a:xfrm>
        </p:spPr>
        <p:txBody>
          <a:bodyPr/>
          <a:lstStyle/>
          <a:p>
            <a:r>
              <a:rPr lang="zh-CN" altLang="en-US"/>
              <a:t>继承与派生问题举例</a:t>
            </a:r>
          </a:p>
        </p:txBody>
      </p:sp>
      <p:graphicFrame>
        <p:nvGraphicFramePr>
          <p:cNvPr id="35843" name="Object 3"/>
          <p:cNvGraphicFramePr>
            <a:graphicFrameLocks noGrp="1" noChangeAspect="1"/>
          </p:cNvGraphicFramePr>
          <p:nvPr>
            <p:ph type="dgm" idx="1"/>
          </p:nvPr>
        </p:nvGraphicFramePr>
        <p:xfrm>
          <a:off x="2128839" y="1365648"/>
          <a:ext cx="4884737" cy="3498056"/>
        </p:xfrm>
        <a:graphic>
          <a:graphicData uri="http://schemas.openxmlformats.org/presentationml/2006/ole">
            <mc:AlternateContent xmlns:mc="http://schemas.openxmlformats.org/markup-compatibility/2006">
              <mc:Choice xmlns:v="urn:schemas-microsoft-com:vml" Requires="v">
                <p:oleObj spid="_x0000_s2077" name="MS Org Chart" r:id="rId4" imgW="4063680" imgH="3879720" progId="OrgPlusWOPX.4">
                  <p:embed followColorScheme="full"/>
                </p:oleObj>
              </mc:Choice>
              <mc:Fallback>
                <p:oleObj name="MS Org Chart" r:id="rId4" imgW="4063680" imgH="387972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839" y="1365648"/>
                        <a:ext cx="4884737" cy="3498056"/>
                      </a:xfrm>
                      <a:prstGeom prst="rect">
                        <a:avLst/>
                      </a:prstGeom>
                    </p:spPr>
                  </p:pic>
                </p:oleObj>
              </mc:Fallback>
            </mc:AlternateContent>
          </a:graphicData>
        </a:graphic>
      </p:graphicFrame>
      <p:sp>
        <p:nvSpPr>
          <p:cNvPr id="7" name="灯片编号占位符 5"/>
          <p:cNvSpPr>
            <a:spLocks noGrp="1"/>
          </p:cNvSpPr>
          <p:nvPr>
            <p:ph type="sldNum" sz="quarter" idx="12"/>
          </p:nvPr>
        </p:nvSpPr>
        <p:spPr/>
        <p:txBody>
          <a:bodyPr/>
          <a:lstStyle/>
          <a:p>
            <a:fld id="{4F098B8D-C2CB-4696-99D9-270CF5019332}" type="slidenum">
              <a:rPr lang="en-US" altLang="zh-CN"/>
              <a:pPr/>
              <a:t>5</a:t>
            </a:fld>
            <a:endParaRPr lang="en-US" altLang="zh-CN"/>
          </a:p>
        </p:txBody>
      </p:sp>
      <p:sp>
        <p:nvSpPr>
          <p:cNvPr id="35844" name="Text Box 4"/>
          <p:cNvSpPr txBox="1">
            <a:spLocks noChangeArrowheads="1"/>
          </p:cNvSpPr>
          <p:nvPr/>
        </p:nvSpPr>
        <p:spPr bwMode="auto">
          <a:xfrm>
            <a:off x="266581" y="411510"/>
            <a:ext cx="800219" cy="393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DAFB5"/>
                </a:solidFill>
                <a:ea typeface="隶书" pitchFamily="49" charset="-122"/>
              </a:rPr>
              <a:t>类的继承与派生</a:t>
            </a:r>
            <a:endParaRPr lang="zh-CN" altLang="en-US" dirty="0"/>
          </a:p>
        </p:txBody>
      </p:sp>
    </p:spTree>
    <p:extLst>
      <p:ext uri="{BB962C8B-B14F-4D97-AF65-F5344CB8AC3E}">
        <p14:creationId xmlns:p14="http://schemas.microsoft.com/office/powerpoint/2010/main" val="40298748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19200" y="228600"/>
            <a:ext cx="7239000" cy="857250"/>
          </a:xfrm>
        </p:spPr>
        <p:txBody>
          <a:bodyPr/>
          <a:lstStyle/>
          <a:p>
            <a:r>
              <a:rPr lang="zh-CN" altLang="en-US"/>
              <a:t>二义性问题</a:t>
            </a:r>
          </a:p>
        </p:txBody>
      </p:sp>
      <p:sp>
        <p:nvSpPr>
          <p:cNvPr id="31747" name="Rectangle 3"/>
          <p:cNvSpPr>
            <a:spLocks noGrp="1" noChangeArrowheads="1"/>
          </p:cNvSpPr>
          <p:nvPr>
            <p:ph idx="1"/>
          </p:nvPr>
        </p:nvSpPr>
        <p:spPr>
          <a:xfrm>
            <a:off x="1219200" y="1371600"/>
            <a:ext cx="7543800" cy="3200400"/>
          </a:xfrm>
        </p:spPr>
        <p:txBody>
          <a:bodyPr>
            <a:normAutofit fontScale="92500" lnSpcReduction="20000"/>
          </a:bodyPr>
          <a:lstStyle/>
          <a:p>
            <a:r>
              <a:rPr lang="zh-CN" altLang="en-US"/>
              <a:t>在多继承时，基类与派生类之间，或基类之间出现同名成员时，将出现访问时的二义性（不确定性）</a:t>
            </a:r>
            <a:r>
              <a:rPr lang="en-US" altLang="zh-CN"/>
              <a:t>——</a:t>
            </a:r>
            <a:r>
              <a:rPr lang="zh-CN" altLang="en-US"/>
              <a:t>采用虚函数（第</a:t>
            </a:r>
            <a:r>
              <a:rPr lang="en-US" altLang="zh-CN"/>
              <a:t>8</a:t>
            </a:r>
            <a:r>
              <a:rPr lang="zh-CN" altLang="en-US"/>
              <a:t>章）或同名隐藏规则来解决。</a:t>
            </a:r>
          </a:p>
          <a:p>
            <a:r>
              <a:rPr lang="zh-CN" altLang="en-US"/>
              <a:t>当派生类从多个基类派生，而这些基类又从同一个基类派生，则在访问此共同基类中的成员时，将产生二义性</a:t>
            </a:r>
            <a:r>
              <a:rPr lang="en-US" altLang="zh-CN"/>
              <a:t>——</a:t>
            </a:r>
            <a:r>
              <a:rPr lang="zh-CN" altLang="en-US"/>
              <a:t>采用虚基类来解决。</a:t>
            </a:r>
          </a:p>
        </p:txBody>
      </p:sp>
      <p:sp>
        <p:nvSpPr>
          <p:cNvPr id="7" name="灯片编号占位符 5"/>
          <p:cNvSpPr>
            <a:spLocks noGrp="1"/>
          </p:cNvSpPr>
          <p:nvPr>
            <p:ph type="sldNum" sz="quarter" idx="12"/>
          </p:nvPr>
        </p:nvSpPr>
        <p:spPr/>
        <p:txBody>
          <a:bodyPr/>
          <a:lstStyle/>
          <a:p>
            <a:fld id="{C2C5AA4F-F394-4366-9697-5AA47F3144F9}" type="slidenum">
              <a:rPr lang="en-US" altLang="zh-CN"/>
              <a:pPr/>
              <a:t>50</a:t>
            </a:fld>
            <a:endParaRPr lang="en-US" altLang="zh-CN"/>
          </a:p>
        </p:txBody>
      </p:sp>
      <p:sp>
        <p:nvSpPr>
          <p:cNvPr id="31748" name="Text Box 4"/>
          <p:cNvSpPr txBox="1">
            <a:spLocks noChangeArrowheads="1"/>
          </p:cNvSpPr>
          <p:nvPr/>
        </p:nvSpPr>
        <p:spPr bwMode="auto">
          <a:xfrm>
            <a:off x="406797" y="411956"/>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CCFF"/>
                </a:solidFill>
                <a:ea typeface="隶书" pitchFamily="49" charset="-122"/>
              </a:rPr>
              <a:t>派生类成员的标识与访问</a:t>
            </a:r>
            <a:endParaRPr lang="zh-CN" altLang="en-US" dirty="0">
              <a:solidFill>
                <a:srgbClr val="99CCFF"/>
              </a:solidFill>
            </a:endParaRPr>
          </a:p>
        </p:txBody>
      </p:sp>
    </p:spTree>
    <p:extLst>
      <p:ext uri="{BB962C8B-B14F-4D97-AF65-F5344CB8AC3E}">
        <p14:creationId xmlns:p14="http://schemas.microsoft.com/office/powerpoint/2010/main" val="11529263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43000" y="114300"/>
            <a:ext cx="7315200" cy="857250"/>
          </a:xfrm>
        </p:spPr>
        <p:txBody>
          <a:bodyPr/>
          <a:lstStyle/>
          <a:p>
            <a:r>
              <a:rPr lang="zh-CN" altLang="en-US"/>
              <a:t>二义性问题举例（一）</a:t>
            </a:r>
          </a:p>
        </p:txBody>
      </p:sp>
      <p:sp>
        <p:nvSpPr>
          <p:cNvPr id="49155" name="Rectangle 3"/>
          <p:cNvSpPr>
            <a:spLocks noGrp="1" noChangeArrowheads="1"/>
          </p:cNvSpPr>
          <p:nvPr>
            <p:ph sz="half" idx="1"/>
          </p:nvPr>
        </p:nvSpPr>
        <p:spPr>
          <a:xfrm>
            <a:off x="1143000" y="1314450"/>
            <a:ext cx="3352800" cy="3486150"/>
          </a:xfrm>
        </p:spPr>
        <p:txBody>
          <a:bodyPr>
            <a:normAutofit fontScale="92500" lnSpcReduction="20000"/>
          </a:bodyPr>
          <a:lstStyle/>
          <a:p>
            <a:pPr>
              <a:lnSpc>
                <a:spcPct val="90000"/>
              </a:lnSpc>
              <a:buFont typeface="Wingdings" pitchFamily="2" charset="2"/>
              <a:buNone/>
            </a:pPr>
            <a:r>
              <a:rPr lang="en-US" altLang="zh-CN" sz="2400" dirty="0"/>
              <a:t>class A</a:t>
            </a:r>
          </a:p>
          <a:p>
            <a:pPr>
              <a:lnSpc>
                <a:spcPct val="90000"/>
              </a:lnSpc>
              <a:buFont typeface="Wingdings" pitchFamily="2" charset="2"/>
              <a:buNone/>
            </a:pPr>
            <a:r>
              <a:rPr lang="en-US" altLang="zh-CN" sz="2400" dirty="0"/>
              <a:t>{</a:t>
            </a:r>
          </a:p>
          <a:p>
            <a:pPr>
              <a:lnSpc>
                <a:spcPct val="90000"/>
              </a:lnSpc>
              <a:buFont typeface="Wingdings" pitchFamily="2" charset="2"/>
              <a:buNone/>
            </a:pPr>
            <a:r>
              <a:rPr lang="en-US" altLang="zh-CN" sz="2400" dirty="0"/>
              <a:t>    public:</a:t>
            </a:r>
          </a:p>
          <a:p>
            <a:pPr>
              <a:lnSpc>
                <a:spcPct val="90000"/>
              </a:lnSpc>
              <a:buFont typeface="Wingdings" pitchFamily="2" charset="2"/>
              <a:buNone/>
            </a:pPr>
            <a:r>
              <a:rPr lang="en-US" altLang="zh-CN" sz="2400" dirty="0"/>
              <a:t>        void  f();</a:t>
            </a:r>
          </a:p>
          <a:p>
            <a:pPr>
              <a:lnSpc>
                <a:spcPct val="90000"/>
              </a:lnSpc>
              <a:buFont typeface="Wingdings" pitchFamily="2" charset="2"/>
              <a:buNone/>
            </a:pPr>
            <a:r>
              <a:rPr lang="en-US" altLang="zh-CN" sz="2400" dirty="0"/>
              <a:t>};</a:t>
            </a:r>
          </a:p>
          <a:p>
            <a:pPr>
              <a:lnSpc>
                <a:spcPct val="90000"/>
              </a:lnSpc>
              <a:buFont typeface="Wingdings" pitchFamily="2" charset="2"/>
              <a:buNone/>
            </a:pPr>
            <a:r>
              <a:rPr lang="en-US" altLang="zh-CN" sz="2400" dirty="0"/>
              <a:t>class B</a:t>
            </a:r>
          </a:p>
          <a:p>
            <a:pPr>
              <a:lnSpc>
                <a:spcPct val="90000"/>
              </a:lnSpc>
              <a:buFont typeface="Wingdings" pitchFamily="2" charset="2"/>
              <a:buNone/>
            </a:pPr>
            <a:r>
              <a:rPr lang="en-US" altLang="zh-CN" sz="2400" dirty="0"/>
              <a:t>{</a:t>
            </a:r>
          </a:p>
          <a:p>
            <a:pPr>
              <a:lnSpc>
                <a:spcPct val="90000"/>
              </a:lnSpc>
              <a:buFont typeface="Wingdings" pitchFamily="2" charset="2"/>
              <a:buNone/>
            </a:pPr>
            <a:r>
              <a:rPr lang="en-US" altLang="zh-CN" sz="2400" dirty="0"/>
              <a:t>    public:</a:t>
            </a:r>
          </a:p>
          <a:p>
            <a:pPr>
              <a:lnSpc>
                <a:spcPct val="90000"/>
              </a:lnSpc>
              <a:buFont typeface="Wingdings" pitchFamily="2" charset="2"/>
              <a:buNone/>
            </a:pPr>
            <a:r>
              <a:rPr lang="en-US" altLang="zh-CN" sz="2400" dirty="0"/>
              <a:t>        void f();</a:t>
            </a:r>
          </a:p>
          <a:p>
            <a:pPr>
              <a:lnSpc>
                <a:spcPct val="90000"/>
              </a:lnSpc>
              <a:buFont typeface="Wingdings" pitchFamily="2" charset="2"/>
              <a:buNone/>
            </a:pPr>
            <a:r>
              <a:rPr lang="en-US" altLang="zh-CN" sz="2400" dirty="0"/>
              <a:t>        void g</a:t>
            </a:r>
            <a:r>
              <a:rPr lang="en-US" altLang="zh-CN" sz="2400" dirty="0" smtClean="0"/>
              <a:t>()</a:t>
            </a:r>
            <a:r>
              <a:rPr lang="en-US" altLang="zh-CN" sz="2400" dirty="0"/>
              <a:t>;</a:t>
            </a:r>
            <a:endParaRPr lang="en-US" altLang="zh-CN" sz="2400" dirty="0"/>
          </a:p>
          <a:p>
            <a:pPr>
              <a:lnSpc>
                <a:spcPct val="90000"/>
              </a:lnSpc>
              <a:buFont typeface="Wingdings" pitchFamily="2" charset="2"/>
              <a:buNone/>
            </a:pPr>
            <a:r>
              <a:rPr lang="en-US" altLang="zh-CN" sz="2400" dirty="0"/>
              <a:t>};</a:t>
            </a:r>
          </a:p>
        </p:txBody>
      </p:sp>
      <p:sp>
        <p:nvSpPr>
          <p:cNvPr id="49156" name="Rectangle 4"/>
          <p:cNvSpPr>
            <a:spLocks noGrp="1" noChangeArrowheads="1"/>
          </p:cNvSpPr>
          <p:nvPr>
            <p:ph sz="half" idx="2"/>
          </p:nvPr>
        </p:nvSpPr>
        <p:spPr>
          <a:xfrm>
            <a:off x="4343400" y="1257300"/>
            <a:ext cx="4800600" cy="3543300"/>
          </a:xfrm>
        </p:spPr>
        <p:txBody>
          <a:bodyPr>
            <a:normAutofit fontScale="92500" lnSpcReduction="20000"/>
          </a:bodyPr>
          <a:lstStyle/>
          <a:p>
            <a:pPr marL="0" indent="0">
              <a:lnSpc>
                <a:spcPct val="110000"/>
              </a:lnSpc>
              <a:buFont typeface="Wingdings" pitchFamily="2" charset="2"/>
              <a:buNone/>
            </a:pPr>
            <a:r>
              <a:rPr lang="en-US" altLang="zh-CN" sz="2400" dirty="0"/>
              <a:t>class C: public A, </a:t>
            </a:r>
            <a:r>
              <a:rPr lang="en-US" altLang="zh-CN" sz="2400" dirty="0" err="1"/>
              <a:t>piblic</a:t>
            </a:r>
            <a:r>
              <a:rPr lang="en-US" altLang="zh-CN" sz="2400" dirty="0"/>
              <a:t> B</a:t>
            </a:r>
          </a:p>
          <a:p>
            <a:pPr marL="0" indent="0">
              <a:lnSpc>
                <a:spcPct val="110000"/>
              </a:lnSpc>
              <a:buFont typeface="Wingdings" pitchFamily="2" charset="2"/>
              <a:buNone/>
            </a:pPr>
            <a:r>
              <a:rPr lang="en-US" altLang="zh-CN" sz="2400" dirty="0"/>
              <a:t>{         public:</a:t>
            </a:r>
          </a:p>
          <a:p>
            <a:pPr marL="0" indent="0">
              <a:lnSpc>
                <a:spcPct val="110000"/>
              </a:lnSpc>
              <a:buFont typeface="Wingdings" pitchFamily="2" charset="2"/>
              <a:buNone/>
            </a:pPr>
            <a:r>
              <a:rPr lang="en-US" altLang="zh-CN" sz="2400" dirty="0"/>
              <a:t>           void g();</a:t>
            </a:r>
          </a:p>
          <a:p>
            <a:pPr marL="0" indent="0">
              <a:lnSpc>
                <a:spcPct val="110000"/>
              </a:lnSpc>
              <a:buFont typeface="Wingdings" pitchFamily="2" charset="2"/>
              <a:buNone/>
            </a:pPr>
            <a:r>
              <a:rPr lang="en-US" altLang="zh-CN" sz="2400" dirty="0"/>
              <a:t>           void h();</a:t>
            </a:r>
          </a:p>
          <a:p>
            <a:pPr marL="0" indent="0">
              <a:lnSpc>
                <a:spcPct val="110000"/>
              </a:lnSpc>
              <a:buFont typeface="Wingdings" pitchFamily="2" charset="2"/>
              <a:buNone/>
            </a:pPr>
            <a:r>
              <a:rPr lang="en-US" altLang="zh-CN" sz="2400" dirty="0"/>
              <a:t>};</a:t>
            </a:r>
          </a:p>
          <a:p>
            <a:pPr marL="0" indent="0">
              <a:lnSpc>
                <a:spcPct val="110000"/>
              </a:lnSpc>
              <a:buFont typeface="Wingdings" pitchFamily="2" charset="2"/>
              <a:buNone/>
            </a:pPr>
            <a:r>
              <a:rPr lang="zh-CN" altLang="en-US" sz="2400" dirty="0"/>
              <a:t>如果声明：</a:t>
            </a:r>
            <a:r>
              <a:rPr lang="en-US" altLang="zh-CN" sz="2400" dirty="0"/>
              <a:t>C  c1;</a:t>
            </a:r>
          </a:p>
          <a:p>
            <a:pPr marL="0" indent="0">
              <a:lnSpc>
                <a:spcPct val="110000"/>
              </a:lnSpc>
              <a:buFont typeface="Wingdings" pitchFamily="2" charset="2"/>
              <a:buNone/>
            </a:pPr>
            <a:r>
              <a:rPr lang="zh-CN" altLang="en-US" sz="2400" dirty="0"/>
              <a:t>则  </a:t>
            </a:r>
            <a:r>
              <a:rPr lang="en-US" altLang="zh-CN" sz="2400" dirty="0"/>
              <a:t>c1.f();  </a:t>
            </a:r>
            <a:r>
              <a:rPr lang="zh-CN" altLang="en-US" sz="2400" dirty="0"/>
              <a:t>具有二义性</a:t>
            </a:r>
          </a:p>
          <a:p>
            <a:pPr marL="0" indent="0">
              <a:lnSpc>
                <a:spcPct val="110000"/>
              </a:lnSpc>
              <a:buFont typeface="Wingdings" pitchFamily="2" charset="2"/>
              <a:buNone/>
            </a:pPr>
            <a:r>
              <a:rPr lang="zh-CN" altLang="en-US" sz="2400" dirty="0"/>
              <a:t>而  </a:t>
            </a:r>
            <a:r>
              <a:rPr lang="en-US" altLang="zh-CN" sz="2400" dirty="0"/>
              <a:t>c1.g();  </a:t>
            </a:r>
            <a:r>
              <a:rPr lang="zh-CN" altLang="en-US" sz="2400" dirty="0"/>
              <a:t>无二义性（同名覆盖）</a:t>
            </a:r>
          </a:p>
        </p:txBody>
      </p:sp>
      <p:sp>
        <p:nvSpPr>
          <p:cNvPr id="9" name="灯片编号占位符 6"/>
          <p:cNvSpPr>
            <a:spLocks noGrp="1"/>
          </p:cNvSpPr>
          <p:nvPr>
            <p:ph type="sldNum" sz="quarter" idx="12"/>
          </p:nvPr>
        </p:nvSpPr>
        <p:spPr/>
        <p:txBody>
          <a:bodyPr/>
          <a:lstStyle/>
          <a:p>
            <a:fld id="{C41499B3-A628-4730-8627-08750A8AC9AD}" type="slidenum">
              <a:rPr lang="en-US" altLang="zh-CN"/>
              <a:pPr/>
              <a:t>51</a:t>
            </a:fld>
            <a:endParaRPr lang="en-US" altLang="zh-CN"/>
          </a:p>
        </p:txBody>
      </p:sp>
      <p:sp>
        <p:nvSpPr>
          <p:cNvPr id="49157" name="Line 5"/>
          <p:cNvSpPr>
            <a:spLocks noChangeShapeType="1"/>
          </p:cNvSpPr>
          <p:nvPr/>
        </p:nvSpPr>
        <p:spPr bwMode="auto">
          <a:xfrm>
            <a:off x="4191000" y="1257300"/>
            <a:ext cx="0" cy="3657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8" name="Text Box 6"/>
          <p:cNvSpPr txBox="1">
            <a:spLocks noChangeArrowheads="1"/>
          </p:cNvSpPr>
          <p:nvPr/>
        </p:nvSpPr>
        <p:spPr bwMode="auto">
          <a:xfrm>
            <a:off x="406797" y="411956"/>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CCFF"/>
                </a:solidFill>
                <a:ea typeface="隶书" pitchFamily="49" charset="-122"/>
              </a:rPr>
              <a:t>派生类成员的标识与访问</a:t>
            </a:r>
            <a:endParaRPr lang="zh-CN" altLang="en-US" dirty="0">
              <a:solidFill>
                <a:srgbClr val="99CCFF"/>
              </a:solidFill>
            </a:endParaRPr>
          </a:p>
        </p:txBody>
      </p:sp>
    </p:spTree>
    <p:extLst>
      <p:ext uri="{BB962C8B-B14F-4D97-AF65-F5344CB8AC3E}">
        <p14:creationId xmlns:p14="http://schemas.microsoft.com/office/powerpoint/2010/main" val="422264558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p:txBody>
          <a:bodyPr/>
          <a:lstStyle/>
          <a:p>
            <a:r>
              <a:rPr lang="zh-CN" altLang="en-US"/>
              <a:t>二义性的解决方法</a:t>
            </a:r>
          </a:p>
        </p:txBody>
      </p:sp>
      <p:sp>
        <p:nvSpPr>
          <p:cNvPr id="71685" name="Rectangle 5"/>
          <p:cNvSpPr>
            <a:spLocks noGrp="1" noChangeArrowheads="1"/>
          </p:cNvSpPr>
          <p:nvPr>
            <p:ph idx="1"/>
          </p:nvPr>
        </p:nvSpPr>
        <p:spPr/>
        <p:txBody>
          <a:bodyPr/>
          <a:lstStyle/>
          <a:p>
            <a:pPr>
              <a:lnSpc>
                <a:spcPct val="120000"/>
              </a:lnSpc>
            </a:pPr>
            <a:r>
              <a:rPr lang="zh-CN" altLang="en-US"/>
              <a:t>解决方法一：用类名来限定</a:t>
            </a:r>
            <a:br>
              <a:rPr lang="zh-CN" altLang="en-US"/>
            </a:br>
            <a:r>
              <a:rPr lang="en-US" altLang="zh-CN"/>
              <a:t>c1.A::f()    </a:t>
            </a:r>
            <a:r>
              <a:rPr lang="zh-CN" altLang="en-US"/>
              <a:t>或    </a:t>
            </a:r>
            <a:r>
              <a:rPr lang="en-US" altLang="zh-CN"/>
              <a:t>c1.B::f()</a:t>
            </a:r>
          </a:p>
          <a:p>
            <a:pPr>
              <a:lnSpc>
                <a:spcPct val="120000"/>
              </a:lnSpc>
            </a:pPr>
            <a:r>
              <a:rPr lang="zh-CN" altLang="en-US"/>
              <a:t>解决方法二：同名覆盖</a:t>
            </a:r>
            <a:br>
              <a:rPr lang="zh-CN" altLang="en-US"/>
            </a:br>
            <a:r>
              <a:rPr lang="zh-CN" altLang="en-US"/>
              <a:t>在</a:t>
            </a:r>
            <a:r>
              <a:rPr lang="en-US" altLang="zh-CN"/>
              <a:t>C </a:t>
            </a:r>
            <a:r>
              <a:rPr lang="zh-CN" altLang="en-US"/>
              <a:t>中声明一个同名成员函数</a:t>
            </a:r>
            <a:r>
              <a:rPr lang="en-US" altLang="zh-CN"/>
              <a:t>f()</a:t>
            </a:r>
            <a:r>
              <a:rPr lang="zh-CN" altLang="en-US"/>
              <a:t>，</a:t>
            </a:r>
            <a:r>
              <a:rPr lang="en-US" altLang="zh-CN"/>
              <a:t>f()</a:t>
            </a:r>
            <a:r>
              <a:rPr lang="zh-CN" altLang="zh-CN"/>
              <a:t>再根据需要调用  </a:t>
            </a:r>
            <a:r>
              <a:rPr lang="en-US" altLang="zh-CN"/>
              <a:t>A::f()    </a:t>
            </a:r>
            <a:r>
              <a:rPr lang="zh-CN" altLang="en-US"/>
              <a:t>或    </a:t>
            </a:r>
            <a:r>
              <a:rPr lang="en-US" altLang="zh-CN"/>
              <a:t>B::f()</a:t>
            </a:r>
          </a:p>
        </p:txBody>
      </p:sp>
      <p:sp>
        <p:nvSpPr>
          <p:cNvPr id="7" name="灯片编号占位符 5"/>
          <p:cNvSpPr>
            <a:spLocks noGrp="1"/>
          </p:cNvSpPr>
          <p:nvPr>
            <p:ph type="sldNum" sz="quarter" idx="12"/>
          </p:nvPr>
        </p:nvSpPr>
        <p:spPr/>
        <p:txBody>
          <a:bodyPr/>
          <a:lstStyle/>
          <a:p>
            <a:fld id="{58223AD0-A54A-46F8-81CC-C23F1AF1247F}" type="slidenum">
              <a:rPr lang="en-US" altLang="zh-CN"/>
              <a:pPr/>
              <a:t>52</a:t>
            </a:fld>
            <a:endParaRPr lang="en-US" altLang="zh-CN"/>
          </a:p>
        </p:txBody>
      </p:sp>
      <p:sp>
        <p:nvSpPr>
          <p:cNvPr id="71686" name="Text Box 6"/>
          <p:cNvSpPr txBox="1">
            <a:spLocks noChangeArrowheads="1"/>
          </p:cNvSpPr>
          <p:nvPr/>
        </p:nvSpPr>
        <p:spPr bwMode="auto">
          <a:xfrm>
            <a:off x="35496" y="483518"/>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CCFF"/>
                </a:solidFill>
                <a:ea typeface="隶书" pitchFamily="49" charset="-122"/>
              </a:rPr>
              <a:t>派生类成员的标识与访问</a:t>
            </a:r>
            <a:endParaRPr lang="zh-CN" altLang="en-US" dirty="0">
              <a:solidFill>
                <a:srgbClr val="99CCFF"/>
              </a:solidFill>
            </a:endParaRPr>
          </a:p>
        </p:txBody>
      </p:sp>
    </p:spTree>
    <p:extLst>
      <p:ext uri="{BB962C8B-B14F-4D97-AF65-F5344CB8AC3E}">
        <p14:creationId xmlns:p14="http://schemas.microsoft.com/office/powerpoint/2010/main" val="12380744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6800" y="114300"/>
            <a:ext cx="7391400" cy="857250"/>
          </a:xfrm>
        </p:spPr>
        <p:txBody>
          <a:bodyPr/>
          <a:lstStyle/>
          <a:p>
            <a:r>
              <a:rPr lang="zh-CN" altLang="en-US"/>
              <a:t>二义性问题举例（二）</a:t>
            </a:r>
          </a:p>
        </p:txBody>
      </p:sp>
      <p:sp>
        <p:nvSpPr>
          <p:cNvPr id="48131" name="Rectangle 3"/>
          <p:cNvSpPr>
            <a:spLocks noGrp="1" noChangeArrowheads="1"/>
          </p:cNvSpPr>
          <p:nvPr>
            <p:ph sz="half" idx="1"/>
          </p:nvPr>
        </p:nvSpPr>
        <p:spPr>
          <a:xfrm>
            <a:off x="1143000" y="1257300"/>
            <a:ext cx="3352800" cy="3714750"/>
          </a:xfrm>
        </p:spPr>
        <p:txBody>
          <a:bodyPr>
            <a:normAutofit fontScale="92500" lnSpcReduction="20000"/>
          </a:bodyPr>
          <a:lstStyle/>
          <a:p>
            <a:pPr>
              <a:lnSpc>
                <a:spcPct val="70000"/>
              </a:lnSpc>
              <a:buFont typeface="Wingdings" pitchFamily="2" charset="2"/>
              <a:buNone/>
            </a:pPr>
            <a:r>
              <a:rPr lang="en-US" altLang="zh-CN" sz="2400"/>
              <a:t>class B</a:t>
            </a:r>
          </a:p>
          <a:p>
            <a:pPr>
              <a:lnSpc>
                <a:spcPct val="70000"/>
              </a:lnSpc>
              <a:buFont typeface="Wingdings" pitchFamily="2" charset="2"/>
              <a:buNone/>
            </a:pPr>
            <a:r>
              <a:rPr lang="en-US" altLang="zh-CN" sz="2400"/>
              <a:t>{         public:</a:t>
            </a:r>
          </a:p>
          <a:p>
            <a:pPr>
              <a:lnSpc>
                <a:spcPct val="70000"/>
              </a:lnSpc>
              <a:buFont typeface="Wingdings" pitchFamily="2" charset="2"/>
              <a:buNone/>
            </a:pPr>
            <a:r>
              <a:rPr lang="en-US" altLang="zh-CN" sz="2400"/>
              <a:t>            int b;</a:t>
            </a:r>
          </a:p>
          <a:p>
            <a:pPr>
              <a:lnSpc>
                <a:spcPct val="70000"/>
              </a:lnSpc>
              <a:buFont typeface="Wingdings" pitchFamily="2" charset="2"/>
              <a:buNone/>
            </a:pPr>
            <a:r>
              <a:rPr lang="en-US" altLang="zh-CN" sz="2400"/>
              <a:t>}</a:t>
            </a:r>
          </a:p>
          <a:p>
            <a:pPr>
              <a:lnSpc>
                <a:spcPct val="70000"/>
              </a:lnSpc>
              <a:buFont typeface="Wingdings" pitchFamily="2" charset="2"/>
              <a:buNone/>
            </a:pPr>
            <a:r>
              <a:rPr lang="en-US" altLang="zh-CN" sz="2400"/>
              <a:t>class B1 : public B</a:t>
            </a:r>
          </a:p>
          <a:p>
            <a:pPr>
              <a:lnSpc>
                <a:spcPct val="70000"/>
              </a:lnSpc>
              <a:buFont typeface="Wingdings" pitchFamily="2" charset="2"/>
              <a:buNone/>
            </a:pPr>
            <a:r>
              <a:rPr lang="en-US" altLang="zh-CN" sz="2400"/>
              <a:t>{</a:t>
            </a:r>
          </a:p>
          <a:p>
            <a:pPr>
              <a:lnSpc>
                <a:spcPct val="70000"/>
              </a:lnSpc>
              <a:buFont typeface="Wingdings" pitchFamily="2" charset="2"/>
              <a:buNone/>
            </a:pPr>
            <a:r>
              <a:rPr lang="en-US" altLang="zh-CN" sz="2400"/>
              <a:t>       private:</a:t>
            </a:r>
          </a:p>
          <a:p>
            <a:pPr>
              <a:lnSpc>
                <a:spcPct val="70000"/>
              </a:lnSpc>
              <a:buFont typeface="Wingdings" pitchFamily="2" charset="2"/>
              <a:buNone/>
            </a:pPr>
            <a:r>
              <a:rPr lang="en-US" altLang="zh-CN" sz="2400"/>
              <a:t>            int b1;</a:t>
            </a:r>
          </a:p>
          <a:p>
            <a:pPr>
              <a:lnSpc>
                <a:spcPct val="70000"/>
              </a:lnSpc>
              <a:buFont typeface="Wingdings" pitchFamily="2" charset="2"/>
              <a:buNone/>
            </a:pPr>
            <a:r>
              <a:rPr lang="en-US" altLang="zh-CN" sz="2400"/>
              <a:t>}</a:t>
            </a:r>
          </a:p>
          <a:p>
            <a:pPr>
              <a:lnSpc>
                <a:spcPct val="70000"/>
              </a:lnSpc>
              <a:buFont typeface="Wingdings" pitchFamily="2" charset="2"/>
              <a:buNone/>
            </a:pPr>
            <a:r>
              <a:rPr lang="en-US" altLang="zh-CN" sz="2400"/>
              <a:t>class B2 : public B</a:t>
            </a:r>
          </a:p>
          <a:p>
            <a:pPr>
              <a:lnSpc>
                <a:spcPct val="70000"/>
              </a:lnSpc>
              <a:buFont typeface="Wingdings" pitchFamily="2" charset="2"/>
              <a:buNone/>
            </a:pPr>
            <a:r>
              <a:rPr lang="en-US" altLang="zh-CN" sz="2400"/>
              <a:t>{</a:t>
            </a:r>
          </a:p>
          <a:p>
            <a:pPr>
              <a:lnSpc>
                <a:spcPct val="70000"/>
              </a:lnSpc>
              <a:buFont typeface="Wingdings" pitchFamily="2" charset="2"/>
              <a:buNone/>
            </a:pPr>
            <a:r>
              <a:rPr lang="en-US" altLang="zh-CN" sz="2400"/>
              <a:t>       private:</a:t>
            </a:r>
          </a:p>
          <a:p>
            <a:pPr>
              <a:lnSpc>
                <a:spcPct val="70000"/>
              </a:lnSpc>
              <a:buFont typeface="Wingdings" pitchFamily="2" charset="2"/>
              <a:buNone/>
            </a:pPr>
            <a:r>
              <a:rPr lang="en-US" altLang="zh-CN" sz="2400"/>
              <a:t>            int b2;</a:t>
            </a:r>
          </a:p>
          <a:p>
            <a:pPr>
              <a:lnSpc>
                <a:spcPct val="70000"/>
              </a:lnSpc>
              <a:buFont typeface="Wingdings" pitchFamily="2" charset="2"/>
              <a:buNone/>
            </a:pPr>
            <a:r>
              <a:rPr lang="en-US" altLang="zh-CN" sz="2400"/>
              <a:t>};</a:t>
            </a:r>
          </a:p>
        </p:txBody>
      </p:sp>
      <p:sp>
        <p:nvSpPr>
          <p:cNvPr id="48132" name="Rectangle 4"/>
          <p:cNvSpPr>
            <a:spLocks noGrp="1" noChangeArrowheads="1"/>
          </p:cNvSpPr>
          <p:nvPr>
            <p:ph sz="half" idx="2"/>
          </p:nvPr>
        </p:nvSpPr>
        <p:spPr>
          <a:xfrm>
            <a:off x="4648200" y="1371600"/>
            <a:ext cx="4495800" cy="3200400"/>
          </a:xfrm>
        </p:spPr>
        <p:txBody>
          <a:bodyPr>
            <a:normAutofit fontScale="92500" lnSpcReduction="20000"/>
          </a:bodyPr>
          <a:lstStyle/>
          <a:p>
            <a:pPr>
              <a:lnSpc>
                <a:spcPct val="90000"/>
              </a:lnSpc>
              <a:buFont typeface="Wingdings" pitchFamily="2" charset="2"/>
              <a:buNone/>
            </a:pPr>
            <a:r>
              <a:rPr lang="en-US" altLang="zh-CN" sz="2400"/>
              <a:t>class C : public B1,public B2</a:t>
            </a:r>
          </a:p>
          <a:p>
            <a:pPr>
              <a:lnSpc>
                <a:spcPct val="90000"/>
              </a:lnSpc>
              <a:buFont typeface="Wingdings" pitchFamily="2" charset="2"/>
              <a:buNone/>
            </a:pPr>
            <a:r>
              <a:rPr lang="en-US" altLang="zh-CN" sz="2400"/>
              <a:t>{</a:t>
            </a:r>
          </a:p>
          <a:p>
            <a:pPr>
              <a:lnSpc>
                <a:spcPct val="90000"/>
              </a:lnSpc>
              <a:buFont typeface="Wingdings" pitchFamily="2" charset="2"/>
              <a:buNone/>
            </a:pPr>
            <a:r>
              <a:rPr lang="en-US" altLang="zh-CN" sz="2400"/>
              <a:t>       public:</a:t>
            </a:r>
          </a:p>
          <a:p>
            <a:pPr>
              <a:lnSpc>
                <a:spcPct val="90000"/>
              </a:lnSpc>
              <a:buFont typeface="Wingdings" pitchFamily="2" charset="2"/>
              <a:buNone/>
            </a:pPr>
            <a:r>
              <a:rPr lang="en-US" altLang="zh-CN" sz="2400"/>
              <a:t>           int f();</a:t>
            </a:r>
          </a:p>
          <a:p>
            <a:pPr>
              <a:lnSpc>
                <a:spcPct val="90000"/>
              </a:lnSpc>
              <a:buFont typeface="Wingdings" pitchFamily="2" charset="2"/>
              <a:buNone/>
            </a:pPr>
            <a:r>
              <a:rPr lang="en-US" altLang="zh-CN" sz="2400"/>
              <a:t>       private:</a:t>
            </a:r>
          </a:p>
          <a:p>
            <a:pPr>
              <a:lnSpc>
                <a:spcPct val="90000"/>
              </a:lnSpc>
              <a:buFont typeface="Wingdings" pitchFamily="2" charset="2"/>
              <a:buNone/>
            </a:pPr>
            <a:r>
              <a:rPr lang="en-US" altLang="zh-CN" sz="2400"/>
              <a:t>           int d;</a:t>
            </a:r>
          </a:p>
          <a:p>
            <a:pPr>
              <a:lnSpc>
                <a:spcPct val="90000"/>
              </a:lnSpc>
              <a:buFont typeface="Wingdings" pitchFamily="2" charset="2"/>
              <a:buNone/>
            </a:pPr>
            <a:r>
              <a:rPr lang="en-US" altLang="zh-CN" sz="2400"/>
              <a:t>}</a:t>
            </a:r>
          </a:p>
          <a:p>
            <a:pPr>
              <a:lnSpc>
                <a:spcPct val="90000"/>
              </a:lnSpc>
              <a:buFont typeface="Wingdings" pitchFamily="2" charset="2"/>
              <a:buNone/>
            </a:pPr>
            <a:endParaRPr lang="en-US" altLang="zh-CN" sz="2400"/>
          </a:p>
        </p:txBody>
      </p:sp>
      <p:sp>
        <p:nvSpPr>
          <p:cNvPr id="9" name="灯片编号占位符 6"/>
          <p:cNvSpPr>
            <a:spLocks noGrp="1"/>
          </p:cNvSpPr>
          <p:nvPr>
            <p:ph type="sldNum" sz="quarter" idx="12"/>
          </p:nvPr>
        </p:nvSpPr>
        <p:spPr/>
        <p:txBody>
          <a:bodyPr/>
          <a:lstStyle/>
          <a:p>
            <a:fld id="{9BBF402E-7306-4CC4-81EE-1D0861CD14A1}" type="slidenum">
              <a:rPr lang="en-US" altLang="zh-CN"/>
              <a:pPr/>
              <a:t>53</a:t>
            </a:fld>
            <a:endParaRPr lang="en-US" altLang="zh-CN"/>
          </a:p>
        </p:txBody>
      </p:sp>
      <p:sp>
        <p:nvSpPr>
          <p:cNvPr id="48133" name="Line 5"/>
          <p:cNvSpPr>
            <a:spLocks noChangeShapeType="1"/>
          </p:cNvSpPr>
          <p:nvPr/>
        </p:nvSpPr>
        <p:spPr bwMode="auto">
          <a:xfrm>
            <a:off x="4495800" y="1257300"/>
            <a:ext cx="0" cy="3486150"/>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 name="Text Box 6"/>
          <p:cNvSpPr txBox="1">
            <a:spLocks noChangeArrowheads="1"/>
          </p:cNvSpPr>
          <p:nvPr/>
        </p:nvSpPr>
        <p:spPr bwMode="auto">
          <a:xfrm>
            <a:off x="406797" y="411956"/>
            <a:ext cx="61555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dirty="0">
                <a:solidFill>
                  <a:srgbClr val="99CCFF"/>
                </a:solidFill>
                <a:ea typeface="隶书" pitchFamily="49" charset="-122"/>
              </a:rPr>
              <a:t>派生类成员的标识与访问</a:t>
            </a:r>
            <a:endParaRPr lang="zh-CN" altLang="en-US" dirty="0">
              <a:solidFill>
                <a:srgbClr val="99CCFF"/>
              </a:solidFill>
            </a:endParaRPr>
          </a:p>
        </p:txBody>
      </p:sp>
    </p:spTree>
    <p:extLst>
      <p:ext uri="{BB962C8B-B14F-4D97-AF65-F5344CB8AC3E}">
        <p14:creationId xmlns:p14="http://schemas.microsoft.com/office/powerpoint/2010/main" val="23883452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685800" y="228600"/>
            <a:ext cx="7772400" cy="628650"/>
          </a:xfrm>
        </p:spPr>
        <p:txBody>
          <a:bodyPr/>
          <a:lstStyle/>
          <a:p>
            <a:pPr>
              <a:buFont typeface="Wingdings" pitchFamily="2" charset="2"/>
              <a:buNone/>
            </a:pPr>
            <a:r>
              <a:rPr lang="zh-CN" altLang="en-US"/>
              <a:t>派生类</a:t>
            </a:r>
            <a:r>
              <a:rPr lang="en-US" altLang="zh-CN"/>
              <a:t>C</a:t>
            </a:r>
            <a:r>
              <a:rPr lang="zh-CN" altLang="en-US"/>
              <a:t>的对象的存储结构示意图：</a:t>
            </a:r>
          </a:p>
        </p:txBody>
      </p:sp>
      <p:grpSp>
        <p:nvGrpSpPr>
          <p:cNvPr id="53279" name="Group 31"/>
          <p:cNvGrpSpPr>
            <a:grpSpLocks/>
          </p:cNvGrpSpPr>
          <p:nvPr/>
        </p:nvGrpSpPr>
        <p:grpSpPr bwMode="auto">
          <a:xfrm>
            <a:off x="1600200" y="857250"/>
            <a:ext cx="6629400" cy="2514600"/>
            <a:chOff x="1008" y="1440"/>
            <a:chExt cx="4176" cy="2112"/>
          </a:xfrm>
        </p:grpSpPr>
        <p:sp>
          <p:nvSpPr>
            <p:cNvPr id="53253" name="Freeform 5"/>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Lst>
              <a:ahLst/>
              <a:cxnLst>
                <a:cxn ang="0">
                  <a:pos x="T0" y="T1"/>
                </a:cxn>
                <a:cxn ang="0">
                  <a:pos x="T2" y="T3"/>
                </a:cxn>
                <a:cxn ang="0">
                  <a:pos x="T4" y="T5"/>
                </a:cxn>
                <a:cxn ang="0">
                  <a:pos x="T6" y="T7"/>
                </a:cxn>
              </a:cxnLst>
              <a:rect l="0" t="0" r="r" b="b"/>
              <a:pathLst>
                <a:path w="3696" h="2112">
                  <a:moveTo>
                    <a:pt x="3648" y="0"/>
                  </a:moveTo>
                  <a:lnTo>
                    <a:pt x="0" y="0"/>
                  </a:lnTo>
                  <a:lnTo>
                    <a:pt x="0" y="2112"/>
                  </a:lnTo>
                  <a:lnTo>
                    <a:pt x="3696" y="211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6" name="Line 8"/>
            <p:cNvSpPr>
              <a:spLocks noChangeShapeType="1"/>
            </p:cNvSpPr>
            <p:nvPr/>
          </p:nvSpPr>
          <p:spPr bwMode="auto">
            <a:xfrm>
              <a:off x="1920" y="1440"/>
              <a:ext cx="0" cy="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7" name="Line 9"/>
            <p:cNvSpPr>
              <a:spLocks noChangeShapeType="1"/>
            </p:cNvSpPr>
            <p:nvPr/>
          </p:nvSpPr>
          <p:spPr bwMode="auto">
            <a:xfrm>
              <a:off x="1008" y="3156"/>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8" name="Line 10"/>
            <p:cNvSpPr>
              <a:spLocks noChangeShapeType="1"/>
            </p:cNvSpPr>
            <p:nvPr/>
          </p:nvSpPr>
          <p:spPr bwMode="auto">
            <a:xfrm>
              <a:off x="1008" y="2736"/>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9" name="Line 11"/>
            <p:cNvSpPr>
              <a:spLocks noChangeShapeType="1"/>
            </p:cNvSpPr>
            <p:nvPr/>
          </p:nvSpPr>
          <p:spPr bwMode="auto">
            <a:xfrm>
              <a:off x="1008" y="2304"/>
              <a:ext cx="29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0" name="Line 12"/>
            <p:cNvSpPr>
              <a:spLocks noChangeShapeType="1"/>
            </p:cNvSpPr>
            <p:nvPr/>
          </p:nvSpPr>
          <p:spPr bwMode="auto">
            <a:xfrm>
              <a:off x="1008" y="186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1" name="Text Box 13"/>
            <p:cNvSpPr txBox="1">
              <a:spLocks noChangeArrowheads="1"/>
            </p:cNvSpPr>
            <p:nvPr/>
          </p:nvSpPr>
          <p:spPr bwMode="auto">
            <a:xfrm>
              <a:off x="1344" y="1488"/>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sp>
          <p:nvSpPr>
            <p:cNvPr id="53262" name="Text Box 14"/>
            <p:cNvSpPr txBox="1">
              <a:spLocks noChangeArrowheads="1"/>
            </p:cNvSpPr>
            <p:nvPr/>
          </p:nvSpPr>
          <p:spPr bwMode="auto">
            <a:xfrm>
              <a:off x="1344" y="1920"/>
              <a:ext cx="33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b1</a:t>
              </a:r>
            </a:p>
          </p:txBody>
        </p:sp>
        <p:sp>
          <p:nvSpPr>
            <p:cNvPr id="53263" name="Text Box 15"/>
            <p:cNvSpPr txBox="1">
              <a:spLocks noChangeArrowheads="1"/>
            </p:cNvSpPr>
            <p:nvPr/>
          </p:nvSpPr>
          <p:spPr bwMode="auto">
            <a:xfrm>
              <a:off x="1344" y="2352"/>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sp>
          <p:nvSpPr>
            <p:cNvPr id="53264" name="Text Box 16"/>
            <p:cNvSpPr txBox="1">
              <a:spLocks noChangeArrowheads="1"/>
            </p:cNvSpPr>
            <p:nvPr/>
          </p:nvSpPr>
          <p:spPr bwMode="auto">
            <a:xfrm>
              <a:off x="1344" y="2784"/>
              <a:ext cx="33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b2</a:t>
              </a:r>
            </a:p>
          </p:txBody>
        </p:sp>
        <p:sp>
          <p:nvSpPr>
            <p:cNvPr id="53265" name="Text Box 17"/>
            <p:cNvSpPr txBox="1">
              <a:spLocks noChangeArrowheads="1"/>
            </p:cNvSpPr>
            <p:nvPr/>
          </p:nvSpPr>
          <p:spPr bwMode="auto">
            <a:xfrm>
              <a:off x="1344" y="3216"/>
              <a:ext cx="1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a:t>
              </a:r>
            </a:p>
          </p:txBody>
        </p:sp>
        <p:sp>
          <p:nvSpPr>
            <p:cNvPr id="53267" name="Line 19"/>
            <p:cNvSpPr>
              <a:spLocks noChangeShapeType="1"/>
            </p:cNvSpPr>
            <p:nvPr/>
          </p:nvSpPr>
          <p:spPr bwMode="auto">
            <a:xfrm>
              <a:off x="2736" y="1440"/>
              <a:ext cx="0" cy="432"/>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8" name="Line 20"/>
            <p:cNvSpPr>
              <a:spLocks noChangeShapeType="1"/>
            </p:cNvSpPr>
            <p:nvPr/>
          </p:nvSpPr>
          <p:spPr bwMode="auto">
            <a:xfrm>
              <a:off x="2736" y="2304"/>
              <a:ext cx="0" cy="432"/>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9" name="Line 21"/>
            <p:cNvSpPr>
              <a:spLocks noChangeShapeType="1"/>
            </p:cNvSpPr>
            <p:nvPr/>
          </p:nvSpPr>
          <p:spPr bwMode="auto">
            <a:xfrm>
              <a:off x="3552" y="1440"/>
              <a:ext cx="0" cy="864"/>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1" name="Line 23"/>
            <p:cNvSpPr>
              <a:spLocks noChangeShapeType="1"/>
            </p:cNvSpPr>
            <p:nvPr/>
          </p:nvSpPr>
          <p:spPr bwMode="auto">
            <a:xfrm>
              <a:off x="3552" y="2304"/>
              <a:ext cx="0" cy="864"/>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2" name="Line 24"/>
            <p:cNvSpPr>
              <a:spLocks noChangeShapeType="1"/>
            </p:cNvSpPr>
            <p:nvPr/>
          </p:nvSpPr>
          <p:spPr bwMode="auto">
            <a:xfrm>
              <a:off x="4272" y="1440"/>
              <a:ext cx="0" cy="2112"/>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3" name="Text Box 25"/>
            <p:cNvSpPr txBox="1">
              <a:spLocks noChangeArrowheads="1"/>
            </p:cNvSpPr>
            <p:nvPr/>
          </p:nvSpPr>
          <p:spPr bwMode="auto">
            <a:xfrm>
              <a:off x="2400" y="1488"/>
              <a:ext cx="86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B</a:t>
              </a:r>
              <a:r>
                <a:rPr lang="zh-CN" altLang="en-US" sz="2000"/>
                <a:t>类成员</a:t>
              </a:r>
            </a:p>
          </p:txBody>
        </p:sp>
        <p:sp>
          <p:nvSpPr>
            <p:cNvPr id="53274" name="Text Box 26"/>
            <p:cNvSpPr txBox="1">
              <a:spLocks noChangeArrowheads="1"/>
            </p:cNvSpPr>
            <p:nvPr/>
          </p:nvSpPr>
          <p:spPr bwMode="auto">
            <a:xfrm>
              <a:off x="2400" y="2352"/>
              <a:ext cx="86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B</a:t>
              </a:r>
              <a:r>
                <a:rPr lang="zh-CN" altLang="en-US" sz="2000"/>
                <a:t>类成员</a:t>
              </a:r>
            </a:p>
          </p:txBody>
        </p:sp>
        <p:sp>
          <p:nvSpPr>
            <p:cNvPr id="53275" name="Text Box 27"/>
            <p:cNvSpPr txBox="1">
              <a:spLocks noChangeArrowheads="1"/>
            </p:cNvSpPr>
            <p:nvPr/>
          </p:nvSpPr>
          <p:spPr bwMode="auto">
            <a:xfrm>
              <a:off x="3168" y="1728"/>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B1</a:t>
              </a:r>
              <a:r>
                <a:rPr lang="zh-CN" altLang="en-US" sz="2000"/>
                <a:t>类成员</a:t>
              </a:r>
            </a:p>
          </p:txBody>
        </p:sp>
        <p:sp>
          <p:nvSpPr>
            <p:cNvPr id="53276" name="Text Box 28"/>
            <p:cNvSpPr txBox="1">
              <a:spLocks noChangeArrowheads="1"/>
            </p:cNvSpPr>
            <p:nvPr/>
          </p:nvSpPr>
          <p:spPr bwMode="auto">
            <a:xfrm>
              <a:off x="3168" y="2592"/>
              <a:ext cx="105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B2</a:t>
              </a:r>
              <a:r>
                <a:rPr lang="zh-CN" altLang="en-US" sz="2000"/>
                <a:t>类成员</a:t>
              </a:r>
            </a:p>
          </p:txBody>
        </p:sp>
        <p:sp>
          <p:nvSpPr>
            <p:cNvPr id="53277" name="Text Box 29"/>
            <p:cNvSpPr txBox="1">
              <a:spLocks noChangeArrowheads="1"/>
            </p:cNvSpPr>
            <p:nvPr/>
          </p:nvSpPr>
          <p:spPr bwMode="auto">
            <a:xfrm>
              <a:off x="4320" y="2304"/>
              <a:ext cx="86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r>
                <a:rPr lang="zh-CN" altLang="en-US"/>
                <a:t>类对象</a:t>
              </a:r>
            </a:p>
          </p:txBody>
        </p:sp>
      </p:grpSp>
      <p:sp>
        <p:nvSpPr>
          <p:cNvPr id="53282" name="Rectangle 34"/>
          <p:cNvSpPr>
            <a:spLocks noChangeArrowheads="1"/>
          </p:cNvSpPr>
          <p:nvPr/>
        </p:nvSpPr>
        <p:spPr bwMode="auto">
          <a:xfrm>
            <a:off x="1524000" y="3435846"/>
            <a:ext cx="3048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itchFamily="2" charset="2"/>
              <a:buChar char="l"/>
              <a:defRPr kumimoji="1" sz="3200" b="1">
                <a:solidFill>
                  <a:schemeClr val="tx1"/>
                </a:solidFill>
                <a:latin typeface="Arial" pitchFamily="34" charset="0"/>
                <a:ea typeface="宋体" pitchFamily="2" charset="-122"/>
              </a:defRPr>
            </a:lvl1pPr>
            <a:lvl2pPr marL="742950" indent="-285750">
              <a:spcBef>
                <a:spcPct val="20000"/>
              </a:spcBef>
              <a:buClr>
                <a:schemeClr val="accent2"/>
              </a:buClr>
              <a:buChar char="–"/>
              <a:defRPr kumimoji="1" sz="2800">
                <a:solidFill>
                  <a:srgbClr val="99FFCC"/>
                </a:solidFill>
                <a:latin typeface="Arial" pitchFamily="34" charset="0"/>
                <a:ea typeface="宋体" pitchFamily="2" charset="-122"/>
              </a:defRPr>
            </a:lvl2pPr>
            <a:lvl3pPr marL="1085850" indent="-228600">
              <a:spcBef>
                <a:spcPct val="20000"/>
              </a:spcBef>
              <a:buClr>
                <a:schemeClr val="accent2"/>
              </a:buClr>
              <a:buSzPct val="75000"/>
              <a:buFont typeface="Wingdings" pitchFamily="2" charset="2"/>
              <a:buChar char="l"/>
              <a:defRPr kumimoji="1" sz="2400">
                <a:solidFill>
                  <a:schemeClr val="tx1"/>
                </a:solidFill>
                <a:latin typeface="Arial" pitchFamily="34" charset="0"/>
                <a:ea typeface="宋体" pitchFamily="2" charset="-122"/>
              </a:defRPr>
            </a:lvl3pPr>
            <a:lvl4pPr marL="1428750" indent="-228600">
              <a:spcBef>
                <a:spcPct val="20000"/>
              </a:spcBef>
              <a:buClr>
                <a:schemeClr val="accent2"/>
              </a:buClr>
              <a:buChar char="–"/>
              <a:defRPr kumimoji="1" sz="2000">
                <a:solidFill>
                  <a:schemeClr val="tx1"/>
                </a:solidFill>
                <a:latin typeface="Arial" pitchFamily="34" charset="0"/>
                <a:ea typeface="宋体" pitchFamily="2" charset="-122"/>
              </a:defRPr>
            </a:lvl4pPr>
            <a:lvl5pPr marL="1771650" indent="-228600">
              <a:spcBef>
                <a:spcPct val="20000"/>
              </a:spcBef>
              <a:buClr>
                <a:schemeClr val="accent2"/>
              </a:buClr>
              <a:buSzPct val="70000"/>
              <a:buFont typeface="Wingdings" pitchFamily="2" charset="2"/>
              <a:buChar char="l"/>
              <a:defRPr kumimoji="1" sz="2000">
                <a:solidFill>
                  <a:schemeClr val="tx1"/>
                </a:solidFill>
                <a:latin typeface="Arial" pitchFamily="34" charset="0"/>
                <a:ea typeface="宋体" pitchFamily="2" charset="-122"/>
              </a:defRPr>
            </a:lvl5pPr>
            <a:lvl6pPr marL="22288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Arial" pitchFamily="34" charset="0"/>
                <a:ea typeface="宋体" pitchFamily="2" charset="-122"/>
              </a:defRPr>
            </a:lvl6pPr>
            <a:lvl7pPr marL="26860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Arial" pitchFamily="34" charset="0"/>
                <a:ea typeface="宋体" pitchFamily="2" charset="-122"/>
              </a:defRPr>
            </a:lvl7pPr>
            <a:lvl8pPr marL="31432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Arial" pitchFamily="34" charset="0"/>
                <a:ea typeface="宋体" pitchFamily="2" charset="-122"/>
              </a:defRPr>
            </a:lvl8pPr>
            <a:lvl9pPr marL="36004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Arial" pitchFamily="34" charset="0"/>
                <a:ea typeface="宋体" pitchFamily="2" charset="-122"/>
              </a:defRPr>
            </a:lvl9pPr>
          </a:lstStyle>
          <a:p>
            <a:pPr>
              <a:spcBef>
                <a:spcPct val="0"/>
              </a:spcBef>
              <a:buFont typeface="Wingdings" pitchFamily="2" charset="2"/>
              <a:buNone/>
            </a:pPr>
            <a:r>
              <a:rPr lang="zh-CN" altLang="en-US" sz="2800" dirty="0">
                <a:solidFill>
                  <a:schemeClr val="tx2"/>
                </a:solidFill>
              </a:rPr>
              <a:t>有二义性：</a:t>
            </a:r>
          </a:p>
          <a:p>
            <a:pPr>
              <a:spcBef>
                <a:spcPct val="0"/>
              </a:spcBef>
              <a:buFont typeface="Wingdings" pitchFamily="2" charset="2"/>
              <a:buNone/>
            </a:pPr>
            <a:r>
              <a:rPr lang="en-US" altLang="zh-CN" sz="2800" dirty="0">
                <a:solidFill>
                  <a:schemeClr val="tx2"/>
                </a:solidFill>
              </a:rPr>
              <a:t>C  </a:t>
            </a:r>
            <a:r>
              <a:rPr lang="en-US" altLang="zh-CN" sz="2800" dirty="0" err="1">
                <a:solidFill>
                  <a:schemeClr val="tx2"/>
                </a:solidFill>
              </a:rPr>
              <a:t>c</a:t>
            </a:r>
            <a:r>
              <a:rPr lang="en-US" altLang="zh-CN" sz="2800" dirty="0">
                <a:solidFill>
                  <a:schemeClr val="tx2"/>
                </a:solidFill>
              </a:rPr>
              <a:t>;</a:t>
            </a:r>
          </a:p>
          <a:p>
            <a:pPr>
              <a:spcBef>
                <a:spcPct val="0"/>
              </a:spcBef>
              <a:buFont typeface="Wingdings" pitchFamily="2" charset="2"/>
              <a:buNone/>
            </a:pPr>
            <a:r>
              <a:rPr lang="en-US" altLang="zh-CN" sz="2800" dirty="0" err="1">
                <a:solidFill>
                  <a:schemeClr val="tx2"/>
                </a:solidFill>
              </a:rPr>
              <a:t>c.b</a:t>
            </a:r>
            <a:endParaRPr lang="en-US" altLang="zh-CN" sz="2800" dirty="0">
              <a:solidFill>
                <a:schemeClr val="tx2"/>
              </a:solidFill>
            </a:endParaRPr>
          </a:p>
          <a:p>
            <a:pPr>
              <a:spcBef>
                <a:spcPct val="0"/>
              </a:spcBef>
              <a:buFont typeface="Wingdings" pitchFamily="2" charset="2"/>
              <a:buNone/>
            </a:pPr>
            <a:r>
              <a:rPr lang="en-US" altLang="zh-CN" sz="2800" dirty="0" err="1">
                <a:solidFill>
                  <a:schemeClr val="tx2"/>
                </a:solidFill>
              </a:rPr>
              <a:t>c.B</a:t>
            </a:r>
            <a:r>
              <a:rPr lang="en-US" altLang="zh-CN" sz="2800" dirty="0">
                <a:solidFill>
                  <a:schemeClr val="tx2"/>
                </a:solidFill>
              </a:rPr>
              <a:t>::b</a:t>
            </a:r>
          </a:p>
        </p:txBody>
      </p:sp>
      <p:sp>
        <p:nvSpPr>
          <p:cNvPr id="53283" name="Text Box 35"/>
          <p:cNvSpPr txBox="1">
            <a:spLocks noChangeArrowheads="1"/>
          </p:cNvSpPr>
          <p:nvPr/>
        </p:nvSpPr>
        <p:spPr bwMode="auto">
          <a:xfrm>
            <a:off x="5257800" y="3588544"/>
            <a:ext cx="3276600"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SzPct val="80000"/>
              <a:buFont typeface="Wingdings" pitchFamily="2" charset="2"/>
              <a:buNone/>
            </a:pPr>
            <a:r>
              <a:rPr lang="zh-CN" altLang="en-US" sz="2800" b="1">
                <a:solidFill>
                  <a:srgbClr val="66FFFF"/>
                </a:solidFill>
                <a:latin typeface="Arial" pitchFamily="34" charset="0"/>
              </a:rPr>
              <a:t>无二义性：</a:t>
            </a:r>
          </a:p>
          <a:p>
            <a:pPr>
              <a:buClr>
                <a:schemeClr val="accent2"/>
              </a:buClr>
              <a:buSzPct val="80000"/>
              <a:buFont typeface="Wingdings" pitchFamily="2" charset="2"/>
              <a:buNone/>
            </a:pPr>
            <a:r>
              <a:rPr lang="en-US" altLang="zh-CN" sz="2800" b="1">
                <a:solidFill>
                  <a:srgbClr val="66FFFF"/>
                </a:solidFill>
                <a:latin typeface="Arial" pitchFamily="34" charset="0"/>
              </a:rPr>
              <a:t>c.B1::b</a:t>
            </a:r>
          </a:p>
          <a:p>
            <a:pPr>
              <a:buClr>
                <a:schemeClr val="accent2"/>
              </a:buClr>
              <a:buSzPct val="80000"/>
              <a:buFont typeface="Wingdings" pitchFamily="2" charset="2"/>
              <a:buNone/>
            </a:pPr>
            <a:r>
              <a:rPr lang="en-US" altLang="zh-CN" sz="2800" b="1">
                <a:solidFill>
                  <a:srgbClr val="66FFFF"/>
                </a:solidFill>
                <a:latin typeface="Arial" pitchFamily="34" charset="0"/>
              </a:rPr>
              <a:t>c.B2::b</a:t>
            </a:r>
            <a:endParaRPr lang="en-US" altLang="zh-CN" sz="3200" b="1">
              <a:solidFill>
                <a:srgbClr val="66FFFF"/>
              </a:solidFill>
              <a:latin typeface="Arial" pitchFamily="34" charset="0"/>
            </a:endParaRPr>
          </a:p>
          <a:p>
            <a:pPr>
              <a:spcBef>
                <a:spcPct val="50000"/>
              </a:spcBef>
            </a:pPr>
            <a:endParaRPr lang="en-US" altLang="zh-CN">
              <a:solidFill>
                <a:srgbClr val="66FFFF"/>
              </a:solidFill>
            </a:endParaRPr>
          </a:p>
        </p:txBody>
      </p:sp>
      <p:sp>
        <p:nvSpPr>
          <p:cNvPr id="53285" name="Text Box 37"/>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FB84EE2F-496E-4DEA-A64E-7C7FF3BCB121}" type="slidenum">
              <a:rPr lang="en-US" altLang="zh-CN" sz="1400"/>
              <a:pPr algn="r">
                <a:spcBef>
                  <a:spcPct val="50000"/>
                </a:spcBef>
              </a:pPr>
              <a:t>54</a:t>
            </a:fld>
            <a:endParaRPr lang="en-US" altLang="zh-CN" sz="1400"/>
          </a:p>
        </p:txBody>
      </p:sp>
    </p:spTree>
    <p:extLst>
      <p:ext uri="{BB962C8B-B14F-4D97-AF65-F5344CB8AC3E}">
        <p14:creationId xmlns:p14="http://schemas.microsoft.com/office/powerpoint/2010/main" val="1075617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3000" y="342900"/>
            <a:ext cx="7772400" cy="571500"/>
          </a:xfrm>
        </p:spPr>
        <p:txBody>
          <a:bodyPr>
            <a:normAutofit fontScale="90000"/>
          </a:bodyPr>
          <a:lstStyle/>
          <a:p>
            <a:r>
              <a:rPr lang="zh-CN" altLang="en-US"/>
              <a:t>虚基类</a:t>
            </a:r>
          </a:p>
        </p:txBody>
      </p:sp>
      <p:sp>
        <p:nvSpPr>
          <p:cNvPr id="30723" name="Rectangle 3"/>
          <p:cNvSpPr>
            <a:spLocks noGrp="1" noChangeArrowheads="1"/>
          </p:cNvSpPr>
          <p:nvPr>
            <p:ph idx="1"/>
          </p:nvPr>
        </p:nvSpPr>
        <p:spPr>
          <a:xfrm>
            <a:off x="381000" y="1257300"/>
            <a:ext cx="8382000" cy="3600450"/>
          </a:xfrm>
        </p:spPr>
        <p:txBody>
          <a:bodyPr>
            <a:normAutofit fontScale="92500" lnSpcReduction="20000"/>
          </a:bodyPr>
          <a:lstStyle/>
          <a:p>
            <a:pPr>
              <a:lnSpc>
                <a:spcPct val="70000"/>
              </a:lnSpc>
            </a:pPr>
            <a:r>
              <a:rPr lang="zh-CN" altLang="en-US" dirty="0"/>
              <a:t>虚基类的引入</a:t>
            </a:r>
          </a:p>
          <a:p>
            <a:pPr lvl="1">
              <a:lnSpc>
                <a:spcPct val="70000"/>
              </a:lnSpc>
            </a:pPr>
            <a:r>
              <a:rPr lang="zh-CN" altLang="en-US" dirty="0"/>
              <a:t>用于有共同基类的场合</a:t>
            </a:r>
          </a:p>
          <a:p>
            <a:pPr>
              <a:lnSpc>
                <a:spcPct val="70000"/>
              </a:lnSpc>
            </a:pPr>
            <a:r>
              <a:rPr lang="zh-CN" altLang="en-US" dirty="0"/>
              <a:t>声明</a:t>
            </a:r>
          </a:p>
          <a:p>
            <a:pPr lvl="1">
              <a:lnSpc>
                <a:spcPct val="70000"/>
              </a:lnSpc>
            </a:pPr>
            <a:r>
              <a:rPr lang="zh-CN" altLang="en-US" dirty="0"/>
              <a:t>以</a:t>
            </a:r>
            <a:r>
              <a:rPr lang="en-US" altLang="zh-CN" dirty="0"/>
              <a:t>virtual</a:t>
            </a:r>
            <a:r>
              <a:rPr lang="zh-CN" altLang="en-US" dirty="0"/>
              <a:t>修饰说明基类</a:t>
            </a:r>
            <a:br>
              <a:rPr lang="zh-CN" altLang="en-US" dirty="0"/>
            </a:br>
            <a:r>
              <a:rPr lang="zh-CN" altLang="en-US" dirty="0"/>
              <a:t>例：</a:t>
            </a:r>
            <a:r>
              <a:rPr lang="en-US" altLang="zh-CN" dirty="0"/>
              <a:t>class B1:</a:t>
            </a:r>
            <a:r>
              <a:rPr lang="en-US" altLang="zh-CN" dirty="0">
                <a:solidFill>
                  <a:schemeClr val="tx1"/>
                </a:solidFill>
              </a:rPr>
              <a:t>virtual </a:t>
            </a:r>
            <a:r>
              <a:rPr lang="en-US" altLang="zh-CN" dirty="0"/>
              <a:t>public B</a:t>
            </a:r>
          </a:p>
          <a:p>
            <a:pPr>
              <a:lnSpc>
                <a:spcPct val="70000"/>
              </a:lnSpc>
            </a:pPr>
            <a:r>
              <a:rPr lang="zh-CN" altLang="en-US" dirty="0"/>
              <a:t>作用</a:t>
            </a:r>
          </a:p>
          <a:p>
            <a:pPr lvl="1">
              <a:lnSpc>
                <a:spcPct val="70000"/>
              </a:lnSpc>
            </a:pPr>
            <a:r>
              <a:rPr lang="zh-CN" altLang="en-US" dirty="0"/>
              <a:t>主要用来解决多继承时可能发生的对同一基类继承多次而产生的二义性问题</a:t>
            </a:r>
            <a:r>
              <a:rPr lang="en-US" altLang="zh-CN" dirty="0"/>
              <a:t>.</a:t>
            </a:r>
          </a:p>
          <a:p>
            <a:pPr lvl="1">
              <a:lnSpc>
                <a:spcPct val="70000"/>
              </a:lnSpc>
            </a:pPr>
            <a:r>
              <a:rPr lang="zh-CN" altLang="en-US" dirty="0"/>
              <a:t>为最远的派生类提供唯一的基类成员，而不重复产生多次拷贝</a:t>
            </a:r>
          </a:p>
          <a:p>
            <a:pPr>
              <a:lnSpc>
                <a:spcPct val="70000"/>
              </a:lnSpc>
            </a:pPr>
            <a:r>
              <a:rPr lang="zh-CN" altLang="en-US" dirty="0"/>
              <a:t>注意：</a:t>
            </a:r>
          </a:p>
          <a:p>
            <a:pPr lvl="1">
              <a:lnSpc>
                <a:spcPct val="70000"/>
              </a:lnSpc>
            </a:pPr>
            <a:r>
              <a:rPr lang="zh-CN" altLang="en-US" dirty="0"/>
              <a:t>在第一级继承时就要将共同基类设计为虚基类。</a:t>
            </a:r>
          </a:p>
        </p:txBody>
      </p:sp>
      <p:sp>
        <p:nvSpPr>
          <p:cNvPr id="6" name="灯片编号占位符 5"/>
          <p:cNvSpPr>
            <a:spLocks noGrp="1"/>
          </p:cNvSpPr>
          <p:nvPr>
            <p:ph type="sldNum" sz="quarter" idx="12"/>
          </p:nvPr>
        </p:nvSpPr>
        <p:spPr/>
        <p:txBody>
          <a:bodyPr/>
          <a:lstStyle/>
          <a:p>
            <a:fld id="{62CD6129-E749-4FD9-B553-451E15025984}" type="slidenum">
              <a:rPr lang="en-US" altLang="zh-CN"/>
              <a:pPr/>
              <a:t>55</a:t>
            </a:fld>
            <a:endParaRPr lang="en-US" altLang="zh-CN"/>
          </a:p>
        </p:txBody>
      </p:sp>
    </p:spTree>
    <p:extLst>
      <p:ext uri="{BB962C8B-B14F-4D97-AF65-F5344CB8AC3E}">
        <p14:creationId xmlns:p14="http://schemas.microsoft.com/office/powerpoint/2010/main" val="12704301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t>虚基类举例</a:t>
            </a:r>
          </a:p>
        </p:txBody>
      </p:sp>
      <p:sp>
        <p:nvSpPr>
          <p:cNvPr id="55299" name="Rectangle 3"/>
          <p:cNvSpPr>
            <a:spLocks noGrp="1" noChangeArrowheads="1"/>
          </p:cNvSpPr>
          <p:nvPr>
            <p:ph idx="1"/>
          </p:nvPr>
        </p:nvSpPr>
        <p:spPr>
          <a:xfrm>
            <a:off x="990600" y="1428750"/>
            <a:ext cx="8153400" cy="3314700"/>
          </a:xfrm>
        </p:spPr>
        <p:txBody>
          <a:bodyPr>
            <a:normAutofit fontScale="92500" lnSpcReduction="20000"/>
          </a:bodyPr>
          <a:lstStyle/>
          <a:p>
            <a:pPr>
              <a:buFont typeface="Wingdings" pitchFamily="2" charset="2"/>
              <a:buNone/>
            </a:pPr>
            <a:r>
              <a:rPr lang="en-US" altLang="zh-CN" sz="2800"/>
              <a:t>class B{ private: int b;};</a:t>
            </a:r>
          </a:p>
          <a:p>
            <a:pPr>
              <a:buFont typeface="Wingdings" pitchFamily="2" charset="2"/>
              <a:buNone/>
            </a:pPr>
            <a:r>
              <a:rPr lang="en-US" altLang="zh-CN" sz="2800"/>
              <a:t>class B1 : </a:t>
            </a:r>
            <a:r>
              <a:rPr lang="en-US" altLang="zh-CN" sz="2800">
                <a:solidFill>
                  <a:srgbClr val="FF99FF"/>
                </a:solidFill>
              </a:rPr>
              <a:t>virtual</a:t>
            </a:r>
            <a:r>
              <a:rPr lang="en-US" altLang="zh-CN" sz="2800"/>
              <a:t> public B { private: int b1;};</a:t>
            </a:r>
          </a:p>
          <a:p>
            <a:pPr>
              <a:buFont typeface="Wingdings" pitchFamily="2" charset="2"/>
              <a:buNone/>
            </a:pPr>
            <a:r>
              <a:rPr lang="en-US" altLang="zh-CN" sz="2800"/>
              <a:t>class B2 :</a:t>
            </a:r>
            <a:r>
              <a:rPr lang="en-US" altLang="zh-CN" sz="2800">
                <a:solidFill>
                  <a:srgbClr val="FF99FF"/>
                </a:solidFill>
              </a:rPr>
              <a:t> virtual</a:t>
            </a:r>
            <a:r>
              <a:rPr lang="en-US" altLang="zh-CN" sz="2800"/>
              <a:t> public B { private: int b2;};</a:t>
            </a:r>
          </a:p>
          <a:p>
            <a:pPr>
              <a:buFont typeface="Wingdings" pitchFamily="2" charset="2"/>
              <a:buNone/>
            </a:pPr>
            <a:r>
              <a:rPr lang="en-US" altLang="zh-CN" sz="2800"/>
              <a:t>class C : public B1, public B2{ private: float d;}</a:t>
            </a:r>
          </a:p>
          <a:p>
            <a:pPr>
              <a:buFont typeface="Wingdings" pitchFamily="2" charset="2"/>
              <a:buNone/>
            </a:pPr>
            <a:endParaRPr lang="en-US" altLang="zh-CN" sz="2800"/>
          </a:p>
          <a:p>
            <a:pPr>
              <a:buFont typeface="Wingdings" pitchFamily="2" charset="2"/>
              <a:buNone/>
            </a:pPr>
            <a:r>
              <a:rPr lang="zh-CN" altLang="en-US" sz="2800"/>
              <a:t>下面的访问是正确的：</a:t>
            </a:r>
          </a:p>
          <a:p>
            <a:pPr>
              <a:buFont typeface="Wingdings" pitchFamily="2" charset="2"/>
              <a:buNone/>
            </a:pPr>
            <a:r>
              <a:rPr lang="en-US" altLang="zh-CN" sz="2800"/>
              <a:t>C  cobj;</a:t>
            </a:r>
          </a:p>
          <a:p>
            <a:pPr>
              <a:buFont typeface="Wingdings" pitchFamily="2" charset="2"/>
              <a:buNone/>
            </a:pPr>
            <a:r>
              <a:rPr lang="en-US" altLang="zh-CN" sz="2800"/>
              <a:t>cobj.b;</a:t>
            </a:r>
          </a:p>
        </p:txBody>
      </p:sp>
      <p:sp>
        <p:nvSpPr>
          <p:cNvPr id="7" name="灯片编号占位符 5"/>
          <p:cNvSpPr>
            <a:spLocks noGrp="1"/>
          </p:cNvSpPr>
          <p:nvPr>
            <p:ph type="sldNum" sz="quarter" idx="12"/>
          </p:nvPr>
        </p:nvSpPr>
        <p:spPr/>
        <p:txBody>
          <a:bodyPr/>
          <a:lstStyle/>
          <a:p>
            <a:fld id="{71E0EBD8-57C4-4526-83A7-F88FE95DC23B}" type="slidenum">
              <a:rPr lang="en-US" altLang="zh-CN"/>
              <a:pPr/>
              <a:t>56</a:t>
            </a:fld>
            <a:endParaRPr lang="en-US" altLang="zh-CN"/>
          </a:p>
        </p:txBody>
      </p:sp>
      <p:sp>
        <p:nvSpPr>
          <p:cNvPr id="55300" name="Text Box 4"/>
          <p:cNvSpPr txBox="1">
            <a:spLocks noChangeArrowheads="1"/>
          </p:cNvSpPr>
          <p:nvPr/>
        </p:nvSpPr>
        <p:spPr bwMode="auto">
          <a:xfrm>
            <a:off x="222131" y="571500"/>
            <a:ext cx="80021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4000">
                <a:solidFill>
                  <a:srgbClr val="FF9966"/>
                </a:solidFill>
                <a:ea typeface="隶书" pitchFamily="49" charset="-122"/>
              </a:rPr>
              <a:t>    </a:t>
            </a:r>
            <a:r>
              <a:rPr lang="zh-CN" altLang="en-US" sz="4000">
                <a:solidFill>
                  <a:srgbClr val="FF9966"/>
                </a:solidFill>
                <a:ea typeface="隶书" pitchFamily="49" charset="-122"/>
              </a:rPr>
              <a:t>虚    基    类</a:t>
            </a:r>
            <a:endParaRPr lang="zh-CN" altLang="en-US" sz="2800">
              <a:solidFill>
                <a:srgbClr val="FF9966"/>
              </a:solidFill>
            </a:endParaRPr>
          </a:p>
        </p:txBody>
      </p:sp>
    </p:spTree>
    <p:extLst>
      <p:ext uri="{BB962C8B-B14F-4D97-AF65-F5344CB8AC3E}">
        <p14:creationId xmlns:p14="http://schemas.microsoft.com/office/powerpoint/2010/main" val="23865203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685800" y="457200"/>
            <a:ext cx="7772400" cy="571500"/>
          </a:xfrm>
        </p:spPr>
        <p:txBody>
          <a:bodyPr>
            <a:normAutofit lnSpcReduction="10000"/>
          </a:bodyPr>
          <a:lstStyle/>
          <a:p>
            <a:pPr>
              <a:buFont typeface="Wingdings" pitchFamily="2" charset="2"/>
              <a:buNone/>
            </a:pPr>
            <a:r>
              <a:rPr lang="zh-CN" altLang="en-US"/>
              <a:t>虚基类的派生类对象存储结构示意图：</a:t>
            </a:r>
          </a:p>
        </p:txBody>
      </p:sp>
      <p:grpSp>
        <p:nvGrpSpPr>
          <p:cNvPr id="57379" name="Group 35"/>
          <p:cNvGrpSpPr>
            <a:grpSpLocks/>
          </p:cNvGrpSpPr>
          <p:nvPr/>
        </p:nvGrpSpPr>
        <p:grpSpPr bwMode="auto">
          <a:xfrm>
            <a:off x="304800" y="914400"/>
            <a:ext cx="2655888" cy="1309688"/>
            <a:chOff x="236" y="1274"/>
            <a:chExt cx="1673" cy="1100"/>
          </a:xfrm>
        </p:grpSpPr>
        <p:sp>
          <p:nvSpPr>
            <p:cNvPr id="57349" name="Text Box 5"/>
            <p:cNvSpPr txBox="1">
              <a:spLocks noChangeArrowheads="1"/>
            </p:cNvSpPr>
            <p:nvPr/>
          </p:nvSpPr>
          <p:spPr bwMode="auto">
            <a:xfrm>
              <a:off x="950" y="1274"/>
              <a:ext cx="2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B</a:t>
              </a:r>
            </a:p>
          </p:txBody>
        </p:sp>
        <p:sp>
          <p:nvSpPr>
            <p:cNvPr id="57350" name="Text Box 6"/>
            <p:cNvSpPr txBox="1">
              <a:spLocks noChangeArrowheads="1"/>
            </p:cNvSpPr>
            <p:nvPr/>
          </p:nvSpPr>
          <p:spPr bwMode="auto">
            <a:xfrm>
              <a:off x="236" y="1680"/>
              <a:ext cx="27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B1</a:t>
              </a:r>
            </a:p>
          </p:txBody>
        </p:sp>
        <p:sp>
          <p:nvSpPr>
            <p:cNvPr id="57351" name="Text Box 7"/>
            <p:cNvSpPr txBox="1">
              <a:spLocks noChangeArrowheads="1"/>
            </p:cNvSpPr>
            <p:nvPr/>
          </p:nvSpPr>
          <p:spPr bwMode="auto">
            <a:xfrm>
              <a:off x="1632" y="1680"/>
              <a:ext cx="27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B2</a:t>
              </a:r>
            </a:p>
          </p:txBody>
        </p:sp>
        <p:sp>
          <p:nvSpPr>
            <p:cNvPr id="57352" name="Text Box 8"/>
            <p:cNvSpPr txBox="1">
              <a:spLocks noChangeArrowheads="1"/>
            </p:cNvSpPr>
            <p:nvPr/>
          </p:nvSpPr>
          <p:spPr bwMode="auto">
            <a:xfrm>
              <a:off x="912" y="2064"/>
              <a:ext cx="21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a:t>
              </a:r>
            </a:p>
          </p:txBody>
        </p:sp>
        <p:sp>
          <p:nvSpPr>
            <p:cNvPr id="57353" name="Line 9"/>
            <p:cNvSpPr>
              <a:spLocks noChangeShapeType="1"/>
            </p:cNvSpPr>
            <p:nvPr/>
          </p:nvSpPr>
          <p:spPr bwMode="auto">
            <a:xfrm flipV="1">
              <a:off x="1104" y="1920"/>
              <a:ext cx="57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4" name="Line 10"/>
            <p:cNvSpPr>
              <a:spLocks noChangeShapeType="1"/>
            </p:cNvSpPr>
            <p:nvPr/>
          </p:nvSpPr>
          <p:spPr bwMode="auto">
            <a:xfrm flipH="1" flipV="1">
              <a:off x="432" y="1920"/>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5" name="Line 11"/>
            <p:cNvSpPr>
              <a:spLocks noChangeShapeType="1"/>
            </p:cNvSpPr>
            <p:nvPr/>
          </p:nvSpPr>
          <p:spPr bwMode="auto">
            <a:xfrm flipV="1">
              <a:off x="384" y="1440"/>
              <a:ext cx="57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6" name="Line 12"/>
            <p:cNvSpPr>
              <a:spLocks noChangeShapeType="1"/>
            </p:cNvSpPr>
            <p:nvPr/>
          </p:nvSpPr>
          <p:spPr bwMode="auto">
            <a:xfrm flipH="1" flipV="1">
              <a:off x="1152" y="1440"/>
              <a:ext cx="62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388" name="Group 44"/>
          <p:cNvGrpSpPr>
            <a:grpSpLocks/>
          </p:cNvGrpSpPr>
          <p:nvPr/>
        </p:nvGrpSpPr>
        <p:grpSpPr bwMode="auto">
          <a:xfrm>
            <a:off x="1447800" y="2114550"/>
            <a:ext cx="7467600" cy="2525316"/>
            <a:chOff x="912" y="1776"/>
            <a:chExt cx="4704" cy="2121"/>
          </a:xfrm>
        </p:grpSpPr>
        <p:sp>
          <p:nvSpPr>
            <p:cNvPr id="57358" name="Freeform 14"/>
            <p:cNvSpPr>
              <a:spLocks/>
            </p:cNvSpPr>
            <p:nvPr/>
          </p:nvSpPr>
          <p:spPr bwMode="auto">
            <a:xfrm>
              <a:off x="1680" y="1776"/>
              <a:ext cx="3696" cy="2112"/>
            </a:xfrm>
            <a:custGeom>
              <a:avLst/>
              <a:gdLst>
                <a:gd name="T0" fmla="*/ 3648 w 3696"/>
                <a:gd name="T1" fmla="*/ 0 h 2112"/>
                <a:gd name="T2" fmla="*/ 0 w 3696"/>
                <a:gd name="T3" fmla="*/ 0 h 2112"/>
                <a:gd name="T4" fmla="*/ 0 w 3696"/>
                <a:gd name="T5" fmla="*/ 2112 h 2112"/>
                <a:gd name="T6" fmla="*/ 3696 w 3696"/>
                <a:gd name="T7" fmla="*/ 2112 h 2112"/>
              </a:gdLst>
              <a:ahLst/>
              <a:cxnLst>
                <a:cxn ang="0">
                  <a:pos x="T0" y="T1"/>
                </a:cxn>
                <a:cxn ang="0">
                  <a:pos x="T2" y="T3"/>
                </a:cxn>
                <a:cxn ang="0">
                  <a:pos x="T4" y="T5"/>
                </a:cxn>
                <a:cxn ang="0">
                  <a:pos x="T6" y="T7"/>
                </a:cxn>
              </a:cxnLst>
              <a:rect l="0" t="0" r="r" b="b"/>
              <a:pathLst>
                <a:path w="3696" h="2112">
                  <a:moveTo>
                    <a:pt x="3648" y="0"/>
                  </a:moveTo>
                  <a:lnTo>
                    <a:pt x="0" y="0"/>
                  </a:lnTo>
                  <a:lnTo>
                    <a:pt x="0" y="2112"/>
                  </a:lnTo>
                  <a:lnTo>
                    <a:pt x="3696" y="211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9" name="Line 15"/>
            <p:cNvSpPr>
              <a:spLocks noChangeShapeType="1"/>
            </p:cNvSpPr>
            <p:nvPr/>
          </p:nvSpPr>
          <p:spPr bwMode="auto">
            <a:xfrm>
              <a:off x="3600" y="1776"/>
              <a:ext cx="0" cy="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0" name="Line 16"/>
            <p:cNvSpPr>
              <a:spLocks noChangeShapeType="1"/>
            </p:cNvSpPr>
            <p:nvPr/>
          </p:nvSpPr>
          <p:spPr bwMode="auto">
            <a:xfrm>
              <a:off x="1680" y="3120"/>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1" name="Line 17"/>
            <p:cNvSpPr>
              <a:spLocks noChangeShapeType="1"/>
            </p:cNvSpPr>
            <p:nvPr/>
          </p:nvSpPr>
          <p:spPr bwMode="auto">
            <a:xfrm>
              <a:off x="1680" y="2784"/>
              <a:ext cx="192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2" name="Line 18"/>
            <p:cNvSpPr>
              <a:spLocks noChangeShapeType="1"/>
            </p:cNvSpPr>
            <p:nvPr/>
          </p:nvSpPr>
          <p:spPr bwMode="auto">
            <a:xfrm>
              <a:off x="1680" y="2448"/>
              <a:ext cx="29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3" name="Line 19"/>
            <p:cNvSpPr>
              <a:spLocks noChangeShapeType="1"/>
            </p:cNvSpPr>
            <p:nvPr/>
          </p:nvSpPr>
          <p:spPr bwMode="auto">
            <a:xfrm>
              <a:off x="1680" y="2112"/>
              <a:ext cx="192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5" name="Text Box 21"/>
            <p:cNvSpPr txBox="1">
              <a:spLocks noChangeArrowheads="1"/>
            </p:cNvSpPr>
            <p:nvPr/>
          </p:nvSpPr>
          <p:spPr bwMode="auto">
            <a:xfrm>
              <a:off x="2016" y="2112"/>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b1</a:t>
              </a:r>
            </a:p>
          </p:txBody>
        </p:sp>
        <p:sp>
          <p:nvSpPr>
            <p:cNvPr id="57367" name="Text Box 23"/>
            <p:cNvSpPr txBox="1">
              <a:spLocks noChangeArrowheads="1"/>
            </p:cNvSpPr>
            <p:nvPr/>
          </p:nvSpPr>
          <p:spPr bwMode="auto">
            <a:xfrm>
              <a:off x="2016" y="2832"/>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b2</a:t>
              </a:r>
            </a:p>
          </p:txBody>
        </p:sp>
        <p:sp>
          <p:nvSpPr>
            <p:cNvPr id="57368" name="Text Box 24"/>
            <p:cNvSpPr txBox="1">
              <a:spLocks noChangeArrowheads="1"/>
            </p:cNvSpPr>
            <p:nvPr/>
          </p:nvSpPr>
          <p:spPr bwMode="auto">
            <a:xfrm>
              <a:off x="2016" y="3216"/>
              <a:ext cx="1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a:t>
              </a:r>
            </a:p>
          </p:txBody>
        </p:sp>
        <p:sp>
          <p:nvSpPr>
            <p:cNvPr id="57371" name="Line 27"/>
            <p:cNvSpPr>
              <a:spLocks noChangeShapeType="1"/>
            </p:cNvSpPr>
            <p:nvPr/>
          </p:nvSpPr>
          <p:spPr bwMode="auto">
            <a:xfrm>
              <a:off x="4224" y="1776"/>
              <a:ext cx="0" cy="672"/>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2" name="Line 28"/>
            <p:cNvSpPr>
              <a:spLocks noChangeShapeType="1"/>
            </p:cNvSpPr>
            <p:nvPr/>
          </p:nvSpPr>
          <p:spPr bwMode="auto">
            <a:xfrm>
              <a:off x="4224" y="2412"/>
              <a:ext cx="0" cy="708"/>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3" name="Line 29"/>
            <p:cNvSpPr>
              <a:spLocks noChangeShapeType="1"/>
            </p:cNvSpPr>
            <p:nvPr/>
          </p:nvSpPr>
          <p:spPr bwMode="auto">
            <a:xfrm>
              <a:off x="4944" y="1776"/>
              <a:ext cx="0" cy="2112"/>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6" name="Text Box 32"/>
            <p:cNvSpPr txBox="1">
              <a:spLocks noChangeArrowheads="1"/>
            </p:cNvSpPr>
            <p:nvPr/>
          </p:nvSpPr>
          <p:spPr bwMode="auto">
            <a:xfrm>
              <a:off x="3840" y="1968"/>
              <a:ext cx="105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B1</a:t>
              </a:r>
              <a:r>
                <a:rPr lang="zh-CN" altLang="en-US" sz="2000"/>
                <a:t>类成员</a:t>
              </a:r>
            </a:p>
          </p:txBody>
        </p:sp>
        <p:sp>
          <p:nvSpPr>
            <p:cNvPr id="57377" name="Text Box 33"/>
            <p:cNvSpPr txBox="1">
              <a:spLocks noChangeArrowheads="1"/>
            </p:cNvSpPr>
            <p:nvPr/>
          </p:nvSpPr>
          <p:spPr bwMode="auto">
            <a:xfrm>
              <a:off x="3840" y="2640"/>
              <a:ext cx="96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B2</a:t>
              </a:r>
              <a:r>
                <a:rPr lang="zh-CN" altLang="en-US" sz="2000"/>
                <a:t>类成员</a:t>
              </a:r>
            </a:p>
          </p:txBody>
        </p:sp>
        <p:sp>
          <p:nvSpPr>
            <p:cNvPr id="57378" name="Text Box 34"/>
            <p:cNvSpPr txBox="1">
              <a:spLocks noChangeArrowheads="1"/>
            </p:cNvSpPr>
            <p:nvPr/>
          </p:nvSpPr>
          <p:spPr bwMode="auto">
            <a:xfrm>
              <a:off x="4896" y="2640"/>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C</a:t>
              </a:r>
              <a:r>
                <a:rPr lang="zh-CN" altLang="en-US" sz="2000"/>
                <a:t>类对象</a:t>
              </a:r>
            </a:p>
          </p:txBody>
        </p:sp>
        <p:sp>
          <p:nvSpPr>
            <p:cNvPr id="57380" name="Line 36"/>
            <p:cNvSpPr>
              <a:spLocks noChangeShapeType="1"/>
            </p:cNvSpPr>
            <p:nvPr/>
          </p:nvSpPr>
          <p:spPr bwMode="auto">
            <a:xfrm>
              <a:off x="1680" y="3504"/>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1" name="Text Box 37"/>
            <p:cNvSpPr txBox="1">
              <a:spLocks noChangeArrowheads="1"/>
            </p:cNvSpPr>
            <p:nvPr/>
          </p:nvSpPr>
          <p:spPr bwMode="auto">
            <a:xfrm>
              <a:off x="2018" y="3561"/>
              <a:ext cx="197"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b</a:t>
              </a:r>
            </a:p>
          </p:txBody>
        </p:sp>
        <p:sp>
          <p:nvSpPr>
            <p:cNvPr id="57382" name="Line 38"/>
            <p:cNvSpPr>
              <a:spLocks noChangeShapeType="1"/>
            </p:cNvSpPr>
            <p:nvPr/>
          </p:nvSpPr>
          <p:spPr bwMode="auto">
            <a:xfrm>
              <a:off x="4224" y="3504"/>
              <a:ext cx="0" cy="384"/>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3" name="Text Box 39"/>
            <p:cNvSpPr txBox="1">
              <a:spLocks noChangeArrowheads="1"/>
            </p:cNvSpPr>
            <p:nvPr/>
          </p:nvSpPr>
          <p:spPr bwMode="auto">
            <a:xfrm>
              <a:off x="3888" y="3561"/>
              <a:ext cx="69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B</a:t>
              </a:r>
              <a:r>
                <a:rPr lang="zh-CN" altLang="en-US" sz="2000"/>
                <a:t>类成员</a:t>
              </a:r>
            </a:p>
          </p:txBody>
        </p:sp>
        <p:sp>
          <p:nvSpPr>
            <p:cNvPr id="57384" name="Freeform 40"/>
            <p:cNvSpPr>
              <a:spLocks/>
            </p:cNvSpPr>
            <p:nvPr/>
          </p:nvSpPr>
          <p:spPr bwMode="auto">
            <a:xfrm>
              <a:off x="912" y="1920"/>
              <a:ext cx="1248" cy="1584"/>
            </a:xfrm>
            <a:custGeom>
              <a:avLst/>
              <a:gdLst>
                <a:gd name="T0" fmla="*/ 1248 w 1248"/>
                <a:gd name="T1" fmla="*/ 0 h 1584"/>
                <a:gd name="T2" fmla="*/ 0 w 1248"/>
                <a:gd name="T3" fmla="*/ 0 h 1584"/>
                <a:gd name="T4" fmla="*/ 0 w 1248"/>
                <a:gd name="T5" fmla="*/ 1584 h 1584"/>
                <a:gd name="T6" fmla="*/ 768 w 1248"/>
                <a:gd name="T7" fmla="*/ 1584 h 1584"/>
              </a:gdLst>
              <a:ahLst/>
              <a:cxnLst>
                <a:cxn ang="0">
                  <a:pos x="T0" y="T1"/>
                </a:cxn>
                <a:cxn ang="0">
                  <a:pos x="T2" y="T3"/>
                </a:cxn>
                <a:cxn ang="0">
                  <a:pos x="T4" y="T5"/>
                </a:cxn>
                <a:cxn ang="0">
                  <a:pos x="T6" y="T7"/>
                </a:cxn>
              </a:cxnLst>
              <a:rect l="0" t="0" r="r" b="b"/>
              <a:pathLst>
                <a:path w="1248" h="1584">
                  <a:moveTo>
                    <a:pt x="1248" y="0"/>
                  </a:moveTo>
                  <a:lnTo>
                    <a:pt x="0" y="0"/>
                  </a:lnTo>
                  <a:lnTo>
                    <a:pt x="0" y="1584"/>
                  </a:lnTo>
                  <a:lnTo>
                    <a:pt x="768" y="1584"/>
                  </a:lnTo>
                </a:path>
              </a:pathLst>
            </a:custGeom>
            <a:noFill/>
            <a:ln w="9525">
              <a:solidFill>
                <a:schemeClr val="tx1"/>
              </a:solidFill>
              <a:round/>
              <a:headEnd type="oval" w="med" len="me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6" name="Freeform 42"/>
            <p:cNvSpPr>
              <a:spLocks/>
            </p:cNvSpPr>
            <p:nvPr/>
          </p:nvSpPr>
          <p:spPr bwMode="auto">
            <a:xfrm>
              <a:off x="1248" y="2640"/>
              <a:ext cx="912" cy="864"/>
            </a:xfrm>
            <a:custGeom>
              <a:avLst/>
              <a:gdLst>
                <a:gd name="T0" fmla="*/ 912 w 912"/>
                <a:gd name="T1" fmla="*/ 0 h 864"/>
                <a:gd name="T2" fmla="*/ 0 w 912"/>
                <a:gd name="T3" fmla="*/ 0 h 864"/>
                <a:gd name="T4" fmla="*/ 0 w 912"/>
                <a:gd name="T5" fmla="*/ 576 h 864"/>
                <a:gd name="T6" fmla="*/ 432 w 912"/>
                <a:gd name="T7" fmla="*/ 864 h 864"/>
              </a:gdLst>
              <a:ahLst/>
              <a:cxnLst>
                <a:cxn ang="0">
                  <a:pos x="T0" y="T1"/>
                </a:cxn>
                <a:cxn ang="0">
                  <a:pos x="T2" y="T3"/>
                </a:cxn>
                <a:cxn ang="0">
                  <a:pos x="T4" y="T5"/>
                </a:cxn>
                <a:cxn ang="0">
                  <a:pos x="T6" y="T7"/>
                </a:cxn>
              </a:cxnLst>
              <a:rect l="0" t="0" r="r" b="b"/>
              <a:pathLst>
                <a:path w="912" h="864">
                  <a:moveTo>
                    <a:pt x="912" y="0"/>
                  </a:moveTo>
                  <a:lnTo>
                    <a:pt x="0" y="0"/>
                  </a:lnTo>
                  <a:lnTo>
                    <a:pt x="0" y="576"/>
                  </a:lnTo>
                  <a:lnTo>
                    <a:pt x="432" y="864"/>
                  </a:lnTo>
                </a:path>
              </a:pathLst>
            </a:custGeom>
            <a:noFill/>
            <a:ln w="9525">
              <a:solidFill>
                <a:schemeClr val="tx1"/>
              </a:solidFill>
              <a:round/>
              <a:headEnd type="oval" w="med" len="me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390" name="Text Box 46"/>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0385EF79-0D19-4E47-A0F4-4A63B1FF5BF4}" type="slidenum">
              <a:rPr lang="en-US" altLang="zh-CN" sz="1400"/>
              <a:pPr algn="r">
                <a:spcBef>
                  <a:spcPct val="50000"/>
                </a:spcBef>
              </a:pPr>
              <a:t>57</a:t>
            </a:fld>
            <a:endParaRPr lang="en-US" altLang="zh-CN" sz="1400"/>
          </a:p>
        </p:txBody>
      </p:sp>
    </p:spTree>
    <p:extLst>
      <p:ext uri="{BB962C8B-B14F-4D97-AF65-F5344CB8AC3E}">
        <p14:creationId xmlns:p14="http://schemas.microsoft.com/office/powerpoint/2010/main" val="35129544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t>例</a:t>
            </a:r>
            <a:r>
              <a:rPr lang="en-US" altLang="zh-CN"/>
              <a:t>7-8</a:t>
            </a:r>
            <a:r>
              <a:rPr lang="zh-CN" altLang="en-US"/>
              <a:t>虚基类举例</a:t>
            </a:r>
          </a:p>
        </p:txBody>
      </p:sp>
      <p:sp>
        <p:nvSpPr>
          <p:cNvPr id="37" name="灯片编号占位符 5"/>
          <p:cNvSpPr>
            <a:spLocks noGrp="1"/>
          </p:cNvSpPr>
          <p:nvPr>
            <p:ph type="sldNum" sz="quarter" idx="12"/>
          </p:nvPr>
        </p:nvSpPr>
        <p:spPr/>
        <p:txBody>
          <a:bodyPr/>
          <a:lstStyle/>
          <a:p>
            <a:fld id="{0ACAB85A-EA28-4A0D-AA1A-0CA5C271C905}" type="slidenum">
              <a:rPr lang="en-US" altLang="zh-CN"/>
              <a:pPr/>
              <a:t>58</a:t>
            </a:fld>
            <a:endParaRPr lang="en-US" altLang="zh-CN"/>
          </a:p>
        </p:txBody>
      </p:sp>
      <p:sp>
        <p:nvSpPr>
          <p:cNvPr id="59396" name="Text Box 4"/>
          <p:cNvSpPr txBox="1">
            <a:spLocks noChangeArrowheads="1"/>
          </p:cNvSpPr>
          <p:nvPr/>
        </p:nvSpPr>
        <p:spPr bwMode="auto">
          <a:xfrm>
            <a:off x="222131" y="571500"/>
            <a:ext cx="80021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4000">
                <a:solidFill>
                  <a:srgbClr val="FF9966"/>
                </a:solidFill>
                <a:ea typeface="隶书" pitchFamily="49" charset="-122"/>
              </a:rPr>
              <a:t>    </a:t>
            </a:r>
            <a:r>
              <a:rPr lang="zh-CN" altLang="en-US" sz="4000">
                <a:solidFill>
                  <a:srgbClr val="FF9966"/>
                </a:solidFill>
                <a:ea typeface="隶书" pitchFamily="49" charset="-122"/>
              </a:rPr>
              <a:t>虚    基    类</a:t>
            </a:r>
            <a:endParaRPr lang="zh-CN" altLang="en-US" sz="2800">
              <a:solidFill>
                <a:srgbClr val="FF9966"/>
              </a:solidFill>
            </a:endParaRPr>
          </a:p>
        </p:txBody>
      </p:sp>
      <p:grpSp>
        <p:nvGrpSpPr>
          <p:cNvPr id="59488" name="Group 96"/>
          <p:cNvGrpSpPr>
            <a:grpSpLocks/>
          </p:cNvGrpSpPr>
          <p:nvPr/>
        </p:nvGrpSpPr>
        <p:grpSpPr bwMode="auto">
          <a:xfrm>
            <a:off x="1219200" y="1543050"/>
            <a:ext cx="6400800" cy="3200400"/>
            <a:chOff x="768" y="1296"/>
            <a:chExt cx="4272" cy="2688"/>
          </a:xfrm>
        </p:grpSpPr>
        <p:sp>
          <p:nvSpPr>
            <p:cNvPr id="59457" name="Text Box 65"/>
            <p:cNvSpPr txBox="1">
              <a:spLocks noChangeArrowheads="1"/>
            </p:cNvSpPr>
            <p:nvPr/>
          </p:nvSpPr>
          <p:spPr bwMode="auto">
            <a:xfrm>
              <a:off x="3580" y="2038"/>
              <a:ext cx="1460" cy="2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D1</a:t>
              </a:r>
            </a:p>
          </p:txBody>
        </p:sp>
        <p:sp>
          <p:nvSpPr>
            <p:cNvPr id="59458" name="Text Box 66"/>
            <p:cNvSpPr txBox="1">
              <a:spLocks noChangeArrowheads="1"/>
            </p:cNvSpPr>
            <p:nvPr/>
          </p:nvSpPr>
          <p:spPr bwMode="auto">
            <a:xfrm>
              <a:off x="3579" y="2277"/>
              <a:ext cx="1461" cy="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nV :int </a:t>
              </a:r>
            </a:p>
            <a:p>
              <a:pPr algn="ctr" eaLnBrk="0" hangingPunct="0"/>
              <a:r>
                <a:rPr kumimoji="0" lang="en-US" altLang="zh-CN" sz="1600"/>
                <a:t>nVd:int</a:t>
              </a:r>
            </a:p>
            <a:p>
              <a:pPr algn="ctr" eaLnBrk="0" hangingPunct="0"/>
              <a:r>
                <a:rPr kumimoji="0" lang="en-US" altLang="zh-CN" sz="1600"/>
                <a:t>B1::nV1:int</a:t>
              </a:r>
            </a:p>
            <a:p>
              <a:pPr algn="ctr" eaLnBrk="0" hangingPunct="0"/>
              <a:r>
                <a:rPr kumimoji="0" lang="en-US" altLang="zh-CN" sz="1600"/>
                <a:t>B2::nV2:int</a:t>
              </a:r>
            </a:p>
          </p:txBody>
        </p:sp>
        <p:sp>
          <p:nvSpPr>
            <p:cNvPr id="59459" name="Text Box 67"/>
            <p:cNvSpPr txBox="1">
              <a:spLocks noChangeArrowheads="1"/>
            </p:cNvSpPr>
            <p:nvPr/>
          </p:nvSpPr>
          <p:spPr bwMode="auto">
            <a:xfrm>
              <a:off x="3573" y="2941"/>
              <a:ext cx="1459" cy="6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fund():void</a:t>
              </a:r>
            </a:p>
            <a:p>
              <a:pPr algn="ctr" eaLnBrk="0" hangingPunct="0"/>
              <a:r>
                <a:rPr kumimoji="0" lang="en-US" altLang="zh-CN" sz="1600"/>
                <a:t>fun():void</a:t>
              </a:r>
            </a:p>
            <a:p>
              <a:pPr algn="ctr" eaLnBrk="0" hangingPunct="0"/>
              <a:endParaRPr kumimoji="0" lang="en-US" altLang="zh-CN" sz="1600"/>
            </a:p>
          </p:txBody>
        </p:sp>
        <p:grpSp>
          <p:nvGrpSpPr>
            <p:cNvPr id="59460" name="Group 68"/>
            <p:cNvGrpSpPr>
              <a:grpSpLocks/>
            </p:cNvGrpSpPr>
            <p:nvPr/>
          </p:nvGrpSpPr>
          <p:grpSpPr bwMode="auto">
            <a:xfrm>
              <a:off x="768" y="2330"/>
              <a:ext cx="1059" cy="607"/>
              <a:chOff x="6978" y="7732"/>
              <a:chExt cx="1816" cy="1665"/>
            </a:xfrm>
          </p:grpSpPr>
          <p:sp>
            <p:nvSpPr>
              <p:cNvPr id="59461" name="Text Box 69"/>
              <p:cNvSpPr txBox="1">
                <a:spLocks noChangeArrowheads="1"/>
              </p:cNvSpPr>
              <p:nvPr/>
            </p:nvSpPr>
            <p:spPr bwMode="auto">
              <a:xfrm>
                <a:off x="6979" y="7732"/>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B1</a:t>
                </a:r>
              </a:p>
              <a:p>
                <a:pPr algn="ctr" eaLnBrk="0" hangingPunct="0"/>
                <a:endParaRPr kumimoji="0" lang="en-US" altLang="zh-CN" sz="1600"/>
              </a:p>
            </p:txBody>
          </p:sp>
          <p:sp>
            <p:nvSpPr>
              <p:cNvPr id="59462" name="Text Box 70"/>
              <p:cNvSpPr txBox="1">
                <a:spLocks noChangeArrowheads="1"/>
              </p:cNvSpPr>
              <p:nvPr/>
            </p:nvSpPr>
            <p:spPr bwMode="auto">
              <a:xfrm>
                <a:off x="6978" y="8287"/>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nV1 :int</a:t>
                </a:r>
              </a:p>
            </p:txBody>
          </p:sp>
          <p:sp>
            <p:nvSpPr>
              <p:cNvPr id="59463" name="Text Box 71"/>
              <p:cNvSpPr txBox="1">
                <a:spLocks noChangeArrowheads="1"/>
              </p:cNvSpPr>
              <p:nvPr/>
            </p:nvSpPr>
            <p:spPr bwMode="auto">
              <a:xfrm>
                <a:off x="6978" y="8842"/>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kumimoji="0" lang="zh-CN" altLang="zh-CN" sz="1600"/>
              </a:p>
            </p:txBody>
          </p:sp>
        </p:grpSp>
        <p:grpSp>
          <p:nvGrpSpPr>
            <p:cNvPr id="59464" name="Group 72"/>
            <p:cNvGrpSpPr>
              <a:grpSpLocks/>
            </p:cNvGrpSpPr>
            <p:nvPr/>
          </p:nvGrpSpPr>
          <p:grpSpPr bwMode="auto">
            <a:xfrm>
              <a:off x="2302" y="2330"/>
              <a:ext cx="1095" cy="607"/>
              <a:chOff x="6978" y="7732"/>
              <a:chExt cx="1816" cy="1665"/>
            </a:xfrm>
          </p:grpSpPr>
          <p:sp>
            <p:nvSpPr>
              <p:cNvPr id="59465" name="Text Box 73"/>
              <p:cNvSpPr txBox="1">
                <a:spLocks noChangeArrowheads="1"/>
              </p:cNvSpPr>
              <p:nvPr/>
            </p:nvSpPr>
            <p:spPr bwMode="auto">
              <a:xfrm>
                <a:off x="6979" y="7732"/>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B2</a:t>
                </a:r>
              </a:p>
            </p:txBody>
          </p:sp>
          <p:sp>
            <p:nvSpPr>
              <p:cNvPr id="59466" name="Text Box 74"/>
              <p:cNvSpPr txBox="1">
                <a:spLocks noChangeArrowheads="1"/>
              </p:cNvSpPr>
              <p:nvPr/>
            </p:nvSpPr>
            <p:spPr bwMode="auto">
              <a:xfrm>
                <a:off x="6978" y="8287"/>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nV2 :int</a:t>
                </a:r>
              </a:p>
            </p:txBody>
          </p:sp>
          <p:sp>
            <p:nvSpPr>
              <p:cNvPr id="59467" name="Text Box 75"/>
              <p:cNvSpPr txBox="1">
                <a:spLocks noChangeArrowheads="1"/>
              </p:cNvSpPr>
              <p:nvPr/>
            </p:nvSpPr>
            <p:spPr bwMode="auto">
              <a:xfrm>
                <a:off x="6978" y="8842"/>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kumimoji="0" lang="zh-CN" altLang="zh-CN" sz="1600"/>
              </a:p>
            </p:txBody>
          </p:sp>
        </p:grpSp>
        <p:grpSp>
          <p:nvGrpSpPr>
            <p:cNvPr id="59468" name="Group 76"/>
            <p:cNvGrpSpPr>
              <a:grpSpLocks/>
            </p:cNvGrpSpPr>
            <p:nvPr/>
          </p:nvGrpSpPr>
          <p:grpSpPr bwMode="auto">
            <a:xfrm>
              <a:off x="1535" y="3377"/>
              <a:ext cx="1168" cy="607"/>
              <a:chOff x="6978" y="7732"/>
              <a:chExt cx="1816" cy="1665"/>
            </a:xfrm>
          </p:grpSpPr>
          <p:sp>
            <p:nvSpPr>
              <p:cNvPr id="59469" name="Text Box 77"/>
              <p:cNvSpPr txBox="1">
                <a:spLocks noChangeArrowheads="1"/>
              </p:cNvSpPr>
              <p:nvPr/>
            </p:nvSpPr>
            <p:spPr bwMode="auto">
              <a:xfrm>
                <a:off x="6979" y="7732"/>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D1</a:t>
                </a:r>
              </a:p>
            </p:txBody>
          </p:sp>
          <p:sp>
            <p:nvSpPr>
              <p:cNvPr id="59470" name="Text Box 78"/>
              <p:cNvSpPr txBox="1">
                <a:spLocks noChangeArrowheads="1"/>
              </p:cNvSpPr>
              <p:nvPr/>
            </p:nvSpPr>
            <p:spPr bwMode="auto">
              <a:xfrm>
                <a:off x="6978" y="8287"/>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nVd :int</a:t>
                </a:r>
              </a:p>
            </p:txBody>
          </p:sp>
          <p:sp>
            <p:nvSpPr>
              <p:cNvPr id="59471" name="Text Box 79"/>
              <p:cNvSpPr txBox="1">
                <a:spLocks noChangeArrowheads="1"/>
              </p:cNvSpPr>
              <p:nvPr/>
            </p:nvSpPr>
            <p:spPr bwMode="auto">
              <a:xfrm>
                <a:off x="6978" y="8842"/>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fund():void</a:t>
                </a:r>
              </a:p>
            </p:txBody>
          </p:sp>
        </p:grpSp>
        <p:sp>
          <p:nvSpPr>
            <p:cNvPr id="59472" name="AutoShape 80"/>
            <p:cNvSpPr>
              <a:spLocks noChangeArrowheads="1"/>
            </p:cNvSpPr>
            <p:nvPr/>
          </p:nvSpPr>
          <p:spPr bwMode="auto">
            <a:xfrm>
              <a:off x="1196" y="2937"/>
              <a:ext cx="180" cy="126"/>
            </a:xfrm>
            <a:prstGeom prst="triangle">
              <a:avLst>
                <a:gd name="adj" fmla="val 50000"/>
              </a:avLst>
            </a:prstGeom>
            <a:solidFill>
              <a:srgbClr val="FFFFFF"/>
            </a:solidFill>
            <a:ln w="9525">
              <a:solidFill>
                <a:schemeClr val="tx1"/>
              </a:solidFill>
              <a:miter lim="800000"/>
              <a:headEnd/>
              <a:tailEnd/>
            </a:ln>
          </p:spPr>
          <p:txBody>
            <a:bodyPr/>
            <a:lstStyle/>
            <a:p>
              <a:endParaRPr lang="zh-CN" altLang="en-US"/>
            </a:p>
          </p:txBody>
        </p:sp>
        <p:sp>
          <p:nvSpPr>
            <p:cNvPr id="59473" name="AutoShape 81"/>
            <p:cNvSpPr>
              <a:spLocks noChangeArrowheads="1"/>
            </p:cNvSpPr>
            <p:nvPr/>
          </p:nvSpPr>
          <p:spPr bwMode="auto">
            <a:xfrm>
              <a:off x="2789" y="2938"/>
              <a:ext cx="180" cy="126"/>
            </a:xfrm>
            <a:prstGeom prst="triangle">
              <a:avLst>
                <a:gd name="adj" fmla="val 50000"/>
              </a:avLst>
            </a:prstGeom>
            <a:solidFill>
              <a:srgbClr val="FFFFFF"/>
            </a:solidFill>
            <a:ln w="9525">
              <a:solidFill>
                <a:schemeClr val="tx1"/>
              </a:solidFill>
              <a:miter lim="800000"/>
              <a:headEnd/>
              <a:tailEnd/>
            </a:ln>
          </p:spPr>
          <p:txBody>
            <a:bodyPr/>
            <a:lstStyle/>
            <a:p>
              <a:endParaRPr lang="zh-CN" altLang="en-US"/>
            </a:p>
          </p:txBody>
        </p:sp>
        <p:sp>
          <p:nvSpPr>
            <p:cNvPr id="59474" name="Line 82"/>
            <p:cNvSpPr>
              <a:spLocks noChangeShapeType="1"/>
            </p:cNvSpPr>
            <p:nvPr/>
          </p:nvSpPr>
          <p:spPr bwMode="auto">
            <a:xfrm>
              <a:off x="1285" y="3063"/>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5" name="Line 83"/>
            <p:cNvSpPr>
              <a:spLocks noChangeShapeType="1"/>
            </p:cNvSpPr>
            <p:nvPr/>
          </p:nvSpPr>
          <p:spPr bwMode="auto">
            <a:xfrm>
              <a:off x="2880" y="3058"/>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6" name="Line 84"/>
            <p:cNvSpPr>
              <a:spLocks noChangeShapeType="1"/>
            </p:cNvSpPr>
            <p:nvPr/>
          </p:nvSpPr>
          <p:spPr bwMode="auto">
            <a:xfrm>
              <a:off x="1285" y="3209"/>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7" name="Line 85"/>
            <p:cNvSpPr>
              <a:spLocks noChangeShapeType="1"/>
            </p:cNvSpPr>
            <p:nvPr/>
          </p:nvSpPr>
          <p:spPr bwMode="auto">
            <a:xfrm flipV="1">
              <a:off x="2128" y="3209"/>
              <a:ext cx="0"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9478" name="Group 86"/>
            <p:cNvGrpSpPr>
              <a:grpSpLocks/>
            </p:cNvGrpSpPr>
            <p:nvPr/>
          </p:nvGrpSpPr>
          <p:grpSpPr bwMode="auto">
            <a:xfrm>
              <a:off x="1316" y="1296"/>
              <a:ext cx="1789" cy="607"/>
              <a:chOff x="6978" y="7732"/>
              <a:chExt cx="1816" cy="1665"/>
            </a:xfrm>
          </p:grpSpPr>
          <p:sp>
            <p:nvSpPr>
              <p:cNvPr id="59479" name="Text Box 87"/>
              <p:cNvSpPr txBox="1">
                <a:spLocks noChangeArrowheads="1"/>
              </p:cNvSpPr>
              <p:nvPr/>
            </p:nvSpPr>
            <p:spPr bwMode="auto">
              <a:xfrm>
                <a:off x="6979" y="7732"/>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600"/>
                  <a:t>&lt;&lt;virtual&gt;&gt; B0</a:t>
                </a:r>
              </a:p>
            </p:txBody>
          </p:sp>
          <p:sp>
            <p:nvSpPr>
              <p:cNvPr id="59480" name="Text Box 88"/>
              <p:cNvSpPr txBox="1">
                <a:spLocks noChangeArrowheads="1"/>
              </p:cNvSpPr>
              <p:nvPr/>
            </p:nvSpPr>
            <p:spPr bwMode="auto">
              <a:xfrm>
                <a:off x="6978" y="8287"/>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nV :int</a:t>
                </a:r>
              </a:p>
            </p:txBody>
          </p:sp>
          <p:sp>
            <p:nvSpPr>
              <p:cNvPr id="59481" name="Text Box 89"/>
              <p:cNvSpPr txBox="1">
                <a:spLocks noChangeArrowheads="1"/>
              </p:cNvSpPr>
              <p:nvPr/>
            </p:nvSpPr>
            <p:spPr bwMode="auto">
              <a:xfrm>
                <a:off x="6978" y="8842"/>
                <a:ext cx="1815" cy="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en-US" altLang="zh-CN" sz="1600"/>
                  <a:t>fun()</a:t>
                </a:r>
              </a:p>
            </p:txBody>
          </p:sp>
        </p:grpSp>
        <p:sp>
          <p:nvSpPr>
            <p:cNvPr id="59482" name="AutoShape 90"/>
            <p:cNvSpPr>
              <a:spLocks noChangeArrowheads="1"/>
            </p:cNvSpPr>
            <p:nvPr/>
          </p:nvSpPr>
          <p:spPr bwMode="auto">
            <a:xfrm>
              <a:off x="2037" y="1903"/>
              <a:ext cx="181" cy="126"/>
            </a:xfrm>
            <a:prstGeom prst="triangle">
              <a:avLst>
                <a:gd name="adj" fmla="val 50000"/>
              </a:avLst>
            </a:prstGeom>
            <a:solidFill>
              <a:srgbClr val="FFFFFF"/>
            </a:solidFill>
            <a:ln w="9525">
              <a:solidFill>
                <a:schemeClr val="tx1"/>
              </a:solidFill>
              <a:miter lim="800000"/>
              <a:headEnd/>
              <a:tailEnd/>
            </a:ln>
          </p:spPr>
          <p:txBody>
            <a:bodyPr/>
            <a:lstStyle/>
            <a:p>
              <a:endParaRPr lang="zh-CN" altLang="en-US"/>
            </a:p>
          </p:txBody>
        </p:sp>
        <p:sp>
          <p:nvSpPr>
            <p:cNvPr id="59483" name="Line 91"/>
            <p:cNvSpPr>
              <a:spLocks noChangeShapeType="1"/>
            </p:cNvSpPr>
            <p:nvPr/>
          </p:nvSpPr>
          <p:spPr bwMode="auto">
            <a:xfrm>
              <a:off x="1285" y="2176"/>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4" name="Line 92"/>
            <p:cNvSpPr>
              <a:spLocks noChangeShapeType="1"/>
            </p:cNvSpPr>
            <p:nvPr/>
          </p:nvSpPr>
          <p:spPr bwMode="auto">
            <a:xfrm>
              <a:off x="1285"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5" name="Line 93"/>
            <p:cNvSpPr>
              <a:spLocks noChangeShapeType="1"/>
            </p:cNvSpPr>
            <p:nvPr/>
          </p:nvSpPr>
          <p:spPr bwMode="auto">
            <a:xfrm>
              <a:off x="2880"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6" name="Line 94"/>
            <p:cNvSpPr>
              <a:spLocks noChangeShapeType="1"/>
            </p:cNvSpPr>
            <p:nvPr/>
          </p:nvSpPr>
          <p:spPr bwMode="auto">
            <a:xfrm>
              <a:off x="2128" y="2029"/>
              <a:ext cx="0"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5580441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027" name="Group 35"/>
          <p:cNvGrpSpPr>
            <a:grpSpLocks/>
          </p:cNvGrpSpPr>
          <p:nvPr/>
        </p:nvGrpSpPr>
        <p:grpSpPr bwMode="auto">
          <a:xfrm>
            <a:off x="1371600" y="571500"/>
            <a:ext cx="6515100" cy="4057650"/>
            <a:chOff x="1032" y="1054"/>
            <a:chExt cx="3528" cy="2930"/>
          </a:xfrm>
        </p:grpSpPr>
        <p:sp>
          <p:nvSpPr>
            <p:cNvPr id="84995" name="Rectangle 3"/>
            <p:cNvSpPr>
              <a:spLocks noChangeArrowheads="1"/>
            </p:cNvSpPr>
            <p:nvPr/>
          </p:nvSpPr>
          <p:spPr bwMode="auto">
            <a:xfrm>
              <a:off x="1526" y="1075"/>
              <a:ext cx="1462" cy="4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altLang="zh-CN"/>
                <a:t>B0</a:t>
              </a:r>
            </a:p>
          </p:txBody>
        </p:sp>
        <p:sp>
          <p:nvSpPr>
            <p:cNvPr id="84996" name="Rectangle 4"/>
            <p:cNvSpPr>
              <a:spLocks noChangeArrowheads="1"/>
            </p:cNvSpPr>
            <p:nvPr/>
          </p:nvSpPr>
          <p:spPr bwMode="auto">
            <a:xfrm>
              <a:off x="1526" y="1560"/>
              <a:ext cx="1462" cy="4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altLang="zh-CN"/>
                <a:t>B1</a:t>
              </a:r>
              <a:r>
                <a:rPr lang="zh-CN" altLang="en-US"/>
                <a:t>新增成员</a:t>
              </a:r>
            </a:p>
          </p:txBody>
        </p:sp>
        <p:sp>
          <p:nvSpPr>
            <p:cNvPr id="84997" name="Rectangle 5"/>
            <p:cNvSpPr>
              <a:spLocks noChangeArrowheads="1"/>
            </p:cNvSpPr>
            <p:nvPr/>
          </p:nvSpPr>
          <p:spPr bwMode="auto">
            <a:xfrm>
              <a:off x="1526" y="2046"/>
              <a:ext cx="1462" cy="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altLang="zh-CN"/>
                <a:t>B0</a:t>
              </a:r>
            </a:p>
          </p:txBody>
        </p:sp>
        <p:sp>
          <p:nvSpPr>
            <p:cNvPr id="84998" name="Rectangle 6"/>
            <p:cNvSpPr>
              <a:spLocks noChangeArrowheads="1"/>
            </p:cNvSpPr>
            <p:nvPr/>
          </p:nvSpPr>
          <p:spPr bwMode="auto">
            <a:xfrm>
              <a:off x="1526" y="2533"/>
              <a:ext cx="1462" cy="4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altLang="zh-CN"/>
                <a:t>B2</a:t>
              </a:r>
              <a:r>
                <a:rPr lang="zh-CN" altLang="en-US"/>
                <a:t>新增成员</a:t>
              </a:r>
            </a:p>
          </p:txBody>
        </p:sp>
        <p:sp>
          <p:nvSpPr>
            <p:cNvPr id="84999" name="Rectangle 7"/>
            <p:cNvSpPr>
              <a:spLocks noChangeArrowheads="1"/>
            </p:cNvSpPr>
            <p:nvPr/>
          </p:nvSpPr>
          <p:spPr bwMode="auto">
            <a:xfrm>
              <a:off x="1526" y="3498"/>
              <a:ext cx="1462" cy="4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altLang="zh-CN"/>
                <a:t>D1</a:t>
              </a:r>
              <a:r>
                <a:rPr lang="zh-CN" altLang="en-US"/>
                <a:t>新增成员</a:t>
              </a:r>
            </a:p>
          </p:txBody>
        </p:sp>
        <p:sp>
          <p:nvSpPr>
            <p:cNvPr id="85000" name="Line 8"/>
            <p:cNvSpPr>
              <a:spLocks noChangeShapeType="1"/>
            </p:cNvSpPr>
            <p:nvPr/>
          </p:nvSpPr>
          <p:spPr bwMode="auto">
            <a:xfrm>
              <a:off x="2964" y="3984"/>
              <a:ext cx="1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1" name="Line 9"/>
            <p:cNvSpPr>
              <a:spLocks noChangeShapeType="1"/>
            </p:cNvSpPr>
            <p:nvPr/>
          </p:nvSpPr>
          <p:spPr bwMode="auto">
            <a:xfrm>
              <a:off x="2988" y="1075"/>
              <a:ext cx="15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2" name="Line 10"/>
            <p:cNvSpPr>
              <a:spLocks noChangeShapeType="1"/>
            </p:cNvSpPr>
            <p:nvPr/>
          </p:nvSpPr>
          <p:spPr bwMode="auto">
            <a:xfrm>
              <a:off x="2988" y="1560"/>
              <a:ext cx="3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3" name="Line 11"/>
            <p:cNvSpPr>
              <a:spLocks noChangeShapeType="1"/>
            </p:cNvSpPr>
            <p:nvPr/>
          </p:nvSpPr>
          <p:spPr bwMode="auto">
            <a:xfrm>
              <a:off x="3009" y="2533"/>
              <a:ext cx="3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4" name="Line 12"/>
            <p:cNvSpPr>
              <a:spLocks noChangeShapeType="1"/>
            </p:cNvSpPr>
            <p:nvPr/>
          </p:nvSpPr>
          <p:spPr bwMode="auto">
            <a:xfrm>
              <a:off x="2988" y="2046"/>
              <a:ext cx="9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5" name="Line 13"/>
            <p:cNvSpPr>
              <a:spLocks noChangeShapeType="1"/>
            </p:cNvSpPr>
            <p:nvPr/>
          </p:nvSpPr>
          <p:spPr bwMode="auto">
            <a:xfrm>
              <a:off x="2988" y="3019"/>
              <a:ext cx="9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6" name="Line 14"/>
            <p:cNvSpPr>
              <a:spLocks noChangeShapeType="1"/>
            </p:cNvSpPr>
            <p:nvPr/>
          </p:nvSpPr>
          <p:spPr bwMode="auto">
            <a:xfrm flipV="1">
              <a:off x="3168" y="1075"/>
              <a:ext cx="0" cy="16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007" name="Line 15"/>
            <p:cNvSpPr>
              <a:spLocks noChangeShapeType="1"/>
            </p:cNvSpPr>
            <p:nvPr/>
          </p:nvSpPr>
          <p:spPr bwMode="auto">
            <a:xfrm flipV="1">
              <a:off x="3617" y="1054"/>
              <a:ext cx="0" cy="36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008" name="Line 16"/>
            <p:cNvSpPr>
              <a:spLocks noChangeShapeType="1"/>
            </p:cNvSpPr>
            <p:nvPr/>
          </p:nvSpPr>
          <p:spPr bwMode="auto">
            <a:xfrm flipV="1">
              <a:off x="4291" y="1054"/>
              <a:ext cx="0" cy="1093"/>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009" name="Line 17"/>
            <p:cNvSpPr>
              <a:spLocks noChangeShapeType="1"/>
            </p:cNvSpPr>
            <p:nvPr/>
          </p:nvSpPr>
          <p:spPr bwMode="auto">
            <a:xfrm flipV="1">
              <a:off x="3168" y="2046"/>
              <a:ext cx="0" cy="16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010" name="Line 18"/>
            <p:cNvSpPr>
              <a:spLocks noChangeShapeType="1"/>
            </p:cNvSpPr>
            <p:nvPr/>
          </p:nvSpPr>
          <p:spPr bwMode="auto">
            <a:xfrm flipV="1">
              <a:off x="3617" y="2027"/>
              <a:ext cx="0" cy="38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011" name="Line 19"/>
            <p:cNvSpPr>
              <a:spLocks noChangeShapeType="1"/>
            </p:cNvSpPr>
            <p:nvPr/>
          </p:nvSpPr>
          <p:spPr bwMode="auto">
            <a:xfrm rot="10800000" flipV="1">
              <a:off x="3168" y="1419"/>
              <a:ext cx="0" cy="16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012" name="Line 20"/>
            <p:cNvSpPr>
              <a:spLocks noChangeShapeType="1"/>
            </p:cNvSpPr>
            <p:nvPr/>
          </p:nvSpPr>
          <p:spPr bwMode="auto">
            <a:xfrm rot="10800000" flipV="1">
              <a:off x="3168" y="2392"/>
              <a:ext cx="0" cy="16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013" name="Line 21"/>
            <p:cNvSpPr>
              <a:spLocks noChangeShapeType="1"/>
            </p:cNvSpPr>
            <p:nvPr/>
          </p:nvSpPr>
          <p:spPr bwMode="auto">
            <a:xfrm rot="10800000" flipV="1">
              <a:off x="3617" y="1742"/>
              <a:ext cx="0" cy="32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014" name="Line 22"/>
            <p:cNvSpPr>
              <a:spLocks noChangeShapeType="1"/>
            </p:cNvSpPr>
            <p:nvPr/>
          </p:nvSpPr>
          <p:spPr bwMode="auto">
            <a:xfrm rot="10800000" flipV="1">
              <a:off x="3617" y="2696"/>
              <a:ext cx="0" cy="3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015" name="Line 23"/>
            <p:cNvSpPr>
              <a:spLocks noChangeShapeType="1"/>
            </p:cNvSpPr>
            <p:nvPr/>
          </p:nvSpPr>
          <p:spPr bwMode="auto">
            <a:xfrm rot="10800000" flipV="1">
              <a:off x="4291" y="2553"/>
              <a:ext cx="0" cy="1419"/>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016" name="Rectangle 24"/>
            <p:cNvSpPr>
              <a:spLocks noChangeArrowheads="1"/>
            </p:cNvSpPr>
            <p:nvPr/>
          </p:nvSpPr>
          <p:spPr bwMode="auto">
            <a:xfrm>
              <a:off x="3072" y="2192"/>
              <a:ext cx="40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a:t>B0</a:t>
              </a:r>
            </a:p>
          </p:txBody>
        </p:sp>
        <p:sp>
          <p:nvSpPr>
            <p:cNvPr id="85017" name="Rectangle 25"/>
            <p:cNvSpPr>
              <a:spLocks noChangeArrowheads="1"/>
            </p:cNvSpPr>
            <p:nvPr/>
          </p:nvSpPr>
          <p:spPr bwMode="auto">
            <a:xfrm>
              <a:off x="3051" y="1200"/>
              <a:ext cx="40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a:t>B0</a:t>
              </a:r>
            </a:p>
          </p:txBody>
        </p:sp>
        <p:sp>
          <p:nvSpPr>
            <p:cNvPr id="85018" name="Rectangle 26"/>
            <p:cNvSpPr>
              <a:spLocks noChangeArrowheads="1"/>
            </p:cNvSpPr>
            <p:nvPr/>
          </p:nvSpPr>
          <p:spPr bwMode="auto">
            <a:xfrm>
              <a:off x="3505" y="1398"/>
              <a:ext cx="40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a:t>B1</a:t>
              </a:r>
            </a:p>
          </p:txBody>
        </p:sp>
        <p:sp>
          <p:nvSpPr>
            <p:cNvPr id="85019" name="Rectangle 27"/>
            <p:cNvSpPr>
              <a:spLocks noChangeArrowheads="1"/>
            </p:cNvSpPr>
            <p:nvPr/>
          </p:nvSpPr>
          <p:spPr bwMode="auto">
            <a:xfrm>
              <a:off x="3481" y="2350"/>
              <a:ext cx="40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a:t>B2</a:t>
              </a:r>
            </a:p>
          </p:txBody>
        </p:sp>
        <p:sp>
          <p:nvSpPr>
            <p:cNvPr id="85020" name="Rectangle 28"/>
            <p:cNvSpPr>
              <a:spLocks noChangeArrowheads="1"/>
            </p:cNvSpPr>
            <p:nvPr/>
          </p:nvSpPr>
          <p:spPr bwMode="auto">
            <a:xfrm>
              <a:off x="4155" y="2189"/>
              <a:ext cx="40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en-US" altLang="zh-CN"/>
                <a:t>D1</a:t>
              </a:r>
            </a:p>
          </p:txBody>
        </p:sp>
        <p:sp>
          <p:nvSpPr>
            <p:cNvPr id="85021" name="Line 29"/>
            <p:cNvSpPr>
              <a:spLocks noChangeShapeType="1"/>
            </p:cNvSpPr>
            <p:nvPr/>
          </p:nvSpPr>
          <p:spPr bwMode="auto">
            <a:xfrm flipH="1">
              <a:off x="1032" y="1358"/>
              <a:ext cx="5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2" name="Line 30"/>
            <p:cNvSpPr>
              <a:spLocks noChangeShapeType="1"/>
            </p:cNvSpPr>
            <p:nvPr/>
          </p:nvSpPr>
          <p:spPr bwMode="auto">
            <a:xfrm>
              <a:off x="1032" y="1358"/>
              <a:ext cx="0" cy="17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3" name="Line 31"/>
            <p:cNvSpPr>
              <a:spLocks noChangeShapeType="1"/>
            </p:cNvSpPr>
            <p:nvPr/>
          </p:nvSpPr>
          <p:spPr bwMode="auto">
            <a:xfrm flipH="1">
              <a:off x="1301" y="2290"/>
              <a:ext cx="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4" name="Line 32"/>
            <p:cNvSpPr>
              <a:spLocks noChangeShapeType="1"/>
            </p:cNvSpPr>
            <p:nvPr/>
          </p:nvSpPr>
          <p:spPr bwMode="auto">
            <a:xfrm>
              <a:off x="1301" y="2290"/>
              <a:ext cx="0" cy="7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5" name="Line 33"/>
            <p:cNvSpPr>
              <a:spLocks noChangeShapeType="1"/>
            </p:cNvSpPr>
            <p:nvPr/>
          </p:nvSpPr>
          <p:spPr bwMode="auto">
            <a:xfrm>
              <a:off x="1032" y="3080"/>
              <a:ext cx="517"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5026" name="Rectangle 34"/>
            <p:cNvSpPr>
              <a:spLocks noChangeArrowheads="1"/>
            </p:cNvSpPr>
            <p:nvPr/>
          </p:nvSpPr>
          <p:spPr bwMode="auto">
            <a:xfrm>
              <a:off x="1526" y="3019"/>
              <a:ext cx="1462" cy="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altLang="zh-CN"/>
                <a:t>nV,fun()</a:t>
              </a:r>
            </a:p>
          </p:txBody>
        </p:sp>
      </p:grpSp>
      <p:sp>
        <p:nvSpPr>
          <p:cNvPr id="85029" name="Text Box 37"/>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074B8E3F-4015-4C69-9FDA-452F9E646B88}" type="slidenum">
              <a:rPr lang="en-US" altLang="zh-CN" sz="1400"/>
              <a:pPr algn="r">
                <a:spcBef>
                  <a:spcPct val="50000"/>
                </a:spcBef>
              </a:pPr>
              <a:t>59</a:t>
            </a:fld>
            <a:endParaRPr lang="en-US" altLang="zh-CN" sz="1400"/>
          </a:p>
        </p:txBody>
      </p:sp>
    </p:spTree>
    <p:extLst>
      <p:ext uri="{BB962C8B-B14F-4D97-AF65-F5344CB8AC3E}">
        <p14:creationId xmlns:p14="http://schemas.microsoft.com/office/powerpoint/2010/main" val="1189655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a:t>继承与派生问题举例</a:t>
            </a:r>
          </a:p>
        </p:txBody>
      </p:sp>
      <p:graphicFrame>
        <p:nvGraphicFramePr>
          <p:cNvPr id="36867" name="Object 3"/>
          <p:cNvGraphicFramePr>
            <a:graphicFrameLocks noGrp="1" noChangeAspect="1"/>
          </p:cNvGraphicFramePr>
          <p:nvPr>
            <p:ph type="dgm" idx="1"/>
          </p:nvPr>
        </p:nvGraphicFramePr>
        <p:xfrm>
          <a:off x="2112964" y="1214438"/>
          <a:ext cx="4916487" cy="3286125"/>
        </p:xfrm>
        <a:graphic>
          <a:graphicData uri="http://schemas.openxmlformats.org/presentationml/2006/ole">
            <mc:AlternateContent xmlns:mc="http://schemas.openxmlformats.org/markup-compatibility/2006">
              <mc:Choice xmlns:v="urn:schemas-microsoft-com:vml" Requires="v">
                <p:oleObj spid="_x0000_s3101" name="MS Org Chart" r:id="rId4" imgW="4902120" imgH="4368600" progId="OrgPlusWOPX.4">
                  <p:embed followColorScheme="full"/>
                </p:oleObj>
              </mc:Choice>
              <mc:Fallback>
                <p:oleObj name="MS Org Chart" r:id="rId4" imgW="4902120" imgH="436860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964" y="1214438"/>
                        <a:ext cx="4916487" cy="3286125"/>
                      </a:xfrm>
                      <a:prstGeom prst="rect">
                        <a:avLst/>
                      </a:prstGeom>
                    </p:spPr>
                  </p:pic>
                </p:oleObj>
              </mc:Fallback>
            </mc:AlternateContent>
          </a:graphicData>
        </a:graphic>
      </p:graphicFrame>
      <p:sp>
        <p:nvSpPr>
          <p:cNvPr id="7" name="灯片编号占位符 5"/>
          <p:cNvSpPr>
            <a:spLocks noGrp="1"/>
          </p:cNvSpPr>
          <p:nvPr>
            <p:ph type="sldNum" sz="quarter" idx="12"/>
          </p:nvPr>
        </p:nvSpPr>
        <p:spPr/>
        <p:txBody>
          <a:bodyPr/>
          <a:lstStyle/>
          <a:p>
            <a:fld id="{31A6A329-720F-4E3F-AB9B-C11ABD522CD6}" type="slidenum">
              <a:rPr lang="en-US" altLang="zh-CN"/>
              <a:pPr/>
              <a:t>6</a:t>
            </a:fld>
            <a:endParaRPr lang="en-US" altLang="zh-CN"/>
          </a:p>
        </p:txBody>
      </p:sp>
      <p:sp>
        <p:nvSpPr>
          <p:cNvPr id="36868" name="Text Box 4"/>
          <p:cNvSpPr txBox="1">
            <a:spLocks noChangeArrowheads="1"/>
          </p:cNvSpPr>
          <p:nvPr/>
        </p:nvSpPr>
        <p:spPr bwMode="auto">
          <a:xfrm>
            <a:off x="266581" y="267494"/>
            <a:ext cx="800219" cy="407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DAFB5"/>
                </a:solidFill>
                <a:ea typeface="隶书" pitchFamily="49" charset="-122"/>
              </a:rPr>
              <a:t>类的继承与派生</a:t>
            </a:r>
            <a:endParaRPr lang="zh-CN" altLang="en-US" dirty="0"/>
          </a:p>
        </p:txBody>
      </p:sp>
    </p:spTree>
    <p:extLst>
      <p:ext uri="{BB962C8B-B14F-4D97-AF65-F5344CB8AC3E}">
        <p14:creationId xmlns:p14="http://schemas.microsoft.com/office/powerpoint/2010/main" val="42537684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5"/>
          <p:cNvSpPr>
            <a:spLocks noGrp="1" noChangeArrowheads="1"/>
          </p:cNvSpPr>
          <p:nvPr>
            <p:ph idx="1"/>
          </p:nvPr>
        </p:nvSpPr>
        <p:spPr>
          <a:xfrm>
            <a:off x="685801" y="114300"/>
            <a:ext cx="8207375" cy="5029200"/>
          </a:xfrm>
          <a:noFill/>
          <a:ln/>
        </p:spPr>
        <p:txBody>
          <a:bodyPr>
            <a:normAutofit fontScale="92500" lnSpcReduction="20000"/>
          </a:bodyPr>
          <a:lstStyle/>
          <a:p>
            <a:pPr>
              <a:lnSpc>
                <a:spcPct val="90000"/>
              </a:lnSpc>
              <a:buFont typeface="Wingdings" pitchFamily="2" charset="2"/>
              <a:buNone/>
            </a:pPr>
            <a:r>
              <a:rPr lang="en-US" altLang="zh-CN" sz="2600"/>
              <a:t>#include &lt;iostream&gt;</a:t>
            </a:r>
          </a:p>
          <a:p>
            <a:pPr>
              <a:lnSpc>
                <a:spcPct val="90000"/>
              </a:lnSpc>
              <a:buFont typeface="Wingdings" pitchFamily="2" charset="2"/>
              <a:buNone/>
            </a:pPr>
            <a:r>
              <a:rPr lang="en-US" altLang="zh-CN" sz="2600"/>
              <a:t>using namecpace std;</a:t>
            </a:r>
          </a:p>
          <a:p>
            <a:pPr>
              <a:lnSpc>
                <a:spcPct val="90000"/>
              </a:lnSpc>
              <a:buFont typeface="Wingdings" pitchFamily="2" charset="2"/>
              <a:buNone/>
            </a:pPr>
            <a:r>
              <a:rPr lang="en-US" altLang="zh-CN" sz="2600"/>
              <a:t>class B0	//</a:t>
            </a:r>
            <a:r>
              <a:rPr lang="zh-CN" altLang="en-US" sz="2600"/>
              <a:t>声明基类</a:t>
            </a:r>
            <a:r>
              <a:rPr lang="en-US" altLang="zh-CN" sz="2600"/>
              <a:t>B0</a:t>
            </a:r>
          </a:p>
          <a:p>
            <a:pPr>
              <a:lnSpc>
                <a:spcPct val="90000"/>
              </a:lnSpc>
              <a:buFont typeface="Wingdings" pitchFamily="2" charset="2"/>
              <a:buNone/>
            </a:pPr>
            <a:r>
              <a:rPr lang="en-US" altLang="zh-CN" sz="2600"/>
              <a:t>{ public:	//</a:t>
            </a:r>
            <a:r>
              <a:rPr lang="zh-CN" altLang="en-US" sz="2600"/>
              <a:t>外部接口</a:t>
            </a:r>
          </a:p>
          <a:p>
            <a:pPr>
              <a:lnSpc>
                <a:spcPct val="90000"/>
              </a:lnSpc>
              <a:buFont typeface="Wingdings" pitchFamily="2" charset="2"/>
              <a:buNone/>
            </a:pPr>
            <a:r>
              <a:rPr lang="zh-CN" altLang="en-US" sz="2600"/>
              <a:t>	</a:t>
            </a:r>
            <a:r>
              <a:rPr lang="en-US" altLang="zh-CN" sz="2600"/>
              <a:t>int nV;</a:t>
            </a:r>
          </a:p>
          <a:p>
            <a:pPr>
              <a:lnSpc>
                <a:spcPct val="90000"/>
              </a:lnSpc>
              <a:buFont typeface="Wingdings" pitchFamily="2" charset="2"/>
              <a:buNone/>
            </a:pPr>
            <a:r>
              <a:rPr lang="en-US" altLang="zh-CN" sz="2600"/>
              <a:t>	void fun(){cout&lt;&lt;"Member of B0"&lt;&lt;endl;}</a:t>
            </a:r>
          </a:p>
          <a:p>
            <a:pPr>
              <a:lnSpc>
                <a:spcPct val="90000"/>
              </a:lnSpc>
              <a:buFont typeface="Wingdings" pitchFamily="2" charset="2"/>
              <a:buNone/>
            </a:pPr>
            <a:r>
              <a:rPr lang="en-US" altLang="zh-CN" sz="2600"/>
              <a:t>};</a:t>
            </a:r>
          </a:p>
          <a:p>
            <a:pPr>
              <a:lnSpc>
                <a:spcPct val="90000"/>
              </a:lnSpc>
              <a:buFont typeface="Wingdings" pitchFamily="2" charset="2"/>
              <a:buNone/>
            </a:pPr>
            <a:r>
              <a:rPr lang="en-US" altLang="zh-CN" sz="2600"/>
              <a:t>class B1: </a:t>
            </a:r>
            <a:r>
              <a:rPr lang="en-US" altLang="zh-CN" sz="2600">
                <a:solidFill>
                  <a:srgbClr val="FF99FF"/>
                </a:solidFill>
              </a:rPr>
              <a:t>virtual</a:t>
            </a:r>
            <a:r>
              <a:rPr lang="en-US" altLang="zh-CN" sz="2600"/>
              <a:t> public B0  //B0</a:t>
            </a:r>
            <a:r>
              <a:rPr lang="zh-CN" altLang="en-US" sz="2600"/>
              <a:t>为虚基类，派生</a:t>
            </a:r>
            <a:r>
              <a:rPr lang="en-US" altLang="zh-CN" sz="2600"/>
              <a:t>B1</a:t>
            </a:r>
            <a:r>
              <a:rPr lang="zh-CN" altLang="en-US" sz="2600"/>
              <a:t>类</a:t>
            </a:r>
          </a:p>
          <a:p>
            <a:pPr>
              <a:lnSpc>
                <a:spcPct val="90000"/>
              </a:lnSpc>
              <a:buFont typeface="Wingdings" pitchFamily="2" charset="2"/>
              <a:buNone/>
            </a:pPr>
            <a:r>
              <a:rPr lang="en-US" altLang="zh-CN" sz="2600"/>
              <a:t>{ public:	//</a:t>
            </a:r>
            <a:r>
              <a:rPr lang="zh-CN" altLang="en-US" sz="2600"/>
              <a:t>新增外部接口</a:t>
            </a:r>
          </a:p>
          <a:p>
            <a:pPr>
              <a:lnSpc>
                <a:spcPct val="90000"/>
              </a:lnSpc>
              <a:buFont typeface="Wingdings" pitchFamily="2" charset="2"/>
              <a:buNone/>
            </a:pPr>
            <a:r>
              <a:rPr lang="zh-CN" altLang="en-US" sz="2600"/>
              <a:t>	</a:t>
            </a:r>
            <a:r>
              <a:rPr lang="en-US" altLang="zh-CN" sz="2600"/>
              <a:t>int nV1;</a:t>
            </a:r>
          </a:p>
          <a:p>
            <a:pPr>
              <a:lnSpc>
                <a:spcPct val="90000"/>
              </a:lnSpc>
              <a:buFont typeface="Wingdings" pitchFamily="2" charset="2"/>
              <a:buNone/>
            </a:pPr>
            <a:r>
              <a:rPr lang="en-US" altLang="zh-CN" sz="2600"/>
              <a:t>};</a:t>
            </a:r>
          </a:p>
          <a:p>
            <a:pPr>
              <a:lnSpc>
                <a:spcPct val="95000"/>
              </a:lnSpc>
              <a:buFont typeface="Wingdings" pitchFamily="2" charset="2"/>
              <a:buNone/>
            </a:pPr>
            <a:r>
              <a:rPr lang="en-US" altLang="zh-CN" sz="2600"/>
              <a:t>class B2: </a:t>
            </a:r>
            <a:r>
              <a:rPr lang="en-US" altLang="zh-CN" sz="2600">
                <a:solidFill>
                  <a:srgbClr val="FF99FF"/>
                </a:solidFill>
              </a:rPr>
              <a:t>virtual</a:t>
            </a:r>
            <a:r>
              <a:rPr lang="en-US" altLang="zh-CN" sz="2600"/>
              <a:t> public B0  //B0</a:t>
            </a:r>
            <a:r>
              <a:rPr lang="zh-CN" altLang="en-US" sz="2600"/>
              <a:t>为虚基类，派生</a:t>
            </a:r>
            <a:r>
              <a:rPr lang="en-US" altLang="zh-CN" sz="2600"/>
              <a:t>B2</a:t>
            </a:r>
            <a:r>
              <a:rPr lang="zh-CN" altLang="en-US" sz="2600"/>
              <a:t>类</a:t>
            </a:r>
          </a:p>
          <a:p>
            <a:pPr>
              <a:lnSpc>
                <a:spcPct val="95000"/>
              </a:lnSpc>
              <a:buFont typeface="Wingdings" pitchFamily="2" charset="2"/>
              <a:buNone/>
            </a:pPr>
            <a:r>
              <a:rPr lang="en-US" altLang="zh-CN" sz="2600"/>
              <a:t>{  public:	//</a:t>
            </a:r>
            <a:r>
              <a:rPr lang="zh-CN" altLang="en-US" sz="2600"/>
              <a:t>新增外部接口</a:t>
            </a:r>
          </a:p>
          <a:p>
            <a:pPr>
              <a:lnSpc>
                <a:spcPct val="95000"/>
              </a:lnSpc>
              <a:buFont typeface="Wingdings" pitchFamily="2" charset="2"/>
              <a:buNone/>
            </a:pPr>
            <a:r>
              <a:rPr lang="zh-CN" altLang="en-US" sz="2600"/>
              <a:t>	</a:t>
            </a:r>
            <a:r>
              <a:rPr lang="en-US" altLang="zh-CN" sz="2600"/>
              <a:t>int nV2;</a:t>
            </a:r>
          </a:p>
          <a:p>
            <a:pPr>
              <a:lnSpc>
                <a:spcPct val="95000"/>
              </a:lnSpc>
              <a:buFont typeface="Wingdings" pitchFamily="2" charset="2"/>
              <a:buNone/>
            </a:pPr>
            <a:r>
              <a:rPr lang="en-US" altLang="zh-CN" sz="2600"/>
              <a:t>};</a:t>
            </a:r>
          </a:p>
        </p:txBody>
      </p:sp>
      <p:sp>
        <p:nvSpPr>
          <p:cNvPr id="86023" name="Text Box 7"/>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DA6ABB00-B069-48B8-A0CA-B30DBAF021A7}" type="slidenum">
              <a:rPr lang="en-US" altLang="zh-CN" sz="1400"/>
              <a:pPr algn="r">
                <a:spcBef>
                  <a:spcPct val="50000"/>
                </a:spcBef>
              </a:pPr>
              <a:t>60</a:t>
            </a:fld>
            <a:endParaRPr lang="en-US" altLang="zh-CN" sz="1400"/>
          </a:p>
        </p:txBody>
      </p:sp>
    </p:spTree>
    <p:extLst>
      <p:ext uri="{BB962C8B-B14F-4D97-AF65-F5344CB8AC3E}">
        <p14:creationId xmlns:p14="http://schemas.microsoft.com/office/powerpoint/2010/main" val="14856520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533400" y="228600"/>
            <a:ext cx="8305800" cy="4743450"/>
          </a:xfrm>
        </p:spPr>
        <p:txBody>
          <a:bodyPr>
            <a:normAutofit fontScale="92500" lnSpcReduction="10000"/>
          </a:bodyPr>
          <a:lstStyle/>
          <a:p>
            <a:pPr>
              <a:lnSpc>
                <a:spcPct val="95000"/>
              </a:lnSpc>
              <a:buFont typeface="Wingdings" pitchFamily="2" charset="2"/>
              <a:buNone/>
            </a:pPr>
            <a:r>
              <a:rPr lang="en-US" altLang="zh-CN" sz="3000"/>
              <a:t>class D1: public B1, public B2	//</a:t>
            </a:r>
            <a:r>
              <a:rPr lang="zh-CN" altLang="en-US" sz="3000"/>
              <a:t>派生类</a:t>
            </a:r>
            <a:r>
              <a:rPr lang="en-US" altLang="zh-CN" sz="3000"/>
              <a:t>D1</a:t>
            </a:r>
            <a:r>
              <a:rPr lang="zh-CN" altLang="en-US" sz="3000"/>
              <a:t>声明</a:t>
            </a:r>
          </a:p>
          <a:p>
            <a:pPr>
              <a:lnSpc>
                <a:spcPct val="95000"/>
              </a:lnSpc>
              <a:buFont typeface="Wingdings" pitchFamily="2" charset="2"/>
              <a:buNone/>
            </a:pPr>
            <a:r>
              <a:rPr lang="en-US" altLang="zh-CN" sz="3000"/>
              <a:t>{  public:	//</a:t>
            </a:r>
            <a:r>
              <a:rPr lang="zh-CN" altLang="en-US" sz="3000"/>
              <a:t>新增外部接口</a:t>
            </a:r>
          </a:p>
          <a:p>
            <a:pPr>
              <a:lnSpc>
                <a:spcPct val="95000"/>
              </a:lnSpc>
              <a:buFont typeface="Wingdings" pitchFamily="2" charset="2"/>
              <a:buNone/>
            </a:pPr>
            <a:r>
              <a:rPr lang="zh-CN" altLang="en-US" sz="3000"/>
              <a:t>	</a:t>
            </a:r>
            <a:r>
              <a:rPr lang="en-US" altLang="zh-CN" sz="3000"/>
              <a:t>int nVd;</a:t>
            </a:r>
          </a:p>
          <a:p>
            <a:pPr>
              <a:lnSpc>
                <a:spcPct val="95000"/>
              </a:lnSpc>
              <a:buFont typeface="Wingdings" pitchFamily="2" charset="2"/>
              <a:buNone/>
            </a:pPr>
            <a:r>
              <a:rPr lang="en-US" altLang="zh-CN" sz="3000"/>
              <a:t>	void fund(){cout&lt;&lt;"Member of D1"&lt;&lt;endl;}</a:t>
            </a:r>
          </a:p>
          <a:p>
            <a:pPr>
              <a:lnSpc>
                <a:spcPct val="95000"/>
              </a:lnSpc>
              <a:buFont typeface="Wingdings" pitchFamily="2" charset="2"/>
              <a:buNone/>
            </a:pPr>
            <a:r>
              <a:rPr lang="en-US" altLang="zh-CN" sz="3000"/>
              <a:t>};</a:t>
            </a:r>
          </a:p>
          <a:p>
            <a:pPr>
              <a:lnSpc>
                <a:spcPct val="95000"/>
              </a:lnSpc>
              <a:buFont typeface="Wingdings" pitchFamily="2" charset="2"/>
              <a:buNone/>
            </a:pPr>
            <a:r>
              <a:rPr lang="en-US" altLang="zh-CN" sz="3000"/>
              <a:t>int main()	//</a:t>
            </a:r>
            <a:r>
              <a:rPr lang="zh-CN" altLang="en-US" sz="3000"/>
              <a:t>程序主函数</a:t>
            </a:r>
          </a:p>
          <a:p>
            <a:pPr>
              <a:lnSpc>
                <a:spcPct val="95000"/>
              </a:lnSpc>
              <a:buFont typeface="Wingdings" pitchFamily="2" charset="2"/>
              <a:buNone/>
            </a:pPr>
            <a:r>
              <a:rPr lang="en-US" altLang="zh-CN" sz="3000"/>
              <a:t>{   D1 d1;	//</a:t>
            </a:r>
            <a:r>
              <a:rPr lang="zh-CN" altLang="en-US" sz="3000"/>
              <a:t>声明</a:t>
            </a:r>
            <a:r>
              <a:rPr lang="en-US" altLang="zh-CN" sz="3000"/>
              <a:t>D1</a:t>
            </a:r>
            <a:r>
              <a:rPr lang="zh-CN" altLang="en-US" sz="3000"/>
              <a:t>类对象</a:t>
            </a:r>
            <a:r>
              <a:rPr lang="en-US" altLang="zh-CN" sz="3000"/>
              <a:t>d1</a:t>
            </a:r>
          </a:p>
          <a:p>
            <a:pPr>
              <a:lnSpc>
                <a:spcPct val="95000"/>
              </a:lnSpc>
              <a:buFont typeface="Wingdings" pitchFamily="2" charset="2"/>
              <a:buNone/>
            </a:pPr>
            <a:r>
              <a:rPr lang="en-US" altLang="zh-CN" sz="3000"/>
              <a:t>	d1.nV=2;	//</a:t>
            </a:r>
            <a:r>
              <a:rPr lang="zh-CN" altLang="en-US" sz="3000"/>
              <a:t>使用最远基类成员</a:t>
            </a:r>
          </a:p>
          <a:p>
            <a:pPr>
              <a:lnSpc>
                <a:spcPct val="95000"/>
              </a:lnSpc>
              <a:buFont typeface="Wingdings" pitchFamily="2" charset="2"/>
              <a:buNone/>
            </a:pPr>
            <a:r>
              <a:rPr lang="zh-CN" altLang="en-US" sz="3000"/>
              <a:t>	</a:t>
            </a:r>
            <a:r>
              <a:rPr lang="en-US" altLang="zh-CN" sz="3000"/>
              <a:t>d1.fun();</a:t>
            </a:r>
          </a:p>
          <a:p>
            <a:pPr>
              <a:lnSpc>
                <a:spcPct val="95000"/>
              </a:lnSpc>
              <a:buFont typeface="Wingdings" pitchFamily="2" charset="2"/>
              <a:buNone/>
            </a:pPr>
            <a:r>
              <a:rPr lang="en-US" altLang="zh-CN" sz="3000"/>
              <a:t>}</a:t>
            </a:r>
            <a:endParaRPr lang="en-US" altLang="zh-CN" sz="3600"/>
          </a:p>
        </p:txBody>
      </p:sp>
      <p:sp>
        <p:nvSpPr>
          <p:cNvPr id="87045" name="Text Box 5"/>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EF534E8E-858D-43F9-B0CF-908E3B203D04}" type="slidenum">
              <a:rPr lang="en-US" altLang="zh-CN" sz="1400"/>
              <a:pPr algn="r">
                <a:spcBef>
                  <a:spcPct val="50000"/>
                </a:spcBef>
              </a:pPr>
              <a:t>61</a:t>
            </a:fld>
            <a:endParaRPr lang="en-US" altLang="zh-CN" sz="1400"/>
          </a:p>
        </p:txBody>
      </p:sp>
    </p:spTree>
    <p:extLst>
      <p:ext uri="{BB962C8B-B14F-4D97-AF65-F5344CB8AC3E}">
        <p14:creationId xmlns:p14="http://schemas.microsoft.com/office/powerpoint/2010/main" val="42667152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43000" y="228600"/>
            <a:ext cx="7772400" cy="857250"/>
          </a:xfrm>
        </p:spPr>
        <p:txBody>
          <a:bodyPr/>
          <a:lstStyle/>
          <a:p>
            <a:r>
              <a:rPr lang="zh-CN" altLang="en-US"/>
              <a:t>虚基类及其派生类构造函数</a:t>
            </a:r>
          </a:p>
        </p:txBody>
      </p:sp>
      <p:sp>
        <p:nvSpPr>
          <p:cNvPr id="58371" name="Rectangle 3"/>
          <p:cNvSpPr>
            <a:spLocks noGrp="1" noChangeArrowheads="1"/>
          </p:cNvSpPr>
          <p:nvPr>
            <p:ph idx="1"/>
          </p:nvPr>
        </p:nvSpPr>
        <p:spPr>
          <a:xfrm>
            <a:off x="1143000" y="1200150"/>
            <a:ext cx="7772400" cy="3657600"/>
          </a:xfrm>
        </p:spPr>
        <p:txBody>
          <a:bodyPr>
            <a:normAutofit fontScale="92500" lnSpcReduction="20000"/>
          </a:bodyPr>
          <a:lstStyle/>
          <a:p>
            <a:r>
              <a:rPr lang="zh-CN" altLang="en-US" sz="2800"/>
              <a:t>建立对象时所指定的类称为</a:t>
            </a:r>
            <a:r>
              <a:rPr lang="zh-CN" altLang="en-US" sz="2800">
                <a:solidFill>
                  <a:schemeClr val="tx2"/>
                </a:solidFill>
              </a:rPr>
              <a:t>最（远）派生类</a:t>
            </a:r>
            <a:r>
              <a:rPr lang="zh-CN" altLang="en-US" sz="2800"/>
              <a:t>。</a:t>
            </a:r>
          </a:p>
          <a:p>
            <a:r>
              <a:rPr lang="zh-CN" altLang="en-US" sz="2800"/>
              <a:t>虚基类的成员是由最派生类的构造函数通过调用虚基类的构造函数进行初始化的。</a:t>
            </a:r>
          </a:p>
          <a:p>
            <a:r>
              <a:rPr lang="zh-CN" altLang="en-US" sz="2800"/>
              <a:t>在整个继承结构中，直接或间接继承虚基类的所有派生类，都必须在构造函数的成员初始化表中给出对虚基类的构造函数的调用。如果未列出，则表示调用该虚基类的缺省构造函数。</a:t>
            </a:r>
          </a:p>
          <a:p>
            <a:r>
              <a:rPr lang="zh-CN" altLang="en-US" sz="2800"/>
              <a:t>在建立对象时，只有最派生类的构造函数调用虚基类的构造函数，该派生类的其它基类对虚基类构造函数的调用被忽略。</a:t>
            </a:r>
          </a:p>
        </p:txBody>
      </p:sp>
      <p:sp>
        <p:nvSpPr>
          <p:cNvPr id="7" name="灯片编号占位符 5"/>
          <p:cNvSpPr>
            <a:spLocks noGrp="1"/>
          </p:cNvSpPr>
          <p:nvPr>
            <p:ph type="sldNum" sz="quarter" idx="12"/>
          </p:nvPr>
        </p:nvSpPr>
        <p:spPr/>
        <p:txBody>
          <a:bodyPr/>
          <a:lstStyle/>
          <a:p>
            <a:fld id="{C99BDE7A-3BA5-4E4B-B91C-373FE4DF4E76}" type="slidenum">
              <a:rPr lang="en-US" altLang="zh-CN"/>
              <a:pPr/>
              <a:t>62</a:t>
            </a:fld>
            <a:endParaRPr lang="en-US" altLang="zh-CN"/>
          </a:p>
        </p:txBody>
      </p:sp>
      <p:sp>
        <p:nvSpPr>
          <p:cNvPr id="58372" name="Text Box 4"/>
          <p:cNvSpPr txBox="1">
            <a:spLocks noChangeArrowheads="1"/>
          </p:cNvSpPr>
          <p:nvPr/>
        </p:nvSpPr>
        <p:spPr bwMode="auto">
          <a:xfrm>
            <a:off x="222131" y="571500"/>
            <a:ext cx="80021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4000">
                <a:solidFill>
                  <a:srgbClr val="FF9966"/>
                </a:solidFill>
                <a:ea typeface="隶书" pitchFamily="49" charset="-122"/>
              </a:rPr>
              <a:t>    </a:t>
            </a:r>
            <a:r>
              <a:rPr lang="zh-CN" altLang="en-US" sz="4000">
                <a:solidFill>
                  <a:srgbClr val="FF9966"/>
                </a:solidFill>
                <a:ea typeface="隶书" pitchFamily="49" charset="-122"/>
              </a:rPr>
              <a:t>虚    基    类</a:t>
            </a:r>
            <a:endParaRPr lang="zh-CN" altLang="en-US" sz="2800">
              <a:solidFill>
                <a:srgbClr val="FF9966"/>
              </a:solidFill>
            </a:endParaRPr>
          </a:p>
        </p:txBody>
      </p:sp>
    </p:spTree>
    <p:extLst>
      <p:ext uri="{BB962C8B-B14F-4D97-AF65-F5344CB8AC3E}">
        <p14:creationId xmlns:p14="http://schemas.microsoft.com/office/powerpoint/2010/main" val="11384372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295400" y="171450"/>
            <a:ext cx="7543800" cy="857250"/>
          </a:xfrm>
        </p:spPr>
        <p:txBody>
          <a:bodyPr/>
          <a:lstStyle/>
          <a:p>
            <a:r>
              <a:rPr lang="zh-CN" altLang="en-US"/>
              <a:t>有虚基类时的构造函数举例</a:t>
            </a:r>
          </a:p>
        </p:txBody>
      </p:sp>
      <p:sp>
        <p:nvSpPr>
          <p:cNvPr id="98310" name="Rectangle 6"/>
          <p:cNvSpPr>
            <a:spLocks noGrp="1" noChangeArrowheads="1"/>
          </p:cNvSpPr>
          <p:nvPr>
            <p:ph idx="1"/>
          </p:nvPr>
        </p:nvSpPr>
        <p:spPr>
          <a:xfrm>
            <a:off x="1295400" y="1133475"/>
            <a:ext cx="7239000" cy="4030266"/>
          </a:xfrm>
          <a:noFill/>
          <a:ln/>
        </p:spPr>
        <p:txBody>
          <a:bodyPr>
            <a:normAutofit fontScale="92500" lnSpcReduction="20000"/>
          </a:bodyPr>
          <a:lstStyle/>
          <a:p>
            <a:pPr>
              <a:lnSpc>
                <a:spcPct val="95000"/>
              </a:lnSpc>
              <a:spcBef>
                <a:spcPct val="0"/>
              </a:spcBef>
              <a:buFont typeface="Wingdings" pitchFamily="2" charset="2"/>
              <a:buNone/>
            </a:pPr>
            <a:r>
              <a:rPr lang="en-US" altLang="zh-CN" sz="2000" dirty="0"/>
              <a:t>#include &lt;</a:t>
            </a:r>
            <a:r>
              <a:rPr lang="en-US" altLang="zh-CN" sz="2000" dirty="0" err="1"/>
              <a:t>iostream</a:t>
            </a:r>
            <a:r>
              <a:rPr lang="en-US" altLang="zh-CN" sz="2000" dirty="0"/>
              <a:t>&gt;</a:t>
            </a:r>
          </a:p>
          <a:p>
            <a:pPr>
              <a:lnSpc>
                <a:spcPct val="95000"/>
              </a:lnSpc>
              <a:spcBef>
                <a:spcPct val="0"/>
              </a:spcBef>
              <a:buFont typeface="Wingdings" pitchFamily="2" charset="2"/>
              <a:buNone/>
            </a:pPr>
            <a:r>
              <a:rPr lang="en-US" altLang="zh-CN" sz="2000" dirty="0"/>
              <a:t>using </a:t>
            </a:r>
            <a:r>
              <a:rPr lang="en-US" altLang="zh-CN" sz="2000" dirty="0" err="1"/>
              <a:t>namecpace</a:t>
            </a:r>
            <a:r>
              <a:rPr lang="en-US" altLang="zh-CN" sz="2000" dirty="0"/>
              <a:t> </a:t>
            </a:r>
            <a:r>
              <a:rPr lang="en-US" altLang="zh-CN" sz="2000" dirty="0" err="1"/>
              <a:t>std</a:t>
            </a:r>
            <a:r>
              <a:rPr lang="en-US" altLang="zh-CN" sz="2000" dirty="0"/>
              <a:t>;</a:t>
            </a:r>
          </a:p>
          <a:p>
            <a:pPr>
              <a:lnSpc>
                <a:spcPct val="95000"/>
              </a:lnSpc>
              <a:spcBef>
                <a:spcPct val="0"/>
              </a:spcBef>
              <a:buFont typeface="Wingdings" pitchFamily="2" charset="2"/>
              <a:buNone/>
            </a:pPr>
            <a:r>
              <a:rPr lang="en-US" altLang="zh-CN" sz="2000" dirty="0"/>
              <a:t>class B0	//</a:t>
            </a:r>
            <a:r>
              <a:rPr lang="zh-CN" altLang="en-US" sz="2000" dirty="0"/>
              <a:t>声明基类</a:t>
            </a:r>
            <a:r>
              <a:rPr lang="en-US" altLang="zh-CN" sz="2000" dirty="0"/>
              <a:t>B0</a:t>
            </a:r>
          </a:p>
          <a:p>
            <a:pPr>
              <a:lnSpc>
                <a:spcPct val="95000"/>
              </a:lnSpc>
              <a:spcBef>
                <a:spcPct val="0"/>
              </a:spcBef>
              <a:buFont typeface="Wingdings" pitchFamily="2" charset="2"/>
              <a:buNone/>
            </a:pPr>
            <a:r>
              <a:rPr lang="en-US" altLang="zh-CN" sz="2000" dirty="0"/>
              <a:t>{ public:	//</a:t>
            </a:r>
            <a:r>
              <a:rPr lang="zh-CN" altLang="en-US" sz="2000" dirty="0"/>
              <a:t>外部接口</a:t>
            </a:r>
          </a:p>
          <a:p>
            <a:pPr>
              <a:lnSpc>
                <a:spcPct val="95000"/>
              </a:lnSpc>
              <a:spcBef>
                <a:spcPct val="0"/>
              </a:spcBef>
              <a:buFont typeface="Wingdings" pitchFamily="2" charset="2"/>
              <a:buNone/>
            </a:pPr>
            <a:r>
              <a:rPr lang="zh-CN" altLang="en-US" sz="2000" dirty="0"/>
              <a:t>	</a:t>
            </a:r>
            <a:r>
              <a:rPr lang="en-US" altLang="zh-CN" sz="2000" dirty="0"/>
              <a:t>B0(</a:t>
            </a:r>
            <a:r>
              <a:rPr lang="en-US" altLang="zh-CN" sz="2000" dirty="0" err="1"/>
              <a:t>int</a:t>
            </a:r>
            <a:r>
              <a:rPr lang="en-US" altLang="zh-CN" sz="2000" dirty="0"/>
              <a:t> n){ </a:t>
            </a:r>
            <a:r>
              <a:rPr lang="en-US" altLang="zh-CN" sz="2000" dirty="0" err="1"/>
              <a:t>nV</a:t>
            </a:r>
            <a:r>
              <a:rPr lang="en-US" altLang="zh-CN" sz="2000" dirty="0"/>
              <a:t>=n;}</a:t>
            </a:r>
          </a:p>
          <a:p>
            <a:pPr>
              <a:lnSpc>
                <a:spcPct val="95000"/>
              </a:lnSpc>
              <a:spcBef>
                <a:spcPct val="0"/>
              </a:spcBef>
              <a:buFont typeface="Wingdings" pitchFamily="2" charset="2"/>
              <a:buNone/>
            </a:pPr>
            <a:r>
              <a:rPr lang="en-US" altLang="zh-CN" sz="2000" dirty="0"/>
              <a:t>	</a:t>
            </a:r>
            <a:r>
              <a:rPr lang="en-US" altLang="zh-CN" sz="2000" dirty="0" err="1"/>
              <a:t>int</a:t>
            </a:r>
            <a:r>
              <a:rPr lang="en-US" altLang="zh-CN" sz="2000" dirty="0"/>
              <a:t> </a:t>
            </a:r>
            <a:r>
              <a:rPr lang="en-US" altLang="zh-CN" sz="2000" dirty="0" err="1"/>
              <a:t>nV</a:t>
            </a:r>
            <a:r>
              <a:rPr lang="en-US" altLang="zh-CN" sz="2000" dirty="0"/>
              <a:t>;</a:t>
            </a:r>
          </a:p>
          <a:p>
            <a:pPr>
              <a:lnSpc>
                <a:spcPct val="95000"/>
              </a:lnSpc>
              <a:spcBef>
                <a:spcPct val="0"/>
              </a:spcBef>
              <a:buFont typeface="Wingdings" pitchFamily="2" charset="2"/>
              <a:buNone/>
            </a:pPr>
            <a:r>
              <a:rPr lang="en-US" altLang="zh-CN" sz="2000" dirty="0"/>
              <a:t>	void fun(){</a:t>
            </a:r>
            <a:r>
              <a:rPr lang="en-US" altLang="zh-CN" sz="2000" dirty="0" err="1"/>
              <a:t>cout</a:t>
            </a:r>
            <a:r>
              <a:rPr lang="en-US" altLang="zh-CN" sz="2000" dirty="0"/>
              <a:t>&lt;&lt;"Member of B0"&lt;&lt;</a:t>
            </a:r>
            <a:r>
              <a:rPr lang="en-US" altLang="zh-CN" sz="2000" dirty="0" err="1"/>
              <a:t>endl</a:t>
            </a:r>
            <a:r>
              <a:rPr lang="en-US" altLang="zh-CN" sz="2000" dirty="0"/>
              <a:t>;}</a:t>
            </a:r>
          </a:p>
          <a:p>
            <a:pPr>
              <a:lnSpc>
                <a:spcPct val="95000"/>
              </a:lnSpc>
              <a:spcBef>
                <a:spcPct val="0"/>
              </a:spcBef>
              <a:buFont typeface="Wingdings" pitchFamily="2" charset="2"/>
              <a:buNone/>
            </a:pPr>
            <a:r>
              <a:rPr lang="en-US" altLang="zh-CN" sz="2000" dirty="0"/>
              <a:t>};</a:t>
            </a:r>
          </a:p>
          <a:p>
            <a:pPr>
              <a:lnSpc>
                <a:spcPct val="95000"/>
              </a:lnSpc>
              <a:spcBef>
                <a:spcPct val="0"/>
              </a:spcBef>
              <a:buFont typeface="Wingdings" pitchFamily="2" charset="2"/>
              <a:buNone/>
            </a:pPr>
            <a:r>
              <a:rPr lang="en-US" altLang="zh-CN" sz="2000" dirty="0"/>
              <a:t>class B1: virtual public B0	 </a:t>
            </a:r>
          </a:p>
          <a:p>
            <a:pPr>
              <a:lnSpc>
                <a:spcPct val="95000"/>
              </a:lnSpc>
              <a:spcBef>
                <a:spcPct val="0"/>
              </a:spcBef>
              <a:buFont typeface="Wingdings" pitchFamily="2" charset="2"/>
              <a:buNone/>
            </a:pPr>
            <a:r>
              <a:rPr lang="en-US" altLang="zh-CN" sz="2000" dirty="0"/>
              <a:t>{  public:	</a:t>
            </a:r>
          </a:p>
          <a:p>
            <a:pPr>
              <a:lnSpc>
                <a:spcPct val="95000"/>
              </a:lnSpc>
              <a:spcBef>
                <a:spcPct val="0"/>
              </a:spcBef>
              <a:buFont typeface="Wingdings" pitchFamily="2" charset="2"/>
              <a:buNone/>
            </a:pPr>
            <a:r>
              <a:rPr lang="en-US" altLang="zh-CN" sz="2000" dirty="0"/>
              <a:t>	B1(</a:t>
            </a:r>
            <a:r>
              <a:rPr lang="en-US" altLang="zh-CN" sz="2000" dirty="0" err="1"/>
              <a:t>int</a:t>
            </a:r>
            <a:r>
              <a:rPr lang="en-US" altLang="zh-CN" sz="2000" dirty="0"/>
              <a:t> a) : B0(a) {}</a:t>
            </a:r>
          </a:p>
          <a:p>
            <a:pPr>
              <a:lnSpc>
                <a:spcPct val="95000"/>
              </a:lnSpc>
              <a:spcBef>
                <a:spcPct val="0"/>
              </a:spcBef>
              <a:buFont typeface="Wingdings" pitchFamily="2" charset="2"/>
              <a:buNone/>
            </a:pPr>
            <a:r>
              <a:rPr lang="en-US" altLang="zh-CN" sz="2000" dirty="0"/>
              <a:t>	</a:t>
            </a:r>
            <a:r>
              <a:rPr lang="en-US" altLang="zh-CN" sz="2000" dirty="0" err="1"/>
              <a:t>int</a:t>
            </a:r>
            <a:r>
              <a:rPr lang="en-US" altLang="zh-CN" sz="2000" dirty="0"/>
              <a:t> nV1;</a:t>
            </a:r>
          </a:p>
          <a:p>
            <a:pPr>
              <a:lnSpc>
                <a:spcPct val="95000"/>
              </a:lnSpc>
              <a:spcBef>
                <a:spcPct val="0"/>
              </a:spcBef>
              <a:buFont typeface="Wingdings" pitchFamily="2" charset="2"/>
              <a:buNone/>
            </a:pPr>
            <a:r>
              <a:rPr lang="en-US" altLang="zh-CN" sz="2000" dirty="0"/>
              <a:t>};</a:t>
            </a:r>
          </a:p>
          <a:p>
            <a:pPr>
              <a:lnSpc>
                <a:spcPct val="95000"/>
              </a:lnSpc>
              <a:spcBef>
                <a:spcPct val="0"/>
              </a:spcBef>
              <a:buFont typeface="Wingdings" pitchFamily="2" charset="2"/>
              <a:buNone/>
            </a:pPr>
            <a:r>
              <a:rPr lang="en-US" altLang="zh-CN" sz="2000" dirty="0"/>
              <a:t>class B2: virtual public B0	 </a:t>
            </a:r>
          </a:p>
          <a:p>
            <a:pPr>
              <a:lnSpc>
                <a:spcPct val="95000"/>
              </a:lnSpc>
              <a:spcBef>
                <a:spcPct val="0"/>
              </a:spcBef>
              <a:buFont typeface="Wingdings" pitchFamily="2" charset="2"/>
              <a:buNone/>
            </a:pPr>
            <a:r>
              <a:rPr lang="en-US" altLang="zh-CN" sz="2000" dirty="0"/>
              <a:t>{  public:	</a:t>
            </a:r>
          </a:p>
          <a:p>
            <a:pPr>
              <a:lnSpc>
                <a:spcPct val="95000"/>
              </a:lnSpc>
              <a:spcBef>
                <a:spcPct val="0"/>
              </a:spcBef>
              <a:buFont typeface="Wingdings" pitchFamily="2" charset="2"/>
              <a:buNone/>
            </a:pPr>
            <a:r>
              <a:rPr lang="en-US" altLang="zh-CN" sz="2000" dirty="0"/>
              <a:t>	B2(</a:t>
            </a:r>
            <a:r>
              <a:rPr lang="en-US" altLang="zh-CN" sz="2000" dirty="0" err="1"/>
              <a:t>int</a:t>
            </a:r>
            <a:r>
              <a:rPr lang="en-US" altLang="zh-CN" sz="2000" dirty="0"/>
              <a:t> a) : B0(a) {}</a:t>
            </a:r>
          </a:p>
          <a:p>
            <a:pPr>
              <a:lnSpc>
                <a:spcPct val="95000"/>
              </a:lnSpc>
              <a:spcBef>
                <a:spcPct val="0"/>
              </a:spcBef>
              <a:buFont typeface="Wingdings" pitchFamily="2" charset="2"/>
              <a:buNone/>
            </a:pPr>
            <a:r>
              <a:rPr lang="en-US" altLang="zh-CN" sz="2000" dirty="0"/>
              <a:t>	</a:t>
            </a:r>
            <a:r>
              <a:rPr lang="en-US" altLang="zh-CN" sz="2000" dirty="0" err="1"/>
              <a:t>int</a:t>
            </a:r>
            <a:r>
              <a:rPr lang="en-US" altLang="zh-CN" sz="2000" dirty="0"/>
              <a:t> nV2;</a:t>
            </a:r>
          </a:p>
          <a:p>
            <a:pPr>
              <a:lnSpc>
                <a:spcPct val="95000"/>
              </a:lnSpc>
              <a:spcBef>
                <a:spcPct val="0"/>
              </a:spcBef>
              <a:buFont typeface="Wingdings" pitchFamily="2" charset="2"/>
              <a:buNone/>
            </a:pPr>
            <a:r>
              <a:rPr lang="en-US" altLang="zh-CN" sz="2000" dirty="0"/>
              <a:t>};</a:t>
            </a:r>
          </a:p>
        </p:txBody>
      </p:sp>
      <p:sp>
        <p:nvSpPr>
          <p:cNvPr id="7" name="灯片编号占位符 5"/>
          <p:cNvSpPr>
            <a:spLocks noGrp="1"/>
          </p:cNvSpPr>
          <p:nvPr>
            <p:ph type="sldNum" sz="quarter" idx="12"/>
          </p:nvPr>
        </p:nvSpPr>
        <p:spPr/>
        <p:txBody>
          <a:bodyPr/>
          <a:lstStyle/>
          <a:p>
            <a:fld id="{E1F07E3A-7C6F-4555-9A98-8CC99F4C8D48}" type="slidenum">
              <a:rPr lang="en-US" altLang="zh-CN"/>
              <a:pPr/>
              <a:t>63</a:t>
            </a:fld>
            <a:endParaRPr lang="en-US" altLang="zh-CN"/>
          </a:p>
        </p:txBody>
      </p:sp>
      <p:sp>
        <p:nvSpPr>
          <p:cNvPr id="98308" name="Text Box 4"/>
          <p:cNvSpPr txBox="1">
            <a:spLocks noChangeArrowheads="1"/>
          </p:cNvSpPr>
          <p:nvPr/>
        </p:nvSpPr>
        <p:spPr bwMode="auto">
          <a:xfrm>
            <a:off x="222131" y="571500"/>
            <a:ext cx="80021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4000">
                <a:solidFill>
                  <a:srgbClr val="FF9966"/>
                </a:solidFill>
                <a:ea typeface="隶书" pitchFamily="49" charset="-122"/>
              </a:rPr>
              <a:t>    </a:t>
            </a:r>
            <a:r>
              <a:rPr lang="zh-CN" altLang="en-US" sz="4000">
                <a:solidFill>
                  <a:srgbClr val="FF9966"/>
                </a:solidFill>
                <a:ea typeface="隶书" pitchFamily="49" charset="-122"/>
              </a:rPr>
              <a:t>虚    基    类</a:t>
            </a:r>
            <a:endParaRPr lang="zh-CN" altLang="en-US" sz="2800">
              <a:solidFill>
                <a:srgbClr val="FF9966"/>
              </a:solidFill>
            </a:endParaRPr>
          </a:p>
        </p:txBody>
      </p:sp>
    </p:spTree>
    <p:extLst>
      <p:ext uri="{BB962C8B-B14F-4D97-AF65-F5344CB8AC3E}">
        <p14:creationId xmlns:p14="http://schemas.microsoft.com/office/powerpoint/2010/main" val="14736474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609600" y="285750"/>
            <a:ext cx="7924800" cy="4572000"/>
          </a:xfrm>
        </p:spPr>
        <p:txBody>
          <a:bodyPr>
            <a:normAutofit fontScale="85000" lnSpcReduction="20000"/>
          </a:bodyPr>
          <a:lstStyle/>
          <a:p>
            <a:pPr>
              <a:lnSpc>
                <a:spcPct val="90000"/>
              </a:lnSpc>
              <a:buFont typeface="Wingdings" pitchFamily="2" charset="2"/>
              <a:buNone/>
            </a:pPr>
            <a:r>
              <a:rPr lang="en-US" altLang="zh-CN" sz="2800" dirty="0"/>
              <a:t>class D1: public B1, public B2</a:t>
            </a:r>
          </a:p>
          <a:p>
            <a:pPr>
              <a:lnSpc>
                <a:spcPct val="90000"/>
              </a:lnSpc>
              <a:buFont typeface="Wingdings" pitchFamily="2" charset="2"/>
              <a:buNone/>
            </a:pPr>
            <a:r>
              <a:rPr lang="en-US" altLang="zh-CN" sz="2800" dirty="0"/>
              <a:t>{</a:t>
            </a:r>
          </a:p>
          <a:p>
            <a:pPr>
              <a:lnSpc>
                <a:spcPct val="90000"/>
              </a:lnSpc>
              <a:buFont typeface="Wingdings" pitchFamily="2" charset="2"/>
              <a:buNone/>
            </a:pPr>
            <a:r>
              <a:rPr lang="en-US" altLang="zh-CN" sz="2800" dirty="0"/>
              <a:t>public:	</a:t>
            </a:r>
          </a:p>
          <a:p>
            <a:pPr>
              <a:lnSpc>
                <a:spcPct val="90000"/>
              </a:lnSpc>
              <a:buFont typeface="Wingdings" pitchFamily="2" charset="2"/>
              <a:buNone/>
            </a:pPr>
            <a:r>
              <a:rPr lang="en-US" altLang="zh-CN" sz="2800" dirty="0"/>
              <a:t>	D1(</a:t>
            </a:r>
            <a:r>
              <a:rPr lang="en-US" altLang="zh-CN" sz="2800" dirty="0" err="1"/>
              <a:t>int</a:t>
            </a:r>
            <a:r>
              <a:rPr lang="en-US" altLang="zh-CN" sz="2800" dirty="0"/>
              <a:t> a) : B0(a), B1(a), B2(a){}</a:t>
            </a:r>
          </a:p>
          <a:p>
            <a:pPr>
              <a:lnSpc>
                <a:spcPct val="90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nVd</a:t>
            </a:r>
            <a:r>
              <a:rPr lang="en-US" altLang="zh-CN" sz="2800" dirty="0"/>
              <a:t>;</a:t>
            </a:r>
          </a:p>
          <a:p>
            <a:pPr>
              <a:lnSpc>
                <a:spcPct val="90000"/>
              </a:lnSpc>
              <a:buFont typeface="Wingdings" pitchFamily="2" charset="2"/>
              <a:buNone/>
            </a:pPr>
            <a:r>
              <a:rPr lang="en-US" altLang="zh-CN" sz="2800" dirty="0"/>
              <a:t>	void fund(){</a:t>
            </a:r>
            <a:r>
              <a:rPr lang="en-US" altLang="zh-CN" sz="2800" dirty="0" err="1"/>
              <a:t>cout</a:t>
            </a:r>
            <a:r>
              <a:rPr lang="en-US" altLang="zh-CN" sz="2800" dirty="0"/>
              <a:t>&lt;&lt;"Member of D1"&lt;&lt;</a:t>
            </a:r>
            <a:r>
              <a:rPr lang="en-US" altLang="zh-CN" sz="2800" dirty="0" err="1"/>
              <a:t>endl</a:t>
            </a:r>
            <a:r>
              <a:rPr lang="en-US" altLang="zh-CN" sz="2800" dirty="0"/>
              <a:t>;}</a:t>
            </a:r>
          </a:p>
          <a:p>
            <a:pPr>
              <a:lnSpc>
                <a:spcPct val="90000"/>
              </a:lnSpc>
              <a:buFont typeface="Wingdings" pitchFamily="2" charset="2"/>
              <a:buNone/>
            </a:pPr>
            <a:r>
              <a:rPr lang="en-US" altLang="zh-CN" sz="2800" dirty="0"/>
              <a:t>};</a:t>
            </a:r>
          </a:p>
          <a:p>
            <a:pPr>
              <a:lnSpc>
                <a:spcPct val="90000"/>
              </a:lnSpc>
              <a:buFont typeface="Wingdings" pitchFamily="2" charset="2"/>
              <a:buNone/>
            </a:pPr>
            <a:r>
              <a:rPr lang="en-US" altLang="zh-CN" sz="2800" dirty="0" err="1"/>
              <a:t>int</a:t>
            </a:r>
            <a:r>
              <a:rPr lang="en-US" altLang="zh-CN" sz="2800" dirty="0"/>
              <a:t> main()	</a:t>
            </a:r>
          </a:p>
          <a:p>
            <a:pPr>
              <a:lnSpc>
                <a:spcPct val="90000"/>
              </a:lnSpc>
              <a:buFont typeface="Wingdings" pitchFamily="2" charset="2"/>
              <a:buNone/>
            </a:pPr>
            <a:r>
              <a:rPr lang="en-US" altLang="zh-CN" sz="2800" dirty="0"/>
              <a:t>{</a:t>
            </a:r>
          </a:p>
          <a:p>
            <a:pPr>
              <a:lnSpc>
                <a:spcPct val="90000"/>
              </a:lnSpc>
              <a:buFont typeface="Wingdings" pitchFamily="2" charset="2"/>
              <a:buNone/>
            </a:pPr>
            <a:r>
              <a:rPr lang="en-US" altLang="zh-CN" sz="2800" dirty="0"/>
              <a:t>	D1 d1(1);	</a:t>
            </a:r>
          </a:p>
          <a:p>
            <a:pPr>
              <a:lnSpc>
                <a:spcPct val="90000"/>
              </a:lnSpc>
              <a:buFont typeface="Wingdings" pitchFamily="2" charset="2"/>
              <a:buNone/>
            </a:pPr>
            <a:r>
              <a:rPr lang="en-US" altLang="zh-CN" sz="2800" dirty="0"/>
              <a:t>	d1.nV=2;</a:t>
            </a:r>
          </a:p>
          <a:p>
            <a:pPr>
              <a:lnSpc>
                <a:spcPct val="90000"/>
              </a:lnSpc>
              <a:buFont typeface="Wingdings" pitchFamily="2" charset="2"/>
              <a:buNone/>
            </a:pPr>
            <a:r>
              <a:rPr lang="en-US" altLang="zh-CN" sz="2800" dirty="0"/>
              <a:t>	d1.fun();</a:t>
            </a:r>
          </a:p>
          <a:p>
            <a:pPr>
              <a:lnSpc>
                <a:spcPct val="90000"/>
              </a:lnSpc>
              <a:buFont typeface="Wingdings" pitchFamily="2" charset="2"/>
              <a:buNone/>
            </a:pPr>
            <a:r>
              <a:rPr lang="en-US" altLang="zh-CN" sz="2800" dirty="0"/>
              <a:t>}</a:t>
            </a:r>
          </a:p>
        </p:txBody>
      </p:sp>
      <p:sp>
        <p:nvSpPr>
          <p:cNvPr id="100357" name="Text Box 5"/>
          <p:cNvSpPr txBox="1">
            <a:spLocks noChangeArrowheads="1"/>
          </p:cNvSpPr>
          <p:nvPr/>
        </p:nvSpPr>
        <p:spPr bwMode="auto">
          <a:xfrm>
            <a:off x="8518525" y="4850606"/>
            <a:ext cx="611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fld id="{DA837083-1A15-4BC6-8944-5D86F3BDF62C}" type="slidenum">
              <a:rPr lang="en-US" altLang="zh-CN" sz="1400"/>
              <a:pPr algn="r">
                <a:spcBef>
                  <a:spcPct val="50000"/>
                </a:spcBef>
              </a:pPr>
              <a:t>64</a:t>
            </a:fld>
            <a:endParaRPr lang="en-US" altLang="zh-CN" sz="1400"/>
          </a:p>
        </p:txBody>
      </p:sp>
    </p:spTree>
    <p:extLst>
      <p:ext uri="{BB962C8B-B14F-4D97-AF65-F5344CB8AC3E}">
        <p14:creationId xmlns:p14="http://schemas.microsoft.com/office/powerpoint/2010/main" val="39503066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Tank</a:t>
            </a:r>
            <a:r>
              <a:rPr lang="zh-CN" altLang="en-US" dirty="0" smtClean="0"/>
              <a:t>程序为面向对象</a:t>
            </a:r>
            <a:endParaRPr lang="en-US" altLang="zh-CN" dirty="0" smtClean="0"/>
          </a:p>
          <a:p>
            <a:r>
              <a:rPr lang="zh-CN" altLang="en-US" dirty="0" smtClean="0"/>
              <a:t>采取继承的方法来管理不同类型坦克</a:t>
            </a:r>
            <a:endParaRPr lang="en-US" altLang="zh-CN" dirty="0" smtClean="0"/>
          </a:p>
          <a:p>
            <a:endParaRPr lang="zh-CN" altLang="en-US" dirty="0"/>
          </a:p>
        </p:txBody>
      </p:sp>
    </p:spTree>
    <p:extLst>
      <p:ext uri="{BB962C8B-B14F-4D97-AF65-F5344CB8AC3E}">
        <p14:creationId xmlns:p14="http://schemas.microsoft.com/office/powerpoint/2010/main" val="112052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继承与派生问题举例</a:t>
            </a:r>
          </a:p>
        </p:txBody>
      </p:sp>
      <p:graphicFrame>
        <p:nvGraphicFramePr>
          <p:cNvPr id="89091" name="Object 3"/>
          <p:cNvGraphicFramePr>
            <a:graphicFrameLocks noGrp="1" noChangeAspect="1"/>
          </p:cNvGraphicFramePr>
          <p:nvPr>
            <p:ph type="dgm" idx="1"/>
          </p:nvPr>
        </p:nvGraphicFramePr>
        <p:xfrm>
          <a:off x="998539" y="1632347"/>
          <a:ext cx="7831137" cy="2675334"/>
        </p:xfrm>
        <a:graphic>
          <a:graphicData uri="http://schemas.openxmlformats.org/presentationml/2006/ole">
            <mc:AlternateContent xmlns:mc="http://schemas.openxmlformats.org/markup-compatibility/2006">
              <mc:Choice xmlns:v="urn:schemas-microsoft-com:vml" Requires="v">
                <p:oleObj spid="_x0000_s4125" name="MS Org Chart" r:id="rId4" imgW="7232400" imgH="3295440" progId="OrgPlusWOPX.4">
                  <p:embed followColorScheme="full"/>
                </p:oleObj>
              </mc:Choice>
              <mc:Fallback>
                <p:oleObj name="MS Org Chart" r:id="rId4" imgW="7232400" imgH="329544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539" y="1632347"/>
                        <a:ext cx="7831137" cy="2675334"/>
                      </a:xfrm>
                      <a:prstGeom prst="rect">
                        <a:avLst/>
                      </a:prstGeom>
                    </p:spPr>
                  </p:pic>
                </p:oleObj>
              </mc:Fallback>
            </mc:AlternateContent>
          </a:graphicData>
        </a:graphic>
      </p:graphicFrame>
      <p:sp>
        <p:nvSpPr>
          <p:cNvPr id="7" name="灯片编号占位符 5"/>
          <p:cNvSpPr>
            <a:spLocks noGrp="1"/>
          </p:cNvSpPr>
          <p:nvPr>
            <p:ph type="sldNum" sz="quarter" idx="12"/>
          </p:nvPr>
        </p:nvSpPr>
        <p:spPr/>
        <p:txBody>
          <a:bodyPr/>
          <a:lstStyle/>
          <a:p>
            <a:fld id="{A4B6A360-624F-4B36-8C89-40783D115BAA}" type="slidenum">
              <a:rPr lang="en-US" altLang="zh-CN"/>
              <a:pPr/>
              <a:t>7</a:t>
            </a:fld>
            <a:endParaRPr lang="en-US" altLang="zh-CN"/>
          </a:p>
        </p:txBody>
      </p:sp>
      <p:sp>
        <p:nvSpPr>
          <p:cNvPr id="89092" name="Text Box 4"/>
          <p:cNvSpPr txBox="1">
            <a:spLocks noChangeArrowheads="1"/>
          </p:cNvSpPr>
          <p:nvPr/>
        </p:nvSpPr>
        <p:spPr bwMode="auto">
          <a:xfrm>
            <a:off x="266581" y="627534"/>
            <a:ext cx="800219" cy="371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DAFB5"/>
                </a:solidFill>
                <a:ea typeface="隶书" pitchFamily="49" charset="-122"/>
              </a:rPr>
              <a:t>类的继承与派生</a:t>
            </a:r>
            <a:endParaRPr lang="zh-CN" altLang="en-US" dirty="0"/>
          </a:p>
        </p:txBody>
      </p:sp>
    </p:spTree>
    <p:extLst>
      <p:ext uri="{BB962C8B-B14F-4D97-AF65-F5344CB8AC3E}">
        <p14:creationId xmlns:p14="http://schemas.microsoft.com/office/powerpoint/2010/main" val="1803562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继承与派生的目的</a:t>
            </a:r>
          </a:p>
        </p:txBody>
      </p:sp>
      <p:sp>
        <p:nvSpPr>
          <p:cNvPr id="10243" name="Rectangle 3"/>
          <p:cNvSpPr>
            <a:spLocks noGrp="1" noChangeArrowheads="1"/>
          </p:cNvSpPr>
          <p:nvPr>
            <p:ph idx="1"/>
          </p:nvPr>
        </p:nvSpPr>
        <p:spPr/>
        <p:txBody>
          <a:bodyPr/>
          <a:lstStyle/>
          <a:p>
            <a:pPr>
              <a:lnSpc>
                <a:spcPct val="140000"/>
              </a:lnSpc>
            </a:pPr>
            <a:r>
              <a:rPr lang="zh-CN" altLang="en-US"/>
              <a:t>继承的目的：实现代码重用。</a:t>
            </a:r>
          </a:p>
          <a:p>
            <a:pPr>
              <a:lnSpc>
                <a:spcPct val="140000"/>
              </a:lnSpc>
            </a:pPr>
            <a:r>
              <a:rPr lang="zh-CN" altLang="en-US"/>
              <a:t>派生的目的：当新的问题出现，原有程序无法解决（或不能完全解决）时，需要对原有程序进行改造。</a:t>
            </a:r>
          </a:p>
          <a:p>
            <a:pPr>
              <a:lnSpc>
                <a:spcPct val="140000"/>
              </a:lnSpc>
            </a:pPr>
            <a:endParaRPr lang="en-US" altLang="zh-CN"/>
          </a:p>
        </p:txBody>
      </p:sp>
      <p:sp>
        <p:nvSpPr>
          <p:cNvPr id="7" name="灯片编号占位符 5"/>
          <p:cNvSpPr>
            <a:spLocks noGrp="1"/>
          </p:cNvSpPr>
          <p:nvPr>
            <p:ph type="sldNum" sz="quarter" idx="12"/>
          </p:nvPr>
        </p:nvSpPr>
        <p:spPr/>
        <p:txBody>
          <a:bodyPr/>
          <a:lstStyle/>
          <a:p>
            <a:fld id="{B07DCC01-22C1-469D-9B2A-22AF5D9DC7D4}" type="slidenum">
              <a:rPr lang="en-US" altLang="zh-CN"/>
              <a:pPr/>
              <a:t>8</a:t>
            </a:fld>
            <a:endParaRPr lang="en-US" altLang="zh-CN"/>
          </a:p>
        </p:txBody>
      </p:sp>
      <p:sp>
        <p:nvSpPr>
          <p:cNvPr id="10244" name="Text Box 4"/>
          <p:cNvSpPr txBox="1">
            <a:spLocks noChangeArrowheads="1"/>
          </p:cNvSpPr>
          <p:nvPr/>
        </p:nvSpPr>
        <p:spPr bwMode="auto">
          <a:xfrm>
            <a:off x="266581" y="555526"/>
            <a:ext cx="800219" cy="378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DAFB5"/>
                </a:solidFill>
                <a:ea typeface="隶书" pitchFamily="49" charset="-122"/>
              </a:rPr>
              <a:t>类的继承与派生</a:t>
            </a:r>
            <a:endParaRPr lang="zh-CN" altLang="en-US" dirty="0"/>
          </a:p>
        </p:txBody>
      </p:sp>
    </p:spTree>
    <p:extLst>
      <p:ext uri="{BB962C8B-B14F-4D97-AF65-F5344CB8AC3E}">
        <p14:creationId xmlns:p14="http://schemas.microsoft.com/office/powerpoint/2010/main" val="2388901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t>派生类的声明</a:t>
            </a:r>
          </a:p>
        </p:txBody>
      </p:sp>
      <p:sp>
        <p:nvSpPr>
          <p:cNvPr id="16387" name="Rectangle 3"/>
          <p:cNvSpPr>
            <a:spLocks noGrp="1" noChangeArrowheads="1"/>
          </p:cNvSpPr>
          <p:nvPr>
            <p:ph idx="1"/>
          </p:nvPr>
        </p:nvSpPr>
        <p:spPr>
          <a:xfrm>
            <a:off x="1676400" y="1543050"/>
            <a:ext cx="6858000" cy="3086100"/>
          </a:xfrm>
        </p:spPr>
        <p:txBody>
          <a:bodyPr/>
          <a:lstStyle/>
          <a:p>
            <a:pPr>
              <a:lnSpc>
                <a:spcPct val="120000"/>
              </a:lnSpc>
              <a:buFont typeface="Wingdings" pitchFamily="2" charset="2"/>
              <a:buNone/>
            </a:pPr>
            <a:r>
              <a:rPr lang="en-US" altLang="zh-CN"/>
              <a:t>class </a:t>
            </a:r>
            <a:r>
              <a:rPr lang="zh-CN" altLang="en-US"/>
              <a:t>派生类名：</a:t>
            </a:r>
            <a:r>
              <a:rPr lang="zh-CN" altLang="en-US">
                <a:solidFill>
                  <a:srgbClr val="66FFFF"/>
                </a:solidFill>
              </a:rPr>
              <a:t>继承方式</a:t>
            </a:r>
            <a:r>
              <a:rPr lang="zh-CN" altLang="en-US"/>
              <a:t>  基类名</a:t>
            </a:r>
          </a:p>
          <a:p>
            <a:pPr>
              <a:lnSpc>
                <a:spcPct val="120000"/>
              </a:lnSpc>
              <a:buFont typeface="Wingdings" pitchFamily="2" charset="2"/>
              <a:buNone/>
            </a:pPr>
            <a:r>
              <a:rPr lang="en-US" altLang="zh-CN"/>
              <a:t>{</a:t>
            </a:r>
          </a:p>
          <a:p>
            <a:pPr>
              <a:lnSpc>
                <a:spcPct val="120000"/>
              </a:lnSpc>
              <a:buFont typeface="Wingdings" pitchFamily="2" charset="2"/>
              <a:buNone/>
            </a:pPr>
            <a:r>
              <a:rPr lang="en-US" altLang="zh-CN"/>
              <a:t>        </a:t>
            </a:r>
            <a:r>
              <a:rPr lang="zh-CN" altLang="en-US"/>
              <a:t>成员声明；</a:t>
            </a:r>
          </a:p>
          <a:p>
            <a:pPr>
              <a:lnSpc>
                <a:spcPct val="120000"/>
              </a:lnSpc>
              <a:buFont typeface="Wingdings" pitchFamily="2" charset="2"/>
              <a:buNone/>
            </a:pPr>
            <a:r>
              <a:rPr lang="en-US" altLang="zh-CN"/>
              <a:t>}</a:t>
            </a:r>
          </a:p>
        </p:txBody>
      </p:sp>
      <p:sp>
        <p:nvSpPr>
          <p:cNvPr id="8" name="灯片编号占位符 5"/>
          <p:cNvSpPr>
            <a:spLocks noGrp="1"/>
          </p:cNvSpPr>
          <p:nvPr>
            <p:ph type="sldNum" sz="quarter" idx="12"/>
          </p:nvPr>
        </p:nvSpPr>
        <p:spPr/>
        <p:txBody>
          <a:bodyPr/>
          <a:lstStyle/>
          <a:p>
            <a:fld id="{B56B1B3E-F62C-4792-8C60-1AA4EEDFF005}" type="slidenum">
              <a:rPr lang="en-US" altLang="zh-CN"/>
              <a:pPr/>
              <a:t>9</a:t>
            </a:fld>
            <a:endParaRPr lang="en-US" altLang="zh-CN"/>
          </a:p>
        </p:txBody>
      </p:sp>
      <p:sp>
        <p:nvSpPr>
          <p:cNvPr id="16388" name="Text Box 4"/>
          <p:cNvSpPr txBox="1">
            <a:spLocks noChangeArrowheads="1"/>
          </p:cNvSpPr>
          <p:nvPr/>
        </p:nvSpPr>
        <p:spPr bwMode="auto">
          <a:xfrm>
            <a:off x="266581" y="555526"/>
            <a:ext cx="800219" cy="378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4000" dirty="0">
                <a:solidFill>
                  <a:srgbClr val="FDAFB5"/>
                </a:solidFill>
                <a:ea typeface="隶书" pitchFamily="49" charset="-122"/>
              </a:rPr>
              <a:t>类的继承与派生</a:t>
            </a:r>
            <a:endParaRPr lang="zh-CN" altLang="en-US" dirty="0"/>
          </a:p>
        </p:txBody>
      </p:sp>
      <p:sp>
        <p:nvSpPr>
          <p:cNvPr id="16390" name="Rectangle 6">
            <a:hlinkClick r:id="" action="ppaction://hlinkshowjump?jump=nextslide"/>
          </p:cNvPr>
          <p:cNvSpPr>
            <a:spLocks noChangeArrowheads="1"/>
          </p:cNvSpPr>
          <p:nvPr/>
        </p:nvSpPr>
        <p:spPr bwMode="auto">
          <a:xfrm>
            <a:off x="4876800" y="1600200"/>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066202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1134</TotalTime>
  <Words>3442</Words>
  <Application>Microsoft Office PowerPoint</Application>
  <PresentationFormat>全屏显示(16:9)</PresentationFormat>
  <Paragraphs>818</Paragraphs>
  <Slides>65</Slides>
  <Notes>64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67" baseType="lpstr">
      <vt:lpstr>凤舞九天</vt:lpstr>
      <vt:lpstr>MS Org Chart</vt:lpstr>
      <vt:lpstr>第七章   继承与派生</vt:lpstr>
      <vt:lpstr>本章主要内容</vt:lpstr>
      <vt:lpstr>类的继承与派生</vt:lpstr>
      <vt:lpstr>继承与派生问题举例</vt:lpstr>
      <vt:lpstr>继承与派生问题举例</vt:lpstr>
      <vt:lpstr>继承与派生问题举例</vt:lpstr>
      <vt:lpstr>继承与派生问题举例</vt:lpstr>
      <vt:lpstr>继承与派生的目的</vt:lpstr>
      <vt:lpstr>派生类的声明</vt:lpstr>
      <vt:lpstr>继承方式</vt:lpstr>
      <vt:lpstr>公有继承(public)</vt:lpstr>
      <vt:lpstr>例7-1 公有继承举例</vt:lpstr>
      <vt:lpstr>PowerPoint 演示文稿</vt:lpstr>
      <vt:lpstr>PowerPoint 演示文稿</vt:lpstr>
      <vt:lpstr>私有继承(private)</vt:lpstr>
      <vt:lpstr>例7-2 私有继承举例</vt:lpstr>
      <vt:lpstr>PowerPoint 演示文稿</vt:lpstr>
      <vt:lpstr>保护继承(protected)</vt:lpstr>
      <vt:lpstr>protected 成员的特点与作用</vt:lpstr>
      <vt:lpstr>例7-3 protected 成员举例</vt:lpstr>
      <vt:lpstr>PowerPoint 演示文稿</vt:lpstr>
      <vt:lpstr>类型兼容规则</vt:lpstr>
      <vt:lpstr>例7-4  类型兼容规则举例</vt:lpstr>
      <vt:lpstr>PowerPoint 演示文稿</vt:lpstr>
      <vt:lpstr>PowerPoint 演示文稿</vt:lpstr>
      <vt:lpstr>基类与派生类的对应关系</vt:lpstr>
      <vt:lpstr>多继承时派生类的声明</vt:lpstr>
      <vt:lpstr>多继承举例</vt:lpstr>
      <vt:lpstr>PowerPoint 演示文稿</vt:lpstr>
      <vt:lpstr>继承时的构造函数</vt:lpstr>
      <vt:lpstr>单一继承时的构造函数</vt:lpstr>
      <vt:lpstr>单一继承时的构造函数举例</vt:lpstr>
      <vt:lpstr>PowerPoint 演示文稿</vt:lpstr>
      <vt:lpstr>PowerPoint 演示文稿</vt:lpstr>
      <vt:lpstr>PowerPoint 演示文稿</vt:lpstr>
      <vt:lpstr>多继承时的构造函数</vt:lpstr>
      <vt:lpstr>派生类与基类的构造函数</vt:lpstr>
      <vt:lpstr>多继承且有内嵌对象时 的构造函数</vt:lpstr>
      <vt:lpstr>构造函数的调用次序</vt:lpstr>
      <vt:lpstr>拷贝构造函数</vt:lpstr>
      <vt:lpstr>例7-5 派生类构造函数举例</vt:lpstr>
      <vt:lpstr>PowerPoint 演示文稿</vt:lpstr>
      <vt:lpstr>继承时的析构函数</vt:lpstr>
      <vt:lpstr>例7-6  派生类析构函数举例</vt:lpstr>
      <vt:lpstr>PowerPoint 演示文稿</vt:lpstr>
      <vt:lpstr>例7-6 运行结果</vt:lpstr>
      <vt:lpstr>同名隐藏规则</vt:lpstr>
      <vt:lpstr>例7-7  多继承同名隐藏举例</vt:lpstr>
      <vt:lpstr>PowerPoint 演示文稿</vt:lpstr>
      <vt:lpstr>二义性问题</vt:lpstr>
      <vt:lpstr>二义性问题举例（一）</vt:lpstr>
      <vt:lpstr>二义性的解决方法</vt:lpstr>
      <vt:lpstr>二义性问题举例（二）</vt:lpstr>
      <vt:lpstr>PowerPoint 演示文稿</vt:lpstr>
      <vt:lpstr>虚基类</vt:lpstr>
      <vt:lpstr>虚基类举例</vt:lpstr>
      <vt:lpstr>PowerPoint 演示文稿</vt:lpstr>
      <vt:lpstr>例7-8虚基类举例</vt:lpstr>
      <vt:lpstr>PowerPoint 演示文稿</vt:lpstr>
      <vt:lpstr>PowerPoint 演示文稿</vt:lpstr>
      <vt:lpstr>PowerPoint 演示文稿</vt:lpstr>
      <vt:lpstr>虚基类及其派生类构造函数</vt:lpstr>
      <vt:lpstr>有虚基类时的构造函数举例</vt:lpstr>
      <vt:lpstr>PowerPoint 演示文稿</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继承与派生</dc:title>
  <dc:creator>HL H</dc:creator>
  <cp:lastModifiedBy>HL H</cp:lastModifiedBy>
  <cp:revision>30</cp:revision>
  <dcterms:created xsi:type="dcterms:W3CDTF">2017-09-05T07:13:45Z</dcterms:created>
  <dcterms:modified xsi:type="dcterms:W3CDTF">2017-11-05T08:40:58Z</dcterms:modified>
</cp:coreProperties>
</file>