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49660" autoAdjust="0"/>
  </p:normalViewPr>
  <p:slideViewPr>
    <p:cSldViewPr>
      <p:cViewPr varScale="1">
        <p:scale>
          <a:sx n="48" d="100"/>
          <a:sy n="48" d="100"/>
        </p:scale>
        <p:origin x="-2595"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71AA9B-2A6A-4F3D-ACF1-496325E89FAA}" type="datetimeFigureOut">
              <a:rPr lang="zh-CN" altLang="en-US" smtClean="0"/>
              <a:t>2017/9/5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3175C26-6CF8-427A-97E0-226E92CA4778}" type="slidenum">
              <a:rPr lang="zh-CN" altLang="en-US" smtClean="0"/>
              <a:t>‹#›</a:t>
            </a:fld>
            <a:endParaRPr lang="zh-CN" altLang="en-US"/>
          </a:p>
        </p:txBody>
      </p:sp>
    </p:spTree>
    <p:extLst>
      <p:ext uri="{BB962C8B-B14F-4D97-AF65-F5344CB8AC3E}">
        <p14:creationId xmlns:p14="http://schemas.microsoft.com/office/powerpoint/2010/main" val="2286158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9965B2-9B6A-4529-814E-D0DFFE1D5B9D}" type="slidenum">
              <a:rPr lang="en-US" altLang="zh-CN"/>
              <a:pPr/>
              <a:t>1</a:t>
            </a:fld>
            <a:endParaRPr lang="en-US" altLang="zh-CN"/>
          </a:p>
        </p:txBody>
      </p:sp>
      <p:sp>
        <p:nvSpPr>
          <p:cNvPr id="158722" name="Rectangle 2"/>
          <p:cNvSpPr>
            <a:spLocks noChangeArrowheads="1" noTextEdit="1"/>
          </p:cNvSpPr>
          <p:nvPr>
            <p:ph type="sldImg"/>
          </p:nvPr>
        </p:nvSpPr>
        <p:spPr>
          <a:ln/>
        </p:spPr>
      </p:sp>
      <p:sp>
        <p:nvSpPr>
          <p:cNvPr id="158723" name="Rectangle 3"/>
          <p:cNvSpPr>
            <a:spLocks noGrp="1" noChangeArrowheads="1"/>
          </p:cNvSpPr>
          <p:nvPr>
            <p:ph type="body" idx="1"/>
          </p:nvPr>
        </p:nvSpPr>
        <p:spPr/>
        <p:txBody>
          <a:bodyPr/>
          <a:lstStyle/>
          <a:p>
            <a:r>
              <a:rPr lang="zh-CN" altLang="en-US" sz="1200" b="0" i="0" u="none" strike="noStrike" kern="1200" baseline="0" dirty="0" smtClean="0">
                <a:solidFill>
                  <a:schemeClr val="tx1"/>
                </a:solidFill>
                <a:latin typeface="+mn-lt"/>
                <a:ea typeface="+mn-ea"/>
                <a:cs typeface="+mn-cs"/>
              </a:rPr>
              <a:t>教学要点</a:t>
            </a:r>
          </a:p>
          <a:p>
            <a:r>
              <a:rPr lang="zh-CN" altLang="en-US" sz="1200" b="0" i="0" u="none" strike="noStrike" kern="1200" baseline="0" dirty="0" smtClean="0">
                <a:solidFill>
                  <a:schemeClr val="tx1"/>
                </a:solidFill>
                <a:latin typeface="+mn-lt"/>
                <a:ea typeface="+mn-ea"/>
                <a:cs typeface="+mn-cs"/>
              </a:rPr>
              <a:t>本章的教学目标是介绍输入输出流的基本概念、流类库的基本结构</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以及常用的</a:t>
            </a:r>
          </a:p>
          <a:p>
            <a:r>
              <a:rPr lang="zh-CN" altLang="en-US" sz="1200" b="0" i="0" u="none" strike="noStrike" kern="1200" baseline="0" dirty="0" smtClean="0">
                <a:solidFill>
                  <a:schemeClr val="tx1"/>
                </a:solidFill>
                <a:latin typeface="+mn-lt"/>
                <a:ea typeface="+mn-ea"/>
                <a:cs typeface="+mn-cs"/>
              </a:rPr>
              <a:t>类。因为类库包含的内容很多</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不可能在这门课程里完全介绍</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因此要使学生学会查</a:t>
            </a:r>
          </a:p>
          <a:p>
            <a:r>
              <a:rPr lang="zh-CN" altLang="en-US" sz="1200" b="0" i="0" u="none" strike="noStrike" kern="1200" baseline="0" dirty="0" smtClean="0">
                <a:solidFill>
                  <a:schemeClr val="tx1"/>
                </a:solidFill>
                <a:latin typeface="+mn-lt"/>
                <a:ea typeface="+mn-ea"/>
                <a:cs typeface="+mn-cs"/>
              </a:rPr>
              <a:t>阅联机帮助或手册学习类库的使用。</a:t>
            </a:r>
          </a:p>
          <a:p>
            <a:r>
              <a:rPr lang="en-US" altLang="zh-CN" sz="1200" b="0" i="0" u="none" strike="noStrike" kern="1200" baseline="0" dirty="0" smtClean="0">
                <a:solidFill>
                  <a:schemeClr val="tx1"/>
                </a:solidFill>
                <a:latin typeface="+mn-lt"/>
                <a:ea typeface="+mn-ea"/>
                <a:cs typeface="+mn-cs"/>
              </a:rPr>
              <a:t>I/ O </a:t>
            </a:r>
            <a:r>
              <a:rPr lang="zh-CN" altLang="en-US" sz="1200" b="0" i="0" u="none" strike="noStrike" kern="1200" baseline="0" dirty="0" smtClean="0">
                <a:solidFill>
                  <a:schemeClr val="tx1"/>
                </a:solidFill>
                <a:latin typeface="+mn-lt"/>
                <a:ea typeface="+mn-ea"/>
                <a:cs typeface="+mn-cs"/>
              </a:rPr>
              <a:t>流类库是一个提供输入输出功能的、面向对象的类库。</a:t>
            </a:r>
          </a:p>
          <a:p>
            <a:r>
              <a:rPr lang="zh-CN" altLang="en-US" sz="1200" b="0" i="0" u="none" strike="noStrike" kern="1200" baseline="0" dirty="0" smtClean="0">
                <a:solidFill>
                  <a:schemeClr val="tx1"/>
                </a:solidFill>
                <a:latin typeface="+mn-lt"/>
                <a:ea typeface="+mn-ea"/>
                <a:cs typeface="+mn-cs"/>
              </a:rPr>
              <a:t>流是对输入输出的一个抽象表述</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程序通过从流中提取字符和向流中插入字符</a:t>
            </a:r>
          </a:p>
          <a:p>
            <a:r>
              <a:rPr lang="zh-CN" altLang="en-US" sz="1200" b="0" i="0" u="none" strike="noStrike" kern="1200" baseline="0" dirty="0" smtClean="0">
                <a:solidFill>
                  <a:schemeClr val="tx1"/>
                </a:solidFill>
                <a:latin typeface="+mn-lt"/>
                <a:ea typeface="+mn-ea"/>
                <a:cs typeface="+mn-cs"/>
              </a:rPr>
              <a:t>来实现输入和输出。一般来说</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流是与实际的字符源或目标相关的</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例如</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磁盘文件、</a:t>
            </a:r>
          </a:p>
          <a:p>
            <a:r>
              <a:rPr lang="zh-CN" altLang="en-US" sz="1200" b="0" i="0" u="none" strike="noStrike" kern="1200" baseline="0" dirty="0" smtClean="0">
                <a:solidFill>
                  <a:schemeClr val="tx1"/>
                </a:solidFill>
                <a:latin typeface="+mn-lt"/>
                <a:ea typeface="+mn-ea"/>
                <a:cs typeface="+mn-cs"/>
              </a:rPr>
              <a:t>键盘或显示器</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所以对流进行的提取或插入操作实际上就是对物理设备的操作。</a:t>
            </a:r>
          </a:p>
          <a:p>
            <a:r>
              <a:rPr lang="zh-CN" altLang="en-US" sz="1200" b="0" i="0" u="none" strike="noStrike" kern="1200" baseline="0" dirty="0" smtClean="0">
                <a:solidFill>
                  <a:schemeClr val="tx1"/>
                </a:solidFill>
                <a:latin typeface="+mn-lt"/>
                <a:ea typeface="+mn-ea"/>
                <a:cs typeface="+mn-cs"/>
              </a:rPr>
              <a:t>标准输入输出流对象是连接程序与标准输入输出设备的。常用的标准输出流有</a:t>
            </a:r>
          </a:p>
          <a:p>
            <a:r>
              <a:rPr lang="en-US" altLang="zh-CN" sz="1200" b="0" i="0" u="none" strike="noStrike" kern="1200" baseline="0" dirty="0" err="1" smtClean="0">
                <a:solidFill>
                  <a:schemeClr val="tx1"/>
                </a:solidFill>
                <a:latin typeface="+mn-lt"/>
                <a:ea typeface="+mn-ea"/>
                <a:cs typeface="+mn-cs"/>
              </a:rPr>
              <a:t>cout</a:t>
            </a:r>
            <a:r>
              <a:rPr lang="en-US" altLang="zh-CN" sz="1200" b="0" i="0" u="none" strike="noStrike" kern="1200" baseline="0" dirty="0" smtClean="0">
                <a:solidFill>
                  <a:schemeClr val="tx1"/>
                </a:solidFill>
                <a:latin typeface="+mn-lt"/>
                <a:ea typeface="+mn-ea"/>
                <a:cs typeface="+mn-cs"/>
              </a:rPr>
              <a:t> , </a:t>
            </a:r>
            <a:r>
              <a:rPr lang="en-US" altLang="zh-CN" sz="1200" b="0" i="0" u="none" strike="noStrike" kern="1200" baseline="0" dirty="0" err="1" smtClean="0">
                <a:solidFill>
                  <a:schemeClr val="tx1"/>
                </a:solidFill>
                <a:latin typeface="+mn-lt"/>
                <a:ea typeface="+mn-ea"/>
                <a:cs typeface="+mn-cs"/>
              </a:rPr>
              <a:t>cer</a:t>
            </a:r>
            <a:r>
              <a:rPr lang="en-US" altLang="zh-CN" sz="1200" b="0" i="0" u="none" strike="noStrike" kern="1200" baseline="0" dirty="0" smtClean="0">
                <a:solidFill>
                  <a:schemeClr val="tx1"/>
                </a:solidFill>
                <a:latin typeface="+mn-lt"/>
                <a:ea typeface="+mn-ea"/>
                <a:cs typeface="+mn-cs"/>
              </a:rPr>
              <a:t> r </a:t>
            </a:r>
            <a:r>
              <a:rPr lang="zh-CN" altLang="en-US" sz="1200" b="0" i="0" u="none" strike="noStrike" kern="1200" baseline="0" dirty="0" smtClean="0">
                <a:solidFill>
                  <a:schemeClr val="tx1"/>
                </a:solidFill>
                <a:latin typeface="+mn-lt"/>
                <a:ea typeface="+mn-ea"/>
                <a:cs typeface="+mn-cs"/>
              </a:rPr>
              <a:t>和</a:t>
            </a:r>
            <a:r>
              <a:rPr lang="en-US" altLang="zh-CN" sz="1200" b="0" i="0" u="none" strike="noStrike" kern="1200" baseline="0" dirty="0" smtClean="0">
                <a:solidFill>
                  <a:schemeClr val="tx1"/>
                </a:solidFill>
                <a:latin typeface="+mn-lt"/>
                <a:ea typeface="+mn-ea"/>
                <a:cs typeface="+mn-cs"/>
              </a:rPr>
              <a:t>clog , </a:t>
            </a:r>
            <a:r>
              <a:rPr lang="zh-CN" altLang="en-US" sz="1200" b="0" i="0" u="none" strike="noStrike" kern="1200" baseline="0" dirty="0" smtClean="0">
                <a:solidFill>
                  <a:schemeClr val="tx1"/>
                </a:solidFill>
                <a:latin typeface="+mn-lt"/>
                <a:ea typeface="+mn-ea"/>
                <a:cs typeface="+mn-cs"/>
              </a:rPr>
              <a:t>标准输入流有</a:t>
            </a:r>
            <a:r>
              <a:rPr lang="en-US" altLang="zh-CN" sz="1200" b="0" i="0" u="none" strike="noStrike" kern="1200" baseline="0" dirty="0" err="1" smtClean="0">
                <a:solidFill>
                  <a:schemeClr val="tx1"/>
                </a:solidFill>
                <a:latin typeface="+mn-lt"/>
                <a:ea typeface="+mn-ea"/>
                <a:cs typeface="+mn-cs"/>
              </a:rPr>
              <a:t>cin</a:t>
            </a:r>
            <a:r>
              <a:rPr lang="zh-CN" altLang="en-US" sz="1200" b="0" i="0" u="none" strike="noStrike" kern="1200" baseline="0" dirty="0" smtClean="0">
                <a:solidFill>
                  <a:schemeClr val="tx1"/>
                </a:solidFill>
                <a:latin typeface="+mn-lt"/>
                <a:ea typeface="+mn-ea"/>
                <a:cs typeface="+mn-cs"/>
              </a:rPr>
              <a:t>。标准流对象都是在</a:t>
            </a:r>
            <a:r>
              <a:rPr lang="en-US" altLang="zh-CN" sz="1200" b="0" i="0" u="none" strike="noStrike" kern="1200" baseline="0" dirty="0" smtClean="0">
                <a:solidFill>
                  <a:schemeClr val="tx1"/>
                </a:solidFill>
                <a:latin typeface="+mn-lt"/>
                <a:ea typeface="+mn-ea"/>
                <a:cs typeface="+mn-cs"/>
              </a:rPr>
              <a:t>&lt; </a:t>
            </a:r>
            <a:r>
              <a:rPr lang="en-US" altLang="zh-CN" sz="1200" b="0" i="0" u="none" strike="noStrike" kern="1200" baseline="0" dirty="0" err="1" smtClean="0">
                <a:solidFill>
                  <a:schemeClr val="tx1"/>
                </a:solidFill>
                <a:latin typeface="+mn-lt"/>
                <a:ea typeface="+mn-ea"/>
                <a:cs typeface="+mn-cs"/>
              </a:rPr>
              <a:t>iost</a:t>
            </a:r>
            <a:r>
              <a:rPr lang="en-US" altLang="zh-CN" sz="1200" b="0" i="0" u="none" strike="noStrike" kern="1200" baseline="0" dirty="0" smtClean="0">
                <a:solidFill>
                  <a:schemeClr val="tx1"/>
                </a:solidFill>
                <a:latin typeface="+mn-lt"/>
                <a:ea typeface="+mn-ea"/>
                <a:cs typeface="+mn-cs"/>
              </a:rPr>
              <a:t> ream &gt; </a:t>
            </a:r>
            <a:r>
              <a:rPr lang="zh-CN" altLang="en-US" sz="1200" b="0" i="0" u="none" strike="noStrike" kern="1200" baseline="0" dirty="0" smtClean="0">
                <a:solidFill>
                  <a:schemeClr val="tx1"/>
                </a:solidFill>
                <a:latin typeface="+mn-lt"/>
                <a:ea typeface="+mn-ea"/>
                <a:cs typeface="+mn-cs"/>
              </a:rPr>
              <a:t>中预先声明</a:t>
            </a:r>
          </a:p>
          <a:p>
            <a:r>
              <a:rPr lang="zh-CN" altLang="en-US" sz="1200" b="0" i="0" u="none" strike="noStrike" kern="1200" baseline="0" dirty="0" smtClean="0">
                <a:solidFill>
                  <a:schemeClr val="tx1"/>
                </a:solidFill>
                <a:latin typeface="+mn-lt"/>
                <a:ea typeface="+mn-ea"/>
                <a:cs typeface="+mn-cs"/>
              </a:rPr>
              <a:t>好的。</a:t>
            </a:r>
          </a:p>
          <a:p>
            <a:r>
              <a:rPr lang="zh-CN" altLang="en-US" sz="1200" b="0" i="0" u="none" strike="noStrike" kern="1200" baseline="0" dirty="0" smtClean="0">
                <a:solidFill>
                  <a:schemeClr val="tx1"/>
                </a:solidFill>
                <a:latin typeface="+mn-lt"/>
                <a:ea typeface="+mn-ea"/>
                <a:cs typeface="+mn-cs"/>
              </a:rPr>
              <a:t>除了标准输入输出流以外</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使用其他的流之前都要首先声明流对象</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因此对于</a:t>
            </a:r>
          </a:p>
          <a:p>
            <a:r>
              <a:rPr lang="en-US" altLang="zh-CN" sz="1200" b="0" i="0" u="none" strike="noStrike" kern="1200" baseline="0" dirty="0" smtClean="0">
                <a:solidFill>
                  <a:schemeClr val="tx1"/>
                </a:solidFill>
                <a:latin typeface="+mn-lt"/>
                <a:ea typeface="+mn-ea"/>
                <a:cs typeface="+mn-cs"/>
              </a:rPr>
              <a:t>I/ O </a:t>
            </a:r>
            <a:r>
              <a:rPr lang="zh-CN" altLang="en-US" sz="1200" b="0" i="0" u="none" strike="noStrike" kern="1200" baseline="0" dirty="0" smtClean="0">
                <a:solidFill>
                  <a:schemeClr val="tx1"/>
                </a:solidFill>
                <a:latin typeface="+mn-lt"/>
                <a:ea typeface="+mn-ea"/>
                <a:cs typeface="+mn-cs"/>
              </a:rPr>
              <a:t>流类库的结构需要十分清楚。</a:t>
            </a:r>
          </a:p>
          <a:p>
            <a:r>
              <a:rPr lang="zh-CN" altLang="en-US" sz="1200" b="0" i="0" u="none" strike="noStrike" kern="1200" baseline="0" dirty="0" smtClean="0">
                <a:solidFill>
                  <a:schemeClr val="tx1"/>
                </a:solidFill>
                <a:latin typeface="+mn-lt"/>
                <a:ea typeface="+mn-ea"/>
                <a:cs typeface="+mn-cs"/>
              </a:rPr>
              <a:t>输入输出流类有许多成员函数</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除了主教材中介绍的以外</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如果需要详细了解更</a:t>
            </a:r>
          </a:p>
          <a:p>
            <a:r>
              <a:rPr lang="zh-CN" altLang="en-US" sz="1200" b="0" i="0" u="none" strike="noStrike" kern="1200" baseline="0" dirty="0" smtClean="0">
                <a:solidFill>
                  <a:schemeClr val="tx1"/>
                </a:solidFill>
                <a:latin typeface="+mn-lt"/>
                <a:ea typeface="+mn-ea"/>
                <a:cs typeface="+mn-cs"/>
              </a:rPr>
              <a:t>多的信息</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需查阅关于标准</a:t>
            </a:r>
            <a:r>
              <a:rPr lang="en-US" altLang="zh-CN" sz="1200" b="0" i="0" u="none" strike="noStrike" kern="1200" baseline="0" dirty="0" smtClean="0">
                <a:solidFill>
                  <a:schemeClr val="tx1"/>
                </a:solidFill>
                <a:latin typeface="+mn-lt"/>
                <a:ea typeface="+mn-ea"/>
                <a:cs typeface="+mn-cs"/>
              </a:rPr>
              <a:t>C ++ </a:t>
            </a:r>
            <a:r>
              <a:rPr lang="zh-CN" altLang="en-US" sz="1200" b="0" i="0" u="none" strike="noStrike" kern="1200" baseline="0" dirty="0" smtClean="0">
                <a:solidFill>
                  <a:schemeClr val="tx1"/>
                </a:solidFill>
                <a:latin typeface="+mn-lt"/>
                <a:ea typeface="+mn-ea"/>
                <a:cs typeface="+mn-cs"/>
              </a:rPr>
              <a:t>库的书籍和手册。</a:t>
            </a:r>
            <a:r>
              <a:rPr lang="en-US" altLang="zh-CN" sz="1200" b="0" i="0" u="none" strike="noStrike" kern="1200" baseline="0" dirty="0" err="1" smtClean="0">
                <a:solidFill>
                  <a:schemeClr val="tx1"/>
                </a:solidFill>
                <a:latin typeface="+mn-lt"/>
                <a:ea typeface="+mn-ea"/>
                <a:cs typeface="+mn-cs"/>
              </a:rPr>
              <a:t>ht</a:t>
            </a:r>
            <a:r>
              <a:rPr lang="en-US" altLang="zh-CN" sz="1200" b="0" i="0" u="none" strike="noStrike" kern="1200" baseline="0" dirty="0" smtClean="0">
                <a:solidFill>
                  <a:schemeClr val="tx1"/>
                </a:solidFill>
                <a:latin typeface="+mn-lt"/>
                <a:ea typeface="+mn-ea"/>
                <a:cs typeface="+mn-cs"/>
              </a:rPr>
              <a:t> </a:t>
            </a:r>
            <a:r>
              <a:rPr lang="en-US" altLang="zh-CN" sz="1200" b="0" i="0" u="none" strike="noStrike" kern="1200" baseline="0" dirty="0" err="1" smtClean="0">
                <a:solidFill>
                  <a:schemeClr val="tx1"/>
                </a:solidFill>
                <a:latin typeface="+mn-lt"/>
                <a:ea typeface="+mn-ea"/>
                <a:cs typeface="+mn-cs"/>
              </a:rPr>
              <a:t>tp</a:t>
            </a:r>
            <a:r>
              <a:rPr lang="en-US" altLang="zh-CN" sz="1200" b="0" i="0" u="none" strike="noStrike" kern="1200" baseline="0" dirty="0" smtClean="0">
                <a:solidFill>
                  <a:schemeClr val="tx1"/>
                </a:solidFill>
                <a:latin typeface="+mn-lt"/>
                <a:ea typeface="+mn-ea"/>
                <a:cs typeface="+mn-cs"/>
              </a:rPr>
              <a:t>:/ / www .</a:t>
            </a:r>
            <a:r>
              <a:rPr lang="en-US" altLang="zh-CN" sz="1200" b="0" i="0" u="none" strike="noStrike" kern="1200" baseline="0" dirty="0" err="1" smtClean="0">
                <a:solidFill>
                  <a:schemeClr val="tx1"/>
                </a:solidFill>
                <a:latin typeface="+mn-lt"/>
                <a:ea typeface="+mn-ea"/>
                <a:cs typeface="+mn-cs"/>
              </a:rPr>
              <a:t>cplu</a:t>
            </a:r>
            <a:r>
              <a:rPr lang="en-US" altLang="zh-CN" sz="1200" b="0" i="0" u="none" strike="noStrike" kern="1200" baseline="0" dirty="0" smtClean="0">
                <a:solidFill>
                  <a:schemeClr val="tx1"/>
                </a:solidFill>
                <a:latin typeface="+mn-lt"/>
                <a:ea typeface="+mn-ea"/>
                <a:cs typeface="+mn-cs"/>
              </a:rPr>
              <a:t> </a:t>
            </a:r>
            <a:r>
              <a:rPr lang="en-US" altLang="zh-CN" sz="1200" b="0" i="0" u="none" strike="noStrike" kern="1200" baseline="0" dirty="0" err="1" smtClean="0">
                <a:solidFill>
                  <a:schemeClr val="tx1"/>
                </a:solidFill>
                <a:latin typeface="+mn-lt"/>
                <a:ea typeface="+mn-ea"/>
                <a:cs typeface="+mn-cs"/>
              </a:rPr>
              <a:t>splus</a:t>
            </a:r>
            <a:r>
              <a:rPr lang="en-US" altLang="zh-CN" sz="1200" b="0" i="0" u="none" strike="noStrike" kern="1200" baseline="0" dirty="0" smtClean="0">
                <a:solidFill>
                  <a:schemeClr val="tx1"/>
                </a:solidFill>
                <a:latin typeface="+mn-lt"/>
                <a:ea typeface="+mn-ea"/>
                <a:cs typeface="+mn-cs"/>
              </a:rPr>
              <a:t> .com/</a:t>
            </a:r>
          </a:p>
          <a:p>
            <a:r>
              <a:rPr lang="en-US" altLang="zh-CN" sz="1200" b="0" i="0" u="none" strike="noStrike" kern="1200" baseline="0" dirty="0" smtClean="0">
                <a:solidFill>
                  <a:schemeClr val="tx1"/>
                </a:solidFill>
                <a:latin typeface="+mn-lt"/>
                <a:ea typeface="+mn-ea"/>
                <a:cs typeface="+mn-cs"/>
              </a:rPr>
              <a:t>ref/ # lib s </a:t>
            </a:r>
            <a:r>
              <a:rPr lang="zh-CN" altLang="en-US" sz="1200" b="0" i="0" u="none" strike="noStrike" kern="1200" baseline="0" dirty="0" smtClean="0">
                <a:solidFill>
                  <a:schemeClr val="tx1"/>
                </a:solidFill>
                <a:latin typeface="+mn-lt"/>
                <a:ea typeface="+mn-ea"/>
                <a:cs typeface="+mn-cs"/>
              </a:rPr>
              <a:t>有</a:t>
            </a:r>
            <a:r>
              <a:rPr lang="en-US" altLang="zh-CN" sz="1200" b="0" i="0" u="none" strike="noStrike" kern="1200" baseline="0" dirty="0" smtClean="0">
                <a:solidFill>
                  <a:schemeClr val="tx1"/>
                </a:solidFill>
                <a:latin typeface="+mn-lt"/>
                <a:ea typeface="+mn-ea"/>
                <a:cs typeface="+mn-cs"/>
              </a:rPr>
              <a:t>I/ O </a:t>
            </a:r>
            <a:r>
              <a:rPr lang="zh-CN" altLang="en-US" sz="1200" b="0" i="0" u="none" strike="noStrike" kern="1200" baseline="0" dirty="0" smtClean="0">
                <a:solidFill>
                  <a:schemeClr val="tx1"/>
                </a:solidFill>
                <a:latin typeface="+mn-lt"/>
                <a:ea typeface="+mn-ea"/>
                <a:cs typeface="+mn-cs"/>
              </a:rPr>
              <a:t>流类库的详细说明及例题</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使用</a:t>
            </a:r>
            <a:r>
              <a:rPr lang="en-US" altLang="zh-CN" sz="1200" b="0" i="0" u="none" strike="noStrike" kern="1200" baseline="0" dirty="0" smtClean="0">
                <a:solidFill>
                  <a:schemeClr val="tx1"/>
                </a:solidFill>
                <a:latin typeface="+mn-lt"/>
                <a:ea typeface="+mn-ea"/>
                <a:cs typeface="+mn-cs"/>
              </a:rPr>
              <a:t>VC ++ 6 .0 </a:t>
            </a:r>
            <a:r>
              <a:rPr lang="zh-CN" altLang="en-US" sz="1200" b="0" i="0" u="none" strike="noStrike" kern="1200" baseline="0" dirty="0" smtClean="0">
                <a:solidFill>
                  <a:schemeClr val="tx1"/>
                </a:solidFill>
                <a:latin typeface="+mn-lt"/>
                <a:ea typeface="+mn-ea"/>
                <a:cs typeface="+mn-cs"/>
              </a:rPr>
              <a:t>开发环境的读者</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可以</a:t>
            </a:r>
          </a:p>
          <a:p>
            <a:r>
              <a:rPr lang="zh-CN" altLang="en-US" sz="1200" b="0" i="0" u="none" strike="noStrike" kern="1200" baseline="0" dirty="0" smtClean="0">
                <a:solidFill>
                  <a:schemeClr val="tx1"/>
                </a:solidFill>
                <a:latin typeface="+mn-lt"/>
                <a:ea typeface="+mn-ea"/>
                <a:cs typeface="+mn-cs"/>
              </a:rPr>
              <a:t>查阅</a:t>
            </a:r>
            <a:r>
              <a:rPr lang="en-US" altLang="zh-CN" sz="1200" b="0" i="0" u="none" strike="noStrike" kern="1200" baseline="0" dirty="0" smtClean="0">
                <a:solidFill>
                  <a:schemeClr val="tx1"/>
                </a:solidFill>
                <a:latin typeface="+mn-lt"/>
                <a:ea typeface="+mn-ea"/>
                <a:cs typeface="+mn-cs"/>
              </a:rPr>
              <a:t>MSDN </a:t>
            </a:r>
            <a:r>
              <a:rPr lang="zh-CN" altLang="en-US" sz="1200" b="0" i="0" u="none" strike="noStrike" kern="1200" baseline="0" dirty="0" smtClean="0">
                <a:solidFill>
                  <a:schemeClr val="tx1"/>
                </a:solidFill>
                <a:latin typeface="+mn-lt"/>
                <a:ea typeface="+mn-ea"/>
                <a:cs typeface="+mn-cs"/>
              </a:rPr>
              <a:t>联机帮助系统</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获得标准</a:t>
            </a:r>
            <a:r>
              <a:rPr lang="en-US" altLang="zh-CN" sz="1200" b="0" i="0" u="none" strike="noStrike" kern="1200" baseline="0" dirty="0" smtClean="0">
                <a:solidFill>
                  <a:schemeClr val="tx1"/>
                </a:solidFill>
                <a:latin typeface="+mn-lt"/>
                <a:ea typeface="+mn-ea"/>
                <a:cs typeface="+mn-cs"/>
              </a:rPr>
              <a:t>C ++ </a:t>
            </a:r>
            <a:r>
              <a:rPr lang="zh-CN" altLang="en-US" sz="1200" b="0" i="0" u="none" strike="noStrike" kern="1200" baseline="0" dirty="0" smtClean="0">
                <a:solidFill>
                  <a:schemeClr val="tx1"/>
                </a:solidFill>
                <a:latin typeface="+mn-lt"/>
                <a:ea typeface="+mn-ea"/>
                <a:cs typeface="+mn-cs"/>
              </a:rPr>
              <a:t>库的说明。</a:t>
            </a:r>
          </a:p>
          <a:p>
            <a:r>
              <a:rPr lang="zh-CN" altLang="en-US" sz="1200" b="0" i="0" u="none" strike="noStrike" kern="1200" baseline="0" dirty="0" smtClean="0">
                <a:solidFill>
                  <a:schemeClr val="tx1"/>
                </a:solidFill>
                <a:latin typeface="+mn-lt"/>
                <a:ea typeface="+mn-ea"/>
                <a:cs typeface="+mn-cs"/>
              </a:rPr>
              <a:t>讲课学时</a:t>
            </a:r>
            <a:r>
              <a:rPr lang="en-US" altLang="zh-CN" sz="1200" b="0" i="0" u="none" strike="noStrike" kern="1200" baseline="0" dirty="0" smtClean="0">
                <a:solidFill>
                  <a:schemeClr val="tx1"/>
                </a:solidFill>
                <a:latin typeface="+mn-lt"/>
                <a:ea typeface="+mn-ea"/>
                <a:cs typeface="+mn-cs"/>
              </a:rPr>
              <a:t>: 1 </a:t>
            </a:r>
            <a:r>
              <a:rPr lang="zh-CN" altLang="en-US" sz="1200" b="0" i="0" u="none" strike="noStrike" kern="1200" baseline="0" dirty="0" smtClean="0">
                <a:solidFill>
                  <a:schemeClr val="tx1"/>
                </a:solidFill>
                <a:latin typeface="+mn-lt"/>
                <a:ea typeface="+mn-ea"/>
                <a:cs typeface="+mn-cs"/>
              </a:rPr>
              <a:t>学时。</a:t>
            </a:r>
            <a:endParaRPr lang="zh-CN"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28AD96-393A-4BC6-AE89-22C50A7B839A}" type="slidenum">
              <a:rPr lang="en-US" altLang="zh-CN"/>
              <a:pPr/>
              <a:t>10</a:t>
            </a:fld>
            <a:endParaRPr lang="en-US" altLang="zh-CN"/>
          </a:p>
        </p:txBody>
      </p:sp>
      <p:sp>
        <p:nvSpPr>
          <p:cNvPr id="134146" name="Rectangle 2"/>
          <p:cNvSpPr>
            <a:spLocks noChangeArrowheads="1" noTextEdit="1"/>
          </p:cNvSpPr>
          <p:nvPr>
            <p:ph type="sldImg"/>
          </p:nvPr>
        </p:nvSpPr>
        <p:spPr>
          <a:ln/>
        </p:spPr>
      </p:sp>
      <p:sp>
        <p:nvSpPr>
          <p:cNvPr id="134148"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B07F32-6774-40E8-8881-C6A7C333BD7F}" type="slidenum">
              <a:rPr lang="en-US" altLang="zh-CN"/>
              <a:pPr/>
              <a:t>11</a:t>
            </a:fld>
            <a:endParaRPr lang="en-US" altLang="zh-CN"/>
          </a:p>
        </p:txBody>
      </p:sp>
      <p:sp>
        <p:nvSpPr>
          <p:cNvPr id="136194" name="Rectangle 2"/>
          <p:cNvSpPr>
            <a:spLocks noChangeArrowheads="1" noTextEdit="1"/>
          </p:cNvSpPr>
          <p:nvPr>
            <p:ph type="sldImg"/>
          </p:nvPr>
        </p:nvSpPr>
        <p:spPr>
          <a:ln/>
        </p:spPr>
      </p:sp>
      <p:sp>
        <p:nvSpPr>
          <p:cNvPr id="136196"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F98FAD-CE39-4118-990D-B028966B536D}" type="slidenum">
              <a:rPr lang="en-US" altLang="zh-CN"/>
              <a:pPr/>
              <a:t>12</a:t>
            </a:fld>
            <a:endParaRPr lang="en-US" altLang="zh-CN"/>
          </a:p>
        </p:txBody>
      </p:sp>
      <p:sp>
        <p:nvSpPr>
          <p:cNvPr id="138242" name="Rectangle 2"/>
          <p:cNvSpPr>
            <a:spLocks noChangeArrowheads="1" noTextEdit="1"/>
          </p:cNvSpPr>
          <p:nvPr>
            <p:ph type="sldImg"/>
          </p:nvPr>
        </p:nvSpPr>
        <p:spPr>
          <a:ln/>
        </p:spPr>
      </p:sp>
      <p:sp>
        <p:nvSpPr>
          <p:cNvPr id="138244"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3B7AC1-FE92-4BF2-94DD-4A742ECAC762}" type="slidenum">
              <a:rPr lang="en-US" altLang="zh-CN"/>
              <a:pPr/>
              <a:t>13</a:t>
            </a:fld>
            <a:endParaRPr lang="en-US" altLang="zh-CN"/>
          </a:p>
        </p:txBody>
      </p:sp>
      <p:sp>
        <p:nvSpPr>
          <p:cNvPr id="140290" name="Rectangle 2"/>
          <p:cNvSpPr>
            <a:spLocks noChangeArrowheads="1" noTextEdit="1"/>
          </p:cNvSpPr>
          <p:nvPr>
            <p:ph type="sldImg"/>
          </p:nvPr>
        </p:nvSpPr>
        <p:spPr>
          <a:ln/>
        </p:spPr>
      </p:sp>
      <p:sp>
        <p:nvSpPr>
          <p:cNvPr id="140292"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F06420-342C-4EB5-821F-E0A2B6E048D4}" type="slidenum">
              <a:rPr lang="en-US" altLang="zh-CN"/>
              <a:pPr/>
              <a:t>14</a:t>
            </a:fld>
            <a:endParaRPr lang="en-US" altLang="zh-CN"/>
          </a:p>
        </p:txBody>
      </p:sp>
      <p:sp>
        <p:nvSpPr>
          <p:cNvPr id="141314" name="Rectangle 1026"/>
          <p:cNvSpPr>
            <a:spLocks noChangeArrowheads="1" noTextEdit="1"/>
          </p:cNvSpPr>
          <p:nvPr>
            <p:ph type="sldImg"/>
          </p:nvPr>
        </p:nvSpPr>
        <p:spPr>
          <a:ln/>
        </p:spPr>
      </p:sp>
      <p:sp>
        <p:nvSpPr>
          <p:cNvPr id="141316" name="Rectangle 1028"/>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179BE4-CCDE-4868-BD6E-FDD9CFBD43B2}" type="slidenum">
              <a:rPr lang="en-US" altLang="zh-CN"/>
              <a:pPr/>
              <a:t>15</a:t>
            </a:fld>
            <a:endParaRPr lang="en-US" altLang="zh-CN"/>
          </a:p>
        </p:txBody>
      </p:sp>
      <p:sp>
        <p:nvSpPr>
          <p:cNvPr id="142338" name="Rectangle 2"/>
          <p:cNvSpPr>
            <a:spLocks noChangeArrowheads="1" noTextEdit="1"/>
          </p:cNvSpPr>
          <p:nvPr>
            <p:ph type="sldImg"/>
          </p:nvPr>
        </p:nvSpPr>
        <p:spPr>
          <a:ln/>
        </p:spPr>
      </p:sp>
      <p:sp>
        <p:nvSpPr>
          <p:cNvPr id="142340"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07E42C-0054-4DBB-A327-77391C2BF8DF}" type="slidenum">
              <a:rPr lang="en-US" altLang="zh-CN"/>
              <a:pPr/>
              <a:t>16</a:t>
            </a:fld>
            <a:endParaRPr lang="en-US" altLang="zh-CN"/>
          </a:p>
        </p:txBody>
      </p:sp>
      <p:sp>
        <p:nvSpPr>
          <p:cNvPr id="143362" name="Rectangle 2"/>
          <p:cNvSpPr>
            <a:spLocks noChangeArrowheads="1" noTextEdit="1"/>
          </p:cNvSpPr>
          <p:nvPr>
            <p:ph type="sldImg"/>
          </p:nvPr>
        </p:nvSpPr>
        <p:spPr>
          <a:ln/>
        </p:spPr>
      </p:sp>
      <p:sp>
        <p:nvSpPr>
          <p:cNvPr id="143364"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394DAD-2FFE-4A3E-B8CF-E10BBF78F89E}" type="slidenum">
              <a:rPr lang="en-US" altLang="zh-CN"/>
              <a:pPr/>
              <a:t>17</a:t>
            </a:fld>
            <a:endParaRPr lang="en-US" altLang="zh-CN"/>
          </a:p>
        </p:txBody>
      </p:sp>
      <p:sp>
        <p:nvSpPr>
          <p:cNvPr id="118786" name="Rectangle 2"/>
          <p:cNvSpPr>
            <a:spLocks noChangeArrowheads="1" noTextEdit="1"/>
          </p:cNvSpPr>
          <p:nvPr>
            <p:ph type="sldImg"/>
          </p:nvPr>
        </p:nvSpPr>
        <p:spPr>
          <a:ln/>
        </p:spPr>
      </p:sp>
      <p:sp>
        <p:nvSpPr>
          <p:cNvPr id="118788"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6EC6D8-3305-4DD9-8C46-4960480ABAE8}" type="slidenum">
              <a:rPr lang="en-US" altLang="zh-CN"/>
              <a:pPr/>
              <a:t>18</a:t>
            </a:fld>
            <a:endParaRPr lang="en-US" altLang="zh-CN"/>
          </a:p>
        </p:txBody>
      </p:sp>
      <p:sp>
        <p:nvSpPr>
          <p:cNvPr id="144386" name="Rectangle 2"/>
          <p:cNvSpPr>
            <a:spLocks noChangeArrowheads="1" noTextEdit="1"/>
          </p:cNvSpPr>
          <p:nvPr>
            <p:ph type="sldImg"/>
          </p:nvPr>
        </p:nvSpPr>
        <p:spPr>
          <a:ln/>
        </p:spPr>
      </p:sp>
      <p:sp>
        <p:nvSpPr>
          <p:cNvPr id="144388"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1B035F-E344-40E0-A2A4-BA6A98E25AD9}" type="slidenum">
              <a:rPr lang="en-US" altLang="zh-CN"/>
              <a:pPr/>
              <a:t>19</a:t>
            </a:fld>
            <a:endParaRPr lang="en-US" altLang="zh-CN"/>
          </a:p>
        </p:txBody>
      </p:sp>
      <p:sp>
        <p:nvSpPr>
          <p:cNvPr id="145410" name="Rectangle 2"/>
          <p:cNvSpPr>
            <a:spLocks noChangeArrowheads="1" noTextEdit="1"/>
          </p:cNvSpPr>
          <p:nvPr>
            <p:ph type="sldImg"/>
          </p:nvPr>
        </p:nvSpPr>
        <p:spPr>
          <a:ln/>
        </p:spPr>
      </p:sp>
      <p:sp>
        <p:nvSpPr>
          <p:cNvPr id="145412"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63A729-B4B3-408F-A944-3A840BDF3F67}" type="slidenum">
              <a:rPr lang="en-US" altLang="zh-CN"/>
              <a:pPr/>
              <a:t>2</a:t>
            </a:fld>
            <a:endParaRPr lang="en-US" altLang="zh-CN"/>
          </a:p>
        </p:txBody>
      </p:sp>
      <p:sp>
        <p:nvSpPr>
          <p:cNvPr id="156674" name="Rectangle 2"/>
          <p:cNvSpPr>
            <a:spLocks noChangeArrowheads="1" noTextEdit="1"/>
          </p:cNvSpPr>
          <p:nvPr>
            <p:ph type="sldImg"/>
          </p:nvPr>
        </p:nvSpPr>
        <p:spPr>
          <a:ln/>
        </p:spPr>
      </p:sp>
      <p:sp>
        <p:nvSpPr>
          <p:cNvPr id="156676"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C65B2B-DF98-46EB-8CAC-D11C4F141F7E}" type="slidenum">
              <a:rPr lang="en-US" altLang="zh-CN"/>
              <a:pPr/>
              <a:t>20</a:t>
            </a:fld>
            <a:endParaRPr lang="en-US" altLang="zh-CN"/>
          </a:p>
        </p:txBody>
      </p:sp>
      <p:sp>
        <p:nvSpPr>
          <p:cNvPr id="146434" name="Rectangle 2"/>
          <p:cNvSpPr>
            <a:spLocks noChangeArrowheads="1" noTextEdit="1"/>
          </p:cNvSpPr>
          <p:nvPr>
            <p:ph type="sldImg"/>
          </p:nvPr>
        </p:nvSpPr>
        <p:spPr>
          <a:ln/>
        </p:spPr>
      </p:sp>
      <p:sp>
        <p:nvSpPr>
          <p:cNvPr id="146436"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BE0CF3-A415-42C5-85D0-E23DE38DC1A3}" type="slidenum">
              <a:rPr lang="en-US" altLang="zh-CN"/>
              <a:pPr/>
              <a:t>21</a:t>
            </a:fld>
            <a:endParaRPr lang="en-US" altLang="zh-CN"/>
          </a:p>
        </p:txBody>
      </p:sp>
      <p:sp>
        <p:nvSpPr>
          <p:cNvPr id="147458" name="Rectangle 2"/>
          <p:cNvSpPr>
            <a:spLocks noChangeArrowheads="1" noTextEdit="1"/>
          </p:cNvSpPr>
          <p:nvPr>
            <p:ph type="sldImg"/>
          </p:nvPr>
        </p:nvSpPr>
        <p:spPr>
          <a:ln/>
        </p:spPr>
      </p:sp>
      <p:sp>
        <p:nvSpPr>
          <p:cNvPr id="147460"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3218D1-6CC4-4C2F-960C-99066C6BF8AE}" type="slidenum">
              <a:rPr lang="en-US" altLang="zh-CN"/>
              <a:pPr/>
              <a:t>22</a:t>
            </a:fld>
            <a:endParaRPr lang="en-US" altLang="zh-CN"/>
          </a:p>
        </p:txBody>
      </p:sp>
      <p:sp>
        <p:nvSpPr>
          <p:cNvPr id="150530" name="Rectangle 2"/>
          <p:cNvSpPr>
            <a:spLocks noChangeArrowheads="1" noTextEdit="1"/>
          </p:cNvSpPr>
          <p:nvPr>
            <p:ph type="sldImg"/>
          </p:nvPr>
        </p:nvSpPr>
        <p:spPr>
          <a:ln/>
        </p:spPr>
      </p:sp>
      <p:sp>
        <p:nvSpPr>
          <p:cNvPr id="150532"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BACF4E-2700-443F-A2F3-B6AA0CE64F76}" type="slidenum">
              <a:rPr lang="en-US" altLang="zh-CN"/>
              <a:pPr/>
              <a:t>23</a:t>
            </a:fld>
            <a:endParaRPr lang="en-US" altLang="zh-CN"/>
          </a:p>
        </p:txBody>
      </p:sp>
      <p:sp>
        <p:nvSpPr>
          <p:cNvPr id="151554" name="Rectangle 2"/>
          <p:cNvSpPr>
            <a:spLocks noChangeArrowheads="1" noTextEdit="1"/>
          </p:cNvSpPr>
          <p:nvPr>
            <p:ph type="sldImg"/>
          </p:nvPr>
        </p:nvSpPr>
        <p:spPr>
          <a:ln/>
        </p:spPr>
      </p:sp>
      <p:sp>
        <p:nvSpPr>
          <p:cNvPr id="151556"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0D1B3D-59E8-4C7C-B136-3525A50C2AE6}" type="slidenum">
              <a:rPr lang="en-US" altLang="zh-CN"/>
              <a:pPr/>
              <a:t>24</a:t>
            </a:fld>
            <a:endParaRPr lang="en-US" altLang="zh-CN"/>
          </a:p>
        </p:txBody>
      </p:sp>
      <p:sp>
        <p:nvSpPr>
          <p:cNvPr id="149506" name="Rectangle 2"/>
          <p:cNvSpPr>
            <a:spLocks noChangeArrowheads="1" noTextEdit="1"/>
          </p:cNvSpPr>
          <p:nvPr>
            <p:ph type="sldImg"/>
          </p:nvPr>
        </p:nvSpPr>
        <p:spPr>
          <a:ln/>
        </p:spPr>
      </p:sp>
      <p:sp>
        <p:nvSpPr>
          <p:cNvPr id="149508"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411940-285C-4834-95EB-005362B1F514}" type="slidenum">
              <a:rPr lang="en-US" altLang="zh-CN"/>
              <a:pPr/>
              <a:t>25</a:t>
            </a:fld>
            <a:endParaRPr lang="en-US" altLang="zh-CN"/>
          </a:p>
        </p:txBody>
      </p:sp>
      <p:sp>
        <p:nvSpPr>
          <p:cNvPr id="153602" name="Rectangle 2"/>
          <p:cNvSpPr>
            <a:spLocks noChangeArrowheads="1" noTextEdit="1"/>
          </p:cNvSpPr>
          <p:nvPr>
            <p:ph type="sldImg"/>
          </p:nvPr>
        </p:nvSpPr>
        <p:spPr>
          <a:ln/>
        </p:spPr>
      </p:sp>
      <p:sp>
        <p:nvSpPr>
          <p:cNvPr id="153604"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B0ADAE-87A6-4B79-B25F-20BB4097C40E}" type="slidenum">
              <a:rPr lang="en-US" altLang="zh-CN"/>
              <a:pPr/>
              <a:t>3</a:t>
            </a:fld>
            <a:endParaRPr lang="en-US" altLang="zh-CN"/>
          </a:p>
        </p:txBody>
      </p:sp>
      <p:sp>
        <p:nvSpPr>
          <p:cNvPr id="121858" name="Rectangle 2"/>
          <p:cNvSpPr>
            <a:spLocks noChangeArrowheads="1" noTextEdit="1"/>
          </p:cNvSpPr>
          <p:nvPr>
            <p:ph type="sldImg"/>
          </p:nvPr>
        </p:nvSpPr>
        <p:spPr>
          <a:ln/>
        </p:spPr>
      </p:sp>
      <p:sp>
        <p:nvSpPr>
          <p:cNvPr id="121860"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56A33C-CC9D-492F-B29F-2623DDAEFDE9}" type="slidenum">
              <a:rPr lang="en-US" altLang="zh-CN"/>
              <a:pPr/>
              <a:t>4</a:t>
            </a:fld>
            <a:endParaRPr lang="en-US" altLang="zh-CN"/>
          </a:p>
        </p:txBody>
      </p:sp>
      <p:sp>
        <p:nvSpPr>
          <p:cNvPr id="122882" name="Rectangle 1026"/>
          <p:cNvSpPr>
            <a:spLocks noChangeArrowheads="1" noTextEdit="1"/>
          </p:cNvSpPr>
          <p:nvPr>
            <p:ph type="sldImg"/>
          </p:nvPr>
        </p:nvSpPr>
        <p:spPr>
          <a:ln/>
        </p:spPr>
      </p:sp>
      <p:sp>
        <p:nvSpPr>
          <p:cNvPr id="122884" name="Rectangle 1028"/>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BE9B1E-27C1-403E-800E-98188238AFF4}" type="slidenum">
              <a:rPr lang="en-US" altLang="zh-CN"/>
              <a:pPr/>
              <a:t>5</a:t>
            </a:fld>
            <a:endParaRPr lang="en-US" altLang="zh-CN"/>
          </a:p>
        </p:txBody>
      </p:sp>
      <p:sp>
        <p:nvSpPr>
          <p:cNvPr id="123906" name="Rectangle 2"/>
          <p:cNvSpPr>
            <a:spLocks noChangeArrowheads="1" noTextEdit="1"/>
          </p:cNvSpPr>
          <p:nvPr>
            <p:ph type="sldImg"/>
          </p:nvPr>
        </p:nvSpPr>
        <p:spPr>
          <a:ln/>
        </p:spPr>
      </p:sp>
      <p:sp>
        <p:nvSpPr>
          <p:cNvPr id="123908"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4D3F15-2A27-4643-B67B-5B0A5FB0EFC9}" type="slidenum">
              <a:rPr lang="en-US" altLang="zh-CN"/>
              <a:pPr/>
              <a:t>6</a:t>
            </a:fld>
            <a:endParaRPr lang="en-US" altLang="zh-CN"/>
          </a:p>
        </p:txBody>
      </p:sp>
      <p:sp>
        <p:nvSpPr>
          <p:cNvPr id="124930" name="Rectangle 2"/>
          <p:cNvSpPr>
            <a:spLocks noChangeArrowheads="1" noTextEdit="1"/>
          </p:cNvSpPr>
          <p:nvPr>
            <p:ph type="sldImg"/>
          </p:nvPr>
        </p:nvSpPr>
        <p:spPr>
          <a:ln/>
        </p:spPr>
      </p:sp>
      <p:sp>
        <p:nvSpPr>
          <p:cNvPr id="124932"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0A1BCF-751C-4E42-9AB9-61B16887051A}" type="slidenum">
              <a:rPr lang="en-US" altLang="zh-CN"/>
              <a:pPr/>
              <a:t>7</a:t>
            </a:fld>
            <a:endParaRPr lang="en-US" altLang="zh-CN"/>
          </a:p>
        </p:txBody>
      </p:sp>
      <p:sp>
        <p:nvSpPr>
          <p:cNvPr id="128002" name="Rectangle 1026"/>
          <p:cNvSpPr>
            <a:spLocks noChangeArrowheads="1" noTextEdit="1"/>
          </p:cNvSpPr>
          <p:nvPr>
            <p:ph type="sldImg"/>
          </p:nvPr>
        </p:nvSpPr>
        <p:spPr>
          <a:ln/>
        </p:spPr>
      </p:sp>
      <p:sp>
        <p:nvSpPr>
          <p:cNvPr id="128004" name="Rectangle 1028"/>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E34605-2EDF-4F5A-B590-3583324E0C38}" type="slidenum">
              <a:rPr lang="en-US" altLang="zh-CN"/>
              <a:pPr/>
              <a:t>8</a:t>
            </a:fld>
            <a:endParaRPr lang="en-US" altLang="zh-CN"/>
          </a:p>
        </p:txBody>
      </p:sp>
      <p:sp>
        <p:nvSpPr>
          <p:cNvPr id="129026" name="Rectangle 2"/>
          <p:cNvSpPr>
            <a:spLocks noChangeArrowheads="1" noTextEdit="1"/>
          </p:cNvSpPr>
          <p:nvPr>
            <p:ph type="sldImg"/>
          </p:nvPr>
        </p:nvSpPr>
        <p:spPr>
          <a:ln/>
        </p:spPr>
      </p:sp>
      <p:sp>
        <p:nvSpPr>
          <p:cNvPr id="129028"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21F4CE-FA42-4179-98E4-CCCC338C3BAD}" type="slidenum">
              <a:rPr lang="en-US" altLang="zh-CN"/>
              <a:pPr/>
              <a:t>9</a:t>
            </a:fld>
            <a:endParaRPr lang="en-US" altLang="zh-CN"/>
          </a:p>
        </p:txBody>
      </p:sp>
      <p:sp>
        <p:nvSpPr>
          <p:cNvPr id="132098" name="Rectangle 2"/>
          <p:cNvSpPr>
            <a:spLocks noChangeArrowheads="1" noTextEdit="1"/>
          </p:cNvSpPr>
          <p:nvPr>
            <p:ph type="sldImg"/>
          </p:nvPr>
        </p:nvSpPr>
        <p:spPr>
          <a:ln/>
        </p:spPr>
      </p:sp>
      <p:sp>
        <p:nvSpPr>
          <p:cNvPr id="132100" name="Rectangle 4"/>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2017/9/5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2017/9/5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2017/9/5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Media">
  <p:cSld name="标题，文本与媒体剪辑">
    <p:spTree>
      <p:nvGrpSpPr>
        <p:cNvPr id="1" name=""/>
        <p:cNvGrpSpPr/>
        <p:nvPr/>
      </p:nvGrpSpPr>
      <p:grpSpPr>
        <a:xfrm>
          <a:off x="0" y="0"/>
          <a:ext cx="0" cy="0"/>
          <a:chOff x="0" y="0"/>
          <a:chExt cx="0" cy="0"/>
        </a:xfrm>
      </p:grpSpPr>
      <p:sp>
        <p:nvSpPr>
          <p:cNvPr id="2" name="标题 1"/>
          <p:cNvSpPr>
            <a:spLocks noGrp="1"/>
          </p:cNvSpPr>
          <p:nvPr>
            <p:ph type="title"/>
          </p:nvPr>
        </p:nvSpPr>
        <p:spPr>
          <a:xfrm>
            <a:off x="1295400" y="228600"/>
            <a:ext cx="71628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295400" y="1905000"/>
            <a:ext cx="35433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媒体占位符 3"/>
          <p:cNvSpPr>
            <a:spLocks noGrp="1"/>
          </p:cNvSpPr>
          <p:nvPr>
            <p:ph type="media" sz="half" idx="2"/>
          </p:nvPr>
        </p:nvSpPr>
        <p:spPr>
          <a:xfrm>
            <a:off x="4991100" y="1905000"/>
            <a:ext cx="3543300" cy="4114800"/>
          </a:xfrm>
        </p:spPr>
        <p:txBody>
          <a:bodyPr/>
          <a:lstStyle/>
          <a:p>
            <a:endParaRPr lang="zh-CN" altLang="en-US"/>
          </a:p>
        </p:txBody>
      </p:sp>
      <p:sp>
        <p:nvSpPr>
          <p:cNvPr id="5" name="日期占位符 4"/>
          <p:cNvSpPr>
            <a:spLocks noGrp="1"/>
          </p:cNvSpPr>
          <p:nvPr>
            <p:ph type="dt" sz="half" idx="10"/>
          </p:nvPr>
        </p:nvSpPr>
        <p:spPr>
          <a:xfrm>
            <a:off x="2209800" y="6376988"/>
            <a:ext cx="19050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4233863" y="6400800"/>
            <a:ext cx="28956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7239000" y="6400800"/>
            <a:ext cx="1905000" cy="457200"/>
          </a:xfrm>
        </p:spPr>
        <p:txBody>
          <a:bodyPr/>
          <a:lstStyle>
            <a:lvl1pPr>
              <a:defRPr/>
            </a:lvl1pPr>
          </a:lstStyle>
          <a:p>
            <a:fld id="{9A0E9EC8-069D-48C1-BC2E-B364F33DD0CA}" type="slidenum">
              <a:rPr lang="en-US" altLang="zh-CN"/>
              <a:pPr/>
              <a:t>‹#›</a:t>
            </a:fld>
            <a:endParaRPr lang="en-US" altLang="zh-CN"/>
          </a:p>
        </p:txBody>
      </p:sp>
    </p:spTree>
    <p:extLst>
      <p:ext uri="{BB962C8B-B14F-4D97-AF65-F5344CB8AC3E}">
        <p14:creationId xmlns:p14="http://schemas.microsoft.com/office/powerpoint/2010/main" val="207790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2017/9/5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2017/9/5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2017/9/5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2017/9/5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2017/9/5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2017/9/5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2017/9/5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2017/9/5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2017/9/5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audio" Target="file:///D:\&#22810;&#23186;&#20307;&#35762;&#31295;\&#37197;&#38899;&#35762;&#31295;\c++11&#37197;&#38899;\C++11_15.wav" TargetMode="Externa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audio" Target="file:///D:\&#22810;&#23186;&#20307;&#35762;&#31295;\&#37197;&#38899;&#35762;&#31295;\c++11&#37197;&#38899;\C++11_17.wav" TargetMode="Externa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audio" Target="file:///D:\&#22810;&#23186;&#20307;&#35762;&#31295;\&#37197;&#38899;&#35762;&#31295;\c++11&#37197;&#38899;\C++11_19.wav" TargetMode="Externa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audio" Target="file:///D:\&#22810;&#23186;&#20307;&#35762;&#31295;\&#37197;&#38899;&#35762;&#31295;\c++11&#37197;&#38899;\C++11_10.wav" TargetMode="Externa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304800" y="2590800"/>
            <a:ext cx="8534400" cy="1066800"/>
          </a:xfrm>
        </p:spPr>
        <p:txBody>
          <a:bodyPr/>
          <a:lstStyle/>
          <a:p>
            <a:r>
              <a:rPr lang="zh-CN" altLang="zh-CN">
                <a:latin typeface="隶书" pitchFamily="49" charset="-122"/>
              </a:rPr>
              <a:t>第十一章 流类库与输入/输出</a:t>
            </a:r>
            <a:endParaRPr lang="zh-CN" altLang="en-US">
              <a:latin typeface="隶书" pitchFamily="49" charset="-122"/>
            </a:endParaRPr>
          </a:p>
        </p:txBody>
      </p:sp>
      <p:sp>
        <p:nvSpPr>
          <p:cNvPr id="2" name="副标题 1"/>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4701029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p>
            <a:fld id="{B3FD0CE2-64CC-41F9-81F8-6A116EC5DB17}" type="slidenum">
              <a:rPr lang="en-US" altLang="zh-CN"/>
              <a:pPr/>
              <a:t>10</a:t>
            </a:fld>
            <a:endParaRPr lang="en-US" altLang="zh-CN"/>
          </a:p>
        </p:txBody>
      </p:sp>
      <p:sp>
        <p:nvSpPr>
          <p:cNvPr id="94210" name="Rectangle 2"/>
          <p:cNvSpPr>
            <a:spLocks noGrp="1" noChangeArrowheads="1"/>
          </p:cNvSpPr>
          <p:nvPr>
            <p:ph type="title"/>
          </p:nvPr>
        </p:nvSpPr>
        <p:spPr/>
        <p:txBody>
          <a:bodyPr/>
          <a:lstStyle/>
          <a:p>
            <a:r>
              <a:rPr lang="zh-CN" altLang="en-US" sz="4400"/>
              <a:t>例</a:t>
            </a:r>
            <a:r>
              <a:rPr lang="en-US" altLang="zh-CN" sz="4400"/>
              <a:t>11-2</a:t>
            </a:r>
            <a:r>
              <a:rPr lang="zh-CN" altLang="en-US" sz="4400"/>
              <a:t>使用</a:t>
            </a:r>
            <a:r>
              <a:rPr lang="en-US" altLang="zh-CN" sz="4400"/>
              <a:t>setw</a:t>
            </a:r>
            <a:r>
              <a:rPr lang="zh-CN" altLang="en-US" sz="4400"/>
              <a:t>指定宽度</a:t>
            </a:r>
          </a:p>
        </p:txBody>
      </p:sp>
      <p:sp>
        <p:nvSpPr>
          <p:cNvPr id="94211" name="Rectangle 3"/>
          <p:cNvSpPr>
            <a:spLocks noGrp="1" noChangeArrowheads="1"/>
          </p:cNvSpPr>
          <p:nvPr>
            <p:ph type="body" idx="1"/>
          </p:nvPr>
        </p:nvSpPr>
        <p:spPr>
          <a:xfrm>
            <a:off x="1143000" y="1676400"/>
            <a:ext cx="7543800" cy="4876800"/>
          </a:xfrm>
        </p:spPr>
        <p:txBody>
          <a:bodyPr/>
          <a:lstStyle/>
          <a:p>
            <a:pPr>
              <a:spcBef>
                <a:spcPct val="10000"/>
              </a:spcBef>
              <a:buFont typeface="Wingdings" pitchFamily="2" charset="2"/>
              <a:buNone/>
            </a:pPr>
            <a:r>
              <a:rPr lang="en-US" altLang="zh-CN" sz="2400">
                <a:latin typeface="宋体" pitchFamily="2" charset="-122"/>
              </a:rPr>
              <a:t>#include &lt;iostream&gt;   </a:t>
            </a:r>
          </a:p>
          <a:p>
            <a:pPr>
              <a:spcBef>
                <a:spcPct val="10000"/>
              </a:spcBef>
              <a:buFont typeface="Wingdings" pitchFamily="2" charset="2"/>
              <a:buNone/>
            </a:pPr>
            <a:r>
              <a:rPr lang="en-US" altLang="zh-CN" sz="2400">
                <a:latin typeface="宋体" pitchFamily="2" charset="-122"/>
              </a:rPr>
              <a:t>#include &lt;iomanip&gt;   </a:t>
            </a:r>
          </a:p>
          <a:p>
            <a:pPr>
              <a:spcBef>
                <a:spcPct val="10000"/>
              </a:spcBef>
              <a:buFont typeface="Wingdings" pitchFamily="2" charset="2"/>
              <a:buNone/>
            </a:pPr>
            <a:r>
              <a:rPr lang="en-US" altLang="zh-CN" sz="2400">
                <a:latin typeface="宋体" pitchFamily="2" charset="-122"/>
              </a:rPr>
              <a:t>using namespace std;</a:t>
            </a:r>
          </a:p>
          <a:p>
            <a:pPr>
              <a:spcBef>
                <a:spcPct val="10000"/>
              </a:spcBef>
              <a:buFont typeface="Wingdings" pitchFamily="2" charset="2"/>
              <a:buNone/>
            </a:pPr>
            <a:r>
              <a:rPr lang="en-US" altLang="zh-CN" sz="2400">
                <a:latin typeface="宋体" pitchFamily="2" charset="-122"/>
              </a:rPr>
              <a:t>int main()   </a:t>
            </a:r>
          </a:p>
          <a:p>
            <a:pPr>
              <a:spcBef>
                <a:spcPct val="10000"/>
              </a:spcBef>
              <a:buFont typeface="Wingdings" pitchFamily="2" charset="2"/>
              <a:buNone/>
            </a:pPr>
            <a:r>
              <a:rPr lang="en-US" altLang="zh-CN" sz="2400">
                <a:latin typeface="宋体" pitchFamily="2" charset="-122"/>
              </a:rPr>
              <a:t>{ double values[]={1.23,35.36,653.7,4358.24};</a:t>
            </a:r>
          </a:p>
          <a:p>
            <a:pPr>
              <a:spcBef>
                <a:spcPct val="10000"/>
              </a:spcBef>
              <a:buFont typeface="Wingdings" pitchFamily="2" charset="2"/>
              <a:buNone/>
            </a:pPr>
            <a:r>
              <a:rPr lang="en-US" altLang="zh-CN" sz="2400">
                <a:latin typeface="宋体" pitchFamily="2" charset="-122"/>
              </a:rPr>
              <a:t>  char *names[]={"Zoot","Jimmy","Al","Stan"};</a:t>
            </a:r>
          </a:p>
          <a:p>
            <a:pPr>
              <a:spcBef>
                <a:spcPct val="10000"/>
              </a:spcBef>
              <a:buFont typeface="Wingdings" pitchFamily="2" charset="2"/>
              <a:buNone/>
            </a:pPr>
            <a:r>
              <a:rPr lang="en-US" altLang="zh-CN" sz="2400">
                <a:latin typeface="宋体" pitchFamily="2" charset="-122"/>
              </a:rPr>
              <a:t>  for(int i=0;i&lt;4;i++)</a:t>
            </a:r>
          </a:p>
          <a:p>
            <a:pPr>
              <a:spcBef>
                <a:spcPct val="10000"/>
              </a:spcBef>
              <a:buFont typeface="Wingdings" pitchFamily="2" charset="2"/>
              <a:buNone/>
            </a:pPr>
            <a:r>
              <a:rPr lang="en-US" altLang="zh-CN" sz="2400">
                <a:latin typeface="宋体" pitchFamily="2" charset="-122"/>
              </a:rPr>
              <a:t>   cout&lt;&lt;setw(6)&lt;&lt;names[i]</a:t>
            </a:r>
          </a:p>
          <a:p>
            <a:pPr>
              <a:spcBef>
                <a:spcPct val="10000"/>
              </a:spcBef>
              <a:buFont typeface="Wingdings" pitchFamily="2" charset="2"/>
              <a:buNone/>
            </a:pPr>
            <a:r>
              <a:rPr lang="en-US" altLang="zh-CN" sz="2400">
                <a:latin typeface="宋体" pitchFamily="2" charset="-122"/>
              </a:rPr>
              <a:t>       &lt;&lt;setw(10)&lt;&lt;values[i]</a:t>
            </a:r>
          </a:p>
          <a:p>
            <a:pPr>
              <a:spcBef>
                <a:spcPct val="10000"/>
              </a:spcBef>
              <a:buFont typeface="Wingdings" pitchFamily="2" charset="2"/>
              <a:buNone/>
            </a:pPr>
            <a:r>
              <a:rPr lang="en-US" altLang="zh-CN" sz="2400">
                <a:latin typeface="宋体" pitchFamily="2" charset="-122"/>
              </a:rPr>
              <a:t>       &lt;&lt;endl;   </a:t>
            </a:r>
          </a:p>
          <a:p>
            <a:pPr>
              <a:spcBef>
                <a:spcPct val="10000"/>
              </a:spcBef>
              <a:buFont typeface="Wingdings" pitchFamily="2" charset="2"/>
              <a:buNone/>
            </a:pPr>
            <a:r>
              <a:rPr lang="en-US" altLang="zh-CN" sz="2400">
                <a:latin typeface="宋体" pitchFamily="2" charset="-122"/>
              </a:rPr>
              <a:t>}</a:t>
            </a:r>
          </a:p>
        </p:txBody>
      </p:sp>
      <p:sp>
        <p:nvSpPr>
          <p:cNvPr id="94212" name="Text Box 4"/>
          <p:cNvSpPr txBox="1">
            <a:spLocks noChangeArrowheads="1"/>
          </p:cNvSpPr>
          <p:nvPr/>
        </p:nvSpPr>
        <p:spPr bwMode="auto">
          <a:xfrm>
            <a:off x="273050" y="1676400"/>
            <a:ext cx="79375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sz="4000">
                <a:solidFill>
                  <a:srgbClr val="00FFFF"/>
                </a:solidFill>
                <a:latin typeface="隶书" pitchFamily="49" charset="-122"/>
              </a:rPr>
              <a:t>输出流</a:t>
            </a:r>
          </a:p>
        </p:txBody>
      </p:sp>
      <p:pic>
        <p:nvPicPr>
          <p:cNvPr id="94213" name="C++11_15.wav">
            <a:hlinkClick r:id="" action="ppaction://media"/>
          </p:cNvPr>
          <p:cNvPicPr>
            <a:picLocks noRot="1" noChangeAspect="1" noChangeArrowheads="1"/>
          </p:cNvPicPr>
          <p:nvPr>
            <a:audioFile r:link="rId1"/>
          </p:nvPr>
        </p:nvPicPr>
        <p:blipFill>
          <a:blip r:embed="rId4">
            <a:extLst>
              <a:ext uri="{28A0092B-C50C-407E-A947-70E740481C1C}">
                <a14:useLocalDpi xmlns:a14="http://schemas.microsoft.com/office/drawing/2010/main" val="0"/>
              </a:ext>
            </a:extLst>
          </a:blip>
          <a:srcRect/>
          <a:stretch>
            <a:fillRect/>
          </a:stretch>
        </p:blipFill>
        <p:spPr bwMode="auto">
          <a:xfrm>
            <a:off x="8459788" y="6092825"/>
            <a:ext cx="304800" cy="304800"/>
          </a:xfrm>
          <a:prstGeom prst="rect">
            <a:avLst/>
          </a:prstGeom>
          <a:noFill/>
          <a:extLst>
            <a:ext uri="{909E8E84-426E-40DD-AFC4-6F175D3DCCD1}">
              <a14:hiddenFill xmlns:a14="http://schemas.microsoft.com/office/drawing/2010/main">
                <a:solidFill>
                  <a:srgbClr val="FFFFFF"/>
                </a:solidFill>
              </a14:hiddenFill>
            </a:ext>
          </a:extLst>
        </p:spPr>
      </p:pic>
      <p:sp>
        <p:nvSpPr>
          <p:cNvPr id="94214" name="Text Box 6"/>
          <p:cNvSpPr txBox="1">
            <a:spLocks noChangeArrowheads="1"/>
          </p:cNvSpPr>
          <p:nvPr/>
        </p:nvSpPr>
        <p:spPr bwMode="auto">
          <a:xfrm>
            <a:off x="6372225" y="4508500"/>
            <a:ext cx="2514600" cy="1870075"/>
          </a:xfrm>
          <a:prstGeom prst="rect">
            <a:avLst/>
          </a:prstGeom>
          <a:solidFill>
            <a:schemeClr val="bg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accent2"/>
              </a:buClr>
              <a:buSzPct val="80000"/>
              <a:buFont typeface="Wingdings" pitchFamily="2" charset="2"/>
              <a:buNone/>
            </a:pPr>
            <a:r>
              <a:rPr lang="zh-CN" altLang="en-US" sz="2000" b="1">
                <a:latin typeface="宋体" pitchFamily="2" charset="-122"/>
                <a:ea typeface="宋体" pitchFamily="2" charset="-122"/>
              </a:rPr>
              <a:t>输出结果：</a:t>
            </a:r>
          </a:p>
          <a:p>
            <a:pPr>
              <a:spcBef>
                <a:spcPct val="20000"/>
              </a:spcBef>
              <a:buClr>
                <a:schemeClr val="accent2"/>
              </a:buClr>
              <a:buSzPct val="80000"/>
              <a:buFont typeface="Wingdings" pitchFamily="2" charset="2"/>
              <a:buNone/>
            </a:pPr>
            <a:r>
              <a:rPr lang="zh-CN" altLang="en-US" sz="2000" b="1">
                <a:latin typeface="宋体" pitchFamily="2" charset="-122"/>
                <a:ea typeface="宋体" pitchFamily="2" charset="-122"/>
              </a:rPr>
              <a:t>  </a:t>
            </a:r>
            <a:r>
              <a:rPr lang="en-US" altLang="zh-CN" sz="2000" b="1">
                <a:latin typeface="宋体" pitchFamily="2" charset="-122"/>
                <a:ea typeface="宋体" pitchFamily="2" charset="-122"/>
              </a:rPr>
              <a:t>Zoot      1.23</a:t>
            </a:r>
          </a:p>
          <a:p>
            <a:pPr>
              <a:spcBef>
                <a:spcPct val="20000"/>
              </a:spcBef>
              <a:buClr>
                <a:schemeClr val="accent2"/>
              </a:buClr>
              <a:buSzPct val="80000"/>
              <a:buFont typeface="Wingdings" pitchFamily="2" charset="2"/>
              <a:buNone/>
            </a:pPr>
            <a:r>
              <a:rPr lang="en-US" altLang="zh-CN" sz="2000" b="1">
                <a:latin typeface="宋体" pitchFamily="2" charset="-122"/>
                <a:ea typeface="宋体" pitchFamily="2" charset="-122"/>
              </a:rPr>
              <a:t> Jimmy     35.36</a:t>
            </a:r>
          </a:p>
          <a:p>
            <a:pPr>
              <a:spcBef>
                <a:spcPct val="20000"/>
              </a:spcBef>
              <a:buClr>
                <a:schemeClr val="accent2"/>
              </a:buClr>
              <a:buSzPct val="80000"/>
              <a:buFont typeface="Wingdings" pitchFamily="2" charset="2"/>
              <a:buNone/>
            </a:pPr>
            <a:r>
              <a:rPr lang="en-US" altLang="zh-CN" sz="2000" b="1">
                <a:latin typeface="宋体" pitchFamily="2" charset="-122"/>
                <a:ea typeface="宋体" pitchFamily="2" charset="-122"/>
              </a:rPr>
              <a:t>    Al     653.7</a:t>
            </a:r>
          </a:p>
          <a:p>
            <a:pPr>
              <a:spcBef>
                <a:spcPct val="20000"/>
              </a:spcBef>
              <a:buClr>
                <a:schemeClr val="accent2"/>
              </a:buClr>
              <a:buSzPct val="80000"/>
              <a:buFont typeface="Wingdings" pitchFamily="2" charset="2"/>
              <a:buNone/>
            </a:pPr>
            <a:r>
              <a:rPr lang="en-US" altLang="zh-CN" sz="2000" b="1">
                <a:latin typeface="宋体" pitchFamily="2" charset="-122"/>
                <a:ea typeface="宋体" pitchFamily="2" charset="-122"/>
              </a:rPr>
              <a:t>  Stan   4358.24</a:t>
            </a:r>
            <a:endParaRPr lang="en-US" altLang="zh-CN" sz="2000"/>
          </a:p>
        </p:txBody>
      </p:sp>
    </p:spTree>
    <p:extLst>
      <p:ext uri="{BB962C8B-B14F-4D97-AF65-F5344CB8AC3E}">
        <p14:creationId xmlns:p14="http://schemas.microsoft.com/office/powerpoint/2010/main" val="9474325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8621" fill="hold"/>
                                        <p:tgtEl>
                                          <p:spTgt spid="9421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94213"/>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p>
            <a:fld id="{10D38EB8-AF91-4314-8056-258D0244CAC0}" type="slidenum">
              <a:rPr lang="en-US" altLang="zh-CN"/>
              <a:pPr/>
              <a:t>11</a:t>
            </a:fld>
            <a:endParaRPr lang="en-US" altLang="zh-CN"/>
          </a:p>
        </p:txBody>
      </p:sp>
      <p:sp>
        <p:nvSpPr>
          <p:cNvPr id="96258" name="Rectangle 2"/>
          <p:cNvSpPr>
            <a:spLocks noGrp="1" noChangeArrowheads="1"/>
          </p:cNvSpPr>
          <p:nvPr>
            <p:ph type="title"/>
          </p:nvPr>
        </p:nvSpPr>
        <p:spPr/>
        <p:txBody>
          <a:bodyPr/>
          <a:lstStyle/>
          <a:p>
            <a:r>
              <a:rPr lang="zh-CN" altLang="en-US" sz="4400"/>
              <a:t>例</a:t>
            </a:r>
            <a:r>
              <a:rPr lang="en-US" altLang="zh-CN" sz="4400"/>
              <a:t>11-3</a:t>
            </a:r>
            <a:r>
              <a:rPr lang="zh-CN" altLang="en-US" sz="4400"/>
              <a:t>设置对齐方式</a:t>
            </a:r>
          </a:p>
        </p:txBody>
      </p:sp>
      <p:sp>
        <p:nvSpPr>
          <p:cNvPr id="96259" name="Rectangle 3"/>
          <p:cNvSpPr>
            <a:spLocks noGrp="1" noChangeArrowheads="1"/>
          </p:cNvSpPr>
          <p:nvPr>
            <p:ph type="body" idx="1"/>
          </p:nvPr>
        </p:nvSpPr>
        <p:spPr>
          <a:xfrm>
            <a:off x="1143000" y="1600200"/>
            <a:ext cx="7772400" cy="5257800"/>
          </a:xfrm>
        </p:spPr>
        <p:txBody>
          <a:bodyPr/>
          <a:lstStyle/>
          <a:p>
            <a:pPr>
              <a:lnSpc>
                <a:spcPct val="90000"/>
              </a:lnSpc>
              <a:spcBef>
                <a:spcPct val="15000"/>
              </a:spcBef>
              <a:buFont typeface="Wingdings" pitchFamily="2" charset="2"/>
              <a:buNone/>
            </a:pPr>
            <a:r>
              <a:rPr lang="en-US" altLang="zh-CN" sz="2400">
                <a:latin typeface="宋体" pitchFamily="2" charset="-122"/>
              </a:rPr>
              <a:t>#include &lt;iostream&gt;   </a:t>
            </a:r>
          </a:p>
          <a:p>
            <a:pPr>
              <a:lnSpc>
                <a:spcPct val="90000"/>
              </a:lnSpc>
              <a:spcBef>
                <a:spcPct val="15000"/>
              </a:spcBef>
              <a:buFont typeface="Wingdings" pitchFamily="2" charset="2"/>
              <a:buNone/>
            </a:pPr>
            <a:r>
              <a:rPr lang="en-US" altLang="zh-CN" sz="2400">
                <a:latin typeface="宋体" pitchFamily="2" charset="-122"/>
              </a:rPr>
              <a:t>#include &lt;iomanip&gt; </a:t>
            </a:r>
          </a:p>
          <a:p>
            <a:pPr>
              <a:lnSpc>
                <a:spcPct val="90000"/>
              </a:lnSpc>
              <a:spcBef>
                <a:spcPct val="15000"/>
              </a:spcBef>
              <a:buFont typeface="Wingdings" pitchFamily="2" charset="2"/>
              <a:buNone/>
            </a:pPr>
            <a:r>
              <a:rPr lang="en-US" altLang="zh-CN" sz="2400">
                <a:latin typeface="宋体" pitchFamily="2" charset="-122"/>
              </a:rPr>
              <a:t>using namespace std;  </a:t>
            </a:r>
          </a:p>
          <a:p>
            <a:pPr>
              <a:lnSpc>
                <a:spcPct val="90000"/>
              </a:lnSpc>
              <a:spcBef>
                <a:spcPct val="15000"/>
              </a:spcBef>
              <a:buFont typeface="Wingdings" pitchFamily="2" charset="2"/>
              <a:buNone/>
            </a:pPr>
            <a:r>
              <a:rPr lang="en-US" altLang="zh-CN" sz="2400">
                <a:latin typeface="宋体" pitchFamily="2" charset="-122"/>
              </a:rPr>
              <a:t>int main()   </a:t>
            </a:r>
          </a:p>
          <a:p>
            <a:pPr>
              <a:lnSpc>
                <a:spcPct val="90000"/>
              </a:lnSpc>
              <a:spcBef>
                <a:spcPct val="15000"/>
              </a:spcBef>
              <a:buFont typeface="Wingdings" pitchFamily="2" charset="2"/>
              <a:buNone/>
            </a:pPr>
            <a:r>
              <a:rPr lang="en-US" altLang="zh-CN" sz="2400">
                <a:latin typeface="宋体" pitchFamily="2" charset="-122"/>
              </a:rPr>
              <a:t>{ double values[]={1.23,35.36,653.7,4358.24};</a:t>
            </a:r>
          </a:p>
          <a:p>
            <a:pPr>
              <a:lnSpc>
                <a:spcPct val="90000"/>
              </a:lnSpc>
              <a:spcBef>
                <a:spcPct val="15000"/>
              </a:spcBef>
              <a:buFont typeface="Wingdings" pitchFamily="2" charset="2"/>
              <a:buNone/>
            </a:pPr>
            <a:r>
              <a:rPr lang="en-US" altLang="zh-CN" sz="2400">
                <a:latin typeface="宋体" pitchFamily="2" charset="-122"/>
              </a:rPr>
              <a:t>  char *names[]={"Zoot","Jimmy","Al","Stan"};</a:t>
            </a:r>
          </a:p>
          <a:p>
            <a:pPr>
              <a:lnSpc>
                <a:spcPct val="90000"/>
              </a:lnSpc>
              <a:spcBef>
                <a:spcPct val="15000"/>
              </a:spcBef>
              <a:buFont typeface="Wingdings" pitchFamily="2" charset="2"/>
              <a:buNone/>
            </a:pPr>
            <a:r>
              <a:rPr lang="en-US" altLang="zh-CN" sz="2400">
                <a:latin typeface="宋体" pitchFamily="2" charset="-122"/>
              </a:rPr>
              <a:t>  for(int i=0;i&lt;4;i++)</a:t>
            </a:r>
          </a:p>
          <a:p>
            <a:pPr>
              <a:lnSpc>
                <a:spcPct val="90000"/>
              </a:lnSpc>
              <a:spcBef>
                <a:spcPct val="15000"/>
              </a:spcBef>
              <a:buFont typeface="Wingdings" pitchFamily="2" charset="2"/>
              <a:buNone/>
            </a:pPr>
            <a:r>
              <a:rPr lang="en-US" altLang="zh-CN" sz="2400">
                <a:latin typeface="宋体" pitchFamily="2" charset="-122"/>
              </a:rPr>
              <a:t>   cout&lt;&lt;setiosflags(ios::left)</a:t>
            </a:r>
          </a:p>
          <a:p>
            <a:pPr>
              <a:lnSpc>
                <a:spcPct val="90000"/>
              </a:lnSpc>
              <a:spcBef>
                <a:spcPct val="15000"/>
              </a:spcBef>
              <a:buFont typeface="Wingdings" pitchFamily="2" charset="2"/>
              <a:buNone/>
            </a:pPr>
            <a:r>
              <a:rPr lang="en-US" altLang="zh-CN" sz="2400">
                <a:latin typeface="宋体" pitchFamily="2" charset="-122"/>
              </a:rPr>
              <a:t>       &lt;&lt;setw(6)&lt;&lt;names[i]</a:t>
            </a:r>
          </a:p>
          <a:p>
            <a:pPr>
              <a:lnSpc>
                <a:spcPct val="90000"/>
              </a:lnSpc>
              <a:spcBef>
                <a:spcPct val="15000"/>
              </a:spcBef>
              <a:buFont typeface="Wingdings" pitchFamily="2" charset="2"/>
              <a:buNone/>
            </a:pPr>
            <a:r>
              <a:rPr lang="en-US" altLang="zh-CN" sz="2400">
                <a:latin typeface="宋体" pitchFamily="2" charset="-122"/>
              </a:rPr>
              <a:t>       &lt;&lt;resetiosflags(ios::left)</a:t>
            </a:r>
          </a:p>
          <a:p>
            <a:pPr>
              <a:lnSpc>
                <a:spcPct val="90000"/>
              </a:lnSpc>
              <a:spcBef>
                <a:spcPct val="15000"/>
              </a:spcBef>
              <a:buFont typeface="Wingdings" pitchFamily="2" charset="2"/>
              <a:buNone/>
            </a:pPr>
            <a:r>
              <a:rPr lang="en-US" altLang="zh-CN" sz="2400">
                <a:latin typeface="宋体" pitchFamily="2" charset="-122"/>
              </a:rPr>
              <a:t>       &lt;&lt;setw(10)&lt;&lt;values[i]</a:t>
            </a:r>
          </a:p>
          <a:p>
            <a:pPr>
              <a:lnSpc>
                <a:spcPct val="90000"/>
              </a:lnSpc>
              <a:spcBef>
                <a:spcPct val="15000"/>
              </a:spcBef>
              <a:buFont typeface="Wingdings" pitchFamily="2" charset="2"/>
              <a:buNone/>
            </a:pPr>
            <a:r>
              <a:rPr lang="en-US" altLang="zh-CN" sz="2400">
                <a:latin typeface="宋体" pitchFamily="2" charset="-122"/>
              </a:rPr>
              <a:t>       &lt;&lt;endl;</a:t>
            </a:r>
          </a:p>
          <a:p>
            <a:pPr>
              <a:lnSpc>
                <a:spcPct val="90000"/>
              </a:lnSpc>
              <a:spcBef>
                <a:spcPct val="15000"/>
              </a:spcBef>
              <a:buFont typeface="Wingdings" pitchFamily="2" charset="2"/>
              <a:buNone/>
            </a:pPr>
            <a:r>
              <a:rPr lang="en-US" altLang="zh-CN" sz="2400">
                <a:latin typeface="宋体" pitchFamily="2" charset="-122"/>
              </a:rPr>
              <a:t>}</a:t>
            </a:r>
          </a:p>
        </p:txBody>
      </p:sp>
      <p:sp>
        <p:nvSpPr>
          <p:cNvPr id="96260" name="Text Box 4"/>
          <p:cNvSpPr txBox="1">
            <a:spLocks noChangeArrowheads="1"/>
          </p:cNvSpPr>
          <p:nvPr/>
        </p:nvSpPr>
        <p:spPr bwMode="auto">
          <a:xfrm>
            <a:off x="273050" y="1676400"/>
            <a:ext cx="79375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sz="4000">
                <a:solidFill>
                  <a:srgbClr val="00FFFF"/>
                </a:solidFill>
                <a:latin typeface="隶书" pitchFamily="49" charset="-122"/>
              </a:rPr>
              <a:t>输出流</a:t>
            </a:r>
          </a:p>
        </p:txBody>
      </p:sp>
      <p:pic>
        <p:nvPicPr>
          <p:cNvPr id="96261" name="C++11_17.wav">
            <a:hlinkClick r:id="" action="ppaction://media"/>
          </p:cNvPr>
          <p:cNvPicPr>
            <a:picLocks noRot="1" noChangeAspect="1" noChangeArrowheads="1"/>
          </p:cNvPicPr>
          <p:nvPr>
            <a:audioFile r:link="rId1"/>
          </p:nvPr>
        </p:nvPicPr>
        <p:blipFill>
          <a:blip r:embed="rId4">
            <a:extLst>
              <a:ext uri="{28A0092B-C50C-407E-A947-70E740481C1C}">
                <a14:useLocalDpi xmlns:a14="http://schemas.microsoft.com/office/drawing/2010/main" val="0"/>
              </a:ext>
            </a:extLst>
          </a:blip>
          <a:srcRect/>
          <a:stretch>
            <a:fillRect/>
          </a:stretch>
        </p:blipFill>
        <p:spPr bwMode="auto">
          <a:xfrm>
            <a:off x="8388350" y="6165850"/>
            <a:ext cx="304800" cy="304800"/>
          </a:xfrm>
          <a:prstGeom prst="rect">
            <a:avLst/>
          </a:prstGeom>
          <a:noFill/>
          <a:extLst>
            <a:ext uri="{909E8E84-426E-40DD-AFC4-6F175D3DCCD1}">
              <a14:hiddenFill xmlns:a14="http://schemas.microsoft.com/office/drawing/2010/main">
                <a:solidFill>
                  <a:srgbClr val="FFFFFF"/>
                </a:solidFill>
              </a14:hiddenFill>
            </a:ext>
          </a:extLst>
        </p:spPr>
      </p:pic>
      <p:sp>
        <p:nvSpPr>
          <p:cNvPr id="96262" name="Text Box 6"/>
          <p:cNvSpPr txBox="1">
            <a:spLocks noChangeArrowheads="1"/>
          </p:cNvSpPr>
          <p:nvPr/>
        </p:nvSpPr>
        <p:spPr bwMode="auto">
          <a:xfrm>
            <a:off x="6705600" y="4868863"/>
            <a:ext cx="2286000" cy="1568450"/>
          </a:xfrm>
          <a:prstGeom prst="rect">
            <a:avLst/>
          </a:prstGeom>
          <a:solidFill>
            <a:schemeClr val="bg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20000"/>
              </a:spcBef>
              <a:buClr>
                <a:schemeClr val="accent2"/>
              </a:buClr>
              <a:buSzPct val="80000"/>
              <a:buFont typeface="Wingdings" pitchFamily="2" charset="2"/>
              <a:buNone/>
            </a:pPr>
            <a:r>
              <a:rPr lang="zh-CN" altLang="en-US" sz="2000" b="1">
                <a:latin typeface="宋体" pitchFamily="2" charset="-122"/>
                <a:ea typeface="宋体" pitchFamily="2" charset="-122"/>
              </a:rPr>
              <a:t>输出结果</a:t>
            </a:r>
            <a:r>
              <a:rPr lang="en-US" altLang="zh-CN" sz="2000" b="1">
                <a:latin typeface="宋体" pitchFamily="2" charset="-122"/>
                <a:ea typeface="宋体" pitchFamily="2" charset="-122"/>
              </a:rPr>
              <a:t>:</a:t>
            </a:r>
          </a:p>
          <a:p>
            <a:pPr>
              <a:lnSpc>
                <a:spcPct val="80000"/>
              </a:lnSpc>
              <a:spcBef>
                <a:spcPct val="20000"/>
              </a:spcBef>
              <a:buClr>
                <a:schemeClr val="accent2"/>
              </a:buClr>
              <a:buSzPct val="80000"/>
              <a:buFont typeface="Wingdings" pitchFamily="2" charset="2"/>
              <a:buNone/>
            </a:pPr>
            <a:r>
              <a:rPr lang="en-US" altLang="zh-CN" sz="2000" b="1">
                <a:latin typeface="宋体" pitchFamily="2" charset="-122"/>
                <a:ea typeface="宋体" pitchFamily="2" charset="-122"/>
              </a:rPr>
              <a:t>Zoot        1.23</a:t>
            </a:r>
          </a:p>
          <a:p>
            <a:pPr>
              <a:lnSpc>
                <a:spcPct val="80000"/>
              </a:lnSpc>
              <a:spcBef>
                <a:spcPct val="20000"/>
              </a:spcBef>
              <a:buClr>
                <a:schemeClr val="accent2"/>
              </a:buClr>
              <a:buSzPct val="80000"/>
              <a:buFont typeface="Wingdings" pitchFamily="2" charset="2"/>
              <a:buNone/>
            </a:pPr>
            <a:r>
              <a:rPr lang="en-US" altLang="zh-CN" sz="2000" b="1">
                <a:latin typeface="宋体" pitchFamily="2" charset="-122"/>
                <a:ea typeface="宋体" pitchFamily="2" charset="-122"/>
              </a:rPr>
              <a:t>Jimmy      35.36</a:t>
            </a:r>
          </a:p>
          <a:p>
            <a:pPr>
              <a:lnSpc>
                <a:spcPct val="80000"/>
              </a:lnSpc>
              <a:spcBef>
                <a:spcPct val="20000"/>
              </a:spcBef>
              <a:buClr>
                <a:schemeClr val="accent2"/>
              </a:buClr>
              <a:buSzPct val="80000"/>
              <a:buFont typeface="Wingdings" pitchFamily="2" charset="2"/>
              <a:buNone/>
            </a:pPr>
            <a:r>
              <a:rPr lang="en-US" altLang="zh-CN" sz="2000" b="1">
                <a:latin typeface="宋体" pitchFamily="2" charset="-122"/>
                <a:ea typeface="宋体" pitchFamily="2" charset="-122"/>
              </a:rPr>
              <a:t>Al         653.7</a:t>
            </a:r>
          </a:p>
          <a:p>
            <a:pPr>
              <a:lnSpc>
                <a:spcPct val="80000"/>
              </a:lnSpc>
              <a:spcBef>
                <a:spcPct val="20000"/>
              </a:spcBef>
              <a:buClr>
                <a:schemeClr val="accent2"/>
              </a:buClr>
              <a:buSzPct val="80000"/>
              <a:buFont typeface="Wingdings" pitchFamily="2" charset="2"/>
              <a:buNone/>
            </a:pPr>
            <a:r>
              <a:rPr lang="en-US" altLang="zh-CN" sz="2000" b="1">
                <a:latin typeface="宋体" pitchFamily="2" charset="-122"/>
                <a:ea typeface="宋体" pitchFamily="2" charset="-122"/>
              </a:rPr>
              <a:t>Stan     4358.24</a:t>
            </a:r>
          </a:p>
        </p:txBody>
      </p:sp>
    </p:spTree>
    <p:extLst>
      <p:ext uri="{BB962C8B-B14F-4D97-AF65-F5344CB8AC3E}">
        <p14:creationId xmlns:p14="http://schemas.microsoft.com/office/powerpoint/2010/main" val="4909900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9133" fill="hold"/>
                                        <p:tgtEl>
                                          <p:spTgt spid="96261"/>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96261"/>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p>
            <a:fld id="{1D088EF0-1FD3-47F4-8C9E-15112EF69754}" type="slidenum">
              <a:rPr lang="en-US" altLang="zh-CN"/>
              <a:pPr/>
              <a:t>12</a:t>
            </a:fld>
            <a:endParaRPr lang="en-US" altLang="zh-CN"/>
          </a:p>
        </p:txBody>
      </p:sp>
      <p:sp>
        <p:nvSpPr>
          <p:cNvPr id="98306" name="Rectangle 2"/>
          <p:cNvSpPr>
            <a:spLocks noGrp="1" noChangeArrowheads="1"/>
          </p:cNvSpPr>
          <p:nvPr>
            <p:ph type="title"/>
          </p:nvPr>
        </p:nvSpPr>
        <p:spPr/>
        <p:txBody>
          <a:bodyPr/>
          <a:lstStyle/>
          <a:p>
            <a:r>
              <a:rPr lang="zh-CN" altLang="en-US" sz="4400"/>
              <a:t>例</a:t>
            </a:r>
            <a:r>
              <a:rPr lang="en-US" altLang="zh-CN" sz="4400"/>
              <a:t>11-4</a:t>
            </a:r>
            <a:r>
              <a:rPr lang="zh-CN" altLang="en-US" sz="4400"/>
              <a:t>控制输出精度</a:t>
            </a:r>
          </a:p>
        </p:txBody>
      </p:sp>
      <p:sp>
        <p:nvSpPr>
          <p:cNvPr id="98307" name="Rectangle 3"/>
          <p:cNvSpPr>
            <a:spLocks noGrp="1" noChangeArrowheads="1"/>
          </p:cNvSpPr>
          <p:nvPr>
            <p:ph type="body" idx="1"/>
          </p:nvPr>
        </p:nvSpPr>
        <p:spPr>
          <a:xfrm>
            <a:off x="971550" y="1557338"/>
            <a:ext cx="7391400" cy="5181600"/>
          </a:xfrm>
        </p:spPr>
        <p:txBody>
          <a:bodyPr>
            <a:normAutofit lnSpcReduction="10000"/>
          </a:bodyPr>
          <a:lstStyle/>
          <a:p>
            <a:pPr>
              <a:spcBef>
                <a:spcPct val="0"/>
              </a:spcBef>
              <a:buFont typeface="Wingdings" pitchFamily="2" charset="2"/>
              <a:buNone/>
            </a:pPr>
            <a:r>
              <a:rPr lang="en-US" altLang="zh-CN" sz="2400">
                <a:latin typeface="宋体" pitchFamily="2" charset="-122"/>
              </a:rPr>
              <a:t>#include &lt;iostream&gt;   </a:t>
            </a:r>
          </a:p>
          <a:p>
            <a:pPr>
              <a:spcBef>
                <a:spcPct val="0"/>
              </a:spcBef>
              <a:buFont typeface="Wingdings" pitchFamily="2" charset="2"/>
              <a:buNone/>
            </a:pPr>
            <a:r>
              <a:rPr lang="en-US" altLang="zh-CN" sz="2400">
                <a:latin typeface="宋体" pitchFamily="2" charset="-122"/>
              </a:rPr>
              <a:t>#include &lt;iomanip&gt; </a:t>
            </a:r>
          </a:p>
          <a:p>
            <a:pPr>
              <a:spcBef>
                <a:spcPct val="0"/>
              </a:spcBef>
              <a:buFont typeface="Wingdings" pitchFamily="2" charset="2"/>
              <a:buNone/>
            </a:pPr>
            <a:r>
              <a:rPr lang="en-US" altLang="zh-CN" sz="2400">
                <a:latin typeface="宋体" pitchFamily="2" charset="-122"/>
              </a:rPr>
              <a:t>using namespace std;  </a:t>
            </a:r>
          </a:p>
          <a:p>
            <a:pPr>
              <a:spcBef>
                <a:spcPct val="0"/>
              </a:spcBef>
              <a:buFont typeface="Wingdings" pitchFamily="2" charset="2"/>
              <a:buNone/>
            </a:pPr>
            <a:r>
              <a:rPr lang="en-US" altLang="zh-CN" sz="2400">
                <a:latin typeface="宋体" pitchFamily="2" charset="-122"/>
              </a:rPr>
              <a:t>int main()   </a:t>
            </a:r>
          </a:p>
          <a:p>
            <a:pPr>
              <a:spcBef>
                <a:spcPct val="0"/>
              </a:spcBef>
              <a:buFont typeface="Wingdings" pitchFamily="2" charset="2"/>
              <a:buNone/>
            </a:pPr>
            <a:r>
              <a:rPr lang="en-US" altLang="zh-CN" sz="2400">
                <a:latin typeface="宋体" pitchFamily="2" charset="-122"/>
              </a:rPr>
              <a:t>{ double values[]={1.23,35.36,653.7,4358.24};</a:t>
            </a:r>
          </a:p>
          <a:p>
            <a:pPr>
              <a:spcBef>
                <a:spcPct val="0"/>
              </a:spcBef>
              <a:buFont typeface="Wingdings" pitchFamily="2" charset="2"/>
              <a:buNone/>
            </a:pPr>
            <a:r>
              <a:rPr lang="en-US" altLang="zh-CN" sz="2400">
                <a:latin typeface="宋体" pitchFamily="2" charset="-122"/>
              </a:rPr>
              <a:t>  char *names[]={"Zoot","Jimmy","Al","Stan"};</a:t>
            </a:r>
          </a:p>
          <a:p>
            <a:pPr>
              <a:spcBef>
                <a:spcPct val="0"/>
              </a:spcBef>
              <a:buFont typeface="Wingdings" pitchFamily="2" charset="2"/>
              <a:buNone/>
            </a:pPr>
            <a:r>
              <a:rPr lang="en-US" altLang="zh-CN" sz="2400">
                <a:latin typeface="宋体" pitchFamily="2" charset="-122"/>
              </a:rPr>
              <a:t>  cout&lt;&lt;setiosflags(ios::scientific);</a:t>
            </a:r>
          </a:p>
          <a:p>
            <a:pPr>
              <a:spcBef>
                <a:spcPct val="0"/>
              </a:spcBef>
              <a:buFont typeface="Wingdings" pitchFamily="2" charset="2"/>
              <a:buNone/>
            </a:pPr>
            <a:r>
              <a:rPr lang="en-US" altLang="zh-CN" sz="2400">
                <a:latin typeface="宋体" pitchFamily="2" charset="-122"/>
              </a:rPr>
              <a:t>  for(int i=0;i&lt;4;i++)</a:t>
            </a:r>
          </a:p>
          <a:p>
            <a:pPr>
              <a:spcBef>
                <a:spcPct val="0"/>
              </a:spcBef>
              <a:buFont typeface="Wingdings" pitchFamily="2" charset="2"/>
              <a:buNone/>
            </a:pPr>
            <a:r>
              <a:rPr lang="en-US" altLang="zh-CN" sz="2400">
                <a:latin typeface="宋体" pitchFamily="2" charset="-122"/>
              </a:rPr>
              <a:t>   cout&lt;&lt;setiosflags(ios::left)</a:t>
            </a:r>
          </a:p>
          <a:p>
            <a:pPr>
              <a:spcBef>
                <a:spcPct val="0"/>
              </a:spcBef>
              <a:buFont typeface="Wingdings" pitchFamily="2" charset="2"/>
              <a:buNone/>
            </a:pPr>
            <a:r>
              <a:rPr lang="en-US" altLang="zh-CN" sz="2400">
                <a:latin typeface="宋体" pitchFamily="2" charset="-122"/>
              </a:rPr>
              <a:t>       &lt;&lt;setw(6)&lt;&lt;names[i]</a:t>
            </a:r>
          </a:p>
          <a:p>
            <a:pPr>
              <a:spcBef>
                <a:spcPct val="0"/>
              </a:spcBef>
              <a:buFont typeface="Wingdings" pitchFamily="2" charset="2"/>
              <a:buNone/>
            </a:pPr>
            <a:r>
              <a:rPr lang="en-US" altLang="zh-CN" sz="2400">
                <a:latin typeface="宋体" pitchFamily="2" charset="-122"/>
              </a:rPr>
              <a:t>       &lt;&lt;resetiosflags(ios::left)</a:t>
            </a:r>
          </a:p>
          <a:p>
            <a:pPr>
              <a:spcBef>
                <a:spcPct val="0"/>
              </a:spcBef>
              <a:buFont typeface="Wingdings" pitchFamily="2" charset="2"/>
              <a:buNone/>
            </a:pPr>
            <a:r>
              <a:rPr lang="en-US" altLang="zh-CN" sz="2400">
                <a:latin typeface="宋体" pitchFamily="2" charset="-122"/>
              </a:rPr>
              <a:t>       &lt;&lt;setw(10)&lt;&lt;setprecision(1)</a:t>
            </a:r>
          </a:p>
          <a:p>
            <a:pPr>
              <a:spcBef>
                <a:spcPct val="0"/>
              </a:spcBef>
              <a:buFont typeface="Wingdings" pitchFamily="2" charset="2"/>
              <a:buNone/>
            </a:pPr>
            <a:r>
              <a:rPr lang="en-US" altLang="zh-CN" sz="2400">
                <a:latin typeface="宋体" pitchFamily="2" charset="-122"/>
              </a:rPr>
              <a:t>       &lt;&lt; values[i]&lt;&lt;endl;</a:t>
            </a:r>
          </a:p>
          <a:p>
            <a:pPr>
              <a:spcBef>
                <a:spcPct val="0"/>
              </a:spcBef>
              <a:buFont typeface="Wingdings" pitchFamily="2" charset="2"/>
              <a:buNone/>
            </a:pPr>
            <a:r>
              <a:rPr lang="en-US" altLang="zh-CN" sz="2400">
                <a:latin typeface="宋体" pitchFamily="2" charset="-122"/>
              </a:rPr>
              <a:t>}</a:t>
            </a:r>
          </a:p>
        </p:txBody>
      </p:sp>
      <p:sp>
        <p:nvSpPr>
          <p:cNvPr id="98308" name="Text Box 4"/>
          <p:cNvSpPr txBox="1">
            <a:spLocks noChangeArrowheads="1"/>
          </p:cNvSpPr>
          <p:nvPr/>
        </p:nvSpPr>
        <p:spPr bwMode="auto">
          <a:xfrm>
            <a:off x="273050" y="1676400"/>
            <a:ext cx="79375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sz="4000">
                <a:solidFill>
                  <a:srgbClr val="00FFFF"/>
                </a:solidFill>
                <a:latin typeface="隶书" pitchFamily="49" charset="-122"/>
              </a:rPr>
              <a:t>输出流</a:t>
            </a:r>
          </a:p>
        </p:txBody>
      </p:sp>
      <p:pic>
        <p:nvPicPr>
          <p:cNvPr id="98309" name="C++11_19.wav">
            <a:hlinkClick r:id="" action="ppaction://media"/>
          </p:cNvPr>
          <p:cNvPicPr>
            <a:picLocks noRot="1" noChangeAspect="1" noChangeArrowheads="1"/>
          </p:cNvPicPr>
          <p:nvPr>
            <a:audioFile r:link="rId1"/>
          </p:nvPr>
        </p:nvPicPr>
        <p:blipFill>
          <a:blip r:embed="rId4">
            <a:extLst>
              <a:ext uri="{28A0092B-C50C-407E-A947-70E740481C1C}">
                <a14:useLocalDpi xmlns:a14="http://schemas.microsoft.com/office/drawing/2010/main" val="0"/>
              </a:ext>
            </a:extLst>
          </a:blip>
          <a:srcRect/>
          <a:stretch>
            <a:fillRect/>
          </a:stretch>
        </p:blipFill>
        <p:spPr bwMode="auto">
          <a:xfrm>
            <a:off x="8388350" y="6165850"/>
            <a:ext cx="304800" cy="304800"/>
          </a:xfrm>
          <a:prstGeom prst="rect">
            <a:avLst/>
          </a:prstGeom>
          <a:noFill/>
          <a:extLst>
            <a:ext uri="{909E8E84-426E-40DD-AFC4-6F175D3DCCD1}">
              <a14:hiddenFill xmlns:a14="http://schemas.microsoft.com/office/drawing/2010/main">
                <a:solidFill>
                  <a:srgbClr val="FFFFFF"/>
                </a:solidFill>
              </a14:hiddenFill>
            </a:ext>
          </a:extLst>
        </p:spPr>
      </p:pic>
      <p:sp>
        <p:nvSpPr>
          <p:cNvPr id="98310" name="Text Box 6"/>
          <p:cNvSpPr txBox="1">
            <a:spLocks noChangeArrowheads="1"/>
          </p:cNvSpPr>
          <p:nvPr/>
        </p:nvSpPr>
        <p:spPr bwMode="auto">
          <a:xfrm>
            <a:off x="6553200" y="4572000"/>
            <a:ext cx="2438400" cy="1870075"/>
          </a:xfrm>
          <a:prstGeom prst="rect">
            <a:avLst/>
          </a:prstGeom>
          <a:solidFill>
            <a:schemeClr val="bg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accent2"/>
              </a:buClr>
              <a:buSzPct val="80000"/>
              <a:buFont typeface="Wingdings" pitchFamily="2" charset="2"/>
              <a:buNone/>
            </a:pPr>
            <a:r>
              <a:rPr lang="zh-CN" altLang="en-US" sz="2000" b="1">
                <a:latin typeface="Arial" pitchFamily="34" charset="0"/>
                <a:ea typeface="宋体" pitchFamily="2" charset="-122"/>
              </a:rPr>
              <a:t>输出结果：</a:t>
            </a:r>
          </a:p>
          <a:p>
            <a:pPr>
              <a:spcBef>
                <a:spcPct val="20000"/>
              </a:spcBef>
              <a:buClr>
                <a:schemeClr val="accent2"/>
              </a:buClr>
              <a:buSzPct val="80000"/>
              <a:buFont typeface="Wingdings" pitchFamily="2" charset="2"/>
              <a:buNone/>
            </a:pPr>
            <a:r>
              <a:rPr lang="en-US" altLang="zh-CN" sz="2000" b="1">
                <a:latin typeface="宋体" pitchFamily="2" charset="-122"/>
                <a:ea typeface="宋体" pitchFamily="2" charset="-122"/>
              </a:rPr>
              <a:t>Zoot           1</a:t>
            </a:r>
          </a:p>
          <a:p>
            <a:pPr>
              <a:spcBef>
                <a:spcPct val="20000"/>
              </a:spcBef>
              <a:buClr>
                <a:schemeClr val="accent2"/>
              </a:buClr>
              <a:buSzPct val="80000"/>
              <a:buFont typeface="Wingdings" pitchFamily="2" charset="2"/>
              <a:buNone/>
            </a:pPr>
            <a:r>
              <a:rPr lang="en-US" altLang="zh-CN" sz="2000" b="1">
                <a:latin typeface="宋体" pitchFamily="2" charset="-122"/>
                <a:ea typeface="宋体" pitchFamily="2" charset="-122"/>
              </a:rPr>
              <a:t>Jimmy     4e+001</a:t>
            </a:r>
          </a:p>
          <a:p>
            <a:pPr>
              <a:spcBef>
                <a:spcPct val="20000"/>
              </a:spcBef>
              <a:buClr>
                <a:schemeClr val="accent2"/>
              </a:buClr>
              <a:buSzPct val="80000"/>
              <a:buFont typeface="Wingdings" pitchFamily="2" charset="2"/>
              <a:buNone/>
            </a:pPr>
            <a:r>
              <a:rPr lang="en-US" altLang="zh-CN" sz="2000" b="1">
                <a:latin typeface="宋体" pitchFamily="2" charset="-122"/>
                <a:ea typeface="宋体" pitchFamily="2" charset="-122"/>
              </a:rPr>
              <a:t>Al        7e+002</a:t>
            </a:r>
          </a:p>
          <a:p>
            <a:pPr>
              <a:spcBef>
                <a:spcPct val="20000"/>
              </a:spcBef>
              <a:buClr>
                <a:schemeClr val="accent2"/>
              </a:buClr>
              <a:buSzPct val="80000"/>
              <a:buFont typeface="Wingdings" pitchFamily="2" charset="2"/>
              <a:buNone/>
            </a:pPr>
            <a:r>
              <a:rPr lang="en-US" altLang="zh-CN" sz="2000" b="1">
                <a:latin typeface="宋体" pitchFamily="2" charset="-122"/>
                <a:ea typeface="宋体" pitchFamily="2" charset="-122"/>
              </a:rPr>
              <a:t>Stan      4e+003</a:t>
            </a:r>
          </a:p>
        </p:txBody>
      </p:sp>
    </p:spTree>
    <p:extLst>
      <p:ext uri="{BB962C8B-B14F-4D97-AF65-F5344CB8AC3E}">
        <p14:creationId xmlns:p14="http://schemas.microsoft.com/office/powerpoint/2010/main" val="21863845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26813" fill="hold"/>
                                        <p:tgtEl>
                                          <p:spTgt spid="98309"/>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98309"/>
                </p:tgtEl>
              </p:cMediaNode>
            </p:audi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79034DF7-EDE3-41EB-8F43-C2F28F0C292C}" type="slidenum">
              <a:rPr lang="en-US" altLang="zh-CN"/>
              <a:pPr/>
              <a:t>13</a:t>
            </a:fld>
            <a:endParaRPr lang="en-US" altLang="zh-CN"/>
          </a:p>
        </p:txBody>
      </p:sp>
      <p:sp>
        <p:nvSpPr>
          <p:cNvPr id="100354" name="Rectangle 3074"/>
          <p:cNvSpPr>
            <a:spLocks noGrp="1" noChangeArrowheads="1"/>
          </p:cNvSpPr>
          <p:nvPr>
            <p:ph type="title"/>
          </p:nvPr>
        </p:nvSpPr>
        <p:spPr/>
        <p:txBody>
          <a:bodyPr/>
          <a:lstStyle/>
          <a:p>
            <a:r>
              <a:rPr lang="zh-CN" altLang="en-US" sz="4400"/>
              <a:t>进制</a:t>
            </a:r>
          </a:p>
        </p:txBody>
      </p:sp>
      <p:sp>
        <p:nvSpPr>
          <p:cNvPr id="100355" name="Rectangle 3075"/>
          <p:cNvSpPr>
            <a:spLocks noGrp="1" noChangeArrowheads="1"/>
          </p:cNvSpPr>
          <p:nvPr>
            <p:ph type="body" idx="1"/>
          </p:nvPr>
        </p:nvSpPr>
        <p:spPr/>
        <p:txBody>
          <a:bodyPr/>
          <a:lstStyle/>
          <a:p>
            <a:pPr marL="0" indent="0">
              <a:buFont typeface="Wingdings" pitchFamily="2" charset="2"/>
              <a:buNone/>
            </a:pPr>
            <a:r>
              <a:rPr lang="en-US" altLang="zh-CN"/>
              <a:t>dec</a:t>
            </a:r>
            <a:r>
              <a:rPr lang="zh-CN" altLang="en-US"/>
              <a:t>、</a:t>
            </a:r>
            <a:r>
              <a:rPr lang="en-US" altLang="zh-CN"/>
              <a:t>oct</a:t>
            </a:r>
            <a:r>
              <a:rPr lang="zh-CN" altLang="en-US"/>
              <a:t>和</a:t>
            </a:r>
            <a:r>
              <a:rPr lang="en-US" altLang="zh-CN"/>
              <a:t>hex</a:t>
            </a:r>
            <a:r>
              <a:rPr lang="zh-CN" altLang="en-US"/>
              <a:t>操纵符设置输入和输出的缺省进制。</a:t>
            </a:r>
          </a:p>
        </p:txBody>
      </p:sp>
      <p:sp>
        <p:nvSpPr>
          <p:cNvPr id="100356" name="Text Box 3076"/>
          <p:cNvSpPr txBox="1">
            <a:spLocks noChangeArrowheads="1"/>
          </p:cNvSpPr>
          <p:nvPr/>
        </p:nvSpPr>
        <p:spPr bwMode="auto">
          <a:xfrm>
            <a:off x="273050" y="1676400"/>
            <a:ext cx="79375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sz="4000">
                <a:solidFill>
                  <a:srgbClr val="00FFFF"/>
                </a:solidFill>
                <a:latin typeface="隶书" pitchFamily="49" charset="-122"/>
              </a:rPr>
              <a:t>输出流</a:t>
            </a:r>
          </a:p>
        </p:txBody>
      </p:sp>
    </p:spTree>
    <p:extLst>
      <p:ext uri="{BB962C8B-B14F-4D97-AF65-F5344CB8AC3E}">
        <p14:creationId xmlns:p14="http://schemas.microsoft.com/office/powerpoint/2010/main" val="25780757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79D1F8FB-A1A1-4122-9C3A-D5E5E5A3177D}" type="slidenum">
              <a:rPr lang="en-US" altLang="zh-CN"/>
              <a:pPr/>
              <a:t>14</a:t>
            </a:fld>
            <a:endParaRPr lang="en-US" altLang="zh-CN"/>
          </a:p>
        </p:txBody>
      </p:sp>
      <p:sp>
        <p:nvSpPr>
          <p:cNvPr id="101378" name="Rectangle 2"/>
          <p:cNvSpPr>
            <a:spLocks noGrp="1" noChangeArrowheads="1"/>
          </p:cNvSpPr>
          <p:nvPr>
            <p:ph type="title"/>
          </p:nvPr>
        </p:nvSpPr>
        <p:spPr/>
        <p:txBody>
          <a:bodyPr/>
          <a:lstStyle/>
          <a:p>
            <a:r>
              <a:rPr lang="zh-CN" altLang="en-US"/>
              <a:t>输出文件流成员函数</a:t>
            </a:r>
          </a:p>
        </p:txBody>
      </p:sp>
      <p:sp>
        <p:nvSpPr>
          <p:cNvPr id="101379" name="Rectangle 3"/>
          <p:cNvSpPr>
            <a:spLocks noGrp="1" noChangeArrowheads="1"/>
          </p:cNvSpPr>
          <p:nvPr>
            <p:ph type="body" idx="1"/>
          </p:nvPr>
        </p:nvSpPr>
        <p:spPr/>
        <p:txBody>
          <a:bodyPr/>
          <a:lstStyle/>
          <a:p>
            <a:r>
              <a:rPr lang="zh-CN" altLang="en-US"/>
              <a:t>输出流成员函数有三种类型：</a:t>
            </a:r>
          </a:p>
          <a:p>
            <a:pPr lvl="1"/>
            <a:r>
              <a:rPr lang="zh-CN" altLang="en-US"/>
              <a:t>与操纵符等价的成员函数。</a:t>
            </a:r>
          </a:p>
          <a:p>
            <a:pPr lvl="1"/>
            <a:r>
              <a:rPr lang="zh-CN" altLang="en-US"/>
              <a:t>执行非格式化写操作的成员函数。</a:t>
            </a:r>
          </a:p>
          <a:p>
            <a:pPr lvl="1"/>
            <a:r>
              <a:rPr lang="zh-CN" altLang="en-US"/>
              <a:t>其它修改流状态且不同于操纵符或插入运算符的成员函数。</a:t>
            </a:r>
          </a:p>
        </p:txBody>
      </p:sp>
      <p:sp>
        <p:nvSpPr>
          <p:cNvPr id="101380" name="Text Box 4"/>
          <p:cNvSpPr txBox="1">
            <a:spLocks noChangeArrowheads="1"/>
          </p:cNvSpPr>
          <p:nvPr/>
        </p:nvSpPr>
        <p:spPr bwMode="auto">
          <a:xfrm>
            <a:off x="273050" y="1676400"/>
            <a:ext cx="79375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sz="4000">
                <a:solidFill>
                  <a:srgbClr val="00FFFF"/>
                </a:solidFill>
                <a:latin typeface="隶书" pitchFamily="49" charset="-122"/>
              </a:rPr>
              <a:t>输出流</a:t>
            </a:r>
          </a:p>
        </p:txBody>
      </p:sp>
    </p:spTree>
    <p:extLst>
      <p:ext uri="{BB962C8B-B14F-4D97-AF65-F5344CB8AC3E}">
        <p14:creationId xmlns:p14="http://schemas.microsoft.com/office/powerpoint/2010/main" val="12704437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BF7973A1-D9B8-4813-A407-4EB9E39773AD}" type="slidenum">
              <a:rPr lang="en-US" altLang="zh-CN"/>
              <a:pPr/>
              <a:t>15</a:t>
            </a:fld>
            <a:endParaRPr lang="en-US" altLang="zh-CN"/>
          </a:p>
        </p:txBody>
      </p:sp>
      <p:sp>
        <p:nvSpPr>
          <p:cNvPr id="102402" name="Rectangle 2"/>
          <p:cNvSpPr>
            <a:spLocks noGrp="1" noChangeArrowheads="1"/>
          </p:cNvSpPr>
          <p:nvPr>
            <p:ph type="title"/>
          </p:nvPr>
        </p:nvSpPr>
        <p:spPr/>
        <p:txBody>
          <a:bodyPr/>
          <a:lstStyle/>
          <a:p>
            <a:r>
              <a:rPr lang="zh-CN" altLang="en-US"/>
              <a:t>输出文件流成员函数</a:t>
            </a:r>
          </a:p>
        </p:txBody>
      </p:sp>
      <p:sp>
        <p:nvSpPr>
          <p:cNvPr id="102403" name="Rectangle 3"/>
          <p:cNvSpPr>
            <a:spLocks noGrp="1" noChangeArrowheads="1"/>
          </p:cNvSpPr>
          <p:nvPr>
            <p:ph type="body" idx="1"/>
          </p:nvPr>
        </p:nvSpPr>
        <p:spPr>
          <a:xfrm>
            <a:off x="1295400" y="1676400"/>
            <a:ext cx="7620000" cy="4648200"/>
          </a:xfrm>
        </p:spPr>
        <p:txBody>
          <a:bodyPr/>
          <a:lstStyle/>
          <a:p>
            <a:pPr>
              <a:lnSpc>
                <a:spcPct val="70000"/>
              </a:lnSpc>
            </a:pPr>
            <a:r>
              <a:rPr lang="en-US" altLang="zh-CN" sz="2800"/>
              <a:t>open</a:t>
            </a:r>
            <a:r>
              <a:rPr lang="zh-CN" altLang="en-US" sz="2800"/>
              <a:t>函数</a:t>
            </a:r>
          </a:p>
          <a:p>
            <a:pPr lvl="1">
              <a:lnSpc>
                <a:spcPct val="70000"/>
              </a:lnSpc>
              <a:buFontTx/>
              <a:buNone/>
            </a:pPr>
            <a:r>
              <a:rPr lang="zh-CN" altLang="en-US" sz="2400"/>
              <a:t>把流与一个特定的磁盘文件关联起来。</a:t>
            </a:r>
          </a:p>
          <a:p>
            <a:pPr lvl="1">
              <a:lnSpc>
                <a:spcPct val="70000"/>
              </a:lnSpc>
              <a:buFontTx/>
              <a:buNone/>
            </a:pPr>
            <a:r>
              <a:rPr lang="zh-CN" altLang="en-US" sz="2400"/>
              <a:t>需要指定打开模式。</a:t>
            </a:r>
          </a:p>
          <a:p>
            <a:pPr>
              <a:lnSpc>
                <a:spcPct val="70000"/>
              </a:lnSpc>
            </a:pPr>
            <a:r>
              <a:rPr lang="en-US" altLang="zh-CN" sz="2800"/>
              <a:t>put</a:t>
            </a:r>
            <a:r>
              <a:rPr lang="zh-CN" altLang="en-US" sz="2800"/>
              <a:t>函数</a:t>
            </a:r>
          </a:p>
          <a:p>
            <a:pPr lvl="1">
              <a:lnSpc>
                <a:spcPct val="70000"/>
              </a:lnSpc>
              <a:buFontTx/>
              <a:buNone/>
            </a:pPr>
            <a:r>
              <a:rPr lang="zh-CN" altLang="en-US" sz="2400"/>
              <a:t>把一个字符写到输出流中。</a:t>
            </a:r>
          </a:p>
          <a:p>
            <a:pPr>
              <a:lnSpc>
                <a:spcPct val="70000"/>
              </a:lnSpc>
            </a:pPr>
            <a:r>
              <a:rPr lang="en-US" altLang="zh-CN" sz="2800"/>
              <a:t>write</a:t>
            </a:r>
            <a:r>
              <a:rPr lang="zh-CN" altLang="en-US" sz="2800"/>
              <a:t>函数</a:t>
            </a:r>
          </a:p>
          <a:p>
            <a:pPr lvl="1">
              <a:lnSpc>
                <a:spcPct val="70000"/>
              </a:lnSpc>
              <a:buFontTx/>
              <a:buNone/>
            </a:pPr>
            <a:r>
              <a:rPr lang="zh-CN" altLang="en-US" sz="2400"/>
              <a:t>把内存中的一块内容写到一个输出文件流中</a:t>
            </a:r>
          </a:p>
          <a:p>
            <a:pPr>
              <a:lnSpc>
                <a:spcPct val="70000"/>
              </a:lnSpc>
            </a:pPr>
            <a:r>
              <a:rPr lang="en-US" altLang="zh-CN" sz="2800"/>
              <a:t>seekp</a:t>
            </a:r>
            <a:r>
              <a:rPr lang="zh-CN" altLang="en-US" sz="2800"/>
              <a:t>和</a:t>
            </a:r>
            <a:r>
              <a:rPr lang="en-US" altLang="zh-CN" sz="2800"/>
              <a:t>tellp</a:t>
            </a:r>
            <a:r>
              <a:rPr lang="zh-CN" altLang="en-US" sz="2800"/>
              <a:t>函数</a:t>
            </a:r>
          </a:p>
          <a:p>
            <a:pPr lvl="1">
              <a:lnSpc>
                <a:spcPct val="70000"/>
              </a:lnSpc>
              <a:buFontTx/>
              <a:buNone/>
            </a:pPr>
            <a:r>
              <a:rPr lang="zh-CN" altLang="en-US" sz="2400"/>
              <a:t>操作文件流的内部指针</a:t>
            </a:r>
          </a:p>
          <a:p>
            <a:pPr>
              <a:lnSpc>
                <a:spcPct val="70000"/>
              </a:lnSpc>
            </a:pPr>
            <a:r>
              <a:rPr lang="en-US" altLang="zh-CN" sz="2800"/>
              <a:t>close</a:t>
            </a:r>
            <a:r>
              <a:rPr lang="zh-CN" altLang="en-US" sz="2800"/>
              <a:t>函数</a:t>
            </a:r>
          </a:p>
          <a:p>
            <a:pPr lvl="1">
              <a:lnSpc>
                <a:spcPct val="70000"/>
              </a:lnSpc>
              <a:buFontTx/>
              <a:buNone/>
            </a:pPr>
            <a:r>
              <a:rPr lang="zh-CN" altLang="en-US" sz="2400"/>
              <a:t>关闭与一个输出文件流关联的磁盘文件</a:t>
            </a:r>
          </a:p>
          <a:p>
            <a:pPr>
              <a:lnSpc>
                <a:spcPct val="70000"/>
              </a:lnSpc>
            </a:pPr>
            <a:r>
              <a:rPr lang="zh-CN" altLang="en-US" sz="2800"/>
              <a:t>错误处理函数</a:t>
            </a:r>
          </a:p>
          <a:p>
            <a:pPr lvl="1">
              <a:lnSpc>
                <a:spcPct val="70000"/>
              </a:lnSpc>
              <a:buFontTx/>
              <a:buNone/>
            </a:pPr>
            <a:r>
              <a:rPr lang="zh-CN" altLang="en-US" sz="2400"/>
              <a:t>在写到一个流时进行错误处理</a:t>
            </a:r>
          </a:p>
        </p:txBody>
      </p:sp>
      <p:sp>
        <p:nvSpPr>
          <p:cNvPr id="102404" name="Text Box 4"/>
          <p:cNvSpPr txBox="1">
            <a:spLocks noChangeArrowheads="1"/>
          </p:cNvSpPr>
          <p:nvPr/>
        </p:nvSpPr>
        <p:spPr bwMode="auto">
          <a:xfrm>
            <a:off x="273050" y="1676400"/>
            <a:ext cx="79375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sz="4000">
                <a:solidFill>
                  <a:srgbClr val="00FFFF"/>
                </a:solidFill>
                <a:latin typeface="隶书" pitchFamily="49" charset="-122"/>
              </a:rPr>
              <a:t>输出流</a:t>
            </a:r>
          </a:p>
        </p:txBody>
      </p:sp>
    </p:spTree>
    <p:extLst>
      <p:ext uri="{BB962C8B-B14F-4D97-AF65-F5344CB8AC3E}">
        <p14:creationId xmlns:p14="http://schemas.microsoft.com/office/powerpoint/2010/main" val="36839529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6D2D0CF5-EC09-427E-AB60-7A60BF63C7CC}" type="slidenum">
              <a:rPr lang="en-US" altLang="zh-CN"/>
              <a:pPr/>
              <a:t>16</a:t>
            </a:fld>
            <a:endParaRPr lang="en-US" altLang="zh-CN"/>
          </a:p>
        </p:txBody>
      </p:sp>
      <p:sp>
        <p:nvSpPr>
          <p:cNvPr id="103426" name="Rectangle 2"/>
          <p:cNvSpPr>
            <a:spLocks noGrp="1" noChangeArrowheads="1"/>
          </p:cNvSpPr>
          <p:nvPr>
            <p:ph type="title"/>
          </p:nvPr>
        </p:nvSpPr>
        <p:spPr/>
        <p:txBody>
          <a:bodyPr/>
          <a:lstStyle/>
          <a:p>
            <a:r>
              <a:rPr lang="zh-CN" altLang="en-US"/>
              <a:t>例</a:t>
            </a:r>
            <a:r>
              <a:rPr lang="en-US" altLang="zh-CN"/>
              <a:t>11-5</a:t>
            </a:r>
            <a:r>
              <a:rPr lang="zh-CN" altLang="en-US"/>
              <a:t>向文件输出</a:t>
            </a:r>
          </a:p>
        </p:txBody>
      </p:sp>
      <p:sp>
        <p:nvSpPr>
          <p:cNvPr id="103427" name="Rectangle 3"/>
          <p:cNvSpPr>
            <a:spLocks noGrp="1" noChangeArrowheads="1"/>
          </p:cNvSpPr>
          <p:nvPr>
            <p:ph type="body" idx="1"/>
          </p:nvPr>
        </p:nvSpPr>
        <p:spPr>
          <a:xfrm>
            <a:off x="1295400" y="1600200"/>
            <a:ext cx="7239000" cy="4800600"/>
          </a:xfrm>
        </p:spPr>
        <p:txBody>
          <a:bodyPr/>
          <a:lstStyle/>
          <a:p>
            <a:pPr>
              <a:lnSpc>
                <a:spcPct val="90000"/>
              </a:lnSpc>
              <a:buFont typeface="Wingdings" pitchFamily="2" charset="2"/>
              <a:buNone/>
            </a:pPr>
            <a:r>
              <a:rPr lang="en-US" altLang="zh-CN" sz="2400">
                <a:latin typeface="宋体" pitchFamily="2" charset="-122"/>
              </a:rPr>
              <a:t>#include &lt;fstream&gt;</a:t>
            </a:r>
          </a:p>
          <a:p>
            <a:pPr>
              <a:lnSpc>
                <a:spcPct val="90000"/>
              </a:lnSpc>
              <a:buFont typeface="Wingdings" pitchFamily="2" charset="2"/>
              <a:buNone/>
            </a:pPr>
            <a:r>
              <a:rPr lang="en-US" altLang="zh-CN" sz="2400">
                <a:latin typeface="宋体" pitchFamily="2" charset="-122"/>
              </a:rPr>
              <a:t>using namespace std;</a:t>
            </a:r>
          </a:p>
          <a:p>
            <a:pPr>
              <a:lnSpc>
                <a:spcPct val="90000"/>
              </a:lnSpc>
              <a:buFont typeface="Wingdings" pitchFamily="2" charset="2"/>
              <a:buNone/>
            </a:pPr>
            <a:r>
              <a:rPr lang="en-US" altLang="zh-CN" sz="2400">
                <a:latin typeface="宋体" pitchFamily="2" charset="-122"/>
              </a:rPr>
              <a:t>struct Date</a:t>
            </a:r>
          </a:p>
          <a:p>
            <a:pPr>
              <a:lnSpc>
                <a:spcPct val="90000"/>
              </a:lnSpc>
              <a:buFont typeface="Wingdings" pitchFamily="2" charset="2"/>
              <a:buNone/>
            </a:pPr>
            <a:r>
              <a:rPr lang="en-US" altLang="zh-CN" sz="2400">
                <a:latin typeface="宋体" pitchFamily="2" charset="-122"/>
              </a:rPr>
              <a:t>{     int mo,da,yr;  };</a:t>
            </a:r>
          </a:p>
          <a:p>
            <a:pPr>
              <a:lnSpc>
                <a:spcPct val="90000"/>
              </a:lnSpc>
              <a:buFont typeface="Wingdings" pitchFamily="2" charset="2"/>
              <a:buNone/>
            </a:pPr>
            <a:r>
              <a:rPr lang="en-US" altLang="zh-CN" sz="2400">
                <a:latin typeface="宋体" pitchFamily="2" charset="-122"/>
              </a:rPr>
              <a:t>int main()  </a:t>
            </a:r>
          </a:p>
          <a:p>
            <a:pPr>
              <a:lnSpc>
                <a:spcPct val="90000"/>
              </a:lnSpc>
              <a:buFont typeface="Wingdings" pitchFamily="2" charset="2"/>
              <a:buNone/>
            </a:pPr>
            <a:r>
              <a:rPr lang="en-US" altLang="zh-CN" sz="2400">
                <a:latin typeface="宋体" pitchFamily="2" charset="-122"/>
              </a:rPr>
              <a:t>{</a:t>
            </a:r>
          </a:p>
          <a:p>
            <a:pPr>
              <a:lnSpc>
                <a:spcPct val="90000"/>
              </a:lnSpc>
              <a:buFont typeface="Wingdings" pitchFamily="2" charset="2"/>
              <a:buNone/>
            </a:pPr>
            <a:r>
              <a:rPr lang="en-US" altLang="zh-CN" sz="2400">
                <a:latin typeface="宋体" pitchFamily="2" charset="-122"/>
              </a:rPr>
              <a:t>    Date dt = {6,10,92};</a:t>
            </a:r>
          </a:p>
          <a:p>
            <a:pPr>
              <a:lnSpc>
                <a:spcPct val="90000"/>
              </a:lnSpc>
              <a:buFont typeface="Wingdings" pitchFamily="2" charset="2"/>
              <a:buNone/>
            </a:pPr>
            <a:r>
              <a:rPr lang="en-US" altLang="zh-CN" sz="2400">
                <a:latin typeface="宋体" pitchFamily="2" charset="-122"/>
              </a:rPr>
              <a:t>    ofstream tfile("date.dat",ios::binary);</a:t>
            </a:r>
          </a:p>
          <a:p>
            <a:pPr>
              <a:lnSpc>
                <a:spcPct val="90000"/>
              </a:lnSpc>
              <a:buFont typeface="Wingdings" pitchFamily="2" charset="2"/>
              <a:buNone/>
            </a:pPr>
            <a:r>
              <a:rPr lang="en-US" altLang="zh-CN" sz="2400">
                <a:latin typeface="宋体" pitchFamily="2" charset="-122"/>
              </a:rPr>
              <a:t>    tfile.write((char *) &amp;dt,sizeof dt);</a:t>
            </a:r>
          </a:p>
          <a:p>
            <a:pPr>
              <a:lnSpc>
                <a:spcPct val="90000"/>
              </a:lnSpc>
              <a:buFont typeface="Wingdings" pitchFamily="2" charset="2"/>
              <a:buNone/>
            </a:pPr>
            <a:r>
              <a:rPr lang="en-US" altLang="zh-CN" sz="2400">
                <a:latin typeface="宋体" pitchFamily="2" charset="-122"/>
              </a:rPr>
              <a:t>    tfile.close();</a:t>
            </a:r>
          </a:p>
          <a:p>
            <a:pPr>
              <a:lnSpc>
                <a:spcPct val="90000"/>
              </a:lnSpc>
              <a:buFont typeface="Wingdings" pitchFamily="2" charset="2"/>
              <a:buNone/>
            </a:pPr>
            <a:r>
              <a:rPr lang="en-US" altLang="zh-CN" sz="2400">
                <a:latin typeface="宋体" pitchFamily="2" charset="-122"/>
              </a:rPr>
              <a:t>}</a:t>
            </a:r>
          </a:p>
        </p:txBody>
      </p:sp>
      <p:sp>
        <p:nvSpPr>
          <p:cNvPr id="103428" name="Text Box 4"/>
          <p:cNvSpPr txBox="1">
            <a:spLocks noChangeArrowheads="1"/>
          </p:cNvSpPr>
          <p:nvPr/>
        </p:nvSpPr>
        <p:spPr bwMode="auto">
          <a:xfrm>
            <a:off x="273050" y="1676400"/>
            <a:ext cx="79375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sz="4000">
                <a:solidFill>
                  <a:srgbClr val="00FFFF"/>
                </a:solidFill>
                <a:latin typeface="隶书" pitchFamily="49" charset="-122"/>
              </a:rPr>
              <a:t>输出流</a:t>
            </a:r>
          </a:p>
        </p:txBody>
      </p:sp>
    </p:spTree>
    <p:extLst>
      <p:ext uri="{BB962C8B-B14F-4D97-AF65-F5344CB8AC3E}">
        <p14:creationId xmlns:p14="http://schemas.microsoft.com/office/powerpoint/2010/main" val="20668070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4A6002F2-7236-4DB9-B7BD-106565A81E77}" type="slidenum">
              <a:rPr lang="en-US" altLang="zh-CN"/>
              <a:pPr/>
              <a:t>17</a:t>
            </a:fld>
            <a:endParaRPr lang="en-US" altLang="zh-CN"/>
          </a:p>
        </p:txBody>
      </p:sp>
      <p:sp>
        <p:nvSpPr>
          <p:cNvPr id="104450" name="Rectangle 2"/>
          <p:cNvSpPr>
            <a:spLocks noGrp="1" noChangeArrowheads="1"/>
          </p:cNvSpPr>
          <p:nvPr>
            <p:ph type="title"/>
          </p:nvPr>
        </p:nvSpPr>
        <p:spPr/>
        <p:txBody>
          <a:bodyPr/>
          <a:lstStyle/>
          <a:p>
            <a:r>
              <a:rPr lang="zh-CN" altLang="en-US"/>
              <a:t>二进制输出文件</a:t>
            </a:r>
          </a:p>
        </p:txBody>
      </p:sp>
      <p:sp>
        <p:nvSpPr>
          <p:cNvPr id="104451" name="Rectangle 3"/>
          <p:cNvSpPr>
            <a:spLocks noGrp="1" noChangeArrowheads="1"/>
          </p:cNvSpPr>
          <p:nvPr>
            <p:ph type="body" idx="1"/>
          </p:nvPr>
        </p:nvSpPr>
        <p:spPr/>
        <p:txBody>
          <a:bodyPr/>
          <a:lstStyle/>
          <a:p>
            <a:r>
              <a:rPr lang="zh-CN" altLang="en-US">
                <a:latin typeface="宋体" pitchFamily="2" charset="-122"/>
              </a:rPr>
              <a:t>以通常方式构造一个流，然后使用</a:t>
            </a:r>
            <a:r>
              <a:rPr lang="en-US" altLang="zh-CN">
                <a:latin typeface="宋体" pitchFamily="2" charset="-122"/>
              </a:rPr>
              <a:t>setmode</a:t>
            </a:r>
            <a:r>
              <a:rPr lang="zh-CN" altLang="en-US">
                <a:latin typeface="宋体" pitchFamily="2" charset="-122"/>
              </a:rPr>
              <a:t>成员函数，在文件打开后改变模式。</a:t>
            </a:r>
          </a:p>
          <a:p>
            <a:r>
              <a:rPr lang="zh-CN" altLang="en-US">
                <a:latin typeface="宋体" pitchFamily="2" charset="-122"/>
              </a:rPr>
              <a:t>使用</a:t>
            </a:r>
            <a:r>
              <a:rPr lang="en-US" altLang="zh-CN">
                <a:latin typeface="宋体" pitchFamily="2" charset="-122"/>
              </a:rPr>
              <a:t>ofstream</a:t>
            </a:r>
            <a:r>
              <a:rPr lang="zh-CN" altLang="en-US">
                <a:latin typeface="宋体" pitchFamily="2" charset="-122"/>
              </a:rPr>
              <a:t>构造函数中的模式参量指定二进制输出模式</a:t>
            </a:r>
          </a:p>
          <a:p>
            <a:r>
              <a:rPr lang="zh-CN" altLang="en-US">
                <a:latin typeface="宋体" pitchFamily="2" charset="-122"/>
              </a:rPr>
              <a:t>使用二进制操作符代替</a:t>
            </a:r>
            <a:r>
              <a:rPr lang="en-US" altLang="zh-CN">
                <a:latin typeface="宋体" pitchFamily="2" charset="-122"/>
              </a:rPr>
              <a:t>setmode</a:t>
            </a:r>
            <a:r>
              <a:rPr lang="zh-CN" altLang="en-US">
                <a:latin typeface="宋体" pitchFamily="2" charset="-122"/>
              </a:rPr>
              <a:t>成员函数：</a:t>
            </a:r>
            <a:r>
              <a:rPr lang="en-US" altLang="zh-CN">
                <a:latin typeface="宋体" pitchFamily="2" charset="-122"/>
              </a:rPr>
              <a:t>ofs &lt;&lt; binary;</a:t>
            </a:r>
          </a:p>
        </p:txBody>
      </p:sp>
      <p:sp>
        <p:nvSpPr>
          <p:cNvPr id="104452" name="Text Box 4"/>
          <p:cNvSpPr txBox="1">
            <a:spLocks noChangeArrowheads="1"/>
          </p:cNvSpPr>
          <p:nvPr/>
        </p:nvSpPr>
        <p:spPr bwMode="auto">
          <a:xfrm>
            <a:off x="273050" y="1676400"/>
            <a:ext cx="79375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sz="4000">
                <a:solidFill>
                  <a:srgbClr val="00FFFF"/>
                </a:solidFill>
                <a:latin typeface="隶书" pitchFamily="49" charset="-122"/>
              </a:rPr>
              <a:t>输出流</a:t>
            </a:r>
          </a:p>
        </p:txBody>
      </p:sp>
    </p:spTree>
    <p:extLst>
      <p:ext uri="{BB962C8B-B14F-4D97-AF65-F5344CB8AC3E}">
        <p14:creationId xmlns:p14="http://schemas.microsoft.com/office/powerpoint/2010/main" val="12062948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ED739DFA-ECD3-460C-99ED-53683167172E}" type="slidenum">
              <a:rPr lang="en-US" altLang="zh-CN"/>
              <a:pPr/>
              <a:t>18</a:t>
            </a:fld>
            <a:endParaRPr lang="en-US" altLang="zh-CN"/>
          </a:p>
        </p:txBody>
      </p:sp>
      <p:sp>
        <p:nvSpPr>
          <p:cNvPr id="105474" name="Rectangle 2"/>
          <p:cNvSpPr>
            <a:spLocks noGrp="1" noChangeArrowheads="1"/>
          </p:cNvSpPr>
          <p:nvPr>
            <p:ph type="title"/>
          </p:nvPr>
        </p:nvSpPr>
        <p:spPr/>
        <p:txBody>
          <a:bodyPr/>
          <a:lstStyle/>
          <a:p>
            <a:r>
              <a:rPr lang="zh-CN" altLang="en-US"/>
              <a:t>输入流</a:t>
            </a:r>
          </a:p>
        </p:txBody>
      </p:sp>
      <p:sp>
        <p:nvSpPr>
          <p:cNvPr id="105475" name="Rectangle 3"/>
          <p:cNvSpPr>
            <a:spLocks noGrp="1" noChangeArrowheads="1"/>
          </p:cNvSpPr>
          <p:nvPr>
            <p:ph type="body" idx="1"/>
          </p:nvPr>
        </p:nvSpPr>
        <p:spPr>
          <a:xfrm>
            <a:off x="1295400" y="1905000"/>
            <a:ext cx="7543800" cy="4114800"/>
          </a:xfrm>
        </p:spPr>
        <p:txBody>
          <a:bodyPr/>
          <a:lstStyle/>
          <a:p>
            <a:r>
              <a:rPr lang="zh-CN" altLang="en-US"/>
              <a:t>重要的输入流类：</a:t>
            </a:r>
          </a:p>
          <a:p>
            <a:pPr lvl="1"/>
            <a:r>
              <a:rPr lang="en-US" altLang="zh-CN"/>
              <a:t>istream</a:t>
            </a:r>
            <a:r>
              <a:rPr lang="zh-CN" altLang="en-US"/>
              <a:t>类最适合用于顺序文本模式输入。</a:t>
            </a:r>
            <a:br>
              <a:rPr lang="zh-CN" altLang="en-US"/>
            </a:br>
            <a:r>
              <a:rPr lang="en-US" altLang="zh-CN" b="1">
                <a:latin typeface="Times New Roman" pitchFamily="18" charset="0"/>
              </a:rPr>
              <a:t>cin</a:t>
            </a:r>
            <a:r>
              <a:rPr lang="zh-CN" altLang="en-US" b="1">
                <a:latin typeface="Times New Roman" pitchFamily="18" charset="0"/>
              </a:rPr>
              <a:t>是</a:t>
            </a:r>
            <a:r>
              <a:rPr lang="zh-CN" altLang="en-US"/>
              <a:t>其派生类</a:t>
            </a:r>
            <a:r>
              <a:rPr lang="en-US" altLang="zh-CN" b="1">
                <a:latin typeface="Times New Roman" pitchFamily="18" charset="0"/>
              </a:rPr>
              <a:t>istream_withassign</a:t>
            </a:r>
            <a:r>
              <a:rPr lang="zh-CN" altLang="en-US" b="1">
                <a:latin typeface="Times New Roman" pitchFamily="18" charset="0"/>
              </a:rPr>
              <a:t>的对象。</a:t>
            </a:r>
          </a:p>
          <a:p>
            <a:pPr lvl="1"/>
            <a:r>
              <a:rPr lang="en-US" altLang="zh-CN"/>
              <a:t>ifstream</a:t>
            </a:r>
            <a:r>
              <a:rPr lang="zh-CN" altLang="en-US"/>
              <a:t>类支持磁盘文件输入。</a:t>
            </a:r>
          </a:p>
          <a:p>
            <a:pPr lvl="1"/>
            <a:r>
              <a:rPr lang="en-US" altLang="zh-CN"/>
              <a:t>istringstream</a:t>
            </a:r>
          </a:p>
          <a:p>
            <a:pPr lvl="1"/>
            <a:endParaRPr lang="en-US" altLang="zh-CN"/>
          </a:p>
        </p:txBody>
      </p:sp>
    </p:spTree>
    <p:extLst>
      <p:ext uri="{BB962C8B-B14F-4D97-AF65-F5344CB8AC3E}">
        <p14:creationId xmlns:p14="http://schemas.microsoft.com/office/powerpoint/2010/main" val="10162992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F6E8F975-7E48-41D6-8D55-989649B46A91}" type="slidenum">
              <a:rPr lang="en-US" altLang="zh-CN"/>
              <a:pPr/>
              <a:t>19</a:t>
            </a:fld>
            <a:endParaRPr lang="en-US" altLang="zh-CN"/>
          </a:p>
        </p:txBody>
      </p:sp>
      <p:sp>
        <p:nvSpPr>
          <p:cNvPr id="83970" name="Rectangle 2"/>
          <p:cNvSpPr>
            <a:spLocks noGrp="1" noChangeArrowheads="1"/>
          </p:cNvSpPr>
          <p:nvPr>
            <p:ph type="title"/>
          </p:nvPr>
        </p:nvSpPr>
        <p:spPr/>
        <p:txBody>
          <a:bodyPr/>
          <a:lstStyle/>
          <a:p>
            <a:r>
              <a:rPr lang="zh-CN" altLang="en-US"/>
              <a:t>输入流对象</a:t>
            </a:r>
          </a:p>
        </p:txBody>
      </p:sp>
      <p:sp>
        <p:nvSpPr>
          <p:cNvPr id="83971" name="Rectangle 3"/>
          <p:cNvSpPr>
            <a:spLocks noGrp="1" noChangeArrowheads="1"/>
          </p:cNvSpPr>
          <p:nvPr>
            <p:ph type="body" idx="1"/>
          </p:nvPr>
        </p:nvSpPr>
        <p:spPr/>
        <p:txBody>
          <a:bodyPr/>
          <a:lstStyle/>
          <a:p>
            <a:pPr>
              <a:lnSpc>
                <a:spcPct val="90000"/>
              </a:lnSpc>
            </a:pPr>
            <a:r>
              <a:rPr lang="zh-CN" altLang="en-US" b="0">
                <a:latin typeface="宋体" pitchFamily="2" charset="-122"/>
              </a:rPr>
              <a:t>如果在构造函数中指定一个文件名，在构造该对象时该文件便自动打开。</a:t>
            </a:r>
          </a:p>
          <a:p>
            <a:pPr lvl="1">
              <a:lnSpc>
                <a:spcPct val="90000"/>
              </a:lnSpc>
              <a:buFontTx/>
              <a:buNone/>
            </a:pPr>
            <a:r>
              <a:rPr lang="en-US" altLang="zh-CN" b="1">
                <a:latin typeface="宋体" pitchFamily="2" charset="-122"/>
              </a:rPr>
              <a:t>ifstream myFile("filename",iosmode);</a:t>
            </a:r>
          </a:p>
          <a:p>
            <a:pPr>
              <a:lnSpc>
                <a:spcPct val="90000"/>
              </a:lnSpc>
            </a:pPr>
            <a:r>
              <a:rPr lang="zh-CN" altLang="en-US" b="0">
                <a:latin typeface="宋体" pitchFamily="2" charset="-122"/>
              </a:rPr>
              <a:t>在调用缺省构造函数之后使用</a:t>
            </a:r>
            <a:r>
              <a:rPr lang="en-US" altLang="zh-CN" b="0">
                <a:latin typeface="宋体" pitchFamily="2" charset="-122"/>
              </a:rPr>
              <a:t>open</a:t>
            </a:r>
            <a:r>
              <a:rPr lang="zh-CN" altLang="en-US" b="0">
                <a:latin typeface="宋体" pitchFamily="2" charset="-122"/>
              </a:rPr>
              <a:t>函数来打开文件。</a:t>
            </a:r>
          </a:p>
          <a:p>
            <a:pPr lvl="1" algn="just">
              <a:lnSpc>
                <a:spcPct val="90000"/>
              </a:lnSpc>
              <a:buFontTx/>
              <a:buNone/>
            </a:pPr>
            <a:r>
              <a:rPr lang="en-US" altLang="zh-CN">
                <a:latin typeface="宋体" pitchFamily="2" charset="-122"/>
              </a:rPr>
              <a:t>ifstream myFile;//</a:t>
            </a:r>
            <a:r>
              <a:rPr lang="zh-CN" altLang="en-US">
                <a:latin typeface="宋体" pitchFamily="2" charset="-122"/>
              </a:rPr>
              <a:t>建立一个文件流对象</a:t>
            </a:r>
          </a:p>
          <a:p>
            <a:pPr lvl="1" algn="just">
              <a:lnSpc>
                <a:spcPct val="90000"/>
              </a:lnSpc>
              <a:buFontTx/>
              <a:buNone/>
            </a:pPr>
            <a:r>
              <a:rPr lang="en-US" altLang="zh-CN" b="1">
                <a:latin typeface="宋体" pitchFamily="2" charset="-122"/>
              </a:rPr>
              <a:t>myFile.open("filename",iosmode);     </a:t>
            </a:r>
            <a:br>
              <a:rPr lang="en-US" altLang="zh-CN" b="1">
                <a:latin typeface="宋体" pitchFamily="2" charset="-122"/>
              </a:rPr>
            </a:br>
            <a:r>
              <a:rPr lang="en-US" altLang="zh-CN" b="1">
                <a:latin typeface="宋体" pitchFamily="2" charset="-122"/>
              </a:rPr>
              <a:t>          //</a:t>
            </a:r>
            <a:r>
              <a:rPr lang="zh-CN" altLang="en-US" b="1">
                <a:latin typeface="宋体" pitchFamily="2" charset="-122"/>
              </a:rPr>
              <a:t>打开文件</a:t>
            </a:r>
            <a:r>
              <a:rPr lang="en-US" altLang="zh-CN" b="1">
                <a:latin typeface="宋体" pitchFamily="2" charset="-122"/>
              </a:rPr>
              <a:t>"filename"</a:t>
            </a:r>
          </a:p>
        </p:txBody>
      </p:sp>
      <p:sp>
        <p:nvSpPr>
          <p:cNvPr id="83972" name="Text Box 4"/>
          <p:cNvSpPr txBox="1">
            <a:spLocks noChangeArrowheads="1"/>
          </p:cNvSpPr>
          <p:nvPr/>
        </p:nvSpPr>
        <p:spPr bwMode="auto">
          <a:xfrm>
            <a:off x="273050" y="1676400"/>
            <a:ext cx="79375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sz="4000">
                <a:solidFill>
                  <a:srgbClr val="00FFFF"/>
                </a:solidFill>
                <a:latin typeface="隶书" pitchFamily="49" charset="-122"/>
              </a:rPr>
              <a:t>输入流</a:t>
            </a:r>
          </a:p>
        </p:txBody>
      </p:sp>
    </p:spTree>
    <p:extLst>
      <p:ext uri="{BB962C8B-B14F-4D97-AF65-F5344CB8AC3E}">
        <p14:creationId xmlns:p14="http://schemas.microsoft.com/office/powerpoint/2010/main" val="1114508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68D7BA94-7EC4-4892-8E12-78F93A263D61}" type="slidenum">
              <a:rPr lang="en-US" altLang="zh-CN"/>
              <a:pPr/>
              <a:t>2</a:t>
            </a:fld>
            <a:endParaRPr lang="en-US" altLang="zh-CN"/>
          </a:p>
        </p:txBody>
      </p:sp>
      <p:sp>
        <p:nvSpPr>
          <p:cNvPr id="5124" name="Rectangle 4"/>
          <p:cNvSpPr>
            <a:spLocks noGrp="1" noChangeArrowheads="1"/>
          </p:cNvSpPr>
          <p:nvPr>
            <p:ph type="title"/>
          </p:nvPr>
        </p:nvSpPr>
        <p:spPr/>
        <p:txBody>
          <a:bodyPr/>
          <a:lstStyle/>
          <a:p>
            <a:r>
              <a:rPr lang="zh-CN" altLang="en-US"/>
              <a:t>本章主要内容</a:t>
            </a:r>
          </a:p>
        </p:txBody>
      </p:sp>
      <p:sp>
        <p:nvSpPr>
          <p:cNvPr id="5125" name="Rectangle 5"/>
          <p:cNvSpPr>
            <a:spLocks noGrp="1" noChangeArrowheads="1"/>
          </p:cNvSpPr>
          <p:nvPr>
            <p:ph type="body" idx="1"/>
          </p:nvPr>
        </p:nvSpPr>
        <p:spPr>
          <a:xfrm>
            <a:off x="1219200" y="2057400"/>
            <a:ext cx="7467600" cy="4114800"/>
          </a:xfrm>
        </p:spPr>
        <p:txBody>
          <a:bodyPr/>
          <a:lstStyle/>
          <a:p>
            <a:pPr marL="2057400">
              <a:lnSpc>
                <a:spcPct val="140000"/>
              </a:lnSpc>
            </a:pPr>
            <a:r>
              <a:rPr lang="en-US" altLang="zh-CN"/>
              <a:t>I/O</a:t>
            </a:r>
            <a:r>
              <a:rPr lang="zh-CN" altLang="en-US"/>
              <a:t>流的概念</a:t>
            </a:r>
          </a:p>
          <a:p>
            <a:pPr marL="2057400">
              <a:lnSpc>
                <a:spcPct val="140000"/>
              </a:lnSpc>
            </a:pPr>
            <a:r>
              <a:rPr lang="zh-CN" altLang="en-US"/>
              <a:t>输出流</a:t>
            </a:r>
          </a:p>
          <a:p>
            <a:pPr marL="2057400">
              <a:lnSpc>
                <a:spcPct val="140000"/>
              </a:lnSpc>
            </a:pPr>
            <a:r>
              <a:rPr lang="zh-CN" altLang="en-US"/>
              <a:t>输入流</a:t>
            </a:r>
          </a:p>
          <a:p>
            <a:pPr marL="2057400">
              <a:lnSpc>
                <a:spcPct val="140000"/>
              </a:lnSpc>
            </a:pPr>
            <a:r>
              <a:rPr lang="zh-CN" altLang="en-US"/>
              <a:t>输入</a:t>
            </a:r>
            <a:r>
              <a:rPr lang="en-US" altLang="zh-CN"/>
              <a:t>/</a:t>
            </a:r>
            <a:r>
              <a:rPr lang="zh-CN" altLang="en-US"/>
              <a:t>输出流</a:t>
            </a:r>
          </a:p>
        </p:txBody>
      </p:sp>
    </p:spTree>
    <p:extLst>
      <p:ext uri="{BB962C8B-B14F-4D97-AF65-F5344CB8AC3E}">
        <p14:creationId xmlns:p14="http://schemas.microsoft.com/office/powerpoint/2010/main" val="41135564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D4A126B6-D247-452A-952E-B106EF04000E}" type="slidenum">
              <a:rPr lang="en-US" altLang="zh-CN"/>
              <a:pPr/>
              <a:t>20</a:t>
            </a:fld>
            <a:endParaRPr lang="en-US" altLang="zh-CN"/>
          </a:p>
        </p:txBody>
      </p:sp>
      <p:sp>
        <p:nvSpPr>
          <p:cNvPr id="106498" name="Rectangle 2"/>
          <p:cNvSpPr>
            <a:spLocks noGrp="1" noChangeArrowheads="1"/>
          </p:cNvSpPr>
          <p:nvPr>
            <p:ph type="title"/>
          </p:nvPr>
        </p:nvSpPr>
        <p:spPr/>
        <p:txBody>
          <a:bodyPr/>
          <a:lstStyle/>
          <a:p>
            <a:r>
              <a:rPr lang="zh-CN" altLang="en-US"/>
              <a:t>提取运算符（</a:t>
            </a:r>
            <a:r>
              <a:rPr lang="en-US" altLang="zh-CN"/>
              <a:t>&gt;&gt;</a:t>
            </a:r>
            <a:r>
              <a:rPr lang="zh-CN" altLang="en-US"/>
              <a:t>）</a:t>
            </a:r>
          </a:p>
        </p:txBody>
      </p:sp>
      <p:sp>
        <p:nvSpPr>
          <p:cNvPr id="106499" name="Rectangle 3"/>
          <p:cNvSpPr>
            <a:spLocks noGrp="1" noChangeArrowheads="1"/>
          </p:cNvSpPr>
          <p:nvPr>
            <p:ph type="body" idx="1"/>
          </p:nvPr>
        </p:nvSpPr>
        <p:spPr/>
        <p:txBody>
          <a:bodyPr/>
          <a:lstStyle/>
          <a:p>
            <a:r>
              <a:rPr lang="zh-CN" altLang="en-US"/>
              <a:t>提取运算符</a:t>
            </a:r>
            <a:r>
              <a:rPr lang="en-US" altLang="zh-CN"/>
              <a:t>(&gt;&gt;)</a:t>
            </a:r>
            <a:r>
              <a:rPr lang="zh-CN" altLang="en-US"/>
              <a:t>对于所有标准</a:t>
            </a:r>
            <a:r>
              <a:rPr lang="en-US" altLang="zh-CN"/>
              <a:t>C++</a:t>
            </a:r>
            <a:r>
              <a:rPr lang="zh-CN" altLang="en-US"/>
              <a:t>数据类型都是预先设计好的。</a:t>
            </a:r>
          </a:p>
          <a:p>
            <a:r>
              <a:rPr lang="zh-CN" altLang="en-US"/>
              <a:t>是从一个输入流对象获取字节最容易的方法。</a:t>
            </a:r>
          </a:p>
          <a:p>
            <a:r>
              <a:rPr lang="en-US" altLang="zh-CN"/>
              <a:t>ios</a:t>
            </a:r>
            <a:r>
              <a:rPr lang="zh-CN" altLang="en-US"/>
              <a:t>类中的很多操纵符都可以应用于输入流。但是只有少数几个对输入流对象具有实际影响，其中最重要的是进制操纵符</a:t>
            </a:r>
            <a:r>
              <a:rPr lang="en-US" altLang="zh-CN"/>
              <a:t>dec</a:t>
            </a:r>
            <a:r>
              <a:rPr lang="zh-CN" altLang="en-US"/>
              <a:t>、</a:t>
            </a:r>
            <a:r>
              <a:rPr lang="en-US" altLang="zh-CN"/>
              <a:t>oct</a:t>
            </a:r>
            <a:r>
              <a:rPr lang="zh-CN" altLang="en-US"/>
              <a:t>和</a:t>
            </a:r>
            <a:r>
              <a:rPr lang="en-US" altLang="zh-CN"/>
              <a:t>hex</a:t>
            </a:r>
            <a:r>
              <a:rPr lang="zh-CN" altLang="en-US"/>
              <a:t>。</a:t>
            </a:r>
          </a:p>
        </p:txBody>
      </p:sp>
      <p:sp>
        <p:nvSpPr>
          <p:cNvPr id="106500" name="Text Box 4"/>
          <p:cNvSpPr txBox="1">
            <a:spLocks noChangeArrowheads="1"/>
          </p:cNvSpPr>
          <p:nvPr/>
        </p:nvSpPr>
        <p:spPr bwMode="auto">
          <a:xfrm>
            <a:off x="273050" y="1676400"/>
            <a:ext cx="79375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sz="4000">
                <a:solidFill>
                  <a:srgbClr val="00FFFF"/>
                </a:solidFill>
                <a:latin typeface="隶书" pitchFamily="49" charset="-122"/>
              </a:rPr>
              <a:t>输入流</a:t>
            </a:r>
          </a:p>
        </p:txBody>
      </p:sp>
    </p:spTree>
    <p:extLst>
      <p:ext uri="{BB962C8B-B14F-4D97-AF65-F5344CB8AC3E}">
        <p14:creationId xmlns:p14="http://schemas.microsoft.com/office/powerpoint/2010/main" val="29165338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00B18558-16D6-4CB3-8BEC-F7517F080044}" type="slidenum">
              <a:rPr lang="en-US" altLang="zh-CN"/>
              <a:pPr/>
              <a:t>21</a:t>
            </a:fld>
            <a:endParaRPr lang="en-US" altLang="zh-CN"/>
          </a:p>
        </p:txBody>
      </p:sp>
      <p:sp>
        <p:nvSpPr>
          <p:cNvPr id="108550" name="Rectangle 6"/>
          <p:cNvSpPr>
            <a:spLocks noChangeArrowheads="1"/>
          </p:cNvSpPr>
          <p:nvPr/>
        </p:nvSpPr>
        <p:spPr bwMode="auto">
          <a:xfrm>
            <a:off x="6934200" y="5181600"/>
            <a:ext cx="2057400" cy="1295400"/>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46" name="Rectangle 2"/>
          <p:cNvSpPr>
            <a:spLocks noGrp="1" noChangeArrowheads="1"/>
          </p:cNvSpPr>
          <p:nvPr>
            <p:ph type="title"/>
          </p:nvPr>
        </p:nvSpPr>
        <p:spPr/>
        <p:txBody>
          <a:bodyPr/>
          <a:lstStyle/>
          <a:p>
            <a:r>
              <a:rPr lang="zh-CN" altLang="en-US"/>
              <a:t>输入流成员函数</a:t>
            </a:r>
          </a:p>
        </p:txBody>
      </p:sp>
      <p:sp>
        <p:nvSpPr>
          <p:cNvPr id="108547" name="Rectangle 3"/>
          <p:cNvSpPr>
            <a:spLocks noGrp="1" noChangeArrowheads="1"/>
          </p:cNvSpPr>
          <p:nvPr>
            <p:ph type="body" idx="1"/>
          </p:nvPr>
        </p:nvSpPr>
        <p:spPr>
          <a:xfrm>
            <a:off x="990600" y="1752600"/>
            <a:ext cx="7696200" cy="4572000"/>
          </a:xfrm>
        </p:spPr>
        <p:txBody>
          <a:bodyPr/>
          <a:lstStyle/>
          <a:p>
            <a:pPr>
              <a:lnSpc>
                <a:spcPct val="105000"/>
              </a:lnSpc>
              <a:spcBef>
                <a:spcPct val="10000"/>
              </a:spcBef>
            </a:pPr>
            <a:r>
              <a:rPr lang="en-US" altLang="zh-CN" sz="2400"/>
              <a:t>open</a:t>
            </a:r>
            <a:r>
              <a:rPr lang="zh-CN" altLang="en-US" sz="2400"/>
              <a:t>函数把该流与一个特定磁盘文件相关联。</a:t>
            </a:r>
          </a:p>
          <a:p>
            <a:pPr>
              <a:lnSpc>
                <a:spcPct val="105000"/>
              </a:lnSpc>
              <a:spcBef>
                <a:spcPct val="10000"/>
              </a:spcBef>
            </a:pPr>
            <a:r>
              <a:rPr lang="en-US" altLang="zh-CN" sz="2400"/>
              <a:t>get</a:t>
            </a:r>
            <a:r>
              <a:rPr lang="zh-CN" altLang="en-US" sz="2400"/>
              <a:t>函数的功能与提取运算符（</a:t>
            </a:r>
            <a:r>
              <a:rPr lang="en-US" altLang="zh-CN" sz="2400"/>
              <a:t>&gt;&gt;</a:t>
            </a:r>
            <a:r>
              <a:rPr lang="zh-CN" altLang="en-US" sz="2400"/>
              <a:t>）很相像，主要的不同点是</a:t>
            </a:r>
            <a:r>
              <a:rPr lang="en-US" altLang="zh-CN" sz="2400"/>
              <a:t>get</a:t>
            </a:r>
            <a:r>
              <a:rPr lang="zh-CN" altLang="en-US" sz="2400"/>
              <a:t>函数在读入数据时包括空白字符。（第</a:t>
            </a:r>
            <a:r>
              <a:rPr lang="en-US" altLang="zh-CN" sz="2400"/>
              <a:t>6</a:t>
            </a:r>
            <a:r>
              <a:rPr lang="zh-CN" altLang="en-US" sz="2400"/>
              <a:t>章介绍过）</a:t>
            </a:r>
          </a:p>
          <a:p>
            <a:pPr>
              <a:lnSpc>
                <a:spcPct val="105000"/>
              </a:lnSpc>
              <a:spcBef>
                <a:spcPct val="10000"/>
              </a:spcBef>
            </a:pPr>
            <a:r>
              <a:rPr lang="en-US" altLang="zh-CN" sz="2400"/>
              <a:t>getline</a:t>
            </a:r>
            <a:r>
              <a:rPr lang="zh-CN" altLang="en-US" sz="2400"/>
              <a:t>的功能是从输入流中读取多个字符，并且允许指定输入终止字符，读取完成后，从读取的内容中删除终止字符。（第</a:t>
            </a:r>
            <a:r>
              <a:rPr lang="en-US" altLang="zh-CN" sz="2400"/>
              <a:t>6</a:t>
            </a:r>
            <a:r>
              <a:rPr lang="zh-CN" altLang="en-US" sz="2400"/>
              <a:t>章介绍过）</a:t>
            </a:r>
          </a:p>
          <a:p>
            <a:pPr>
              <a:lnSpc>
                <a:spcPct val="105000"/>
              </a:lnSpc>
              <a:spcBef>
                <a:spcPct val="10000"/>
              </a:spcBef>
            </a:pPr>
            <a:r>
              <a:rPr lang="en-US" altLang="zh-CN" sz="2400"/>
              <a:t>read</a:t>
            </a:r>
            <a:r>
              <a:rPr lang="zh-CN" altLang="en-US" sz="2400"/>
              <a:t>成员函数从一个文件读字节到一个指定的内存区域，由长度参数确定要读的字节数。</a:t>
            </a:r>
            <a:br>
              <a:rPr lang="zh-CN" altLang="en-US" sz="2400"/>
            </a:br>
            <a:r>
              <a:rPr lang="zh-CN" altLang="en-US" sz="2400"/>
              <a:t>如果给出长度参数，当遇到文件结束或者在文本模式文件中遇到文件结束标记字符时结束读取。</a:t>
            </a:r>
          </a:p>
        </p:txBody>
      </p:sp>
      <p:sp>
        <p:nvSpPr>
          <p:cNvPr id="108548" name="Text Box 4"/>
          <p:cNvSpPr txBox="1">
            <a:spLocks noChangeArrowheads="1"/>
          </p:cNvSpPr>
          <p:nvPr/>
        </p:nvSpPr>
        <p:spPr bwMode="auto">
          <a:xfrm>
            <a:off x="273050" y="1676400"/>
            <a:ext cx="79375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sz="4000">
                <a:solidFill>
                  <a:srgbClr val="00FFFF"/>
                </a:solidFill>
                <a:latin typeface="隶书" pitchFamily="49" charset="-122"/>
              </a:rPr>
              <a:t>输入流</a:t>
            </a:r>
          </a:p>
        </p:txBody>
      </p:sp>
    </p:spTree>
    <p:extLst>
      <p:ext uri="{BB962C8B-B14F-4D97-AF65-F5344CB8AC3E}">
        <p14:creationId xmlns:p14="http://schemas.microsoft.com/office/powerpoint/2010/main" val="21314636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46A1068A-0321-4F79-B1E1-49CD1B407AAE}" type="slidenum">
              <a:rPr lang="en-US" altLang="zh-CN"/>
              <a:pPr/>
              <a:t>22</a:t>
            </a:fld>
            <a:endParaRPr lang="en-US" altLang="zh-CN"/>
          </a:p>
        </p:txBody>
      </p:sp>
      <p:sp>
        <p:nvSpPr>
          <p:cNvPr id="112642" name="Rectangle 2"/>
          <p:cNvSpPr>
            <a:spLocks noGrp="1" noChangeArrowheads="1"/>
          </p:cNvSpPr>
          <p:nvPr>
            <p:ph type="title"/>
          </p:nvPr>
        </p:nvSpPr>
        <p:spPr/>
        <p:txBody>
          <a:bodyPr/>
          <a:lstStyle/>
          <a:p>
            <a:r>
              <a:rPr lang="zh-CN" altLang="en-US"/>
              <a:t>输入流成员函数</a:t>
            </a:r>
          </a:p>
        </p:txBody>
      </p:sp>
      <p:sp>
        <p:nvSpPr>
          <p:cNvPr id="112643" name="Rectangle 3"/>
          <p:cNvSpPr>
            <a:spLocks noGrp="1" noChangeArrowheads="1"/>
          </p:cNvSpPr>
          <p:nvPr>
            <p:ph type="body" idx="1"/>
          </p:nvPr>
        </p:nvSpPr>
        <p:spPr/>
        <p:txBody>
          <a:bodyPr/>
          <a:lstStyle/>
          <a:p>
            <a:r>
              <a:rPr lang="en-US" altLang="zh-CN"/>
              <a:t>seekg</a:t>
            </a:r>
            <a:r>
              <a:rPr lang="zh-CN" altLang="en-US"/>
              <a:t>函数用来设置输入文件流中读取数据位置的指针。</a:t>
            </a:r>
          </a:p>
          <a:p>
            <a:r>
              <a:rPr lang="en-US" altLang="zh-CN"/>
              <a:t>tellg</a:t>
            </a:r>
            <a:r>
              <a:rPr lang="zh-CN" altLang="en-US"/>
              <a:t>函数返回当前文件读指针的位置。</a:t>
            </a:r>
          </a:p>
          <a:p>
            <a:r>
              <a:rPr lang="en-US" altLang="zh-CN"/>
              <a:t>close</a:t>
            </a:r>
            <a:r>
              <a:rPr lang="zh-CN" altLang="en-US"/>
              <a:t>函数关闭与一个输入文件流关联的磁盘文件。</a:t>
            </a:r>
          </a:p>
        </p:txBody>
      </p:sp>
      <p:sp>
        <p:nvSpPr>
          <p:cNvPr id="112644" name="Text Box 4"/>
          <p:cNvSpPr txBox="1">
            <a:spLocks noChangeArrowheads="1"/>
          </p:cNvSpPr>
          <p:nvPr/>
        </p:nvSpPr>
        <p:spPr bwMode="auto">
          <a:xfrm>
            <a:off x="273050" y="1676400"/>
            <a:ext cx="79375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sz="4000">
                <a:solidFill>
                  <a:srgbClr val="00FFFF"/>
                </a:solidFill>
                <a:latin typeface="隶书" pitchFamily="49" charset="-122"/>
              </a:rPr>
              <a:t>输入流</a:t>
            </a:r>
          </a:p>
        </p:txBody>
      </p:sp>
    </p:spTree>
    <p:extLst>
      <p:ext uri="{BB962C8B-B14F-4D97-AF65-F5344CB8AC3E}">
        <p14:creationId xmlns:p14="http://schemas.microsoft.com/office/powerpoint/2010/main" val="35885078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9C642F72-CCD1-4F44-88F7-72BB0E08359C}" type="slidenum">
              <a:rPr lang="en-US" altLang="zh-CN"/>
              <a:pPr/>
              <a:t>23</a:t>
            </a:fld>
            <a:endParaRPr lang="en-US" altLang="zh-CN"/>
          </a:p>
        </p:txBody>
      </p:sp>
      <p:sp>
        <p:nvSpPr>
          <p:cNvPr id="113666" name="Rectangle 2"/>
          <p:cNvSpPr>
            <a:spLocks noGrp="1" noChangeArrowheads="1"/>
          </p:cNvSpPr>
          <p:nvPr>
            <p:ph type="title"/>
          </p:nvPr>
        </p:nvSpPr>
        <p:spPr/>
        <p:txBody>
          <a:bodyPr/>
          <a:lstStyle/>
          <a:p>
            <a:r>
              <a:rPr lang="zh-CN" altLang="en-US"/>
              <a:t>例</a:t>
            </a:r>
            <a:r>
              <a:rPr lang="en-US" altLang="zh-CN"/>
              <a:t>11-9 </a:t>
            </a:r>
            <a:r>
              <a:rPr lang="zh-CN" altLang="en-US"/>
              <a:t>设置位置指针</a:t>
            </a:r>
          </a:p>
        </p:txBody>
      </p:sp>
      <p:sp>
        <p:nvSpPr>
          <p:cNvPr id="113667" name="Rectangle 3"/>
          <p:cNvSpPr>
            <a:spLocks noGrp="1" noChangeArrowheads="1"/>
          </p:cNvSpPr>
          <p:nvPr>
            <p:ph type="body" idx="1"/>
          </p:nvPr>
        </p:nvSpPr>
        <p:spPr>
          <a:xfrm>
            <a:off x="1295400" y="1676400"/>
            <a:ext cx="7467600" cy="4992688"/>
          </a:xfrm>
        </p:spPr>
        <p:txBody>
          <a:bodyPr/>
          <a:lstStyle/>
          <a:p>
            <a:pPr>
              <a:spcBef>
                <a:spcPct val="0"/>
              </a:spcBef>
              <a:buFont typeface="Wingdings" pitchFamily="2" charset="2"/>
              <a:buNone/>
            </a:pPr>
            <a:r>
              <a:rPr lang="en-US" altLang="zh-CN" sz="2000">
                <a:latin typeface="宋体" pitchFamily="2" charset="-122"/>
              </a:rPr>
              <a:t>#include &lt;iostream&gt;</a:t>
            </a:r>
          </a:p>
          <a:p>
            <a:pPr>
              <a:spcBef>
                <a:spcPct val="0"/>
              </a:spcBef>
              <a:buFont typeface="Wingdings" pitchFamily="2" charset="2"/>
              <a:buNone/>
            </a:pPr>
            <a:r>
              <a:rPr lang="en-US" altLang="zh-CN" sz="2000">
                <a:latin typeface="宋体" pitchFamily="2" charset="-122"/>
              </a:rPr>
              <a:t>#include &lt;fstream&gt;</a:t>
            </a:r>
          </a:p>
          <a:p>
            <a:pPr>
              <a:spcBef>
                <a:spcPct val="0"/>
              </a:spcBef>
              <a:buFont typeface="Wingdings" pitchFamily="2" charset="2"/>
              <a:buNone/>
            </a:pPr>
            <a:r>
              <a:rPr lang="en-US" altLang="zh-CN" sz="2000">
                <a:latin typeface="宋体" pitchFamily="2" charset="-122"/>
              </a:rPr>
              <a:t>using namespace std;</a:t>
            </a:r>
          </a:p>
          <a:p>
            <a:pPr>
              <a:spcBef>
                <a:spcPct val="0"/>
              </a:spcBef>
              <a:buFont typeface="Wingdings" pitchFamily="2" charset="2"/>
              <a:buNone/>
            </a:pPr>
            <a:r>
              <a:rPr lang="en-US" altLang="zh-CN" sz="2000">
                <a:latin typeface="宋体" pitchFamily="2" charset="-122"/>
              </a:rPr>
              <a:t>int main()</a:t>
            </a:r>
          </a:p>
          <a:p>
            <a:pPr>
              <a:spcBef>
                <a:spcPct val="0"/>
              </a:spcBef>
              <a:buFont typeface="Wingdings" pitchFamily="2" charset="2"/>
              <a:buNone/>
            </a:pPr>
            <a:r>
              <a:rPr lang="en-US" altLang="zh-CN" sz="2000">
                <a:latin typeface="宋体" pitchFamily="2" charset="-122"/>
              </a:rPr>
              <a:t>{ char ch;</a:t>
            </a:r>
          </a:p>
          <a:p>
            <a:pPr>
              <a:spcBef>
                <a:spcPct val="0"/>
              </a:spcBef>
              <a:buFont typeface="Wingdings" pitchFamily="2" charset="2"/>
              <a:buNone/>
            </a:pPr>
            <a:r>
              <a:rPr lang="en-US" altLang="zh-CN" sz="2000">
                <a:latin typeface="宋体" pitchFamily="2" charset="-122"/>
              </a:rPr>
              <a:t>  ifstream tfile("payroll",ios::binary|ios::nocreate);</a:t>
            </a:r>
          </a:p>
          <a:p>
            <a:pPr>
              <a:spcBef>
                <a:spcPct val="0"/>
              </a:spcBef>
              <a:buFont typeface="Wingdings" pitchFamily="2" charset="2"/>
              <a:buNone/>
            </a:pPr>
            <a:r>
              <a:rPr lang="en-US" altLang="zh-CN" sz="2000">
                <a:latin typeface="宋体" pitchFamily="2" charset="-122"/>
              </a:rPr>
              <a:t>  if(tfile)</a:t>
            </a:r>
          </a:p>
          <a:p>
            <a:pPr>
              <a:spcBef>
                <a:spcPct val="0"/>
              </a:spcBef>
              <a:buFont typeface="Wingdings" pitchFamily="2" charset="2"/>
              <a:buNone/>
            </a:pPr>
            <a:r>
              <a:rPr lang="en-US" altLang="zh-CN" sz="2000">
                <a:latin typeface="宋体" pitchFamily="2" charset="-122"/>
              </a:rPr>
              <a:t>  { tfile.seekg(8);</a:t>
            </a:r>
          </a:p>
          <a:p>
            <a:pPr>
              <a:spcBef>
                <a:spcPct val="0"/>
              </a:spcBef>
              <a:buFont typeface="Wingdings" pitchFamily="2" charset="2"/>
              <a:buNone/>
            </a:pPr>
            <a:r>
              <a:rPr lang="en-US" altLang="zh-CN" sz="2000">
                <a:latin typeface="宋体" pitchFamily="2" charset="-122"/>
              </a:rPr>
              <a:t>    while(tfile.good()) </a:t>
            </a:r>
          </a:p>
          <a:p>
            <a:pPr>
              <a:spcBef>
                <a:spcPct val="0"/>
              </a:spcBef>
              <a:buFont typeface="Wingdings" pitchFamily="2" charset="2"/>
              <a:buNone/>
            </a:pPr>
            <a:r>
              <a:rPr lang="en-US" altLang="zh-CN" sz="2000">
                <a:latin typeface="宋体" pitchFamily="2" charset="-122"/>
              </a:rPr>
              <a:t>    { tfile.get(ch);</a:t>
            </a:r>
          </a:p>
          <a:p>
            <a:pPr>
              <a:spcBef>
                <a:spcPct val="0"/>
              </a:spcBef>
              <a:buFont typeface="Wingdings" pitchFamily="2" charset="2"/>
              <a:buNone/>
            </a:pPr>
            <a:r>
              <a:rPr lang="en-US" altLang="zh-CN" sz="2000">
                <a:latin typeface="宋体" pitchFamily="2" charset="-122"/>
              </a:rPr>
              <a:t>      if (!ch) break; cout&lt;&lt;ch; }</a:t>
            </a:r>
          </a:p>
          <a:p>
            <a:pPr>
              <a:spcBef>
                <a:spcPct val="0"/>
              </a:spcBef>
              <a:buFont typeface="Wingdings" pitchFamily="2" charset="2"/>
              <a:buNone/>
            </a:pPr>
            <a:r>
              <a:rPr lang="en-US" altLang="zh-CN" sz="2000">
                <a:latin typeface="宋体" pitchFamily="2" charset="-122"/>
              </a:rPr>
              <a:t>  }</a:t>
            </a:r>
          </a:p>
          <a:p>
            <a:pPr>
              <a:spcBef>
                <a:spcPct val="0"/>
              </a:spcBef>
              <a:buFont typeface="Wingdings" pitchFamily="2" charset="2"/>
              <a:buNone/>
            </a:pPr>
            <a:r>
              <a:rPr lang="en-US" altLang="zh-CN" sz="2000">
                <a:latin typeface="宋体" pitchFamily="2" charset="-122"/>
              </a:rPr>
              <a:t>  else </a:t>
            </a:r>
          </a:p>
          <a:p>
            <a:pPr>
              <a:spcBef>
                <a:spcPct val="0"/>
              </a:spcBef>
              <a:buFont typeface="Wingdings" pitchFamily="2" charset="2"/>
              <a:buNone/>
            </a:pPr>
            <a:r>
              <a:rPr lang="en-US" altLang="zh-CN" sz="2000">
                <a:latin typeface="宋体" pitchFamily="2" charset="-122"/>
              </a:rPr>
              <a:t>  { cout&lt;&lt;"ERROR: Cannot open file 'payroll'."&lt;&lt;endl; }</a:t>
            </a:r>
          </a:p>
          <a:p>
            <a:pPr>
              <a:spcBef>
                <a:spcPct val="0"/>
              </a:spcBef>
              <a:buFont typeface="Wingdings" pitchFamily="2" charset="2"/>
              <a:buNone/>
            </a:pPr>
            <a:r>
              <a:rPr lang="en-US" altLang="zh-CN" sz="2000">
                <a:latin typeface="宋体" pitchFamily="2" charset="-122"/>
              </a:rPr>
              <a:t>  tfile.close();</a:t>
            </a:r>
          </a:p>
          <a:p>
            <a:pPr>
              <a:spcBef>
                <a:spcPct val="0"/>
              </a:spcBef>
              <a:buFont typeface="Wingdings" pitchFamily="2" charset="2"/>
              <a:buNone/>
            </a:pPr>
            <a:r>
              <a:rPr lang="en-US" altLang="zh-CN" sz="2000">
                <a:latin typeface="宋体" pitchFamily="2" charset="-122"/>
              </a:rPr>
              <a:t>}</a:t>
            </a:r>
          </a:p>
        </p:txBody>
      </p:sp>
      <p:sp>
        <p:nvSpPr>
          <p:cNvPr id="113668" name="Text Box 4"/>
          <p:cNvSpPr txBox="1">
            <a:spLocks noChangeArrowheads="1"/>
          </p:cNvSpPr>
          <p:nvPr/>
        </p:nvSpPr>
        <p:spPr bwMode="auto">
          <a:xfrm>
            <a:off x="273050" y="1676400"/>
            <a:ext cx="79375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sz="4000">
                <a:solidFill>
                  <a:srgbClr val="00FFFF"/>
                </a:solidFill>
                <a:latin typeface="隶书" pitchFamily="49" charset="-122"/>
              </a:rPr>
              <a:t>输入流</a:t>
            </a:r>
          </a:p>
        </p:txBody>
      </p:sp>
    </p:spTree>
    <p:extLst>
      <p:ext uri="{BB962C8B-B14F-4D97-AF65-F5344CB8AC3E}">
        <p14:creationId xmlns:p14="http://schemas.microsoft.com/office/powerpoint/2010/main" val="36213345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2"/>
          </p:nvPr>
        </p:nvSpPr>
        <p:spPr/>
        <p:txBody>
          <a:bodyPr/>
          <a:lstStyle/>
          <a:p>
            <a:fld id="{01360C75-03C4-4DA2-B1CA-32999AC354CA}" type="slidenum">
              <a:rPr lang="en-US" altLang="zh-CN"/>
              <a:pPr/>
              <a:t>24</a:t>
            </a:fld>
            <a:endParaRPr lang="en-US" altLang="zh-CN"/>
          </a:p>
        </p:txBody>
      </p:sp>
      <p:sp>
        <p:nvSpPr>
          <p:cNvPr id="110594" name="Rectangle 2"/>
          <p:cNvSpPr>
            <a:spLocks noGrp="1" noChangeArrowheads="1"/>
          </p:cNvSpPr>
          <p:nvPr>
            <p:ph type="title"/>
          </p:nvPr>
        </p:nvSpPr>
        <p:spPr/>
        <p:txBody>
          <a:bodyPr/>
          <a:lstStyle/>
          <a:p>
            <a:r>
              <a:rPr lang="zh-CN" altLang="en-US" sz="4400"/>
              <a:t>例</a:t>
            </a:r>
            <a:r>
              <a:rPr lang="en-US" altLang="zh-CN" sz="4400"/>
              <a:t>11-8 </a:t>
            </a:r>
            <a:r>
              <a:rPr lang="zh-CN" altLang="en-US" sz="4400"/>
              <a:t>文件读二进制记录</a:t>
            </a:r>
          </a:p>
        </p:txBody>
      </p:sp>
      <p:sp>
        <p:nvSpPr>
          <p:cNvPr id="110595" name="Rectangle 3"/>
          <p:cNvSpPr>
            <a:spLocks noGrp="1" noChangeArrowheads="1"/>
          </p:cNvSpPr>
          <p:nvPr>
            <p:ph type="body" sz="half" idx="1"/>
          </p:nvPr>
        </p:nvSpPr>
        <p:spPr>
          <a:xfrm>
            <a:off x="1295400" y="1700213"/>
            <a:ext cx="6948488" cy="5041900"/>
          </a:xfrm>
        </p:spPr>
        <p:txBody>
          <a:bodyPr/>
          <a:lstStyle/>
          <a:p>
            <a:pPr>
              <a:spcBef>
                <a:spcPct val="0"/>
              </a:spcBef>
              <a:buFont typeface="Wingdings" pitchFamily="2" charset="2"/>
              <a:buNone/>
            </a:pPr>
            <a:r>
              <a:rPr lang="en-US" altLang="zh-CN" sz="1800">
                <a:latin typeface="宋体" pitchFamily="2" charset="-122"/>
              </a:rPr>
              <a:t>#include &lt;iostream&gt;</a:t>
            </a:r>
          </a:p>
          <a:p>
            <a:pPr>
              <a:spcBef>
                <a:spcPct val="0"/>
              </a:spcBef>
              <a:buFont typeface="Wingdings" pitchFamily="2" charset="2"/>
              <a:buNone/>
            </a:pPr>
            <a:r>
              <a:rPr lang="en-US" altLang="zh-CN" sz="1800">
                <a:latin typeface="宋体" pitchFamily="2" charset="-122"/>
              </a:rPr>
              <a:t>#include &lt;fstream&gt;</a:t>
            </a:r>
          </a:p>
          <a:p>
            <a:pPr>
              <a:spcBef>
                <a:spcPct val="0"/>
              </a:spcBef>
              <a:buFont typeface="Wingdings" pitchFamily="2" charset="2"/>
              <a:buNone/>
            </a:pPr>
            <a:r>
              <a:rPr lang="en-US" altLang="zh-CN" sz="1800">
                <a:latin typeface="宋体" pitchFamily="2" charset="-122"/>
              </a:rPr>
              <a:t>#include &lt;cstring&gt;</a:t>
            </a:r>
          </a:p>
          <a:p>
            <a:pPr>
              <a:spcBef>
                <a:spcPct val="0"/>
              </a:spcBef>
              <a:buFont typeface="Wingdings" pitchFamily="2" charset="2"/>
              <a:buNone/>
            </a:pPr>
            <a:r>
              <a:rPr lang="en-US" altLang="zh-CN" sz="1800">
                <a:latin typeface="宋体" pitchFamily="2" charset="-122"/>
              </a:rPr>
              <a:t>using namespace std;</a:t>
            </a:r>
          </a:p>
          <a:p>
            <a:pPr>
              <a:spcBef>
                <a:spcPct val="0"/>
              </a:spcBef>
              <a:buFont typeface="Wingdings" pitchFamily="2" charset="2"/>
              <a:buNone/>
            </a:pPr>
            <a:r>
              <a:rPr lang="en-US" altLang="zh-CN" sz="1800">
                <a:latin typeface="宋体" pitchFamily="2" charset="-122"/>
              </a:rPr>
              <a:t>int main()</a:t>
            </a:r>
          </a:p>
          <a:p>
            <a:pPr>
              <a:spcBef>
                <a:spcPct val="0"/>
              </a:spcBef>
              <a:buFont typeface="Wingdings" pitchFamily="2" charset="2"/>
              <a:buNone/>
            </a:pPr>
            <a:r>
              <a:rPr lang="en-US" altLang="zh-CN" sz="1800">
                <a:latin typeface="宋体" pitchFamily="2" charset="-122"/>
              </a:rPr>
              <a:t>{ struct</a:t>
            </a:r>
          </a:p>
          <a:p>
            <a:pPr>
              <a:spcBef>
                <a:spcPct val="0"/>
              </a:spcBef>
              <a:buFont typeface="Wingdings" pitchFamily="2" charset="2"/>
              <a:buNone/>
            </a:pPr>
            <a:r>
              <a:rPr lang="en-US" altLang="zh-CN" sz="1800">
                <a:latin typeface="宋体" pitchFamily="2" charset="-122"/>
              </a:rPr>
              <a:t>  { double salary;</a:t>
            </a:r>
          </a:p>
          <a:p>
            <a:pPr>
              <a:spcBef>
                <a:spcPct val="0"/>
              </a:spcBef>
              <a:buFont typeface="Wingdings" pitchFamily="2" charset="2"/>
              <a:buNone/>
            </a:pPr>
            <a:r>
              <a:rPr lang="en-US" altLang="zh-CN" sz="1800">
                <a:latin typeface="宋体" pitchFamily="2" charset="-122"/>
              </a:rPr>
              <a:t>    char name[23];</a:t>
            </a:r>
          </a:p>
          <a:p>
            <a:pPr>
              <a:spcBef>
                <a:spcPct val="0"/>
              </a:spcBef>
              <a:buFont typeface="Wingdings" pitchFamily="2" charset="2"/>
              <a:buNone/>
            </a:pPr>
            <a:r>
              <a:rPr lang="en-US" altLang="zh-CN" sz="1800">
                <a:latin typeface="宋体" pitchFamily="2" charset="-122"/>
              </a:rPr>
              <a:t>  } employee;</a:t>
            </a:r>
          </a:p>
          <a:p>
            <a:pPr>
              <a:spcBef>
                <a:spcPct val="0"/>
              </a:spcBef>
              <a:buFont typeface="Wingdings" pitchFamily="2" charset="2"/>
              <a:buNone/>
            </a:pPr>
            <a:r>
              <a:rPr lang="en-US" altLang="zh-CN" sz="1800">
                <a:latin typeface="宋体" pitchFamily="2" charset="-122"/>
              </a:rPr>
              <a:t>  ifstream is("payroll",ios::binary|ios::nocreate);</a:t>
            </a:r>
          </a:p>
          <a:p>
            <a:pPr>
              <a:spcBef>
                <a:spcPct val="0"/>
              </a:spcBef>
              <a:buFont typeface="Wingdings" pitchFamily="2" charset="2"/>
              <a:buNone/>
            </a:pPr>
            <a:r>
              <a:rPr lang="en-US" altLang="zh-CN" sz="1800">
                <a:latin typeface="宋体" pitchFamily="2" charset="-122"/>
              </a:rPr>
              <a:t>  if (is)</a:t>
            </a:r>
          </a:p>
          <a:p>
            <a:pPr>
              <a:spcBef>
                <a:spcPct val="0"/>
              </a:spcBef>
              <a:buFont typeface="Wingdings" pitchFamily="2" charset="2"/>
              <a:buNone/>
            </a:pPr>
            <a:r>
              <a:rPr lang="en-US" altLang="zh-CN" sz="1800">
                <a:latin typeface="宋体" pitchFamily="2" charset="-122"/>
              </a:rPr>
              <a:t>  { is.read((char *) &amp;employee,sizeof(employee));</a:t>
            </a:r>
          </a:p>
          <a:p>
            <a:pPr>
              <a:spcBef>
                <a:spcPct val="0"/>
              </a:spcBef>
              <a:buFont typeface="Wingdings" pitchFamily="2" charset="2"/>
              <a:buNone/>
            </a:pPr>
            <a:r>
              <a:rPr lang="en-US" altLang="zh-CN" sz="1800">
                <a:latin typeface="宋体" pitchFamily="2" charset="-122"/>
              </a:rPr>
              <a:t>    cout&lt;&lt;employee.name&lt;&lt;' '&lt;&lt;employee.salary&lt;&lt;endl;</a:t>
            </a:r>
          </a:p>
          <a:p>
            <a:pPr>
              <a:spcBef>
                <a:spcPct val="0"/>
              </a:spcBef>
              <a:buFont typeface="Wingdings" pitchFamily="2" charset="2"/>
              <a:buNone/>
            </a:pPr>
            <a:r>
              <a:rPr lang="en-US" altLang="zh-CN" sz="1800">
                <a:latin typeface="宋体" pitchFamily="2" charset="-122"/>
              </a:rPr>
              <a:t>  }</a:t>
            </a:r>
          </a:p>
          <a:p>
            <a:pPr>
              <a:spcBef>
                <a:spcPct val="0"/>
              </a:spcBef>
              <a:buFont typeface="Wingdings" pitchFamily="2" charset="2"/>
              <a:buNone/>
            </a:pPr>
            <a:r>
              <a:rPr lang="en-US" altLang="zh-CN" sz="1800">
                <a:latin typeface="宋体" pitchFamily="2" charset="-122"/>
              </a:rPr>
              <a:t>  else </a:t>
            </a:r>
          </a:p>
          <a:p>
            <a:pPr>
              <a:spcBef>
                <a:spcPct val="0"/>
              </a:spcBef>
              <a:buFont typeface="Wingdings" pitchFamily="2" charset="2"/>
              <a:buNone/>
            </a:pPr>
            <a:r>
              <a:rPr lang="en-US" altLang="zh-CN" sz="1800">
                <a:latin typeface="宋体" pitchFamily="2" charset="-122"/>
              </a:rPr>
              <a:t>  { cout&lt;&lt;"ERROR: Cannot open file 'payroll'."&lt;&lt;endl;}</a:t>
            </a:r>
          </a:p>
          <a:p>
            <a:pPr>
              <a:spcBef>
                <a:spcPct val="0"/>
              </a:spcBef>
              <a:buFont typeface="Wingdings" pitchFamily="2" charset="2"/>
              <a:buNone/>
            </a:pPr>
            <a:r>
              <a:rPr lang="en-US" altLang="zh-CN" sz="1800">
                <a:latin typeface="宋体" pitchFamily="2" charset="-122"/>
              </a:rPr>
              <a:t>  is.close();</a:t>
            </a:r>
          </a:p>
          <a:p>
            <a:pPr>
              <a:spcBef>
                <a:spcPct val="0"/>
              </a:spcBef>
              <a:buFont typeface="Wingdings" pitchFamily="2" charset="2"/>
              <a:buNone/>
            </a:pPr>
            <a:r>
              <a:rPr lang="en-US" altLang="zh-CN" sz="1800">
                <a:latin typeface="宋体" pitchFamily="2" charset="-122"/>
              </a:rPr>
              <a:t>}</a:t>
            </a:r>
          </a:p>
        </p:txBody>
      </p:sp>
      <p:sp>
        <p:nvSpPr>
          <p:cNvPr id="110596" name="Text Box 4"/>
          <p:cNvSpPr txBox="1">
            <a:spLocks noChangeArrowheads="1"/>
          </p:cNvSpPr>
          <p:nvPr/>
        </p:nvSpPr>
        <p:spPr bwMode="auto">
          <a:xfrm>
            <a:off x="273050" y="1676400"/>
            <a:ext cx="79375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sz="4000">
                <a:solidFill>
                  <a:srgbClr val="00FFFF"/>
                </a:solidFill>
                <a:latin typeface="隶书" pitchFamily="49" charset="-122"/>
              </a:rPr>
              <a:t>输入流</a:t>
            </a:r>
          </a:p>
        </p:txBody>
      </p:sp>
    </p:spTree>
    <p:extLst>
      <p:ext uri="{BB962C8B-B14F-4D97-AF65-F5344CB8AC3E}">
        <p14:creationId xmlns:p14="http://schemas.microsoft.com/office/powerpoint/2010/main" val="846046144"/>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9F976615-9C33-4D7D-AE75-FE572CA5913A}" type="slidenum">
              <a:rPr lang="en-US" altLang="zh-CN"/>
              <a:pPr/>
              <a:t>25</a:t>
            </a:fld>
            <a:endParaRPr lang="en-US" altLang="zh-CN"/>
          </a:p>
        </p:txBody>
      </p:sp>
      <p:sp>
        <p:nvSpPr>
          <p:cNvPr id="115718" name="Rectangle 6"/>
          <p:cNvSpPr>
            <a:spLocks noChangeArrowheads="1"/>
          </p:cNvSpPr>
          <p:nvPr/>
        </p:nvSpPr>
        <p:spPr bwMode="auto">
          <a:xfrm>
            <a:off x="7019925" y="5373688"/>
            <a:ext cx="1944688" cy="1150937"/>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714" name="Rectangle 2"/>
          <p:cNvSpPr>
            <a:spLocks noGrp="1" noChangeArrowheads="1"/>
          </p:cNvSpPr>
          <p:nvPr>
            <p:ph type="title"/>
          </p:nvPr>
        </p:nvSpPr>
        <p:spPr/>
        <p:txBody>
          <a:bodyPr/>
          <a:lstStyle/>
          <a:p>
            <a:r>
              <a:rPr lang="zh-CN" altLang="en-US" sz="3200"/>
              <a:t>例</a:t>
            </a:r>
            <a:r>
              <a:rPr lang="en-US" altLang="zh-CN" sz="3200"/>
              <a:t>11-10 </a:t>
            </a:r>
            <a:r>
              <a:rPr lang="zh-CN" altLang="en-US" sz="3200"/>
              <a:t>读文件并显示其中空格的位置</a:t>
            </a:r>
          </a:p>
        </p:txBody>
      </p:sp>
      <p:sp>
        <p:nvSpPr>
          <p:cNvPr id="115715" name="Rectangle 3"/>
          <p:cNvSpPr>
            <a:spLocks noGrp="1" noChangeArrowheads="1"/>
          </p:cNvSpPr>
          <p:nvPr>
            <p:ph type="body" idx="1"/>
          </p:nvPr>
        </p:nvSpPr>
        <p:spPr>
          <a:xfrm>
            <a:off x="1143000" y="1524000"/>
            <a:ext cx="8001000" cy="5073650"/>
          </a:xfrm>
        </p:spPr>
        <p:txBody>
          <a:bodyPr/>
          <a:lstStyle/>
          <a:p>
            <a:pPr>
              <a:spcBef>
                <a:spcPct val="5000"/>
              </a:spcBef>
              <a:buFont typeface="Wingdings" pitchFamily="2" charset="2"/>
              <a:buNone/>
            </a:pPr>
            <a:r>
              <a:rPr lang="en-US" altLang="zh-CN" sz="2000">
                <a:latin typeface="宋体" pitchFamily="2" charset="-122"/>
              </a:rPr>
              <a:t>#include &lt;iostream&gt;</a:t>
            </a:r>
          </a:p>
          <a:p>
            <a:pPr>
              <a:spcBef>
                <a:spcPct val="5000"/>
              </a:spcBef>
              <a:buFont typeface="Wingdings" pitchFamily="2" charset="2"/>
              <a:buNone/>
            </a:pPr>
            <a:r>
              <a:rPr lang="en-US" altLang="zh-CN" sz="2000">
                <a:latin typeface="宋体" pitchFamily="2" charset="-122"/>
              </a:rPr>
              <a:t>#include &lt;fstream&gt;</a:t>
            </a:r>
          </a:p>
          <a:p>
            <a:pPr>
              <a:spcBef>
                <a:spcPct val="5000"/>
              </a:spcBef>
              <a:buFont typeface="Wingdings" pitchFamily="2" charset="2"/>
              <a:buNone/>
            </a:pPr>
            <a:r>
              <a:rPr lang="en-US" altLang="zh-CN" sz="2000">
                <a:latin typeface="宋体" pitchFamily="2" charset="-122"/>
              </a:rPr>
              <a:t>using namespace std;</a:t>
            </a:r>
          </a:p>
          <a:p>
            <a:pPr>
              <a:spcBef>
                <a:spcPct val="5000"/>
              </a:spcBef>
              <a:buFont typeface="Wingdings" pitchFamily="2" charset="2"/>
              <a:buNone/>
            </a:pPr>
            <a:r>
              <a:rPr lang="en-US" altLang="zh-CN" sz="2000">
                <a:latin typeface="宋体" pitchFamily="2" charset="-122"/>
              </a:rPr>
              <a:t>int main()</a:t>
            </a:r>
          </a:p>
          <a:p>
            <a:pPr>
              <a:spcBef>
                <a:spcPct val="5000"/>
              </a:spcBef>
              <a:buFont typeface="Wingdings" pitchFamily="2" charset="2"/>
              <a:buNone/>
            </a:pPr>
            <a:r>
              <a:rPr lang="en-US" altLang="zh-CN" sz="2000">
                <a:latin typeface="宋体" pitchFamily="2" charset="-122"/>
              </a:rPr>
              <a:t>{ char ch;</a:t>
            </a:r>
          </a:p>
          <a:p>
            <a:pPr>
              <a:spcBef>
                <a:spcPct val="5000"/>
              </a:spcBef>
              <a:buFont typeface="Wingdings" pitchFamily="2" charset="2"/>
              <a:buNone/>
            </a:pPr>
            <a:r>
              <a:rPr lang="en-US" altLang="zh-CN" sz="2000">
                <a:latin typeface="宋体" pitchFamily="2" charset="-122"/>
              </a:rPr>
              <a:t>  ifstream tfile("payroll",ios::binary|ios::nocreate);</a:t>
            </a:r>
          </a:p>
          <a:p>
            <a:pPr>
              <a:spcBef>
                <a:spcPct val="5000"/>
              </a:spcBef>
              <a:buFont typeface="Wingdings" pitchFamily="2" charset="2"/>
              <a:buNone/>
            </a:pPr>
            <a:r>
              <a:rPr lang="en-US" altLang="zh-CN" sz="2000">
                <a:latin typeface="宋体" pitchFamily="2" charset="-122"/>
              </a:rPr>
              <a:t>  if(tfile) </a:t>
            </a:r>
          </a:p>
          <a:p>
            <a:pPr>
              <a:spcBef>
                <a:spcPct val="5000"/>
              </a:spcBef>
              <a:buFont typeface="Wingdings" pitchFamily="2" charset="2"/>
              <a:buNone/>
            </a:pPr>
            <a:r>
              <a:rPr lang="en-US" altLang="zh-CN" sz="2000">
                <a:latin typeface="宋体" pitchFamily="2" charset="-122"/>
              </a:rPr>
              <a:t>  {while(tfile.good()) </a:t>
            </a:r>
          </a:p>
          <a:p>
            <a:pPr>
              <a:spcBef>
                <a:spcPct val="5000"/>
              </a:spcBef>
              <a:buFont typeface="Wingdings" pitchFamily="2" charset="2"/>
              <a:buNone/>
            </a:pPr>
            <a:r>
              <a:rPr lang="en-US" altLang="zh-CN" sz="2000">
                <a:latin typeface="宋体" pitchFamily="2" charset="-122"/>
              </a:rPr>
              <a:t>   {streampos here = tfile.tellg();</a:t>
            </a:r>
          </a:p>
          <a:p>
            <a:pPr>
              <a:spcBef>
                <a:spcPct val="5000"/>
              </a:spcBef>
              <a:buFont typeface="Wingdings" pitchFamily="2" charset="2"/>
              <a:buNone/>
            </a:pPr>
            <a:r>
              <a:rPr lang="en-US" altLang="zh-CN" sz="2000">
                <a:latin typeface="宋体" pitchFamily="2" charset="-122"/>
              </a:rPr>
              <a:t>    tfile.get(ch);</a:t>
            </a:r>
          </a:p>
          <a:p>
            <a:pPr>
              <a:spcBef>
                <a:spcPct val="5000"/>
              </a:spcBef>
              <a:buFont typeface="Wingdings" pitchFamily="2" charset="2"/>
              <a:buNone/>
            </a:pPr>
            <a:r>
              <a:rPr lang="en-US" altLang="zh-CN" sz="2000">
                <a:latin typeface="宋体" pitchFamily="2" charset="-122"/>
              </a:rPr>
              <a:t>    if(ch==' ') cout&lt;&lt;"\nPosition "&lt;&lt; here&lt;&lt;" is a space";}</a:t>
            </a:r>
          </a:p>
          <a:p>
            <a:pPr>
              <a:spcBef>
                <a:spcPct val="5000"/>
              </a:spcBef>
              <a:buFont typeface="Wingdings" pitchFamily="2" charset="2"/>
              <a:buNone/>
            </a:pPr>
            <a:r>
              <a:rPr lang="en-US" altLang="zh-CN" sz="2000">
                <a:latin typeface="宋体" pitchFamily="2" charset="-122"/>
              </a:rPr>
              <a:t>  }</a:t>
            </a:r>
          </a:p>
          <a:p>
            <a:pPr>
              <a:spcBef>
                <a:spcPct val="5000"/>
              </a:spcBef>
              <a:buFont typeface="Wingdings" pitchFamily="2" charset="2"/>
              <a:buNone/>
            </a:pPr>
            <a:r>
              <a:rPr lang="en-US" altLang="zh-CN" sz="2000">
                <a:latin typeface="宋体" pitchFamily="2" charset="-122"/>
              </a:rPr>
              <a:t>  else{ cout&lt;&lt;"ERROR: Cannot open file 'payroll'."&lt;&lt;endl;}</a:t>
            </a:r>
          </a:p>
          <a:p>
            <a:pPr>
              <a:spcBef>
                <a:spcPct val="5000"/>
              </a:spcBef>
              <a:buFont typeface="Wingdings" pitchFamily="2" charset="2"/>
              <a:buNone/>
            </a:pPr>
            <a:r>
              <a:rPr lang="en-US" altLang="zh-CN" sz="2000">
                <a:latin typeface="宋体" pitchFamily="2" charset="-122"/>
              </a:rPr>
              <a:t>  tfile.close();</a:t>
            </a:r>
          </a:p>
          <a:p>
            <a:pPr>
              <a:spcBef>
                <a:spcPct val="5000"/>
              </a:spcBef>
              <a:buFont typeface="Wingdings" pitchFamily="2" charset="2"/>
              <a:buNone/>
            </a:pPr>
            <a:r>
              <a:rPr lang="en-US" altLang="zh-CN" sz="2000">
                <a:latin typeface="宋体" pitchFamily="2" charset="-122"/>
              </a:rPr>
              <a:t>}</a:t>
            </a:r>
          </a:p>
        </p:txBody>
      </p:sp>
      <p:sp>
        <p:nvSpPr>
          <p:cNvPr id="115716" name="Text Box 4"/>
          <p:cNvSpPr txBox="1">
            <a:spLocks noChangeArrowheads="1"/>
          </p:cNvSpPr>
          <p:nvPr/>
        </p:nvSpPr>
        <p:spPr bwMode="auto">
          <a:xfrm>
            <a:off x="273050" y="1676400"/>
            <a:ext cx="79375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sz="4000">
                <a:solidFill>
                  <a:srgbClr val="00FFFF"/>
                </a:solidFill>
                <a:latin typeface="隶书" pitchFamily="49" charset="-122"/>
              </a:rPr>
              <a:t>输入流</a:t>
            </a:r>
          </a:p>
        </p:txBody>
      </p:sp>
    </p:spTree>
    <p:extLst>
      <p:ext uri="{BB962C8B-B14F-4D97-AF65-F5344CB8AC3E}">
        <p14:creationId xmlns:p14="http://schemas.microsoft.com/office/powerpoint/2010/main" val="5396406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5A2926F5-411A-4E77-842F-EDEE50BCB40B}" type="slidenum">
              <a:rPr lang="en-US" altLang="zh-CN"/>
              <a:pPr/>
              <a:t>3</a:t>
            </a:fld>
            <a:endParaRPr lang="en-US" altLang="zh-CN"/>
          </a:p>
        </p:txBody>
      </p:sp>
      <p:sp>
        <p:nvSpPr>
          <p:cNvPr id="24578" name="Rectangle 2"/>
          <p:cNvSpPr>
            <a:spLocks noGrp="1" noChangeArrowheads="1"/>
          </p:cNvSpPr>
          <p:nvPr>
            <p:ph type="title"/>
          </p:nvPr>
        </p:nvSpPr>
        <p:spPr>
          <a:xfrm>
            <a:off x="1676400" y="228600"/>
            <a:ext cx="6781800" cy="1066800"/>
          </a:xfrm>
        </p:spPr>
        <p:txBody>
          <a:bodyPr/>
          <a:lstStyle/>
          <a:p>
            <a:r>
              <a:rPr lang="en-US" altLang="zh-CN"/>
              <a:t>I/O</a:t>
            </a:r>
            <a:r>
              <a:rPr lang="zh-CN" altLang="en-US"/>
              <a:t>流的概念</a:t>
            </a:r>
          </a:p>
        </p:txBody>
      </p:sp>
      <p:sp>
        <p:nvSpPr>
          <p:cNvPr id="24579" name="Rectangle 3"/>
          <p:cNvSpPr>
            <a:spLocks noGrp="1" noChangeArrowheads="1"/>
          </p:cNvSpPr>
          <p:nvPr>
            <p:ph type="body" idx="1"/>
          </p:nvPr>
        </p:nvSpPr>
        <p:spPr>
          <a:xfrm>
            <a:off x="838200" y="1828800"/>
            <a:ext cx="7620000" cy="4343400"/>
          </a:xfrm>
        </p:spPr>
        <p:txBody>
          <a:bodyPr/>
          <a:lstStyle/>
          <a:p>
            <a:pPr marL="400050">
              <a:lnSpc>
                <a:spcPct val="110000"/>
              </a:lnSpc>
            </a:pPr>
            <a:r>
              <a:rPr lang="zh-CN" altLang="en-US" sz="2600"/>
              <a:t>当程序与外界环境进行信息交换时，存在着两个对象，一个是</a:t>
            </a:r>
            <a:r>
              <a:rPr lang="zh-CN" altLang="en-US" sz="2600">
                <a:solidFill>
                  <a:srgbClr val="FFFF66"/>
                </a:solidFill>
              </a:rPr>
              <a:t>程序中的对象</a:t>
            </a:r>
            <a:r>
              <a:rPr lang="zh-CN" altLang="en-US" sz="2600"/>
              <a:t>，另一个是</a:t>
            </a:r>
            <a:r>
              <a:rPr lang="zh-CN" altLang="en-US" sz="2600">
                <a:solidFill>
                  <a:srgbClr val="FFFF66"/>
                </a:solidFill>
              </a:rPr>
              <a:t>文件对象</a:t>
            </a:r>
            <a:r>
              <a:rPr lang="zh-CN" altLang="en-US" sz="2600"/>
              <a:t>。</a:t>
            </a:r>
          </a:p>
          <a:p>
            <a:pPr marL="400050">
              <a:lnSpc>
                <a:spcPct val="110000"/>
              </a:lnSpc>
            </a:pPr>
            <a:r>
              <a:rPr lang="zh-CN" altLang="en-US" sz="2600"/>
              <a:t>流是一种抽象，它负责在数据的</a:t>
            </a:r>
            <a:r>
              <a:rPr lang="zh-CN" altLang="en-US" sz="2600">
                <a:solidFill>
                  <a:srgbClr val="FFFF66"/>
                </a:solidFill>
              </a:rPr>
              <a:t>生产者</a:t>
            </a:r>
            <a:r>
              <a:rPr lang="zh-CN" altLang="en-US" sz="2600"/>
              <a:t>和数据的</a:t>
            </a:r>
            <a:r>
              <a:rPr lang="zh-CN" altLang="en-US" sz="2600">
                <a:solidFill>
                  <a:srgbClr val="FFFF66"/>
                </a:solidFill>
              </a:rPr>
              <a:t>消费者</a:t>
            </a:r>
            <a:r>
              <a:rPr lang="zh-CN" altLang="en-US" sz="2600"/>
              <a:t>之间建立联系，并管理数据的流动。</a:t>
            </a:r>
          </a:p>
          <a:p>
            <a:pPr marL="400050">
              <a:lnSpc>
                <a:spcPct val="110000"/>
              </a:lnSpc>
            </a:pPr>
            <a:r>
              <a:rPr lang="zh-CN" altLang="en-US" sz="2600"/>
              <a:t>程序建立一个</a:t>
            </a:r>
            <a:r>
              <a:rPr lang="zh-CN" altLang="en-US" sz="2600">
                <a:solidFill>
                  <a:srgbClr val="FFFF66"/>
                </a:solidFill>
              </a:rPr>
              <a:t>流对象</a:t>
            </a:r>
            <a:r>
              <a:rPr lang="zh-CN" altLang="en-US" sz="2600"/>
              <a:t>，并指定这个流对象与某个文件对象建立连接，程序操作流对象，流对象通过文件系统对所连接的文件对象产生作用。</a:t>
            </a:r>
          </a:p>
          <a:p>
            <a:pPr marL="400050">
              <a:lnSpc>
                <a:spcPct val="110000"/>
              </a:lnSpc>
            </a:pPr>
            <a:r>
              <a:rPr lang="zh-CN" altLang="en-US" sz="2600"/>
              <a:t>读操作在流数据抽象中被称为（从流中）</a:t>
            </a:r>
            <a:r>
              <a:rPr lang="zh-CN" altLang="en-US" sz="2600">
                <a:solidFill>
                  <a:srgbClr val="FFFF66"/>
                </a:solidFill>
              </a:rPr>
              <a:t>提取</a:t>
            </a:r>
            <a:r>
              <a:rPr lang="zh-CN" altLang="en-US" sz="2600"/>
              <a:t>，写操作被称为（向流中）</a:t>
            </a:r>
            <a:r>
              <a:rPr lang="zh-CN" altLang="en-US" sz="2600">
                <a:solidFill>
                  <a:srgbClr val="FFFF66"/>
                </a:solidFill>
              </a:rPr>
              <a:t>插入</a:t>
            </a:r>
            <a:r>
              <a:rPr lang="zh-CN" altLang="en-US" sz="2600"/>
              <a:t>。</a:t>
            </a:r>
          </a:p>
        </p:txBody>
      </p:sp>
    </p:spTree>
    <p:extLst>
      <p:ext uri="{BB962C8B-B14F-4D97-AF65-F5344CB8AC3E}">
        <p14:creationId xmlns:p14="http://schemas.microsoft.com/office/powerpoint/2010/main" val="11790509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1F408F9F-AD5A-47D9-AED9-C2D1FC085ADF}" type="slidenum">
              <a:rPr lang="en-US" altLang="zh-CN"/>
              <a:pPr/>
              <a:t>4</a:t>
            </a:fld>
            <a:endParaRPr lang="en-US" altLang="zh-CN"/>
          </a:p>
        </p:txBody>
      </p:sp>
      <p:sp>
        <p:nvSpPr>
          <p:cNvPr id="77826" name="Rectangle 2"/>
          <p:cNvSpPr>
            <a:spLocks noGrp="1" noChangeArrowheads="1"/>
          </p:cNvSpPr>
          <p:nvPr>
            <p:ph type="title"/>
          </p:nvPr>
        </p:nvSpPr>
        <p:spPr/>
        <p:txBody>
          <a:bodyPr/>
          <a:lstStyle/>
          <a:p>
            <a:r>
              <a:rPr lang="zh-CN" altLang="en-US"/>
              <a:t>输出流</a:t>
            </a:r>
          </a:p>
        </p:txBody>
      </p:sp>
      <p:sp>
        <p:nvSpPr>
          <p:cNvPr id="77827" name="Rectangle 3"/>
          <p:cNvSpPr>
            <a:spLocks noGrp="1" noChangeArrowheads="1"/>
          </p:cNvSpPr>
          <p:nvPr>
            <p:ph type="body" idx="1"/>
          </p:nvPr>
        </p:nvSpPr>
        <p:spPr/>
        <p:txBody>
          <a:bodyPr/>
          <a:lstStyle/>
          <a:p>
            <a:r>
              <a:rPr lang="zh-CN" altLang="en-US"/>
              <a:t>最重要的三个输出流是</a:t>
            </a:r>
          </a:p>
          <a:p>
            <a:pPr lvl="1"/>
            <a:r>
              <a:rPr lang="en-US" altLang="zh-CN"/>
              <a:t>ostream</a:t>
            </a:r>
          </a:p>
          <a:p>
            <a:pPr lvl="1"/>
            <a:r>
              <a:rPr lang="en-US" altLang="zh-CN"/>
              <a:t>ofstream</a:t>
            </a:r>
          </a:p>
          <a:p>
            <a:pPr lvl="1"/>
            <a:r>
              <a:rPr lang="en-US" altLang="zh-CN"/>
              <a:t>ostringstream</a:t>
            </a:r>
          </a:p>
        </p:txBody>
      </p:sp>
    </p:spTree>
    <p:extLst>
      <p:ext uri="{BB962C8B-B14F-4D97-AF65-F5344CB8AC3E}">
        <p14:creationId xmlns:p14="http://schemas.microsoft.com/office/powerpoint/2010/main" val="10151291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0D4BD37E-ACF7-49D4-95A4-FC5C4CB6A45A}" type="slidenum">
              <a:rPr lang="en-US" altLang="zh-CN"/>
              <a:pPr/>
              <a:t>5</a:t>
            </a:fld>
            <a:endParaRPr lang="en-US" altLang="zh-CN"/>
          </a:p>
        </p:txBody>
      </p:sp>
      <p:sp>
        <p:nvSpPr>
          <p:cNvPr id="86018" name="Rectangle 2"/>
          <p:cNvSpPr>
            <a:spLocks noGrp="1" noChangeArrowheads="1"/>
          </p:cNvSpPr>
          <p:nvPr>
            <p:ph type="title"/>
          </p:nvPr>
        </p:nvSpPr>
        <p:spPr/>
        <p:txBody>
          <a:bodyPr/>
          <a:lstStyle/>
          <a:p>
            <a:r>
              <a:rPr lang="zh-CN" altLang="en-US"/>
              <a:t>输出流对象</a:t>
            </a:r>
          </a:p>
        </p:txBody>
      </p:sp>
      <p:sp>
        <p:nvSpPr>
          <p:cNvPr id="86019" name="Rectangle 3"/>
          <p:cNvSpPr>
            <a:spLocks noGrp="1" noChangeArrowheads="1"/>
          </p:cNvSpPr>
          <p:nvPr>
            <p:ph type="body" idx="1"/>
          </p:nvPr>
        </p:nvSpPr>
        <p:spPr/>
        <p:txBody>
          <a:bodyPr/>
          <a:lstStyle/>
          <a:p>
            <a:r>
              <a:rPr lang="zh-CN" altLang="en-US"/>
              <a:t>预先定义的输出流对象</a:t>
            </a:r>
            <a:r>
              <a:rPr lang="en-US" altLang="zh-CN"/>
              <a:t>:</a:t>
            </a:r>
          </a:p>
          <a:p>
            <a:pPr lvl="1"/>
            <a:r>
              <a:rPr lang="en-US" altLang="zh-CN"/>
              <a:t>cout </a:t>
            </a:r>
            <a:r>
              <a:rPr lang="zh-CN" altLang="en-US"/>
              <a:t>标准输出</a:t>
            </a:r>
          </a:p>
          <a:p>
            <a:pPr lvl="1"/>
            <a:r>
              <a:rPr lang="en-US" altLang="zh-CN"/>
              <a:t>cerr </a:t>
            </a:r>
            <a:r>
              <a:rPr lang="zh-CN" altLang="en-US"/>
              <a:t>标准错误输出，没有缓冲，发送给它的内容立即被输出。</a:t>
            </a:r>
          </a:p>
          <a:p>
            <a:pPr lvl="1"/>
            <a:r>
              <a:rPr lang="en-US" altLang="zh-CN"/>
              <a:t>clog </a:t>
            </a:r>
            <a:r>
              <a:rPr lang="zh-CN" altLang="en-US"/>
              <a:t>类似于</a:t>
            </a:r>
            <a:r>
              <a:rPr lang="en-US" altLang="zh-CN"/>
              <a:t>cerr</a:t>
            </a:r>
            <a:r>
              <a:rPr lang="zh-CN" altLang="en-US"/>
              <a:t>，但是有缓冲，缓冲区满时被输出。</a:t>
            </a:r>
          </a:p>
          <a:p>
            <a:endParaRPr lang="en-US" altLang="zh-CN"/>
          </a:p>
        </p:txBody>
      </p:sp>
      <p:sp>
        <p:nvSpPr>
          <p:cNvPr id="86020" name="Text Box 4"/>
          <p:cNvSpPr txBox="1">
            <a:spLocks noChangeArrowheads="1"/>
          </p:cNvSpPr>
          <p:nvPr/>
        </p:nvSpPr>
        <p:spPr bwMode="auto">
          <a:xfrm>
            <a:off x="273050" y="1676400"/>
            <a:ext cx="79375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sz="4000">
                <a:solidFill>
                  <a:srgbClr val="00FFFF"/>
                </a:solidFill>
                <a:latin typeface="隶书" pitchFamily="49" charset="-122"/>
              </a:rPr>
              <a:t>输出流</a:t>
            </a:r>
          </a:p>
        </p:txBody>
      </p:sp>
    </p:spTree>
    <p:extLst>
      <p:ext uri="{BB962C8B-B14F-4D97-AF65-F5344CB8AC3E}">
        <p14:creationId xmlns:p14="http://schemas.microsoft.com/office/powerpoint/2010/main" val="29264219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05228AD9-6ADF-4B02-9915-EAF947D868B5}" type="slidenum">
              <a:rPr lang="en-US" altLang="zh-CN"/>
              <a:pPr/>
              <a:t>6</a:t>
            </a:fld>
            <a:endParaRPr lang="en-US" altLang="zh-CN"/>
          </a:p>
        </p:txBody>
      </p:sp>
      <p:sp>
        <p:nvSpPr>
          <p:cNvPr id="78850" name="Rectangle 2"/>
          <p:cNvSpPr>
            <a:spLocks noGrp="1" noChangeArrowheads="1"/>
          </p:cNvSpPr>
          <p:nvPr>
            <p:ph type="title"/>
          </p:nvPr>
        </p:nvSpPr>
        <p:spPr/>
        <p:txBody>
          <a:bodyPr/>
          <a:lstStyle/>
          <a:p>
            <a:r>
              <a:rPr lang="zh-CN" altLang="en-US"/>
              <a:t>输出流对象</a:t>
            </a:r>
          </a:p>
        </p:txBody>
      </p:sp>
      <p:sp>
        <p:nvSpPr>
          <p:cNvPr id="78851" name="Rectangle 3"/>
          <p:cNvSpPr>
            <a:spLocks noGrp="1" noChangeArrowheads="1"/>
          </p:cNvSpPr>
          <p:nvPr>
            <p:ph type="body" idx="1"/>
          </p:nvPr>
        </p:nvSpPr>
        <p:spPr>
          <a:xfrm>
            <a:off x="914400" y="1676400"/>
            <a:ext cx="7620000" cy="4921250"/>
          </a:xfrm>
        </p:spPr>
        <p:txBody>
          <a:bodyPr/>
          <a:lstStyle/>
          <a:p>
            <a:pPr>
              <a:lnSpc>
                <a:spcPct val="90000"/>
              </a:lnSpc>
            </a:pPr>
            <a:r>
              <a:rPr lang="en-US" altLang="zh-CN" sz="2400">
                <a:latin typeface="宋体" pitchFamily="2" charset="-122"/>
              </a:rPr>
              <a:t>ofstream</a:t>
            </a:r>
            <a:r>
              <a:rPr lang="zh-CN" altLang="en-US" sz="2400">
                <a:latin typeface="宋体" pitchFamily="2" charset="-122"/>
              </a:rPr>
              <a:t>类支持磁盘文件输出</a:t>
            </a:r>
          </a:p>
          <a:p>
            <a:pPr>
              <a:lnSpc>
                <a:spcPct val="90000"/>
              </a:lnSpc>
            </a:pPr>
            <a:r>
              <a:rPr lang="zh-CN" altLang="en-US" sz="2400">
                <a:latin typeface="宋体" pitchFamily="2" charset="-122"/>
              </a:rPr>
              <a:t>如果在构造函数中指定一个文件名，当构造这个文件时该文件是自动打开的</a:t>
            </a:r>
          </a:p>
          <a:p>
            <a:pPr lvl="1">
              <a:lnSpc>
                <a:spcPct val="90000"/>
              </a:lnSpc>
            </a:pPr>
            <a:r>
              <a:rPr lang="en-US" altLang="zh-CN" sz="2400" b="1">
                <a:latin typeface="宋体" pitchFamily="2" charset="-122"/>
              </a:rPr>
              <a:t>ofstream myFile("filename",iosmode);</a:t>
            </a:r>
          </a:p>
          <a:p>
            <a:pPr>
              <a:lnSpc>
                <a:spcPct val="90000"/>
              </a:lnSpc>
            </a:pPr>
            <a:r>
              <a:rPr lang="zh-CN" altLang="en-US" sz="2400">
                <a:latin typeface="宋体" pitchFamily="2" charset="-122"/>
              </a:rPr>
              <a:t>可以在调用默认构造函数之后使用</a:t>
            </a:r>
            <a:r>
              <a:rPr lang="en-US" altLang="zh-CN" sz="2400">
                <a:latin typeface="宋体" pitchFamily="2" charset="-122"/>
              </a:rPr>
              <a:t>open</a:t>
            </a:r>
            <a:r>
              <a:rPr lang="zh-CN" altLang="en-US" sz="2400">
                <a:latin typeface="宋体" pitchFamily="2" charset="-122"/>
              </a:rPr>
              <a:t>成员函数打开文件</a:t>
            </a:r>
          </a:p>
          <a:p>
            <a:pPr lvl="1">
              <a:lnSpc>
                <a:spcPct val="90000"/>
              </a:lnSpc>
              <a:buFontTx/>
              <a:buNone/>
            </a:pPr>
            <a:r>
              <a:rPr lang="en-US" altLang="zh-CN" sz="2400" b="1">
                <a:latin typeface="宋体" pitchFamily="2" charset="-122"/>
              </a:rPr>
              <a:t>ofstream myFile; //</a:t>
            </a:r>
            <a:r>
              <a:rPr lang="zh-CN" altLang="en-US" sz="2400" b="1">
                <a:latin typeface="宋体" pitchFamily="2" charset="-122"/>
              </a:rPr>
              <a:t>声明一个静态输出文件流对象</a:t>
            </a:r>
          </a:p>
          <a:p>
            <a:pPr lvl="1">
              <a:lnSpc>
                <a:spcPct val="90000"/>
              </a:lnSpc>
              <a:buFontTx/>
              <a:buNone/>
            </a:pPr>
            <a:r>
              <a:rPr lang="en-US" altLang="zh-CN" sz="2400" b="1">
                <a:latin typeface="宋体" pitchFamily="2" charset="-122"/>
              </a:rPr>
              <a:t>myFile.open("filename",iosmode);    </a:t>
            </a:r>
            <a:br>
              <a:rPr lang="en-US" altLang="zh-CN" sz="2400" b="1">
                <a:latin typeface="宋体" pitchFamily="2" charset="-122"/>
              </a:rPr>
            </a:br>
            <a:r>
              <a:rPr lang="en-US" altLang="zh-CN" sz="2400" b="1">
                <a:latin typeface="宋体" pitchFamily="2" charset="-122"/>
              </a:rPr>
              <a:t> //</a:t>
            </a:r>
            <a:r>
              <a:rPr lang="zh-CN" altLang="en-US" sz="2400" b="1">
                <a:latin typeface="宋体" pitchFamily="2" charset="-122"/>
              </a:rPr>
              <a:t>打开文件，使流对象与文件建立联系</a:t>
            </a:r>
          </a:p>
          <a:p>
            <a:pPr lvl="1">
              <a:lnSpc>
                <a:spcPct val="90000"/>
              </a:lnSpc>
              <a:buFontTx/>
              <a:buNone/>
            </a:pPr>
            <a:r>
              <a:rPr lang="en-US" altLang="zh-CN" sz="2400" b="1">
                <a:latin typeface="宋体" pitchFamily="2" charset="-122"/>
              </a:rPr>
              <a:t>ofstream* pmyFile = new ofstream;     </a:t>
            </a:r>
            <a:br>
              <a:rPr lang="en-US" altLang="zh-CN" sz="2400" b="1">
                <a:latin typeface="宋体" pitchFamily="2" charset="-122"/>
              </a:rPr>
            </a:br>
            <a:r>
              <a:rPr lang="en-US" altLang="zh-CN" sz="2400" b="1">
                <a:latin typeface="宋体" pitchFamily="2" charset="-122"/>
              </a:rPr>
              <a:t>//</a:t>
            </a:r>
            <a:r>
              <a:rPr lang="zh-CN" altLang="en-US" sz="2400" b="1">
                <a:latin typeface="宋体" pitchFamily="2" charset="-122"/>
              </a:rPr>
              <a:t>建立一个动态的输出文件流对象</a:t>
            </a:r>
          </a:p>
          <a:p>
            <a:pPr lvl="1" algn="just">
              <a:lnSpc>
                <a:spcPct val="90000"/>
              </a:lnSpc>
              <a:buFontTx/>
              <a:buNone/>
            </a:pPr>
            <a:r>
              <a:rPr lang="en-US" altLang="zh-CN" sz="2400" b="1">
                <a:latin typeface="宋体" pitchFamily="2" charset="-122"/>
              </a:rPr>
              <a:t>pmyFile-&gt;open("filename",iosmode);    </a:t>
            </a:r>
            <a:br>
              <a:rPr lang="en-US" altLang="zh-CN" sz="2400" b="1">
                <a:latin typeface="宋体" pitchFamily="2" charset="-122"/>
              </a:rPr>
            </a:br>
            <a:r>
              <a:rPr lang="en-US" altLang="zh-CN" sz="2400" b="1">
                <a:latin typeface="宋体" pitchFamily="2" charset="-122"/>
              </a:rPr>
              <a:t> //</a:t>
            </a:r>
            <a:r>
              <a:rPr lang="zh-CN" altLang="en-US" sz="2400" b="1">
                <a:latin typeface="宋体" pitchFamily="2" charset="-122"/>
              </a:rPr>
              <a:t>打开文件，使流对象与文件建立联系</a:t>
            </a:r>
          </a:p>
        </p:txBody>
      </p:sp>
      <p:sp>
        <p:nvSpPr>
          <p:cNvPr id="78852" name="Text Box 4"/>
          <p:cNvSpPr txBox="1">
            <a:spLocks noChangeArrowheads="1"/>
          </p:cNvSpPr>
          <p:nvPr/>
        </p:nvSpPr>
        <p:spPr bwMode="auto">
          <a:xfrm>
            <a:off x="273050" y="1676400"/>
            <a:ext cx="79375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sz="4000">
                <a:solidFill>
                  <a:srgbClr val="00FFFF"/>
                </a:solidFill>
                <a:latin typeface="隶书" pitchFamily="49" charset="-122"/>
              </a:rPr>
              <a:t>输出流</a:t>
            </a:r>
          </a:p>
        </p:txBody>
      </p:sp>
    </p:spTree>
    <p:extLst>
      <p:ext uri="{BB962C8B-B14F-4D97-AF65-F5344CB8AC3E}">
        <p14:creationId xmlns:p14="http://schemas.microsoft.com/office/powerpoint/2010/main" val="38818819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D79998DD-E081-4724-A772-38B93662B42D}" type="slidenum">
              <a:rPr lang="en-US" altLang="zh-CN"/>
              <a:pPr/>
              <a:t>7</a:t>
            </a:fld>
            <a:endParaRPr lang="en-US" altLang="zh-CN"/>
          </a:p>
        </p:txBody>
      </p:sp>
      <p:sp>
        <p:nvSpPr>
          <p:cNvPr id="107522" name="Rectangle 2"/>
          <p:cNvSpPr>
            <a:spLocks noGrp="1" noChangeArrowheads="1"/>
          </p:cNvSpPr>
          <p:nvPr>
            <p:ph type="title"/>
          </p:nvPr>
        </p:nvSpPr>
        <p:spPr/>
        <p:txBody>
          <a:bodyPr/>
          <a:lstStyle/>
          <a:p>
            <a:r>
              <a:rPr lang="zh-CN" altLang="en-US"/>
              <a:t>插入运算符（</a:t>
            </a:r>
            <a:r>
              <a:rPr lang="en-US" altLang="zh-CN"/>
              <a:t>&lt;&lt;</a:t>
            </a:r>
            <a:r>
              <a:rPr lang="zh-CN" altLang="en-US"/>
              <a:t>）</a:t>
            </a:r>
          </a:p>
        </p:txBody>
      </p:sp>
      <p:sp>
        <p:nvSpPr>
          <p:cNvPr id="107523" name="Rectangle 3"/>
          <p:cNvSpPr>
            <a:spLocks noGrp="1" noChangeArrowheads="1"/>
          </p:cNvSpPr>
          <p:nvPr>
            <p:ph type="body" idx="1"/>
          </p:nvPr>
        </p:nvSpPr>
        <p:spPr/>
        <p:txBody>
          <a:bodyPr/>
          <a:lstStyle/>
          <a:p>
            <a:r>
              <a:rPr lang="zh-CN" altLang="en-US"/>
              <a:t>插入</a:t>
            </a:r>
            <a:r>
              <a:rPr lang="en-US" altLang="zh-CN"/>
              <a:t>(&lt;&lt;)</a:t>
            </a:r>
            <a:r>
              <a:rPr lang="zh-CN" altLang="en-US"/>
              <a:t>运算符是所有</a:t>
            </a:r>
            <a:r>
              <a:rPr lang="zh-CN" altLang="en-US">
                <a:solidFill>
                  <a:srgbClr val="FFFF66"/>
                </a:solidFill>
              </a:rPr>
              <a:t>标准</a:t>
            </a:r>
            <a:r>
              <a:rPr lang="en-US" altLang="zh-CN"/>
              <a:t>C++</a:t>
            </a:r>
            <a:r>
              <a:rPr lang="zh-CN" altLang="en-US"/>
              <a:t>数据类型预先设计的。</a:t>
            </a:r>
          </a:p>
          <a:p>
            <a:r>
              <a:rPr lang="zh-CN" altLang="en-US"/>
              <a:t>用于传送字节到一个输出流对象。</a:t>
            </a:r>
          </a:p>
        </p:txBody>
      </p:sp>
      <p:sp>
        <p:nvSpPr>
          <p:cNvPr id="107524" name="Text Box 4"/>
          <p:cNvSpPr txBox="1">
            <a:spLocks noChangeArrowheads="1"/>
          </p:cNvSpPr>
          <p:nvPr/>
        </p:nvSpPr>
        <p:spPr bwMode="auto">
          <a:xfrm>
            <a:off x="273050" y="1676400"/>
            <a:ext cx="79375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sz="4000">
                <a:solidFill>
                  <a:srgbClr val="00FFFF"/>
                </a:solidFill>
                <a:latin typeface="隶书" pitchFamily="49" charset="-122"/>
              </a:rPr>
              <a:t>输出流</a:t>
            </a:r>
          </a:p>
        </p:txBody>
      </p:sp>
    </p:spTree>
    <p:extLst>
      <p:ext uri="{BB962C8B-B14F-4D97-AF65-F5344CB8AC3E}">
        <p14:creationId xmlns:p14="http://schemas.microsoft.com/office/powerpoint/2010/main" val="7830123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p>
            <a:fld id="{D1354A27-D0B0-4841-B150-81604655BE54}" type="slidenum">
              <a:rPr lang="en-US" altLang="zh-CN"/>
              <a:pPr/>
              <a:t>8</a:t>
            </a:fld>
            <a:endParaRPr lang="en-US" altLang="zh-CN"/>
          </a:p>
        </p:txBody>
      </p:sp>
      <p:sp>
        <p:nvSpPr>
          <p:cNvPr id="87042" name="Rectangle 2"/>
          <p:cNvSpPr>
            <a:spLocks noGrp="1" noChangeArrowheads="1"/>
          </p:cNvSpPr>
          <p:nvPr>
            <p:ph type="title"/>
          </p:nvPr>
        </p:nvSpPr>
        <p:spPr>
          <a:xfrm>
            <a:off x="1295400" y="228600"/>
            <a:ext cx="7848600" cy="1143000"/>
          </a:xfrm>
        </p:spPr>
        <p:txBody>
          <a:bodyPr/>
          <a:lstStyle/>
          <a:p>
            <a:r>
              <a:rPr lang="zh-CN" altLang="en-US"/>
              <a:t>控制输出格式</a:t>
            </a:r>
          </a:p>
        </p:txBody>
      </p:sp>
      <p:sp>
        <p:nvSpPr>
          <p:cNvPr id="87043" name="Rectangle 3"/>
          <p:cNvSpPr>
            <a:spLocks noGrp="1" noChangeArrowheads="1"/>
          </p:cNvSpPr>
          <p:nvPr>
            <p:ph type="body" idx="1"/>
          </p:nvPr>
        </p:nvSpPr>
        <p:spPr>
          <a:xfrm>
            <a:off x="1042988" y="1647825"/>
            <a:ext cx="7921625" cy="4876800"/>
          </a:xfrm>
        </p:spPr>
        <p:txBody>
          <a:bodyPr>
            <a:normAutofit lnSpcReduction="10000"/>
          </a:bodyPr>
          <a:lstStyle/>
          <a:p>
            <a:pPr>
              <a:lnSpc>
                <a:spcPct val="90000"/>
              </a:lnSpc>
              <a:spcBef>
                <a:spcPct val="10000"/>
              </a:spcBef>
            </a:pPr>
            <a:r>
              <a:rPr lang="zh-CN" altLang="en-US" sz="2800">
                <a:latin typeface="宋体" pitchFamily="2" charset="-122"/>
              </a:rPr>
              <a:t>控制输出宽度</a:t>
            </a:r>
          </a:p>
          <a:p>
            <a:pPr lvl="1">
              <a:lnSpc>
                <a:spcPct val="90000"/>
              </a:lnSpc>
              <a:spcBef>
                <a:spcPct val="10000"/>
              </a:spcBef>
            </a:pPr>
            <a:r>
              <a:rPr lang="zh-CN" altLang="en-US" sz="2400">
                <a:latin typeface="宋体" pitchFamily="2" charset="-122"/>
              </a:rPr>
              <a:t>为了调整输出，可以通过在流中放入</a:t>
            </a:r>
            <a:r>
              <a:rPr lang="en-US" altLang="zh-CN" sz="2400">
                <a:latin typeface="宋体" pitchFamily="2" charset="-122"/>
              </a:rPr>
              <a:t>setw</a:t>
            </a:r>
            <a:r>
              <a:rPr lang="zh-CN" altLang="en-US" sz="2400">
                <a:latin typeface="宋体" pitchFamily="2" charset="-122"/>
              </a:rPr>
              <a:t>操纵符或调用</a:t>
            </a:r>
            <a:r>
              <a:rPr lang="en-US" altLang="zh-CN" sz="2400">
                <a:latin typeface="宋体" pitchFamily="2" charset="-122"/>
              </a:rPr>
              <a:t>width</a:t>
            </a:r>
            <a:r>
              <a:rPr lang="zh-CN" altLang="en-US" sz="2400">
                <a:latin typeface="宋体" pitchFamily="2" charset="-122"/>
              </a:rPr>
              <a:t>成员函数为每个项指定输出宽度。</a:t>
            </a:r>
          </a:p>
          <a:p>
            <a:pPr>
              <a:lnSpc>
                <a:spcPct val="90000"/>
              </a:lnSpc>
              <a:spcBef>
                <a:spcPct val="10000"/>
              </a:spcBef>
            </a:pPr>
            <a:r>
              <a:rPr lang="zh-CN" altLang="en-US" sz="2800">
                <a:latin typeface="宋体" pitchFamily="2" charset="-122"/>
              </a:rPr>
              <a:t>例</a:t>
            </a:r>
            <a:r>
              <a:rPr lang="en-US" altLang="zh-CN" sz="2800">
                <a:latin typeface="宋体" pitchFamily="2" charset="-122"/>
              </a:rPr>
              <a:t>11-1 </a:t>
            </a:r>
            <a:r>
              <a:rPr lang="zh-CN" altLang="en-US" sz="2800">
                <a:latin typeface="宋体" pitchFamily="2" charset="-122"/>
              </a:rPr>
              <a:t>使用</a:t>
            </a:r>
            <a:r>
              <a:rPr lang="en-US" altLang="zh-CN" sz="2800">
                <a:latin typeface="宋体" pitchFamily="2" charset="-122"/>
              </a:rPr>
              <a:t>width</a:t>
            </a:r>
            <a:r>
              <a:rPr lang="zh-CN" altLang="en-US" sz="2800">
                <a:latin typeface="宋体" pitchFamily="2" charset="-122"/>
              </a:rPr>
              <a:t>控制输出宽度</a:t>
            </a:r>
          </a:p>
          <a:p>
            <a:pPr lvl="1">
              <a:lnSpc>
                <a:spcPct val="90000"/>
              </a:lnSpc>
              <a:spcBef>
                <a:spcPct val="10000"/>
              </a:spcBef>
              <a:buFontTx/>
              <a:buNone/>
            </a:pPr>
            <a:r>
              <a:rPr lang="en-US" altLang="zh-CN" sz="2400">
                <a:latin typeface="宋体" pitchFamily="2" charset="-122"/>
              </a:rPr>
              <a:t>#include &lt;iostream&gt;   </a:t>
            </a:r>
          </a:p>
          <a:p>
            <a:pPr lvl="1">
              <a:lnSpc>
                <a:spcPct val="90000"/>
              </a:lnSpc>
              <a:spcBef>
                <a:spcPct val="10000"/>
              </a:spcBef>
              <a:buFontTx/>
              <a:buNone/>
            </a:pPr>
            <a:r>
              <a:rPr lang="en-US" altLang="zh-CN" sz="2400">
                <a:latin typeface="宋体" pitchFamily="2" charset="-122"/>
              </a:rPr>
              <a:t>using namesoace std;</a:t>
            </a:r>
          </a:p>
          <a:p>
            <a:pPr lvl="1">
              <a:lnSpc>
                <a:spcPct val="90000"/>
              </a:lnSpc>
              <a:spcBef>
                <a:spcPct val="10000"/>
              </a:spcBef>
              <a:buFontTx/>
              <a:buNone/>
            </a:pPr>
            <a:r>
              <a:rPr lang="en-US" altLang="zh-CN" sz="2400">
                <a:latin typeface="宋体" pitchFamily="2" charset="-122"/>
              </a:rPr>
              <a:t>int main()   </a:t>
            </a:r>
          </a:p>
          <a:p>
            <a:pPr lvl="1">
              <a:lnSpc>
                <a:spcPct val="90000"/>
              </a:lnSpc>
              <a:spcBef>
                <a:spcPct val="10000"/>
              </a:spcBef>
              <a:buFontTx/>
              <a:buNone/>
            </a:pPr>
            <a:r>
              <a:rPr lang="en-US" altLang="zh-CN" sz="2400">
                <a:latin typeface="宋体" pitchFamily="2" charset="-122"/>
              </a:rPr>
              <a:t>{ double values[] = {1.23,35.36,653.7,4358.24};</a:t>
            </a:r>
          </a:p>
          <a:p>
            <a:pPr lvl="1">
              <a:lnSpc>
                <a:spcPct val="90000"/>
              </a:lnSpc>
              <a:spcBef>
                <a:spcPct val="10000"/>
              </a:spcBef>
              <a:buFontTx/>
              <a:buNone/>
            </a:pPr>
            <a:r>
              <a:rPr lang="en-US" altLang="zh-CN" sz="2400">
                <a:latin typeface="宋体" pitchFamily="2" charset="-122"/>
              </a:rPr>
              <a:t>  for(int i=0;i&lt;4;i++)</a:t>
            </a:r>
          </a:p>
          <a:p>
            <a:pPr lvl="1">
              <a:lnSpc>
                <a:spcPct val="90000"/>
              </a:lnSpc>
              <a:spcBef>
                <a:spcPct val="10000"/>
              </a:spcBef>
              <a:buFontTx/>
              <a:buNone/>
            </a:pPr>
            <a:r>
              <a:rPr lang="en-US" altLang="zh-CN" sz="2400">
                <a:latin typeface="宋体" pitchFamily="2" charset="-122"/>
              </a:rPr>
              <a:t>  { cout.width(10);</a:t>
            </a:r>
          </a:p>
          <a:p>
            <a:pPr lvl="1">
              <a:lnSpc>
                <a:spcPct val="90000"/>
              </a:lnSpc>
              <a:spcBef>
                <a:spcPct val="10000"/>
              </a:spcBef>
              <a:buFontTx/>
              <a:buNone/>
            </a:pPr>
            <a:r>
              <a:rPr lang="en-US" altLang="zh-CN" sz="2400">
                <a:latin typeface="宋体" pitchFamily="2" charset="-122"/>
              </a:rPr>
              <a:t>    cout &lt;&lt; values[i] &lt;&lt;'\n';</a:t>
            </a:r>
          </a:p>
          <a:p>
            <a:pPr lvl="1">
              <a:lnSpc>
                <a:spcPct val="90000"/>
              </a:lnSpc>
              <a:spcBef>
                <a:spcPct val="10000"/>
              </a:spcBef>
              <a:buFontTx/>
              <a:buNone/>
            </a:pPr>
            <a:r>
              <a:rPr lang="en-US" altLang="zh-CN" sz="2400">
                <a:latin typeface="宋体" pitchFamily="2" charset="-122"/>
              </a:rPr>
              <a:t>  }</a:t>
            </a:r>
          </a:p>
          <a:p>
            <a:pPr lvl="1">
              <a:lnSpc>
                <a:spcPct val="90000"/>
              </a:lnSpc>
              <a:spcBef>
                <a:spcPct val="10000"/>
              </a:spcBef>
              <a:buFontTx/>
              <a:buNone/>
            </a:pPr>
            <a:r>
              <a:rPr lang="en-US" altLang="zh-CN" sz="2400">
                <a:latin typeface="宋体" pitchFamily="2" charset="-122"/>
              </a:rPr>
              <a:t>}</a:t>
            </a:r>
          </a:p>
        </p:txBody>
      </p:sp>
      <p:sp>
        <p:nvSpPr>
          <p:cNvPr id="87044" name="Text Box 4"/>
          <p:cNvSpPr txBox="1">
            <a:spLocks noChangeArrowheads="1"/>
          </p:cNvSpPr>
          <p:nvPr/>
        </p:nvSpPr>
        <p:spPr bwMode="auto">
          <a:xfrm>
            <a:off x="273050" y="1676400"/>
            <a:ext cx="79375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sz="4000">
                <a:solidFill>
                  <a:srgbClr val="00FFFF"/>
                </a:solidFill>
                <a:latin typeface="隶书" pitchFamily="49" charset="-122"/>
              </a:rPr>
              <a:t>输出流</a:t>
            </a:r>
          </a:p>
        </p:txBody>
      </p:sp>
      <p:pic>
        <p:nvPicPr>
          <p:cNvPr id="87045" name="C++11_10.wav">
            <a:hlinkClick r:id="" action="ppaction://media"/>
          </p:cNvPr>
          <p:cNvPicPr>
            <a:picLocks noRot="1" noChangeAspect="1" noChangeArrowheads="1"/>
          </p:cNvPicPr>
          <p:nvPr>
            <a:audioFile r:link="rId1"/>
          </p:nvPr>
        </p:nvPicPr>
        <p:blipFill>
          <a:blip r:embed="rId4">
            <a:extLst>
              <a:ext uri="{28A0092B-C50C-407E-A947-70E740481C1C}">
                <a14:useLocalDpi xmlns:a14="http://schemas.microsoft.com/office/drawing/2010/main" val="0"/>
              </a:ext>
            </a:extLst>
          </a:blip>
          <a:srcRect/>
          <a:stretch>
            <a:fillRect/>
          </a:stretch>
        </p:blipFill>
        <p:spPr bwMode="auto">
          <a:xfrm>
            <a:off x="8388350" y="6092825"/>
            <a:ext cx="304800" cy="304800"/>
          </a:xfrm>
          <a:prstGeom prst="rect">
            <a:avLst/>
          </a:prstGeom>
          <a:noFill/>
          <a:extLst>
            <a:ext uri="{909E8E84-426E-40DD-AFC4-6F175D3DCCD1}">
              <a14:hiddenFill xmlns:a14="http://schemas.microsoft.com/office/drawing/2010/main">
                <a:solidFill>
                  <a:srgbClr val="FFFFFF"/>
                </a:solidFill>
              </a14:hiddenFill>
            </a:ext>
          </a:extLst>
        </p:spPr>
      </p:pic>
      <p:sp>
        <p:nvSpPr>
          <p:cNvPr id="87046" name="Text Box 6"/>
          <p:cNvSpPr txBox="1">
            <a:spLocks noChangeArrowheads="1"/>
          </p:cNvSpPr>
          <p:nvPr/>
        </p:nvSpPr>
        <p:spPr bwMode="auto">
          <a:xfrm>
            <a:off x="6838950" y="4724400"/>
            <a:ext cx="1981200" cy="1870075"/>
          </a:xfrm>
          <a:prstGeom prst="rect">
            <a:avLst/>
          </a:prstGeom>
          <a:solidFill>
            <a:schemeClr val="bg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accent2"/>
              </a:buClr>
              <a:buSzPct val="80000"/>
              <a:buFont typeface="Wingdings" pitchFamily="2" charset="2"/>
              <a:buNone/>
            </a:pPr>
            <a:r>
              <a:rPr lang="zh-CN" altLang="en-US" sz="2000" b="1">
                <a:latin typeface="宋体" pitchFamily="2" charset="-122"/>
                <a:ea typeface="宋体" pitchFamily="2" charset="-122"/>
              </a:rPr>
              <a:t>输出结果</a:t>
            </a:r>
            <a:r>
              <a:rPr lang="en-US" altLang="zh-CN" sz="2000" b="1">
                <a:latin typeface="宋体" pitchFamily="2" charset="-122"/>
                <a:ea typeface="宋体" pitchFamily="2" charset="-122"/>
              </a:rPr>
              <a:t>:</a:t>
            </a:r>
          </a:p>
          <a:p>
            <a:pPr>
              <a:spcBef>
                <a:spcPct val="20000"/>
              </a:spcBef>
              <a:buClr>
                <a:schemeClr val="accent2"/>
              </a:buClr>
              <a:buSzPct val="80000"/>
              <a:buFont typeface="Wingdings" pitchFamily="2" charset="2"/>
              <a:buNone/>
            </a:pPr>
            <a:r>
              <a:rPr lang="en-US" altLang="zh-CN" sz="2000" b="1">
                <a:latin typeface="宋体" pitchFamily="2" charset="-122"/>
                <a:ea typeface="宋体" pitchFamily="2" charset="-122"/>
              </a:rPr>
              <a:t>      1.23</a:t>
            </a:r>
          </a:p>
          <a:p>
            <a:pPr>
              <a:spcBef>
                <a:spcPct val="20000"/>
              </a:spcBef>
              <a:buClr>
                <a:schemeClr val="accent2"/>
              </a:buClr>
              <a:buSzPct val="80000"/>
              <a:buFont typeface="Wingdings" pitchFamily="2" charset="2"/>
              <a:buNone/>
            </a:pPr>
            <a:r>
              <a:rPr lang="en-US" altLang="zh-CN" sz="2000" b="1">
                <a:latin typeface="宋体" pitchFamily="2" charset="-122"/>
                <a:ea typeface="宋体" pitchFamily="2" charset="-122"/>
              </a:rPr>
              <a:t>     35.36</a:t>
            </a:r>
          </a:p>
          <a:p>
            <a:pPr>
              <a:spcBef>
                <a:spcPct val="20000"/>
              </a:spcBef>
              <a:buClr>
                <a:schemeClr val="accent2"/>
              </a:buClr>
              <a:buSzPct val="80000"/>
              <a:buFont typeface="Wingdings" pitchFamily="2" charset="2"/>
              <a:buNone/>
            </a:pPr>
            <a:r>
              <a:rPr lang="en-US" altLang="zh-CN" sz="2000" b="1">
                <a:latin typeface="宋体" pitchFamily="2" charset="-122"/>
                <a:ea typeface="宋体" pitchFamily="2" charset="-122"/>
              </a:rPr>
              <a:t>     653.7</a:t>
            </a:r>
          </a:p>
          <a:p>
            <a:pPr>
              <a:spcBef>
                <a:spcPct val="20000"/>
              </a:spcBef>
              <a:buClr>
                <a:schemeClr val="accent2"/>
              </a:buClr>
              <a:buSzPct val="80000"/>
              <a:buFont typeface="Wingdings" pitchFamily="2" charset="2"/>
              <a:buNone/>
            </a:pPr>
            <a:r>
              <a:rPr lang="en-US" altLang="zh-CN" sz="2000" b="1">
                <a:latin typeface="宋体" pitchFamily="2" charset="-122"/>
                <a:ea typeface="宋体" pitchFamily="2" charset="-122"/>
              </a:rPr>
              <a:t>   4358.24</a:t>
            </a:r>
          </a:p>
        </p:txBody>
      </p:sp>
    </p:spTree>
    <p:extLst>
      <p:ext uri="{BB962C8B-B14F-4D97-AF65-F5344CB8AC3E}">
        <p14:creationId xmlns:p14="http://schemas.microsoft.com/office/powerpoint/2010/main" val="26492172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7533" fill="hold"/>
                                        <p:tgtEl>
                                          <p:spTgt spid="8704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87045"/>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968A4FFC-5304-4429-8F55-68A1E9488A96}" type="slidenum">
              <a:rPr lang="en-US" altLang="zh-CN"/>
              <a:pPr/>
              <a:t>9</a:t>
            </a:fld>
            <a:endParaRPr lang="en-US" altLang="zh-CN"/>
          </a:p>
        </p:txBody>
      </p:sp>
      <p:sp>
        <p:nvSpPr>
          <p:cNvPr id="90117" name="Rectangle 5"/>
          <p:cNvSpPr>
            <a:spLocks noGrp="1" noChangeArrowheads="1"/>
          </p:cNvSpPr>
          <p:nvPr>
            <p:ph type="title"/>
          </p:nvPr>
        </p:nvSpPr>
        <p:spPr/>
        <p:txBody>
          <a:bodyPr/>
          <a:lstStyle/>
          <a:p>
            <a:r>
              <a:rPr lang="zh-CN" altLang="en-US"/>
              <a:t>例：使用*填充</a:t>
            </a:r>
          </a:p>
        </p:txBody>
      </p:sp>
      <p:sp>
        <p:nvSpPr>
          <p:cNvPr id="90118" name="Rectangle 6"/>
          <p:cNvSpPr>
            <a:spLocks noGrp="1" noChangeArrowheads="1"/>
          </p:cNvSpPr>
          <p:nvPr>
            <p:ph type="body" idx="1"/>
          </p:nvPr>
        </p:nvSpPr>
        <p:spPr>
          <a:xfrm>
            <a:off x="1116013" y="1905000"/>
            <a:ext cx="7777162" cy="4114800"/>
          </a:xfrm>
        </p:spPr>
        <p:txBody>
          <a:bodyPr/>
          <a:lstStyle/>
          <a:p>
            <a:pPr>
              <a:lnSpc>
                <a:spcPct val="90000"/>
              </a:lnSpc>
              <a:buFont typeface="Wingdings" pitchFamily="2" charset="2"/>
              <a:buNone/>
            </a:pPr>
            <a:r>
              <a:rPr lang="en-US" altLang="zh-CN" sz="2400">
                <a:latin typeface="宋体" pitchFamily="2" charset="-122"/>
              </a:rPr>
              <a:t>#include &lt;iostream&gt;  </a:t>
            </a:r>
          </a:p>
          <a:p>
            <a:pPr>
              <a:lnSpc>
                <a:spcPct val="90000"/>
              </a:lnSpc>
              <a:buFont typeface="Wingdings" pitchFamily="2" charset="2"/>
              <a:buNone/>
            </a:pPr>
            <a:r>
              <a:rPr lang="en-US" altLang="zh-CN" sz="2400">
                <a:latin typeface="宋体" pitchFamily="2" charset="-122"/>
              </a:rPr>
              <a:t>using namespace std; </a:t>
            </a:r>
          </a:p>
          <a:p>
            <a:pPr>
              <a:lnSpc>
                <a:spcPct val="90000"/>
              </a:lnSpc>
              <a:buFont typeface="Wingdings" pitchFamily="2" charset="2"/>
              <a:buNone/>
            </a:pPr>
            <a:r>
              <a:rPr lang="en-US" altLang="zh-CN" sz="2400">
                <a:latin typeface="宋体" pitchFamily="2" charset="-122"/>
              </a:rPr>
              <a:t>int main()   </a:t>
            </a:r>
          </a:p>
          <a:p>
            <a:pPr>
              <a:lnSpc>
                <a:spcPct val="90000"/>
              </a:lnSpc>
              <a:buFont typeface="Wingdings" pitchFamily="2" charset="2"/>
              <a:buNone/>
            </a:pPr>
            <a:r>
              <a:rPr lang="en-US" altLang="zh-CN" sz="2400">
                <a:latin typeface="宋体" pitchFamily="2" charset="-122"/>
              </a:rPr>
              <a:t>{ double values[]={1.23,35.36,653.7,4358.24};</a:t>
            </a:r>
          </a:p>
          <a:p>
            <a:pPr>
              <a:lnSpc>
                <a:spcPct val="90000"/>
              </a:lnSpc>
              <a:buFont typeface="Wingdings" pitchFamily="2" charset="2"/>
              <a:buNone/>
            </a:pPr>
            <a:r>
              <a:rPr lang="en-US" altLang="zh-CN" sz="2400">
                <a:latin typeface="宋体" pitchFamily="2" charset="-122"/>
              </a:rPr>
              <a:t>  for(int i=0; i&lt;4; i++)</a:t>
            </a:r>
          </a:p>
          <a:p>
            <a:pPr>
              <a:lnSpc>
                <a:spcPct val="90000"/>
              </a:lnSpc>
              <a:buFont typeface="Wingdings" pitchFamily="2" charset="2"/>
              <a:buNone/>
            </a:pPr>
            <a:r>
              <a:rPr lang="en-US" altLang="zh-CN" sz="2400">
                <a:latin typeface="宋体" pitchFamily="2" charset="-122"/>
              </a:rPr>
              <a:t>  {  cout.width(10);</a:t>
            </a:r>
          </a:p>
          <a:p>
            <a:pPr>
              <a:lnSpc>
                <a:spcPct val="90000"/>
              </a:lnSpc>
              <a:buFont typeface="Wingdings" pitchFamily="2" charset="2"/>
              <a:buNone/>
            </a:pPr>
            <a:r>
              <a:rPr lang="en-US" altLang="zh-CN" sz="2400">
                <a:latin typeface="宋体" pitchFamily="2" charset="-122"/>
              </a:rPr>
              <a:t>     </a:t>
            </a:r>
            <a:r>
              <a:rPr lang="en-US" altLang="zh-CN" sz="2400">
                <a:solidFill>
                  <a:srgbClr val="FFFF66"/>
                </a:solidFill>
                <a:latin typeface="宋体" pitchFamily="2" charset="-122"/>
              </a:rPr>
              <a:t>cout.fill('*');</a:t>
            </a:r>
          </a:p>
          <a:p>
            <a:pPr>
              <a:lnSpc>
                <a:spcPct val="90000"/>
              </a:lnSpc>
              <a:buFont typeface="Wingdings" pitchFamily="2" charset="2"/>
              <a:buNone/>
            </a:pPr>
            <a:r>
              <a:rPr lang="en-US" altLang="zh-CN" sz="2400">
                <a:latin typeface="宋体" pitchFamily="2" charset="-122"/>
              </a:rPr>
              <a:t>     cout&lt;&lt;values[i]&lt;&lt;'\n';   </a:t>
            </a:r>
          </a:p>
          <a:p>
            <a:pPr>
              <a:lnSpc>
                <a:spcPct val="90000"/>
              </a:lnSpc>
              <a:buFont typeface="Wingdings" pitchFamily="2" charset="2"/>
              <a:buNone/>
            </a:pPr>
            <a:r>
              <a:rPr lang="en-US" altLang="zh-CN" sz="2400">
                <a:latin typeface="宋体" pitchFamily="2" charset="-122"/>
              </a:rPr>
              <a:t>  }</a:t>
            </a:r>
          </a:p>
          <a:p>
            <a:pPr>
              <a:lnSpc>
                <a:spcPct val="90000"/>
              </a:lnSpc>
              <a:buFont typeface="Wingdings" pitchFamily="2" charset="2"/>
              <a:buNone/>
            </a:pPr>
            <a:r>
              <a:rPr lang="en-US" altLang="zh-CN" sz="2400">
                <a:latin typeface="宋体" pitchFamily="2" charset="-122"/>
              </a:rPr>
              <a:t>}</a:t>
            </a:r>
          </a:p>
        </p:txBody>
      </p:sp>
      <p:sp>
        <p:nvSpPr>
          <p:cNvPr id="90119" name="Text Box 7"/>
          <p:cNvSpPr txBox="1">
            <a:spLocks noChangeArrowheads="1"/>
          </p:cNvSpPr>
          <p:nvPr/>
        </p:nvSpPr>
        <p:spPr bwMode="auto">
          <a:xfrm>
            <a:off x="273050" y="1676400"/>
            <a:ext cx="79375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sz="4000">
                <a:solidFill>
                  <a:srgbClr val="00FFFF"/>
                </a:solidFill>
                <a:latin typeface="隶书" pitchFamily="49" charset="-122"/>
              </a:rPr>
              <a:t>输出流</a:t>
            </a:r>
          </a:p>
        </p:txBody>
      </p:sp>
      <p:sp>
        <p:nvSpPr>
          <p:cNvPr id="90120" name="Text Box 8"/>
          <p:cNvSpPr txBox="1">
            <a:spLocks noChangeArrowheads="1"/>
          </p:cNvSpPr>
          <p:nvPr/>
        </p:nvSpPr>
        <p:spPr bwMode="auto">
          <a:xfrm>
            <a:off x="6019800" y="4006850"/>
            <a:ext cx="1676400" cy="1870075"/>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accent2"/>
              </a:buClr>
              <a:buSzPct val="80000"/>
              <a:buFont typeface="Wingdings" pitchFamily="2" charset="2"/>
              <a:buNone/>
            </a:pPr>
            <a:r>
              <a:rPr lang="zh-CN" altLang="en-US" sz="2000" b="1">
                <a:latin typeface="宋体" pitchFamily="2" charset="-122"/>
                <a:ea typeface="宋体" pitchFamily="2" charset="-122"/>
              </a:rPr>
              <a:t>输出结果：</a:t>
            </a:r>
          </a:p>
          <a:p>
            <a:pPr>
              <a:spcBef>
                <a:spcPct val="20000"/>
              </a:spcBef>
              <a:buClr>
                <a:schemeClr val="accent2"/>
              </a:buClr>
              <a:buSzPct val="80000"/>
              <a:buFont typeface="Wingdings" pitchFamily="2" charset="2"/>
              <a:buNone/>
            </a:pPr>
            <a:r>
              <a:rPr lang="zh-CN" altLang="en-US" sz="2000" b="1">
                <a:latin typeface="宋体" pitchFamily="2" charset="-122"/>
                <a:ea typeface="宋体" pitchFamily="2" charset="-122"/>
              </a:rPr>
              <a:t>******</a:t>
            </a:r>
            <a:r>
              <a:rPr lang="en-US" altLang="zh-CN" sz="2000" b="1">
                <a:latin typeface="宋体" pitchFamily="2" charset="-122"/>
                <a:ea typeface="宋体" pitchFamily="2" charset="-122"/>
              </a:rPr>
              <a:t>1.23</a:t>
            </a:r>
          </a:p>
          <a:p>
            <a:pPr>
              <a:spcBef>
                <a:spcPct val="20000"/>
              </a:spcBef>
              <a:buClr>
                <a:schemeClr val="accent2"/>
              </a:buClr>
              <a:buSzPct val="80000"/>
              <a:buFont typeface="Wingdings" pitchFamily="2" charset="2"/>
              <a:buNone/>
            </a:pPr>
            <a:r>
              <a:rPr lang="en-US" altLang="zh-CN" sz="2000" b="1">
                <a:latin typeface="宋体" pitchFamily="2" charset="-122"/>
                <a:ea typeface="宋体" pitchFamily="2" charset="-122"/>
              </a:rPr>
              <a:t>*****35.36</a:t>
            </a:r>
          </a:p>
          <a:p>
            <a:pPr>
              <a:spcBef>
                <a:spcPct val="20000"/>
              </a:spcBef>
              <a:buClr>
                <a:schemeClr val="accent2"/>
              </a:buClr>
              <a:buSzPct val="80000"/>
              <a:buFont typeface="Wingdings" pitchFamily="2" charset="2"/>
              <a:buNone/>
            </a:pPr>
            <a:r>
              <a:rPr lang="en-US" altLang="zh-CN" sz="2000" b="1">
                <a:latin typeface="宋体" pitchFamily="2" charset="-122"/>
                <a:ea typeface="宋体" pitchFamily="2" charset="-122"/>
              </a:rPr>
              <a:t>*****653.7</a:t>
            </a:r>
          </a:p>
          <a:p>
            <a:pPr>
              <a:spcBef>
                <a:spcPct val="20000"/>
              </a:spcBef>
              <a:buClr>
                <a:schemeClr val="accent2"/>
              </a:buClr>
              <a:buSzPct val="80000"/>
              <a:buFont typeface="Wingdings" pitchFamily="2" charset="2"/>
              <a:buNone/>
            </a:pPr>
            <a:r>
              <a:rPr lang="en-US" altLang="zh-CN" sz="2000" b="1">
                <a:latin typeface="宋体" pitchFamily="2" charset="-122"/>
                <a:ea typeface="宋体" pitchFamily="2" charset="-122"/>
              </a:rPr>
              <a:t>***4358.24</a:t>
            </a:r>
            <a:endParaRPr lang="en-US" altLang="zh-CN" sz="2000"/>
          </a:p>
        </p:txBody>
      </p:sp>
    </p:spTree>
    <p:extLst>
      <p:ext uri="{BB962C8B-B14F-4D97-AF65-F5344CB8AC3E}">
        <p14:creationId xmlns:p14="http://schemas.microsoft.com/office/powerpoint/2010/main" val="29992128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1934</Words>
  <Application>Microsoft Office PowerPoint</Application>
  <PresentationFormat>全屏显示(4:3)</PresentationFormat>
  <Paragraphs>323</Paragraphs>
  <Slides>25</Slides>
  <Notes>25</Notes>
  <HiddenSlides>0</HiddenSlides>
  <MMClips>4</MMClips>
  <ScaleCrop>false</ScaleCrop>
  <HeadingPairs>
    <vt:vector size="4" baseType="variant">
      <vt:variant>
        <vt:lpstr>主题</vt:lpstr>
      </vt:variant>
      <vt:variant>
        <vt:i4>1</vt:i4>
      </vt:variant>
      <vt:variant>
        <vt:lpstr>幻灯片标题</vt:lpstr>
      </vt:variant>
      <vt:variant>
        <vt:i4>25</vt:i4>
      </vt:variant>
    </vt:vector>
  </HeadingPairs>
  <TitlesOfParts>
    <vt:vector size="26" baseType="lpstr">
      <vt:lpstr>Office 主题</vt:lpstr>
      <vt:lpstr>第十一章 流类库与输入/输出</vt:lpstr>
      <vt:lpstr>本章主要内容</vt:lpstr>
      <vt:lpstr>I/O流的概念</vt:lpstr>
      <vt:lpstr>输出流</vt:lpstr>
      <vt:lpstr>输出流对象</vt:lpstr>
      <vt:lpstr>输出流对象</vt:lpstr>
      <vt:lpstr>插入运算符（&lt;&lt;）</vt:lpstr>
      <vt:lpstr>控制输出格式</vt:lpstr>
      <vt:lpstr>例：使用*填充</vt:lpstr>
      <vt:lpstr>例11-2使用setw指定宽度</vt:lpstr>
      <vt:lpstr>例11-3设置对齐方式</vt:lpstr>
      <vt:lpstr>例11-4控制输出精度</vt:lpstr>
      <vt:lpstr>进制</vt:lpstr>
      <vt:lpstr>输出文件流成员函数</vt:lpstr>
      <vt:lpstr>输出文件流成员函数</vt:lpstr>
      <vt:lpstr>例11-5向文件输出</vt:lpstr>
      <vt:lpstr>二进制输出文件</vt:lpstr>
      <vt:lpstr>输入流</vt:lpstr>
      <vt:lpstr>输入流对象</vt:lpstr>
      <vt:lpstr>提取运算符（&gt;&gt;）</vt:lpstr>
      <vt:lpstr>输入流成员函数</vt:lpstr>
      <vt:lpstr>输入流成员函数</vt:lpstr>
      <vt:lpstr>例11-9 设置位置指针</vt:lpstr>
      <vt:lpstr>例11-8 文件读二进制记录</vt:lpstr>
      <vt:lpstr>例11-10 读文件并显示其中空格的位置</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第十一章 流类库与输入/输出</dc:title>
  <dc:creator>HL H</dc:creator>
  <cp:lastModifiedBy>HL H</cp:lastModifiedBy>
  <cp:revision>2</cp:revision>
  <dcterms:created xsi:type="dcterms:W3CDTF">2017-09-05T07:13:45Z</dcterms:created>
  <dcterms:modified xsi:type="dcterms:W3CDTF">2017-09-05T07:27:47Z</dcterms:modified>
</cp:coreProperties>
</file>