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959" autoAdjust="0"/>
  </p:normalViewPr>
  <p:slideViewPr>
    <p:cSldViewPr>
      <p:cViewPr varScale="1">
        <p:scale>
          <a:sx n="76" d="100"/>
          <a:sy n="76" d="100"/>
        </p:scale>
        <p:origin x="-1785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BD0A2-6C96-42C7-ACEB-9B370F387CED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CE81-EA0D-4E26-BB3B-7053EF73C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6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29C18-8907-4236-AFAE-1A7C0ADA5A0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泛型程序设计是与面向对象的程序设计不同的方法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但两种程序设计方法并不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是水火不容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而是相得益彰。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++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支持面向对象的程序设计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也支持泛型程序设计。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巧妙地结合这两种方法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可以更有效地解决问题。在本章的教学中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要着重介绍泛型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程序设计和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的基本概念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为学生以后详细学习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打下良好的基础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但是不要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试图对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做完全介绍。原因有二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一是初学编程的学生可能缺乏相关的数据结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构知识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二是初学者缺乏大型程序设计经验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难以体会到模板库的重要性。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 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++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标准库中的一个子集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这个庞大的子集占据了整个库大约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分量。要很好地理解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不仅需要相关的数据结构知识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而且需要有一定的编程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经验。因此本章旨在使学生对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有基本了解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为进一步学习使用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打下基础。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学生只要能看懂本章的例题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并能够模仿编写类似的简单程序就可以了。要完全掌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不是一朝一夕的事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需要参考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手册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并在长期编程实践中积累经验。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ANSI/ ISO C ++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文档中的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是一个仅被描述在纸上的标准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对于诸多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++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编译器而言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需要有各自实际的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它们或多或少的实现了标准中所描述的内容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这样才能够为人们所用。之所以有不同的实现版本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则存在诸多原因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有历史的原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也有各自编译器生产厂商的原因。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 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网站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http:/ / www .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sgi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.com/ tech/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index .html )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上有与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相关的许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多资源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可以下载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头文件源代码和说明文档。使用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 ++ 6 .0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开发环境的读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者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可以查阅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MSDN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联机帮助系统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获得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模板库的说明和大量例题。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讲课学时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学时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323F8-DCED-4A7A-9B27-3E01D101C5C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C33BA-534F-4224-8A99-89CB026C907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EF3E1-D751-4B75-99AF-B8DC207EEFF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0A6F9-F336-4D6C-946D-279424DC548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8CA50-7041-4D71-AD14-3C882F9D0CD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50B7-DE7E-4371-B0AB-DE88217CA8E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B5284-425F-40D5-BEAF-2C66A19A3B2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A8E54A-C94A-4252-A86E-83A1C40F2CF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2DE1D-34FB-46C0-B14B-4137C8D870E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65E78-D1F0-45CD-B359-38B53052FCB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9374F-2882-4C2D-B1BF-45711580B5A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CDB8B-95E2-4B43-B20C-91B70689277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06F00-EE54-4737-905F-F855085303A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F23E6-D6A6-456E-83EE-9E0FE54650B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B5032-6F95-4E40-9F11-73ECB5ED81E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AEF5A-3FF1-4253-82D9-953204BC9F1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50F3D-DED2-4977-A17B-558B148A67A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5E518-BD56-48A5-AE24-0188D29FB57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FE502-D37C-4D63-B609-AFCAFD22F4D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7833F-2B48-4DA1-A9B9-AF394530712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F44EE6-A6F8-42DC-9C2C-AF29594716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0E577-3A85-4083-8328-B94DE1A5C46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B30B4-D6E7-4C53-9C9C-F19CD1CB5A1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F9E9F-A64E-4281-B973-4C863A5F9C0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7C645-89C7-46BB-AABC-49792DB85EF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943100"/>
            <a:ext cx="8534400" cy="971550"/>
          </a:xfrm>
          <a:noFill/>
          <a:ln/>
        </p:spPr>
        <p:txBody>
          <a:bodyPr/>
          <a:lstStyle/>
          <a:p>
            <a:pPr algn="ctr"/>
            <a:r>
              <a:rPr lang="zh-CN" altLang="en-US" sz="5400">
                <a:latin typeface="隶书" pitchFamily="49" charset="-122"/>
              </a:rPr>
              <a:t>第十章 </a:t>
            </a:r>
            <a:r>
              <a:rPr lang="en-US" altLang="zh-CN" sz="5400"/>
              <a:t>C++</a:t>
            </a:r>
            <a:r>
              <a:rPr lang="zh-CN" altLang="en-US" sz="5400"/>
              <a:t>标准模板库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算法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altLang="zh-CN"/>
              <a:t>C++</a:t>
            </a:r>
            <a:r>
              <a:rPr lang="zh-CN" altLang="en-US"/>
              <a:t>标准模板库中包括</a:t>
            </a:r>
            <a:r>
              <a:rPr lang="en-US" altLang="zh-CN"/>
              <a:t>70</a:t>
            </a:r>
            <a:r>
              <a:rPr lang="zh-CN" altLang="en-US"/>
              <a:t>多个算法</a:t>
            </a:r>
          </a:p>
          <a:p>
            <a:pPr lvl="1"/>
            <a:r>
              <a:rPr lang="zh-CN" altLang="en-US"/>
              <a:t>其中包括查找算法，排序算法，消除算法，记数算法，比较算法，变换算法，置换算法和容器管理等等。</a:t>
            </a:r>
          </a:p>
          <a:p>
            <a:r>
              <a:rPr lang="zh-CN" altLang="en-US"/>
              <a:t>这些算法的一个最重要的特性就是它们的统一性，并且可以广泛用于不同的对象和内置的数据类型。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7624-12AB-4D39-8A25-ACB20832CFB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B5B5"/>
                </a:solidFill>
                <a:latin typeface="隶书" pitchFamily="49" charset="-122"/>
                <a:ea typeface="隶书" pitchFamily="49" charset="-122"/>
              </a:rPr>
              <a:t>概念和术语</a:t>
            </a:r>
          </a:p>
        </p:txBody>
      </p:sp>
    </p:spTree>
    <p:extLst>
      <p:ext uri="{BB962C8B-B14F-4D97-AF65-F5344CB8AC3E}">
        <p14:creationId xmlns:p14="http://schemas.microsoft.com/office/powerpoint/2010/main" val="12954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顺序容器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zh-CN" altLang="en-US" sz="2800"/>
              <a:t>顺序容器的接口</a:t>
            </a:r>
          </a:p>
          <a:p>
            <a:pPr lvl="1"/>
            <a:r>
              <a:rPr lang="zh-CN" altLang="en-US" sz="2400"/>
              <a:t>插入方法</a:t>
            </a:r>
          </a:p>
          <a:p>
            <a:pPr lvl="2"/>
            <a:r>
              <a:rPr lang="en-US" altLang="zh-CN" sz="2000"/>
              <a:t>push_front()</a:t>
            </a:r>
            <a:r>
              <a:rPr lang="zh-CN" altLang="en-US" sz="2000"/>
              <a:t>，</a:t>
            </a:r>
            <a:r>
              <a:rPr lang="en-US" altLang="zh-CN" sz="2000"/>
              <a:t>push_back()</a:t>
            </a:r>
            <a:r>
              <a:rPr lang="zh-CN" altLang="en-US" sz="2000"/>
              <a:t>，</a:t>
            </a:r>
            <a:r>
              <a:rPr lang="en-US" altLang="zh-CN" sz="2000"/>
              <a:t>insert()</a:t>
            </a:r>
            <a:r>
              <a:rPr lang="zh-CN" altLang="en-US" sz="2000"/>
              <a:t>，运算符“</a:t>
            </a:r>
            <a:r>
              <a:rPr lang="en-US" altLang="zh-CN" sz="2000"/>
              <a:t>=”</a:t>
            </a:r>
          </a:p>
          <a:p>
            <a:pPr lvl="1"/>
            <a:r>
              <a:rPr lang="zh-CN" altLang="en-US" sz="2400"/>
              <a:t>删除方法</a:t>
            </a:r>
          </a:p>
          <a:p>
            <a:pPr lvl="2"/>
            <a:r>
              <a:rPr lang="en-US" altLang="zh-CN" sz="2000"/>
              <a:t>pop() </a:t>
            </a:r>
            <a:r>
              <a:rPr lang="zh-CN" altLang="en-US" sz="2000"/>
              <a:t>，</a:t>
            </a:r>
            <a:r>
              <a:rPr lang="en-US" altLang="zh-CN" sz="2000"/>
              <a:t>erase()</a:t>
            </a:r>
            <a:r>
              <a:rPr lang="zh-CN" altLang="en-US" sz="2000"/>
              <a:t>，</a:t>
            </a:r>
            <a:r>
              <a:rPr lang="en-US" altLang="zh-CN" sz="2000"/>
              <a:t>clear()</a:t>
            </a:r>
          </a:p>
          <a:p>
            <a:pPr lvl="1"/>
            <a:r>
              <a:rPr lang="zh-CN" altLang="en-US" sz="2400"/>
              <a:t>迭代访问方法</a:t>
            </a:r>
          </a:p>
          <a:p>
            <a:pPr lvl="2"/>
            <a:r>
              <a:rPr lang="zh-CN" altLang="en-US" sz="2000"/>
              <a:t>使用迭代器</a:t>
            </a:r>
          </a:p>
          <a:p>
            <a:pPr lvl="1"/>
            <a:r>
              <a:rPr lang="zh-CN" altLang="en-US" sz="2400"/>
              <a:t>其它顺序容器访问方法（不修改访问方法）</a:t>
            </a:r>
          </a:p>
          <a:p>
            <a:pPr lvl="2"/>
            <a:r>
              <a:rPr lang="en-US" altLang="zh-CN" sz="2000"/>
              <a:t>front()</a:t>
            </a:r>
            <a:r>
              <a:rPr lang="zh-CN" altLang="en-US" sz="2000"/>
              <a:t>，</a:t>
            </a:r>
            <a:r>
              <a:rPr lang="en-US" altLang="zh-CN" sz="2000"/>
              <a:t>back()</a:t>
            </a:r>
            <a:r>
              <a:rPr lang="zh-CN" altLang="en-US" sz="2000"/>
              <a:t>，下标</a:t>
            </a:r>
            <a:r>
              <a:rPr lang="en-US" altLang="zh-CN" sz="2000"/>
              <a:t>[]</a:t>
            </a:r>
            <a:r>
              <a:rPr lang="zh-CN" altLang="en-US" sz="2000"/>
              <a:t>运算符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175-965B-4030-8A2F-19E39EFDD6D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66FFCC"/>
                </a:solidFill>
                <a:latin typeface="隶书" pitchFamily="49" charset="-122"/>
                <a:ea typeface="隶书" pitchFamily="49" charset="-122"/>
              </a:rPr>
              <a:t>容   器</a:t>
            </a:r>
          </a:p>
        </p:txBody>
      </p:sp>
    </p:spTree>
    <p:extLst>
      <p:ext uri="{BB962C8B-B14F-4D97-AF65-F5344CB8AC3E}">
        <p14:creationId xmlns:p14="http://schemas.microsoft.com/office/powerpoint/2010/main" val="19636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顺序容器</a:t>
            </a:r>
            <a:r>
              <a:rPr lang="en-US" altLang="zh-CN"/>
              <a:t>——</a:t>
            </a:r>
            <a:r>
              <a:rPr lang="zh-CN" altLang="en-US"/>
              <a:t>向量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向量属于顺序容器，用于容纳不定长线性序列（即线性群体），提供对序列的快速随机访问（也称直接访问）</a:t>
            </a:r>
          </a:p>
          <a:p>
            <a:pPr>
              <a:lnSpc>
                <a:spcPct val="90000"/>
              </a:lnSpc>
            </a:pPr>
            <a:r>
              <a:rPr lang="zh-CN" altLang="en-US"/>
              <a:t>向量是动态结构，它的大小不固定，可以在程序运行时增加或减少。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10-1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求范围</a:t>
            </a:r>
            <a:r>
              <a:rPr lang="en-US" altLang="zh-CN"/>
              <a:t>2~N</a:t>
            </a:r>
            <a:r>
              <a:rPr lang="zh-CN" altLang="en-US"/>
              <a:t>中的质数，</a:t>
            </a:r>
            <a:r>
              <a:rPr lang="en-US" altLang="zh-CN"/>
              <a:t>N</a:t>
            </a:r>
            <a:r>
              <a:rPr lang="zh-CN" altLang="en-US"/>
              <a:t>在程序运行时由键盘输入。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C0E1-0BA0-4F4A-9C0B-D2BC7D7107D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66FFCC"/>
                </a:solidFill>
                <a:latin typeface="隶书" pitchFamily="49" charset="-122"/>
                <a:ea typeface="隶书" pitchFamily="49" charset="-122"/>
              </a:rPr>
              <a:t>容   器</a:t>
            </a:r>
          </a:p>
        </p:txBody>
      </p:sp>
    </p:spTree>
    <p:extLst>
      <p:ext uri="{BB962C8B-B14F-4D97-AF65-F5344CB8AC3E}">
        <p14:creationId xmlns:p14="http://schemas.microsoft.com/office/powerpoint/2010/main" val="8936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400050"/>
            <a:ext cx="8153400" cy="41148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//10_1.cpp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#include 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#include &lt;iomanip&gt;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#include &lt;vector&gt;	//</a:t>
            </a:r>
            <a:r>
              <a:rPr lang="zh-CN" altLang="en-US" sz="2400">
                <a:latin typeface="宋体" pitchFamily="2" charset="-122"/>
              </a:rPr>
              <a:t>包含向量容器头文件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using namespace std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{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vector&lt;int&gt;  A(10);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int n;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int primecount = 0, i, 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cout&lt;&lt;"Enter a value&gt;=2 as upper limit: 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cin &gt;&gt;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A[primecount++] = 2;	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629651" y="4858941"/>
            <a:ext cx="5048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0C07842C-0A9D-4F36-9724-22DF25444AB0}" type="slidenum">
              <a:rPr lang="en-US" altLang="zh-CN" sz="1400">
                <a:solidFill>
                  <a:schemeClr val="tx1"/>
                </a:solidFill>
              </a:rPr>
              <a:pPr algn="r">
                <a:spcBef>
                  <a:spcPct val="50000"/>
                </a:spcBef>
              </a:pPr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28600"/>
            <a:ext cx="7848600" cy="474345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for(i = 3; i &lt; n; i++)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{ if (primecount == A.size())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 A.resize(primecount + 10);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if (i % 2 == 0)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 continue;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j = 3;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while (j &lt;= i/2 &amp;&amp; i % j != 0)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  j += 2;    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if (j &gt; i/2) A[primecount++] = i;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for (i = 0; i&lt;primecount; i++)//</a:t>
            </a:r>
            <a:r>
              <a:rPr lang="zh-CN" altLang="en-US" sz="2400">
                <a:latin typeface="宋体" pitchFamily="2" charset="-122"/>
              </a:rPr>
              <a:t>输出质数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 </a:t>
            </a:r>
            <a:r>
              <a:rPr lang="en-US" altLang="zh-CN" sz="2400">
                <a:latin typeface="宋体" pitchFamily="2" charset="-122"/>
              </a:rPr>
              <a:t>{ cout&lt;&lt;setw(5)&lt;&lt;A[i];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 if ((i+1) % 10 == 0) //</a:t>
            </a:r>
            <a:r>
              <a:rPr lang="zh-CN" altLang="en-US" sz="2400">
                <a:latin typeface="宋体" pitchFamily="2" charset="-122"/>
              </a:rPr>
              <a:t>每输出</a:t>
            </a:r>
            <a:r>
              <a:rPr lang="en-US" altLang="zh-CN" sz="2400">
                <a:latin typeface="宋体" pitchFamily="2" charset="-122"/>
              </a:rPr>
              <a:t>10</a:t>
            </a:r>
            <a:r>
              <a:rPr lang="zh-CN" altLang="en-US" sz="2400">
                <a:latin typeface="宋体" pitchFamily="2" charset="-122"/>
              </a:rPr>
              <a:t>个数换行一次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     </a:t>
            </a:r>
            <a:r>
              <a:rPr lang="en-US" altLang="zh-CN" sz="2400">
                <a:latin typeface="宋体" pitchFamily="2" charset="-122"/>
              </a:rPr>
              <a:t>cout &lt;&lt; endl;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}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cout&lt;&lt;endl;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}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629651" y="4858941"/>
            <a:ext cx="5048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FCBD0B9F-21F0-42BD-978E-43F57BF9F2F7}" type="slidenum">
              <a:rPr lang="en-US" altLang="zh-CN" sz="1400">
                <a:solidFill>
                  <a:schemeClr val="tx1"/>
                </a:solidFill>
              </a:rPr>
              <a:pPr algn="r">
                <a:spcBef>
                  <a:spcPct val="50000"/>
                </a:spcBef>
              </a:p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顺序容器</a:t>
            </a:r>
            <a:r>
              <a:rPr lang="en-US" altLang="zh-CN"/>
              <a:t>——</a:t>
            </a:r>
            <a:r>
              <a:rPr lang="zh-CN" altLang="en-US"/>
              <a:t>双端队列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双端队列是一种放松了访问权限的队列。元素可以从队列的两端入队和出队，也支持通过下标操作符“</a:t>
            </a:r>
            <a:r>
              <a:rPr lang="en-US" altLang="zh-CN"/>
              <a:t>[]”</a:t>
            </a:r>
            <a:r>
              <a:rPr lang="zh-CN" altLang="en-US"/>
              <a:t>进行直接访问。</a:t>
            </a:r>
          </a:p>
          <a:p>
            <a:r>
              <a:rPr lang="zh-CN" altLang="en-US"/>
              <a:t>例</a:t>
            </a:r>
            <a:r>
              <a:rPr lang="en-US" altLang="zh-CN"/>
              <a:t>10-2</a:t>
            </a:r>
          </a:p>
          <a:p>
            <a:pPr lvl="1"/>
            <a:r>
              <a:rPr lang="zh-CN" altLang="en-US"/>
              <a:t>使用双端队列容器保存双精度数值序列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2679-5C4F-4DF4-A8F5-684DACEA70C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66FFCC"/>
                </a:solidFill>
                <a:latin typeface="隶书" pitchFamily="49" charset="-122"/>
                <a:ea typeface="隶书" pitchFamily="49" charset="-122"/>
              </a:rPr>
              <a:t>容   器</a:t>
            </a:r>
          </a:p>
        </p:txBody>
      </p:sp>
    </p:spTree>
    <p:extLst>
      <p:ext uri="{BB962C8B-B14F-4D97-AF65-F5344CB8AC3E}">
        <p14:creationId xmlns:p14="http://schemas.microsoft.com/office/powerpoint/2010/main" val="10670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顺序容器</a:t>
            </a:r>
            <a:r>
              <a:rPr lang="en-US" altLang="zh-CN"/>
              <a:t>——</a:t>
            </a:r>
            <a:r>
              <a:rPr lang="zh-CN" altLang="en-US"/>
              <a:t>列表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37185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/>
              <a:t>列表主要用于存放双向链表，可以从任意一端开始遍历。列表还提供了拼接（</a:t>
            </a:r>
            <a:r>
              <a:rPr lang="en-US" altLang="zh-CN" sz="2800"/>
              <a:t>splicing</a:t>
            </a:r>
            <a:r>
              <a:rPr lang="zh-CN" altLang="en-US" sz="2800"/>
              <a:t>）操作，将一个序列中的元素从插入到另一个序列中。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10-3 </a:t>
            </a:r>
            <a:r>
              <a:rPr lang="zh-CN" altLang="en-US" sz="2800"/>
              <a:t>改写例</a:t>
            </a:r>
            <a:r>
              <a:rPr lang="en-US" altLang="zh-CN" sz="2800"/>
              <a:t>9-7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从键盘输入</a:t>
            </a:r>
            <a:r>
              <a:rPr lang="en-US" altLang="zh-CN" sz="2400"/>
              <a:t>10</a:t>
            </a:r>
            <a:r>
              <a:rPr lang="zh-CN" altLang="en-US" sz="2400"/>
              <a:t>个整数，用这些整数值作为结点数据，生成一个链表，按顺序输出链表中结点的数值。然后从键盘输入一个待查找整数，在链表中查找该整数，若找到则删除该整数所在的结点（如果出现多次，全部删除），然后输出删除结点以后的链表。在程序结束之前清空链表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0D27-D0A3-4737-A255-39D6441AAF8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66FFCC"/>
                </a:solidFill>
                <a:latin typeface="隶书" pitchFamily="49" charset="-122"/>
                <a:ea typeface="隶书" pitchFamily="49" charset="-122"/>
              </a:rPr>
              <a:t>容   器</a:t>
            </a:r>
          </a:p>
        </p:txBody>
      </p:sp>
    </p:spTree>
    <p:extLst>
      <p:ext uri="{BB962C8B-B14F-4D97-AF65-F5344CB8AC3E}">
        <p14:creationId xmlns:p14="http://schemas.microsoft.com/office/powerpoint/2010/main" val="37245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28600"/>
            <a:ext cx="7848600" cy="462915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//10_3.cpp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#include 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#include &lt;list&gt;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using namespace std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latin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list&lt;int&gt; Link;	//</a:t>
            </a:r>
            <a:r>
              <a:rPr lang="zh-CN" altLang="en-US" sz="2400">
                <a:latin typeface="宋体" pitchFamily="2" charset="-122"/>
              </a:rPr>
              <a:t>构造一个列表用于存放整数链表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int i, key, item;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for(i=0;i &lt; 10;i++)// </a:t>
            </a:r>
            <a:r>
              <a:rPr lang="zh-CN" altLang="en-US" sz="2400">
                <a:latin typeface="宋体" pitchFamily="2" charset="-122"/>
              </a:rPr>
              <a:t>输入</a:t>
            </a:r>
            <a:r>
              <a:rPr lang="en-US" altLang="zh-CN" sz="2400">
                <a:latin typeface="宋体" pitchFamily="2" charset="-122"/>
              </a:rPr>
              <a:t>10</a:t>
            </a:r>
            <a:r>
              <a:rPr lang="zh-CN" altLang="en-US" sz="2400">
                <a:latin typeface="宋体" pitchFamily="2" charset="-122"/>
              </a:rPr>
              <a:t>个整数依次向表头插入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cin&gt;&gt;item;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Link.push_front(item);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cout&lt;&lt;"List: "; // </a:t>
            </a:r>
            <a:r>
              <a:rPr lang="zh-CN" altLang="en-US" sz="2400">
                <a:latin typeface="宋体" pitchFamily="2" charset="-122"/>
              </a:rPr>
              <a:t>输出链表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8629651" y="4858941"/>
            <a:ext cx="5048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AE202A52-4CA4-410E-8CCA-3FF5BE9D872C}" type="slidenum">
              <a:rPr lang="en-US" altLang="zh-CN" sz="1400">
                <a:solidFill>
                  <a:schemeClr val="tx1"/>
                </a:solidFill>
              </a:rPr>
              <a:pPr algn="r">
                <a:spcBef>
                  <a:spcPct val="50000"/>
                </a:spcBef>
              </a:p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285750"/>
            <a:ext cx="7772400" cy="46863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list&lt;int&gt;::iterator p=Link.begin();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while(p!=Link.end())//</a:t>
            </a:r>
            <a:r>
              <a:rPr lang="zh-CN" altLang="en-US" sz="2400">
                <a:latin typeface="宋体" pitchFamily="2" charset="-122"/>
              </a:rPr>
              <a:t>输出各节点数据，直到链表尾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{ cout &lt;&lt;*p &lt;&lt; "  ";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p++;  //</a:t>
            </a:r>
            <a:r>
              <a:rPr lang="zh-CN" altLang="en-US" sz="2400">
                <a:latin typeface="宋体" pitchFamily="2" charset="-122"/>
              </a:rPr>
              <a:t>使</a:t>
            </a:r>
            <a:r>
              <a:rPr lang="en-US" altLang="zh-CN" sz="2400">
                <a:latin typeface="宋体" pitchFamily="2" charset="-122"/>
              </a:rPr>
              <a:t>P</a:t>
            </a:r>
            <a:r>
              <a:rPr lang="zh-CN" altLang="en-US" sz="2400">
                <a:latin typeface="宋体" pitchFamily="2" charset="-122"/>
              </a:rPr>
              <a:t>指向下一个节点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cout &lt;&lt; endl;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cout &lt;&lt; "</a:t>
            </a:r>
            <a:r>
              <a:rPr lang="zh-CN" altLang="en-US" sz="2400">
                <a:latin typeface="宋体" pitchFamily="2" charset="-122"/>
              </a:rPr>
              <a:t>请输入一个需要删除的整数</a:t>
            </a:r>
            <a:r>
              <a:rPr lang="en-US" altLang="zh-CN" sz="2400">
                <a:latin typeface="宋体" pitchFamily="2" charset="-122"/>
              </a:rPr>
              <a:t>: ";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cin &gt;&gt; key;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Link.remove(key);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cout &lt;&lt; "List: "; // </a:t>
            </a:r>
            <a:r>
              <a:rPr lang="zh-CN" altLang="en-US" sz="2400">
                <a:latin typeface="宋体" pitchFamily="2" charset="-122"/>
              </a:rPr>
              <a:t>输出链表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p=Link.begin();	// </a:t>
            </a:r>
            <a:r>
              <a:rPr lang="zh-CN" altLang="en-US" sz="2400">
                <a:latin typeface="宋体" pitchFamily="2" charset="-122"/>
              </a:rPr>
              <a:t>使</a:t>
            </a:r>
            <a:r>
              <a:rPr lang="en-US" altLang="zh-CN" sz="2400">
                <a:latin typeface="宋体" pitchFamily="2" charset="-122"/>
              </a:rPr>
              <a:t>P</a:t>
            </a:r>
            <a:r>
              <a:rPr lang="zh-CN" altLang="en-US" sz="2400">
                <a:latin typeface="宋体" pitchFamily="2" charset="-122"/>
              </a:rPr>
              <a:t>重新指向表头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while(p!=Link.end())	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{ cout &lt;&lt;*p &lt;&lt; "  ";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  p++; // </a:t>
            </a:r>
            <a:r>
              <a:rPr lang="zh-CN" altLang="en-US" sz="2400">
                <a:latin typeface="宋体" pitchFamily="2" charset="-122"/>
              </a:rPr>
              <a:t>使</a:t>
            </a:r>
            <a:r>
              <a:rPr lang="en-US" altLang="zh-CN" sz="2400">
                <a:latin typeface="宋体" pitchFamily="2" charset="-122"/>
              </a:rPr>
              <a:t>P</a:t>
            </a:r>
            <a:r>
              <a:rPr lang="zh-CN" altLang="en-US" sz="2400">
                <a:latin typeface="宋体" pitchFamily="2" charset="-122"/>
              </a:rPr>
              <a:t>指向下一个节点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>
                <a:latin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 cout &lt;&lt; endl;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>
                <a:latin typeface="宋体" pitchFamily="2" charset="-122"/>
              </a:rPr>
              <a:t>}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8629651" y="4858941"/>
            <a:ext cx="5048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337DF188-FE4F-46C8-B748-D495A662B3DA}" type="slidenum">
              <a:rPr lang="en-US" altLang="zh-CN" sz="1400">
                <a:solidFill>
                  <a:schemeClr val="tx1"/>
                </a:solidFill>
              </a:rPr>
              <a:pPr algn="r">
                <a:spcBef>
                  <a:spcPct val="50000"/>
                </a:spcBef>
              </a:p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容器适配器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391400" cy="3314700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zh-CN" altLang="en-US" sz="2800"/>
              <a:t>容器适配器是用来扩展</a:t>
            </a:r>
            <a:r>
              <a:rPr lang="en-US" altLang="zh-CN" sz="2800"/>
              <a:t>7</a:t>
            </a:r>
            <a:r>
              <a:rPr lang="zh-CN" altLang="en-US" sz="2800"/>
              <a:t>种基本容器的</a:t>
            </a:r>
          </a:p>
          <a:p>
            <a:r>
              <a:rPr lang="zh-CN" altLang="en-US" sz="2800"/>
              <a:t>栈容器</a:t>
            </a:r>
          </a:p>
          <a:p>
            <a:pPr lvl="1"/>
            <a:r>
              <a:rPr lang="zh-CN" altLang="en-US" sz="2400"/>
              <a:t>使用适配器与一种基础容器相结合来实现</a:t>
            </a:r>
          </a:p>
          <a:p>
            <a:pPr lvl="1"/>
            <a:r>
              <a:rPr lang="zh-CN" altLang="en-US" sz="2400"/>
              <a:t>例</a:t>
            </a:r>
            <a:r>
              <a:rPr lang="en-US" altLang="zh-CN" sz="2400"/>
              <a:t>10-4</a:t>
            </a:r>
            <a:r>
              <a:rPr lang="zh-CN" altLang="en-US" sz="2400"/>
              <a:t>：应用标准库中的</a:t>
            </a:r>
            <a:r>
              <a:rPr lang="en-US" altLang="zh-CN" sz="2400"/>
              <a:t>deque</a:t>
            </a:r>
            <a:r>
              <a:rPr lang="zh-CN" altLang="en-US" sz="2400"/>
              <a:t>顺序容器生成一个整数栈</a:t>
            </a:r>
            <a:r>
              <a:rPr lang="en-US" altLang="zh-CN" sz="2400"/>
              <a:t>stack</a:t>
            </a:r>
            <a:r>
              <a:rPr lang="zh-CN" altLang="en-US" sz="2400"/>
              <a:t>。</a:t>
            </a:r>
          </a:p>
          <a:p>
            <a:r>
              <a:rPr lang="zh-CN" altLang="en-US" sz="2800"/>
              <a:t>队列容器</a:t>
            </a:r>
          </a:p>
          <a:p>
            <a:pPr lvl="1"/>
            <a:r>
              <a:rPr lang="zh-CN" altLang="en-US" sz="2400"/>
              <a:t>使用适配器与一种基础容器相结合来实现的先进先出数据结构。</a:t>
            </a:r>
          </a:p>
          <a:p>
            <a:pPr lvl="1"/>
            <a:r>
              <a:rPr lang="zh-CN" altLang="en-US" sz="2400"/>
              <a:t>例</a:t>
            </a:r>
            <a:r>
              <a:rPr lang="en-US" altLang="zh-CN" sz="2400"/>
              <a:t>10-5</a:t>
            </a:r>
            <a:r>
              <a:rPr lang="zh-CN" altLang="en-US" sz="2400"/>
              <a:t>：应用标准库中的</a:t>
            </a:r>
            <a:r>
              <a:rPr lang="en-US" altLang="zh-CN" sz="2400"/>
              <a:t>deque</a:t>
            </a:r>
            <a:r>
              <a:rPr lang="zh-CN" altLang="en-US" sz="2400"/>
              <a:t>顺序容器生成一个整数标准队列</a:t>
            </a:r>
            <a:r>
              <a:rPr lang="en-US" altLang="zh-CN" sz="2400"/>
              <a:t>Queue</a:t>
            </a:r>
            <a:r>
              <a:rPr lang="zh-CN" altLang="en-US" sz="2400"/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4CF3-E18D-4534-88A1-41B02E25EEA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66FFCC"/>
                </a:solidFill>
                <a:latin typeface="隶书" pitchFamily="49" charset="-122"/>
                <a:ea typeface="隶书" pitchFamily="49" charset="-122"/>
              </a:rPr>
              <a:t>容   器</a:t>
            </a:r>
          </a:p>
        </p:txBody>
      </p:sp>
    </p:spTree>
    <p:extLst>
      <p:ext uri="{BB962C8B-B14F-4D97-AF65-F5344CB8AC3E}">
        <p14:creationId xmlns:p14="http://schemas.microsoft.com/office/powerpoint/2010/main" val="34123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85750"/>
            <a:ext cx="7162800" cy="857250"/>
          </a:xfrm>
          <a:noFill/>
          <a:ln/>
        </p:spPr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zh-CN" altLang="en-US"/>
              <a:t>泛型程序设计</a:t>
            </a:r>
          </a:p>
          <a:p>
            <a:r>
              <a:rPr lang="zh-CN" altLang="en-US"/>
              <a:t>与标准模板库有关的概念和术语</a:t>
            </a:r>
          </a:p>
          <a:p>
            <a:r>
              <a:rPr lang="en-US" altLang="zh-CN"/>
              <a:t>C++</a:t>
            </a:r>
            <a:r>
              <a:rPr lang="zh-CN" altLang="en-US"/>
              <a:t>标准模板库中的容器</a:t>
            </a:r>
          </a:p>
          <a:p>
            <a:r>
              <a:rPr lang="zh-CN" altLang="en-US"/>
              <a:t>迭代器</a:t>
            </a:r>
          </a:p>
          <a:p>
            <a:r>
              <a:rPr lang="zh-CN" altLang="en-US"/>
              <a:t>标准</a:t>
            </a:r>
            <a:r>
              <a:rPr lang="en-US" altLang="zh-CN"/>
              <a:t>C++</a:t>
            </a:r>
            <a:r>
              <a:rPr lang="zh-CN" altLang="en-US"/>
              <a:t>库中的算法</a:t>
            </a:r>
          </a:p>
          <a:p>
            <a:r>
              <a:rPr lang="zh-CN" altLang="en-US">
                <a:latin typeface="Times New Roman" pitchFamily="18" charset="0"/>
              </a:rPr>
              <a:t>函数对象</a:t>
            </a:r>
            <a:r>
              <a:rPr lang="zh-CN" altLang="en-US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45A3-D5BE-495A-BED2-0DDCAB6C0154}" type="slidenum">
              <a:rPr lang="en-US" altLang="zh-CN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7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什么是迭代器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zh-CN" altLang="en-US"/>
              <a:t>迭代器是面向对象版本的指针</a:t>
            </a:r>
          </a:p>
          <a:p>
            <a:pPr lvl="1"/>
            <a:r>
              <a:rPr lang="zh-CN" altLang="en-US"/>
              <a:t>指针可以指向内存中的一个地址</a:t>
            </a:r>
          </a:p>
          <a:p>
            <a:pPr lvl="1"/>
            <a:r>
              <a:rPr lang="zh-CN" altLang="en-US"/>
              <a:t>迭代器可以指向容器中的一个位置</a:t>
            </a:r>
          </a:p>
          <a:p>
            <a:r>
              <a:rPr lang="en-US" altLang="zh-CN"/>
              <a:t>STL</a:t>
            </a:r>
            <a:r>
              <a:rPr lang="zh-CN" altLang="en-US"/>
              <a:t>的每一个容器类模版中，都定义了一组对应的迭代器类。使用迭代器，算法函数可以访问容器中指定位置的元素，而无需关心元素的具体类型。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EFE4-71E9-4524-B08D-7CDDD499354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迭代器</a:t>
            </a:r>
          </a:p>
        </p:txBody>
      </p:sp>
    </p:spTree>
    <p:extLst>
      <p:ext uri="{BB962C8B-B14F-4D97-AF65-F5344CB8AC3E}">
        <p14:creationId xmlns:p14="http://schemas.microsoft.com/office/powerpoint/2010/main" val="21163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迭代器的类型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37185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输入迭代器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可以用来从序列中读取数据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输出迭代器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允许向序列中写入数据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前向迭代器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既是输入迭代器又是输出迭代器，并且可以对序列进行单向的遍历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双向迭代器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与前向迭代器相似，但是在两个方向上都可以对数据遍历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随机访问迭代器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也是双向迭代器，但能够在序列中的任意两个位置之间进行跳转。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F5FC-ED02-441E-8F51-859B39A0A57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迭代器</a:t>
            </a:r>
          </a:p>
        </p:txBody>
      </p:sp>
    </p:spTree>
    <p:extLst>
      <p:ext uri="{BB962C8B-B14F-4D97-AF65-F5344CB8AC3E}">
        <p14:creationId xmlns:p14="http://schemas.microsoft.com/office/powerpoint/2010/main" val="38002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迭代器适配器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37185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zh-CN" altLang="en-US" sz="2400"/>
              <a:t>迭代器适配器是用来扩展（或调整）迭代器功能的类。它本身也被称为迭代器，只是这种迭代器是通过改变另一个迭代器而得到的</a:t>
            </a:r>
          </a:p>
          <a:p>
            <a:r>
              <a:rPr lang="zh-CN" altLang="en-US" sz="2400"/>
              <a:t>逆向迭代器</a:t>
            </a:r>
          </a:p>
          <a:p>
            <a:pPr lvl="1"/>
            <a:r>
              <a:rPr lang="zh-CN" altLang="en-US" sz="2000"/>
              <a:t>通过重新定义递增运算和递减运算，使其行为正好倒置</a:t>
            </a:r>
          </a:p>
          <a:p>
            <a:r>
              <a:rPr lang="zh-CN" altLang="en-US" sz="2400"/>
              <a:t>插入型迭代器</a:t>
            </a:r>
          </a:p>
          <a:p>
            <a:pPr lvl="1"/>
            <a:r>
              <a:rPr lang="zh-CN" altLang="en-US" sz="2000"/>
              <a:t>将赋值操作转换为插入操作。通过这种迭代器，算法可以执行插入行为而不是覆盖行为</a:t>
            </a:r>
          </a:p>
          <a:p>
            <a:r>
              <a:rPr lang="zh-CN" altLang="en-US" sz="2400"/>
              <a:t>例</a:t>
            </a:r>
            <a:r>
              <a:rPr lang="en-US" altLang="zh-CN" sz="2400"/>
              <a:t>10-6</a:t>
            </a:r>
          </a:p>
          <a:p>
            <a:pPr lvl="1"/>
            <a:r>
              <a:rPr lang="zh-CN" altLang="en-US" sz="2000"/>
              <a:t>应用逆向迭代器和后插迭代器来操作向量容器中的元素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D195-41FC-40B5-BA47-040F37B1ED9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迭代器</a:t>
            </a:r>
          </a:p>
        </p:txBody>
      </p:sp>
    </p:spTree>
    <p:extLst>
      <p:ext uri="{BB962C8B-B14F-4D97-AF65-F5344CB8AC3E}">
        <p14:creationId xmlns:p14="http://schemas.microsoft.com/office/powerpoint/2010/main" val="34552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迭代器相关的辅助函数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/>
              <a:t>advance()</a:t>
            </a:r>
            <a:r>
              <a:rPr lang="zh-CN" altLang="en-US" sz="2800"/>
              <a:t>函数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将迭代器的位置增加，增加的幅度由参数决定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Distance()</a:t>
            </a:r>
            <a:r>
              <a:rPr lang="zh-CN" altLang="en-US" sz="2800"/>
              <a:t>函数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返回迭代器之间的距离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函数</a:t>
            </a:r>
            <a:r>
              <a:rPr lang="en-US" altLang="zh-CN" sz="2800"/>
              <a:t>iter_swap()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交换两个迭代器所指向的元素值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10-7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用三个迭代器辅助函数来操作列表容器中的元素。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0305-2E1D-4B34-90AB-58A264587A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迭代器</a:t>
            </a:r>
          </a:p>
        </p:txBody>
      </p:sp>
    </p:spTree>
    <p:extLst>
      <p:ext uri="{BB962C8B-B14F-4D97-AF65-F5344CB8AC3E}">
        <p14:creationId xmlns:p14="http://schemas.microsoft.com/office/powerpoint/2010/main" val="5730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标准</a:t>
            </a:r>
            <a:r>
              <a:rPr lang="en-US" altLang="zh-CN"/>
              <a:t>C++</a:t>
            </a:r>
            <a:r>
              <a:rPr lang="zh-CN" altLang="en-US"/>
              <a:t>库中的算法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zh-CN" altLang="en-US">
                <a:latin typeface="宋体" pitchFamily="2" charset="-122"/>
              </a:rPr>
              <a:t>算法本身是一种函数模板</a:t>
            </a:r>
          </a:p>
          <a:p>
            <a:r>
              <a:rPr lang="zh-CN" altLang="en-US">
                <a:latin typeface="宋体" pitchFamily="2" charset="-122"/>
              </a:rPr>
              <a:t>不可变序列算法</a:t>
            </a:r>
            <a:r>
              <a:rPr lang="zh-CN" altLang="en-US" sz="2000">
                <a:latin typeface="宋体" pitchFamily="2" charset="-122"/>
              </a:rPr>
              <a:t>（</a:t>
            </a:r>
            <a:r>
              <a:rPr lang="en-US" altLang="zh-CN" sz="2000">
                <a:latin typeface="宋体" pitchFamily="2" charset="-122"/>
              </a:rPr>
              <a:t>Non-mutating algorithms</a:t>
            </a:r>
            <a:r>
              <a:rPr lang="zh-CN" altLang="en-US" sz="2000">
                <a:latin typeface="宋体" pitchFamily="2" charset="-122"/>
              </a:rPr>
              <a:t>）</a:t>
            </a:r>
          </a:p>
          <a:p>
            <a:pPr lvl="1"/>
            <a:r>
              <a:rPr lang="zh-CN" altLang="en-US">
                <a:latin typeface="宋体" pitchFamily="2" charset="-122"/>
              </a:rPr>
              <a:t>不直接修改所操作的容器内容的算法</a:t>
            </a:r>
          </a:p>
          <a:p>
            <a:r>
              <a:rPr lang="zh-CN" altLang="en-US">
                <a:latin typeface="宋体" pitchFamily="2" charset="-122"/>
              </a:rPr>
              <a:t>可变序列算法</a:t>
            </a:r>
            <a:r>
              <a:rPr lang="zh-CN" altLang="en-US" sz="2800">
                <a:latin typeface="宋体" pitchFamily="2" charset="-122"/>
              </a:rPr>
              <a:t>（</a:t>
            </a:r>
            <a:r>
              <a:rPr lang="en-US" altLang="zh-CN" sz="2800">
                <a:latin typeface="宋体" pitchFamily="2" charset="-122"/>
              </a:rPr>
              <a:t>Mutating algorithms</a:t>
            </a:r>
            <a:r>
              <a:rPr lang="zh-CN" altLang="en-US" sz="2800">
                <a:latin typeface="宋体" pitchFamily="2" charset="-122"/>
              </a:rPr>
              <a:t>）</a:t>
            </a:r>
          </a:p>
          <a:p>
            <a:pPr lvl="1"/>
            <a:r>
              <a:rPr lang="zh-CN" altLang="en-US">
                <a:latin typeface="宋体" pitchFamily="2" charset="-122"/>
              </a:rPr>
              <a:t>可以修改它们所操作的容器的元素。</a:t>
            </a:r>
          </a:p>
          <a:p>
            <a:r>
              <a:rPr lang="zh-CN" altLang="en-US">
                <a:latin typeface="宋体" pitchFamily="2" charset="-122"/>
              </a:rPr>
              <a:t>排序相关算法</a:t>
            </a:r>
          </a:p>
          <a:p>
            <a:r>
              <a:rPr lang="zh-CN" altLang="en-US">
                <a:latin typeface="宋体" pitchFamily="2" charset="-122"/>
              </a:rPr>
              <a:t>数值算法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32BA-7E88-4460-83D8-40B9F8AA8EF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算  法</a:t>
            </a:r>
          </a:p>
        </p:txBody>
      </p:sp>
    </p:spTree>
    <p:extLst>
      <p:ext uri="{BB962C8B-B14F-4D97-AF65-F5344CB8AC3E}">
        <p14:creationId xmlns:p14="http://schemas.microsoft.com/office/powerpoint/2010/main" val="28573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算法应用举例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391400" cy="30861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10-9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应用不可变序列算法对数据序列进行分析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10-10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以可变序列算法对数据序列进行复制，生成，删除，替换，倒序，旋转等可变性操作。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10-11 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应用排序相关算法对序列进行各项操作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</a:t>
            </a:r>
            <a:r>
              <a:rPr lang="en-US" altLang="zh-CN" sz="2800"/>
              <a:t>10-12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应用数值算法对数据序列进行操作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D1F6-568E-4D53-8BE0-BD11400EE33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算  法</a:t>
            </a:r>
          </a:p>
        </p:txBody>
      </p:sp>
    </p:spTree>
    <p:extLst>
      <p:ext uri="{BB962C8B-B14F-4D97-AF65-F5344CB8AC3E}">
        <p14:creationId xmlns:p14="http://schemas.microsoft.com/office/powerpoint/2010/main" val="1168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函数对象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48615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zh-CN" altLang="en-US" sz="2800"/>
              <a:t>一个行为类似函数的对象，它可以不需参数，也可以带有若干参数，其功能是获取一个值，或者改变操作的状态。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任何普通的函数和任何重载了调用运算符</a:t>
            </a:r>
            <a:r>
              <a:rPr lang="en-US" altLang="zh-CN" sz="2800"/>
              <a:t>operator()</a:t>
            </a:r>
            <a:r>
              <a:rPr lang="zh-CN" altLang="en-US" sz="2800"/>
              <a:t>的类的对象都满足函数对象的特征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STL</a:t>
            </a:r>
            <a:r>
              <a:rPr lang="zh-CN" altLang="en-US" sz="2800"/>
              <a:t>中也定义了一些标准的函数对象，如果以功能划分，可以分为算术运算、关系运算、逻辑运算三大类。为了调用这些标准函数对象，需要包含头文件</a:t>
            </a:r>
            <a:r>
              <a:rPr lang="en-US" altLang="zh-CN" sz="2800"/>
              <a:t>&lt;functional&gt;</a:t>
            </a:r>
            <a:r>
              <a:rPr lang="zh-CN" altLang="en-US" sz="280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C2C-1BF7-43B5-B45D-142E3FE7CB46}" type="slidenum">
              <a:rPr lang="en-US" altLang="zh-CN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3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泛型程序设计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3147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宋体" pitchFamily="2" charset="-122"/>
              </a:rPr>
              <a:t>将程序写得尽可能通用</a:t>
            </a:r>
            <a:r>
              <a:rPr lang="zh-CN" altLang="en-US" sz="280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宋体" pitchFamily="2" charset="-122"/>
              </a:rPr>
              <a:t>将算法从特定的数据结构中抽象出来，成为通用的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Times New Roman" pitchFamily="18" charset="0"/>
              </a:rPr>
              <a:t>C++</a:t>
            </a:r>
            <a:r>
              <a:rPr lang="zh-CN" altLang="en-US" sz="2800">
                <a:latin typeface="宋体" pitchFamily="2" charset="-122"/>
              </a:rPr>
              <a:t>的模板为泛型程序设计奠定了关键的基础</a:t>
            </a:r>
            <a:r>
              <a:rPr lang="zh-CN" altLang="en-US" sz="280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Times New Roman" pitchFamily="18" charset="0"/>
              </a:rPr>
              <a:t>STL</a:t>
            </a:r>
            <a:r>
              <a:rPr lang="zh-CN" altLang="en-US" sz="2800">
                <a:latin typeface="宋体" pitchFamily="2" charset="-122"/>
              </a:rPr>
              <a:t>是泛型程序设计的一个范例</a:t>
            </a:r>
            <a:r>
              <a:rPr lang="zh-CN" altLang="en-US" sz="280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容器</a:t>
            </a:r>
            <a:r>
              <a:rPr lang="en-US" altLang="zh-CN" sz="2400"/>
              <a:t>(container)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迭代器</a:t>
            </a:r>
            <a:r>
              <a:rPr lang="en-US" altLang="zh-CN" sz="2400"/>
              <a:t>(iterator)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算法（</a:t>
            </a:r>
            <a:r>
              <a:rPr lang="en-US" altLang="zh-CN" sz="2400"/>
              <a:t>algorithms</a:t>
            </a:r>
            <a:r>
              <a:rPr lang="zh-CN" altLang="en-US" sz="240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函数对象（</a:t>
            </a:r>
            <a:r>
              <a:rPr lang="en-US" altLang="zh-CN" sz="2400"/>
              <a:t>function object</a:t>
            </a:r>
            <a:r>
              <a:rPr lang="zh-CN" altLang="en-US" sz="24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71D-F570-4812-95FC-64659BB8A5C1}" type="slidenum">
              <a:rPr lang="en-US" altLang="zh-CN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1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85750"/>
            <a:ext cx="7162800" cy="857250"/>
          </a:xfrm>
          <a:noFill/>
          <a:ln/>
        </p:spPr>
        <p:txBody>
          <a:bodyPr/>
          <a:lstStyle/>
          <a:p>
            <a:r>
              <a:rPr lang="zh-CN" altLang="en-US" sz="4400"/>
              <a:t>命名空间（</a:t>
            </a:r>
            <a:r>
              <a:rPr lang="en-US" altLang="zh-CN" sz="4400"/>
              <a:t>Namespace</a:t>
            </a:r>
            <a:r>
              <a:rPr lang="zh-CN" altLang="en-US" sz="4400"/>
              <a:t>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37185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zh-CN" altLang="en-US" sz="2800"/>
              <a:t>一个命名空间将不同的标识符集合在一个命名作用域（</a:t>
            </a:r>
            <a:r>
              <a:rPr lang="en-US" altLang="zh-CN" sz="2800"/>
              <a:t>named scope</a:t>
            </a:r>
            <a:r>
              <a:rPr lang="zh-CN" altLang="en-US" sz="2800"/>
              <a:t>）内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/>
              <a:t>为了解决命名冲突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/>
              <a:t>例如，声明一个命名空间</a:t>
            </a:r>
            <a:r>
              <a:rPr lang="en-US" altLang="zh-CN" sz="2400"/>
              <a:t>NS</a:t>
            </a:r>
            <a:r>
              <a:rPr lang="zh-CN" altLang="en-US" sz="2400"/>
              <a:t>：</a:t>
            </a:r>
          </a:p>
          <a:p>
            <a:pPr lvl="2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/>
              <a:t>namspace NS {</a:t>
            </a:r>
          </a:p>
          <a:p>
            <a:pPr lvl="2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/>
              <a:t>class File;</a:t>
            </a:r>
          </a:p>
          <a:p>
            <a:pPr lvl="2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/>
              <a:t>void Fun ();</a:t>
            </a:r>
          </a:p>
          <a:p>
            <a:pPr lvl="2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/>
              <a:t>}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400"/>
              <a:t>    </a:t>
            </a:r>
            <a:r>
              <a:rPr lang="zh-CN" altLang="en-US" sz="2400"/>
              <a:t>则引用标识符的方式如下，</a:t>
            </a:r>
          </a:p>
          <a:p>
            <a:pPr lvl="2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/>
              <a:t>NS:: File obj;</a:t>
            </a:r>
          </a:p>
          <a:p>
            <a:pPr lvl="2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/>
              <a:t>NS:: Fun ();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zh-CN" altLang="en-US" sz="2800"/>
              <a:t>没有声明命名空间的标识符都处于无名的命名空间中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1EA8-8FCF-4F6D-ADA3-D603CACBDE8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B5B5"/>
                </a:solidFill>
                <a:latin typeface="隶书" pitchFamily="49" charset="-122"/>
                <a:ea typeface="隶书" pitchFamily="49" charset="-122"/>
              </a:rPr>
              <a:t>概念和术语</a:t>
            </a:r>
          </a:p>
        </p:txBody>
      </p:sp>
    </p:spTree>
    <p:extLst>
      <p:ext uri="{BB962C8B-B14F-4D97-AF65-F5344CB8AC3E}">
        <p14:creationId xmlns:p14="http://schemas.microsoft.com/office/powerpoint/2010/main" val="6660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85750"/>
            <a:ext cx="7162800" cy="857250"/>
          </a:xfrm>
          <a:noFill/>
          <a:ln/>
        </p:spPr>
        <p:txBody>
          <a:bodyPr/>
          <a:lstStyle/>
          <a:p>
            <a:r>
              <a:rPr lang="zh-CN" altLang="en-US" sz="4400"/>
              <a:t>命名空间（</a:t>
            </a:r>
            <a:r>
              <a:rPr lang="en-US" altLang="zh-CN" sz="4400"/>
              <a:t>Namespace</a:t>
            </a:r>
            <a:r>
              <a:rPr lang="zh-CN" altLang="en-US" sz="4400"/>
              <a:t>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57300"/>
            <a:ext cx="7239000" cy="3371850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zh-CN" altLang="en-US"/>
              <a:t>可以用</a:t>
            </a:r>
            <a:r>
              <a:rPr lang="en-US" altLang="zh-CN"/>
              <a:t>using</a:t>
            </a:r>
            <a:r>
              <a:rPr lang="zh-CN" altLang="en-US"/>
              <a:t>来指定命名空间</a:t>
            </a:r>
          </a:p>
          <a:p>
            <a:pPr lvl="1"/>
            <a:r>
              <a:rPr lang="zh-CN" altLang="en-US"/>
              <a:t>例如，经过以下声明：</a:t>
            </a:r>
            <a:br>
              <a:rPr lang="zh-CN" altLang="en-US"/>
            </a:br>
            <a:r>
              <a:rPr lang="en-US" altLang="zh-CN"/>
              <a:t>using NS::File;</a:t>
            </a:r>
            <a:br>
              <a:rPr lang="en-US" altLang="zh-CN"/>
            </a:br>
            <a:r>
              <a:rPr lang="zh-CN" altLang="en-US"/>
              <a:t>在当前作用域中就可以直接引用</a:t>
            </a:r>
            <a:r>
              <a:rPr lang="en-US" altLang="zh-CN"/>
              <a:t>File</a:t>
            </a:r>
          </a:p>
          <a:p>
            <a:pPr lvl="1"/>
            <a:r>
              <a:rPr lang="en-US" altLang="zh-CN"/>
              <a:t>using namespace std;</a:t>
            </a:r>
            <a:br>
              <a:rPr lang="en-US" altLang="zh-CN"/>
            </a:br>
            <a:r>
              <a:rPr lang="zh-CN" altLang="en-US"/>
              <a:t>命名空间</a:t>
            </a:r>
            <a:r>
              <a:rPr lang="en-US" altLang="zh-CN"/>
              <a:t>std</a:t>
            </a:r>
            <a:r>
              <a:rPr lang="zh-CN" altLang="en-US"/>
              <a:t>中所有标识符都可直接引用</a:t>
            </a:r>
          </a:p>
          <a:p>
            <a:r>
              <a:rPr lang="zh-CN" altLang="en-US"/>
              <a:t>在新的</a:t>
            </a:r>
            <a:r>
              <a:rPr lang="en-US" altLang="zh-CN"/>
              <a:t>C++</a:t>
            </a:r>
            <a:r>
              <a:rPr lang="zh-CN" altLang="en-US"/>
              <a:t>标准程序库中，所有标识符都声明在命名空间</a:t>
            </a:r>
            <a:r>
              <a:rPr lang="en-US" altLang="zh-CN"/>
              <a:t>std</a:t>
            </a:r>
            <a:r>
              <a:rPr lang="zh-CN" altLang="en-US"/>
              <a:t>中，头文件都不使用扩展名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8988-1B31-4A2F-949E-B441DF5A7A6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B5B5"/>
                </a:solidFill>
                <a:latin typeface="隶书" pitchFamily="49" charset="-122"/>
                <a:ea typeface="隶书" pitchFamily="49" charset="-122"/>
              </a:rPr>
              <a:t>概念和术语</a:t>
            </a:r>
          </a:p>
        </p:txBody>
      </p:sp>
    </p:spTree>
    <p:extLst>
      <p:ext uri="{BB962C8B-B14F-4D97-AF65-F5344CB8AC3E}">
        <p14:creationId xmlns:p14="http://schemas.microsoft.com/office/powerpoint/2010/main" val="9479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85750"/>
            <a:ext cx="7162800" cy="857250"/>
          </a:xfrm>
          <a:noFill/>
          <a:ln/>
        </p:spPr>
        <p:txBody>
          <a:bodyPr/>
          <a:lstStyle/>
          <a:p>
            <a:r>
              <a:rPr lang="zh-CN" altLang="en-US"/>
              <a:t>容器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37185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容器类是容纳、包含一组元素或元素集合的对象。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异类容器类与同类容器类</a:t>
            </a:r>
          </a:p>
          <a:p>
            <a:pPr>
              <a:lnSpc>
                <a:spcPct val="90000"/>
              </a:lnSpc>
            </a:pPr>
            <a:r>
              <a:rPr lang="zh-CN" altLang="en-US"/>
              <a:t>顺序容器与关联容器</a:t>
            </a:r>
          </a:p>
          <a:p>
            <a:pPr>
              <a:lnSpc>
                <a:spcPct val="90000"/>
              </a:lnSpc>
            </a:pPr>
            <a:r>
              <a:rPr lang="zh-CN" altLang="en-US"/>
              <a:t>七种基本容器：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向量（</a:t>
            </a:r>
            <a:r>
              <a:rPr lang="en-US" altLang="zh-CN"/>
              <a:t>vector</a:t>
            </a:r>
            <a:r>
              <a:rPr lang="zh-CN" altLang="en-US"/>
              <a:t>）、双端队列（</a:t>
            </a:r>
            <a:r>
              <a:rPr lang="en-US" altLang="zh-CN"/>
              <a:t>deque</a:t>
            </a:r>
            <a:r>
              <a:rPr lang="zh-CN" altLang="en-US"/>
              <a:t>）、列表（</a:t>
            </a:r>
            <a:r>
              <a:rPr lang="en-US" altLang="zh-CN"/>
              <a:t>list</a:t>
            </a:r>
            <a:r>
              <a:rPr lang="zh-CN" altLang="en-US"/>
              <a:t>）、集合（</a:t>
            </a:r>
            <a:r>
              <a:rPr lang="en-US" altLang="zh-CN"/>
              <a:t>set</a:t>
            </a:r>
            <a:r>
              <a:rPr lang="zh-CN" altLang="en-US"/>
              <a:t>）、多重集合（</a:t>
            </a:r>
            <a:r>
              <a:rPr lang="en-US" altLang="zh-CN"/>
              <a:t>multiset</a:t>
            </a:r>
            <a:r>
              <a:rPr lang="zh-CN" altLang="en-US"/>
              <a:t>）、映射（</a:t>
            </a:r>
            <a:r>
              <a:rPr lang="en-US" altLang="zh-CN"/>
              <a:t>map</a:t>
            </a:r>
            <a:r>
              <a:rPr lang="zh-CN" altLang="en-US"/>
              <a:t>）和多重映射（</a:t>
            </a:r>
            <a:r>
              <a:rPr lang="en-US" altLang="zh-CN"/>
              <a:t>multimap</a:t>
            </a:r>
            <a:r>
              <a:rPr lang="zh-CN" altLang="en-US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3CF-32AA-4E06-9976-EFA133FFD5A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B5B5"/>
                </a:solidFill>
                <a:latin typeface="隶书" pitchFamily="49" charset="-122"/>
                <a:ea typeface="隶书" pitchFamily="49" charset="-122"/>
              </a:rPr>
              <a:t>概念和术语</a:t>
            </a:r>
          </a:p>
        </p:txBody>
      </p:sp>
    </p:spTree>
    <p:extLst>
      <p:ext uri="{BB962C8B-B14F-4D97-AF65-F5344CB8AC3E}">
        <p14:creationId xmlns:p14="http://schemas.microsoft.com/office/powerpoint/2010/main" val="24770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容器的接口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zh-CN" altLang="en-US">
                <a:latin typeface="宋体" pitchFamily="2" charset="-122"/>
              </a:rPr>
              <a:t>通用容器运算符</a:t>
            </a:r>
            <a:endParaRPr lang="zh-CN" altLang="en-US"/>
          </a:p>
          <a:p>
            <a:pPr lvl="1"/>
            <a:r>
              <a:rPr lang="en-US" altLang="zh-CN"/>
              <a:t>==</a:t>
            </a:r>
            <a:r>
              <a:rPr lang="zh-CN" altLang="en-US"/>
              <a:t>，</a:t>
            </a:r>
            <a:r>
              <a:rPr lang="en-US" altLang="zh-CN"/>
              <a:t>!=</a:t>
            </a:r>
            <a:r>
              <a:rPr lang="zh-CN" altLang="en-US"/>
              <a:t>，</a:t>
            </a:r>
            <a:r>
              <a:rPr lang="en-US" altLang="zh-CN"/>
              <a:t>&gt;</a:t>
            </a:r>
            <a:r>
              <a:rPr lang="zh-CN" altLang="en-US"/>
              <a:t>，</a:t>
            </a:r>
            <a:r>
              <a:rPr lang="en-US" altLang="zh-CN"/>
              <a:t>&gt;=</a:t>
            </a:r>
            <a:r>
              <a:rPr lang="zh-CN" altLang="en-US"/>
              <a:t>，</a:t>
            </a:r>
            <a:r>
              <a:rPr lang="en-US" altLang="zh-CN"/>
              <a:t>&lt;</a:t>
            </a:r>
            <a:r>
              <a:rPr lang="zh-CN" altLang="en-US"/>
              <a:t>，</a:t>
            </a:r>
            <a:r>
              <a:rPr lang="en-US" altLang="zh-CN"/>
              <a:t>&lt;=</a:t>
            </a:r>
            <a:r>
              <a:rPr lang="zh-CN" altLang="en-US"/>
              <a:t>，</a:t>
            </a:r>
            <a:r>
              <a:rPr lang="en-US" altLang="zh-CN"/>
              <a:t>=</a:t>
            </a:r>
          </a:p>
          <a:p>
            <a:r>
              <a:rPr lang="zh-CN" altLang="en-US">
                <a:latin typeface="宋体" pitchFamily="2" charset="-122"/>
              </a:rPr>
              <a:t>方法（函数）</a:t>
            </a:r>
          </a:p>
          <a:p>
            <a:pPr lvl="1"/>
            <a:r>
              <a:rPr lang="zh-CN" altLang="en-US">
                <a:latin typeface="宋体" pitchFamily="2" charset="-122"/>
              </a:rPr>
              <a:t>迭代方法</a:t>
            </a:r>
          </a:p>
          <a:p>
            <a:pPr lvl="2"/>
            <a:r>
              <a:rPr lang="en-US" altLang="zh-CN">
                <a:latin typeface="宋体" pitchFamily="2" charset="-122"/>
              </a:rPr>
              <a:t>begin()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end()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rbegin()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rend()</a:t>
            </a:r>
          </a:p>
          <a:p>
            <a:pPr lvl="1"/>
            <a:r>
              <a:rPr lang="zh-CN" altLang="en-US">
                <a:latin typeface="宋体" pitchFamily="2" charset="-122"/>
              </a:rPr>
              <a:t>访问方法</a:t>
            </a:r>
          </a:p>
          <a:p>
            <a:pPr lvl="2"/>
            <a:r>
              <a:rPr lang="en-US" altLang="zh-CN">
                <a:latin typeface="宋体" pitchFamily="2" charset="-122"/>
              </a:rPr>
              <a:t>size()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max_size()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swap()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empty()</a:t>
            </a:r>
          </a:p>
          <a:p>
            <a:pPr>
              <a:buSzPct val="75000"/>
            </a:pPr>
            <a:endParaRPr lang="en-US" altLang="zh-CN" sz="2400" b="0">
              <a:latin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3959-F02C-4C3A-AA2C-5201C4031209}" type="slidenum">
              <a:rPr lang="en-US" altLang="zh-CN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适配器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4290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适配器是一种接口类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为已有的类提供新的接口。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目的是简化、约束、使之安全、隐藏或者改变被修改类提供的服务集合。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三种类型的适配器：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容器适配器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用来扩展</a:t>
            </a:r>
            <a:r>
              <a:rPr lang="en-US" altLang="zh-CN"/>
              <a:t>7</a:t>
            </a:r>
            <a:r>
              <a:rPr lang="zh-CN" altLang="en-US"/>
              <a:t>种基本容器，它们和顺序容器相结合构成栈、队列和优先队列容器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迭代器适配器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函数对象适配器。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D1E-5E83-440F-9FFE-FFE2516648B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B5B5"/>
                </a:solidFill>
                <a:latin typeface="隶书" pitchFamily="49" charset="-122"/>
                <a:ea typeface="隶书" pitchFamily="49" charset="-122"/>
              </a:rPr>
              <a:t>概念和术语</a:t>
            </a:r>
          </a:p>
        </p:txBody>
      </p:sp>
    </p:spTree>
    <p:extLst>
      <p:ext uri="{BB962C8B-B14F-4D97-AF65-F5344CB8AC3E}">
        <p14:creationId xmlns:p14="http://schemas.microsoft.com/office/powerpoint/2010/main" val="13917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迭代器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762000">
              <a:buFont typeface="Wingdings" pitchFamily="2" charset="2"/>
              <a:buNone/>
            </a:pPr>
            <a:r>
              <a:rPr lang="zh-CN" altLang="en-US"/>
              <a:t>迭代器是面向对象版本的指针，它们提供了访问容器、序列中每个元素的方法。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0BD3-8A44-445F-AF6F-8C016A96745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65299" y="685800"/>
            <a:ext cx="801501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FFB5B5"/>
                </a:solidFill>
                <a:latin typeface="隶书" pitchFamily="49" charset="-122"/>
                <a:ea typeface="隶书" pitchFamily="49" charset="-122"/>
              </a:rPr>
              <a:t>概念和术语</a:t>
            </a:r>
          </a:p>
        </p:txBody>
      </p:sp>
    </p:spTree>
    <p:extLst>
      <p:ext uri="{BB962C8B-B14F-4D97-AF65-F5344CB8AC3E}">
        <p14:creationId xmlns:p14="http://schemas.microsoft.com/office/powerpoint/2010/main" val="42864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70</TotalTime>
  <Words>2015</Words>
  <Application>Microsoft Office PowerPoint</Application>
  <PresentationFormat>全屏显示(16:9)</PresentationFormat>
  <Paragraphs>297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凤舞九天</vt:lpstr>
      <vt:lpstr>第十章 C++标准模板库</vt:lpstr>
      <vt:lpstr>主要内容</vt:lpstr>
      <vt:lpstr>泛型程序设计</vt:lpstr>
      <vt:lpstr>命名空间（Namespace）</vt:lpstr>
      <vt:lpstr>命名空间（Namespace）</vt:lpstr>
      <vt:lpstr>容器</vt:lpstr>
      <vt:lpstr>容器的接口</vt:lpstr>
      <vt:lpstr>适配器</vt:lpstr>
      <vt:lpstr>迭代器</vt:lpstr>
      <vt:lpstr>算法</vt:lpstr>
      <vt:lpstr>顺序容器</vt:lpstr>
      <vt:lpstr>顺序容器——向量</vt:lpstr>
      <vt:lpstr>PowerPoint 演示文稿</vt:lpstr>
      <vt:lpstr>PowerPoint 演示文稿</vt:lpstr>
      <vt:lpstr>顺序容器——双端队列</vt:lpstr>
      <vt:lpstr>顺序容器——列表</vt:lpstr>
      <vt:lpstr>PowerPoint 演示文稿</vt:lpstr>
      <vt:lpstr>PowerPoint 演示文稿</vt:lpstr>
      <vt:lpstr>容器适配器</vt:lpstr>
      <vt:lpstr>什么是迭代器</vt:lpstr>
      <vt:lpstr>迭代器的类型</vt:lpstr>
      <vt:lpstr>迭代器适配器</vt:lpstr>
      <vt:lpstr>迭代器相关的辅助函数</vt:lpstr>
      <vt:lpstr>标准C++库中的算法</vt:lpstr>
      <vt:lpstr>算法应用举例</vt:lpstr>
      <vt:lpstr>函数对象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C++标准模板库</dc:title>
  <dc:creator>HL H</dc:creator>
  <cp:lastModifiedBy>HL H</cp:lastModifiedBy>
  <cp:revision>5</cp:revision>
  <dcterms:created xsi:type="dcterms:W3CDTF">2017-09-05T07:13:45Z</dcterms:created>
  <dcterms:modified xsi:type="dcterms:W3CDTF">2017-11-24T09:44:45Z</dcterms:modified>
</cp:coreProperties>
</file>