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917" autoAdjust="0"/>
  </p:normalViewPr>
  <p:slideViewPr>
    <p:cSldViewPr>
      <p:cViewPr varScale="1">
        <p:scale>
          <a:sx n="76" d="100"/>
          <a:sy n="76" d="100"/>
        </p:scale>
        <p:origin x="-1785" y="-4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B1622-7F99-466C-AB03-03923F679F11}" type="datetimeFigureOut">
              <a:rPr lang="zh-CN" altLang="en-US" smtClean="0"/>
              <a:t>2017/9/17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43E5D-4702-4887-810F-4F6C1310D024}" type="slidenum">
              <a:rPr lang="zh-CN" altLang="en-US" smtClean="0"/>
              <a:t>‹#›</a:t>
            </a:fld>
            <a:endParaRPr lang="zh-CN" altLang="en-US"/>
          </a:p>
        </p:txBody>
      </p:sp>
    </p:spTree>
    <p:extLst>
      <p:ext uri="{BB962C8B-B14F-4D97-AF65-F5344CB8AC3E}">
        <p14:creationId xmlns:p14="http://schemas.microsoft.com/office/powerpoint/2010/main" val="1650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08933-2D01-4C26-B5CA-E4B9A2AE1B73}" type="slidenum">
              <a:rPr lang="en-US" altLang="zh-CN"/>
              <a:pPr/>
              <a:t>1</a:t>
            </a:fld>
            <a:endParaRPr lang="en-US" altLang="zh-CN"/>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3 .1 </a:t>
            </a:r>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在面向过程的程序设计中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函数是程序模块的最小单位。在面向对象的程序设</a:t>
            </a:r>
          </a:p>
          <a:p>
            <a:r>
              <a:rPr lang="zh-CN" altLang="en-US" sz="1200" b="0" i="0" u="none" strike="noStrike" kern="1200" baseline="0" dirty="0" smtClean="0">
                <a:solidFill>
                  <a:schemeClr val="tx1"/>
                </a:solidFill>
                <a:latin typeface="+mn-lt"/>
                <a:ea typeface="+mn-ea"/>
                <a:cs typeface="+mn-cs"/>
              </a:rPr>
              <a:t>计中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虽然程序模块的抽象程度更高了</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但是函数仍然是描述解决问题方法的一个重</a:t>
            </a:r>
          </a:p>
          <a:p>
            <a:r>
              <a:rPr lang="zh-CN" altLang="en-US" sz="1200" b="0" i="0" u="none" strike="noStrike" kern="1200" baseline="0" dirty="0" smtClean="0">
                <a:solidFill>
                  <a:schemeClr val="tx1"/>
                </a:solidFill>
                <a:latin typeface="+mn-lt"/>
                <a:ea typeface="+mn-ea"/>
                <a:cs typeface="+mn-cs"/>
              </a:rPr>
              <a:t>要手段</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因为类的功能抽象结果要以函数的形式表现出来。因此通过本章的学习</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a:t>
            </a:r>
          </a:p>
          <a:p>
            <a:r>
              <a:rPr lang="zh-CN" altLang="en-US" sz="1200" b="0" i="0" u="none" strike="noStrike" kern="1200" baseline="0" dirty="0" smtClean="0">
                <a:solidFill>
                  <a:schemeClr val="tx1"/>
                </a:solidFill>
                <a:latin typeface="+mn-lt"/>
                <a:ea typeface="+mn-ea"/>
                <a:cs typeface="+mn-cs"/>
              </a:rPr>
              <a:t>学生很好地掌握函数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这对于学习类的成员函数是至关重要的。</a:t>
            </a:r>
          </a:p>
          <a:p>
            <a:r>
              <a:rPr lang="zh-CN" altLang="en-US" sz="1200" b="0" i="0" u="none" strike="noStrike" kern="1200" baseline="0" dirty="0" smtClean="0">
                <a:solidFill>
                  <a:schemeClr val="tx1"/>
                </a:solidFill>
                <a:latin typeface="+mn-lt"/>
                <a:ea typeface="+mn-ea"/>
                <a:cs typeface="+mn-cs"/>
              </a:rPr>
              <a:t>首先应该通过函数的定义和调用介绍功能分解的思想</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其次培养学生编程解决</a:t>
            </a:r>
          </a:p>
          <a:p>
            <a:r>
              <a:rPr lang="zh-CN" altLang="en-US" sz="1200" b="0" i="0" u="none" strike="noStrike" kern="1200" baseline="0" dirty="0" smtClean="0">
                <a:solidFill>
                  <a:schemeClr val="tx1"/>
                </a:solidFill>
                <a:latin typeface="+mn-lt"/>
                <a:ea typeface="+mn-ea"/>
                <a:cs typeface="+mn-cs"/>
              </a:rPr>
              <a:t>小问题的能力也是本章的一个重要目标。因此在第</a:t>
            </a:r>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章的基础上</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要巩固累加、累乘</a:t>
            </a:r>
          </a:p>
          <a:p>
            <a:r>
              <a:rPr lang="zh-CN" altLang="en-US" sz="1200" b="0" i="0" u="none" strike="noStrike" kern="1200" baseline="0" dirty="0" smtClean="0">
                <a:solidFill>
                  <a:schemeClr val="tx1"/>
                </a:solidFill>
                <a:latin typeface="+mn-lt"/>
                <a:ea typeface="+mn-ea"/>
                <a:cs typeface="+mn-cs"/>
              </a:rPr>
              <a:t>算法的设计</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学习交换算法、递归算法的简单应用。利用函数的参数来传递数据</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是</a:t>
            </a:r>
          </a:p>
          <a:p>
            <a:r>
              <a:rPr lang="zh-CN" altLang="en-US" sz="1200" b="0" i="0" u="none" strike="noStrike" kern="1200" baseline="0" dirty="0" smtClean="0">
                <a:solidFill>
                  <a:schemeClr val="tx1"/>
                </a:solidFill>
                <a:latin typeface="+mn-lt"/>
                <a:ea typeface="+mn-ea"/>
                <a:cs typeface="+mn-cs"/>
              </a:rPr>
              <a:t>函数间数据共享的一种重要方式</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要讲清楚形参的本质和形实结合的过程。简单介</a:t>
            </a:r>
          </a:p>
          <a:p>
            <a:r>
              <a:rPr lang="zh-CN" altLang="en-US" sz="1200" b="0" i="0" u="none" strike="noStrike" kern="1200" baseline="0" dirty="0" smtClean="0">
                <a:solidFill>
                  <a:schemeClr val="tx1"/>
                </a:solidFill>
                <a:latin typeface="+mn-lt"/>
                <a:ea typeface="+mn-ea"/>
                <a:cs typeface="+mn-cs"/>
              </a:rPr>
              <a:t>绍函数调用和返回的机制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对于学生理解函数是很有帮助的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尤其有助于学生对递归</a:t>
            </a:r>
          </a:p>
          <a:p>
            <a:r>
              <a:rPr lang="zh-CN" altLang="en-US" sz="1200" b="0" i="0" u="none" strike="noStrike" kern="1200" baseline="0" dirty="0" smtClean="0">
                <a:solidFill>
                  <a:schemeClr val="tx1"/>
                </a:solidFill>
                <a:latin typeface="+mn-lt"/>
                <a:ea typeface="+mn-ea"/>
                <a:cs typeface="+mn-cs"/>
              </a:rPr>
              <a:t>函数的理解。但讲解不必太深入</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可以在第</a:t>
            </a:r>
            <a:r>
              <a:rPr lang="en-US" altLang="zh-CN" sz="1200" b="0" i="0" u="none" strike="noStrike" kern="1200" baseline="0" dirty="0" smtClean="0">
                <a:solidFill>
                  <a:schemeClr val="tx1"/>
                </a:solidFill>
                <a:latin typeface="+mn-lt"/>
                <a:ea typeface="+mn-ea"/>
                <a:cs typeface="+mn-cs"/>
              </a:rPr>
              <a:t>9 </a:t>
            </a:r>
            <a:r>
              <a:rPr lang="zh-CN" altLang="en-US" sz="1200" b="0" i="0" u="none" strike="noStrike" kern="1200" baseline="0" dirty="0" smtClean="0">
                <a:solidFill>
                  <a:schemeClr val="tx1"/>
                </a:solidFill>
                <a:latin typeface="+mn-lt"/>
                <a:ea typeface="+mn-ea"/>
                <a:cs typeface="+mn-cs"/>
              </a:rPr>
              <a:t>章介绍栈结构时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再次较深入地介绍函</a:t>
            </a:r>
          </a:p>
          <a:p>
            <a:r>
              <a:rPr lang="zh-CN" altLang="en-US" sz="1200" b="0" i="0" u="none" strike="noStrike" kern="1200" baseline="0" dirty="0" smtClean="0">
                <a:solidFill>
                  <a:schemeClr val="tx1"/>
                </a:solidFill>
                <a:latin typeface="+mn-lt"/>
                <a:ea typeface="+mn-ea"/>
                <a:cs typeface="+mn-cs"/>
              </a:rPr>
              <a:t>数的调用机制。</a:t>
            </a:r>
          </a:p>
          <a:p>
            <a:r>
              <a:rPr lang="zh-CN" altLang="en-US" sz="1200" b="0" i="0" u="none" strike="noStrike" kern="1200" baseline="0" dirty="0" smtClean="0">
                <a:solidFill>
                  <a:schemeClr val="tx1"/>
                </a:solidFill>
                <a:latin typeface="+mn-lt"/>
                <a:ea typeface="+mn-ea"/>
                <a:cs typeface="+mn-cs"/>
              </a:rPr>
              <a:t>介绍使用引用作形参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不必深入介绍引用的实现机制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只要讲“引用相当于别名”</a:t>
            </a:r>
          </a:p>
          <a:p>
            <a:r>
              <a:rPr lang="zh-CN" altLang="en-US" sz="1200" b="0" i="0" u="none" strike="noStrike" kern="1200" baseline="0" dirty="0" smtClean="0">
                <a:solidFill>
                  <a:schemeClr val="tx1"/>
                </a:solidFill>
                <a:latin typeface="+mn-lt"/>
                <a:ea typeface="+mn-ea"/>
                <a:cs typeface="+mn-cs"/>
              </a:rPr>
              <a:t>就可以了。在学习本章的时候</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学生只学过基本数据类型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数据占用的内存空间不</a:t>
            </a:r>
          </a:p>
          <a:p>
            <a:r>
              <a:rPr lang="zh-CN" altLang="en-US" sz="1200" b="0" i="0" u="none" strike="noStrike" kern="1200" baseline="0" dirty="0" smtClean="0">
                <a:solidFill>
                  <a:schemeClr val="tx1"/>
                </a:solidFill>
                <a:latin typeface="+mn-lt"/>
                <a:ea typeface="+mn-ea"/>
                <a:cs typeface="+mn-cs"/>
              </a:rPr>
              <a:t>多</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因此</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对于使用引用作形参的必要性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学生只能理解“ 通过形参引用直接访问实</a:t>
            </a:r>
          </a:p>
          <a:p>
            <a:r>
              <a:rPr lang="zh-CN" altLang="en-US" sz="1200" b="0" i="0" u="none" strike="noStrike" kern="1200" baseline="0" dirty="0" smtClean="0">
                <a:solidFill>
                  <a:schemeClr val="tx1"/>
                </a:solidFill>
                <a:latin typeface="+mn-lt"/>
                <a:ea typeface="+mn-ea"/>
                <a:cs typeface="+mn-cs"/>
              </a:rPr>
              <a:t>参”这一点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就像例</a:t>
            </a:r>
            <a:r>
              <a:rPr lang="en-US" altLang="zh-CN" sz="1200" b="0" i="0" u="none" strike="noStrike" kern="1200" baseline="0" dirty="0" smtClean="0">
                <a:solidFill>
                  <a:schemeClr val="tx1"/>
                </a:solidFill>
                <a:latin typeface="+mn-lt"/>
                <a:ea typeface="+mn-ea"/>
                <a:cs typeface="+mn-cs"/>
              </a:rPr>
              <a:t>3_12 </a:t>
            </a:r>
            <a:r>
              <a:rPr lang="zh-CN" altLang="en-US" sz="1200" b="0" i="0" u="none" strike="noStrike" kern="1200" baseline="0" dirty="0" smtClean="0">
                <a:solidFill>
                  <a:schemeClr val="tx1"/>
                </a:solidFill>
                <a:latin typeface="+mn-lt"/>
                <a:ea typeface="+mn-ea"/>
                <a:cs typeface="+mn-cs"/>
              </a:rPr>
              <a:t>所体现的情况。但是教师要记得在介绍了类的对象以后还</a:t>
            </a:r>
          </a:p>
          <a:p>
            <a:r>
              <a:rPr lang="zh-CN" altLang="en-US" sz="1200" b="0" i="0" u="none" strike="noStrike" kern="1200" baseline="0" dirty="0" smtClean="0">
                <a:solidFill>
                  <a:schemeClr val="tx1"/>
                </a:solidFill>
                <a:latin typeface="+mn-lt"/>
                <a:ea typeface="+mn-ea"/>
                <a:cs typeface="+mn-cs"/>
              </a:rPr>
              <a:t>要提示学生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当需要传递大量数据</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如复杂对象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使用引用作形参可以节省内存开</a:t>
            </a:r>
          </a:p>
          <a:p>
            <a:r>
              <a:rPr lang="zh-CN" altLang="en-US" sz="1200" b="0" i="0" u="none" strike="noStrike" kern="1200" baseline="0" dirty="0" smtClean="0">
                <a:solidFill>
                  <a:schemeClr val="tx1"/>
                </a:solidFill>
                <a:latin typeface="+mn-lt"/>
                <a:ea typeface="+mn-ea"/>
                <a:cs typeface="+mn-cs"/>
              </a:rPr>
              <a:t>销。在第</a:t>
            </a:r>
            <a:r>
              <a:rPr lang="en-US" altLang="zh-CN" sz="1200" b="0" i="0" u="none" strike="noStrike" kern="1200" baseline="0" dirty="0" smtClean="0">
                <a:solidFill>
                  <a:schemeClr val="tx1"/>
                </a:solidFill>
                <a:latin typeface="+mn-lt"/>
                <a:ea typeface="+mn-ea"/>
                <a:cs typeface="+mn-cs"/>
              </a:rPr>
              <a:t>8 </a:t>
            </a:r>
            <a:r>
              <a:rPr lang="zh-CN" altLang="en-US" sz="1200" b="0" i="0" u="none" strike="noStrike" kern="1200" baseline="0" dirty="0" smtClean="0">
                <a:solidFill>
                  <a:schemeClr val="tx1"/>
                </a:solidFill>
                <a:latin typeface="+mn-lt"/>
                <a:ea typeface="+mn-ea"/>
                <a:cs typeface="+mn-cs"/>
              </a:rPr>
              <a:t>章讲运算符重载时要指出</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一些运算的结果由于需要用作左值</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必须使用</a:t>
            </a:r>
          </a:p>
          <a:p>
            <a:r>
              <a:rPr lang="zh-CN" altLang="en-US" sz="1200" b="0" i="0" u="none" strike="noStrike" kern="1200" baseline="0" dirty="0" smtClean="0">
                <a:solidFill>
                  <a:schemeClr val="tx1"/>
                </a:solidFill>
                <a:latin typeface="+mn-lt"/>
                <a:ea typeface="+mn-ea"/>
                <a:cs typeface="+mn-cs"/>
              </a:rPr>
              <a:t>引用作形参。</a:t>
            </a:r>
          </a:p>
          <a:p>
            <a:r>
              <a:rPr lang="zh-CN" altLang="en-US" sz="1200" b="0" i="0" u="none" strike="noStrike" kern="1200" baseline="0" dirty="0" smtClean="0">
                <a:solidFill>
                  <a:schemeClr val="tx1"/>
                </a:solidFill>
                <a:latin typeface="+mn-lt"/>
                <a:ea typeface="+mn-ea"/>
                <a:cs typeface="+mn-cs"/>
              </a:rPr>
              <a:t>函数的重载既是一个重点也是初学者的难点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讲解时可以从学生熟悉的生活实</a:t>
            </a:r>
          </a:p>
          <a:p>
            <a:r>
              <a:rPr lang="zh-CN" altLang="en-US" sz="1200" b="0" i="0" u="none" strike="noStrike" kern="1200" baseline="0" dirty="0" smtClean="0">
                <a:solidFill>
                  <a:schemeClr val="tx1"/>
                </a:solidFill>
                <a:latin typeface="+mn-lt"/>
                <a:ea typeface="+mn-ea"/>
                <a:cs typeface="+mn-cs"/>
              </a:rPr>
              <a:t>例出发</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使学生自然地接受重载的概念。</a:t>
            </a:r>
          </a:p>
          <a:p>
            <a:r>
              <a:rPr lang="zh-CN" altLang="en-US" sz="1200" b="0" i="0" u="none" strike="noStrike" kern="1200" baseline="0" dirty="0" smtClean="0">
                <a:solidFill>
                  <a:schemeClr val="tx1"/>
                </a:solidFill>
                <a:latin typeface="+mn-lt"/>
                <a:ea typeface="+mn-ea"/>
                <a:cs typeface="+mn-cs"/>
              </a:rPr>
              <a:t>对于理解函数有困难的学生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可以从数学中函数的概念入手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引申为程序中完成</a:t>
            </a:r>
          </a:p>
          <a:p>
            <a:r>
              <a:rPr lang="zh-CN" altLang="en-US" sz="1200" b="0" i="0" u="none" strike="noStrike" kern="1200" baseline="0" dirty="0" smtClean="0">
                <a:solidFill>
                  <a:schemeClr val="tx1"/>
                </a:solidFill>
                <a:latin typeface="+mn-lt"/>
                <a:ea typeface="+mn-ea"/>
                <a:cs typeface="+mn-cs"/>
              </a:rPr>
              <a:t>数学计算的函数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进而再将函数的概念拓展为程序功能模块。</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3 </a:t>
            </a:r>
            <a:r>
              <a:rPr lang="zh-CN" altLang="en-US" sz="1200" b="0" i="0" u="none" strike="noStrike" kern="1200" baseline="0" dirty="0" smtClean="0">
                <a:solidFill>
                  <a:schemeClr val="tx1"/>
                </a:solidFill>
                <a:latin typeface="+mn-lt"/>
                <a:ea typeface="+mn-ea"/>
                <a:cs typeface="+mn-cs"/>
              </a:rPr>
              <a:t>学时。</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A212C-11A1-4CEC-96EF-95E27675B17F}" type="slidenum">
              <a:rPr lang="en-US" altLang="zh-CN"/>
              <a:pPr/>
              <a:t>10</a:t>
            </a:fld>
            <a:endParaRPr lang="en-US" altLang="zh-CN"/>
          </a:p>
        </p:txBody>
      </p:sp>
      <p:sp>
        <p:nvSpPr>
          <p:cNvPr id="206850" name="Rectangle 2"/>
          <p:cNvSpPr>
            <a:spLocks noGrp="1" noRot="1" noChangeAspect="1" noChangeArrowheads="1" noTextEdit="1"/>
          </p:cNvSpPr>
          <p:nvPr>
            <p:ph type="sldImg"/>
          </p:nvPr>
        </p:nvSpPr>
        <p:spPr>
          <a:xfrm>
            <a:off x="381000" y="685800"/>
            <a:ext cx="6096000" cy="3429000"/>
          </a:xfrm>
          <a:ln/>
        </p:spPr>
      </p:sp>
      <p:sp>
        <p:nvSpPr>
          <p:cNvPr id="2068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75851-094F-4640-9AC9-170716755059}" type="slidenum">
              <a:rPr lang="en-US" altLang="zh-CN"/>
              <a:pPr/>
              <a:t>11</a:t>
            </a:fld>
            <a:endParaRPr lang="en-US" altLang="zh-CN"/>
          </a:p>
        </p:txBody>
      </p:sp>
      <p:sp>
        <p:nvSpPr>
          <p:cNvPr id="207874" name="Rectangle 2"/>
          <p:cNvSpPr>
            <a:spLocks noGrp="1" noRot="1" noChangeAspect="1" noChangeArrowheads="1" noTextEdit="1"/>
          </p:cNvSpPr>
          <p:nvPr>
            <p:ph type="sldImg"/>
          </p:nvPr>
        </p:nvSpPr>
        <p:spPr>
          <a:xfrm>
            <a:off x="381000" y="685800"/>
            <a:ext cx="6096000" cy="3429000"/>
          </a:xfrm>
          <a:ln/>
        </p:spPr>
      </p:sp>
      <p:sp>
        <p:nvSpPr>
          <p:cNvPr id="2078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831A8-F15E-4649-94C2-90D8CA02456C}" type="slidenum">
              <a:rPr lang="en-US" altLang="zh-CN"/>
              <a:pPr/>
              <a:t>12</a:t>
            </a:fld>
            <a:endParaRPr lang="en-US" altLang="zh-CN"/>
          </a:p>
        </p:txBody>
      </p:sp>
      <p:sp>
        <p:nvSpPr>
          <p:cNvPr id="208898" name="Rectangle 2"/>
          <p:cNvSpPr>
            <a:spLocks noGrp="1" noRot="1" noChangeAspect="1" noChangeArrowheads="1" noTextEdit="1"/>
          </p:cNvSpPr>
          <p:nvPr>
            <p:ph type="sldImg"/>
          </p:nvPr>
        </p:nvSpPr>
        <p:spPr>
          <a:xfrm>
            <a:off x="381000" y="685800"/>
            <a:ext cx="6096000" cy="3429000"/>
          </a:xfrm>
          <a:ln/>
        </p:spPr>
      </p:sp>
      <p:sp>
        <p:nvSpPr>
          <p:cNvPr id="2089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E4554-871F-4C50-9139-E4381431ABFA}" type="slidenum">
              <a:rPr lang="en-US" altLang="zh-CN"/>
              <a:pPr/>
              <a:t>13</a:t>
            </a:fld>
            <a:endParaRPr lang="en-US" altLang="zh-CN"/>
          </a:p>
        </p:txBody>
      </p:sp>
      <p:sp>
        <p:nvSpPr>
          <p:cNvPr id="209922" name="Rectangle 2"/>
          <p:cNvSpPr>
            <a:spLocks noGrp="1" noRot="1" noChangeAspect="1" noChangeArrowheads="1" noTextEdit="1"/>
          </p:cNvSpPr>
          <p:nvPr>
            <p:ph type="sldImg"/>
          </p:nvPr>
        </p:nvSpPr>
        <p:spPr>
          <a:xfrm>
            <a:off x="381000" y="685800"/>
            <a:ext cx="6096000" cy="3429000"/>
          </a:xfrm>
          <a:ln/>
        </p:spPr>
      </p:sp>
      <p:sp>
        <p:nvSpPr>
          <p:cNvPr id="2099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530E4-A635-472F-A839-5FC60B91E8C6}" type="slidenum">
              <a:rPr lang="en-US" altLang="zh-CN"/>
              <a:pPr/>
              <a:t>14</a:t>
            </a:fld>
            <a:endParaRPr lang="en-US" altLang="zh-CN"/>
          </a:p>
        </p:txBody>
      </p:sp>
      <p:sp>
        <p:nvSpPr>
          <p:cNvPr id="210946" name="Rectangle 2"/>
          <p:cNvSpPr>
            <a:spLocks noGrp="1" noRot="1" noChangeAspect="1" noChangeArrowheads="1" noTextEdit="1"/>
          </p:cNvSpPr>
          <p:nvPr>
            <p:ph type="sldImg"/>
          </p:nvPr>
        </p:nvSpPr>
        <p:spPr>
          <a:xfrm>
            <a:off x="381000" y="685800"/>
            <a:ext cx="6096000" cy="3429000"/>
          </a:xfrm>
          <a:ln/>
        </p:spPr>
      </p:sp>
      <p:sp>
        <p:nvSpPr>
          <p:cNvPr id="2109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CCB02-EAC8-4090-89E3-A01CF9D0984C}" type="slidenum">
              <a:rPr lang="en-US" altLang="zh-CN"/>
              <a:pPr/>
              <a:t>15</a:t>
            </a:fld>
            <a:endParaRPr lang="en-US" altLang="zh-CN"/>
          </a:p>
        </p:txBody>
      </p:sp>
      <p:sp>
        <p:nvSpPr>
          <p:cNvPr id="211970" name="Rectangle 2"/>
          <p:cNvSpPr>
            <a:spLocks noGrp="1" noRot="1" noChangeAspect="1" noChangeArrowheads="1" noTextEdit="1"/>
          </p:cNvSpPr>
          <p:nvPr>
            <p:ph type="sldImg"/>
          </p:nvPr>
        </p:nvSpPr>
        <p:spPr>
          <a:xfrm>
            <a:off x="381000" y="685800"/>
            <a:ext cx="6096000" cy="3429000"/>
          </a:xfrm>
          <a:ln/>
        </p:spPr>
      </p:sp>
      <p:sp>
        <p:nvSpPr>
          <p:cNvPr id="2119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7E1D4-1A92-459F-AC1F-4899570CE58F}" type="slidenum">
              <a:rPr lang="en-US" altLang="zh-CN"/>
              <a:pPr/>
              <a:t>16</a:t>
            </a:fld>
            <a:endParaRPr lang="en-US" altLang="zh-CN"/>
          </a:p>
        </p:txBody>
      </p:sp>
      <p:sp>
        <p:nvSpPr>
          <p:cNvPr id="212994" name="Rectangle 2"/>
          <p:cNvSpPr>
            <a:spLocks noGrp="1" noRot="1" noChangeAspect="1" noChangeArrowheads="1" noTextEdit="1"/>
          </p:cNvSpPr>
          <p:nvPr>
            <p:ph type="sldImg"/>
          </p:nvPr>
        </p:nvSpPr>
        <p:spPr>
          <a:xfrm>
            <a:off x="381000" y="685800"/>
            <a:ext cx="6096000" cy="3429000"/>
          </a:xfrm>
          <a:ln/>
        </p:spPr>
      </p:sp>
      <p:sp>
        <p:nvSpPr>
          <p:cNvPr id="2129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7EAF4-4C6E-4748-9CA8-D4BE7A0DCBF8}" type="slidenum">
              <a:rPr lang="en-US" altLang="zh-CN"/>
              <a:pPr/>
              <a:t>17</a:t>
            </a:fld>
            <a:endParaRPr lang="en-US" altLang="zh-CN"/>
          </a:p>
        </p:txBody>
      </p:sp>
      <p:sp>
        <p:nvSpPr>
          <p:cNvPr id="214018" name="Rectangle 2"/>
          <p:cNvSpPr>
            <a:spLocks noGrp="1" noRot="1" noChangeAspect="1" noChangeArrowheads="1" noTextEdit="1"/>
          </p:cNvSpPr>
          <p:nvPr>
            <p:ph type="sldImg"/>
          </p:nvPr>
        </p:nvSpPr>
        <p:spPr>
          <a:xfrm>
            <a:off x="381000" y="685800"/>
            <a:ext cx="6096000" cy="3429000"/>
          </a:xfrm>
          <a:ln/>
        </p:spPr>
      </p:sp>
      <p:sp>
        <p:nvSpPr>
          <p:cNvPr id="2140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E7A1D-DADE-4F16-9F7E-D7808C816C8C}" type="slidenum">
              <a:rPr lang="en-US" altLang="zh-CN"/>
              <a:pPr/>
              <a:t>18</a:t>
            </a:fld>
            <a:endParaRPr lang="en-US" altLang="zh-CN"/>
          </a:p>
        </p:txBody>
      </p:sp>
      <p:sp>
        <p:nvSpPr>
          <p:cNvPr id="215042" name="Rectangle 2"/>
          <p:cNvSpPr>
            <a:spLocks noGrp="1" noRot="1" noChangeAspect="1" noChangeArrowheads="1" noTextEdit="1"/>
          </p:cNvSpPr>
          <p:nvPr>
            <p:ph type="sldImg"/>
          </p:nvPr>
        </p:nvSpPr>
        <p:spPr>
          <a:xfrm>
            <a:off x="381000" y="685800"/>
            <a:ext cx="6096000" cy="3429000"/>
          </a:xfrm>
          <a:ln/>
        </p:spPr>
      </p:sp>
      <p:sp>
        <p:nvSpPr>
          <p:cNvPr id="2150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25BE8-177B-400A-B26B-137E40C8FF81}" type="slidenum">
              <a:rPr lang="en-US" altLang="zh-CN"/>
              <a:pPr/>
              <a:t>19</a:t>
            </a:fld>
            <a:endParaRPr lang="en-US" altLang="zh-CN"/>
          </a:p>
        </p:txBody>
      </p:sp>
      <p:sp>
        <p:nvSpPr>
          <p:cNvPr id="216066" name="Rectangle 2"/>
          <p:cNvSpPr>
            <a:spLocks noGrp="1" noRot="1" noChangeAspect="1" noChangeArrowheads="1" noTextEdit="1"/>
          </p:cNvSpPr>
          <p:nvPr>
            <p:ph type="sldImg"/>
          </p:nvPr>
        </p:nvSpPr>
        <p:spPr>
          <a:xfrm>
            <a:off x="381000" y="685800"/>
            <a:ext cx="6096000" cy="3429000"/>
          </a:xfrm>
          <a:ln/>
        </p:spPr>
      </p:sp>
      <p:sp>
        <p:nvSpPr>
          <p:cNvPr id="2160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3555A-9BF5-4844-B6EF-FC6536ED0A39}" type="slidenum">
              <a:rPr lang="en-US" altLang="zh-CN"/>
              <a:pPr/>
              <a:t>2</a:t>
            </a:fld>
            <a:endParaRPr lang="en-US" altLang="zh-CN"/>
          </a:p>
        </p:txBody>
      </p:sp>
      <p:sp>
        <p:nvSpPr>
          <p:cNvPr id="248834" name="Rectangle 2"/>
          <p:cNvSpPr>
            <a:spLocks noGrp="1" noRot="1" noChangeAspect="1" noChangeArrowheads="1" noTextEdit="1"/>
          </p:cNvSpPr>
          <p:nvPr>
            <p:ph type="sldImg"/>
          </p:nvPr>
        </p:nvSpPr>
        <p:spPr>
          <a:xfrm>
            <a:off x="381000" y="685800"/>
            <a:ext cx="6096000" cy="3429000"/>
          </a:xfrm>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ACE38-0CEC-4D1D-8788-55A05D3891E5}" type="slidenum">
              <a:rPr lang="en-US" altLang="zh-CN"/>
              <a:pPr/>
              <a:t>20</a:t>
            </a:fld>
            <a:endParaRPr lang="en-US" altLang="zh-CN"/>
          </a:p>
        </p:txBody>
      </p:sp>
      <p:sp>
        <p:nvSpPr>
          <p:cNvPr id="217090" name="Rectangle 2"/>
          <p:cNvSpPr>
            <a:spLocks noGrp="1" noRot="1" noChangeAspect="1" noChangeArrowheads="1" noTextEdit="1"/>
          </p:cNvSpPr>
          <p:nvPr>
            <p:ph type="sldImg"/>
          </p:nvPr>
        </p:nvSpPr>
        <p:spPr>
          <a:xfrm>
            <a:off x="381000" y="685800"/>
            <a:ext cx="6096000" cy="3429000"/>
          </a:xfrm>
          <a:ln/>
        </p:spPr>
      </p:sp>
      <p:sp>
        <p:nvSpPr>
          <p:cNvPr id="2170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B3A7D9-123D-41CB-9C28-A8377FA9B9F4}" type="slidenum">
              <a:rPr lang="en-US" altLang="zh-CN"/>
              <a:pPr/>
              <a:t>21</a:t>
            </a:fld>
            <a:endParaRPr lang="en-US" altLang="zh-CN"/>
          </a:p>
        </p:txBody>
      </p:sp>
      <p:sp>
        <p:nvSpPr>
          <p:cNvPr id="218114" name="Rectangle 1026"/>
          <p:cNvSpPr>
            <a:spLocks noGrp="1" noRot="1" noChangeAspect="1" noChangeArrowheads="1" noTextEdit="1"/>
          </p:cNvSpPr>
          <p:nvPr>
            <p:ph type="sldImg"/>
          </p:nvPr>
        </p:nvSpPr>
        <p:spPr>
          <a:xfrm>
            <a:off x="381000" y="685800"/>
            <a:ext cx="6096000" cy="3429000"/>
          </a:xfrm>
          <a:ln/>
        </p:spPr>
      </p:sp>
      <p:sp>
        <p:nvSpPr>
          <p:cNvPr id="21811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967B-6FC6-4C94-98F7-E6E080FDFF3E}" type="slidenum">
              <a:rPr lang="en-US" altLang="zh-CN"/>
              <a:pPr/>
              <a:t>22</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A2C5B-18B4-4AC5-9C22-9AE8E0DECF0D}" type="slidenum">
              <a:rPr lang="en-US" altLang="zh-CN"/>
              <a:pPr/>
              <a:t>23</a:t>
            </a:fld>
            <a:endParaRPr lang="en-US" altLang="zh-CN"/>
          </a:p>
        </p:txBody>
      </p:sp>
      <p:sp>
        <p:nvSpPr>
          <p:cNvPr id="220162" name="Rectangle 2"/>
          <p:cNvSpPr>
            <a:spLocks noGrp="1" noRot="1" noChangeAspect="1" noChangeArrowheads="1" noTextEdit="1"/>
          </p:cNvSpPr>
          <p:nvPr>
            <p:ph type="sldImg"/>
          </p:nvPr>
        </p:nvSpPr>
        <p:spPr>
          <a:xfrm>
            <a:off x="381000" y="685800"/>
            <a:ext cx="6096000" cy="3429000"/>
          </a:xfrm>
          <a:ln/>
        </p:spPr>
      </p:sp>
      <p:sp>
        <p:nvSpPr>
          <p:cNvPr id="220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6BAD3-11F8-4383-BC83-206C4FCCA5D6}" type="slidenum">
              <a:rPr lang="en-US" altLang="zh-CN"/>
              <a:pPr/>
              <a:t>24</a:t>
            </a:fld>
            <a:endParaRPr lang="en-US" altLang="zh-CN"/>
          </a:p>
        </p:txBody>
      </p:sp>
      <p:sp>
        <p:nvSpPr>
          <p:cNvPr id="221186" name="Rectangle 2"/>
          <p:cNvSpPr>
            <a:spLocks noGrp="1" noRot="1" noChangeAspect="1" noChangeArrowheads="1" noTextEdit="1"/>
          </p:cNvSpPr>
          <p:nvPr>
            <p:ph type="sldImg"/>
          </p:nvPr>
        </p:nvSpPr>
        <p:spPr>
          <a:xfrm>
            <a:off x="381000" y="685800"/>
            <a:ext cx="6096000" cy="3429000"/>
          </a:xfrm>
          <a:ln/>
        </p:spPr>
      </p:sp>
      <p:sp>
        <p:nvSpPr>
          <p:cNvPr id="2211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9EF6C-9FB5-4B6F-AA51-93A9F3689D2E}" type="slidenum">
              <a:rPr lang="en-US" altLang="zh-CN"/>
              <a:pPr/>
              <a:t>25</a:t>
            </a:fld>
            <a:endParaRPr lang="en-US" altLang="zh-CN"/>
          </a:p>
        </p:txBody>
      </p:sp>
      <p:sp>
        <p:nvSpPr>
          <p:cNvPr id="222210" name="Rectangle 1026"/>
          <p:cNvSpPr>
            <a:spLocks noGrp="1" noRot="1" noChangeAspect="1" noChangeArrowheads="1" noTextEdit="1"/>
          </p:cNvSpPr>
          <p:nvPr>
            <p:ph type="sldImg"/>
          </p:nvPr>
        </p:nvSpPr>
        <p:spPr>
          <a:xfrm>
            <a:off x="381000" y="685800"/>
            <a:ext cx="6096000" cy="3429000"/>
          </a:xfrm>
          <a:ln/>
        </p:spPr>
      </p:sp>
      <p:sp>
        <p:nvSpPr>
          <p:cNvPr id="222212"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6F3A2-1C79-444F-B745-3849CB672AB7}" type="slidenum">
              <a:rPr lang="en-US" altLang="zh-CN"/>
              <a:pPr/>
              <a:t>26</a:t>
            </a:fld>
            <a:endParaRPr lang="en-US" altLang="zh-CN"/>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80D95-C973-4BD6-BCDE-34CBE44FF59C}" type="slidenum">
              <a:rPr lang="en-US" altLang="zh-CN"/>
              <a:pPr/>
              <a:t>27</a:t>
            </a:fld>
            <a:endParaRPr lang="en-US" altLang="zh-CN"/>
          </a:p>
        </p:txBody>
      </p:sp>
      <p:sp>
        <p:nvSpPr>
          <p:cNvPr id="224258" name="Rectangle 2"/>
          <p:cNvSpPr>
            <a:spLocks noGrp="1" noRot="1" noChangeAspect="1" noChangeArrowheads="1" noTextEdit="1"/>
          </p:cNvSpPr>
          <p:nvPr>
            <p:ph type="sldImg"/>
          </p:nvPr>
        </p:nvSpPr>
        <p:spPr>
          <a:xfrm>
            <a:off x="381000" y="685800"/>
            <a:ext cx="6096000" cy="3429000"/>
          </a:xfrm>
          <a:ln/>
        </p:spPr>
      </p:sp>
      <p:sp>
        <p:nvSpPr>
          <p:cNvPr id="2242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BEFF6-2A6B-4B4A-836C-8DFD992CD828}" type="slidenum">
              <a:rPr lang="en-US" altLang="zh-CN"/>
              <a:pPr/>
              <a:t>28</a:t>
            </a:fld>
            <a:endParaRPr lang="en-US" altLang="zh-CN"/>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0737E5-1367-4241-AEFC-6E163C2314D3}" type="slidenum">
              <a:rPr lang="en-US" altLang="zh-CN"/>
              <a:pPr/>
              <a:t>29</a:t>
            </a:fld>
            <a:endParaRPr lang="en-US" altLang="zh-CN"/>
          </a:p>
        </p:txBody>
      </p:sp>
      <p:sp>
        <p:nvSpPr>
          <p:cNvPr id="226306" name="Rectangle 2"/>
          <p:cNvSpPr>
            <a:spLocks noGrp="1" noRot="1" noChangeAspect="1" noChangeArrowheads="1" noTextEdit="1"/>
          </p:cNvSpPr>
          <p:nvPr>
            <p:ph type="sldImg"/>
          </p:nvPr>
        </p:nvSpPr>
        <p:spPr>
          <a:xfrm>
            <a:off x="381000" y="685800"/>
            <a:ext cx="6096000" cy="3429000"/>
          </a:xfrm>
          <a:ln/>
        </p:spPr>
      </p:sp>
      <p:sp>
        <p:nvSpPr>
          <p:cNvPr id="2263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C7896-D8BB-4015-B3FD-E7316CDAC06E}" type="slidenum">
              <a:rPr lang="en-US" altLang="zh-CN"/>
              <a:pPr/>
              <a:t>3</a:t>
            </a:fld>
            <a:endParaRPr lang="en-US" altLang="zh-CN"/>
          </a:p>
        </p:txBody>
      </p:sp>
      <p:sp>
        <p:nvSpPr>
          <p:cNvPr id="205826" name="Rectangle 2"/>
          <p:cNvSpPr>
            <a:spLocks noGrp="1" noRot="1" noChangeAspect="1" noChangeArrowheads="1" noTextEdit="1"/>
          </p:cNvSpPr>
          <p:nvPr>
            <p:ph type="sldImg"/>
          </p:nvPr>
        </p:nvSpPr>
        <p:spPr>
          <a:xfrm>
            <a:off x="381000" y="685800"/>
            <a:ext cx="6096000" cy="3429000"/>
          </a:xfrm>
          <a:ln/>
        </p:spPr>
      </p:sp>
      <p:sp>
        <p:nvSpPr>
          <p:cNvPr id="2058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B1412-50BB-466A-A3E2-8A8F5D3A20A8}" type="slidenum">
              <a:rPr lang="en-US" altLang="zh-CN"/>
              <a:pPr/>
              <a:t>30</a:t>
            </a:fld>
            <a:endParaRPr lang="en-US" altLang="zh-CN"/>
          </a:p>
        </p:txBody>
      </p:sp>
      <p:sp>
        <p:nvSpPr>
          <p:cNvPr id="227330" name="Rectangle 2"/>
          <p:cNvSpPr>
            <a:spLocks noGrp="1" noRot="1" noChangeAspect="1" noChangeArrowheads="1" noTextEdit="1"/>
          </p:cNvSpPr>
          <p:nvPr>
            <p:ph type="sldImg"/>
          </p:nvPr>
        </p:nvSpPr>
        <p:spPr>
          <a:xfrm>
            <a:off x="381000" y="685800"/>
            <a:ext cx="6096000" cy="3429000"/>
          </a:xfrm>
          <a:ln/>
        </p:spPr>
      </p:sp>
      <p:sp>
        <p:nvSpPr>
          <p:cNvPr id="2273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87507-649D-48B5-A693-3F86CCC20947}" type="slidenum">
              <a:rPr lang="en-US" altLang="zh-CN"/>
              <a:pPr/>
              <a:t>31</a:t>
            </a:fld>
            <a:endParaRPr lang="en-US" altLang="zh-CN"/>
          </a:p>
        </p:txBody>
      </p:sp>
      <p:sp>
        <p:nvSpPr>
          <p:cNvPr id="228354" name="Rectangle 2"/>
          <p:cNvSpPr>
            <a:spLocks noGrp="1" noRot="1" noChangeAspect="1" noChangeArrowheads="1" noTextEdit="1"/>
          </p:cNvSpPr>
          <p:nvPr>
            <p:ph type="sldImg"/>
          </p:nvPr>
        </p:nvSpPr>
        <p:spPr>
          <a:xfrm>
            <a:off x="381000" y="685800"/>
            <a:ext cx="6096000" cy="3429000"/>
          </a:xfrm>
          <a:ln/>
        </p:spPr>
      </p:sp>
      <p:sp>
        <p:nvSpPr>
          <p:cNvPr id="2283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33271-84C4-4C02-A7CE-A6399CE53FB0}" type="slidenum">
              <a:rPr lang="en-US" altLang="zh-CN"/>
              <a:pPr/>
              <a:t>32</a:t>
            </a:fld>
            <a:endParaRPr lang="en-US" altLang="zh-CN"/>
          </a:p>
        </p:txBody>
      </p:sp>
      <p:sp>
        <p:nvSpPr>
          <p:cNvPr id="229378" name="Rectangle 2"/>
          <p:cNvSpPr>
            <a:spLocks noGrp="1" noRot="1" noChangeAspect="1" noChangeArrowheads="1" noTextEdit="1"/>
          </p:cNvSpPr>
          <p:nvPr>
            <p:ph type="sldImg"/>
          </p:nvPr>
        </p:nvSpPr>
        <p:spPr>
          <a:xfrm>
            <a:off x="381000" y="685800"/>
            <a:ext cx="6096000" cy="3429000"/>
          </a:xfrm>
          <a:ln/>
        </p:spPr>
      </p:sp>
      <p:sp>
        <p:nvSpPr>
          <p:cNvPr id="2293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4FB5A-F27C-4A3B-B88A-F7827513DB5C}" type="slidenum">
              <a:rPr lang="en-US" altLang="zh-CN"/>
              <a:pPr/>
              <a:t>33</a:t>
            </a:fld>
            <a:endParaRPr lang="en-US" altLang="zh-CN"/>
          </a:p>
        </p:txBody>
      </p:sp>
      <p:sp>
        <p:nvSpPr>
          <p:cNvPr id="230402" name="Rectangle 2"/>
          <p:cNvSpPr>
            <a:spLocks noGrp="1" noRot="1" noChangeAspect="1" noChangeArrowheads="1" noTextEdit="1"/>
          </p:cNvSpPr>
          <p:nvPr>
            <p:ph type="sldImg"/>
          </p:nvPr>
        </p:nvSpPr>
        <p:spPr>
          <a:xfrm>
            <a:off x="381000" y="685800"/>
            <a:ext cx="6096000" cy="3429000"/>
          </a:xfrm>
          <a:ln/>
        </p:spPr>
      </p:sp>
      <p:sp>
        <p:nvSpPr>
          <p:cNvPr id="2304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D2B2C-8222-453A-B197-2BD328C3D01E}" type="slidenum">
              <a:rPr lang="en-US" altLang="zh-CN"/>
              <a:pPr/>
              <a:t>34</a:t>
            </a:fld>
            <a:endParaRPr lang="en-US" altLang="zh-CN"/>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FC10A-8FEA-4865-9C0F-9EF24BD9A042}" type="slidenum">
              <a:rPr lang="en-US" altLang="zh-CN"/>
              <a:pPr/>
              <a:t>35</a:t>
            </a:fld>
            <a:endParaRPr lang="en-US" altLang="zh-CN"/>
          </a:p>
        </p:txBody>
      </p:sp>
      <p:sp>
        <p:nvSpPr>
          <p:cNvPr id="232450" name="Rectangle 2"/>
          <p:cNvSpPr>
            <a:spLocks noGrp="1" noRot="1" noChangeAspect="1" noChangeArrowheads="1" noTextEdit="1"/>
          </p:cNvSpPr>
          <p:nvPr>
            <p:ph type="sldImg"/>
          </p:nvPr>
        </p:nvSpPr>
        <p:spPr>
          <a:xfrm>
            <a:off x="381000" y="685800"/>
            <a:ext cx="6096000" cy="3429000"/>
          </a:xfrm>
          <a:ln/>
        </p:spPr>
      </p:sp>
      <p:sp>
        <p:nvSpPr>
          <p:cNvPr id="2324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61F567-AA47-4631-A7F2-6B28ADE78075}" type="slidenum">
              <a:rPr lang="en-US" altLang="zh-CN"/>
              <a:pPr/>
              <a:t>36</a:t>
            </a:fld>
            <a:endParaRPr lang="en-US" altLang="zh-CN"/>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F37674-5508-4199-A19B-19DA395823F3}" type="slidenum">
              <a:rPr lang="en-US" altLang="zh-CN"/>
              <a:pPr/>
              <a:t>37</a:t>
            </a:fld>
            <a:endParaRPr lang="en-US" altLang="zh-CN"/>
          </a:p>
        </p:txBody>
      </p:sp>
      <p:sp>
        <p:nvSpPr>
          <p:cNvPr id="234498" name="Rectangle 2"/>
          <p:cNvSpPr>
            <a:spLocks noGrp="1" noRot="1" noChangeAspect="1" noChangeArrowheads="1" noTextEdit="1"/>
          </p:cNvSpPr>
          <p:nvPr>
            <p:ph type="sldImg"/>
          </p:nvPr>
        </p:nvSpPr>
        <p:spPr>
          <a:xfrm>
            <a:off x="381000" y="685800"/>
            <a:ext cx="6096000" cy="3429000"/>
          </a:xfrm>
          <a:ln/>
        </p:spPr>
      </p:sp>
      <p:sp>
        <p:nvSpPr>
          <p:cNvPr id="2345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069FD-49D8-4059-99C8-C4E0CFD7E6D9}" type="slidenum">
              <a:rPr lang="en-US" altLang="zh-CN"/>
              <a:pPr/>
              <a:t>38</a:t>
            </a:fld>
            <a:endParaRPr lang="en-US" altLang="zh-CN"/>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9DC95-AA46-42DA-87FA-E9FC66EBF533}" type="slidenum">
              <a:rPr lang="en-US" altLang="zh-CN"/>
              <a:pPr/>
              <a:t>39</a:t>
            </a:fld>
            <a:endParaRPr lang="en-US" altLang="zh-CN"/>
          </a:p>
        </p:txBody>
      </p:sp>
      <p:sp>
        <p:nvSpPr>
          <p:cNvPr id="236546" name="Rectangle 2"/>
          <p:cNvSpPr>
            <a:spLocks noGrp="1" noRot="1" noChangeAspect="1" noChangeArrowheads="1" noTextEdit="1"/>
          </p:cNvSpPr>
          <p:nvPr>
            <p:ph type="sldImg"/>
          </p:nvPr>
        </p:nvSpPr>
        <p:spPr>
          <a:xfrm>
            <a:off x="381000" y="685800"/>
            <a:ext cx="6096000" cy="3429000"/>
          </a:xfrm>
          <a:ln/>
        </p:spPr>
      </p:sp>
      <p:sp>
        <p:nvSpPr>
          <p:cNvPr id="2365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E7586-378A-4A7F-90CF-E0C914CE8436}" type="slidenum">
              <a:rPr lang="en-US" altLang="zh-CN"/>
              <a:pPr/>
              <a:t>4</a:t>
            </a:fld>
            <a:endParaRPr lang="en-US" altLang="zh-CN"/>
          </a:p>
        </p:txBody>
      </p:sp>
      <p:sp>
        <p:nvSpPr>
          <p:cNvPr id="78850" name="Rectangle 2"/>
          <p:cNvSpPr>
            <a:spLocks noGrp="1" noRot="1" noChangeAspect="1" noChangeArrowheads="1" noTextEdit="1"/>
          </p:cNvSpPr>
          <p:nvPr>
            <p:ph type="sldImg"/>
          </p:nvPr>
        </p:nvSpPr>
        <p:spPr>
          <a:xfrm>
            <a:off x="381000" y="685800"/>
            <a:ext cx="6096000" cy="3429000"/>
          </a:xfrm>
          <a:ln/>
        </p:spPr>
      </p:sp>
      <p:sp>
        <p:nvSpPr>
          <p:cNvPr id="788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5A5EC-9253-4695-8102-960D6AADC747}" type="slidenum">
              <a:rPr lang="en-US" altLang="zh-CN"/>
              <a:pPr/>
              <a:t>40</a:t>
            </a:fld>
            <a:endParaRPr lang="en-US" altLang="zh-CN"/>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30B21-5F60-461A-A3D3-A96FAFDE78CA}" type="slidenum">
              <a:rPr lang="en-US" altLang="zh-CN"/>
              <a:pPr/>
              <a:t>41</a:t>
            </a:fld>
            <a:endParaRPr lang="en-US" altLang="zh-CN"/>
          </a:p>
        </p:txBody>
      </p:sp>
      <p:sp>
        <p:nvSpPr>
          <p:cNvPr id="238594" name="Rectangle 2"/>
          <p:cNvSpPr>
            <a:spLocks noGrp="1" noRot="1" noChangeAspect="1" noChangeArrowheads="1" noTextEdit="1"/>
          </p:cNvSpPr>
          <p:nvPr>
            <p:ph type="sldImg"/>
          </p:nvPr>
        </p:nvSpPr>
        <p:spPr>
          <a:xfrm>
            <a:off x="381000" y="685800"/>
            <a:ext cx="6096000" cy="3429000"/>
          </a:xfrm>
          <a:ln/>
        </p:spPr>
      </p:sp>
      <p:sp>
        <p:nvSpPr>
          <p:cNvPr id="2385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628D8-B54E-4900-A285-F6E3075F4D35}" type="slidenum">
              <a:rPr lang="en-US" altLang="zh-CN"/>
              <a:pPr/>
              <a:t>42</a:t>
            </a:fld>
            <a:endParaRPr lang="en-US" altLang="zh-CN"/>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56B2F-136B-429A-8C71-E35A65BA2155}" type="slidenum">
              <a:rPr lang="en-US" altLang="zh-CN"/>
              <a:pPr/>
              <a:t>43</a:t>
            </a:fld>
            <a:endParaRPr lang="en-US" altLang="zh-CN"/>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2E50C-815D-4F5D-9C7A-E6D5EF3E2AF1}" type="slidenum">
              <a:rPr lang="en-US" altLang="zh-CN"/>
              <a:pPr/>
              <a:t>44</a:t>
            </a:fld>
            <a:endParaRPr lang="en-US" altLang="zh-CN"/>
          </a:p>
        </p:txBody>
      </p:sp>
      <p:sp>
        <p:nvSpPr>
          <p:cNvPr id="97282" name="Rectangle 2"/>
          <p:cNvSpPr>
            <a:spLocks noGrp="1" noRot="1" noChangeAspect="1" noChangeArrowheads="1" noTextEdit="1"/>
          </p:cNvSpPr>
          <p:nvPr>
            <p:ph type="sldImg"/>
          </p:nvPr>
        </p:nvSpPr>
        <p:spPr>
          <a:xfrm>
            <a:off x="381000" y="685800"/>
            <a:ext cx="6096000" cy="3429000"/>
          </a:xfrm>
          <a:ln/>
        </p:spPr>
      </p:sp>
      <p:sp>
        <p:nvSpPr>
          <p:cNvPr id="972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4D708-FE08-40F8-AC30-A428C38717A7}" type="slidenum">
              <a:rPr lang="en-US" altLang="zh-CN"/>
              <a:pPr/>
              <a:t>45</a:t>
            </a:fld>
            <a:endParaRPr lang="en-US" altLang="zh-CN"/>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C8F8D-634E-4E4A-BA41-A6FCF6A61916}" type="slidenum">
              <a:rPr lang="en-US" altLang="zh-CN"/>
              <a:pPr/>
              <a:t>46</a:t>
            </a:fld>
            <a:endParaRPr lang="en-US" altLang="zh-CN"/>
          </a:p>
        </p:txBody>
      </p:sp>
      <p:sp>
        <p:nvSpPr>
          <p:cNvPr id="239618" name="Rectangle 2"/>
          <p:cNvSpPr>
            <a:spLocks noGrp="1" noRot="1" noChangeAspect="1" noChangeArrowheads="1" noTextEdit="1"/>
          </p:cNvSpPr>
          <p:nvPr>
            <p:ph type="sldImg"/>
          </p:nvPr>
        </p:nvSpPr>
        <p:spPr>
          <a:xfrm>
            <a:off x="381000" y="685800"/>
            <a:ext cx="6096000" cy="3429000"/>
          </a:xfrm>
          <a:ln/>
        </p:spPr>
      </p:sp>
      <p:sp>
        <p:nvSpPr>
          <p:cNvPr id="2396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6FC99-CDD6-4AEB-AC4B-057A538C2DE8}" type="slidenum">
              <a:rPr lang="en-US" altLang="zh-CN"/>
              <a:pPr/>
              <a:t>47</a:t>
            </a:fld>
            <a:endParaRPr lang="en-US" altLang="zh-CN"/>
          </a:p>
        </p:txBody>
      </p:sp>
      <p:sp>
        <p:nvSpPr>
          <p:cNvPr id="101378" name="Rectangle 2"/>
          <p:cNvSpPr>
            <a:spLocks noGrp="1" noRot="1" noChangeAspect="1" noChangeArrowheads="1" noTextEdit="1"/>
          </p:cNvSpPr>
          <p:nvPr>
            <p:ph type="sldImg"/>
          </p:nvPr>
        </p:nvSpPr>
        <p:spPr>
          <a:xfrm>
            <a:off x="381000" y="685800"/>
            <a:ext cx="6096000" cy="3429000"/>
          </a:xfrm>
          <a:ln/>
        </p:spPr>
      </p:sp>
      <p:sp>
        <p:nvSpPr>
          <p:cNvPr id="1013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1A0B1-D696-4DD2-8D90-F6867D03B9DC}" type="slidenum">
              <a:rPr lang="en-US" altLang="zh-CN"/>
              <a:pPr/>
              <a:t>48</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8F64C-165A-41BB-BDB5-66E881CE888B}" type="slidenum">
              <a:rPr lang="en-US" altLang="zh-CN"/>
              <a:pPr/>
              <a:t>49</a:t>
            </a:fld>
            <a:endParaRPr lang="en-US" altLang="zh-CN"/>
          </a:p>
        </p:txBody>
      </p:sp>
      <p:sp>
        <p:nvSpPr>
          <p:cNvPr id="107522" name="Rectangle 2"/>
          <p:cNvSpPr>
            <a:spLocks noGrp="1" noRot="1" noChangeAspect="1" noChangeArrowheads="1" noTextEdit="1"/>
          </p:cNvSpPr>
          <p:nvPr>
            <p:ph type="sldImg"/>
          </p:nvPr>
        </p:nvSpPr>
        <p:spPr>
          <a:xfrm>
            <a:off x="381000" y="685800"/>
            <a:ext cx="6096000" cy="3429000"/>
          </a:xfrm>
          <a:ln/>
        </p:spPr>
      </p:sp>
      <p:sp>
        <p:nvSpPr>
          <p:cNvPr id="107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3E67A-FF6A-4D8A-8BBE-982CD17C29DE}" type="slidenum">
              <a:rPr lang="en-US" altLang="zh-CN"/>
              <a:pPr/>
              <a:t>5</a:t>
            </a:fld>
            <a:endParaRPr lang="en-US" altLang="zh-CN"/>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9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C46CD-962E-4EC8-8CE0-B087AA436F0F}" type="slidenum">
              <a:rPr lang="en-US" altLang="zh-CN"/>
              <a:pPr/>
              <a:t>50</a:t>
            </a:fld>
            <a:endParaRPr lang="en-US" altLang="zh-CN"/>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E0CB21-1680-4DF5-84B0-26FF2D151A3D}" type="slidenum">
              <a:rPr lang="en-US" altLang="zh-CN"/>
              <a:pPr/>
              <a:t>51</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6" name="Rectangle 4"/>
          <p:cNvSpPr>
            <a:spLocks noGrp="1" noChangeArrowheads="1"/>
          </p:cNvSpPr>
          <p:nvPr>
            <p:ph type="body" idx="1"/>
          </p:nvPr>
        </p:nvSpPr>
        <p:spPr/>
        <p:txBody>
          <a:bodyPr/>
          <a:lstStyle/>
          <a:p>
            <a:r>
              <a:rPr lang="zh-CN" altLang="en-US" dirty="0" smtClean="0"/>
              <a:t>内联函数具有一般函数的特性，它与一般函数所不同之处只在于函数调用的处理。一般函数进行调用时，要将程序执行权转到被调用函数中，然后再返回到调用它的函数中；而内联函数在调用时，是将调用表达式用内联函数体来替换。在使用内联函数时，应注意如下几点：　</a:t>
            </a:r>
            <a:r>
              <a:rPr lang="en-US" altLang="zh-CN" dirty="0" smtClean="0"/>
              <a:t>1.</a:t>
            </a:r>
            <a:r>
              <a:rPr lang="zh-CN" altLang="en-US" dirty="0" smtClean="0"/>
              <a:t>在内联函数内不允许用循环语句和开关语句。　如果内联函数有这些语句，则编译将该函数视同普通函数那样产生函数调用代码</a:t>
            </a:r>
            <a:r>
              <a:rPr lang="en-US" altLang="zh-CN" dirty="0" smtClean="0"/>
              <a:t>,</a:t>
            </a:r>
            <a:r>
              <a:rPr lang="zh-CN" altLang="en-US" dirty="0" smtClean="0"/>
              <a:t>递归函数</a:t>
            </a:r>
            <a:r>
              <a:rPr lang="en-US" altLang="zh-CN" dirty="0" smtClean="0"/>
              <a:t>(</a:t>
            </a:r>
            <a:r>
              <a:rPr lang="zh-CN" altLang="en-US" dirty="0" smtClean="0"/>
              <a:t>自己调用自己的函数</a:t>
            </a:r>
            <a:r>
              <a:rPr lang="en-US" altLang="zh-CN" dirty="0" smtClean="0"/>
              <a:t>)</a:t>
            </a:r>
            <a:r>
              <a:rPr lang="zh-CN" altLang="en-US" dirty="0" smtClean="0"/>
              <a:t>是不能被用来做内联函数的。内联函数只适合于只有</a:t>
            </a:r>
            <a:r>
              <a:rPr lang="en-US" altLang="zh-CN" dirty="0" smtClean="0"/>
              <a:t>1</a:t>
            </a:r>
            <a:r>
              <a:rPr lang="zh-CN" altLang="en-US" dirty="0" smtClean="0"/>
              <a:t>～</a:t>
            </a:r>
            <a:r>
              <a:rPr lang="en-US" altLang="zh-CN" dirty="0" smtClean="0"/>
              <a:t>5</a:t>
            </a:r>
            <a:r>
              <a:rPr lang="zh-CN" altLang="en-US" dirty="0" smtClean="0"/>
              <a:t>行的小函数。对一个含有许多语句的大函数，函数调用和返回的开销相对来说微不足道，所以也没有必要用内联函数实现。　</a:t>
            </a:r>
            <a:r>
              <a:rPr lang="en-US" altLang="zh-CN" dirty="0" smtClean="0"/>
              <a:t>2.</a:t>
            </a:r>
            <a:r>
              <a:rPr lang="zh-CN" altLang="en-US" dirty="0" smtClean="0"/>
              <a:t>内联函数的定义必须出现在内联函数第一次被调用之前。　</a:t>
            </a:r>
            <a:r>
              <a:rPr lang="en-US" altLang="zh-CN" dirty="0" smtClean="0"/>
              <a:t>3.</a:t>
            </a:r>
            <a:r>
              <a:rPr lang="zh-CN" altLang="en-US" dirty="0" smtClean="0"/>
              <a:t>本栏目讲到的类结构中所有在类说明内部定义的函数是内联函数</a:t>
            </a:r>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D0203-39B8-4461-9B7E-6C79A955406D}" type="slidenum">
              <a:rPr lang="en-US" altLang="zh-CN"/>
              <a:pPr/>
              <a:t>52</a:t>
            </a:fld>
            <a:endParaRPr lang="en-US" altLang="zh-CN"/>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8E17B-35E6-4E79-9E03-20C687A2A3F3}" type="slidenum">
              <a:rPr lang="en-US" altLang="zh-CN"/>
              <a:pPr/>
              <a:t>53</a:t>
            </a:fld>
            <a:endParaRPr lang="en-US" altLang="zh-CN"/>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165CD-EBDF-4D7E-87A8-64159D30AC57}" type="slidenum">
              <a:rPr lang="en-US" altLang="zh-CN"/>
              <a:pPr/>
              <a:t>54</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A6F9D-88AB-4A0C-BDE7-9A80849C55A7}" type="slidenum">
              <a:rPr lang="en-US" altLang="zh-CN"/>
              <a:pPr/>
              <a:t>55</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A6D55-8F38-4A7B-B9C7-E70598B41D82}" type="slidenum">
              <a:rPr lang="en-US" altLang="zh-CN"/>
              <a:pPr/>
              <a:t>56</a:t>
            </a:fld>
            <a:endParaRPr lang="en-US" altLang="zh-CN"/>
          </a:p>
        </p:txBody>
      </p:sp>
      <p:sp>
        <p:nvSpPr>
          <p:cNvPr id="130050" name="Rectangle 2"/>
          <p:cNvSpPr>
            <a:spLocks noGrp="1" noRot="1" noChangeAspect="1" noChangeArrowheads="1" noTextEdit="1"/>
          </p:cNvSpPr>
          <p:nvPr>
            <p:ph type="sldImg"/>
          </p:nvPr>
        </p:nvSpPr>
        <p:spPr>
          <a:xfrm>
            <a:off x="381000" y="685800"/>
            <a:ext cx="6096000" cy="3429000"/>
          </a:xfrm>
          <a:ln/>
        </p:spPr>
      </p:sp>
      <p:sp>
        <p:nvSpPr>
          <p:cNvPr id="1300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3EC88-ED30-4038-B9C9-50D19D940991}" type="slidenum">
              <a:rPr lang="en-US" altLang="zh-CN"/>
              <a:pPr/>
              <a:t>57</a:t>
            </a:fld>
            <a:endParaRPr lang="en-US" altLang="zh-CN"/>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1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B073B-BBBC-4829-932A-A23B6706C411}" type="slidenum">
              <a:rPr lang="en-US" altLang="zh-CN"/>
              <a:pPr/>
              <a:t>58</a:t>
            </a:fld>
            <a:endParaRPr lang="en-US" altLang="zh-CN"/>
          </a:p>
        </p:txBody>
      </p:sp>
      <p:sp>
        <p:nvSpPr>
          <p:cNvPr id="240642" name="Rectangle 2"/>
          <p:cNvSpPr>
            <a:spLocks noGrp="1" noRot="1" noChangeAspect="1" noChangeArrowheads="1" noTextEdit="1"/>
          </p:cNvSpPr>
          <p:nvPr>
            <p:ph type="sldImg"/>
          </p:nvPr>
        </p:nvSpPr>
        <p:spPr>
          <a:xfrm>
            <a:off x="381000" y="685800"/>
            <a:ext cx="6096000" cy="3429000"/>
          </a:xfrm>
          <a:ln/>
        </p:spPr>
      </p:sp>
      <p:sp>
        <p:nvSpPr>
          <p:cNvPr id="2406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2750E-6DDA-4B35-8746-3F80966A9BC8}" type="slidenum">
              <a:rPr lang="en-US" altLang="zh-CN"/>
              <a:pPr/>
              <a:t>59</a:t>
            </a:fld>
            <a:endParaRPr lang="en-US" altLang="zh-CN"/>
          </a:p>
        </p:txBody>
      </p:sp>
      <p:sp>
        <p:nvSpPr>
          <p:cNvPr id="241666" name="Rectangle 2"/>
          <p:cNvSpPr>
            <a:spLocks noGrp="1" noRot="1" noChangeAspect="1" noChangeArrowheads="1" noTextEdit="1"/>
          </p:cNvSpPr>
          <p:nvPr>
            <p:ph type="sldImg"/>
          </p:nvPr>
        </p:nvSpPr>
        <p:spPr>
          <a:xfrm>
            <a:off x="381000" y="685800"/>
            <a:ext cx="6096000" cy="3429000"/>
          </a:xfrm>
          <a:ln/>
        </p:spPr>
      </p:sp>
      <p:sp>
        <p:nvSpPr>
          <p:cNvPr id="2416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99B5B-7852-4753-A379-D691665549CB}" type="slidenum">
              <a:rPr lang="en-US" altLang="zh-CN"/>
              <a:pPr/>
              <a:t>6</a:t>
            </a:fld>
            <a:endParaRPr lang="en-US" altLang="zh-CN"/>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1878F-FE16-496B-8F23-5CF6C5761D77}" type="slidenum">
              <a:rPr lang="en-US" altLang="zh-CN"/>
              <a:pPr/>
              <a:t>60</a:t>
            </a:fld>
            <a:endParaRPr lang="en-US" altLang="zh-CN"/>
          </a:p>
        </p:txBody>
      </p:sp>
      <p:sp>
        <p:nvSpPr>
          <p:cNvPr id="242690" name="Rectangle 2"/>
          <p:cNvSpPr>
            <a:spLocks noGrp="1" noRot="1" noChangeAspect="1" noChangeArrowheads="1" noTextEdit="1"/>
          </p:cNvSpPr>
          <p:nvPr>
            <p:ph type="sldImg"/>
          </p:nvPr>
        </p:nvSpPr>
        <p:spPr>
          <a:xfrm>
            <a:off x="381000" y="685800"/>
            <a:ext cx="6096000" cy="3429000"/>
          </a:xfrm>
          <a:ln/>
        </p:spPr>
      </p:sp>
      <p:sp>
        <p:nvSpPr>
          <p:cNvPr id="2426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E274F-1B5B-4C3C-B6E5-4412F0E4881F}" type="slidenum">
              <a:rPr lang="en-US" altLang="zh-CN"/>
              <a:pPr/>
              <a:t>61</a:t>
            </a:fld>
            <a:endParaRPr lang="en-US" altLang="zh-CN"/>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8FD12-D1C4-4305-B6CD-B6139827958B}" type="slidenum">
              <a:rPr lang="en-US" altLang="zh-CN"/>
              <a:pPr/>
              <a:t>62</a:t>
            </a:fld>
            <a:endParaRPr lang="en-US" altLang="zh-CN"/>
          </a:p>
        </p:txBody>
      </p:sp>
      <p:sp>
        <p:nvSpPr>
          <p:cNvPr id="244738" name="Rectangle 2"/>
          <p:cNvSpPr>
            <a:spLocks noGrp="1" noRot="1" noChangeAspect="1" noChangeArrowheads="1" noTextEdit="1"/>
          </p:cNvSpPr>
          <p:nvPr>
            <p:ph type="sldImg"/>
          </p:nvPr>
        </p:nvSpPr>
        <p:spPr>
          <a:xfrm>
            <a:off x="381000" y="685800"/>
            <a:ext cx="6096000" cy="3429000"/>
          </a:xfrm>
          <a:ln/>
        </p:spPr>
      </p:sp>
      <p:sp>
        <p:nvSpPr>
          <p:cNvPr id="244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47609-44E5-465F-8397-A90A02D1C3B5}" type="slidenum">
              <a:rPr lang="en-US" altLang="zh-CN"/>
              <a:pPr/>
              <a:t>63</a:t>
            </a:fld>
            <a:endParaRPr lang="en-US" altLang="zh-CN"/>
          </a:p>
        </p:txBody>
      </p:sp>
      <p:sp>
        <p:nvSpPr>
          <p:cNvPr id="145410" name="Rectangle 2"/>
          <p:cNvSpPr>
            <a:spLocks noGrp="1" noRot="1" noChangeAspect="1" noChangeArrowheads="1" noTextEdit="1"/>
          </p:cNvSpPr>
          <p:nvPr>
            <p:ph type="sldImg"/>
          </p:nvPr>
        </p:nvSpPr>
        <p:spPr>
          <a:xfrm>
            <a:off x="381000" y="685800"/>
            <a:ext cx="6096000" cy="3429000"/>
          </a:xfrm>
          <a:ln/>
        </p:spPr>
      </p:sp>
      <p:sp>
        <p:nvSpPr>
          <p:cNvPr id="145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E5085-7ABA-4A43-B46B-0E9D90AD5E9B}" type="slidenum">
              <a:rPr lang="en-US" altLang="zh-CN"/>
              <a:pPr/>
              <a:t>64</a:t>
            </a:fld>
            <a:endParaRPr lang="en-US" altLang="zh-CN"/>
          </a:p>
        </p:txBody>
      </p:sp>
      <p:sp>
        <p:nvSpPr>
          <p:cNvPr id="245762" name="Rectangle 2"/>
          <p:cNvSpPr>
            <a:spLocks noGrp="1" noRot="1" noChangeAspect="1" noChangeArrowheads="1" noTextEdit="1"/>
          </p:cNvSpPr>
          <p:nvPr>
            <p:ph type="sldImg"/>
          </p:nvPr>
        </p:nvSpPr>
        <p:spPr>
          <a:xfrm>
            <a:off x="381000" y="685800"/>
            <a:ext cx="6096000" cy="3429000"/>
          </a:xfrm>
          <a:ln/>
        </p:spPr>
      </p:sp>
      <p:sp>
        <p:nvSpPr>
          <p:cNvPr id="245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9A7DB-B6FB-4C90-89DD-F25E2243F611}" type="slidenum">
              <a:rPr lang="en-US" altLang="zh-CN"/>
              <a:pPr/>
              <a:t>65</a:t>
            </a:fld>
            <a:endParaRPr lang="en-US" altLang="zh-CN"/>
          </a:p>
        </p:txBody>
      </p:sp>
      <p:sp>
        <p:nvSpPr>
          <p:cNvPr id="246786" name="Rectangle 1026"/>
          <p:cNvSpPr>
            <a:spLocks noGrp="1" noRot="1" noChangeAspect="1" noChangeArrowheads="1" noTextEdit="1"/>
          </p:cNvSpPr>
          <p:nvPr>
            <p:ph type="sldImg"/>
          </p:nvPr>
        </p:nvSpPr>
        <p:spPr>
          <a:xfrm>
            <a:off x="381000" y="685800"/>
            <a:ext cx="6096000" cy="3429000"/>
          </a:xfrm>
          <a:ln/>
        </p:spPr>
      </p:sp>
      <p:sp>
        <p:nvSpPr>
          <p:cNvPr id="24678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0522A8-9B22-4DA8-A5B9-EB43CEC2573E}" type="slidenum">
              <a:rPr lang="en-US" altLang="zh-CN"/>
              <a:pPr/>
              <a:t>7</a:t>
            </a:fld>
            <a:endParaRPr lang="en-US" altLang="zh-CN"/>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2D4B2-926B-4625-8DE8-5207913E4C02}" type="slidenum">
              <a:rPr lang="en-US" altLang="zh-CN"/>
              <a:pPr/>
              <a:t>8</a:t>
            </a:fld>
            <a:endParaRPr lang="en-US" altLang="zh-CN"/>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52C54-D910-4579-86C7-0AB5A8038875}" type="slidenum">
              <a:rPr lang="en-US" altLang="zh-CN"/>
              <a:pPr/>
              <a:t>9</a:t>
            </a:fld>
            <a:endParaRPr lang="en-US" altLang="zh-CN"/>
          </a:p>
        </p:txBody>
      </p:sp>
      <p:sp>
        <p:nvSpPr>
          <p:cNvPr id="89090" name="Rectangle 2"/>
          <p:cNvSpPr>
            <a:spLocks noGrp="1" noRot="1" noChangeAspect="1" noChangeArrowheads="1" noTextEdit="1"/>
          </p:cNvSpPr>
          <p:nvPr>
            <p:ph type="sldImg"/>
          </p:nvPr>
        </p:nvSpPr>
        <p:spPr>
          <a:xfrm>
            <a:off x="381000" y="685800"/>
            <a:ext cx="6096000" cy="3429000"/>
          </a:xfrm>
          <a:ln/>
        </p:spPr>
      </p:sp>
      <p:sp>
        <p:nvSpPr>
          <p:cNvPr id="89092"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audio" Target="file:///D:\&#37197;&#38899;&#35762;&#31295;\C++3\C++3_13.wav"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943100"/>
            <a:ext cx="8534400" cy="1143000"/>
          </a:xfrm>
        </p:spPr>
        <p:txBody>
          <a:bodyPr/>
          <a:lstStyle/>
          <a:p>
            <a:r>
              <a:rPr lang="zh-CN" altLang="en-US" sz="6000"/>
              <a:t>第三章 函数</a:t>
            </a: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0415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Grp="1" noChangeArrowheads="1"/>
          </p:cNvSpPr>
          <p:nvPr>
            <p:ph type="title"/>
          </p:nvPr>
        </p:nvSpPr>
        <p:spPr/>
        <p:txBody>
          <a:bodyPr/>
          <a:lstStyle/>
          <a:p>
            <a:r>
              <a:rPr lang="zh-CN" altLang="en-US"/>
              <a:t>例</a:t>
            </a:r>
            <a:r>
              <a:rPr lang="en-US" altLang="zh-CN"/>
              <a:t>3-3</a:t>
            </a:r>
            <a:r>
              <a:rPr lang="zh-CN" altLang="en-US"/>
              <a:t>编写程序求</a:t>
            </a:r>
            <a:r>
              <a:rPr lang="en-US" altLang="zh-CN"/>
              <a:t>π</a:t>
            </a:r>
            <a:r>
              <a:rPr lang="zh-CN" altLang="en-US"/>
              <a:t>的值</a:t>
            </a:r>
          </a:p>
        </p:txBody>
      </p:sp>
      <p:sp>
        <p:nvSpPr>
          <p:cNvPr id="161795" name="Rectangle 1027"/>
          <p:cNvSpPr>
            <a:spLocks noGrp="1" noChangeArrowheads="1"/>
          </p:cNvSpPr>
          <p:nvPr>
            <p:ph idx="1"/>
          </p:nvPr>
        </p:nvSpPr>
        <p:spPr/>
        <p:txBody>
          <a:bodyPr>
            <a:normAutofit fontScale="92500" lnSpcReduction="20000"/>
          </a:bodyPr>
          <a:lstStyle/>
          <a:p>
            <a:pPr marL="0" indent="0" algn="just"/>
            <a:endParaRPr lang="en-US" altLang="zh-CN">
              <a:latin typeface="Times New Roman" pitchFamily="18" charset="0"/>
            </a:endParaRPr>
          </a:p>
          <a:p>
            <a:pPr marL="0" indent="0" algn="just"/>
            <a:endParaRPr lang="en-US" altLang="zh-CN">
              <a:latin typeface="Times New Roman" pitchFamily="18" charset="0"/>
            </a:endParaRPr>
          </a:p>
          <a:p>
            <a:pPr marL="0" indent="0" algn="just">
              <a:buFont typeface="Wingdings" pitchFamily="2" charset="2"/>
              <a:buNone/>
            </a:pPr>
            <a:r>
              <a:rPr lang="zh-CN" altLang="en-US">
                <a:latin typeface="Times New Roman" pitchFamily="18" charset="0"/>
              </a:rPr>
              <a:t>其中</a:t>
            </a:r>
            <a:r>
              <a:rPr lang="en-US" altLang="zh-CN">
                <a:latin typeface="Times New Roman" pitchFamily="18" charset="0"/>
              </a:rPr>
              <a:t>arctan</a:t>
            </a:r>
            <a:r>
              <a:rPr lang="zh-CN" altLang="en-US">
                <a:latin typeface="Times New Roman" pitchFamily="18" charset="0"/>
              </a:rPr>
              <a:t>用如下形式的级数计算：</a:t>
            </a:r>
          </a:p>
          <a:p>
            <a:pPr marL="0" indent="0" algn="just">
              <a:buFont typeface="Wingdings" pitchFamily="2" charset="2"/>
              <a:buNone/>
            </a:pPr>
            <a:endParaRPr lang="zh-CN" altLang="en-US">
              <a:latin typeface="Times New Roman" pitchFamily="18" charset="0"/>
            </a:endParaRPr>
          </a:p>
          <a:p>
            <a:pPr marL="0" indent="0" algn="just">
              <a:buFont typeface="Wingdings" pitchFamily="2" charset="2"/>
              <a:buNone/>
            </a:pPr>
            <a:endParaRPr lang="zh-CN" altLang="en-US">
              <a:latin typeface="Times New Roman" pitchFamily="18" charset="0"/>
            </a:endParaRPr>
          </a:p>
          <a:p>
            <a:pPr marL="0" indent="0" algn="just">
              <a:buFont typeface="Wingdings" pitchFamily="2" charset="2"/>
              <a:buNone/>
            </a:pPr>
            <a:r>
              <a:rPr lang="zh-CN" altLang="en-US"/>
              <a:t>直到级数某项绝对值不大于</a:t>
            </a:r>
            <a:r>
              <a:rPr lang="en-US" altLang="zh-CN"/>
              <a:t>10</a:t>
            </a:r>
            <a:r>
              <a:rPr lang="en-US" altLang="zh-CN" baseline="30000"/>
              <a:t>-15</a:t>
            </a:r>
            <a:r>
              <a:rPr lang="zh-CN" altLang="en-US"/>
              <a:t>为止；</a:t>
            </a:r>
            <a:r>
              <a:rPr lang="en-US" altLang="zh-CN"/>
              <a:t>π</a:t>
            </a:r>
            <a:r>
              <a:rPr lang="zh-CN" altLang="en-US"/>
              <a:t>和</a:t>
            </a:r>
            <a:r>
              <a:rPr lang="en-US" altLang="zh-CN"/>
              <a:t>x</a:t>
            </a:r>
            <a:r>
              <a:rPr lang="zh-CN" altLang="en-US"/>
              <a:t>均为</a:t>
            </a:r>
            <a:r>
              <a:rPr lang="en-US" altLang="zh-CN"/>
              <a:t>double</a:t>
            </a:r>
            <a:r>
              <a:rPr lang="zh-CN" altLang="en-US"/>
              <a:t>型。</a:t>
            </a:r>
          </a:p>
        </p:txBody>
      </p:sp>
      <p:sp>
        <p:nvSpPr>
          <p:cNvPr id="9" name="灯片编号占位符 5"/>
          <p:cNvSpPr>
            <a:spLocks noGrp="1"/>
          </p:cNvSpPr>
          <p:nvPr>
            <p:ph type="sldNum" sz="quarter" idx="12"/>
          </p:nvPr>
        </p:nvSpPr>
        <p:spPr/>
        <p:txBody>
          <a:bodyPr/>
          <a:lstStyle/>
          <a:p>
            <a:fld id="{1575BE4B-E7B4-413E-94E0-D97AFD7B3FDD}" type="slidenum">
              <a:rPr lang="en-US" altLang="zh-CN"/>
              <a:pPr/>
              <a:t>10</a:t>
            </a:fld>
            <a:endParaRPr lang="en-US" altLang="zh-CN"/>
          </a:p>
        </p:txBody>
      </p:sp>
      <p:sp>
        <p:nvSpPr>
          <p:cNvPr id="161796" name="Text Box 1028"/>
          <p:cNvSpPr txBox="1">
            <a:spLocks noChangeArrowheads="1"/>
          </p:cNvSpPr>
          <p:nvPr/>
        </p:nvSpPr>
        <p:spPr bwMode="auto">
          <a:xfrm>
            <a:off x="266581" y="-92546"/>
            <a:ext cx="800219" cy="44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graphicFrame>
        <p:nvGraphicFramePr>
          <p:cNvPr id="161799" name="Object 1031"/>
          <p:cNvGraphicFramePr>
            <a:graphicFrameLocks noChangeAspect="1"/>
          </p:cNvGraphicFramePr>
          <p:nvPr>
            <p:extLst>
              <p:ext uri="{D42A27DB-BD31-4B8C-83A1-F6EECF244321}">
                <p14:modId xmlns:p14="http://schemas.microsoft.com/office/powerpoint/2010/main" val="2958871553"/>
              </p:ext>
            </p:extLst>
          </p:nvPr>
        </p:nvGraphicFramePr>
        <p:xfrm>
          <a:off x="1752600" y="1131590"/>
          <a:ext cx="5410200" cy="835819"/>
        </p:xfrm>
        <a:graphic>
          <a:graphicData uri="http://schemas.openxmlformats.org/presentationml/2006/ole">
            <mc:AlternateContent xmlns:mc="http://schemas.openxmlformats.org/markup-compatibility/2006">
              <mc:Choice xmlns:v="urn:schemas-microsoft-com:vml" Requires="v">
                <p:oleObj spid="_x0000_s1048" name="Microsoft 公式 3.0" r:id="rId4" imgW="2070000" imgH="431640" progId="Equation.3">
                  <p:embed/>
                </p:oleObj>
              </mc:Choice>
              <mc:Fallback>
                <p:oleObj name="Microsoft 公式 3.0" r:id="rId4" imgW="2070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31590"/>
                        <a:ext cx="5410200" cy="83581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800" name="Object 1032"/>
          <p:cNvGraphicFramePr>
            <a:graphicFrameLocks noChangeAspect="1"/>
          </p:cNvGraphicFramePr>
          <p:nvPr>
            <p:extLst>
              <p:ext uri="{D42A27DB-BD31-4B8C-83A1-F6EECF244321}">
                <p14:modId xmlns:p14="http://schemas.microsoft.com/office/powerpoint/2010/main" val="2784997323"/>
              </p:ext>
            </p:extLst>
          </p:nvPr>
        </p:nvGraphicFramePr>
        <p:xfrm>
          <a:off x="1766889" y="2571750"/>
          <a:ext cx="5641975" cy="831056"/>
        </p:xfrm>
        <a:graphic>
          <a:graphicData uri="http://schemas.openxmlformats.org/presentationml/2006/ole">
            <mc:AlternateContent xmlns:mc="http://schemas.openxmlformats.org/markup-compatibility/2006">
              <mc:Choice xmlns:v="urn:schemas-microsoft-com:vml" Requires="v">
                <p:oleObj spid="_x0000_s1049" name="Equation" r:id="rId6" imgW="2019240" imgH="419040" progId="Equation.3">
                  <p:embed/>
                </p:oleObj>
              </mc:Choice>
              <mc:Fallback>
                <p:oleObj name="Equation" r:id="rId6" imgW="201924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9" y="2571750"/>
                        <a:ext cx="5641975" cy="8310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764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a:xfrm>
            <a:off x="685800" y="228600"/>
            <a:ext cx="7848600" cy="4572000"/>
          </a:xfrm>
        </p:spPr>
        <p:txBody>
          <a:bodyPr>
            <a:normAutofit fontScale="85000" lnSpcReduction="20000"/>
          </a:bodyPr>
          <a:lstStyle/>
          <a:p>
            <a:pPr>
              <a:buFont typeface="Wingdings" pitchFamily="2" charset="2"/>
              <a:buNone/>
            </a:pPr>
            <a:r>
              <a:rPr lang="en-US" altLang="zh-CN" sz="2800"/>
              <a:t>#include&lt;iostream&gt;</a:t>
            </a:r>
          </a:p>
          <a:p>
            <a:pPr>
              <a:buFont typeface="Wingdings" pitchFamily="2" charset="2"/>
              <a:buNone/>
            </a:pPr>
            <a:r>
              <a:rPr lang="en-US" altLang="zh-CN" sz="2800"/>
              <a:t>using namespace std;</a:t>
            </a:r>
          </a:p>
          <a:p>
            <a:pPr>
              <a:buFont typeface="Wingdings" pitchFamily="2" charset="2"/>
              <a:buNone/>
            </a:pPr>
            <a:r>
              <a:rPr lang="en-US" altLang="zh-CN" sz="2800"/>
              <a:t>int main()</a:t>
            </a:r>
          </a:p>
          <a:p>
            <a:pPr>
              <a:buFont typeface="Wingdings" pitchFamily="2" charset="2"/>
              <a:buNone/>
            </a:pPr>
            <a:r>
              <a:rPr lang="en-US" altLang="zh-CN" sz="2800"/>
              <a:t>{</a:t>
            </a:r>
          </a:p>
          <a:p>
            <a:pPr>
              <a:buFont typeface="Wingdings" pitchFamily="2" charset="2"/>
              <a:buNone/>
            </a:pPr>
            <a:r>
              <a:rPr lang="en-US" altLang="zh-CN" sz="2800"/>
              <a:t>  double a,b;</a:t>
            </a:r>
          </a:p>
          <a:p>
            <a:pPr>
              <a:buFont typeface="Wingdings" pitchFamily="2" charset="2"/>
              <a:buNone/>
            </a:pPr>
            <a:r>
              <a:rPr lang="en-US" altLang="zh-CN" sz="2800"/>
              <a:t>  double </a:t>
            </a:r>
            <a:r>
              <a:rPr lang="en-US" altLang="zh-CN" sz="2800">
                <a:solidFill>
                  <a:srgbClr val="FFFF66"/>
                </a:solidFill>
              </a:rPr>
              <a:t>arctan</a:t>
            </a:r>
            <a:r>
              <a:rPr lang="en-US" altLang="zh-CN" sz="2800"/>
              <a:t>(double x)  ; //</a:t>
            </a:r>
            <a:r>
              <a:rPr lang="zh-CN" altLang="en-US" sz="2800"/>
              <a:t>函数原型声明</a:t>
            </a:r>
          </a:p>
          <a:p>
            <a:pPr>
              <a:buFont typeface="Wingdings" pitchFamily="2" charset="2"/>
              <a:buNone/>
            </a:pPr>
            <a:r>
              <a:rPr lang="zh-CN" altLang="en-US" sz="2800"/>
              <a:t>  </a:t>
            </a:r>
            <a:r>
              <a:rPr lang="en-US" altLang="zh-CN" sz="2800"/>
              <a:t>a=16.0*</a:t>
            </a:r>
            <a:r>
              <a:rPr lang="en-US" altLang="zh-CN" sz="2800">
                <a:solidFill>
                  <a:srgbClr val="FFFF66"/>
                </a:solidFill>
              </a:rPr>
              <a:t>arctan</a:t>
            </a:r>
            <a:r>
              <a:rPr lang="en-US" altLang="zh-CN" sz="2800"/>
              <a:t>(1/5.0)  ; </a:t>
            </a:r>
          </a:p>
          <a:p>
            <a:pPr>
              <a:buFont typeface="Wingdings" pitchFamily="2" charset="2"/>
              <a:buNone/>
            </a:pPr>
            <a:r>
              <a:rPr lang="en-US" altLang="zh-CN" sz="2800"/>
              <a:t>  b=4.0*</a:t>
            </a:r>
            <a:r>
              <a:rPr lang="en-US" altLang="zh-CN" sz="2800">
                <a:solidFill>
                  <a:srgbClr val="FFFF66"/>
                </a:solidFill>
              </a:rPr>
              <a:t>arctan</a:t>
            </a:r>
            <a:r>
              <a:rPr lang="en-US" altLang="zh-CN" sz="2800"/>
              <a:t>(1/239.0)  ; </a:t>
            </a:r>
          </a:p>
          <a:p>
            <a:pPr>
              <a:buFont typeface="Wingdings" pitchFamily="2" charset="2"/>
              <a:buNone/>
            </a:pPr>
            <a:r>
              <a:rPr lang="en-US" altLang="zh-CN" sz="2800"/>
              <a:t>    //</a:t>
            </a:r>
            <a:r>
              <a:rPr lang="zh-CN" altLang="en-US" sz="2800"/>
              <a:t>注意：因为整数相除结果取整，</a:t>
            </a:r>
          </a:p>
          <a:p>
            <a:pPr>
              <a:buFont typeface="Wingdings" pitchFamily="2" charset="2"/>
              <a:buNone/>
            </a:pPr>
            <a:r>
              <a:rPr lang="zh-CN" altLang="en-US" sz="2800"/>
              <a:t>    </a:t>
            </a:r>
            <a:r>
              <a:rPr lang="en-US" altLang="zh-CN" sz="2800"/>
              <a:t>//</a:t>
            </a:r>
            <a:r>
              <a:rPr lang="zh-CN" altLang="en-US" sz="2800"/>
              <a:t>如果参数写</a:t>
            </a:r>
            <a:r>
              <a:rPr lang="en-US" altLang="zh-CN" sz="2800"/>
              <a:t>1/5</a:t>
            </a:r>
            <a:r>
              <a:rPr lang="zh-CN" altLang="en-US" sz="2800"/>
              <a:t>，</a:t>
            </a:r>
            <a:r>
              <a:rPr lang="en-US" altLang="zh-CN" sz="2800"/>
              <a:t>1/239</a:t>
            </a:r>
            <a:r>
              <a:rPr lang="zh-CN" altLang="en-US" sz="2800"/>
              <a:t>，结果就都是</a:t>
            </a:r>
            <a:r>
              <a:rPr lang="en-US" altLang="zh-CN" sz="2800"/>
              <a:t>0</a:t>
            </a:r>
          </a:p>
          <a:p>
            <a:pPr>
              <a:buFont typeface="Wingdings" pitchFamily="2" charset="2"/>
              <a:buNone/>
            </a:pPr>
            <a:r>
              <a:rPr lang="en-US" altLang="zh-CN" sz="2800"/>
              <a:t>  cout&lt;&lt;"PI="&lt;&lt;a-b&lt;&lt;endl;</a:t>
            </a:r>
          </a:p>
          <a:p>
            <a:pPr>
              <a:buFont typeface="Wingdings" pitchFamily="2" charset="2"/>
              <a:buNone/>
            </a:pPr>
            <a:r>
              <a:rPr lang="en-US" altLang="zh-CN" sz="2800"/>
              <a:t>}</a:t>
            </a:r>
          </a:p>
        </p:txBody>
      </p:sp>
      <p:sp>
        <p:nvSpPr>
          <p:cNvPr id="174085" name="Text Box 5"/>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D1A18D7-059A-4A5D-B646-BF5E2BCD8C84}" type="slidenum">
              <a:rPr lang="en-US" altLang="zh-CN" sz="1600">
                <a:latin typeface="宋体" pitchFamily="2" charset="-122"/>
                <a:ea typeface="宋体" pitchFamily="2" charset="-122"/>
              </a:rPr>
              <a:pPr algn="r">
                <a:spcBef>
                  <a:spcPct val="50000"/>
                </a:spcBef>
              </a:pPr>
              <a:t>11</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89037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Grp="1" noChangeArrowheads="1"/>
          </p:cNvSpPr>
          <p:nvPr>
            <p:ph idx="1"/>
          </p:nvPr>
        </p:nvSpPr>
        <p:spPr>
          <a:xfrm>
            <a:off x="685800" y="228600"/>
            <a:ext cx="7848600" cy="4572000"/>
          </a:xfrm>
        </p:spPr>
        <p:txBody>
          <a:bodyPr>
            <a:normAutofit fontScale="85000" lnSpcReduction="20000"/>
          </a:bodyPr>
          <a:lstStyle/>
          <a:p>
            <a:pPr>
              <a:lnSpc>
                <a:spcPct val="90000"/>
              </a:lnSpc>
              <a:buFont typeface="Wingdings" pitchFamily="2" charset="2"/>
              <a:buNone/>
            </a:pPr>
            <a:r>
              <a:rPr lang="en-US" altLang="zh-CN" sz="2800"/>
              <a:t>double arctan(double x)</a:t>
            </a:r>
          </a:p>
          <a:p>
            <a:pPr>
              <a:lnSpc>
                <a:spcPct val="90000"/>
              </a:lnSpc>
              <a:buFont typeface="Wingdings" pitchFamily="2" charset="2"/>
              <a:buNone/>
            </a:pPr>
            <a:r>
              <a:rPr lang="en-US" altLang="zh-CN" sz="2800"/>
              <a:t>{  int i;</a:t>
            </a:r>
          </a:p>
          <a:p>
            <a:pPr>
              <a:lnSpc>
                <a:spcPct val="90000"/>
              </a:lnSpc>
              <a:buFont typeface="Wingdings" pitchFamily="2" charset="2"/>
              <a:buNone/>
            </a:pPr>
            <a:r>
              <a:rPr lang="en-US" altLang="zh-CN" sz="2800"/>
              <a:t>  double r,e,f,sqr;</a:t>
            </a:r>
          </a:p>
          <a:p>
            <a:pPr>
              <a:lnSpc>
                <a:spcPct val="90000"/>
              </a:lnSpc>
              <a:buFont typeface="Wingdings" pitchFamily="2" charset="2"/>
              <a:buNone/>
            </a:pPr>
            <a:r>
              <a:rPr lang="en-US" altLang="zh-CN" sz="2800"/>
              <a:t>  sqr=x*x;</a:t>
            </a:r>
          </a:p>
          <a:p>
            <a:pPr>
              <a:lnSpc>
                <a:spcPct val="90000"/>
              </a:lnSpc>
              <a:buFont typeface="Wingdings" pitchFamily="2" charset="2"/>
              <a:buNone/>
            </a:pPr>
            <a:r>
              <a:rPr lang="en-US" altLang="zh-CN" sz="2800"/>
              <a:t>  r=0;    e=x;    i=1;</a:t>
            </a:r>
          </a:p>
          <a:p>
            <a:pPr>
              <a:lnSpc>
                <a:spcPct val="90000"/>
              </a:lnSpc>
              <a:buFont typeface="Wingdings" pitchFamily="2" charset="2"/>
              <a:buNone/>
            </a:pPr>
            <a:r>
              <a:rPr lang="en-US" altLang="zh-CN" sz="2800"/>
              <a:t>  while(e/i&gt;1e-15)</a:t>
            </a:r>
          </a:p>
          <a:p>
            <a:pPr>
              <a:lnSpc>
                <a:spcPct val="90000"/>
              </a:lnSpc>
              <a:buFont typeface="Wingdings" pitchFamily="2" charset="2"/>
              <a:buNone/>
            </a:pPr>
            <a:r>
              <a:rPr lang="en-US" altLang="zh-CN" sz="2800"/>
              <a:t>  {</a:t>
            </a:r>
          </a:p>
          <a:p>
            <a:pPr>
              <a:lnSpc>
                <a:spcPct val="90000"/>
              </a:lnSpc>
              <a:buFont typeface="Wingdings" pitchFamily="2" charset="2"/>
              <a:buNone/>
            </a:pPr>
            <a:r>
              <a:rPr lang="en-US" altLang="zh-CN" sz="2800"/>
              <a:t>    f=e/i;</a:t>
            </a:r>
          </a:p>
          <a:p>
            <a:pPr>
              <a:lnSpc>
                <a:spcPct val="90000"/>
              </a:lnSpc>
              <a:buFont typeface="Wingdings" pitchFamily="2" charset="2"/>
              <a:buNone/>
            </a:pPr>
            <a:r>
              <a:rPr lang="en-US" altLang="zh-CN" sz="2800"/>
              <a:t>    r=(i%4==1)? r+f : r-f   ;</a:t>
            </a:r>
          </a:p>
          <a:p>
            <a:pPr>
              <a:lnSpc>
                <a:spcPct val="90000"/>
              </a:lnSpc>
              <a:buFont typeface="Wingdings" pitchFamily="2" charset="2"/>
              <a:buNone/>
            </a:pPr>
            <a:r>
              <a:rPr lang="en-US" altLang="zh-CN" sz="2800"/>
              <a:t>    e=e*sqr;      i+=2;</a:t>
            </a:r>
          </a:p>
          <a:p>
            <a:pPr>
              <a:lnSpc>
                <a:spcPct val="90000"/>
              </a:lnSpc>
              <a:buFont typeface="Wingdings" pitchFamily="2" charset="2"/>
              <a:buNone/>
            </a:pPr>
            <a:r>
              <a:rPr lang="en-US" altLang="zh-CN" sz="2800"/>
              <a:t>  }</a:t>
            </a:r>
          </a:p>
          <a:p>
            <a:pPr>
              <a:lnSpc>
                <a:spcPct val="90000"/>
              </a:lnSpc>
              <a:buFont typeface="Wingdings" pitchFamily="2" charset="2"/>
              <a:buNone/>
            </a:pPr>
            <a:r>
              <a:rPr lang="en-US" altLang="zh-CN" sz="2800"/>
              <a:t>  return  r ;</a:t>
            </a:r>
          </a:p>
          <a:p>
            <a:pPr>
              <a:lnSpc>
                <a:spcPct val="90000"/>
              </a:lnSpc>
              <a:buFont typeface="Wingdings" pitchFamily="2" charset="2"/>
              <a:buNone/>
            </a:pPr>
            <a:r>
              <a:rPr lang="en-US" altLang="zh-CN" sz="2800"/>
              <a:t>}</a:t>
            </a:r>
          </a:p>
        </p:txBody>
      </p:sp>
      <p:sp>
        <p:nvSpPr>
          <p:cNvPr id="175107" name="Text Box 1027"/>
          <p:cNvSpPr txBox="1">
            <a:spLocks noChangeArrowheads="1"/>
          </p:cNvSpPr>
          <p:nvPr/>
        </p:nvSpPr>
        <p:spPr bwMode="auto">
          <a:xfrm>
            <a:off x="5715000" y="3771900"/>
            <a:ext cx="3352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66FFCC"/>
                </a:solidFill>
                <a:ea typeface="宋体" pitchFamily="2" charset="-122"/>
              </a:rPr>
              <a:t>运行结果：</a:t>
            </a:r>
          </a:p>
          <a:p>
            <a:r>
              <a:rPr lang="en-US" altLang="zh-CN" sz="3200" b="1">
                <a:solidFill>
                  <a:srgbClr val="66FFCC"/>
                </a:solidFill>
                <a:ea typeface="宋体" pitchFamily="2" charset="-122"/>
              </a:rPr>
              <a:t>PI=3.14159</a:t>
            </a:r>
          </a:p>
        </p:txBody>
      </p:sp>
      <p:sp>
        <p:nvSpPr>
          <p:cNvPr id="175110" name="Text Box 1030"/>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BB0AA53B-20C4-4B83-AAF6-8B28EAD229E9}" type="slidenum">
              <a:rPr lang="en-US" altLang="zh-CN" sz="1600">
                <a:latin typeface="宋体" pitchFamily="2" charset="-122"/>
                <a:ea typeface="宋体" pitchFamily="2" charset="-122"/>
              </a:rPr>
              <a:pPr algn="r">
                <a:spcBef>
                  <a:spcPct val="50000"/>
                </a:spcBef>
              </a:pPr>
              <a:t>12</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65580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p:cNvSpPr>
            <a:spLocks noGrp="1" noChangeArrowheads="1"/>
          </p:cNvSpPr>
          <p:nvPr>
            <p:ph type="title"/>
          </p:nvPr>
        </p:nvSpPr>
        <p:spPr/>
        <p:txBody>
          <a:bodyPr/>
          <a:lstStyle/>
          <a:p>
            <a:r>
              <a:rPr lang="zh-CN" altLang="en-US"/>
              <a:t>例</a:t>
            </a:r>
            <a:r>
              <a:rPr lang="en-US" altLang="zh-CN"/>
              <a:t>3-4</a:t>
            </a:r>
          </a:p>
        </p:txBody>
      </p:sp>
      <p:sp>
        <p:nvSpPr>
          <p:cNvPr id="162819" name="Rectangle 1027"/>
          <p:cNvSpPr>
            <a:spLocks noGrp="1" noChangeArrowheads="1"/>
          </p:cNvSpPr>
          <p:nvPr>
            <p:ph idx="1"/>
          </p:nvPr>
        </p:nvSpPr>
        <p:spPr/>
        <p:txBody>
          <a:bodyPr>
            <a:normAutofit fontScale="92500" lnSpcReduction="10000"/>
          </a:bodyPr>
          <a:lstStyle/>
          <a:p>
            <a:r>
              <a:rPr lang="zh-CN" altLang="en-US" sz="2800"/>
              <a:t>寻找并输出</a:t>
            </a:r>
            <a:r>
              <a:rPr lang="en-US" altLang="zh-CN" sz="2800"/>
              <a:t>11~999</a:t>
            </a:r>
            <a:r>
              <a:rPr lang="zh-CN" altLang="en-US" sz="2800"/>
              <a:t>之间的数</a:t>
            </a:r>
            <a:r>
              <a:rPr lang="en-US" altLang="zh-CN" sz="2800"/>
              <a:t>m</a:t>
            </a:r>
            <a:r>
              <a:rPr lang="zh-CN" altLang="en-US" sz="2800"/>
              <a:t>，它满足</a:t>
            </a:r>
            <a:r>
              <a:rPr lang="en-US" altLang="zh-CN" sz="2800"/>
              <a:t>m</a:t>
            </a:r>
            <a:r>
              <a:rPr lang="zh-CN" altLang="en-US" sz="2800"/>
              <a:t>、</a:t>
            </a:r>
            <a:r>
              <a:rPr lang="en-US" altLang="zh-CN" sz="2800"/>
              <a:t>m</a:t>
            </a:r>
            <a:r>
              <a:rPr lang="en-US" altLang="zh-CN" sz="2800" baseline="30000"/>
              <a:t>2</a:t>
            </a:r>
            <a:r>
              <a:rPr lang="zh-CN" altLang="en-US" sz="2800"/>
              <a:t>和</a:t>
            </a:r>
            <a:r>
              <a:rPr lang="en-US" altLang="zh-CN" sz="2800"/>
              <a:t>m</a:t>
            </a:r>
            <a:r>
              <a:rPr lang="en-US" altLang="zh-CN" sz="2800" baseline="30000"/>
              <a:t>3</a:t>
            </a:r>
            <a:r>
              <a:rPr lang="zh-CN" altLang="en-US" sz="2800"/>
              <a:t>均为回文数。</a:t>
            </a:r>
          </a:p>
          <a:p>
            <a:pPr lvl="1"/>
            <a:r>
              <a:rPr lang="zh-CN" altLang="en-US" sz="2400"/>
              <a:t>回文：各位数字左右对称的整数。</a:t>
            </a:r>
            <a:br>
              <a:rPr lang="zh-CN" altLang="en-US" sz="2400"/>
            </a:br>
            <a:r>
              <a:rPr lang="zh-CN" altLang="en-US" sz="2400"/>
              <a:t>例如：</a:t>
            </a:r>
            <a:r>
              <a:rPr lang="en-US" altLang="zh-CN" sz="2400"/>
              <a:t>11</a:t>
            </a:r>
            <a:r>
              <a:rPr lang="zh-CN" altLang="en-US" sz="2400"/>
              <a:t>满足上述条件</a:t>
            </a:r>
            <a:br>
              <a:rPr lang="zh-CN" altLang="en-US" sz="2400"/>
            </a:br>
            <a:r>
              <a:rPr lang="zh-CN" altLang="en-US" sz="2400"/>
              <a:t>           </a:t>
            </a:r>
            <a:r>
              <a:rPr lang="en-US" altLang="zh-CN" sz="2400"/>
              <a:t>11</a:t>
            </a:r>
            <a:r>
              <a:rPr lang="en-US" altLang="zh-CN" sz="2400" b="1" baseline="30000"/>
              <a:t>2</a:t>
            </a:r>
            <a:r>
              <a:rPr lang="en-US" altLang="zh-CN" sz="2400"/>
              <a:t>=121</a:t>
            </a:r>
            <a:r>
              <a:rPr lang="zh-CN" altLang="en-US" sz="2400"/>
              <a:t>，</a:t>
            </a:r>
            <a:r>
              <a:rPr lang="en-US" altLang="zh-CN" sz="2400"/>
              <a:t>11</a:t>
            </a:r>
            <a:r>
              <a:rPr lang="en-US" altLang="zh-CN" sz="2400" b="1" baseline="30000"/>
              <a:t>3</a:t>
            </a:r>
            <a:r>
              <a:rPr lang="en-US" altLang="zh-CN" sz="2400"/>
              <a:t>=1331</a:t>
            </a:r>
            <a:r>
              <a:rPr lang="zh-CN" altLang="en-US" sz="2400"/>
              <a:t>。</a:t>
            </a:r>
          </a:p>
          <a:p>
            <a:r>
              <a:rPr lang="zh-CN" altLang="en-US" sz="2800"/>
              <a:t>分析：</a:t>
            </a:r>
          </a:p>
          <a:p>
            <a:pPr lvl="1"/>
            <a:r>
              <a:rPr lang="en-US" altLang="zh-CN" sz="2400"/>
              <a:t>10</a:t>
            </a:r>
            <a:r>
              <a:rPr lang="zh-CN" altLang="en-US" sz="2400"/>
              <a:t>取余的方法，从最低位开始，依次取出该数的各位数字。按反序重新构成新的数，比较与原数是否相等，若相等，则原数为回文。</a:t>
            </a:r>
          </a:p>
        </p:txBody>
      </p:sp>
      <p:sp>
        <p:nvSpPr>
          <p:cNvPr id="8" name="灯片编号占位符 5"/>
          <p:cNvSpPr>
            <a:spLocks noGrp="1"/>
          </p:cNvSpPr>
          <p:nvPr>
            <p:ph type="sldNum" sz="quarter" idx="12"/>
          </p:nvPr>
        </p:nvSpPr>
        <p:spPr/>
        <p:txBody>
          <a:bodyPr/>
          <a:lstStyle/>
          <a:p>
            <a:fld id="{5F43AF26-D1B2-4E90-95BB-D579BC69AE80}" type="slidenum">
              <a:rPr lang="en-US" altLang="zh-CN"/>
              <a:pPr/>
              <a:t>13</a:t>
            </a:fld>
            <a:endParaRPr lang="en-US" altLang="zh-CN"/>
          </a:p>
        </p:txBody>
      </p:sp>
      <p:sp>
        <p:nvSpPr>
          <p:cNvPr id="162820" name="Text Box 1028"/>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pic>
        <p:nvPicPr>
          <p:cNvPr id="162822" name="C++3_13.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152401" y="4857751"/>
            <a:ext cx="244475" cy="18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375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16282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6282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p:cNvSpPr>
            <a:spLocks noGrp="1" noChangeArrowheads="1"/>
          </p:cNvSpPr>
          <p:nvPr>
            <p:ph idx="1"/>
          </p:nvPr>
        </p:nvSpPr>
        <p:spPr>
          <a:xfrm>
            <a:off x="685800" y="342900"/>
            <a:ext cx="8229600" cy="4457700"/>
          </a:xfrm>
        </p:spPr>
        <p:txBody>
          <a:bodyPr>
            <a:normAutofit fontScale="92500" lnSpcReduction="20000"/>
          </a:bodyPr>
          <a:lstStyle/>
          <a:p>
            <a:pPr>
              <a:buFont typeface="Wingdings" pitchFamily="2" charset="2"/>
              <a:buNone/>
            </a:pPr>
            <a:r>
              <a:rPr lang="en-US" altLang="zh-CN" sz="2800"/>
              <a:t>#include &lt;iostream&gt;</a:t>
            </a:r>
          </a:p>
          <a:p>
            <a:pPr>
              <a:buFont typeface="Wingdings" pitchFamily="2" charset="2"/>
              <a:buNone/>
            </a:pPr>
            <a:r>
              <a:rPr lang="en-US" altLang="zh-CN" sz="2800"/>
              <a:t>using namespace std;</a:t>
            </a:r>
          </a:p>
          <a:p>
            <a:pPr>
              <a:buFont typeface="Wingdings" pitchFamily="2" charset="2"/>
              <a:buNone/>
            </a:pPr>
            <a:r>
              <a:rPr lang="en-US" altLang="zh-CN" sz="2800"/>
              <a:t>int main()</a:t>
            </a:r>
          </a:p>
          <a:p>
            <a:pPr>
              <a:buFont typeface="Wingdings" pitchFamily="2" charset="2"/>
              <a:buNone/>
            </a:pPr>
            <a:r>
              <a:rPr lang="en-US" altLang="zh-CN" sz="2800"/>
              <a:t>{</a:t>
            </a:r>
          </a:p>
          <a:p>
            <a:pPr>
              <a:buFont typeface="Wingdings" pitchFamily="2" charset="2"/>
              <a:buNone/>
            </a:pPr>
            <a:r>
              <a:rPr lang="en-US" altLang="zh-CN" sz="2800"/>
              <a:t>  bool </a:t>
            </a:r>
            <a:r>
              <a:rPr lang="en-US" altLang="zh-CN" sz="2800">
                <a:solidFill>
                  <a:srgbClr val="FFFF66"/>
                </a:solidFill>
              </a:rPr>
              <a:t>symm</a:t>
            </a:r>
            <a:r>
              <a:rPr lang="en-US" altLang="zh-CN" sz="2800"/>
              <a:t>(long n);</a:t>
            </a:r>
          </a:p>
          <a:p>
            <a:pPr>
              <a:buFont typeface="Wingdings" pitchFamily="2" charset="2"/>
              <a:buNone/>
            </a:pPr>
            <a:r>
              <a:rPr lang="en-US" altLang="zh-CN" sz="2800"/>
              <a:t>  long m;</a:t>
            </a:r>
          </a:p>
          <a:p>
            <a:pPr>
              <a:buFont typeface="Wingdings" pitchFamily="2" charset="2"/>
              <a:buNone/>
            </a:pPr>
            <a:r>
              <a:rPr lang="en-US" altLang="zh-CN" sz="2800"/>
              <a:t>  for(m=11; m&lt;1000; m++)</a:t>
            </a:r>
          </a:p>
          <a:p>
            <a:pPr>
              <a:buFont typeface="Wingdings" pitchFamily="2" charset="2"/>
              <a:buNone/>
            </a:pPr>
            <a:r>
              <a:rPr lang="en-US" altLang="zh-CN" sz="2800"/>
              <a:t>  if (</a:t>
            </a:r>
            <a:r>
              <a:rPr lang="en-US" altLang="zh-CN" sz="2800">
                <a:solidFill>
                  <a:srgbClr val="FFFF66"/>
                </a:solidFill>
              </a:rPr>
              <a:t>symm</a:t>
            </a:r>
            <a:r>
              <a:rPr lang="en-US" altLang="zh-CN" sz="2800"/>
              <a:t>(m)&amp;&amp;</a:t>
            </a:r>
            <a:r>
              <a:rPr lang="en-US" altLang="zh-CN" sz="2800">
                <a:solidFill>
                  <a:srgbClr val="FFFF66"/>
                </a:solidFill>
              </a:rPr>
              <a:t>symm</a:t>
            </a:r>
            <a:r>
              <a:rPr lang="en-US" altLang="zh-CN" sz="2800"/>
              <a:t>(m*m)&amp;&amp;</a:t>
            </a:r>
            <a:r>
              <a:rPr lang="en-US" altLang="zh-CN" sz="2800">
                <a:solidFill>
                  <a:srgbClr val="FFFF66"/>
                </a:solidFill>
              </a:rPr>
              <a:t>symm</a:t>
            </a:r>
            <a:r>
              <a:rPr lang="en-US" altLang="zh-CN" sz="2800"/>
              <a:t>(m*m*m)) </a:t>
            </a:r>
          </a:p>
          <a:p>
            <a:pPr>
              <a:buFont typeface="Wingdings" pitchFamily="2" charset="2"/>
              <a:buNone/>
            </a:pPr>
            <a:r>
              <a:rPr lang="en-US" altLang="zh-CN" sz="2800"/>
              <a:t>    cout&lt;&lt;"m="&lt;&lt;m&lt;&lt;"  m*m="&lt;&lt;m*m</a:t>
            </a:r>
          </a:p>
          <a:p>
            <a:pPr>
              <a:buFont typeface="Wingdings" pitchFamily="2" charset="2"/>
              <a:buNone/>
            </a:pPr>
            <a:r>
              <a:rPr lang="en-US" altLang="zh-CN" sz="2800"/>
              <a:t>            &lt;&lt;"  m*m*m="&lt;&lt;m*m*m&lt;&lt;endl;</a:t>
            </a:r>
          </a:p>
          <a:p>
            <a:pPr>
              <a:buFont typeface="Wingdings" pitchFamily="2" charset="2"/>
              <a:buNone/>
            </a:pPr>
            <a:r>
              <a:rPr lang="en-US" altLang="zh-CN" sz="2800"/>
              <a:t>}</a:t>
            </a:r>
          </a:p>
        </p:txBody>
      </p:sp>
      <p:sp>
        <p:nvSpPr>
          <p:cNvPr id="177156" name="Text Box 1028"/>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100AC35-E5F5-4C5C-839A-DE33BDEFBE87}" type="slidenum">
              <a:rPr lang="en-US" altLang="zh-CN" sz="1600">
                <a:latin typeface="宋体" pitchFamily="2" charset="-122"/>
                <a:ea typeface="宋体" pitchFamily="2" charset="-122"/>
              </a:rPr>
              <a:pPr algn="r">
                <a:spcBef>
                  <a:spcPct val="50000"/>
                </a:spcBef>
              </a:pPr>
              <a:t>14</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17861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idx="1"/>
          </p:nvPr>
        </p:nvSpPr>
        <p:spPr>
          <a:xfrm>
            <a:off x="685800" y="342900"/>
            <a:ext cx="7848600" cy="4457700"/>
          </a:xfrm>
        </p:spPr>
        <p:txBody>
          <a:bodyPr>
            <a:normAutofit fontScale="92500" lnSpcReduction="20000"/>
          </a:bodyPr>
          <a:lstStyle/>
          <a:p>
            <a:pPr>
              <a:buFont typeface="Wingdings" pitchFamily="2" charset="2"/>
              <a:buNone/>
            </a:pPr>
            <a:r>
              <a:rPr lang="en-US" altLang="zh-CN" sz="2800"/>
              <a:t>bool symm(long n)</a:t>
            </a:r>
          </a:p>
          <a:p>
            <a:pPr>
              <a:buFont typeface="Wingdings" pitchFamily="2" charset="2"/>
              <a:buNone/>
            </a:pPr>
            <a:r>
              <a:rPr lang="en-US" altLang="zh-CN" sz="2800"/>
              <a:t>{</a:t>
            </a:r>
          </a:p>
          <a:p>
            <a:pPr>
              <a:buFont typeface="Wingdings" pitchFamily="2" charset="2"/>
              <a:buNone/>
            </a:pPr>
            <a:r>
              <a:rPr lang="en-US" altLang="zh-CN" sz="2800"/>
              <a:t>  long i, m;</a:t>
            </a:r>
          </a:p>
          <a:p>
            <a:pPr>
              <a:buFont typeface="Wingdings" pitchFamily="2" charset="2"/>
              <a:buNone/>
            </a:pPr>
            <a:r>
              <a:rPr lang="en-US" altLang="zh-CN" sz="2800"/>
              <a:t>  i=n ;  m=0 ;</a:t>
            </a:r>
          </a:p>
          <a:p>
            <a:pPr>
              <a:buFont typeface="Wingdings" pitchFamily="2" charset="2"/>
              <a:buNone/>
            </a:pPr>
            <a:r>
              <a:rPr lang="en-US" altLang="zh-CN" sz="2800"/>
              <a:t>  while(</a:t>
            </a:r>
            <a:r>
              <a:rPr lang="en-US" altLang="zh-CN" sz="2800">
                <a:solidFill>
                  <a:srgbClr val="66FFCC"/>
                </a:solidFill>
              </a:rPr>
              <a:t>i</a:t>
            </a:r>
            <a:r>
              <a:rPr lang="en-US" altLang="zh-CN" sz="2800"/>
              <a:t>)</a:t>
            </a:r>
          </a:p>
          <a:p>
            <a:pPr>
              <a:buFont typeface="Wingdings" pitchFamily="2" charset="2"/>
              <a:buNone/>
            </a:pPr>
            <a:r>
              <a:rPr lang="en-US" altLang="zh-CN" sz="2800"/>
              <a:t>  {</a:t>
            </a:r>
          </a:p>
          <a:p>
            <a:pPr>
              <a:buFont typeface="Wingdings" pitchFamily="2" charset="2"/>
              <a:buNone/>
            </a:pPr>
            <a:r>
              <a:rPr lang="en-US" altLang="zh-CN" sz="2800"/>
              <a:t>   m=</a:t>
            </a:r>
            <a:r>
              <a:rPr lang="en-US" altLang="zh-CN" sz="2800">
                <a:solidFill>
                  <a:srgbClr val="FFCCFF"/>
                </a:solidFill>
              </a:rPr>
              <a:t>m*10+i%10</a:t>
            </a:r>
            <a:r>
              <a:rPr lang="en-US" altLang="zh-CN" sz="2800"/>
              <a:t>;</a:t>
            </a:r>
          </a:p>
          <a:p>
            <a:pPr>
              <a:buFont typeface="Wingdings" pitchFamily="2" charset="2"/>
              <a:buNone/>
            </a:pPr>
            <a:r>
              <a:rPr lang="en-US" altLang="zh-CN" sz="2800"/>
              <a:t>   i=i/10   ;</a:t>
            </a:r>
          </a:p>
          <a:p>
            <a:pPr>
              <a:buFont typeface="Wingdings" pitchFamily="2" charset="2"/>
              <a:buNone/>
            </a:pPr>
            <a:r>
              <a:rPr lang="en-US" altLang="zh-CN" sz="2800"/>
              <a:t>  }</a:t>
            </a:r>
          </a:p>
          <a:p>
            <a:pPr>
              <a:buFont typeface="Wingdings" pitchFamily="2" charset="2"/>
              <a:buNone/>
            </a:pPr>
            <a:r>
              <a:rPr lang="en-US" altLang="zh-CN" sz="2800"/>
              <a:t>  return ( m==n );</a:t>
            </a:r>
          </a:p>
          <a:p>
            <a:pPr>
              <a:buFont typeface="Wingdings" pitchFamily="2" charset="2"/>
              <a:buNone/>
            </a:pPr>
            <a:r>
              <a:rPr lang="en-US" altLang="zh-CN" sz="2800"/>
              <a:t>}</a:t>
            </a:r>
            <a:endParaRPr lang="en-US" altLang="zh-CN"/>
          </a:p>
        </p:txBody>
      </p:sp>
      <p:sp>
        <p:nvSpPr>
          <p:cNvPr id="178182"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E6045968-7360-47E8-A97C-D163A6C1ADF7}" type="slidenum">
              <a:rPr lang="en-US" altLang="zh-CN" sz="1600">
                <a:latin typeface="宋体" pitchFamily="2" charset="-122"/>
                <a:ea typeface="宋体" pitchFamily="2" charset="-122"/>
              </a:rPr>
              <a:pPr algn="r">
                <a:spcBef>
                  <a:spcPct val="50000"/>
                </a:spcBef>
              </a:pPr>
              <a:t>15</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422707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051"/>
          <p:cNvSpPr>
            <a:spLocks noGrp="1" noChangeArrowheads="1"/>
          </p:cNvSpPr>
          <p:nvPr>
            <p:ph idx="1"/>
          </p:nvPr>
        </p:nvSpPr>
        <p:spPr>
          <a:xfrm>
            <a:off x="762000" y="457200"/>
            <a:ext cx="7772400" cy="4057650"/>
          </a:xfrm>
        </p:spPr>
        <p:txBody>
          <a:bodyPr/>
          <a:lstStyle/>
          <a:p>
            <a:pPr>
              <a:buFont typeface="Wingdings" pitchFamily="2" charset="2"/>
              <a:buNone/>
            </a:pPr>
            <a:r>
              <a:rPr lang="zh-CN" altLang="en-US"/>
              <a:t>运行结果：</a:t>
            </a:r>
          </a:p>
          <a:p>
            <a:pPr>
              <a:buFont typeface="Wingdings" pitchFamily="2" charset="2"/>
              <a:buNone/>
            </a:pPr>
            <a:r>
              <a:rPr lang="en-US" altLang="zh-CN"/>
              <a:t>m=11  m*m=121  m*m*m=1331</a:t>
            </a:r>
          </a:p>
          <a:p>
            <a:pPr>
              <a:buFont typeface="Wingdings" pitchFamily="2" charset="2"/>
              <a:buNone/>
            </a:pPr>
            <a:r>
              <a:rPr lang="en-US" altLang="zh-CN"/>
              <a:t>m=101  m*m=10201  m*m*m=1030301</a:t>
            </a:r>
          </a:p>
          <a:p>
            <a:pPr>
              <a:buFont typeface="Wingdings" pitchFamily="2" charset="2"/>
              <a:buNone/>
            </a:pPr>
            <a:r>
              <a:rPr lang="en-US" altLang="zh-CN"/>
              <a:t>m=111  m*m=12321  m*m*m=1367631</a:t>
            </a:r>
          </a:p>
        </p:txBody>
      </p:sp>
      <p:sp>
        <p:nvSpPr>
          <p:cNvPr id="179205" name="Text Box 2053"/>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0C39C3E-7F18-4E70-B583-5AAEFC1E9D83}" type="slidenum">
              <a:rPr lang="en-US" altLang="zh-CN" sz="1600">
                <a:latin typeface="宋体" pitchFamily="2" charset="-122"/>
                <a:ea typeface="宋体" pitchFamily="2" charset="-122"/>
              </a:rPr>
              <a:pPr algn="r">
                <a:spcBef>
                  <a:spcPct val="50000"/>
                </a:spcBef>
              </a:pPr>
              <a:t>16</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410517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t>例</a:t>
            </a:r>
            <a:r>
              <a:rPr lang="en-US" altLang="zh-CN"/>
              <a:t>3-5</a:t>
            </a:r>
          </a:p>
        </p:txBody>
      </p:sp>
      <p:sp>
        <p:nvSpPr>
          <p:cNvPr id="163843" name="Rectangle 3"/>
          <p:cNvSpPr>
            <a:spLocks noGrp="1" noChangeArrowheads="1"/>
          </p:cNvSpPr>
          <p:nvPr>
            <p:ph idx="1"/>
          </p:nvPr>
        </p:nvSpPr>
        <p:spPr>
          <a:xfrm>
            <a:off x="1295400" y="1257300"/>
            <a:ext cx="7239000" cy="3257550"/>
          </a:xfrm>
        </p:spPr>
        <p:txBody>
          <a:bodyPr>
            <a:normAutofit lnSpcReduction="10000"/>
          </a:bodyPr>
          <a:lstStyle/>
          <a:p>
            <a:pPr marL="0" indent="0">
              <a:buFont typeface="Wingdings" pitchFamily="2" charset="2"/>
              <a:buNone/>
            </a:pPr>
            <a:r>
              <a:rPr lang="zh-CN" altLang="en-US"/>
              <a:t>计算如下公式，并输出结果：</a:t>
            </a:r>
          </a:p>
          <a:p>
            <a:pPr marL="0" indent="0"/>
            <a:endParaRPr lang="zh-CN" altLang="en-US"/>
          </a:p>
          <a:p>
            <a:pPr marL="0" indent="0"/>
            <a:endParaRPr lang="zh-CN" altLang="en-US"/>
          </a:p>
          <a:p>
            <a:pPr marL="0" indent="0">
              <a:lnSpc>
                <a:spcPct val="90000"/>
              </a:lnSpc>
            </a:pPr>
            <a:endParaRPr lang="zh-CN" altLang="en-US"/>
          </a:p>
          <a:p>
            <a:pPr marL="0" indent="0">
              <a:lnSpc>
                <a:spcPct val="90000"/>
              </a:lnSpc>
              <a:buFont typeface="Wingdings" pitchFamily="2" charset="2"/>
              <a:buNone/>
            </a:pPr>
            <a:r>
              <a:rPr lang="zh-CN" altLang="en-US"/>
              <a:t>其中</a:t>
            </a:r>
            <a:r>
              <a:rPr lang="en-US" altLang="zh-CN"/>
              <a:t>r</a:t>
            </a:r>
            <a:r>
              <a:rPr lang="zh-CN" altLang="en-US"/>
              <a:t>、</a:t>
            </a:r>
            <a:r>
              <a:rPr lang="en-US" altLang="zh-CN"/>
              <a:t>s</a:t>
            </a:r>
            <a:r>
              <a:rPr lang="zh-CN" altLang="en-US"/>
              <a:t>的值由键盘输入。</a:t>
            </a:r>
            <a:r>
              <a:rPr lang="en-US" altLang="zh-CN"/>
              <a:t>SIN x</a:t>
            </a:r>
            <a:r>
              <a:rPr lang="zh-CN" altLang="en-US"/>
              <a:t>的近似值按如下公式计算，计算精度为</a:t>
            </a:r>
            <a:r>
              <a:rPr lang="en-US" altLang="zh-CN"/>
              <a:t>10</a:t>
            </a:r>
            <a:r>
              <a:rPr lang="en-US" altLang="zh-CN" baseline="30000"/>
              <a:t>-6</a:t>
            </a:r>
            <a:r>
              <a:rPr lang="zh-CN" altLang="en-US"/>
              <a:t>：</a:t>
            </a:r>
          </a:p>
          <a:p>
            <a:pPr marL="0" indent="0"/>
            <a:endParaRPr lang="en-US" altLang="zh-CN"/>
          </a:p>
        </p:txBody>
      </p:sp>
      <p:sp>
        <p:nvSpPr>
          <p:cNvPr id="9" name="灯片编号占位符 5"/>
          <p:cNvSpPr>
            <a:spLocks noGrp="1"/>
          </p:cNvSpPr>
          <p:nvPr>
            <p:ph type="sldNum" sz="quarter" idx="12"/>
          </p:nvPr>
        </p:nvSpPr>
        <p:spPr/>
        <p:txBody>
          <a:bodyPr/>
          <a:lstStyle/>
          <a:p>
            <a:fld id="{B7224BC0-E4D9-4589-8EDD-5DA16A97D78E}" type="slidenum">
              <a:rPr lang="en-US" altLang="zh-CN"/>
              <a:pPr/>
              <a:t>17</a:t>
            </a:fld>
            <a:endParaRPr lang="en-US" altLang="zh-CN"/>
          </a:p>
        </p:txBody>
      </p:sp>
      <p:sp>
        <p:nvSpPr>
          <p:cNvPr id="163844" name="Text Box 4"/>
          <p:cNvSpPr txBox="1">
            <a:spLocks noChangeArrowheads="1"/>
          </p:cNvSpPr>
          <p:nvPr/>
        </p:nvSpPr>
        <p:spPr bwMode="auto">
          <a:xfrm>
            <a:off x="266581" y="195486"/>
            <a:ext cx="800219" cy="42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graphicFrame>
        <p:nvGraphicFramePr>
          <p:cNvPr id="163845" name="Object 5"/>
          <p:cNvGraphicFramePr>
            <a:graphicFrameLocks noChangeAspect="1"/>
          </p:cNvGraphicFramePr>
          <p:nvPr/>
        </p:nvGraphicFramePr>
        <p:xfrm>
          <a:off x="1828801" y="1771650"/>
          <a:ext cx="5064125" cy="1073944"/>
        </p:xfrm>
        <a:graphic>
          <a:graphicData uri="http://schemas.openxmlformats.org/presentationml/2006/ole">
            <mc:AlternateContent xmlns:mc="http://schemas.openxmlformats.org/markup-compatibility/2006">
              <mc:Choice xmlns:v="urn:schemas-microsoft-com:vml" Requires="v">
                <p:oleObj spid="_x0000_s2072" name="公式" r:id="rId4" imgW="2450880" imgH="711000" progId="Equation.3">
                  <p:embed/>
                </p:oleObj>
              </mc:Choice>
              <mc:Fallback>
                <p:oleObj name="公式" r:id="rId4" imgW="24508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1771650"/>
                        <a:ext cx="5064125" cy="107394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46" name="Object 6"/>
          <p:cNvGraphicFramePr>
            <a:graphicFrameLocks noChangeAspect="1"/>
          </p:cNvGraphicFramePr>
          <p:nvPr>
            <p:extLst>
              <p:ext uri="{D42A27DB-BD31-4B8C-83A1-F6EECF244321}">
                <p14:modId xmlns:p14="http://schemas.microsoft.com/office/powerpoint/2010/main" val="763176591"/>
              </p:ext>
            </p:extLst>
          </p:nvPr>
        </p:nvGraphicFramePr>
        <p:xfrm>
          <a:off x="1941514" y="4299942"/>
          <a:ext cx="5487987" cy="677466"/>
        </p:xfrm>
        <a:graphic>
          <a:graphicData uri="http://schemas.openxmlformats.org/presentationml/2006/ole">
            <mc:AlternateContent xmlns:mc="http://schemas.openxmlformats.org/markup-compatibility/2006">
              <mc:Choice xmlns:v="urn:schemas-microsoft-com:vml" Requires="v">
                <p:oleObj spid="_x0000_s2073" name="Equation" r:id="rId6" imgW="3060360" imgH="444240" progId="Equation.3">
                  <p:embed/>
                </p:oleObj>
              </mc:Choice>
              <mc:Fallback>
                <p:oleObj name="Equation" r:id="rId6" imgW="30603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1514" y="4299942"/>
                        <a:ext cx="5487987" cy="67746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944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1027"/>
          <p:cNvSpPr>
            <a:spLocks noGrp="1" noChangeArrowheads="1"/>
          </p:cNvSpPr>
          <p:nvPr>
            <p:ph idx="1"/>
          </p:nvPr>
        </p:nvSpPr>
        <p:spPr>
          <a:xfrm>
            <a:off x="685800" y="228600"/>
            <a:ext cx="7848600" cy="4743450"/>
          </a:xfrm>
        </p:spPr>
        <p:txBody>
          <a:bodyPr>
            <a:normAutofit fontScale="92500" lnSpcReduction="20000"/>
          </a:bodyPr>
          <a:lstStyle/>
          <a:p>
            <a:pPr>
              <a:lnSpc>
                <a:spcPct val="80000"/>
              </a:lnSpc>
              <a:buFont typeface="Wingdings" pitchFamily="2" charset="2"/>
              <a:buNone/>
            </a:pPr>
            <a:r>
              <a:rPr lang="en-US" altLang="zh-CN" sz="2400"/>
              <a:t>#include &lt;iostream&gt;</a:t>
            </a:r>
          </a:p>
          <a:p>
            <a:pPr>
              <a:lnSpc>
                <a:spcPct val="80000"/>
              </a:lnSpc>
              <a:buFont typeface="Wingdings" pitchFamily="2" charset="2"/>
              <a:buNone/>
            </a:pPr>
            <a:r>
              <a:rPr lang="en-US" altLang="zh-CN" sz="2400"/>
              <a:t>#include&lt;cmath&gt;</a:t>
            </a:r>
          </a:p>
          <a:p>
            <a:pPr>
              <a:lnSpc>
                <a:spcPct val="80000"/>
              </a:lnSpc>
              <a:buFont typeface="Wingdings" pitchFamily="2" charset="2"/>
              <a:buNone/>
            </a:pPr>
            <a:r>
              <a:rPr lang="en-US" altLang="zh-CN" sz="2400"/>
              <a:t>using namespace std;</a:t>
            </a:r>
          </a:p>
          <a:p>
            <a:pPr>
              <a:lnSpc>
                <a:spcPct val="80000"/>
              </a:lnSpc>
              <a:buFont typeface="Wingdings" pitchFamily="2" charset="2"/>
              <a:buNone/>
            </a:pPr>
            <a:r>
              <a:rPr lang="en-US" altLang="zh-CN" sz="2400"/>
              <a:t>int main()</a:t>
            </a:r>
          </a:p>
          <a:p>
            <a:pPr>
              <a:lnSpc>
                <a:spcPct val="80000"/>
              </a:lnSpc>
              <a:buFont typeface="Wingdings" pitchFamily="2" charset="2"/>
              <a:buNone/>
            </a:pPr>
            <a:r>
              <a:rPr lang="en-US" altLang="zh-CN" sz="2400"/>
              <a:t>{</a:t>
            </a:r>
          </a:p>
          <a:p>
            <a:pPr>
              <a:lnSpc>
                <a:spcPct val="80000"/>
              </a:lnSpc>
              <a:buFont typeface="Wingdings" pitchFamily="2" charset="2"/>
              <a:buNone/>
            </a:pPr>
            <a:r>
              <a:rPr lang="en-US" altLang="zh-CN" sz="2400"/>
              <a:t>  double k,r,s;</a:t>
            </a:r>
          </a:p>
          <a:p>
            <a:pPr>
              <a:lnSpc>
                <a:spcPct val="80000"/>
              </a:lnSpc>
              <a:buFont typeface="Wingdings" pitchFamily="2" charset="2"/>
              <a:buNone/>
            </a:pPr>
            <a:r>
              <a:rPr lang="en-US" altLang="zh-CN" sz="2400"/>
              <a:t>  double </a:t>
            </a:r>
            <a:r>
              <a:rPr lang="en-US" altLang="zh-CN" sz="2400">
                <a:solidFill>
                  <a:srgbClr val="FFFF66"/>
                </a:solidFill>
              </a:rPr>
              <a:t>tsin</a:t>
            </a:r>
            <a:r>
              <a:rPr lang="en-US" altLang="zh-CN" sz="2400"/>
              <a:t>(double x);</a:t>
            </a:r>
          </a:p>
          <a:p>
            <a:pPr>
              <a:lnSpc>
                <a:spcPct val="80000"/>
              </a:lnSpc>
              <a:buFont typeface="Wingdings" pitchFamily="2" charset="2"/>
              <a:buNone/>
            </a:pPr>
            <a:r>
              <a:rPr lang="en-US" altLang="zh-CN" sz="2400"/>
              <a:t>  cout&lt;&lt;"r=";</a:t>
            </a:r>
          </a:p>
          <a:p>
            <a:pPr>
              <a:lnSpc>
                <a:spcPct val="80000"/>
              </a:lnSpc>
              <a:buFont typeface="Wingdings" pitchFamily="2" charset="2"/>
              <a:buNone/>
            </a:pPr>
            <a:r>
              <a:rPr lang="en-US" altLang="zh-CN" sz="2400"/>
              <a:t>  cin&gt;&gt;r;</a:t>
            </a:r>
          </a:p>
          <a:p>
            <a:pPr>
              <a:lnSpc>
                <a:spcPct val="80000"/>
              </a:lnSpc>
              <a:buFont typeface="Wingdings" pitchFamily="2" charset="2"/>
              <a:buNone/>
            </a:pPr>
            <a:r>
              <a:rPr lang="en-US" altLang="zh-CN" sz="2400"/>
              <a:t>  cout&lt;&lt;"s=";</a:t>
            </a:r>
          </a:p>
          <a:p>
            <a:pPr>
              <a:lnSpc>
                <a:spcPct val="80000"/>
              </a:lnSpc>
              <a:buFont typeface="Wingdings" pitchFamily="2" charset="2"/>
              <a:buNone/>
            </a:pPr>
            <a:r>
              <a:rPr lang="en-US" altLang="zh-CN" sz="2400"/>
              <a:t>  cin&gt;&gt;s;</a:t>
            </a:r>
          </a:p>
          <a:p>
            <a:pPr>
              <a:lnSpc>
                <a:spcPct val="80000"/>
              </a:lnSpc>
              <a:buFont typeface="Wingdings" pitchFamily="2" charset="2"/>
              <a:buNone/>
            </a:pPr>
            <a:r>
              <a:rPr lang="en-US" altLang="zh-CN" sz="2400"/>
              <a:t>  if (r*r&lt;=s*s)</a:t>
            </a:r>
          </a:p>
          <a:p>
            <a:pPr>
              <a:lnSpc>
                <a:spcPct val="80000"/>
              </a:lnSpc>
              <a:buFont typeface="Wingdings" pitchFamily="2" charset="2"/>
              <a:buNone/>
            </a:pPr>
            <a:r>
              <a:rPr lang="en-US" altLang="zh-CN" sz="2400"/>
              <a:t>    k=sqrt(</a:t>
            </a:r>
            <a:r>
              <a:rPr lang="en-US" altLang="zh-CN" sz="2400">
                <a:solidFill>
                  <a:srgbClr val="FFFF66"/>
                </a:solidFill>
              </a:rPr>
              <a:t>tsin</a:t>
            </a:r>
            <a:r>
              <a:rPr lang="en-US" altLang="zh-CN" sz="2400"/>
              <a:t>(r)*</a:t>
            </a:r>
            <a:r>
              <a:rPr lang="en-US" altLang="zh-CN" sz="2400">
                <a:solidFill>
                  <a:srgbClr val="FFFF66"/>
                </a:solidFill>
              </a:rPr>
              <a:t>tsin</a:t>
            </a:r>
            <a:r>
              <a:rPr lang="en-US" altLang="zh-CN" sz="2400"/>
              <a:t>(r)+</a:t>
            </a:r>
            <a:r>
              <a:rPr lang="en-US" altLang="zh-CN" sz="2400">
                <a:solidFill>
                  <a:srgbClr val="FFFF66"/>
                </a:solidFill>
              </a:rPr>
              <a:t>tsin</a:t>
            </a:r>
            <a:r>
              <a:rPr lang="en-US" altLang="zh-CN" sz="2400"/>
              <a:t>(s)*</a:t>
            </a:r>
            <a:r>
              <a:rPr lang="en-US" altLang="zh-CN" sz="2400">
                <a:solidFill>
                  <a:srgbClr val="FFFF66"/>
                </a:solidFill>
              </a:rPr>
              <a:t>tsin</a:t>
            </a:r>
            <a:r>
              <a:rPr lang="en-US" altLang="zh-CN" sz="2400"/>
              <a:t>(s))  ;</a:t>
            </a:r>
          </a:p>
          <a:p>
            <a:pPr>
              <a:lnSpc>
                <a:spcPct val="80000"/>
              </a:lnSpc>
              <a:buFont typeface="Wingdings" pitchFamily="2" charset="2"/>
              <a:buNone/>
            </a:pPr>
            <a:r>
              <a:rPr lang="en-US" altLang="zh-CN" sz="2400"/>
              <a:t>  else</a:t>
            </a:r>
          </a:p>
          <a:p>
            <a:pPr>
              <a:lnSpc>
                <a:spcPct val="80000"/>
              </a:lnSpc>
              <a:buFont typeface="Wingdings" pitchFamily="2" charset="2"/>
              <a:buNone/>
            </a:pPr>
            <a:r>
              <a:rPr lang="en-US" altLang="zh-CN" sz="2400"/>
              <a:t>    k=</a:t>
            </a:r>
            <a:r>
              <a:rPr lang="en-US" altLang="zh-CN" sz="2400">
                <a:solidFill>
                  <a:srgbClr val="FFFF66"/>
                </a:solidFill>
              </a:rPr>
              <a:t>tsin</a:t>
            </a:r>
            <a:r>
              <a:rPr lang="en-US" altLang="zh-CN" sz="2400"/>
              <a:t>(r*s)/2;</a:t>
            </a:r>
          </a:p>
          <a:p>
            <a:pPr>
              <a:lnSpc>
                <a:spcPct val="80000"/>
              </a:lnSpc>
              <a:buFont typeface="Wingdings" pitchFamily="2" charset="2"/>
              <a:buNone/>
            </a:pPr>
            <a:r>
              <a:rPr lang="en-US" altLang="zh-CN" sz="2400"/>
              <a:t>  cout&lt;&lt;k&lt;&lt;endl;</a:t>
            </a:r>
          </a:p>
          <a:p>
            <a:pPr>
              <a:lnSpc>
                <a:spcPct val="80000"/>
              </a:lnSpc>
              <a:buFont typeface="Wingdings" pitchFamily="2" charset="2"/>
              <a:buNone/>
            </a:pPr>
            <a:r>
              <a:rPr lang="en-US" altLang="zh-CN" sz="2400"/>
              <a:t>}</a:t>
            </a:r>
          </a:p>
          <a:p>
            <a:pPr>
              <a:lnSpc>
                <a:spcPct val="80000"/>
              </a:lnSpc>
              <a:buFont typeface="Wingdings" pitchFamily="2" charset="2"/>
              <a:buNone/>
            </a:pPr>
            <a:endParaRPr lang="en-US" altLang="zh-CN" sz="2400"/>
          </a:p>
        </p:txBody>
      </p:sp>
      <p:sp>
        <p:nvSpPr>
          <p:cNvPr id="164871" name="Text Box 1031"/>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0DC6C181-4DA8-4830-97E7-EC20B8D0E595}" type="slidenum">
              <a:rPr lang="en-US" altLang="zh-CN" sz="1600">
                <a:latin typeface="宋体" pitchFamily="2" charset="-122"/>
                <a:ea typeface="宋体" pitchFamily="2" charset="-122"/>
              </a:rPr>
              <a:pPr algn="r">
                <a:spcBef>
                  <a:spcPct val="50000"/>
                </a:spcBef>
              </a:pPr>
              <a:t>18</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94472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074"/>
          <p:cNvSpPr>
            <a:spLocks noGrp="1" noChangeArrowheads="1"/>
          </p:cNvSpPr>
          <p:nvPr>
            <p:ph idx="1"/>
          </p:nvPr>
        </p:nvSpPr>
        <p:spPr>
          <a:xfrm>
            <a:off x="685800" y="400050"/>
            <a:ext cx="7848600" cy="4457700"/>
          </a:xfrm>
        </p:spPr>
        <p:txBody>
          <a:bodyPr>
            <a:normAutofit lnSpcReduction="10000"/>
          </a:bodyPr>
          <a:lstStyle/>
          <a:p>
            <a:pPr>
              <a:buFont typeface="Wingdings" pitchFamily="2" charset="2"/>
              <a:buNone/>
            </a:pPr>
            <a:r>
              <a:rPr lang="en-US" altLang="zh-CN" sz="2400"/>
              <a:t>double tsin(double x)</a:t>
            </a:r>
          </a:p>
          <a:p>
            <a:pPr>
              <a:buFont typeface="Wingdings" pitchFamily="2" charset="2"/>
              <a:buNone/>
            </a:pPr>
            <a:r>
              <a:rPr lang="en-US" altLang="zh-CN" sz="2400"/>
              <a:t>{</a:t>
            </a:r>
          </a:p>
          <a:p>
            <a:pPr>
              <a:buFont typeface="Wingdings" pitchFamily="2" charset="2"/>
              <a:buNone/>
            </a:pPr>
            <a:r>
              <a:rPr lang="en-US" altLang="zh-CN" sz="2400"/>
              <a:t>  double p=0.000001,g=0,t=x;</a:t>
            </a:r>
          </a:p>
          <a:p>
            <a:pPr>
              <a:buFont typeface="Wingdings" pitchFamily="2" charset="2"/>
              <a:buNone/>
            </a:pPr>
            <a:r>
              <a:rPr lang="en-US" altLang="zh-CN" sz="2400"/>
              <a:t>  int n=1;</a:t>
            </a:r>
          </a:p>
          <a:p>
            <a:pPr>
              <a:buFont typeface="Wingdings" pitchFamily="2" charset="2"/>
              <a:buNone/>
            </a:pPr>
            <a:r>
              <a:rPr lang="en-US" altLang="zh-CN" sz="2400"/>
              <a:t>  do {</a:t>
            </a:r>
          </a:p>
          <a:p>
            <a:pPr>
              <a:buFont typeface="Wingdings" pitchFamily="2" charset="2"/>
              <a:buNone/>
            </a:pPr>
            <a:r>
              <a:rPr lang="en-US" altLang="zh-CN" sz="2400"/>
              <a:t>     g=g+t;</a:t>
            </a:r>
          </a:p>
          <a:p>
            <a:pPr>
              <a:buFont typeface="Wingdings" pitchFamily="2" charset="2"/>
              <a:buNone/>
            </a:pPr>
            <a:r>
              <a:rPr lang="en-US" altLang="zh-CN" sz="2400"/>
              <a:t>     n++;</a:t>
            </a:r>
          </a:p>
          <a:p>
            <a:pPr>
              <a:buFont typeface="Wingdings" pitchFamily="2" charset="2"/>
              <a:buNone/>
            </a:pPr>
            <a:r>
              <a:rPr lang="en-US" altLang="zh-CN" sz="2400"/>
              <a:t>     t=-t*x*x/(2*n-1)/(2*n-2);</a:t>
            </a:r>
          </a:p>
          <a:p>
            <a:pPr>
              <a:buFont typeface="Wingdings" pitchFamily="2" charset="2"/>
              <a:buNone/>
            </a:pPr>
            <a:r>
              <a:rPr lang="en-US" altLang="zh-CN" sz="2400"/>
              <a:t>  }while(fabs(t)&gt;=p); </a:t>
            </a:r>
          </a:p>
          <a:p>
            <a:pPr>
              <a:buFont typeface="Wingdings" pitchFamily="2" charset="2"/>
              <a:buNone/>
            </a:pPr>
            <a:r>
              <a:rPr lang="en-US" altLang="zh-CN" sz="2400"/>
              <a:t>  return g;</a:t>
            </a:r>
          </a:p>
          <a:p>
            <a:pPr>
              <a:buFont typeface="Wingdings" pitchFamily="2" charset="2"/>
              <a:buNone/>
            </a:pPr>
            <a:r>
              <a:rPr lang="en-US" altLang="zh-CN" sz="2400"/>
              <a:t>}</a:t>
            </a:r>
          </a:p>
          <a:p>
            <a:pPr>
              <a:lnSpc>
                <a:spcPct val="80000"/>
              </a:lnSpc>
              <a:buFont typeface="Wingdings" pitchFamily="2" charset="2"/>
              <a:buNone/>
            </a:pPr>
            <a:endParaRPr lang="en-US" altLang="zh-CN" sz="2400"/>
          </a:p>
        </p:txBody>
      </p:sp>
      <p:sp>
        <p:nvSpPr>
          <p:cNvPr id="180227" name="Text Box 3075"/>
          <p:cNvSpPr txBox="1">
            <a:spLocks noChangeArrowheads="1"/>
          </p:cNvSpPr>
          <p:nvPr/>
        </p:nvSpPr>
        <p:spPr bwMode="auto">
          <a:xfrm>
            <a:off x="5334000" y="3257551"/>
            <a:ext cx="2667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宋体" pitchFamily="2" charset="-122"/>
                <a:ea typeface="宋体" pitchFamily="2" charset="-122"/>
              </a:rPr>
              <a:t>运行结果：</a:t>
            </a:r>
          </a:p>
          <a:p>
            <a:r>
              <a:rPr lang="en-US" altLang="zh-CN" sz="2400">
                <a:latin typeface="宋体" pitchFamily="2" charset="-122"/>
                <a:ea typeface="宋体" pitchFamily="2" charset="-122"/>
              </a:rPr>
              <a:t>r=5</a:t>
            </a:r>
          </a:p>
          <a:p>
            <a:r>
              <a:rPr lang="en-US" altLang="zh-CN" sz="2400">
                <a:latin typeface="宋体" pitchFamily="2" charset="-122"/>
                <a:ea typeface="宋体" pitchFamily="2" charset="-122"/>
              </a:rPr>
              <a:t>s=8</a:t>
            </a:r>
          </a:p>
          <a:p>
            <a:r>
              <a:rPr lang="en-US" altLang="zh-CN" sz="2400">
                <a:latin typeface="宋体" pitchFamily="2" charset="-122"/>
                <a:ea typeface="宋体" pitchFamily="2" charset="-122"/>
              </a:rPr>
              <a:t>1.37781</a:t>
            </a:r>
          </a:p>
        </p:txBody>
      </p:sp>
      <p:sp>
        <p:nvSpPr>
          <p:cNvPr id="180230" name="Text Box 3078"/>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EA181ECC-D273-45D8-9C60-821BA4B6F225}" type="slidenum">
              <a:rPr lang="en-US" altLang="zh-CN" sz="1600">
                <a:latin typeface="宋体" pitchFamily="2" charset="-122"/>
                <a:ea typeface="宋体" pitchFamily="2" charset="-122"/>
              </a:rPr>
              <a:pPr algn="r">
                <a:spcBef>
                  <a:spcPct val="50000"/>
                </a:spcBef>
              </a:pPr>
              <a:t>19</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48236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a:t>本章主要内容</a:t>
            </a:r>
          </a:p>
        </p:txBody>
      </p:sp>
      <p:sp>
        <p:nvSpPr>
          <p:cNvPr id="5125" name="Rectangle 5"/>
          <p:cNvSpPr>
            <a:spLocks noGrp="1" noChangeArrowheads="1"/>
          </p:cNvSpPr>
          <p:nvPr>
            <p:ph idx="1"/>
          </p:nvPr>
        </p:nvSpPr>
        <p:spPr>
          <a:xfrm>
            <a:off x="1219200" y="1543050"/>
            <a:ext cx="7467600" cy="3086100"/>
          </a:xfrm>
        </p:spPr>
        <p:txBody>
          <a:bodyPr>
            <a:normAutofit fontScale="92500" lnSpcReduction="10000"/>
          </a:bodyPr>
          <a:lstStyle/>
          <a:p>
            <a:pPr marL="2057400"/>
            <a:r>
              <a:rPr lang="zh-CN" altLang="en-US"/>
              <a:t>函数的声明和调用</a:t>
            </a:r>
          </a:p>
          <a:p>
            <a:pPr marL="2057400"/>
            <a:r>
              <a:rPr lang="zh-CN" altLang="en-US"/>
              <a:t>函数间的参数传递</a:t>
            </a:r>
          </a:p>
          <a:p>
            <a:pPr marL="2057400"/>
            <a:r>
              <a:rPr lang="zh-CN" altLang="en-US"/>
              <a:t>内联函数</a:t>
            </a:r>
          </a:p>
          <a:p>
            <a:pPr marL="2057400"/>
            <a:r>
              <a:rPr lang="zh-CN" altLang="en-US"/>
              <a:t>带默认形参值的函数</a:t>
            </a:r>
          </a:p>
          <a:p>
            <a:pPr marL="2057400"/>
            <a:r>
              <a:rPr lang="zh-CN" altLang="en-US"/>
              <a:t>函数重载</a:t>
            </a:r>
          </a:p>
          <a:p>
            <a:pPr marL="2057400"/>
            <a:r>
              <a:rPr lang="en-US" altLang="zh-CN"/>
              <a:t>C++</a:t>
            </a:r>
            <a:r>
              <a:rPr lang="zh-CN" altLang="en-US"/>
              <a:t>系统函数</a:t>
            </a:r>
          </a:p>
        </p:txBody>
      </p:sp>
      <p:sp>
        <p:nvSpPr>
          <p:cNvPr id="6" name="灯片编号占位符 5"/>
          <p:cNvSpPr>
            <a:spLocks noGrp="1"/>
          </p:cNvSpPr>
          <p:nvPr>
            <p:ph type="sldNum" sz="quarter" idx="12"/>
          </p:nvPr>
        </p:nvSpPr>
        <p:spPr/>
        <p:txBody>
          <a:bodyPr/>
          <a:lstStyle/>
          <a:p>
            <a:fld id="{5F62CAAF-6CB4-4D46-9875-4E0991B0CC70}" type="slidenum">
              <a:rPr lang="en-US" altLang="zh-CN"/>
              <a:pPr/>
              <a:t>2</a:t>
            </a:fld>
            <a:endParaRPr lang="en-US" altLang="zh-CN"/>
          </a:p>
        </p:txBody>
      </p:sp>
    </p:spTree>
    <p:extLst>
      <p:ext uri="{BB962C8B-B14F-4D97-AF65-F5344CB8AC3E}">
        <p14:creationId xmlns:p14="http://schemas.microsoft.com/office/powerpoint/2010/main" val="238750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050"/>
          <p:cNvSpPr>
            <a:spLocks noGrp="1" noChangeArrowheads="1"/>
          </p:cNvSpPr>
          <p:nvPr>
            <p:ph type="title"/>
          </p:nvPr>
        </p:nvSpPr>
        <p:spPr/>
        <p:txBody>
          <a:bodyPr/>
          <a:lstStyle/>
          <a:p>
            <a:r>
              <a:rPr lang="zh-CN" altLang="en-US"/>
              <a:t>例</a:t>
            </a:r>
            <a:r>
              <a:rPr lang="en-US" altLang="zh-CN"/>
              <a:t>3-6</a:t>
            </a:r>
            <a:r>
              <a:rPr lang="zh-CN" altLang="en-US"/>
              <a:t>投骰子的随机游戏</a:t>
            </a:r>
          </a:p>
        </p:txBody>
      </p:sp>
      <p:sp>
        <p:nvSpPr>
          <p:cNvPr id="165891" name="Rectangle 2051"/>
          <p:cNvSpPr>
            <a:spLocks noGrp="1" noChangeArrowheads="1"/>
          </p:cNvSpPr>
          <p:nvPr>
            <p:ph idx="1"/>
          </p:nvPr>
        </p:nvSpPr>
        <p:spPr>
          <a:xfrm>
            <a:off x="1295400" y="1314450"/>
            <a:ext cx="7239000" cy="3314700"/>
          </a:xfrm>
        </p:spPr>
        <p:txBody>
          <a:bodyPr>
            <a:normAutofit fontScale="92500" lnSpcReduction="10000"/>
          </a:bodyPr>
          <a:lstStyle/>
          <a:p>
            <a:pPr marL="0" indent="457200" algn="just">
              <a:lnSpc>
                <a:spcPct val="110000"/>
              </a:lnSpc>
              <a:buFont typeface="Wingdings" pitchFamily="2" charset="2"/>
              <a:buNone/>
            </a:pPr>
            <a:r>
              <a:rPr lang="zh-CN" altLang="en-US" sz="2400">
                <a:latin typeface="Times New Roman" pitchFamily="18" charset="0"/>
              </a:rPr>
              <a:t>游戏规则是：每个骰子有六面，点数分别为</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a:t>
            </a:r>
            <a:r>
              <a:rPr lang="en-US" altLang="zh-CN" sz="2400">
                <a:latin typeface="Times New Roman" pitchFamily="18" charset="0"/>
              </a:rPr>
              <a:t>4</a:t>
            </a:r>
            <a:r>
              <a:rPr lang="zh-CN" altLang="en-US" sz="2400">
                <a:latin typeface="Times New Roman" pitchFamily="18" charset="0"/>
              </a:rPr>
              <a:t>、</a:t>
            </a:r>
            <a:r>
              <a:rPr lang="en-US" altLang="zh-CN" sz="2400">
                <a:latin typeface="Times New Roman" pitchFamily="18" charset="0"/>
              </a:rPr>
              <a:t>5</a:t>
            </a:r>
            <a:r>
              <a:rPr lang="zh-CN" altLang="en-US" sz="2400">
                <a:latin typeface="Times New Roman" pitchFamily="18" charset="0"/>
              </a:rPr>
              <a:t>、</a:t>
            </a:r>
            <a:r>
              <a:rPr lang="en-US" altLang="zh-CN" sz="2400">
                <a:latin typeface="Times New Roman" pitchFamily="18" charset="0"/>
              </a:rPr>
              <a:t>6</a:t>
            </a:r>
            <a:r>
              <a:rPr lang="zh-CN" altLang="en-US" sz="2400">
                <a:latin typeface="Times New Roman" pitchFamily="18" charset="0"/>
              </a:rPr>
              <a:t>。游戏者在程序开始时输入一个无符号整数，作为产生随机数的种子。</a:t>
            </a:r>
          </a:p>
          <a:p>
            <a:pPr marL="0" indent="457200" algn="just">
              <a:lnSpc>
                <a:spcPct val="110000"/>
              </a:lnSpc>
              <a:buFont typeface="Wingdings" pitchFamily="2" charset="2"/>
              <a:buNone/>
            </a:pPr>
            <a:r>
              <a:rPr lang="zh-CN" altLang="en-US" sz="2400">
                <a:latin typeface="Times New Roman" pitchFamily="18" charset="0"/>
              </a:rPr>
              <a:t>每轮投两次骰子，第一轮如果和数为</a:t>
            </a:r>
            <a:r>
              <a:rPr lang="en-US" altLang="zh-CN" sz="2400">
                <a:latin typeface="Times New Roman" pitchFamily="18" charset="0"/>
              </a:rPr>
              <a:t>7</a:t>
            </a:r>
            <a:r>
              <a:rPr lang="zh-CN" altLang="en-US" sz="2400">
                <a:latin typeface="Times New Roman" pitchFamily="18" charset="0"/>
              </a:rPr>
              <a:t>或</a:t>
            </a:r>
            <a:r>
              <a:rPr lang="en-US" altLang="zh-CN" sz="2400">
                <a:latin typeface="Times New Roman" pitchFamily="18" charset="0"/>
              </a:rPr>
              <a:t>11</a:t>
            </a:r>
            <a:r>
              <a:rPr lang="zh-CN" altLang="en-US" sz="2400">
                <a:latin typeface="Times New Roman" pitchFamily="18" charset="0"/>
              </a:rPr>
              <a:t>则为胜，游戏结束；和数为</a:t>
            </a:r>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或</a:t>
            </a:r>
            <a:r>
              <a:rPr lang="en-US" altLang="zh-CN" sz="2400">
                <a:latin typeface="Times New Roman" pitchFamily="18" charset="0"/>
              </a:rPr>
              <a:t>12</a:t>
            </a:r>
            <a:r>
              <a:rPr lang="zh-CN" altLang="en-US" sz="2400">
                <a:latin typeface="Times New Roman" pitchFamily="18" charset="0"/>
              </a:rPr>
              <a:t>则为负，游戏结束；和数为其它值则将此值作为自己的点数，继续第二轮、第三轮</a:t>
            </a:r>
            <a:r>
              <a:rPr lang="en-US" altLang="zh-CN" sz="2400">
                <a:latin typeface="Times New Roman" pitchFamily="18" charset="0"/>
              </a:rPr>
              <a:t>...</a:t>
            </a:r>
            <a:r>
              <a:rPr lang="zh-CN" altLang="en-US" sz="2400">
                <a:latin typeface="Times New Roman" pitchFamily="18" charset="0"/>
              </a:rPr>
              <a:t>直到某轮的和数等于点数则取胜，若在此前出现和数为</a:t>
            </a:r>
            <a:r>
              <a:rPr lang="en-US" altLang="zh-CN" sz="2400">
                <a:latin typeface="Times New Roman" pitchFamily="18" charset="0"/>
              </a:rPr>
              <a:t>7</a:t>
            </a:r>
            <a:r>
              <a:rPr lang="zh-CN" altLang="en-US" sz="2400">
                <a:latin typeface="Times New Roman" pitchFamily="18" charset="0"/>
              </a:rPr>
              <a:t>则为负。</a:t>
            </a:r>
          </a:p>
          <a:p>
            <a:pPr marL="0" indent="457200" algn="just">
              <a:lnSpc>
                <a:spcPct val="110000"/>
              </a:lnSpc>
              <a:buFont typeface="Wingdings" pitchFamily="2" charset="2"/>
              <a:buNone/>
            </a:pPr>
            <a:r>
              <a:rPr lang="zh-CN" altLang="en-US" sz="2400">
                <a:latin typeface="Times New Roman" pitchFamily="18" charset="0"/>
              </a:rPr>
              <a:t>由</a:t>
            </a:r>
            <a:r>
              <a:rPr lang="en-US" altLang="zh-CN" sz="2400">
                <a:latin typeface="Times New Roman" pitchFamily="18" charset="0"/>
              </a:rPr>
              <a:t>rolldice</a:t>
            </a:r>
            <a:r>
              <a:rPr lang="zh-CN" altLang="en-US" sz="2400">
                <a:latin typeface="Times New Roman" pitchFamily="18" charset="0"/>
              </a:rPr>
              <a:t>函数负责模拟投骰子、计算和数并输出和数。</a:t>
            </a:r>
            <a:endParaRPr lang="zh-CN" altLang="en-US" sz="2400" b="0">
              <a:latin typeface="Times New Roman" pitchFamily="18" charset="0"/>
            </a:endParaRPr>
          </a:p>
        </p:txBody>
      </p:sp>
      <p:sp>
        <p:nvSpPr>
          <p:cNvPr id="7" name="灯片编号占位符 5"/>
          <p:cNvSpPr>
            <a:spLocks noGrp="1"/>
          </p:cNvSpPr>
          <p:nvPr>
            <p:ph type="sldNum" sz="quarter" idx="12"/>
          </p:nvPr>
        </p:nvSpPr>
        <p:spPr/>
        <p:txBody>
          <a:bodyPr/>
          <a:lstStyle/>
          <a:p>
            <a:fld id="{49C9A2BB-5917-4236-A6A2-42FAB499F3B3}" type="slidenum">
              <a:rPr lang="en-US" altLang="zh-CN"/>
              <a:pPr/>
              <a:t>20</a:t>
            </a:fld>
            <a:endParaRPr lang="en-US" altLang="zh-CN"/>
          </a:p>
        </p:txBody>
      </p:sp>
      <p:sp>
        <p:nvSpPr>
          <p:cNvPr id="165892" name="Text Box 2052"/>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193394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ChangeArrowheads="1"/>
          </p:cNvSpPr>
          <p:nvPr>
            <p:ph idx="1"/>
          </p:nvPr>
        </p:nvSpPr>
        <p:spPr>
          <a:xfrm>
            <a:off x="762000" y="285750"/>
            <a:ext cx="7772400" cy="4686300"/>
          </a:xfrm>
        </p:spPr>
        <p:txBody>
          <a:bodyPr>
            <a:normAutofit fontScale="85000" lnSpcReduction="20000"/>
          </a:bodyPr>
          <a:lstStyle/>
          <a:p>
            <a:pPr>
              <a:lnSpc>
                <a:spcPct val="120000"/>
              </a:lnSpc>
              <a:buFont typeface="Wingdings" pitchFamily="2" charset="2"/>
              <a:buNone/>
            </a:pPr>
            <a:r>
              <a:rPr lang="en-US" altLang="zh-CN" sz="2400"/>
              <a:t>#include &lt;iostream&gt;</a:t>
            </a:r>
          </a:p>
          <a:p>
            <a:pPr>
              <a:lnSpc>
                <a:spcPct val="120000"/>
              </a:lnSpc>
              <a:buFont typeface="Wingdings" pitchFamily="2" charset="2"/>
              <a:buNone/>
            </a:pPr>
            <a:r>
              <a:rPr lang="en-US" altLang="zh-CN" sz="2400"/>
              <a:t>#include &lt;cstdlib&gt;</a:t>
            </a:r>
          </a:p>
          <a:p>
            <a:pPr>
              <a:lnSpc>
                <a:spcPct val="120000"/>
              </a:lnSpc>
              <a:buFont typeface="Wingdings" pitchFamily="2" charset="2"/>
              <a:buNone/>
            </a:pPr>
            <a:r>
              <a:rPr lang="en-US" altLang="zh-CN" sz="2400"/>
              <a:t>using namespace std;</a:t>
            </a:r>
          </a:p>
          <a:p>
            <a:pPr>
              <a:lnSpc>
                <a:spcPct val="120000"/>
              </a:lnSpc>
              <a:buFont typeface="Wingdings" pitchFamily="2" charset="2"/>
              <a:buNone/>
            </a:pPr>
            <a:r>
              <a:rPr lang="en-US" altLang="zh-CN" sz="2400"/>
              <a:t>int </a:t>
            </a:r>
            <a:r>
              <a:rPr lang="en-US" altLang="zh-CN" sz="2400">
                <a:solidFill>
                  <a:srgbClr val="FFFF66"/>
                </a:solidFill>
              </a:rPr>
              <a:t>rolldice</a:t>
            </a:r>
            <a:r>
              <a:rPr lang="en-US" altLang="zh-CN" sz="2400"/>
              <a:t>(void);</a:t>
            </a:r>
          </a:p>
          <a:p>
            <a:pPr>
              <a:lnSpc>
                <a:spcPct val="120000"/>
              </a:lnSpc>
              <a:buFont typeface="Wingdings" pitchFamily="2" charset="2"/>
              <a:buNone/>
            </a:pPr>
            <a:r>
              <a:rPr lang="en-US" altLang="zh-CN" sz="2400"/>
              <a:t>int main()</a:t>
            </a:r>
          </a:p>
          <a:p>
            <a:pPr>
              <a:lnSpc>
                <a:spcPct val="120000"/>
              </a:lnSpc>
              <a:buFont typeface="Wingdings" pitchFamily="2" charset="2"/>
              <a:buNone/>
            </a:pPr>
            <a:r>
              <a:rPr lang="en-US" altLang="zh-CN" sz="2400"/>
              <a:t>{</a:t>
            </a:r>
          </a:p>
          <a:p>
            <a:pPr>
              <a:lnSpc>
                <a:spcPct val="120000"/>
              </a:lnSpc>
              <a:buFont typeface="Wingdings" pitchFamily="2" charset="2"/>
              <a:buNone/>
            </a:pPr>
            <a:r>
              <a:rPr lang="en-US" altLang="zh-CN" sz="2400"/>
              <a:t>  int gamestatus,sum,mypoint;</a:t>
            </a:r>
          </a:p>
          <a:p>
            <a:pPr>
              <a:lnSpc>
                <a:spcPct val="120000"/>
              </a:lnSpc>
              <a:buFont typeface="Wingdings" pitchFamily="2" charset="2"/>
              <a:buNone/>
            </a:pPr>
            <a:r>
              <a:rPr lang="en-US" altLang="zh-CN" sz="2400"/>
              <a:t>  unsigned seed; </a:t>
            </a:r>
          </a:p>
          <a:p>
            <a:pPr>
              <a:lnSpc>
                <a:spcPct val="120000"/>
              </a:lnSpc>
              <a:buFont typeface="Wingdings" pitchFamily="2" charset="2"/>
              <a:buNone/>
            </a:pPr>
            <a:r>
              <a:rPr lang="en-US" altLang="zh-CN" sz="2400"/>
              <a:t>  cout&lt;&lt;"Please enter an unsigned integer:";</a:t>
            </a:r>
          </a:p>
          <a:p>
            <a:pPr>
              <a:lnSpc>
                <a:spcPct val="120000"/>
              </a:lnSpc>
              <a:buFont typeface="Wingdings" pitchFamily="2" charset="2"/>
              <a:buNone/>
            </a:pPr>
            <a:r>
              <a:rPr lang="en-US" altLang="zh-CN" sz="2400"/>
              <a:t>  cin&gt;&gt;seed;          //</a:t>
            </a:r>
            <a:r>
              <a:rPr lang="zh-CN" altLang="en-US" sz="2400"/>
              <a:t>输入随机数种子</a:t>
            </a:r>
          </a:p>
          <a:p>
            <a:pPr>
              <a:lnSpc>
                <a:spcPct val="120000"/>
              </a:lnSpc>
              <a:buFont typeface="Wingdings" pitchFamily="2" charset="2"/>
              <a:buNone/>
            </a:pPr>
            <a:r>
              <a:rPr lang="zh-CN" altLang="en-US" sz="2400"/>
              <a:t>  </a:t>
            </a:r>
            <a:r>
              <a:rPr lang="en-US" altLang="zh-CN" sz="2400"/>
              <a:t>srand(seed);       //</a:t>
            </a:r>
            <a:r>
              <a:rPr lang="zh-CN" altLang="en-US" sz="2400"/>
              <a:t>将种子传递给</a:t>
            </a:r>
            <a:r>
              <a:rPr lang="en-US" altLang="zh-CN" sz="2400"/>
              <a:t>rand()</a:t>
            </a:r>
          </a:p>
          <a:p>
            <a:pPr>
              <a:lnSpc>
                <a:spcPct val="120000"/>
              </a:lnSpc>
              <a:buFont typeface="Wingdings" pitchFamily="2" charset="2"/>
              <a:buNone/>
            </a:pPr>
            <a:r>
              <a:rPr lang="en-US" altLang="zh-CN" sz="2400"/>
              <a:t>  sum=</a:t>
            </a:r>
            <a:r>
              <a:rPr lang="en-US" altLang="zh-CN" sz="2400">
                <a:solidFill>
                  <a:srgbClr val="FFFF66"/>
                </a:solidFill>
              </a:rPr>
              <a:t>rolldice</a:t>
            </a:r>
            <a:r>
              <a:rPr lang="en-US" altLang="zh-CN" sz="2400"/>
              <a:t>();   //</a:t>
            </a:r>
            <a:r>
              <a:rPr lang="zh-CN" altLang="en-US" sz="2400"/>
              <a:t>第一轮投骰子、计算和数</a:t>
            </a:r>
          </a:p>
        </p:txBody>
      </p:sp>
      <p:sp>
        <p:nvSpPr>
          <p:cNvPr id="181252" name="Text Box 1028"/>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95F13C8-2A86-40CB-AEFD-DCBD9AA27ED3}" type="slidenum">
              <a:rPr lang="en-US" altLang="zh-CN" sz="1600">
                <a:latin typeface="宋体" pitchFamily="2" charset="-122"/>
                <a:ea typeface="宋体" pitchFamily="2" charset="-122"/>
              </a:rPr>
              <a:pPr algn="r">
                <a:spcBef>
                  <a:spcPct val="50000"/>
                </a:spcBef>
              </a:pPr>
              <a:t>21</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42211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26"/>
          <p:cNvSpPr>
            <a:spLocks noGrp="1" noChangeArrowheads="1"/>
          </p:cNvSpPr>
          <p:nvPr>
            <p:ph idx="1"/>
          </p:nvPr>
        </p:nvSpPr>
        <p:spPr>
          <a:xfrm>
            <a:off x="304800" y="114300"/>
            <a:ext cx="8610600" cy="4972050"/>
          </a:xfrm>
        </p:spPr>
        <p:txBody>
          <a:bodyPr>
            <a:normAutofit fontScale="85000" lnSpcReduction="20000"/>
          </a:bodyPr>
          <a:lstStyle/>
          <a:p>
            <a:pPr>
              <a:buFont typeface="Wingdings" pitchFamily="2" charset="2"/>
              <a:buNone/>
            </a:pPr>
            <a:r>
              <a:rPr lang="en-US" altLang="zh-CN" sz="2400"/>
              <a:t>  switch(sum)</a:t>
            </a:r>
          </a:p>
          <a:p>
            <a:pPr>
              <a:buFont typeface="Wingdings" pitchFamily="2" charset="2"/>
              <a:buNone/>
            </a:pPr>
            <a:r>
              <a:rPr lang="en-US" altLang="zh-CN" sz="2400"/>
              <a:t>  {</a:t>
            </a:r>
          </a:p>
          <a:p>
            <a:pPr>
              <a:buFont typeface="Wingdings" pitchFamily="2" charset="2"/>
              <a:buNone/>
            </a:pPr>
            <a:r>
              <a:rPr lang="en-US" altLang="zh-CN" sz="2400"/>
              <a:t>    case 7:   //</a:t>
            </a:r>
            <a:r>
              <a:rPr lang="zh-CN" altLang="en-US" sz="2400"/>
              <a:t>如果和数为</a:t>
            </a:r>
            <a:r>
              <a:rPr lang="en-US" altLang="zh-CN" sz="2400"/>
              <a:t>7</a:t>
            </a:r>
            <a:r>
              <a:rPr lang="zh-CN" altLang="en-US" sz="2400"/>
              <a:t>或</a:t>
            </a:r>
            <a:r>
              <a:rPr lang="en-US" altLang="zh-CN" sz="2400"/>
              <a:t>11</a:t>
            </a:r>
            <a:r>
              <a:rPr lang="zh-CN" altLang="en-US" sz="2400"/>
              <a:t>则为胜</a:t>
            </a:r>
            <a:r>
              <a:rPr lang="en-US" altLang="zh-CN" sz="2400"/>
              <a:t>,</a:t>
            </a:r>
            <a:r>
              <a:rPr lang="zh-CN" altLang="en-US" sz="2400"/>
              <a:t>状态为</a:t>
            </a:r>
            <a:r>
              <a:rPr lang="en-US" altLang="zh-CN" sz="2400"/>
              <a:t>1</a:t>
            </a:r>
          </a:p>
          <a:p>
            <a:pPr>
              <a:buFont typeface="Wingdings" pitchFamily="2" charset="2"/>
              <a:buNone/>
            </a:pPr>
            <a:r>
              <a:rPr lang="en-US" altLang="zh-CN" sz="2400"/>
              <a:t>    case 11:   gamestatus=1;</a:t>
            </a:r>
          </a:p>
          <a:p>
            <a:pPr>
              <a:buFont typeface="Wingdings" pitchFamily="2" charset="2"/>
              <a:buNone/>
            </a:pPr>
            <a:r>
              <a:rPr lang="en-US" altLang="zh-CN" sz="2400"/>
              <a:t>                      break;</a:t>
            </a:r>
          </a:p>
          <a:p>
            <a:pPr>
              <a:buFont typeface="Wingdings" pitchFamily="2" charset="2"/>
              <a:buNone/>
            </a:pPr>
            <a:r>
              <a:rPr lang="en-US" altLang="zh-CN" sz="2400"/>
              <a:t>    case 2:   //</a:t>
            </a:r>
            <a:r>
              <a:rPr lang="zh-CN" altLang="en-US" sz="2400"/>
              <a:t>和数为</a:t>
            </a:r>
            <a:r>
              <a:rPr lang="en-US" altLang="zh-CN" sz="2400"/>
              <a:t>2</a:t>
            </a:r>
            <a:r>
              <a:rPr lang="zh-CN" altLang="en-US" sz="2400"/>
              <a:t>、</a:t>
            </a:r>
            <a:r>
              <a:rPr lang="en-US" altLang="zh-CN" sz="2400"/>
              <a:t>3</a:t>
            </a:r>
            <a:r>
              <a:rPr lang="zh-CN" altLang="en-US" sz="2400"/>
              <a:t>或</a:t>
            </a:r>
            <a:r>
              <a:rPr lang="en-US" altLang="zh-CN" sz="2400"/>
              <a:t>12</a:t>
            </a:r>
            <a:r>
              <a:rPr lang="zh-CN" altLang="en-US" sz="2400"/>
              <a:t>则为负</a:t>
            </a:r>
            <a:r>
              <a:rPr lang="en-US" altLang="zh-CN" sz="2400"/>
              <a:t>,</a:t>
            </a:r>
            <a:r>
              <a:rPr lang="zh-CN" altLang="en-US" sz="2400"/>
              <a:t>状态为</a:t>
            </a:r>
            <a:r>
              <a:rPr lang="en-US" altLang="zh-CN" sz="2400"/>
              <a:t>2</a:t>
            </a:r>
          </a:p>
          <a:p>
            <a:pPr>
              <a:buFont typeface="Wingdings" pitchFamily="2" charset="2"/>
              <a:buNone/>
            </a:pPr>
            <a:r>
              <a:rPr lang="en-US" altLang="zh-CN" sz="2400"/>
              <a:t>    case 3: </a:t>
            </a:r>
          </a:p>
          <a:p>
            <a:pPr>
              <a:buFont typeface="Wingdings" pitchFamily="2" charset="2"/>
              <a:buNone/>
            </a:pPr>
            <a:r>
              <a:rPr lang="en-US" altLang="zh-CN" sz="2400"/>
              <a:t>    case 12:   gamestatus=2;</a:t>
            </a:r>
          </a:p>
          <a:p>
            <a:pPr>
              <a:buFont typeface="Wingdings" pitchFamily="2" charset="2"/>
              <a:buNone/>
            </a:pPr>
            <a:r>
              <a:rPr lang="en-US" altLang="zh-CN" sz="2400"/>
              <a:t>                     break;</a:t>
            </a:r>
          </a:p>
          <a:p>
            <a:pPr>
              <a:buFont typeface="Wingdings" pitchFamily="2" charset="2"/>
              <a:buNone/>
            </a:pPr>
            <a:r>
              <a:rPr lang="en-US" altLang="zh-CN" sz="2400"/>
              <a:t>    default:   </a:t>
            </a:r>
            <a:r>
              <a:rPr lang="en-US" altLang="zh-CN" sz="2000"/>
              <a:t>//</a:t>
            </a:r>
            <a:r>
              <a:rPr lang="zh-CN" altLang="en-US" sz="2000"/>
              <a:t>其它情况</a:t>
            </a:r>
            <a:r>
              <a:rPr lang="en-US" altLang="zh-CN" sz="2000"/>
              <a:t>,</a:t>
            </a:r>
            <a:r>
              <a:rPr lang="zh-CN" altLang="en-US" sz="2000"/>
              <a:t>游戏尚无结果</a:t>
            </a:r>
            <a:r>
              <a:rPr lang="en-US" altLang="zh-CN" sz="2000"/>
              <a:t>,</a:t>
            </a:r>
            <a:r>
              <a:rPr lang="zh-CN" altLang="en-US" sz="2000"/>
              <a:t>状态为</a:t>
            </a:r>
            <a:r>
              <a:rPr lang="en-US" altLang="zh-CN" sz="2000"/>
              <a:t>0,</a:t>
            </a:r>
            <a:r>
              <a:rPr lang="zh-CN" altLang="en-US" sz="2000"/>
              <a:t>记下点数</a:t>
            </a:r>
            <a:r>
              <a:rPr lang="en-US" altLang="zh-CN" sz="2000"/>
              <a:t>,</a:t>
            </a:r>
            <a:r>
              <a:rPr lang="zh-CN" altLang="en-US" sz="2000"/>
              <a:t>为下一轮做准备</a:t>
            </a:r>
            <a:endParaRPr lang="zh-CN" altLang="en-US" sz="2400"/>
          </a:p>
          <a:p>
            <a:pPr>
              <a:buFont typeface="Wingdings" pitchFamily="2" charset="2"/>
              <a:buNone/>
            </a:pPr>
            <a:r>
              <a:rPr lang="zh-CN" altLang="en-US" sz="2400"/>
              <a:t>           </a:t>
            </a:r>
            <a:r>
              <a:rPr lang="en-US" altLang="zh-CN" sz="2400"/>
              <a:t>gamestatus=0;</a:t>
            </a:r>
          </a:p>
          <a:p>
            <a:pPr>
              <a:buFont typeface="Wingdings" pitchFamily="2" charset="2"/>
              <a:buNone/>
            </a:pPr>
            <a:r>
              <a:rPr lang="en-US" altLang="zh-CN" sz="2400"/>
              <a:t>           mypoint=sum  ;</a:t>
            </a:r>
          </a:p>
          <a:p>
            <a:pPr>
              <a:buFont typeface="Wingdings" pitchFamily="2" charset="2"/>
              <a:buNone/>
            </a:pPr>
            <a:r>
              <a:rPr lang="en-US" altLang="zh-CN" sz="2400"/>
              <a:t>           cout&lt;&lt;"point is "&lt;&lt;mypoint&lt;&lt;endl;</a:t>
            </a:r>
          </a:p>
          <a:p>
            <a:pPr>
              <a:buFont typeface="Wingdings" pitchFamily="2" charset="2"/>
              <a:buNone/>
            </a:pPr>
            <a:r>
              <a:rPr lang="en-US" altLang="zh-CN" sz="2400"/>
              <a:t>    break;</a:t>
            </a:r>
          </a:p>
          <a:p>
            <a:pPr>
              <a:buFont typeface="Wingdings" pitchFamily="2" charset="2"/>
              <a:buNone/>
            </a:pPr>
            <a:r>
              <a:rPr lang="en-US" altLang="zh-CN" sz="2400"/>
              <a:t>  }</a:t>
            </a:r>
            <a:endParaRPr lang="en-US" altLang="zh-CN"/>
          </a:p>
        </p:txBody>
      </p:sp>
      <p:sp>
        <p:nvSpPr>
          <p:cNvPr id="182276" name="Text Box 1028"/>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8FBAF63B-9736-4482-911C-F2E44903AC68}" type="slidenum">
              <a:rPr lang="en-US" altLang="zh-CN" sz="1600">
                <a:latin typeface="宋体" pitchFamily="2" charset="-122"/>
                <a:ea typeface="宋体" pitchFamily="2" charset="-122"/>
              </a:rPr>
              <a:pPr algn="r">
                <a:spcBef>
                  <a:spcPct val="50000"/>
                </a:spcBef>
              </a:pPr>
              <a:t>22</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251282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304800" y="285750"/>
            <a:ext cx="8610600" cy="4686300"/>
          </a:xfrm>
        </p:spPr>
        <p:txBody>
          <a:bodyPr>
            <a:normAutofit fontScale="92500" lnSpcReduction="20000"/>
          </a:bodyPr>
          <a:lstStyle/>
          <a:p>
            <a:pPr>
              <a:lnSpc>
                <a:spcPct val="90000"/>
              </a:lnSpc>
              <a:buFont typeface="Wingdings" pitchFamily="2" charset="2"/>
              <a:buNone/>
            </a:pPr>
            <a:r>
              <a:rPr lang="en-US" altLang="zh-CN" sz="2400"/>
              <a:t>  while (  gamestatus==0  )  </a:t>
            </a:r>
            <a:r>
              <a:rPr lang="en-US" altLang="zh-CN" sz="2200"/>
              <a:t>//</a:t>
            </a:r>
            <a:r>
              <a:rPr lang="zh-CN" altLang="en-US" sz="2200"/>
              <a:t>只要状态仍为 </a:t>
            </a:r>
            <a:r>
              <a:rPr lang="en-US" altLang="zh-CN" sz="2200"/>
              <a:t>0,</a:t>
            </a:r>
            <a:r>
              <a:rPr lang="zh-CN" altLang="en-US" sz="2200"/>
              <a:t>就继续进行下一轮</a:t>
            </a:r>
          </a:p>
          <a:p>
            <a:pPr>
              <a:lnSpc>
                <a:spcPct val="90000"/>
              </a:lnSpc>
              <a:buFont typeface="Wingdings" pitchFamily="2" charset="2"/>
              <a:buNone/>
            </a:pPr>
            <a:r>
              <a:rPr lang="zh-CN" altLang="en-US" sz="2400"/>
              <a:t>  </a:t>
            </a:r>
            <a:r>
              <a:rPr lang="en-US" altLang="zh-CN" sz="2400"/>
              <a:t>{</a:t>
            </a:r>
          </a:p>
          <a:p>
            <a:pPr>
              <a:lnSpc>
                <a:spcPct val="90000"/>
              </a:lnSpc>
              <a:buFont typeface="Wingdings" pitchFamily="2" charset="2"/>
              <a:buNone/>
            </a:pPr>
            <a:r>
              <a:rPr lang="en-US" altLang="zh-CN" sz="2400"/>
              <a:t>    sum=</a:t>
            </a:r>
            <a:r>
              <a:rPr lang="en-US" altLang="zh-CN" sz="2400">
                <a:solidFill>
                  <a:srgbClr val="FFFF66"/>
                </a:solidFill>
              </a:rPr>
              <a:t>rolldice</a:t>
            </a:r>
            <a:r>
              <a:rPr lang="en-US" altLang="zh-CN" sz="2400"/>
              <a:t>();</a:t>
            </a:r>
          </a:p>
          <a:p>
            <a:pPr>
              <a:lnSpc>
                <a:spcPct val="90000"/>
              </a:lnSpc>
              <a:buFont typeface="Wingdings" pitchFamily="2" charset="2"/>
              <a:buNone/>
            </a:pPr>
            <a:r>
              <a:rPr lang="en-US" altLang="zh-CN" sz="2400"/>
              <a:t>    if(sum==mypoint)    </a:t>
            </a:r>
            <a:r>
              <a:rPr lang="en-US" altLang="zh-CN" sz="2200"/>
              <a:t>//</a:t>
            </a:r>
            <a:r>
              <a:rPr lang="zh-CN" altLang="en-US" sz="2200"/>
              <a:t>某轮的和数等于点数则取胜</a:t>
            </a:r>
            <a:r>
              <a:rPr lang="en-US" altLang="zh-CN" sz="2200"/>
              <a:t>,</a:t>
            </a:r>
            <a:r>
              <a:rPr lang="zh-CN" altLang="en-US" sz="2200"/>
              <a:t>状态置为</a:t>
            </a:r>
            <a:r>
              <a:rPr lang="en-US" altLang="zh-CN" sz="2200"/>
              <a:t>1</a:t>
            </a:r>
          </a:p>
          <a:p>
            <a:pPr>
              <a:lnSpc>
                <a:spcPct val="90000"/>
              </a:lnSpc>
              <a:buFont typeface="Wingdings" pitchFamily="2" charset="2"/>
              <a:buNone/>
            </a:pPr>
            <a:r>
              <a:rPr lang="en-US" altLang="zh-CN" sz="2400"/>
              <a:t>      gamestatus=1  ;</a:t>
            </a:r>
          </a:p>
          <a:p>
            <a:pPr>
              <a:lnSpc>
                <a:spcPct val="90000"/>
              </a:lnSpc>
              <a:buFont typeface="Wingdings" pitchFamily="2" charset="2"/>
              <a:buNone/>
            </a:pPr>
            <a:r>
              <a:rPr lang="en-US" altLang="zh-CN" sz="2400"/>
              <a:t>    else</a:t>
            </a:r>
          </a:p>
          <a:p>
            <a:pPr>
              <a:lnSpc>
                <a:spcPct val="90000"/>
              </a:lnSpc>
              <a:buFont typeface="Wingdings" pitchFamily="2" charset="2"/>
              <a:buNone/>
            </a:pPr>
            <a:r>
              <a:rPr lang="en-US" altLang="zh-CN" sz="2400"/>
              <a:t>      if (  sum==7  )    //</a:t>
            </a:r>
            <a:r>
              <a:rPr lang="zh-CN" altLang="en-US" sz="2400"/>
              <a:t>出现和数为</a:t>
            </a:r>
            <a:r>
              <a:rPr lang="en-US" altLang="zh-CN" sz="2400"/>
              <a:t>7</a:t>
            </a:r>
            <a:r>
              <a:rPr lang="zh-CN" altLang="en-US" sz="2400"/>
              <a:t>则为负</a:t>
            </a:r>
            <a:r>
              <a:rPr lang="en-US" altLang="zh-CN" sz="2400"/>
              <a:t>,</a:t>
            </a:r>
            <a:r>
              <a:rPr lang="zh-CN" altLang="en-US" sz="2400"/>
              <a:t>状态置为</a:t>
            </a:r>
            <a:r>
              <a:rPr lang="en-US" altLang="zh-CN" sz="2400"/>
              <a:t>2</a:t>
            </a:r>
          </a:p>
          <a:p>
            <a:pPr>
              <a:lnSpc>
                <a:spcPct val="90000"/>
              </a:lnSpc>
              <a:buFont typeface="Wingdings" pitchFamily="2" charset="2"/>
              <a:buNone/>
            </a:pPr>
            <a:r>
              <a:rPr lang="en-US" altLang="zh-CN" sz="2400"/>
              <a:t>        gamestatus=2;</a:t>
            </a:r>
          </a:p>
          <a:p>
            <a:pPr>
              <a:lnSpc>
                <a:spcPct val="90000"/>
              </a:lnSpc>
              <a:buFont typeface="Wingdings" pitchFamily="2" charset="2"/>
              <a:buNone/>
            </a:pPr>
            <a:r>
              <a:rPr lang="en-US" altLang="zh-CN" sz="2400"/>
              <a:t>  }</a:t>
            </a:r>
          </a:p>
          <a:p>
            <a:pPr>
              <a:lnSpc>
                <a:spcPct val="90000"/>
              </a:lnSpc>
              <a:buFont typeface="Wingdings" pitchFamily="2" charset="2"/>
              <a:buNone/>
            </a:pPr>
            <a:r>
              <a:rPr lang="en-US" altLang="zh-CN" sz="2400"/>
              <a:t>//</a:t>
            </a:r>
            <a:r>
              <a:rPr lang="zh-CN" altLang="en-US" sz="2400"/>
              <a:t>当状态不为</a:t>
            </a:r>
            <a:r>
              <a:rPr lang="en-US" altLang="zh-CN" sz="2400"/>
              <a:t>0</a:t>
            </a:r>
            <a:r>
              <a:rPr lang="zh-CN" altLang="en-US" sz="2400"/>
              <a:t>时上面的循环结束</a:t>
            </a:r>
            <a:r>
              <a:rPr lang="en-US" altLang="zh-CN" sz="2400"/>
              <a:t>,</a:t>
            </a:r>
            <a:r>
              <a:rPr lang="zh-CN" altLang="en-US" sz="2400"/>
              <a:t>以下程序段输出游戏结果</a:t>
            </a:r>
          </a:p>
          <a:p>
            <a:pPr>
              <a:lnSpc>
                <a:spcPct val="90000"/>
              </a:lnSpc>
              <a:buFont typeface="Wingdings" pitchFamily="2" charset="2"/>
              <a:buNone/>
            </a:pPr>
            <a:r>
              <a:rPr lang="zh-CN" altLang="en-US" sz="2400"/>
              <a:t>  </a:t>
            </a:r>
            <a:r>
              <a:rPr lang="en-US" altLang="zh-CN" sz="2400"/>
              <a:t>if(  gamestatus==1  )</a:t>
            </a:r>
          </a:p>
          <a:p>
            <a:pPr>
              <a:lnSpc>
                <a:spcPct val="90000"/>
              </a:lnSpc>
              <a:buFont typeface="Wingdings" pitchFamily="2" charset="2"/>
              <a:buNone/>
            </a:pPr>
            <a:r>
              <a:rPr lang="en-US" altLang="zh-CN" sz="2400"/>
              <a:t>    cout&lt;&lt;"player wins\n";</a:t>
            </a:r>
          </a:p>
          <a:p>
            <a:pPr>
              <a:lnSpc>
                <a:spcPct val="90000"/>
              </a:lnSpc>
              <a:buFont typeface="Wingdings" pitchFamily="2" charset="2"/>
              <a:buNone/>
            </a:pPr>
            <a:r>
              <a:rPr lang="en-US" altLang="zh-CN" sz="2400"/>
              <a:t>  else</a:t>
            </a:r>
          </a:p>
          <a:p>
            <a:pPr>
              <a:lnSpc>
                <a:spcPct val="90000"/>
              </a:lnSpc>
              <a:buFont typeface="Wingdings" pitchFamily="2" charset="2"/>
              <a:buNone/>
            </a:pPr>
            <a:r>
              <a:rPr lang="en-US" altLang="zh-CN" sz="2400"/>
              <a:t>    cout&lt;&lt;"player loses\n";</a:t>
            </a:r>
          </a:p>
          <a:p>
            <a:pPr>
              <a:lnSpc>
                <a:spcPct val="90000"/>
              </a:lnSpc>
              <a:buFont typeface="Wingdings" pitchFamily="2" charset="2"/>
              <a:buNone/>
            </a:pPr>
            <a:r>
              <a:rPr lang="en-US" altLang="zh-CN" sz="2400"/>
              <a:t>}</a:t>
            </a:r>
          </a:p>
        </p:txBody>
      </p:sp>
      <p:sp>
        <p:nvSpPr>
          <p:cNvPr id="183300" name="Text Box 4"/>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3E239BC-0CB3-42DC-9333-B4CDFCF2257D}" type="slidenum">
              <a:rPr lang="en-US" altLang="zh-CN" sz="1600">
                <a:latin typeface="宋体" pitchFamily="2" charset="-122"/>
                <a:ea typeface="宋体" pitchFamily="2" charset="-122"/>
              </a:rPr>
              <a:pPr algn="r">
                <a:spcBef>
                  <a:spcPct val="50000"/>
                </a:spcBef>
              </a:pPr>
              <a:t>23</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54303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762000" y="457200"/>
            <a:ext cx="7772400" cy="4286250"/>
          </a:xfrm>
        </p:spPr>
        <p:txBody>
          <a:bodyPr>
            <a:normAutofit fontScale="92500" lnSpcReduction="20000"/>
          </a:bodyPr>
          <a:lstStyle/>
          <a:p>
            <a:r>
              <a:rPr lang="en-US" altLang="zh-CN"/>
              <a:t>rand</a:t>
            </a:r>
          </a:p>
          <a:p>
            <a:pPr lvl="1">
              <a:buFontTx/>
              <a:buNone/>
            </a:pPr>
            <a:r>
              <a:rPr lang="zh-CN" altLang="en-US"/>
              <a:t>函数原型：</a:t>
            </a:r>
            <a:r>
              <a:rPr lang="en-US" altLang="zh-CN"/>
              <a:t>int rand(void);</a:t>
            </a:r>
          </a:p>
          <a:p>
            <a:pPr lvl="1">
              <a:buFontTx/>
              <a:buNone/>
            </a:pPr>
            <a:r>
              <a:rPr lang="zh-CN" altLang="en-US"/>
              <a:t>所需头文件：</a:t>
            </a:r>
            <a:r>
              <a:rPr lang="en-US" altLang="zh-CN"/>
              <a:t>&lt;cstdlib&gt;</a:t>
            </a:r>
          </a:p>
          <a:p>
            <a:pPr lvl="1">
              <a:buFontTx/>
              <a:buNone/>
            </a:pPr>
            <a:r>
              <a:rPr lang="zh-CN" altLang="en-US"/>
              <a:t>功能和返回值：求出并返回一个伪随机数</a:t>
            </a:r>
          </a:p>
          <a:p>
            <a:r>
              <a:rPr lang="en-US" altLang="zh-CN"/>
              <a:t>srand</a:t>
            </a:r>
          </a:p>
          <a:p>
            <a:pPr lvl="1">
              <a:buFontTx/>
              <a:buNone/>
            </a:pPr>
            <a:r>
              <a:rPr lang="zh-CN" altLang="en-US"/>
              <a:t>函数原型：</a:t>
            </a:r>
            <a:r>
              <a:rPr lang="en-US" altLang="zh-CN"/>
              <a:t>void srand(unsigned int seed);</a:t>
            </a:r>
          </a:p>
          <a:p>
            <a:pPr lvl="1">
              <a:buFontTx/>
              <a:buNone/>
            </a:pPr>
            <a:r>
              <a:rPr lang="zh-CN" altLang="en-US"/>
              <a:t>参数：</a:t>
            </a:r>
            <a:r>
              <a:rPr lang="en-US" altLang="zh-CN"/>
              <a:t>seed</a:t>
            </a:r>
            <a:r>
              <a:rPr lang="zh-CN" altLang="en-US"/>
              <a:t>产生随机数的种子。</a:t>
            </a:r>
          </a:p>
          <a:p>
            <a:pPr lvl="1">
              <a:buFontTx/>
              <a:buNone/>
            </a:pPr>
            <a:r>
              <a:rPr lang="zh-CN" altLang="en-US"/>
              <a:t>所需头文件：</a:t>
            </a:r>
            <a:r>
              <a:rPr lang="en-US" altLang="zh-CN"/>
              <a:t>&lt;cstdlib&gt;</a:t>
            </a:r>
          </a:p>
          <a:p>
            <a:pPr lvl="1">
              <a:buFontTx/>
              <a:buNone/>
            </a:pPr>
            <a:r>
              <a:rPr lang="zh-CN" altLang="en-US"/>
              <a:t>功能：为使</a:t>
            </a:r>
            <a:r>
              <a:rPr lang="en-US" altLang="zh-CN"/>
              <a:t>rand()</a:t>
            </a:r>
            <a:r>
              <a:rPr lang="zh-CN" altLang="en-US"/>
              <a:t>产生一序列伪随机整数而设置起始点。使用</a:t>
            </a:r>
            <a:r>
              <a:rPr lang="en-US" altLang="zh-CN"/>
              <a:t>1</a:t>
            </a:r>
            <a:r>
              <a:rPr lang="zh-CN" altLang="en-US"/>
              <a:t>作为</a:t>
            </a:r>
            <a:r>
              <a:rPr lang="en-US" altLang="zh-CN"/>
              <a:t>seed</a:t>
            </a:r>
            <a:r>
              <a:rPr lang="zh-CN" altLang="en-US"/>
              <a:t>参数，可以重新初化</a:t>
            </a:r>
            <a:r>
              <a:rPr lang="en-US" altLang="zh-CN"/>
              <a:t>rand()</a:t>
            </a:r>
            <a:r>
              <a:rPr lang="zh-CN" altLang="en-US"/>
              <a:t>。</a:t>
            </a:r>
          </a:p>
        </p:txBody>
      </p:sp>
      <p:sp>
        <p:nvSpPr>
          <p:cNvPr id="166918"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90B5A790-4461-43FD-8A94-D98ED3E234B1}" type="slidenum">
              <a:rPr lang="en-US" altLang="zh-CN" sz="1600">
                <a:latin typeface="宋体" pitchFamily="2" charset="-122"/>
                <a:ea typeface="宋体" pitchFamily="2" charset="-122"/>
              </a:rPr>
              <a:pPr algn="r">
                <a:spcBef>
                  <a:spcPct val="50000"/>
                </a:spcBef>
              </a:pPr>
              <a:t>24</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8875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685800" y="342900"/>
            <a:ext cx="7848600" cy="4457700"/>
          </a:xfrm>
        </p:spPr>
        <p:txBody>
          <a:bodyPr>
            <a:normAutofit fontScale="85000" lnSpcReduction="20000"/>
          </a:bodyPr>
          <a:lstStyle/>
          <a:p>
            <a:pPr>
              <a:lnSpc>
                <a:spcPct val="120000"/>
              </a:lnSpc>
              <a:buFont typeface="Wingdings" pitchFamily="2" charset="2"/>
              <a:buNone/>
            </a:pPr>
            <a:r>
              <a:rPr lang="en-US" altLang="zh-CN" sz="2800"/>
              <a:t>int rolldice(void)</a:t>
            </a:r>
          </a:p>
          <a:p>
            <a:pPr>
              <a:lnSpc>
                <a:spcPct val="120000"/>
              </a:lnSpc>
              <a:buFont typeface="Wingdings" pitchFamily="2" charset="2"/>
              <a:buNone/>
            </a:pPr>
            <a:r>
              <a:rPr lang="en-US" altLang="zh-CN" sz="2800"/>
              <a:t>{ //</a:t>
            </a:r>
            <a:r>
              <a:rPr lang="zh-CN" altLang="en-US" sz="2800"/>
              <a:t>投骰子、计算和数、输出和数</a:t>
            </a:r>
          </a:p>
          <a:p>
            <a:pPr>
              <a:lnSpc>
                <a:spcPct val="120000"/>
              </a:lnSpc>
              <a:buFont typeface="Wingdings" pitchFamily="2" charset="2"/>
              <a:buNone/>
            </a:pPr>
            <a:r>
              <a:rPr lang="zh-CN" altLang="en-US" sz="2800"/>
              <a:t>  </a:t>
            </a:r>
            <a:r>
              <a:rPr lang="en-US" altLang="zh-CN" sz="2800"/>
              <a:t>int die1,die2,worksum;</a:t>
            </a:r>
          </a:p>
          <a:p>
            <a:pPr>
              <a:lnSpc>
                <a:spcPct val="120000"/>
              </a:lnSpc>
              <a:buFont typeface="Wingdings" pitchFamily="2" charset="2"/>
              <a:buNone/>
            </a:pPr>
            <a:r>
              <a:rPr lang="en-US" altLang="zh-CN" sz="2800"/>
              <a:t>  die1=1+rand()%6;</a:t>
            </a:r>
          </a:p>
          <a:p>
            <a:pPr>
              <a:lnSpc>
                <a:spcPct val="120000"/>
              </a:lnSpc>
              <a:buFont typeface="Wingdings" pitchFamily="2" charset="2"/>
              <a:buNone/>
            </a:pPr>
            <a:r>
              <a:rPr lang="en-US" altLang="zh-CN" sz="2800"/>
              <a:t>  die2=1+rand()%6;</a:t>
            </a:r>
          </a:p>
          <a:p>
            <a:pPr>
              <a:lnSpc>
                <a:spcPct val="120000"/>
              </a:lnSpc>
              <a:buFont typeface="Wingdings" pitchFamily="2" charset="2"/>
              <a:buNone/>
            </a:pPr>
            <a:r>
              <a:rPr lang="en-US" altLang="zh-CN" sz="2800"/>
              <a:t>  worksum=die1+die2;</a:t>
            </a:r>
          </a:p>
          <a:p>
            <a:pPr>
              <a:lnSpc>
                <a:spcPct val="120000"/>
              </a:lnSpc>
              <a:buFont typeface="Wingdings" pitchFamily="2" charset="2"/>
              <a:buNone/>
            </a:pPr>
            <a:r>
              <a:rPr lang="en-US" altLang="zh-CN" sz="2800"/>
              <a:t>  cout&lt;&lt;"player rolled "&lt;&lt;die1&lt;&lt;'+'&lt;&lt;die2&lt;&lt;'='&lt;&lt;worksum&lt;&lt;endl;</a:t>
            </a:r>
          </a:p>
          <a:p>
            <a:pPr>
              <a:lnSpc>
                <a:spcPct val="120000"/>
              </a:lnSpc>
              <a:buFont typeface="Wingdings" pitchFamily="2" charset="2"/>
              <a:buNone/>
            </a:pPr>
            <a:r>
              <a:rPr lang="en-US" altLang="zh-CN" sz="2800"/>
              <a:t>  return worksum;</a:t>
            </a:r>
          </a:p>
          <a:p>
            <a:pPr>
              <a:lnSpc>
                <a:spcPct val="120000"/>
              </a:lnSpc>
              <a:buFont typeface="Wingdings" pitchFamily="2" charset="2"/>
              <a:buNone/>
            </a:pPr>
            <a:r>
              <a:rPr lang="en-US" altLang="zh-CN" sz="2800"/>
              <a:t>}</a:t>
            </a:r>
          </a:p>
        </p:txBody>
      </p:sp>
      <p:sp>
        <p:nvSpPr>
          <p:cNvPr id="167942"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71C5357-6972-47A8-BBB4-0A3472D365D4}" type="slidenum">
              <a:rPr lang="en-US" altLang="zh-CN" sz="1600">
                <a:latin typeface="宋体" pitchFamily="2" charset="-122"/>
                <a:ea typeface="宋体" pitchFamily="2" charset="-122"/>
              </a:rPr>
              <a:pPr algn="r">
                <a:spcBef>
                  <a:spcPct val="50000"/>
                </a:spcBef>
              </a:pPr>
              <a:t>25</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64898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a:xfrm>
            <a:off x="990600" y="685800"/>
            <a:ext cx="7239000" cy="3829050"/>
          </a:xfrm>
        </p:spPr>
        <p:txBody>
          <a:bodyPr/>
          <a:lstStyle/>
          <a:p>
            <a:pPr>
              <a:buFont typeface="Wingdings" pitchFamily="2" charset="2"/>
              <a:buNone/>
            </a:pPr>
            <a:r>
              <a:rPr lang="zh-CN" altLang="en-US"/>
              <a:t>运行结果</a:t>
            </a:r>
            <a:r>
              <a:rPr lang="en-US" altLang="zh-CN"/>
              <a:t>2</a:t>
            </a:r>
            <a:r>
              <a:rPr lang="zh-CN" altLang="en-US"/>
              <a:t>：</a:t>
            </a:r>
          </a:p>
          <a:p>
            <a:pPr>
              <a:buFont typeface="Wingdings" pitchFamily="2" charset="2"/>
              <a:buNone/>
            </a:pPr>
            <a:r>
              <a:rPr lang="en-US" altLang="zh-CN"/>
              <a:t>Please enter an unsigned integer:23</a:t>
            </a:r>
          </a:p>
          <a:p>
            <a:pPr>
              <a:buFont typeface="Wingdings" pitchFamily="2" charset="2"/>
              <a:buNone/>
            </a:pPr>
            <a:r>
              <a:rPr lang="en-US" altLang="zh-CN"/>
              <a:t>player rolled 6+3=9</a:t>
            </a:r>
          </a:p>
          <a:p>
            <a:pPr>
              <a:buFont typeface="Wingdings" pitchFamily="2" charset="2"/>
              <a:buNone/>
            </a:pPr>
            <a:r>
              <a:rPr lang="en-US" altLang="zh-CN"/>
              <a:t>point is 9</a:t>
            </a:r>
          </a:p>
          <a:p>
            <a:pPr>
              <a:buFont typeface="Wingdings" pitchFamily="2" charset="2"/>
              <a:buNone/>
            </a:pPr>
            <a:r>
              <a:rPr lang="en-US" altLang="zh-CN"/>
              <a:t>player rolled 5+4=9</a:t>
            </a:r>
          </a:p>
          <a:p>
            <a:pPr>
              <a:buFont typeface="Wingdings" pitchFamily="2" charset="2"/>
              <a:buNone/>
            </a:pPr>
            <a:r>
              <a:rPr lang="en-US" altLang="zh-CN"/>
              <a:t>player wins</a:t>
            </a:r>
          </a:p>
          <a:p>
            <a:pPr>
              <a:buFont typeface="Wingdings" pitchFamily="2" charset="2"/>
              <a:buNone/>
            </a:pPr>
            <a:endParaRPr lang="en-US" altLang="zh-CN"/>
          </a:p>
        </p:txBody>
      </p:sp>
      <p:sp>
        <p:nvSpPr>
          <p:cNvPr id="168966"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7B9B4FC-8773-40AC-BE9E-9F1FFA1BC59C}" type="slidenum">
              <a:rPr lang="en-US" altLang="zh-CN" sz="1600">
                <a:latin typeface="宋体" pitchFamily="2" charset="-122"/>
                <a:ea typeface="宋体" pitchFamily="2" charset="-122"/>
              </a:rPr>
              <a:pPr algn="r">
                <a:spcBef>
                  <a:spcPct val="50000"/>
                </a:spcBef>
              </a:pPr>
              <a:t>26</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37819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a:t>函数调用的执行过程</a:t>
            </a:r>
          </a:p>
        </p:txBody>
      </p:sp>
      <p:sp>
        <p:nvSpPr>
          <p:cNvPr id="25" name="灯片编号占位符 5"/>
          <p:cNvSpPr>
            <a:spLocks noGrp="1"/>
          </p:cNvSpPr>
          <p:nvPr>
            <p:ph type="sldNum" sz="quarter" idx="12"/>
          </p:nvPr>
        </p:nvSpPr>
        <p:spPr/>
        <p:txBody>
          <a:bodyPr/>
          <a:lstStyle/>
          <a:p>
            <a:fld id="{B00893C6-C51C-49DF-B434-8D6C21CA82D2}" type="slidenum">
              <a:rPr lang="en-US" altLang="zh-CN"/>
              <a:pPr/>
              <a:t>27</a:t>
            </a:fld>
            <a:endParaRPr lang="en-US" altLang="zh-CN"/>
          </a:p>
        </p:txBody>
      </p:sp>
      <p:sp>
        <p:nvSpPr>
          <p:cNvPr id="152580" name="Text Box 4"/>
          <p:cNvSpPr txBox="1">
            <a:spLocks noChangeArrowheads="1"/>
          </p:cNvSpPr>
          <p:nvPr/>
        </p:nvSpPr>
        <p:spPr bwMode="auto">
          <a:xfrm>
            <a:off x="266581" y="166886"/>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grpSp>
        <p:nvGrpSpPr>
          <p:cNvPr id="152602" name="Group 26"/>
          <p:cNvGrpSpPr>
            <a:grpSpLocks/>
          </p:cNvGrpSpPr>
          <p:nvPr/>
        </p:nvGrpSpPr>
        <p:grpSpPr bwMode="auto">
          <a:xfrm>
            <a:off x="1295401" y="1428750"/>
            <a:ext cx="7178675" cy="2800350"/>
            <a:chOff x="998" y="1392"/>
            <a:chExt cx="4522" cy="2352"/>
          </a:xfrm>
        </p:grpSpPr>
        <p:sp>
          <p:nvSpPr>
            <p:cNvPr id="152582" name="Text Box 6"/>
            <p:cNvSpPr txBox="1">
              <a:spLocks noChangeArrowheads="1"/>
            </p:cNvSpPr>
            <p:nvPr/>
          </p:nvSpPr>
          <p:spPr bwMode="auto">
            <a:xfrm>
              <a:off x="998" y="1456"/>
              <a:ext cx="1066"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40000"/>
                </a:lnSpc>
              </a:pPr>
              <a:r>
                <a:rPr lang="en-US" altLang="zh-CN" sz="2800"/>
                <a:t>main()</a:t>
              </a:r>
            </a:p>
            <a:p>
              <a:pPr algn="just">
                <a:lnSpc>
                  <a:spcPct val="140000"/>
                </a:lnSpc>
              </a:pPr>
              <a:endParaRPr lang="en-US" altLang="zh-CN" sz="2800"/>
            </a:p>
            <a:p>
              <a:pPr algn="just">
                <a:lnSpc>
                  <a:spcPct val="140000"/>
                </a:lnSpc>
              </a:pPr>
              <a:r>
                <a:rPr lang="zh-CN" altLang="en-US" sz="2800"/>
                <a:t>调</a:t>
              </a:r>
              <a:r>
                <a:rPr lang="en-US" altLang="zh-CN" sz="2800"/>
                <a:t>fun()</a:t>
              </a:r>
            </a:p>
            <a:p>
              <a:pPr algn="just">
                <a:lnSpc>
                  <a:spcPct val="140000"/>
                </a:lnSpc>
              </a:pPr>
              <a:endParaRPr lang="en-US" altLang="zh-CN" sz="2800"/>
            </a:p>
            <a:p>
              <a:pPr algn="just">
                <a:lnSpc>
                  <a:spcPct val="140000"/>
                </a:lnSpc>
              </a:pPr>
              <a:r>
                <a:rPr lang="zh-CN" altLang="en-US" sz="2800"/>
                <a:t>结束</a:t>
              </a:r>
            </a:p>
          </p:txBody>
        </p:sp>
        <p:sp>
          <p:nvSpPr>
            <p:cNvPr id="152583" name="Text Box 7"/>
            <p:cNvSpPr txBox="1">
              <a:spLocks noChangeArrowheads="1"/>
            </p:cNvSpPr>
            <p:nvPr/>
          </p:nvSpPr>
          <p:spPr bwMode="auto">
            <a:xfrm>
              <a:off x="4830" y="1540"/>
              <a:ext cx="690"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60000"/>
                </a:lnSpc>
              </a:pPr>
              <a:r>
                <a:rPr lang="en-US" altLang="zh-CN" sz="2400">
                  <a:ea typeface="宋体" pitchFamily="2" charset="-122"/>
                </a:rPr>
                <a:t>fun()</a:t>
              </a:r>
            </a:p>
            <a:p>
              <a:pPr algn="just">
                <a:lnSpc>
                  <a:spcPct val="160000"/>
                </a:lnSpc>
              </a:pPr>
              <a:endParaRPr lang="en-US" altLang="zh-CN" sz="2400">
                <a:ea typeface="宋体" pitchFamily="2" charset="-122"/>
              </a:endParaRPr>
            </a:p>
            <a:p>
              <a:pPr algn="just">
                <a:lnSpc>
                  <a:spcPct val="160000"/>
                </a:lnSpc>
              </a:pPr>
              <a:endParaRPr lang="en-US" altLang="zh-CN" sz="2400">
                <a:ea typeface="宋体" pitchFamily="2" charset="-122"/>
              </a:endParaRPr>
            </a:p>
            <a:p>
              <a:pPr algn="just">
                <a:lnSpc>
                  <a:spcPct val="160000"/>
                </a:lnSpc>
              </a:pPr>
              <a:endParaRPr lang="en-US" altLang="zh-CN" sz="2400">
                <a:ea typeface="宋体" pitchFamily="2" charset="-122"/>
              </a:endParaRPr>
            </a:p>
            <a:p>
              <a:pPr algn="just">
                <a:lnSpc>
                  <a:spcPct val="160000"/>
                </a:lnSpc>
              </a:pPr>
              <a:r>
                <a:rPr lang="zh-CN" altLang="en-US" sz="2400">
                  <a:ea typeface="宋体" pitchFamily="2" charset="-122"/>
                </a:rPr>
                <a:t>返回</a:t>
              </a:r>
            </a:p>
          </p:txBody>
        </p:sp>
        <p:sp>
          <p:nvSpPr>
            <p:cNvPr id="152584" name="Line 8"/>
            <p:cNvSpPr>
              <a:spLocks noChangeShapeType="1"/>
            </p:cNvSpPr>
            <p:nvPr/>
          </p:nvSpPr>
          <p:spPr bwMode="auto">
            <a:xfrm>
              <a:off x="1379" y="1912"/>
              <a:ext cx="0" cy="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85" name="Line 9"/>
            <p:cNvSpPr>
              <a:spLocks noChangeShapeType="1"/>
            </p:cNvSpPr>
            <p:nvPr/>
          </p:nvSpPr>
          <p:spPr bwMode="auto">
            <a:xfrm>
              <a:off x="1379" y="2641"/>
              <a:ext cx="0" cy="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86" name="Line 10"/>
            <p:cNvSpPr>
              <a:spLocks noChangeShapeType="1"/>
            </p:cNvSpPr>
            <p:nvPr/>
          </p:nvSpPr>
          <p:spPr bwMode="auto">
            <a:xfrm flipV="1">
              <a:off x="2060" y="1941"/>
              <a:ext cx="580"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87" name="Line 11"/>
            <p:cNvSpPr>
              <a:spLocks noChangeShapeType="1"/>
            </p:cNvSpPr>
            <p:nvPr/>
          </p:nvSpPr>
          <p:spPr bwMode="auto">
            <a:xfrm flipH="1" flipV="1">
              <a:off x="1919" y="2587"/>
              <a:ext cx="718"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88" name="Line 12"/>
            <p:cNvSpPr>
              <a:spLocks noChangeShapeType="1"/>
            </p:cNvSpPr>
            <p:nvPr/>
          </p:nvSpPr>
          <p:spPr bwMode="auto">
            <a:xfrm>
              <a:off x="5112" y="1912"/>
              <a:ext cx="0" cy="11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89" name="Text Box 13"/>
            <p:cNvSpPr txBox="1">
              <a:spLocks noChangeArrowheads="1"/>
            </p:cNvSpPr>
            <p:nvPr/>
          </p:nvSpPr>
          <p:spPr bwMode="auto">
            <a:xfrm>
              <a:off x="1136" y="1927"/>
              <a:ext cx="24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①</a:t>
              </a:r>
            </a:p>
          </p:txBody>
        </p:sp>
        <p:sp>
          <p:nvSpPr>
            <p:cNvPr id="152590" name="Text Box 14"/>
            <p:cNvSpPr txBox="1">
              <a:spLocks noChangeArrowheads="1"/>
            </p:cNvSpPr>
            <p:nvPr/>
          </p:nvSpPr>
          <p:spPr bwMode="auto">
            <a:xfrm>
              <a:off x="2136" y="1890"/>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②</a:t>
              </a:r>
            </a:p>
          </p:txBody>
        </p:sp>
        <p:sp>
          <p:nvSpPr>
            <p:cNvPr id="152591" name="Text Box 15"/>
            <p:cNvSpPr txBox="1">
              <a:spLocks noChangeArrowheads="1"/>
            </p:cNvSpPr>
            <p:nvPr/>
          </p:nvSpPr>
          <p:spPr bwMode="auto">
            <a:xfrm>
              <a:off x="5143" y="2273"/>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④</a:t>
              </a:r>
            </a:p>
          </p:txBody>
        </p:sp>
        <p:sp>
          <p:nvSpPr>
            <p:cNvPr id="152592" name="Text Box 16"/>
            <p:cNvSpPr txBox="1">
              <a:spLocks noChangeArrowheads="1"/>
            </p:cNvSpPr>
            <p:nvPr/>
          </p:nvSpPr>
          <p:spPr bwMode="auto">
            <a:xfrm>
              <a:off x="2167" y="2912"/>
              <a:ext cx="2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⑥</a:t>
              </a:r>
            </a:p>
          </p:txBody>
        </p:sp>
        <p:sp>
          <p:nvSpPr>
            <p:cNvPr id="152593" name="Text Box 17"/>
            <p:cNvSpPr txBox="1">
              <a:spLocks noChangeArrowheads="1"/>
            </p:cNvSpPr>
            <p:nvPr/>
          </p:nvSpPr>
          <p:spPr bwMode="auto">
            <a:xfrm>
              <a:off x="1150" y="2638"/>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⑦</a:t>
              </a:r>
            </a:p>
          </p:txBody>
        </p:sp>
        <p:sp>
          <p:nvSpPr>
            <p:cNvPr id="152594" name="Text Box 18"/>
            <p:cNvSpPr txBox="1">
              <a:spLocks noChangeArrowheads="1"/>
            </p:cNvSpPr>
            <p:nvPr/>
          </p:nvSpPr>
          <p:spPr bwMode="auto">
            <a:xfrm>
              <a:off x="2700" y="1392"/>
              <a:ext cx="962"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50000"/>
                </a:spcBef>
              </a:pPr>
              <a:r>
                <a:rPr lang="zh-CN" altLang="en-US"/>
                <a:t>保存：</a:t>
              </a:r>
            </a:p>
            <a:p>
              <a:pPr algn="just"/>
              <a:r>
                <a:rPr lang="zh-CN" altLang="en-US"/>
                <a:t>返回地址</a:t>
              </a:r>
            </a:p>
            <a:p>
              <a:pPr algn="just"/>
              <a:r>
                <a:rPr lang="zh-CN" altLang="en-US"/>
                <a:t>当前现场</a:t>
              </a:r>
            </a:p>
          </p:txBody>
        </p:sp>
        <p:sp>
          <p:nvSpPr>
            <p:cNvPr id="152595" name="Line 19"/>
            <p:cNvSpPr>
              <a:spLocks noChangeShapeType="1"/>
            </p:cNvSpPr>
            <p:nvPr/>
          </p:nvSpPr>
          <p:spPr bwMode="auto">
            <a:xfrm>
              <a:off x="3799" y="1812"/>
              <a:ext cx="10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96" name="Text Box 20"/>
            <p:cNvSpPr txBox="1">
              <a:spLocks noChangeArrowheads="1"/>
            </p:cNvSpPr>
            <p:nvPr/>
          </p:nvSpPr>
          <p:spPr bwMode="auto">
            <a:xfrm>
              <a:off x="4303" y="1470"/>
              <a:ext cx="2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③</a:t>
              </a:r>
            </a:p>
          </p:txBody>
        </p:sp>
        <p:sp>
          <p:nvSpPr>
            <p:cNvPr id="152597" name="Line 21"/>
            <p:cNvSpPr>
              <a:spLocks noChangeShapeType="1"/>
            </p:cNvSpPr>
            <p:nvPr/>
          </p:nvSpPr>
          <p:spPr bwMode="auto">
            <a:xfrm flipH="1">
              <a:off x="4032" y="3291"/>
              <a:ext cx="8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598" name="Text Box 22"/>
            <p:cNvSpPr txBox="1">
              <a:spLocks noChangeArrowheads="1"/>
            </p:cNvSpPr>
            <p:nvPr/>
          </p:nvSpPr>
          <p:spPr bwMode="auto">
            <a:xfrm>
              <a:off x="2640" y="2759"/>
              <a:ext cx="1344"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r>
                <a:rPr lang="zh-CN" altLang="en-US"/>
                <a:t>恢复：</a:t>
              </a:r>
            </a:p>
            <a:p>
              <a:pPr algn="just"/>
              <a:r>
                <a:rPr lang="zh-CN" altLang="en-US"/>
                <a:t>主调程序现场</a:t>
              </a:r>
            </a:p>
            <a:p>
              <a:pPr algn="just"/>
              <a:r>
                <a:rPr lang="zh-CN" altLang="en-US"/>
                <a:t>返回地址</a:t>
              </a:r>
            </a:p>
          </p:txBody>
        </p:sp>
        <p:sp>
          <p:nvSpPr>
            <p:cNvPr id="152599" name="Text Box 23"/>
            <p:cNvSpPr txBox="1">
              <a:spLocks noChangeArrowheads="1"/>
            </p:cNvSpPr>
            <p:nvPr/>
          </p:nvSpPr>
          <p:spPr bwMode="auto">
            <a:xfrm>
              <a:off x="4287" y="2930"/>
              <a:ext cx="2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⑤</a:t>
              </a:r>
            </a:p>
          </p:txBody>
        </p:sp>
      </p:grpSp>
    </p:spTree>
    <p:extLst>
      <p:ext uri="{BB962C8B-B14F-4D97-AF65-F5344CB8AC3E}">
        <p14:creationId xmlns:p14="http://schemas.microsoft.com/office/powerpoint/2010/main" val="298509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a:t>嵌套调用</a:t>
            </a:r>
          </a:p>
        </p:txBody>
      </p:sp>
      <p:sp>
        <p:nvSpPr>
          <p:cNvPr id="27" name="灯片编号占位符 5"/>
          <p:cNvSpPr>
            <a:spLocks noGrp="1"/>
          </p:cNvSpPr>
          <p:nvPr>
            <p:ph type="sldNum" sz="quarter" idx="12"/>
          </p:nvPr>
        </p:nvSpPr>
        <p:spPr/>
        <p:txBody>
          <a:bodyPr/>
          <a:lstStyle/>
          <a:p>
            <a:fld id="{A74B7DDA-F482-43F8-9C36-0702791ADEDC}" type="slidenum">
              <a:rPr lang="en-US" altLang="zh-CN"/>
              <a:pPr/>
              <a:t>28</a:t>
            </a:fld>
            <a:endParaRPr lang="en-US" altLang="zh-CN"/>
          </a:p>
        </p:txBody>
      </p:sp>
      <p:sp>
        <p:nvSpPr>
          <p:cNvPr id="153604" name="Text Box 4"/>
          <p:cNvSpPr txBox="1">
            <a:spLocks noChangeArrowheads="1"/>
          </p:cNvSpPr>
          <p:nvPr/>
        </p:nvSpPr>
        <p:spPr bwMode="auto">
          <a:xfrm>
            <a:off x="266581" y="51470"/>
            <a:ext cx="800219" cy="434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
        <p:nvSpPr>
          <p:cNvPr id="153606" name="Text Box 6"/>
          <p:cNvSpPr txBox="1">
            <a:spLocks noChangeArrowheads="1"/>
          </p:cNvSpPr>
          <p:nvPr/>
        </p:nvSpPr>
        <p:spPr bwMode="auto">
          <a:xfrm>
            <a:off x="1676401" y="1657350"/>
            <a:ext cx="1673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15000"/>
              </a:lnSpc>
            </a:pPr>
            <a:r>
              <a:rPr lang="en-US" altLang="zh-CN" sz="2800">
                <a:ea typeface="宋体" pitchFamily="2" charset="-122"/>
              </a:rPr>
              <a:t>main{}</a:t>
            </a:r>
          </a:p>
          <a:p>
            <a:pPr algn="just">
              <a:lnSpc>
                <a:spcPct val="115000"/>
              </a:lnSpc>
            </a:pPr>
            <a:endParaRPr lang="en-US" altLang="zh-CN" sz="2800">
              <a:ea typeface="宋体" pitchFamily="2" charset="-122"/>
            </a:endParaRPr>
          </a:p>
          <a:p>
            <a:pPr algn="just">
              <a:lnSpc>
                <a:spcPct val="115000"/>
              </a:lnSpc>
            </a:pPr>
            <a:r>
              <a:rPr lang="zh-CN" altLang="en-US" sz="2800">
                <a:ea typeface="宋体" pitchFamily="2" charset="-122"/>
              </a:rPr>
              <a:t>调</a:t>
            </a:r>
            <a:r>
              <a:rPr lang="en-US" altLang="zh-CN" sz="2800">
                <a:ea typeface="宋体" pitchFamily="2" charset="-122"/>
              </a:rPr>
              <a:t>fun1()</a:t>
            </a:r>
          </a:p>
          <a:p>
            <a:pPr algn="just">
              <a:lnSpc>
                <a:spcPct val="115000"/>
              </a:lnSpc>
            </a:pPr>
            <a:endParaRPr lang="en-US" altLang="zh-CN" sz="2800">
              <a:ea typeface="宋体" pitchFamily="2" charset="-122"/>
            </a:endParaRPr>
          </a:p>
          <a:p>
            <a:pPr algn="just">
              <a:lnSpc>
                <a:spcPct val="115000"/>
              </a:lnSpc>
            </a:pPr>
            <a:r>
              <a:rPr lang="zh-CN" altLang="en-US" sz="2800">
                <a:ea typeface="宋体" pitchFamily="2" charset="-122"/>
              </a:rPr>
              <a:t>结束</a:t>
            </a:r>
          </a:p>
        </p:txBody>
      </p:sp>
      <p:sp>
        <p:nvSpPr>
          <p:cNvPr id="153607" name="Text Box 7"/>
          <p:cNvSpPr txBox="1">
            <a:spLocks noChangeArrowheads="1"/>
          </p:cNvSpPr>
          <p:nvPr/>
        </p:nvSpPr>
        <p:spPr bwMode="auto">
          <a:xfrm>
            <a:off x="4268789" y="1657350"/>
            <a:ext cx="1673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15000"/>
              </a:lnSpc>
            </a:pPr>
            <a:r>
              <a:rPr lang="en-US" altLang="zh-CN" sz="2800">
                <a:ea typeface="宋体" pitchFamily="2" charset="-122"/>
              </a:rPr>
              <a:t>fun1()</a:t>
            </a:r>
          </a:p>
          <a:p>
            <a:pPr algn="just">
              <a:lnSpc>
                <a:spcPct val="115000"/>
              </a:lnSpc>
            </a:pPr>
            <a:endParaRPr lang="en-US" altLang="zh-CN" sz="2800">
              <a:ea typeface="宋体" pitchFamily="2" charset="-122"/>
            </a:endParaRPr>
          </a:p>
          <a:p>
            <a:pPr algn="just">
              <a:lnSpc>
                <a:spcPct val="115000"/>
              </a:lnSpc>
            </a:pPr>
            <a:r>
              <a:rPr lang="zh-CN" altLang="en-US" sz="2800">
                <a:ea typeface="宋体" pitchFamily="2" charset="-122"/>
              </a:rPr>
              <a:t>调</a:t>
            </a:r>
            <a:r>
              <a:rPr lang="en-US" altLang="zh-CN" sz="2800">
                <a:ea typeface="宋体" pitchFamily="2" charset="-122"/>
              </a:rPr>
              <a:t>fun2()</a:t>
            </a:r>
          </a:p>
          <a:p>
            <a:pPr algn="just">
              <a:lnSpc>
                <a:spcPct val="115000"/>
              </a:lnSpc>
            </a:pPr>
            <a:endParaRPr lang="en-US" altLang="zh-CN" sz="2800">
              <a:ea typeface="宋体" pitchFamily="2" charset="-122"/>
            </a:endParaRPr>
          </a:p>
          <a:p>
            <a:pPr algn="just">
              <a:lnSpc>
                <a:spcPct val="115000"/>
              </a:lnSpc>
            </a:pPr>
            <a:r>
              <a:rPr lang="zh-CN" altLang="en-US" sz="2800">
                <a:ea typeface="宋体" pitchFamily="2" charset="-122"/>
              </a:rPr>
              <a:t>返回</a:t>
            </a:r>
          </a:p>
        </p:txBody>
      </p:sp>
      <p:sp>
        <p:nvSpPr>
          <p:cNvPr id="153608" name="Text Box 8"/>
          <p:cNvSpPr txBox="1">
            <a:spLocks noChangeArrowheads="1"/>
          </p:cNvSpPr>
          <p:nvPr/>
        </p:nvSpPr>
        <p:spPr bwMode="auto">
          <a:xfrm>
            <a:off x="6861176" y="1657350"/>
            <a:ext cx="1673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15000"/>
              </a:lnSpc>
            </a:pPr>
            <a:r>
              <a:rPr lang="en-US" altLang="zh-CN" sz="2800">
                <a:ea typeface="宋体" pitchFamily="2" charset="-122"/>
              </a:rPr>
              <a:t>fun2()</a:t>
            </a:r>
          </a:p>
          <a:p>
            <a:pPr algn="just">
              <a:lnSpc>
                <a:spcPct val="115000"/>
              </a:lnSpc>
            </a:pPr>
            <a:endParaRPr lang="en-US" altLang="zh-CN" sz="2800">
              <a:ea typeface="宋体" pitchFamily="2" charset="-122"/>
            </a:endParaRPr>
          </a:p>
          <a:p>
            <a:pPr algn="just">
              <a:lnSpc>
                <a:spcPct val="115000"/>
              </a:lnSpc>
            </a:pPr>
            <a:endParaRPr lang="en-US" altLang="zh-CN" sz="2800">
              <a:ea typeface="宋体" pitchFamily="2" charset="-122"/>
            </a:endParaRPr>
          </a:p>
          <a:p>
            <a:pPr algn="just">
              <a:lnSpc>
                <a:spcPct val="115000"/>
              </a:lnSpc>
            </a:pPr>
            <a:endParaRPr lang="en-US" altLang="zh-CN" sz="2800">
              <a:ea typeface="宋体" pitchFamily="2" charset="-122"/>
            </a:endParaRPr>
          </a:p>
          <a:p>
            <a:pPr algn="just">
              <a:lnSpc>
                <a:spcPct val="115000"/>
              </a:lnSpc>
            </a:pPr>
            <a:r>
              <a:rPr lang="zh-CN" altLang="en-US" sz="2800">
                <a:ea typeface="宋体" pitchFamily="2" charset="-122"/>
              </a:rPr>
              <a:t>返回</a:t>
            </a:r>
          </a:p>
        </p:txBody>
      </p:sp>
      <p:sp>
        <p:nvSpPr>
          <p:cNvPr id="153609" name="Line 9"/>
          <p:cNvSpPr>
            <a:spLocks noChangeShapeType="1"/>
          </p:cNvSpPr>
          <p:nvPr/>
        </p:nvSpPr>
        <p:spPr bwMode="auto">
          <a:xfrm>
            <a:off x="2179638" y="2087166"/>
            <a:ext cx="0" cy="413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0" name="Line 10"/>
          <p:cNvSpPr>
            <a:spLocks noChangeShapeType="1"/>
          </p:cNvSpPr>
          <p:nvPr/>
        </p:nvSpPr>
        <p:spPr bwMode="auto">
          <a:xfrm>
            <a:off x="2179638" y="2775348"/>
            <a:ext cx="0" cy="4119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1" name="Line 11"/>
          <p:cNvSpPr>
            <a:spLocks noChangeShapeType="1"/>
          </p:cNvSpPr>
          <p:nvPr/>
        </p:nvSpPr>
        <p:spPr bwMode="auto">
          <a:xfrm flipV="1">
            <a:off x="3167064" y="2057400"/>
            <a:ext cx="1100137" cy="528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2" name="Line 12"/>
          <p:cNvSpPr>
            <a:spLocks noChangeShapeType="1"/>
          </p:cNvSpPr>
          <p:nvPr/>
        </p:nvSpPr>
        <p:spPr bwMode="auto">
          <a:xfrm flipH="1" flipV="1">
            <a:off x="3082926" y="2722960"/>
            <a:ext cx="1184275" cy="534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3" name="Line 13"/>
          <p:cNvSpPr>
            <a:spLocks noChangeShapeType="1"/>
          </p:cNvSpPr>
          <p:nvPr/>
        </p:nvSpPr>
        <p:spPr bwMode="auto">
          <a:xfrm>
            <a:off x="4819650" y="2087166"/>
            <a:ext cx="0" cy="413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4" name="Line 14"/>
          <p:cNvSpPr>
            <a:spLocks noChangeShapeType="1"/>
          </p:cNvSpPr>
          <p:nvPr/>
        </p:nvSpPr>
        <p:spPr bwMode="auto">
          <a:xfrm>
            <a:off x="4819650" y="2775348"/>
            <a:ext cx="0" cy="4119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5" name="Line 15"/>
          <p:cNvSpPr>
            <a:spLocks noChangeShapeType="1"/>
          </p:cNvSpPr>
          <p:nvPr/>
        </p:nvSpPr>
        <p:spPr bwMode="auto">
          <a:xfrm flipV="1">
            <a:off x="5665788" y="2000251"/>
            <a:ext cx="1268412" cy="602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6" name="Line 16"/>
          <p:cNvSpPr>
            <a:spLocks noChangeShapeType="1"/>
          </p:cNvSpPr>
          <p:nvPr/>
        </p:nvSpPr>
        <p:spPr bwMode="auto">
          <a:xfrm>
            <a:off x="7297738" y="2087166"/>
            <a:ext cx="0" cy="1100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7" name="Line 17"/>
          <p:cNvSpPr>
            <a:spLocks noChangeShapeType="1"/>
          </p:cNvSpPr>
          <p:nvPr/>
        </p:nvSpPr>
        <p:spPr bwMode="auto">
          <a:xfrm flipH="1" flipV="1">
            <a:off x="5707064" y="2749153"/>
            <a:ext cx="1150937" cy="5655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18" name="Text Box 18"/>
          <p:cNvSpPr txBox="1">
            <a:spLocks noChangeArrowheads="1"/>
          </p:cNvSpPr>
          <p:nvPr/>
        </p:nvSpPr>
        <p:spPr bwMode="auto">
          <a:xfrm>
            <a:off x="1752601" y="2101454"/>
            <a:ext cx="322263"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①</a:t>
            </a:r>
          </a:p>
        </p:txBody>
      </p:sp>
      <p:sp>
        <p:nvSpPr>
          <p:cNvPr id="153619" name="Text Box 19"/>
          <p:cNvSpPr txBox="1">
            <a:spLocks noChangeArrowheads="1"/>
          </p:cNvSpPr>
          <p:nvPr/>
        </p:nvSpPr>
        <p:spPr bwMode="auto">
          <a:xfrm>
            <a:off x="3409951" y="2066925"/>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②</a:t>
            </a:r>
          </a:p>
        </p:txBody>
      </p:sp>
      <p:sp>
        <p:nvSpPr>
          <p:cNvPr id="153620" name="Text Box 20"/>
          <p:cNvSpPr txBox="1">
            <a:spLocks noChangeArrowheads="1"/>
          </p:cNvSpPr>
          <p:nvPr/>
        </p:nvSpPr>
        <p:spPr bwMode="auto">
          <a:xfrm>
            <a:off x="4900614" y="2083594"/>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③</a:t>
            </a:r>
          </a:p>
        </p:txBody>
      </p:sp>
      <p:sp>
        <p:nvSpPr>
          <p:cNvPr id="153621" name="Text Box 21"/>
          <p:cNvSpPr txBox="1">
            <a:spLocks noChangeArrowheads="1"/>
          </p:cNvSpPr>
          <p:nvPr/>
        </p:nvSpPr>
        <p:spPr bwMode="auto">
          <a:xfrm>
            <a:off x="4860926" y="2788444"/>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⑦</a:t>
            </a:r>
          </a:p>
        </p:txBody>
      </p:sp>
      <p:sp>
        <p:nvSpPr>
          <p:cNvPr id="153622" name="Text Box 22"/>
          <p:cNvSpPr txBox="1">
            <a:spLocks noChangeArrowheads="1"/>
          </p:cNvSpPr>
          <p:nvPr/>
        </p:nvSpPr>
        <p:spPr bwMode="auto">
          <a:xfrm>
            <a:off x="5969001" y="2083594"/>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④</a:t>
            </a:r>
          </a:p>
        </p:txBody>
      </p:sp>
      <p:sp>
        <p:nvSpPr>
          <p:cNvPr id="153623" name="Text Box 23"/>
          <p:cNvSpPr txBox="1">
            <a:spLocks noChangeArrowheads="1"/>
          </p:cNvSpPr>
          <p:nvPr/>
        </p:nvSpPr>
        <p:spPr bwMode="auto">
          <a:xfrm>
            <a:off x="7339014" y="2427685"/>
            <a:ext cx="301625" cy="27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⑤</a:t>
            </a:r>
          </a:p>
        </p:txBody>
      </p:sp>
      <p:sp>
        <p:nvSpPr>
          <p:cNvPr id="153624" name="Text Box 24"/>
          <p:cNvSpPr txBox="1">
            <a:spLocks noChangeArrowheads="1"/>
          </p:cNvSpPr>
          <p:nvPr/>
        </p:nvSpPr>
        <p:spPr bwMode="auto">
          <a:xfrm>
            <a:off x="6089651" y="3012282"/>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⑥</a:t>
            </a:r>
          </a:p>
        </p:txBody>
      </p:sp>
      <p:sp>
        <p:nvSpPr>
          <p:cNvPr id="153625" name="Text Box 25"/>
          <p:cNvSpPr txBox="1">
            <a:spLocks noChangeArrowheads="1"/>
          </p:cNvSpPr>
          <p:nvPr/>
        </p:nvSpPr>
        <p:spPr bwMode="auto">
          <a:xfrm>
            <a:off x="3470276" y="3012282"/>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⑧</a:t>
            </a:r>
          </a:p>
        </p:txBody>
      </p:sp>
      <p:sp>
        <p:nvSpPr>
          <p:cNvPr id="153626" name="Text Box 26"/>
          <p:cNvSpPr txBox="1">
            <a:spLocks noChangeArrowheads="1"/>
          </p:cNvSpPr>
          <p:nvPr/>
        </p:nvSpPr>
        <p:spPr bwMode="auto">
          <a:xfrm>
            <a:off x="1752601" y="2771775"/>
            <a:ext cx="30162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sz="2800">
                <a:ea typeface="宋体" pitchFamily="2" charset="-122"/>
              </a:rPr>
              <a:t>⑨</a:t>
            </a:r>
          </a:p>
        </p:txBody>
      </p:sp>
    </p:spTree>
    <p:extLst>
      <p:ext uri="{BB962C8B-B14F-4D97-AF65-F5344CB8AC3E}">
        <p14:creationId xmlns:p14="http://schemas.microsoft.com/office/powerpoint/2010/main" val="1439785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Grp="1" noChangeArrowheads="1"/>
          </p:cNvSpPr>
          <p:nvPr>
            <p:ph type="title"/>
          </p:nvPr>
        </p:nvSpPr>
        <p:spPr>
          <a:xfrm>
            <a:off x="1295400" y="171450"/>
            <a:ext cx="7467600" cy="742950"/>
          </a:xfrm>
        </p:spPr>
        <p:txBody>
          <a:bodyPr/>
          <a:lstStyle/>
          <a:p>
            <a:r>
              <a:rPr lang="zh-CN" altLang="en-US" sz="4000"/>
              <a:t>例</a:t>
            </a:r>
            <a:r>
              <a:rPr lang="en-US" altLang="zh-CN" sz="4000"/>
              <a:t>3-6 </a:t>
            </a:r>
            <a:r>
              <a:rPr lang="zh-CN" altLang="en-US" sz="4000"/>
              <a:t>输入两个整数，求平方和。</a:t>
            </a:r>
          </a:p>
        </p:txBody>
      </p:sp>
      <p:sp>
        <p:nvSpPr>
          <p:cNvPr id="154627" name="Rectangle 1027"/>
          <p:cNvSpPr>
            <a:spLocks noGrp="1" noChangeArrowheads="1"/>
          </p:cNvSpPr>
          <p:nvPr>
            <p:ph idx="1"/>
          </p:nvPr>
        </p:nvSpPr>
        <p:spPr>
          <a:xfrm>
            <a:off x="1143000" y="1428750"/>
            <a:ext cx="7391400" cy="3714750"/>
          </a:xfrm>
        </p:spPr>
        <p:txBody>
          <a:bodyPr>
            <a:normAutofit fontScale="92500" lnSpcReduction="20000"/>
          </a:bodyPr>
          <a:lstStyle/>
          <a:p>
            <a:pPr algn="just">
              <a:lnSpc>
                <a:spcPct val="80000"/>
              </a:lnSpc>
              <a:buFont typeface="Wingdings" pitchFamily="2" charset="2"/>
              <a:buNone/>
            </a:pPr>
            <a:r>
              <a:rPr lang="en-US" altLang="zh-CN">
                <a:latin typeface="宋体" pitchFamily="2" charset="-122"/>
              </a:rPr>
              <a:t>#include &lt;iostream&gt;</a:t>
            </a:r>
          </a:p>
          <a:p>
            <a:pPr algn="just">
              <a:lnSpc>
                <a:spcPct val="80000"/>
              </a:lnSpc>
              <a:buFont typeface="Wingdings" pitchFamily="2" charset="2"/>
              <a:buNone/>
            </a:pPr>
            <a:r>
              <a:rPr lang="en-US" altLang="zh-CN">
                <a:latin typeface="宋体" pitchFamily="2" charset="-122"/>
              </a:rPr>
              <a:t>using namespace std;</a:t>
            </a:r>
          </a:p>
          <a:p>
            <a:pPr algn="just">
              <a:lnSpc>
                <a:spcPct val="80000"/>
              </a:lnSpc>
              <a:buFont typeface="Wingdings" pitchFamily="2" charset="2"/>
              <a:buNone/>
            </a:pPr>
            <a:r>
              <a:rPr lang="en-US" altLang="zh-CN">
                <a:latin typeface="宋体" pitchFamily="2" charset="-122"/>
              </a:rPr>
              <a:t>int main()</a:t>
            </a:r>
          </a:p>
          <a:p>
            <a:pPr algn="just">
              <a:lnSpc>
                <a:spcPct val="80000"/>
              </a:lnSpc>
              <a:buFont typeface="Wingdings" pitchFamily="2" charset="2"/>
              <a:buNone/>
            </a:pPr>
            <a:r>
              <a:rPr lang="en-US" altLang="zh-CN">
                <a:latin typeface="宋体" pitchFamily="2" charset="-122"/>
              </a:rPr>
              <a:t>{</a:t>
            </a:r>
          </a:p>
          <a:p>
            <a:pPr algn="just">
              <a:lnSpc>
                <a:spcPct val="80000"/>
              </a:lnSpc>
              <a:buFont typeface="Wingdings" pitchFamily="2" charset="2"/>
              <a:buNone/>
            </a:pPr>
            <a:r>
              <a:rPr lang="en-US" altLang="zh-CN">
                <a:latin typeface="宋体" pitchFamily="2" charset="-122"/>
              </a:rPr>
              <a:t>   int a,b;</a:t>
            </a:r>
          </a:p>
          <a:p>
            <a:pPr algn="just">
              <a:lnSpc>
                <a:spcPct val="80000"/>
              </a:lnSpc>
              <a:buFont typeface="Wingdings" pitchFamily="2" charset="2"/>
              <a:buNone/>
            </a:pPr>
            <a:r>
              <a:rPr lang="en-US" altLang="zh-CN">
                <a:latin typeface="宋体" pitchFamily="2" charset="-122"/>
              </a:rPr>
              <a:t>   int fun1(int x,int y);</a:t>
            </a:r>
          </a:p>
          <a:p>
            <a:pPr algn="just">
              <a:lnSpc>
                <a:spcPct val="80000"/>
              </a:lnSpc>
              <a:buFont typeface="Wingdings" pitchFamily="2" charset="2"/>
              <a:buNone/>
            </a:pPr>
            <a:r>
              <a:rPr lang="en-US" altLang="zh-CN">
                <a:latin typeface="宋体" pitchFamily="2" charset="-122"/>
              </a:rPr>
              <a:t>   cin&gt;&gt;a&gt;&gt;b;</a:t>
            </a:r>
          </a:p>
          <a:p>
            <a:pPr>
              <a:lnSpc>
                <a:spcPct val="80000"/>
              </a:lnSpc>
              <a:buFont typeface="Wingdings" pitchFamily="2" charset="2"/>
              <a:buNone/>
            </a:pPr>
            <a:r>
              <a:rPr lang="en-US" altLang="zh-CN">
                <a:latin typeface="宋体" pitchFamily="2" charset="-122"/>
              </a:rPr>
              <a:t>   cout&lt;&lt;"a</a:t>
            </a:r>
            <a:r>
              <a:rPr lang="zh-CN" altLang="en-US">
                <a:latin typeface="宋体" pitchFamily="2" charset="-122"/>
              </a:rPr>
              <a:t>、</a:t>
            </a:r>
            <a:r>
              <a:rPr lang="en-US" altLang="zh-CN">
                <a:latin typeface="宋体" pitchFamily="2" charset="-122"/>
              </a:rPr>
              <a:t>b</a:t>
            </a:r>
            <a:r>
              <a:rPr lang="zh-CN" altLang="en-US">
                <a:latin typeface="宋体" pitchFamily="2" charset="-122"/>
              </a:rPr>
              <a:t>的平方和：</a:t>
            </a:r>
            <a:r>
              <a:rPr lang="en-US" altLang="zh-CN">
                <a:latin typeface="宋体" pitchFamily="2" charset="-122"/>
              </a:rPr>
              <a:t>"</a:t>
            </a:r>
            <a:br>
              <a:rPr lang="en-US" altLang="zh-CN">
                <a:latin typeface="宋体" pitchFamily="2" charset="-122"/>
              </a:rPr>
            </a:br>
            <a:r>
              <a:rPr lang="en-US" altLang="zh-CN">
                <a:latin typeface="宋体" pitchFamily="2" charset="-122"/>
              </a:rPr>
              <a:t>              &lt;&lt;</a:t>
            </a:r>
            <a:r>
              <a:rPr lang="en-US" altLang="zh-CN">
                <a:solidFill>
                  <a:srgbClr val="FFFF66"/>
                </a:solidFill>
                <a:latin typeface="宋体" pitchFamily="2" charset="-122"/>
              </a:rPr>
              <a:t>fun1</a:t>
            </a:r>
            <a:r>
              <a:rPr lang="en-US" altLang="zh-CN">
                <a:latin typeface="宋体" pitchFamily="2" charset="-122"/>
              </a:rPr>
              <a:t>(a,b)&lt;&lt;endl;</a:t>
            </a:r>
          </a:p>
          <a:p>
            <a:pPr algn="just">
              <a:lnSpc>
                <a:spcPct val="80000"/>
              </a:lnSpc>
              <a:buFont typeface="Wingdings" pitchFamily="2" charset="2"/>
              <a:buNone/>
            </a:pPr>
            <a:r>
              <a:rPr lang="en-US" altLang="zh-CN">
                <a:latin typeface="宋体" pitchFamily="2" charset="-122"/>
              </a:rPr>
              <a:t>}</a:t>
            </a:r>
            <a:endParaRPr lang="en-US" altLang="zh-CN"/>
          </a:p>
        </p:txBody>
      </p:sp>
      <p:sp>
        <p:nvSpPr>
          <p:cNvPr id="7" name="灯片编号占位符 5"/>
          <p:cNvSpPr>
            <a:spLocks noGrp="1"/>
          </p:cNvSpPr>
          <p:nvPr>
            <p:ph type="sldNum" sz="quarter" idx="12"/>
          </p:nvPr>
        </p:nvSpPr>
        <p:spPr/>
        <p:txBody>
          <a:bodyPr/>
          <a:lstStyle/>
          <a:p>
            <a:fld id="{04415D3C-7EB8-4EAB-A3BE-EF99FDA36022}" type="slidenum">
              <a:rPr lang="en-US" altLang="zh-CN"/>
              <a:pPr/>
              <a:t>29</a:t>
            </a:fld>
            <a:endParaRPr lang="en-US" altLang="zh-CN"/>
          </a:p>
        </p:txBody>
      </p:sp>
      <p:sp>
        <p:nvSpPr>
          <p:cNvPr id="154628" name="Text Box 1028"/>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209495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171450"/>
            <a:ext cx="6781800" cy="800100"/>
          </a:xfrm>
        </p:spPr>
        <p:txBody>
          <a:bodyPr/>
          <a:lstStyle/>
          <a:p>
            <a:r>
              <a:rPr lang="zh-CN" altLang="en-US"/>
              <a:t>函数的声明</a:t>
            </a:r>
          </a:p>
        </p:txBody>
      </p:sp>
      <p:sp>
        <p:nvSpPr>
          <p:cNvPr id="24579" name="Rectangle 3"/>
          <p:cNvSpPr>
            <a:spLocks noGrp="1" noChangeArrowheads="1"/>
          </p:cNvSpPr>
          <p:nvPr>
            <p:ph idx="1"/>
          </p:nvPr>
        </p:nvSpPr>
        <p:spPr>
          <a:xfrm>
            <a:off x="990600" y="1428750"/>
            <a:ext cx="7696200" cy="3200400"/>
          </a:xfrm>
        </p:spPr>
        <p:txBody>
          <a:bodyPr>
            <a:normAutofit lnSpcReduction="10000"/>
          </a:bodyPr>
          <a:lstStyle/>
          <a:p>
            <a:r>
              <a:rPr lang="zh-CN" altLang="en-US"/>
              <a:t>函数是面向对象程序设计中，对功能的抽象</a:t>
            </a:r>
          </a:p>
          <a:p>
            <a:r>
              <a:rPr lang="zh-CN" altLang="en-US"/>
              <a:t>函数声明的语法形式</a:t>
            </a:r>
            <a:endParaRPr lang="zh-CN" altLang="en-US" sz="3600"/>
          </a:p>
          <a:p>
            <a:pPr lvl="1">
              <a:buFontTx/>
              <a:buNone/>
            </a:pPr>
            <a:r>
              <a:rPr lang="zh-CN" altLang="en-US" sz="2400"/>
              <a:t>类型标识符  函数名（形式参数表）                        </a:t>
            </a:r>
          </a:p>
          <a:p>
            <a:pPr lvl="1">
              <a:buFontTx/>
              <a:buNone/>
            </a:pPr>
            <a:r>
              <a:rPr lang="en-US" altLang="zh-CN" sz="2400"/>
              <a:t>{  </a:t>
            </a:r>
          </a:p>
          <a:p>
            <a:pPr lvl="1">
              <a:buFontTx/>
              <a:buNone/>
            </a:pPr>
            <a:r>
              <a:rPr lang="en-US" altLang="zh-CN" sz="2400"/>
              <a:t>   </a:t>
            </a:r>
            <a:r>
              <a:rPr lang="zh-CN" altLang="en-US" sz="2400"/>
              <a:t>语句序列</a:t>
            </a:r>
          </a:p>
          <a:p>
            <a:pPr lvl="1">
              <a:buFontTx/>
              <a:buNone/>
            </a:pPr>
            <a:r>
              <a:rPr lang="en-US" altLang="zh-CN" sz="2400"/>
              <a:t>}</a:t>
            </a:r>
          </a:p>
        </p:txBody>
      </p:sp>
      <p:sp>
        <p:nvSpPr>
          <p:cNvPr id="12" name="灯片编号占位符 5"/>
          <p:cNvSpPr>
            <a:spLocks noGrp="1"/>
          </p:cNvSpPr>
          <p:nvPr>
            <p:ph type="sldNum" sz="quarter" idx="12"/>
          </p:nvPr>
        </p:nvSpPr>
        <p:spPr/>
        <p:txBody>
          <a:bodyPr/>
          <a:lstStyle/>
          <a:p>
            <a:fld id="{FC783D41-BF36-474E-BD47-30E9B7048852}" type="slidenum">
              <a:rPr lang="en-US" altLang="zh-CN"/>
              <a:pPr/>
              <a:t>3</a:t>
            </a:fld>
            <a:endParaRPr lang="en-US" altLang="zh-CN"/>
          </a:p>
        </p:txBody>
      </p:sp>
      <p:sp>
        <p:nvSpPr>
          <p:cNvPr id="24583" name="Text Box 7"/>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
        <p:nvSpPr>
          <p:cNvPr id="24585" name="Rectangle 9"/>
          <p:cNvSpPr>
            <a:spLocks noChangeArrowheads="1"/>
          </p:cNvSpPr>
          <p:nvPr/>
        </p:nvSpPr>
        <p:spPr bwMode="auto">
          <a:xfrm>
            <a:off x="1219200" y="2686050"/>
            <a:ext cx="5016500" cy="1371600"/>
          </a:xfrm>
          <a:prstGeom prst="rect">
            <a:avLst/>
          </a:prstGeom>
          <a:noFill/>
          <a:ln w="12700">
            <a:solidFill>
              <a:srgbClr val="99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Freeform 15"/>
          <p:cNvSpPr>
            <a:spLocks/>
          </p:cNvSpPr>
          <p:nvPr/>
        </p:nvSpPr>
        <p:spPr bwMode="auto">
          <a:xfrm>
            <a:off x="5029200" y="2983707"/>
            <a:ext cx="1295400" cy="502444"/>
          </a:xfrm>
          <a:custGeom>
            <a:avLst/>
            <a:gdLst>
              <a:gd name="T0" fmla="*/ 0 w 961"/>
              <a:gd name="T1" fmla="*/ 0 h 433"/>
              <a:gd name="T2" fmla="*/ 0 w 961"/>
              <a:gd name="T3" fmla="*/ 432 h 433"/>
              <a:gd name="T4" fmla="*/ 960 w 961"/>
              <a:gd name="T5" fmla="*/ 432 h 433"/>
            </a:gdLst>
            <a:ahLst/>
            <a:cxnLst>
              <a:cxn ang="0">
                <a:pos x="T0" y="T1"/>
              </a:cxn>
              <a:cxn ang="0">
                <a:pos x="T2" y="T3"/>
              </a:cxn>
              <a:cxn ang="0">
                <a:pos x="T4" y="T5"/>
              </a:cxn>
            </a:cxnLst>
            <a:rect l="0" t="0" r="r" b="b"/>
            <a:pathLst>
              <a:path w="961" h="433">
                <a:moveTo>
                  <a:pt x="0" y="0"/>
                </a:moveTo>
                <a:lnTo>
                  <a:pt x="0" y="432"/>
                </a:lnTo>
                <a:lnTo>
                  <a:pt x="960" y="432"/>
                </a:lnTo>
              </a:path>
            </a:pathLst>
          </a:custGeom>
          <a:noFill/>
          <a:ln w="12700" cap="rnd" cmpd="sng">
            <a:solidFill>
              <a:srgbClr val="FFFF66"/>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Rectangle 16"/>
          <p:cNvSpPr>
            <a:spLocks noChangeArrowheads="1"/>
          </p:cNvSpPr>
          <p:nvPr/>
        </p:nvSpPr>
        <p:spPr bwMode="auto">
          <a:xfrm>
            <a:off x="6324600" y="3314700"/>
            <a:ext cx="274320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zh-CN" altLang="en-US">
                <a:solidFill>
                  <a:srgbClr val="FFFF66"/>
                </a:solidFill>
              </a:rPr>
              <a:t>是被初始化的内部变量，寿命和可见性仅限于函数内部</a:t>
            </a:r>
          </a:p>
        </p:txBody>
      </p:sp>
      <p:sp>
        <p:nvSpPr>
          <p:cNvPr id="24595" name="Rectangle 19"/>
          <p:cNvSpPr>
            <a:spLocks noChangeArrowheads="1"/>
          </p:cNvSpPr>
          <p:nvPr/>
        </p:nvSpPr>
        <p:spPr bwMode="auto">
          <a:xfrm>
            <a:off x="2514600" y="4229100"/>
            <a:ext cx="288700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zh-CN" altLang="en-US">
                <a:solidFill>
                  <a:srgbClr val="FFFF66"/>
                </a:solidFill>
              </a:rPr>
              <a:t>若无返回值，写</a:t>
            </a:r>
            <a:r>
              <a:rPr lang="en-US" altLang="zh-CN">
                <a:solidFill>
                  <a:srgbClr val="FFFF66"/>
                </a:solidFill>
              </a:rPr>
              <a:t>void</a:t>
            </a:r>
          </a:p>
        </p:txBody>
      </p:sp>
      <p:sp>
        <p:nvSpPr>
          <p:cNvPr id="24597" name="Freeform 21"/>
          <p:cNvSpPr>
            <a:spLocks/>
          </p:cNvSpPr>
          <p:nvPr/>
        </p:nvSpPr>
        <p:spPr bwMode="auto">
          <a:xfrm>
            <a:off x="2286000" y="2971800"/>
            <a:ext cx="1219200" cy="1200150"/>
          </a:xfrm>
          <a:custGeom>
            <a:avLst/>
            <a:gdLst>
              <a:gd name="T0" fmla="*/ 0 w 768"/>
              <a:gd name="T1" fmla="*/ 0 h 1152"/>
              <a:gd name="T2" fmla="*/ 0 w 768"/>
              <a:gd name="T3" fmla="*/ 144 h 1152"/>
              <a:gd name="T4" fmla="*/ 768 w 768"/>
              <a:gd name="T5" fmla="*/ 144 h 1152"/>
              <a:gd name="T6" fmla="*/ 768 w 768"/>
              <a:gd name="T7" fmla="*/ 1152 h 1152"/>
            </a:gdLst>
            <a:ahLst/>
            <a:cxnLst>
              <a:cxn ang="0">
                <a:pos x="T0" y="T1"/>
              </a:cxn>
              <a:cxn ang="0">
                <a:pos x="T2" y="T3"/>
              </a:cxn>
              <a:cxn ang="0">
                <a:pos x="T4" y="T5"/>
              </a:cxn>
              <a:cxn ang="0">
                <a:pos x="T6" y="T7"/>
              </a:cxn>
            </a:cxnLst>
            <a:rect l="0" t="0" r="r" b="b"/>
            <a:pathLst>
              <a:path w="768" h="1152">
                <a:moveTo>
                  <a:pt x="0" y="0"/>
                </a:moveTo>
                <a:lnTo>
                  <a:pt x="0" y="144"/>
                </a:lnTo>
                <a:lnTo>
                  <a:pt x="768" y="144"/>
                </a:lnTo>
                <a:lnTo>
                  <a:pt x="768" y="1152"/>
                </a:lnTo>
              </a:path>
            </a:pathLst>
          </a:custGeom>
          <a:noFill/>
          <a:ln w="12700" cap="sq" cmpd="sng">
            <a:solidFill>
              <a:srgbClr val="FFFF66"/>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90631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1027"/>
          <p:cNvSpPr>
            <a:spLocks noGrp="1" noChangeArrowheads="1"/>
          </p:cNvSpPr>
          <p:nvPr>
            <p:ph idx="1"/>
          </p:nvPr>
        </p:nvSpPr>
        <p:spPr>
          <a:xfrm>
            <a:off x="990600" y="514350"/>
            <a:ext cx="7543800" cy="4514850"/>
          </a:xfrm>
        </p:spPr>
        <p:txBody>
          <a:bodyPr>
            <a:normAutofit fontScale="92500" lnSpcReduction="20000"/>
          </a:bodyPr>
          <a:lstStyle/>
          <a:p>
            <a:pPr algn="just">
              <a:lnSpc>
                <a:spcPct val="60000"/>
              </a:lnSpc>
              <a:buFont typeface="Wingdings" pitchFamily="2" charset="2"/>
              <a:buNone/>
            </a:pPr>
            <a:r>
              <a:rPr lang="en-US" altLang="zh-CN">
                <a:latin typeface="宋体" pitchFamily="2" charset="-122"/>
              </a:rPr>
              <a:t>int </a:t>
            </a:r>
            <a:r>
              <a:rPr lang="en-US" altLang="zh-CN">
                <a:solidFill>
                  <a:srgbClr val="FFFF66"/>
                </a:solidFill>
                <a:latin typeface="宋体" pitchFamily="2" charset="-122"/>
              </a:rPr>
              <a:t>fun1</a:t>
            </a:r>
            <a:r>
              <a:rPr lang="en-US" altLang="zh-CN">
                <a:latin typeface="宋体" pitchFamily="2" charset="-122"/>
              </a:rPr>
              <a:t>(int x,int y)</a:t>
            </a:r>
          </a:p>
          <a:p>
            <a:pPr algn="just">
              <a:lnSpc>
                <a:spcPct val="60000"/>
              </a:lnSpc>
              <a:buFont typeface="Wingdings" pitchFamily="2" charset="2"/>
              <a:buNone/>
            </a:pPr>
            <a:r>
              <a:rPr lang="en-US" altLang="zh-CN">
                <a:latin typeface="宋体" pitchFamily="2" charset="-122"/>
              </a:rPr>
              <a:t>{</a:t>
            </a:r>
          </a:p>
          <a:p>
            <a:pPr algn="just">
              <a:lnSpc>
                <a:spcPct val="60000"/>
              </a:lnSpc>
              <a:buFont typeface="Wingdings" pitchFamily="2" charset="2"/>
              <a:buNone/>
            </a:pPr>
            <a:r>
              <a:rPr lang="en-US" altLang="zh-CN">
                <a:latin typeface="宋体" pitchFamily="2" charset="-122"/>
              </a:rPr>
              <a:t>   int </a:t>
            </a:r>
            <a:r>
              <a:rPr lang="en-US" altLang="zh-CN">
                <a:solidFill>
                  <a:srgbClr val="66FFCC"/>
                </a:solidFill>
                <a:latin typeface="宋体" pitchFamily="2" charset="-122"/>
              </a:rPr>
              <a:t>fun2</a:t>
            </a:r>
            <a:r>
              <a:rPr lang="en-US" altLang="zh-CN">
                <a:latin typeface="宋体" pitchFamily="2" charset="-122"/>
              </a:rPr>
              <a:t>(int m);</a:t>
            </a:r>
          </a:p>
          <a:p>
            <a:pPr algn="just">
              <a:lnSpc>
                <a:spcPct val="60000"/>
              </a:lnSpc>
              <a:buFont typeface="Wingdings" pitchFamily="2" charset="2"/>
              <a:buNone/>
            </a:pPr>
            <a:r>
              <a:rPr lang="en-US" altLang="zh-CN">
                <a:latin typeface="宋体" pitchFamily="2" charset="-122"/>
              </a:rPr>
              <a:t>   return (fun2(x)+fun2(y));</a:t>
            </a:r>
          </a:p>
          <a:p>
            <a:pPr algn="just">
              <a:lnSpc>
                <a:spcPct val="60000"/>
              </a:lnSpc>
              <a:buFont typeface="Wingdings" pitchFamily="2" charset="2"/>
              <a:buNone/>
            </a:pPr>
            <a:r>
              <a:rPr lang="en-US" altLang="zh-CN">
                <a:latin typeface="宋体" pitchFamily="2" charset="-122"/>
              </a:rPr>
              <a:t>}</a:t>
            </a:r>
          </a:p>
          <a:p>
            <a:pPr algn="just">
              <a:lnSpc>
                <a:spcPct val="60000"/>
              </a:lnSpc>
              <a:buFont typeface="Wingdings" pitchFamily="2" charset="2"/>
              <a:buNone/>
            </a:pPr>
            <a:endParaRPr lang="en-US" altLang="zh-CN">
              <a:latin typeface="宋体" pitchFamily="2" charset="-122"/>
            </a:endParaRPr>
          </a:p>
          <a:p>
            <a:pPr algn="just">
              <a:lnSpc>
                <a:spcPct val="60000"/>
              </a:lnSpc>
              <a:buFont typeface="Wingdings" pitchFamily="2" charset="2"/>
              <a:buNone/>
            </a:pPr>
            <a:r>
              <a:rPr lang="en-US" altLang="zh-CN">
                <a:latin typeface="宋体" pitchFamily="2" charset="-122"/>
              </a:rPr>
              <a:t>int </a:t>
            </a:r>
            <a:r>
              <a:rPr lang="en-US" altLang="zh-CN">
                <a:solidFill>
                  <a:srgbClr val="66FFCC"/>
                </a:solidFill>
                <a:latin typeface="宋体" pitchFamily="2" charset="-122"/>
              </a:rPr>
              <a:t>fun2</a:t>
            </a:r>
            <a:r>
              <a:rPr lang="en-US" altLang="zh-CN">
                <a:latin typeface="宋体" pitchFamily="2" charset="-122"/>
              </a:rPr>
              <a:t>(int m)</a:t>
            </a:r>
          </a:p>
          <a:p>
            <a:pPr algn="just">
              <a:lnSpc>
                <a:spcPct val="60000"/>
              </a:lnSpc>
              <a:buFont typeface="Wingdings" pitchFamily="2" charset="2"/>
              <a:buNone/>
            </a:pPr>
            <a:r>
              <a:rPr lang="en-US" altLang="zh-CN">
                <a:latin typeface="宋体" pitchFamily="2" charset="-122"/>
              </a:rPr>
              <a:t>{</a:t>
            </a:r>
          </a:p>
          <a:p>
            <a:pPr algn="just">
              <a:lnSpc>
                <a:spcPct val="60000"/>
              </a:lnSpc>
              <a:buFont typeface="Wingdings" pitchFamily="2" charset="2"/>
              <a:buNone/>
            </a:pPr>
            <a:r>
              <a:rPr lang="en-US" altLang="zh-CN">
                <a:latin typeface="宋体" pitchFamily="2" charset="-122"/>
              </a:rPr>
              <a:t>   return (m*m);</a:t>
            </a:r>
          </a:p>
          <a:p>
            <a:pPr algn="just">
              <a:lnSpc>
                <a:spcPct val="60000"/>
              </a:lnSpc>
              <a:buFont typeface="Wingdings" pitchFamily="2" charset="2"/>
              <a:buNone/>
            </a:pPr>
            <a:r>
              <a:rPr lang="en-US" altLang="zh-CN">
                <a:latin typeface="宋体" pitchFamily="2" charset="-122"/>
              </a:rPr>
              <a:t>}</a:t>
            </a:r>
          </a:p>
          <a:p>
            <a:pPr algn="just">
              <a:lnSpc>
                <a:spcPct val="60000"/>
              </a:lnSpc>
              <a:buFont typeface="Wingdings" pitchFamily="2" charset="2"/>
              <a:buNone/>
            </a:pPr>
            <a:endParaRPr lang="en-US" altLang="zh-CN">
              <a:latin typeface="宋体" pitchFamily="2" charset="-122"/>
            </a:endParaRPr>
          </a:p>
          <a:p>
            <a:pPr algn="just">
              <a:lnSpc>
                <a:spcPct val="60000"/>
              </a:lnSpc>
              <a:buFont typeface="Wingdings" pitchFamily="2" charset="2"/>
              <a:buNone/>
            </a:pPr>
            <a:endParaRPr lang="en-US" altLang="zh-CN">
              <a:latin typeface="宋体" pitchFamily="2" charset="-122"/>
            </a:endParaRPr>
          </a:p>
          <a:p>
            <a:pPr algn="just">
              <a:lnSpc>
                <a:spcPct val="60000"/>
              </a:lnSpc>
              <a:buFont typeface="Wingdings" pitchFamily="2" charset="2"/>
              <a:buNone/>
            </a:pPr>
            <a:r>
              <a:rPr lang="zh-CN" altLang="en-US">
                <a:latin typeface="宋体" pitchFamily="2" charset="-122"/>
              </a:rPr>
              <a:t>运行结果：</a:t>
            </a:r>
          </a:p>
          <a:p>
            <a:pPr algn="just">
              <a:lnSpc>
                <a:spcPct val="60000"/>
              </a:lnSpc>
              <a:buFont typeface="Wingdings" pitchFamily="2" charset="2"/>
              <a:buNone/>
            </a:pPr>
            <a:r>
              <a:rPr lang="en-US" altLang="zh-CN">
                <a:latin typeface="宋体" pitchFamily="2" charset="-122"/>
              </a:rPr>
              <a:t>3 4</a:t>
            </a:r>
          </a:p>
          <a:p>
            <a:pPr algn="just">
              <a:lnSpc>
                <a:spcPct val="60000"/>
              </a:lnSpc>
              <a:buFont typeface="Wingdings" pitchFamily="2" charset="2"/>
              <a:buNone/>
            </a:pPr>
            <a:r>
              <a:rPr lang="en-US" altLang="zh-CN">
                <a:latin typeface="宋体" pitchFamily="2" charset="-122"/>
              </a:rPr>
              <a:t>a</a:t>
            </a:r>
            <a:r>
              <a:rPr lang="zh-CN" altLang="en-US">
                <a:latin typeface="宋体" pitchFamily="2" charset="-122"/>
              </a:rPr>
              <a:t>、</a:t>
            </a:r>
            <a:r>
              <a:rPr lang="en-US" altLang="zh-CN">
                <a:latin typeface="宋体" pitchFamily="2" charset="-122"/>
              </a:rPr>
              <a:t>b</a:t>
            </a:r>
            <a:r>
              <a:rPr lang="zh-CN" altLang="en-US">
                <a:latin typeface="宋体" pitchFamily="2" charset="-122"/>
              </a:rPr>
              <a:t>的平方和：</a:t>
            </a:r>
            <a:r>
              <a:rPr lang="en-US" altLang="zh-CN">
                <a:latin typeface="宋体" pitchFamily="2" charset="-122"/>
              </a:rPr>
              <a:t>25</a:t>
            </a:r>
            <a:endParaRPr lang="en-US" altLang="zh-CN"/>
          </a:p>
        </p:txBody>
      </p:sp>
      <p:sp>
        <p:nvSpPr>
          <p:cNvPr id="155653" name="Text Box 1029"/>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58B27BC-0FEF-4DC5-A28D-B38FD24A30B7}" type="slidenum">
              <a:rPr lang="en-US" altLang="zh-CN" sz="1600">
                <a:latin typeface="宋体" pitchFamily="2" charset="-122"/>
                <a:ea typeface="宋体" pitchFamily="2" charset="-122"/>
              </a:rPr>
              <a:pPr algn="r">
                <a:spcBef>
                  <a:spcPct val="50000"/>
                </a:spcBef>
              </a:pPr>
              <a:t>30</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231727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Grp="1" noChangeArrowheads="1"/>
          </p:cNvSpPr>
          <p:nvPr>
            <p:ph type="title"/>
          </p:nvPr>
        </p:nvSpPr>
        <p:spPr/>
        <p:txBody>
          <a:bodyPr/>
          <a:lstStyle/>
          <a:p>
            <a:r>
              <a:rPr lang="zh-CN" altLang="en-US"/>
              <a:t>递归调用</a:t>
            </a:r>
          </a:p>
        </p:txBody>
      </p:sp>
      <p:sp>
        <p:nvSpPr>
          <p:cNvPr id="156675" name="Rectangle 1027"/>
          <p:cNvSpPr>
            <a:spLocks noGrp="1" noChangeArrowheads="1"/>
          </p:cNvSpPr>
          <p:nvPr>
            <p:ph idx="1"/>
          </p:nvPr>
        </p:nvSpPr>
        <p:spPr>
          <a:xfrm>
            <a:off x="762000" y="1428750"/>
            <a:ext cx="8229600" cy="2914650"/>
          </a:xfrm>
        </p:spPr>
        <p:txBody>
          <a:bodyPr>
            <a:normAutofit fontScale="85000" lnSpcReduction="20000"/>
          </a:bodyPr>
          <a:lstStyle/>
          <a:p>
            <a:pPr marL="114300" indent="-114300"/>
            <a:r>
              <a:rPr lang="zh-CN" altLang="en-US" b="0">
                <a:latin typeface="Times New Roman" pitchFamily="18" charset="0"/>
              </a:rPr>
              <a:t>函数直接或间接地调用自身，称为递归调用。</a:t>
            </a:r>
          </a:p>
          <a:p>
            <a:pPr marL="114300" indent="-114300"/>
            <a:r>
              <a:rPr lang="zh-CN" altLang="en-US" b="0">
                <a:latin typeface="Times New Roman" pitchFamily="18" charset="0"/>
              </a:rPr>
              <a:t>递归过程的两个阶段：</a:t>
            </a:r>
          </a:p>
          <a:p>
            <a:pPr marL="400050" lvl="1" indent="-171450"/>
            <a:r>
              <a:rPr lang="zh-CN" altLang="en-US" sz="2400">
                <a:latin typeface="Times New Roman" pitchFamily="18" charset="0"/>
              </a:rPr>
              <a:t>递推：</a:t>
            </a:r>
            <a:endParaRPr lang="zh-CN" altLang="en-US" sz="2400" b="1">
              <a:latin typeface="Times New Roman" pitchFamily="18" charset="0"/>
            </a:endParaRPr>
          </a:p>
          <a:p>
            <a:pPr marL="400050" lvl="1" indent="-171450">
              <a:buFontTx/>
              <a:buNone/>
            </a:pPr>
            <a:r>
              <a:rPr lang="zh-CN" altLang="en-US" sz="2000"/>
              <a:t> </a:t>
            </a:r>
            <a:r>
              <a:rPr lang="en-US" altLang="zh-CN" sz="2400">
                <a:solidFill>
                  <a:schemeClr val="tx1"/>
                </a:solidFill>
                <a:latin typeface="Times New Roman" pitchFamily="18" charset="0"/>
              </a:rPr>
              <a:t>4!=4×3! </a:t>
            </a:r>
            <a:r>
              <a:rPr lang="en-US" altLang="zh-CN" sz="2400">
                <a:solidFill>
                  <a:srgbClr val="FFFF66"/>
                </a:solidFill>
                <a:latin typeface="Times New Roman" pitchFamily="18" charset="0"/>
              </a:rPr>
              <a:t>→</a:t>
            </a:r>
            <a:r>
              <a:rPr lang="en-US" altLang="zh-CN" sz="2400">
                <a:solidFill>
                  <a:schemeClr val="tx1"/>
                </a:solidFill>
                <a:latin typeface="Times New Roman" pitchFamily="18" charset="0"/>
              </a:rPr>
              <a:t> 3!=3×2!</a:t>
            </a:r>
            <a:r>
              <a:rPr lang="en-US" altLang="zh-CN" sz="2400">
                <a:solidFill>
                  <a:srgbClr val="FFFF66"/>
                </a:solidFill>
                <a:latin typeface="Times New Roman" pitchFamily="18" charset="0"/>
              </a:rPr>
              <a:t> → </a:t>
            </a:r>
            <a:r>
              <a:rPr lang="en-US" altLang="zh-CN" sz="2400">
                <a:solidFill>
                  <a:schemeClr val="tx1"/>
                </a:solidFill>
                <a:latin typeface="Times New Roman" pitchFamily="18" charset="0"/>
              </a:rPr>
              <a:t>2!=2×1!</a:t>
            </a:r>
            <a:r>
              <a:rPr lang="en-US" altLang="zh-CN" sz="2400">
                <a:solidFill>
                  <a:srgbClr val="FFFF66"/>
                </a:solidFill>
                <a:latin typeface="Times New Roman" pitchFamily="18" charset="0"/>
              </a:rPr>
              <a:t> →</a:t>
            </a:r>
            <a:r>
              <a:rPr lang="en-US" altLang="zh-CN" sz="2400">
                <a:solidFill>
                  <a:schemeClr val="tx1"/>
                </a:solidFill>
                <a:latin typeface="Times New Roman" pitchFamily="18" charset="0"/>
              </a:rPr>
              <a:t> 1!=1×0!</a:t>
            </a:r>
            <a:r>
              <a:rPr lang="en-US" altLang="zh-CN" sz="2400">
                <a:solidFill>
                  <a:srgbClr val="FFFF66"/>
                </a:solidFill>
                <a:latin typeface="Times New Roman" pitchFamily="18" charset="0"/>
              </a:rPr>
              <a:t> →</a:t>
            </a:r>
            <a:r>
              <a:rPr lang="en-US" altLang="zh-CN" sz="2400">
                <a:solidFill>
                  <a:schemeClr val="tx1"/>
                </a:solidFill>
                <a:latin typeface="Times New Roman" pitchFamily="18" charset="0"/>
              </a:rPr>
              <a:t> 0!=1</a:t>
            </a:r>
          </a:p>
          <a:p>
            <a:pPr marL="400050" lvl="1" indent="-171450">
              <a:buFontTx/>
              <a:buNone/>
            </a:pPr>
            <a:r>
              <a:rPr lang="zh-CN" altLang="en-US" sz="2400">
                <a:solidFill>
                  <a:schemeClr val="tx1"/>
                </a:solidFill>
              </a:rPr>
              <a:t>未知                                                                       已知</a:t>
            </a:r>
          </a:p>
          <a:p>
            <a:pPr marL="400050" lvl="1" indent="-171450"/>
            <a:r>
              <a:rPr lang="zh-CN" altLang="en-US" sz="2400">
                <a:latin typeface="Times New Roman" pitchFamily="18" charset="0"/>
              </a:rPr>
              <a:t>回归：</a:t>
            </a:r>
            <a:endParaRPr lang="zh-CN" altLang="en-US" sz="2400" b="1">
              <a:latin typeface="Times New Roman" pitchFamily="18" charset="0"/>
            </a:endParaRPr>
          </a:p>
          <a:p>
            <a:pPr marL="400050" lvl="1" indent="-171450">
              <a:buFontTx/>
              <a:buNone/>
            </a:pPr>
            <a:r>
              <a:rPr lang="en-US" altLang="zh-CN" sz="2400">
                <a:solidFill>
                  <a:schemeClr val="tx1"/>
                </a:solidFill>
                <a:latin typeface="Times New Roman" pitchFamily="18" charset="0"/>
              </a:rPr>
              <a:t>4!=4×3!=24</a:t>
            </a:r>
            <a:r>
              <a:rPr lang="en-US" altLang="zh-CN" sz="2400">
                <a:solidFill>
                  <a:srgbClr val="FFFF66"/>
                </a:solidFill>
                <a:latin typeface="Times New Roman" pitchFamily="18" charset="0"/>
              </a:rPr>
              <a:t>←</a:t>
            </a:r>
            <a:r>
              <a:rPr lang="en-US" altLang="zh-CN" sz="2400">
                <a:solidFill>
                  <a:schemeClr val="tx1"/>
                </a:solidFill>
                <a:latin typeface="Times New Roman" pitchFamily="18" charset="0"/>
              </a:rPr>
              <a:t>3!=3×2!=6</a:t>
            </a:r>
            <a:r>
              <a:rPr lang="en-US" altLang="zh-CN" sz="2400">
                <a:solidFill>
                  <a:srgbClr val="FFFF66"/>
                </a:solidFill>
                <a:latin typeface="Times New Roman" pitchFamily="18" charset="0"/>
              </a:rPr>
              <a:t>←</a:t>
            </a:r>
            <a:r>
              <a:rPr lang="en-US" altLang="zh-CN" sz="2400">
                <a:solidFill>
                  <a:schemeClr val="tx1"/>
                </a:solidFill>
                <a:latin typeface="Times New Roman" pitchFamily="18" charset="0"/>
              </a:rPr>
              <a:t>2!=2×1!=2</a:t>
            </a:r>
            <a:r>
              <a:rPr lang="en-US" altLang="zh-CN" sz="2400">
                <a:solidFill>
                  <a:srgbClr val="FFFF66"/>
                </a:solidFill>
                <a:latin typeface="Times New Roman" pitchFamily="18" charset="0"/>
              </a:rPr>
              <a:t>←</a:t>
            </a:r>
            <a:r>
              <a:rPr lang="en-US" altLang="zh-CN" sz="2400">
                <a:solidFill>
                  <a:schemeClr val="tx1"/>
                </a:solidFill>
                <a:latin typeface="Times New Roman" pitchFamily="18" charset="0"/>
              </a:rPr>
              <a:t>1!=1×0!=1</a:t>
            </a:r>
            <a:r>
              <a:rPr lang="en-US" altLang="zh-CN" sz="2400">
                <a:solidFill>
                  <a:srgbClr val="FFFF66"/>
                </a:solidFill>
                <a:latin typeface="Times New Roman" pitchFamily="18" charset="0"/>
              </a:rPr>
              <a:t>←</a:t>
            </a:r>
            <a:r>
              <a:rPr lang="en-US" altLang="zh-CN" sz="2400">
                <a:solidFill>
                  <a:schemeClr val="tx1"/>
                </a:solidFill>
                <a:latin typeface="Times New Roman" pitchFamily="18" charset="0"/>
              </a:rPr>
              <a:t>0!=1</a:t>
            </a:r>
            <a:endParaRPr lang="en-US" altLang="zh-CN" sz="2000">
              <a:solidFill>
                <a:schemeClr val="tx1"/>
              </a:solidFill>
              <a:latin typeface="Times New Roman" pitchFamily="18" charset="0"/>
            </a:endParaRPr>
          </a:p>
          <a:p>
            <a:pPr marL="400050" lvl="1" indent="-171450">
              <a:buFontTx/>
              <a:buNone/>
            </a:pPr>
            <a:r>
              <a:rPr lang="zh-CN" altLang="en-US" sz="2400" b="1">
                <a:solidFill>
                  <a:schemeClr val="tx1"/>
                </a:solidFill>
              </a:rPr>
              <a:t>未知                                                                             已知</a:t>
            </a:r>
          </a:p>
        </p:txBody>
      </p:sp>
      <p:sp>
        <p:nvSpPr>
          <p:cNvPr id="9" name="灯片编号占位符 5"/>
          <p:cNvSpPr>
            <a:spLocks noGrp="1"/>
          </p:cNvSpPr>
          <p:nvPr>
            <p:ph type="sldNum" sz="quarter" idx="12"/>
          </p:nvPr>
        </p:nvSpPr>
        <p:spPr/>
        <p:txBody>
          <a:bodyPr/>
          <a:lstStyle/>
          <a:p>
            <a:fld id="{D311EDA2-6A99-4AF1-A20E-1B8A024FF79B}" type="slidenum">
              <a:rPr lang="en-US" altLang="zh-CN"/>
              <a:pPr/>
              <a:t>31</a:t>
            </a:fld>
            <a:endParaRPr lang="en-US" altLang="zh-CN"/>
          </a:p>
        </p:txBody>
      </p:sp>
      <p:sp>
        <p:nvSpPr>
          <p:cNvPr id="156676" name="Text Box 1028"/>
          <p:cNvSpPr txBox="1">
            <a:spLocks noChangeArrowheads="1"/>
          </p:cNvSpPr>
          <p:nvPr/>
        </p:nvSpPr>
        <p:spPr bwMode="auto">
          <a:xfrm>
            <a:off x="14593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
        <p:nvSpPr>
          <p:cNvPr id="156677" name="Line 1029"/>
          <p:cNvSpPr>
            <a:spLocks noChangeShapeType="1"/>
          </p:cNvSpPr>
          <p:nvPr/>
        </p:nvSpPr>
        <p:spPr bwMode="auto">
          <a:xfrm>
            <a:off x="1752600" y="3143250"/>
            <a:ext cx="5715000" cy="0"/>
          </a:xfrm>
          <a:prstGeom prst="line">
            <a:avLst/>
          </a:prstGeom>
          <a:noFill/>
          <a:ln w="12700" cap="sq">
            <a:solidFill>
              <a:srgbClr val="FFFF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Line 1030"/>
          <p:cNvSpPr>
            <a:spLocks noChangeShapeType="1"/>
          </p:cNvSpPr>
          <p:nvPr/>
        </p:nvSpPr>
        <p:spPr bwMode="auto">
          <a:xfrm>
            <a:off x="1752600" y="4114800"/>
            <a:ext cx="6248400" cy="0"/>
          </a:xfrm>
          <a:prstGeom prst="line">
            <a:avLst/>
          </a:prstGeom>
          <a:noFill/>
          <a:ln w="12700" cap="sq">
            <a:solidFill>
              <a:srgbClr val="FFFF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317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p:nvPr>
        </p:nvSpPr>
        <p:spPr/>
        <p:txBody>
          <a:bodyPr/>
          <a:lstStyle/>
          <a:p>
            <a:r>
              <a:rPr lang="zh-CN" altLang="en-US"/>
              <a:t>例</a:t>
            </a:r>
            <a:r>
              <a:rPr lang="en-US" altLang="zh-CN"/>
              <a:t>3-8  </a:t>
            </a:r>
            <a:r>
              <a:rPr lang="zh-CN" altLang="en-US"/>
              <a:t>求</a:t>
            </a:r>
            <a:r>
              <a:rPr lang="en-US" altLang="zh-CN"/>
              <a:t>n!</a:t>
            </a:r>
          </a:p>
        </p:txBody>
      </p:sp>
      <p:sp>
        <p:nvSpPr>
          <p:cNvPr id="157699" name="Rectangle 1027"/>
          <p:cNvSpPr>
            <a:spLocks noGrp="1" noChangeArrowheads="1"/>
          </p:cNvSpPr>
          <p:nvPr>
            <p:ph idx="1"/>
          </p:nvPr>
        </p:nvSpPr>
        <p:spPr/>
        <p:txBody>
          <a:bodyPr>
            <a:normAutofit lnSpcReduction="10000"/>
          </a:bodyPr>
          <a:lstStyle/>
          <a:p>
            <a:pPr marL="0" indent="457200">
              <a:buFont typeface="Wingdings" pitchFamily="2" charset="2"/>
              <a:buNone/>
            </a:pPr>
            <a:r>
              <a:rPr lang="zh-CN" altLang="en-US" b="0">
                <a:latin typeface="Times New Roman" pitchFamily="18" charset="0"/>
              </a:rPr>
              <a:t>分析：计算</a:t>
            </a:r>
            <a:r>
              <a:rPr lang="en-US" altLang="zh-CN" b="0">
                <a:latin typeface="Times New Roman" pitchFamily="18" charset="0"/>
              </a:rPr>
              <a:t>n!</a:t>
            </a:r>
            <a:r>
              <a:rPr lang="zh-CN" altLang="en-US" b="0">
                <a:latin typeface="Times New Roman" pitchFamily="18" charset="0"/>
              </a:rPr>
              <a:t>的公式如下：</a:t>
            </a:r>
          </a:p>
          <a:p>
            <a:pPr marL="0" indent="457200">
              <a:buFont typeface="Wingdings" pitchFamily="2" charset="2"/>
              <a:buNone/>
            </a:pPr>
            <a:endParaRPr lang="zh-CN" altLang="en-US" b="0">
              <a:latin typeface="Times New Roman" pitchFamily="18" charset="0"/>
            </a:endParaRPr>
          </a:p>
          <a:p>
            <a:pPr marL="0" indent="457200">
              <a:buFont typeface="Wingdings" pitchFamily="2" charset="2"/>
              <a:buNone/>
            </a:pPr>
            <a:endParaRPr lang="zh-CN" altLang="en-US" b="0">
              <a:latin typeface="Times New Roman" pitchFamily="18" charset="0"/>
            </a:endParaRPr>
          </a:p>
          <a:p>
            <a:pPr marL="0" indent="457200">
              <a:buFont typeface="Wingdings" pitchFamily="2" charset="2"/>
              <a:buNone/>
            </a:pPr>
            <a:endParaRPr lang="zh-CN" altLang="en-US" b="0">
              <a:latin typeface="Times New Roman" pitchFamily="18" charset="0"/>
            </a:endParaRPr>
          </a:p>
          <a:p>
            <a:pPr marL="0" indent="457200">
              <a:buFont typeface="Wingdings" pitchFamily="2" charset="2"/>
              <a:buNone/>
            </a:pPr>
            <a:r>
              <a:rPr lang="zh-CN" altLang="en-US" b="0">
                <a:latin typeface="Times New Roman" pitchFamily="18" charset="0"/>
              </a:rPr>
              <a:t>这是一个递归形式的公式，应该用递归函数实现。</a:t>
            </a:r>
          </a:p>
          <a:p>
            <a:pPr marL="0" indent="457200">
              <a:buFont typeface="Wingdings" pitchFamily="2" charset="2"/>
              <a:buNone/>
            </a:pPr>
            <a:endParaRPr lang="en-US" altLang="zh-CN" b="0">
              <a:latin typeface="Times New Roman" pitchFamily="18" charset="0"/>
            </a:endParaRPr>
          </a:p>
        </p:txBody>
      </p:sp>
      <p:sp>
        <p:nvSpPr>
          <p:cNvPr id="8" name="灯片编号占位符 5"/>
          <p:cNvSpPr>
            <a:spLocks noGrp="1"/>
          </p:cNvSpPr>
          <p:nvPr>
            <p:ph type="sldNum" sz="quarter" idx="12"/>
          </p:nvPr>
        </p:nvSpPr>
        <p:spPr/>
        <p:txBody>
          <a:bodyPr/>
          <a:lstStyle/>
          <a:p>
            <a:fld id="{148413FF-1904-4016-B920-DF54631BE7F9}" type="slidenum">
              <a:rPr lang="en-US" altLang="zh-CN"/>
              <a:pPr/>
              <a:t>32</a:t>
            </a:fld>
            <a:endParaRPr lang="en-US" altLang="zh-CN"/>
          </a:p>
        </p:txBody>
      </p:sp>
      <p:sp>
        <p:nvSpPr>
          <p:cNvPr id="157700" name="Text Box 1028"/>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graphicFrame>
        <p:nvGraphicFramePr>
          <p:cNvPr id="157701" name="Object 1029"/>
          <p:cNvGraphicFramePr>
            <a:graphicFrameLocks noChangeAspect="1"/>
          </p:cNvGraphicFramePr>
          <p:nvPr/>
        </p:nvGraphicFramePr>
        <p:xfrm>
          <a:off x="1981200" y="1943100"/>
          <a:ext cx="4149725" cy="1000125"/>
        </p:xfrm>
        <a:graphic>
          <a:graphicData uri="http://schemas.openxmlformats.org/presentationml/2006/ole">
            <mc:AlternateContent xmlns:mc="http://schemas.openxmlformats.org/markup-compatibility/2006">
              <mc:Choice xmlns:v="urn:schemas-microsoft-com:vml" Requires="v">
                <p:oleObj spid="_x0000_s3085" name="公式" r:id="rId4" imgW="1396800" imgH="457200" progId="Equation.3">
                  <p:embed/>
                </p:oleObj>
              </mc:Choice>
              <mc:Fallback>
                <p:oleObj name="公式" r:id="rId4" imgW="1396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943100"/>
                        <a:ext cx="4149725" cy="1000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2444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838200" y="171450"/>
            <a:ext cx="7696200" cy="4800600"/>
          </a:xfrm>
        </p:spPr>
        <p:txBody>
          <a:bodyPr>
            <a:normAutofit fontScale="92500" lnSpcReduction="20000"/>
          </a:bodyPr>
          <a:lstStyle/>
          <a:p>
            <a:pPr algn="just">
              <a:buFont typeface="Wingdings" pitchFamily="2" charset="2"/>
              <a:buNone/>
            </a:pPr>
            <a:r>
              <a:rPr lang="zh-CN" altLang="en-US" sz="2800">
                <a:latin typeface="宋体" pitchFamily="2" charset="-122"/>
              </a:rPr>
              <a:t>源程序：</a:t>
            </a:r>
          </a:p>
          <a:p>
            <a:pPr algn="just">
              <a:buFont typeface="Wingdings" pitchFamily="2" charset="2"/>
              <a:buNone/>
            </a:pPr>
            <a:r>
              <a:rPr lang="en-US" altLang="zh-CN" sz="2800">
                <a:latin typeface="宋体" pitchFamily="2" charset="-122"/>
              </a:rPr>
              <a:t>#include &lt;iostream&gt;</a:t>
            </a:r>
          </a:p>
          <a:p>
            <a:pPr algn="just">
              <a:buFont typeface="Wingdings" pitchFamily="2" charset="2"/>
              <a:buNone/>
            </a:pPr>
            <a:r>
              <a:rPr lang="en-US" altLang="zh-CN" sz="2800">
                <a:latin typeface="宋体" pitchFamily="2" charset="-122"/>
              </a:rPr>
              <a:t>using namespace std;</a:t>
            </a:r>
          </a:p>
          <a:p>
            <a:pPr algn="just">
              <a:buFont typeface="Wingdings" pitchFamily="2" charset="2"/>
              <a:buNone/>
            </a:pPr>
            <a:r>
              <a:rPr lang="en-US" altLang="zh-CN" sz="2800">
                <a:latin typeface="宋体" pitchFamily="2" charset="-122"/>
              </a:rPr>
              <a:t>long </a:t>
            </a:r>
            <a:r>
              <a:rPr lang="en-US" altLang="zh-CN" sz="2800">
                <a:solidFill>
                  <a:srgbClr val="FFFF66"/>
                </a:solidFill>
                <a:latin typeface="宋体" pitchFamily="2" charset="-122"/>
              </a:rPr>
              <a:t>fac</a:t>
            </a:r>
            <a:r>
              <a:rPr lang="en-US" altLang="zh-CN" sz="2800">
                <a:latin typeface="宋体" pitchFamily="2" charset="-122"/>
              </a:rPr>
              <a:t>(int n)</a:t>
            </a:r>
          </a:p>
          <a:p>
            <a:pPr algn="just">
              <a:buFont typeface="Wingdings" pitchFamily="2" charset="2"/>
              <a:buNone/>
            </a:pPr>
            <a:r>
              <a:rPr lang="en-US" altLang="zh-CN" sz="2800">
                <a:latin typeface="宋体" pitchFamily="2" charset="-122"/>
              </a:rPr>
              <a:t>{</a:t>
            </a:r>
          </a:p>
          <a:p>
            <a:pPr algn="just">
              <a:buFont typeface="Wingdings" pitchFamily="2" charset="2"/>
              <a:buNone/>
            </a:pPr>
            <a:r>
              <a:rPr lang="en-US" altLang="zh-CN" sz="2800">
                <a:latin typeface="宋体" pitchFamily="2" charset="-122"/>
              </a:rPr>
              <a:t>  long f;</a:t>
            </a:r>
          </a:p>
          <a:p>
            <a:pPr algn="just">
              <a:buFont typeface="Wingdings" pitchFamily="2" charset="2"/>
              <a:buNone/>
            </a:pPr>
            <a:r>
              <a:rPr lang="en-US" altLang="zh-CN" sz="2800">
                <a:latin typeface="宋体" pitchFamily="2" charset="-122"/>
              </a:rPr>
              <a:t>  if (n&lt;0) </a:t>
            </a:r>
          </a:p>
          <a:p>
            <a:pPr algn="just">
              <a:buFont typeface="Wingdings" pitchFamily="2" charset="2"/>
              <a:buNone/>
            </a:pPr>
            <a:r>
              <a:rPr lang="en-US" altLang="zh-CN" sz="2800">
                <a:latin typeface="宋体" pitchFamily="2" charset="-122"/>
              </a:rPr>
              <a:t>      cout&lt;&lt;"n&lt;0,data error!"&lt;&lt;endl;</a:t>
            </a:r>
          </a:p>
          <a:p>
            <a:pPr algn="just">
              <a:buFont typeface="Wingdings" pitchFamily="2" charset="2"/>
              <a:buNone/>
            </a:pPr>
            <a:r>
              <a:rPr lang="en-US" altLang="zh-CN" sz="2800">
                <a:latin typeface="宋体" pitchFamily="2" charset="-122"/>
              </a:rPr>
              <a:t>  </a:t>
            </a:r>
            <a:r>
              <a:rPr lang="en-US" altLang="zh-CN" sz="2800">
                <a:solidFill>
                  <a:srgbClr val="66FFCC"/>
                </a:solidFill>
                <a:latin typeface="宋体" pitchFamily="2" charset="-122"/>
              </a:rPr>
              <a:t>else if (n==0) f=1;</a:t>
            </a:r>
          </a:p>
          <a:p>
            <a:pPr algn="just">
              <a:buFont typeface="Wingdings" pitchFamily="2" charset="2"/>
              <a:buNone/>
            </a:pPr>
            <a:r>
              <a:rPr lang="en-US" altLang="zh-CN" sz="2800">
                <a:latin typeface="宋体" pitchFamily="2" charset="-122"/>
              </a:rPr>
              <a:t>  else f=</a:t>
            </a:r>
            <a:r>
              <a:rPr lang="en-US" altLang="zh-CN" sz="2800">
                <a:solidFill>
                  <a:srgbClr val="FFFF66"/>
                </a:solidFill>
                <a:latin typeface="宋体" pitchFamily="2" charset="-122"/>
              </a:rPr>
              <a:t>fac</a:t>
            </a:r>
            <a:r>
              <a:rPr lang="en-US" altLang="zh-CN" sz="2800">
                <a:latin typeface="宋体" pitchFamily="2" charset="-122"/>
              </a:rPr>
              <a:t>(n-1)*n;</a:t>
            </a:r>
          </a:p>
          <a:p>
            <a:pPr algn="just">
              <a:buFont typeface="Wingdings" pitchFamily="2" charset="2"/>
              <a:buNone/>
            </a:pPr>
            <a:r>
              <a:rPr lang="en-US" altLang="zh-CN" sz="2800">
                <a:latin typeface="宋体" pitchFamily="2" charset="-122"/>
              </a:rPr>
              <a:t>  return(f);</a:t>
            </a:r>
          </a:p>
          <a:p>
            <a:pPr algn="just">
              <a:buFont typeface="Wingdings" pitchFamily="2" charset="2"/>
              <a:buNone/>
            </a:pPr>
            <a:r>
              <a:rPr lang="en-US" altLang="zh-CN" sz="2800">
                <a:latin typeface="宋体" pitchFamily="2" charset="-122"/>
              </a:rPr>
              <a:t>}</a:t>
            </a:r>
          </a:p>
        </p:txBody>
      </p:sp>
      <p:sp>
        <p:nvSpPr>
          <p:cNvPr id="158726"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23887686-51A4-4B2D-909C-F6A060E3828E}" type="slidenum">
              <a:rPr lang="en-US" altLang="zh-CN" sz="1600">
                <a:latin typeface="宋体" pitchFamily="2" charset="-122"/>
                <a:ea typeface="宋体" pitchFamily="2" charset="-122"/>
              </a:rPr>
              <a:pPr algn="r">
                <a:spcBef>
                  <a:spcPct val="50000"/>
                </a:spcBef>
              </a:pPr>
              <a:t>33</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312021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990600" y="285750"/>
            <a:ext cx="7543800" cy="4629150"/>
          </a:xfrm>
        </p:spPr>
        <p:txBody>
          <a:bodyPr>
            <a:normAutofit fontScale="92500" lnSpcReduction="20000"/>
          </a:bodyPr>
          <a:lstStyle/>
          <a:p>
            <a:pPr>
              <a:lnSpc>
                <a:spcPct val="70000"/>
              </a:lnSpc>
              <a:buFont typeface="Wingdings" pitchFamily="2" charset="2"/>
              <a:buNone/>
            </a:pPr>
            <a:r>
              <a:rPr lang="en-US" altLang="zh-CN">
                <a:latin typeface="宋体" pitchFamily="2" charset="-122"/>
              </a:rPr>
              <a:t>int main()</a:t>
            </a:r>
          </a:p>
          <a:p>
            <a:pPr>
              <a:lnSpc>
                <a:spcPct val="70000"/>
              </a:lnSpc>
              <a:buFont typeface="Wingdings" pitchFamily="2" charset="2"/>
              <a:buNone/>
            </a:pPr>
            <a:r>
              <a:rPr lang="en-US" altLang="zh-CN">
                <a:latin typeface="宋体" pitchFamily="2" charset="-122"/>
              </a:rPr>
              <a:t>{</a:t>
            </a:r>
          </a:p>
          <a:p>
            <a:pPr>
              <a:lnSpc>
                <a:spcPct val="70000"/>
              </a:lnSpc>
              <a:buFont typeface="Wingdings" pitchFamily="2" charset="2"/>
              <a:buNone/>
            </a:pPr>
            <a:r>
              <a:rPr lang="en-US" altLang="zh-CN">
                <a:latin typeface="宋体" pitchFamily="2" charset="-122"/>
              </a:rPr>
              <a:t>  long fac(int n);</a:t>
            </a:r>
          </a:p>
          <a:p>
            <a:pPr>
              <a:lnSpc>
                <a:spcPct val="70000"/>
              </a:lnSpc>
              <a:buFont typeface="Wingdings" pitchFamily="2" charset="2"/>
              <a:buNone/>
            </a:pPr>
            <a:r>
              <a:rPr lang="en-US" altLang="zh-CN">
                <a:latin typeface="宋体" pitchFamily="2" charset="-122"/>
              </a:rPr>
              <a:t>  int n;</a:t>
            </a:r>
          </a:p>
          <a:p>
            <a:pPr>
              <a:lnSpc>
                <a:spcPct val="70000"/>
              </a:lnSpc>
              <a:buFont typeface="Wingdings" pitchFamily="2" charset="2"/>
              <a:buNone/>
            </a:pPr>
            <a:r>
              <a:rPr lang="en-US" altLang="zh-CN">
                <a:latin typeface="宋体" pitchFamily="2" charset="-122"/>
              </a:rPr>
              <a:t>  long y;</a:t>
            </a:r>
          </a:p>
          <a:p>
            <a:pPr>
              <a:lnSpc>
                <a:spcPct val="70000"/>
              </a:lnSpc>
              <a:buFont typeface="Wingdings" pitchFamily="2" charset="2"/>
              <a:buNone/>
            </a:pPr>
            <a:r>
              <a:rPr lang="en-US" altLang="zh-CN">
                <a:latin typeface="宋体" pitchFamily="2" charset="-122"/>
              </a:rPr>
              <a:t>  cout&lt;&lt;"Enter a positive integer:";</a:t>
            </a:r>
          </a:p>
          <a:p>
            <a:pPr>
              <a:lnSpc>
                <a:spcPct val="70000"/>
              </a:lnSpc>
              <a:buFont typeface="Wingdings" pitchFamily="2" charset="2"/>
              <a:buNone/>
            </a:pPr>
            <a:r>
              <a:rPr lang="en-US" altLang="zh-CN">
                <a:latin typeface="宋体" pitchFamily="2" charset="-122"/>
              </a:rPr>
              <a:t>  cin&gt;&gt;n;</a:t>
            </a:r>
          </a:p>
          <a:p>
            <a:pPr>
              <a:lnSpc>
                <a:spcPct val="70000"/>
              </a:lnSpc>
              <a:buFont typeface="Wingdings" pitchFamily="2" charset="2"/>
              <a:buNone/>
            </a:pPr>
            <a:r>
              <a:rPr lang="en-US" altLang="zh-CN">
                <a:latin typeface="宋体" pitchFamily="2" charset="-122"/>
              </a:rPr>
              <a:t>  y=</a:t>
            </a:r>
            <a:r>
              <a:rPr lang="en-US" altLang="zh-CN">
                <a:solidFill>
                  <a:srgbClr val="FFFF66"/>
                </a:solidFill>
                <a:latin typeface="宋体" pitchFamily="2" charset="-122"/>
              </a:rPr>
              <a:t>fac</a:t>
            </a:r>
            <a:r>
              <a:rPr lang="en-US" altLang="zh-CN">
                <a:latin typeface="宋体" pitchFamily="2" charset="-122"/>
              </a:rPr>
              <a:t>(n);</a:t>
            </a:r>
          </a:p>
          <a:p>
            <a:pPr>
              <a:lnSpc>
                <a:spcPct val="70000"/>
              </a:lnSpc>
              <a:buFont typeface="Wingdings" pitchFamily="2" charset="2"/>
              <a:buNone/>
            </a:pPr>
            <a:r>
              <a:rPr lang="en-US" altLang="zh-CN">
                <a:latin typeface="宋体" pitchFamily="2" charset="-122"/>
              </a:rPr>
              <a:t>  cout&lt;&lt;n&lt;&lt;"!="&lt;&lt;y&lt;&lt;endl;</a:t>
            </a:r>
          </a:p>
          <a:p>
            <a:pPr>
              <a:lnSpc>
                <a:spcPct val="70000"/>
              </a:lnSpc>
              <a:buFont typeface="Wingdings" pitchFamily="2" charset="2"/>
              <a:buNone/>
            </a:pPr>
            <a:r>
              <a:rPr lang="en-US" altLang="zh-CN">
                <a:latin typeface="宋体" pitchFamily="2" charset="-122"/>
              </a:rPr>
              <a:t>}</a:t>
            </a:r>
          </a:p>
          <a:p>
            <a:pPr>
              <a:lnSpc>
                <a:spcPct val="70000"/>
              </a:lnSpc>
              <a:buFont typeface="Wingdings" pitchFamily="2" charset="2"/>
              <a:buNone/>
            </a:pPr>
            <a:endParaRPr lang="en-US" altLang="zh-CN">
              <a:latin typeface="宋体" pitchFamily="2" charset="-122"/>
            </a:endParaRPr>
          </a:p>
          <a:p>
            <a:pPr>
              <a:lnSpc>
                <a:spcPct val="70000"/>
              </a:lnSpc>
              <a:buFont typeface="Wingdings" pitchFamily="2" charset="2"/>
              <a:buNone/>
            </a:pPr>
            <a:r>
              <a:rPr lang="zh-CN" altLang="en-US">
                <a:latin typeface="宋体" pitchFamily="2" charset="-122"/>
              </a:rPr>
              <a:t>运行结果：</a:t>
            </a:r>
          </a:p>
          <a:p>
            <a:pPr>
              <a:lnSpc>
                <a:spcPct val="75000"/>
              </a:lnSpc>
              <a:buFont typeface="Wingdings" pitchFamily="2" charset="2"/>
              <a:buNone/>
            </a:pPr>
            <a:r>
              <a:rPr lang="en-US" altLang="zh-CN">
                <a:latin typeface="宋体" pitchFamily="2" charset="-122"/>
              </a:rPr>
              <a:t>Enter a positive integer:8</a:t>
            </a:r>
          </a:p>
          <a:p>
            <a:pPr>
              <a:lnSpc>
                <a:spcPct val="70000"/>
              </a:lnSpc>
              <a:buFont typeface="Wingdings" pitchFamily="2" charset="2"/>
              <a:buNone/>
            </a:pPr>
            <a:r>
              <a:rPr lang="en-US" altLang="zh-CN">
                <a:latin typeface="宋体" pitchFamily="2" charset="-122"/>
              </a:rPr>
              <a:t>8!=40320</a:t>
            </a:r>
            <a:endParaRPr lang="en-US" altLang="zh-CN"/>
          </a:p>
        </p:txBody>
      </p:sp>
      <p:sp>
        <p:nvSpPr>
          <p:cNvPr id="159749" name="Text Box 5"/>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51D68508-A298-4AF7-ABAF-4F3BD606487F}" type="slidenum">
              <a:rPr lang="en-US" altLang="zh-CN" sz="1600">
                <a:latin typeface="宋体" pitchFamily="2" charset="-122"/>
                <a:ea typeface="宋体" pitchFamily="2" charset="-122"/>
              </a:rPr>
              <a:pPr algn="r">
                <a:spcBef>
                  <a:spcPct val="50000"/>
                </a:spcBef>
              </a:pPr>
              <a:t>34</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069936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例</a:t>
            </a:r>
            <a:r>
              <a:rPr lang="en-US" altLang="zh-CN"/>
              <a:t>3-9</a:t>
            </a:r>
          </a:p>
        </p:txBody>
      </p:sp>
      <p:sp>
        <p:nvSpPr>
          <p:cNvPr id="184323" name="Rectangle 3"/>
          <p:cNvSpPr>
            <a:spLocks noGrp="1" noChangeArrowheads="1"/>
          </p:cNvSpPr>
          <p:nvPr>
            <p:ph idx="1"/>
          </p:nvPr>
        </p:nvSpPr>
        <p:spPr/>
        <p:txBody>
          <a:bodyPr>
            <a:normAutofit lnSpcReduction="10000"/>
          </a:bodyPr>
          <a:lstStyle/>
          <a:p>
            <a:r>
              <a:rPr lang="zh-CN" altLang="en-US"/>
              <a:t>用递归法计算从</a:t>
            </a:r>
            <a:r>
              <a:rPr lang="en-US" altLang="zh-CN"/>
              <a:t>n</a:t>
            </a:r>
            <a:r>
              <a:rPr lang="zh-CN" altLang="en-US"/>
              <a:t>个人中选择</a:t>
            </a:r>
            <a:r>
              <a:rPr lang="en-US" altLang="zh-CN"/>
              <a:t>k</a:t>
            </a:r>
            <a:r>
              <a:rPr lang="zh-CN" altLang="en-US"/>
              <a:t>个人组成一个委员会的不同组合数。</a:t>
            </a:r>
          </a:p>
          <a:p>
            <a:r>
              <a:rPr lang="zh-CN" altLang="en-US"/>
              <a:t>分析：</a:t>
            </a:r>
          </a:p>
          <a:p>
            <a:pPr lvl="1">
              <a:buFontTx/>
              <a:buNone/>
            </a:pPr>
            <a:r>
              <a:rPr lang="zh-CN" altLang="en-US"/>
              <a:t>由</a:t>
            </a:r>
            <a:r>
              <a:rPr lang="en-US" altLang="zh-CN"/>
              <a:t>n</a:t>
            </a:r>
            <a:r>
              <a:rPr lang="zh-CN" altLang="en-US"/>
              <a:t>个人里选</a:t>
            </a:r>
            <a:r>
              <a:rPr lang="en-US" altLang="zh-CN"/>
              <a:t>k</a:t>
            </a:r>
            <a:r>
              <a:rPr lang="zh-CN" altLang="en-US"/>
              <a:t>个人的组合数</a:t>
            </a:r>
          </a:p>
          <a:p>
            <a:pPr lvl="1">
              <a:buFontTx/>
              <a:buNone/>
            </a:pPr>
            <a:r>
              <a:rPr lang="zh-CN" altLang="en-US"/>
              <a:t> </a:t>
            </a:r>
            <a:r>
              <a:rPr lang="en-US" altLang="zh-CN"/>
              <a:t>=</a:t>
            </a:r>
            <a:r>
              <a:rPr lang="zh-CN" altLang="en-US"/>
              <a:t>由</a:t>
            </a:r>
            <a:r>
              <a:rPr lang="en-US" altLang="zh-CN"/>
              <a:t>n-1</a:t>
            </a:r>
            <a:r>
              <a:rPr lang="zh-CN" altLang="en-US"/>
              <a:t>个人里选</a:t>
            </a:r>
            <a:r>
              <a:rPr lang="en-US" altLang="zh-CN"/>
              <a:t>k</a:t>
            </a:r>
            <a:r>
              <a:rPr lang="zh-CN" altLang="en-US"/>
              <a:t>个人的组合数</a:t>
            </a:r>
          </a:p>
          <a:p>
            <a:pPr lvl="1">
              <a:buFontTx/>
              <a:buNone/>
            </a:pPr>
            <a:r>
              <a:rPr lang="zh-CN" altLang="en-US"/>
              <a:t>   </a:t>
            </a:r>
            <a:r>
              <a:rPr lang="en-US" altLang="zh-CN"/>
              <a:t>+</a:t>
            </a:r>
            <a:r>
              <a:rPr lang="zh-CN" altLang="en-US"/>
              <a:t>由</a:t>
            </a:r>
            <a:r>
              <a:rPr lang="en-US" altLang="zh-CN"/>
              <a:t>n-1</a:t>
            </a:r>
            <a:r>
              <a:rPr lang="zh-CN" altLang="en-US"/>
              <a:t>个人里选</a:t>
            </a:r>
            <a:r>
              <a:rPr lang="en-US" altLang="zh-CN"/>
              <a:t>k-1</a:t>
            </a:r>
            <a:r>
              <a:rPr lang="zh-CN" altLang="en-US"/>
              <a:t>个人的组合数</a:t>
            </a:r>
          </a:p>
          <a:p>
            <a:pPr lvl="1">
              <a:buFontTx/>
              <a:buNone/>
            </a:pPr>
            <a:r>
              <a:rPr lang="zh-CN" altLang="en-US"/>
              <a:t>当</a:t>
            </a:r>
            <a:r>
              <a:rPr lang="en-US" altLang="zh-CN"/>
              <a:t>n==k</a:t>
            </a:r>
            <a:r>
              <a:rPr lang="zh-CN" altLang="en-US"/>
              <a:t>或</a:t>
            </a:r>
            <a:r>
              <a:rPr lang="en-US" altLang="zh-CN"/>
              <a:t>k==0</a:t>
            </a:r>
            <a:r>
              <a:rPr lang="zh-CN" altLang="en-US"/>
              <a:t>时，组合数为</a:t>
            </a:r>
            <a:r>
              <a:rPr lang="en-US" altLang="zh-CN"/>
              <a:t>1</a:t>
            </a:r>
          </a:p>
        </p:txBody>
      </p:sp>
      <p:sp>
        <p:nvSpPr>
          <p:cNvPr id="7" name="灯片编号占位符 5"/>
          <p:cNvSpPr>
            <a:spLocks noGrp="1"/>
          </p:cNvSpPr>
          <p:nvPr>
            <p:ph type="sldNum" sz="quarter" idx="12"/>
          </p:nvPr>
        </p:nvSpPr>
        <p:spPr/>
        <p:txBody>
          <a:bodyPr/>
          <a:lstStyle/>
          <a:p>
            <a:fld id="{6938E8D4-3073-4583-9C90-28454F74FB5F}" type="slidenum">
              <a:rPr lang="en-US" altLang="zh-CN"/>
              <a:pPr/>
              <a:t>35</a:t>
            </a:fld>
            <a:endParaRPr lang="en-US" altLang="zh-CN"/>
          </a:p>
        </p:txBody>
      </p:sp>
      <p:sp>
        <p:nvSpPr>
          <p:cNvPr id="184324" name="Text Box 4"/>
          <p:cNvSpPr txBox="1">
            <a:spLocks noChangeArrowheads="1"/>
          </p:cNvSpPr>
          <p:nvPr/>
        </p:nvSpPr>
        <p:spPr bwMode="auto">
          <a:xfrm>
            <a:off x="266581" y="195486"/>
            <a:ext cx="800219" cy="42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1203428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533400" y="285750"/>
            <a:ext cx="7467600" cy="4743450"/>
          </a:xfrm>
        </p:spPr>
        <p:txBody>
          <a:bodyPr>
            <a:normAutofit fontScale="92500" lnSpcReduction="20000"/>
          </a:bodyPr>
          <a:lstStyle/>
          <a:p>
            <a:pPr>
              <a:lnSpc>
                <a:spcPct val="85000"/>
              </a:lnSpc>
              <a:buFont typeface="Wingdings" pitchFamily="2" charset="2"/>
              <a:buNone/>
            </a:pPr>
            <a:r>
              <a:rPr lang="en-US" altLang="zh-CN" sz="2600"/>
              <a:t>#include&lt;iostream&gt;</a:t>
            </a:r>
          </a:p>
          <a:p>
            <a:pPr>
              <a:lnSpc>
                <a:spcPct val="85000"/>
              </a:lnSpc>
              <a:buFont typeface="Wingdings" pitchFamily="2" charset="2"/>
              <a:buNone/>
            </a:pPr>
            <a:r>
              <a:rPr lang="en-US" altLang="zh-CN" sz="2600"/>
              <a:t>using namespace std;</a:t>
            </a:r>
          </a:p>
          <a:p>
            <a:pPr>
              <a:lnSpc>
                <a:spcPct val="85000"/>
              </a:lnSpc>
              <a:buFont typeface="Wingdings" pitchFamily="2" charset="2"/>
              <a:buNone/>
            </a:pPr>
            <a:r>
              <a:rPr lang="en-US" altLang="zh-CN" sz="2600"/>
              <a:t>int main()</a:t>
            </a:r>
          </a:p>
          <a:p>
            <a:pPr>
              <a:lnSpc>
                <a:spcPct val="85000"/>
              </a:lnSpc>
              <a:buFont typeface="Wingdings" pitchFamily="2" charset="2"/>
              <a:buNone/>
            </a:pPr>
            <a:r>
              <a:rPr lang="en-US" altLang="zh-CN" sz="2600"/>
              <a:t>{   int n,k;</a:t>
            </a:r>
          </a:p>
          <a:p>
            <a:pPr>
              <a:lnSpc>
                <a:spcPct val="85000"/>
              </a:lnSpc>
              <a:buFont typeface="Wingdings" pitchFamily="2" charset="2"/>
              <a:buNone/>
            </a:pPr>
            <a:r>
              <a:rPr lang="en-US" altLang="zh-CN" sz="2600"/>
              <a:t>   int comm(int n, int k);</a:t>
            </a:r>
          </a:p>
          <a:p>
            <a:pPr>
              <a:lnSpc>
                <a:spcPct val="85000"/>
              </a:lnSpc>
              <a:buFont typeface="Wingdings" pitchFamily="2" charset="2"/>
              <a:buNone/>
            </a:pPr>
            <a:r>
              <a:rPr lang="en-US" altLang="zh-CN" sz="2600"/>
              <a:t>   cin&gt;&gt;n&gt;&gt;k;</a:t>
            </a:r>
          </a:p>
          <a:p>
            <a:pPr>
              <a:lnSpc>
                <a:spcPct val="85000"/>
              </a:lnSpc>
              <a:buFont typeface="Wingdings" pitchFamily="2" charset="2"/>
              <a:buNone/>
            </a:pPr>
            <a:r>
              <a:rPr lang="en-US" altLang="zh-CN" sz="2600"/>
              <a:t>   cout&lt;&lt;comm(n,k) &lt;&lt;endl;</a:t>
            </a:r>
          </a:p>
          <a:p>
            <a:pPr>
              <a:lnSpc>
                <a:spcPct val="85000"/>
              </a:lnSpc>
              <a:buFont typeface="Wingdings" pitchFamily="2" charset="2"/>
              <a:buNone/>
            </a:pPr>
            <a:r>
              <a:rPr lang="en-US" altLang="zh-CN" sz="2600"/>
              <a:t>}</a:t>
            </a:r>
          </a:p>
          <a:p>
            <a:pPr>
              <a:lnSpc>
                <a:spcPct val="85000"/>
              </a:lnSpc>
              <a:buFont typeface="Wingdings" pitchFamily="2" charset="2"/>
              <a:buNone/>
            </a:pPr>
            <a:r>
              <a:rPr lang="en-US" altLang="zh-CN" sz="2600"/>
              <a:t>int comm(int n, int k)</a:t>
            </a:r>
          </a:p>
          <a:p>
            <a:pPr>
              <a:lnSpc>
                <a:spcPct val="85000"/>
              </a:lnSpc>
              <a:buFont typeface="Wingdings" pitchFamily="2" charset="2"/>
              <a:buNone/>
            </a:pPr>
            <a:r>
              <a:rPr lang="en-US" altLang="zh-CN" sz="2600"/>
              <a:t>{   if (  k&gt;n  )     return 0;</a:t>
            </a:r>
          </a:p>
          <a:p>
            <a:pPr>
              <a:lnSpc>
                <a:spcPct val="85000"/>
              </a:lnSpc>
              <a:buFont typeface="Wingdings" pitchFamily="2" charset="2"/>
              <a:buNone/>
            </a:pPr>
            <a:r>
              <a:rPr lang="en-US" altLang="zh-CN" sz="2600"/>
              <a:t>   else if(  n==k||k==0  )</a:t>
            </a:r>
          </a:p>
          <a:p>
            <a:pPr>
              <a:lnSpc>
                <a:spcPct val="85000"/>
              </a:lnSpc>
              <a:buFont typeface="Wingdings" pitchFamily="2" charset="2"/>
              <a:buNone/>
            </a:pPr>
            <a:r>
              <a:rPr lang="en-US" altLang="zh-CN" sz="2600"/>
              <a:t>     return 1;</a:t>
            </a:r>
          </a:p>
          <a:p>
            <a:pPr>
              <a:lnSpc>
                <a:spcPct val="85000"/>
              </a:lnSpc>
              <a:buFont typeface="Wingdings" pitchFamily="2" charset="2"/>
              <a:buNone/>
            </a:pPr>
            <a:r>
              <a:rPr lang="en-US" altLang="zh-CN" sz="2600"/>
              <a:t>   else</a:t>
            </a:r>
          </a:p>
          <a:p>
            <a:pPr>
              <a:lnSpc>
                <a:spcPct val="85000"/>
              </a:lnSpc>
              <a:buFont typeface="Wingdings" pitchFamily="2" charset="2"/>
              <a:buNone/>
            </a:pPr>
            <a:r>
              <a:rPr lang="en-US" altLang="zh-CN" sz="2600"/>
              <a:t>     return  comm(n-1,k)+comm(n-1,k-1)  ;</a:t>
            </a:r>
          </a:p>
          <a:p>
            <a:pPr>
              <a:lnSpc>
                <a:spcPct val="85000"/>
              </a:lnSpc>
              <a:buFont typeface="Wingdings" pitchFamily="2" charset="2"/>
              <a:buNone/>
            </a:pPr>
            <a:r>
              <a:rPr lang="en-US" altLang="zh-CN" sz="2600"/>
              <a:t>}</a:t>
            </a:r>
          </a:p>
        </p:txBody>
      </p:sp>
      <p:sp>
        <p:nvSpPr>
          <p:cNvPr id="185348" name="Text Box 4"/>
          <p:cNvSpPr txBox="1">
            <a:spLocks noChangeArrowheads="1"/>
          </p:cNvSpPr>
          <p:nvPr/>
        </p:nvSpPr>
        <p:spPr bwMode="auto">
          <a:xfrm>
            <a:off x="6858000" y="3052762"/>
            <a:ext cx="1981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66FFCC"/>
                </a:solidFill>
                <a:latin typeface="宋体" pitchFamily="2" charset="-122"/>
                <a:ea typeface="宋体" pitchFamily="2" charset="-122"/>
              </a:rPr>
              <a:t>运行结果：</a:t>
            </a:r>
          </a:p>
          <a:p>
            <a:r>
              <a:rPr lang="en-US" altLang="zh-CN" sz="2400">
                <a:solidFill>
                  <a:srgbClr val="66FFCC"/>
                </a:solidFill>
                <a:latin typeface="宋体" pitchFamily="2" charset="-122"/>
                <a:ea typeface="宋体" pitchFamily="2" charset="-122"/>
              </a:rPr>
              <a:t>18 5</a:t>
            </a:r>
          </a:p>
          <a:p>
            <a:r>
              <a:rPr lang="en-US" altLang="zh-CN" sz="2400">
                <a:solidFill>
                  <a:srgbClr val="66FFCC"/>
                </a:solidFill>
                <a:latin typeface="宋体" pitchFamily="2" charset="-122"/>
                <a:ea typeface="宋体" pitchFamily="2" charset="-122"/>
              </a:rPr>
              <a:t>8568</a:t>
            </a:r>
          </a:p>
        </p:txBody>
      </p:sp>
      <p:sp>
        <p:nvSpPr>
          <p:cNvPr id="185351" name="Text Box 7"/>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E4A47B4-DB4E-4AB4-BF4B-8993440A99D0}" type="slidenum">
              <a:rPr lang="en-US" altLang="zh-CN" sz="1600">
                <a:latin typeface="宋体" pitchFamily="2" charset="-122"/>
                <a:ea typeface="宋体" pitchFamily="2" charset="-122"/>
              </a:rPr>
              <a:pPr algn="r">
                <a:spcBef>
                  <a:spcPct val="50000"/>
                </a:spcBef>
              </a:pPr>
              <a:t>36</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541925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例</a:t>
            </a:r>
            <a:r>
              <a:rPr lang="en-US" altLang="zh-CN"/>
              <a:t>3-10</a:t>
            </a:r>
            <a:r>
              <a:rPr lang="zh-CN" altLang="en-US"/>
              <a:t>汉诺塔问题</a:t>
            </a:r>
          </a:p>
        </p:txBody>
      </p:sp>
      <p:sp>
        <p:nvSpPr>
          <p:cNvPr id="187395" name="Rectangle 3"/>
          <p:cNvSpPr>
            <a:spLocks noGrp="1" noChangeArrowheads="1"/>
          </p:cNvSpPr>
          <p:nvPr>
            <p:ph idx="1"/>
          </p:nvPr>
        </p:nvSpPr>
        <p:spPr/>
        <p:txBody>
          <a:bodyPr/>
          <a:lstStyle/>
          <a:p>
            <a:pPr marL="0" indent="742950">
              <a:buFont typeface="Wingdings" pitchFamily="2" charset="2"/>
              <a:buNone/>
            </a:pPr>
            <a:r>
              <a:rPr lang="zh-CN" altLang="en-US" sz="2800"/>
              <a:t>有三根针</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A</a:t>
            </a:r>
            <a:r>
              <a:rPr lang="zh-CN" altLang="en-US" sz="2800"/>
              <a:t>针上有</a:t>
            </a:r>
            <a:r>
              <a:rPr lang="en-US" altLang="zh-CN" sz="2800"/>
              <a:t>N</a:t>
            </a:r>
            <a:r>
              <a:rPr lang="zh-CN" altLang="en-US" sz="2800"/>
              <a:t>个盘子，大的在下，小的在上，要求把这</a:t>
            </a:r>
            <a:r>
              <a:rPr lang="en-US" altLang="zh-CN" sz="2800"/>
              <a:t>N</a:t>
            </a:r>
            <a:r>
              <a:rPr lang="zh-CN" altLang="en-US" sz="2800"/>
              <a:t>个盘子从</a:t>
            </a:r>
            <a:r>
              <a:rPr lang="en-US" altLang="zh-CN" sz="2800"/>
              <a:t>A</a:t>
            </a:r>
            <a:r>
              <a:rPr lang="zh-CN" altLang="en-US" sz="2800"/>
              <a:t>针移到</a:t>
            </a:r>
            <a:r>
              <a:rPr lang="en-US" altLang="zh-CN" sz="2800"/>
              <a:t>C</a:t>
            </a:r>
            <a:r>
              <a:rPr lang="zh-CN" altLang="en-US" sz="2800"/>
              <a:t>针，在移动过程中可以借助</a:t>
            </a:r>
            <a:r>
              <a:rPr lang="en-US" altLang="zh-CN" sz="2800"/>
              <a:t>B</a:t>
            </a:r>
            <a:r>
              <a:rPr lang="zh-CN" altLang="en-US" sz="2800"/>
              <a:t>针，每次只允许移动一个盘，且在移动过程中在三根针上都保持大盘在下，小盘在上。</a:t>
            </a:r>
          </a:p>
        </p:txBody>
      </p:sp>
      <p:sp>
        <p:nvSpPr>
          <p:cNvPr id="24" name="灯片编号占位符 5"/>
          <p:cNvSpPr>
            <a:spLocks noGrp="1"/>
          </p:cNvSpPr>
          <p:nvPr>
            <p:ph type="sldNum" sz="quarter" idx="12"/>
          </p:nvPr>
        </p:nvSpPr>
        <p:spPr/>
        <p:txBody>
          <a:bodyPr/>
          <a:lstStyle/>
          <a:p>
            <a:fld id="{A9BD3A94-5C37-44AA-8569-DDBD6A0495DF}" type="slidenum">
              <a:rPr lang="en-US" altLang="zh-CN"/>
              <a:pPr/>
              <a:t>37</a:t>
            </a:fld>
            <a:endParaRPr lang="en-US" altLang="zh-CN"/>
          </a:p>
        </p:txBody>
      </p:sp>
      <p:sp>
        <p:nvSpPr>
          <p:cNvPr id="187396" name="Text Box 4"/>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grpSp>
        <p:nvGrpSpPr>
          <p:cNvPr id="187415" name="Group 23"/>
          <p:cNvGrpSpPr>
            <a:grpSpLocks/>
          </p:cNvGrpSpPr>
          <p:nvPr/>
        </p:nvGrpSpPr>
        <p:grpSpPr bwMode="auto">
          <a:xfrm>
            <a:off x="1828800" y="3255169"/>
            <a:ext cx="5486400" cy="1437084"/>
            <a:chOff x="1152" y="2734"/>
            <a:chExt cx="3456" cy="1207"/>
          </a:xfrm>
        </p:grpSpPr>
        <p:sp>
          <p:nvSpPr>
            <p:cNvPr id="187398" name="Line 6"/>
            <p:cNvSpPr>
              <a:spLocks noChangeShapeType="1"/>
            </p:cNvSpPr>
            <p:nvPr/>
          </p:nvSpPr>
          <p:spPr bwMode="auto">
            <a:xfrm>
              <a:off x="1152" y="3632"/>
              <a:ext cx="855" cy="0"/>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399" name="Line 7"/>
            <p:cNvSpPr>
              <a:spLocks noChangeShapeType="1"/>
            </p:cNvSpPr>
            <p:nvPr/>
          </p:nvSpPr>
          <p:spPr bwMode="auto">
            <a:xfrm>
              <a:off x="2541" y="3632"/>
              <a:ext cx="784" cy="0"/>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0" name="Line 8"/>
            <p:cNvSpPr>
              <a:spLocks noChangeShapeType="1"/>
            </p:cNvSpPr>
            <p:nvPr/>
          </p:nvSpPr>
          <p:spPr bwMode="auto">
            <a:xfrm>
              <a:off x="3824" y="3632"/>
              <a:ext cx="784" cy="0"/>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1" name="Line 9"/>
            <p:cNvSpPr>
              <a:spLocks noChangeShapeType="1"/>
            </p:cNvSpPr>
            <p:nvPr/>
          </p:nvSpPr>
          <p:spPr bwMode="auto">
            <a:xfrm flipV="1">
              <a:off x="1579" y="2775"/>
              <a:ext cx="0" cy="857"/>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2" name="Line 10"/>
            <p:cNvSpPr>
              <a:spLocks noChangeShapeType="1"/>
            </p:cNvSpPr>
            <p:nvPr/>
          </p:nvSpPr>
          <p:spPr bwMode="auto">
            <a:xfrm flipV="1">
              <a:off x="2934" y="2734"/>
              <a:ext cx="0" cy="898"/>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3" name="Line 11"/>
            <p:cNvSpPr>
              <a:spLocks noChangeShapeType="1"/>
            </p:cNvSpPr>
            <p:nvPr/>
          </p:nvSpPr>
          <p:spPr bwMode="auto">
            <a:xfrm flipV="1">
              <a:off x="4181" y="2734"/>
              <a:ext cx="0" cy="898"/>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4" name="Line 12"/>
            <p:cNvSpPr>
              <a:spLocks noChangeShapeType="1"/>
            </p:cNvSpPr>
            <p:nvPr/>
          </p:nvSpPr>
          <p:spPr bwMode="auto">
            <a:xfrm>
              <a:off x="1294" y="3510"/>
              <a:ext cx="0" cy="0"/>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5" name="Line 13"/>
            <p:cNvSpPr>
              <a:spLocks noChangeShapeType="1"/>
            </p:cNvSpPr>
            <p:nvPr/>
          </p:nvSpPr>
          <p:spPr bwMode="auto">
            <a:xfrm>
              <a:off x="1294" y="3510"/>
              <a:ext cx="0" cy="0"/>
            </a:xfrm>
            <a:prstGeom prst="line">
              <a:avLst/>
            </a:prstGeom>
            <a:noFill/>
            <a:ln w="12700">
              <a:solidFill>
                <a:srgbClr val="FF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6" name="Rectangle 14"/>
            <p:cNvSpPr>
              <a:spLocks noChangeArrowheads="1"/>
            </p:cNvSpPr>
            <p:nvPr/>
          </p:nvSpPr>
          <p:spPr bwMode="auto">
            <a:xfrm>
              <a:off x="1259" y="3510"/>
              <a:ext cx="677" cy="122"/>
            </a:xfrm>
            <a:prstGeom prst="rect">
              <a:avLst/>
            </a:prstGeom>
            <a:noFill/>
            <a:ln w="12700">
              <a:solidFill>
                <a:srgbClr val="FFFF66"/>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7" name="Rectangle 15"/>
            <p:cNvSpPr>
              <a:spLocks noChangeArrowheads="1"/>
            </p:cNvSpPr>
            <p:nvPr/>
          </p:nvSpPr>
          <p:spPr bwMode="auto">
            <a:xfrm>
              <a:off x="1330" y="3387"/>
              <a:ext cx="499" cy="123"/>
            </a:xfrm>
            <a:prstGeom prst="rect">
              <a:avLst/>
            </a:prstGeom>
            <a:noFill/>
            <a:ln w="12700">
              <a:solidFill>
                <a:srgbClr val="FFFF66"/>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8" name="Rectangle 16"/>
            <p:cNvSpPr>
              <a:spLocks noChangeArrowheads="1"/>
            </p:cNvSpPr>
            <p:nvPr/>
          </p:nvSpPr>
          <p:spPr bwMode="auto">
            <a:xfrm>
              <a:off x="1401" y="3265"/>
              <a:ext cx="321" cy="122"/>
            </a:xfrm>
            <a:prstGeom prst="rect">
              <a:avLst/>
            </a:prstGeom>
            <a:noFill/>
            <a:ln w="12700">
              <a:solidFill>
                <a:srgbClr val="FFFF66"/>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09" name="Rectangle 17"/>
            <p:cNvSpPr>
              <a:spLocks noChangeArrowheads="1"/>
            </p:cNvSpPr>
            <p:nvPr/>
          </p:nvSpPr>
          <p:spPr bwMode="auto">
            <a:xfrm>
              <a:off x="1473" y="3142"/>
              <a:ext cx="214" cy="123"/>
            </a:xfrm>
            <a:prstGeom prst="rect">
              <a:avLst/>
            </a:prstGeom>
            <a:noFill/>
            <a:ln w="12700">
              <a:solidFill>
                <a:srgbClr val="FFFF66"/>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10" name="Rectangle 18"/>
            <p:cNvSpPr>
              <a:spLocks noChangeArrowheads="1"/>
            </p:cNvSpPr>
            <p:nvPr/>
          </p:nvSpPr>
          <p:spPr bwMode="auto">
            <a:xfrm>
              <a:off x="1544" y="3060"/>
              <a:ext cx="71" cy="82"/>
            </a:xfrm>
            <a:prstGeom prst="rect">
              <a:avLst/>
            </a:prstGeom>
            <a:noFill/>
            <a:ln w="12700">
              <a:solidFill>
                <a:srgbClr val="FFFF66"/>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87411" name="Text Box 19"/>
            <p:cNvSpPr txBox="1">
              <a:spLocks noChangeArrowheads="1"/>
            </p:cNvSpPr>
            <p:nvPr/>
          </p:nvSpPr>
          <p:spPr bwMode="auto">
            <a:xfrm>
              <a:off x="1401" y="3734"/>
              <a:ext cx="429" cy="20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a:spAutoFit/>
            </a:bodyPr>
            <a:lstStyle/>
            <a:p>
              <a:pPr algn="ctr"/>
              <a:r>
                <a:rPr lang="en-US" altLang="zh-CN" sz="1000">
                  <a:ea typeface="宋体" pitchFamily="2" charset="-122"/>
                </a:rPr>
                <a:t>A</a:t>
              </a:r>
            </a:p>
          </p:txBody>
        </p:sp>
        <p:sp>
          <p:nvSpPr>
            <p:cNvPr id="187412" name="Text Box 20"/>
            <p:cNvSpPr txBox="1">
              <a:spLocks noChangeArrowheads="1"/>
            </p:cNvSpPr>
            <p:nvPr/>
          </p:nvSpPr>
          <p:spPr bwMode="auto">
            <a:xfrm>
              <a:off x="2755" y="3734"/>
              <a:ext cx="428" cy="20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a:spAutoFit/>
            </a:bodyPr>
            <a:lstStyle/>
            <a:p>
              <a:pPr algn="ctr"/>
              <a:r>
                <a:rPr lang="en-US" altLang="zh-CN" sz="1000">
                  <a:ea typeface="宋体" pitchFamily="2" charset="-122"/>
                </a:rPr>
                <a:t>B</a:t>
              </a:r>
            </a:p>
          </p:txBody>
        </p:sp>
        <p:sp>
          <p:nvSpPr>
            <p:cNvPr id="187413" name="Text Box 21"/>
            <p:cNvSpPr txBox="1">
              <a:spLocks noChangeArrowheads="1"/>
            </p:cNvSpPr>
            <p:nvPr/>
          </p:nvSpPr>
          <p:spPr bwMode="auto">
            <a:xfrm>
              <a:off x="4039" y="3734"/>
              <a:ext cx="390" cy="20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a:spAutoFit/>
            </a:bodyPr>
            <a:lstStyle/>
            <a:p>
              <a:pPr algn="ctr"/>
              <a:r>
                <a:rPr lang="en-US" altLang="zh-CN" sz="1000">
                  <a:ea typeface="宋体" pitchFamily="2" charset="-122"/>
                </a:rPr>
                <a:t>C</a:t>
              </a:r>
            </a:p>
          </p:txBody>
        </p:sp>
      </p:grpSp>
    </p:spTree>
    <p:extLst>
      <p:ext uri="{BB962C8B-B14F-4D97-AF65-F5344CB8AC3E}">
        <p14:creationId xmlns:p14="http://schemas.microsoft.com/office/powerpoint/2010/main" val="425261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381000" y="400050"/>
            <a:ext cx="8458200" cy="4229100"/>
          </a:xfrm>
        </p:spPr>
        <p:txBody>
          <a:bodyPr>
            <a:normAutofit fontScale="77500" lnSpcReduction="20000"/>
          </a:bodyPr>
          <a:lstStyle/>
          <a:p>
            <a:pPr>
              <a:lnSpc>
                <a:spcPct val="120000"/>
              </a:lnSpc>
              <a:buFont typeface="Wingdings" pitchFamily="2" charset="2"/>
              <a:buNone/>
            </a:pPr>
            <a:r>
              <a:rPr lang="zh-CN" altLang="en-US" sz="2800"/>
              <a:t>分析：</a:t>
            </a:r>
          </a:p>
          <a:p>
            <a:pPr>
              <a:lnSpc>
                <a:spcPct val="120000"/>
              </a:lnSpc>
              <a:buFont typeface="Wingdings" pitchFamily="2" charset="2"/>
              <a:buNone/>
            </a:pPr>
            <a:r>
              <a:rPr lang="zh-CN" altLang="en-US" sz="2800"/>
              <a:t>将</a:t>
            </a:r>
            <a:r>
              <a:rPr lang="en-US" altLang="zh-CN" sz="2800"/>
              <a:t>n </a:t>
            </a:r>
            <a:r>
              <a:rPr lang="zh-CN" altLang="en-US" sz="2800"/>
              <a:t>个盘子从</a:t>
            </a:r>
            <a:r>
              <a:rPr lang="en-US" altLang="zh-CN" sz="2800"/>
              <a:t>A</a:t>
            </a:r>
            <a:r>
              <a:rPr lang="zh-CN" altLang="en-US" sz="2800"/>
              <a:t>针移到</a:t>
            </a:r>
            <a:r>
              <a:rPr lang="en-US" altLang="zh-CN" sz="2800"/>
              <a:t>C</a:t>
            </a:r>
            <a:r>
              <a:rPr lang="zh-CN" altLang="en-US" sz="2800"/>
              <a:t>针可以分解为下面三个步骤：</a:t>
            </a:r>
          </a:p>
          <a:p>
            <a:pPr>
              <a:lnSpc>
                <a:spcPct val="120000"/>
              </a:lnSpc>
              <a:buFont typeface="Wingdings" pitchFamily="2" charset="2"/>
              <a:buNone/>
            </a:pPr>
            <a:r>
              <a:rPr lang="zh-CN" altLang="en-US" sz="2800"/>
              <a:t>①将</a:t>
            </a:r>
            <a:r>
              <a:rPr lang="en-US" altLang="zh-CN" sz="2800"/>
              <a:t>A </a:t>
            </a:r>
            <a:r>
              <a:rPr lang="zh-CN" altLang="en-US" sz="2800"/>
              <a:t>上</a:t>
            </a:r>
            <a:r>
              <a:rPr lang="en-US" altLang="zh-CN" sz="2800"/>
              <a:t>n-1</a:t>
            </a:r>
            <a:r>
              <a:rPr lang="zh-CN" altLang="en-US" sz="2800"/>
              <a:t>个盘子移到 </a:t>
            </a:r>
            <a:r>
              <a:rPr lang="en-US" altLang="zh-CN" sz="2800"/>
              <a:t>B</a:t>
            </a:r>
            <a:r>
              <a:rPr lang="zh-CN" altLang="en-US" sz="2800"/>
              <a:t>针上（借助</a:t>
            </a:r>
            <a:r>
              <a:rPr lang="en-US" altLang="zh-CN" sz="2800"/>
              <a:t>C</a:t>
            </a:r>
            <a:r>
              <a:rPr lang="zh-CN" altLang="en-US" sz="2800"/>
              <a:t>针）</a:t>
            </a:r>
            <a:r>
              <a:rPr lang="en-US" altLang="zh-CN" sz="2800"/>
              <a:t>;</a:t>
            </a:r>
          </a:p>
          <a:p>
            <a:pPr>
              <a:lnSpc>
                <a:spcPct val="120000"/>
              </a:lnSpc>
              <a:buFont typeface="Wingdings" pitchFamily="2" charset="2"/>
              <a:buNone/>
            </a:pPr>
            <a:r>
              <a:rPr lang="en-US" altLang="zh-CN" sz="2800"/>
              <a:t>②</a:t>
            </a:r>
            <a:r>
              <a:rPr lang="zh-CN" altLang="en-US" sz="2800"/>
              <a:t>把</a:t>
            </a:r>
            <a:r>
              <a:rPr lang="en-US" altLang="zh-CN" sz="2800"/>
              <a:t>A</a:t>
            </a:r>
            <a:r>
              <a:rPr lang="zh-CN" altLang="en-US" sz="2800"/>
              <a:t>针上剩下的一个盘子移到</a:t>
            </a:r>
            <a:r>
              <a:rPr lang="en-US" altLang="zh-CN" sz="2800"/>
              <a:t>C</a:t>
            </a:r>
            <a:r>
              <a:rPr lang="zh-CN" altLang="en-US" sz="2800"/>
              <a:t>针上</a:t>
            </a:r>
            <a:r>
              <a:rPr lang="en-US" altLang="zh-CN" sz="2800"/>
              <a:t>;</a:t>
            </a:r>
          </a:p>
          <a:p>
            <a:pPr>
              <a:lnSpc>
                <a:spcPct val="120000"/>
              </a:lnSpc>
              <a:buFont typeface="Wingdings" pitchFamily="2" charset="2"/>
              <a:buNone/>
            </a:pPr>
            <a:r>
              <a:rPr lang="en-US" altLang="zh-CN" sz="2800"/>
              <a:t>③</a:t>
            </a:r>
            <a:r>
              <a:rPr lang="zh-CN" altLang="en-US" sz="2800"/>
              <a:t>将</a:t>
            </a:r>
            <a:r>
              <a:rPr lang="en-US" altLang="zh-CN" sz="2800"/>
              <a:t>n-1</a:t>
            </a:r>
            <a:r>
              <a:rPr lang="zh-CN" altLang="en-US" sz="2800"/>
              <a:t>个盘子从</a:t>
            </a:r>
            <a:r>
              <a:rPr lang="en-US" altLang="zh-CN" sz="2800"/>
              <a:t>B</a:t>
            </a:r>
            <a:r>
              <a:rPr lang="zh-CN" altLang="en-US" sz="2800"/>
              <a:t>针移到</a:t>
            </a:r>
            <a:r>
              <a:rPr lang="en-US" altLang="zh-CN" sz="2800"/>
              <a:t>C</a:t>
            </a:r>
            <a:r>
              <a:rPr lang="zh-CN" altLang="en-US" sz="2800"/>
              <a:t>针上（借助</a:t>
            </a:r>
            <a:r>
              <a:rPr lang="en-US" altLang="zh-CN" sz="2800"/>
              <a:t>A</a:t>
            </a:r>
            <a:r>
              <a:rPr lang="zh-CN" altLang="en-US" sz="2800"/>
              <a:t>针）</a:t>
            </a:r>
            <a:r>
              <a:rPr lang="en-US" altLang="zh-CN" sz="2800"/>
              <a:t>;</a:t>
            </a:r>
          </a:p>
          <a:p>
            <a:pPr>
              <a:lnSpc>
                <a:spcPct val="120000"/>
              </a:lnSpc>
              <a:buFont typeface="Wingdings" pitchFamily="2" charset="2"/>
              <a:buNone/>
            </a:pPr>
            <a:r>
              <a:rPr lang="zh-CN" altLang="en-US" sz="2800"/>
              <a:t>事实上，上面三个步骤包含两种操作：</a:t>
            </a:r>
          </a:p>
          <a:p>
            <a:pPr>
              <a:lnSpc>
                <a:spcPct val="120000"/>
              </a:lnSpc>
              <a:buFont typeface="Wingdings" pitchFamily="2" charset="2"/>
              <a:buNone/>
            </a:pPr>
            <a:r>
              <a:rPr lang="zh-CN" altLang="en-US" sz="2800"/>
              <a:t>①将多个盘子从一个针移到另一个针上，这是一个递归的过程。 </a:t>
            </a:r>
            <a:r>
              <a:rPr lang="en-US" altLang="zh-CN" sz="2800"/>
              <a:t>hanoi</a:t>
            </a:r>
            <a:r>
              <a:rPr lang="zh-CN" altLang="en-US" sz="2800"/>
              <a:t>函数实现。</a:t>
            </a:r>
          </a:p>
          <a:p>
            <a:pPr>
              <a:lnSpc>
                <a:spcPct val="120000"/>
              </a:lnSpc>
              <a:buFont typeface="Wingdings" pitchFamily="2" charset="2"/>
              <a:buNone/>
            </a:pPr>
            <a:r>
              <a:rPr lang="zh-CN" altLang="en-US" sz="2800"/>
              <a:t>②将</a:t>
            </a:r>
            <a:r>
              <a:rPr lang="en-US" altLang="zh-CN" sz="2800"/>
              <a:t>1</a:t>
            </a:r>
            <a:r>
              <a:rPr lang="zh-CN" altLang="en-US" sz="2800"/>
              <a:t>个盘子从一个针上移到另一针上。</a:t>
            </a:r>
            <a:br>
              <a:rPr lang="zh-CN" altLang="en-US" sz="2800"/>
            </a:br>
            <a:r>
              <a:rPr lang="zh-CN" altLang="en-US" sz="2800"/>
              <a:t>用</a:t>
            </a:r>
            <a:r>
              <a:rPr lang="en-US" altLang="zh-CN" sz="2800"/>
              <a:t>move</a:t>
            </a:r>
            <a:r>
              <a:rPr lang="zh-CN" altLang="en-US" sz="2800"/>
              <a:t>函数实现。</a:t>
            </a:r>
          </a:p>
        </p:txBody>
      </p:sp>
    </p:spTree>
    <p:extLst>
      <p:ext uri="{BB962C8B-B14F-4D97-AF65-F5344CB8AC3E}">
        <p14:creationId xmlns:p14="http://schemas.microsoft.com/office/powerpoint/2010/main" val="272814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685800" y="285750"/>
            <a:ext cx="7848600" cy="4572000"/>
          </a:xfrm>
        </p:spPr>
        <p:txBody>
          <a:bodyPr>
            <a:normAutofit fontScale="85000" lnSpcReduction="20000"/>
          </a:bodyPr>
          <a:lstStyle/>
          <a:p>
            <a:pPr>
              <a:buFont typeface="Wingdings" pitchFamily="2" charset="2"/>
              <a:buNone/>
            </a:pPr>
            <a:r>
              <a:rPr lang="en-US" altLang="zh-CN" sz="2600"/>
              <a:t>#include &lt;iostream&gt;</a:t>
            </a:r>
          </a:p>
          <a:p>
            <a:pPr>
              <a:buFont typeface="Wingdings" pitchFamily="2" charset="2"/>
              <a:buNone/>
            </a:pPr>
            <a:r>
              <a:rPr lang="en-US" altLang="zh-CN" sz="2600"/>
              <a:t>using namespace std;</a:t>
            </a:r>
          </a:p>
          <a:p>
            <a:pPr>
              <a:buFont typeface="Wingdings" pitchFamily="2" charset="2"/>
              <a:buNone/>
            </a:pPr>
            <a:r>
              <a:rPr lang="en-US" altLang="zh-CN" sz="2600"/>
              <a:t>void move(char getone,char putone)</a:t>
            </a:r>
          </a:p>
          <a:p>
            <a:pPr>
              <a:buFont typeface="Wingdings" pitchFamily="2" charset="2"/>
              <a:buNone/>
            </a:pPr>
            <a:r>
              <a:rPr lang="en-US" altLang="zh-CN" sz="2600"/>
              <a:t>{     cout&lt;&lt; getone &lt;&lt;"--&gt;"&lt;&lt;putone&lt;&lt;endl; }</a:t>
            </a:r>
          </a:p>
          <a:p>
            <a:pPr>
              <a:buFont typeface="Wingdings" pitchFamily="2" charset="2"/>
              <a:buNone/>
            </a:pPr>
            <a:r>
              <a:rPr lang="en-US" altLang="zh-CN" sz="2600"/>
              <a:t>void hanoi(int n,char one,char two,char three)</a:t>
            </a:r>
          </a:p>
          <a:p>
            <a:pPr>
              <a:buFont typeface="Wingdings" pitchFamily="2" charset="2"/>
              <a:buNone/>
            </a:pPr>
            <a:r>
              <a:rPr lang="en-US" altLang="zh-CN" sz="2600"/>
              <a:t>{	void move(char getone,char putone);</a:t>
            </a:r>
          </a:p>
          <a:p>
            <a:pPr>
              <a:buFont typeface="Wingdings" pitchFamily="2" charset="2"/>
              <a:buNone/>
            </a:pPr>
            <a:r>
              <a:rPr lang="en-US" altLang="zh-CN" sz="2600"/>
              <a:t>	if (n==1) move (one,three);</a:t>
            </a:r>
          </a:p>
          <a:p>
            <a:pPr>
              <a:buFont typeface="Wingdings" pitchFamily="2" charset="2"/>
              <a:buNone/>
            </a:pPr>
            <a:r>
              <a:rPr lang="en-US" altLang="zh-CN" sz="2600"/>
              <a:t>	else</a:t>
            </a:r>
          </a:p>
          <a:p>
            <a:pPr>
              <a:buFont typeface="Wingdings" pitchFamily="2" charset="2"/>
              <a:buNone/>
            </a:pPr>
            <a:r>
              <a:rPr lang="en-US" altLang="zh-CN" sz="2600"/>
              <a:t>	{   hanoi (n-1,one,three,two);</a:t>
            </a:r>
          </a:p>
          <a:p>
            <a:pPr>
              <a:buFont typeface="Wingdings" pitchFamily="2" charset="2"/>
              <a:buNone/>
            </a:pPr>
            <a:r>
              <a:rPr lang="en-US" altLang="zh-CN" sz="2600"/>
              <a:t>	    move(one,three);</a:t>
            </a:r>
          </a:p>
          <a:p>
            <a:pPr>
              <a:buFont typeface="Wingdings" pitchFamily="2" charset="2"/>
              <a:buNone/>
            </a:pPr>
            <a:r>
              <a:rPr lang="en-US" altLang="zh-CN" sz="2600"/>
              <a:t>	    hanoi(n-1,two,one,three);</a:t>
            </a:r>
          </a:p>
          <a:p>
            <a:pPr>
              <a:buFont typeface="Wingdings" pitchFamily="2" charset="2"/>
              <a:buNone/>
            </a:pPr>
            <a:r>
              <a:rPr lang="en-US" altLang="zh-CN" sz="2600"/>
              <a:t>	}</a:t>
            </a:r>
          </a:p>
          <a:p>
            <a:pPr>
              <a:buFont typeface="Wingdings" pitchFamily="2" charset="2"/>
              <a:buNone/>
            </a:pPr>
            <a:r>
              <a:rPr lang="en-US" altLang="zh-CN" sz="2600"/>
              <a:t>}</a:t>
            </a:r>
          </a:p>
        </p:txBody>
      </p:sp>
      <p:sp>
        <p:nvSpPr>
          <p:cNvPr id="189445" name="Text Box 5"/>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96F45C0B-C1FB-42B0-8612-8AAA80E2CE7E}" type="slidenum">
              <a:rPr lang="en-US" altLang="zh-CN" sz="1600">
                <a:latin typeface="宋体" pitchFamily="2" charset="-122"/>
                <a:ea typeface="宋体" pitchFamily="2" charset="-122"/>
              </a:rPr>
              <a:pPr algn="r">
                <a:spcBef>
                  <a:spcPct val="50000"/>
                </a:spcBef>
              </a:pPr>
              <a:t>39</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22883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295400" y="171450"/>
            <a:ext cx="7162800" cy="742950"/>
          </a:xfrm>
        </p:spPr>
        <p:txBody>
          <a:bodyPr>
            <a:normAutofit fontScale="90000"/>
          </a:bodyPr>
          <a:lstStyle/>
          <a:p>
            <a:r>
              <a:rPr lang="zh-CN" altLang="en-US"/>
              <a:t>函数的声明</a:t>
            </a:r>
          </a:p>
        </p:txBody>
      </p:sp>
      <p:sp>
        <p:nvSpPr>
          <p:cNvPr id="77827" name="Rectangle 3"/>
          <p:cNvSpPr>
            <a:spLocks noGrp="1" noChangeArrowheads="1"/>
          </p:cNvSpPr>
          <p:nvPr>
            <p:ph idx="1"/>
          </p:nvPr>
        </p:nvSpPr>
        <p:spPr>
          <a:xfrm>
            <a:off x="1447800" y="1371600"/>
            <a:ext cx="7467600" cy="3200400"/>
          </a:xfrm>
        </p:spPr>
        <p:txBody>
          <a:bodyPr>
            <a:normAutofit fontScale="92500" lnSpcReduction="20000"/>
          </a:bodyPr>
          <a:lstStyle/>
          <a:p>
            <a:r>
              <a:rPr lang="zh-CN" altLang="en-US"/>
              <a:t>形式参数表</a:t>
            </a:r>
          </a:p>
          <a:p>
            <a:pPr lvl="1">
              <a:buFontTx/>
              <a:buNone/>
            </a:pPr>
            <a:r>
              <a:rPr lang="en-US" altLang="zh-CN" sz="3200" noProof="1"/>
              <a:t>&lt;type</a:t>
            </a:r>
            <a:r>
              <a:rPr lang="en-US" altLang="zh-CN" sz="3200" baseline="-25000" noProof="1"/>
              <a:t>1</a:t>
            </a:r>
            <a:r>
              <a:rPr lang="en-US" altLang="zh-CN" sz="3200" noProof="1"/>
              <a:t>&gt; name</a:t>
            </a:r>
            <a:r>
              <a:rPr lang="en-US" altLang="zh-CN" sz="3200" baseline="-25000" noProof="1"/>
              <a:t>1</a:t>
            </a:r>
            <a:r>
              <a:rPr lang="en-US" altLang="zh-CN" sz="3200" noProof="1"/>
              <a:t>, &lt;type</a:t>
            </a:r>
            <a:r>
              <a:rPr lang="en-US" altLang="zh-CN" sz="3200" baseline="-25000" noProof="1"/>
              <a:t>2</a:t>
            </a:r>
            <a:r>
              <a:rPr lang="en-US" altLang="zh-CN" sz="3200" noProof="1"/>
              <a:t>&gt; name</a:t>
            </a:r>
            <a:r>
              <a:rPr lang="en-US" altLang="zh-CN" sz="3200" baseline="-25000" noProof="1"/>
              <a:t>2</a:t>
            </a:r>
            <a:r>
              <a:rPr lang="en-US" altLang="zh-CN" sz="3200" noProof="1"/>
              <a:t>, ..., &lt;type</a:t>
            </a:r>
            <a:r>
              <a:rPr lang="en-US" altLang="zh-CN" sz="3200" baseline="-25000" noProof="1"/>
              <a:t>n</a:t>
            </a:r>
            <a:r>
              <a:rPr lang="en-US" altLang="zh-CN" sz="3200" noProof="1"/>
              <a:t>&gt; name</a:t>
            </a:r>
            <a:r>
              <a:rPr lang="en-US" altLang="zh-CN" sz="3200" baseline="-25000" noProof="1"/>
              <a:t>n</a:t>
            </a:r>
          </a:p>
          <a:p>
            <a:r>
              <a:rPr lang="zh-CN" altLang="en-US"/>
              <a:t>函数的返回值</a:t>
            </a:r>
          </a:p>
          <a:p>
            <a:pPr lvl="1"/>
            <a:r>
              <a:rPr lang="zh-CN" altLang="en-US"/>
              <a:t>由 </a:t>
            </a:r>
            <a:r>
              <a:rPr lang="en-US" altLang="zh-CN">
                <a:latin typeface="Courier New" pitchFamily="49" charset="0"/>
              </a:rPr>
              <a:t>return</a:t>
            </a:r>
            <a:r>
              <a:rPr lang="en-US" altLang="zh-CN"/>
              <a:t> </a:t>
            </a:r>
            <a:r>
              <a:rPr lang="zh-CN" altLang="en-US"/>
              <a:t>语句给出，例如：</a:t>
            </a:r>
            <a:br>
              <a:rPr lang="zh-CN" altLang="en-US"/>
            </a:br>
            <a:r>
              <a:rPr lang="en-US" altLang="zh-CN">
                <a:solidFill>
                  <a:srgbClr val="FFFF66"/>
                </a:solidFill>
                <a:latin typeface="Courier New" pitchFamily="49" charset="0"/>
              </a:rPr>
              <a:t>return  0</a:t>
            </a:r>
            <a:endParaRPr lang="en-US" altLang="zh-CN">
              <a:latin typeface="Courier New" pitchFamily="49" charset="0"/>
            </a:endParaRPr>
          </a:p>
          <a:p>
            <a:pPr lvl="1"/>
            <a:r>
              <a:rPr lang="zh-CN" altLang="en-US">
                <a:latin typeface="Courier New" pitchFamily="49" charset="0"/>
              </a:rPr>
              <a:t>无返回值的函数（</a:t>
            </a:r>
            <a:r>
              <a:rPr lang="en-US" altLang="zh-CN">
                <a:latin typeface="Courier New" pitchFamily="49" charset="0"/>
              </a:rPr>
              <a:t>void</a:t>
            </a:r>
            <a:r>
              <a:rPr lang="zh-CN" altLang="en-US">
                <a:latin typeface="Courier New" pitchFamily="49" charset="0"/>
              </a:rPr>
              <a:t>类型），不必写</a:t>
            </a:r>
            <a:r>
              <a:rPr lang="en-US" altLang="zh-CN">
                <a:latin typeface="Courier New" pitchFamily="49" charset="0"/>
              </a:rPr>
              <a:t>return</a:t>
            </a:r>
            <a:r>
              <a:rPr lang="zh-CN" altLang="en-US">
                <a:latin typeface="Courier New" pitchFamily="49" charset="0"/>
              </a:rPr>
              <a:t>语句。</a:t>
            </a:r>
            <a:endParaRPr lang="zh-CN" altLang="en-US"/>
          </a:p>
        </p:txBody>
      </p:sp>
      <p:sp>
        <p:nvSpPr>
          <p:cNvPr id="7" name="灯片编号占位符 5"/>
          <p:cNvSpPr>
            <a:spLocks noGrp="1"/>
          </p:cNvSpPr>
          <p:nvPr>
            <p:ph type="sldNum" sz="quarter" idx="12"/>
          </p:nvPr>
        </p:nvSpPr>
        <p:spPr/>
        <p:txBody>
          <a:bodyPr/>
          <a:lstStyle/>
          <a:p>
            <a:fld id="{D7F8736E-D5DF-4482-948D-AD0B7067FA24}" type="slidenum">
              <a:rPr lang="en-US" altLang="zh-CN"/>
              <a:pPr/>
              <a:t>4</a:t>
            </a:fld>
            <a:endParaRPr lang="en-US" altLang="zh-CN"/>
          </a:p>
        </p:txBody>
      </p:sp>
      <p:sp>
        <p:nvSpPr>
          <p:cNvPr id="77828" name="Text Box 4"/>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403413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81000" y="571500"/>
            <a:ext cx="8458200" cy="4114800"/>
          </a:xfrm>
        </p:spPr>
        <p:txBody>
          <a:bodyPr>
            <a:normAutofit fontScale="92500" lnSpcReduction="10000"/>
          </a:bodyPr>
          <a:lstStyle/>
          <a:p>
            <a:pPr>
              <a:buFont typeface="Wingdings" pitchFamily="2" charset="2"/>
              <a:buNone/>
            </a:pPr>
            <a:r>
              <a:rPr lang="en-US" altLang="zh-CN" sz="2800"/>
              <a:t>int main()</a:t>
            </a:r>
          </a:p>
          <a:p>
            <a:pPr>
              <a:buFont typeface="Wingdings" pitchFamily="2" charset="2"/>
              <a:buNone/>
            </a:pPr>
            <a:r>
              <a:rPr lang="en-US" altLang="zh-CN" sz="2800"/>
              <a:t>{</a:t>
            </a:r>
          </a:p>
          <a:p>
            <a:pPr>
              <a:buFont typeface="Wingdings" pitchFamily="2" charset="2"/>
              <a:buNone/>
            </a:pPr>
            <a:r>
              <a:rPr lang="en-US" altLang="zh-CN" sz="2800"/>
              <a:t>	void hanoi(int n,char one,char two,char three);</a:t>
            </a:r>
          </a:p>
          <a:p>
            <a:pPr>
              <a:buFont typeface="Wingdings" pitchFamily="2" charset="2"/>
              <a:buNone/>
            </a:pPr>
            <a:r>
              <a:rPr lang="en-US" altLang="zh-CN" sz="2800"/>
              <a:t>	int m;</a:t>
            </a:r>
          </a:p>
          <a:p>
            <a:pPr>
              <a:buFont typeface="Wingdings" pitchFamily="2" charset="2"/>
              <a:buNone/>
            </a:pPr>
            <a:r>
              <a:rPr lang="en-US" altLang="zh-CN" sz="2800"/>
              <a:t>	cout&lt;&lt;"Enter the number of diskes:";</a:t>
            </a:r>
          </a:p>
          <a:p>
            <a:pPr>
              <a:buFont typeface="Wingdings" pitchFamily="2" charset="2"/>
              <a:buNone/>
            </a:pPr>
            <a:r>
              <a:rPr lang="en-US" altLang="zh-CN" sz="2800"/>
              <a:t>	cin&gt;&gt;m;</a:t>
            </a:r>
          </a:p>
          <a:p>
            <a:pPr>
              <a:buFont typeface="Wingdings" pitchFamily="2" charset="2"/>
              <a:buNone/>
            </a:pPr>
            <a:r>
              <a:rPr lang="en-US" altLang="zh-CN" sz="2800"/>
              <a:t>	cout&lt;&lt;"the steps to moving "&lt;&lt;m&lt;&lt;" diskes:"&lt;&lt;endl;</a:t>
            </a:r>
          </a:p>
          <a:p>
            <a:pPr>
              <a:buFont typeface="Wingdings" pitchFamily="2" charset="2"/>
              <a:buNone/>
            </a:pPr>
            <a:r>
              <a:rPr lang="en-US" altLang="zh-CN" sz="2800"/>
              <a:t>	hanoi(m,'A','B','C');</a:t>
            </a:r>
          </a:p>
          <a:p>
            <a:pPr>
              <a:buFont typeface="Wingdings" pitchFamily="2" charset="2"/>
              <a:buNone/>
            </a:pPr>
            <a:r>
              <a:rPr lang="en-US" altLang="zh-CN" sz="2800"/>
              <a:t>}</a:t>
            </a:r>
          </a:p>
        </p:txBody>
      </p:sp>
      <p:sp>
        <p:nvSpPr>
          <p:cNvPr id="190469" name="Text Box 5"/>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A7525B7-F52D-4C70-BD92-CA05EB7234C9}" type="slidenum">
              <a:rPr lang="en-US" altLang="zh-CN" sz="1600">
                <a:latin typeface="宋体" pitchFamily="2" charset="-122"/>
                <a:ea typeface="宋体" pitchFamily="2" charset="-122"/>
              </a:rPr>
              <a:pPr algn="r">
                <a:spcBef>
                  <a:spcPct val="50000"/>
                </a:spcBef>
              </a:pPr>
              <a:t>40</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33249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990600" y="571500"/>
            <a:ext cx="7315200" cy="3943350"/>
          </a:xfrm>
        </p:spPr>
        <p:txBody>
          <a:bodyPr>
            <a:normAutofit fontScale="85000" lnSpcReduction="20000"/>
          </a:bodyPr>
          <a:lstStyle/>
          <a:p>
            <a:pPr>
              <a:buFont typeface="Wingdings" pitchFamily="2" charset="2"/>
              <a:buNone/>
            </a:pPr>
            <a:r>
              <a:rPr lang="zh-CN" altLang="en-US" sz="2800"/>
              <a:t>运行结果：</a:t>
            </a:r>
          </a:p>
          <a:p>
            <a:pPr>
              <a:buFont typeface="Wingdings" pitchFamily="2" charset="2"/>
              <a:buNone/>
            </a:pPr>
            <a:r>
              <a:rPr lang="en-US" altLang="zh-CN" sz="2800"/>
              <a:t>Enter the number of diskes:3</a:t>
            </a:r>
          </a:p>
          <a:p>
            <a:pPr>
              <a:buFont typeface="Wingdings" pitchFamily="2" charset="2"/>
              <a:buNone/>
            </a:pPr>
            <a:r>
              <a:rPr lang="en-US" altLang="zh-CN" sz="2800"/>
              <a:t>the steps to moving 3 diskes:</a:t>
            </a:r>
          </a:p>
          <a:p>
            <a:pPr>
              <a:buFont typeface="Wingdings" pitchFamily="2" charset="2"/>
              <a:buNone/>
            </a:pPr>
            <a:r>
              <a:rPr lang="en-US" altLang="zh-CN" sz="2800"/>
              <a:t>A--&gt;C</a:t>
            </a:r>
          </a:p>
          <a:p>
            <a:pPr>
              <a:buFont typeface="Wingdings" pitchFamily="2" charset="2"/>
              <a:buNone/>
            </a:pPr>
            <a:r>
              <a:rPr lang="en-US" altLang="zh-CN" sz="2800"/>
              <a:t>A--&gt;B</a:t>
            </a:r>
          </a:p>
          <a:p>
            <a:pPr>
              <a:buFont typeface="Wingdings" pitchFamily="2" charset="2"/>
              <a:buNone/>
            </a:pPr>
            <a:r>
              <a:rPr lang="en-US" altLang="zh-CN" sz="2800"/>
              <a:t>C--&gt;B</a:t>
            </a:r>
          </a:p>
          <a:p>
            <a:pPr>
              <a:buFont typeface="Wingdings" pitchFamily="2" charset="2"/>
              <a:buNone/>
            </a:pPr>
            <a:r>
              <a:rPr lang="en-US" altLang="zh-CN" sz="2800"/>
              <a:t>A--&gt;C</a:t>
            </a:r>
          </a:p>
          <a:p>
            <a:pPr>
              <a:buFont typeface="Wingdings" pitchFamily="2" charset="2"/>
              <a:buNone/>
            </a:pPr>
            <a:r>
              <a:rPr lang="en-US" altLang="zh-CN" sz="2800"/>
              <a:t>B--&gt;A</a:t>
            </a:r>
          </a:p>
          <a:p>
            <a:pPr>
              <a:buFont typeface="Wingdings" pitchFamily="2" charset="2"/>
              <a:buNone/>
            </a:pPr>
            <a:r>
              <a:rPr lang="en-US" altLang="zh-CN" sz="2800"/>
              <a:t>B--&gt;C</a:t>
            </a:r>
          </a:p>
          <a:p>
            <a:pPr>
              <a:buFont typeface="Wingdings" pitchFamily="2" charset="2"/>
              <a:buNone/>
            </a:pPr>
            <a:r>
              <a:rPr lang="en-US" altLang="zh-CN" sz="2800"/>
              <a:t>A--&gt;C</a:t>
            </a:r>
          </a:p>
        </p:txBody>
      </p:sp>
      <p:sp>
        <p:nvSpPr>
          <p:cNvPr id="191493" name="Text Box 5"/>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62509C1-10F0-467B-94C5-4A8EC713E9AC}" type="slidenum">
              <a:rPr lang="en-US" altLang="zh-CN" sz="1600">
                <a:latin typeface="宋体" pitchFamily="2" charset="-122"/>
                <a:ea typeface="宋体" pitchFamily="2" charset="-122"/>
              </a:rPr>
              <a:pPr algn="r">
                <a:spcBef>
                  <a:spcPct val="50000"/>
                </a:spcBef>
              </a:pPr>
              <a:t>41</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95643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219200" y="57150"/>
            <a:ext cx="7772400" cy="914400"/>
          </a:xfrm>
        </p:spPr>
        <p:txBody>
          <a:bodyPr>
            <a:normAutofit fontScale="90000"/>
          </a:bodyPr>
          <a:lstStyle/>
          <a:p>
            <a:pPr>
              <a:lnSpc>
                <a:spcPct val="70000"/>
              </a:lnSpc>
            </a:pPr>
            <a:r>
              <a:rPr lang="zh-CN" altLang="en-US"/>
              <a:t>函数的参数传递机制</a:t>
            </a:r>
            <a:r>
              <a:rPr lang="zh-CN" altLang="en-US" sz="3600"/>
              <a:t/>
            </a:r>
            <a:br>
              <a:rPr lang="zh-CN" altLang="en-US" sz="3600"/>
            </a:br>
            <a:r>
              <a:rPr lang="zh-CN" altLang="en-US" sz="4000"/>
              <a:t>                          </a:t>
            </a:r>
            <a:r>
              <a:rPr lang="en-US" altLang="zh-CN" sz="3600"/>
              <a:t>——</a:t>
            </a:r>
            <a:r>
              <a:rPr lang="zh-CN" altLang="en-US" sz="3600"/>
              <a:t>传递参数值</a:t>
            </a:r>
            <a:endParaRPr lang="zh-CN" altLang="en-US"/>
          </a:p>
        </p:txBody>
      </p:sp>
      <p:sp>
        <p:nvSpPr>
          <p:cNvPr id="92163" name="Rectangle 3"/>
          <p:cNvSpPr>
            <a:spLocks noGrp="1" noChangeArrowheads="1"/>
          </p:cNvSpPr>
          <p:nvPr>
            <p:ph idx="1"/>
          </p:nvPr>
        </p:nvSpPr>
        <p:spPr>
          <a:xfrm>
            <a:off x="1371600" y="1395412"/>
            <a:ext cx="7010400" cy="2662238"/>
          </a:xfrm>
        </p:spPr>
        <p:txBody>
          <a:bodyPr>
            <a:normAutofit fontScale="92500" lnSpcReduction="10000"/>
          </a:bodyPr>
          <a:lstStyle/>
          <a:p>
            <a:pPr>
              <a:lnSpc>
                <a:spcPct val="130000"/>
              </a:lnSpc>
            </a:pPr>
            <a:r>
              <a:rPr lang="zh-CN" altLang="en-US"/>
              <a:t>在函数被调用时才分配形参的存储单元。</a:t>
            </a:r>
          </a:p>
          <a:p>
            <a:pPr>
              <a:lnSpc>
                <a:spcPct val="130000"/>
              </a:lnSpc>
            </a:pPr>
            <a:r>
              <a:rPr lang="zh-CN" altLang="en-US"/>
              <a:t>实参可以是常量、变量或表达式。</a:t>
            </a:r>
          </a:p>
          <a:p>
            <a:pPr>
              <a:lnSpc>
                <a:spcPct val="130000"/>
              </a:lnSpc>
            </a:pPr>
            <a:r>
              <a:rPr lang="zh-CN" altLang="en-US"/>
              <a:t>实参类型必须与形参相符。</a:t>
            </a:r>
          </a:p>
          <a:p>
            <a:pPr>
              <a:lnSpc>
                <a:spcPct val="130000"/>
              </a:lnSpc>
            </a:pPr>
            <a:r>
              <a:rPr lang="zh-CN" altLang="en-US"/>
              <a:t>传递时是传递参数值，即单向传递。</a:t>
            </a:r>
          </a:p>
        </p:txBody>
      </p:sp>
      <p:sp>
        <p:nvSpPr>
          <p:cNvPr id="7" name="灯片编号占位符 5"/>
          <p:cNvSpPr>
            <a:spLocks noGrp="1"/>
          </p:cNvSpPr>
          <p:nvPr>
            <p:ph type="sldNum" sz="quarter" idx="12"/>
          </p:nvPr>
        </p:nvSpPr>
        <p:spPr/>
        <p:txBody>
          <a:bodyPr/>
          <a:lstStyle/>
          <a:p>
            <a:fld id="{66ECE4F7-DC5E-487D-8009-705FE68BB1E2}" type="slidenum">
              <a:rPr lang="en-US" altLang="zh-CN"/>
              <a:pPr/>
              <a:t>42</a:t>
            </a:fld>
            <a:endParaRPr lang="en-US" altLang="zh-CN"/>
          </a:p>
        </p:txBody>
      </p:sp>
      <p:sp>
        <p:nvSpPr>
          <p:cNvPr id="92164" name="Text Box 4"/>
          <p:cNvSpPr txBox="1">
            <a:spLocks noChangeArrowheads="1"/>
          </p:cNvSpPr>
          <p:nvPr/>
        </p:nvSpPr>
        <p:spPr bwMode="auto">
          <a:xfrm>
            <a:off x="266581" y="195486"/>
            <a:ext cx="800219" cy="42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4258058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pPr>
              <a:lnSpc>
                <a:spcPct val="70000"/>
              </a:lnSpc>
            </a:pPr>
            <a:r>
              <a:rPr lang="zh-CN" altLang="en-US"/>
              <a:t>函数的参数传递机制</a:t>
            </a:r>
            <a:r>
              <a:rPr lang="zh-CN" altLang="en-US" sz="3600"/>
              <a:t/>
            </a:r>
            <a:br>
              <a:rPr lang="zh-CN" altLang="en-US" sz="3600"/>
            </a:br>
            <a:r>
              <a:rPr lang="zh-CN" altLang="en-US" sz="4000"/>
              <a:t>                  </a:t>
            </a:r>
            <a:r>
              <a:rPr lang="en-US" altLang="zh-CN" sz="3600"/>
              <a:t>——</a:t>
            </a:r>
            <a:r>
              <a:rPr lang="zh-CN" altLang="en-US" sz="3600"/>
              <a:t>参数值传递举例</a:t>
            </a:r>
          </a:p>
        </p:txBody>
      </p:sp>
      <p:sp>
        <p:nvSpPr>
          <p:cNvPr id="26" name="灯片编号占位符 5"/>
          <p:cNvSpPr>
            <a:spLocks noGrp="1"/>
          </p:cNvSpPr>
          <p:nvPr>
            <p:ph type="sldNum" sz="quarter" idx="12"/>
          </p:nvPr>
        </p:nvSpPr>
        <p:spPr/>
        <p:txBody>
          <a:bodyPr/>
          <a:lstStyle/>
          <a:p>
            <a:fld id="{43072E17-E004-4F61-9F4F-59D09CCF9004}" type="slidenum">
              <a:rPr lang="en-US" altLang="zh-CN"/>
              <a:pPr/>
              <a:t>43</a:t>
            </a:fld>
            <a:endParaRPr lang="en-US" altLang="zh-CN"/>
          </a:p>
        </p:txBody>
      </p:sp>
      <p:grpSp>
        <p:nvGrpSpPr>
          <p:cNvPr id="94232" name="Group 24"/>
          <p:cNvGrpSpPr>
            <a:grpSpLocks/>
          </p:cNvGrpSpPr>
          <p:nvPr/>
        </p:nvGrpSpPr>
        <p:grpSpPr bwMode="auto">
          <a:xfrm>
            <a:off x="1204913" y="1257300"/>
            <a:ext cx="6327776" cy="3293269"/>
            <a:chOff x="759" y="1056"/>
            <a:chExt cx="3986" cy="2766"/>
          </a:xfrm>
        </p:grpSpPr>
        <p:sp>
          <p:nvSpPr>
            <p:cNvPr id="94212" name="Rectangle 4"/>
            <p:cNvSpPr>
              <a:spLocks noChangeArrowheads="1"/>
            </p:cNvSpPr>
            <p:nvPr/>
          </p:nvSpPr>
          <p:spPr bwMode="auto">
            <a:xfrm>
              <a:off x="2027" y="2544"/>
              <a:ext cx="1012" cy="402"/>
            </a:xfrm>
            <a:prstGeom prst="rect">
              <a:avLst/>
            </a:prstGeom>
            <a:solidFill>
              <a:srgbClr val="FFFFFF"/>
            </a:solidFill>
            <a:ln w="12700">
              <a:solidFill>
                <a:schemeClr val="tx1"/>
              </a:solidFill>
              <a:miter lim="800000"/>
              <a:headEnd/>
              <a:tailEnd/>
            </a:ln>
          </p:spPr>
          <p:txBody>
            <a:bodyPr/>
            <a:lstStyle/>
            <a:p>
              <a:endParaRPr lang="zh-CN" altLang="en-US"/>
            </a:p>
          </p:txBody>
        </p:sp>
        <p:sp>
          <p:nvSpPr>
            <p:cNvPr id="94213" name="Rectangle 5"/>
            <p:cNvSpPr>
              <a:spLocks noChangeArrowheads="1"/>
            </p:cNvSpPr>
            <p:nvPr/>
          </p:nvSpPr>
          <p:spPr bwMode="auto">
            <a:xfrm>
              <a:off x="3803" y="2567"/>
              <a:ext cx="942" cy="379"/>
            </a:xfrm>
            <a:prstGeom prst="rect">
              <a:avLst/>
            </a:prstGeom>
            <a:solidFill>
              <a:srgbClr val="FFFFFF"/>
            </a:solidFill>
            <a:ln w="12700">
              <a:solidFill>
                <a:schemeClr val="tx1"/>
              </a:solidFill>
              <a:miter lim="800000"/>
              <a:headEnd/>
              <a:tailEnd/>
            </a:ln>
          </p:spPr>
          <p:txBody>
            <a:bodyPr/>
            <a:lstStyle/>
            <a:p>
              <a:endParaRPr lang="zh-CN" altLang="en-US"/>
            </a:p>
          </p:txBody>
        </p:sp>
        <p:sp>
          <p:nvSpPr>
            <p:cNvPr id="94214" name="Rectangle 6"/>
            <p:cNvSpPr>
              <a:spLocks noChangeArrowheads="1"/>
            </p:cNvSpPr>
            <p:nvPr/>
          </p:nvSpPr>
          <p:spPr bwMode="auto">
            <a:xfrm>
              <a:off x="1591" y="2578"/>
              <a:ext cx="1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latin typeface="Times" pitchFamily="18" charset="0"/>
                  <a:ea typeface="宋体" pitchFamily="2" charset="-122"/>
                </a:rPr>
                <a:t>X</a:t>
              </a:r>
              <a:endParaRPr lang="en-US" altLang="zh-CN" sz="3200">
                <a:ea typeface="宋体" pitchFamily="2" charset="-122"/>
              </a:endParaRPr>
            </a:p>
          </p:txBody>
        </p:sp>
        <p:sp>
          <p:nvSpPr>
            <p:cNvPr id="94215" name="Rectangle 7"/>
            <p:cNvSpPr>
              <a:spLocks noChangeArrowheads="1"/>
            </p:cNvSpPr>
            <p:nvPr/>
          </p:nvSpPr>
          <p:spPr bwMode="auto">
            <a:xfrm>
              <a:off x="3544" y="2601"/>
              <a:ext cx="1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latin typeface="Times" pitchFamily="18" charset="0"/>
                  <a:ea typeface="宋体" pitchFamily="2" charset="-122"/>
                </a:rPr>
                <a:t>N</a:t>
              </a:r>
              <a:endParaRPr lang="en-US" altLang="zh-CN" sz="3200">
                <a:ea typeface="宋体" pitchFamily="2" charset="-122"/>
              </a:endParaRPr>
            </a:p>
          </p:txBody>
        </p:sp>
        <p:sp>
          <p:nvSpPr>
            <p:cNvPr id="94216" name="Freeform 8"/>
            <p:cNvSpPr>
              <a:spLocks/>
            </p:cNvSpPr>
            <p:nvPr/>
          </p:nvSpPr>
          <p:spPr bwMode="auto">
            <a:xfrm>
              <a:off x="4171" y="2398"/>
              <a:ext cx="158" cy="203"/>
            </a:xfrm>
            <a:custGeom>
              <a:avLst/>
              <a:gdLst>
                <a:gd name="T0" fmla="*/ 80 w 140"/>
                <a:gd name="T1" fmla="*/ 180 h 180"/>
                <a:gd name="T2" fmla="*/ 0 w 140"/>
                <a:gd name="T3" fmla="*/ 0 h 180"/>
                <a:gd name="T4" fmla="*/ 80 w 140"/>
                <a:gd name="T5" fmla="*/ 60 h 180"/>
                <a:gd name="T6" fmla="*/ 140 w 140"/>
                <a:gd name="T7" fmla="*/ 0 h 180"/>
                <a:gd name="T8" fmla="*/ 80 w 140"/>
                <a:gd name="T9" fmla="*/ 180 h 180"/>
              </a:gdLst>
              <a:ahLst/>
              <a:cxnLst>
                <a:cxn ang="0">
                  <a:pos x="T0" y="T1"/>
                </a:cxn>
                <a:cxn ang="0">
                  <a:pos x="T2" y="T3"/>
                </a:cxn>
                <a:cxn ang="0">
                  <a:pos x="T4" y="T5"/>
                </a:cxn>
                <a:cxn ang="0">
                  <a:pos x="T6" y="T7"/>
                </a:cxn>
                <a:cxn ang="0">
                  <a:pos x="T8" y="T9"/>
                </a:cxn>
              </a:cxnLst>
              <a:rect l="0" t="0" r="r" b="b"/>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p>
          </p:txBody>
        </p:sp>
        <p:sp>
          <p:nvSpPr>
            <p:cNvPr id="94217" name="Line 9"/>
            <p:cNvSpPr>
              <a:spLocks noChangeShapeType="1"/>
            </p:cNvSpPr>
            <p:nvPr/>
          </p:nvSpPr>
          <p:spPr bwMode="auto">
            <a:xfrm>
              <a:off x="4261" y="1904"/>
              <a:ext cx="3" cy="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8" name="Freeform 10"/>
            <p:cNvSpPr>
              <a:spLocks/>
            </p:cNvSpPr>
            <p:nvPr/>
          </p:nvSpPr>
          <p:spPr bwMode="auto">
            <a:xfrm>
              <a:off x="2488" y="2376"/>
              <a:ext cx="157" cy="202"/>
            </a:xfrm>
            <a:custGeom>
              <a:avLst/>
              <a:gdLst>
                <a:gd name="T0" fmla="*/ 80 w 140"/>
                <a:gd name="T1" fmla="*/ 180 h 180"/>
                <a:gd name="T2" fmla="*/ 0 w 140"/>
                <a:gd name="T3" fmla="*/ 0 h 180"/>
                <a:gd name="T4" fmla="*/ 80 w 140"/>
                <a:gd name="T5" fmla="*/ 60 h 180"/>
                <a:gd name="T6" fmla="*/ 140 w 140"/>
                <a:gd name="T7" fmla="*/ 0 h 180"/>
                <a:gd name="T8" fmla="*/ 80 w 140"/>
                <a:gd name="T9" fmla="*/ 180 h 180"/>
              </a:gdLst>
              <a:ahLst/>
              <a:cxnLst>
                <a:cxn ang="0">
                  <a:pos x="T0" y="T1"/>
                </a:cxn>
                <a:cxn ang="0">
                  <a:pos x="T2" y="T3"/>
                </a:cxn>
                <a:cxn ang="0">
                  <a:pos x="T4" y="T5"/>
                </a:cxn>
                <a:cxn ang="0">
                  <a:pos x="T6" y="T7"/>
                </a:cxn>
                <a:cxn ang="0">
                  <a:pos x="T8" y="T9"/>
                </a:cxn>
              </a:cxnLst>
              <a:rect l="0" t="0" r="r" b="b"/>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p>
          </p:txBody>
        </p:sp>
        <p:sp>
          <p:nvSpPr>
            <p:cNvPr id="94219" name="Line 11"/>
            <p:cNvSpPr>
              <a:spLocks noChangeShapeType="1"/>
            </p:cNvSpPr>
            <p:nvPr/>
          </p:nvSpPr>
          <p:spPr bwMode="auto">
            <a:xfrm>
              <a:off x="2578" y="1881"/>
              <a:ext cx="3" cy="5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0" name="Rectangle 12"/>
            <p:cNvSpPr>
              <a:spLocks noChangeArrowheads="1"/>
            </p:cNvSpPr>
            <p:nvPr/>
          </p:nvSpPr>
          <p:spPr bwMode="auto">
            <a:xfrm>
              <a:off x="759" y="3072"/>
              <a:ext cx="129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zh-CN" altLang="en-US" sz="3200" b="1">
                  <a:latin typeface="Times" pitchFamily="18" charset="0"/>
                  <a:ea typeface="宋体" pitchFamily="2" charset="-122"/>
                </a:rPr>
                <a:t>被调函数：</a:t>
              </a:r>
              <a:endParaRPr lang="zh-CN" altLang="en-US" sz="3200">
                <a:ea typeface="宋体" pitchFamily="2" charset="-122"/>
              </a:endParaRPr>
            </a:p>
          </p:txBody>
        </p:sp>
        <p:sp>
          <p:nvSpPr>
            <p:cNvPr id="94221" name="Rectangle 13"/>
            <p:cNvSpPr>
              <a:spLocks noChangeArrowheads="1"/>
            </p:cNvSpPr>
            <p:nvPr/>
          </p:nvSpPr>
          <p:spPr bwMode="auto">
            <a:xfrm>
              <a:off x="787" y="1075"/>
              <a:ext cx="129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zh-CN" altLang="en-US" sz="3200" b="1">
                  <a:latin typeface="Times" pitchFamily="18" charset="0"/>
                  <a:ea typeface="宋体" pitchFamily="2" charset="-122"/>
                </a:rPr>
                <a:t>主调函数：</a:t>
              </a:r>
              <a:endParaRPr lang="zh-CN" altLang="en-US" sz="3200">
                <a:ea typeface="宋体" pitchFamily="2" charset="-122"/>
              </a:endParaRPr>
            </a:p>
          </p:txBody>
        </p:sp>
        <p:sp>
          <p:nvSpPr>
            <p:cNvPr id="94222" name="Rectangle 14"/>
            <p:cNvSpPr>
              <a:spLocks noChangeArrowheads="1"/>
            </p:cNvSpPr>
            <p:nvPr/>
          </p:nvSpPr>
          <p:spPr bwMode="auto">
            <a:xfrm>
              <a:off x="3781" y="1600"/>
              <a:ext cx="964" cy="383"/>
            </a:xfrm>
            <a:prstGeom prst="rect">
              <a:avLst/>
            </a:prstGeom>
            <a:solidFill>
              <a:srgbClr val="FFFFFF"/>
            </a:solidFill>
            <a:ln w="12700">
              <a:solidFill>
                <a:schemeClr val="tx1"/>
              </a:solidFill>
              <a:miter lim="800000"/>
              <a:headEnd/>
              <a:tailEnd/>
            </a:ln>
          </p:spPr>
          <p:txBody>
            <a:bodyPr/>
            <a:lstStyle/>
            <a:p>
              <a:endParaRPr lang="zh-CN" altLang="en-US"/>
            </a:p>
          </p:txBody>
        </p:sp>
        <p:sp>
          <p:nvSpPr>
            <p:cNvPr id="94223" name="Rectangle 15"/>
            <p:cNvSpPr>
              <a:spLocks noChangeArrowheads="1"/>
            </p:cNvSpPr>
            <p:nvPr/>
          </p:nvSpPr>
          <p:spPr bwMode="auto">
            <a:xfrm>
              <a:off x="4218" y="1637"/>
              <a:ext cx="129" cy="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just"/>
              <a:r>
                <a:rPr lang="en-US" altLang="zh-CN" sz="3200" b="1">
                  <a:solidFill>
                    <a:schemeClr val="bg2"/>
                  </a:solidFill>
                  <a:latin typeface="Times" pitchFamily="18" charset="0"/>
                  <a:ea typeface="宋体" pitchFamily="2" charset="-122"/>
                </a:rPr>
                <a:t>3</a:t>
              </a:r>
              <a:endParaRPr lang="en-US" altLang="zh-CN" sz="3200">
                <a:solidFill>
                  <a:schemeClr val="bg2"/>
                </a:solidFill>
                <a:ea typeface="宋体" pitchFamily="2" charset="-122"/>
              </a:endParaRPr>
            </a:p>
          </p:txBody>
        </p:sp>
        <p:sp>
          <p:nvSpPr>
            <p:cNvPr id="94224" name="Rectangle 16"/>
            <p:cNvSpPr>
              <a:spLocks noChangeArrowheads="1"/>
            </p:cNvSpPr>
            <p:nvPr/>
          </p:nvSpPr>
          <p:spPr bwMode="auto">
            <a:xfrm>
              <a:off x="2007" y="1600"/>
              <a:ext cx="987" cy="383"/>
            </a:xfrm>
            <a:prstGeom prst="rect">
              <a:avLst/>
            </a:prstGeom>
            <a:solidFill>
              <a:srgbClr val="FFFFFF"/>
            </a:solidFill>
            <a:ln w="12700">
              <a:solidFill>
                <a:schemeClr val="tx1"/>
              </a:solidFill>
              <a:miter lim="800000"/>
              <a:headEnd/>
              <a:tailEnd/>
            </a:ln>
          </p:spPr>
          <p:txBody>
            <a:bodyPr/>
            <a:lstStyle/>
            <a:p>
              <a:endParaRPr lang="zh-CN" altLang="en-US"/>
            </a:p>
          </p:txBody>
        </p:sp>
        <p:sp>
          <p:nvSpPr>
            <p:cNvPr id="94225" name="Rectangle 17"/>
            <p:cNvSpPr>
              <a:spLocks noChangeArrowheads="1"/>
            </p:cNvSpPr>
            <p:nvPr/>
          </p:nvSpPr>
          <p:spPr bwMode="auto">
            <a:xfrm>
              <a:off x="2242" y="1659"/>
              <a:ext cx="388" cy="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just"/>
              <a:r>
                <a:rPr lang="en-US" altLang="zh-CN" sz="3200" b="1">
                  <a:solidFill>
                    <a:schemeClr val="bg2"/>
                  </a:solidFill>
                  <a:latin typeface="Times" pitchFamily="18" charset="0"/>
                  <a:ea typeface="宋体" pitchFamily="2" charset="-122"/>
                </a:rPr>
                <a:t> 2.5</a:t>
              </a:r>
              <a:endParaRPr lang="en-US" altLang="zh-CN" sz="3200">
                <a:solidFill>
                  <a:schemeClr val="bg2"/>
                </a:solidFill>
                <a:ea typeface="宋体" pitchFamily="2" charset="-122"/>
              </a:endParaRPr>
            </a:p>
          </p:txBody>
        </p:sp>
        <p:sp>
          <p:nvSpPr>
            <p:cNvPr id="94226" name="Rectangle 18"/>
            <p:cNvSpPr>
              <a:spLocks noChangeArrowheads="1"/>
            </p:cNvSpPr>
            <p:nvPr/>
          </p:nvSpPr>
          <p:spPr bwMode="auto">
            <a:xfrm>
              <a:off x="1591" y="1637"/>
              <a:ext cx="1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latin typeface="Times" pitchFamily="18" charset="0"/>
                  <a:ea typeface="宋体" pitchFamily="2" charset="-122"/>
                </a:rPr>
                <a:t>A</a:t>
              </a:r>
              <a:endParaRPr lang="en-US" altLang="zh-CN" sz="3200">
                <a:ea typeface="宋体" pitchFamily="2" charset="-122"/>
              </a:endParaRPr>
            </a:p>
          </p:txBody>
        </p:sp>
        <p:sp>
          <p:nvSpPr>
            <p:cNvPr id="94227" name="Rectangle 19"/>
            <p:cNvSpPr>
              <a:spLocks noChangeArrowheads="1"/>
            </p:cNvSpPr>
            <p:nvPr/>
          </p:nvSpPr>
          <p:spPr bwMode="auto">
            <a:xfrm>
              <a:off x="2488" y="1056"/>
              <a:ext cx="166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latin typeface="Times" pitchFamily="18" charset="0"/>
                  <a:ea typeface="宋体" pitchFamily="2" charset="-122"/>
                </a:rPr>
                <a:t>D = power(A,3)</a:t>
              </a:r>
              <a:endParaRPr lang="en-US" altLang="zh-CN" sz="3200">
                <a:ea typeface="宋体" pitchFamily="2" charset="-122"/>
              </a:endParaRPr>
            </a:p>
          </p:txBody>
        </p:sp>
        <p:sp>
          <p:nvSpPr>
            <p:cNvPr id="94228" name="Rectangle 20"/>
            <p:cNvSpPr>
              <a:spLocks noChangeArrowheads="1"/>
            </p:cNvSpPr>
            <p:nvPr/>
          </p:nvSpPr>
          <p:spPr bwMode="auto">
            <a:xfrm>
              <a:off x="2264" y="2623"/>
              <a:ext cx="388" cy="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just"/>
              <a:r>
                <a:rPr lang="en-US" altLang="zh-CN" sz="3200" b="1">
                  <a:solidFill>
                    <a:schemeClr val="bg2"/>
                  </a:solidFill>
                  <a:latin typeface="Times" pitchFamily="18" charset="0"/>
                  <a:ea typeface="宋体" pitchFamily="2" charset="-122"/>
                </a:rPr>
                <a:t> 2.5</a:t>
              </a:r>
              <a:endParaRPr lang="en-US" altLang="zh-CN" sz="3200">
                <a:solidFill>
                  <a:schemeClr val="bg2"/>
                </a:solidFill>
                <a:ea typeface="宋体" pitchFamily="2" charset="-122"/>
              </a:endParaRPr>
            </a:p>
          </p:txBody>
        </p:sp>
        <p:sp>
          <p:nvSpPr>
            <p:cNvPr id="94229" name="Rectangle 21"/>
            <p:cNvSpPr>
              <a:spLocks noChangeArrowheads="1"/>
            </p:cNvSpPr>
            <p:nvPr/>
          </p:nvSpPr>
          <p:spPr bwMode="auto">
            <a:xfrm>
              <a:off x="4196" y="2623"/>
              <a:ext cx="129" cy="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just"/>
              <a:r>
                <a:rPr lang="en-US" altLang="zh-CN" sz="3200" b="1">
                  <a:solidFill>
                    <a:schemeClr val="bg2"/>
                  </a:solidFill>
                  <a:latin typeface="Times" pitchFamily="18" charset="0"/>
                  <a:ea typeface="宋体" pitchFamily="2" charset="-122"/>
                </a:rPr>
                <a:t>3</a:t>
              </a:r>
              <a:endParaRPr lang="en-US" altLang="zh-CN" sz="3200">
                <a:solidFill>
                  <a:schemeClr val="bg2"/>
                </a:solidFill>
                <a:ea typeface="宋体" pitchFamily="2" charset="-122"/>
              </a:endParaRPr>
            </a:p>
          </p:txBody>
        </p:sp>
        <p:sp>
          <p:nvSpPr>
            <p:cNvPr id="94230" name="Rectangle 22"/>
            <p:cNvSpPr>
              <a:spLocks noChangeArrowheads="1"/>
            </p:cNvSpPr>
            <p:nvPr/>
          </p:nvSpPr>
          <p:spPr bwMode="auto">
            <a:xfrm>
              <a:off x="1377" y="3408"/>
              <a:ext cx="319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latin typeface="Times" pitchFamily="18" charset="0"/>
                  <a:ea typeface="宋体" pitchFamily="2" charset="-122"/>
                </a:rPr>
                <a:t>double power(double X, int N)</a:t>
              </a:r>
              <a:endParaRPr lang="en-US" altLang="zh-CN" sz="3200">
                <a:ea typeface="宋体" pitchFamily="2" charset="-122"/>
              </a:endParaRPr>
            </a:p>
          </p:txBody>
        </p:sp>
      </p:grpSp>
      <p:sp>
        <p:nvSpPr>
          <p:cNvPr id="94231" name="Text Box 23"/>
          <p:cNvSpPr txBox="1">
            <a:spLocks noChangeArrowheads="1"/>
          </p:cNvSpPr>
          <p:nvPr/>
        </p:nvSpPr>
        <p:spPr bwMode="auto">
          <a:xfrm>
            <a:off x="266581" y="-92546"/>
            <a:ext cx="800219" cy="44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1347700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066800" y="400050"/>
            <a:ext cx="7696200" cy="571500"/>
          </a:xfrm>
        </p:spPr>
        <p:txBody>
          <a:bodyPr>
            <a:normAutofit fontScale="90000"/>
          </a:bodyPr>
          <a:lstStyle/>
          <a:p>
            <a:r>
              <a:rPr lang="zh-CN" altLang="en-US" sz="4400"/>
              <a:t>例</a:t>
            </a:r>
            <a:r>
              <a:rPr lang="en-US" altLang="zh-CN" sz="4400"/>
              <a:t>3-11 </a:t>
            </a:r>
            <a:r>
              <a:rPr lang="zh-CN" altLang="en-US" sz="4000"/>
              <a:t>输入两 整数交换后输出</a:t>
            </a:r>
            <a:endParaRPr lang="zh-CN" altLang="en-US" sz="4400"/>
          </a:p>
        </p:txBody>
      </p:sp>
      <p:sp>
        <p:nvSpPr>
          <p:cNvPr id="96259" name="Rectangle 3"/>
          <p:cNvSpPr>
            <a:spLocks noGrp="1" noChangeArrowheads="1"/>
          </p:cNvSpPr>
          <p:nvPr>
            <p:ph idx="1"/>
          </p:nvPr>
        </p:nvSpPr>
        <p:spPr>
          <a:xfrm>
            <a:off x="1066800" y="1314450"/>
            <a:ext cx="7772400" cy="3543300"/>
          </a:xfrm>
        </p:spPr>
        <p:txBody>
          <a:bodyPr>
            <a:normAutofit fontScale="92500" lnSpcReduction="20000"/>
          </a:bodyPr>
          <a:lstStyle/>
          <a:p>
            <a:pPr>
              <a:lnSpc>
                <a:spcPct val="90000"/>
              </a:lnSpc>
              <a:spcBef>
                <a:spcPct val="10000"/>
              </a:spcBef>
              <a:buFont typeface="Wingdings" pitchFamily="2" charset="2"/>
              <a:buNone/>
            </a:pPr>
            <a:r>
              <a:rPr lang="en-US" altLang="zh-CN" sz="2800">
                <a:latin typeface="Courier New" pitchFamily="49" charset="0"/>
              </a:rPr>
              <a:t>#include&lt;iostream&gt;</a:t>
            </a:r>
          </a:p>
          <a:p>
            <a:pPr>
              <a:lnSpc>
                <a:spcPct val="90000"/>
              </a:lnSpc>
              <a:spcBef>
                <a:spcPct val="10000"/>
              </a:spcBef>
              <a:buFont typeface="Wingdings" pitchFamily="2" charset="2"/>
              <a:buNone/>
            </a:pPr>
            <a:r>
              <a:rPr lang="en-US" altLang="zh-CN" sz="2800">
                <a:latin typeface="Courier New" pitchFamily="49" charset="0"/>
              </a:rPr>
              <a:t>using namespace std;</a:t>
            </a:r>
          </a:p>
          <a:p>
            <a:pPr>
              <a:lnSpc>
                <a:spcPct val="90000"/>
              </a:lnSpc>
              <a:spcBef>
                <a:spcPct val="10000"/>
              </a:spcBef>
              <a:buFont typeface="Wingdings" pitchFamily="2" charset="2"/>
              <a:buNone/>
            </a:pPr>
            <a:r>
              <a:rPr lang="en-US" altLang="zh-CN" sz="2800">
                <a:latin typeface="Courier New" pitchFamily="49" charset="0"/>
              </a:rPr>
              <a:t>void </a:t>
            </a:r>
            <a:r>
              <a:rPr lang="en-US" altLang="zh-CN" sz="2800">
                <a:solidFill>
                  <a:srgbClr val="FFFF66"/>
                </a:solidFill>
                <a:latin typeface="Courier New" pitchFamily="49" charset="0"/>
              </a:rPr>
              <a:t>Swap</a:t>
            </a:r>
            <a:r>
              <a:rPr lang="en-US" altLang="zh-CN" sz="2800">
                <a:latin typeface="Courier New" pitchFamily="49" charset="0"/>
              </a:rPr>
              <a:t>(int a, int b);</a:t>
            </a:r>
          </a:p>
          <a:p>
            <a:pPr>
              <a:lnSpc>
                <a:spcPct val="90000"/>
              </a:lnSpc>
              <a:spcBef>
                <a:spcPct val="10000"/>
              </a:spcBef>
              <a:buFont typeface="Wingdings" pitchFamily="2" charset="2"/>
              <a:buNone/>
            </a:pPr>
            <a:r>
              <a:rPr lang="en-US" altLang="zh-CN" sz="2800">
                <a:latin typeface="Courier New" pitchFamily="49" charset="0"/>
              </a:rPr>
              <a:t>int main()</a:t>
            </a:r>
          </a:p>
          <a:p>
            <a:pPr>
              <a:lnSpc>
                <a:spcPct val="90000"/>
              </a:lnSpc>
              <a:spcBef>
                <a:spcPct val="10000"/>
              </a:spcBef>
              <a:buFont typeface="Wingdings" pitchFamily="2" charset="2"/>
              <a:buNone/>
            </a:pPr>
            <a:r>
              <a:rPr lang="en-US" altLang="zh-CN" sz="2800">
                <a:latin typeface="Courier New" pitchFamily="49" charset="0"/>
              </a:rPr>
              <a:t>{</a:t>
            </a:r>
          </a:p>
          <a:p>
            <a:pPr>
              <a:lnSpc>
                <a:spcPct val="90000"/>
              </a:lnSpc>
              <a:spcBef>
                <a:spcPct val="10000"/>
              </a:spcBef>
              <a:buFont typeface="Wingdings" pitchFamily="2" charset="2"/>
              <a:buNone/>
            </a:pPr>
            <a:r>
              <a:rPr lang="en-US" altLang="zh-CN" sz="2800">
                <a:latin typeface="Courier New" pitchFamily="49" charset="0"/>
              </a:rPr>
              <a:t>	int x(5), y(10);</a:t>
            </a:r>
          </a:p>
          <a:p>
            <a:pPr>
              <a:lnSpc>
                <a:spcPct val="90000"/>
              </a:lnSpc>
              <a:spcBef>
                <a:spcPct val="10000"/>
              </a:spcBef>
              <a:buFont typeface="Wingdings" pitchFamily="2" charset="2"/>
              <a:buNone/>
            </a:pPr>
            <a:r>
              <a:rPr lang="en-US" altLang="zh-CN" sz="2800">
                <a:latin typeface="Courier New" pitchFamily="49" charset="0"/>
              </a:rPr>
              <a:t>	cout&lt;&lt;"x="&lt;&lt;x&lt;&lt;"    y="&lt;&lt;y&lt;&lt;endl;</a:t>
            </a:r>
          </a:p>
          <a:p>
            <a:pPr>
              <a:lnSpc>
                <a:spcPct val="90000"/>
              </a:lnSpc>
              <a:spcBef>
                <a:spcPct val="10000"/>
              </a:spcBef>
              <a:buFont typeface="Wingdings" pitchFamily="2" charset="2"/>
              <a:buNone/>
            </a:pPr>
            <a:r>
              <a:rPr lang="en-US" altLang="zh-CN" sz="2800">
                <a:latin typeface="Courier New" pitchFamily="49" charset="0"/>
              </a:rPr>
              <a:t>	</a:t>
            </a:r>
            <a:r>
              <a:rPr lang="en-US" altLang="zh-CN" sz="2800">
                <a:solidFill>
                  <a:srgbClr val="FFFF66"/>
                </a:solidFill>
                <a:latin typeface="Courier New" pitchFamily="49" charset="0"/>
              </a:rPr>
              <a:t>Swap</a:t>
            </a:r>
            <a:r>
              <a:rPr lang="en-US" altLang="zh-CN" sz="2800">
                <a:latin typeface="Courier New" pitchFamily="49" charset="0"/>
              </a:rPr>
              <a:t>(x,y);</a:t>
            </a:r>
          </a:p>
          <a:p>
            <a:pPr>
              <a:lnSpc>
                <a:spcPct val="90000"/>
              </a:lnSpc>
              <a:spcBef>
                <a:spcPct val="10000"/>
              </a:spcBef>
              <a:buFont typeface="Wingdings" pitchFamily="2" charset="2"/>
              <a:buNone/>
            </a:pPr>
            <a:r>
              <a:rPr lang="en-US" altLang="zh-CN" sz="2800">
                <a:latin typeface="Courier New" pitchFamily="49" charset="0"/>
              </a:rPr>
              <a:t>	cout&lt;&lt;"x="&lt;&lt;x&lt;&lt;"    y="&lt;&lt;y&lt;&lt;endl;</a:t>
            </a:r>
          </a:p>
          <a:p>
            <a:pPr>
              <a:lnSpc>
                <a:spcPct val="90000"/>
              </a:lnSpc>
              <a:spcBef>
                <a:spcPct val="10000"/>
              </a:spcBef>
              <a:buFont typeface="Wingdings" pitchFamily="2" charset="2"/>
              <a:buNone/>
            </a:pPr>
            <a:r>
              <a:rPr lang="en-US" altLang="zh-CN" sz="2800">
                <a:latin typeface="Courier New" pitchFamily="49" charset="0"/>
              </a:rPr>
              <a:t>	return 0;</a:t>
            </a:r>
          </a:p>
          <a:p>
            <a:pPr>
              <a:lnSpc>
                <a:spcPct val="90000"/>
              </a:lnSpc>
              <a:spcBef>
                <a:spcPct val="10000"/>
              </a:spcBef>
              <a:buFont typeface="Wingdings" pitchFamily="2" charset="2"/>
              <a:buNone/>
            </a:pPr>
            <a:r>
              <a:rPr lang="en-US" altLang="zh-CN" sz="2800">
                <a:latin typeface="Courier New" pitchFamily="49" charset="0"/>
              </a:rPr>
              <a:t>}</a:t>
            </a:r>
          </a:p>
        </p:txBody>
      </p:sp>
      <p:sp>
        <p:nvSpPr>
          <p:cNvPr id="7" name="灯片编号占位符 5"/>
          <p:cNvSpPr>
            <a:spLocks noGrp="1"/>
          </p:cNvSpPr>
          <p:nvPr>
            <p:ph type="sldNum" sz="quarter" idx="12"/>
          </p:nvPr>
        </p:nvSpPr>
        <p:spPr/>
        <p:txBody>
          <a:bodyPr/>
          <a:lstStyle/>
          <a:p>
            <a:fld id="{40A2C0EA-BF49-4D06-AD05-FB07A412BDFF}" type="slidenum">
              <a:rPr lang="en-US" altLang="zh-CN"/>
              <a:pPr/>
              <a:t>44</a:t>
            </a:fld>
            <a:endParaRPr lang="en-US" altLang="zh-CN"/>
          </a:p>
        </p:txBody>
      </p:sp>
      <p:sp>
        <p:nvSpPr>
          <p:cNvPr id="96260" name="Text Box 4"/>
          <p:cNvSpPr txBox="1">
            <a:spLocks noChangeArrowheads="1"/>
          </p:cNvSpPr>
          <p:nvPr/>
        </p:nvSpPr>
        <p:spPr bwMode="auto">
          <a:xfrm>
            <a:off x="266581" y="195486"/>
            <a:ext cx="800219" cy="42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1746381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685800" y="400050"/>
            <a:ext cx="7772400" cy="4286250"/>
          </a:xfrm>
        </p:spPr>
        <p:txBody>
          <a:bodyPr>
            <a:normAutofit fontScale="92500" lnSpcReduction="20000"/>
          </a:bodyPr>
          <a:lstStyle/>
          <a:p>
            <a:pPr>
              <a:lnSpc>
                <a:spcPct val="90000"/>
              </a:lnSpc>
              <a:buFont typeface="Wingdings" pitchFamily="2" charset="2"/>
              <a:buNone/>
            </a:pPr>
            <a:r>
              <a:rPr lang="en-US" altLang="zh-CN" sz="2800">
                <a:latin typeface="Courier New" pitchFamily="49" charset="0"/>
              </a:rPr>
              <a:t>void </a:t>
            </a:r>
            <a:r>
              <a:rPr lang="en-US" altLang="zh-CN" sz="2800">
                <a:solidFill>
                  <a:srgbClr val="FFFF66"/>
                </a:solidFill>
                <a:latin typeface="Courier New" pitchFamily="49" charset="0"/>
              </a:rPr>
              <a:t>Swap</a:t>
            </a:r>
            <a:r>
              <a:rPr lang="en-US" altLang="zh-CN" sz="2800">
                <a:latin typeface="Courier New" pitchFamily="49" charset="0"/>
              </a:rPr>
              <a:t>(int a, int b)</a:t>
            </a:r>
          </a:p>
          <a:p>
            <a:pPr>
              <a:lnSpc>
                <a:spcPct val="90000"/>
              </a:lnSpc>
              <a:buFont typeface="Wingdings" pitchFamily="2" charset="2"/>
              <a:buNone/>
            </a:pPr>
            <a:r>
              <a:rPr lang="en-US" altLang="zh-CN" sz="2800">
                <a:latin typeface="Courier New" pitchFamily="49" charset="0"/>
              </a:rPr>
              <a:t>{</a:t>
            </a:r>
          </a:p>
          <a:p>
            <a:pPr>
              <a:lnSpc>
                <a:spcPct val="90000"/>
              </a:lnSpc>
              <a:buFont typeface="Wingdings" pitchFamily="2" charset="2"/>
              <a:buNone/>
            </a:pPr>
            <a:r>
              <a:rPr lang="en-US" altLang="zh-CN" sz="2800">
                <a:latin typeface="Courier New" pitchFamily="49" charset="0"/>
              </a:rPr>
              <a:t>	int t;</a:t>
            </a:r>
          </a:p>
          <a:p>
            <a:pPr>
              <a:lnSpc>
                <a:spcPct val="90000"/>
              </a:lnSpc>
              <a:buFont typeface="Wingdings" pitchFamily="2" charset="2"/>
              <a:buNone/>
            </a:pPr>
            <a:r>
              <a:rPr lang="en-US" altLang="zh-CN" sz="2800">
                <a:latin typeface="Courier New" pitchFamily="49" charset="0"/>
              </a:rPr>
              <a:t>	t=a;</a:t>
            </a:r>
          </a:p>
          <a:p>
            <a:pPr>
              <a:lnSpc>
                <a:spcPct val="90000"/>
              </a:lnSpc>
              <a:buFont typeface="Wingdings" pitchFamily="2" charset="2"/>
              <a:buNone/>
            </a:pPr>
            <a:r>
              <a:rPr lang="en-US" altLang="zh-CN" sz="2800">
                <a:latin typeface="Courier New" pitchFamily="49" charset="0"/>
              </a:rPr>
              <a:t>	a=b;</a:t>
            </a:r>
          </a:p>
          <a:p>
            <a:pPr>
              <a:lnSpc>
                <a:spcPct val="90000"/>
              </a:lnSpc>
              <a:buFont typeface="Wingdings" pitchFamily="2" charset="2"/>
              <a:buNone/>
            </a:pPr>
            <a:r>
              <a:rPr lang="en-US" altLang="zh-CN" sz="2800">
                <a:latin typeface="Courier New" pitchFamily="49" charset="0"/>
              </a:rPr>
              <a:t>	b=t;</a:t>
            </a:r>
          </a:p>
          <a:p>
            <a:pPr>
              <a:lnSpc>
                <a:spcPct val="90000"/>
              </a:lnSpc>
              <a:buFont typeface="Wingdings" pitchFamily="2" charset="2"/>
              <a:buNone/>
            </a:pPr>
            <a:r>
              <a:rPr lang="en-US" altLang="zh-CN" sz="2800">
                <a:latin typeface="Courier New" pitchFamily="49" charset="0"/>
              </a:rPr>
              <a:t>}</a:t>
            </a:r>
          </a:p>
          <a:p>
            <a:pPr>
              <a:lnSpc>
                <a:spcPct val="90000"/>
              </a:lnSpc>
              <a:buFont typeface="Wingdings" pitchFamily="2" charset="2"/>
              <a:buNone/>
            </a:pPr>
            <a:endParaRPr lang="en-US" altLang="zh-CN"/>
          </a:p>
          <a:p>
            <a:pPr>
              <a:lnSpc>
                <a:spcPct val="90000"/>
              </a:lnSpc>
              <a:buFont typeface="Wingdings" pitchFamily="2" charset="2"/>
              <a:buNone/>
            </a:pPr>
            <a:r>
              <a:rPr lang="zh-CN" altLang="en-US"/>
              <a:t>运行结果</a:t>
            </a:r>
            <a:r>
              <a:rPr lang="en-US" altLang="zh-CN"/>
              <a:t>:</a:t>
            </a:r>
          </a:p>
          <a:p>
            <a:pPr>
              <a:lnSpc>
                <a:spcPct val="90000"/>
              </a:lnSpc>
              <a:buFont typeface="Wingdings" pitchFamily="2" charset="2"/>
              <a:buNone/>
            </a:pPr>
            <a:r>
              <a:rPr lang="en-US" altLang="zh-CN"/>
              <a:t>			x=5      y=10</a:t>
            </a:r>
          </a:p>
          <a:p>
            <a:pPr>
              <a:lnSpc>
                <a:spcPct val="90000"/>
              </a:lnSpc>
              <a:buFont typeface="Wingdings" pitchFamily="2" charset="2"/>
              <a:buNone/>
            </a:pPr>
            <a:r>
              <a:rPr lang="en-US" altLang="zh-CN"/>
              <a:t>			x=5      y=10</a:t>
            </a:r>
          </a:p>
        </p:txBody>
      </p:sp>
      <p:sp>
        <p:nvSpPr>
          <p:cNvPr id="98308" name="Text Box 4"/>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2E4B705-1EA9-4922-A095-05A97842CDFC}" type="slidenum">
              <a:rPr lang="en-US" altLang="zh-CN" sz="1600">
                <a:latin typeface="宋体" pitchFamily="2" charset="-122"/>
                <a:ea typeface="宋体" pitchFamily="2" charset="-122"/>
              </a:rPr>
              <a:pPr algn="r">
                <a:spcBef>
                  <a:spcPct val="50000"/>
                </a:spcBef>
              </a:pPr>
              <a:t>45</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1788755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882" name="Group 178"/>
          <p:cNvGrpSpPr>
            <a:grpSpLocks/>
          </p:cNvGrpSpPr>
          <p:nvPr/>
        </p:nvGrpSpPr>
        <p:grpSpPr bwMode="auto">
          <a:xfrm>
            <a:off x="990600" y="171450"/>
            <a:ext cx="8077200" cy="5024438"/>
            <a:chOff x="624" y="144"/>
            <a:chExt cx="5088" cy="4220"/>
          </a:xfrm>
        </p:grpSpPr>
        <p:sp>
          <p:nvSpPr>
            <p:cNvPr id="200792" name="Text Box 88"/>
            <p:cNvSpPr txBox="1">
              <a:spLocks noChangeArrowheads="1"/>
            </p:cNvSpPr>
            <p:nvPr/>
          </p:nvSpPr>
          <p:spPr bwMode="auto">
            <a:xfrm>
              <a:off x="2619" y="1621"/>
              <a:ext cx="4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latin typeface="宋体" pitchFamily="2" charset="-122"/>
                  <a:ea typeface="宋体" pitchFamily="2" charset="-122"/>
                </a:rPr>
                <a:t>a=b;</a:t>
              </a:r>
            </a:p>
          </p:txBody>
        </p:sp>
        <p:sp>
          <p:nvSpPr>
            <p:cNvPr id="200795" name="Text Box 91"/>
            <p:cNvSpPr txBox="1">
              <a:spLocks noChangeArrowheads="1"/>
            </p:cNvSpPr>
            <p:nvPr/>
          </p:nvSpPr>
          <p:spPr bwMode="auto">
            <a:xfrm>
              <a:off x="3077" y="144"/>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796" name="Text Box 92"/>
            <p:cNvSpPr txBox="1">
              <a:spLocks noChangeArrowheads="1"/>
            </p:cNvSpPr>
            <p:nvPr/>
          </p:nvSpPr>
          <p:spPr bwMode="auto">
            <a:xfrm>
              <a:off x="3074" y="411"/>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x</a:t>
              </a:r>
            </a:p>
          </p:txBody>
        </p:sp>
        <p:sp>
          <p:nvSpPr>
            <p:cNvPr id="200798" name="Text Box 94"/>
            <p:cNvSpPr txBox="1">
              <a:spLocks noChangeArrowheads="1"/>
            </p:cNvSpPr>
            <p:nvPr/>
          </p:nvSpPr>
          <p:spPr bwMode="auto">
            <a:xfrm>
              <a:off x="3756" y="144"/>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799" name="Text Box 95"/>
            <p:cNvSpPr txBox="1">
              <a:spLocks noChangeArrowheads="1"/>
            </p:cNvSpPr>
            <p:nvPr/>
          </p:nvSpPr>
          <p:spPr bwMode="auto">
            <a:xfrm>
              <a:off x="3753" y="411"/>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y</a:t>
              </a:r>
            </a:p>
          </p:txBody>
        </p:sp>
        <p:sp>
          <p:nvSpPr>
            <p:cNvPr id="200801" name="Text Box 97"/>
            <p:cNvSpPr txBox="1">
              <a:spLocks noChangeArrowheads="1"/>
            </p:cNvSpPr>
            <p:nvPr/>
          </p:nvSpPr>
          <p:spPr bwMode="auto">
            <a:xfrm>
              <a:off x="3077" y="772"/>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02" name="Text Box 98"/>
            <p:cNvSpPr txBox="1">
              <a:spLocks noChangeArrowheads="1"/>
            </p:cNvSpPr>
            <p:nvPr/>
          </p:nvSpPr>
          <p:spPr bwMode="auto">
            <a:xfrm>
              <a:off x="3074"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a</a:t>
              </a:r>
            </a:p>
          </p:txBody>
        </p:sp>
        <p:sp>
          <p:nvSpPr>
            <p:cNvPr id="200804" name="Text Box 100"/>
            <p:cNvSpPr txBox="1">
              <a:spLocks noChangeArrowheads="1"/>
            </p:cNvSpPr>
            <p:nvPr/>
          </p:nvSpPr>
          <p:spPr bwMode="auto">
            <a:xfrm>
              <a:off x="3756" y="772"/>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05" name="Text Box 101"/>
            <p:cNvSpPr txBox="1">
              <a:spLocks noChangeArrowheads="1"/>
            </p:cNvSpPr>
            <p:nvPr/>
          </p:nvSpPr>
          <p:spPr bwMode="auto">
            <a:xfrm>
              <a:off x="3753"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b</a:t>
              </a:r>
            </a:p>
          </p:txBody>
        </p:sp>
        <p:sp>
          <p:nvSpPr>
            <p:cNvPr id="200806" name="Line 102"/>
            <p:cNvSpPr>
              <a:spLocks noChangeShapeType="1"/>
            </p:cNvSpPr>
            <p:nvPr/>
          </p:nvSpPr>
          <p:spPr bwMode="auto">
            <a:xfrm>
              <a:off x="3340" y="365"/>
              <a:ext cx="0"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807" name="Line 103"/>
            <p:cNvSpPr>
              <a:spLocks noChangeShapeType="1"/>
            </p:cNvSpPr>
            <p:nvPr/>
          </p:nvSpPr>
          <p:spPr bwMode="auto">
            <a:xfrm>
              <a:off x="4019" y="365"/>
              <a:ext cx="0"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808" name="Text Box 104"/>
            <p:cNvSpPr txBox="1">
              <a:spLocks noChangeArrowheads="1"/>
            </p:cNvSpPr>
            <p:nvPr/>
          </p:nvSpPr>
          <p:spPr bwMode="auto">
            <a:xfrm>
              <a:off x="836" y="169"/>
              <a:ext cx="18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宋体" pitchFamily="2" charset="-122"/>
                </a:rPr>
                <a:t>执行主函数中的函数调用</a:t>
              </a:r>
            </a:p>
            <a:p>
              <a:pPr algn="ctr" eaLnBrk="0" hangingPunct="0"/>
              <a:r>
                <a:rPr kumimoji="0" lang="en-US" altLang="zh-CN" sz="1800" b="1">
                  <a:ea typeface="宋体" pitchFamily="2" charset="-122"/>
                </a:rPr>
                <a:t>Swap(x,y);</a:t>
              </a:r>
            </a:p>
          </p:txBody>
        </p:sp>
        <p:sp>
          <p:nvSpPr>
            <p:cNvPr id="200809" name="Text Box 105"/>
            <p:cNvSpPr txBox="1">
              <a:spLocks noChangeArrowheads="1"/>
            </p:cNvSpPr>
            <p:nvPr/>
          </p:nvSpPr>
          <p:spPr bwMode="auto">
            <a:xfrm>
              <a:off x="1167" y="1612"/>
              <a:ext cx="4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t=a;</a:t>
              </a:r>
              <a:endParaRPr kumimoji="0" lang="en-US" altLang="zh-CN">
                <a:latin typeface="宋体" pitchFamily="2" charset="-122"/>
                <a:ea typeface="宋体" pitchFamily="2" charset="-122"/>
              </a:endParaRPr>
            </a:p>
          </p:txBody>
        </p:sp>
        <p:sp>
          <p:nvSpPr>
            <p:cNvPr id="200813" name="Text Box 109"/>
            <p:cNvSpPr txBox="1">
              <a:spLocks noChangeArrowheads="1"/>
            </p:cNvSpPr>
            <p:nvPr/>
          </p:nvSpPr>
          <p:spPr bwMode="auto">
            <a:xfrm>
              <a:off x="675"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14" name="Text Box 110"/>
            <p:cNvSpPr txBox="1">
              <a:spLocks noChangeArrowheads="1"/>
            </p:cNvSpPr>
            <p:nvPr/>
          </p:nvSpPr>
          <p:spPr bwMode="auto">
            <a:xfrm>
              <a:off x="672"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x</a:t>
              </a:r>
            </a:p>
          </p:txBody>
        </p:sp>
        <p:sp>
          <p:nvSpPr>
            <p:cNvPr id="200816" name="Text Box 112"/>
            <p:cNvSpPr txBox="1">
              <a:spLocks noChangeArrowheads="1"/>
            </p:cNvSpPr>
            <p:nvPr/>
          </p:nvSpPr>
          <p:spPr bwMode="auto">
            <a:xfrm>
              <a:off x="1354"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17" name="Text Box 113"/>
            <p:cNvSpPr txBox="1">
              <a:spLocks noChangeArrowheads="1"/>
            </p:cNvSpPr>
            <p:nvPr/>
          </p:nvSpPr>
          <p:spPr bwMode="auto">
            <a:xfrm>
              <a:off x="1351"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y</a:t>
              </a:r>
            </a:p>
          </p:txBody>
        </p:sp>
        <p:sp>
          <p:nvSpPr>
            <p:cNvPr id="200819" name="Text Box 115"/>
            <p:cNvSpPr txBox="1">
              <a:spLocks noChangeArrowheads="1"/>
            </p:cNvSpPr>
            <p:nvPr/>
          </p:nvSpPr>
          <p:spPr bwMode="auto">
            <a:xfrm>
              <a:off x="675"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20" name="Text Box 116"/>
            <p:cNvSpPr txBox="1">
              <a:spLocks noChangeArrowheads="1"/>
            </p:cNvSpPr>
            <p:nvPr/>
          </p:nvSpPr>
          <p:spPr bwMode="auto">
            <a:xfrm>
              <a:off x="672"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a</a:t>
              </a:r>
            </a:p>
          </p:txBody>
        </p:sp>
        <p:sp>
          <p:nvSpPr>
            <p:cNvPr id="200822" name="Text Box 118"/>
            <p:cNvSpPr txBox="1">
              <a:spLocks noChangeArrowheads="1"/>
            </p:cNvSpPr>
            <p:nvPr/>
          </p:nvSpPr>
          <p:spPr bwMode="auto">
            <a:xfrm>
              <a:off x="1354"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23" name="Text Box 119"/>
            <p:cNvSpPr txBox="1">
              <a:spLocks noChangeArrowheads="1"/>
            </p:cNvSpPr>
            <p:nvPr/>
          </p:nvSpPr>
          <p:spPr bwMode="auto">
            <a:xfrm>
              <a:off x="1351"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b</a:t>
              </a:r>
            </a:p>
          </p:txBody>
        </p:sp>
        <p:sp>
          <p:nvSpPr>
            <p:cNvPr id="200825" name="Text Box 121"/>
            <p:cNvSpPr txBox="1">
              <a:spLocks noChangeArrowheads="1"/>
            </p:cNvSpPr>
            <p:nvPr/>
          </p:nvSpPr>
          <p:spPr bwMode="auto">
            <a:xfrm>
              <a:off x="1006" y="3149"/>
              <a:ext cx="543" cy="229"/>
            </a:xfrm>
            <a:prstGeom prst="rect">
              <a:avLst/>
            </a:prstGeom>
            <a:solidFill>
              <a:srgbClr val="FFFFFF"/>
            </a:solidFill>
            <a:ln w="9525">
              <a:solidFill>
                <a:schemeClr val="tx1"/>
              </a:solidFill>
              <a:miter lim="800000"/>
              <a:headEnd/>
              <a:tailEnd/>
            </a:ln>
          </p:spPr>
          <p:txBody>
            <a:bodyPr/>
            <a:lstStyle/>
            <a:p>
              <a:pPr algn="ctr" eaLnBrk="0" hangingPunct="0"/>
              <a:r>
                <a:rPr kumimoji="0" lang="en-US" altLang="zh-CN">
                  <a:solidFill>
                    <a:schemeClr val="bg2"/>
                  </a:solidFill>
                  <a:ea typeface="宋体" pitchFamily="2" charset="-122"/>
                </a:rPr>
                <a:t>5</a:t>
              </a:r>
            </a:p>
          </p:txBody>
        </p:sp>
        <p:sp>
          <p:nvSpPr>
            <p:cNvPr id="200826" name="Line 122"/>
            <p:cNvSpPr>
              <a:spLocks noChangeShapeType="1"/>
            </p:cNvSpPr>
            <p:nvPr/>
          </p:nvSpPr>
          <p:spPr bwMode="auto">
            <a:xfrm>
              <a:off x="1092" y="2869"/>
              <a:ext cx="0" cy="2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0827" name="Text Box 123"/>
            <p:cNvSpPr txBox="1">
              <a:spLocks noChangeArrowheads="1"/>
            </p:cNvSpPr>
            <p:nvPr/>
          </p:nvSpPr>
          <p:spPr bwMode="auto">
            <a:xfrm>
              <a:off x="777" y="3200"/>
              <a:ext cx="2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a:ea typeface="宋体" pitchFamily="2" charset="-122"/>
                </a:rPr>
                <a:t>t</a:t>
              </a:r>
            </a:p>
          </p:txBody>
        </p:sp>
        <p:sp>
          <p:nvSpPr>
            <p:cNvPr id="200828" name="Text Box 124"/>
            <p:cNvSpPr txBox="1">
              <a:spLocks noChangeArrowheads="1"/>
            </p:cNvSpPr>
            <p:nvPr/>
          </p:nvSpPr>
          <p:spPr bwMode="auto">
            <a:xfrm>
              <a:off x="4197" y="1612"/>
              <a:ext cx="4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b=t;</a:t>
              </a:r>
              <a:endParaRPr kumimoji="0" lang="en-US" altLang="zh-CN">
                <a:latin typeface="宋体" pitchFamily="2" charset="-122"/>
                <a:ea typeface="宋体" pitchFamily="2" charset="-122"/>
              </a:endParaRPr>
            </a:p>
          </p:txBody>
        </p:sp>
        <p:sp>
          <p:nvSpPr>
            <p:cNvPr id="200832" name="Text Box 128"/>
            <p:cNvSpPr txBox="1">
              <a:spLocks noChangeArrowheads="1"/>
            </p:cNvSpPr>
            <p:nvPr/>
          </p:nvSpPr>
          <p:spPr bwMode="auto">
            <a:xfrm>
              <a:off x="3866"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33" name="Text Box 129"/>
            <p:cNvSpPr txBox="1">
              <a:spLocks noChangeArrowheads="1"/>
            </p:cNvSpPr>
            <p:nvPr/>
          </p:nvSpPr>
          <p:spPr bwMode="auto">
            <a:xfrm>
              <a:off x="386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x</a:t>
              </a:r>
            </a:p>
          </p:txBody>
        </p:sp>
        <p:sp>
          <p:nvSpPr>
            <p:cNvPr id="200835" name="Text Box 131"/>
            <p:cNvSpPr txBox="1">
              <a:spLocks noChangeArrowheads="1"/>
            </p:cNvSpPr>
            <p:nvPr/>
          </p:nvSpPr>
          <p:spPr bwMode="auto">
            <a:xfrm>
              <a:off x="4546"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36" name="Text Box 132"/>
            <p:cNvSpPr txBox="1">
              <a:spLocks noChangeArrowheads="1"/>
            </p:cNvSpPr>
            <p:nvPr/>
          </p:nvSpPr>
          <p:spPr bwMode="auto">
            <a:xfrm>
              <a:off x="454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y</a:t>
              </a:r>
            </a:p>
          </p:txBody>
        </p:sp>
        <p:sp>
          <p:nvSpPr>
            <p:cNvPr id="200838" name="Text Box 134"/>
            <p:cNvSpPr txBox="1">
              <a:spLocks noChangeArrowheads="1"/>
            </p:cNvSpPr>
            <p:nvPr/>
          </p:nvSpPr>
          <p:spPr bwMode="auto">
            <a:xfrm>
              <a:off x="3866"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39" name="Text Box 135"/>
            <p:cNvSpPr txBox="1">
              <a:spLocks noChangeArrowheads="1"/>
            </p:cNvSpPr>
            <p:nvPr/>
          </p:nvSpPr>
          <p:spPr bwMode="auto">
            <a:xfrm>
              <a:off x="386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a</a:t>
              </a:r>
            </a:p>
          </p:txBody>
        </p:sp>
        <p:sp>
          <p:nvSpPr>
            <p:cNvPr id="200841" name="Text Box 137"/>
            <p:cNvSpPr txBox="1">
              <a:spLocks noChangeArrowheads="1"/>
            </p:cNvSpPr>
            <p:nvPr/>
          </p:nvSpPr>
          <p:spPr bwMode="auto">
            <a:xfrm>
              <a:off x="4546"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42" name="Text Box 138"/>
            <p:cNvSpPr txBox="1">
              <a:spLocks noChangeArrowheads="1"/>
            </p:cNvSpPr>
            <p:nvPr/>
          </p:nvSpPr>
          <p:spPr bwMode="auto">
            <a:xfrm>
              <a:off x="454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a:ea typeface="宋体" pitchFamily="2" charset="-122"/>
                </a:rPr>
                <a:t>  b</a:t>
              </a:r>
            </a:p>
          </p:txBody>
        </p:sp>
        <p:sp>
          <p:nvSpPr>
            <p:cNvPr id="200844" name="Text Box 140"/>
            <p:cNvSpPr txBox="1">
              <a:spLocks noChangeArrowheads="1"/>
            </p:cNvSpPr>
            <p:nvPr/>
          </p:nvSpPr>
          <p:spPr bwMode="auto">
            <a:xfrm>
              <a:off x="4197" y="3149"/>
              <a:ext cx="544" cy="229"/>
            </a:xfrm>
            <a:prstGeom prst="rect">
              <a:avLst/>
            </a:prstGeom>
            <a:solidFill>
              <a:srgbClr val="FFFFFF"/>
            </a:solidFill>
            <a:ln w="9525">
              <a:solidFill>
                <a:schemeClr val="tx1"/>
              </a:solidFill>
              <a:miter lim="800000"/>
              <a:headEnd/>
              <a:tailEnd/>
            </a:ln>
          </p:spPr>
          <p:txBody>
            <a:bodyPr/>
            <a:lstStyle/>
            <a:p>
              <a:pPr algn="ctr" eaLnBrk="0" hangingPunct="0"/>
              <a:r>
                <a:rPr kumimoji="0" lang="en-US" altLang="zh-CN">
                  <a:solidFill>
                    <a:schemeClr val="bg2"/>
                  </a:solidFill>
                  <a:ea typeface="宋体" pitchFamily="2" charset="-122"/>
                </a:rPr>
                <a:t>5</a:t>
              </a:r>
            </a:p>
          </p:txBody>
        </p:sp>
        <p:sp>
          <p:nvSpPr>
            <p:cNvPr id="200845" name="Line 141"/>
            <p:cNvSpPr>
              <a:spLocks noChangeShapeType="1"/>
            </p:cNvSpPr>
            <p:nvPr/>
          </p:nvSpPr>
          <p:spPr bwMode="auto">
            <a:xfrm flipV="1">
              <a:off x="4641" y="2869"/>
              <a:ext cx="0" cy="2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0846" name="Text Box 142"/>
            <p:cNvSpPr txBox="1">
              <a:spLocks noChangeArrowheads="1"/>
            </p:cNvSpPr>
            <p:nvPr/>
          </p:nvSpPr>
          <p:spPr bwMode="auto">
            <a:xfrm>
              <a:off x="3968" y="3200"/>
              <a:ext cx="2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a:ea typeface="宋体" pitchFamily="2" charset="-122"/>
                </a:rPr>
                <a:t>t</a:t>
              </a:r>
            </a:p>
          </p:txBody>
        </p:sp>
        <p:sp>
          <p:nvSpPr>
            <p:cNvPr id="200850" name="Text Box 146"/>
            <p:cNvSpPr txBox="1">
              <a:spLocks noChangeArrowheads="1"/>
            </p:cNvSpPr>
            <p:nvPr/>
          </p:nvSpPr>
          <p:spPr bwMode="auto">
            <a:xfrm>
              <a:off x="2288"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51" name="Text Box 147"/>
            <p:cNvSpPr txBox="1">
              <a:spLocks noChangeArrowheads="1"/>
            </p:cNvSpPr>
            <p:nvPr/>
          </p:nvSpPr>
          <p:spPr bwMode="auto">
            <a:xfrm>
              <a:off x="2285"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x</a:t>
              </a:r>
            </a:p>
          </p:txBody>
        </p:sp>
        <p:sp>
          <p:nvSpPr>
            <p:cNvPr id="200853" name="Text Box 149"/>
            <p:cNvSpPr txBox="1">
              <a:spLocks noChangeArrowheads="1"/>
            </p:cNvSpPr>
            <p:nvPr/>
          </p:nvSpPr>
          <p:spPr bwMode="auto">
            <a:xfrm>
              <a:off x="2967" y="2020"/>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54" name="Text Box 150"/>
            <p:cNvSpPr txBox="1">
              <a:spLocks noChangeArrowheads="1"/>
            </p:cNvSpPr>
            <p:nvPr/>
          </p:nvSpPr>
          <p:spPr bwMode="auto">
            <a:xfrm>
              <a:off x="2964"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y</a:t>
              </a:r>
            </a:p>
          </p:txBody>
        </p:sp>
        <p:sp>
          <p:nvSpPr>
            <p:cNvPr id="200856" name="Text Box 152"/>
            <p:cNvSpPr txBox="1">
              <a:spLocks noChangeArrowheads="1"/>
            </p:cNvSpPr>
            <p:nvPr/>
          </p:nvSpPr>
          <p:spPr bwMode="auto">
            <a:xfrm>
              <a:off x="2288"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57" name="Text Box 153"/>
            <p:cNvSpPr txBox="1">
              <a:spLocks noChangeArrowheads="1"/>
            </p:cNvSpPr>
            <p:nvPr/>
          </p:nvSpPr>
          <p:spPr bwMode="auto">
            <a:xfrm>
              <a:off x="2285"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a</a:t>
              </a:r>
            </a:p>
          </p:txBody>
        </p:sp>
        <p:sp>
          <p:nvSpPr>
            <p:cNvPr id="200859" name="Text Box 155"/>
            <p:cNvSpPr txBox="1">
              <a:spLocks noChangeArrowheads="1"/>
            </p:cNvSpPr>
            <p:nvPr/>
          </p:nvSpPr>
          <p:spPr bwMode="auto">
            <a:xfrm>
              <a:off x="2967" y="2648"/>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60" name="Text Box 156"/>
            <p:cNvSpPr txBox="1">
              <a:spLocks noChangeArrowheads="1"/>
            </p:cNvSpPr>
            <p:nvPr/>
          </p:nvSpPr>
          <p:spPr bwMode="auto">
            <a:xfrm>
              <a:off x="2964"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r>
                <a:rPr kumimoji="0" lang="en-US" altLang="zh-CN">
                  <a:ea typeface="宋体" pitchFamily="2" charset="-122"/>
                </a:rPr>
                <a:t>  b</a:t>
              </a:r>
            </a:p>
          </p:txBody>
        </p:sp>
        <p:sp>
          <p:nvSpPr>
            <p:cNvPr id="200861" name="Line 157"/>
            <p:cNvSpPr>
              <a:spLocks noChangeShapeType="1"/>
            </p:cNvSpPr>
            <p:nvPr/>
          </p:nvSpPr>
          <p:spPr bwMode="auto">
            <a:xfrm flipH="1">
              <a:off x="2814" y="2758"/>
              <a:ext cx="15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0863" name="Text Box 159"/>
            <p:cNvSpPr txBox="1">
              <a:spLocks noChangeArrowheads="1"/>
            </p:cNvSpPr>
            <p:nvPr/>
          </p:nvSpPr>
          <p:spPr bwMode="auto">
            <a:xfrm>
              <a:off x="2627" y="3132"/>
              <a:ext cx="544" cy="229"/>
            </a:xfrm>
            <a:prstGeom prst="rect">
              <a:avLst/>
            </a:prstGeom>
            <a:solidFill>
              <a:srgbClr val="FFFFFF"/>
            </a:solidFill>
            <a:ln w="9525">
              <a:solidFill>
                <a:schemeClr val="tx1"/>
              </a:solidFill>
              <a:miter lim="800000"/>
              <a:headEnd/>
              <a:tailEnd/>
            </a:ln>
          </p:spPr>
          <p:txBody>
            <a:bodyPr/>
            <a:lstStyle/>
            <a:p>
              <a:pPr algn="ctr" eaLnBrk="0" hangingPunct="0"/>
              <a:r>
                <a:rPr kumimoji="0" lang="en-US" altLang="zh-CN">
                  <a:solidFill>
                    <a:schemeClr val="bg2"/>
                  </a:solidFill>
                  <a:ea typeface="宋体" pitchFamily="2" charset="-122"/>
                </a:rPr>
                <a:t>5</a:t>
              </a:r>
            </a:p>
          </p:txBody>
        </p:sp>
        <p:sp>
          <p:nvSpPr>
            <p:cNvPr id="200864" name="Text Box 160"/>
            <p:cNvSpPr txBox="1">
              <a:spLocks noChangeArrowheads="1"/>
            </p:cNvSpPr>
            <p:nvPr/>
          </p:nvSpPr>
          <p:spPr bwMode="auto">
            <a:xfrm>
              <a:off x="2398" y="3183"/>
              <a:ext cx="2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a:ea typeface="宋体" pitchFamily="2" charset="-122"/>
                </a:rPr>
                <a:t>t</a:t>
              </a:r>
            </a:p>
          </p:txBody>
        </p:sp>
        <p:sp>
          <p:nvSpPr>
            <p:cNvPr id="200865" name="Text Box 161"/>
            <p:cNvSpPr txBox="1">
              <a:spLocks noChangeArrowheads="1"/>
            </p:cNvSpPr>
            <p:nvPr/>
          </p:nvSpPr>
          <p:spPr bwMode="auto">
            <a:xfrm>
              <a:off x="632" y="1358"/>
              <a:ext cx="135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a:ea typeface="宋体" pitchFamily="2" charset="-122"/>
                </a:rPr>
                <a:t>在</a:t>
              </a:r>
              <a:r>
                <a:rPr kumimoji="0" lang="en-US" altLang="zh-CN">
                  <a:ea typeface="宋体" pitchFamily="2" charset="-122"/>
                </a:rPr>
                <a:t>Swap</a:t>
              </a:r>
              <a:r>
                <a:rPr kumimoji="0" lang="zh-CN" altLang="en-US">
                  <a:ea typeface="宋体" pitchFamily="2" charset="-122"/>
                </a:rPr>
                <a:t>子函数中</a:t>
              </a:r>
            </a:p>
          </p:txBody>
        </p:sp>
        <p:sp>
          <p:nvSpPr>
            <p:cNvPr id="200866" name="Line 162"/>
            <p:cNvSpPr>
              <a:spLocks noChangeShapeType="1"/>
            </p:cNvSpPr>
            <p:nvPr/>
          </p:nvSpPr>
          <p:spPr bwMode="auto">
            <a:xfrm>
              <a:off x="624" y="1264"/>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867" name="Line 163"/>
            <p:cNvSpPr>
              <a:spLocks noChangeShapeType="1"/>
            </p:cNvSpPr>
            <p:nvPr/>
          </p:nvSpPr>
          <p:spPr bwMode="auto">
            <a:xfrm>
              <a:off x="624" y="3590"/>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868" name="Text Box 164"/>
            <p:cNvSpPr txBox="1">
              <a:spLocks noChangeArrowheads="1"/>
            </p:cNvSpPr>
            <p:nvPr/>
          </p:nvSpPr>
          <p:spPr bwMode="auto">
            <a:xfrm>
              <a:off x="777" y="3734"/>
              <a:ext cx="13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a:ea typeface="宋体" pitchFamily="2" charset="-122"/>
                </a:rPr>
                <a:t>返回主函数以后</a:t>
              </a:r>
            </a:p>
          </p:txBody>
        </p:sp>
        <p:sp>
          <p:nvSpPr>
            <p:cNvPr id="200871" name="Text Box 167"/>
            <p:cNvSpPr txBox="1">
              <a:spLocks noChangeArrowheads="1"/>
            </p:cNvSpPr>
            <p:nvPr/>
          </p:nvSpPr>
          <p:spPr bwMode="auto">
            <a:xfrm>
              <a:off x="2517" y="3819"/>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5</a:t>
              </a:r>
            </a:p>
          </p:txBody>
        </p:sp>
        <p:sp>
          <p:nvSpPr>
            <p:cNvPr id="200872" name="Text Box 168"/>
            <p:cNvSpPr txBox="1">
              <a:spLocks noChangeArrowheads="1"/>
            </p:cNvSpPr>
            <p:nvPr/>
          </p:nvSpPr>
          <p:spPr bwMode="auto">
            <a:xfrm>
              <a:off x="2514"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b="1">
                  <a:ea typeface="宋体" pitchFamily="2" charset="-122"/>
                </a:rPr>
                <a:t>x</a:t>
              </a:r>
            </a:p>
          </p:txBody>
        </p:sp>
        <p:sp>
          <p:nvSpPr>
            <p:cNvPr id="200874" name="Text Box 170"/>
            <p:cNvSpPr txBox="1">
              <a:spLocks noChangeArrowheads="1"/>
            </p:cNvSpPr>
            <p:nvPr/>
          </p:nvSpPr>
          <p:spPr bwMode="auto">
            <a:xfrm>
              <a:off x="3196" y="3819"/>
              <a:ext cx="535" cy="221"/>
            </a:xfrm>
            <a:prstGeom prst="rect">
              <a:avLst/>
            </a:prstGeom>
            <a:solidFill>
              <a:srgbClr val="FFFFFF"/>
            </a:solidFill>
            <a:ln w="9525">
              <a:solidFill>
                <a:schemeClr val="tx1"/>
              </a:solidFill>
              <a:miter lim="800000"/>
              <a:headEnd/>
              <a:tailEnd/>
            </a:ln>
          </p:spPr>
          <p:txBody>
            <a:bodyPr lIns="0" tIns="0" rIns="0" bIns="0"/>
            <a:lstStyle/>
            <a:p>
              <a:pPr algn="ctr" eaLnBrk="0" hangingPunct="0"/>
              <a:r>
                <a:rPr kumimoji="0" lang="en-US" altLang="zh-CN">
                  <a:solidFill>
                    <a:schemeClr val="bg2"/>
                  </a:solidFill>
                  <a:ea typeface="宋体" pitchFamily="2" charset="-122"/>
                </a:rPr>
                <a:t>10</a:t>
              </a:r>
            </a:p>
          </p:txBody>
        </p:sp>
        <p:sp>
          <p:nvSpPr>
            <p:cNvPr id="200875" name="Text Box 171"/>
            <p:cNvSpPr txBox="1">
              <a:spLocks noChangeArrowheads="1"/>
            </p:cNvSpPr>
            <p:nvPr/>
          </p:nvSpPr>
          <p:spPr bwMode="auto">
            <a:xfrm>
              <a:off x="3193"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kumimoji="0" lang="en-US" altLang="zh-CN">
                  <a:ea typeface="宋体" pitchFamily="2" charset="-122"/>
                </a:rPr>
                <a:t>y</a:t>
              </a:r>
            </a:p>
          </p:txBody>
        </p:sp>
        <p:sp>
          <p:nvSpPr>
            <p:cNvPr id="200824" name="Rectangle 120"/>
            <p:cNvSpPr>
              <a:spLocks noChangeArrowheads="1"/>
            </p:cNvSpPr>
            <p:nvPr/>
          </p:nvSpPr>
          <p:spPr bwMode="auto">
            <a:xfrm>
              <a:off x="624" y="1935"/>
              <a:ext cx="1324" cy="535"/>
            </a:xfrm>
            <a:prstGeom prst="rect">
              <a:avLst/>
            </a:prstGeom>
            <a:solidFill>
              <a:srgbClr val="006699">
                <a:alpha val="50000"/>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200843" name="Rectangle 139"/>
            <p:cNvSpPr>
              <a:spLocks noChangeArrowheads="1"/>
            </p:cNvSpPr>
            <p:nvPr/>
          </p:nvSpPr>
          <p:spPr bwMode="auto">
            <a:xfrm>
              <a:off x="3815" y="1935"/>
              <a:ext cx="1325" cy="535"/>
            </a:xfrm>
            <a:prstGeom prst="rect">
              <a:avLst/>
            </a:prstGeom>
            <a:solidFill>
              <a:schemeClr val="accent2">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200862" name="Rectangle 158"/>
            <p:cNvSpPr>
              <a:spLocks noChangeArrowheads="1"/>
            </p:cNvSpPr>
            <p:nvPr/>
          </p:nvSpPr>
          <p:spPr bwMode="auto">
            <a:xfrm>
              <a:off x="2237" y="1935"/>
              <a:ext cx="1324" cy="535"/>
            </a:xfrm>
            <a:prstGeom prst="rect">
              <a:avLst/>
            </a:prstGeom>
            <a:solidFill>
              <a:schemeClr val="accent2">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200877" name="Text Box 173"/>
            <p:cNvSpPr txBox="1">
              <a:spLocks noChangeArrowheads="1"/>
            </p:cNvSpPr>
            <p:nvPr/>
          </p:nvSpPr>
          <p:spPr bwMode="auto">
            <a:xfrm>
              <a:off x="5376" y="4080"/>
              <a:ext cx="2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7F1751E-E4B1-49E4-85F1-1B864A4E7B08}" type="slidenum">
                <a:rPr lang="en-US" altLang="zh-CN" sz="1600">
                  <a:solidFill>
                    <a:schemeClr val="bg1"/>
                  </a:solidFill>
                  <a:latin typeface="宋体" pitchFamily="2" charset="-122"/>
                  <a:ea typeface="宋体" pitchFamily="2" charset="-122"/>
                </a:rPr>
                <a:pPr algn="r">
                  <a:spcBef>
                    <a:spcPct val="50000"/>
                  </a:spcBef>
                </a:pPr>
                <a:t>46</a:t>
              </a:fld>
              <a:endParaRPr lang="en-US" altLang="zh-CN" sz="1600">
                <a:solidFill>
                  <a:schemeClr val="bg1"/>
                </a:solidFill>
                <a:latin typeface="宋体" pitchFamily="2" charset="-122"/>
                <a:ea typeface="宋体" pitchFamily="2" charset="-122"/>
              </a:endParaRPr>
            </a:p>
          </p:txBody>
        </p:sp>
        <p:sp>
          <p:nvSpPr>
            <p:cNvPr id="200880" name="Text Box 176"/>
            <p:cNvSpPr txBox="1">
              <a:spLocks noChangeArrowheads="1"/>
            </p:cNvSpPr>
            <p:nvPr/>
          </p:nvSpPr>
          <p:spPr bwMode="auto">
            <a:xfrm>
              <a:off x="5424" y="4060"/>
              <a:ext cx="2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6952DCA-54EE-4E0A-AB23-21F57C23FE37}" type="slidenum">
                <a:rPr lang="en-US" altLang="zh-CN" sz="1600">
                  <a:latin typeface="宋体" pitchFamily="2" charset="-122"/>
                  <a:ea typeface="宋体" pitchFamily="2" charset="-122"/>
                </a:rPr>
                <a:pPr algn="r">
                  <a:spcBef>
                    <a:spcPct val="50000"/>
                  </a:spcBef>
                </a:pPr>
                <a:t>46</a:t>
              </a:fld>
              <a:endParaRPr lang="en-US" altLang="zh-CN" sz="1600">
                <a:latin typeface="宋体" pitchFamily="2" charset="-122"/>
                <a:ea typeface="宋体" pitchFamily="2" charset="-122"/>
              </a:endParaRPr>
            </a:p>
          </p:txBody>
        </p:sp>
      </p:grpSp>
    </p:spTree>
    <p:extLst>
      <p:ext uri="{BB962C8B-B14F-4D97-AF65-F5344CB8AC3E}">
        <p14:creationId xmlns:p14="http://schemas.microsoft.com/office/powerpoint/2010/main" val="1315117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295400" y="114300"/>
            <a:ext cx="7467600" cy="914400"/>
          </a:xfrm>
        </p:spPr>
        <p:txBody>
          <a:bodyPr>
            <a:normAutofit fontScale="90000"/>
          </a:bodyPr>
          <a:lstStyle/>
          <a:p>
            <a:pPr>
              <a:lnSpc>
                <a:spcPct val="70000"/>
              </a:lnSpc>
            </a:pPr>
            <a:r>
              <a:rPr lang="zh-CN" altLang="en-US"/>
              <a:t>函数的参数传递</a:t>
            </a:r>
            <a:br>
              <a:rPr lang="zh-CN" altLang="en-US"/>
            </a:br>
            <a:r>
              <a:rPr lang="zh-CN" altLang="en-US" sz="4000"/>
              <a:t>                  </a:t>
            </a:r>
            <a:r>
              <a:rPr lang="en-US" altLang="zh-CN" sz="4000"/>
              <a:t>——</a:t>
            </a:r>
            <a:r>
              <a:rPr lang="zh-CN" altLang="en-US" sz="4000"/>
              <a:t>用引用做形参</a:t>
            </a:r>
          </a:p>
        </p:txBody>
      </p:sp>
      <p:sp>
        <p:nvSpPr>
          <p:cNvPr id="100355" name="Rectangle 3"/>
          <p:cNvSpPr>
            <a:spLocks noGrp="1" noChangeArrowheads="1"/>
          </p:cNvSpPr>
          <p:nvPr>
            <p:ph idx="1"/>
          </p:nvPr>
        </p:nvSpPr>
        <p:spPr>
          <a:xfrm>
            <a:off x="1143000" y="1314450"/>
            <a:ext cx="7467600" cy="3600450"/>
          </a:xfrm>
        </p:spPr>
        <p:txBody>
          <a:bodyPr>
            <a:normAutofit fontScale="92500" lnSpcReduction="20000"/>
          </a:bodyPr>
          <a:lstStyle/>
          <a:p>
            <a:pPr marL="228600" indent="-228600">
              <a:lnSpc>
                <a:spcPct val="85000"/>
              </a:lnSpc>
            </a:pPr>
            <a:r>
              <a:rPr lang="zh-CN" altLang="en-US" sz="2800"/>
              <a:t>引用</a:t>
            </a:r>
            <a:r>
              <a:rPr lang="en-US" altLang="zh-CN" sz="2800"/>
              <a:t>(&amp;)</a:t>
            </a:r>
            <a:r>
              <a:rPr lang="zh-CN" altLang="en-US" sz="2800"/>
              <a:t>是标识符的别名</a:t>
            </a:r>
            <a:r>
              <a:rPr lang="en-US" altLang="zh-CN" sz="2800"/>
              <a:t>,</a:t>
            </a:r>
            <a:r>
              <a:rPr lang="zh-CN" altLang="en-US" sz="2800"/>
              <a:t>例如</a:t>
            </a:r>
            <a:r>
              <a:rPr lang="en-US" altLang="zh-CN" sz="2800"/>
              <a:t>:</a:t>
            </a:r>
          </a:p>
          <a:p>
            <a:pPr marL="342900" lvl="1" indent="0">
              <a:lnSpc>
                <a:spcPct val="85000"/>
              </a:lnSpc>
              <a:buFontTx/>
              <a:buNone/>
            </a:pPr>
            <a:r>
              <a:rPr lang="en-US" altLang="zh-CN" sz="2400">
                <a:latin typeface="Courier New" pitchFamily="49" charset="0"/>
              </a:rPr>
              <a:t>int i,j;</a:t>
            </a:r>
            <a:br>
              <a:rPr lang="en-US" altLang="zh-CN" sz="2400">
                <a:latin typeface="Courier New" pitchFamily="49" charset="0"/>
              </a:rPr>
            </a:br>
            <a:r>
              <a:rPr lang="en-US" altLang="zh-CN" sz="2400">
                <a:latin typeface="Courier New" pitchFamily="49" charset="0"/>
              </a:rPr>
              <a:t>int &amp;ri=i;</a:t>
            </a:r>
            <a:br>
              <a:rPr lang="en-US" altLang="zh-CN" sz="2400">
                <a:latin typeface="Courier New" pitchFamily="49" charset="0"/>
              </a:rPr>
            </a:br>
            <a:r>
              <a:rPr lang="en-US" altLang="zh-CN" sz="2400">
                <a:latin typeface="Courier New" pitchFamily="49" charset="0"/>
              </a:rPr>
              <a:t>     </a:t>
            </a:r>
            <a:r>
              <a:rPr lang="en-US" altLang="zh-CN" sz="2400">
                <a:latin typeface="宋体" pitchFamily="2" charset="-122"/>
              </a:rPr>
              <a:t>//</a:t>
            </a:r>
            <a:r>
              <a:rPr lang="zh-CN" altLang="en-US" sz="2400">
                <a:latin typeface="宋体" pitchFamily="2" charset="-122"/>
              </a:rPr>
              <a:t>建立一个</a:t>
            </a:r>
            <a:r>
              <a:rPr lang="en-US" altLang="zh-CN" sz="2400">
                <a:latin typeface="宋体" pitchFamily="2" charset="-122"/>
              </a:rPr>
              <a:t>int</a:t>
            </a:r>
            <a:r>
              <a:rPr lang="zh-CN" altLang="en-US" sz="2400">
                <a:latin typeface="宋体" pitchFamily="2" charset="-122"/>
              </a:rPr>
              <a:t>型的引用</a:t>
            </a:r>
            <a:r>
              <a:rPr lang="en-US" altLang="zh-CN" sz="2400">
                <a:latin typeface="宋体" pitchFamily="2" charset="-122"/>
              </a:rPr>
              <a:t>ri,</a:t>
            </a:r>
            <a:r>
              <a:rPr lang="zh-CN" altLang="en-US" sz="2400">
                <a:latin typeface="宋体" pitchFamily="2" charset="-122"/>
              </a:rPr>
              <a:t>并将其</a:t>
            </a:r>
            <a:br>
              <a:rPr lang="zh-CN" altLang="en-US" sz="2400">
                <a:latin typeface="宋体" pitchFamily="2" charset="-122"/>
              </a:rPr>
            </a:br>
            <a:r>
              <a:rPr lang="zh-CN" altLang="en-US" sz="2400">
                <a:latin typeface="宋体" pitchFamily="2" charset="-122"/>
              </a:rPr>
              <a:t>      </a:t>
            </a:r>
            <a:r>
              <a:rPr lang="en-US" altLang="zh-CN" sz="2400">
                <a:latin typeface="宋体" pitchFamily="2" charset="-122"/>
              </a:rPr>
              <a:t>//</a:t>
            </a:r>
            <a:r>
              <a:rPr lang="zh-CN" altLang="en-US" sz="2400">
                <a:latin typeface="宋体" pitchFamily="2" charset="-122"/>
              </a:rPr>
              <a:t>初始化为变量</a:t>
            </a:r>
            <a:r>
              <a:rPr lang="en-US" altLang="zh-CN" sz="2400">
                <a:latin typeface="宋体" pitchFamily="2" charset="-122"/>
              </a:rPr>
              <a:t>i</a:t>
            </a:r>
            <a:r>
              <a:rPr lang="zh-CN" altLang="en-US" sz="2400">
                <a:latin typeface="宋体" pitchFamily="2" charset="-122"/>
              </a:rPr>
              <a:t>的一个别名</a:t>
            </a:r>
            <a:r>
              <a:rPr lang="en-US" altLang="en-US" sz="2400">
                <a:latin typeface="Courier New" pitchFamily="49" charset="0"/>
              </a:rPr>
              <a:t/>
            </a:r>
            <a:br>
              <a:rPr lang="en-US" altLang="en-US" sz="2400">
                <a:latin typeface="Courier New" pitchFamily="49" charset="0"/>
              </a:rPr>
            </a:br>
            <a:r>
              <a:rPr lang="en-US" altLang="zh-CN" sz="2400">
                <a:latin typeface="Courier New" pitchFamily="49" charset="0"/>
              </a:rPr>
              <a:t>j=10;</a:t>
            </a:r>
            <a:br>
              <a:rPr lang="en-US" altLang="zh-CN" sz="2400">
                <a:latin typeface="Courier New" pitchFamily="49" charset="0"/>
              </a:rPr>
            </a:br>
            <a:r>
              <a:rPr lang="en-US" altLang="zh-CN" sz="2400">
                <a:latin typeface="Courier New" pitchFamily="49" charset="0"/>
              </a:rPr>
              <a:t>ri=j;//</a:t>
            </a:r>
            <a:r>
              <a:rPr lang="zh-CN" altLang="en-US" sz="2400">
                <a:latin typeface="Courier New" pitchFamily="49" charset="0"/>
              </a:rPr>
              <a:t>相当于 </a:t>
            </a:r>
            <a:r>
              <a:rPr lang="en-US" altLang="zh-CN" sz="2400">
                <a:latin typeface="Courier New" pitchFamily="49" charset="0"/>
              </a:rPr>
              <a:t>i=j;</a:t>
            </a:r>
            <a:endParaRPr lang="en-US" altLang="zh-CN" sz="2400"/>
          </a:p>
          <a:p>
            <a:pPr marL="228600" indent="-228600">
              <a:lnSpc>
                <a:spcPct val="85000"/>
              </a:lnSpc>
            </a:pPr>
            <a:r>
              <a:rPr lang="zh-CN" altLang="en-US" sz="2800"/>
              <a:t>声明一个引用时，必须同时对它进行初始化，使它指向一个已存在的对象。</a:t>
            </a:r>
          </a:p>
          <a:p>
            <a:pPr marL="228600" indent="-228600">
              <a:lnSpc>
                <a:spcPct val="85000"/>
              </a:lnSpc>
            </a:pPr>
            <a:r>
              <a:rPr lang="zh-CN" altLang="en-US" sz="2800"/>
              <a:t>一旦一个引用被初始化后，就不能改为指向其它对象。</a:t>
            </a:r>
          </a:p>
          <a:p>
            <a:pPr marL="228600" indent="-228600">
              <a:lnSpc>
                <a:spcPct val="85000"/>
              </a:lnSpc>
            </a:pPr>
            <a:r>
              <a:rPr lang="zh-CN" altLang="en-US" sz="2800"/>
              <a:t>引用可以作为形参</a:t>
            </a:r>
            <a:br>
              <a:rPr lang="zh-CN" altLang="en-US" sz="2800"/>
            </a:br>
            <a:r>
              <a:rPr lang="zh-CN" altLang="en-US" sz="2800"/>
              <a:t>     </a:t>
            </a:r>
            <a:r>
              <a:rPr lang="en-US" altLang="zh-CN" sz="2800"/>
              <a:t>void swap(int&amp; a, int&amp; b) {...}</a:t>
            </a:r>
          </a:p>
        </p:txBody>
      </p:sp>
      <p:sp>
        <p:nvSpPr>
          <p:cNvPr id="7" name="灯片编号占位符 5"/>
          <p:cNvSpPr>
            <a:spLocks noGrp="1"/>
          </p:cNvSpPr>
          <p:nvPr>
            <p:ph type="sldNum" sz="quarter" idx="12"/>
          </p:nvPr>
        </p:nvSpPr>
        <p:spPr/>
        <p:txBody>
          <a:bodyPr/>
          <a:lstStyle/>
          <a:p>
            <a:fld id="{08978BC6-FE20-4318-B0E5-EF803D0F3965}" type="slidenum">
              <a:rPr lang="en-US" altLang="zh-CN"/>
              <a:pPr/>
              <a:t>47</a:t>
            </a:fld>
            <a:endParaRPr lang="en-US" altLang="zh-CN"/>
          </a:p>
        </p:txBody>
      </p:sp>
      <p:sp>
        <p:nvSpPr>
          <p:cNvPr id="100356" name="Text Box 4"/>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2590603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219200" y="114300"/>
            <a:ext cx="7772400" cy="857250"/>
          </a:xfrm>
        </p:spPr>
        <p:txBody>
          <a:bodyPr/>
          <a:lstStyle/>
          <a:p>
            <a:r>
              <a:rPr lang="zh-CN" altLang="en-US" sz="4400"/>
              <a:t>例</a:t>
            </a:r>
            <a:r>
              <a:rPr lang="en-US" altLang="zh-CN" sz="4400"/>
              <a:t>3-12 </a:t>
            </a:r>
            <a:r>
              <a:rPr lang="zh-CN" altLang="en-US" sz="4000"/>
              <a:t>输入两个整数交换后输出</a:t>
            </a:r>
          </a:p>
        </p:txBody>
      </p:sp>
      <p:sp>
        <p:nvSpPr>
          <p:cNvPr id="102403" name="Rectangle 3"/>
          <p:cNvSpPr>
            <a:spLocks noGrp="1" noChangeArrowheads="1"/>
          </p:cNvSpPr>
          <p:nvPr>
            <p:ph idx="1"/>
          </p:nvPr>
        </p:nvSpPr>
        <p:spPr>
          <a:xfrm>
            <a:off x="1219200" y="1257300"/>
            <a:ext cx="7696200" cy="3886200"/>
          </a:xfrm>
        </p:spPr>
        <p:txBody>
          <a:bodyPr>
            <a:normAutofit fontScale="92500" lnSpcReduction="20000"/>
          </a:bodyPr>
          <a:lstStyle/>
          <a:p>
            <a:pPr>
              <a:lnSpc>
                <a:spcPct val="95000"/>
              </a:lnSpc>
              <a:spcBef>
                <a:spcPct val="0"/>
              </a:spcBef>
              <a:buFont typeface="Wingdings" pitchFamily="2" charset="2"/>
              <a:buNone/>
            </a:pPr>
            <a:r>
              <a:rPr lang="en-US" altLang="zh-CN" sz="2200">
                <a:latin typeface="Courier New" pitchFamily="49" charset="0"/>
              </a:rPr>
              <a:t>#include&lt;iostream&gt;</a:t>
            </a:r>
          </a:p>
          <a:p>
            <a:pPr>
              <a:lnSpc>
                <a:spcPct val="95000"/>
              </a:lnSpc>
              <a:spcBef>
                <a:spcPct val="0"/>
              </a:spcBef>
              <a:buFont typeface="Wingdings" pitchFamily="2" charset="2"/>
              <a:buNone/>
            </a:pPr>
            <a:r>
              <a:rPr lang="en-US" altLang="zh-CN" sz="2200">
                <a:latin typeface="Courier New" pitchFamily="49" charset="0"/>
              </a:rPr>
              <a:t>using namespace std;</a:t>
            </a:r>
          </a:p>
          <a:p>
            <a:pPr>
              <a:lnSpc>
                <a:spcPct val="95000"/>
              </a:lnSpc>
              <a:spcBef>
                <a:spcPct val="0"/>
              </a:spcBef>
              <a:buFont typeface="Wingdings" pitchFamily="2" charset="2"/>
              <a:buNone/>
            </a:pPr>
            <a:r>
              <a:rPr lang="en-US" altLang="zh-CN" sz="2200">
                <a:latin typeface="Courier New" pitchFamily="49" charset="0"/>
              </a:rPr>
              <a:t>void Swap(int</a:t>
            </a:r>
            <a:r>
              <a:rPr lang="en-US" altLang="zh-CN" sz="2200">
                <a:solidFill>
                  <a:srgbClr val="FF9999"/>
                </a:solidFill>
                <a:latin typeface="Courier New" pitchFamily="49" charset="0"/>
              </a:rPr>
              <a:t>&amp;</a:t>
            </a:r>
            <a:r>
              <a:rPr lang="en-US" altLang="zh-CN" sz="2200">
                <a:latin typeface="Courier New" pitchFamily="49" charset="0"/>
              </a:rPr>
              <a:t> a, int</a:t>
            </a:r>
            <a:r>
              <a:rPr lang="en-US" altLang="zh-CN" sz="2200">
                <a:solidFill>
                  <a:srgbClr val="FF9999"/>
                </a:solidFill>
                <a:latin typeface="Courier New" pitchFamily="49" charset="0"/>
              </a:rPr>
              <a:t>&amp;</a:t>
            </a:r>
            <a:r>
              <a:rPr lang="en-US" altLang="zh-CN" sz="2200">
                <a:latin typeface="Courier New" pitchFamily="49" charset="0"/>
              </a:rPr>
              <a:t> b);</a:t>
            </a:r>
          </a:p>
          <a:p>
            <a:pPr>
              <a:lnSpc>
                <a:spcPct val="95000"/>
              </a:lnSpc>
              <a:spcBef>
                <a:spcPct val="0"/>
              </a:spcBef>
              <a:buFont typeface="Wingdings" pitchFamily="2" charset="2"/>
              <a:buNone/>
            </a:pPr>
            <a:r>
              <a:rPr lang="en-US" altLang="zh-CN" sz="2200">
                <a:latin typeface="Courier New" pitchFamily="49" charset="0"/>
              </a:rPr>
              <a:t>int main()</a:t>
            </a:r>
          </a:p>
          <a:p>
            <a:pPr>
              <a:lnSpc>
                <a:spcPct val="95000"/>
              </a:lnSpc>
              <a:spcBef>
                <a:spcPct val="0"/>
              </a:spcBef>
              <a:buFont typeface="Wingdings" pitchFamily="2" charset="2"/>
              <a:buNone/>
            </a:pPr>
            <a:r>
              <a:rPr lang="en-US" altLang="zh-CN" sz="2200">
                <a:latin typeface="Courier New" pitchFamily="49" charset="0"/>
              </a:rPr>
              <a:t>{	int x(5), y(10);</a:t>
            </a:r>
          </a:p>
          <a:p>
            <a:pPr>
              <a:lnSpc>
                <a:spcPct val="95000"/>
              </a:lnSpc>
              <a:spcBef>
                <a:spcPct val="0"/>
              </a:spcBef>
              <a:buFont typeface="Wingdings" pitchFamily="2" charset="2"/>
              <a:buNone/>
            </a:pPr>
            <a:r>
              <a:rPr lang="en-US" altLang="zh-CN" sz="2200">
                <a:latin typeface="Courier New" pitchFamily="49" charset="0"/>
              </a:rPr>
              <a:t>	cout&lt;&lt;"x="&lt;&lt;x&lt;&lt;"    y="&lt;&lt;y&lt;&lt;endl;</a:t>
            </a:r>
          </a:p>
          <a:p>
            <a:pPr>
              <a:lnSpc>
                <a:spcPct val="95000"/>
              </a:lnSpc>
              <a:spcBef>
                <a:spcPct val="0"/>
              </a:spcBef>
              <a:buFont typeface="Wingdings" pitchFamily="2" charset="2"/>
              <a:buNone/>
            </a:pPr>
            <a:r>
              <a:rPr lang="en-US" altLang="zh-CN" sz="2200">
                <a:latin typeface="Courier New" pitchFamily="49" charset="0"/>
              </a:rPr>
              <a:t>	</a:t>
            </a:r>
            <a:r>
              <a:rPr lang="en-US" altLang="zh-CN" sz="2200">
                <a:solidFill>
                  <a:srgbClr val="FFFF66"/>
                </a:solidFill>
                <a:latin typeface="Courier New" pitchFamily="49" charset="0"/>
              </a:rPr>
              <a:t>Swap</a:t>
            </a:r>
            <a:r>
              <a:rPr lang="en-US" altLang="zh-CN" sz="2200">
                <a:latin typeface="Courier New" pitchFamily="49" charset="0"/>
              </a:rPr>
              <a:t>(x,y);</a:t>
            </a:r>
          </a:p>
          <a:p>
            <a:pPr>
              <a:lnSpc>
                <a:spcPct val="95000"/>
              </a:lnSpc>
              <a:spcBef>
                <a:spcPct val="0"/>
              </a:spcBef>
              <a:buFont typeface="Wingdings" pitchFamily="2" charset="2"/>
              <a:buNone/>
            </a:pPr>
            <a:r>
              <a:rPr lang="en-US" altLang="zh-CN" sz="2200">
                <a:latin typeface="Courier New" pitchFamily="49" charset="0"/>
              </a:rPr>
              <a:t>	cout&lt;&lt;"x="&lt;&lt;x&lt;&lt;"    y="&lt;&lt;y&lt;&lt;endl;</a:t>
            </a:r>
          </a:p>
          <a:p>
            <a:pPr>
              <a:lnSpc>
                <a:spcPct val="95000"/>
              </a:lnSpc>
              <a:spcBef>
                <a:spcPct val="0"/>
              </a:spcBef>
              <a:buFont typeface="Wingdings" pitchFamily="2" charset="2"/>
              <a:buNone/>
            </a:pPr>
            <a:r>
              <a:rPr lang="en-US" altLang="zh-CN" sz="2200">
                <a:latin typeface="Courier New" pitchFamily="49" charset="0"/>
              </a:rPr>
              <a:t>	return 0;</a:t>
            </a:r>
          </a:p>
          <a:p>
            <a:pPr>
              <a:lnSpc>
                <a:spcPct val="95000"/>
              </a:lnSpc>
              <a:spcBef>
                <a:spcPct val="0"/>
              </a:spcBef>
              <a:buFont typeface="Wingdings" pitchFamily="2" charset="2"/>
              <a:buNone/>
            </a:pPr>
            <a:r>
              <a:rPr lang="en-US" altLang="zh-CN" sz="2200">
                <a:latin typeface="Courier New" pitchFamily="49" charset="0"/>
              </a:rPr>
              <a:t>}</a:t>
            </a:r>
          </a:p>
          <a:p>
            <a:pPr>
              <a:lnSpc>
                <a:spcPct val="95000"/>
              </a:lnSpc>
              <a:spcBef>
                <a:spcPct val="0"/>
              </a:spcBef>
              <a:buFont typeface="Wingdings" pitchFamily="2" charset="2"/>
              <a:buNone/>
            </a:pPr>
            <a:r>
              <a:rPr lang="en-US" altLang="zh-CN" sz="2200">
                <a:latin typeface="Courier New" pitchFamily="49" charset="0"/>
              </a:rPr>
              <a:t>void </a:t>
            </a:r>
            <a:r>
              <a:rPr lang="en-US" altLang="zh-CN" sz="2200">
                <a:solidFill>
                  <a:srgbClr val="FFFF66"/>
                </a:solidFill>
                <a:latin typeface="Courier New" pitchFamily="49" charset="0"/>
              </a:rPr>
              <a:t>Swap</a:t>
            </a:r>
            <a:r>
              <a:rPr lang="en-US" altLang="zh-CN" sz="2200">
                <a:latin typeface="Courier New" pitchFamily="49" charset="0"/>
              </a:rPr>
              <a:t>(int</a:t>
            </a:r>
            <a:r>
              <a:rPr lang="en-US" altLang="zh-CN" sz="2200">
                <a:solidFill>
                  <a:srgbClr val="FF9999"/>
                </a:solidFill>
                <a:latin typeface="Courier New" pitchFamily="49" charset="0"/>
              </a:rPr>
              <a:t>&amp;</a:t>
            </a:r>
            <a:r>
              <a:rPr lang="en-US" altLang="zh-CN" sz="2200">
                <a:latin typeface="Courier New" pitchFamily="49" charset="0"/>
              </a:rPr>
              <a:t> a, int</a:t>
            </a:r>
            <a:r>
              <a:rPr lang="en-US" altLang="zh-CN" sz="2200">
                <a:solidFill>
                  <a:srgbClr val="FF9999"/>
                </a:solidFill>
                <a:latin typeface="Courier New" pitchFamily="49" charset="0"/>
              </a:rPr>
              <a:t>&amp;</a:t>
            </a:r>
            <a:r>
              <a:rPr lang="en-US" altLang="zh-CN" sz="2200">
                <a:latin typeface="Courier New" pitchFamily="49" charset="0"/>
              </a:rPr>
              <a:t> b)</a:t>
            </a:r>
          </a:p>
          <a:p>
            <a:pPr>
              <a:lnSpc>
                <a:spcPct val="95000"/>
              </a:lnSpc>
              <a:spcBef>
                <a:spcPct val="0"/>
              </a:spcBef>
              <a:buFont typeface="Wingdings" pitchFamily="2" charset="2"/>
              <a:buNone/>
            </a:pPr>
            <a:r>
              <a:rPr lang="en-US" altLang="zh-CN" sz="2200">
                <a:latin typeface="Courier New" pitchFamily="49" charset="0"/>
              </a:rPr>
              <a:t>{	int t;</a:t>
            </a:r>
          </a:p>
          <a:p>
            <a:pPr>
              <a:lnSpc>
                <a:spcPct val="95000"/>
              </a:lnSpc>
              <a:spcBef>
                <a:spcPct val="0"/>
              </a:spcBef>
              <a:buFont typeface="Wingdings" pitchFamily="2" charset="2"/>
              <a:buNone/>
            </a:pPr>
            <a:r>
              <a:rPr lang="en-US" altLang="zh-CN" sz="2200">
                <a:latin typeface="Courier New" pitchFamily="49" charset="0"/>
              </a:rPr>
              <a:t>	t=a;</a:t>
            </a:r>
          </a:p>
          <a:p>
            <a:pPr>
              <a:lnSpc>
                <a:spcPct val="95000"/>
              </a:lnSpc>
              <a:spcBef>
                <a:spcPct val="0"/>
              </a:spcBef>
              <a:buFont typeface="Wingdings" pitchFamily="2" charset="2"/>
              <a:buNone/>
            </a:pPr>
            <a:r>
              <a:rPr lang="en-US" altLang="zh-CN" sz="2200">
                <a:latin typeface="Courier New" pitchFamily="49" charset="0"/>
              </a:rPr>
              <a:t>	a=b;</a:t>
            </a:r>
          </a:p>
          <a:p>
            <a:pPr>
              <a:lnSpc>
                <a:spcPct val="95000"/>
              </a:lnSpc>
              <a:spcBef>
                <a:spcPct val="0"/>
              </a:spcBef>
              <a:buFont typeface="Wingdings" pitchFamily="2" charset="2"/>
              <a:buNone/>
            </a:pPr>
            <a:r>
              <a:rPr lang="en-US" altLang="zh-CN" sz="2200">
                <a:latin typeface="Courier New" pitchFamily="49" charset="0"/>
              </a:rPr>
              <a:t>	b=t;</a:t>
            </a:r>
          </a:p>
          <a:p>
            <a:pPr>
              <a:lnSpc>
                <a:spcPct val="95000"/>
              </a:lnSpc>
              <a:spcBef>
                <a:spcPct val="0"/>
              </a:spcBef>
              <a:buFont typeface="Wingdings" pitchFamily="2" charset="2"/>
              <a:buNone/>
            </a:pPr>
            <a:r>
              <a:rPr lang="en-US" altLang="zh-CN" sz="2200">
                <a:latin typeface="Courier New" pitchFamily="49" charset="0"/>
              </a:rPr>
              <a:t>}</a:t>
            </a:r>
          </a:p>
        </p:txBody>
      </p:sp>
      <p:sp>
        <p:nvSpPr>
          <p:cNvPr id="8" name="灯片编号占位符 5"/>
          <p:cNvSpPr>
            <a:spLocks noGrp="1"/>
          </p:cNvSpPr>
          <p:nvPr>
            <p:ph type="sldNum" sz="quarter" idx="12"/>
          </p:nvPr>
        </p:nvSpPr>
        <p:spPr/>
        <p:txBody>
          <a:bodyPr/>
          <a:lstStyle/>
          <a:p>
            <a:fld id="{1CA6A1AE-62FC-42CB-9C7C-51FC5F54C002}" type="slidenum">
              <a:rPr lang="en-US" altLang="zh-CN"/>
              <a:pPr/>
              <a:t>48</a:t>
            </a:fld>
            <a:endParaRPr lang="en-US" altLang="zh-CN"/>
          </a:p>
        </p:txBody>
      </p:sp>
      <p:sp>
        <p:nvSpPr>
          <p:cNvPr id="102404" name="Text Box 4"/>
          <p:cNvSpPr txBox="1">
            <a:spLocks noChangeArrowheads="1"/>
          </p:cNvSpPr>
          <p:nvPr/>
        </p:nvSpPr>
        <p:spPr bwMode="auto">
          <a:xfrm>
            <a:off x="266581" y="51470"/>
            <a:ext cx="800219" cy="434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
        <p:nvSpPr>
          <p:cNvPr id="102406" name="Text Box 6"/>
          <p:cNvSpPr txBox="1">
            <a:spLocks noChangeArrowheads="1"/>
          </p:cNvSpPr>
          <p:nvPr/>
        </p:nvSpPr>
        <p:spPr bwMode="auto">
          <a:xfrm>
            <a:off x="4495800" y="3935016"/>
            <a:ext cx="1981200" cy="1243417"/>
          </a:xfrm>
          <a:prstGeom prst="rect">
            <a:avLst/>
          </a:prstGeom>
          <a:solidFill>
            <a:srgbClr val="FFFF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200" b="1">
                <a:solidFill>
                  <a:schemeClr val="bg1"/>
                </a:solidFill>
                <a:latin typeface="Arial" pitchFamily="34" charset="0"/>
                <a:ea typeface="宋体" pitchFamily="2" charset="-122"/>
              </a:rPr>
              <a:t>运行结果</a:t>
            </a:r>
            <a:r>
              <a:rPr lang="en-US" altLang="zh-CN" sz="2200" b="1">
                <a:solidFill>
                  <a:schemeClr val="bg1"/>
                </a:solidFill>
                <a:latin typeface="Arial" pitchFamily="34" charset="0"/>
                <a:ea typeface="宋体" pitchFamily="2" charset="-122"/>
              </a:rPr>
              <a:t>:</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x=</a:t>
            </a:r>
            <a:r>
              <a:rPr lang="en-US" altLang="zh-CN" sz="2200" b="1">
                <a:solidFill>
                  <a:srgbClr val="FF3300"/>
                </a:solidFill>
                <a:latin typeface="Arial" pitchFamily="34" charset="0"/>
                <a:ea typeface="宋体" pitchFamily="2" charset="-122"/>
              </a:rPr>
              <a:t>5 </a:t>
            </a:r>
            <a:r>
              <a:rPr lang="en-US" altLang="zh-CN" sz="2200" b="1">
                <a:solidFill>
                  <a:schemeClr val="bg1"/>
                </a:solidFill>
                <a:latin typeface="Arial" pitchFamily="34" charset="0"/>
                <a:ea typeface="宋体" pitchFamily="2" charset="-122"/>
              </a:rPr>
              <a:t>     y=10</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x=10      y=</a:t>
            </a:r>
            <a:r>
              <a:rPr lang="en-US" altLang="zh-CN" sz="2200" b="1">
                <a:solidFill>
                  <a:srgbClr val="FF3300"/>
                </a:solidFill>
                <a:latin typeface="Arial" pitchFamily="34" charset="0"/>
                <a:ea typeface="宋体" pitchFamily="2" charset="-122"/>
              </a:rPr>
              <a:t>5</a:t>
            </a:r>
            <a:endParaRPr lang="en-US" altLang="zh-CN" sz="2200">
              <a:solidFill>
                <a:srgbClr val="FF3300"/>
              </a:solidFill>
            </a:endParaRPr>
          </a:p>
        </p:txBody>
      </p:sp>
    </p:spTree>
    <p:extLst>
      <p:ext uri="{BB962C8B-B14F-4D97-AF65-F5344CB8AC3E}">
        <p14:creationId xmlns:p14="http://schemas.microsoft.com/office/powerpoint/2010/main" val="1263979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p:cNvGrpSpPr>
            <a:grpSpLocks/>
          </p:cNvGrpSpPr>
          <p:nvPr/>
        </p:nvGrpSpPr>
        <p:grpSpPr bwMode="auto">
          <a:xfrm>
            <a:off x="5054600" y="400050"/>
            <a:ext cx="3251200" cy="1916907"/>
            <a:chOff x="3184" y="1488"/>
            <a:chExt cx="2048" cy="1610"/>
          </a:xfrm>
        </p:grpSpPr>
        <p:sp>
          <p:nvSpPr>
            <p:cNvPr id="106499" name="Text Box 3"/>
            <p:cNvSpPr txBox="1">
              <a:spLocks noChangeArrowheads="1"/>
            </p:cNvSpPr>
            <p:nvPr/>
          </p:nvSpPr>
          <p:spPr bwMode="auto">
            <a:xfrm>
              <a:off x="3888" y="1488"/>
              <a:ext cx="76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Courier New" pitchFamily="49" charset="0"/>
                  <a:ea typeface="宋体" pitchFamily="2" charset="-122"/>
                </a:rPr>
                <a:t>t=a;</a:t>
              </a:r>
            </a:p>
          </p:txBody>
        </p:sp>
        <p:grpSp>
          <p:nvGrpSpPr>
            <p:cNvPr id="106500" name="Group 4"/>
            <p:cNvGrpSpPr>
              <a:grpSpLocks/>
            </p:cNvGrpSpPr>
            <p:nvPr/>
          </p:nvGrpSpPr>
          <p:grpSpPr bwMode="auto">
            <a:xfrm>
              <a:off x="3411" y="1824"/>
              <a:ext cx="573" cy="585"/>
              <a:chOff x="3387" y="1824"/>
              <a:chExt cx="573" cy="585"/>
            </a:xfrm>
          </p:grpSpPr>
          <p:sp>
            <p:nvSpPr>
              <p:cNvPr id="106501" name="Rectangle 5"/>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p>
                <a:endParaRPr lang="zh-CN" altLang="zh-CN" sz="2400">
                  <a:ea typeface="宋体" pitchFamily="2" charset="-122"/>
                </a:endParaRPr>
              </a:p>
            </p:txBody>
          </p:sp>
          <p:sp>
            <p:nvSpPr>
              <p:cNvPr id="106502" name="Rectangle 6"/>
              <p:cNvSpPr>
                <a:spLocks noChangeArrowheads="1"/>
              </p:cNvSpPr>
              <p:nvPr/>
            </p:nvSpPr>
            <p:spPr bwMode="auto">
              <a:xfrm>
                <a:off x="3623" y="2047"/>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x</a:t>
                </a:r>
                <a:endParaRPr lang="en-US" altLang="zh-CN" sz="3200">
                  <a:solidFill>
                    <a:schemeClr val="tx2"/>
                  </a:solidFill>
                  <a:ea typeface="宋体" pitchFamily="2" charset="-122"/>
                </a:endParaRPr>
              </a:p>
            </p:txBody>
          </p:sp>
          <p:sp>
            <p:nvSpPr>
              <p:cNvPr id="106503" name="Rectangle 7"/>
              <p:cNvSpPr>
                <a:spLocks noChangeArrowheads="1"/>
              </p:cNvSpPr>
              <p:nvPr/>
            </p:nvSpPr>
            <p:spPr bwMode="auto">
              <a:xfrm>
                <a:off x="3636" y="1843"/>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p>
            </p:txBody>
          </p:sp>
        </p:grpSp>
        <p:grpSp>
          <p:nvGrpSpPr>
            <p:cNvPr id="106504" name="Group 8"/>
            <p:cNvGrpSpPr>
              <a:grpSpLocks/>
            </p:cNvGrpSpPr>
            <p:nvPr/>
          </p:nvGrpSpPr>
          <p:grpSpPr bwMode="auto">
            <a:xfrm>
              <a:off x="4660" y="1824"/>
              <a:ext cx="572" cy="650"/>
              <a:chOff x="4126" y="1824"/>
              <a:chExt cx="572" cy="650"/>
            </a:xfrm>
          </p:grpSpPr>
          <p:sp>
            <p:nvSpPr>
              <p:cNvPr id="106505" name="Rectangle 9"/>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p>
                <a:endParaRPr lang="zh-CN" altLang="en-US"/>
              </a:p>
            </p:txBody>
          </p:sp>
          <p:sp>
            <p:nvSpPr>
              <p:cNvPr id="106506" name="Rectangle 10"/>
              <p:cNvSpPr>
                <a:spLocks noChangeArrowheads="1"/>
              </p:cNvSpPr>
              <p:nvPr/>
            </p:nvSpPr>
            <p:spPr bwMode="auto">
              <a:xfrm>
                <a:off x="4358" y="2060"/>
                <a:ext cx="7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ea typeface="宋体" pitchFamily="2" charset="-122"/>
                  </a:rPr>
                  <a:t>t</a:t>
                </a:r>
                <a:endParaRPr lang="en-US" altLang="zh-CN" sz="3200">
                  <a:solidFill>
                    <a:schemeClr val="bg2"/>
                  </a:solidFill>
                  <a:ea typeface="宋体" pitchFamily="2" charset="-122"/>
                </a:endParaRPr>
              </a:p>
            </p:txBody>
          </p:sp>
          <p:sp>
            <p:nvSpPr>
              <p:cNvPr id="106507" name="Rectangle 11"/>
              <p:cNvSpPr>
                <a:spLocks noChangeArrowheads="1"/>
              </p:cNvSpPr>
              <p:nvPr/>
            </p:nvSpPr>
            <p:spPr bwMode="auto">
              <a:xfrm>
                <a:off x="4361" y="1843"/>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p>
            </p:txBody>
          </p:sp>
        </p:grpSp>
        <p:sp>
          <p:nvSpPr>
            <p:cNvPr id="106508" name="Rectangle 12"/>
            <p:cNvSpPr>
              <a:spLocks noChangeArrowheads="1"/>
            </p:cNvSpPr>
            <p:nvPr/>
          </p:nvSpPr>
          <p:spPr bwMode="auto">
            <a:xfrm>
              <a:off x="3184" y="2398"/>
              <a:ext cx="802" cy="34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09" name="Rectangle 13"/>
            <p:cNvSpPr>
              <a:spLocks noChangeArrowheads="1"/>
            </p:cNvSpPr>
            <p:nvPr/>
          </p:nvSpPr>
          <p:spPr bwMode="auto">
            <a:xfrm>
              <a:off x="3219" y="2507"/>
              <a:ext cx="7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x </a:t>
              </a:r>
              <a:r>
                <a:rPr lang="zh-CN" altLang="zh-CN" sz="2400">
                  <a:solidFill>
                    <a:schemeClr val="bg2"/>
                  </a:solidFill>
                  <a:ea typeface="宋体" pitchFamily="2" charset="-122"/>
                </a:rPr>
                <a:t>的别名</a:t>
              </a:r>
              <a:endParaRPr lang="zh-CN" altLang="en-US" sz="2400">
                <a:solidFill>
                  <a:schemeClr val="bg2"/>
                </a:solidFill>
                <a:ea typeface="宋体" pitchFamily="2" charset="-122"/>
              </a:endParaRPr>
            </a:p>
          </p:txBody>
        </p:sp>
        <p:sp>
          <p:nvSpPr>
            <p:cNvPr id="106510" name="Rectangle 14"/>
            <p:cNvSpPr>
              <a:spLocks noChangeArrowheads="1"/>
            </p:cNvSpPr>
            <p:nvPr/>
          </p:nvSpPr>
          <p:spPr bwMode="auto">
            <a:xfrm>
              <a:off x="3572" y="2736"/>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a</a:t>
              </a:r>
              <a:endParaRPr lang="en-US" altLang="zh-CN" sz="2400">
                <a:solidFill>
                  <a:schemeClr val="bg2"/>
                </a:solidFill>
                <a:ea typeface="宋体" pitchFamily="2" charset="-122"/>
              </a:endParaRPr>
            </a:p>
          </p:txBody>
        </p:sp>
        <p:sp>
          <p:nvSpPr>
            <p:cNvPr id="106511" name="Line 15"/>
            <p:cNvSpPr>
              <a:spLocks noChangeShapeType="1"/>
            </p:cNvSpPr>
            <p:nvPr/>
          </p:nvSpPr>
          <p:spPr bwMode="auto">
            <a:xfrm flipV="1">
              <a:off x="3552" y="2064"/>
              <a:ext cx="0" cy="33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2" name="Line 16"/>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513" name="Group 17"/>
          <p:cNvGrpSpPr>
            <a:grpSpLocks/>
          </p:cNvGrpSpPr>
          <p:nvPr/>
        </p:nvGrpSpPr>
        <p:grpSpPr bwMode="auto">
          <a:xfrm>
            <a:off x="533400" y="838200"/>
            <a:ext cx="4038600" cy="1518048"/>
            <a:chOff x="336" y="704"/>
            <a:chExt cx="2544" cy="1275"/>
          </a:xfrm>
        </p:grpSpPr>
        <p:sp>
          <p:nvSpPr>
            <p:cNvPr id="106514" name="Rectangle 18"/>
            <p:cNvSpPr>
              <a:spLocks noChangeArrowheads="1"/>
            </p:cNvSpPr>
            <p:nvPr/>
          </p:nvSpPr>
          <p:spPr bwMode="auto">
            <a:xfrm>
              <a:off x="939" y="704"/>
              <a:ext cx="573" cy="230"/>
            </a:xfrm>
            <a:prstGeom prst="rect">
              <a:avLst/>
            </a:prstGeom>
            <a:solidFill>
              <a:srgbClr val="FFFFFF"/>
            </a:solidFill>
            <a:ln w="12700">
              <a:solidFill>
                <a:schemeClr val="tx1"/>
              </a:solidFill>
              <a:miter lim="800000"/>
              <a:headEnd/>
              <a:tailEnd/>
            </a:ln>
          </p:spPr>
          <p:txBody>
            <a:bodyPr/>
            <a:lstStyle/>
            <a:p>
              <a:endParaRPr lang="zh-CN" altLang="zh-CN" sz="2400">
                <a:ea typeface="宋体" pitchFamily="2" charset="-122"/>
              </a:endParaRPr>
            </a:p>
          </p:txBody>
        </p:sp>
        <p:sp>
          <p:nvSpPr>
            <p:cNvPr id="106515" name="Rectangle 19"/>
            <p:cNvSpPr>
              <a:spLocks noChangeArrowheads="1"/>
            </p:cNvSpPr>
            <p:nvPr/>
          </p:nvSpPr>
          <p:spPr bwMode="auto">
            <a:xfrm>
              <a:off x="1678" y="704"/>
              <a:ext cx="572" cy="230"/>
            </a:xfrm>
            <a:prstGeom prst="rect">
              <a:avLst/>
            </a:prstGeom>
            <a:solidFill>
              <a:srgbClr val="FFFFFF"/>
            </a:solidFill>
            <a:ln w="12700">
              <a:solidFill>
                <a:schemeClr val="tx1"/>
              </a:solidFill>
              <a:miter lim="800000"/>
              <a:headEnd/>
              <a:tailEnd/>
            </a:ln>
          </p:spPr>
          <p:txBody>
            <a:bodyPr/>
            <a:lstStyle/>
            <a:p>
              <a:endParaRPr lang="zh-CN" altLang="en-US"/>
            </a:p>
          </p:txBody>
        </p:sp>
        <p:sp>
          <p:nvSpPr>
            <p:cNvPr id="106516" name="Rectangle 20"/>
            <p:cNvSpPr>
              <a:spLocks noChangeArrowheads="1"/>
            </p:cNvSpPr>
            <p:nvPr/>
          </p:nvSpPr>
          <p:spPr bwMode="auto">
            <a:xfrm>
              <a:off x="1175" y="927"/>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x</a:t>
              </a:r>
              <a:endParaRPr lang="en-US" altLang="zh-CN" sz="3200">
                <a:solidFill>
                  <a:schemeClr val="tx2"/>
                </a:solidFill>
                <a:ea typeface="宋体" pitchFamily="2" charset="-122"/>
              </a:endParaRPr>
            </a:p>
          </p:txBody>
        </p:sp>
        <p:sp>
          <p:nvSpPr>
            <p:cNvPr id="106517" name="Rectangle 21"/>
            <p:cNvSpPr>
              <a:spLocks noChangeArrowheads="1"/>
            </p:cNvSpPr>
            <p:nvPr/>
          </p:nvSpPr>
          <p:spPr bwMode="auto">
            <a:xfrm>
              <a:off x="1912" y="940"/>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y</a:t>
              </a:r>
              <a:endParaRPr lang="en-US" altLang="zh-CN" sz="3200">
                <a:solidFill>
                  <a:schemeClr val="tx2"/>
                </a:solidFill>
                <a:ea typeface="宋体" pitchFamily="2" charset="-122"/>
              </a:endParaRPr>
            </a:p>
          </p:txBody>
        </p:sp>
        <p:sp>
          <p:nvSpPr>
            <p:cNvPr id="106518" name="Rectangle 22"/>
            <p:cNvSpPr>
              <a:spLocks noChangeArrowheads="1"/>
            </p:cNvSpPr>
            <p:nvPr/>
          </p:nvSpPr>
          <p:spPr bwMode="auto">
            <a:xfrm>
              <a:off x="1188" y="723"/>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p>
          </p:txBody>
        </p:sp>
        <p:grpSp>
          <p:nvGrpSpPr>
            <p:cNvPr id="106519" name="Group 23"/>
            <p:cNvGrpSpPr>
              <a:grpSpLocks/>
            </p:cNvGrpSpPr>
            <p:nvPr/>
          </p:nvGrpSpPr>
          <p:grpSpPr bwMode="auto">
            <a:xfrm>
              <a:off x="2562" y="1412"/>
              <a:ext cx="318" cy="97"/>
              <a:chOff x="11584" y="10370"/>
              <a:chExt cx="458" cy="140"/>
            </a:xfrm>
          </p:grpSpPr>
          <p:sp>
            <p:nvSpPr>
              <p:cNvPr id="106520" name="Freeform 24"/>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Lst>
                <a:ahLst/>
                <a:cxnLst>
                  <a:cxn ang="0">
                    <a:pos x="T0" y="T1"/>
                  </a:cxn>
                  <a:cxn ang="0">
                    <a:pos x="T2" y="T3"/>
                  </a:cxn>
                  <a:cxn ang="0">
                    <a:pos x="T4" y="T5"/>
                  </a:cxn>
                  <a:cxn ang="0">
                    <a:pos x="T6" y="T7"/>
                  </a:cxn>
                  <a:cxn ang="0">
                    <a:pos x="T8" y="T9"/>
                  </a:cxn>
                </a:cxnLst>
                <a:rect l="0" t="0" r="r" b="b"/>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06521" name="Line 25"/>
              <p:cNvSpPr>
                <a:spLocks noChangeShapeType="1"/>
              </p:cNvSpPr>
              <p:nvPr/>
            </p:nvSpPr>
            <p:spPr bwMode="auto">
              <a:xfrm>
                <a:off x="11863"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22" name="Line 26"/>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23" name="Group 27"/>
            <p:cNvGrpSpPr>
              <a:grpSpLocks/>
            </p:cNvGrpSpPr>
            <p:nvPr/>
          </p:nvGrpSpPr>
          <p:grpSpPr bwMode="auto">
            <a:xfrm>
              <a:off x="2460" y="786"/>
              <a:ext cx="420" cy="90"/>
              <a:chOff x="11425" y="9389"/>
              <a:chExt cx="657" cy="140"/>
            </a:xfrm>
          </p:grpSpPr>
          <p:sp>
            <p:nvSpPr>
              <p:cNvPr id="106524" name="Freeform 28"/>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Lst>
                <a:ahLst/>
                <a:cxnLst>
                  <a:cxn ang="0">
                    <a:pos x="T0" y="T1"/>
                  </a:cxn>
                  <a:cxn ang="0">
                    <a:pos x="T2" y="T3"/>
                  </a:cxn>
                  <a:cxn ang="0">
                    <a:pos x="T4" y="T5"/>
                  </a:cxn>
                  <a:cxn ang="0">
                    <a:pos x="T6" y="T7"/>
                  </a:cxn>
                  <a:cxn ang="0">
                    <a:pos x="T8" y="T9"/>
                  </a:cxn>
                </a:cxnLst>
                <a:rect l="0" t="0" r="r" b="b"/>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06525" name="Line 29"/>
              <p:cNvSpPr>
                <a:spLocks noChangeShapeType="1"/>
              </p:cNvSpPr>
              <p:nvPr/>
            </p:nvSpPr>
            <p:spPr bwMode="auto">
              <a:xfrm flipH="1">
                <a:off x="11703" y="9469"/>
                <a:ext cx="3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26" name="Rectangle 30"/>
            <p:cNvSpPr>
              <a:spLocks noChangeArrowheads="1"/>
            </p:cNvSpPr>
            <p:nvPr/>
          </p:nvSpPr>
          <p:spPr bwMode="auto">
            <a:xfrm>
              <a:off x="1917" y="723"/>
              <a:ext cx="1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10</a:t>
              </a:r>
              <a:endParaRPr lang="en-US" altLang="zh-CN" sz="2400">
                <a:solidFill>
                  <a:schemeClr val="tx2"/>
                </a:solidFill>
                <a:ea typeface="宋体" pitchFamily="2" charset="-122"/>
              </a:endParaRPr>
            </a:p>
          </p:txBody>
        </p:sp>
        <p:grpSp>
          <p:nvGrpSpPr>
            <p:cNvPr id="106527" name="Group 31"/>
            <p:cNvGrpSpPr>
              <a:grpSpLocks/>
            </p:cNvGrpSpPr>
            <p:nvPr/>
          </p:nvGrpSpPr>
          <p:grpSpPr bwMode="auto">
            <a:xfrm>
              <a:off x="736" y="1279"/>
              <a:ext cx="1718" cy="700"/>
              <a:chOff x="8725" y="10160"/>
              <a:chExt cx="2690" cy="1100"/>
            </a:xfrm>
          </p:grpSpPr>
          <p:sp>
            <p:nvSpPr>
              <p:cNvPr id="106528" name="Rectangle 32"/>
              <p:cNvSpPr>
                <a:spLocks noChangeArrowheads="1"/>
              </p:cNvSpPr>
              <p:nvPr/>
            </p:nvSpPr>
            <p:spPr bwMode="auto">
              <a:xfrm>
                <a:off x="8725" y="10160"/>
                <a:ext cx="1255" cy="54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29" name="Rectangle 33"/>
              <p:cNvSpPr>
                <a:spLocks noChangeArrowheads="1"/>
              </p:cNvSpPr>
              <p:nvPr/>
            </p:nvSpPr>
            <p:spPr bwMode="auto">
              <a:xfrm>
                <a:off x="10159" y="10160"/>
                <a:ext cx="1256" cy="54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30" name="Rectangle 34"/>
              <p:cNvSpPr>
                <a:spLocks noChangeArrowheads="1"/>
              </p:cNvSpPr>
              <p:nvPr/>
            </p:nvSpPr>
            <p:spPr bwMode="auto">
              <a:xfrm>
                <a:off x="10217" y="10352"/>
                <a:ext cx="110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y </a:t>
                </a:r>
                <a:r>
                  <a:rPr lang="zh-CN" altLang="en-US" sz="2400">
                    <a:solidFill>
                      <a:schemeClr val="bg2"/>
                    </a:solidFill>
                    <a:ea typeface="宋体" pitchFamily="2" charset="-122"/>
                  </a:rPr>
                  <a:t>的别名</a:t>
                </a:r>
              </a:p>
            </p:txBody>
          </p:sp>
          <p:sp>
            <p:nvSpPr>
              <p:cNvPr id="106531" name="Rectangle 35"/>
              <p:cNvSpPr>
                <a:spLocks noChangeArrowheads="1"/>
              </p:cNvSpPr>
              <p:nvPr/>
            </p:nvSpPr>
            <p:spPr bwMode="auto">
              <a:xfrm>
                <a:off x="8779" y="10331"/>
                <a:ext cx="111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x </a:t>
                </a:r>
                <a:r>
                  <a:rPr lang="zh-CN" altLang="zh-CN" sz="2400">
                    <a:solidFill>
                      <a:schemeClr val="bg2"/>
                    </a:solidFill>
                    <a:ea typeface="宋体" pitchFamily="2" charset="-122"/>
                  </a:rPr>
                  <a:t>的</a:t>
                </a:r>
                <a:r>
                  <a:rPr lang="zh-CN" altLang="en-US" sz="2400">
                    <a:solidFill>
                      <a:schemeClr val="bg2"/>
                    </a:solidFill>
                    <a:ea typeface="宋体" pitchFamily="2" charset="-122"/>
                  </a:rPr>
                  <a:t>别名</a:t>
                </a:r>
              </a:p>
            </p:txBody>
          </p:sp>
          <p:sp>
            <p:nvSpPr>
              <p:cNvPr id="106532" name="Rectangle 36"/>
              <p:cNvSpPr>
                <a:spLocks noChangeArrowheads="1"/>
              </p:cNvSpPr>
              <p:nvPr/>
            </p:nvSpPr>
            <p:spPr bwMode="auto">
              <a:xfrm>
                <a:off x="9332" y="10691"/>
                <a:ext cx="179"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a</a:t>
                </a:r>
                <a:endParaRPr lang="en-US" altLang="zh-CN" sz="2400">
                  <a:solidFill>
                    <a:schemeClr val="bg2"/>
                  </a:solidFill>
                  <a:ea typeface="宋体" pitchFamily="2" charset="-122"/>
                </a:endParaRPr>
              </a:p>
            </p:txBody>
          </p:sp>
          <p:sp>
            <p:nvSpPr>
              <p:cNvPr id="106533" name="Rectangle 37"/>
              <p:cNvSpPr>
                <a:spLocks noChangeArrowheads="1"/>
              </p:cNvSpPr>
              <p:nvPr/>
            </p:nvSpPr>
            <p:spPr bwMode="auto">
              <a:xfrm>
                <a:off x="10777" y="10691"/>
                <a:ext cx="179"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b</a:t>
                </a:r>
                <a:endParaRPr lang="en-US" altLang="zh-CN" sz="2400">
                  <a:solidFill>
                    <a:schemeClr val="bg2"/>
                  </a:solidFill>
                  <a:ea typeface="宋体" pitchFamily="2" charset="-122"/>
                </a:endParaRPr>
              </a:p>
            </p:txBody>
          </p:sp>
        </p:grpSp>
        <p:grpSp>
          <p:nvGrpSpPr>
            <p:cNvPr id="106534" name="Group 38"/>
            <p:cNvGrpSpPr>
              <a:grpSpLocks/>
            </p:cNvGrpSpPr>
            <p:nvPr/>
          </p:nvGrpSpPr>
          <p:grpSpPr bwMode="auto">
            <a:xfrm>
              <a:off x="336" y="1412"/>
              <a:ext cx="318" cy="97"/>
              <a:chOff x="8137" y="10370"/>
              <a:chExt cx="458" cy="140"/>
            </a:xfrm>
          </p:grpSpPr>
          <p:sp>
            <p:nvSpPr>
              <p:cNvPr id="106535" name="Freeform 39"/>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06536" name="Line 40"/>
              <p:cNvSpPr>
                <a:spLocks noChangeShapeType="1"/>
              </p:cNvSpPr>
              <p:nvPr/>
            </p:nvSpPr>
            <p:spPr bwMode="auto">
              <a:xfrm flipH="1">
                <a:off x="8137"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37" name="Line 41"/>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38" name="Group 42"/>
            <p:cNvGrpSpPr>
              <a:grpSpLocks/>
            </p:cNvGrpSpPr>
            <p:nvPr/>
          </p:nvGrpSpPr>
          <p:grpSpPr bwMode="auto">
            <a:xfrm>
              <a:off x="336" y="786"/>
              <a:ext cx="420" cy="90"/>
              <a:chOff x="8097" y="9389"/>
              <a:chExt cx="657" cy="140"/>
            </a:xfrm>
          </p:grpSpPr>
          <p:sp>
            <p:nvSpPr>
              <p:cNvPr id="106539" name="Freeform 43"/>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06540" name="Line 44"/>
              <p:cNvSpPr>
                <a:spLocks noChangeShapeType="1"/>
              </p:cNvSpPr>
              <p:nvPr/>
            </p:nvSpPr>
            <p:spPr bwMode="auto">
              <a:xfrm>
                <a:off x="8097" y="9469"/>
                <a:ext cx="378"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6541" name="Group 45"/>
          <p:cNvGrpSpPr>
            <a:grpSpLocks/>
          </p:cNvGrpSpPr>
          <p:nvPr/>
        </p:nvGrpSpPr>
        <p:grpSpPr bwMode="auto">
          <a:xfrm>
            <a:off x="381000" y="2343150"/>
            <a:ext cx="4038600" cy="1977629"/>
            <a:chOff x="240" y="2496"/>
            <a:chExt cx="2544" cy="1661"/>
          </a:xfrm>
        </p:grpSpPr>
        <p:grpSp>
          <p:nvGrpSpPr>
            <p:cNvPr id="106542" name="Group 46"/>
            <p:cNvGrpSpPr>
              <a:grpSpLocks/>
            </p:cNvGrpSpPr>
            <p:nvPr/>
          </p:nvGrpSpPr>
          <p:grpSpPr bwMode="auto">
            <a:xfrm>
              <a:off x="640" y="3457"/>
              <a:ext cx="1718" cy="700"/>
              <a:chOff x="8725" y="10160"/>
              <a:chExt cx="2690" cy="1100"/>
            </a:xfrm>
          </p:grpSpPr>
          <p:sp>
            <p:nvSpPr>
              <p:cNvPr id="106543" name="Rectangle 47"/>
              <p:cNvSpPr>
                <a:spLocks noChangeArrowheads="1"/>
              </p:cNvSpPr>
              <p:nvPr/>
            </p:nvSpPr>
            <p:spPr bwMode="auto">
              <a:xfrm>
                <a:off x="8725" y="10160"/>
                <a:ext cx="1255" cy="54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44" name="Rectangle 48"/>
              <p:cNvSpPr>
                <a:spLocks noChangeArrowheads="1"/>
              </p:cNvSpPr>
              <p:nvPr/>
            </p:nvSpPr>
            <p:spPr bwMode="auto">
              <a:xfrm>
                <a:off x="10159" y="10160"/>
                <a:ext cx="1256" cy="54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45" name="Rectangle 49"/>
              <p:cNvSpPr>
                <a:spLocks noChangeArrowheads="1"/>
              </p:cNvSpPr>
              <p:nvPr/>
            </p:nvSpPr>
            <p:spPr bwMode="auto">
              <a:xfrm>
                <a:off x="10217" y="10352"/>
                <a:ext cx="110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y </a:t>
                </a:r>
                <a:r>
                  <a:rPr lang="zh-CN" altLang="en-US" sz="2400">
                    <a:solidFill>
                      <a:schemeClr val="bg2"/>
                    </a:solidFill>
                    <a:ea typeface="宋体" pitchFamily="2" charset="-122"/>
                  </a:rPr>
                  <a:t>的别名</a:t>
                </a:r>
              </a:p>
            </p:txBody>
          </p:sp>
          <p:sp>
            <p:nvSpPr>
              <p:cNvPr id="106546" name="Rectangle 50"/>
              <p:cNvSpPr>
                <a:spLocks noChangeArrowheads="1"/>
              </p:cNvSpPr>
              <p:nvPr/>
            </p:nvSpPr>
            <p:spPr bwMode="auto">
              <a:xfrm>
                <a:off x="8779" y="10331"/>
                <a:ext cx="111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x </a:t>
                </a:r>
                <a:r>
                  <a:rPr lang="zh-CN" altLang="zh-CN" sz="2400">
                    <a:solidFill>
                      <a:schemeClr val="bg2"/>
                    </a:solidFill>
                    <a:ea typeface="宋体" pitchFamily="2" charset="-122"/>
                  </a:rPr>
                  <a:t>的别名</a:t>
                </a:r>
                <a:endParaRPr lang="zh-CN" altLang="en-US" sz="2400">
                  <a:solidFill>
                    <a:schemeClr val="bg2"/>
                  </a:solidFill>
                  <a:ea typeface="宋体" pitchFamily="2" charset="-122"/>
                </a:endParaRPr>
              </a:p>
            </p:txBody>
          </p:sp>
          <p:sp>
            <p:nvSpPr>
              <p:cNvPr id="106547" name="Rectangle 51"/>
              <p:cNvSpPr>
                <a:spLocks noChangeArrowheads="1"/>
              </p:cNvSpPr>
              <p:nvPr/>
            </p:nvSpPr>
            <p:spPr bwMode="auto">
              <a:xfrm>
                <a:off x="9332" y="10691"/>
                <a:ext cx="179"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a</a:t>
                </a:r>
                <a:endParaRPr lang="en-US" altLang="zh-CN" sz="2400">
                  <a:solidFill>
                    <a:schemeClr val="bg2"/>
                  </a:solidFill>
                  <a:ea typeface="宋体" pitchFamily="2" charset="-122"/>
                </a:endParaRPr>
              </a:p>
            </p:txBody>
          </p:sp>
          <p:sp>
            <p:nvSpPr>
              <p:cNvPr id="106548" name="Rectangle 52"/>
              <p:cNvSpPr>
                <a:spLocks noChangeArrowheads="1"/>
              </p:cNvSpPr>
              <p:nvPr/>
            </p:nvSpPr>
            <p:spPr bwMode="auto">
              <a:xfrm>
                <a:off x="10777" y="10691"/>
                <a:ext cx="179"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b</a:t>
                </a:r>
                <a:endParaRPr lang="en-US" altLang="zh-CN" sz="2400">
                  <a:solidFill>
                    <a:schemeClr val="bg2"/>
                  </a:solidFill>
                  <a:ea typeface="宋体" pitchFamily="2" charset="-122"/>
                </a:endParaRPr>
              </a:p>
            </p:txBody>
          </p:sp>
        </p:grpSp>
        <p:grpSp>
          <p:nvGrpSpPr>
            <p:cNvPr id="106549" name="Group 53"/>
            <p:cNvGrpSpPr>
              <a:grpSpLocks/>
            </p:cNvGrpSpPr>
            <p:nvPr/>
          </p:nvGrpSpPr>
          <p:grpSpPr bwMode="auto">
            <a:xfrm>
              <a:off x="240" y="2496"/>
              <a:ext cx="2544" cy="1160"/>
              <a:chOff x="240" y="2784"/>
              <a:chExt cx="2544" cy="1160"/>
            </a:xfrm>
          </p:grpSpPr>
          <p:grpSp>
            <p:nvGrpSpPr>
              <p:cNvPr id="106550" name="Group 54"/>
              <p:cNvGrpSpPr>
                <a:grpSpLocks/>
              </p:cNvGrpSpPr>
              <p:nvPr/>
            </p:nvGrpSpPr>
            <p:grpSpPr bwMode="auto">
              <a:xfrm>
                <a:off x="672" y="3139"/>
                <a:ext cx="573" cy="585"/>
                <a:chOff x="843" y="3139"/>
                <a:chExt cx="573" cy="585"/>
              </a:xfrm>
            </p:grpSpPr>
            <p:sp>
              <p:nvSpPr>
                <p:cNvPr id="106551" name="Rectangle 55"/>
                <p:cNvSpPr>
                  <a:spLocks noChangeArrowheads="1"/>
                </p:cNvSpPr>
                <p:nvPr/>
              </p:nvSpPr>
              <p:spPr bwMode="auto">
                <a:xfrm>
                  <a:off x="843" y="3139"/>
                  <a:ext cx="573" cy="230"/>
                </a:xfrm>
                <a:prstGeom prst="rect">
                  <a:avLst/>
                </a:prstGeom>
                <a:solidFill>
                  <a:srgbClr val="FFFFFF"/>
                </a:solidFill>
                <a:ln w="12700">
                  <a:solidFill>
                    <a:schemeClr val="tx1"/>
                  </a:solidFill>
                  <a:miter lim="800000"/>
                  <a:headEnd/>
                  <a:tailEnd/>
                </a:ln>
              </p:spPr>
              <p:txBody>
                <a:bodyPr/>
                <a:lstStyle/>
                <a:p>
                  <a:endParaRPr lang="zh-CN" altLang="zh-CN" sz="2400">
                    <a:ea typeface="宋体" pitchFamily="2" charset="-122"/>
                  </a:endParaRPr>
                </a:p>
              </p:txBody>
            </p:sp>
            <p:sp>
              <p:nvSpPr>
                <p:cNvPr id="106552" name="Rectangle 56"/>
                <p:cNvSpPr>
                  <a:spLocks noChangeArrowheads="1"/>
                </p:cNvSpPr>
                <p:nvPr/>
              </p:nvSpPr>
              <p:spPr bwMode="auto">
                <a:xfrm>
                  <a:off x="1079" y="3362"/>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x</a:t>
                  </a:r>
                  <a:endParaRPr lang="en-US" altLang="zh-CN" sz="3200">
                    <a:solidFill>
                      <a:schemeClr val="tx2"/>
                    </a:solidFill>
                    <a:ea typeface="宋体" pitchFamily="2" charset="-122"/>
                  </a:endParaRPr>
                </a:p>
              </p:txBody>
            </p:sp>
            <p:sp>
              <p:nvSpPr>
                <p:cNvPr id="106553" name="Rectangle 57"/>
                <p:cNvSpPr>
                  <a:spLocks noChangeArrowheads="1"/>
                </p:cNvSpPr>
                <p:nvPr/>
              </p:nvSpPr>
              <p:spPr bwMode="auto">
                <a:xfrm>
                  <a:off x="1096" y="3158"/>
                  <a:ext cx="1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10</a:t>
                  </a:r>
                </a:p>
              </p:txBody>
            </p:sp>
          </p:grpSp>
          <p:grpSp>
            <p:nvGrpSpPr>
              <p:cNvPr id="106554" name="Group 58"/>
              <p:cNvGrpSpPr>
                <a:grpSpLocks/>
              </p:cNvGrpSpPr>
              <p:nvPr/>
            </p:nvGrpSpPr>
            <p:grpSpPr bwMode="auto">
              <a:xfrm>
                <a:off x="2466" y="3847"/>
                <a:ext cx="318" cy="97"/>
                <a:chOff x="11584" y="10370"/>
                <a:chExt cx="458" cy="140"/>
              </a:xfrm>
            </p:grpSpPr>
            <p:sp>
              <p:nvSpPr>
                <p:cNvPr id="106555" name="Freeform 59"/>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Lst>
                  <a:ahLst/>
                  <a:cxnLst>
                    <a:cxn ang="0">
                      <a:pos x="T0" y="T1"/>
                    </a:cxn>
                    <a:cxn ang="0">
                      <a:pos x="T2" y="T3"/>
                    </a:cxn>
                    <a:cxn ang="0">
                      <a:pos x="T4" y="T5"/>
                    </a:cxn>
                    <a:cxn ang="0">
                      <a:pos x="T6" y="T7"/>
                    </a:cxn>
                    <a:cxn ang="0">
                      <a:pos x="T8" y="T9"/>
                    </a:cxn>
                  </a:cxnLst>
                  <a:rect l="0" t="0" r="r" b="b"/>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06556" name="Line 60"/>
                <p:cNvSpPr>
                  <a:spLocks noChangeShapeType="1"/>
                </p:cNvSpPr>
                <p:nvPr/>
              </p:nvSpPr>
              <p:spPr bwMode="auto">
                <a:xfrm>
                  <a:off x="11863"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57" name="Line 61"/>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58" name="Group 62"/>
              <p:cNvGrpSpPr>
                <a:grpSpLocks/>
              </p:cNvGrpSpPr>
              <p:nvPr/>
            </p:nvGrpSpPr>
            <p:grpSpPr bwMode="auto">
              <a:xfrm>
                <a:off x="2364" y="3221"/>
                <a:ext cx="420" cy="90"/>
                <a:chOff x="11425" y="9389"/>
                <a:chExt cx="657" cy="140"/>
              </a:xfrm>
            </p:grpSpPr>
            <p:sp>
              <p:nvSpPr>
                <p:cNvPr id="106559" name="Freeform 63"/>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Lst>
                  <a:ahLst/>
                  <a:cxnLst>
                    <a:cxn ang="0">
                      <a:pos x="T0" y="T1"/>
                    </a:cxn>
                    <a:cxn ang="0">
                      <a:pos x="T2" y="T3"/>
                    </a:cxn>
                    <a:cxn ang="0">
                      <a:pos x="T4" y="T5"/>
                    </a:cxn>
                    <a:cxn ang="0">
                      <a:pos x="T6" y="T7"/>
                    </a:cxn>
                    <a:cxn ang="0">
                      <a:pos x="T8" y="T9"/>
                    </a:cxn>
                  </a:cxnLst>
                  <a:rect l="0" t="0" r="r" b="b"/>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06560" name="Line 64"/>
                <p:cNvSpPr>
                  <a:spLocks noChangeShapeType="1"/>
                </p:cNvSpPr>
                <p:nvPr/>
              </p:nvSpPr>
              <p:spPr bwMode="auto">
                <a:xfrm flipH="1">
                  <a:off x="11703" y="9469"/>
                  <a:ext cx="3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61" name="Group 65"/>
              <p:cNvGrpSpPr>
                <a:grpSpLocks/>
              </p:cNvGrpSpPr>
              <p:nvPr/>
            </p:nvGrpSpPr>
            <p:grpSpPr bwMode="auto">
              <a:xfrm>
                <a:off x="1780" y="3139"/>
                <a:ext cx="572" cy="598"/>
                <a:chOff x="1582" y="3139"/>
                <a:chExt cx="572" cy="598"/>
              </a:xfrm>
            </p:grpSpPr>
            <p:sp>
              <p:nvSpPr>
                <p:cNvPr id="106562" name="Rectangle 66"/>
                <p:cNvSpPr>
                  <a:spLocks noChangeArrowheads="1"/>
                </p:cNvSpPr>
                <p:nvPr/>
              </p:nvSpPr>
              <p:spPr bwMode="auto">
                <a:xfrm>
                  <a:off x="1582" y="3139"/>
                  <a:ext cx="572" cy="230"/>
                </a:xfrm>
                <a:prstGeom prst="rect">
                  <a:avLst/>
                </a:prstGeom>
                <a:solidFill>
                  <a:srgbClr val="FFFFFF"/>
                </a:solidFill>
                <a:ln w="12700">
                  <a:solidFill>
                    <a:schemeClr val="tx1"/>
                  </a:solidFill>
                  <a:miter lim="800000"/>
                  <a:headEnd/>
                  <a:tailEnd/>
                </a:ln>
              </p:spPr>
              <p:txBody>
                <a:bodyPr/>
                <a:lstStyle/>
                <a:p>
                  <a:endParaRPr lang="zh-CN" altLang="en-US"/>
                </a:p>
              </p:txBody>
            </p:sp>
            <p:sp>
              <p:nvSpPr>
                <p:cNvPr id="106563" name="Rectangle 67"/>
                <p:cNvSpPr>
                  <a:spLocks noChangeArrowheads="1"/>
                </p:cNvSpPr>
                <p:nvPr/>
              </p:nvSpPr>
              <p:spPr bwMode="auto">
                <a:xfrm>
                  <a:off x="1816" y="3375"/>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y</a:t>
                  </a:r>
                  <a:endParaRPr lang="en-US" altLang="zh-CN" sz="3200">
                    <a:solidFill>
                      <a:schemeClr val="tx2"/>
                    </a:solidFill>
                    <a:ea typeface="宋体" pitchFamily="2" charset="-122"/>
                  </a:endParaRPr>
                </a:p>
              </p:txBody>
            </p:sp>
            <p:sp>
              <p:nvSpPr>
                <p:cNvPr id="106564" name="Rectangle 68"/>
                <p:cNvSpPr>
                  <a:spLocks noChangeArrowheads="1"/>
                </p:cNvSpPr>
                <p:nvPr/>
              </p:nvSpPr>
              <p:spPr bwMode="auto">
                <a:xfrm>
                  <a:off x="1821" y="3158"/>
                  <a:ext cx="1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10</a:t>
                  </a:r>
                  <a:endParaRPr lang="en-US" altLang="zh-CN" sz="2400">
                    <a:solidFill>
                      <a:schemeClr val="tx2"/>
                    </a:solidFill>
                    <a:ea typeface="宋体" pitchFamily="2" charset="-122"/>
                  </a:endParaRPr>
                </a:p>
              </p:txBody>
            </p:sp>
          </p:grpSp>
          <p:grpSp>
            <p:nvGrpSpPr>
              <p:cNvPr id="106565" name="Group 69"/>
              <p:cNvGrpSpPr>
                <a:grpSpLocks/>
              </p:cNvGrpSpPr>
              <p:nvPr/>
            </p:nvGrpSpPr>
            <p:grpSpPr bwMode="auto">
              <a:xfrm>
                <a:off x="240" y="3847"/>
                <a:ext cx="318" cy="97"/>
                <a:chOff x="8137" y="10370"/>
                <a:chExt cx="458" cy="140"/>
              </a:xfrm>
            </p:grpSpPr>
            <p:sp>
              <p:nvSpPr>
                <p:cNvPr id="106566" name="Freeform 70"/>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06567" name="Line 71"/>
                <p:cNvSpPr>
                  <a:spLocks noChangeShapeType="1"/>
                </p:cNvSpPr>
                <p:nvPr/>
              </p:nvSpPr>
              <p:spPr bwMode="auto">
                <a:xfrm flipH="1">
                  <a:off x="8137"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68" name="Line 72"/>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69" name="Group 73"/>
              <p:cNvGrpSpPr>
                <a:grpSpLocks/>
              </p:cNvGrpSpPr>
              <p:nvPr/>
            </p:nvGrpSpPr>
            <p:grpSpPr bwMode="auto">
              <a:xfrm>
                <a:off x="240" y="3221"/>
                <a:ext cx="420" cy="90"/>
                <a:chOff x="8097" y="9389"/>
                <a:chExt cx="657" cy="140"/>
              </a:xfrm>
            </p:grpSpPr>
            <p:sp>
              <p:nvSpPr>
                <p:cNvPr id="106570" name="Freeform 74"/>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06571" name="Line 75"/>
                <p:cNvSpPr>
                  <a:spLocks noChangeShapeType="1"/>
                </p:cNvSpPr>
                <p:nvPr/>
              </p:nvSpPr>
              <p:spPr bwMode="auto">
                <a:xfrm>
                  <a:off x="8097" y="9469"/>
                  <a:ext cx="378"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72" name="Line 76"/>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3" name="Text Box 77"/>
              <p:cNvSpPr txBox="1">
                <a:spLocks noChangeArrowheads="1"/>
              </p:cNvSpPr>
              <p:nvPr/>
            </p:nvSpPr>
            <p:spPr bwMode="auto">
              <a:xfrm>
                <a:off x="1248" y="2784"/>
                <a:ext cx="576"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Courier New" pitchFamily="49" charset="0"/>
                    <a:ea typeface="宋体" pitchFamily="2" charset="-122"/>
                  </a:rPr>
                  <a:t>a=b</a:t>
                </a:r>
              </a:p>
            </p:txBody>
          </p:sp>
        </p:grpSp>
      </p:grpSp>
      <p:grpSp>
        <p:nvGrpSpPr>
          <p:cNvPr id="106574" name="Group 78"/>
          <p:cNvGrpSpPr>
            <a:grpSpLocks/>
          </p:cNvGrpSpPr>
          <p:nvPr/>
        </p:nvGrpSpPr>
        <p:grpSpPr bwMode="auto">
          <a:xfrm>
            <a:off x="5257800" y="2365773"/>
            <a:ext cx="3251200" cy="1916906"/>
            <a:chOff x="3312" y="2803"/>
            <a:chExt cx="2048" cy="1610"/>
          </a:xfrm>
        </p:grpSpPr>
        <p:sp>
          <p:nvSpPr>
            <p:cNvPr id="106575" name="Text Box 79"/>
            <p:cNvSpPr txBox="1">
              <a:spLocks noChangeArrowheads="1"/>
            </p:cNvSpPr>
            <p:nvPr/>
          </p:nvSpPr>
          <p:spPr bwMode="auto">
            <a:xfrm flipH="1">
              <a:off x="3888" y="2803"/>
              <a:ext cx="76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Courier New" pitchFamily="49" charset="0"/>
                  <a:ea typeface="宋体" pitchFamily="2" charset="-122"/>
                </a:rPr>
                <a:t>b=t;</a:t>
              </a:r>
            </a:p>
          </p:txBody>
        </p:sp>
        <p:grpSp>
          <p:nvGrpSpPr>
            <p:cNvPr id="106576" name="Group 80"/>
            <p:cNvGrpSpPr>
              <a:grpSpLocks/>
            </p:cNvGrpSpPr>
            <p:nvPr/>
          </p:nvGrpSpPr>
          <p:grpSpPr bwMode="auto">
            <a:xfrm flipH="1">
              <a:off x="4560" y="3139"/>
              <a:ext cx="573" cy="637"/>
              <a:chOff x="3387" y="1824"/>
              <a:chExt cx="573" cy="637"/>
            </a:xfrm>
          </p:grpSpPr>
          <p:sp>
            <p:nvSpPr>
              <p:cNvPr id="106577" name="Rectangle 81"/>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p>
                <a:endParaRPr lang="zh-CN" altLang="zh-CN" sz="2400">
                  <a:ea typeface="宋体" pitchFamily="2" charset="-122"/>
                </a:endParaRPr>
              </a:p>
            </p:txBody>
          </p:sp>
          <p:sp>
            <p:nvSpPr>
              <p:cNvPr id="106578" name="Rectangle 82"/>
              <p:cNvSpPr>
                <a:spLocks noChangeArrowheads="1"/>
              </p:cNvSpPr>
              <p:nvPr/>
            </p:nvSpPr>
            <p:spPr bwMode="auto">
              <a:xfrm>
                <a:off x="3625" y="2047"/>
                <a:ext cx="10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ea typeface="宋体" pitchFamily="2" charset="-122"/>
                  </a:rPr>
                  <a:t>y</a:t>
                </a:r>
                <a:endParaRPr lang="en-US" altLang="zh-CN" sz="3200">
                  <a:solidFill>
                    <a:schemeClr val="tx2"/>
                  </a:solidFill>
                  <a:ea typeface="宋体" pitchFamily="2" charset="-122"/>
                </a:endParaRPr>
              </a:p>
            </p:txBody>
          </p:sp>
          <p:sp>
            <p:nvSpPr>
              <p:cNvPr id="106579" name="Rectangle 83"/>
              <p:cNvSpPr>
                <a:spLocks noChangeArrowheads="1"/>
              </p:cNvSpPr>
              <p:nvPr/>
            </p:nvSpPr>
            <p:spPr bwMode="auto">
              <a:xfrm>
                <a:off x="3636" y="1843"/>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p>
            </p:txBody>
          </p:sp>
        </p:grpSp>
        <p:grpSp>
          <p:nvGrpSpPr>
            <p:cNvPr id="106580" name="Group 84"/>
            <p:cNvGrpSpPr>
              <a:grpSpLocks/>
            </p:cNvGrpSpPr>
            <p:nvPr/>
          </p:nvGrpSpPr>
          <p:grpSpPr bwMode="auto">
            <a:xfrm flipH="1">
              <a:off x="3312" y="3139"/>
              <a:ext cx="572" cy="650"/>
              <a:chOff x="4126" y="1824"/>
              <a:chExt cx="572" cy="650"/>
            </a:xfrm>
          </p:grpSpPr>
          <p:sp>
            <p:nvSpPr>
              <p:cNvPr id="106581" name="Rectangle 85"/>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p>
                <a:endParaRPr lang="zh-CN" altLang="en-US"/>
              </a:p>
            </p:txBody>
          </p:sp>
          <p:sp>
            <p:nvSpPr>
              <p:cNvPr id="106582" name="Rectangle 86"/>
              <p:cNvSpPr>
                <a:spLocks noChangeArrowheads="1"/>
              </p:cNvSpPr>
              <p:nvPr/>
            </p:nvSpPr>
            <p:spPr bwMode="auto">
              <a:xfrm>
                <a:off x="4358" y="2060"/>
                <a:ext cx="7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3200">
                    <a:ea typeface="宋体" pitchFamily="2" charset="-122"/>
                  </a:rPr>
                  <a:t>t</a:t>
                </a:r>
                <a:endParaRPr lang="en-US" altLang="zh-CN" sz="3200">
                  <a:solidFill>
                    <a:schemeClr val="bg2"/>
                  </a:solidFill>
                  <a:ea typeface="宋体" pitchFamily="2" charset="-122"/>
                </a:endParaRPr>
              </a:p>
            </p:txBody>
          </p:sp>
          <p:sp>
            <p:nvSpPr>
              <p:cNvPr id="106583" name="Rectangle 87"/>
              <p:cNvSpPr>
                <a:spLocks noChangeArrowheads="1"/>
              </p:cNvSpPr>
              <p:nvPr/>
            </p:nvSpPr>
            <p:spPr bwMode="auto">
              <a:xfrm>
                <a:off x="4361" y="1843"/>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p>
            </p:txBody>
          </p:sp>
        </p:grpSp>
        <p:sp>
          <p:nvSpPr>
            <p:cNvPr id="106584" name="Rectangle 88"/>
            <p:cNvSpPr>
              <a:spLocks noChangeArrowheads="1"/>
            </p:cNvSpPr>
            <p:nvPr/>
          </p:nvSpPr>
          <p:spPr bwMode="auto">
            <a:xfrm flipH="1">
              <a:off x="4558" y="3713"/>
              <a:ext cx="802" cy="34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06585" name="Rectangle 89"/>
            <p:cNvSpPr>
              <a:spLocks noChangeArrowheads="1"/>
            </p:cNvSpPr>
            <p:nvPr/>
          </p:nvSpPr>
          <p:spPr bwMode="auto">
            <a:xfrm flipH="1">
              <a:off x="4615" y="3822"/>
              <a:ext cx="7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y </a:t>
              </a:r>
              <a:r>
                <a:rPr lang="zh-CN" altLang="zh-CN" sz="2400">
                  <a:solidFill>
                    <a:schemeClr val="bg2"/>
                  </a:solidFill>
                  <a:ea typeface="宋体" pitchFamily="2" charset="-122"/>
                </a:rPr>
                <a:t>的地址</a:t>
              </a:r>
              <a:endParaRPr lang="zh-CN" altLang="en-US" sz="2400">
                <a:solidFill>
                  <a:schemeClr val="bg2"/>
                </a:solidFill>
                <a:ea typeface="宋体" pitchFamily="2" charset="-122"/>
              </a:endParaRPr>
            </a:p>
          </p:txBody>
        </p:sp>
        <p:sp>
          <p:nvSpPr>
            <p:cNvPr id="106586" name="Rectangle 90"/>
            <p:cNvSpPr>
              <a:spLocks noChangeArrowheads="1"/>
            </p:cNvSpPr>
            <p:nvPr/>
          </p:nvSpPr>
          <p:spPr bwMode="auto">
            <a:xfrm flipH="1">
              <a:off x="4864" y="4051"/>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b</a:t>
              </a:r>
              <a:endParaRPr lang="en-US" altLang="zh-CN" sz="2400">
                <a:solidFill>
                  <a:schemeClr val="bg2"/>
                </a:solidFill>
                <a:ea typeface="宋体" pitchFamily="2" charset="-122"/>
              </a:endParaRPr>
            </a:p>
          </p:txBody>
        </p:sp>
        <p:sp>
          <p:nvSpPr>
            <p:cNvPr id="106587" name="Line 91"/>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8" name="Line 92"/>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589" name="Group 93"/>
          <p:cNvGrpSpPr>
            <a:grpSpLocks/>
          </p:cNvGrpSpPr>
          <p:nvPr/>
        </p:nvGrpSpPr>
        <p:grpSpPr bwMode="auto">
          <a:xfrm>
            <a:off x="3657600" y="4343399"/>
            <a:ext cx="2081213" cy="711994"/>
            <a:chOff x="2304" y="3648"/>
            <a:chExt cx="1311" cy="598"/>
          </a:xfrm>
        </p:grpSpPr>
        <p:sp>
          <p:nvSpPr>
            <p:cNvPr id="106590" name="Rectangle 94"/>
            <p:cNvSpPr>
              <a:spLocks noChangeArrowheads="1"/>
            </p:cNvSpPr>
            <p:nvPr/>
          </p:nvSpPr>
          <p:spPr bwMode="auto">
            <a:xfrm>
              <a:off x="2304" y="3648"/>
              <a:ext cx="573" cy="230"/>
            </a:xfrm>
            <a:prstGeom prst="rect">
              <a:avLst/>
            </a:prstGeom>
            <a:solidFill>
              <a:srgbClr val="FFFFFF"/>
            </a:solidFill>
            <a:ln w="12700">
              <a:solidFill>
                <a:schemeClr val="tx1"/>
              </a:solidFill>
              <a:miter lim="800000"/>
              <a:headEnd/>
              <a:tailEnd/>
            </a:ln>
          </p:spPr>
          <p:txBody>
            <a:bodyPr/>
            <a:lstStyle/>
            <a:p>
              <a:endParaRPr lang="zh-CN" altLang="zh-CN" sz="2400">
                <a:ea typeface="宋体" pitchFamily="2" charset="-122"/>
              </a:endParaRPr>
            </a:p>
          </p:txBody>
        </p:sp>
        <p:sp>
          <p:nvSpPr>
            <p:cNvPr id="106591" name="Rectangle 95"/>
            <p:cNvSpPr>
              <a:spLocks noChangeArrowheads="1"/>
            </p:cNvSpPr>
            <p:nvPr/>
          </p:nvSpPr>
          <p:spPr bwMode="auto">
            <a:xfrm>
              <a:off x="3043" y="3648"/>
              <a:ext cx="572" cy="230"/>
            </a:xfrm>
            <a:prstGeom prst="rect">
              <a:avLst/>
            </a:prstGeom>
            <a:solidFill>
              <a:srgbClr val="FFFFFF"/>
            </a:solidFill>
            <a:ln w="12700">
              <a:solidFill>
                <a:schemeClr val="tx1"/>
              </a:solidFill>
              <a:miter lim="800000"/>
              <a:headEnd/>
              <a:tailEnd/>
            </a:ln>
          </p:spPr>
          <p:txBody>
            <a:bodyPr/>
            <a:lstStyle/>
            <a:p>
              <a:endParaRPr lang="zh-CN" altLang="en-US"/>
            </a:p>
          </p:txBody>
        </p:sp>
        <p:sp>
          <p:nvSpPr>
            <p:cNvPr id="106592" name="Rectangle 96"/>
            <p:cNvSpPr>
              <a:spLocks noChangeArrowheads="1"/>
            </p:cNvSpPr>
            <p:nvPr/>
          </p:nvSpPr>
          <p:spPr bwMode="auto">
            <a:xfrm>
              <a:off x="2540" y="3871"/>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x</a:t>
              </a:r>
              <a:endParaRPr lang="en-US" altLang="zh-CN" sz="3200">
                <a:solidFill>
                  <a:schemeClr val="tx2"/>
                </a:solidFill>
                <a:ea typeface="宋体" pitchFamily="2" charset="-122"/>
              </a:endParaRPr>
            </a:p>
          </p:txBody>
        </p:sp>
        <p:sp>
          <p:nvSpPr>
            <p:cNvPr id="106593" name="Rectangle 97"/>
            <p:cNvSpPr>
              <a:spLocks noChangeArrowheads="1"/>
            </p:cNvSpPr>
            <p:nvPr/>
          </p:nvSpPr>
          <p:spPr bwMode="auto">
            <a:xfrm>
              <a:off x="3277" y="3884"/>
              <a:ext cx="11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800" b="1">
                  <a:latin typeface="Geneva"/>
                  <a:ea typeface="宋体" pitchFamily="2" charset="-122"/>
                </a:rPr>
                <a:t>y</a:t>
              </a:r>
              <a:endParaRPr lang="en-US" altLang="zh-CN" sz="3200">
                <a:solidFill>
                  <a:schemeClr val="tx2"/>
                </a:solidFill>
                <a:ea typeface="宋体" pitchFamily="2" charset="-122"/>
              </a:endParaRPr>
            </a:p>
          </p:txBody>
        </p:sp>
        <p:sp>
          <p:nvSpPr>
            <p:cNvPr id="106594" name="Rectangle 98"/>
            <p:cNvSpPr>
              <a:spLocks noChangeArrowheads="1"/>
            </p:cNvSpPr>
            <p:nvPr/>
          </p:nvSpPr>
          <p:spPr bwMode="auto">
            <a:xfrm>
              <a:off x="2557" y="3667"/>
              <a:ext cx="1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10</a:t>
              </a:r>
            </a:p>
          </p:txBody>
        </p:sp>
        <p:sp>
          <p:nvSpPr>
            <p:cNvPr id="106595" name="Rectangle 99"/>
            <p:cNvSpPr>
              <a:spLocks noChangeArrowheads="1"/>
            </p:cNvSpPr>
            <p:nvPr/>
          </p:nvSpPr>
          <p:spPr bwMode="auto">
            <a:xfrm>
              <a:off x="3278" y="3667"/>
              <a:ext cx="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lang="en-US" altLang="zh-CN" sz="2400">
                  <a:solidFill>
                    <a:schemeClr val="bg2"/>
                  </a:solidFill>
                  <a:ea typeface="宋体" pitchFamily="2" charset="-122"/>
                </a:rPr>
                <a:t>5</a:t>
              </a:r>
              <a:endParaRPr lang="en-US" altLang="zh-CN" sz="2400">
                <a:solidFill>
                  <a:schemeClr val="tx2"/>
                </a:solidFill>
                <a:ea typeface="宋体" pitchFamily="2" charset="-122"/>
              </a:endParaRPr>
            </a:p>
          </p:txBody>
        </p:sp>
      </p:grpSp>
      <p:sp>
        <p:nvSpPr>
          <p:cNvPr id="106596" name="Text Box 100"/>
          <p:cNvSpPr txBox="1">
            <a:spLocks noChangeArrowheads="1"/>
          </p:cNvSpPr>
          <p:nvPr/>
        </p:nvSpPr>
        <p:spPr bwMode="auto">
          <a:xfrm>
            <a:off x="609600" y="285750"/>
            <a:ext cx="251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Courier New" pitchFamily="49" charset="0"/>
                <a:ea typeface="宋体" pitchFamily="2" charset="-122"/>
              </a:rPr>
              <a:t>Swap(x,y);</a:t>
            </a:r>
          </a:p>
        </p:txBody>
      </p:sp>
      <p:sp>
        <p:nvSpPr>
          <p:cNvPr id="106599" name="Text Box 103"/>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307E04C-3BDF-4145-A728-DCED7928BF2E}" type="slidenum">
              <a:rPr lang="en-US" altLang="zh-CN" sz="1600">
                <a:latin typeface="宋体" pitchFamily="2" charset="-122"/>
                <a:ea typeface="宋体" pitchFamily="2" charset="-122"/>
              </a:rPr>
              <a:pPr algn="r">
                <a:spcBef>
                  <a:spcPct val="50000"/>
                </a:spcBef>
              </a:pPr>
              <a:t>49</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367916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295400" y="171450"/>
            <a:ext cx="7162800" cy="800100"/>
          </a:xfrm>
        </p:spPr>
        <p:txBody>
          <a:bodyPr/>
          <a:lstStyle/>
          <a:p>
            <a:r>
              <a:rPr lang="zh-CN" altLang="en-US"/>
              <a:t>函数的调用</a:t>
            </a:r>
          </a:p>
        </p:txBody>
      </p:sp>
      <p:sp>
        <p:nvSpPr>
          <p:cNvPr id="79875" name="Rectangle 3"/>
          <p:cNvSpPr>
            <a:spLocks noGrp="1" noChangeArrowheads="1"/>
          </p:cNvSpPr>
          <p:nvPr>
            <p:ph idx="1"/>
          </p:nvPr>
        </p:nvSpPr>
        <p:spPr>
          <a:xfrm>
            <a:off x="1447800" y="1257300"/>
            <a:ext cx="7391400" cy="3714750"/>
          </a:xfrm>
        </p:spPr>
        <p:txBody>
          <a:bodyPr>
            <a:normAutofit fontScale="92500" lnSpcReduction="20000"/>
          </a:bodyPr>
          <a:lstStyle/>
          <a:p>
            <a:pPr>
              <a:lnSpc>
                <a:spcPct val="85000"/>
              </a:lnSpc>
            </a:pPr>
            <a:r>
              <a:rPr lang="zh-CN" altLang="en-US"/>
              <a:t>调用前先声明函数原型：</a:t>
            </a:r>
          </a:p>
          <a:p>
            <a:pPr lvl="1">
              <a:lnSpc>
                <a:spcPct val="85000"/>
              </a:lnSpc>
            </a:pPr>
            <a:r>
              <a:rPr lang="zh-CN" altLang="en-US"/>
              <a:t>在调用函数中，或程序文件中所有函数之外，按如下形式说明：</a:t>
            </a:r>
          </a:p>
          <a:p>
            <a:pPr lvl="1">
              <a:lnSpc>
                <a:spcPct val="85000"/>
              </a:lnSpc>
              <a:buFontTx/>
              <a:buNone/>
            </a:pPr>
            <a:r>
              <a:rPr lang="zh-CN" altLang="en-US"/>
              <a:t>  </a:t>
            </a:r>
            <a:r>
              <a:rPr lang="zh-CN" altLang="en-US" sz="2200">
                <a:solidFill>
                  <a:srgbClr val="FFFF66"/>
                </a:solidFill>
              </a:rPr>
              <a:t>类型标识符  被调用函数名 （含类型说明的形参表）</a:t>
            </a:r>
            <a:r>
              <a:rPr lang="en-US" altLang="zh-CN" sz="2200">
                <a:solidFill>
                  <a:srgbClr val="FFFF66"/>
                </a:solidFill>
              </a:rPr>
              <a:t>;</a:t>
            </a:r>
            <a:endParaRPr lang="en-US" altLang="zh-CN" sz="2200" u="sng"/>
          </a:p>
          <a:p>
            <a:pPr>
              <a:lnSpc>
                <a:spcPct val="85000"/>
              </a:lnSpc>
            </a:pPr>
            <a:r>
              <a:rPr lang="zh-CN" altLang="en-US"/>
              <a:t>调用形式</a:t>
            </a:r>
          </a:p>
          <a:p>
            <a:pPr lvl="1">
              <a:lnSpc>
                <a:spcPct val="85000"/>
              </a:lnSpc>
              <a:buFontTx/>
              <a:buNone/>
            </a:pPr>
            <a:r>
              <a:rPr lang="zh-CN" altLang="en-US"/>
              <a:t>  </a:t>
            </a:r>
            <a:r>
              <a:rPr lang="zh-CN" altLang="en-US">
                <a:solidFill>
                  <a:srgbClr val="FFFF66"/>
                </a:solidFill>
              </a:rPr>
              <a:t>函数名（实参列表）</a:t>
            </a:r>
            <a:endParaRPr lang="zh-CN" altLang="en-US" u="sng"/>
          </a:p>
          <a:p>
            <a:pPr>
              <a:lnSpc>
                <a:spcPct val="85000"/>
              </a:lnSpc>
            </a:pPr>
            <a:r>
              <a:rPr lang="zh-CN" altLang="en-US"/>
              <a:t>嵌套调用</a:t>
            </a:r>
          </a:p>
          <a:p>
            <a:pPr lvl="1">
              <a:lnSpc>
                <a:spcPct val="85000"/>
              </a:lnSpc>
            </a:pPr>
            <a:r>
              <a:rPr lang="zh-CN" altLang="en-US"/>
              <a:t>函数可以嵌套调用，但不允许嵌套定义。</a:t>
            </a:r>
          </a:p>
          <a:p>
            <a:pPr>
              <a:lnSpc>
                <a:spcPct val="85000"/>
              </a:lnSpc>
            </a:pPr>
            <a:r>
              <a:rPr lang="zh-CN" altLang="en-US"/>
              <a:t>递归调用</a:t>
            </a:r>
          </a:p>
          <a:p>
            <a:pPr lvl="1">
              <a:lnSpc>
                <a:spcPct val="85000"/>
              </a:lnSpc>
            </a:pPr>
            <a:r>
              <a:rPr lang="zh-CN" altLang="en-US"/>
              <a:t>函数直接或间接调用自身。</a:t>
            </a:r>
          </a:p>
        </p:txBody>
      </p:sp>
      <p:sp>
        <p:nvSpPr>
          <p:cNvPr id="7" name="灯片编号占位符 5"/>
          <p:cNvSpPr>
            <a:spLocks noGrp="1"/>
          </p:cNvSpPr>
          <p:nvPr>
            <p:ph type="sldNum" sz="quarter" idx="12"/>
          </p:nvPr>
        </p:nvSpPr>
        <p:spPr/>
        <p:txBody>
          <a:bodyPr/>
          <a:lstStyle/>
          <a:p>
            <a:fld id="{39A6C69C-C6C6-4CA9-B536-1D130D3C908E}" type="slidenum">
              <a:rPr lang="en-US" altLang="zh-CN"/>
              <a:pPr/>
              <a:t>5</a:t>
            </a:fld>
            <a:endParaRPr lang="en-US" altLang="zh-CN"/>
          </a:p>
        </p:txBody>
      </p:sp>
      <p:sp>
        <p:nvSpPr>
          <p:cNvPr id="79876" name="Text Box 4"/>
          <p:cNvSpPr txBox="1">
            <a:spLocks noChangeArrowheads="1"/>
          </p:cNvSpPr>
          <p:nvPr/>
        </p:nvSpPr>
        <p:spPr bwMode="auto">
          <a:xfrm>
            <a:off x="266581" y="51470"/>
            <a:ext cx="800219" cy="434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743028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1295400" y="285750"/>
            <a:ext cx="7239000" cy="685800"/>
          </a:xfrm>
        </p:spPr>
        <p:txBody>
          <a:bodyPr>
            <a:normAutofit fontScale="90000"/>
          </a:bodyPr>
          <a:lstStyle/>
          <a:p>
            <a:r>
              <a:rPr lang="zh-CN" altLang="en-US"/>
              <a:t>内联函数声明与使用</a:t>
            </a:r>
          </a:p>
        </p:txBody>
      </p:sp>
      <p:sp>
        <p:nvSpPr>
          <p:cNvPr id="112643" name="Rectangle 1027"/>
          <p:cNvSpPr>
            <a:spLocks noGrp="1" noChangeArrowheads="1"/>
          </p:cNvSpPr>
          <p:nvPr>
            <p:ph idx="1"/>
          </p:nvPr>
        </p:nvSpPr>
        <p:spPr>
          <a:xfrm>
            <a:off x="1219200" y="1428750"/>
            <a:ext cx="7239000" cy="3257550"/>
          </a:xfrm>
        </p:spPr>
        <p:txBody>
          <a:bodyPr>
            <a:normAutofit fontScale="92500" lnSpcReduction="10000"/>
          </a:bodyPr>
          <a:lstStyle/>
          <a:p>
            <a:pPr>
              <a:lnSpc>
                <a:spcPct val="90000"/>
              </a:lnSpc>
            </a:pPr>
            <a:r>
              <a:rPr lang="zh-CN" altLang="en-US"/>
              <a:t>声明时使用关键字 </a:t>
            </a:r>
            <a:r>
              <a:rPr lang="en-US" altLang="zh-CN"/>
              <a:t>inline</a:t>
            </a:r>
            <a:r>
              <a:rPr lang="zh-CN" altLang="en-US"/>
              <a:t>。</a:t>
            </a:r>
          </a:p>
          <a:p>
            <a:pPr>
              <a:lnSpc>
                <a:spcPct val="90000"/>
              </a:lnSpc>
            </a:pPr>
            <a:r>
              <a:rPr lang="zh-CN" altLang="en-US"/>
              <a:t>编译时在调用处用函数体进行替换</a:t>
            </a:r>
            <a:r>
              <a:rPr lang="en-US" altLang="zh-CN"/>
              <a:t>,</a:t>
            </a:r>
            <a:r>
              <a:rPr lang="zh-CN" altLang="en-US"/>
              <a:t>节省了参数传递、控制转移等开销。</a:t>
            </a:r>
          </a:p>
          <a:p>
            <a:pPr>
              <a:lnSpc>
                <a:spcPct val="90000"/>
              </a:lnSpc>
            </a:pPr>
            <a:r>
              <a:rPr lang="zh-CN" altLang="en-US"/>
              <a:t>注意：</a:t>
            </a:r>
          </a:p>
          <a:p>
            <a:pPr lvl="1">
              <a:lnSpc>
                <a:spcPct val="90000"/>
              </a:lnSpc>
            </a:pPr>
            <a:r>
              <a:rPr lang="zh-CN" altLang="en-US"/>
              <a:t>内联函数体内不能有</a:t>
            </a:r>
            <a:r>
              <a:rPr lang="zh-CN" altLang="en-US">
                <a:solidFill>
                  <a:srgbClr val="FFFF66"/>
                </a:solidFill>
              </a:rPr>
              <a:t>循环语句</a:t>
            </a:r>
            <a:r>
              <a:rPr lang="zh-CN" altLang="en-US"/>
              <a:t>和</a:t>
            </a:r>
            <a:r>
              <a:rPr lang="en-US" altLang="zh-CN">
                <a:solidFill>
                  <a:srgbClr val="FFFF66"/>
                </a:solidFill>
              </a:rPr>
              <a:t>switch</a:t>
            </a:r>
            <a:r>
              <a:rPr lang="zh-CN" altLang="en-US"/>
              <a:t>语句。</a:t>
            </a:r>
          </a:p>
          <a:p>
            <a:pPr lvl="1">
              <a:lnSpc>
                <a:spcPct val="90000"/>
              </a:lnSpc>
            </a:pPr>
            <a:r>
              <a:rPr lang="zh-CN" altLang="en-US"/>
              <a:t>内联函数的声明必须出现在内联函数第一次被调用之前。</a:t>
            </a:r>
          </a:p>
          <a:p>
            <a:pPr lvl="1">
              <a:lnSpc>
                <a:spcPct val="90000"/>
              </a:lnSpc>
            </a:pPr>
            <a:r>
              <a:rPr lang="zh-CN" altLang="en-US"/>
              <a:t>对内联函数不能进行异常接口声明。</a:t>
            </a:r>
          </a:p>
        </p:txBody>
      </p:sp>
      <p:sp>
        <p:nvSpPr>
          <p:cNvPr id="7" name="灯片编号占位符 5"/>
          <p:cNvSpPr>
            <a:spLocks noGrp="1"/>
          </p:cNvSpPr>
          <p:nvPr>
            <p:ph type="sldNum" sz="quarter" idx="12"/>
          </p:nvPr>
        </p:nvSpPr>
        <p:spPr/>
        <p:txBody>
          <a:bodyPr/>
          <a:lstStyle/>
          <a:p>
            <a:fld id="{815E13FD-2622-43B7-970B-16CC35E13128}" type="slidenum">
              <a:rPr lang="en-US" altLang="zh-CN"/>
              <a:pPr/>
              <a:t>50</a:t>
            </a:fld>
            <a:endParaRPr lang="en-US" altLang="zh-CN"/>
          </a:p>
        </p:txBody>
      </p:sp>
      <p:sp>
        <p:nvSpPr>
          <p:cNvPr id="112644" name="Text Box 1028"/>
          <p:cNvSpPr txBox="1">
            <a:spLocks noChangeArrowheads="1"/>
          </p:cNvSpPr>
          <p:nvPr/>
        </p:nvSpPr>
        <p:spPr bwMode="auto">
          <a:xfrm>
            <a:off x="266581" y="1200150"/>
            <a:ext cx="800219"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dist">
              <a:spcBef>
                <a:spcPct val="50000"/>
              </a:spcBef>
            </a:pPr>
            <a:r>
              <a:rPr lang="zh-CN" altLang="en-US" sz="4000">
                <a:solidFill>
                  <a:srgbClr val="FFCCFF"/>
                </a:solidFill>
              </a:rPr>
              <a:t>内联函数</a:t>
            </a:r>
          </a:p>
        </p:txBody>
      </p:sp>
    </p:spTree>
    <p:extLst>
      <p:ext uri="{BB962C8B-B14F-4D97-AF65-F5344CB8AC3E}">
        <p14:creationId xmlns:p14="http://schemas.microsoft.com/office/powerpoint/2010/main" val="1871250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219200" y="342900"/>
            <a:ext cx="7239000" cy="685800"/>
          </a:xfrm>
        </p:spPr>
        <p:txBody>
          <a:bodyPr>
            <a:normAutofit fontScale="90000"/>
          </a:bodyPr>
          <a:lstStyle/>
          <a:p>
            <a:r>
              <a:rPr lang="zh-CN" altLang="en-US"/>
              <a:t>例</a:t>
            </a:r>
            <a:r>
              <a:rPr lang="en-US" altLang="zh-CN"/>
              <a:t>3-14 </a:t>
            </a:r>
            <a:r>
              <a:rPr lang="zh-CN" altLang="en-US"/>
              <a:t>内联函数应用举例</a:t>
            </a:r>
          </a:p>
        </p:txBody>
      </p:sp>
      <p:sp>
        <p:nvSpPr>
          <p:cNvPr id="114691" name="Rectangle 3"/>
          <p:cNvSpPr>
            <a:spLocks noGrp="1" noChangeArrowheads="1"/>
          </p:cNvSpPr>
          <p:nvPr>
            <p:ph idx="1"/>
          </p:nvPr>
        </p:nvSpPr>
        <p:spPr>
          <a:xfrm>
            <a:off x="1219200" y="1314450"/>
            <a:ext cx="7391400" cy="3486150"/>
          </a:xfrm>
        </p:spPr>
        <p:txBody>
          <a:bodyPr>
            <a:normAutofit fontScale="92500" lnSpcReduction="20000"/>
          </a:bodyPr>
          <a:lstStyle/>
          <a:p>
            <a:pPr>
              <a:lnSpc>
                <a:spcPct val="70000"/>
              </a:lnSpc>
              <a:buFont typeface="Wingdings" pitchFamily="2" charset="2"/>
              <a:buNone/>
            </a:pPr>
            <a:r>
              <a:rPr lang="en-US" altLang="zh-CN" sz="2600" dirty="0">
                <a:latin typeface="Courier New" pitchFamily="49" charset="0"/>
              </a:rPr>
              <a:t>#include&lt;</a:t>
            </a:r>
            <a:r>
              <a:rPr lang="en-US" altLang="zh-CN" sz="2600" dirty="0" err="1">
                <a:latin typeface="Courier New" pitchFamily="49" charset="0"/>
              </a:rPr>
              <a:t>iostream</a:t>
            </a:r>
            <a:r>
              <a:rPr lang="en-US" altLang="zh-CN" sz="2600" dirty="0">
                <a:latin typeface="Courier New" pitchFamily="49" charset="0"/>
              </a:rPr>
              <a:t>&gt;</a:t>
            </a:r>
          </a:p>
          <a:p>
            <a:pPr>
              <a:lnSpc>
                <a:spcPct val="70000"/>
              </a:lnSpc>
              <a:buFont typeface="Wingdings" pitchFamily="2" charset="2"/>
              <a:buNone/>
            </a:pPr>
            <a:r>
              <a:rPr lang="en-US" altLang="zh-CN" sz="2600" dirty="0">
                <a:latin typeface="Courier New" pitchFamily="49" charset="0"/>
              </a:rPr>
              <a:t>using namespace </a:t>
            </a:r>
            <a:r>
              <a:rPr lang="en-US" altLang="zh-CN" sz="2600" dirty="0" err="1">
                <a:latin typeface="Courier New" pitchFamily="49" charset="0"/>
              </a:rPr>
              <a:t>std</a:t>
            </a:r>
            <a:r>
              <a:rPr lang="en-US" altLang="zh-CN" sz="2600" dirty="0">
                <a:latin typeface="Courier New" pitchFamily="49" charset="0"/>
              </a:rPr>
              <a:t>;</a:t>
            </a:r>
          </a:p>
          <a:p>
            <a:pPr>
              <a:lnSpc>
                <a:spcPct val="70000"/>
              </a:lnSpc>
              <a:buFont typeface="Wingdings" pitchFamily="2" charset="2"/>
              <a:buNone/>
            </a:pPr>
            <a:r>
              <a:rPr lang="en-US" altLang="zh-CN" sz="2600" dirty="0">
                <a:solidFill>
                  <a:srgbClr val="FFFF66"/>
                </a:solidFill>
                <a:latin typeface="Courier New" pitchFamily="49" charset="0"/>
              </a:rPr>
              <a:t>inline</a:t>
            </a:r>
            <a:r>
              <a:rPr lang="en-US" altLang="zh-CN" sz="2600" dirty="0">
                <a:latin typeface="Courier New" pitchFamily="49" charset="0"/>
              </a:rPr>
              <a:t> double </a:t>
            </a:r>
            <a:r>
              <a:rPr lang="en-US" altLang="zh-CN" sz="2600" dirty="0" err="1">
                <a:solidFill>
                  <a:srgbClr val="FFFF66"/>
                </a:solidFill>
                <a:latin typeface="Courier New" pitchFamily="49" charset="0"/>
              </a:rPr>
              <a:t>CalArea</a:t>
            </a:r>
            <a:r>
              <a:rPr lang="en-US" altLang="zh-CN" sz="2600" dirty="0">
                <a:latin typeface="Courier New" pitchFamily="49" charset="0"/>
              </a:rPr>
              <a:t>(double radius)</a:t>
            </a:r>
          </a:p>
          <a:p>
            <a:pPr>
              <a:lnSpc>
                <a:spcPct val="70000"/>
              </a:lnSpc>
              <a:buFont typeface="Wingdings" pitchFamily="2" charset="2"/>
              <a:buNone/>
            </a:pPr>
            <a:r>
              <a:rPr lang="en-US" altLang="zh-CN" sz="2600" dirty="0">
                <a:latin typeface="Courier New" pitchFamily="49" charset="0"/>
              </a:rPr>
              <a:t>{	return 3.14*radius*radius;</a:t>
            </a:r>
          </a:p>
          <a:p>
            <a:pPr>
              <a:lnSpc>
                <a:spcPct val="70000"/>
              </a:lnSpc>
              <a:buFont typeface="Wingdings" pitchFamily="2" charset="2"/>
              <a:buNone/>
            </a:pPr>
            <a:r>
              <a:rPr lang="en-US" altLang="zh-CN" sz="2600" dirty="0">
                <a:latin typeface="Courier New" pitchFamily="49" charset="0"/>
              </a:rPr>
              <a:t>}</a:t>
            </a:r>
          </a:p>
          <a:p>
            <a:pPr>
              <a:lnSpc>
                <a:spcPct val="70000"/>
              </a:lnSpc>
              <a:buFont typeface="Wingdings" pitchFamily="2" charset="2"/>
              <a:buNone/>
            </a:pPr>
            <a:r>
              <a:rPr lang="en-US" altLang="zh-CN" sz="2600" dirty="0" err="1">
                <a:latin typeface="Courier New" pitchFamily="49" charset="0"/>
              </a:rPr>
              <a:t>int</a:t>
            </a:r>
            <a:r>
              <a:rPr lang="en-US" altLang="zh-CN" sz="2600" dirty="0">
                <a:latin typeface="Courier New" pitchFamily="49" charset="0"/>
              </a:rPr>
              <a:t> main()</a:t>
            </a:r>
          </a:p>
          <a:p>
            <a:pPr>
              <a:lnSpc>
                <a:spcPct val="70000"/>
              </a:lnSpc>
              <a:buFont typeface="Wingdings" pitchFamily="2" charset="2"/>
              <a:buNone/>
            </a:pPr>
            <a:r>
              <a:rPr lang="en-US" altLang="zh-CN" sz="2600" dirty="0">
                <a:latin typeface="Courier New" pitchFamily="49" charset="0"/>
              </a:rPr>
              <a:t>{</a:t>
            </a:r>
          </a:p>
          <a:p>
            <a:pPr>
              <a:lnSpc>
                <a:spcPct val="70000"/>
              </a:lnSpc>
              <a:buFont typeface="Wingdings" pitchFamily="2" charset="2"/>
              <a:buNone/>
            </a:pPr>
            <a:r>
              <a:rPr lang="en-US" altLang="zh-CN" sz="2600" dirty="0">
                <a:latin typeface="Courier New" pitchFamily="49" charset="0"/>
              </a:rPr>
              <a:t>	double r(3.0);</a:t>
            </a:r>
          </a:p>
          <a:p>
            <a:pPr>
              <a:lnSpc>
                <a:spcPct val="70000"/>
              </a:lnSpc>
              <a:buFont typeface="Wingdings" pitchFamily="2" charset="2"/>
              <a:buNone/>
            </a:pPr>
            <a:r>
              <a:rPr lang="en-US" altLang="zh-CN" sz="2600" dirty="0">
                <a:latin typeface="Courier New" pitchFamily="49" charset="0"/>
              </a:rPr>
              <a:t>	double area;</a:t>
            </a:r>
          </a:p>
          <a:p>
            <a:pPr>
              <a:lnSpc>
                <a:spcPct val="70000"/>
              </a:lnSpc>
              <a:buFont typeface="Wingdings" pitchFamily="2" charset="2"/>
              <a:buNone/>
            </a:pPr>
            <a:r>
              <a:rPr lang="en-US" altLang="zh-CN" sz="2600" dirty="0">
                <a:latin typeface="Courier New" pitchFamily="49" charset="0"/>
              </a:rPr>
              <a:t>	area=</a:t>
            </a:r>
            <a:r>
              <a:rPr lang="en-US" altLang="zh-CN" sz="2600" dirty="0" err="1">
                <a:solidFill>
                  <a:srgbClr val="FFFF66"/>
                </a:solidFill>
                <a:latin typeface="Courier New" pitchFamily="49" charset="0"/>
              </a:rPr>
              <a:t>CalArea</a:t>
            </a:r>
            <a:r>
              <a:rPr lang="en-US" altLang="zh-CN" sz="2600" dirty="0">
                <a:latin typeface="Courier New" pitchFamily="49" charset="0"/>
              </a:rPr>
              <a:t>(r);</a:t>
            </a:r>
          </a:p>
          <a:p>
            <a:pPr>
              <a:lnSpc>
                <a:spcPct val="70000"/>
              </a:lnSpc>
              <a:buFont typeface="Wingdings" pitchFamily="2" charset="2"/>
              <a:buNone/>
            </a:pPr>
            <a:r>
              <a:rPr lang="en-US" altLang="zh-CN" sz="2600" dirty="0">
                <a:latin typeface="Courier New" pitchFamily="49" charset="0"/>
              </a:rPr>
              <a:t>	</a:t>
            </a:r>
            <a:r>
              <a:rPr lang="en-US" altLang="zh-CN" sz="2600" dirty="0" err="1">
                <a:latin typeface="Courier New" pitchFamily="49" charset="0"/>
              </a:rPr>
              <a:t>cout</a:t>
            </a:r>
            <a:r>
              <a:rPr lang="en-US" altLang="zh-CN" sz="2600" dirty="0">
                <a:latin typeface="Courier New" pitchFamily="49" charset="0"/>
              </a:rPr>
              <a:t>&lt;&lt;area&lt;&lt;</a:t>
            </a:r>
            <a:r>
              <a:rPr lang="en-US" altLang="zh-CN" sz="2600" dirty="0" err="1">
                <a:latin typeface="Courier New" pitchFamily="49" charset="0"/>
              </a:rPr>
              <a:t>endl</a:t>
            </a:r>
            <a:r>
              <a:rPr lang="en-US" altLang="zh-CN" sz="2600" dirty="0">
                <a:latin typeface="Courier New" pitchFamily="49" charset="0"/>
              </a:rPr>
              <a:t>;</a:t>
            </a:r>
          </a:p>
          <a:p>
            <a:pPr>
              <a:lnSpc>
                <a:spcPct val="70000"/>
              </a:lnSpc>
              <a:buFont typeface="Wingdings" pitchFamily="2" charset="2"/>
              <a:buNone/>
            </a:pPr>
            <a:r>
              <a:rPr lang="en-US" altLang="zh-CN" sz="2600" dirty="0">
                <a:latin typeface="Courier New" pitchFamily="49" charset="0"/>
              </a:rPr>
              <a:t>	return 0;</a:t>
            </a:r>
          </a:p>
          <a:p>
            <a:pPr>
              <a:lnSpc>
                <a:spcPct val="70000"/>
              </a:lnSpc>
              <a:buFont typeface="Wingdings" pitchFamily="2" charset="2"/>
              <a:buNone/>
            </a:pPr>
            <a:r>
              <a:rPr lang="en-US" altLang="zh-CN" sz="2600" dirty="0">
                <a:latin typeface="Courier New" pitchFamily="49" charset="0"/>
              </a:rPr>
              <a:t>}</a:t>
            </a:r>
          </a:p>
        </p:txBody>
      </p:sp>
      <p:sp>
        <p:nvSpPr>
          <p:cNvPr id="7" name="灯片编号占位符 5"/>
          <p:cNvSpPr>
            <a:spLocks noGrp="1"/>
          </p:cNvSpPr>
          <p:nvPr>
            <p:ph type="sldNum" sz="quarter" idx="12"/>
          </p:nvPr>
        </p:nvSpPr>
        <p:spPr/>
        <p:txBody>
          <a:bodyPr/>
          <a:lstStyle/>
          <a:p>
            <a:fld id="{88E6BDA6-A672-4582-9644-93DD3ADA0577}" type="slidenum">
              <a:rPr lang="en-US" altLang="zh-CN"/>
              <a:pPr/>
              <a:t>51</a:t>
            </a:fld>
            <a:endParaRPr lang="en-US" altLang="zh-CN"/>
          </a:p>
        </p:txBody>
      </p:sp>
      <p:sp>
        <p:nvSpPr>
          <p:cNvPr id="114692" name="Text Box 4"/>
          <p:cNvSpPr txBox="1">
            <a:spLocks noChangeArrowheads="1"/>
          </p:cNvSpPr>
          <p:nvPr/>
        </p:nvSpPr>
        <p:spPr bwMode="auto">
          <a:xfrm>
            <a:off x="266581" y="1200150"/>
            <a:ext cx="800219"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dist">
              <a:spcBef>
                <a:spcPct val="50000"/>
              </a:spcBef>
            </a:pPr>
            <a:r>
              <a:rPr lang="zh-CN" altLang="en-US" sz="4000">
                <a:solidFill>
                  <a:srgbClr val="FFCCFF"/>
                </a:solidFill>
              </a:rPr>
              <a:t>内联函数</a:t>
            </a:r>
          </a:p>
        </p:txBody>
      </p:sp>
    </p:spTree>
    <p:extLst>
      <p:ext uri="{BB962C8B-B14F-4D97-AF65-F5344CB8AC3E}">
        <p14:creationId xmlns:p14="http://schemas.microsoft.com/office/powerpoint/2010/main" val="3596745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a:xfrm>
            <a:off x="1295400" y="342900"/>
            <a:ext cx="7162800" cy="685800"/>
          </a:xfrm>
        </p:spPr>
        <p:txBody>
          <a:bodyPr>
            <a:normAutofit fontScale="90000"/>
          </a:bodyPr>
          <a:lstStyle/>
          <a:p>
            <a:r>
              <a:rPr lang="zh-CN" altLang="en-US"/>
              <a:t>默认形参值的作用</a:t>
            </a:r>
          </a:p>
        </p:txBody>
      </p:sp>
      <p:sp>
        <p:nvSpPr>
          <p:cNvPr id="116739" name="Rectangle 1027"/>
          <p:cNvSpPr>
            <a:spLocks noGrp="1" noChangeArrowheads="1"/>
          </p:cNvSpPr>
          <p:nvPr>
            <p:ph idx="1"/>
          </p:nvPr>
        </p:nvSpPr>
        <p:spPr>
          <a:xfrm>
            <a:off x="1143000" y="1314450"/>
            <a:ext cx="7467600" cy="1657350"/>
          </a:xfrm>
        </p:spPr>
        <p:txBody>
          <a:bodyPr>
            <a:normAutofit fontScale="85000" lnSpcReduction="20000"/>
          </a:bodyPr>
          <a:lstStyle/>
          <a:p>
            <a:pPr>
              <a:lnSpc>
                <a:spcPct val="120000"/>
              </a:lnSpc>
            </a:pPr>
            <a:r>
              <a:rPr lang="zh-CN" altLang="en-US" sz="2800"/>
              <a:t>函数在声明时可以预先给出默认的形参值，调用时如给出实参，则采用实参值，否则采用预先给出的默认形参值。</a:t>
            </a:r>
          </a:p>
          <a:p>
            <a:pPr>
              <a:lnSpc>
                <a:spcPct val="120000"/>
              </a:lnSpc>
            </a:pPr>
            <a:r>
              <a:rPr lang="zh-CN" altLang="en-US" sz="2800"/>
              <a:t>例如：</a:t>
            </a:r>
          </a:p>
        </p:txBody>
      </p:sp>
      <p:sp>
        <p:nvSpPr>
          <p:cNvPr id="9" name="灯片编号占位符 5"/>
          <p:cNvSpPr>
            <a:spLocks noGrp="1"/>
          </p:cNvSpPr>
          <p:nvPr>
            <p:ph type="sldNum" sz="quarter" idx="12"/>
          </p:nvPr>
        </p:nvSpPr>
        <p:spPr/>
        <p:txBody>
          <a:bodyPr/>
          <a:lstStyle/>
          <a:p>
            <a:fld id="{8703246E-8DBE-42A1-9B5E-C0BB9DCD2BBF}" type="slidenum">
              <a:rPr lang="en-US" altLang="zh-CN"/>
              <a:pPr/>
              <a:t>52</a:t>
            </a:fld>
            <a:endParaRPr lang="en-US" altLang="zh-CN"/>
          </a:p>
        </p:txBody>
      </p:sp>
      <p:sp>
        <p:nvSpPr>
          <p:cNvPr id="116740" name="Text Box 1028"/>
          <p:cNvSpPr txBox="1">
            <a:spLocks noChangeArrowheads="1"/>
          </p:cNvSpPr>
          <p:nvPr/>
        </p:nvSpPr>
        <p:spPr bwMode="auto">
          <a:xfrm>
            <a:off x="1295400" y="3092054"/>
            <a:ext cx="3657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143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lvl="1"/>
            <a:r>
              <a:rPr lang="en-US" altLang="zh-CN" sz="2800"/>
              <a:t>int add(int x=</a:t>
            </a:r>
            <a:r>
              <a:rPr lang="en-US" altLang="zh-CN" sz="2800">
                <a:solidFill>
                  <a:srgbClr val="FFFF66"/>
                </a:solidFill>
              </a:rPr>
              <a:t>5</a:t>
            </a:r>
            <a:r>
              <a:rPr lang="en-US" altLang="zh-CN" sz="2800"/>
              <a:t>,int y=</a:t>
            </a:r>
            <a:r>
              <a:rPr lang="en-US" altLang="zh-CN" sz="2800">
                <a:solidFill>
                  <a:srgbClr val="FFFF66"/>
                </a:solidFill>
              </a:rPr>
              <a:t>6</a:t>
            </a:r>
            <a:r>
              <a:rPr lang="en-US" altLang="zh-CN" sz="2800"/>
              <a:t>)</a:t>
            </a:r>
          </a:p>
          <a:p>
            <a:pPr lvl="1"/>
            <a:r>
              <a:rPr lang="en-US" altLang="zh-CN" sz="2800"/>
              <a:t>{    return  x+y;</a:t>
            </a:r>
          </a:p>
          <a:p>
            <a:pPr lvl="1"/>
            <a:r>
              <a:rPr lang="en-US" altLang="zh-CN" sz="2800"/>
              <a:t>}</a:t>
            </a:r>
          </a:p>
        </p:txBody>
      </p:sp>
      <p:sp>
        <p:nvSpPr>
          <p:cNvPr id="116741" name="Text Box 1029"/>
          <p:cNvSpPr txBox="1">
            <a:spLocks noChangeArrowheads="1"/>
          </p:cNvSpPr>
          <p:nvPr/>
        </p:nvSpPr>
        <p:spPr bwMode="auto">
          <a:xfrm>
            <a:off x="4724400" y="3028950"/>
            <a:ext cx="4191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sz="2800">
                <a:ea typeface="宋体" pitchFamily="2" charset="-122"/>
              </a:rPr>
              <a:t>int main()</a:t>
            </a:r>
          </a:p>
          <a:p>
            <a:pPr lvl="1"/>
            <a:r>
              <a:rPr lang="en-US" altLang="zh-CN" sz="2800">
                <a:ea typeface="宋体" pitchFamily="2" charset="-122"/>
              </a:rPr>
              <a:t>{    add(10,20); //10+20</a:t>
            </a:r>
          </a:p>
          <a:p>
            <a:pPr lvl="1"/>
            <a:r>
              <a:rPr lang="en-US" altLang="zh-CN" sz="2800">
                <a:ea typeface="宋体" pitchFamily="2" charset="-122"/>
              </a:rPr>
              <a:t>      add(10);  //10+</a:t>
            </a:r>
            <a:r>
              <a:rPr lang="en-US" altLang="zh-CN" sz="2800">
                <a:solidFill>
                  <a:srgbClr val="FFFF66"/>
                </a:solidFill>
                <a:ea typeface="宋体" pitchFamily="2" charset="-122"/>
              </a:rPr>
              <a:t>6</a:t>
            </a:r>
            <a:endParaRPr lang="en-US" altLang="zh-CN" sz="2800">
              <a:ea typeface="宋体" pitchFamily="2" charset="-122"/>
            </a:endParaRPr>
          </a:p>
          <a:p>
            <a:pPr lvl="1"/>
            <a:r>
              <a:rPr lang="en-US" altLang="zh-CN" sz="2800">
                <a:ea typeface="宋体" pitchFamily="2" charset="-122"/>
              </a:rPr>
              <a:t>      add();  //</a:t>
            </a:r>
            <a:r>
              <a:rPr lang="en-US" altLang="zh-CN" sz="2800">
                <a:solidFill>
                  <a:srgbClr val="FFFF66"/>
                </a:solidFill>
                <a:ea typeface="宋体" pitchFamily="2" charset="-122"/>
              </a:rPr>
              <a:t>5</a:t>
            </a:r>
            <a:r>
              <a:rPr lang="en-US" altLang="zh-CN" sz="2800">
                <a:ea typeface="宋体" pitchFamily="2" charset="-122"/>
              </a:rPr>
              <a:t>+</a:t>
            </a:r>
            <a:r>
              <a:rPr lang="en-US" altLang="zh-CN" sz="2800">
                <a:solidFill>
                  <a:srgbClr val="FFFF66"/>
                </a:solidFill>
                <a:ea typeface="宋体" pitchFamily="2" charset="-122"/>
              </a:rPr>
              <a:t>6</a:t>
            </a:r>
            <a:endParaRPr lang="en-US" altLang="zh-CN" sz="2800">
              <a:ea typeface="宋体" pitchFamily="2" charset="-122"/>
            </a:endParaRPr>
          </a:p>
          <a:p>
            <a:pPr lvl="1"/>
            <a:r>
              <a:rPr lang="en-US" altLang="zh-CN" sz="2800">
                <a:ea typeface="宋体" pitchFamily="2" charset="-122"/>
              </a:rPr>
              <a:t>}</a:t>
            </a:r>
          </a:p>
        </p:txBody>
      </p:sp>
      <p:sp>
        <p:nvSpPr>
          <p:cNvPr id="116742" name="Text Box 1030"/>
          <p:cNvSpPr txBox="1">
            <a:spLocks noChangeArrowheads="1"/>
          </p:cNvSpPr>
          <p:nvPr/>
        </p:nvSpPr>
        <p:spPr bwMode="auto">
          <a:xfrm>
            <a:off x="266581" y="0"/>
            <a:ext cx="800219" cy="574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66"/>
                </a:solidFill>
              </a:rPr>
              <a:t>带默认形参值的函数</a:t>
            </a:r>
          </a:p>
        </p:txBody>
      </p:sp>
    </p:spTree>
    <p:extLst>
      <p:ext uri="{BB962C8B-B14F-4D97-AF65-F5344CB8AC3E}">
        <p14:creationId xmlns:p14="http://schemas.microsoft.com/office/powerpoint/2010/main" val="91625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219200" y="342900"/>
            <a:ext cx="7239000" cy="685800"/>
          </a:xfrm>
        </p:spPr>
        <p:txBody>
          <a:bodyPr>
            <a:normAutofit fontScale="90000"/>
          </a:bodyPr>
          <a:lstStyle/>
          <a:p>
            <a:r>
              <a:rPr lang="zh-CN" altLang="en-US"/>
              <a:t>默认形参值的说明次序</a:t>
            </a:r>
          </a:p>
        </p:txBody>
      </p:sp>
      <p:sp>
        <p:nvSpPr>
          <p:cNvPr id="118787" name="Rectangle 3"/>
          <p:cNvSpPr>
            <a:spLocks noGrp="1" noChangeArrowheads="1"/>
          </p:cNvSpPr>
          <p:nvPr>
            <p:ph idx="1"/>
          </p:nvPr>
        </p:nvSpPr>
        <p:spPr>
          <a:xfrm>
            <a:off x="1143000" y="1314450"/>
            <a:ext cx="7467600" cy="3257550"/>
          </a:xfrm>
        </p:spPr>
        <p:txBody>
          <a:bodyPr>
            <a:normAutofit fontScale="92500" lnSpcReduction="20000"/>
          </a:bodyPr>
          <a:lstStyle/>
          <a:p>
            <a:r>
              <a:rPr lang="zh-CN" altLang="en-US"/>
              <a:t>默认形参值必须</a:t>
            </a:r>
            <a:r>
              <a:rPr lang="zh-CN" altLang="en-US">
                <a:solidFill>
                  <a:srgbClr val="FFFF66"/>
                </a:solidFill>
              </a:rPr>
              <a:t>从右向左</a:t>
            </a:r>
            <a:r>
              <a:rPr lang="zh-CN" altLang="en-US"/>
              <a:t>顺序声明，并且在默认形参值的右面不能有非默认形参值的参数。因为调用时实参取代形参是从左向右的顺序。</a:t>
            </a:r>
          </a:p>
          <a:p>
            <a:r>
              <a:rPr lang="zh-CN" altLang="en-US"/>
              <a:t>例：</a:t>
            </a:r>
          </a:p>
          <a:p>
            <a:pPr lvl="1">
              <a:buFontTx/>
              <a:buNone/>
            </a:pPr>
            <a:r>
              <a:rPr lang="en-US" altLang="zh-CN"/>
              <a:t>int add(int x,int y=5,int z=6); //</a:t>
            </a:r>
            <a:r>
              <a:rPr lang="zh-CN" altLang="en-US"/>
              <a:t>正确</a:t>
            </a:r>
          </a:p>
          <a:p>
            <a:pPr lvl="1">
              <a:buFontTx/>
              <a:buNone/>
            </a:pPr>
            <a:r>
              <a:rPr lang="en-US" altLang="zh-CN"/>
              <a:t>int add(int x=1,int y=5,</a:t>
            </a:r>
            <a:r>
              <a:rPr lang="en-US" altLang="zh-CN">
                <a:solidFill>
                  <a:srgbClr val="FFFF66"/>
                </a:solidFill>
              </a:rPr>
              <a:t>int z</a:t>
            </a:r>
            <a:r>
              <a:rPr lang="en-US" altLang="zh-CN"/>
              <a:t>); //</a:t>
            </a:r>
            <a:r>
              <a:rPr lang="zh-CN" altLang="zh-CN"/>
              <a:t>错误</a:t>
            </a:r>
          </a:p>
          <a:p>
            <a:pPr lvl="1">
              <a:buFontTx/>
              <a:buNone/>
            </a:pPr>
            <a:r>
              <a:rPr lang="en-US" altLang="zh-CN"/>
              <a:t>int add(int x=1,</a:t>
            </a:r>
            <a:r>
              <a:rPr lang="en-US" altLang="zh-CN">
                <a:solidFill>
                  <a:srgbClr val="FFFF66"/>
                </a:solidFill>
              </a:rPr>
              <a:t>int y</a:t>
            </a:r>
            <a:r>
              <a:rPr lang="en-US" altLang="zh-CN"/>
              <a:t>,int z=6); //</a:t>
            </a:r>
            <a:r>
              <a:rPr lang="zh-CN" altLang="zh-CN"/>
              <a:t>错误</a:t>
            </a:r>
            <a:endParaRPr lang="zh-CN" altLang="en-US"/>
          </a:p>
        </p:txBody>
      </p:sp>
      <p:sp>
        <p:nvSpPr>
          <p:cNvPr id="7" name="灯片编号占位符 5"/>
          <p:cNvSpPr>
            <a:spLocks noGrp="1"/>
          </p:cNvSpPr>
          <p:nvPr>
            <p:ph type="sldNum" sz="quarter" idx="12"/>
          </p:nvPr>
        </p:nvSpPr>
        <p:spPr/>
        <p:txBody>
          <a:bodyPr/>
          <a:lstStyle/>
          <a:p>
            <a:fld id="{336C3E92-58D1-41C6-9E43-66CAE28EAA45}" type="slidenum">
              <a:rPr lang="en-US" altLang="zh-CN"/>
              <a:pPr/>
              <a:t>53</a:t>
            </a:fld>
            <a:endParaRPr lang="en-US" altLang="zh-CN"/>
          </a:p>
        </p:txBody>
      </p:sp>
      <p:sp>
        <p:nvSpPr>
          <p:cNvPr id="118788" name="Text Box 4"/>
          <p:cNvSpPr txBox="1">
            <a:spLocks noChangeArrowheads="1"/>
          </p:cNvSpPr>
          <p:nvPr/>
        </p:nvSpPr>
        <p:spPr bwMode="auto">
          <a:xfrm>
            <a:off x="266581" y="123478"/>
            <a:ext cx="800219" cy="502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66"/>
                </a:solidFill>
              </a:rPr>
              <a:t>带默认形参值的函数</a:t>
            </a:r>
          </a:p>
        </p:txBody>
      </p:sp>
    </p:spTree>
    <p:extLst>
      <p:ext uri="{BB962C8B-B14F-4D97-AF65-F5344CB8AC3E}">
        <p14:creationId xmlns:p14="http://schemas.microsoft.com/office/powerpoint/2010/main" val="933620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219200" y="228600"/>
            <a:ext cx="7543800" cy="685800"/>
          </a:xfrm>
        </p:spPr>
        <p:txBody>
          <a:bodyPr>
            <a:normAutofit fontScale="90000"/>
          </a:bodyPr>
          <a:lstStyle/>
          <a:p>
            <a:r>
              <a:rPr lang="zh-CN" altLang="en-US" sz="4400"/>
              <a:t>默认形参值与函数的调用位置</a:t>
            </a:r>
          </a:p>
        </p:txBody>
      </p:sp>
      <p:sp>
        <p:nvSpPr>
          <p:cNvPr id="120835" name="Rectangle 3"/>
          <p:cNvSpPr>
            <a:spLocks noGrp="1" noChangeArrowheads="1"/>
          </p:cNvSpPr>
          <p:nvPr>
            <p:ph idx="1"/>
          </p:nvPr>
        </p:nvSpPr>
        <p:spPr>
          <a:xfrm>
            <a:off x="1066800" y="1143000"/>
            <a:ext cx="7772400" cy="1600200"/>
          </a:xfrm>
        </p:spPr>
        <p:txBody>
          <a:bodyPr>
            <a:normAutofit fontScale="92500" lnSpcReduction="10000"/>
          </a:bodyPr>
          <a:lstStyle/>
          <a:p>
            <a:r>
              <a:rPr lang="zh-CN" altLang="en-US" sz="2800"/>
              <a:t>调用出现在函数体实现之前时，默认形参值必须在函数原形中给出；而当调用出现在函数体实现之后时，默认形参值需在函数实现时给出。</a:t>
            </a:r>
          </a:p>
          <a:p>
            <a:r>
              <a:rPr lang="zh-CN" altLang="en-US" sz="2800"/>
              <a:t>例：</a:t>
            </a:r>
          </a:p>
        </p:txBody>
      </p:sp>
      <p:sp>
        <p:nvSpPr>
          <p:cNvPr id="10" name="灯片编号占位符 5"/>
          <p:cNvSpPr>
            <a:spLocks noGrp="1"/>
          </p:cNvSpPr>
          <p:nvPr>
            <p:ph type="sldNum" sz="quarter" idx="12"/>
          </p:nvPr>
        </p:nvSpPr>
        <p:spPr/>
        <p:txBody>
          <a:bodyPr/>
          <a:lstStyle/>
          <a:p>
            <a:fld id="{F3B714BA-1550-4AA2-A785-CB9753977820}" type="slidenum">
              <a:rPr lang="en-US" altLang="zh-CN"/>
              <a:pPr/>
              <a:t>54</a:t>
            </a:fld>
            <a:endParaRPr lang="en-US" altLang="zh-CN"/>
          </a:p>
        </p:txBody>
      </p:sp>
      <p:sp>
        <p:nvSpPr>
          <p:cNvPr id="120836" name="Text Box 4"/>
          <p:cNvSpPr txBox="1">
            <a:spLocks noChangeArrowheads="1"/>
          </p:cNvSpPr>
          <p:nvPr/>
        </p:nvSpPr>
        <p:spPr bwMode="auto">
          <a:xfrm>
            <a:off x="1295400" y="2743200"/>
            <a:ext cx="3581400" cy="256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sz="2400">
                <a:ea typeface="宋体" pitchFamily="2" charset="-122"/>
              </a:rPr>
              <a:t>int add(int x=5,int y=6);</a:t>
            </a:r>
          </a:p>
          <a:p>
            <a:pPr>
              <a:lnSpc>
                <a:spcPct val="70000"/>
              </a:lnSpc>
              <a:spcBef>
                <a:spcPct val="50000"/>
              </a:spcBef>
            </a:pPr>
            <a:r>
              <a:rPr lang="en-US" altLang="zh-CN" sz="2400">
                <a:ea typeface="宋体" pitchFamily="2" charset="-122"/>
              </a:rPr>
              <a:t>int main()</a:t>
            </a:r>
          </a:p>
          <a:p>
            <a:pPr>
              <a:lnSpc>
                <a:spcPct val="70000"/>
              </a:lnSpc>
              <a:spcBef>
                <a:spcPct val="50000"/>
              </a:spcBef>
            </a:pPr>
            <a:r>
              <a:rPr lang="en-US" altLang="zh-CN" sz="2400">
                <a:ea typeface="宋体" pitchFamily="2" charset="-122"/>
              </a:rPr>
              <a:t>{   </a:t>
            </a:r>
            <a:r>
              <a:rPr lang="en-US" altLang="zh-CN" sz="2400">
                <a:solidFill>
                  <a:srgbClr val="FFFF66"/>
                </a:solidFill>
                <a:ea typeface="宋体" pitchFamily="2" charset="-122"/>
              </a:rPr>
              <a:t>add();</a:t>
            </a:r>
            <a:r>
              <a:rPr lang="en-US" altLang="zh-CN" sz="2400">
                <a:ea typeface="宋体" pitchFamily="2" charset="-122"/>
              </a:rPr>
              <a:t> </a:t>
            </a:r>
            <a:r>
              <a:rPr lang="en-US" altLang="zh-CN" sz="2400">
                <a:solidFill>
                  <a:srgbClr val="FFFF66"/>
                </a:solidFill>
                <a:ea typeface="宋体" pitchFamily="2" charset="-122"/>
              </a:rPr>
              <a:t>//</a:t>
            </a:r>
            <a:r>
              <a:rPr lang="zh-CN" altLang="en-US" sz="2400">
                <a:solidFill>
                  <a:srgbClr val="FFFF66"/>
                </a:solidFill>
                <a:ea typeface="宋体" pitchFamily="2" charset="-122"/>
              </a:rPr>
              <a:t>调用在实现前</a:t>
            </a:r>
            <a:endParaRPr lang="en-US" altLang="en-US" sz="2400">
              <a:ea typeface="宋体" pitchFamily="2" charset="-122"/>
            </a:endParaRPr>
          </a:p>
          <a:p>
            <a:pPr>
              <a:lnSpc>
                <a:spcPct val="70000"/>
              </a:lnSpc>
              <a:spcBef>
                <a:spcPct val="50000"/>
              </a:spcBef>
            </a:pPr>
            <a:r>
              <a:rPr lang="en-US" altLang="en-US" sz="2400">
                <a:ea typeface="宋体" pitchFamily="2" charset="-122"/>
              </a:rPr>
              <a:t>}</a:t>
            </a:r>
          </a:p>
          <a:p>
            <a:pPr>
              <a:lnSpc>
                <a:spcPct val="70000"/>
              </a:lnSpc>
              <a:spcBef>
                <a:spcPct val="50000"/>
              </a:spcBef>
            </a:pPr>
            <a:r>
              <a:rPr lang="en-US" altLang="zh-CN" sz="2400">
                <a:ea typeface="宋体" pitchFamily="2" charset="-122"/>
              </a:rPr>
              <a:t>int add(int x,int y)</a:t>
            </a:r>
          </a:p>
          <a:p>
            <a:pPr>
              <a:lnSpc>
                <a:spcPct val="70000"/>
              </a:lnSpc>
              <a:spcBef>
                <a:spcPct val="50000"/>
              </a:spcBef>
            </a:pPr>
            <a:r>
              <a:rPr lang="en-US" altLang="zh-CN" sz="2400">
                <a:ea typeface="宋体" pitchFamily="2" charset="-122"/>
              </a:rPr>
              <a:t>{   return x+y;   }</a:t>
            </a:r>
          </a:p>
        </p:txBody>
      </p:sp>
      <p:sp>
        <p:nvSpPr>
          <p:cNvPr id="120837" name="Text Box 5"/>
          <p:cNvSpPr txBox="1">
            <a:spLocks noChangeArrowheads="1"/>
          </p:cNvSpPr>
          <p:nvPr/>
        </p:nvSpPr>
        <p:spPr bwMode="auto">
          <a:xfrm>
            <a:off x="4953000" y="2722960"/>
            <a:ext cx="38100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400">
                <a:ea typeface="宋体" pitchFamily="2" charset="-122"/>
              </a:rPr>
              <a:t>int add(int x=5,int y=6)</a:t>
            </a:r>
          </a:p>
          <a:p>
            <a:pPr>
              <a:lnSpc>
                <a:spcPct val="90000"/>
              </a:lnSpc>
              <a:spcBef>
                <a:spcPct val="50000"/>
              </a:spcBef>
            </a:pPr>
            <a:r>
              <a:rPr lang="en-US" altLang="zh-CN" sz="2400">
                <a:ea typeface="宋体" pitchFamily="2" charset="-122"/>
              </a:rPr>
              <a:t>{   return  x+y;   }</a:t>
            </a:r>
          </a:p>
          <a:p>
            <a:pPr>
              <a:lnSpc>
                <a:spcPct val="90000"/>
              </a:lnSpc>
              <a:spcBef>
                <a:spcPct val="50000"/>
              </a:spcBef>
            </a:pPr>
            <a:r>
              <a:rPr lang="en-US" altLang="zh-CN" sz="2400">
                <a:ea typeface="宋体" pitchFamily="2" charset="-122"/>
              </a:rPr>
              <a:t>int main()</a:t>
            </a:r>
          </a:p>
          <a:p>
            <a:pPr>
              <a:lnSpc>
                <a:spcPct val="90000"/>
              </a:lnSpc>
              <a:spcBef>
                <a:spcPct val="50000"/>
              </a:spcBef>
            </a:pPr>
            <a:r>
              <a:rPr lang="en-US" altLang="zh-CN" sz="2400">
                <a:ea typeface="宋体" pitchFamily="2" charset="-122"/>
              </a:rPr>
              <a:t>{   </a:t>
            </a:r>
            <a:r>
              <a:rPr lang="en-US" altLang="zh-CN" sz="2400">
                <a:solidFill>
                  <a:srgbClr val="FFFF66"/>
                </a:solidFill>
                <a:ea typeface="宋体" pitchFamily="2" charset="-122"/>
              </a:rPr>
              <a:t>add();</a:t>
            </a:r>
            <a:r>
              <a:rPr lang="en-US" altLang="zh-CN" sz="2400">
                <a:ea typeface="宋体" pitchFamily="2" charset="-122"/>
              </a:rPr>
              <a:t>   </a:t>
            </a:r>
            <a:r>
              <a:rPr lang="en-US" altLang="zh-CN" sz="2400">
                <a:solidFill>
                  <a:srgbClr val="FFFF66"/>
                </a:solidFill>
                <a:ea typeface="宋体" pitchFamily="2" charset="-122"/>
              </a:rPr>
              <a:t>//</a:t>
            </a:r>
            <a:r>
              <a:rPr lang="zh-CN" altLang="en-US" sz="2400">
                <a:solidFill>
                  <a:srgbClr val="FFFF66"/>
                </a:solidFill>
                <a:ea typeface="宋体" pitchFamily="2" charset="-122"/>
              </a:rPr>
              <a:t>调用在实现后</a:t>
            </a:r>
            <a:endParaRPr lang="zh-CN" altLang="en-US" sz="2400">
              <a:ea typeface="宋体" pitchFamily="2" charset="-122"/>
            </a:endParaRPr>
          </a:p>
          <a:p>
            <a:pPr>
              <a:lnSpc>
                <a:spcPct val="90000"/>
              </a:lnSpc>
              <a:spcBef>
                <a:spcPct val="50000"/>
              </a:spcBef>
            </a:pPr>
            <a:r>
              <a:rPr lang="en-US" altLang="zh-CN" sz="2400">
                <a:ea typeface="宋体" pitchFamily="2" charset="-122"/>
              </a:rPr>
              <a:t>}</a:t>
            </a:r>
          </a:p>
        </p:txBody>
      </p:sp>
      <p:sp>
        <p:nvSpPr>
          <p:cNvPr id="120838" name="Text Box 6"/>
          <p:cNvSpPr txBox="1">
            <a:spLocks noChangeArrowheads="1"/>
          </p:cNvSpPr>
          <p:nvPr/>
        </p:nvSpPr>
        <p:spPr bwMode="auto">
          <a:xfrm>
            <a:off x="266581" y="0"/>
            <a:ext cx="800219" cy="509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66"/>
                </a:solidFill>
              </a:rPr>
              <a:t>带默认形参值的函数</a:t>
            </a:r>
          </a:p>
        </p:txBody>
      </p:sp>
      <p:sp>
        <p:nvSpPr>
          <p:cNvPr id="120839" name="Line 7"/>
          <p:cNvSpPr>
            <a:spLocks noChangeShapeType="1"/>
          </p:cNvSpPr>
          <p:nvPr/>
        </p:nvSpPr>
        <p:spPr bwMode="auto">
          <a:xfrm>
            <a:off x="4800600" y="2743200"/>
            <a:ext cx="0" cy="194310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39582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219200" y="285750"/>
            <a:ext cx="7239000" cy="628650"/>
          </a:xfrm>
        </p:spPr>
        <p:txBody>
          <a:bodyPr>
            <a:normAutofit fontScale="90000"/>
          </a:bodyPr>
          <a:lstStyle/>
          <a:p>
            <a:r>
              <a:rPr lang="zh-CN" altLang="en-US"/>
              <a:t>默认形参值的作用域</a:t>
            </a:r>
          </a:p>
        </p:txBody>
      </p:sp>
      <p:sp>
        <p:nvSpPr>
          <p:cNvPr id="122883" name="Rectangle 3"/>
          <p:cNvSpPr>
            <a:spLocks noGrp="1" noChangeArrowheads="1"/>
          </p:cNvSpPr>
          <p:nvPr>
            <p:ph idx="1"/>
          </p:nvPr>
        </p:nvSpPr>
        <p:spPr>
          <a:xfrm>
            <a:off x="1447800" y="1143000"/>
            <a:ext cx="7010400" cy="3714750"/>
          </a:xfrm>
        </p:spPr>
        <p:txBody>
          <a:bodyPr>
            <a:normAutofit fontScale="92500" lnSpcReduction="20000"/>
          </a:bodyPr>
          <a:lstStyle/>
          <a:p>
            <a:pPr>
              <a:lnSpc>
                <a:spcPct val="90000"/>
              </a:lnSpc>
            </a:pPr>
            <a:r>
              <a:rPr lang="zh-CN" altLang="en-US" sz="2800"/>
              <a:t>在相同的作用域内，默认形参值的说明应保持唯一，但如果在不同的作用域内，允许说明不同的默认形参。</a:t>
            </a:r>
          </a:p>
          <a:p>
            <a:pPr>
              <a:lnSpc>
                <a:spcPct val="90000"/>
              </a:lnSpc>
            </a:pPr>
            <a:r>
              <a:rPr lang="zh-CN" altLang="en-US" sz="2800"/>
              <a:t>例：</a:t>
            </a:r>
          </a:p>
          <a:p>
            <a:pPr lvl="1">
              <a:lnSpc>
                <a:spcPct val="80000"/>
              </a:lnSpc>
              <a:buFontTx/>
              <a:buNone/>
            </a:pPr>
            <a:r>
              <a:rPr lang="en-US" altLang="zh-CN" sz="2400"/>
              <a:t>int add(int </a:t>
            </a:r>
            <a:r>
              <a:rPr lang="en-US" altLang="zh-CN" sz="2400">
                <a:solidFill>
                  <a:srgbClr val="FFFF66"/>
                </a:solidFill>
              </a:rPr>
              <a:t>x=1</a:t>
            </a:r>
            <a:r>
              <a:rPr lang="en-US" altLang="zh-CN" sz="2400"/>
              <a:t>,int </a:t>
            </a:r>
            <a:r>
              <a:rPr lang="en-US" altLang="zh-CN" sz="2400">
                <a:solidFill>
                  <a:srgbClr val="FFFF66"/>
                </a:solidFill>
              </a:rPr>
              <a:t>y=2</a:t>
            </a:r>
            <a:r>
              <a:rPr lang="en-US" altLang="zh-CN" sz="2400"/>
              <a:t>);</a:t>
            </a:r>
          </a:p>
          <a:p>
            <a:pPr lvl="1">
              <a:lnSpc>
                <a:spcPct val="80000"/>
              </a:lnSpc>
              <a:buFontTx/>
              <a:buNone/>
            </a:pPr>
            <a:r>
              <a:rPr lang="en-US" altLang="zh-CN" sz="2400"/>
              <a:t>int main()</a:t>
            </a:r>
          </a:p>
          <a:p>
            <a:pPr lvl="1">
              <a:lnSpc>
                <a:spcPct val="80000"/>
              </a:lnSpc>
              <a:buFontTx/>
              <a:buNone/>
            </a:pPr>
            <a:r>
              <a:rPr lang="en-US" altLang="zh-CN" sz="2400"/>
              <a:t>{  int add(int </a:t>
            </a:r>
            <a:r>
              <a:rPr lang="en-US" altLang="zh-CN" sz="2400">
                <a:solidFill>
                  <a:schemeClr val="tx1"/>
                </a:solidFill>
              </a:rPr>
              <a:t>x=3</a:t>
            </a:r>
            <a:r>
              <a:rPr lang="en-US" altLang="zh-CN" sz="2400"/>
              <a:t>,int </a:t>
            </a:r>
            <a:r>
              <a:rPr lang="en-US" altLang="zh-CN" sz="2400">
                <a:solidFill>
                  <a:schemeClr val="tx1"/>
                </a:solidFill>
              </a:rPr>
              <a:t>y=4</a:t>
            </a:r>
            <a:r>
              <a:rPr lang="en-US" altLang="zh-CN" sz="2400"/>
              <a:t>);</a:t>
            </a:r>
          </a:p>
          <a:p>
            <a:pPr lvl="1">
              <a:lnSpc>
                <a:spcPct val="80000"/>
              </a:lnSpc>
              <a:buFontTx/>
              <a:buNone/>
            </a:pPr>
            <a:r>
              <a:rPr lang="en-US" altLang="zh-CN" sz="2400"/>
              <a:t>    </a:t>
            </a:r>
            <a:r>
              <a:rPr lang="en-US" altLang="zh-CN" sz="2400">
                <a:solidFill>
                  <a:schemeClr val="tx1"/>
                </a:solidFill>
              </a:rPr>
              <a:t>add</a:t>
            </a:r>
            <a:r>
              <a:rPr lang="en-US" altLang="zh-CN" sz="2400"/>
              <a:t>();  //</a:t>
            </a:r>
            <a:r>
              <a:rPr lang="zh-CN" altLang="en-US" sz="2400"/>
              <a:t>使用局部默认形参值（实现</a:t>
            </a:r>
            <a:r>
              <a:rPr lang="en-US" altLang="zh-CN" sz="2400">
                <a:solidFill>
                  <a:schemeClr val="tx1"/>
                </a:solidFill>
              </a:rPr>
              <a:t>3+4</a:t>
            </a:r>
            <a:r>
              <a:rPr lang="zh-CN" altLang="en-US" sz="2400"/>
              <a:t>）</a:t>
            </a:r>
            <a:endParaRPr lang="en-US" altLang="en-US" sz="2400"/>
          </a:p>
          <a:p>
            <a:pPr lvl="1">
              <a:lnSpc>
                <a:spcPct val="80000"/>
              </a:lnSpc>
              <a:buFontTx/>
              <a:buNone/>
            </a:pPr>
            <a:r>
              <a:rPr lang="en-US" altLang="en-US" sz="2400"/>
              <a:t>}</a:t>
            </a:r>
          </a:p>
          <a:p>
            <a:pPr lvl="1">
              <a:lnSpc>
                <a:spcPct val="80000"/>
              </a:lnSpc>
              <a:buFontTx/>
              <a:buNone/>
            </a:pPr>
            <a:r>
              <a:rPr lang="en-US" altLang="zh-CN" sz="2400"/>
              <a:t>void fun(void)</a:t>
            </a:r>
          </a:p>
          <a:p>
            <a:pPr lvl="1">
              <a:lnSpc>
                <a:spcPct val="80000"/>
              </a:lnSpc>
              <a:buFontTx/>
              <a:buNone/>
            </a:pPr>
            <a:r>
              <a:rPr lang="en-US" altLang="zh-CN" sz="2400"/>
              <a:t>{   ...</a:t>
            </a:r>
          </a:p>
          <a:p>
            <a:pPr lvl="1">
              <a:lnSpc>
                <a:spcPct val="80000"/>
              </a:lnSpc>
              <a:buFontTx/>
              <a:buNone/>
            </a:pPr>
            <a:r>
              <a:rPr lang="en-US" altLang="zh-CN" sz="2400"/>
              <a:t>     </a:t>
            </a:r>
            <a:r>
              <a:rPr lang="en-US" altLang="zh-CN" sz="2400">
                <a:solidFill>
                  <a:srgbClr val="FFFF66"/>
                </a:solidFill>
              </a:rPr>
              <a:t>add</a:t>
            </a:r>
            <a:r>
              <a:rPr lang="en-US" altLang="zh-CN" sz="2400"/>
              <a:t>();  //</a:t>
            </a:r>
            <a:r>
              <a:rPr lang="zh-CN" altLang="en-US" sz="2400"/>
              <a:t>使用全局默认形参值（实现</a:t>
            </a:r>
            <a:r>
              <a:rPr lang="en-US" altLang="zh-CN" sz="2400">
                <a:solidFill>
                  <a:srgbClr val="FFFF66"/>
                </a:solidFill>
              </a:rPr>
              <a:t>1+2</a:t>
            </a:r>
            <a:r>
              <a:rPr lang="zh-CN" altLang="en-US" sz="2400"/>
              <a:t>）</a:t>
            </a:r>
            <a:endParaRPr lang="en-US" altLang="en-US" sz="2400"/>
          </a:p>
          <a:p>
            <a:pPr lvl="1">
              <a:lnSpc>
                <a:spcPct val="80000"/>
              </a:lnSpc>
              <a:buFontTx/>
              <a:buNone/>
            </a:pPr>
            <a:r>
              <a:rPr lang="en-US" altLang="en-US" sz="2400"/>
              <a:t>}</a:t>
            </a:r>
            <a:endParaRPr lang="en-US" altLang="zh-CN" sz="2400"/>
          </a:p>
        </p:txBody>
      </p:sp>
      <p:sp>
        <p:nvSpPr>
          <p:cNvPr id="7" name="灯片编号占位符 5"/>
          <p:cNvSpPr>
            <a:spLocks noGrp="1"/>
          </p:cNvSpPr>
          <p:nvPr>
            <p:ph type="sldNum" sz="quarter" idx="12"/>
          </p:nvPr>
        </p:nvSpPr>
        <p:spPr/>
        <p:txBody>
          <a:bodyPr/>
          <a:lstStyle/>
          <a:p>
            <a:fld id="{35D38CC9-A120-445C-A678-67939499C155}" type="slidenum">
              <a:rPr lang="en-US" altLang="zh-CN"/>
              <a:pPr/>
              <a:t>55</a:t>
            </a:fld>
            <a:endParaRPr lang="en-US" altLang="zh-CN"/>
          </a:p>
        </p:txBody>
      </p:sp>
      <p:sp>
        <p:nvSpPr>
          <p:cNvPr id="122884" name="Text Box 4"/>
          <p:cNvSpPr txBox="1">
            <a:spLocks noChangeArrowheads="1"/>
          </p:cNvSpPr>
          <p:nvPr/>
        </p:nvSpPr>
        <p:spPr bwMode="auto">
          <a:xfrm>
            <a:off x="266581" y="51470"/>
            <a:ext cx="80021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66"/>
                </a:solidFill>
              </a:rPr>
              <a:t>带默认形参值的函数</a:t>
            </a:r>
          </a:p>
        </p:txBody>
      </p:sp>
    </p:spTree>
    <p:extLst>
      <p:ext uri="{BB962C8B-B14F-4D97-AF65-F5344CB8AC3E}">
        <p14:creationId xmlns:p14="http://schemas.microsoft.com/office/powerpoint/2010/main" val="3178455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143000" y="342900"/>
            <a:ext cx="7315200" cy="685800"/>
          </a:xfrm>
        </p:spPr>
        <p:txBody>
          <a:bodyPr>
            <a:normAutofit fontScale="90000"/>
          </a:bodyPr>
          <a:lstStyle/>
          <a:p>
            <a:r>
              <a:rPr lang="zh-CN" altLang="en-US"/>
              <a:t>重载函数的声明</a:t>
            </a:r>
          </a:p>
        </p:txBody>
      </p:sp>
      <p:sp>
        <p:nvSpPr>
          <p:cNvPr id="129027" name="Rectangle 3"/>
          <p:cNvSpPr>
            <a:spLocks noGrp="1" noChangeArrowheads="1"/>
          </p:cNvSpPr>
          <p:nvPr>
            <p:ph idx="1"/>
          </p:nvPr>
        </p:nvSpPr>
        <p:spPr>
          <a:xfrm>
            <a:off x="1143000" y="1314450"/>
            <a:ext cx="7772400" cy="1600200"/>
          </a:xfrm>
        </p:spPr>
        <p:txBody>
          <a:bodyPr>
            <a:normAutofit fontScale="85000" lnSpcReduction="20000"/>
          </a:bodyPr>
          <a:lstStyle/>
          <a:p>
            <a:r>
              <a:rPr lang="en-US" altLang="zh-CN"/>
              <a:t>C++</a:t>
            </a:r>
            <a:r>
              <a:rPr lang="zh-CN" altLang="en-US"/>
              <a:t>允许功能相近的函数在相同的作用域内以相同函数名声明，从而形成重载。方便使用，便于记忆。</a:t>
            </a:r>
          </a:p>
          <a:p>
            <a:r>
              <a:rPr lang="zh-CN" altLang="en-US"/>
              <a:t>例：</a:t>
            </a:r>
          </a:p>
        </p:txBody>
      </p:sp>
      <p:sp>
        <p:nvSpPr>
          <p:cNvPr id="15" name="灯片编号占位符 5"/>
          <p:cNvSpPr>
            <a:spLocks noGrp="1"/>
          </p:cNvSpPr>
          <p:nvPr>
            <p:ph type="sldNum" sz="quarter" idx="12"/>
          </p:nvPr>
        </p:nvSpPr>
        <p:spPr/>
        <p:txBody>
          <a:bodyPr/>
          <a:lstStyle/>
          <a:p>
            <a:fld id="{289BCA2E-3A9D-422D-9568-37DC58DF7068}" type="slidenum">
              <a:rPr lang="en-US" altLang="zh-CN"/>
              <a:pPr/>
              <a:t>56</a:t>
            </a:fld>
            <a:endParaRPr lang="en-US" altLang="zh-CN"/>
          </a:p>
        </p:txBody>
      </p:sp>
      <p:grpSp>
        <p:nvGrpSpPr>
          <p:cNvPr id="129028" name="Group 4"/>
          <p:cNvGrpSpPr>
            <a:grpSpLocks/>
          </p:cNvGrpSpPr>
          <p:nvPr/>
        </p:nvGrpSpPr>
        <p:grpSpPr bwMode="auto">
          <a:xfrm>
            <a:off x="1447800" y="2857499"/>
            <a:ext cx="6934200" cy="953691"/>
            <a:chOff x="384" y="2544"/>
            <a:chExt cx="4368" cy="801"/>
          </a:xfrm>
        </p:grpSpPr>
        <p:sp>
          <p:nvSpPr>
            <p:cNvPr id="129029" name="AutoShape 5"/>
            <p:cNvSpPr>
              <a:spLocks/>
            </p:cNvSpPr>
            <p:nvPr/>
          </p:nvSpPr>
          <p:spPr bwMode="auto">
            <a:xfrm>
              <a:off x="3264" y="2592"/>
              <a:ext cx="80" cy="48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0" name="Text Box 6"/>
            <p:cNvSpPr txBox="1">
              <a:spLocks noChangeArrowheads="1"/>
            </p:cNvSpPr>
            <p:nvPr/>
          </p:nvSpPr>
          <p:spPr bwMode="auto">
            <a:xfrm>
              <a:off x="3408" y="2662"/>
              <a:ext cx="134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形参类型不同</a:t>
              </a:r>
            </a:p>
          </p:txBody>
        </p:sp>
        <p:sp>
          <p:nvSpPr>
            <p:cNvPr id="129031" name="Text Box 7"/>
            <p:cNvSpPr txBox="1">
              <a:spLocks noChangeArrowheads="1"/>
            </p:cNvSpPr>
            <p:nvPr/>
          </p:nvSpPr>
          <p:spPr bwMode="auto">
            <a:xfrm>
              <a:off x="384" y="2544"/>
              <a:ext cx="2784"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sz="2800">
                  <a:ea typeface="宋体" pitchFamily="2" charset="-122"/>
                </a:rPr>
                <a:t>int add(</a:t>
              </a:r>
              <a:r>
                <a:rPr lang="en-US" altLang="zh-CN" sz="2800">
                  <a:solidFill>
                    <a:srgbClr val="66FFCC"/>
                  </a:solidFill>
                  <a:ea typeface="宋体" pitchFamily="2" charset="-122"/>
                </a:rPr>
                <a:t>int</a:t>
              </a:r>
              <a:r>
                <a:rPr lang="en-US" altLang="zh-CN" sz="2800">
                  <a:ea typeface="宋体" pitchFamily="2" charset="-122"/>
                </a:rPr>
                <a:t> x,</a:t>
              </a:r>
              <a:r>
                <a:rPr lang="en-US" altLang="zh-CN" sz="2800">
                  <a:solidFill>
                    <a:srgbClr val="66FFCC"/>
                  </a:solidFill>
                  <a:ea typeface="宋体" pitchFamily="2" charset="-122"/>
                </a:rPr>
                <a:t> int</a:t>
              </a:r>
              <a:r>
                <a:rPr lang="en-US" altLang="zh-CN" sz="2800">
                  <a:ea typeface="宋体" pitchFamily="2" charset="-122"/>
                </a:rPr>
                <a:t> y);</a:t>
              </a:r>
            </a:p>
            <a:p>
              <a:pPr lvl="1"/>
              <a:r>
                <a:rPr lang="en-US" altLang="zh-CN" sz="2800">
                  <a:ea typeface="宋体" pitchFamily="2" charset="-122"/>
                </a:rPr>
                <a:t>float add(</a:t>
              </a:r>
              <a:r>
                <a:rPr lang="en-US" altLang="zh-CN" sz="2800">
                  <a:solidFill>
                    <a:srgbClr val="FFFF66"/>
                  </a:solidFill>
                  <a:ea typeface="宋体" pitchFamily="2" charset="-122"/>
                </a:rPr>
                <a:t>float</a:t>
              </a:r>
              <a:r>
                <a:rPr lang="en-US" altLang="zh-CN" sz="2800">
                  <a:ea typeface="宋体" pitchFamily="2" charset="-122"/>
                </a:rPr>
                <a:t> x, </a:t>
              </a:r>
              <a:r>
                <a:rPr lang="en-US" altLang="zh-CN" sz="2800">
                  <a:solidFill>
                    <a:srgbClr val="FFFF66"/>
                  </a:solidFill>
                  <a:ea typeface="宋体" pitchFamily="2" charset="-122"/>
                </a:rPr>
                <a:t>float</a:t>
              </a:r>
              <a:r>
                <a:rPr lang="en-US" altLang="zh-CN" sz="2800">
                  <a:ea typeface="宋体" pitchFamily="2" charset="-122"/>
                </a:rPr>
                <a:t> y);</a:t>
              </a:r>
            </a:p>
          </p:txBody>
        </p:sp>
      </p:grpSp>
      <p:grpSp>
        <p:nvGrpSpPr>
          <p:cNvPr id="129037" name="Group 13"/>
          <p:cNvGrpSpPr>
            <a:grpSpLocks/>
          </p:cNvGrpSpPr>
          <p:nvPr/>
        </p:nvGrpSpPr>
        <p:grpSpPr bwMode="auto">
          <a:xfrm>
            <a:off x="1447800" y="3657599"/>
            <a:ext cx="6927850" cy="953691"/>
            <a:chOff x="912" y="3072"/>
            <a:chExt cx="4364" cy="801"/>
          </a:xfrm>
        </p:grpSpPr>
        <p:sp>
          <p:nvSpPr>
            <p:cNvPr id="129033" name="AutoShape 9"/>
            <p:cNvSpPr>
              <a:spLocks/>
            </p:cNvSpPr>
            <p:nvPr/>
          </p:nvSpPr>
          <p:spPr bwMode="auto">
            <a:xfrm>
              <a:off x="3801" y="3168"/>
              <a:ext cx="80" cy="48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Text Box 10"/>
            <p:cNvSpPr txBox="1">
              <a:spLocks noChangeArrowheads="1"/>
            </p:cNvSpPr>
            <p:nvPr/>
          </p:nvSpPr>
          <p:spPr bwMode="auto">
            <a:xfrm>
              <a:off x="3932" y="3264"/>
              <a:ext cx="134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形参个数不同</a:t>
              </a:r>
            </a:p>
          </p:txBody>
        </p:sp>
        <p:sp>
          <p:nvSpPr>
            <p:cNvPr id="129035" name="Text Box 11"/>
            <p:cNvSpPr txBox="1">
              <a:spLocks noChangeArrowheads="1"/>
            </p:cNvSpPr>
            <p:nvPr/>
          </p:nvSpPr>
          <p:spPr bwMode="auto">
            <a:xfrm>
              <a:off x="912" y="3072"/>
              <a:ext cx="2832"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sz="2800">
                  <a:ea typeface="宋体" pitchFamily="2" charset="-122"/>
                </a:rPr>
                <a:t>int add(int x, int y);</a:t>
              </a:r>
            </a:p>
            <a:p>
              <a:pPr lvl="1"/>
              <a:r>
                <a:rPr lang="en-US" altLang="zh-CN" sz="2800">
                  <a:ea typeface="宋体" pitchFamily="2" charset="-122"/>
                </a:rPr>
                <a:t>int add(int x, int y, </a:t>
              </a:r>
              <a:r>
                <a:rPr lang="en-US" altLang="zh-CN" sz="2800">
                  <a:solidFill>
                    <a:srgbClr val="FFFF66"/>
                  </a:solidFill>
                  <a:ea typeface="宋体" pitchFamily="2" charset="-122"/>
                </a:rPr>
                <a:t>int z</a:t>
              </a:r>
              <a:r>
                <a:rPr lang="en-US" altLang="zh-CN" sz="2800">
                  <a:ea typeface="宋体" pitchFamily="2" charset="-122"/>
                </a:rPr>
                <a:t>);</a:t>
              </a:r>
            </a:p>
          </p:txBody>
        </p:sp>
      </p:grpSp>
      <p:sp>
        <p:nvSpPr>
          <p:cNvPr id="129036" name="Text Box 12"/>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en-US" altLang="zh-CN" sz="4000" dirty="0">
                <a:solidFill>
                  <a:srgbClr val="00FFFF"/>
                </a:solidFill>
              </a:rPr>
              <a:t>     </a:t>
            </a:r>
            <a:r>
              <a:rPr lang="zh-CN" altLang="en-US" sz="4000" dirty="0">
                <a:solidFill>
                  <a:srgbClr val="00FFFF"/>
                </a:solidFill>
              </a:rPr>
              <a:t>函   数   重   载</a:t>
            </a:r>
          </a:p>
        </p:txBody>
      </p:sp>
    </p:spTree>
    <p:extLst>
      <p:ext uri="{BB962C8B-B14F-4D97-AF65-F5344CB8AC3E}">
        <p14:creationId xmlns:p14="http://schemas.microsoft.com/office/powerpoint/2010/main" val="3833277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295400" y="342900"/>
            <a:ext cx="7162800" cy="628650"/>
          </a:xfrm>
        </p:spPr>
        <p:txBody>
          <a:bodyPr>
            <a:normAutofit fontScale="90000"/>
          </a:bodyPr>
          <a:lstStyle/>
          <a:p>
            <a:r>
              <a:rPr lang="zh-CN" altLang="en-US"/>
              <a:t>注意事项</a:t>
            </a:r>
          </a:p>
        </p:txBody>
      </p:sp>
      <p:sp>
        <p:nvSpPr>
          <p:cNvPr id="131075" name="Rectangle 3"/>
          <p:cNvSpPr>
            <a:spLocks noGrp="1" noChangeArrowheads="1"/>
          </p:cNvSpPr>
          <p:nvPr>
            <p:ph idx="1"/>
          </p:nvPr>
        </p:nvSpPr>
        <p:spPr>
          <a:xfrm>
            <a:off x="762000" y="1143000"/>
            <a:ext cx="8382000" cy="1143000"/>
          </a:xfrm>
        </p:spPr>
        <p:txBody>
          <a:bodyPr>
            <a:normAutofit fontScale="92500" lnSpcReduction="20000"/>
          </a:bodyPr>
          <a:lstStyle/>
          <a:p>
            <a:pPr marL="400050" lvl="1"/>
            <a:r>
              <a:rPr lang="zh-CN" altLang="en-US"/>
              <a:t>重载函数的形参必须不同</a:t>
            </a:r>
            <a:r>
              <a:rPr lang="en-US" altLang="zh-CN"/>
              <a:t>: </a:t>
            </a:r>
            <a:r>
              <a:rPr lang="zh-CN" altLang="en-US">
                <a:solidFill>
                  <a:srgbClr val="FFFF66"/>
                </a:solidFill>
              </a:rPr>
              <a:t>个数</a:t>
            </a:r>
            <a:r>
              <a:rPr lang="zh-CN" altLang="en-US"/>
              <a:t>不同或</a:t>
            </a:r>
            <a:r>
              <a:rPr lang="zh-CN" altLang="en-US">
                <a:solidFill>
                  <a:srgbClr val="FFFF66"/>
                </a:solidFill>
              </a:rPr>
              <a:t>类型</a:t>
            </a:r>
            <a:r>
              <a:rPr lang="zh-CN" altLang="en-US"/>
              <a:t>不同。</a:t>
            </a:r>
          </a:p>
          <a:p>
            <a:pPr marL="400050" lvl="1"/>
            <a:r>
              <a:rPr lang="zh-CN" altLang="en-US"/>
              <a:t>编译程序将根据实参和形参的类型及个数的最佳匹配来选择调用哪一个函数。</a:t>
            </a:r>
          </a:p>
        </p:txBody>
      </p:sp>
      <p:sp>
        <p:nvSpPr>
          <p:cNvPr id="22" name="灯片编号占位符 5"/>
          <p:cNvSpPr>
            <a:spLocks noGrp="1"/>
          </p:cNvSpPr>
          <p:nvPr>
            <p:ph type="sldNum" sz="quarter" idx="12"/>
          </p:nvPr>
        </p:nvSpPr>
        <p:spPr/>
        <p:txBody>
          <a:bodyPr/>
          <a:lstStyle/>
          <a:p>
            <a:fld id="{CB12DD17-FC05-4474-BD16-5790DA7FD22D}" type="slidenum">
              <a:rPr lang="en-US" altLang="zh-CN"/>
              <a:pPr/>
              <a:t>57</a:t>
            </a:fld>
            <a:endParaRPr lang="en-US" altLang="zh-CN"/>
          </a:p>
        </p:txBody>
      </p:sp>
      <p:sp>
        <p:nvSpPr>
          <p:cNvPr id="131076" name="Rectangle 4"/>
          <p:cNvSpPr>
            <a:spLocks noChangeArrowheads="1"/>
          </p:cNvSpPr>
          <p:nvPr/>
        </p:nvSpPr>
        <p:spPr bwMode="auto">
          <a:xfrm>
            <a:off x="762000" y="3200400"/>
            <a:ext cx="8077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b="1">
                <a:solidFill>
                  <a:schemeClr val="tx1"/>
                </a:solidFill>
                <a:latin typeface="Arial" pitchFamily="34" charset="0"/>
                <a:ea typeface="宋体" pitchFamily="2" charset="-122"/>
              </a:defRPr>
            </a:lvl1pPr>
            <a:lvl2pPr marL="400050" indent="-285750">
              <a:spcBef>
                <a:spcPct val="20000"/>
              </a:spcBef>
              <a:buClr>
                <a:schemeClr val="accent2"/>
              </a:buClr>
              <a:buChar char="–"/>
              <a:defRPr kumimoji="1" sz="28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4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sz="2000">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9pPr>
          </a:lstStyle>
          <a:p>
            <a:pPr lvl="1"/>
            <a:r>
              <a:rPr lang="zh-CN" altLang="en-US" dirty="0"/>
              <a:t>不要将不同功能的函数声明为重载函数，以免出现调用结果的误解、混淆。这样不好：</a:t>
            </a:r>
          </a:p>
        </p:txBody>
      </p:sp>
      <p:grpSp>
        <p:nvGrpSpPr>
          <p:cNvPr id="131077" name="Group 5"/>
          <p:cNvGrpSpPr>
            <a:grpSpLocks/>
          </p:cNvGrpSpPr>
          <p:nvPr/>
        </p:nvGrpSpPr>
        <p:grpSpPr bwMode="auto">
          <a:xfrm>
            <a:off x="1066800" y="2156222"/>
            <a:ext cx="3581400" cy="1458515"/>
            <a:chOff x="672" y="2112"/>
            <a:chExt cx="2256" cy="1225"/>
          </a:xfrm>
        </p:grpSpPr>
        <p:sp>
          <p:nvSpPr>
            <p:cNvPr id="131078" name="Text Box 6"/>
            <p:cNvSpPr txBox="1">
              <a:spLocks noChangeArrowheads="1"/>
            </p:cNvSpPr>
            <p:nvPr/>
          </p:nvSpPr>
          <p:spPr bwMode="auto">
            <a:xfrm>
              <a:off x="672" y="2112"/>
              <a:ext cx="2256" cy="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400" dirty="0" err="1">
                  <a:ea typeface="宋体" pitchFamily="2" charset="-122"/>
                </a:rPr>
                <a:t>int</a:t>
              </a:r>
              <a:r>
                <a:rPr lang="en-US" altLang="zh-CN" sz="2400" dirty="0">
                  <a:ea typeface="宋体" pitchFamily="2" charset="-122"/>
                </a:rPr>
                <a:t> add(</a:t>
              </a:r>
              <a:r>
                <a:rPr lang="en-US" altLang="zh-CN" sz="2400" dirty="0" err="1">
                  <a:ea typeface="宋体" pitchFamily="2" charset="-122"/>
                </a:rPr>
                <a:t>int</a:t>
              </a:r>
              <a:r>
                <a:rPr lang="en-US" altLang="zh-CN" sz="2400" dirty="0">
                  <a:ea typeface="宋体" pitchFamily="2" charset="-122"/>
                </a:rPr>
                <a:t> </a:t>
              </a:r>
              <a:r>
                <a:rPr lang="en-US" altLang="zh-CN" sz="2400" dirty="0" err="1">
                  <a:solidFill>
                    <a:srgbClr val="FFFF66"/>
                  </a:solidFill>
                  <a:ea typeface="宋体" pitchFamily="2" charset="-122"/>
                </a:rPr>
                <a:t>x</a:t>
              </a:r>
              <a:r>
                <a:rPr lang="en-US" altLang="zh-CN" sz="2400" dirty="0" err="1">
                  <a:ea typeface="宋体" pitchFamily="2" charset="-122"/>
                </a:rPr>
                <a:t>,int</a:t>
              </a:r>
              <a:r>
                <a:rPr lang="en-US" altLang="zh-CN" sz="2400" dirty="0">
                  <a:ea typeface="宋体" pitchFamily="2" charset="-122"/>
                </a:rPr>
                <a:t> </a:t>
              </a:r>
              <a:r>
                <a:rPr lang="en-US" altLang="zh-CN" sz="2400" dirty="0">
                  <a:solidFill>
                    <a:srgbClr val="FFFF66"/>
                  </a:solidFill>
                  <a:ea typeface="宋体" pitchFamily="2" charset="-122"/>
                </a:rPr>
                <a:t>y</a:t>
              </a:r>
              <a:r>
                <a:rPr lang="en-US" altLang="zh-CN" sz="2400" dirty="0">
                  <a:ea typeface="宋体" pitchFamily="2" charset="-122"/>
                </a:rPr>
                <a:t>);</a:t>
              </a:r>
            </a:p>
            <a:p>
              <a:pPr>
                <a:lnSpc>
                  <a:spcPct val="90000"/>
                </a:lnSpc>
                <a:spcBef>
                  <a:spcPct val="50000"/>
                </a:spcBef>
              </a:pPr>
              <a:r>
                <a:rPr lang="en-US" altLang="zh-CN" sz="2400" dirty="0" err="1">
                  <a:ea typeface="宋体" pitchFamily="2" charset="-122"/>
                </a:rPr>
                <a:t>int</a:t>
              </a:r>
              <a:r>
                <a:rPr lang="en-US" altLang="zh-CN" sz="2400" dirty="0">
                  <a:ea typeface="宋体" pitchFamily="2" charset="-122"/>
                </a:rPr>
                <a:t> add(</a:t>
              </a:r>
              <a:r>
                <a:rPr lang="en-US" altLang="zh-CN" sz="2400" dirty="0" err="1">
                  <a:ea typeface="宋体" pitchFamily="2" charset="-122"/>
                </a:rPr>
                <a:t>int</a:t>
              </a:r>
              <a:r>
                <a:rPr lang="en-US" altLang="zh-CN" sz="2400" dirty="0">
                  <a:ea typeface="宋体" pitchFamily="2" charset="-122"/>
                </a:rPr>
                <a:t> </a:t>
              </a:r>
              <a:r>
                <a:rPr lang="en-US" altLang="zh-CN" sz="2400" dirty="0" err="1">
                  <a:solidFill>
                    <a:srgbClr val="FFFF66"/>
                  </a:solidFill>
                  <a:ea typeface="宋体" pitchFamily="2" charset="-122"/>
                </a:rPr>
                <a:t>a</a:t>
              </a:r>
              <a:r>
                <a:rPr lang="en-US" altLang="zh-CN" sz="2400" dirty="0" err="1">
                  <a:ea typeface="宋体" pitchFamily="2" charset="-122"/>
                </a:rPr>
                <a:t>,int</a:t>
              </a:r>
              <a:r>
                <a:rPr lang="en-US" altLang="zh-CN" sz="2400" dirty="0">
                  <a:ea typeface="宋体" pitchFamily="2" charset="-122"/>
                </a:rPr>
                <a:t> </a:t>
              </a:r>
              <a:r>
                <a:rPr lang="en-US" altLang="zh-CN" sz="2400" dirty="0">
                  <a:solidFill>
                    <a:srgbClr val="FFFF66"/>
                  </a:solidFill>
                  <a:ea typeface="宋体" pitchFamily="2" charset="-122"/>
                </a:rPr>
                <a:t>b</a:t>
              </a:r>
              <a:r>
                <a:rPr lang="en-US" altLang="zh-CN" sz="2400" dirty="0">
                  <a:ea typeface="宋体" pitchFamily="2" charset="-122"/>
                </a:rPr>
                <a:t>);</a:t>
              </a:r>
            </a:p>
            <a:p>
              <a:pPr>
                <a:lnSpc>
                  <a:spcPct val="90000"/>
                </a:lnSpc>
                <a:spcBef>
                  <a:spcPct val="50000"/>
                </a:spcBef>
              </a:pPr>
              <a:r>
                <a:rPr lang="zh-CN" altLang="en-US" sz="2400" dirty="0">
                  <a:ea typeface="宋体" pitchFamily="2" charset="-122"/>
                </a:rPr>
                <a:t>编译器不以</a:t>
              </a:r>
              <a:r>
                <a:rPr lang="zh-CN" altLang="en-US" sz="2400" dirty="0">
                  <a:solidFill>
                    <a:srgbClr val="FFFF66"/>
                  </a:solidFill>
                  <a:ea typeface="宋体" pitchFamily="2" charset="-122"/>
                </a:rPr>
                <a:t>形参名</a:t>
              </a:r>
              <a:r>
                <a:rPr lang="zh-CN" altLang="en-US" sz="2400" dirty="0">
                  <a:ea typeface="宋体" pitchFamily="2" charset="-122"/>
                </a:rPr>
                <a:t>来区分</a:t>
              </a:r>
            </a:p>
          </p:txBody>
        </p:sp>
        <p:grpSp>
          <p:nvGrpSpPr>
            <p:cNvPr id="131079" name="Group 7"/>
            <p:cNvGrpSpPr>
              <a:grpSpLocks/>
            </p:cNvGrpSpPr>
            <p:nvPr/>
          </p:nvGrpSpPr>
          <p:grpSpPr bwMode="auto">
            <a:xfrm>
              <a:off x="2448" y="2304"/>
              <a:ext cx="336" cy="336"/>
              <a:chOff x="2448" y="2304"/>
              <a:chExt cx="336" cy="336"/>
            </a:xfrm>
          </p:grpSpPr>
          <p:sp>
            <p:nvSpPr>
              <p:cNvPr id="131080" name="Line 8"/>
              <p:cNvSpPr>
                <a:spLocks noChangeShapeType="1"/>
              </p:cNvSpPr>
              <p:nvPr/>
            </p:nvSpPr>
            <p:spPr bwMode="auto">
              <a:xfrm>
                <a:off x="2448" y="2304"/>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Line 9"/>
              <p:cNvSpPr>
                <a:spLocks noChangeShapeType="1"/>
              </p:cNvSpPr>
              <p:nvPr/>
            </p:nvSpPr>
            <p:spPr bwMode="auto">
              <a:xfrm flipH="1">
                <a:off x="2448" y="2304"/>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1082" name="Group 10"/>
          <p:cNvGrpSpPr>
            <a:grpSpLocks/>
          </p:cNvGrpSpPr>
          <p:nvPr/>
        </p:nvGrpSpPr>
        <p:grpSpPr bwMode="auto">
          <a:xfrm>
            <a:off x="4953000" y="2114550"/>
            <a:ext cx="3657600" cy="1458517"/>
            <a:chOff x="3120" y="2077"/>
            <a:chExt cx="2304" cy="1225"/>
          </a:xfrm>
        </p:grpSpPr>
        <p:sp>
          <p:nvSpPr>
            <p:cNvPr id="131083" name="Text Box 11"/>
            <p:cNvSpPr txBox="1">
              <a:spLocks noChangeArrowheads="1"/>
            </p:cNvSpPr>
            <p:nvPr/>
          </p:nvSpPr>
          <p:spPr bwMode="auto">
            <a:xfrm>
              <a:off x="3120" y="2077"/>
              <a:ext cx="2256" cy="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400">
                  <a:solidFill>
                    <a:srgbClr val="FFFF66"/>
                  </a:solidFill>
                  <a:ea typeface="宋体" pitchFamily="2" charset="-122"/>
                </a:rPr>
                <a:t>int</a:t>
              </a:r>
              <a:r>
                <a:rPr lang="en-US" altLang="zh-CN" sz="2400">
                  <a:ea typeface="宋体" pitchFamily="2" charset="-122"/>
                </a:rPr>
                <a:t> add(int x,int y);</a:t>
              </a:r>
            </a:p>
            <a:p>
              <a:pPr>
                <a:lnSpc>
                  <a:spcPct val="90000"/>
                </a:lnSpc>
                <a:spcBef>
                  <a:spcPct val="50000"/>
                </a:spcBef>
              </a:pPr>
              <a:r>
                <a:rPr lang="en-US" altLang="zh-CN" sz="2400">
                  <a:solidFill>
                    <a:srgbClr val="FFFF66"/>
                  </a:solidFill>
                  <a:ea typeface="宋体" pitchFamily="2" charset="-122"/>
                </a:rPr>
                <a:t>void</a:t>
              </a:r>
              <a:r>
                <a:rPr lang="en-US" altLang="zh-CN" sz="2400">
                  <a:ea typeface="宋体" pitchFamily="2" charset="-122"/>
                </a:rPr>
                <a:t> add(int x,int y);</a:t>
              </a:r>
            </a:p>
            <a:p>
              <a:pPr>
                <a:lnSpc>
                  <a:spcPct val="90000"/>
                </a:lnSpc>
                <a:spcBef>
                  <a:spcPct val="50000"/>
                </a:spcBef>
              </a:pPr>
              <a:r>
                <a:rPr lang="zh-CN" altLang="en-US" sz="2400">
                  <a:ea typeface="宋体" pitchFamily="2" charset="-122"/>
                </a:rPr>
                <a:t>编译器不以</a:t>
              </a:r>
              <a:r>
                <a:rPr lang="zh-CN" altLang="en-US" sz="2400">
                  <a:solidFill>
                    <a:srgbClr val="FFFF66"/>
                  </a:solidFill>
                  <a:ea typeface="宋体" pitchFamily="2" charset="-122"/>
                </a:rPr>
                <a:t>返回值</a:t>
              </a:r>
              <a:r>
                <a:rPr lang="zh-CN" altLang="en-US" sz="2400">
                  <a:ea typeface="宋体" pitchFamily="2" charset="-122"/>
                </a:rPr>
                <a:t>来区分</a:t>
              </a:r>
            </a:p>
          </p:txBody>
        </p:sp>
        <p:grpSp>
          <p:nvGrpSpPr>
            <p:cNvPr id="131084" name="Group 12"/>
            <p:cNvGrpSpPr>
              <a:grpSpLocks/>
            </p:cNvGrpSpPr>
            <p:nvPr/>
          </p:nvGrpSpPr>
          <p:grpSpPr bwMode="auto">
            <a:xfrm>
              <a:off x="5088" y="2291"/>
              <a:ext cx="336" cy="336"/>
              <a:chOff x="5088" y="2291"/>
              <a:chExt cx="336" cy="336"/>
            </a:xfrm>
          </p:grpSpPr>
          <p:sp>
            <p:nvSpPr>
              <p:cNvPr id="131085" name="Line 13"/>
              <p:cNvSpPr>
                <a:spLocks noChangeShapeType="1"/>
              </p:cNvSpPr>
              <p:nvPr/>
            </p:nvSpPr>
            <p:spPr bwMode="auto">
              <a:xfrm>
                <a:off x="5088" y="2291"/>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6" name="Line 14"/>
              <p:cNvSpPr>
                <a:spLocks noChangeShapeType="1"/>
              </p:cNvSpPr>
              <p:nvPr/>
            </p:nvSpPr>
            <p:spPr bwMode="auto">
              <a:xfrm flipH="1">
                <a:off x="5088" y="2291"/>
                <a:ext cx="336"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1087" name="Group 15"/>
          <p:cNvGrpSpPr>
            <a:grpSpLocks/>
          </p:cNvGrpSpPr>
          <p:nvPr/>
        </p:nvGrpSpPr>
        <p:grpSpPr bwMode="auto">
          <a:xfrm>
            <a:off x="304800" y="3943348"/>
            <a:ext cx="8839200" cy="788194"/>
            <a:chOff x="192" y="3648"/>
            <a:chExt cx="5568" cy="662"/>
          </a:xfrm>
        </p:grpSpPr>
        <p:sp>
          <p:nvSpPr>
            <p:cNvPr id="131088" name="Text Box 16"/>
            <p:cNvSpPr txBox="1">
              <a:spLocks noChangeArrowheads="1"/>
            </p:cNvSpPr>
            <p:nvPr/>
          </p:nvSpPr>
          <p:spPr bwMode="auto">
            <a:xfrm>
              <a:off x="192" y="3648"/>
              <a:ext cx="2448"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n-US" altLang="zh-CN" sz="2400" dirty="0" err="1">
                  <a:latin typeface="Courier New" pitchFamily="49" charset="0"/>
                  <a:ea typeface="宋体" pitchFamily="2" charset="-122"/>
                </a:rPr>
                <a:t>int</a:t>
              </a:r>
              <a:r>
                <a:rPr lang="en-US" altLang="zh-CN" sz="2400" dirty="0">
                  <a:latin typeface="Courier New" pitchFamily="49" charset="0"/>
                  <a:ea typeface="宋体" pitchFamily="2" charset="-122"/>
                </a:rPr>
                <a:t> </a:t>
              </a:r>
              <a:r>
                <a:rPr lang="en-US" altLang="zh-CN" sz="2400" dirty="0">
                  <a:solidFill>
                    <a:srgbClr val="FFFF66"/>
                  </a:solidFill>
                  <a:latin typeface="Courier New" pitchFamily="49" charset="0"/>
                  <a:ea typeface="宋体" pitchFamily="2" charset="-122"/>
                </a:rPr>
                <a:t>add</a:t>
              </a:r>
              <a:r>
                <a:rPr lang="en-US" altLang="zh-CN" sz="2400" dirty="0">
                  <a:latin typeface="Courier New" pitchFamily="49" charset="0"/>
                  <a:ea typeface="宋体" pitchFamily="2" charset="-122"/>
                </a:rPr>
                <a:t>(</a:t>
              </a:r>
              <a:r>
                <a:rPr lang="en-US" altLang="zh-CN" sz="2400" dirty="0" err="1">
                  <a:latin typeface="Courier New" pitchFamily="49" charset="0"/>
                  <a:ea typeface="宋体" pitchFamily="2" charset="-122"/>
                </a:rPr>
                <a:t>int</a:t>
              </a:r>
              <a:r>
                <a:rPr lang="en-US" altLang="zh-CN" sz="2400" dirty="0">
                  <a:latin typeface="Courier New" pitchFamily="49" charset="0"/>
                  <a:ea typeface="宋体" pitchFamily="2" charset="-122"/>
                </a:rPr>
                <a:t> </a:t>
              </a:r>
              <a:r>
                <a:rPr lang="en-US" altLang="zh-CN" sz="2400" dirty="0" err="1">
                  <a:latin typeface="Courier New" pitchFamily="49" charset="0"/>
                  <a:ea typeface="宋体" pitchFamily="2" charset="-122"/>
                </a:rPr>
                <a:t>x,int</a:t>
              </a:r>
              <a:r>
                <a:rPr lang="en-US" altLang="zh-CN" sz="2400" dirty="0">
                  <a:latin typeface="Courier New" pitchFamily="49" charset="0"/>
                  <a:ea typeface="宋体" pitchFamily="2" charset="-122"/>
                </a:rPr>
                <a:t> y)</a:t>
              </a:r>
            </a:p>
            <a:p>
              <a:pPr>
                <a:lnSpc>
                  <a:spcPct val="60000"/>
                </a:lnSpc>
                <a:spcBef>
                  <a:spcPct val="50000"/>
                </a:spcBef>
              </a:pPr>
              <a:r>
                <a:rPr lang="en-US" altLang="zh-CN" sz="2400" dirty="0">
                  <a:latin typeface="Courier New" pitchFamily="49" charset="0"/>
                  <a:ea typeface="宋体" pitchFamily="2" charset="-122"/>
                </a:rPr>
                <a:t>{  return </a:t>
              </a:r>
              <a:r>
                <a:rPr lang="en-US" altLang="zh-CN" sz="2400" dirty="0" err="1">
                  <a:latin typeface="Courier New" pitchFamily="49" charset="0"/>
                  <a:ea typeface="宋体" pitchFamily="2" charset="-122"/>
                </a:rPr>
                <a:t>x</a:t>
              </a:r>
              <a:r>
                <a:rPr lang="en-US" altLang="zh-CN" sz="2800" b="1" dirty="0" err="1">
                  <a:solidFill>
                    <a:srgbClr val="FFFF66"/>
                  </a:solidFill>
                  <a:latin typeface="Courier New" pitchFamily="49" charset="0"/>
                  <a:ea typeface="宋体" pitchFamily="2" charset="-122"/>
                </a:rPr>
                <a:t>+</a:t>
              </a:r>
              <a:r>
                <a:rPr lang="en-US" altLang="zh-CN" sz="2400" dirty="0" err="1">
                  <a:latin typeface="Courier New" pitchFamily="49" charset="0"/>
                  <a:ea typeface="宋体" pitchFamily="2" charset="-122"/>
                </a:rPr>
                <a:t>y</a:t>
              </a:r>
              <a:r>
                <a:rPr lang="en-US" altLang="zh-CN" sz="2400" dirty="0">
                  <a:latin typeface="Courier New" pitchFamily="49" charset="0"/>
                  <a:ea typeface="宋体" pitchFamily="2" charset="-122"/>
                </a:rPr>
                <a:t>;  }</a:t>
              </a:r>
            </a:p>
          </p:txBody>
        </p:sp>
        <p:sp>
          <p:nvSpPr>
            <p:cNvPr id="131089" name="Text Box 17"/>
            <p:cNvSpPr txBox="1">
              <a:spLocks noChangeArrowheads="1"/>
            </p:cNvSpPr>
            <p:nvPr/>
          </p:nvSpPr>
          <p:spPr bwMode="auto">
            <a:xfrm>
              <a:off x="2640" y="3648"/>
              <a:ext cx="3120"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n-US" altLang="zh-CN" sz="2400">
                  <a:latin typeface="Courier New" pitchFamily="49" charset="0"/>
                  <a:ea typeface="宋体" pitchFamily="2" charset="-122"/>
                </a:rPr>
                <a:t>float </a:t>
              </a:r>
              <a:r>
                <a:rPr lang="en-US" altLang="zh-CN" sz="2400">
                  <a:solidFill>
                    <a:srgbClr val="FFFF66"/>
                  </a:solidFill>
                  <a:latin typeface="Courier New" pitchFamily="49" charset="0"/>
                  <a:ea typeface="宋体" pitchFamily="2" charset="-122"/>
                </a:rPr>
                <a:t>add</a:t>
              </a:r>
              <a:r>
                <a:rPr lang="en-US" altLang="zh-CN" sz="2400">
                  <a:latin typeface="Courier New" pitchFamily="49" charset="0"/>
                  <a:ea typeface="宋体" pitchFamily="2" charset="-122"/>
                </a:rPr>
                <a:t>(float x,float y)</a:t>
              </a:r>
            </a:p>
            <a:p>
              <a:pPr>
                <a:lnSpc>
                  <a:spcPct val="60000"/>
                </a:lnSpc>
                <a:spcBef>
                  <a:spcPct val="50000"/>
                </a:spcBef>
              </a:pPr>
              <a:r>
                <a:rPr lang="en-US" altLang="zh-CN" sz="2400">
                  <a:latin typeface="Courier New" pitchFamily="49" charset="0"/>
                  <a:ea typeface="宋体" pitchFamily="2" charset="-122"/>
                </a:rPr>
                <a:t>{  return x</a:t>
              </a:r>
              <a:r>
                <a:rPr lang="en-US" altLang="zh-CN" sz="2800" b="1">
                  <a:solidFill>
                    <a:srgbClr val="FFFF66"/>
                  </a:solidFill>
                  <a:latin typeface="Courier New" pitchFamily="49" charset="0"/>
                  <a:ea typeface="宋体" pitchFamily="2" charset="-122"/>
                </a:rPr>
                <a:t>-</a:t>
              </a:r>
              <a:r>
                <a:rPr lang="en-US" altLang="zh-CN" sz="2400">
                  <a:latin typeface="Courier New" pitchFamily="49" charset="0"/>
                  <a:ea typeface="宋体" pitchFamily="2" charset="-122"/>
                </a:rPr>
                <a:t>y;  }</a:t>
              </a:r>
            </a:p>
          </p:txBody>
        </p:sp>
        <p:sp>
          <p:nvSpPr>
            <p:cNvPr id="131090" name="Line 18"/>
            <p:cNvSpPr>
              <a:spLocks noChangeShapeType="1"/>
            </p:cNvSpPr>
            <p:nvPr/>
          </p:nvSpPr>
          <p:spPr bwMode="auto">
            <a:xfrm>
              <a:off x="2592" y="3696"/>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91" name="Text Box 19"/>
          <p:cNvSpPr txBox="1">
            <a:spLocks noChangeArrowheads="1"/>
          </p:cNvSpPr>
          <p:nvPr/>
        </p:nvSpPr>
        <p:spPr bwMode="auto">
          <a:xfrm>
            <a:off x="14593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en-US" altLang="zh-CN" sz="4000" dirty="0">
                <a:solidFill>
                  <a:srgbClr val="00FFFF"/>
                </a:solidFill>
              </a:rPr>
              <a:t>     </a:t>
            </a:r>
            <a:r>
              <a:rPr lang="zh-CN" altLang="en-US" sz="4000" dirty="0">
                <a:solidFill>
                  <a:srgbClr val="00FFFF"/>
                </a:solidFill>
              </a:rPr>
              <a:t>函   数   重   载</a:t>
            </a:r>
          </a:p>
        </p:txBody>
      </p:sp>
    </p:spTree>
    <p:extLst>
      <p:ext uri="{BB962C8B-B14F-4D97-AF65-F5344CB8AC3E}">
        <p14:creationId xmlns:p14="http://schemas.microsoft.com/office/powerpoint/2010/main" val="1352878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例</a:t>
            </a:r>
            <a:r>
              <a:rPr lang="en-US" altLang="zh-CN"/>
              <a:t>3-16</a:t>
            </a:r>
            <a:r>
              <a:rPr lang="zh-CN" altLang="en-US"/>
              <a:t>重载函数应用举例</a:t>
            </a:r>
          </a:p>
        </p:txBody>
      </p:sp>
      <p:sp>
        <p:nvSpPr>
          <p:cNvPr id="192515" name="Rectangle 3"/>
          <p:cNvSpPr>
            <a:spLocks noGrp="1" noChangeArrowheads="1"/>
          </p:cNvSpPr>
          <p:nvPr>
            <p:ph idx="1"/>
          </p:nvPr>
        </p:nvSpPr>
        <p:spPr>
          <a:xfrm>
            <a:off x="1295400" y="1428750"/>
            <a:ext cx="7239000" cy="3314700"/>
          </a:xfrm>
        </p:spPr>
        <p:txBody>
          <a:bodyPr>
            <a:normAutofit fontScale="92500" lnSpcReduction="20000"/>
          </a:bodyPr>
          <a:lstStyle/>
          <a:p>
            <a:pPr marL="0" indent="628650">
              <a:buFont typeface="Wingdings" pitchFamily="2" charset="2"/>
              <a:buNone/>
            </a:pPr>
            <a:r>
              <a:rPr lang="zh-CN" altLang="en-US" sz="2400"/>
              <a:t>编写三个名为</a:t>
            </a:r>
            <a:r>
              <a:rPr lang="en-US" altLang="zh-CN" sz="2400"/>
              <a:t>add</a:t>
            </a:r>
            <a:r>
              <a:rPr lang="zh-CN" altLang="en-US" sz="2400"/>
              <a:t>的重载函数，分别实现两整数相加、两实数相加和两个复数相加的功能。</a:t>
            </a:r>
          </a:p>
          <a:p>
            <a:pPr marL="0" indent="628650">
              <a:buFont typeface="Wingdings" pitchFamily="2" charset="2"/>
              <a:buNone/>
            </a:pPr>
            <a:endParaRPr lang="zh-CN" altLang="en-US" sz="2400"/>
          </a:p>
          <a:p>
            <a:pPr marL="0" indent="628650">
              <a:buFont typeface="Wingdings" pitchFamily="2" charset="2"/>
              <a:buNone/>
            </a:pPr>
            <a:r>
              <a:rPr lang="en-US" altLang="zh-CN" sz="2400"/>
              <a:t>#include&lt;iostream&gt;</a:t>
            </a:r>
          </a:p>
          <a:p>
            <a:pPr marL="0" indent="628650">
              <a:buFont typeface="Wingdings" pitchFamily="2" charset="2"/>
              <a:buNone/>
            </a:pPr>
            <a:r>
              <a:rPr lang="en-US" altLang="zh-CN" sz="2400"/>
              <a:t>using namespace std;</a:t>
            </a:r>
          </a:p>
          <a:p>
            <a:pPr marL="0" indent="628650">
              <a:buFont typeface="Wingdings" pitchFamily="2" charset="2"/>
              <a:buNone/>
            </a:pPr>
            <a:r>
              <a:rPr lang="en-US" altLang="zh-CN" sz="2400"/>
              <a:t>struct complex</a:t>
            </a:r>
          </a:p>
          <a:p>
            <a:pPr marL="0" indent="628650">
              <a:buFont typeface="Wingdings" pitchFamily="2" charset="2"/>
              <a:buNone/>
            </a:pPr>
            <a:r>
              <a:rPr lang="en-US" altLang="zh-CN" sz="2400"/>
              <a:t>{</a:t>
            </a:r>
          </a:p>
          <a:p>
            <a:pPr marL="0" indent="628650">
              <a:buFont typeface="Wingdings" pitchFamily="2" charset="2"/>
              <a:buNone/>
            </a:pPr>
            <a:r>
              <a:rPr lang="en-US" altLang="zh-CN" sz="2400"/>
              <a:t>	double real;</a:t>
            </a:r>
          </a:p>
          <a:p>
            <a:pPr marL="0" indent="628650">
              <a:buFont typeface="Wingdings" pitchFamily="2" charset="2"/>
              <a:buNone/>
            </a:pPr>
            <a:r>
              <a:rPr lang="en-US" altLang="zh-CN" sz="2400"/>
              <a:t>	double imaginary;</a:t>
            </a:r>
          </a:p>
          <a:p>
            <a:pPr marL="0" indent="628650">
              <a:buFont typeface="Wingdings" pitchFamily="2" charset="2"/>
              <a:buNone/>
            </a:pPr>
            <a:r>
              <a:rPr lang="en-US" altLang="zh-CN" sz="2400"/>
              <a:t>};</a:t>
            </a:r>
          </a:p>
        </p:txBody>
      </p:sp>
      <p:sp>
        <p:nvSpPr>
          <p:cNvPr id="7" name="灯片编号占位符 5"/>
          <p:cNvSpPr>
            <a:spLocks noGrp="1"/>
          </p:cNvSpPr>
          <p:nvPr>
            <p:ph type="sldNum" sz="quarter" idx="12"/>
          </p:nvPr>
        </p:nvSpPr>
        <p:spPr/>
        <p:txBody>
          <a:bodyPr/>
          <a:lstStyle/>
          <a:p>
            <a:fld id="{84CCC862-1C6A-448C-BB83-81E2BC5F77AB}" type="slidenum">
              <a:rPr lang="en-US" altLang="zh-CN"/>
              <a:pPr/>
              <a:t>58</a:t>
            </a:fld>
            <a:endParaRPr lang="en-US" altLang="zh-CN"/>
          </a:p>
        </p:txBody>
      </p:sp>
      <p:sp>
        <p:nvSpPr>
          <p:cNvPr id="192516" name="Text Box 4"/>
          <p:cNvSpPr txBox="1">
            <a:spLocks noChangeArrowheads="1"/>
          </p:cNvSpPr>
          <p:nvPr/>
        </p:nvSpPr>
        <p:spPr bwMode="auto">
          <a:xfrm>
            <a:off x="14593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en-US" altLang="zh-CN" sz="4000" dirty="0">
                <a:solidFill>
                  <a:srgbClr val="00FFFF"/>
                </a:solidFill>
              </a:rPr>
              <a:t>     </a:t>
            </a:r>
            <a:r>
              <a:rPr lang="zh-CN" altLang="en-US" sz="4000" dirty="0">
                <a:solidFill>
                  <a:srgbClr val="00FFFF"/>
                </a:solidFill>
              </a:rPr>
              <a:t>函   数   重   载</a:t>
            </a:r>
          </a:p>
        </p:txBody>
      </p:sp>
    </p:spTree>
    <p:extLst>
      <p:ext uri="{BB962C8B-B14F-4D97-AF65-F5344CB8AC3E}">
        <p14:creationId xmlns:p14="http://schemas.microsoft.com/office/powerpoint/2010/main" val="1094490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685800" y="514350"/>
            <a:ext cx="7848600" cy="4000500"/>
          </a:xfrm>
        </p:spPr>
        <p:txBody>
          <a:bodyPr>
            <a:normAutofit fontScale="85000" lnSpcReduction="20000"/>
          </a:bodyPr>
          <a:lstStyle/>
          <a:p>
            <a:pPr>
              <a:buFont typeface="Wingdings" pitchFamily="2" charset="2"/>
              <a:buNone/>
            </a:pPr>
            <a:r>
              <a:rPr lang="en-US" altLang="zh-CN" sz="2400"/>
              <a:t>int main()</a:t>
            </a:r>
          </a:p>
          <a:p>
            <a:pPr>
              <a:buFont typeface="Wingdings" pitchFamily="2" charset="2"/>
              <a:buNone/>
            </a:pPr>
            <a:r>
              <a:rPr lang="en-US" altLang="zh-CN" sz="2400"/>
              <a:t>{</a:t>
            </a:r>
          </a:p>
          <a:p>
            <a:pPr>
              <a:buFont typeface="Wingdings" pitchFamily="2" charset="2"/>
              <a:buNone/>
            </a:pPr>
            <a:r>
              <a:rPr lang="en-US" altLang="zh-CN" sz="2400"/>
              <a:t>	int m, n;</a:t>
            </a:r>
          </a:p>
          <a:p>
            <a:pPr>
              <a:buFont typeface="Wingdings" pitchFamily="2" charset="2"/>
              <a:buNone/>
            </a:pPr>
            <a:r>
              <a:rPr lang="en-US" altLang="zh-CN" sz="2400"/>
              <a:t>	double x, y;</a:t>
            </a:r>
          </a:p>
          <a:p>
            <a:pPr>
              <a:buFont typeface="Wingdings" pitchFamily="2" charset="2"/>
              <a:buNone/>
            </a:pPr>
            <a:r>
              <a:rPr lang="en-US" altLang="zh-CN" sz="2400"/>
              <a:t>	complex c1, c2, c3;</a:t>
            </a:r>
          </a:p>
          <a:p>
            <a:pPr>
              <a:buFont typeface="Wingdings" pitchFamily="2" charset="2"/>
              <a:buNone/>
            </a:pPr>
            <a:r>
              <a:rPr lang="en-US" altLang="zh-CN" sz="2400"/>
              <a:t>	int add(int m, int n);</a:t>
            </a:r>
          </a:p>
          <a:p>
            <a:pPr>
              <a:buFont typeface="Wingdings" pitchFamily="2" charset="2"/>
              <a:buNone/>
            </a:pPr>
            <a:r>
              <a:rPr lang="en-US" altLang="zh-CN" sz="2400"/>
              <a:t>	double add(double x, double y);</a:t>
            </a:r>
          </a:p>
          <a:p>
            <a:pPr>
              <a:buFont typeface="Wingdings" pitchFamily="2" charset="2"/>
              <a:buNone/>
            </a:pPr>
            <a:r>
              <a:rPr lang="en-US" altLang="zh-CN" sz="2400"/>
              <a:t>	complex add(complex c1, complex c2);</a:t>
            </a:r>
          </a:p>
          <a:p>
            <a:pPr>
              <a:buFont typeface="Wingdings" pitchFamily="2" charset="2"/>
              <a:buNone/>
            </a:pPr>
            <a:endParaRPr lang="en-US" altLang="zh-CN" sz="2400"/>
          </a:p>
          <a:p>
            <a:pPr>
              <a:buFont typeface="Wingdings" pitchFamily="2" charset="2"/>
              <a:buNone/>
            </a:pPr>
            <a:r>
              <a:rPr lang="en-US" altLang="zh-CN" sz="2400"/>
              <a:t>	cout&lt;&lt;"Enter two integer: ";</a:t>
            </a:r>
          </a:p>
          <a:p>
            <a:pPr>
              <a:buFont typeface="Wingdings" pitchFamily="2" charset="2"/>
              <a:buNone/>
            </a:pPr>
            <a:r>
              <a:rPr lang="en-US" altLang="zh-CN" sz="2400"/>
              <a:t>	cin&gt;&gt;m&gt;&gt;n;</a:t>
            </a:r>
          </a:p>
          <a:p>
            <a:pPr>
              <a:buFont typeface="Wingdings" pitchFamily="2" charset="2"/>
              <a:buNone/>
            </a:pPr>
            <a:r>
              <a:rPr lang="en-US" altLang="zh-CN" sz="2400"/>
              <a:t>	cout&lt;&lt;"integer "&lt;&lt;m&lt;&lt;'+'&lt;&lt;n&lt;&lt;"="&lt;&lt;add(m,n)&lt;&lt;endl;</a:t>
            </a:r>
          </a:p>
        </p:txBody>
      </p:sp>
      <p:sp>
        <p:nvSpPr>
          <p:cNvPr id="193540" name="Text Box 4"/>
          <p:cNvSpPr txBox="1">
            <a:spLocks noChangeArrowheads="1"/>
          </p:cNvSpPr>
          <p:nvPr/>
        </p:nvSpPr>
        <p:spPr bwMode="auto">
          <a:xfrm>
            <a:off x="8610600" y="483393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8BCD7034-44FB-44E1-9813-34201BF6F815}" type="slidenum">
              <a:rPr lang="en-US" altLang="zh-CN" sz="1600">
                <a:latin typeface="宋体" pitchFamily="2" charset="-122"/>
                <a:ea typeface="宋体" pitchFamily="2" charset="-122"/>
              </a:rPr>
              <a:pPr algn="r">
                <a:spcBef>
                  <a:spcPct val="50000"/>
                </a:spcBef>
              </a:pPr>
              <a:t>59</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300302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295400" y="171450"/>
            <a:ext cx="7772400" cy="685800"/>
          </a:xfrm>
        </p:spPr>
        <p:txBody>
          <a:bodyPr>
            <a:normAutofit fontScale="90000"/>
          </a:bodyPr>
          <a:lstStyle/>
          <a:p>
            <a:r>
              <a:rPr lang="zh-CN" altLang="en-US" sz="4000"/>
              <a:t>例</a:t>
            </a:r>
            <a:r>
              <a:rPr lang="en-US" altLang="zh-CN" sz="4000"/>
              <a:t>3-1</a:t>
            </a:r>
            <a:r>
              <a:rPr lang="zh-CN" altLang="en-US" sz="4000"/>
              <a:t>编写一个求</a:t>
            </a:r>
            <a:r>
              <a:rPr lang="en-US" altLang="zh-CN" sz="4000"/>
              <a:t>x</a:t>
            </a:r>
            <a:r>
              <a:rPr lang="zh-CN" altLang="en-US" sz="4000"/>
              <a:t>的</a:t>
            </a:r>
            <a:r>
              <a:rPr lang="en-US" altLang="zh-CN" sz="4000"/>
              <a:t>n</a:t>
            </a:r>
            <a:r>
              <a:rPr lang="zh-CN" altLang="en-US" sz="4000"/>
              <a:t>次方的函数</a:t>
            </a:r>
          </a:p>
        </p:txBody>
      </p:sp>
      <p:sp>
        <p:nvSpPr>
          <p:cNvPr id="81923" name="Rectangle 3"/>
          <p:cNvSpPr>
            <a:spLocks noGrp="1" noChangeArrowheads="1"/>
          </p:cNvSpPr>
          <p:nvPr>
            <p:ph idx="1"/>
          </p:nvPr>
        </p:nvSpPr>
        <p:spPr>
          <a:xfrm>
            <a:off x="1371600" y="1314450"/>
            <a:ext cx="7239000" cy="3543300"/>
          </a:xfrm>
        </p:spPr>
        <p:txBody>
          <a:bodyPr>
            <a:normAutofit fontScale="92500" lnSpcReduction="20000"/>
          </a:bodyPr>
          <a:lstStyle/>
          <a:p>
            <a:pPr>
              <a:lnSpc>
                <a:spcPct val="60000"/>
              </a:lnSpc>
              <a:spcBef>
                <a:spcPct val="10000"/>
              </a:spcBef>
              <a:buFont typeface="Wingdings" pitchFamily="2" charset="2"/>
              <a:buNone/>
            </a:pPr>
            <a:r>
              <a:rPr lang="zh-CN" altLang="en-US" sz="2800" noProof="1">
                <a:latin typeface="Courier New" pitchFamily="49" charset="0"/>
              </a:rPr>
              <a:t>#</a:t>
            </a:r>
            <a:r>
              <a:rPr lang="en-US" altLang="zh-CN" sz="2800" noProof="1">
                <a:latin typeface="Courier New" pitchFamily="49" charset="0"/>
              </a:rPr>
              <a:t>include &lt;iostream&gt;</a:t>
            </a:r>
            <a:endParaRPr lang="en-US" altLang="zh-CN" sz="2800">
              <a:latin typeface="Courier New" pitchFamily="49" charset="0"/>
            </a:endParaRPr>
          </a:p>
          <a:p>
            <a:pPr>
              <a:lnSpc>
                <a:spcPct val="60000"/>
              </a:lnSpc>
              <a:spcBef>
                <a:spcPct val="10000"/>
              </a:spcBef>
              <a:buFont typeface="Wingdings" pitchFamily="2" charset="2"/>
              <a:buNone/>
            </a:pPr>
            <a:r>
              <a:rPr lang="en-US" altLang="zh-CN" sz="2800" noProof="1">
                <a:latin typeface="Courier New" pitchFamily="49" charset="0"/>
              </a:rPr>
              <a:t>using namespace std;</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double	power (double x, int n);</a:t>
            </a:r>
          </a:p>
          <a:p>
            <a:pPr>
              <a:lnSpc>
                <a:spcPct val="60000"/>
              </a:lnSpc>
              <a:spcBef>
                <a:spcPct val="10000"/>
              </a:spcBef>
              <a:buFont typeface="Wingdings" pitchFamily="2" charset="2"/>
              <a:buNone/>
            </a:pPr>
            <a:r>
              <a:rPr lang="en-US" altLang="zh-CN" sz="2800" noProof="1">
                <a:latin typeface="Courier New" pitchFamily="49" charset="0"/>
              </a:rPr>
              <a:t>int main()</a:t>
            </a:r>
          </a:p>
          <a:p>
            <a:pPr>
              <a:lnSpc>
                <a:spcPct val="50000"/>
              </a:lnSpc>
              <a:spcBef>
                <a:spcPct val="10000"/>
              </a:spcBef>
              <a:buFont typeface="Wingdings" pitchFamily="2" charset="2"/>
              <a:buNone/>
            </a:pPr>
            <a:r>
              <a:rPr lang="en-US" altLang="zh-CN" sz="2800" noProof="1">
                <a:latin typeface="Courier New" pitchFamily="49" charset="0"/>
              </a:rPr>
              <a:t>{</a:t>
            </a:r>
          </a:p>
          <a:p>
            <a:pPr>
              <a:lnSpc>
                <a:spcPct val="80000"/>
              </a:lnSpc>
              <a:spcBef>
                <a:spcPct val="10000"/>
              </a:spcBef>
              <a:buFont typeface="Wingdings" pitchFamily="2" charset="2"/>
              <a:buNone/>
            </a:pPr>
            <a:r>
              <a:rPr lang="en-US" altLang="zh-CN" sz="2800" noProof="1">
                <a:latin typeface="Courier New" pitchFamily="49" charset="0"/>
              </a:rPr>
              <a:t>	cout &lt;&lt; "5 to the power 2 is "</a:t>
            </a:r>
            <a:br>
              <a:rPr lang="en-US" altLang="zh-CN" sz="2800" noProof="1">
                <a:latin typeface="Courier New" pitchFamily="49" charset="0"/>
              </a:rPr>
            </a:br>
            <a:r>
              <a:rPr lang="en-US" altLang="zh-CN" sz="2800" noProof="1">
                <a:latin typeface="Courier New" pitchFamily="49" charset="0"/>
              </a:rPr>
              <a:t>         &lt;&lt; </a:t>
            </a:r>
            <a:r>
              <a:rPr lang="en-US" altLang="zh-CN" sz="2800" noProof="1">
                <a:solidFill>
                  <a:srgbClr val="FFFF66"/>
                </a:solidFill>
                <a:latin typeface="Courier New" pitchFamily="49" charset="0"/>
              </a:rPr>
              <a:t>power</a:t>
            </a:r>
            <a:r>
              <a:rPr lang="en-US" altLang="zh-CN" sz="2800" noProof="1">
                <a:latin typeface="Courier New" pitchFamily="49" charset="0"/>
              </a:rPr>
              <a:t>(5,2) &lt;&lt; endl;</a:t>
            </a:r>
          </a:p>
          <a:p>
            <a:pPr>
              <a:lnSpc>
                <a:spcPct val="60000"/>
              </a:lnSpc>
              <a:spcBef>
                <a:spcPct val="10000"/>
              </a:spcBef>
              <a:buFont typeface="Wingdings" pitchFamily="2" charset="2"/>
              <a:buNone/>
            </a:pPr>
            <a:r>
              <a:rPr lang="en-US" altLang="zh-CN" sz="2800" noProof="1">
                <a:latin typeface="Courier New" pitchFamily="49" charset="0"/>
              </a:rPr>
              <a:t>}</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double	power (double x, int n)</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	double val = 1.0;</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	while (n--)</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		val = val*x;</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	return(val);</a:t>
            </a:r>
          </a:p>
          <a:p>
            <a:pPr>
              <a:lnSpc>
                <a:spcPct val="60000"/>
              </a:lnSpc>
              <a:spcBef>
                <a:spcPct val="10000"/>
              </a:spcBef>
              <a:buFont typeface="Wingdings" pitchFamily="2" charset="2"/>
              <a:buNone/>
            </a:pPr>
            <a:r>
              <a:rPr lang="en-US" altLang="zh-CN" sz="2800" noProof="1">
                <a:solidFill>
                  <a:srgbClr val="FFFF66"/>
                </a:solidFill>
                <a:latin typeface="Courier New" pitchFamily="49" charset="0"/>
              </a:rPr>
              <a:t>}</a:t>
            </a:r>
          </a:p>
        </p:txBody>
      </p:sp>
      <p:sp>
        <p:nvSpPr>
          <p:cNvPr id="7" name="灯片编号占位符 5"/>
          <p:cNvSpPr>
            <a:spLocks noGrp="1"/>
          </p:cNvSpPr>
          <p:nvPr>
            <p:ph type="sldNum" sz="quarter" idx="12"/>
          </p:nvPr>
        </p:nvSpPr>
        <p:spPr/>
        <p:txBody>
          <a:bodyPr/>
          <a:lstStyle/>
          <a:p>
            <a:fld id="{A602B66D-1F66-47FE-BE62-9DA4A81BF8A0}" type="slidenum">
              <a:rPr lang="en-US" altLang="zh-CN"/>
              <a:pPr/>
              <a:t>6</a:t>
            </a:fld>
            <a:endParaRPr lang="en-US" altLang="zh-CN"/>
          </a:p>
        </p:txBody>
      </p:sp>
      <p:sp>
        <p:nvSpPr>
          <p:cNvPr id="81924" name="Text Box 4"/>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1073167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228600" y="114300"/>
            <a:ext cx="8686800" cy="4686300"/>
          </a:xfrm>
        </p:spPr>
        <p:txBody>
          <a:bodyPr>
            <a:normAutofit fontScale="85000" lnSpcReduction="20000"/>
          </a:bodyPr>
          <a:lstStyle/>
          <a:p>
            <a:pPr>
              <a:lnSpc>
                <a:spcPct val="95000"/>
              </a:lnSpc>
              <a:buFont typeface="Wingdings" pitchFamily="2" charset="2"/>
              <a:buNone/>
            </a:pPr>
            <a:r>
              <a:rPr lang="en-US" altLang="zh-CN" sz="2400"/>
              <a:t>	cout&lt;&lt;"Enter two real number: ";</a:t>
            </a:r>
          </a:p>
          <a:p>
            <a:pPr>
              <a:lnSpc>
                <a:spcPct val="95000"/>
              </a:lnSpc>
              <a:buFont typeface="Wingdings" pitchFamily="2" charset="2"/>
              <a:buNone/>
            </a:pPr>
            <a:r>
              <a:rPr lang="en-US" altLang="zh-CN" sz="2400"/>
              <a:t>	cin&gt;&gt;x&gt;&gt;y;</a:t>
            </a:r>
          </a:p>
          <a:p>
            <a:pPr>
              <a:lnSpc>
                <a:spcPct val="95000"/>
              </a:lnSpc>
              <a:buFont typeface="Wingdings" pitchFamily="2" charset="2"/>
              <a:buNone/>
            </a:pPr>
            <a:r>
              <a:rPr lang="en-US" altLang="zh-CN" sz="2400"/>
              <a:t>	cout&lt;&lt;"real number "&lt;&lt;x&lt;&lt;'+'&lt;&lt;y&lt;&lt;"= "&lt;&lt;add(x,y)</a:t>
            </a:r>
          </a:p>
          <a:p>
            <a:pPr>
              <a:lnSpc>
                <a:spcPct val="95000"/>
              </a:lnSpc>
              <a:buFont typeface="Wingdings" pitchFamily="2" charset="2"/>
              <a:buNone/>
            </a:pPr>
            <a:r>
              <a:rPr lang="en-US" altLang="zh-CN" sz="2400"/>
              <a:t>            &lt;&lt;endl;</a:t>
            </a:r>
          </a:p>
          <a:p>
            <a:pPr>
              <a:lnSpc>
                <a:spcPct val="95000"/>
              </a:lnSpc>
              <a:buFont typeface="Wingdings" pitchFamily="2" charset="2"/>
              <a:buNone/>
            </a:pPr>
            <a:endParaRPr lang="en-US" altLang="zh-CN" sz="2400"/>
          </a:p>
          <a:p>
            <a:pPr>
              <a:lnSpc>
                <a:spcPct val="95000"/>
              </a:lnSpc>
              <a:buFont typeface="Wingdings" pitchFamily="2" charset="2"/>
              <a:buNone/>
            </a:pPr>
            <a:r>
              <a:rPr lang="en-US" altLang="zh-CN" sz="2400"/>
              <a:t>	cout&lt;&lt;"Enter the first complex number: ";</a:t>
            </a:r>
          </a:p>
          <a:p>
            <a:pPr>
              <a:lnSpc>
                <a:spcPct val="95000"/>
              </a:lnSpc>
              <a:buFont typeface="Wingdings" pitchFamily="2" charset="2"/>
              <a:buNone/>
            </a:pPr>
            <a:r>
              <a:rPr lang="en-US" altLang="zh-CN" sz="2400"/>
              <a:t>	cin&gt;&gt;c1.real&gt;&gt;c1.imaginary;</a:t>
            </a:r>
          </a:p>
          <a:p>
            <a:pPr>
              <a:lnSpc>
                <a:spcPct val="95000"/>
              </a:lnSpc>
              <a:buFont typeface="Wingdings" pitchFamily="2" charset="2"/>
              <a:buNone/>
            </a:pPr>
            <a:r>
              <a:rPr lang="en-US" altLang="zh-CN" sz="2400"/>
              <a:t>	cout&lt;&lt;"Enter the second complex number: ";</a:t>
            </a:r>
          </a:p>
          <a:p>
            <a:pPr>
              <a:lnSpc>
                <a:spcPct val="95000"/>
              </a:lnSpc>
              <a:buFont typeface="Wingdings" pitchFamily="2" charset="2"/>
              <a:buNone/>
            </a:pPr>
            <a:r>
              <a:rPr lang="en-US" altLang="zh-CN" sz="2400"/>
              <a:t>	cin&gt;&gt;c2.real&gt;&gt;c2.imaginary;</a:t>
            </a:r>
          </a:p>
          <a:p>
            <a:pPr>
              <a:lnSpc>
                <a:spcPct val="95000"/>
              </a:lnSpc>
              <a:buFont typeface="Wingdings" pitchFamily="2" charset="2"/>
              <a:buNone/>
            </a:pPr>
            <a:r>
              <a:rPr lang="en-US" altLang="zh-CN" sz="2400"/>
              <a:t>	c3=add(c1,c2);</a:t>
            </a:r>
          </a:p>
          <a:p>
            <a:pPr>
              <a:lnSpc>
                <a:spcPct val="95000"/>
              </a:lnSpc>
              <a:buFont typeface="Wingdings" pitchFamily="2" charset="2"/>
              <a:buNone/>
            </a:pPr>
            <a:r>
              <a:rPr lang="en-US" altLang="zh-CN" sz="2400"/>
              <a:t>	cout&lt;&lt;"complex number (" &lt;&lt;c1.real&lt;&lt; ','</a:t>
            </a:r>
          </a:p>
          <a:p>
            <a:pPr>
              <a:lnSpc>
                <a:spcPct val="95000"/>
              </a:lnSpc>
              <a:buFont typeface="Wingdings" pitchFamily="2" charset="2"/>
              <a:buNone/>
            </a:pPr>
            <a:r>
              <a:rPr lang="en-US" altLang="zh-CN" sz="2400"/>
              <a:t>           &lt;&lt; c1.imaginary &lt;&lt;")+("&lt;&lt;c2.real&lt;&lt;','</a:t>
            </a:r>
          </a:p>
          <a:p>
            <a:pPr>
              <a:lnSpc>
                <a:spcPct val="95000"/>
              </a:lnSpc>
              <a:buFont typeface="Wingdings" pitchFamily="2" charset="2"/>
              <a:buNone/>
            </a:pPr>
            <a:r>
              <a:rPr lang="en-US" altLang="zh-CN" sz="2400"/>
              <a:t>           &lt;&lt;c2.imaginary&lt;&lt;")=("&lt;&lt;c3.real&lt;&lt;','</a:t>
            </a:r>
          </a:p>
          <a:p>
            <a:pPr>
              <a:lnSpc>
                <a:spcPct val="95000"/>
              </a:lnSpc>
              <a:buFont typeface="Wingdings" pitchFamily="2" charset="2"/>
              <a:buNone/>
            </a:pPr>
            <a:r>
              <a:rPr lang="en-US" altLang="zh-CN" sz="2400"/>
              <a:t>           &lt;&lt;c3.imaginary&lt;&lt;")\n";</a:t>
            </a:r>
          </a:p>
          <a:p>
            <a:pPr>
              <a:lnSpc>
                <a:spcPct val="95000"/>
              </a:lnSpc>
              <a:buFont typeface="Wingdings" pitchFamily="2" charset="2"/>
              <a:buNone/>
            </a:pPr>
            <a:r>
              <a:rPr lang="en-US" altLang="zh-CN" sz="2400"/>
              <a:t>}</a:t>
            </a:r>
          </a:p>
        </p:txBody>
      </p:sp>
      <p:sp>
        <p:nvSpPr>
          <p:cNvPr id="194564" name="Text Box 4"/>
          <p:cNvSpPr txBox="1">
            <a:spLocks noChangeArrowheads="1"/>
          </p:cNvSpPr>
          <p:nvPr/>
        </p:nvSpPr>
        <p:spPr bwMode="auto">
          <a:xfrm>
            <a:off x="8610600" y="483393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097765A-E1B8-4628-B178-C6DC96851D95}" type="slidenum">
              <a:rPr lang="en-US" altLang="zh-CN" sz="1600">
                <a:latin typeface="宋体" pitchFamily="2" charset="-122"/>
                <a:ea typeface="宋体" pitchFamily="2" charset="-122"/>
              </a:rPr>
              <a:pPr algn="r">
                <a:spcBef>
                  <a:spcPct val="50000"/>
                </a:spcBef>
              </a:pPr>
              <a:t>60</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177375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762000" y="514350"/>
            <a:ext cx="7772400" cy="4286250"/>
          </a:xfrm>
        </p:spPr>
        <p:txBody>
          <a:bodyPr>
            <a:normAutofit fontScale="85000" lnSpcReduction="20000"/>
          </a:bodyPr>
          <a:lstStyle/>
          <a:p>
            <a:pPr>
              <a:buFont typeface="Wingdings" pitchFamily="2" charset="2"/>
              <a:buNone/>
            </a:pPr>
            <a:r>
              <a:rPr lang="en-US" altLang="zh-CN" sz="2400"/>
              <a:t>int add(int m, int n)</a:t>
            </a:r>
          </a:p>
          <a:p>
            <a:pPr>
              <a:buFont typeface="Wingdings" pitchFamily="2" charset="2"/>
              <a:buNone/>
            </a:pPr>
            <a:r>
              <a:rPr lang="en-US" altLang="zh-CN" sz="2400"/>
              <a:t>{  return m+n; }</a:t>
            </a:r>
          </a:p>
          <a:p>
            <a:pPr>
              <a:buFont typeface="Wingdings" pitchFamily="2" charset="2"/>
              <a:buNone/>
            </a:pPr>
            <a:endParaRPr lang="en-US" altLang="zh-CN" sz="2400"/>
          </a:p>
          <a:p>
            <a:pPr>
              <a:buFont typeface="Wingdings" pitchFamily="2" charset="2"/>
              <a:buNone/>
            </a:pPr>
            <a:r>
              <a:rPr lang="en-US" altLang="zh-CN" sz="2400"/>
              <a:t>double add(double x, double y)</a:t>
            </a:r>
          </a:p>
          <a:p>
            <a:pPr>
              <a:buFont typeface="Wingdings" pitchFamily="2" charset="2"/>
              <a:buNone/>
            </a:pPr>
            <a:r>
              <a:rPr lang="en-US" altLang="zh-CN" sz="2400"/>
              <a:t>{  return x+y; }</a:t>
            </a:r>
          </a:p>
          <a:p>
            <a:pPr>
              <a:buFont typeface="Wingdings" pitchFamily="2" charset="2"/>
              <a:buNone/>
            </a:pPr>
            <a:endParaRPr lang="en-US" altLang="zh-CN" sz="2400"/>
          </a:p>
          <a:p>
            <a:pPr>
              <a:buFont typeface="Wingdings" pitchFamily="2" charset="2"/>
              <a:buNone/>
            </a:pPr>
            <a:r>
              <a:rPr lang="en-US" altLang="zh-CN" sz="2400"/>
              <a:t>complex add(complex c1, complex c2)</a:t>
            </a:r>
          </a:p>
          <a:p>
            <a:pPr>
              <a:buFont typeface="Wingdings" pitchFamily="2" charset="2"/>
              <a:buNone/>
            </a:pPr>
            <a:r>
              <a:rPr lang="en-US" altLang="zh-CN" sz="2400"/>
              <a:t>{</a:t>
            </a:r>
          </a:p>
          <a:p>
            <a:pPr>
              <a:buFont typeface="Wingdings" pitchFamily="2" charset="2"/>
              <a:buNone/>
            </a:pPr>
            <a:r>
              <a:rPr lang="en-US" altLang="zh-CN" sz="2400"/>
              <a:t>    complex c;</a:t>
            </a:r>
          </a:p>
          <a:p>
            <a:pPr>
              <a:buFont typeface="Wingdings" pitchFamily="2" charset="2"/>
              <a:buNone/>
            </a:pPr>
            <a:r>
              <a:rPr lang="en-US" altLang="zh-CN" sz="2400"/>
              <a:t>	c.real=c1.real+c2.real;</a:t>
            </a:r>
          </a:p>
          <a:p>
            <a:pPr>
              <a:buFont typeface="Wingdings" pitchFamily="2" charset="2"/>
              <a:buNone/>
            </a:pPr>
            <a:r>
              <a:rPr lang="en-US" altLang="zh-CN" sz="2400"/>
              <a:t>	c.imaginary=c1.imaginary+c2.imaginary;</a:t>
            </a:r>
          </a:p>
          <a:p>
            <a:pPr>
              <a:buFont typeface="Wingdings" pitchFamily="2" charset="2"/>
              <a:buNone/>
            </a:pPr>
            <a:r>
              <a:rPr lang="en-US" altLang="zh-CN" sz="2400"/>
              <a:t>	return c;</a:t>
            </a:r>
          </a:p>
          <a:p>
            <a:pPr>
              <a:buFont typeface="Wingdings" pitchFamily="2" charset="2"/>
              <a:buNone/>
            </a:pPr>
            <a:r>
              <a:rPr lang="en-US" altLang="zh-CN" sz="2400"/>
              <a:t>}</a:t>
            </a:r>
          </a:p>
        </p:txBody>
      </p:sp>
      <p:sp>
        <p:nvSpPr>
          <p:cNvPr id="195588" name="Text Box 4"/>
          <p:cNvSpPr txBox="1">
            <a:spLocks noChangeArrowheads="1"/>
          </p:cNvSpPr>
          <p:nvPr/>
        </p:nvSpPr>
        <p:spPr bwMode="auto">
          <a:xfrm>
            <a:off x="8610600" y="483393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A2E23B9A-F007-4F31-99B8-107560658CDB}" type="slidenum">
              <a:rPr lang="en-US" altLang="zh-CN" sz="1600">
                <a:latin typeface="宋体" pitchFamily="2" charset="-122"/>
                <a:ea typeface="宋体" pitchFamily="2" charset="-122"/>
              </a:rPr>
              <a:pPr algn="r">
                <a:spcBef>
                  <a:spcPct val="50000"/>
                </a:spcBef>
              </a:pPr>
              <a:t>61</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699005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a:xfrm>
            <a:off x="457200" y="514350"/>
            <a:ext cx="8305800" cy="4000500"/>
          </a:xfrm>
        </p:spPr>
        <p:txBody>
          <a:bodyPr>
            <a:normAutofit fontScale="92500" lnSpcReduction="20000"/>
          </a:bodyPr>
          <a:lstStyle/>
          <a:p>
            <a:pPr>
              <a:lnSpc>
                <a:spcPct val="130000"/>
              </a:lnSpc>
              <a:buFont typeface="Wingdings" pitchFamily="2" charset="2"/>
              <a:buNone/>
            </a:pPr>
            <a:r>
              <a:rPr lang="zh-CN" altLang="en-US" sz="2600"/>
              <a:t>运行结果：</a:t>
            </a:r>
          </a:p>
          <a:p>
            <a:pPr>
              <a:lnSpc>
                <a:spcPct val="130000"/>
              </a:lnSpc>
              <a:buFont typeface="Wingdings" pitchFamily="2" charset="2"/>
              <a:buNone/>
            </a:pPr>
            <a:r>
              <a:rPr lang="en-US" altLang="zh-CN" sz="2600"/>
              <a:t>Enter two integer: 3 5</a:t>
            </a:r>
          </a:p>
          <a:p>
            <a:pPr>
              <a:lnSpc>
                <a:spcPct val="130000"/>
              </a:lnSpc>
              <a:buFont typeface="Wingdings" pitchFamily="2" charset="2"/>
              <a:buNone/>
            </a:pPr>
            <a:r>
              <a:rPr lang="en-US" altLang="zh-CN" sz="2600"/>
              <a:t>integer 3+5=8</a:t>
            </a:r>
          </a:p>
          <a:p>
            <a:pPr>
              <a:lnSpc>
                <a:spcPct val="130000"/>
              </a:lnSpc>
              <a:buFont typeface="Wingdings" pitchFamily="2" charset="2"/>
              <a:buNone/>
            </a:pPr>
            <a:r>
              <a:rPr lang="en-US" altLang="zh-CN" sz="2600"/>
              <a:t>Enter two real number: 2.3 5.8</a:t>
            </a:r>
          </a:p>
          <a:p>
            <a:pPr>
              <a:lnSpc>
                <a:spcPct val="130000"/>
              </a:lnSpc>
              <a:buFont typeface="Wingdings" pitchFamily="2" charset="2"/>
              <a:buNone/>
            </a:pPr>
            <a:r>
              <a:rPr lang="en-US" altLang="zh-CN" sz="2600"/>
              <a:t>real number 2.3+5.8= 8.1</a:t>
            </a:r>
          </a:p>
          <a:p>
            <a:pPr>
              <a:lnSpc>
                <a:spcPct val="130000"/>
              </a:lnSpc>
              <a:buFont typeface="Wingdings" pitchFamily="2" charset="2"/>
              <a:buNone/>
            </a:pPr>
            <a:r>
              <a:rPr lang="en-US" altLang="zh-CN" sz="2600"/>
              <a:t>Enter the first complex number: 12.3 45.6</a:t>
            </a:r>
          </a:p>
          <a:p>
            <a:pPr>
              <a:lnSpc>
                <a:spcPct val="130000"/>
              </a:lnSpc>
              <a:buFont typeface="Wingdings" pitchFamily="2" charset="2"/>
              <a:buNone/>
            </a:pPr>
            <a:r>
              <a:rPr lang="en-US" altLang="zh-CN" sz="2600"/>
              <a:t>Enter the second complex number: 56.7 67.8</a:t>
            </a:r>
          </a:p>
          <a:p>
            <a:pPr>
              <a:lnSpc>
                <a:spcPct val="130000"/>
              </a:lnSpc>
              <a:buFont typeface="Wingdings" pitchFamily="2" charset="2"/>
              <a:buNone/>
            </a:pPr>
            <a:r>
              <a:rPr lang="en-US" altLang="zh-CN" sz="2600"/>
              <a:t>complex number (12.3,45.6)+(56.7,67.8)= (69,113.4)</a:t>
            </a:r>
          </a:p>
          <a:p>
            <a:pPr>
              <a:lnSpc>
                <a:spcPct val="130000"/>
              </a:lnSpc>
              <a:buFont typeface="Wingdings" pitchFamily="2" charset="2"/>
              <a:buNone/>
            </a:pPr>
            <a:endParaRPr lang="en-US" altLang="zh-CN" sz="2600"/>
          </a:p>
        </p:txBody>
      </p:sp>
      <p:sp>
        <p:nvSpPr>
          <p:cNvPr id="196612" name="Text Box 4"/>
          <p:cNvSpPr txBox="1">
            <a:spLocks noChangeArrowheads="1"/>
          </p:cNvSpPr>
          <p:nvPr/>
        </p:nvSpPr>
        <p:spPr bwMode="auto">
          <a:xfrm>
            <a:off x="8610600" y="483393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0FCD1FE-82F0-4F65-9F3A-F224B8DCAD53}" type="slidenum">
              <a:rPr lang="en-US" altLang="zh-CN" sz="1600">
                <a:latin typeface="宋体" pitchFamily="2" charset="-122"/>
                <a:ea typeface="宋体" pitchFamily="2" charset="-122"/>
              </a:rPr>
              <a:pPr algn="r">
                <a:spcBef>
                  <a:spcPct val="50000"/>
                </a:spcBef>
              </a:pPr>
              <a:t>62</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906638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295400" y="285750"/>
            <a:ext cx="7162800" cy="685800"/>
          </a:xfrm>
        </p:spPr>
        <p:txBody>
          <a:bodyPr>
            <a:normAutofit fontScale="90000"/>
          </a:bodyPr>
          <a:lstStyle/>
          <a:p>
            <a:r>
              <a:rPr lang="en-US" altLang="zh-CN"/>
              <a:t>C++</a:t>
            </a:r>
            <a:r>
              <a:rPr lang="zh-CN" altLang="en-US"/>
              <a:t>系统函数</a:t>
            </a:r>
          </a:p>
        </p:txBody>
      </p:sp>
      <p:sp>
        <p:nvSpPr>
          <p:cNvPr id="144387" name="Rectangle 3"/>
          <p:cNvSpPr>
            <a:spLocks noGrp="1" noChangeArrowheads="1"/>
          </p:cNvSpPr>
          <p:nvPr>
            <p:ph idx="1"/>
          </p:nvPr>
        </p:nvSpPr>
        <p:spPr>
          <a:xfrm>
            <a:off x="1219200" y="1428750"/>
            <a:ext cx="7239000" cy="3143250"/>
          </a:xfrm>
        </p:spPr>
        <p:txBody>
          <a:bodyPr>
            <a:normAutofit fontScale="92500" lnSpcReduction="20000"/>
          </a:bodyPr>
          <a:lstStyle/>
          <a:p>
            <a:pPr>
              <a:lnSpc>
                <a:spcPct val="120000"/>
              </a:lnSpc>
            </a:pPr>
            <a:r>
              <a:rPr lang="en-US" altLang="zh-CN"/>
              <a:t>C++</a:t>
            </a:r>
            <a:r>
              <a:rPr lang="zh-CN" altLang="en-US"/>
              <a:t>的系统库中提供了几百个函数可供程序员使用。</a:t>
            </a:r>
          </a:p>
          <a:p>
            <a:pPr marL="457200" lvl="1" indent="457200">
              <a:lnSpc>
                <a:spcPct val="120000"/>
              </a:lnSpc>
              <a:buFontTx/>
              <a:buNone/>
            </a:pPr>
            <a:r>
              <a:rPr lang="zh-CN" altLang="en-US"/>
              <a:t>例如：求平方根函数（</a:t>
            </a:r>
            <a:r>
              <a:rPr lang="en-US" altLang="zh-CN"/>
              <a:t>sprt</a:t>
            </a:r>
            <a:r>
              <a:rPr lang="zh-CN" altLang="en-US"/>
              <a:t>）、求绝对值函数（</a:t>
            </a:r>
            <a:r>
              <a:rPr lang="en-US" altLang="zh-CN"/>
              <a:t>abs</a:t>
            </a:r>
            <a:r>
              <a:rPr lang="zh-CN" altLang="en-US"/>
              <a:t>）等。</a:t>
            </a:r>
          </a:p>
          <a:p>
            <a:pPr>
              <a:lnSpc>
                <a:spcPct val="120000"/>
              </a:lnSpc>
            </a:pPr>
            <a:r>
              <a:rPr lang="zh-CN" altLang="en-US"/>
              <a:t>使用系统函数时要包含相应的头文件。</a:t>
            </a:r>
          </a:p>
          <a:p>
            <a:pPr marL="457200" lvl="1" indent="457200">
              <a:lnSpc>
                <a:spcPct val="120000"/>
              </a:lnSpc>
              <a:buFontTx/>
              <a:buNone/>
            </a:pPr>
            <a:r>
              <a:rPr lang="zh-CN" altLang="en-US"/>
              <a:t>例如：</a:t>
            </a:r>
            <a:r>
              <a:rPr lang="en-US" altLang="zh-CN"/>
              <a:t>math.h </a:t>
            </a:r>
            <a:r>
              <a:rPr lang="zh-CN" altLang="en-US"/>
              <a:t>或 </a:t>
            </a:r>
            <a:r>
              <a:rPr lang="en-US" altLang="zh-CN"/>
              <a:t>cmath</a:t>
            </a:r>
            <a:endParaRPr lang="en-US" altLang="zh-CN">
              <a:latin typeface="宋体" pitchFamily="2" charset="-122"/>
            </a:endParaRPr>
          </a:p>
        </p:txBody>
      </p:sp>
      <p:sp>
        <p:nvSpPr>
          <p:cNvPr id="7" name="灯片编号占位符 5"/>
          <p:cNvSpPr>
            <a:spLocks noGrp="1"/>
          </p:cNvSpPr>
          <p:nvPr>
            <p:ph type="sldNum" sz="quarter" idx="12"/>
          </p:nvPr>
        </p:nvSpPr>
        <p:spPr/>
        <p:txBody>
          <a:bodyPr/>
          <a:lstStyle/>
          <a:p>
            <a:fld id="{FC884CFE-3A07-4C45-A0E2-881C96824539}" type="slidenum">
              <a:rPr lang="en-US" altLang="zh-CN"/>
              <a:pPr/>
              <a:t>63</a:t>
            </a:fld>
            <a:endParaRPr lang="en-US" altLang="zh-CN"/>
          </a:p>
        </p:txBody>
      </p:sp>
      <p:sp>
        <p:nvSpPr>
          <p:cNvPr id="144388" name="Text Box 4"/>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CCFF"/>
                </a:solidFill>
              </a:rPr>
              <a:t>使用</a:t>
            </a:r>
            <a:r>
              <a:rPr lang="en-US" altLang="zh-CN" sz="4000" dirty="0">
                <a:solidFill>
                  <a:srgbClr val="FFCCFF"/>
                </a:solidFill>
              </a:rPr>
              <a:t>C++</a:t>
            </a:r>
            <a:r>
              <a:rPr lang="zh-CN" altLang="en-US" sz="4000" dirty="0">
                <a:solidFill>
                  <a:srgbClr val="FFCCFF"/>
                </a:solidFill>
              </a:rPr>
              <a:t>系统函数</a:t>
            </a:r>
          </a:p>
        </p:txBody>
      </p:sp>
    </p:spTree>
    <p:extLst>
      <p:ext uri="{BB962C8B-B14F-4D97-AF65-F5344CB8AC3E}">
        <p14:creationId xmlns:p14="http://schemas.microsoft.com/office/powerpoint/2010/main" val="2451845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t>例</a:t>
            </a:r>
            <a:r>
              <a:rPr lang="en-US" altLang="zh-CN"/>
              <a:t>3-17</a:t>
            </a:r>
            <a:r>
              <a:rPr lang="zh-CN" altLang="en-US"/>
              <a:t>系统函数应用举例</a:t>
            </a:r>
          </a:p>
        </p:txBody>
      </p:sp>
      <p:sp>
        <p:nvSpPr>
          <p:cNvPr id="197635" name="Rectangle 3"/>
          <p:cNvSpPr>
            <a:spLocks noGrp="1" noChangeArrowheads="1"/>
          </p:cNvSpPr>
          <p:nvPr>
            <p:ph idx="1"/>
          </p:nvPr>
        </p:nvSpPr>
        <p:spPr/>
        <p:txBody>
          <a:bodyPr>
            <a:normAutofit lnSpcReduction="10000"/>
          </a:bodyPr>
          <a:lstStyle/>
          <a:p>
            <a:r>
              <a:rPr lang="zh-CN" altLang="en-US"/>
              <a:t>题目：</a:t>
            </a:r>
          </a:p>
          <a:p>
            <a:pPr marL="457200" lvl="1" indent="0">
              <a:buFontTx/>
              <a:buNone/>
            </a:pPr>
            <a:r>
              <a:rPr lang="zh-CN" altLang="en-US"/>
              <a:t>从键盘输入一个角度值，求出该角度的正弦值、余弦值和正切值。</a:t>
            </a:r>
          </a:p>
          <a:p>
            <a:r>
              <a:rPr lang="zh-CN" altLang="en-US"/>
              <a:t>分析：</a:t>
            </a:r>
          </a:p>
          <a:p>
            <a:pPr marL="457200" lvl="1" indent="0">
              <a:buFontTx/>
              <a:buNone/>
            </a:pPr>
            <a:r>
              <a:rPr lang="zh-CN" altLang="en-US"/>
              <a:t>系统函数中提供了求正弦值、余弦值和正切值的函数：</a:t>
            </a:r>
            <a:r>
              <a:rPr lang="en-US" altLang="zh-CN"/>
              <a:t>sin()</a:t>
            </a:r>
            <a:r>
              <a:rPr lang="zh-CN" altLang="en-US"/>
              <a:t>、</a:t>
            </a:r>
            <a:r>
              <a:rPr lang="en-US" altLang="zh-CN"/>
              <a:t>cos()</a:t>
            </a:r>
            <a:r>
              <a:rPr lang="zh-CN" altLang="en-US"/>
              <a:t>、</a:t>
            </a:r>
            <a:r>
              <a:rPr lang="en-US" altLang="zh-CN"/>
              <a:t>tan()</a:t>
            </a:r>
            <a:r>
              <a:rPr lang="zh-CN" altLang="en-US"/>
              <a:t>，函数的说明在头文件</a:t>
            </a:r>
            <a:r>
              <a:rPr lang="en-US" altLang="zh-CN"/>
              <a:t>math.h</a:t>
            </a:r>
            <a:r>
              <a:rPr lang="zh-CN" altLang="en-US"/>
              <a:t>中。</a:t>
            </a:r>
          </a:p>
        </p:txBody>
      </p:sp>
      <p:sp>
        <p:nvSpPr>
          <p:cNvPr id="7" name="灯片编号占位符 5"/>
          <p:cNvSpPr>
            <a:spLocks noGrp="1"/>
          </p:cNvSpPr>
          <p:nvPr>
            <p:ph type="sldNum" sz="quarter" idx="12"/>
          </p:nvPr>
        </p:nvSpPr>
        <p:spPr/>
        <p:txBody>
          <a:bodyPr/>
          <a:lstStyle/>
          <a:p>
            <a:fld id="{B7DA472D-8FA5-48B4-A1DE-93288F228765}" type="slidenum">
              <a:rPr lang="en-US" altLang="zh-CN"/>
              <a:pPr/>
              <a:t>64</a:t>
            </a:fld>
            <a:endParaRPr lang="en-US" altLang="zh-CN"/>
          </a:p>
        </p:txBody>
      </p:sp>
      <p:sp>
        <p:nvSpPr>
          <p:cNvPr id="197636" name="Text Box 4"/>
          <p:cNvSpPr txBox="1">
            <a:spLocks noChangeArrowheads="1"/>
          </p:cNvSpPr>
          <p:nvPr/>
        </p:nvSpPr>
        <p:spPr bwMode="auto">
          <a:xfrm>
            <a:off x="266581" y="0"/>
            <a:ext cx="800219"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CCFF"/>
                </a:solidFill>
              </a:rPr>
              <a:t>使用</a:t>
            </a:r>
            <a:r>
              <a:rPr lang="en-US" altLang="zh-CN" sz="4000" dirty="0">
                <a:solidFill>
                  <a:srgbClr val="FFCCFF"/>
                </a:solidFill>
              </a:rPr>
              <a:t>C++</a:t>
            </a:r>
            <a:r>
              <a:rPr lang="zh-CN" altLang="en-US" sz="4000" dirty="0">
                <a:solidFill>
                  <a:srgbClr val="FFCCFF"/>
                </a:solidFill>
              </a:rPr>
              <a:t>系统函数</a:t>
            </a:r>
          </a:p>
        </p:txBody>
      </p:sp>
    </p:spTree>
    <p:extLst>
      <p:ext uri="{BB962C8B-B14F-4D97-AF65-F5344CB8AC3E}">
        <p14:creationId xmlns:p14="http://schemas.microsoft.com/office/powerpoint/2010/main" val="3285551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xfrm>
            <a:off x="762000" y="400050"/>
            <a:ext cx="7772400" cy="4572000"/>
          </a:xfrm>
        </p:spPr>
        <p:txBody>
          <a:bodyPr>
            <a:normAutofit fontScale="92500" lnSpcReduction="20000"/>
          </a:bodyPr>
          <a:lstStyle/>
          <a:p>
            <a:pPr>
              <a:lnSpc>
                <a:spcPct val="90000"/>
              </a:lnSpc>
              <a:buFont typeface="Wingdings" pitchFamily="2" charset="2"/>
              <a:buNone/>
            </a:pPr>
            <a:r>
              <a:rPr lang="en-US" altLang="zh-CN" sz="2800"/>
              <a:t>#include&lt;iostream&gt;</a:t>
            </a:r>
          </a:p>
          <a:p>
            <a:pPr>
              <a:lnSpc>
                <a:spcPct val="90000"/>
              </a:lnSpc>
              <a:buFont typeface="Wingdings" pitchFamily="2" charset="2"/>
              <a:buNone/>
            </a:pPr>
            <a:r>
              <a:rPr lang="en-US" altLang="zh-CN" sz="2800"/>
              <a:t>#include&lt;cmath&gt;</a:t>
            </a:r>
          </a:p>
          <a:p>
            <a:pPr>
              <a:lnSpc>
                <a:spcPct val="90000"/>
              </a:lnSpc>
              <a:buFont typeface="Wingdings" pitchFamily="2" charset="2"/>
              <a:buNone/>
            </a:pPr>
            <a:r>
              <a:rPr lang="en-US" altLang="zh-CN" sz="2800"/>
              <a:t>using namespace std;</a:t>
            </a:r>
          </a:p>
          <a:p>
            <a:pPr>
              <a:lnSpc>
                <a:spcPct val="90000"/>
              </a:lnSpc>
              <a:buFont typeface="Wingdings" pitchFamily="2" charset="2"/>
              <a:buNone/>
            </a:pPr>
            <a:r>
              <a:rPr lang="en-US" altLang="zh-CN" sz="2800"/>
              <a:t>const double pi(3.14159265);</a:t>
            </a:r>
          </a:p>
          <a:p>
            <a:pPr>
              <a:lnSpc>
                <a:spcPct val="90000"/>
              </a:lnSpc>
              <a:buFont typeface="Wingdings" pitchFamily="2" charset="2"/>
              <a:buNone/>
            </a:pPr>
            <a:r>
              <a:rPr lang="en-US" altLang="zh-CN" sz="2800"/>
              <a:t>int main()</a:t>
            </a:r>
          </a:p>
          <a:p>
            <a:pPr>
              <a:lnSpc>
                <a:spcPct val="90000"/>
              </a:lnSpc>
              <a:buFont typeface="Wingdings" pitchFamily="2" charset="2"/>
              <a:buNone/>
            </a:pPr>
            <a:r>
              <a:rPr lang="en-US" altLang="zh-CN" sz="2800"/>
              <a:t>{   double a,b;</a:t>
            </a:r>
          </a:p>
          <a:p>
            <a:pPr>
              <a:lnSpc>
                <a:spcPct val="90000"/>
              </a:lnSpc>
              <a:buFont typeface="Wingdings" pitchFamily="2" charset="2"/>
              <a:buNone/>
            </a:pPr>
            <a:r>
              <a:rPr lang="en-US" altLang="zh-CN" sz="2800"/>
              <a:t>    cin&gt;&gt;a;</a:t>
            </a:r>
          </a:p>
          <a:p>
            <a:pPr>
              <a:lnSpc>
                <a:spcPct val="90000"/>
              </a:lnSpc>
              <a:buFont typeface="Wingdings" pitchFamily="2" charset="2"/>
              <a:buNone/>
            </a:pPr>
            <a:r>
              <a:rPr lang="en-US" altLang="zh-CN" sz="2800"/>
              <a:t>    b=a*pi/180;</a:t>
            </a:r>
          </a:p>
          <a:p>
            <a:pPr>
              <a:lnSpc>
                <a:spcPct val="90000"/>
              </a:lnSpc>
              <a:buFont typeface="Wingdings" pitchFamily="2" charset="2"/>
              <a:buNone/>
            </a:pPr>
            <a:r>
              <a:rPr lang="en-US" altLang="zh-CN" sz="2800"/>
              <a:t>    cout&lt;&lt;"sin("&lt;&lt;a&lt;&lt;")="&lt;&lt;sin(b)&lt;&lt;endl;</a:t>
            </a:r>
          </a:p>
          <a:p>
            <a:pPr>
              <a:lnSpc>
                <a:spcPct val="90000"/>
              </a:lnSpc>
              <a:buFont typeface="Wingdings" pitchFamily="2" charset="2"/>
              <a:buNone/>
            </a:pPr>
            <a:r>
              <a:rPr lang="en-US" altLang="zh-CN" sz="2800"/>
              <a:t>    cout&lt;&lt;"cos("&lt;&lt;a&lt;&lt;")="&lt;&lt;cos(b)&lt;&lt;endl;</a:t>
            </a:r>
          </a:p>
          <a:p>
            <a:pPr>
              <a:lnSpc>
                <a:spcPct val="90000"/>
              </a:lnSpc>
              <a:buFont typeface="Wingdings" pitchFamily="2" charset="2"/>
              <a:buNone/>
            </a:pPr>
            <a:r>
              <a:rPr lang="en-US" altLang="zh-CN" sz="2800"/>
              <a:t>    cout&lt;&lt;"tan("&lt;&lt;a&lt;&lt;")="&lt;&lt;tan(b)&lt;&lt;endl;</a:t>
            </a:r>
          </a:p>
          <a:p>
            <a:pPr>
              <a:lnSpc>
                <a:spcPct val="90000"/>
              </a:lnSpc>
              <a:buFont typeface="Wingdings" pitchFamily="2" charset="2"/>
              <a:buNone/>
            </a:pPr>
            <a:r>
              <a:rPr lang="en-US" altLang="zh-CN" sz="2800"/>
              <a:t>}</a:t>
            </a:r>
          </a:p>
        </p:txBody>
      </p:sp>
      <p:sp>
        <p:nvSpPr>
          <p:cNvPr id="198660" name="Text Box 4"/>
          <p:cNvSpPr txBox="1">
            <a:spLocks noChangeArrowheads="1"/>
          </p:cNvSpPr>
          <p:nvPr/>
        </p:nvSpPr>
        <p:spPr bwMode="auto">
          <a:xfrm>
            <a:off x="6324600" y="685800"/>
            <a:ext cx="2514600" cy="2055947"/>
          </a:xfrm>
          <a:prstGeom prst="rect">
            <a:avLst/>
          </a:prstGeom>
          <a:solidFill>
            <a:srgbClr val="FFFF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200" b="1">
                <a:solidFill>
                  <a:schemeClr val="bg1"/>
                </a:solidFill>
                <a:latin typeface="Arial" pitchFamily="34" charset="0"/>
                <a:ea typeface="宋体" pitchFamily="2" charset="-122"/>
              </a:rPr>
              <a:t>运行结果：</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30</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sin(30)=0.5</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cos(30)=0.866025</a:t>
            </a:r>
          </a:p>
          <a:p>
            <a:pPr>
              <a:spcBef>
                <a:spcPct val="20000"/>
              </a:spcBef>
              <a:buClr>
                <a:schemeClr val="accent2"/>
              </a:buClr>
              <a:buSzPct val="80000"/>
              <a:buFont typeface="Wingdings" pitchFamily="2" charset="2"/>
              <a:buNone/>
            </a:pPr>
            <a:r>
              <a:rPr lang="en-US" altLang="zh-CN" sz="2200" b="1">
                <a:solidFill>
                  <a:schemeClr val="bg1"/>
                </a:solidFill>
                <a:latin typeface="Arial" pitchFamily="34" charset="0"/>
                <a:ea typeface="宋体" pitchFamily="2" charset="-122"/>
              </a:rPr>
              <a:t>tan(30)=0.57735</a:t>
            </a:r>
            <a:endParaRPr lang="en-US" altLang="zh-CN" sz="2200">
              <a:solidFill>
                <a:schemeClr val="bg1"/>
              </a:solidFill>
            </a:endParaRPr>
          </a:p>
        </p:txBody>
      </p:sp>
      <p:sp>
        <p:nvSpPr>
          <p:cNvPr id="198662" name="Text Box 6"/>
          <p:cNvSpPr txBox="1">
            <a:spLocks noChangeArrowheads="1"/>
          </p:cNvSpPr>
          <p:nvPr/>
        </p:nvSpPr>
        <p:spPr bwMode="auto">
          <a:xfrm>
            <a:off x="8610600" y="483393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91F53D0-C35A-4C9B-BBA7-85802268911F}" type="slidenum">
              <a:rPr lang="en-US" altLang="zh-CN" sz="1600">
                <a:latin typeface="宋体" pitchFamily="2" charset="-122"/>
                <a:ea typeface="宋体" pitchFamily="2" charset="-122"/>
              </a:rPr>
              <a:pPr algn="r">
                <a:spcBef>
                  <a:spcPct val="50000"/>
                </a:spcBef>
              </a:pPr>
              <a:t>65</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99634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1295400" y="171450"/>
            <a:ext cx="7772400" cy="685800"/>
          </a:xfrm>
          <a:noFill/>
          <a:ln/>
        </p:spPr>
        <p:txBody>
          <a:bodyPr>
            <a:normAutofit fontScale="90000"/>
          </a:bodyPr>
          <a:lstStyle/>
          <a:p>
            <a:r>
              <a:rPr lang="zh-CN" altLang="en-US" sz="4000"/>
              <a:t>例</a:t>
            </a:r>
            <a:r>
              <a:rPr lang="en-US" altLang="zh-CN" sz="4000"/>
              <a:t>3-1</a:t>
            </a:r>
            <a:r>
              <a:rPr lang="zh-CN" altLang="en-US" sz="4000"/>
              <a:t>编写一个求</a:t>
            </a:r>
            <a:r>
              <a:rPr lang="en-US" altLang="zh-CN" sz="4000"/>
              <a:t>x</a:t>
            </a:r>
            <a:r>
              <a:rPr lang="zh-CN" altLang="en-US" sz="4000"/>
              <a:t>的</a:t>
            </a:r>
            <a:r>
              <a:rPr lang="en-US" altLang="zh-CN" sz="4000"/>
              <a:t>n</a:t>
            </a:r>
            <a:r>
              <a:rPr lang="zh-CN" altLang="en-US" sz="4000"/>
              <a:t>次方的函数</a:t>
            </a:r>
          </a:p>
        </p:txBody>
      </p:sp>
      <p:sp>
        <p:nvSpPr>
          <p:cNvPr id="83970" name="Rectangle 2"/>
          <p:cNvSpPr>
            <a:spLocks noGrp="1" noChangeArrowheads="1"/>
          </p:cNvSpPr>
          <p:nvPr>
            <p:ph idx="1"/>
          </p:nvPr>
        </p:nvSpPr>
        <p:spPr>
          <a:xfrm>
            <a:off x="1752600" y="1428750"/>
            <a:ext cx="6705600" cy="3429000"/>
          </a:xfrm>
        </p:spPr>
        <p:txBody>
          <a:bodyPr/>
          <a:lstStyle/>
          <a:p>
            <a:pPr>
              <a:lnSpc>
                <a:spcPct val="130000"/>
              </a:lnSpc>
              <a:buFont typeface="Wingdings" pitchFamily="2" charset="2"/>
              <a:buNone/>
            </a:pPr>
            <a:endParaRPr lang="zh-CN" altLang="zh-CN" noProof="1">
              <a:latin typeface="Courier New" pitchFamily="49" charset="0"/>
            </a:endParaRPr>
          </a:p>
          <a:p>
            <a:pPr>
              <a:lnSpc>
                <a:spcPct val="130000"/>
              </a:lnSpc>
              <a:buFont typeface="Wingdings" pitchFamily="2" charset="2"/>
              <a:buNone/>
            </a:pPr>
            <a:r>
              <a:rPr lang="zh-CN" altLang="zh-CN">
                <a:latin typeface="Courier New" pitchFamily="49" charset="0"/>
              </a:rPr>
              <a:t>运行结果：</a:t>
            </a:r>
          </a:p>
          <a:p>
            <a:pPr>
              <a:lnSpc>
                <a:spcPct val="130000"/>
              </a:lnSpc>
              <a:buFont typeface="Wingdings" pitchFamily="2" charset="2"/>
              <a:buNone/>
            </a:pPr>
            <a:r>
              <a:rPr lang="en-US" altLang="zh-CN" noProof="1">
                <a:latin typeface="Courier New" pitchFamily="49" charset="0"/>
              </a:rPr>
              <a:t>5 to the power 2 is 25</a:t>
            </a:r>
          </a:p>
        </p:txBody>
      </p:sp>
      <p:sp>
        <p:nvSpPr>
          <p:cNvPr id="7" name="灯片编号占位符 5"/>
          <p:cNvSpPr>
            <a:spLocks noGrp="1"/>
          </p:cNvSpPr>
          <p:nvPr>
            <p:ph type="sldNum" sz="quarter" idx="12"/>
          </p:nvPr>
        </p:nvSpPr>
        <p:spPr/>
        <p:txBody>
          <a:bodyPr/>
          <a:lstStyle/>
          <a:p>
            <a:fld id="{6C9F64A2-61B6-4689-9751-C9BC342FC133}" type="slidenum">
              <a:rPr lang="en-US" altLang="zh-CN"/>
              <a:pPr/>
              <a:t>7</a:t>
            </a:fld>
            <a:endParaRPr lang="en-US" altLang="zh-CN"/>
          </a:p>
        </p:txBody>
      </p:sp>
      <p:sp>
        <p:nvSpPr>
          <p:cNvPr id="83972" name="Text Box 4"/>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380713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例</a:t>
            </a:r>
            <a:r>
              <a:rPr lang="en-US" altLang="zh-CN"/>
              <a:t>3-2  </a:t>
            </a:r>
            <a:r>
              <a:rPr lang="zh-CN" altLang="en-US"/>
              <a:t>数制转换</a:t>
            </a:r>
          </a:p>
        </p:txBody>
      </p:sp>
      <p:sp>
        <p:nvSpPr>
          <p:cNvPr id="86019" name="Rectangle 3"/>
          <p:cNvSpPr>
            <a:spLocks noGrp="1" noChangeArrowheads="1"/>
          </p:cNvSpPr>
          <p:nvPr>
            <p:ph idx="1"/>
          </p:nvPr>
        </p:nvSpPr>
        <p:spPr>
          <a:xfrm>
            <a:off x="1295400" y="1489473"/>
            <a:ext cx="7239000" cy="3025378"/>
          </a:xfrm>
        </p:spPr>
        <p:txBody>
          <a:bodyPr>
            <a:normAutofit fontScale="85000" lnSpcReduction="20000"/>
          </a:bodyPr>
          <a:lstStyle/>
          <a:p>
            <a:pPr marL="0" indent="0">
              <a:buFont typeface="Wingdings" pitchFamily="2" charset="2"/>
              <a:buNone/>
            </a:pPr>
            <a:r>
              <a:rPr lang="zh-CN" altLang="en-US"/>
              <a:t>题目：</a:t>
            </a:r>
          </a:p>
          <a:p>
            <a:pPr marL="0" indent="0">
              <a:buFont typeface="Wingdings" pitchFamily="2" charset="2"/>
              <a:buNone/>
            </a:pPr>
            <a:r>
              <a:rPr lang="zh-CN" altLang="en-US"/>
              <a:t>        输入一个</a:t>
            </a:r>
            <a:r>
              <a:rPr lang="en-US" altLang="zh-CN"/>
              <a:t>8</a:t>
            </a:r>
            <a:r>
              <a:rPr lang="zh-CN" altLang="en-US"/>
              <a:t>位二进制数，将其转换为十进制数输出。</a:t>
            </a:r>
          </a:p>
          <a:p>
            <a:pPr marL="0" indent="0">
              <a:buFont typeface="Wingdings" pitchFamily="2" charset="2"/>
              <a:buNone/>
            </a:pPr>
            <a:endParaRPr lang="zh-CN" altLang="en-US"/>
          </a:p>
          <a:p>
            <a:pPr marL="0" indent="0">
              <a:lnSpc>
                <a:spcPct val="110000"/>
              </a:lnSpc>
              <a:buFont typeface="Wingdings" pitchFamily="2" charset="2"/>
              <a:buNone/>
            </a:pPr>
            <a:r>
              <a:rPr lang="zh-CN" altLang="en-US"/>
              <a:t>例如：</a:t>
            </a:r>
            <a:r>
              <a:rPr lang="zh-CN" altLang="en-US" sz="2800" noProof="1"/>
              <a:t>1101</a:t>
            </a:r>
            <a:r>
              <a:rPr lang="zh-CN" altLang="en-US" sz="2800" baseline="-25000" noProof="1"/>
              <a:t>2 </a:t>
            </a:r>
            <a:r>
              <a:rPr lang="zh-CN" altLang="en-US" sz="2800" noProof="1"/>
              <a:t>= 1(2</a:t>
            </a:r>
            <a:r>
              <a:rPr lang="zh-CN" altLang="en-US" sz="2800" baseline="30000" noProof="1"/>
              <a:t>3</a:t>
            </a:r>
            <a:r>
              <a:rPr lang="zh-CN" altLang="en-US" sz="2800" noProof="1"/>
              <a:t>) + 1(2</a:t>
            </a:r>
            <a:r>
              <a:rPr lang="zh-CN" altLang="en-US" sz="2800" baseline="30000" noProof="1"/>
              <a:t>2</a:t>
            </a:r>
            <a:r>
              <a:rPr lang="zh-CN" altLang="en-US" sz="2800" noProof="1"/>
              <a:t>) + 0(2</a:t>
            </a:r>
            <a:r>
              <a:rPr lang="zh-CN" altLang="en-US" sz="2800" baseline="30000" noProof="1"/>
              <a:t>1</a:t>
            </a:r>
            <a:r>
              <a:rPr lang="zh-CN" altLang="en-US" sz="2800" noProof="1"/>
              <a:t>) + 1(2</a:t>
            </a:r>
            <a:r>
              <a:rPr lang="zh-CN" altLang="en-US" sz="2800" baseline="30000" noProof="1"/>
              <a:t>0</a:t>
            </a:r>
            <a:r>
              <a:rPr lang="zh-CN" altLang="en-US" sz="2800" noProof="1"/>
              <a:t>)</a:t>
            </a:r>
            <a:br>
              <a:rPr lang="zh-CN" altLang="en-US" sz="2800" noProof="1"/>
            </a:br>
            <a:r>
              <a:rPr lang="zh-CN" altLang="en-US" sz="2800" noProof="1"/>
              <a:t>                       = 13</a:t>
            </a:r>
            <a:r>
              <a:rPr lang="zh-CN" altLang="en-US" sz="2800" baseline="-25000" noProof="1"/>
              <a:t>10</a:t>
            </a:r>
            <a:r>
              <a:rPr lang="zh-CN" altLang="en-US" sz="2400" baseline="-25000" noProof="1"/>
              <a:t> </a:t>
            </a:r>
          </a:p>
          <a:p>
            <a:pPr marL="0" indent="0">
              <a:buFont typeface="Wingdings" pitchFamily="2" charset="2"/>
              <a:buNone/>
            </a:pPr>
            <a:r>
              <a:rPr lang="zh-CN" altLang="en-US"/>
              <a:t>所以，如果输入</a:t>
            </a:r>
            <a:r>
              <a:rPr lang="en-US" altLang="zh-CN">
                <a:solidFill>
                  <a:srgbClr val="FFFF66"/>
                </a:solidFill>
              </a:rPr>
              <a:t>1101</a:t>
            </a:r>
            <a:r>
              <a:rPr lang="zh-CN" altLang="en-US"/>
              <a:t>，则应输出</a:t>
            </a:r>
            <a:r>
              <a:rPr lang="en-US" altLang="zh-CN">
                <a:solidFill>
                  <a:srgbClr val="FFFF66"/>
                </a:solidFill>
              </a:rPr>
              <a:t>13</a:t>
            </a:r>
            <a:endParaRPr lang="en-US" altLang="zh-CN"/>
          </a:p>
        </p:txBody>
      </p:sp>
      <p:sp>
        <p:nvSpPr>
          <p:cNvPr id="7" name="灯片编号占位符 5"/>
          <p:cNvSpPr>
            <a:spLocks noGrp="1"/>
          </p:cNvSpPr>
          <p:nvPr>
            <p:ph type="sldNum" sz="quarter" idx="12"/>
          </p:nvPr>
        </p:nvSpPr>
        <p:spPr/>
        <p:txBody>
          <a:bodyPr/>
          <a:lstStyle/>
          <a:p>
            <a:fld id="{8EF8FCEA-C314-4165-A8CA-CC7E067628B9}" type="slidenum">
              <a:rPr lang="en-US" altLang="zh-CN"/>
              <a:pPr/>
              <a:t>8</a:t>
            </a:fld>
            <a:endParaRPr lang="en-US" altLang="zh-CN"/>
          </a:p>
        </p:txBody>
      </p:sp>
      <p:sp>
        <p:nvSpPr>
          <p:cNvPr id="86020" name="Text Box 4"/>
          <p:cNvSpPr txBox="1">
            <a:spLocks noChangeArrowheads="1"/>
          </p:cNvSpPr>
          <p:nvPr/>
        </p:nvSpPr>
        <p:spPr bwMode="auto">
          <a:xfrm>
            <a:off x="266581" y="123478"/>
            <a:ext cx="800219" cy="42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00FFFF"/>
                </a:solidFill>
              </a:rPr>
              <a:t>函数的声明与使用</a:t>
            </a:r>
          </a:p>
        </p:txBody>
      </p:sp>
    </p:spTree>
    <p:extLst>
      <p:ext uri="{BB962C8B-B14F-4D97-AF65-F5344CB8AC3E}">
        <p14:creationId xmlns:p14="http://schemas.microsoft.com/office/powerpoint/2010/main" val="319310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304800" y="171450"/>
            <a:ext cx="8839200" cy="4857750"/>
          </a:xfrm>
        </p:spPr>
        <p:txBody>
          <a:bodyPr>
            <a:normAutofit fontScale="92500" lnSpcReduction="20000"/>
          </a:bodyPr>
          <a:lstStyle/>
          <a:p>
            <a:pPr>
              <a:lnSpc>
                <a:spcPct val="60000"/>
              </a:lnSpc>
              <a:buFont typeface="Wingdings" pitchFamily="2" charset="2"/>
              <a:buNone/>
            </a:pPr>
            <a:r>
              <a:rPr lang="zh-CN" altLang="en-US" sz="2200" noProof="1">
                <a:latin typeface="Courier New" pitchFamily="49" charset="0"/>
              </a:rPr>
              <a:t>#</a:t>
            </a:r>
            <a:r>
              <a:rPr lang="en-US" altLang="zh-CN" sz="2200" noProof="1">
                <a:latin typeface="Courier New" pitchFamily="49" charset="0"/>
              </a:rPr>
              <a:t>include &lt;iostream&gt;</a:t>
            </a:r>
          </a:p>
          <a:p>
            <a:pPr>
              <a:lnSpc>
                <a:spcPct val="60000"/>
              </a:lnSpc>
              <a:buFont typeface="Wingdings" pitchFamily="2" charset="2"/>
              <a:buNone/>
            </a:pPr>
            <a:r>
              <a:rPr lang="en-US" altLang="zh-CN" sz="2200" noProof="1">
                <a:latin typeface="Courier New" pitchFamily="49" charset="0"/>
              </a:rPr>
              <a:t>using namespace std;</a:t>
            </a:r>
          </a:p>
          <a:p>
            <a:pPr>
              <a:lnSpc>
                <a:spcPct val="60000"/>
              </a:lnSpc>
              <a:buFont typeface="Wingdings" pitchFamily="2" charset="2"/>
              <a:buNone/>
            </a:pPr>
            <a:r>
              <a:rPr lang="en-US" altLang="zh-CN" sz="2200" noProof="1">
                <a:latin typeface="Courier New" pitchFamily="49" charset="0"/>
              </a:rPr>
              <a:t>double </a:t>
            </a:r>
            <a:r>
              <a:rPr lang="en-US" altLang="zh-CN" sz="2200" noProof="1">
                <a:solidFill>
                  <a:srgbClr val="FFFF66"/>
                </a:solidFill>
                <a:latin typeface="Courier New" pitchFamily="49" charset="0"/>
              </a:rPr>
              <a:t>power</a:t>
            </a:r>
            <a:r>
              <a:rPr lang="en-US" altLang="zh-CN" sz="2200" noProof="1">
                <a:latin typeface="Courier New" pitchFamily="49" charset="0"/>
              </a:rPr>
              <a:t> (double x, int n);</a:t>
            </a:r>
          </a:p>
          <a:p>
            <a:pPr>
              <a:lnSpc>
                <a:spcPct val="60000"/>
              </a:lnSpc>
              <a:buFont typeface="Wingdings" pitchFamily="2" charset="2"/>
              <a:buNone/>
            </a:pPr>
            <a:r>
              <a:rPr lang="en-US" altLang="zh-CN" sz="2200" noProof="1">
                <a:latin typeface="Courier New" pitchFamily="49" charset="0"/>
              </a:rPr>
              <a:t>int main()</a:t>
            </a:r>
          </a:p>
          <a:p>
            <a:pPr>
              <a:lnSpc>
                <a:spcPct val="60000"/>
              </a:lnSpc>
              <a:buFont typeface="Wingdings" pitchFamily="2" charset="2"/>
              <a:buNone/>
            </a:pPr>
            <a:r>
              <a:rPr lang="en-US" altLang="zh-CN" sz="2200" noProof="1">
                <a:latin typeface="Courier New" pitchFamily="49" charset="0"/>
              </a:rPr>
              <a:t>{</a:t>
            </a:r>
          </a:p>
          <a:p>
            <a:pPr>
              <a:lnSpc>
                <a:spcPct val="60000"/>
              </a:lnSpc>
              <a:buFont typeface="Wingdings" pitchFamily="2" charset="2"/>
              <a:buNone/>
            </a:pPr>
            <a:r>
              <a:rPr lang="en-US" altLang="zh-CN" sz="2200" noProof="1">
                <a:latin typeface="Courier New" pitchFamily="49" charset="0"/>
              </a:rPr>
              <a:t>	int  i;</a:t>
            </a:r>
          </a:p>
          <a:p>
            <a:pPr>
              <a:lnSpc>
                <a:spcPct val="60000"/>
              </a:lnSpc>
              <a:buFont typeface="Wingdings" pitchFamily="2" charset="2"/>
              <a:buNone/>
            </a:pPr>
            <a:r>
              <a:rPr lang="en-US" altLang="zh-CN" sz="2200" noProof="1">
                <a:latin typeface="Courier New" pitchFamily="49" charset="0"/>
              </a:rPr>
              <a:t>	int  value = 0;</a:t>
            </a:r>
          </a:p>
          <a:p>
            <a:pPr>
              <a:lnSpc>
                <a:spcPct val="60000"/>
              </a:lnSpc>
              <a:buFont typeface="Wingdings" pitchFamily="2" charset="2"/>
              <a:buNone/>
            </a:pPr>
            <a:r>
              <a:rPr lang="en-US" altLang="zh-CN" sz="2200" noProof="1">
                <a:latin typeface="Courier New" pitchFamily="49" charset="0"/>
              </a:rPr>
              <a:t>	char ch;</a:t>
            </a:r>
          </a:p>
          <a:p>
            <a:pPr>
              <a:lnSpc>
                <a:spcPct val="60000"/>
              </a:lnSpc>
              <a:buFont typeface="Wingdings" pitchFamily="2" charset="2"/>
              <a:buNone/>
            </a:pPr>
            <a:r>
              <a:rPr lang="en-US" altLang="zh-CN" sz="2200" noProof="1">
                <a:latin typeface="Courier New" pitchFamily="49" charset="0"/>
              </a:rPr>
              <a:t>	cout &lt;&lt; "Enter an 8 bit binary number  ";</a:t>
            </a:r>
          </a:p>
          <a:p>
            <a:pPr>
              <a:lnSpc>
                <a:spcPct val="60000"/>
              </a:lnSpc>
              <a:buFont typeface="Wingdings" pitchFamily="2" charset="2"/>
              <a:buNone/>
            </a:pPr>
            <a:r>
              <a:rPr lang="en-US" altLang="zh-CN" sz="2200" noProof="1">
                <a:latin typeface="Courier New" pitchFamily="49" charset="0"/>
              </a:rPr>
              <a:t>	for (i = 7; i &gt;= 0; i--)</a:t>
            </a:r>
          </a:p>
          <a:p>
            <a:pPr>
              <a:lnSpc>
                <a:spcPct val="60000"/>
              </a:lnSpc>
              <a:buFont typeface="Wingdings" pitchFamily="2" charset="2"/>
              <a:buNone/>
            </a:pPr>
            <a:r>
              <a:rPr lang="en-US" altLang="zh-CN" sz="2200" noProof="1">
                <a:latin typeface="Courier New" pitchFamily="49" charset="0"/>
              </a:rPr>
              <a:t>	{</a:t>
            </a:r>
          </a:p>
          <a:p>
            <a:pPr>
              <a:lnSpc>
                <a:spcPct val="60000"/>
              </a:lnSpc>
              <a:buFont typeface="Wingdings" pitchFamily="2" charset="2"/>
              <a:buNone/>
            </a:pPr>
            <a:r>
              <a:rPr lang="en-US" altLang="zh-CN" sz="2200" noProof="1">
                <a:latin typeface="Courier New" pitchFamily="49" charset="0"/>
              </a:rPr>
              <a:t>		cin &gt;&gt; ch;</a:t>
            </a:r>
          </a:p>
          <a:p>
            <a:pPr>
              <a:lnSpc>
                <a:spcPct val="60000"/>
              </a:lnSpc>
              <a:buFont typeface="Wingdings" pitchFamily="2" charset="2"/>
              <a:buNone/>
            </a:pPr>
            <a:r>
              <a:rPr lang="en-US" altLang="zh-CN" sz="2200" noProof="1">
                <a:latin typeface="Courier New" pitchFamily="49" charset="0"/>
              </a:rPr>
              <a:t>		if (ch == '1')</a:t>
            </a:r>
          </a:p>
          <a:p>
            <a:pPr>
              <a:lnSpc>
                <a:spcPct val="60000"/>
              </a:lnSpc>
              <a:buFont typeface="Wingdings" pitchFamily="2" charset="2"/>
              <a:buNone/>
            </a:pPr>
            <a:r>
              <a:rPr lang="en-US" altLang="zh-CN" sz="2200" noProof="1">
                <a:latin typeface="Courier New" pitchFamily="49" charset="0"/>
              </a:rPr>
              <a:t>			value += int(</a:t>
            </a:r>
            <a:r>
              <a:rPr lang="en-US" altLang="zh-CN" sz="2200" noProof="1">
                <a:solidFill>
                  <a:srgbClr val="FFFF66"/>
                </a:solidFill>
                <a:latin typeface="Courier New" pitchFamily="49" charset="0"/>
              </a:rPr>
              <a:t>power</a:t>
            </a:r>
            <a:r>
              <a:rPr lang="en-US" altLang="zh-CN" sz="2200" noProof="1">
                <a:latin typeface="Courier New" pitchFamily="49" charset="0"/>
              </a:rPr>
              <a:t>(2,i));</a:t>
            </a:r>
          </a:p>
          <a:p>
            <a:pPr>
              <a:lnSpc>
                <a:spcPct val="60000"/>
              </a:lnSpc>
              <a:buFont typeface="Wingdings" pitchFamily="2" charset="2"/>
              <a:buNone/>
            </a:pPr>
            <a:r>
              <a:rPr lang="en-US" altLang="zh-CN" sz="2200" noProof="1">
                <a:latin typeface="Courier New" pitchFamily="49" charset="0"/>
              </a:rPr>
              <a:t>	}</a:t>
            </a:r>
          </a:p>
          <a:p>
            <a:pPr>
              <a:lnSpc>
                <a:spcPct val="60000"/>
              </a:lnSpc>
              <a:buFont typeface="Wingdings" pitchFamily="2" charset="2"/>
              <a:buNone/>
            </a:pPr>
            <a:r>
              <a:rPr lang="en-US" altLang="zh-CN" sz="2200" noProof="1">
                <a:latin typeface="Courier New" pitchFamily="49" charset="0"/>
              </a:rPr>
              <a:t>	cout &lt;&lt;"Decimal value is  "&lt;&lt;value&lt;&lt;endl;</a:t>
            </a:r>
          </a:p>
          <a:p>
            <a:pPr>
              <a:lnSpc>
                <a:spcPct val="60000"/>
              </a:lnSpc>
              <a:buFont typeface="Wingdings" pitchFamily="2" charset="2"/>
              <a:buNone/>
            </a:pPr>
            <a:r>
              <a:rPr lang="en-US" altLang="zh-CN" sz="2200" noProof="1">
                <a:latin typeface="Courier New" pitchFamily="49" charset="0"/>
              </a:rPr>
              <a:t>}</a:t>
            </a:r>
            <a:endParaRPr lang="en-US" altLang="zh-CN" sz="2200">
              <a:latin typeface="Courier New" pitchFamily="49" charset="0"/>
            </a:endParaRPr>
          </a:p>
          <a:p>
            <a:pPr>
              <a:lnSpc>
                <a:spcPct val="70000"/>
              </a:lnSpc>
              <a:buFont typeface="Wingdings" pitchFamily="2" charset="2"/>
              <a:buNone/>
            </a:pPr>
            <a:r>
              <a:rPr lang="en-US" altLang="zh-CN" sz="2200" noProof="1">
                <a:latin typeface="Courier New" pitchFamily="49" charset="0"/>
              </a:rPr>
              <a:t>double </a:t>
            </a:r>
            <a:r>
              <a:rPr lang="en-US" altLang="zh-CN" sz="2200" noProof="1">
                <a:solidFill>
                  <a:srgbClr val="FFFF66"/>
                </a:solidFill>
                <a:latin typeface="Courier New" pitchFamily="49" charset="0"/>
              </a:rPr>
              <a:t>power</a:t>
            </a:r>
            <a:r>
              <a:rPr lang="en-US" altLang="zh-CN" sz="2200" noProof="1">
                <a:latin typeface="Courier New" pitchFamily="49" charset="0"/>
              </a:rPr>
              <a:t> (double x, int n)</a:t>
            </a:r>
          </a:p>
          <a:p>
            <a:pPr>
              <a:lnSpc>
                <a:spcPct val="70000"/>
              </a:lnSpc>
              <a:buFont typeface="Wingdings" pitchFamily="2" charset="2"/>
              <a:buNone/>
            </a:pPr>
            <a:r>
              <a:rPr lang="en-US" altLang="zh-CN" sz="2200" noProof="1">
                <a:latin typeface="Courier New" pitchFamily="49" charset="0"/>
              </a:rPr>
              <a:t>{</a:t>
            </a:r>
          </a:p>
          <a:p>
            <a:pPr>
              <a:lnSpc>
                <a:spcPct val="70000"/>
              </a:lnSpc>
              <a:buFont typeface="Wingdings" pitchFamily="2" charset="2"/>
              <a:buNone/>
            </a:pPr>
            <a:r>
              <a:rPr lang="en-US" altLang="zh-CN" sz="2200" noProof="1">
                <a:latin typeface="Courier New" pitchFamily="49" charset="0"/>
              </a:rPr>
              <a:t>	double val = 1.0;</a:t>
            </a:r>
          </a:p>
          <a:p>
            <a:pPr>
              <a:lnSpc>
                <a:spcPct val="70000"/>
              </a:lnSpc>
              <a:buFont typeface="Wingdings" pitchFamily="2" charset="2"/>
              <a:buNone/>
            </a:pPr>
            <a:r>
              <a:rPr lang="en-US" altLang="zh-CN" sz="2200" noProof="1">
                <a:latin typeface="Courier New" pitchFamily="49" charset="0"/>
              </a:rPr>
              <a:t>	while (n--)</a:t>
            </a:r>
            <a:r>
              <a:rPr lang="en-US" altLang="zh-CN" sz="2200">
                <a:latin typeface="Courier New" pitchFamily="49" charset="0"/>
              </a:rPr>
              <a:t>  </a:t>
            </a:r>
            <a:r>
              <a:rPr lang="en-US" altLang="zh-CN" sz="2200" noProof="1">
                <a:latin typeface="Courier New" pitchFamily="49" charset="0"/>
              </a:rPr>
              <a:t>val *= x;</a:t>
            </a:r>
          </a:p>
          <a:p>
            <a:pPr>
              <a:lnSpc>
                <a:spcPct val="70000"/>
              </a:lnSpc>
              <a:buFont typeface="Wingdings" pitchFamily="2" charset="2"/>
              <a:buNone/>
            </a:pPr>
            <a:r>
              <a:rPr lang="en-US" altLang="zh-CN" sz="2200" noProof="1">
                <a:latin typeface="Courier New" pitchFamily="49" charset="0"/>
              </a:rPr>
              <a:t>	return(val);</a:t>
            </a:r>
          </a:p>
          <a:p>
            <a:pPr>
              <a:lnSpc>
                <a:spcPct val="70000"/>
              </a:lnSpc>
              <a:buFont typeface="Wingdings" pitchFamily="2" charset="2"/>
              <a:buNone/>
            </a:pPr>
            <a:r>
              <a:rPr lang="en-US" altLang="zh-CN" sz="2200" noProof="1">
                <a:latin typeface="Courier New" pitchFamily="49" charset="0"/>
              </a:rPr>
              <a:t>}</a:t>
            </a:r>
            <a:endParaRPr lang="en-US" altLang="zh-CN" sz="2200">
              <a:latin typeface="Courier New" pitchFamily="49" charset="0"/>
            </a:endParaRPr>
          </a:p>
        </p:txBody>
      </p:sp>
      <p:sp>
        <p:nvSpPr>
          <p:cNvPr id="88068" name="Text Box 4"/>
          <p:cNvSpPr txBox="1">
            <a:spLocks noChangeArrowheads="1"/>
          </p:cNvSpPr>
          <p:nvPr/>
        </p:nvSpPr>
        <p:spPr bwMode="auto">
          <a:xfrm>
            <a:off x="4572000" y="3943350"/>
            <a:ext cx="4495800" cy="978729"/>
          </a:xfrm>
          <a:prstGeom prst="rect">
            <a:avLst/>
          </a:prstGeom>
          <a:solidFill>
            <a:srgbClr val="FFFF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buClr>
                <a:schemeClr val="accent2"/>
              </a:buClr>
              <a:buSzPct val="80000"/>
              <a:buFont typeface="Wingdings" pitchFamily="2" charset="2"/>
              <a:buNone/>
            </a:pPr>
            <a:r>
              <a:rPr lang="zh-CN" altLang="zh-CN" b="1">
                <a:solidFill>
                  <a:schemeClr val="bg1"/>
                </a:solidFill>
                <a:latin typeface="Courier New" pitchFamily="49" charset="0"/>
                <a:ea typeface="宋体" pitchFamily="2" charset="-122"/>
              </a:rPr>
              <a:t>运行结果：</a:t>
            </a:r>
          </a:p>
          <a:p>
            <a:pPr>
              <a:lnSpc>
                <a:spcPct val="70000"/>
              </a:lnSpc>
              <a:spcBef>
                <a:spcPct val="20000"/>
              </a:spcBef>
              <a:buClr>
                <a:schemeClr val="accent2"/>
              </a:buClr>
              <a:buSzPct val="80000"/>
              <a:buFont typeface="Wingdings" pitchFamily="2" charset="2"/>
              <a:buNone/>
            </a:pPr>
            <a:r>
              <a:rPr lang="en-US" altLang="zh-CN" b="1" noProof="1">
                <a:solidFill>
                  <a:schemeClr val="bg1"/>
                </a:solidFill>
                <a:latin typeface="Courier New" pitchFamily="49" charset="0"/>
                <a:ea typeface="宋体" pitchFamily="2" charset="-122"/>
              </a:rPr>
              <a:t>Enter an 8 bit binary number  01101001</a:t>
            </a:r>
          </a:p>
          <a:p>
            <a:pPr>
              <a:lnSpc>
                <a:spcPct val="70000"/>
              </a:lnSpc>
              <a:spcBef>
                <a:spcPct val="20000"/>
              </a:spcBef>
              <a:buClr>
                <a:schemeClr val="accent2"/>
              </a:buClr>
              <a:buSzPct val="80000"/>
              <a:buFont typeface="Wingdings" pitchFamily="2" charset="2"/>
              <a:buNone/>
            </a:pPr>
            <a:r>
              <a:rPr lang="en-US" altLang="zh-CN" b="1" noProof="1">
                <a:solidFill>
                  <a:schemeClr val="bg1"/>
                </a:solidFill>
                <a:latin typeface="Courier New" pitchFamily="49" charset="0"/>
                <a:ea typeface="宋体" pitchFamily="2" charset="-122"/>
              </a:rPr>
              <a:t>Decimal value is  105</a:t>
            </a:r>
            <a:endParaRPr lang="en-US" altLang="zh-CN" b="1">
              <a:solidFill>
                <a:schemeClr val="bg1"/>
              </a:solidFill>
              <a:latin typeface="Courier New" pitchFamily="49" charset="0"/>
              <a:ea typeface="宋体" pitchFamily="2" charset="-122"/>
            </a:endParaRPr>
          </a:p>
        </p:txBody>
      </p:sp>
      <p:sp>
        <p:nvSpPr>
          <p:cNvPr id="88070" name="Text Box 6"/>
          <p:cNvSpPr txBox="1">
            <a:spLocks noChangeArrowheads="1"/>
          </p:cNvSpPr>
          <p:nvPr/>
        </p:nvSpPr>
        <p:spPr bwMode="auto">
          <a:xfrm>
            <a:off x="8534400" y="4857750"/>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AFDFE1D1-19EA-4551-8483-3A71DBD27934}" type="slidenum">
              <a:rPr lang="en-US" altLang="zh-CN" sz="1600">
                <a:latin typeface="宋体" pitchFamily="2" charset="-122"/>
                <a:ea typeface="宋体" pitchFamily="2" charset="-122"/>
              </a:rPr>
              <a:pPr algn="r">
                <a:spcBef>
                  <a:spcPct val="50000"/>
                </a:spcBef>
              </a:pPr>
              <a:t>9</a:t>
            </a:fld>
            <a:endParaRPr lang="en-US" altLang="zh-CN" sz="1600">
              <a:latin typeface="宋体" pitchFamily="2" charset="-122"/>
              <a:ea typeface="宋体" pitchFamily="2" charset="-122"/>
            </a:endParaRPr>
          </a:p>
        </p:txBody>
      </p:sp>
    </p:spTree>
    <p:extLst>
      <p:ext uri="{BB962C8B-B14F-4D97-AF65-F5344CB8AC3E}">
        <p14:creationId xmlns:p14="http://schemas.microsoft.com/office/powerpoint/2010/main" val="2674424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87</TotalTime>
  <Words>4220</Words>
  <Application>Microsoft Office PowerPoint</Application>
  <PresentationFormat>全屏显示(16:9)</PresentationFormat>
  <Paragraphs>952</Paragraphs>
  <Slides>65</Slides>
  <Notes>65</Notes>
  <HiddenSlides>0</HiddenSlides>
  <MMClips>1</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69" baseType="lpstr">
      <vt:lpstr>凤舞九天</vt:lpstr>
      <vt:lpstr>Microsoft 公式 3.0</vt:lpstr>
      <vt:lpstr>Equation</vt:lpstr>
      <vt:lpstr>公式</vt:lpstr>
      <vt:lpstr>第三章 函数</vt:lpstr>
      <vt:lpstr>本章主要内容</vt:lpstr>
      <vt:lpstr>函数的声明</vt:lpstr>
      <vt:lpstr>函数的声明</vt:lpstr>
      <vt:lpstr>函数的调用</vt:lpstr>
      <vt:lpstr>例3-1编写一个求x的n次方的函数</vt:lpstr>
      <vt:lpstr>例3-1编写一个求x的n次方的函数</vt:lpstr>
      <vt:lpstr>例3-2  数制转换</vt:lpstr>
      <vt:lpstr>PowerPoint 演示文稿</vt:lpstr>
      <vt:lpstr>例3-3编写程序求π的值</vt:lpstr>
      <vt:lpstr>PowerPoint 演示文稿</vt:lpstr>
      <vt:lpstr>PowerPoint 演示文稿</vt:lpstr>
      <vt:lpstr>例3-4</vt:lpstr>
      <vt:lpstr>PowerPoint 演示文稿</vt:lpstr>
      <vt:lpstr>PowerPoint 演示文稿</vt:lpstr>
      <vt:lpstr>PowerPoint 演示文稿</vt:lpstr>
      <vt:lpstr>例3-5</vt:lpstr>
      <vt:lpstr>PowerPoint 演示文稿</vt:lpstr>
      <vt:lpstr>PowerPoint 演示文稿</vt:lpstr>
      <vt:lpstr>例3-6投骰子的随机游戏</vt:lpstr>
      <vt:lpstr>PowerPoint 演示文稿</vt:lpstr>
      <vt:lpstr>PowerPoint 演示文稿</vt:lpstr>
      <vt:lpstr>PowerPoint 演示文稿</vt:lpstr>
      <vt:lpstr>PowerPoint 演示文稿</vt:lpstr>
      <vt:lpstr>PowerPoint 演示文稿</vt:lpstr>
      <vt:lpstr>PowerPoint 演示文稿</vt:lpstr>
      <vt:lpstr>函数调用的执行过程</vt:lpstr>
      <vt:lpstr>嵌套调用</vt:lpstr>
      <vt:lpstr>例3-6 输入两个整数，求平方和。</vt:lpstr>
      <vt:lpstr>PowerPoint 演示文稿</vt:lpstr>
      <vt:lpstr>递归调用</vt:lpstr>
      <vt:lpstr>例3-8  求n!</vt:lpstr>
      <vt:lpstr>PowerPoint 演示文稿</vt:lpstr>
      <vt:lpstr>PowerPoint 演示文稿</vt:lpstr>
      <vt:lpstr>例3-9</vt:lpstr>
      <vt:lpstr>PowerPoint 演示文稿</vt:lpstr>
      <vt:lpstr>例3-10汉诺塔问题</vt:lpstr>
      <vt:lpstr>PowerPoint 演示文稿</vt:lpstr>
      <vt:lpstr>PowerPoint 演示文稿</vt:lpstr>
      <vt:lpstr>PowerPoint 演示文稿</vt:lpstr>
      <vt:lpstr>PowerPoint 演示文稿</vt:lpstr>
      <vt:lpstr>函数的参数传递机制                           ——传递参数值</vt:lpstr>
      <vt:lpstr>函数的参数传递机制                   ——参数值传递举例</vt:lpstr>
      <vt:lpstr>例3-11 输入两 整数交换后输出</vt:lpstr>
      <vt:lpstr>PowerPoint 演示文稿</vt:lpstr>
      <vt:lpstr>PowerPoint 演示文稿</vt:lpstr>
      <vt:lpstr>函数的参数传递                   ——用引用做形参</vt:lpstr>
      <vt:lpstr>例3-12 输入两个整数交换后输出</vt:lpstr>
      <vt:lpstr>PowerPoint 演示文稿</vt:lpstr>
      <vt:lpstr>内联函数声明与使用</vt:lpstr>
      <vt:lpstr>例3-14 内联函数应用举例</vt:lpstr>
      <vt:lpstr>默认形参值的作用</vt:lpstr>
      <vt:lpstr>默认形参值的说明次序</vt:lpstr>
      <vt:lpstr>默认形参值与函数的调用位置</vt:lpstr>
      <vt:lpstr>默认形参值的作用域</vt:lpstr>
      <vt:lpstr>重载函数的声明</vt:lpstr>
      <vt:lpstr>注意事项</vt:lpstr>
      <vt:lpstr>例3-16重载函数应用举例</vt:lpstr>
      <vt:lpstr>PowerPoint 演示文稿</vt:lpstr>
      <vt:lpstr>PowerPoint 演示文稿</vt:lpstr>
      <vt:lpstr>PowerPoint 演示文稿</vt:lpstr>
      <vt:lpstr>PowerPoint 演示文稿</vt:lpstr>
      <vt:lpstr>C++系统函数</vt:lpstr>
      <vt:lpstr>例3-17系统函数应用举例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函数</dc:title>
  <dc:creator>HL H</dc:creator>
  <cp:lastModifiedBy>HL H</cp:lastModifiedBy>
  <cp:revision>14</cp:revision>
  <dcterms:created xsi:type="dcterms:W3CDTF">2017-09-05T07:13:45Z</dcterms:created>
  <dcterms:modified xsi:type="dcterms:W3CDTF">2017-09-17T09:27:36Z</dcterms:modified>
</cp:coreProperties>
</file>