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28" r:id="rId61"/>
    <p:sldId id="329" r:id="rId62"/>
    <p:sldId id="331" r:id="rId63"/>
    <p:sldId id="330" r:id="rId64"/>
    <p:sldId id="332" r:id="rId65"/>
    <p:sldId id="333" r:id="rId66"/>
    <p:sldId id="334" r:id="rId67"/>
    <p:sldId id="335" r:id="rId6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28" autoAdjust="0"/>
  </p:normalViewPr>
  <p:slideViewPr>
    <p:cSldViewPr>
      <p:cViewPr varScale="1">
        <p:scale>
          <a:sx n="105" d="100"/>
          <a:sy n="105" d="100"/>
        </p:scale>
        <p:origin x="-945" y="-5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A3C53-77B2-47AE-BD1B-3AFE2A65CCB8}" type="datetimeFigureOut">
              <a:rPr lang="zh-CN" altLang="en-US" smtClean="0"/>
              <a:t>2017/10/9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DE21-576B-4656-A414-8AA7D7E5915F}" type="slidenum">
              <a:rPr lang="zh-CN" altLang="en-US" smtClean="0"/>
              <a:t>‹#›</a:t>
            </a:fld>
            <a:endParaRPr lang="zh-CN" altLang="en-US"/>
          </a:p>
        </p:txBody>
      </p:sp>
    </p:spTree>
    <p:extLst>
      <p:ext uri="{BB962C8B-B14F-4D97-AF65-F5344CB8AC3E}">
        <p14:creationId xmlns:p14="http://schemas.microsoft.com/office/powerpoint/2010/main" val="374599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F85E36B-D0BB-471E-A267-D915D8847B5C}" type="slidenum">
              <a:rPr lang="en-US" altLang="zh-CN"/>
              <a:pPr/>
              <a:t>1</a:t>
            </a:fld>
            <a:endParaRPr lang="en-US" altLang="zh-CN"/>
          </a:p>
        </p:txBody>
      </p:sp>
      <p:sp>
        <p:nvSpPr>
          <p:cNvPr id="78850" name="Rectangle 1026"/>
          <p:cNvSpPr>
            <a:spLocks noGrp="1" noRot="1" noChangeAspect="1" noChangeArrowheads="1" noTextEdit="1"/>
          </p:cNvSpPr>
          <p:nvPr>
            <p:ph type="sldImg"/>
          </p:nvPr>
        </p:nvSpPr>
        <p:spPr>
          <a:xfrm>
            <a:off x="381000" y="685800"/>
            <a:ext cx="6096000" cy="3429000"/>
          </a:xfrm>
          <a:ln/>
        </p:spPr>
      </p:sp>
      <p:sp>
        <p:nvSpPr>
          <p:cNvPr id="78851" name="Rectangle 1027"/>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本章是面向对象程序设计方法的开始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也是核心</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关键是要让学生彻底理解类的</a:t>
            </a:r>
          </a:p>
          <a:p>
            <a:r>
              <a:rPr lang="zh-CN" altLang="en-US" sz="1200" b="0" i="0" u="none" strike="noStrike" kern="1200" baseline="0" dirty="0" smtClean="0">
                <a:solidFill>
                  <a:schemeClr val="tx1"/>
                </a:solidFill>
                <a:latin typeface="+mn-lt"/>
                <a:ea typeface="+mn-ea"/>
                <a:cs typeface="+mn-cs"/>
              </a:rPr>
              <a:t>概念和用途。第</a:t>
            </a:r>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章中说明自然界万物皆是对象</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以现实中的实例介绍过抽象与封</a:t>
            </a:r>
          </a:p>
          <a:p>
            <a:r>
              <a:rPr lang="zh-CN" altLang="en-US" sz="1200" b="0" i="0" u="none" strike="noStrike" kern="1200" baseline="0" dirty="0" smtClean="0">
                <a:solidFill>
                  <a:schemeClr val="tx1"/>
                </a:solidFill>
                <a:latin typeface="+mn-lt"/>
                <a:ea typeface="+mn-ea"/>
                <a:cs typeface="+mn-cs"/>
              </a:rPr>
              <a:t>装的概念。本章要在此基础上</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将对自然界事物的抽象用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语言描述。重点是使</a:t>
            </a:r>
          </a:p>
          <a:p>
            <a:r>
              <a:rPr lang="zh-CN" altLang="en-US" sz="1200" b="0" i="0" u="none" strike="noStrike" kern="1200" baseline="0" dirty="0" smtClean="0">
                <a:solidFill>
                  <a:schemeClr val="tx1"/>
                </a:solidFill>
                <a:latin typeface="+mn-lt"/>
                <a:ea typeface="+mn-ea"/>
                <a:cs typeface="+mn-cs"/>
              </a:rPr>
              <a:t>学生理解</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的基本类型不足以直接反映复杂的实际问题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类作为复杂的自定义类</a:t>
            </a:r>
          </a:p>
          <a:p>
            <a:r>
              <a:rPr lang="zh-CN" altLang="en-US" sz="1200" b="0" i="0" u="none" strike="noStrike" kern="1200" baseline="0" dirty="0" smtClean="0">
                <a:solidFill>
                  <a:schemeClr val="tx1"/>
                </a:solidFill>
                <a:latin typeface="+mn-lt"/>
                <a:ea typeface="+mn-ea"/>
                <a:cs typeface="+mn-cs"/>
              </a:rPr>
              <a:t>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是对客观现实问题及解决问题方法的直接反映与描述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类的对象就相当于类类型</a:t>
            </a:r>
          </a:p>
          <a:p>
            <a:r>
              <a:rPr lang="zh-CN" altLang="en-US" sz="1200" b="0" i="0" u="none" strike="noStrike" kern="1200" baseline="0" dirty="0" smtClean="0">
                <a:solidFill>
                  <a:schemeClr val="tx1"/>
                </a:solidFill>
                <a:latin typeface="+mn-lt"/>
                <a:ea typeface="+mn-ea"/>
                <a:cs typeface="+mn-cs"/>
              </a:rPr>
              <a:t>的变量。</a:t>
            </a:r>
          </a:p>
          <a:p>
            <a:r>
              <a:rPr lang="zh-CN" altLang="en-US" sz="1200" b="0" i="0" u="none" strike="noStrike" kern="1200" baseline="0" dirty="0" smtClean="0">
                <a:solidFill>
                  <a:schemeClr val="tx1"/>
                </a:solidFill>
                <a:latin typeface="+mn-lt"/>
                <a:ea typeface="+mn-ea"/>
                <a:cs typeface="+mn-cs"/>
              </a:rPr>
              <a:t>初学者对构造函数、析构函数的理解普遍感到困难</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这主要是因为学生不理解构</a:t>
            </a:r>
          </a:p>
          <a:p>
            <a:r>
              <a:rPr lang="zh-CN" altLang="en-US" sz="1200" b="0" i="0" u="none" strike="noStrike" kern="1200" baseline="0" dirty="0" smtClean="0">
                <a:solidFill>
                  <a:schemeClr val="tx1"/>
                </a:solidFill>
                <a:latin typeface="+mn-lt"/>
                <a:ea typeface="+mn-ea"/>
                <a:cs typeface="+mn-cs"/>
              </a:rPr>
              <a:t>造函数与析构函数的作用。因此讲解时要解释初始化的必要性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以及为什么编译器</a:t>
            </a:r>
          </a:p>
          <a:p>
            <a:r>
              <a:rPr lang="zh-CN" altLang="en-US" sz="1200" b="0" i="0" u="none" strike="noStrike" kern="1200" baseline="0" dirty="0" smtClean="0">
                <a:solidFill>
                  <a:schemeClr val="tx1"/>
                </a:solidFill>
                <a:latin typeface="+mn-lt"/>
                <a:ea typeface="+mn-ea"/>
                <a:cs typeface="+mn-cs"/>
              </a:rPr>
              <a:t>能够自动处理基本类型数据的初始化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而不能自动处理对象的初始化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使学生认识到</a:t>
            </a:r>
          </a:p>
          <a:p>
            <a:r>
              <a:rPr lang="zh-CN" altLang="en-US" sz="1200" b="0" i="0" u="none" strike="noStrike" kern="1200" baseline="0" dirty="0" smtClean="0">
                <a:solidFill>
                  <a:schemeClr val="tx1"/>
                </a:solidFill>
                <a:latin typeface="+mn-lt"/>
                <a:ea typeface="+mn-ea"/>
                <a:cs typeface="+mn-cs"/>
              </a:rPr>
              <a:t>编写构造函数就是说明对象初始化的规则。</a:t>
            </a:r>
          </a:p>
          <a:p>
            <a:r>
              <a:rPr lang="zh-CN" altLang="en-US" sz="1200" b="0" i="0" u="none" strike="noStrike" kern="1200" baseline="0" dirty="0" smtClean="0">
                <a:solidFill>
                  <a:schemeClr val="tx1"/>
                </a:solidFill>
                <a:latin typeface="+mn-lt"/>
                <a:ea typeface="+mn-ea"/>
                <a:cs typeface="+mn-cs"/>
              </a:rPr>
              <a:t>有些学生不能理解拷贝构造函数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也是因为看不到其必要性。对这一点不必强</a:t>
            </a:r>
          </a:p>
          <a:p>
            <a:r>
              <a:rPr lang="zh-CN" altLang="en-US" sz="1200" b="0" i="0" u="none" strike="noStrike" kern="1200" baseline="0" dirty="0" smtClean="0">
                <a:solidFill>
                  <a:schemeClr val="tx1"/>
                </a:solidFill>
                <a:latin typeface="+mn-lt"/>
                <a:ea typeface="+mn-ea"/>
                <a:cs typeface="+mn-cs"/>
              </a:rPr>
              <a:t>求</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教师要记得在第</a:t>
            </a:r>
            <a:r>
              <a:rPr lang="en-US" altLang="zh-CN" sz="1200" b="0" i="0" u="none" strike="noStrike" kern="1200" baseline="0" dirty="0" smtClean="0">
                <a:solidFill>
                  <a:schemeClr val="tx1"/>
                </a:solidFill>
                <a:latin typeface="+mn-lt"/>
                <a:ea typeface="+mn-ea"/>
                <a:cs typeface="+mn-cs"/>
              </a:rPr>
              <a:t>6 </a:t>
            </a:r>
            <a:r>
              <a:rPr lang="zh-CN" altLang="en-US" sz="1200" b="0" i="0" u="none" strike="noStrike" kern="1200" baseline="0" dirty="0" smtClean="0">
                <a:solidFill>
                  <a:schemeClr val="tx1"/>
                </a:solidFill>
                <a:latin typeface="+mn-lt"/>
                <a:ea typeface="+mn-ea"/>
                <a:cs typeface="+mn-cs"/>
              </a:rPr>
              <a:t>章讲过动态内存分配以后</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向学生介绍深拷贝与浅拷贝的概</a:t>
            </a:r>
          </a:p>
          <a:p>
            <a:r>
              <a:rPr lang="zh-CN" altLang="en-US" sz="1200" b="0" i="0" u="none" strike="noStrike" kern="1200" baseline="0" dirty="0" smtClean="0">
                <a:solidFill>
                  <a:schemeClr val="tx1"/>
                </a:solidFill>
                <a:latin typeface="+mn-lt"/>
                <a:ea typeface="+mn-ea"/>
                <a:cs typeface="+mn-cs"/>
              </a:rPr>
              <a:t>念</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同时使学生理解自定义拷贝构造函数的必要性。</a:t>
            </a:r>
          </a:p>
          <a:p>
            <a:r>
              <a:rPr lang="zh-CN" altLang="en-US" sz="1200" b="0" i="0" u="none" strike="noStrike" kern="1200" baseline="0" dirty="0" smtClean="0">
                <a:solidFill>
                  <a:schemeClr val="tx1"/>
                </a:solidFill>
                <a:latin typeface="+mn-lt"/>
                <a:ea typeface="+mn-ea"/>
                <a:cs typeface="+mn-cs"/>
              </a:rPr>
              <a:t>学生对于析构函数的理解难点也在于不清楚析构函数到底是干什么的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这与讲</a:t>
            </a:r>
          </a:p>
          <a:p>
            <a:r>
              <a:rPr lang="zh-CN" altLang="en-US" sz="1200" b="0" i="0" u="none" strike="noStrike" kern="1200" baseline="0" dirty="0" smtClean="0">
                <a:solidFill>
                  <a:schemeClr val="tx1"/>
                </a:solidFill>
                <a:latin typeface="+mn-lt"/>
                <a:ea typeface="+mn-ea"/>
                <a:cs typeface="+mn-cs"/>
              </a:rPr>
              <a:t>拷贝构造函数时一样</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不能强求学生在本章完全理解</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只要告诉学生</a:t>
            </a:r>
            <a:r>
              <a:rPr lang="en-US" altLang="zh-CN" sz="1200" b="0" i="0" u="none" strike="noStrike" kern="1200" baseline="0" dirty="0" smtClean="0">
                <a:solidFill>
                  <a:schemeClr val="tx1"/>
                </a:solidFill>
                <a:latin typeface="+mn-lt"/>
                <a:ea typeface="+mn-ea"/>
                <a:cs typeface="+mn-cs"/>
              </a:rPr>
              <a:t>, C ++ </a:t>
            </a:r>
            <a:r>
              <a:rPr lang="zh-CN" altLang="en-US" sz="1200" b="0" i="0" u="none" strike="noStrike" kern="1200" baseline="0" dirty="0" smtClean="0">
                <a:solidFill>
                  <a:schemeClr val="tx1"/>
                </a:solidFill>
                <a:latin typeface="+mn-lt"/>
                <a:ea typeface="+mn-ea"/>
                <a:cs typeface="+mn-cs"/>
              </a:rPr>
              <a:t>语法提供</a:t>
            </a:r>
          </a:p>
          <a:p>
            <a:r>
              <a:rPr lang="zh-CN" altLang="en-US" sz="1200" b="0" i="0" u="none" strike="noStrike" kern="1200" baseline="0" dirty="0" smtClean="0">
                <a:solidFill>
                  <a:schemeClr val="tx1"/>
                </a:solidFill>
                <a:latin typeface="+mn-lt"/>
                <a:ea typeface="+mn-ea"/>
                <a:cs typeface="+mn-cs"/>
              </a:rPr>
              <a:t>了这样一个机制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使程序员可以安排一些事情</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在对象即将消失时自动执行即可。第</a:t>
            </a:r>
          </a:p>
          <a:p>
            <a:r>
              <a:rPr lang="en-US" altLang="zh-CN" sz="1200" b="0" i="0" u="none" strike="noStrike" kern="1200" baseline="0" dirty="0" smtClean="0">
                <a:solidFill>
                  <a:schemeClr val="tx1"/>
                </a:solidFill>
                <a:latin typeface="+mn-lt"/>
                <a:ea typeface="+mn-ea"/>
                <a:cs typeface="+mn-cs"/>
              </a:rPr>
              <a:t>6 </a:t>
            </a:r>
            <a:r>
              <a:rPr lang="zh-CN" altLang="en-US" sz="1200" b="0" i="0" u="none" strike="noStrike" kern="1200" baseline="0" dirty="0" smtClean="0">
                <a:solidFill>
                  <a:schemeClr val="tx1"/>
                </a:solidFill>
                <a:latin typeface="+mn-lt"/>
                <a:ea typeface="+mn-ea"/>
                <a:cs typeface="+mn-cs"/>
              </a:rPr>
              <a:t>章介绍动态内存分配以后</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便可以举例说明析构函数在释放内存空间上的作用。</a:t>
            </a:r>
          </a:p>
          <a:p>
            <a:r>
              <a:rPr lang="zh-CN" altLang="en-US" sz="1200" b="0" i="0" u="none" strike="noStrike" kern="1200" baseline="0" dirty="0" smtClean="0">
                <a:solidFill>
                  <a:schemeClr val="tx1"/>
                </a:solidFill>
                <a:latin typeface="+mn-lt"/>
                <a:ea typeface="+mn-ea"/>
                <a:cs typeface="+mn-cs"/>
              </a:rPr>
              <a:t>在讲类的组合时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组合类对象初始化时构造函数的执行顺序也是一个难点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要使</a:t>
            </a:r>
          </a:p>
          <a:p>
            <a:r>
              <a:rPr lang="zh-CN" altLang="en-US" sz="1200" b="0" i="0" u="none" strike="noStrike" kern="1200" baseline="0" dirty="0" smtClean="0">
                <a:solidFill>
                  <a:schemeClr val="tx1"/>
                </a:solidFill>
                <a:latin typeface="+mn-lt"/>
                <a:ea typeface="+mn-ea"/>
                <a:cs typeface="+mn-cs"/>
              </a:rPr>
              <a:t>学生理解</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应该先构造好部件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再构造整体。</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smtClean="0">
                <a:solidFill>
                  <a:schemeClr val="tx1"/>
                </a:solidFill>
                <a:latin typeface="+mn-lt"/>
                <a:ea typeface="+mn-ea"/>
                <a:cs typeface="+mn-cs"/>
              </a:rPr>
              <a:t>学时。</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5B8D3B9-D24B-4E8E-99ED-8BAFFF492BBB}" type="slidenum">
              <a:rPr lang="en-US" altLang="zh-CN"/>
              <a:pPr/>
              <a:t>10</a:t>
            </a:fld>
            <a:endParaRPr lang="en-US" altLang="zh-CN"/>
          </a:p>
        </p:txBody>
      </p:sp>
      <p:sp>
        <p:nvSpPr>
          <p:cNvPr id="77826" name="Rectangle 2"/>
          <p:cNvSpPr>
            <a:spLocks noGrp="1" noRot="1" noChangeAspect="1" noChangeArrowheads="1" noTextEdit="1"/>
          </p:cNvSpPr>
          <p:nvPr>
            <p:ph type="sldImg"/>
          </p:nvPr>
        </p:nvSpPr>
        <p:spPr>
          <a:xfrm>
            <a:off x="381000" y="685800"/>
            <a:ext cx="6096000" cy="3429000"/>
          </a:xfrm>
          <a:ln/>
        </p:spPr>
      </p:sp>
      <p:sp>
        <p:nvSpPr>
          <p:cNvPr id="778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63479E64-ACF5-4567-83B7-59F648234AB8}" type="slidenum">
              <a:rPr lang="en-US" altLang="zh-CN"/>
              <a:pPr/>
              <a:t>11</a:t>
            </a:fld>
            <a:endParaRPr lang="en-US" altLang="zh-CN"/>
          </a:p>
        </p:txBody>
      </p:sp>
      <p:sp>
        <p:nvSpPr>
          <p:cNvPr id="74754" name="Rectangle 2"/>
          <p:cNvSpPr>
            <a:spLocks noGrp="1" noRot="1" noChangeAspect="1" noChangeArrowheads="1" noTextEdit="1"/>
          </p:cNvSpPr>
          <p:nvPr>
            <p:ph type="sldImg"/>
          </p:nvPr>
        </p:nvSpPr>
        <p:spPr>
          <a:xfrm>
            <a:off x="381000" y="685800"/>
            <a:ext cx="6096000" cy="3429000"/>
          </a:xfrm>
          <a:ln/>
        </p:spPr>
      </p:sp>
      <p:sp>
        <p:nvSpPr>
          <p:cNvPr id="747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DD8C1B3-EC80-4C08-AD39-DA314261F134}" type="slidenum">
              <a:rPr lang="en-US" altLang="zh-CN"/>
              <a:pPr/>
              <a:t>12</a:t>
            </a:fld>
            <a:endParaRPr lang="en-US" altLang="zh-CN"/>
          </a:p>
        </p:txBody>
      </p:sp>
      <p:sp>
        <p:nvSpPr>
          <p:cNvPr id="75778" name="Rectangle 2"/>
          <p:cNvSpPr>
            <a:spLocks noGrp="1" noRot="1" noChangeAspect="1" noChangeArrowheads="1" noTextEdit="1"/>
          </p:cNvSpPr>
          <p:nvPr>
            <p:ph type="sldImg"/>
          </p:nvPr>
        </p:nvSpPr>
        <p:spPr>
          <a:xfrm>
            <a:off x="381000" y="685800"/>
            <a:ext cx="6096000" cy="3429000"/>
          </a:xfrm>
          <a:ln/>
        </p:spPr>
      </p:sp>
      <p:sp>
        <p:nvSpPr>
          <p:cNvPr id="757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BF8B54A-10C0-4633-AC15-C5DA36B92222}" type="slidenum">
              <a:rPr lang="en-US" altLang="zh-CN"/>
              <a:pPr/>
              <a:t>13</a:t>
            </a:fld>
            <a:endParaRPr lang="en-US" altLang="zh-CN"/>
          </a:p>
        </p:txBody>
      </p:sp>
      <p:sp>
        <p:nvSpPr>
          <p:cNvPr id="76802" name="Rectangle 2"/>
          <p:cNvSpPr>
            <a:spLocks noGrp="1" noRot="1" noChangeAspect="1" noChangeArrowheads="1" noTextEdit="1"/>
          </p:cNvSpPr>
          <p:nvPr>
            <p:ph type="sldImg"/>
          </p:nvPr>
        </p:nvSpPr>
        <p:spPr>
          <a:xfrm>
            <a:off x="381000" y="685800"/>
            <a:ext cx="6096000" cy="3429000"/>
          </a:xfrm>
          <a:ln/>
        </p:spPr>
      </p:sp>
      <p:sp>
        <p:nvSpPr>
          <p:cNvPr id="768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a:spLocks noGrp="1" noChangeArrowheads="1"/>
          </p:cNvSpPr>
          <p:nvPr>
            <p:ph type="sldNum" sz="quarter" idx="5"/>
          </p:nvPr>
        </p:nvSpPr>
        <p:spPr>
          <a:ln/>
        </p:spPr>
        <p:txBody>
          <a:bodyPr/>
          <a:lstStyle/>
          <a:p>
            <a:fld id="{9B88010E-FCE9-4AC3-8FCC-C20848932803}" type="slidenum">
              <a:rPr lang="en-US" altLang="zh-CN"/>
              <a:pPr/>
              <a:t>14</a:t>
            </a:fld>
            <a:endParaRPr lang="en-US" altLang="zh-CN"/>
          </a:p>
        </p:txBody>
      </p:sp>
      <p:sp>
        <p:nvSpPr>
          <p:cNvPr id="79874" name="Rectangle 2"/>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8622BC65-9021-4268-8FCF-79F067F02D94}" type="slidenum">
              <a:rPr lang="en-US" altLang="zh-CN"/>
              <a:pPr/>
              <a:t>15</a:t>
            </a:fld>
            <a:endParaRPr lang="en-US" altLang="zh-CN"/>
          </a:p>
        </p:txBody>
      </p:sp>
      <p:sp>
        <p:nvSpPr>
          <p:cNvPr id="83970" name="Rectangle 2"/>
          <p:cNvSpPr>
            <a:spLocks noGrp="1" noRot="1" noChangeAspect="1" noChangeArrowheads="1" noTextEdit="1"/>
          </p:cNvSpPr>
          <p:nvPr>
            <p:ph type="sldImg"/>
          </p:nvPr>
        </p:nvSpPr>
        <p:spPr>
          <a:xfrm>
            <a:off x="381000" y="685800"/>
            <a:ext cx="6096000" cy="3429000"/>
          </a:xfrm>
          <a:ln/>
        </p:spPr>
      </p:sp>
      <p:sp>
        <p:nvSpPr>
          <p:cNvPr id="839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555B15C-D016-4AB6-90AD-FC2E54214708}" type="slidenum">
              <a:rPr lang="en-US" altLang="zh-CN"/>
              <a:pPr/>
              <a:t>16</a:t>
            </a:fld>
            <a:endParaRPr lang="en-US" altLang="zh-CN"/>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88213F4-CC24-4139-BF8F-B2A48658BFA0}" type="slidenum">
              <a:rPr lang="en-US" altLang="zh-CN"/>
              <a:pPr/>
              <a:t>17</a:t>
            </a:fld>
            <a:endParaRPr lang="en-US" altLang="zh-CN"/>
          </a:p>
        </p:txBody>
      </p:sp>
      <p:sp>
        <p:nvSpPr>
          <p:cNvPr id="84994" name="Rectangle 2"/>
          <p:cNvSpPr>
            <a:spLocks noGrp="1" noRot="1" noChangeAspect="1" noChangeArrowheads="1" noTextEdit="1"/>
          </p:cNvSpPr>
          <p:nvPr>
            <p:ph type="sldImg"/>
          </p:nvPr>
        </p:nvSpPr>
        <p:spPr>
          <a:xfrm>
            <a:off x="381000" y="685800"/>
            <a:ext cx="6096000" cy="3429000"/>
          </a:xfrm>
          <a:ln/>
        </p:spPr>
      </p:sp>
      <p:sp>
        <p:nvSpPr>
          <p:cNvPr id="849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81EFDDC-1560-4CB7-872E-FC99AA266A5C}" type="slidenum">
              <a:rPr lang="en-US" altLang="zh-CN"/>
              <a:pPr/>
              <a:t>18</a:t>
            </a:fld>
            <a:endParaRPr lang="en-US" altLang="zh-CN"/>
          </a:p>
        </p:txBody>
      </p:sp>
      <p:sp>
        <p:nvSpPr>
          <p:cNvPr id="164866" name="Rectangle 2"/>
          <p:cNvSpPr>
            <a:spLocks noGrp="1" noRot="1" noChangeAspect="1" noChangeArrowheads="1" noTextEdit="1"/>
          </p:cNvSpPr>
          <p:nvPr>
            <p:ph type="sldImg"/>
          </p:nvPr>
        </p:nvSpPr>
        <p:spPr>
          <a:xfrm>
            <a:off x="381000" y="685800"/>
            <a:ext cx="6096000" cy="3429000"/>
          </a:xfrm>
          <a:ln/>
        </p:spPr>
      </p:sp>
      <p:sp>
        <p:nvSpPr>
          <p:cNvPr id="1648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DDAB023-7FD9-459D-BA0F-010D185F32DF}" type="slidenum">
              <a:rPr lang="en-US" altLang="zh-CN"/>
              <a:pPr/>
              <a:t>19</a:t>
            </a:fld>
            <a:endParaRPr lang="en-US" altLang="zh-CN"/>
          </a:p>
        </p:txBody>
      </p:sp>
      <p:sp>
        <p:nvSpPr>
          <p:cNvPr id="192514" name="Rectangle 2"/>
          <p:cNvSpPr>
            <a:spLocks noGrp="1" noRot="1" noChangeAspect="1" noChangeArrowheads="1" noTextEdit="1"/>
          </p:cNvSpPr>
          <p:nvPr>
            <p:ph type="sldImg"/>
          </p:nvPr>
        </p:nvSpPr>
        <p:spPr>
          <a:xfrm>
            <a:off x="381000" y="685800"/>
            <a:ext cx="6096000" cy="3429000"/>
          </a:xfrm>
          <a:ln/>
        </p:spPr>
      </p:sp>
      <p:sp>
        <p:nvSpPr>
          <p:cNvPr id="1925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0F59242-2221-4A31-A864-A1DDF2187D48}" type="slidenum">
              <a:rPr lang="en-US" altLang="zh-CN"/>
              <a:pPr/>
              <a:t>2</a:t>
            </a:fld>
            <a:endParaRPr lang="en-US" altLang="zh-CN"/>
          </a:p>
        </p:txBody>
      </p:sp>
      <p:sp>
        <p:nvSpPr>
          <p:cNvPr id="63490" name="Rectangle 2"/>
          <p:cNvSpPr>
            <a:spLocks noGrp="1" noRot="1" noChangeAspect="1" noChangeArrowheads="1" noTextEdit="1"/>
          </p:cNvSpPr>
          <p:nvPr>
            <p:ph type="sldImg"/>
          </p:nvPr>
        </p:nvSpPr>
        <p:spPr>
          <a:xfrm>
            <a:off x="381000" y="685800"/>
            <a:ext cx="6096000" cy="3429000"/>
          </a:xfrm>
          <a:ln/>
        </p:spPr>
      </p:sp>
      <p:sp>
        <p:nvSpPr>
          <p:cNvPr id="6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5980367-BFD4-4F60-A729-7EA83E807167}" type="slidenum">
              <a:rPr lang="en-US" altLang="zh-CN"/>
              <a:pPr/>
              <a:t>20</a:t>
            </a:fld>
            <a:endParaRPr lang="en-US" altLang="zh-CN"/>
          </a:p>
        </p:txBody>
      </p:sp>
      <p:sp>
        <p:nvSpPr>
          <p:cNvPr id="193538" name="Rectangle 2"/>
          <p:cNvSpPr>
            <a:spLocks noGrp="1" noRot="1" noChangeAspect="1" noChangeArrowheads="1" noTextEdit="1"/>
          </p:cNvSpPr>
          <p:nvPr>
            <p:ph type="sldImg"/>
          </p:nvPr>
        </p:nvSpPr>
        <p:spPr>
          <a:xfrm>
            <a:off x="381000" y="685800"/>
            <a:ext cx="6096000" cy="3429000"/>
          </a:xfrm>
          <a:ln/>
        </p:spPr>
      </p:sp>
      <p:sp>
        <p:nvSpPr>
          <p:cNvPr id="1935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E3EF8F0-D6BE-4503-AF76-6B6A22605CAE}" type="slidenum">
              <a:rPr lang="en-US" altLang="zh-CN"/>
              <a:pPr/>
              <a:t>21</a:t>
            </a:fld>
            <a:endParaRPr lang="en-US" altLang="zh-CN"/>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9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407B387E-D653-41AC-B095-90057027276A}" type="slidenum">
              <a:rPr lang="en-US" altLang="zh-CN"/>
              <a:pPr/>
              <a:t>22</a:t>
            </a:fld>
            <a:endParaRPr lang="en-US" altLang="zh-CN"/>
          </a:p>
        </p:txBody>
      </p:sp>
      <p:sp>
        <p:nvSpPr>
          <p:cNvPr id="148482" name="Rectangle 1026"/>
          <p:cNvSpPr>
            <a:spLocks noGrp="1" noRot="1" noChangeAspect="1" noChangeArrowheads="1" noTextEdit="1"/>
          </p:cNvSpPr>
          <p:nvPr>
            <p:ph type="sldImg"/>
          </p:nvPr>
        </p:nvSpPr>
        <p:spPr>
          <a:xfrm>
            <a:off x="381000" y="685800"/>
            <a:ext cx="6096000" cy="3429000"/>
          </a:xfrm>
          <a:ln/>
        </p:spPr>
      </p:sp>
      <p:sp>
        <p:nvSpPr>
          <p:cNvPr id="14848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761B950-1467-4872-B0FD-1E4D2D96E933}" type="slidenum">
              <a:rPr lang="en-US" altLang="zh-CN"/>
              <a:pPr/>
              <a:t>23</a:t>
            </a:fld>
            <a:endParaRPr lang="en-US" altLang="zh-CN"/>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0D612AC-E6D6-4CDB-85EB-9792B4F87458}" type="slidenum">
              <a:rPr lang="en-US" altLang="zh-CN"/>
              <a:pPr/>
              <a:t>24</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3D38A72-673E-4236-BB83-E698AB793EBD}" type="slidenum">
              <a:rPr lang="en-US" altLang="zh-CN"/>
              <a:pPr/>
              <a:t>25</a:t>
            </a:fld>
            <a:endParaRPr lang="en-US" altLang="zh-CN"/>
          </a:p>
        </p:txBody>
      </p:sp>
      <p:sp>
        <p:nvSpPr>
          <p:cNvPr id="154626" name="Rectangle 2"/>
          <p:cNvSpPr>
            <a:spLocks noGrp="1" noRot="1" noChangeAspect="1" noChangeArrowheads="1" noTextEdit="1"/>
          </p:cNvSpPr>
          <p:nvPr>
            <p:ph type="sldImg"/>
          </p:nvPr>
        </p:nvSpPr>
        <p:spPr>
          <a:xfrm>
            <a:off x="381000" y="685800"/>
            <a:ext cx="6096000" cy="3429000"/>
          </a:xfrm>
          <a:ln/>
        </p:spPr>
      </p:sp>
      <p:sp>
        <p:nvSpPr>
          <p:cNvPr id="1546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8A2EC99-431F-4016-BCCB-B943EFD2BD66}" type="slidenum">
              <a:rPr lang="en-US" altLang="zh-CN"/>
              <a:pPr/>
              <a:t>26</a:t>
            </a:fld>
            <a:endParaRPr lang="en-US" altLang="zh-CN"/>
          </a:p>
        </p:txBody>
      </p:sp>
      <p:sp>
        <p:nvSpPr>
          <p:cNvPr id="88066" name="Rectangle 2"/>
          <p:cNvSpPr>
            <a:spLocks noGrp="1" noRot="1" noChangeAspect="1" noChangeArrowheads="1" noTextEdit="1"/>
          </p:cNvSpPr>
          <p:nvPr>
            <p:ph type="sldImg"/>
          </p:nvPr>
        </p:nvSpPr>
        <p:spPr>
          <a:xfrm>
            <a:off x="381000" y="685800"/>
            <a:ext cx="6096000" cy="3429000"/>
          </a:xfrm>
          <a:ln/>
        </p:spPr>
      </p:sp>
      <p:sp>
        <p:nvSpPr>
          <p:cNvPr id="880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F0DFD60-3172-4291-8448-1F10A674E990}" type="slidenum">
              <a:rPr lang="en-US" altLang="zh-CN"/>
              <a:pPr/>
              <a:t>27</a:t>
            </a:fld>
            <a:endParaRPr lang="en-US" altLang="zh-CN"/>
          </a:p>
        </p:txBody>
      </p:sp>
      <p:sp>
        <p:nvSpPr>
          <p:cNvPr id="89090" name="Rectangle 2"/>
          <p:cNvSpPr>
            <a:spLocks noGrp="1" noRot="1" noChangeAspect="1" noChangeArrowheads="1" noTextEdit="1"/>
          </p:cNvSpPr>
          <p:nvPr>
            <p:ph type="sldImg"/>
          </p:nvPr>
        </p:nvSpPr>
        <p:spPr>
          <a:xfrm>
            <a:off x="381000" y="685800"/>
            <a:ext cx="6096000" cy="3429000"/>
          </a:xfrm>
          <a:ln/>
        </p:spPr>
      </p:sp>
      <p:sp>
        <p:nvSpPr>
          <p:cNvPr id="890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10476E9B-4F73-48CD-91F4-D2C7D3638B5B}" type="slidenum">
              <a:rPr lang="en-US" altLang="zh-CN"/>
              <a:pPr/>
              <a:t>28</a:t>
            </a:fld>
            <a:endParaRPr lang="en-US" altLang="zh-CN"/>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8" name="Rectangle 4"/>
          <p:cNvSpPr>
            <a:spLocks noGrp="1" noChangeArrowheads="1"/>
          </p:cNvSpPr>
          <p:nvPr>
            <p:ph type="body" idx="1"/>
          </p:nvPr>
        </p:nvSpPr>
        <p:spPr/>
        <p:txBody>
          <a:bodyPr/>
          <a:lstStyle/>
          <a:p>
            <a:r>
              <a:rPr lang="en-US" altLang="zh-CN"/>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B70085F-0798-4AE5-958F-68C990C9DBB3}" type="slidenum">
              <a:rPr lang="en-US" altLang="zh-CN"/>
              <a:pPr/>
              <a:t>29</a:t>
            </a:fld>
            <a:endParaRPr lang="en-US" altLang="zh-CN"/>
          </a:p>
        </p:txBody>
      </p:sp>
      <p:sp>
        <p:nvSpPr>
          <p:cNvPr id="90114" name="Rectangle 2"/>
          <p:cNvSpPr>
            <a:spLocks noGrp="1" noRot="1" noChangeAspect="1" noChangeArrowheads="1" noTextEdit="1"/>
          </p:cNvSpPr>
          <p:nvPr>
            <p:ph type="sldImg"/>
          </p:nvPr>
        </p:nvSpPr>
        <p:spPr>
          <a:xfrm>
            <a:off x="381000" y="685800"/>
            <a:ext cx="6096000" cy="3429000"/>
          </a:xfrm>
          <a:ln/>
        </p:spPr>
      </p:sp>
      <p:sp>
        <p:nvSpPr>
          <p:cNvPr id="901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F470784-3A2A-4FC2-94DE-6B5DBF046D43}" type="slidenum">
              <a:rPr lang="en-US" altLang="zh-CN"/>
              <a:pPr/>
              <a:t>3</a:t>
            </a:fld>
            <a:endParaRPr lang="en-US" altLang="zh-CN"/>
          </a:p>
        </p:txBody>
      </p:sp>
      <p:sp>
        <p:nvSpPr>
          <p:cNvPr id="61442" name="Rectangle 2"/>
          <p:cNvSpPr>
            <a:spLocks noGrp="1" noRot="1" noChangeAspect="1" noChangeArrowheads="1" noTextEdit="1"/>
          </p:cNvSpPr>
          <p:nvPr>
            <p:ph type="sldImg"/>
          </p:nvPr>
        </p:nvSpPr>
        <p:spPr>
          <a:xfrm>
            <a:off x="381000" y="685800"/>
            <a:ext cx="6096000" cy="3429000"/>
          </a:xfrm>
          <a:ln/>
        </p:spPr>
      </p:sp>
      <p:sp>
        <p:nvSpPr>
          <p:cNvPr id="614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B75AD37-FB54-445B-97BB-AFE9B875E3A1}" type="slidenum">
              <a:rPr lang="en-US" altLang="zh-CN"/>
              <a:pPr/>
              <a:t>30</a:t>
            </a:fld>
            <a:endParaRPr lang="en-US" altLang="zh-CN"/>
          </a:p>
        </p:txBody>
      </p:sp>
      <p:sp>
        <p:nvSpPr>
          <p:cNvPr id="194562" name="Rectangle 2"/>
          <p:cNvSpPr>
            <a:spLocks noGrp="1" noRot="1" noChangeAspect="1" noChangeArrowheads="1" noTextEdit="1"/>
          </p:cNvSpPr>
          <p:nvPr>
            <p:ph type="sldImg"/>
          </p:nvPr>
        </p:nvSpPr>
        <p:spPr>
          <a:xfrm>
            <a:off x="381000" y="685800"/>
            <a:ext cx="6096000" cy="3429000"/>
          </a:xfrm>
          <a:ln/>
        </p:spPr>
      </p:sp>
      <p:sp>
        <p:nvSpPr>
          <p:cNvPr id="1945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1968F8F-13DD-4D06-9E03-2C7F218BB8E0}" type="slidenum">
              <a:rPr lang="en-US" altLang="zh-CN"/>
              <a:pPr/>
              <a:t>31</a:t>
            </a:fld>
            <a:endParaRPr lang="en-US" altLang="zh-CN"/>
          </a:p>
        </p:txBody>
      </p:sp>
      <p:sp>
        <p:nvSpPr>
          <p:cNvPr id="195586" name="Rectangle 2"/>
          <p:cNvSpPr>
            <a:spLocks noGrp="1" noRot="1" noChangeAspect="1" noChangeArrowheads="1" noTextEdit="1"/>
          </p:cNvSpPr>
          <p:nvPr>
            <p:ph type="sldImg"/>
          </p:nvPr>
        </p:nvSpPr>
        <p:spPr>
          <a:xfrm>
            <a:off x="381000" y="685800"/>
            <a:ext cx="6096000" cy="3429000"/>
          </a:xfrm>
          <a:ln/>
        </p:spPr>
      </p:sp>
      <p:sp>
        <p:nvSpPr>
          <p:cNvPr id="1955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E430C15-49E7-48BB-B3AA-CEAFE8F32BDD}" type="slidenum">
              <a:rPr lang="en-US" altLang="zh-CN"/>
              <a:pPr/>
              <a:t>32</a:t>
            </a:fld>
            <a:endParaRPr lang="en-US" altLang="zh-CN"/>
          </a:p>
        </p:txBody>
      </p:sp>
      <p:sp>
        <p:nvSpPr>
          <p:cNvPr id="134146" name="Rectangle 2"/>
          <p:cNvSpPr>
            <a:spLocks noGrp="1" noRot="1" noChangeAspect="1" noChangeArrowheads="1" noTextEdit="1"/>
          </p:cNvSpPr>
          <p:nvPr>
            <p:ph type="sldImg"/>
          </p:nvPr>
        </p:nvSpPr>
        <p:spPr>
          <a:xfrm>
            <a:off x="381000" y="685800"/>
            <a:ext cx="6096000" cy="3429000"/>
          </a:xfrm>
          <a:ln/>
        </p:spPr>
      </p:sp>
      <p:sp>
        <p:nvSpPr>
          <p:cNvPr id="1341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21B4FAB3-88E1-4ED6-9F54-96843668F326}"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F33CA43-6B46-4802-9AFC-16A026BA4DF1}" type="slidenum">
              <a:rPr lang="en-US" altLang="zh-CN"/>
              <a:pPr/>
              <a:t>34</a:t>
            </a:fld>
            <a:endParaRPr lang="en-US" altLang="zh-CN"/>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E51FAD9-E9BF-4016-A6D7-7BA0541E413A}" type="slidenum">
              <a:rPr lang="en-US" altLang="zh-CN"/>
              <a:pPr/>
              <a:t>35</a:t>
            </a:fld>
            <a:endParaRPr lang="en-US" altLang="zh-CN"/>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8BF1A78-8848-4682-92A2-43BFA3C980E8}" type="slidenum">
              <a:rPr lang="en-US" altLang="zh-CN"/>
              <a:pPr/>
              <a:t>36</a:t>
            </a:fld>
            <a:endParaRPr lang="en-US" altLang="zh-CN"/>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74C357E-A26B-4ED6-A353-EAA5E1E93240}" type="slidenum">
              <a:rPr lang="en-US" altLang="zh-CN"/>
              <a:pPr/>
              <a:t>37</a:t>
            </a:fld>
            <a:endParaRPr lang="en-US" altLang="zh-CN"/>
          </a:p>
        </p:txBody>
      </p:sp>
      <p:sp>
        <p:nvSpPr>
          <p:cNvPr id="144386" name="Rectangle 2"/>
          <p:cNvSpPr>
            <a:spLocks noGrp="1" noRot="1" noChangeAspect="1" noChangeArrowheads="1" noTextEdit="1"/>
          </p:cNvSpPr>
          <p:nvPr>
            <p:ph type="sldImg"/>
          </p:nvPr>
        </p:nvSpPr>
        <p:spPr>
          <a:xfrm>
            <a:off x="381000" y="685800"/>
            <a:ext cx="6096000" cy="3429000"/>
          </a:xfrm>
          <a:ln/>
        </p:spPr>
      </p:sp>
      <p:sp>
        <p:nvSpPr>
          <p:cNvPr id="144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9475A23-0D0E-4088-91ED-E37DAC8F5BF0}" type="slidenum">
              <a:rPr lang="en-US" altLang="zh-CN"/>
              <a:pPr/>
              <a:t>38</a:t>
            </a:fld>
            <a:endParaRPr lang="en-US" altLang="zh-CN"/>
          </a:p>
        </p:txBody>
      </p:sp>
      <p:sp>
        <p:nvSpPr>
          <p:cNvPr id="146434" name="Rectangle 2"/>
          <p:cNvSpPr>
            <a:spLocks noGrp="1" noRot="1" noChangeAspect="1" noChangeArrowheads="1" noTextEdit="1"/>
          </p:cNvSpPr>
          <p:nvPr>
            <p:ph type="sldImg"/>
          </p:nvPr>
        </p:nvSpPr>
        <p:spPr>
          <a:xfrm>
            <a:off x="381000" y="685800"/>
            <a:ext cx="6096000" cy="3429000"/>
          </a:xfrm>
          <a:ln/>
        </p:spPr>
      </p:sp>
      <p:sp>
        <p:nvSpPr>
          <p:cNvPr id="1464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829F12D-E27E-4638-9C7D-DF8D877D1568}" type="slidenum">
              <a:rPr lang="en-US" altLang="zh-CN"/>
              <a:pPr/>
              <a:t>39</a:t>
            </a:fld>
            <a:endParaRPr lang="en-US" altLang="zh-CN"/>
          </a:p>
        </p:txBody>
      </p:sp>
      <p:sp>
        <p:nvSpPr>
          <p:cNvPr id="91138" name="Rectangle 2"/>
          <p:cNvSpPr>
            <a:spLocks noGrp="1" noRot="1" noChangeAspect="1" noChangeArrowheads="1" noTextEdit="1"/>
          </p:cNvSpPr>
          <p:nvPr>
            <p:ph type="sldImg"/>
          </p:nvPr>
        </p:nvSpPr>
        <p:spPr>
          <a:xfrm>
            <a:off x="381000" y="685800"/>
            <a:ext cx="6096000" cy="3429000"/>
          </a:xfrm>
          <a:ln/>
        </p:spPr>
      </p:sp>
      <p:sp>
        <p:nvSpPr>
          <p:cNvPr id="911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E646E63-8C9E-475E-AD8A-76CEBEC0AB0B}" type="slidenum">
              <a:rPr lang="en-US" altLang="zh-CN"/>
              <a:pPr/>
              <a:t>4</a:t>
            </a:fld>
            <a:endParaRPr lang="en-US" altLang="zh-CN"/>
          </a:p>
        </p:txBody>
      </p:sp>
      <p:sp>
        <p:nvSpPr>
          <p:cNvPr id="62466" name="Rectangle 2"/>
          <p:cNvSpPr>
            <a:spLocks noGrp="1" noRot="1" noChangeAspect="1" noChangeArrowheads="1" noTextEdit="1"/>
          </p:cNvSpPr>
          <p:nvPr>
            <p:ph type="sldImg"/>
          </p:nvPr>
        </p:nvSpPr>
        <p:spPr>
          <a:xfrm>
            <a:off x="381000" y="685800"/>
            <a:ext cx="6096000" cy="3429000"/>
          </a:xfrm>
          <a:ln/>
        </p:spPr>
      </p:sp>
      <p:sp>
        <p:nvSpPr>
          <p:cNvPr id="624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84E91EF-8CD1-4A10-9BA0-FEA73F285948}" type="slidenum">
              <a:rPr lang="en-US" altLang="zh-CN"/>
              <a:pPr/>
              <a:t>40</a:t>
            </a:fld>
            <a:endParaRPr lang="en-US" altLang="zh-CN"/>
          </a:p>
        </p:txBody>
      </p:sp>
      <p:sp>
        <p:nvSpPr>
          <p:cNvPr id="92162" name="Rectangle 2"/>
          <p:cNvSpPr>
            <a:spLocks noGrp="1" noRot="1" noChangeAspect="1" noChangeArrowheads="1" noTextEdit="1"/>
          </p:cNvSpPr>
          <p:nvPr>
            <p:ph type="sldImg"/>
          </p:nvPr>
        </p:nvSpPr>
        <p:spPr>
          <a:xfrm>
            <a:off x="381000" y="685800"/>
            <a:ext cx="6096000" cy="3429000"/>
          </a:xfrm>
          <a:ln/>
        </p:spPr>
      </p:sp>
      <p:sp>
        <p:nvSpPr>
          <p:cNvPr id="921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BF000EC-94BE-4715-B9CF-77B150164CD3}" type="slidenum">
              <a:rPr lang="en-US" altLang="zh-CN"/>
              <a:pPr/>
              <a:t>41</a:t>
            </a:fld>
            <a:endParaRPr lang="en-US" altLang="zh-CN"/>
          </a:p>
        </p:txBody>
      </p:sp>
      <p:sp>
        <p:nvSpPr>
          <p:cNvPr id="196610" name="Rectangle 2"/>
          <p:cNvSpPr>
            <a:spLocks noGrp="1" noRot="1" noChangeAspect="1" noChangeArrowheads="1" noTextEdit="1"/>
          </p:cNvSpPr>
          <p:nvPr>
            <p:ph type="sldImg"/>
          </p:nvPr>
        </p:nvSpPr>
        <p:spPr>
          <a:xfrm>
            <a:off x="381000" y="685800"/>
            <a:ext cx="6096000" cy="3429000"/>
          </a:xfrm>
          <a:ln/>
        </p:spPr>
      </p:sp>
      <p:sp>
        <p:nvSpPr>
          <p:cNvPr id="1966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DFE8D44-30C2-4B37-B257-46A1EF3B07FE}" type="slidenum">
              <a:rPr lang="en-US" altLang="zh-CN"/>
              <a:pPr/>
              <a:t>42</a:t>
            </a:fld>
            <a:endParaRPr lang="en-US" altLang="zh-CN"/>
          </a:p>
        </p:txBody>
      </p:sp>
      <p:sp>
        <p:nvSpPr>
          <p:cNvPr id="94210" name="Rectangle 2"/>
          <p:cNvSpPr>
            <a:spLocks noGrp="1" noRot="1" noChangeAspect="1" noChangeArrowheads="1" noTextEdit="1"/>
          </p:cNvSpPr>
          <p:nvPr>
            <p:ph type="sldImg"/>
          </p:nvPr>
        </p:nvSpPr>
        <p:spPr>
          <a:xfrm>
            <a:off x="381000" y="685800"/>
            <a:ext cx="6096000" cy="3429000"/>
          </a:xfrm>
          <a:ln/>
        </p:spPr>
      </p:sp>
      <p:sp>
        <p:nvSpPr>
          <p:cNvPr id="942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DDE3485-F2E3-4F36-877A-A8D04B4CD6EB}" type="slidenum">
              <a:rPr lang="en-US" altLang="zh-CN"/>
              <a:pPr/>
              <a:t>43</a:t>
            </a:fld>
            <a:endParaRPr lang="en-US" altLang="zh-CN"/>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23AA9EC-86E3-41A4-B231-C2B3162FF93A}" type="slidenum">
              <a:rPr lang="en-US" altLang="zh-CN"/>
              <a:pPr/>
              <a:t>44</a:t>
            </a:fld>
            <a:endParaRPr lang="en-US" altLang="zh-CN"/>
          </a:p>
        </p:txBody>
      </p:sp>
      <p:sp>
        <p:nvSpPr>
          <p:cNvPr id="96258" name="Rectangle 2"/>
          <p:cNvSpPr>
            <a:spLocks noGrp="1" noRot="1" noChangeAspect="1" noChangeArrowheads="1" noTextEdit="1"/>
          </p:cNvSpPr>
          <p:nvPr>
            <p:ph type="sldImg"/>
          </p:nvPr>
        </p:nvSpPr>
        <p:spPr>
          <a:xfrm>
            <a:off x="381000" y="685800"/>
            <a:ext cx="6096000" cy="3429000"/>
          </a:xfrm>
          <a:ln/>
        </p:spPr>
      </p:sp>
      <p:sp>
        <p:nvSpPr>
          <p:cNvPr id="962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B9E53F6-092C-4E5A-8ED5-0395E8DC9B1C}" type="slidenum">
              <a:rPr lang="en-US" altLang="zh-CN"/>
              <a:pPr/>
              <a:t>45</a:t>
            </a:fld>
            <a:endParaRPr lang="en-US" altLang="zh-CN"/>
          </a:p>
        </p:txBody>
      </p:sp>
      <p:sp>
        <p:nvSpPr>
          <p:cNvPr id="97282" name="Rectangle 2"/>
          <p:cNvSpPr>
            <a:spLocks noGrp="1" noRot="1" noChangeAspect="1" noChangeArrowheads="1" noTextEdit="1"/>
          </p:cNvSpPr>
          <p:nvPr>
            <p:ph type="sldImg"/>
          </p:nvPr>
        </p:nvSpPr>
        <p:spPr>
          <a:xfrm>
            <a:off x="381000" y="685800"/>
            <a:ext cx="6096000" cy="3429000"/>
          </a:xfrm>
          <a:ln/>
        </p:spPr>
      </p:sp>
      <p:sp>
        <p:nvSpPr>
          <p:cNvPr id="972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027F9EAB-8737-4130-86E2-FAE2B41CF80C}" type="slidenum">
              <a:rPr lang="en-US" altLang="zh-CN"/>
              <a:pPr/>
              <a:t>46</a:t>
            </a:fld>
            <a:endParaRPr lang="en-US" altLang="zh-CN"/>
          </a:p>
        </p:txBody>
      </p:sp>
      <p:sp>
        <p:nvSpPr>
          <p:cNvPr id="98306" name="Rectangle 2"/>
          <p:cNvSpPr>
            <a:spLocks noGrp="1" noRot="1" noChangeAspect="1" noChangeArrowheads="1" noTextEdit="1"/>
          </p:cNvSpPr>
          <p:nvPr>
            <p:ph type="sldImg"/>
          </p:nvPr>
        </p:nvSpPr>
        <p:spPr>
          <a:xfrm>
            <a:off x="381000" y="685800"/>
            <a:ext cx="6096000" cy="3429000"/>
          </a:xfrm>
          <a:ln/>
        </p:spPr>
      </p:sp>
      <p:sp>
        <p:nvSpPr>
          <p:cNvPr id="98308" name="Rectangle 4"/>
          <p:cNvSpPr>
            <a:spLocks noGrp="1" noChangeArrowheads="1"/>
          </p:cNvSpPr>
          <p:nvPr>
            <p:ph type="body" idx="1"/>
          </p:nvPr>
        </p:nvSpPr>
        <p:spPr/>
        <p:txBody>
          <a:bodyPr/>
          <a:lstStyle/>
          <a:p>
            <a:r>
              <a:rPr lang="zh-CN" altLang="en-US" dirty="0" smtClean="0"/>
              <a:t>关于</a:t>
            </a:r>
            <a:r>
              <a:rPr lang="en-US" altLang="zh-CN" dirty="0" err="1" smtClean="0"/>
              <a:t>const</a:t>
            </a:r>
            <a:r>
              <a:rPr lang="zh-CN" altLang="en-US" dirty="0" smtClean="0"/>
              <a:t>对象的内容下章介绍。</a:t>
            </a:r>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6B8E171D-BDB0-4AAF-971A-E1ACAE971E69}" type="slidenum">
              <a:rPr lang="en-US" altLang="zh-CN"/>
              <a:pPr/>
              <a:t>47</a:t>
            </a:fld>
            <a:endParaRPr lang="en-US" altLang="zh-CN"/>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82C4F50-4389-4E2A-8552-10CD103D72FE}" type="slidenum">
              <a:rPr lang="en-US" altLang="zh-CN"/>
              <a:pPr/>
              <a:t>48</a:t>
            </a:fld>
            <a:endParaRPr lang="en-US" altLang="zh-CN"/>
          </a:p>
        </p:txBody>
      </p:sp>
      <p:sp>
        <p:nvSpPr>
          <p:cNvPr id="111618" name="Rectangle 1026"/>
          <p:cNvSpPr>
            <a:spLocks noGrp="1" noRot="1" noChangeAspect="1" noChangeArrowheads="1" noTextEdit="1"/>
          </p:cNvSpPr>
          <p:nvPr>
            <p:ph type="sldImg"/>
          </p:nvPr>
        </p:nvSpPr>
        <p:spPr>
          <a:xfrm>
            <a:off x="381000" y="685800"/>
            <a:ext cx="6096000" cy="3429000"/>
          </a:xfrm>
          <a:ln/>
        </p:spPr>
      </p:sp>
      <p:sp>
        <p:nvSpPr>
          <p:cNvPr id="11162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930D7CD1-6244-4C8E-B66E-B3A81E9F1A15}" type="slidenum">
              <a:rPr lang="en-US" altLang="zh-CN"/>
              <a:pPr/>
              <a:t>49</a:t>
            </a:fld>
            <a:endParaRPr lang="en-US" altLang="zh-CN"/>
          </a:p>
        </p:txBody>
      </p:sp>
      <p:sp>
        <p:nvSpPr>
          <p:cNvPr id="112642" name="Rectangle 2"/>
          <p:cNvSpPr>
            <a:spLocks noGrp="1" noRot="1" noChangeAspect="1" noChangeArrowheads="1" noTextEdit="1"/>
          </p:cNvSpPr>
          <p:nvPr>
            <p:ph type="sldImg"/>
          </p:nvPr>
        </p:nvSpPr>
        <p:spPr>
          <a:xfrm>
            <a:off x="381000" y="685800"/>
            <a:ext cx="6096000" cy="3429000"/>
          </a:xfrm>
          <a:ln/>
        </p:spPr>
      </p:sp>
      <p:sp>
        <p:nvSpPr>
          <p:cNvPr id="1126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A4E592EA-F24F-4EA2-96DB-B1D7F67AFA0A}" type="slidenum">
              <a:rPr lang="en-US" altLang="zh-CN"/>
              <a:pPr/>
              <a:t>5</a:t>
            </a:fld>
            <a:endParaRPr lang="en-US" altLang="zh-CN"/>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D7F5AC66-BF58-489F-96DA-72D8494989E2}" type="slidenum">
              <a:rPr lang="en-US" altLang="zh-CN"/>
              <a:pPr/>
              <a:t>50</a:t>
            </a:fld>
            <a:endParaRPr lang="en-US" altLang="zh-CN"/>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E2880CC-AF0A-48C1-980F-76724F1A177A}" type="slidenum">
              <a:rPr lang="en-US" altLang="zh-CN"/>
              <a:pPr/>
              <a:t>51</a:t>
            </a:fld>
            <a:endParaRPr lang="en-US" altLang="zh-CN"/>
          </a:p>
        </p:txBody>
      </p:sp>
      <p:sp>
        <p:nvSpPr>
          <p:cNvPr id="121858" name="Rectangle 2"/>
          <p:cNvSpPr>
            <a:spLocks noGrp="1" noRot="1" noChangeAspect="1" noChangeArrowheads="1" noTextEdit="1"/>
          </p:cNvSpPr>
          <p:nvPr>
            <p:ph type="sldImg"/>
          </p:nvPr>
        </p:nvSpPr>
        <p:spPr>
          <a:xfrm>
            <a:off x="381000" y="685800"/>
            <a:ext cx="6096000" cy="3429000"/>
          </a:xfrm>
          <a:ln/>
        </p:spPr>
      </p:sp>
      <p:sp>
        <p:nvSpPr>
          <p:cNvPr id="1218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5B482AA-9F94-4B1E-A1FC-E5BEF1E2588E}" type="slidenum">
              <a:rPr lang="en-US" altLang="zh-CN"/>
              <a:pPr/>
              <a:t>52</a:t>
            </a:fld>
            <a:endParaRPr lang="en-US" altLang="zh-CN"/>
          </a:p>
        </p:txBody>
      </p:sp>
      <p:sp>
        <p:nvSpPr>
          <p:cNvPr id="114690" name="Rectangle 2"/>
          <p:cNvSpPr>
            <a:spLocks noGrp="1" noRot="1" noChangeAspect="1" noChangeArrowheads="1" noTextEdit="1"/>
          </p:cNvSpPr>
          <p:nvPr>
            <p:ph type="sldImg"/>
          </p:nvPr>
        </p:nvSpPr>
        <p:spPr>
          <a:xfrm>
            <a:off x="381000" y="685800"/>
            <a:ext cx="6096000" cy="3429000"/>
          </a:xfrm>
          <a:ln/>
        </p:spPr>
      </p:sp>
      <p:sp>
        <p:nvSpPr>
          <p:cNvPr id="1146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8DD4E1E-D93B-4201-B1EC-1C5E2CB62076}" type="slidenum">
              <a:rPr lang="en-US" altLang="zh-CN"/>
              <a:pPr/>
              <a:t>53</a:t>
            </a:fld>
            <a:endParaRPr lang="en-US" altLang="zh-CN"/>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63C5811F-9D16-4021-882C-7019F7AB12E0}" type="slidenum">
              <a:rPr lang="en-US" altLang="zh-CN"/>
              <a:pPr/>
              <a:t>54</a:t>
            </a:fld>
            <a:endParaRPr lang="en-US" altLang="zh-CN"/>
          </a:p>
        </p:txBody>
      </p:sp>
      <p:sp>
        <p:nvSpPr>
          <p:cNvPr id="116738" name="Rectangle 2"/>
          <p:cNvSpPr>
            <a:spLocks noGrp="1" noRot="1" noChangeAspect="1" noChangeArrowheads="1" noTextEdit="1"/>
          </p:cNvSpPr>
          <p:nvPr>
            <p:ph type="sldImg"/>
          </p:nvPr>
        </p:nvSpPr>
        <p:spPr>
          <a:xfrm>
            <a:off x="381000" y="685800"/>
            <a:ext cx="6096000" cy="3429000"/>
          </a:xfrm>
          <a:ln/>
        </p:spPr>
      </p:sp>
      <p:sp>
        <p:nvSpPr>
          <p:cNvPr id="1167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7D8838F2-EA8F-4220-9F1F-2B6E1E3DB9CA}" type="slidenum">
              <a:rPr lang="en-US" altLang="zh-CN"/>
              <a:pPr/>
              <a:t>55</a:t>
            </a:fld>
            <a:endParaRPr lang="en-US" altLang="zh-CN"/>
          </a:p>
        </p:txBody>
      </p:sp>
      <p:sp>
        <p:nvSpPr>
          <p:cNvPr id="158722" name="Rectangle 2"/>
          <p:cNvSpPr>
            <a:spLocks noGrp="1" noRot="1" noChangeAspect="1" noChangeArrowheads="1" noTextEdit="1"/>
          </p:cNvSpPr>
          <p:nvPr>
            <p:ph type="sldImg"/>
          </p:nvPr>
        </p:nvSpPr>
        <p:spPr>
          <a:xfrm>
            <a:off x="381000" y="685800"/>
            <a:ext cx="6096000" cy="3429000"/>
          </a:xfrm>
          <a:ln/>
        </p:spPr>
      </p:sp>
      <p:sp>
        <p:nvSpPr>
          <p:cNvPr id="1587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970D850-928B-4B1F-80FD-6C5E0B912A5D}" type="slidenum">
              <a:rPr lang="en-US" altLang="zh-CN"/>
              <a:pPr/>
              <a:t>56</a:t>
            </a:fld>
            <a:endParaRPr lang="en-US" altLang="zh-CN"/>
          </a:p>
        </p:txBody>
      </p:sp>
      <p:sp>
        <p:nvSpPr>
          <p:cNvPr id="160770" name="Rectangle 2"/>
          <p:cNvSpPr>
            <a:spLocks noGrp="1" noRot="1" noChangeAspect="1" noChangeArrowheads="1" noTextEdit="1"/>
          </p:cNvSpPr>
          <p:nvPr>
            <p:ph type="sldImg"/>
          </p:nvPr>
        </p:nvSpPr>
        <p:spPr>
          <a:xfrm>
            <a:off x="381000" y="685800"/>
            <a:ext cx="6096000" cy="3429000"/>
          </a:xfrm>
          <a:ln/>
        </p:spPr>
      </p:sp>
      <p:sp>
        <p:nvSpPr>
          <p:cNvPr id="1607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C83126A0-E59C-496C-B2CE-0391461371DA}" type="slidenum">
              <a:rPr lang="en-US" altLang="zh-CN"/>
              <a:pPr/>
              <a:t>57</a:t>
            </a:fld>
            <a:endParaRPr lang="en-US" altLang="zh-CN"/>
          </a:p>
        </p:txBody>
      </p:sp>
      <p:sp>
        <p:nvSpPr>
          <p:cNvPr id="197634" name="Rectangle 2"/>
          <p:cNvSpPr>
            <a:spLocks noGrp="1" noRot="1" noChangeAspect="1" noChangeArrowheads="1" noTextEdit="1"/>
          </p:cNvSpPr>
          <p:nvPr>
            <p:ph type="sldImg"/>
          </p:nvPr>
        </p:nvSpPr>
        <p:spPr>
          <a:xfrm>
            <a:off x="381000" y="685800"/>
            <a:ext cx="6096000" cy="3429000"/>
          </a:xfrm>
          <a:ln/>
        </p:spPr>
      </p:sp>
      <p:sp>
        <p:nvSpPr>
          <p:cNvPr id="1976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988B2D9-EF03-4903-AE97-07C3AC2CDD46}" type="slidenum">
              <a:rPr lang="en-US" altLang="zh-CN"/>
              <a:pPr/>
              <a:t>58</a:t>
            </a:fld>
            <a:endParaRPr lang="en-US" altLang="zh-CN"/>
          </a:p>
        </p:txBody>
      </p:sp>
      <p:sp>
        <p:nvSpPr>
          <p:cNvPr id="198658" name="Rectangle 2"/>
          <p:cNvSpPr>
            <a:spLocks noGrp="1" noRot="1" noChangeAspect="1" noChangeArrowheads="1" noTextEdit="1"/>
          </p:cNvSpPr>
          <p:nvPr>
            <p:ph type="sldImg"/>
          </p:nvPr>
        </p:nvSpPr>
        <p:spPr>
          <a:xfrm>
            <a:off x="381000" y="685800"/>
            <a:ext cx="6096000" cy="3429000"/>
          </a:xfrm>
          <a:ln/>
        </p:spPr>
      </p:sp>
      <p:sp>
        <p:nvSpPr>
          <p:cNvPr id="1986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CA0732C-ECB8-4690-B5E5-D5396DF6B837}" type="slidenum">
              <a:rPr lang="en-US" altLang="zh-CN"/>
              <a:pPr/>
              <a:t>59</a:t>
            </a:fld>
            <a:endParaRPr lang="en-US" altLang="zh-CN"/>
          </a:p>
        </p:txBody>
      </p:sp>
      <p:sp>
        <p:nvSpPr>
          <p:cNvPr id="199682" name="Rectangle 2"/>
          <p:cNvSpPr>
            <a:spLocks noGrp="1" noRot="1" noChangeAspect="1" noChangeArrowheads="1" noTextEdit="1"/>
          </p:cNvSpPr>
          <p:nvPr>
            <p:ph type="sldImg"/>
          </p:nvPr>
        </p:nvSpPr>
        <p:spPr>
          <a:xfrm>
            <a:off x="381000" y="685800"/>
            <a:ext cx="6096000" cy="3429000"/>
          </a:xfrm>
          <a:ln/>
        </p:spPr>
      </p:sp>
      <p:sp>
        <p:nvSpPr>
          <p:cNvPr id="1996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33461026-730B-471F-9477-F3BC5BA7F40A}" type="slidenum">
              <a:rPr lang="en-US" altLang="zh-CN"/>
              <a:pPr/>
              <a:t>6</a:t>
            </a:fld>
            <a:endParaRPr lang="en-US" altLang="zh-CN"/>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84E91EF-8CD1-4A10-9BA0-FEA73F285948}" type="slidenum">
              <a:rPr lang="en-US" altLang="zh-CN"/>
              <a:pPr/>
              <a:t>60</a:t>
            </a:fld>
            <a:endParaRPr lang="en-US" altLang="zh-CN"/>
          </a:p>
        </p:txBody>
      </p:sp>
      <p:sp>
        <p:nvSpPr>
          <p:cNvPr id="92162" name="Rectangle 2"/>
          <p:cNvSpPr>
            <a:spLocks noGrp="1" noRot="1" noChangeAspect="1" noChangeArrowheads="1" noTextEdit="1"/>
          </p:cNvSpPr>
          <p:nvPr>
            <p:ph type="sldImg"/>
          </p:nvPr>
        </p:nvSpPr>
        <p:spPr>
          <a:xfrm>
            <a:off x="381000" y="685800"/>
            <a:ext cx="6096000" cy="3429000"/>
          </a:xfrm>
          <a:ln/>
        </p:spPr>
      </p:sp>
      <p:sp>
        <p:nvSpPr>
          <p:cNvPr id="921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84E91EF-8CD1-4A10-9BA0-FEA73F285948}" type="slidenum">
              <a:rPr lang="en-US" altLang="zh-CN"/>
              <a:pPr/>
              <a:t>61</a:t>
            </a:fld>
            <a:endParaRPr lang="en-US" altLang="zh-CN"/>
          </a:p>
        </p:txBody>
      </p:sp>
      <p:sp>
        <p:nvSpPr>
          <p:cNvPr id="92162" name="Rectangle 2"/>
          <p:cNvSpPr>
            <a:spLocks noGrp="1" noRot="1" noChangeAspect="1" noChangeArrowheads="1" noTextEdit="1"/>
          </p:cNvSpPr>
          <p:nvPr>
            <p:ph type="sldImg"/>
          </p:nvPr>
        </p:nvSpPr>
        <p:spPr>
          <a:xfrm>
            <a:off x="381000" y="685800"/>
            <a:ext cx="6096000" cy="3429000"/>
          </a:xfrm>
          <a:ln/>
        </p:spPr>
      </p:sp>
      <p:sp>
        <p:nvSpPr>
          <p:cNvPr id="921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584E91EF-8CD1-4A10-9BA0-FEA73F285948}" type="slidenum">
              <a:rPr lang="en-US" altLang="zh-CN"/>
              <a:pPr/>
              <a:t>62</a:t>
            </a:fld>
            <a:endParaRPr lang="en-US" altLang="zh-CN"/>
          </a:p>
        </p:txBody>
      </p:sp>
      <p:sp>
        <p:nvSpPr>
          <p:cNvPr id="92162" name="Rectangle 2"/>
          <p:cNvSpPr>
            <a:spLocks noGrp="1" noRot="1" noChangeAspect="1" noChangeArrowheads="1" noTextEdit="1"/>
          </p:cNvSpPr>
          <p:nvPr>
            <p:ph type="sldImg"/>
          </p:nvPr>
        </p:nvSpPr>
        <p:spPr>
          <a:xfrm>
            <a:off x="381000" y="685800"/>
            <a:ext cx="6096000" cy="3429000"/>
          </a:xfrm>
          <a:ln/>
        </p:spPr>
      </p:sp>
      <p:sp>
        <p:nvSpPr>
          <p:cNvPr id="921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EFC52CD4-247C-4C1C-B724-2C064537358B}" type="slidenum">
              <a:rPr lang="en-US" altLang="zh-CN"/>
              <a:pPr/>
              <a:t>7</a:t>
            </a:fld>
            <a:endParaRPr lang="en-US" altLang="zh-CN"/>
          </a:p>
        </p:txBody>
      </p:sp>
      <p:sp>
        <p:nvSpPr>
          <p:cNvPr id="191490" name="Rectangle 2"/>
          <p:cNvSpPr>
            <a:spLocks noGrp="1" noRot="1" noChangeAspect="1" noChangeArrowheads="1" noTextEdit="1"/>
          </p:cNvSpPr>
          <p:nvPr>
            <p:ph type="sldImg"/>
          </p:nvPr>
        </p:nvSpPr>
        <p:spPr>
          <a:xfrm>
            <a:off x="381000" y="685800"/>
            <a:ext cx="6096000" cy="3429000"/>
          </a:xfrm>
          <a:ln/>
        </p:spPr>
      </p:sp>
      <p:sp>
        <p:nvSpPr>
          <p:cNvPr id="1914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B0C40DEC-B9FF-4198-AC8D-CD274D2C117C}" type="slidenum">
              <a:rPr lang="en-US" altLang="zh-CN"/>
              <a:pPr/>
              <a:t>8</a:t>
            </a:fld>
            <a:endParaRPr lang="en-US" altLang="zh-CN"/>
          </a:p>
        </p:txBody>
      </p:sp>
      <p:sp>
        <p:nvSpPr>
          <p:cNvPr id="72706" name="Rectangle 1026"/>
          <p:cNvSpPr>
            <a:spLocks noGrp="1" noRot="1" noChangeAspect="1" noChangeArrowheads="1" noTextEdit="1"/>
          </p:cNvSpPr>
          <p:nvPr>
            <p:ph type="sldImg"/>
          </p:nvPr>
        </p:nvSpPr>
        <p:spPr>
          <a:xfrm>
            <a:off x="381000" y="685800"/>
            <a:ext cx="6096000" cy="3429000"/>
          </a:xfrm>
          <a:ln/>
        </p:spPr>
      </p:sp>
      <p:sp>
        <p:nvSpPr>
          <p:cNvPr id="7270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F092325E-7F0F-4DB2-B324-C53CCCD2FF07}" type="slidenum">
              <a:rPr lang="en-US" altLang="zh-CN"/>
              <a:pPr/>
              <a:t>9</a:t>
            </a:fld>
            <a:endParaRPr lang="en-US" altLang="zh-CN"/>
          </a:p>
        </p:txBody>
      </p:sp>
      <p:sp>
        <p:nvSpPr>
          <p:cNvPr id="73730" name="Rectangle 2"/>
          <p:cNvSpPr>
            <a:spLocks noGrp="1" noRot="1" noChangeAspect="1" noChangeArrowheads="1" noTextEdit="1"/>
          </p:cNvSpPr>
          <p:nvPr>
            <p:ph type="sldImg"/>
          </p:nvPr>
        </p:nvSpPr>
        <p:spPr>
          <a:xfrm>
            <a:off x="381000" y="685800"/>
            <a:ext cx="6096000" cy="3429000"/>
          </a:xfrm>
          <a:ln/>
        </p:spPr>
      </p:sp>
      <p:sp>
        <p:nvSpPr>
          <p:cNvPr id="73732"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2017/10/9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057400"/>
            <a:ext cx="7772400" cy="857250"/>
          </a:xfrm>
        </p:spPr>
        <p:txBody>
          <a:bodyPr/>
          <a:lstStyle/>
          <a:p>
            <a:r>
              <a:rPr lang="zh-CN" altLang="en-US"/>
              <a:t>第四章  类与对象</a:t>
            </a:r>
          </a:p>
        </p:txBody>
      </p:sp>
      <p:sp>
        <p:nvSpPr>
          <p:cNvPr id="2" name="副标题 1"/>
          <p:cNvSpPr>
            <a:spLocks noGrp="1"/>
          </p:cNvSpPr>
          <p:nvPr>
            <p:ph type="subTitle" idx="1"/>
          </p:nvPr>
        </p:nvSpPr>
        <p:spPr/>
        <p:txBody>
          <a:bodyPr/>
          <a:lstStyle/>
          <a:p>
            <a:endParaRPr lang="zh-CN" altLang="en-US"/>
          </a:p>
        </p:txBody>
      </p:sp>
      <p:sp>
        <p:nvSpPr>
          <p:cNvPr id="6" name="Rectangle 2066"/>
          <p:cNvSpPr>
            <a:spLocks noGrp="1" noChangeArrowheads="1"/>
          </p:cNvSpPr>
          <p:nvPr>
            <p:ph type="sldNum" sz="quarter" idx="12"/>
          </p:nvPr>
        </p:nvSpPr>
        <p:spPr>
          <a:xfrm>
            <a:off x="7162800" y="4743450"/>
            <a:ext cx="1905000" cy="342900"/>
          </a:xfrm>
          <a:prstGeom prst="rect">
            <a:avLst/>
          </a:prstGeom>
        </p:spPr>
        <p:txBody>
          <a:bodyPr/>
          <a:lstStyle/>
          <a:p>
            <a:fld id="{ED759C49-6A0F-4CD9-A04B-13B405915828}" type="slidenum">
              <a:rPr lang="en-US" altLang="zh-CN"/>
              <a:pPr/>
              <a:t>1</a:t>
            </a:fld>
            <a:endParaRPr lang="en-US" altLang="zh-CN"/>
          </a:p>
        </p:txBody>
      </p:sp>
    </p:spTree>
    <p:extLst>
      <p:ext uri="{BB962C8B-B14F-4D97-AF65-F5344CB8AC3E}">
        <p14:creationId xmlns:p14="http://schemas.microsoft.com/office/powerpoint/2010/main" val="286762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00200" y="342900"/>
            <a:ext cx="6934200" cy="628650"/>
          </a:xfrm>
        </p:spPr>
        <p:txBody>
          <a:bodyPr/>
          <a:lstStyle/>
          <a:p>
            <a:pPr>
              <a:lnSpc>
                <a:spcPct val="80000"/>
              </a:lnSpc>
            </a:pPr>
            <a:r>
              <a:rPr lang="zh-CN" altLang="zh-CN"/>
              <a:t>封装</a:t>
            </a:r>
            <a:endParaRPr lang="zh-CN" altLang="en-US" sz="3200"/>
          </a:p>
        </p:txBody>
      </p:sp>
      <p:sp>
        <p:nvSpPr>
          <p:cNvPr id="13315" name="Rectangle 3"/>
          <p:cNvSpPr>
            <a:spLocks noGrp="1" noChangeArrowheads="1"/>
          </p:cNvSpPr>
          <p:nvPr>
            <p:ph idx="1"/>
          </p:nvPr>
        </p:nvSpPr>
        <p:spPr>
          <a:xfrm>
            <a:off x="1066800" y="1200150"/>
            <a:ext cx="8153400" cy="2914650"/>
          </a:xfrm>
        </p:spPr>
        <p:txBody>
          <a:bodyPr>
            <a:normAutofit fontScale="85000" lnSpcReduction="20000"/>
          </a:bodyPr>
          <a:lstStyle/>
          <a:p>
            <a:r>
              <a:rPr lang="zh-CN" altLang="en-US"/>
              <a:t>实例：</a:t>
            </a:r>
          </a:p>
          <a:p>
            <a:pPr lvl="1">
              <a:buFontTx/>
              <a:buNone/>
            </a:pPr>
            <a:r>
              <a:rPr lang="en-US" altLang="zh-CN"/>
              <a:t>class  Clock</a:t>
            </a:r>
          </a:p>
          <a:p>
            <a:pPr lvl="1">
              <a:buFontTx/>
              <a:buNone/>
            </a:pPr>
            <a:r>
              <a:rPr lang="en-US" altLang="zh-CN">
                <a:solidFill>
                  <a:schemeClr val="tx2"/>
                </a:solidFill>
              </a:rPr>
              <a:t>{</a:t>
            </a:r>
            <a:endParaRPr lang="en-US" altLang="zh-CN"/>
          </a:p>
          <a:p>
            <a:pPr lvl="1">
              <a:buFontTx/>
              <a:buNone/>
            </a:pPr>
            <a:r>
              <a:rPr lang="en-US" altLang="zh-CN"/>
              <a:t>        </a:t>
            </a:r>
            <a:r>
              <a:rPr lang="en-US" altLang="zh-CN">
                <a:solidFill>
                  <a:schemeClr val="tx2"/>
                </a:solidFill>
              </a:rPr>
              <a:t>public</a:t>
            </a:r>
            <a:r>
              <a:rPr lang="en-US" altLang="zh-CN"/>
              <a:t>: void </a:t>
            </a:r>
            <a:r>
              <a:rPr lang="en-US" altLang="zh-CN">
                <a:solidFill>
                  <a:schemeClr val="tx1"/>
                </a:solidFill>
              </a:rPr>
              <a:t>SetTime</a:t>
            </a:r>
            <a:r>
              <a:rPr lang="en-US" altLang="zh-CN"/>
              <a:t>(int NewH,int NewM,</a:t>
            </a:r>
            <a:br>
              <a:rPr lang="en-US" altLang="zh-CN"/>
            </a:br>
            <a:r>
              <a:rPr lang="en-US" altLang="zh-CN"/>
              <a:t>                                         int NewS);</a:t>
            </a:r>
            <a:br>
              <a:rPr lang="en-US" altLang="zh-CN"/>
            </a:br>
            <a:r>
              <a:rPr lang="en-US" altLang="zh-CN"/>
              <a:t>                 void </a:t>
            </a:r>
            <a:r>
              <a:rPr lang="en-US" altLang="zh-CN">
                <a:solidFill>
                  <a:schemeClr val="tx1"/>
                </a:solidFill>
              </a:rPr>
              <a:t>ShowTime</a:t>
            </a:r>
            <a:r>
              <a:rPr lang="en-US" altLang="zh-CN"/>
              <a:t>();</a:t>
            </a:r>
          </a:p>
          <a:p>
            <a:pPr lvl="1">
              <a:buFontTx/>
              <a:buNone/>
            </a:pPr>
            <a:r>
              <a:rPr lang="en-US" altLang="zh-CN"/>
              <a:t>        </a:t>
            </a:r>
            <a:r>
              <a:rPr lang="en-US" altLang="zh-CN">
                <a:solidFill>
                  <a:schemeClr val="tx2"/>
                </a:solidFill>
              </a:rPr>
              <a:t>private</a:t>
            </a:r>
            <a:r>
              <a:rPr lang="en-US" altLang="zh-CN"/>
              <a:t>: int Hour,Minute,Second;</a:t>
            </a:r>
          </a:p>
          <a:p>
            <a:pPr lvl="1">
              <a:buFontTx/>
              <a:buNone/>
            </a:pPr>
            <a:r>
              <a:rPr lang="en-US" altLang="zh-CN">
                <a:solidFill>
                  <a:schemeClr val="tx2"/>
                </a:solidFill>
              </a:rPr>
              <a:t>}</a:t>
            </a:r>
            <a:r>
              <a:rPr lang="en-US" altLang="zh-CN"/>
              <a:t>;</a:t>
            </a:r>
          </a:p>
        </p:txBody>
      </p:sp>
      <p:sp>
        <p:nvSpPr>
          <p:cNvPr id="17" name="灯片编号占位符 5"/>
          <p:cNvSpPr>
            <a:spLocks noGrp="1"/>
          </p:cNvSpPr>
          <p:nvPr>
            <p:ph type="sldNum" sz="quarter" idx="12"/>
          </p:nvPr>
        </p:nvSpPr>
        <p:spPr/>
        <p:txBody>
          <a:bodyPr/>
          <a:lstStyle/>
          <a:p>
            <a:fld id="{BB5BDE09-E7DE-44B5-8124-869FE97B6C8C}" type="slidenum">
              <a:rPr lang="en-US" altLang="zh-CN"/>
              <a:pPr/>
              <a:t>10</a:t>
            </a:fld>
            <a:endParaRPr lang="en-US" altLang="zh-CN"/>
          </a:p>
        </p:txBody>
      </p:sp>
      <p:grpSp>
        <p:nvGrpSpPr>
          <p:cNvPr id="13328" name="Group 16"/>
          <p:cNvGrpSpPr>
            <a:grpSpLocks/>
          </p:cNvGrpSpPr>
          <p:nvPr/>
        </p:nvGrpSpPr>
        <p:grpSpPr bwMode="auto">
          <a:xfrm>
            <a:off x="1143000" y="2228850"/>
            <a:ext cx="990600" cy="2597944"/>
            <a:chOff x="480" y="1968"/>
            <a:chExt cx="624" cy="2182"/>
          </a:xfrm>
        </p:grpSpPr>
        <p:sp>
          <p:nvSpPr>
            <p:cNvPr id="13316" name="Line 4"/>
            <p:cNvSpPr>
              <a:spLocks noChangeShapeType="1"/>
            </p:cNvSpPr>
            <p:nvPr/>
          </p:nvSpPr>
          <p:spPr bwMode="auto">
            <a:xfrm flipH="1">
              <a:off x="480" y="1968"/>
              <a:ext cx="288" cy="2064"/>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Line 5"/>
            <p:cNvSpPr>
              <a:spLocks noChangeShapeType="1"/>
            </p:cNvSpPr>
            <p:nvPr/>
          </p:nvSpPr>
          <p:spPr bwMode="auto">
            <a:xfrm flipH="1">
              <a:off x="480" y="3504"/>
              <a:ext cx="288" cy="528"/>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Text Box 6"/>
            <p:cNvSpPr txBox="1">
              <a:spLocks noChangeArrowheads="1"/>
            </p:cNvSpPr>
            <p:nvPr/>
          </p:nvSpPr>
          <p:spPr bwMode="auto">
            <a:xfrm>
              <a:off x="528" y="3840"/>
              <a:ext cx="57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CCFFFF"/>
                  </a:solidFill>
                </a:rPr>
                <a:t>边界</a:t>
              </a:r>
            </a:p>
          </p:txBody>
        </p:sp>
      </p:grpSp>
      <p:sp>
        <p:nvSpPr>
          <p:cNvPr id="13326" name="Text Box 14"/>
          <p:cNvSpPr txBox="1">
            <a:spLocks noChangeArrowheads="1"/>
          </p:cNvSpPr>
          <p:nvPr/>
        </p:nvSpPr>
        <p:spPr bwMode="auto">
          <a:xfrm>
            <a:off x="4191000" y="40005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2"/>
                </a:solidFill>
              </a:rPr>
              <a:t>特定的访问权限</a:t>
            </a:r>
            <a:endParaRPr lang="zh-CN" altLang="en-US">
              <a:solidFill>
                <a:srgbClr val="CCFFFF"/>
              </a:solidFill>
            </a:endParaRPr>
          </a:p>
        </p:txBody>
      </p:sp>
      <p:sp>
        <p:nvSpPr>
          <p:cNvPr id="13330" name="Text Box 18"/>
          <p:cNvSpPr txBox="1">
            <a:spLocks noChangeArrowheads="1"/>
          </p:cNvSpPr>
          <p:nvPr/>
        </p:nvSpPr>
        <p:spPr bwMode="auto">
          <a:xfrm>
            <a:off x="266581" y="1143000"/>
            <a:ext cx="800219" cy="380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grpSp>
        <p:nvGrpSpPr>
          <p:cNvPr id="13333" name="Group 21"/>
          <p:cNvGrpSpPr>
            <a:grpSpLocks/>
          </p:cNvGrpSpPr>
          <p:nvPr/>
        </p:nvGrpSpPr>
        <p:grpSpPr bwMode="auto">
          <a:xfrm>
            <a:off x="4876800" y="1943100"/>
            <a:ext cx="2819400" cy="1200150"/>
            <a:chOff x="3072" y="1632"/>
            <a:chExt cx="1776" cy="1008"/>
          </a:xfrm>
        </p:grpSpPr>
        <p:sp>
          <p:nvSpPr>
            <p:cNvPr id="13322" name="Text Box 10"/>
            <p:cNvSpPr txBox="1">
              <a:spLocks noChangeArrowheads="1"/>
            </p:cNvSpPr>
            <p:nvPr/>
          </p:nvSpPr>
          <p:spPr bwMode="auto">
            <a:xfrm>
              <a:off x="3840" y="1632"/>
              <a:ext cx="100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CCFFFF"/>
                  </a:solidFill>
                </a:rPr>
                <a:t>外部接口</a:t>
              </a:r>
            </a:p>
          </p:txBody>
        </p:sp>
        <p:sp>
          <p:nvSpPr>
            <p:cNvPr id="13331" name="Line 19"/>
            <p:cNvSpPr>
              <a:spLocks noChangeShapeType="1"/>
            </p:cNvSpPr>
            <p:nvPr/>
          </p:nvSpPr>
          <p:spPr bwMode="auto">
            <a:xfrm flipV="1">
              <a:off x="3072" y="1776"/>
              <a:ext cx="768" cy="86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Line 20"/>
            <p:cNvSpPr>
              <a:spLocks noChangeShapeType="1"/>
            </p:cNvSpPr>
            <p:nvPr/>
          </p:nvSpPr>
          <p:spPr bwMode="auto">
            <a:xfrm flipV="1">
              <a:off x="3120" y="1824"/>
              <a:ext cx="672"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4" name="Line 22"/>
          <p:cNvSpPr>
            <a:spLocks noChangeShapeType="1"/>
          </p:cNvSpPr>
          <p:nvPr/>
        </p:nvSpPr>
        <p:spPr bwMode="auto">
          <a:xfrm>
            <a:off x="2971800" y="2686050"/>
            <a:ext cx="1219200" cy="1371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Line 23"/>
          <p:cNvSpPr>
            <a:spLocks noChangeShapeType="1"/>
          </p:cNvSpPr>
          <p:nvPr/>
        </p:nvSpPr>
        <p:spPr bwMode="auto">
          <a:xfrm>
            <a:off x="2895600" y="3714750"/>
            <a:ext cx="129540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41670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00200" y="342900"/>
            <a:ext cx="6858000" cy="685800"/>
          </a:xfrm>
        </p:spPr>
        <p:txBody>
          <a:bodyPr>
            <a:normAutofit fontScale="90000"/>
          </a:bodyPr>
          <a:lstStyle/>
          <a:p>
            <a:r>
              <a:rPr lang="zh-CN" altLang="zh-CN"/>
              <a:t>继承与派生</a:t>
            </a:r>
            <a:endParaRPr lang="zh-CN" altLang="en-US" sz="3200"/>
          </a:p>
        </p:txBody>
      </p:sp>
      <p:sp>
        <p:nvSpPr>
          <p:cNvPr id="14339" name="Rectangle 3"/>
          <p:cNvSpPr>
            <a:spLocks noGrp="1" noChangeArrowheads="1"/>
          </p:cNvSpPr>
          <p:nvPr>
            <p:ph idx="1"/>
          </p:nvPr>
        </p:nvSpPr>
        <p:spPr>
          <a:xfrm>
            <a:off x="1295400" y="1485900"/>
            <a:ext cx="7239000" cy="3028950"/>
          </a:xfrm>
        </p:spPr>
        <p:txBody>
          <a:bodyPr>
            <a:normAutofit lnSpcReduction="10000"/>
          </a:bodyPr>
          <a:lstStyle/>
          <a:p>
            <a:pPr marL="0" indent="514350">
              <a:lnSpc>
                <a:spcPct val="150000"/>
              </a:lnSpc>
              <a:buFont typeface="Wingdings" pitchFamily="2" charset="2"/>
              <a:buNone/>
            </a:pPr>
            <a:r>
              <a:rPr lang="zh-CN" altLang="en-US"/>
              <a:t>是</a:t>
            </a:r>
            <a:r>
              <a:rPr lang="en-US" altLang="zh-CN"/>
              <a:t>C++</a:t>
            </a:r>
            <a:r>
              <a:rPr lang="zh-CN" altLang="en-US"/>
              <a:t>中支持层次分类的一种机制，允许程序员在保持原有类特性的基础上，进行更具体的说明。</a:t>
            </a:r>
          </a:p>
          <a:p>
            <a:pPr marL="0" indent="514350">
              <a:lnSpc>
                <a:spcPct val="150000"/>
              </a:lnSpc>
              <a:buFont typeface="Wingdings" pitchFamily="2" charset="2"/>
              <a:buNone/>
            </a:pPr>
            <a:r>
              <a:rPr lang="zh-CN" altLang="en-US"/>
              <a:t>实现：声明派生类</a:t>
            </a:r>
            <a:r>
              <a:rPr lang="en-US" altLang="zh-CN"/>
              <a:t>——</a:t>
            </a:r>
            <a:r>
              <a:rPr lang="zh-CN" altLang="en-US" i="1">
                <a:solidFill>
                  <a:srgbClr val="00FFFF"/>
                </a:solidFill>
              </a:rPr>
              <a:t>第七章</a:t>
            </a:r>
            <a:endParaRPr lang="zh-CN" altLang="en-US"/>
          </a:p>
        </p:txBody>
      </p:sp>
      <p:sp>
        <p:nvSpPr>
          <p:cNvPr id="6" name="灯片编号占位符 5"/>
          <p:cNvSpPr>
            <a:spLocks noGrp="1"/>
          </p:cNvSpPr>
          <p:nvPr>
            <p:ph type="sldNum" sz="quarter" idx="12"/>
          </p:nvPr>
        </p:nvSpPr>
        <p:spPr/>
        <p:txBody>
          <a:bodyPr/>
          <a:lstStyle/>
          <a:p>
            <a:fld id="{9C92F59D-EA8A-44CA-BE20-40D5CCA01BEF}" type="slidenum">
              <a:rPr lang="en-US" altLang="zh-CN"/>
              <a:pPr/>
              <a:t>11</a:t>
            </a:fld>
            <a:endParaRPr lang="en-US" altLang="zh-CN"/>
          </a:p>
        </p:txBody>
      </p:sp>
      <p:sp>
        <p:nvSpPr>
          <p:cNvPr id="14340" name="Text Box 4"/>
          <p:cNvSpPr txBox="1">
            <a:spLocks noChangeArrowheads="1"/>
          </p:cNvSpPr>
          <p:nvPr/>
        </p:nvSpPr>
        <p:spPr bwMode="auto">
          <a:xfrm>
            <a:off x="266581" y="1143000"/>
            <a:ext cx="800219" cy="387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201832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342900"/>
            <a:ext cx="7010400" cy="685800"/>
          </a:xfrm>
        </p:spPr>
        <p:txBody>
          <a:bodyPr>
            <a:normAutofit fontScale="90000"/>
          </a:bodyPr>
          <a:lstStyle/>
          <a:p>
            <a:r>
              <a:rPr lang="zh-CN" altLang="zh-CN"/>
              <a:t>多态性</a:t>
            </a:r>
            <a:endParaRPr lang="zh-CN" altLang="en-US" sz="3200"/>
          </a:p>
        </p:txBody>
      </p:sp>
      <p:sp>
        <p:nvSpPr>
          <p:cNvPr id="15363" name="Rectangle 3"/>
          <p:cNvSpPr>
            <a:spLocks noGrp="1" noChangeArrowheads="1"/>
          </p:cNvSpPr>
          <p:nvPr>
            <p:ph idx="1"/>
          </p:nvPr>
        </p:nvSpPr>
        <p:spPr>
          <a:xfrm>
            <a:off x="1066800" y="1371600"/>
            <a:ext cx="8077200" cy="3143250"/>
          </a:xfrm>
        </p:spPr>
        <p:txBody>
          <a:bodyPr>
            <a:normAutofit fontScale="92500" lnSpcReduction="10000"/>
          </a:bodyPr>
          <a:lstStyle/>
          <a:p>
            <a:pPr>
              <a:lnSpc>
                <a:spcPct val="160000"/>
              </a:lnSpc>
            </a:pPr>
            <a:r>
              <a:rPr lang="zh-CN" altLang="en-US"/>
              <a:t>多态：同一名称，不同的功能实现方式。</a:t>
            </a:r>
          </a:p>
          <a:p>
            <a:pPr>
              <a:lnSpc>
                <a:spcPct val="160000"/>
              </a:lnSpc>
            </a:pPr>
            <a:r>
              <a:rPr lang="zh-CN" altLang="en-US"/>
              <a:t>目的：达到行为标识统一，减少程序中标识符的个数。</a:t>
            </a:r>
          </a:p>
          <a:p>
            <a:pPr>
              <a:lnSpc>
                <a:spcPct val="160000"/>
              </a:lnSpc>
            </a:pPr>
            <a:r>
              <a:rPr lang="zh-CN" altLang="en-US"/>
              <a:t>实现：重载函数和虚函数</a:t>
            </a:r>
            <a:r>
              <a:rPr lang="en-US" altLang="zh-CN"/>
              <a:t>——</a:t>
            </a:r>
            <a:r>
              <a:rPr lang="zh-CN" altLang="en-US" i="1">
                <a:solidFill>
                  <a:srgbClr val="00FFFF"/>
                </a:solidFill>
              </a:rPr>
              <a:t>第八章</a:t>
            </a:r>
          </a:p>
        </p:txBody>
      </p:sp>
      <p:sp>
        <p:nvSpPr>
          <p:cNvPr id="6" name="灯片编号占位符 5"/>
          <p:cNvSpPr>
            <a:spLocks noGrp="1"/>
          </p:cNvSpPr>
          <p:nvPr>
            <p:ph type="sldNum" sz="quarter" idx="12"/>
          </p:nvPr>
        </p:nvSpPr>
        <p:spPr/>
        <p:txBody>
          <a:bodyPr/>
          <a:lstStyle/>
          <a:p>
            <a:fld id="{FF4FC04A-A498-4809-91E2-75D94EA0E46A}" type="slidenum">
              <a:rPr lang="en-US" altLang="zh-CN"/>
              <a:pPr/>
              <a:t>12</a:t>
            </a:fld>
            <a:endParaRPr lang="en-US" altLang="zh-CN"/>
          </a:p>
        </p:txBody>
      </p:sp>
      <p:sp>
        <p:nvSpPr>
          <p:cNvPr id="15364" name="Text Box 4"/>
          <p:cNvSpPr txBox="1">
            <a:spLocks noChangeArrowheads="1"/>
          </p:cNvSpPr>
          <p:nvPr/>
        </p:nvSpPr>
        <p:spPr bwMode="auto">
          <a:xfrm>
            <a:off x="266581" y="1143000"/>
            <a:ext cx="800219" cy="387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2878850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t>c++</a:t>
            </a:r>
            <a:r>
              <a:rPr lang="zh-CN" altLang="en-US"/>
              <a:t>中的类</a:t>
            </a:r>
          </a:p>
        </p:txBody>
      </p:sp>
      <p:sp>
        <p:nvSpPr>
          <p:cNvPr id="23555" name="Rectangle 3"/>
          <p:cNvSpPr>
            <a:spLocks noGrp="1" noChangeArrowheads="1"/>
          </p:cNvSpPr>
          <p:nvPr>
            <p:ph idx="1"/>
          </p:nvPr>
        </p:nvSpPr>
        <p:spPr>
          <a:xfrm>
            <a:off x="1219200" y="1485900"/>
            <a:ext cx="7239000" cy="3314700"/>
          </a:xfrm>
        </p:spPr>
        <p:txBody>
          <a:bodyPr>
            <a:normAutofit fontScale="92500" lnSpcReduction="20000"/>
          </a:bodyPr>
          <a:lstStyle/>
          <a:p>
            <a:r>
              <a:rPr lang="zh-CN" altLang="en-US"/>
              <a:t>类是具有相同属性和行为的一组对象的集合，它为属于该类的全部对象提供了统一的抽象描述，其内部包括属性和行为两个主要部分。</a:t>
            </a:r>
          </a:p>
          <a:p>
            <a:r>
              <a:rPr lang="zh-CN" altLang="en-US"/>
              <a:t>利用类可以实现数据的封装、隐藏、继承与派生。</a:t>
            </a:r>
          </a:p>
          <a:p>
            <a:r>
              <a:rPr lang="zh-CN" altLang="en-US"/>
              <a:t>利用类易于编写大型复杂程序，其模块化程度比</a:t>
            </a:r>
            <a:r>
              <a:rPr lang="en-US" altLang="zh-CN"/>
              <a:t>C</a:t>
            </a:r>
            <a:r>
              <a:rPr lang="zh-CN" altLang="en-US"/>
              <a:t>中采用函数更高。</a:t>
            </a:r>
          </a:p>
        </p:txBody>
      </p:sp>
      <p:sp>
        <p:nvSpPr>
          <p:cNvPr id="6" name="灯片编号占位符 5"/>
          <p:cNvSpPr>
            <a:spLocks noGrp="1"/>
          </p:cNvSpPr>
          <p:nvPr>
            <p:ph type="sldNum" sz="quarter" idx="12"/>
          </p:nvPr>
        </p:nvSpPr>
        <p:spPr/>
        <p:txBody>
          <a:bodyPr/>
          <a:lstStyle/>
          <a:p>
            <a:fld id="{07108D52-9481-4600-A486-BA32210A1E5F}" type="slidenum">
              <a:rPr lang="en-US" altLang="zh-CN"/>
              <a:pPr/>
              <a:t>13</a:t>
            </a:fld>
            <a:endParaRPr lang="en-US" altLang="zh-CN"/>
          </a:p>
        </p:txBody>
      </p:sp>
      <p:sp>
        <p:nvSpPr>
          <p:cNvPr id="23556" name="Text Box 4"/>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3778228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228600"/>
            <a:ext cx="7315200" cy="800100"/>
          </a:xfrm>
        </p:spPr>
        <p:txBody>
          <a:bodyPr/>
          <a:lstStyle/>
          <a:p>
            <a:r>
              <a:rPr lang="zh-CN" altLang="en-US"/>
              <a:t>类的声明形式</a:t>
            </a:r>
          </a:p>
        </p:txBody>
      </p:sp>
      <p:sp>
        <p:nvSpPr>
          <p:cNvPr id="16387" name="Rectangle 3"/>
          <p:cNvSpPr>
            <a:spLocks noGrp="1" noChangeArrowheads="1"/>
          </p:cNvSpPr>
          <p:nvPr>
            <p:ph idx="1"/>
          </p:nvPr>
        </p:nvSpPr>
        <p:spPr>
          <a:xfrm>
            <a:off x="1066800" y="1371600"/>
            <a:ext cx="7391400" cy="3543300"/>
          </a:xfrm>
        </p:spPr>
        <p:txBody>
          <a:bodyPr>
            <a:normAutofit fontScale="92500" lnSpcReduction="20000"/>
          </a:bodyPr>
          <a:lstStyle/>
          <a:p>
            <a:pPr marL="0" indent="0">
              <a:spcBef>
                <a:spcPct val="0"/>
              </a:spcBef>
              <a:buFont typeface="Wingdings" pitchFamily="2" charset="2"/>
              <a:buNone/>
            </a:pPr>
            <a:r>
              <a:rPr lang="en-US" altLang="zh-CN"/>
              <a:t>    </a:t>
            </a:r>
            <a:r>
              <a:rPr lang="zh-CN" altLang="en-US"/>
              <a:t>类是一种用户自定义类型，声明形式：</a:t>
            </a:r>
          </a:p>
          <a:p>
            <a:pPr marL="400050" lvl="1">
              <a:buFontTx/>
              <a:buNone/>
            </a:pPr>
            <a:r>
              <a:rPr lang="en-US" altLang="zh-CN"/>
              <a:t>class </a:t>
            </a:r>
            <a:r>
              <a:rPr lang="zh-CN" altLang="en-US"/>
              <a:t>类名称</a:t>
            </a:r>
          </a:p>
          <a:p>
            <a:pPr marL="400050" lvl="1">
              <a:spcBef>
                <a:spcPct val="0"/>
              </a:spcBef>
              <a:buFontTx/>
              <a:buNone/>
            </a:pPr>
            <a:r>
              <a:rPr lang="en-US" altLang="zh-CN"/>
              <a:t>{</a:t>
            </a:r>
            <a:endParaRPr lang="en-US" altLang="en-US"/>
          </a:p>
          <a:p>
            <a:pPr marL="400050" lvl="1">
              <a:spcBef>
                <a:spcPct val="0"/>
              </a:spcBef>
              <a:buFontTx/>
              <a:buNone/>
            </a:pPr>
            <a:r>
              <a:rPr lang="en-US" altLang="en-US"/>
              <a:t>       </a:t>
            </a:r>
            <a:r>
              <a:rPr lang="en-US" altLang="zh-CN"/>
              <a:t>public:</a:t>
            </a:r>
          </a:p>
          <a:p>
            <a:pPr marL="400050" lvl="1">
              <a:spcBef>
                <a:spcPct val="0"/>
              </a:spcBef>
              <a:buFontTx/>
              <a:buNone/>
            </a:pPr>
            <a:r>
              <a:rPr lang="en-US" altLang="zh-CN"/>
              <a:t>                 </a:t>
            </a:r>
            <a:r>
              <a:rPr lang="zh-CN" altLang="en-US">
                <a:solidFill>
                  <a:schemeClr val="tx1"/>
                </a:solidFill>
              </a:rPr>
              <a:t>公有成员</a:t>
            </a:r>
            <a:r>
              <a:rPr lang="zh-CN" altLang="en-US"/>
              <a:t>（外部接口）</a:t>
            </a:r>
          </a:p>
          <a:p>
            <a:pPr marL="400050" lvl="1">
              <a:spcBef>
                <a:spcPct val="0"/>
              </a:spcBef>
              <a:buFontTx/>
              <a:buNone/>
            </a:pPr>
            <a:r>
              <a:rPr lang="zh-CN" altLang="en-US"/>
              <a:t>       </a:t>
            </a:r>
            <a:r>
              <a:rPr lang="en-US" altLang="zh-CN"/>
              <a:t>private:</a:t>
            </a:r>
          </a:p>
          <a:p>
            <a:pPr marL="400050" lvl="1">
              <a:spcBef>
                <a:spcPct val="0"/>
              </a:spcBef>
              <a:buFontTx/>
              <a:buNone/>
            </a:pPr>
            <a:r>
              <a:rPr lang="en-US" altLang="zh-CN"/>
              <a:t>                 </a:t>
            </a:r>
            <a:r>
              <a:rPr lang="zh-CN" altLang="en-US">
                <a:solidFill>
                  <a:schemeClr val="tx1"/>
                </a:solidFill>
              </a:rPr>
              <a:t>私有成员</a:t>
            </a:r>
            <a:endParaRPr lang="en-US" altLang="en-US"/>
          </a:p>
          <a:p>
            <a:pPr marL="400050" lvl="1">
              <a:spcBef>
                <a:spcPct val="0"/>
              </a:spcBef>
              <a:buFontTx/>
              <a:buNone/>
            </a:pPr>
            <a:r>
              <a:rPr lang="zh-CN" altLang="en-US"/>
              <a:t>       </a:t>
            </a:r>
            <a:r>
              <a:rPr lang="en-US" altLang="zh-CN"/>
              <a:t>protected:</a:t>
            </a:r>
          </a:p>
          <a:p>
            <a:pPr marL="400050" lvl="1">
              <a:spcBef>
                <a:spcPct val="0"/>
              </a:spcBef>
              <a:buFontTx/>
              <a:buNone/>
            </a:pPr>
            <a:r>
              <a:rPr lang="en-US" altLang="zh-CN"/>
              <a:t>                 </a:t>
            </a:r>
            <a:r>
              <a:rPr lang="zh-CN" altLang="en-US">
                <a:solidFill>
                  <a:schemeClr val="tx1"/>
                </a:solidFill>
              </a:rPr>
              <a:t>保护型成员</a:t>
            </a:r>
            <a:endParaRPr lang="zh-CN" altLang="en-US"/>
          </a:p>
          <a:p>
            <a:pPr marL="400050" lvl="1">
              <a:spcBef>
                <a:spcPct val="0"/>
              </a:spcBef>
              <a:buFontTx/>
              <a:buNone/>
            </a:pPr>
            <a:r>
              <a:rPr lang="en-US" altLang="en-US"/>
              <a:t>}</a:t>
            </a:r>
            <a:endParaRPr lang="en-US" altLang="zh-CN"/>
          </a:p>
        </p:txBody>
      </p:sp>
      <p:sp>
        <p:nvSpPr>
          <p:cNvPr id="6" name="灯片编号占位符 5"/>
          <p:cNvSpPr>
            <a:spLocks noGrp="1"/>
          </p:cNvSpPr>
          <p:nvPr>
            <p:ph type="sldNum" sz="quarter" idx="12"/>
          </p:nvPr>
        </p:nvSpPr>
        <p:spPr/>
        <p:txBody>
          <a:bodyPr/>
          <a:lstStyle/>
          <a:p>
            <a:fld id="{A9AA9556-5B92-4A5D-BAE4-4844DCE027EC}" type="slidenum">
              <a:rPr lang="en-US" altLang="zh-CN"/>
              <a:pPr/>
              <a:t>14</a:t>
            </a:fld>
            <a:endParaRPr lang="en-US" altLang="zh-CN"/>
          </a:p>
        </p:txBody>
      </p:sp>
      <p:sp>
        <p:nvSpPr>
          <p:cNvPr id="16388" name="Text Box 4"/>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1743019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公有类型成员</a:t>
            </a:r>
          </a:p>
        </p:txBody>
      </p:sp>
      <p:sp>
        <p:nvSpPr>
          <p:cNvPr id="19459" name="Rectangle 3"/>
          <p:cNvSpPr>
            <a:spLocks noGrp="1" noChangeArrowheads="1"/>
          </p:cNvSpPr>
          <p:nvPr>
            <p:ph idx="1"/>
          </p:nvPr>
        </p:nvSpPr>
        <p:spPr>
          <a:xfrm>
            <a:off x="1295400" y="1428750"/>
            <a:ext cx="7239000" cy="2662238"/>
          </a:xfrm>
        </p:spPr>
        <p:txBody>
          <a:bodyPr/>
          <a:lstStyle/>
          <a:p>
            <a:pPr marL="0" indent="452438">
              <a:lnSpc>
                <a:spcPct val="160000"/>
              </a:lnSpc>
              <a:spcBef>
                <a:spcPct val="50000"/>
              </a:spcBef>
              <a:buFont typeface="Wingdings" pitchFamily="2" charset="2"/>
              <a:buNone/>
            </a:pPr>
            <a:r>
              <a:rPr lang="zh-CN" altLang="en-US"/>
              <a:t>在关键字</a:t>
            </a:r>
            <a:r>
              <a:rPr lang="en-US" altLang="zh-CN"/>
              <a:t>public</a:t>
            </a:r>
            <a:r>
              <a:rPr lang="zh-CN" altLang="zh-CN"/>
              <a:t>后面声明，它们是类与外部的接口，任何外部函数都可以访问公有类型数据和函数。</a:t>
            </a:r>
            <a:endParaRPr lang="zh-CN" altLang="en-US"/>
          </a:p>
        </p:txBody>
      </p:sp>
      <p:sp>
        <p:nvSpPr>
          <p:cNvPr id="6" name="灯片编号占位符 5"/>
          <p:cNvSpPr>
            <a:spLocks noGrp="1"/>
          </p:cNvSpPr>
          <p:nvPr>
            <p:ph type="sldNum" sz="quarter" idx="12"/>
          </p:nvPr>
        </p:nvSpPr>
        <p:spPr/>
        <p:txBody>
          <a:bodyPr/>
          <a:lstStyle/>
          <a:p>
            <a:fld id="{11319A8C-55A9-4DAC-A98C-13456F770ECE}" type="slidenum">
              <a:rPr lang="en-US" altLang="zh-CN"/>
              <a:pPr/>
              <a:t>15</a:t>
            </a:fld>
            <a:endParaRPr lang="en-US" altLang="zh-CN"/>
          </a:p>
        </p:txBody>
      </p:sp>
      <p:sp>
        <p:nvSpPr>
          <p:cNvPr id="19462" name="Text Box 6"/>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133311805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私有类型成员</a:t>
            </a:r>
          </a:p>
        </p:txBody>
      </p:sp>
      <p:sp>
        <p:nvSpPr>
          <p:cNvPr id="18435" name="Rectangle 3"/>
          <p:cNvSpPr>
            <a:spLocks noGrp="1" noChangeArrowheads="1"/>
          </p:cNvSpPr>
          <p:nvPr>
            <p:ph idx="1"/>
          </p:nvPr>
        </p:nvSpPr>
        <p:spPr>
          <a:xfrm>
            <a:off x="1295400" y="1428751"/>
            <a:ext cx="7239000" cy="2964656"/>
          </a:xfrm>
        </p:spPr>
        <p:txBody>
          <a:bodyPr>
            <a:normAutofit fontScale="92500" lnSpcReduction="10000"/>
          </a:bodyPr>
          <a:lstStyle/>
          <a:p>
            <a:pPr marL="0" indent="452438">
              <a:lnSpc>
                <a:spcPct val="130000"/>
              </a:lnSpc>
              <a:spcBef>
                <a:spcPct val="50000"/>
              </a:spcBef>
              <a:buFont typeface="Wingdings" pitchFamily="2" charset="2"/>
              <a:buNone/>
            </a:pPr>
            <a:r>
              <a:rPr lang="zh-CN" altLang="en-US"/>
              <a:t>在关键字</a:t>
            </a:r>
            <a:r>
              <a:rPr lang="en-US" altLang="zh-CN"/>
              <a:t>private</a:t>
            </a:r>
            <a:r>
              <a:rPr lang="zh-CN" altLang="zh-CN"/>
              <a:t>后面声明，</a:t>
            </a:r>
            <a:r>
              <a:rPr lang="zh-CN" altLang="en-US"/>
              <a:t>只允许本类中的函数访问，而类外部的任何函数都不能访问。</a:t>
            </a:r>
          </a:p>
          <a:p>
            <a:pPr marL="0" indent="452438">
              <a:lnSpc>
                <a:spcPct val="130000"/>
              </a:lnSpc>
              <a:spcBef>
                <a:spcPct val="50000"/>
              </a:spcBef>
              <a:buFont typeface="Wingdings" pitchFamily="2" charset="2"/>
              <a:buNone/>
            </a:pPr>
            <a:r>
              <a:rPr lang="zh-CN" altLang="zh-CN" sz="2800" i="1">
                <a:latin typeface="楷体_GB2312" pitchFamily="49" charset="-122"/>
                <a:ea typeface="楷体_GB2312" pitchFamily="49" charset="-122"/>
              </a:rPr>
              <a:t>如果</a:t>
            </a:r>
            <a:r>
              <a:rPr lang="zh-CN" altLang="en-US" sz="2800" i="1">
                <a:latin typeface="楷体_GB2312" pitchFamily="49" charset="-122"/>
                <a:ea typeface="楷体_GB2312" pitchFamily="49" charset="-122"/>
              </a:rPr>
              <a:t>紧跟在类名称的后面声明私有成员，则</a:t>
            </a:r>
            <a:r>
              <a:rPr lang="zh-CN" altLang="zh-CN" sz="2800" i="1">
                <a:latin typeface="楷体_GB2312" pitchFamily="49" charset="-122"/>
                <a:ea typeface="楷体_GB2312" pitchFamily="49" charset="-122"/>
              </a:rPr>
              <a:t>关键字</a:t>
            </a:r>
            <a:r>
              <a:rPr lang="en-US" altLang="zh-CN" sz="2800" i="1">
                <a:latin typeface="楷体_GB2312" pitchFamily="49" charset="-122"/>
                <a:ea typeface="楷体_GB2312" pitchFamily="49" charset="-122"/>
              </a:rPr>
              <a:t>private</a:t>
            </a:r>
            <a:r>
              <a:rPr lang="zh-CN" altLang="en-US" sz="2800" i="1">
                <a:latin typeface="楷体_GB2312" pitchFamily="49" charset="-122"/>
                <a:ea typeface="楷体_GB2312" pitchFamily="49" charset="-122"/>
              </a:rPr>
              <a:t>可以</a:t>
            </a:r>
            <a:r>
              <a:rPr lang="zh-CN" altLang="zh-CN" sz="2800" i="1">
                <a:latin typeface="楷体_GB2312" pitchFamily="49" charset="-122"/>
                <a:ea typeface="楷体_GB2312" pitchFamily="49" charset="-122"/>
              </a:rPr>
              <a:t>省略。</a:t>
            </a:r>
            <a:endParaRPr lang="zh-CN" altLang="en-US">
              <a:latin typeface="楷体_GB2312" pitchFamily="49" charset="-122"/>
              <a:ea typeface="楷体_GB2312" pitchFamily="49" charset="-122"/>
            </a:endParaRPr>
          </a:p>
        </p:txBody>
      </p:sp>
      <p:sp>
        <p:nvSpPr>
          <p:cNvPr id="6" name="灯片编号占位符 5"/>
          <p:cNvSpPr>
            <a:spLocks noGrp="1"/>
          </p:cNvSpPr>
          <p:nvPr>
            <p:ph type="sldNum" sz="quarter" idx="12"/>
          </p:nvPr>
        </p:nvSpPr>
        <p:spPr/>
        <p:txBody>
          <a:bodyPr/>
          <a:lstStyle/>
          <a:p>
            <a:fld id="{924964E1-571E-4D8E-9BCF-ABE62064EA07}" type="slidenum">
              <a:rPr lang="en-US" altLang="zh-CN"/>
              <a:pPr/>
              <a:t>16</a:t>
            </a:fld>
            <a:endParaRPr lang="en-US" altLang="zh-CN"/>
          </a:p>
        </p:txBody>
      </p:sp>
      <p:sp>
        <p:nvSpPr>
          <p:cNvPr id="18440" name="Text Box 8"/>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5686860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保护类型</a:t>
            </a:r>
          </a:p>
        </p:txBody>
      </p:sp>
      <p:sp>
        <p:nvSpPr>
          <p:cNvPr id="20483" name="Rectangle 3"/>
          <p:cNvSpPr>
            <a:spLocks noGrp="1" noChangeArrowheads="1"/>
          </p:cNvSpPr>
          <p:nvPr>
            <p:ph idx="1"/>
          </p:nvPr>
        </p:nvSpPr>
        <p:spPr>
          <a:xfrm>
            <a:off x="1295400" y="1852612"/>
            <a:ext cx="7239000" cy="2662238"/>
          </a:xfrm>
        </p:spPr>
        <p:txBody>
          <a:bodyPr/>
          <a:lstStyle/>
          <a:p>
            <a:pPr marL="0" indent="390525">
              <a:lnSpc>
                <a:spcPct val="150000"/>
              </a:lnSpc>
              <a:buFont typeface="Wingdings" pitchFamily="2" charset="2"/>
              <a:buNone/>
            </a:pPr>
            <a:r>
              <a:rPr lang="zh-CN" altLang="en-US"/>
              <a:t>与</a:t>
            </a:r>
            <a:r>
              <a:rPr lang="en-US" altLang="zh-CN"/>
              <a:t>private</a:t>
            </a:r>
            <a:r>
              <a:rPr lang="zh-CN" altLang="en-US"/>
              <a:t>类似，其差别表现在继承与派生时对派生类的影响不同，第七章讲。</a:t>
            </a:r>
          </a:p>
        </p:txBody>
      </p:sp>
      <p:sp>
        <p:nvSpPr>
          <p:cNvPr id="6" name="灯片编号占位符 5"/>
          <p:cNvSpPr>
            <a:spLocks noGrp="1"/>
          </p:cNvSpPr>
          <p:nvPr>
            <p:ph type="sldNum" sz="quarter" idx="12"/>
          </p:nvPr>
        </p:nvSpPr>
        <p:spPr/>
        <p:txBody>
          <a:bodyPr/>
          <a:lstStyle/>
          <a:p>
            <a:fld id="{8A696A60-F5F6-4C33-AEEC-F31A7965C917}" type="slidenum">
              <a:rPr lang="en-US" altLang="zh-CN"/>
              <a:pPr/>
              <a:t>17</a:t>
            </a:fld>
            <a:endParaRPr lang="en-US" altLang="zh-CN"/>
          </a:p>
        </p:txBody>
      </p:sp>
      <p:sp>
        <p:nvSpPr>
          <p:cNvPr id="20486" name="Text Box 6"/>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161232562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a:xfrm>
            <a:off x="1295400" y="171450"/>
            <a:ext cx="7162800" cy="800100"/>
          </a:xfrm>
        </p:spPr>
        <p:txBody>
          <a:bodyPr/>
          <a:lstStyle/>
          <a:p>
            <a:r>
              <a:rPr lang="zh-CN" altLang="en-US"/>
              <a:t>类的成员</a:t>
            </a:r>
          </a:p>
        </p:txBody>
      </p:sp>
      <p:sp>
        <p:nvSpPr>
          <p:cNvPr id="163843" name="Rectangle 1027"/>
          <p:cNvSpPr>
            <a:spLocks noGrp="1" noChangeArrowheads="1"/>
          </p:cNvSpPr>
          <p:nvPr>
            <p:ph idx="1"/>
          </p:nvPr>
        </p:nvSpPr>
        <p:spPr>
          <a:xfrm>
            <a:off x="1295400" y="1314450"/>
            <a:ext cx="7239000" cy="3371850"/>
          </a:xfrm>
        </p:spPr>
        <p:txBody>
          <a:bodyPr>
            <a:normAutofit fontScale="92500" lnSpcReduction="20000"/>
          </a:bodyPr>
          <a:lstStyle/>
          <a:p>
            <a:pPr marL="514350" lvl="1">
              <a:buFontTx/>
              <a:buNone/>
            </a:pPr>
            <a:r>
              <a:rPr lang="en-US" altLang="zh-CN">
                <a:solidFill>
                  <a:schemeClr val="tx1"/>
                </a:solidFill>
              </a:rPr>
              <a:t>class  Clock</a:t>
            </a:r>
          </a:p>
          <a:p>
            <a:pPr marL="514350" lvl="1">
              <a:buFontTx/>
              <a:buNone/>
            </a:pPr>
            <a:r>
              <a:rPr lang="en-US" altLang="zh-CN">
                <a:solidFill>
                  <a:schemeClr val="tx1"/>
                </a:solidFill>
              </a:rPr>
              <a:t>{</a:t>
            </a:r>
          </a:p>
          <a:p>
            <a:pPr marL="514350" lvl="1">
              <a:buFontTx/>
              <a:buNone/>
            </a:pPr>
            <a:r>
              <a:rPr lang="en-US" altLang="zh-CN">
                <a:solidFill>
                  <a:schemeClr val="tx1"/>
                </a:solidFill>
              </a:rPr>
              <a:t>  public: </a:t>
            </a:r>
            <a:br>
              <a:rPr lang="en-US" altLang="zh-CN">
                <a:solidFill>
                  <a:schemeClr val="tx1"/>
                </a:solidFill>
              </a:rPr>
            </a:br>
            <a:r>
              <a:rPr lang="en-US" altLang="zh-CN">
                <a:solidFill>
                  <a:schemeClr val="tx1"/>
                </a:solidFill>
              </a:rPr>
              <a:t>   void </a:t>
            </a:r>
            <a:r>
              <a:rPr lang="en-US" altLang="zh-CN">
                <a:solidFill>
                  <a:srgbClr val="00FFFF"/>
                </a:solidFill>
              </a:rPr>
              <a:t>SetTime</a:t>
            </a:r>
            <a:r>
              <a:rPr lang="en-US" altLang="zh-CN">
                <a:solidFill>
                  <a:schemeClr val="tx1"/>
                </a:solidFill>
              </a:rPr>
              <a:t>(int NewH, int NewM,</a:t>
            </a:r>
            <a:br>
              <a:rPr lang="en-US" altLang="zh-CN">
                <a:solidFill>
                  <a:schemeClr val="tx1"/>
                </a:solidFill>
              </a:rPr>
            </a:br>
            <a:r>
              <a:rPr lang="en-US" altLang="zh-CN">
                <a:solidFill>
                  <a:schemeClr val="tx1"/>
                </a:solidFill>
              </a:rPr>
              <a:t>                                              int NewS);</a:t>
            </a:r>
            <a:br>
              <a:rPr lang="en-US" altLang="zh-CN">
                <a:solidFill>
                  <a:schemeClr val="tx1"/>
                </a:solidFill>
              </a:rPr>
            </a:br>
            <a:r>
              <a:rPr lang="en-US" altLang="zh-CN">
                <a:solidFill>
                  <a:schemeClr val="tx1"/>
                </a:solidFill>
              </a:rPr>
              <a:t>   void </a:t>
            </a:r>
            <a:r>
              <a:rPr lang="en-US" altLang="zh-CN">
                <a:solidFill>
                  <a:srgbClr val="00FFFF"/>
                </a:solidFill>
              </a:rPr>
              <a:t>ShowTime</a:t>
            </a:r>
            <a:r>
              <a:rPr lang="en-US" altLang="zh-CN">
                <a:solidFill>
                  <a:schemeClr val="tx1"/>
                </a:solidFill>
              </a:rPr>
              <a:t>();</a:t>
            </a:r>
          </a:p>
          <a:p>
            <a:pPr marL="514350" lvl="1">
              <a:buFontTx/>
              <a:buNone/>
            </a:pPr>
            <a:r>
              <a:rPr lang="en-US" altLang="zh-CN">
                <a:solidFill>
                  <a:schemeClr val="tx1"/>
                </a:solidFill>
              </a:rPr>
              <a:t>  private: </a:t>
            </a:r>
          </a:p>
          <a:p>
            <a:pPr marL="514350" lvl="1">
              <a:buFontTx/>
              <a:buNone/>
            </a:pPr>
            <a:r>
              <a:rPr lang="en-US" altLang="zh-CN">
                <a:solidFill>
                  <a:schemeClr val="tx1"/>
                </a:solidFill>
              </a:rPr>
              <a:t>      int </a:t>
            </a:r>
            <a:r>
              <a:rPr lang="en-US" altLang="zh-CN">
                <a:solidFill>
                  <a:srgbClr val="00FFFF"/>
                </a:solidFill>
              </a:rPr>
              <a:t>Hour</a:t>
            </a:r>
            <a:r>
              <a:rPr lang="en-US" altLang="zh-CN">
                <a:solidFill>
                  <a:schemeClr val="tx1"/>
                </a:solidFill>
              </a:rPr>
              <a:t>, </a:t>
            </a:r>
            <a:r>
              <a:rPr lang="en-US" altLang="zh-CN">
                <a:solidFill>
                  <a:srgbClr val="00FFFF"/>
                </a:solidFill>
              </a:rPr>
              <a:t>Minute</a:t>
            </a:r>
            <a:r>
              <a:rPr lang="en-US" altLang="zh-CN">
                <a:solidFill>
                  <a:schemeClr val="tx1"/>
                </a:solidFill>
              </a:rPr>
              <a:t>, </a:t>
            </a:r>
            <a:r>
              <a:rPr lang="en-US" altLang="zh-CN">
                <a:solidFill>
                  <a:srgbClr val="00FFFF"/>
                </a:solidFill>
              </a:rPr>
              <a:t>Second</a:t>
            </a:r>
            <a:r>
              <a:rPr lang="en-US" altLang="zh-CN">
                <a:solidFill>
                  <a:schemeClr val="tx1"/>
                </a:solidFill>
              </a:rPr>
              <a:t>;</a:t>
            </a:r>
          </a:p>
          <a:p>
            <a:pPr marL="514350" lvl="1">
              <a:buFontTx/>
              <a:buNone/>
            </a:pPr>
            <a:r>
              <a:rPr lang="en-US" altLang="zh-CN">
                <a:solidFill>
                  <a:schemeClr val="tx1"/>
                </a:solidFill>
              </a:rPr>
              <a:t>};</a:t>
            </a:r>
          </a:p>
        </p:txBody>
      </p:sp>
      <p:sp>
        <p:nvSpPr>
          <p:cNvPr id="11" name="灯片编号占位符 5"/>
          <p:cNvSpPr>
            <a:spLocks noGrp="1"/>
          </p:cNvSpPr>
          <p:nvPr>
            <p:ph type="sldNum" sz="quarter" idx="12"/>
          </p:nvPr>
        </p:nvSpPr>
        <p:spPr/>
        <p:txBody>
          <a:bodyPr/>
          <a:lstStyle/>
          <a:p>
            <a:fld id="{8655AFD4-CCBE-4FB7-95CF-AFC3D6376E39}" type="slidenum">
              <a:rPr lang="en-US" altLang="zh-CN"/>
              <a:pPr/>
              <a:t>18</a:t>
            </a:fld>
            <a:endParaRPr lang="en-US" altLang="zh-CN"/>
          </a:p>
        </p:txBody>
      </p:sp>
      <p:sp>
        <p:nvSpPr>
          <p:cNvPr id="163844" name="Text Box 1028"/>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
        <p:nvSpPr>
          <p:cNvPr id="163845" name="AutoShape 1029"/>
          <p:cNvSpPr>
            <a:spLocks/>
          </p:cNvSpPr>
          <p:nvPr/>
        </p:nvSpPr>
        <p:spPr bwMode="auto">
          <a:xfrm rot="5400000">
            <a:off x="4000500" y="2400300"/>
            <a:ext cx="342900" cy="3886200"/>
          </a:xfrm>
          <a:prstGeom prst="rightBrace">
            <a:avLst>
              <a:gd name="adj1" fmla="val 70833"/>
              <a:gd name="adj2" fmla="val 50000"/>
            </a:avLst>
          </a:prstGeom>
          <a:noFill/>
          <a:ln w="12700" cap="sq">
            <a:solidFill>
              <a:srgbClr val="00FF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a:solidFill>
                <a:srgbClr val="00FFFF"/>
              </a:solidFill>
            </a:endParaRPr>
          </a:p>
        </p:txBody>
      </p:sp>
      <p:sp>
        <p:nvSpPr>
          <p:cNvPr id="163846" name="Text Box 1030"/>
          <p:cNvSpPr txBox="1">
            <a:spLocks noChangeArrowheads="1"/>
          </p:cNvSpPr>
          <p:nvPr/>
        </p:nvSpPr>
        <p:spPr bwMode="auto">
          <a:xfrm>
            <a:off x="3352800" y="451485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solidFill>
                  <a:srgbClr val="FFFF99"/>
                </a:solidFill>
              </a:rPr>
              <a:t>成员数据</a:t>
            </a:r>
            <a:endParaRPr lang="zh-CN" altLang="en-US" u="sng">
              <a:solidFill>
                <a:srgbClr val="00FFFF"/>
              </a:solidFill>
            </a:endParaRPr>
          </a:p>
        </p:txBody>
      </p:sp>
      <p:sp>
        <p:nvSpPr>
          <p:cNvPr id="163847" name="Line 1031"/>
          <p:cNvSpPr>
            <a:spLocks noChangeShapeType="1"/>
          </p:cNvSpPr>
          <p:nvPr/>
        </p:nvSpPr>
        <p:spPr bwMode="auto">
          <a:xfrm flipV="1">
            <a:off x="3886200" y="1943100"/>
            <a:ext cx="1295400" cy="1143000"/>
          </a:xfrm>
          <a:prstGeom prst="line">
            <a:avLst/>
          </a:prstGeom>
          <a:noFill/>
          <a:ln w="12700" cap="sq">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8" name="Line 1032"/>
          <p:cNvSpPr>
            <a:spLocks noChangeShapeType="1"/>
          </p:cNvSpPr>
          <p:nvPr/>
        </p:nvSpPr>
        <p:spPr bwMode="auto">
          <a:xfrm flipV="1">
            <a:off x="3733800" y="1943100"/>
            <a:ext cx="1447800" cy="514350"/>
          </a:xfrm>
          <a:prstGeom prst="line">
            <a:avLst/>
          </a:prstGeom>
          <a:noFill/>
          <a:ln w="12700" cap="sq">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9" name="Text Box 1033"/>
          <p:cNvSpPr txBox="1">
            <a:spLocks noChangeArrowheads="1"/>
          </p:cNvSpPr>
          <p:nvPr/>
        </p:nvSpPr>
        <p:spPr bwMode="auto">
          <a:xfrm>
            <a:off x="5181600" y="165735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FF99"/>
                </a:solidFill>
              </a:rPr>
              <a:t>成员函数</a:t>
            </a:r>
            <a:endParaRPr lang="zh-CN" altLang="en-US" u="sng">
              <a:solidFill>
                <a:srgbClr val="00FFFF"/>
              </a:solidFill>
            </a:endParaRPr>
          </a:p>
        </p:txBody>
      </p:sp>
    </p:spTree>
    <p:extLst>
      <p:ext uri="{BB962C8B-B14F-4D97-AF65-F5344CB8AC3E}">
        <p14:creationId xmlns:p14="http://schemas.microsoft.com/office/powerpoint/2010/main" val="949202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idx="1"/>
          </p:nvPr>
        </p:nvSpPr>
        <p:spPr>
          <a:xfrm>
            <a:off x="457200" y="457200"/>
            <a:ext cx="8229600" cy="4114800"/>
          </a:xfrm>
        </p:spPr>
        <p:txBody>
          <a:bodyPr>
            <a:normAutofit fontScale="85000" lnSpcReduction="20000"/>
          </a:bodyPr>
          <a:lstStyle/>
          <a:p>
            <a:pPr>
              <a:buFont typeface="Wingdings" pitchFamily="2" charset="2"/>
              <a:buNone/>
            </a:pPr>
            <a:r>
              <a:rPr lang="en-US" altLang="zh-CN" sz="2800"/>
              <a:t>void Clock :: SetTime(int NewH, int NewM,</a:t>
            </a:r>
            <a:br>
              <a:rPr lang="en-US" altLang="zh-CN" sz="2800"/>
            </a:br>
            <a:r>
              <a:rPr lang="en-US" altLang="zh-CN" sz="2800"/>
              <a:t>                                                             int NewS)</a:t>
            </a:r>
          </a:p>
          <a:p>
            <a:pPr>
              <a:buFont typeface="Wingdings" pitchFamily="2" charset="2"/>
              <a:buNone/>
            </a:pPr>
            <a:r>
              <a:rPr lang="en-US" altLang="zh-CN" sz="2800"/>
              <a:t>{</a:t>
            </a:r>
          </a:p>
          <a:p>
            <a:pPr>
              <a:buFont typeface="Wingdings" pitchFamily="2" charset="2"/>
              <a:buNone/>
            </a:pPr>
            <a:r>
              <a:rPr lang="en-US" altLang="zh-CN" sz="2800"/>
              <a:t>        Hour=NewH;</a:t>
            </a:r>
          </a:p>
          <a:p>
            <a:pPr>
              <a:buFont typeface="Wingdings" pitchFamily="2" charset="2"/>
              <a:buNone/>
            </a:pPr>
            <a:r>
              <a:rPr lang="en-US" altLang="zh-CN" sz="2800"/>
              <a:t>        Minute=NewM;</a:t>
            </a:r>
          </a:p>
          <a:p>
            <a:pPr>
              <a:buFont typeface="Wingdings" pitchFamily="2" charset="2"/>
              <a:buNone/>
            </a:pPr>
            <a:r>
              <a:rPr lang="en-US" altLang="zh-CN" sz="2800"/>
              <a:t>        Second=NewS;</a:t>
            </a:r>
          </a:p>
          <a:p>
            <a:pPr>
              <a:buFont typeface="Wingdings" pitchFamily="2" charset="2"/>
              <a:buNone/>
            </a:pPr>
            <a:r>
              <a:rPr lang="en-US" altLang="zh-CN" sz="2800"/>
              <a:t>}</a:t>
            </a:r>
          </a:p>
          <a:p>
            <a:pPr>
              <a:buFont typeface="Wingdings" pitchFamily="2" charset="2"/>
              <a:buNone/>
            </a:pPr>
            <a:r>
              <a:rPr lang="en-US" altLang="zh-CN" sz="2800"/>
              <a:t>void Clock :: ShowTime()</a:t>
            </a:r>
          </a:p>
          <a:p>
            <a:pPr>
              <a:buFont typeface="Wingdings" pitchFamily="2" charset="2"/>
              <a:buNone/>
            </a:pPr>
            <a:r>
              <a:rPr lang="en-US" altLang="zh-CN" sz="2800"/>
              <a:t>{</a:t>
            </a:r>
          </a:p>
          <a:p>
            <a:pPr>
              <a:buFont typeface="Wingdings" pitchFamily="2" charset="2"/>
              <a:buNone/>
            </a:pPr>
            <a:r>
              <a:rPr lang="en-US" altLang="zh-CN" sz="2800"/>
              <a:t>        cout&lt;&lt;Hour&lt;&lt;":"&lt;&lt;Minute&lt;&lt;":"&lt;&lt;Second;</a:t>
            </a:r>
          </a:p>
          <a:p>
            <a:pPr>
              <a:buFont typeface="Wingdings" pitchFamily="2" charset="2"/>
              <a:buNone/>
            </a:pPr>
            <a:r>
              <a:rPr lang="en-US" altLang="zh-CN" sz="2800"/>
              <a:t>}</a:t>
            </a:r>
          </a:p>
        </p:txBody>
      </p:sp>
      <p:sp>
        <p:nvSpPr>
          <p:cNvPr id="165892" name="Text Box 1028"/>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19</a:t>
            </a:r>
          </a:p>
        </p:txBody>
      </p:sp>
    </p:spTree>
    <p:extLst>
      <p:ext uri="{BB962C8B-B14F-4D97-AF65-F5344CB8AC3E}">
        <p14:creationId xmlns:p14="http://schemas.microsoft.com/office/powerpoint/2010/main" val="10716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本章主要内容</a:t>
            </a:r>
          </a:p>
        </p:txBody>
      </p:sp>
      <p:sp>
        <p:nvSpPr>
          <p:cNvPr id="5123" name="Rectangle 3"/>
          <p:cNvSpPr>
            <a:spLocks noGrp="1" noChangeArrowheads="1"/>
          </p:cNvSpPr>
          <p:nvPr>
            <p:ph sz="half" idx="1"/>
          </p:nvPr>
        </p:nvSpPr>
        <p:spPr>
          <a:xfrm>
            <a:off x="1219201" y="1670448"/>
            <a:ext cx="3624263" cy="2844403"/>
          </a:xfrm>
        </p:spPr>
        <p:txBody>
          <a:bodyPr>
            <a:normAutofit fontScale="85000" lnSpcReduction="10000"/>
          </a:bodyPr>
          <a:lstStyle/>
          <a:p>
            <a:pPr>
              <a:lnSpc>
                <a:spcPct val="110000"/>
              </a:lnSpc>
            </a:pPr>
            <a:r>
              <a:rPr lang="zh-CN" altLang="en-US"/>
              <a:t>面向对象的思想</a:t>
            </a:r>
          </a:p>
          <a:p>
            <a:pPr>
              <a:lnSpc>
                <a:spcPct val="110000"/>
              </a:lnSpc>
            </a:pPr>
            <a:r>
              <a:rPr lang="en-US" altLang="zh-CN"/>
              <a:t>OOP</a:t>
            </a:r>
            <a:r>
              <a:rPr lang="zh-CN" altLang="en-US"/>
              <a:t>的基本特点</a:t>
            </a:r>
          </a:p>
          <a:p>
            <a:pPr>
              <a:lnSpc>
                <a:spcPct val="110000"/>
              </a:lnSpc>
            </a:pPr>
            <a:r>
              <a:rPr lang="zh-CN" altLang="en-US"/>
              <a:t>类概念和声明</a:t>
            </a:r>
          </a:p>
          <a:p>
            <a:pPr>
              <a:lnSpc>
                <a:spcPct val="150000"/>
              </a:lnSpc>
            </a:pPr>
            <a:r>
              <a:rPr lang="zh-CN" altLang="en-US"/>
              <a:t>对象</a:t>
            </a:r>
          </a:p>
          <a:p>
            <a:pPr>
              <a:lnSpc>
                <a:spcPct val="115000"/>
              </a:lnSpc>
            </a:pPr>
            <a:r>
              <a:rPr lang="zh-CN" altLang="en-US"/>
              <a:t>构造函数</a:t>
            </a:r>
          </a:p>
        </p:txBody>
      </p:sp>
      <p:sp>
        <p:nvSpPr>
          <p:cNvPr id="5124" name="Rectangle 4"/>
          <p:cNvSpPr>
            <a:spLocks noGrp="1" noChangeArrowheads="1"/>
          </p:cNvSpPr>
          <p:nvPr>
            <p:ph sz="half" idx="2"/>
          </p:nvPr>
        </p:nvSpPr>
        <p:spPr>
          <a:xfrm>
            <a:off x="4986338" y="1670448"/>
            <a:ext cx="3548062" cy="2844403"/>
          </a:xfrm>
        </p:spPr>
        <p:txBody>
          <a:bodyPr>
            <a:normAutofit fontScale="85000" lnSpcReduction="10000"/>
          </a:bodyPr>
          <a:lstStyle/>
          <a:p>
            <a:pPr>
              <a:lnSpc>
                <a:spcPct val="115000"/>
              </a:lnSpc>
            </a:pPr>
            <a:r>
              <a:rPr lang="zh-CN" altLang="en-US" dirty="0"/>
              <a:t>析构函数</a:t>
            </a:r>
          </a:p>
          <a:p>
            <a:pPr>
              <a:lnSpc>
                <a:spcPct val="150000"/>
              </a:lnSpc>
            </a:pPr>
            <a:r>
              <a:rPr lang="zh-CN" altLang="en-US" dirty="0"/>
              <a:t>内联成员函数</a:t>
            </a:r>
          </a:p>
          <a:p>
            <a:pPr>
              <a:lnSpc>
                <a:spcPct val="150000"/>
              </a:lnSpc>
            </a:pPr>
            <a:r>
              <a:rPr lang="zh-CN" altLang="en-US" dirty="0"/>
              <a:t>拷贝构造函数</a:t>
            </a:r>
          </a:p>
          <a:p>
            <a:pPr>
              <a:lnSpc>
                <a:spcPct val="150000"/>
              </a:lnSpc>
            </a:pPr>
            <a:r>
              <a:rPr lang="zh-CN" altLang="en-US" dirty="0"/>
              <a:t>类的</a:t>
            </a:r>
            <a:r>
              <a:rPr lang="zh-CN" altLang="en-US" dirty="0" smtClean="0"/>
              <a:t>组合</a:t>
            </a:r>
            <a:endParaRPr lang="en-US" altLang="zh-CN" dirty="0" smtClean="0"/>
          </a:p>
          <a:p>
            <a:pPr>
              <a:lnSpc>
                <a:spcPct val="150000"/>
              </a:lnSpc>
            </a:pPr>
            <a:r>
              <a:rPr lang="zh-CN" altLang="en-US" dirty="0" smtClean="0"/>
              <a:t>技巧及其他细节</a:t>
            </a:r>
            <a:endParaRPr lang="zh-CN" altLang="en-US" dirty="0"/>
          </a:p>
        </p:txBody>
      </p:sp>
      <p:sp>
        <p:nvSpPr>
          <p:cNvPr id="6" name="灯片编号占位符 6"/>
          <p:cNvSpPr>
            <a:spLocks noGrp="1"/>
          </p:cNvSpPr>
          <p:nvPr>
            <p:ph type="sldNum" sz="quarter" idx="12"/>
          </p:nvPr>
        </p:nvSpPr>
        <p:spPr/>
        <p:txBody>
          <a:bodyPr/>
          <a:lstStyle/>
          <a:p>
            <a:fld id="{370E42CE-3309-46DC-93A4-5BE5E52A0CFB}" type="slidenum">
              <a:rPr lang="en-US" altLang="zh-CN"/>
              <a:pPr/>
              <a:t>2</a:t>
            </a:fld>
            <a:endParaRPr lang="en-US" altLang="zh-CN"/>
          </a:p>
        </p:txBody>
      </p:sp>
    </p:spTree>
    <p:extLst>
      <p:ext uri="{BB962C8B-B14F-4D97-AF65-F5344CB8AC3E}">
        <p14:creationId xmlns:p14="http://schemas.microsoft.com/office/powerpoint/2010/main" val="362110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26"/>
          <p:cNvSpPr>
            <a:spLocks noGrp="1" noChangeArrowheads="1"/>
          </p:cNvSpPr>
          <p:nvPr>
            <p:ph type="title"/>
          </p:nvPr>
        </p:nvSpPr>
        <p:spPr/>
        <p:txBody>
          <a:bodyPr/>
          <a:lstStyle/>
          <a:p>
            <a:r>
              <a:rPr lang="zh-CN" altLang="en-US"/>
              <a:t>成员数据</a:t>
            </a:r>
          </a:p>
        </p:txBody>
      </p:sp>
      <p:sp>
        <p:nvSpPr>
          <p:cNvPr id="167939" name="Rectangle 1027"/>
          <p:cNvSpPr>
            <a:spLocks noGrp="1" noChangeArrowheads="1"/>
          </p:cNvSpPr>
          <p:nvPr>
            <p:ph idx="1"/>
          </p:nvPr>
        </p:nvSpPr>
        <p:spPr>
          <a:xfrm>
            <a:off x="1115616" y="1200151"/>
            <a:ext cx="7571184" cy="3394472"/>
          </a:xfrm>
        </p:spPr>
        <p:txBody>
          <a:bodyPr/>
          <a:lstStyle/>
          <a:p>
            <a:r>
              <a:rPr lang="zh-CN" altLang="en-US" dirty="0"/>
              <a:t>与一般的变量声明相同，但需要将它放在类的声明体中。</a:t>
            </a:r>
          </a:p>
        </p:txBody>
      </p:sp>
      <p:sp>
        <p:nvSpPr>
          <p:cNvPr id="6" name="灯片编号占位符 5"/>
          <p:cNvSpPr>
            <a:spLocks noGrp="1"/>
          </p:cNvSpPr>
          <p:nvPr>
            <p:ph type="sldNum" sz="quarter" idx="12"/>
          </p:nvPr>
        </p:nvSpPr>
        <p:spPr/>
        <p:txBody>
          <a:bodyPr/>
          <a:lstStyle/>
          <a:p>
            <a:fld id="{66932DD9-7A1B-44F1-8C19-3F4617D44109}" type="slidenum">
              <a:rPr lang="en-US" altLang="zh-CN"/>
              <a:pPr/>
              <a:t>20</a:t>
            </a:fld>
            <a:endParaRPr lang="en-US" altLang="zh-CN"/>
          </a:p>
        </p:txBody>
      </p:sp>
      <p:sp>
        <p:nvSpPr>
          <p:cNvPr id="167940" name="Text Box 1028"/>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36481335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342900"/>
            <a:ext cx="7162800" cy="685800"/>
          </a:xfrm>
        </p:spPr>
        <p:txBody>
          <a:bodyPr>
            <a:normAutofit fontScale="90000"/>
          </a:bodyPr>
          <a:lstStyle/>
          <a:p>
            <a:r>
              <a:rPr lang="zh-CN" altLang="en-US"/>
              <a:t>成员函数</a:t>
            </a:r>
          </a:p>
        </p:txBody>
      </p:sp>
      <p:sp>
        <p:nvSpPr>
          <p:cNvPr id="24579" name="Rectangle 3"/>
          <p:cNvSpPr>
            <a:spLocks noGrp="1" noChangeArrowheads="1"/>
          </p:cNvSpPr>
          <p:nvPr>
            <p:ph idx="1"/>
          </p:nvPr>
        </p:nvSpPr>
        <p:spPr>
          <a:xfrm>
            <a:off x="1219200" y="1371600"/>
            <a:ext cx="7467600" cy="3486150"/>
          </a:xfrm>
        </p:spPr>
        <p:txBody>
          <a:bodyPr/>
          <a:lstStyle/>
          <a:p>
            <a:r>
              <a:rPr lang="zh-CN" altLang="en-US"/>
              <a:t>在类中说明原形，可以在类外给出函数体实现，并在函数名前使用类名加以限定。也可以直接在类中给出函数体，形成内联成员函数。</a:t>
            </a:r>
          </a:p>
          <a:p>
            <a:r>
              <a:rPr lang="zh-CN" altLang="en-US"/>
              <a:t>允许声明重载函数和带默认形参值的函数</a:t>
            </a:r>
          </a:p>
        </p:txBody>
      </p:sp>
      <p:sp>
        <p:nvSpPr>
          <p:cNvPr id="6" name="灯片编号占位符 5"/>
          <p:cNvSpPr>
            <a:spLocks noGrp="1"/>
          </p:cNvSpPr>
          <p:nvPr>
            <p:ph type="sldNum" sz="quarter" idx="12"/>
          </p:nvPr>
        </p:nvSpPr>
        <p:spPr/>
        <p:txBody>
          <a:bodyPr/>
          <a:lstStyle/>
          <a:p>
            <a:fld id="{23277D56-CCDA-44DC-BDB2-8FB83DB2FB82}" type="slidenum">
              <a:rPr lang="en-US" altLang="zh-CN"/>
              <a:pPr/>
              <a:t>21</a:t>
            </a:fld>
            <a:endParaRPr lang="en-US" altLang="zh-CN"/>
          </a:p>
        </p:txBody>
      </p:sp>
      <p:sp>
        <p:nvSpPr>
          <p:cNvPr id="24582" name="Text Box 6"/>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endParaRPr lang="zh-CN" altLang="en-US" sz="4000">
              <a:solidFill>
                <a:srgbClr val="85EDA0"/>
              </a:solidFill>
              <a:ea typeface="隶书" pitchFamily="49" charset="-122"/>
            </a:endParaRPr>
          </a:p>
        </p:txBody>
      </p:sp>
    </p:spTree>
    <p:extLst>
      <p:ext uri="{BB962C8B-B14F-4D97-AF65-F5344CB8AC3E}">
        <p14:creationId xmlns:p14="http://schemas.microsoft.com/office/powerpoint/2010/main" val="29084378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p:txBody>
          <a:bodyPr/>
          <a:lstStyle/>
          <a:p>
            <a:r>
              <a:rPr lang="zh-CN" altLang="en-US"/>
              <a:t>内联成员函数</a:t>
            </a:r>
          </a:p>
        </p:txBody>
      </p:sp>
      <p:sp>
        <p:nvSpPr>
          <p:cNvPr id="147459" name="Rectangle 1027"/>
          <p:cNvSpPr>
            <a:spLocks noGrp="1" noChangeArrowheads="1"/>
          </p:cNvSpPr>
          <p:nvPr>
            <p:ph idx="1"/>
          </p:nvPr>
        </p:nvSpPr>
        <p:spPr>
          <a:xfrm>
            <a:off x="1295400" y="1314450"/>
            <a:ext cx="7239000" cy="3200400"/>
          </a:xfrm>
        </p:spPr>
        <p:txBody>
          <a:bodyPr>
            <a:normAutofit fontScale="85000" lnSpcReduction="10000"/>
          </a:bodyPr>
          <a:lstStyle/>
          <a:p>
            <a:pPr>
              <a:lnSpc>
                <a:spcPct val="110000"/>
              </a:lnSpc>
            </a:pPr>
            <a:r>
              <a:rPr lang="zh-CN" altLang="en-US"/>
              <a:t>为了提高运行时的效率，对于较简单的函数可以声明为内联形式。</a:t>
            </a:r>
          </a:p>
          <a:p>
            <a:pPr>
              <a:lnSpc>
                <a:spcPct val="110000"/>
              </a:lnSpc>
            </a:pPr>
            <a:r>
              <a:rPr lang="zh-CN" altLang="en-US"/>
              <a:t>内联函数体中不要有复杂结构（如循环语句和</a:t>
            </a:r>
            <a:r>
              <a:rPr lang="en-US" altLang="zh-CN"/>
              <a:t>switch</a:t>
            </a:r>
            <a:r>
              <a:rPr lang="zh-CN" altLang="en-US"/>
              <a:t>语句）。</a:t>
            </a:r>
          </a:p>
          <a:p>
            <a:pPr>
              <a:lnSpc>
                <a:spcPct val="110000"/>
              </a:lnSpc>
            </a:pPr>
            <a:r>
              <a:rPr lang="zh-CN" altLang="en-US"/>
              <a:t>在类中声明内联成员函数的方式：</a:t>
            </a:r>
          </a:p>
          <a:p>
            <a:pPr lvl="1">
              <a:lnSpc>
                <a:spcPct val="110000"/>
              </a:lnSpc>
            </a:pPr>
            <a:r>
              <a:rPr lang="zh-CN" altLang="en-US"/>
              <a:t>将函数体放在类的声明中。</a:t>
            </a:r>
          </a:p>
          <a:p>
            <a:pPr lvl="1">
              <a:lnSpc>
                <a:spcPct val="110000"/>
              </a:lnSpc>
            </a:pPr>
            <a:r>
              <a:rPr lang="zh-CN" altLang="en-US"/>
              <a:t>使用</a:t>
            </a:r>
            <a:r>
              <a:rPr lang="en-US" altLang="zh-CN"/>
              <a:t>inline</a:t>
            </a:r>
            <a:r>
              <a:rPr lang="zh-CN" altLang="en-US"/>
              <a:t>关键字。</a:t>
            </a:r>
          </a:p>
        </p:txBody>
      </p:sp>
      <p:sp>
        <p:nvSpPr>
          <p:cNvPr id="6" name="灯片编号占位符 5"/>
          <p:cNvSpPr>
            <a:spLocks noGrp="1"/>
          </p:cNvSpPr>
          <p:nvPr>
            <p:ph type="sldNum" sz="quarter" idx="12"/>
          </p:nvPr>
        </p:nvSpPr>
        <p:spPr/>
        <p:txBody>
          <a:bodyPr/>
          <a:lstStyle/>
          <a:p>
            <a:fld id="{288FAF95-7E84-4A67-BA9B-4C0CAAD1AB76}" type="slidenum">
              <a:rPr lang="en-US" altLang="zh-CN"/>
              <a:pPr/>
              <a:t>22</a:t>
            </a:fld>
            <a:endParaRPr lang="en-US" altLang="zh-CN"/>
          </a:p>
        </p:txBody>
      </p:sp>
      <p:sp>
        <p:nvSpPr>
          <p:cNvPr id="147460" name="Text Box 1028"/>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Tree>
    <p:extLst>
      <p:ext uri="{BB962C8B-B14F-4D97-AF65-F5344CB8AC3E}">
        <p14:creationId xmlns:p14="http://schemas.microsoft.com/office/powerpoint/2010/main" val="685422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050"/>
          <p:cNvSpPr>
            <a:spLocks noGrp="1" noChangeArrowheads="1"/>
          </p:cNvSpPr>
          <p:nvPr>
            <p:ph type="title"/>
          </p:nvPr>
        </p:nvSpPr>
        <p:spPr>
          <a:xfrm>
            <a:off x="1143000" y="171450"/>
            <a:ext cx="7315200" cy="857250"/>
          </a:xfrm>
        </p:spPr>
        <p:txBody>
          <a:bodyPr/>
          <a:lstStyle/>
          <a:p>
            <a:r>
              <a:rPr lang="zh-CN" altLang="en-US"/>
              <a:t>内联成员函数举例</a:t>
            </a:r>
            <a:r>
              <a:rPr lang="en-US" altLang="zh-CN"/>
              <a:t>(</a:t>
            </a:r>
            <a:r>
              <a:rPr lang="zh-CN" altLang="en-US"/>
              <a:t>一</a:t>
            </a:r>
            <a:r>
              <a:rPr lang="en-US" altLang="zh-CN"/>
              <a:t>)</a:t>
            </a:r>
          </a:p>
        </p:txBody>
      </p:sp>
      <p:sp>
        <p:nvSpPr>
          <p:cNvPr id="149507" name="Rectangle 2051"/>
          <p:cNvSpPr>
            <a:spLocks noGrp="1" noChangeArrowheads="1"/>
          </p:cNvSpPr>
          <p:nvPr>
            <p:ph idx="1"/>
          </p:nvPr>
        </p:nvSpPr>
        <p:spPr>
          <a:xfrm>
            <a:off x="1143000" y="1257300"/>
            <a:ext cx="7696200" cy="3600450"/>
          </a:xfrm>
        </p:spPr>
        <p:txBody>
          <a:bodyPr>
            <a:normAutofit fontScale="92500" lnSpcReduction="20000"/>
          </a:bodyPr>
          <a:lstStyle/>
          <a:p>
            <a:pPr>
              <a:lnSpc>
                <a:spcPct val="65000"/>
              </a:lnSpc>
              <a:buFont typeface="Wingdings" pitchFamily="2" charset="2"/>
              <a:buNone/>
            </a:pPr>
            <a:r>
              <a:rPr lang="en-US" altLang="zh-CN" sz="2800">
                <a:latin typeface="Courier New" pitchFamily="49" charset="0"/>
              </a:rPr>
              <a:t>class Point</a:t>
            </a:r>
          </a:p>
          <a:p>
            <a:pPr>
              <a:lnSpc>
                <a:spcPct val="65000"/>
              </a:lnSpc>
              <a:buFont typeface="Wingdings" pitchFamily="2" charset="2"/>
              <a:buNone/>
            </a:pPr>
            <a:r>
              <a:rPr lang="en-US" altLang="zh-CN" sz="2800">
                <a:latin typeface="Courier New" pitchFamily="49" charset="0"/>
              </a:rPr>
              <a:t>{</a:t>
            </a:r>
          </a:p>
          <a:p>
            <a:pPr>
              <a:lnSpc>
                <a:spcPct val="65000"/>
              </a:lnSpc>
              <a:buFont typeface="Wingdings" pitchFamily="2" charset="2"/>
              <a:buNone/>
            </a:pPr>
            <a:r>
              <a:rPr lang="en-US" altLang="zh-CN" sz="2800">
                <a:latin typeface="Courier New" pitchFamily="49" charset="0"/>
              </a:rPr>
              <a:t> public:</a:t>
            </a:r>
          </a:p>
          <a:p>
            <a:pPr>
              <a:lnSpc>
                <a:spcPct val="65000"/>
              </a:lnSpc>
              <a:buFont typeface="Wingdings" pitchFamily="2" charset="2"/>
              <a:buNone/>
            </a:pPr>
            <a:r>
              <a:rPr lang="en-US" altLang="zh-CN" sz="2800">
                <a:latin typeface="Courier New" pitchFamily="49" charset="0"/>
              </a:rPr>
              <a:t>    void Init(int initX,int initY)</a:t>
            </a:r>
          </a:p>
          <a:p>
            <a:pPr>
              <a:lnSpc>
                <a:spcPct val="65000"/>
              </a:lnSpc>
              <a:buFont typeface="Wingdings" pitchFamily="2" charset="2"/>
              <a:buNone/>
            </a:pPr>
            <a:r>
              <a:rPr lang="en-US" altLang="zh-CN" sz="2800">
                <a:latin typeface="Courier New" pitchFamily="49" charset="0"/>
              </a:rPr>
              <a:t>    </a:t>
            </a:r>
            <a:r>
              <a:rPr lang="en-US" altLang="zh-CN" sz="2800">
                <a:solidFill>
                  <a:schemeClr val="tx2"/>
                </a:solidFill>
                <a:latin typeface="Courier New" pitchFamily="49" charset="0"/>
              </a:rPr>
              <a:t>{</a:t>
            </a:r>
          </a:p>
          <a:p>
            <a:pPr>
              <a:lnSpc>
                <a:spcPct val="65000"/>
              </a:lnSpc>
              <a:buFont typeface="Wingdings" pitchFamily="2" charset="2"/>
              <a:buNone/>
            </a:pPr>
            <a:r>
              <a:rPr lang="en-US" altLang="zh-CN" sz="2800">
                <a:solidFill>
                  <a:schemeClr val="tx2"/>
                </a:solidFill>
                <a:latin typeface="Courier New" pitchFamily="49" charset="0"/>
              </a:rPr>
              <a:t>      X=initX;</a:t>
            </a:r>
          </a:p>
          <a:p>
            <a:pPr>
              <a:lnSpc>
                <a:spcPct val="65000"/>
              </a:lnSpc>
              <a:buFont typeface="Wingdings" pitchFamily="2" charset="2"/>
              <a:buNone/>
            </a:pPr>
            <a:r>
              <a:rPr lang="en-US" altLang="zh-CN" sz="2800">
                <a:solidFill>
                  <a:schemeClr val="tx2"/>
                </a:solidFill>
                <a:latin typeface="Courier New" pitchFamily="49" charset="0"/>
              </a:rPr>
              <a:t>      Y=initY;</a:t>
            </a:r>
          </a:p>
          <a:p>
            <a:pPr>
              <a:lnSpc>
                <a:spcPct val="65000"/>
              </a:lnSpc>
              <a:buFont typeface="Wingdings" pitchFamily="2" charset="2"/>
              <a:buNone/>
            </a:pPr>
            <a:r>
              <a:rPr lang="en-US" altLang="zh-CN" sz="2800">
                <a:solidFill>
                  <a:schemeClr val="tx2"/>
                </a:solidFill>
                <a:latin typeface="Courier New" pitchFamily="49" charset="0"/>
              </a:rPr>
              <a:t>    }</a:t>
            </a:r>
          </a:p>
          <a:p>
            <a:pPr>
              <a:lnSpc>
                <a:spcPct val="65000"/>
              </a:lnSpc>
              <a:buFont typeface="Wingdings" pitchFamily="2" charset="2"/>
              <a:buNone/>
            </a:pPr>
            <a:r>
              <a:rPr lang="en-US" altLang="zh-CN" sz="2800">
                <a:latin typeface="Courier New" pitchFamily="49" charset="0"/>
              </a:rPr>
              <a:t>    int GetX() </a:t>
            </a:r>
            <a:r>
              <a:rPr lang="en-US" altLang="zh-CN" sz="2800">
                <a:solidFill>
                  <a:schemeClr val="tx2"/>
                </a:solidFill>
                <a:latin typeface="Courier New" pitchFamily="49" charset="0"/>
              </a:rPr>
              <a:t>{return X;}</a:t>
            </a:r>
            <a:endParaRPr lang="en-US" altLang="zh-CN" sz="2800">
              <a:latin typeface="Courier New" pitchFamily="49" charset="0"/>
            </a:endParaRPr>
          </a:p>
          <a:p>
            <a:pPr>
              <a:lnSpc>
                <a:spcPct val="65000"/>
              </a:lnSpc>
              <a:buFont typeface="Wingdings" pitchFamily="2" charset="2"/>
              <a:buNone/>
            </a:pPr>
            <a:r>
              <a:rPr lang="en-US" altLang="zh-CN" sz="2800">
                <a:latin typeface="Courier New" pitchFamily="49" charset="0"/>
              </a:rPr>
              <a:t>    int GetY() </a:t>
            </a:r>
            <a:r>
              <a:rPr lang="en-US" altLang="zh-CN" sz="2800">
                <a:solidFill>
                  <a:schemeClr val="tx2"/>
                </a:solidFill>
                <a:latin typeface="Courier New" pitchFamily="49" charset="0"/>
              </a:rPr>
              <a:t>{return Y;}</a:t>
            </a:r>
            <a:endParaRPr lang="en-US" altLang="zh-CN" sz="2800">
              <a:latin typeface="Courier New" pitchFamily="49" charset="0"/>
            </a:endParaRPr>
          </a:p>
          <a:p>
            <a:pPr>
              <a:lnSpc>
                <a:spcPct val="65000"/>
              </a:lnSpc>
              <a:buFont typeface="Wingdings" pitchFamily="2" charset="2"/>
              <a:buNone/>
            </a:pPr>
            <a:r>
              <a:rPr lang="en-US" altLang="zh-CN" sz="2800">
                <a:latin typeface="Courier New" pitchFamily="49" charset="0"/>
              </a:rPr>
              <a:t> private:</a:t>
            </a:r>
          </a:p>
          <a:p>
            <a:pPr>
              <a:lnSpc>
                <a:spcPct val="65000"/>
              </a:lnSpc>
              <a:buFont typeface="Wingdings" pitchFamily="2" charset="2"/>
              <a:buNone/>
            </a:pPr>
            <a:r>
              <a:rPr lang="en-US" altLang="zh-CN" sz="2800">
                <a:latin typeface="Courier New" pitchFamily="49" charset="0"/>
              </a:rPr>
              <a:t>    int X,Y;</a:t>
            </a:r>
          </a:p>
          <a:p>
            <a:pPr>
              <a:lnSpc>
                <a:spcPct val="65000"/>
              </a:lnSpc>
              <a:buFont typeface="Wingdings" pitchFamily="2" charset="2"/>
              <a:buNone/>
            </a:pPr>
            <a:r>
              <a:rPr lang="en-US" altLang="zh-CN" sz="2800">
                <a:latin typeface="Courier New" pitchFamily="49" charset="0"/>
              </a:rPr>
              <a:t>};</a:t>
            </a:r>
          </a:p>
        </p:txBody>
      </p:sp>
      <p:sp>
        <p:nvSpPr>
          <p:cNvPr id="6" name="灯片编号占位符 5"/>
          <p:cNvSpPr>
            <a:spLocks noGrp="1"/>
          </p:cNvSpPr>
          <p:nvPr>
            <p:ph type="sldNum" sz="quarter" idx="12"/>
          </p:nvPr>
        </p:nvSpPr>
        <p:spPr/>
        <p:txBody>
          <a:bodyPr/>
          <a:lstStyle/>
          <a:p>
            <a:fld id="{E4038559-933C-4BD5-86DE-8B0EB7A407C5}" type="slidenum">
              <a:rPr lang="en-US" altLang="zh-CN"/>
              <a:pPr/>
              <a:t>23</a:t>
            </a:fld>
            <a:endParaRPr lang="en-US" altLang="zh-CN"/>
          </a:p>
        </p:txBody>
      </p:sp>
      <p:sp>
        <p:nvSpPr>
          <p:cNvPr id="149508" name="Text Box 2052"/>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Tree>
    <p:extLst>
      <p:ext uri="{BB962C8B-B14F-4D97-AF65-F5344CB8AC3E}">
        <p14:creationId xmlns:p14="http://schemas.microsoft.com/office/powerpoint/2010/main" val="1882160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26"/>
          <p:cNvSpPr>
            <a:spLocks noGrp="1" noChangeArrowheads="1"/>
          </p:cNvSpPr>
          <p:nvPr>
            <p:ph type="title"/>
          </p:nvPr>
        </p:nvSpPr>
        <p:spPr>
          <a:xfrm>
            <a:off x="1219200" y="228600"/>
            <a:ext cx="7239000" cy="800100"/>
          </a:xfrm>
        </p:spPr>
        <p:txBody>
          <a:bodyPr/>
          <a:lstStyle/>
          <a:p>
            <a:r>
              <a:rPr lang="zh-CN" altLang="en-US"/>
              <a:t>内联成员函数举例</a:t>
            </a:r>
            <a:r>
              <a:rPr lang="en-US" altLang="zh-CN"/>
              <a:t>(</a:t>
            </a:r>
            <a:r>
              <a:rPr lang="zh-CN" altLang="en-US"/>
              <a:t>二</a:t>
            </a:r>
            <a:r>
              <a:rPr lang="en-US" altLang="zh-CN"/>
              <a:t>)</a:t>
            </a:r>
          </a:p>
        </p:txBody>
      </p:sp>
      <p:sp>
        <p:nvSpPr>
          <p:cNvPr id="151555" name="Rectangle 1027"/>
          <p:cNvSpPr>
            <a:spLocks noGrp="1" noChangeArrowheads="1"/>
          </p:cNvSpPr>
          <p:nvPr>
            <p:ph idx="1"/>
          </p:nvPr>
        </p:nvSpPr>
        <p:spPr>
          <a:xfrm>
            <a:off x="1143000" y="1200150"/>
            <a:ext cx="7696200" cy="3543300"/>
          </a:xfrm>
        </p:spPr>
        <p:txBody>
          <a:bodyPr>
            <a:normAutofit fontScale="85000" lnSpcReduction="20000"/>
          </a:bodyPr>
          <a:lstStyle/>
          <a:p>
            <a:pPr>
              <a:buFont typeface="Wingdings" pitchFamily="2" charset="2"/>
              <a:buNone/>
            </a:pPr>
            <a:r>
              <a:rPr lang="en-US" altLang="zh-CN" sz="2800">
                <a:latin typeface="Courier New" pitchFamily="49" charset="0"/>
              </a:rPr>
              <a:t>class Point</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 public:</a:t>
            </a:r>
          </a:p>
          <a:p>
            <a:pPr>
              <a:buFont typeface="Wingdings" pitchFamily="2" charset="2"/>
              <a:buNone/>
            </a:pPr>
            <a:r>
              <a:rPr lang="en-US" altLang="zh-CN" sz="2800">
                <a:latin typeface="Courier New" pitchFamily="49" charset="0"/>
              </a:rPr>
              <a:t>    void Init(int initX,int initY);</a:t>
            </a:r>
          </a:p>
          <a:p>
            <a:pPr>
              <a:buFont typeface="Wingdings" pitchFamily="2" charset="2"/>
              <a:buNone/>
            </a:pPr>
            <a:r>
              <a:rPr lang="en-US" altLang="zh-CN" sz="2800">
                <a:latin typeface="Courier New" pitchFamily="49" charset="0"/>
              </a:rPr>
              <a:t>    int GetX()</a:t>
            </a:r>
            <a:r>
              <a:rPr lang="zh-CN" altLang="en-US" sz="2800">
                <a:latin typeface="Courier New" pitchFamily="49" charset="0"/>
              </a:rPr>
              <a:t>； </a:t>
            </a:r>
          </a:p>
          <a:p>
            <a:pPr>
              <a:buFont typeface="Wingdings" pitchFamily="2" charset="2"/>
              <a:buNone/>
            </a:pPr>
            <a:r>
              <a:rPr lang="zh-CN" altLang="en-US" sz="2800">
                <a:latin typeface="Courier New" pitchFamily="49" charset="0"/>
              </a:rPr>
              <a:t>    </a:t>
            </a:r>
            <a:r>
              <a:rPr lang="en-US" altLang="zh-CN" sz="2800">
                <a:latin typeface="Courier New" pitchFamily="49" charset="0"/>
              </a:rPr>
              <a:t>int GetY()</a:t>
            </a:r>
            <a:r>
              <a:rPr lang="zh-CN" altLang="en-US" sz="2800">
                <a:latin typeface="Courier New" pitchFamily="49" charset="0"/>
              </a:rPr>
              <a:t>；</a:t>
            </a:r>
          </a:p>
          <a:p>
            <a:pPr>
              <a:buFont typeface="Wingdings" pitchFamily="2" charset="2"/>
              <a:buNone/>
            </a:pPr>
            <a:r>
              <a:rPr lang="zh-CN" altLang="en-US" sz="2800">
                <a:latin typeface="Courier New" pitchFamily="49" charset="0"/>
              </a:rPr>
              <a:t> </a:t>
            </a:r>
            <a:r>
              <a:rPr lang="en-US" altLang="zh-CN" sz="2800">
                <a:latin typeface="Courier New" pitchFamily="49" charset="0"/>
              </a:rPr>
              <a:t>private:</a:t>
            </a:r>
          </a:p>
          <a:p>
            <a:pPr>
              <a:buFont typeface="Wingdings" pitchFamily="2" charset="2"/>
              <a:buNone/>
            </a:pPr>
            <a:r>
              <a:rPr lang="en-US" altLang="zh-CN" sz="2800">
                <a:latin typeface="Courier New" pitchFamily="49" charset="0"/>
              </a:rPr>
              <a:t>    int X,Y;</a:t>
            </a:r>
          </a:p>
          <a:p>
            <a:pPr>
              <a:buFont typeface="Wingdings" pitchFamily="2" charset="2"/>
              <a:buNone/>
            </a:pPr>
            <a:r>
              <a:rPr lang="en-US" altLang="zh-CN" sz="2800">
                <a:latin typeface="Courier New" pitchFamily="49" charset="0"/>
              </a:rPr>
              <a:t>};</a:t>
            </a:r>
            <a:endParaRPr lang="en-US" altLang="zh-CN">
              <a:latin typeface="Courier New" pitchFamily="49" charset="0"/>
            </a:endParaRPr>
          </a:p>
        </p:txBody>
      </p:sp>
      <p:sp>
        <p:nvSpPr>
          <p:cNvPr id="6" name="灯片编号占位符 5"/>
          <p:cNvSpPr>
            <a:spLocks noGrp="1"/>
          </p:cNvSpPr>
          <p:nvPr>
            <p:ph type="sldNum" sz="quarter" idx="12"/>
          </p:nvPr>
        </p:nvSpPr>
        <p:spPr/>
        <p:txBody>
          <a:bodyPr/>
          <a:lstStyle/>
          <a:p>
            <a:fld id="{09E496C4-79F2-4C60-9A13-447A52443A7D}" type="slidenum">
              <a:rPr lang="en-US" altLang="zh-CN"/>
              <a:pPr/>
              <a:t>24</a:t>
            </a:fld>
            <a:endParaRPr lang="en-US" altLang="zh-CN"/>
          </a:p>
        </p:txBody>
      </p:sp>
      <p:sp>
        <p:nvSpPr>
          <p:cNvPr id="151556" name="Text Box 1028"/>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Tree>
    <p:extLst>
      <p:ext uri="{BB962C8B-B14F-4D97-AF65-F5344CB8AC3E}">
        <p14:creationId xmlns:p14="http://schemas.microsoft.com/office/powerpoint/2010/main" val="409134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685800" y="342900"/>
            <a:ext cx="7772400" cy="4572000"/>
          </a:xfrm>
        </p:spPr>
        <p:txBody>
          <a:bodyPr>
            <a:normAutofit fontScale="92500" lnSpcReduction="20000"/>
          </a:bodyPr>
          <a:lstStyle/>
          <a:p>
            <a:pPr>
              <a:lnSpc>
                <a:spcPct val="70000"/>
              </a:lnSpc>
              <a:buFont typeface="Wingdings" pitchFamily="2" charset="2"/>
              <a:buNone/>
            </a:pPr>
            <a:r>
              <a:rPr lang="en-US" altLang="zh-CN" sz="2800">
                <a:solidFill>
                  <a:schemeClr val="tx2"/>
                </a:solidFill>
                <a:latin typeface="Courier New" pitchFamily="49" charset="0"/>
              </a:rPr>
              <a:t>inline</a:t>
            </a:r>
            <a:r>
              <a:rPr lang="en-US" altLang="zh-CN" sz="2800">
                <a:latin typeface="Courier New" pitchFamily="49" charset="0"/>
              </a:rPr>
              <a:t> void Point::</a:t>
            </a:r>
            <a:br>
              <a:rPr lang="en-US" altLang="zh-CN" sz="2800">
                <a:latin typeface="Courier New" pitchFamily="49" charset="0"/>
              </a:rPr>
            </a:br>
            <a:r>
              <a:rPr lang="en-US" altLang="zh-CN" sz="2800">
                <a:latin typeface="Courier New" pitchFamily="49" charset="0"/>
              </a:rPr>
              <a:t>         Init(int initX,int initY)</a:t>
            </a:r>
          </a:p>
          <a:p>
            <a:pPr>
              <a:lnSpc>
                <a:spcPct val="70000"/>
              </a:lnSpc>
              <a:buFont typeface="Wingdings" pitchFamily="2" charset="2"/>
              <a:buNone/>
            </a:pPr>
            <a:r>
              <a:rPr lang="en-US" altLang="zh-CN" sz="2800">
                <a:latin typeface="Courier New" pitchFamily="49" charset="0"/>
              </a:rPr>
              <a:t>{</a:t>
            </a:r>
          </a:p>
          <a:p>
            <a:pPr>
              <a:lnSpc>
                <a:spcPct val="70000"/>
              </a:lnSpc>
              <a:buFont typeface="Wingdings" pitchFamily="2" charset="2"/>
              <a:buNone/>
            </a:pPr>
            <a:r>
              <a:rPr lang="en-US" altLang="zh-CN" sz="2800">
                <a:latin typeface="Courier New" pitchFamily="49" charset="0"/>
              </a:rPr>
              <a:t>    X=initX;</a:t>
            </a:r>
          </a:p>
          <a:p>
            <a:pPr>
              <a:lnSpc>
                <a:spcPct val="70000"/>
              </a:lnSpc>
              <a:buFont typeface="Wingdings" pitchFamily="2" charset="2"/>
              <a:buNone/>
            </a:pPr>
            <a:r>
              <a:rPr lang="en-US" altLang="zh-CN" sz="2800">
                <a:latin typeface="Courier New" pitchFamily="49" charset="0"/>
              </a:rPr>
              <a:t>    Y=initY;</a:t>
            </a:r>
          </a:p>
          <a:p>
            <a:pPr>
              <a:lnSpc>
                <a:spcPct val="70000"/>
              </a:lnSpc>
              <a:buFont typeface="Wingdings" pitchFamily="2" charset="2"/>
              <a:buNone/>
            </a:pPr>
            <a:r>
              <a:rPr lang="en-US" altLang="zh-CN" sz="2800">
                <a:latin typeface="Courier New" pitchFamily="49" charset="0"/>
              </a:rPr>
              <a:t>}</a:t>
            </a:r>
          </a:p>
          <a:p>
            <a:pPr>
              <a:lnSpc>
                <a:spcPct val="70000"/>
              </a:lnSpc>
              <a:buFont typeface="Wingdings" pitchFamily="2" charset="2"/>
              <a:buNone/>
            </a:pPr>
            <a:endParaRPr lang="en-US" altLang="zh-CN" sz="2800">
              <a:latin typeface="Courier New" pitchFamily="49" charset="0"/>
            </a:endParaRPr>
          </a:p>
          <a:p>
            <a:pPr>
              <a:lnSpc>
                <a:spcPct val="70000"/>
              </a:lnSpc>
              <a:buFont typeface="Wingdings" pitchFamily="2" charset="2"/>
              <a:buNone/>
            </a:pPr>
            <a:r>
              <a:rPr lang="en-US" altLang="zh-CN" sz="2800">
                <a:solidFill>
                  <a:schemeClr val="tx2"/>
                </a:solidFill>
                <a:latin typeface="Courier New" pitchFamily="49" charset="0"/>
              </a:rPr>
              <a:t>inline</a:t>
            </a:r>
            <a:r>
              <a:rPr lang="en-US" altLang="zh-CN" sz="2800">
                <a:latin typeface="Courier New" pitchFamily="49" charset="0"/>
              </a:rPr>
              <a:t> int Point::GetX() </a:t>
            </a:r>
          </a:p>
          <a:p>
            <a:pPr>
              <a:lnSpc>
                <a:spcPct val="70000"/>
              </a:lnSpc>
              <a:buFont typeface="Wingdings" pitchFamily="2" charset="2"/>
              <a:buNone/>
            </a:pPr>
            <a:r>
              <a:rPr lang="en-US" altLang="zh-CN" sz="2800">
                <a:latin typeface="Courier New" pitchFamily="49" charset="0"/>
              </a:rPr>
              <a:t>{</a:t>
            </a:r>
          </a:p>
          <a:p>
            <a:pPr>
              <a:lnSpc>
                <a:spcPct val="70000"/>
              </a:lnSpc>
              <a:buFont typeface="Wingdings" pitchFamily="2" charset="2"/>
              <a:buNone/>
            </a:pPr>
            <a:r>
              <a:rPr lang="en-US" altLang="zh-CN" sz="2800">
                <a:latin typeface="Courier New" pitchFamily="49" charset="0"/>
              </a:rPr>
              <a:t>    return X;</a:t>
            </a:r>
          </a:p>
          <a:p>
            <a:pPr>
              <a:lnSpc>
                <a:spcPct val="70000"/>
              </a:lnSpc>
              <a:buFont typeface="Wingdings" pitchFamily="2" charset="2"/>
              <a:buNone/>
            </a:pPr>
            <a:r>
              <a:rPr lang="en-US" altLang="zh-CN" sz="2800">
                <a:latin typeface="Courier New" pitchFamily="49" charset="0"/>
              </a:rPr>
              <a:t>}</a:t>
            </a:r>
          </a:p>
          <a:p>
            <a:pPr>
              <a:lnSpc>
                <a:spcPct val="70000"/>
              </a:lnSpc>
              <a:buFont typeface="Wingdings" pitchFamily="2" charset="2"/>
              <a:buNone/>
            </a:pPr>
            <a:endParaRPr lang="en-US" altLang="zh-CN" sz="2800">
              <a:latin typeface="Courier New" pitchFamily="49" charset="0"/>
            </a:endParaRPr>
          </a:p>
          <a:p>
            <a:pPr>
              <a:lnSpc>
                <a:spcPct val="70000"/>
              </a:lnSpc>
              <a:buFont typeface="Wingdings" pitchFamily="2" charset="2"/>
              <a:buNone/>
            </a:pPr>
            <a:r>
              <a:rPr lang="en-US" altLang="zh-CN" sz="2800">
                <a:solidFill>
                  <a:schemeClr val="tx2"/>
                </a:solidFill>
                <a:latin typeface="Courier New" pitchFamily="49" charset="0"/>
              </a:rPr>
              <a:t>inline</a:t>
            </a:r>
            <a:r>
              <a:rPr lang="en-US" altLang="zh-CN" sz="2800">
                <a:latin typeface="Courier New" pitchFamily="49" charset="0"/>
              </a:rPr>
              <a:t> int Point::GetY() </a:t>
            </a:r>
          </a:p>
          <a:p>
            <a:pPr>
              <a:lnSpc>
                <a:spcPct val="70000"/>
              </a:lnSpc>
              <a:buFont typeface="Wingdings" pitchFamily="2" charset="2"/>
              <a:buNone/>
            </a:pPr>
            <a:r>
              <a:rPr lang="en-US" altLang="zh-CN" sz="2800">
                <a:latin typeface="Courier New" pitchFamily="49" charset="0"/>
              </a:rPr>
              <a:t>{</a:t>
            </a:r>
          </a:p>
          <a:p>
            <a:pPr>
              <a:lnSpc>
                <a:spcPct val="70000"/>
              </a:lnSpc>
              <a:buFont typeface="Wingdings" pitchFamily="2" charset="2"/>
              <a:buNone/>
            </a:pPr>
            <a:r>
              <a:rPr lang="en-US" altLang="zh-CN" sz="2800">
                <a:latin typeface="Courier New" pitchFamily="49" charset="0"/>
              </a:rPr>
              <a:t>    return Y;</a:t>
            </a:r>
          </a:p>
          <a:p>
            <a:pPr>
              <a:lnSpc>
                <a:spcPct val="70000"/>
              </a:lnSpc>
              <a:buFont typeface="Wingdings" pitchFamily="2" charset="2"/>
              <a:buNone/>
            </a:pPr>
            <a:r>
              <a:rPr lang="en-US" altLang="zh-CN" sz="2800">
                <a:latin typeface="Courier New" pitchFamily="49" charset="0"/>
              </a:rPr>
              <a:t>}</a:t>
            </a:r>
          </a:p>
        </p:txBody>
      </p:sp>
      <p:sp>
        <p:nvSpPr>
          <p:cNvPr id="153604" name="Text Box 4"/>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25</a:t>
            </a:r>
          </a:p>
        </p:txBody>
      </p:sp>
    </p:spTree>
    <p:extLst>
      <p:ext uri="{BB962C8B-B14F-4D97-AF65-F5344CB8AC3E}">
        <p14:creationId xmlns:p14="http://schemas.microsoft.com/office/powerpoint/2010/main" val="2747543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对象</a:t>
            </a:r>
          </a:p>
        </p:txBody>
      </p:sp>
      <p:sp>
        <p:nvSpPr>
          <p:cNvPr id="27651" name="Rectangle 3"/>
          <p:cNvSpPr>
            <a:spLocks noGrp="1" noChangeArrowheads="1"/>
          </p:cNvSpPr>
          <p:nvPr>
            <p:ph idx="1"/>
          </p:nvPr>
        </p:nvSpPr>
        <p:spPr>
          <a:xfrm>
            <a:off x="1115616" y="1200151"/>
            <a:ext cx="7571184" cy="3394472"/>
          </a:xfrm>
        </p:spPr>
        <p:txBody>
          <a:bodyPr>
            <a:normAutofit lnSpcReduction="10000"/>
          </a:bodyPr>
          <a:lstStyle/>
          <a:p>
            <a:pPr marL="457200" indent="-457200"/>
            <a:r>
              <a:rPr lang="zh-CN" altLang="en-US" dirty="0"/>
              <a:t>类的对象是该类的某一特定实体，即类类型的变量。</a:t>
            </a:r>
          </a:p>
          <a:p>
            <a:pPr marL="457200" indent="-457200">
              <a:lnSpc>
                <a:spcPct val="120000"/>
              </a:lnSpc>
            </a:pPr>
            <a:r>
              <a:rPr lang="zh-CN" altLang="en-US" dirty="0"/>
              <a:t>声明形式：</a:t>
            </a:r>
            <a:br>
              <a:rPr lang="zh-CN" altLang="en-US" dirty="0"/>
            </a:br>
            <a:r>
              <a:rPr lang="zh-CN" altLang="en-US" dirty="0"/>
              <a:t>          类名     对象名；</a:t>
            </a:r>
          </a:p>
          <a:p>
            <a:pPr marL="457200" indent="-457200"/>
            <a:r>
              <a:rPr lang="zh-CN" altLang="en-US" dirty="0"/>
              <a:t>例：</a:t>
            </a:r>
            <a:br>
              <a:rPr lang="zh-CN" altLang="en-US" dirty="0"/>
            </a:br>
            <a:r>
              <a:rPr lang="zh-CN" altLang="en-US" dirty="0"/>
              <a:t>          </a:t>
            </a:r>
            <a:r>
              <a:rPr lang="en-US" altLang="zh-CN" dirty="0"/>
              <a:t>Clock  </a:t>
            </a:r>
            <a:r>
              <a:rPr lang="en-US" altLang="zh-CN" dirty="0" err="1"/>
              <a:t>myClock</a:t>
            </a:r>
            <a:r>
              <a:rPr lang="en-US" altLang="zh-CN" dirty="0"/>
              <a:t>;</a:t>
            </a:r>
          </a:p>
        </p:txBody>
      </p:sp>
      <p:sp>
        <p:nvSpPr>
          <p:cNvPr id="6" name="灯片编号占位符 5"/>
          <p:cNvSpPr>
            <a:spLocks noGrp="1"/>
          </p:cNvSpPr>
          <p:nvPr>
            <p:ph type="sldNum" sz="quarter" idx="12"/>
          </p:nvPr>
        </p:nvSpPr>
        <p:spPr/>
        <p:txBody>
          <a:bodyPr/>
          <a:lstStyle/>
          <a:p>
            <a:fld id="{14318257-994E-49BC-B8A0-0DF135C86E73}" type="slidenum">
              <a:rPr lang="en-US" altLang="zh-CN"/>
              <a:pPr/>
              <a:t>26</a:t>
            </a:fld>
            <a:endParaRPr lang="en-US" altLang="zh-CN"/>
          </a:p>
        </p:txBody>
      </p:sp>
      <p:sp>
        <p:nvSpPr>
          <p:cNvPr id="27652" name="Text Box 4"/>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Tree>
    <p:extLst>
      <p:ext uri="{BB962C8B-B14F-4D97-AF65-F5344CB8AC3E}">
        <p14:creationId xmlns:p14="http://schemas.microsoft.com/office/powerpoint/2010/main" val="3704209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类中成员的访问方式</a:t>
            </a:r>
          </a:p>
        </p:txBody>
      </p:sp>
      <p:sp>
        <p:nvSpPr>
          <p:cNvPr id="39939" name="Rectangle 3"/>
          <p:cNvSpPr>
            <a:spLocks noGrp="1" noChangeArrowheads="1"/>
          </p:cNvSpPr>
          <p:nvPr>
            <p:ph idx="1"/>
          </p:nvPr>
        </p:nvSpPr>
        <p:spPr>
          <a:xfrm>
            <a:off x="971600" y="1200151"/>
            <a:ext cx="7715200" cy="3394472"/>
          </a:xfrm>
        </p:spPr>
        <p:txBody>
          <a:bodyPr/>
          <a:lstStyle/>
          <a:p>
            <a:pPr>
              <a:lnSpc>
                <a:spcPct val="120000"/>
              </a:lnSpc>
            </a:pPr>
            <a:r>
              <a:rPr lang="zh-CN" altLang="en-US" dirty="0"/>
              <a:t>类中成员互访</a:t>
            </a:r>
          </a:p>
          <a:p>
            <a:pPr lvl="1">
              <a:lnSpc>
                <a:spcPct val="120000"/>
              </a:lnSpc>
            </a:pPr>
            <a:r>
              <a:rPr lang="zh-CN" altLang="en-US" dirty="0"/>
              <a:t>直接使用成员名</a:t>
            </a:r>
          </a:p>
          <a:p>
            <a:pPr>
              <a:lnSpc>
                <a:spcPct val="120000"/>
              </a:lnSpc>
            </a:pPr>
            <a:r>
              <a:rPr lang="zh-CN" altLang="en-US" dirty="0"/>
              <a:t>类外访问</a:t>
            </a:r>
          </a:p>
          <a:p>
            <a:pPr lvl="1">
              <a:lnSpc>
                <a:spcPct val="120000"/>
              </a:lnSpc>
            </a:pPr>
            <a:r>
              <a:rPr lang="zh-CN" altLang="en-US" dirty="0"/>
              <a:t>使用“</a:t>
            </a:r>
            <a:r>
              <a:rPr lang="zh-CN" altLang="en-US" dirty="0">
                <a:solidFill>
                  <a:srgbClr val="CCFFFF"/>
                </a:solidFill>
              </a:rPr>
              <a:t>对象名</a:t>
            </a:r>
            <a:r>
              <a:rPr lang="en-US" altLang="zh-CN" dirty="0">
                <a:solidFill>
                  <a:srgbClr val="CCFFFF"/>
                </a:solidFill>
              </a:rPr>
              <a:t>.</a:t>
            </a:r>
            <a:r>
              <a:rPr lang="zh-CN" altLang="en-US" dirty="0">
                <a:solidFill>
                  <a:srgbClr val="CCFFFF"/>
                </a:solidFill>
              </a:rPr>
              <a:t>成员名</a:t>
            </a:r>
            <a:r>
              <a:rPr lang="zh-CN" altLang="en-US" dirty="0"/>
              <a:t>”方式访问</a:t>
            </a:r>
            <a:r>
              <a:rPr lang="zh-CN" altLang="en-US" dirty="0">
                <a:solidFill>
                  <a:srgbClr val="CCFFFF"/>
                </a:solidFill>
              </a:rPr>
              <a:t> </a:t>
            </a:r>
            <a:r>
              <a:rPr lang="en-US" altLang="zh-CN" dirty="0">
                <a:solidFill>
                  <a:srgbClr val="CCFFFF"/>
                </a:solidFill>
              </a:rPr>
              <a:t>public</a:t>
            </a:r>
            <a:r>
              <a:rPr lang="en-US" altLang="zh-CN" dirty="0"/>
              <a:t> </a:t>
            </a:r>
            <a:r>
              <a:rPr lang="zh-CN" altLang="en-US" dirty="0"/>
              <a:t>属性的成员</a:t>
            </a:r>
          </a:p>
        </p:txBody>
      </p:sp>
      <p:sp>
        <p:nvSpPr>
          <p:cNvPr id="6" name="灯片编号占位符 5"/>
          <p:cNvSpPr>
            <a:spLocks noGrp="1"/>
          </p:cNvSpPr>
          <p:nvPr>
            <p:ph type="sldNum" sz="quarter" idx="12"/>
          </p:nvPr>
        </p:nvSpPr>
        <p:spPr/>
        <p:txBody>
          <a:bodyPr/>
          <a:lstStyle/>
          <a:p>
            <a:fld id="{1677C100-E300-4885-8BE5-67EE927087B6}" type="slidenum">
              <a:rPr lang="en-US" altLang="zh-CN"/>
              <a:pPr/>
              <a:t>27</a:t>
            </a:fld>
            <a:endParaRPr lang="en-US" altLang="zh-CN"/>
          </a:p>
        </p:txBody>
      </p:sp>
      <p:sp>
        <p:nvSpPr>
          <p:cNvPr id="39940" name="Text Box 4"/>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Tree>
    <p:extLst>
      <p:ext uri="{BB962C8B-B14F-4D97-AF65-F5344CB8AC3E}">
        <p14:creationId xmlns:p14="http://schemas.microsoft.com/office/powerpoint/2010/main" val="1674625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114300"/>
            <a:ext cx="7315200" cy="857250"/>
          </a:xfrm>
        </p:spPr>
        <p:txBody>
          <a:bodyPr/>
          <a:lstStyle/>
          <a:p>
            <a:r>
              <a:rPr lang="zh-CN" altLang="zh-CN"/>
              <a:t>例4-1</a:t>
            </a:r>
            <a:r>
              <a:rPr lang="zh-CN" altLang="en-US"/>
              <a:t>类的应用举例</a:t>
            </a:r>
          </a:p>
        </p:txBody>
      </p:sp>
      <p:sp>
        <p:nvSpPr>
          <p:cNvPr id="22531" name="Rectangle 3"/>
          <p:cNvSpPr>
            <a:spLocks noGrp="1" noChangeArrowheads="1"/>
          </p:cNvSpPr>
          <p:nvPr>
            <p:ph idx="1"/>
          </p:nvPr>
        </p:nvSpPr>
        <p:spPr>
          <a:xfrm>
            <a:off x="1143000" y="1200150"/>
            <a:ext cx="7315200" cy="3829050"/>
          </a:xfrm>
        </p:spPr>
        <p:txBody>
          <a:bodyPr>
            <a:normAutofit fontScale="85000" lnSpcReduction="20000"/>
          </a:bodyPr>
          <a:lstStyle/>
          <a:p>
            <a:pPr>
              <a:spcBef>
                <a:spcPct val="0"/>
              </a:spcBef>
              <a:buFont typeface="Wingdings" pitchFamily="2" charset="2"/>
              <a:buNone/>
            </a:pPr>
            <a:r>
              <a:rPr lang="en-US" altLang="zh-CN" sz="2800">
                <a:latin typeface="Courier New" pitchFamily="49" charset="0"/>
              </a:rPr>
              <a:t>#include&lt;iostream&gt;</a:t>
            </a:r>
          </a:p>
          <a:p>
            <a:pPr>
              <a:spcBef>
                <a:spcPct val="0"/>
              </a:spcBef>
              <a:buFont typeface="Wingdings" pitchFamily="2" charset="2"/>
              <a:buNone/>
            </a:pPr>
            <a:r>
              <a:rPr lang="en-US" altLang="zh-CN" sz="2800">
                <a:latin typeface="Courier New" pitchFamily="49" charset="0"/>
              </a:rPr>
              <a:t>using namespace std;</a:t>
            </a:r>
          </a:p>
          <a:p>
            <a:pPr>
              <a:spcBef>
                <a:spcPct val="0"/>
              </a:spcBef>
              <a:buFont typeface="Wingdings" pitchFamily="2" charset="2"/>
              <a:buNone/>
            </a:pPr>
            <a:r>
              <a:rPr lang="en-US" altLang="zh-CN" sz="2800">
                <a:latin typeface="Courier New" pitchFamily="49" charset="0"/>
              </a:rPr>
              <a:t>class Clock</a:t>
            </a:r>
          </a:p>
          <a:p>
            <a:pPr>
              <a:spcBef>
                <a:spcPct val="0"/>
              </a:spcBef>
              <a:buFont typeface="Wingdings" pitchFamily="2" charset="2"/>
              <a:buNone/>
            </a:pPr>
            <a:r>
              <a:rPr lang="en-US" altLang="zh-CN" sz="2800">
                <a:latin typeface="Courier New" pitchFamily="49" charset="0"/>
              </a:rPr>
              <a:t>{</a:t>
            </a:r>
          </a:p>
          <a:p>
            <a:pPr>
              <a:spcBef>
                <a:spcPct val="0"/>
              </a:spcBef>
              <a:buFont typeface="Wingdings" pitchFamily="2" charset="2"/>
              <a:buNone/>
            </a:pPr>
            <a:r>
              <a:rPr lang="en-US" altLang="zh-CN" sz="2800">
                <a:latin typeface="Courier New" pitchFamily="49" charset="0"/>
              </a:rPr>
              <a:t>       ......//</a:t>
            </a:r>
            <a:r>
              <a:rPr lang="zh-CN" altLang="zh-CN" sz="2800">
                <a:latin typeface="Courier New" pitchFamily="49" charset="0"/>
              </a:rPr>
              <a:t>类的声明略</a:t>
            </a:r>
            <a:endParaRPr lang="zh-CN" altLang="en-US" sz="2800">
              <a:latin typeface="Courier New" pitchFamily="49" charset="0"/>
            </a:endParaRPr>
          </a:p>
          <a:p>
            <a:pPr>
              <a:spcBef>
                <a:spcPct val="0"/>
              </a:spcBef>
              <a:buFont typeface="Wingdings" pitchFamily="2" charset="2"/>
              <a:buNone/>
            </a:pPr>
            <a:r>
              <a:rPr lang="en-US" altLang="zh-CN" sz="2800">
                <a:latin typeface="Courier New" pitchFamily="49" charset="0"/>
              </a:rPr>
              <a:t>}</a:t>
            </a:r>
          </a:p>
          <a:p>
            <a:pPr>
              <a:spcBef>
                <a:spcPct val="0"/>
              </a:spcBef>
              <a:buFont typeface="Wingdings" pitchFamily="2" charset="2"/>
              <a:buNone/>
            </a:pPr>
            <a:r>
              <a:rPr lang="en-US" altLang="zh-CN" sz="2800">
                <a:latin typeface="Courier New" pitchFamily="49" charset="0"/>
              </a:rPr>
              <a:t>//......</a:t>
            </a:r>
            <a:r>
              <a:rPr lang="zh-CN" altLang="en-US" sz="2800">
                <a:latin typeface="Courier New" pitchFamily="49" charset="0"/>
              </a:rPr>
              <a:t>类的实现略</a:t>
            </a:r>
          </a:p>
          <a:p>
            <a:pPr>
              <a:spcBef>
                <a:spcPct val="0"/>
              </a:spcBef>
              <a:buFont typeface="Wingdings" pitchFamily="2" charset="2"/>
              <a:buNone/>
            </a:pPr>
            <a:r>
              <a:rPr lang="en-US" altLang="zh-CN" sz="2800">
                <a:latin typeface="Courier New" pitchFamily="49" charset="0"/>
              </a:rPr>
              <a:t>int main()</a:t>
            </a:r>
          </a:p>
          <a:p>
            <a:pPr>
              <a:spcBef>
                <a:spcPct val="0"/>
              </a:spcBef>
              <a:buFont typeface="Wingdings" pitchFamily="2" charset="2"/>
              <a:buNone/>
            </a:pPr>
            <a:r>
              <a:rPr lang="en-US" altLang="zh-CN" sz="2800">
                <a:latin typeface="Courier New" pitchFamily="49" charset="0"/>
              </a:rPr>
              <a:t>{    Clock  </a:t>
            </a:r>
            <a:r>
              <a:rPr lang="en-US" altLang="zh-CN" sz="2800">
                <a:solidFill>
                  <a:schemeClr val="tx2"/>
                </a:solidFill>
                <a:latin typeface="Courier New" pitchFamily="49" charset="0"/>
              </a:rPr>
              <a:t>myClock</a:t>
            </a:r>
            <a:r>
              <a:rPr lang="en-US" altLang="zh-CN" sz="2800">
                <a:latin typeface="Courier New" pitchFamily="49" charset="0"/>
              </a:rPr>
              <a:t>;</a:t>
            </a:r>
          </a:p>
          <a:p>
            <a:pPr>
              <a:spcBef>
                <a:spcPct val="0"/>
              </a:spcBef>
              <a:buFont typeface="Wingdings" pitchFamily="2" charset="2"/>
              <a:buNone/>
            </a:pPr>
            <a:r>
              <a:rPr lang="en-US" altLang="zh-CN" sz="2800">
                <a:latin typeface="Courier New" pitchFamily="49" charset="0"/>
              </a:rPr>
              <a:t>      </a:t>
            </a:r>
            <a:r>
              <a:rPr lang="en-US" altLang="zh-CN" sz="2800">
                <a:solidFill>
                  <a:schemeClr val="tx2"/>
                </a:solidFill>
                <a:latin typeface="Courier New" pitchFamily="49" charset="0"/>
              </a:rPr>
              <a:t>myClock.SetTime</a:t>
            </a:r>
            <a:r>
              <a:rPr lang="en-US" altLang="zh-CN" sz="2800">
                <a:latin typeface="Courier New" pitchFamily="49" charset="0"/>
              </a:rPr>
              <a:t>(8,30,30);</a:t>
            </a:r>
          </a:p>
          <a:p>
            <a:pPr>
              <a:spcBef>
                <a:spcPct val="0"/>
              </a:spcBef>
              <a:buFont typeface="Wingdings" pitchFamily="2" charset="2"/>
              <a:buNone/>
            </a:pPr>
            <a:r>
              <a:rPr lang="en-US" altLang="zh-CN" sz="2800">
                <a:latin typeface="Courier New" pitchFamily="49" charset="0"/>
              </a:rPr>
              <a:t>      </a:t>
            </a:r>
            <a:r>
              <a:rPr lang="en-US" altLang="zh-CN" sz="2800">
                <a:solidFill>
                  <a:schemeClr val="tx2"/>
                </a:solidFill>
                <a:latin typeface="Courier New" pitchFamily="49" charset="0"/>
              </a:rPr>
              <a:t>myClock.ShowTime</a:t>
            </a:r>
            <a:r>
              <a:rPr lang="en-US" altLang="zh-CN" sz="2800">
                <a:latin typeface="Courier New" pitchFamily="49" charset="0"/>
              </a:rPr>
              <a:t>();</a:t>
            </a:r>
          </a:p>
          <a:p>
            <a:pPr>
              <a:spcBef>
                <a:spcPct val="0"/>
              </a:spcBef>
              <a:buFont typeface="Wingdings" pitchFamily="2" charset="2"/>
              <a:buNone/>
            </a:pPr>
            <a:r>
              <a:rPr lang="en-US" altLang="zh-CN" sz="2800">
                <a:latin typeface="Courier New" pitchFamily="49" charset="0"/>
              </a:rPr>
              <a:t>}</a:t>
            </a:r>
          </a:p>
        </p:txBody>
      </p:sp>
      <p:sp>
        <p:nvSpPr>
          <p:cNvPr id="6" name="灯片编号占位符 5"/>
          <p:cNvSpPr>
            <a:spLocks noGrp="1"/>
          </p:cNvSpPr>
          <p:nvPr>
            <p:ph type="sldNum" sz="quarter" idx="12"/>
          </p:nvPr>
        </p:nvSpPr>
        <p:spPr/>
        <p:txBody>
          <a:bodyPr/>
          <a:lstStyle/>
          <a:p>
            <a:fld id="{4BD073F9-5254-42F0-ADAD-39B1DAD6CFE1}" type="slidenum">
              <a:rPr lang="en-US" altLang="zh-CN"/>
              <a:pPr/>
              <a:t>28</a:t>
            </a:fld>
            <a:endParaRPr lang="en-US" altLang="zh-CN"/>
          </a:p>
        </p:txBody>
      </p:sp>
      <p:sp>
        <p:nvSpPr>
          <p:cNvPr id="22532" name="Text Box 4"/>
          <p:cNvSpPr txBox="1">
            <a:spLocks noChangeArrowheads="1"/>
          </p:cNvSpPr>
          <p:nvPr/>
        </p:nvSpPr>
        <p:spPr bwMode="auto">
          <a:xfrm>
            <a:off x="266581" y="114300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00FFFF"/>
                </a:solidFill>
                <a:ea typeface="隶书" pitchFamily="49" charset="-122"/>
              </a:rPr>
              <a:t>类 和 对 象</a:t>
            </a:r>
          </a:p>
        </p:txBody>
      </p:sp>
    </p:spTree>
    <p:extLst>
      <p:ext uri="{BB962C8B-B14F-4D97-AF65-F5344CB8AC3E}">
        <p14:creationId xmlns:p14="http://schemas.microsoft.com/office/powerpoint/2010/main" val="2598372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514350"/>
            <a:ext cx="7315200" cy="514350"/>
          </a:xfrm>
        </p:spPr>
        <p:txBody>
          <a:bodyPr>
            <a:normAutofit fontScale="90000"/>
          </a:bodyPr>
          <a:lstStyle/>
          <a:p>
            <a:r>
              <a:rPr lang="zh-CN" altLang="en-US"/>
              <a:t>构造函数</a:t>
            </a:r>
          </a:p>
        </p:txBody>
      </p:sp>
      <p:sp>
        <p:nvSpPr>
          <p:cNvPr id="34819" name="Rectangle 3"/>
          <p:cNvSpPr>
            <a:spLocks noGrp="1" noChangeArrowheads="1"/>
          </p:cNvSpPr>
          <p:nvPr>
            <p:ph idx="1"/>
          </p:nvPr>
        </p:nvSpPr>
        <p:spPr>
          <a:xfrm>
            <a:off x="1066800" y="1428750"/>
            <a:ext cx="7391400" cy="3143250"/>
          </a:xfrm>
        </p:spPr>
        <p:txBody>
          <a:bodyPr>
            <a:normAutofit fontScale="92500" lnSpcReduction="20000"/>
          </a:bodyPr>
          <a:lstStyle/>
          <a:p>
            <a:pPr>
              <a:lnSpc>
                <a:spcPct val="90000"/>
              </a:lnSpc>
            </a:pPr>
            <a:r>
              <a:rPr lang="zh-CN" altLang="en-US"/>
              <a:t>构造函数的作用是在对象被创建时使用特定的值构造对象，或者说将对象</a:t>
            </a:r>
            <a:r>
              <a:rPr lang="zh-CN" altLang="en-US">
                <a:solidFill>
                  <a:schemeClr val="tx2"/>
                </a:solidFill>
              </a:rPr>
              <a:t>初始化</a:t>
            </a:r>
            <a:r>
              <a:rPr lang="zh-CN" altLang="en-US"/>
              <a:t>为一个特定的状态。</a:t>
            </a:r>
          </a:p>
          <a:p>
            <a:pPr>
              <a:lnSpc>
                <a:spcPct val="90000"/>
              </a:lnSpc>
            </a:pPr>
            <a:r>
              <a:rPr lang="zh-CN" altLang="en-US"/>
              <a:t>在对象创建时</a:t>
            </a:r>
            <a:r>
              <a:rPr lang="zh-CN" altLang="en-US">
                <a:solidFill>
                  <a:schemeClr val="tx2"/>
                </a:solidFill>
              </a:rPr>
              <a:t>由系统自动调用</a:t>
            </a:r>
            <a:r>
              <a:rPr lang="zh-CN" altLang="en-US"/>
              <a:t>。</a:t>
            </a:r>
          </a:p>
          <a:p>
            <a:pPr>
              <a:lnSpc>
                <a:spcPct val="90000"/>
              </a:lnSpc>
            </a:pPr>
            <a:r>
              <a:rPr lang="zh-CN" altLang="en-US"/>
              <a:t>如果程序中未声明，则系统自动产生出一个</a:t>
            </a:r>
            <a:r>
              <a:rPr lang="zh-CN" altLang="en-US">
                <a:solidFill>
                  <a:schemeClr val="tx2"/>
                </a:solidFill>
              </a:rPr>
              <a:t>默认形式</a:t>
            </a:r>
            <a:r>
              <a:rPr lang="zh-CN" altLang="en-US"/>
              <a:t>的构造函数</a:t>
            </a:r>
          </a:p>
          <a:p>
            <a:pPr>
              <a:lnSpc>
                <a:spcPct val="90000"/>
              </a:lnSpc>
            </a:pPr>
            <a:r>
              <a:rPr lang="zh-CN" altLang="en-US"/>
              <a:t>允许为</a:t>
            </a:r>
            <a:r>
              <a:rPr lang="zh-CN" altLang="en-US">
                <a:solidFill>
                  <a:schemeClr val="tx2"/>
                </a:solidFill>
              </a:rPr>
              <a:t>内联</a:t>
            </a:r>
            <a:r>
              <a:rPr lang="zh-CN" altLang="en-US"/>
              <a:t>函数、</a:t>
            </a:r>
            <a:r>
              <a:rPr lang="zh-CN" altLang="en-US">
                <a:solidFill>
                  <a:schemeClr val="tx2"/>
                </a:solidFill>
              </a:rPr>
              <a:t>重载</a:t>
            </a:r>
            <a:r>
              <a:rPr lang="zh-CN" altLang="en-US"/>
              <a:t>函数、</a:t>
            </a:r>
            <a:r>
              <a:rPr lang="zh-CN" altLang="en-US">
                <a:solidFill>
                  <a:schemeClr val="tx2"/>
                </a:solidFill>
              </a:rPr>
              <a:t>带默认形参值</a:t>
            </a:r>
            <a:r>
              <a:rPr lang="zh-CN" altLang="en-US"/>
              <a:t>的函数</a:t>
            </a:r>
          </a:p>
        </p:txBody>
      </p:sp>
      <p:sp>
        <p:nvSpPr>
          <p:cNvPr id="6" name="灯片编号占位符 5"/>
          <p:cNvSpPr>
            <a:spLocks noGrp="1"/>
          </p:cNvSpPr>
          <p:nvPr>
            <p:ph type="sldNum" sz="quarter" idx="12"/>
          </p:nvPr>
        </p:nvSpPr>
        <p:spPr/>
        <p:txBody>
          <a:bodyPr/>
          <a:lstStyle/>
          <a:p>
            <a:fld id="{9AC83624-EE6A-4582-ABBA-BD8AC32A1C2C}" type="slidenum">
              <a:rPr lang="en-US" altLang="zh-CN"/>
              <a:pPr/>
              <a:t>29</a:t>
            </a:fld>
            <a:endParaRPr lang="en-US" altLang="zh-CN"/>
          </a:p>
        </p:txBody>
      </p:sp>
      <p:sp>
        <p:nvSpPr>
          <p:cNvPr id="34820" name="Text Box 4"/>
          <p:cNvSpPr txBox="1">
            <a:spLocks noChangeArrowheads="1"/>
          </p:cNvSpPr>
          <p:nvPr/>
        </p:nvSpPr>
        <p:spPr bwMode="auto">
          <a:xfrm>
            <a:off x="266581" y="0"/>
            <a:ext cx="800219"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2099686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6800" y="228600"/>
            <a:ext cx="7772400" cy="857250"/>
          </a:xfrm>
        </p:spPr>
        <p:txBody>
          <a:bodyPr/>
          <a:lstStyle/>
          <a:p>
            <a:r>
              <a:rPr lang="zh-CN" altLang="en-US"/>
              <a:t>回顾：面向过程的设计方法</a:t>
            </a:r>
          </a:p>
        </p:txBody>
      </p:sp>
      <p:sp>
        <p:nvSpPr>
          <p:cNvPr id="7171" name="Rectangle 3"/>
          <p:cNvSpPr>
            <a:spLocks noGrp="1" noChangeArrowheads="1"/>
          </p:cNvSpPr>
          <p:nvPr>
            <p:ph idx="1"/>
          </p:nvPr>
        </p:nvSpPr>
        <p:spPr>
          <a:xfrm>
            <a:off x="1143000" y="1371600"/>
            <a:ext cx="7543800" cy="3314700"/>
          </a:xfrm>
        </p:spPr>
        <p:txBody>
          <a:bodyPr>
            <a:normAutofit fontScale="85000" lnSpcReduction="20000"/>
          </a:bodyPr>
          <a:lstStyle/>
          <a:p>
            <a:r>
              <a:rPr lang="zh-CN" altLang="en-US"/>
              <a:t>重点</a:t>
            </a:r>
            <a:r>
              <a:rPr lang="en-US" altLang="zh-CN"/>
              <a:t>:</a:t>
            </a:r>
          </a:p>
          <a:p>
            <a:pPr lvl="1"/>
            <a:r>
              <a:rPr lang="zh-CN" altLang="en-US"/>
              <a:t>如何实现细节过程，将数据与函数分开。</a:t>
            </a:r>
          </a:p>
          <a:p>
            <a:r>
              <a:rPr lang="zh-CN" altLang="en-US"/>
              <a:t>形式：</a:t>
            </a:r>
          </a:p>
          <a:p>
            <a:pPr lvl="1"/>
            <a:r>
              <a:rPr lang="zh-CN" altLang="en-US"/>
              <a:t>主模块</a:t>
            </a:r>
            <a:r>
              <a:rPr lang="en-US" altLang="zh-CN"/>
              <a:t>+</a:t>
            </a:r>
            <a:r>
              <a:rPr lang="zh-CN" altLang="en-US"/>
              <a:t>若干个子模块（</a:t>
            </a:r>
            <a:r>
              <a:rPr lang="en-US" altLang="zh-CN"/>
              <a:t>main()+</a:t>
            </a:r>
            <a:r>
              <a:rPr lang="zh-CN" altLang="en-US"/>
              <a:t>子函数）。</a:t>
            </a:r>
          </a:p>
          <a:p>
            <a:r>
              <a:rPr lang="zh-CN" altLang="en-US"/>
              <a:t>特点：</a:t>
            </a:r>
          </a:p>
          <a:p>
            <a:pPr lvl="1"/>
            <a:r>
              <a:rPr lang="zh-CN" altLang="en-US"/>
              <a:t>自顶向下，逐步求精</a:t>
            </a:r>
            <a:r>
              <a:rPr lang="en-US" altLang="zh-CN"/>
              <a:t>——</a:t>
            </a:r>
            <a:r>
              <a:rPr lang="zh-CN" altLang="en-US"/>
              <a:t>功能分解。</a:t>
            </a:r>
          </a:p>
          <a:p>
            <a:r>
              <a:rPr lang="zh-CN" altLang="en-US"/>
              <a:t>缺点：</a:t>
            </a:r>
          </a:p>
          <a:p>
            <a:pPr lvl="1"/>
            <a:r>
              <a:rPr lang="zh-CN" altLang="en-US"/>
              <a:t>效率低，程序的可重用性差。</a:t>
            </a:r>
          </a:p>
        </p:txBody>
      </p:sp>
      <p:sp>
        <p:nvSpPr>
          <p:cNvPr id="6" name="灯片编号占位符 5"/>
          <p:cNvSpPr>
            <a:spLocks noGrp="1"/>
          </p:cNvSpPr>
          <p:nvPr>
            <p:ph type="sldNum" sz="quarter" idx="12"/>
          </p:nvPr>
        </p:nvSpPr>
        <p:spPr/>
        <p:txBody>
          <a:bodyPr/>
          <a:lstStyle/>
          <a:p>
            <a:fld id="{3F94E0C2-6222-4DFD-AC42-023DED887350}" type="slidenum">
              <a:rPr lang="en-US" altLang="zh-CN"/>
              <a:pPr/>
              <a:t>3</a:t>
            </a:fld>
            <a:endParaRPr lang="en-US" altLang="zh-CN"/>
          </a:p>
        </p:txBody>
      </p:sp>
      <p:sp>
        <p:nvSpPr>
          <p:cNvPr id="7173" name="Text Box 5"/>
          <p:cNvSpPr txBox="1">
            <a:spLocks noChangeArrowheads="1"/>
          </p:cNvSpPr>
          <p:nvPr/>
        </p:nvSpPr>
        <p:spPr bwMode="auto">
          <a:xfrm>
            <a:off x="266581" y="699542"/>
            <a:ext cx="80021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面向对象的思想</a:t>
            </a:r>
            <a:endParaRPr lang="zh-CN" altLang="en-US" dirty="0"/>
          </a:p>
        </p:txBody>
      </p:sp>
    </p:spTree>
    <p:extLst>
      <p:ext uri="{BB962C8B-B14F-4D97-AF65-F5344CB8AC3E}">
        <p14:creationId xmlns:p14="http://schemas.microsoft.com/office/powerpoint/2010/main" val="803217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026"/>
          <p:cNvSpPr>
            <a:spLocks noGrp="1" noChangeArrowheads="1"/>
          </p:cNvSpPr>
          <p:nvPr>
            <p:ph type="title"/>
          </p:nvPr>
        </p:nvSpPr>
        <p:spPr>
          <a:xfrm>
            <a:off x="1259632" y="267494"/>
            <a:ext cx="7776000" cy="857250"/>
          </a:xfrm>
        </p:spPr>
        <p:txBody>
          <a:bodyPr/>
          <a:lstStyle/>
          <a:p>
            <a:r>
              <a:rPr lang="zh-CN" altLang="en-US" dirty="0"/>
              <a:t>构造函数举例</a:t>
            </a:r>
          </a:p>
        </p:txBody>
      </p:sp>
      <p:sp>
        <p:nvSpPr>
          <p:cNvPr id="168963" name="Rectangle 1027"/>
          <p:cNvSpPr>
            <a:spLocks noGrp="1" noChangeArrowheads="1"/>
          </p:cNvSpPr>
          <p:nvPr>
            <p:ph idx="1"/>
          </p:nvPr>
        </p:nvSpPr>
        <p:spPr>
          <a:xfrm>
            <a:off x="1295400" y="1428750"/>
            <a:ext cx="7543800" cy="3086100"/>
          </a:xfrm>
        </p:spPr>
        <p:txBody>
          <a:bodyPr>
            <a:normAutofit fontScale="92500" lnSpcReduction="20000"/>
          </a:bodyPr>
          <a:lstStyle/>
          <a:p>
            <a:pPr>
              <a:buFont typeface="Wingdings" pitchFamily="2" charset="2"/>
              <a:buNone/>
            </a:pPr>
            <a:r>
              <a:rPr lang="en-US" altLang="zh-CN" sz="2400"/>
              <a:t>class Clock</a:t>
            </a:r>
          </a:p>
          <a:p>
            <a:pPr>
              <a:buFont typeface="Wingdings" pitchFamily="2" charset="2"/>
              <a:buNone/>
            </a:pPr>
            <a:r>
              <a:rPr lang="en-US" altLang="zh-CN" sz="2400"/>
              <a:t>{</a:t>
            </a:r>
          </a:p>
          <a:p>
            <a:pPr>
              <a:buFont typeface="Wingdings" pitchFamily="2" charset="2"/>
              <a:buNone/>
            </a:pPr>
            <a:r>
              <a:rPr lang="en-US" altLang="zh-CN" sz="2400"/>
              <a:t>public:</a:t>
            </a:r>
          </a:p>
          <a:p>
            <a:pPr>
              <a:buFont typeface="Wingdings" pitchFamily="2" charset="2"/>
              <a:buNone/>
            </a:pPr>
            <a:r>
              <a:rPr lang="en-US" altLang="zh-CN" sz="2400"/>
              <a:t>	</a:t>
            </a:r>
            <a:r>
              <a:rPr lang="en-US" altLang="zh-CN" sz="2400">
                <a:solidFill>
                  <a:srgbClr val="FFFF99"/>
                </a:solidFill>
              </a:rPr>
              <a:t>Clock (int NewH, int NewM, int NewS);//</a:t>
            </a:r>
            <a:r>
              <a:rPr lang="zh-CN" altLang="en-US" sz="2400">
                <a:solidFill>
                  <a:srgbClr val="FFFF99"/>
                </a:solidFill>
              </a:rPr>
              <a:t>构造函数</a:t>
            </a:r>
            <a:endParaRPr lang="zh-CN" altLang="en-US" sz="2400"/>
          </a:p>
          <a:p>
            <a:pPr>
              <a:buFont typeface="Wingdings" pitchFamily="2" charset="2"/>
              <a:buNone/>
            </a:pPr>
            <a:r>
              <a:rPr lang="zh-CN" altLang="en-US" sz="2400"/>
              <a:t>	</a:t>
            </a:r>
            <a:r>
              <a:rPr lang="en-US" altLang="zh-CN" sz="2400"/>
              <a:t>void SetTime(int NewH, int NewM, int NewS);</a:t>
            </a:r>
          </a:p>
          <a:p>
            <a:pPr>
              <a:buFont typeface="Wingdings" pitchFamily="2" charset="2"/>
              <a:buNone/>
            </a:pPr>
            <a:r>
              <a:rPr lang="en-US" altLang="zh-CN" sz="2400"/>
              <a:t>	void ShowTime();</a:t>
            </a:r>
          </a:p>
          <a:p>
            <a:pPr>
              <a:buFont typeface="Wingdings" pitchFamily="2" charset="2"/>
              <a:buNone/>
            </a:pPr>
            <a:r>
              <a:rPr lang="en-US" altLang="zh-CN" sz="2400"/>
              <a:t>private:</a:t>
            </a:r>
          </a:p>
          <a:p>
            <a:pPr>
              <a:buFont typeface="Wingdings" pitchFamily="2" charset="2"/>
              <a:buNone/>
            </a:pPr>
            <a:r>
              <a:rPr lang="en-US" altLang="zh-CN" sz="2400"/>
              <a:t>	int Hour,Minute,Second;</a:t>
            </a:r>
          </a:p>
          <a:p>
            <a:pPr>
              <a:buFont typeface="Wingdings" pitchFamily="2" charset="2"/>
              <a:buNone/>
            </a:pPr>
            <a:r>
              <a:rPr lang="en-US" altLang="zh-CN" sz="2400"/>
              <a:t>};</a:t>
            </a:r>
          </a:p>
        </p:txBody>
      </p:sp>
      <p:sp>
        <p:nvSpPr>
          <p:cNvPr id="6" name="灯片编号占位符 5"/>
          <p:cNvSpPr>
            <a:spLocks noGrp="1"/>
          </p:cNvSpPr>
          <p:nvPr>
            <p:ph type="sldNum" sz="quarter" idx="12"/>
          </p:nvPr>
        </p:nvSpPr>
        <p:spPr/>
        <p:txBody>
          <a:bodyPr/>
          <a:lstStyle/>
          <a:p>
            <a:fld id="{451E5D69-3B56-4BA8-8345-E4B4BC8DF4F5}" type="slidenum">
              <a:rPr lang="en-US" altLang="zh-CN"/>
              <a:pPr/>
              <a:t>30</a:t>
            </a:fld>
            <a:endParaRPr lang="en-US" altLang="zh-CN"/>
          </a:p>
        </p:txBody>
      </p:sp>
      <p:sp>
        <p:nvSpPr>
          <p:cNvPr id="168964" name="Text Box 1028"/>
          <p:cNvSpPr txBox="1">
            <a:spLocks noChangeArrowheads="1"/>
          </p:cNvSpPr>
          <p:nvPr/>
        </p:nvSpPr>
        <p:spPr bwMode="auto">
          <a:xfrm>
            <a:off x="266581" y="411510"/>
            <a:ext cx="800219" cy="473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45077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1027"/>
          <p:cNvSpPr>
            <a:spLocks noGrp="1" noChangeArrowheads="1"/>
          </p:cNvSpPr>
          <p:nvPr>
            <p:ph idx="1"/>
          </p:nvPr>
        </p:nvSpPr>
        <p:spPr>
          <a:xfrm>
            <a:off x="685800" y="400050"/>
            <a:ext cx="8458200" cy="4343400"/>
          </a:xfrm>
        </p:spPr>
        <p:txBody>
          <a:bodyPr>
            <a:normAutofit fontScale="85000" lnSpcReduction="20000"/>
          </a:bodyPr>
          <a:lstStyle/>
          <a:p>
            <a:pPr>
              <a:buFont typeface="Wingdings" pitchFamily="2" charset="2"/>
              <a:buNone/>
            </a:pPr>
            <a:r>
              <a:rPr lang="zh-CN" altLang="en-US" sz="2400"/>
              <a:t>构造函数的实现：</a:t>
            </a:r>
          </a:p>
          <a:p>
            <a:pPr>
              <a:buFont typeface="Wingdings" pitchFamily="2" charset="2"/>
              <a:buNone/>
            </a:pPr>
            <a:r>
              <a:rPr lang="en-US" altLang="zh-CN" sz="2400">
                <a:solidFill>
                  <a:srgbClr val="FFFF99"/>
                </a:solidFill>
              </a:rPr>
              <a:t>Clock::Clock(int NewH, int NewM, int NewS)</a:t>
            </a:r>
          </a:p>
          <a:p>
            <a:pPr>
              <a:buFont typeface="Wingdings" pitchFamily="2" charset="2"/>
              <a:buNone/>
            </a:pPr>
            <a:r>
              <a:rPr lang="en-US" altLang="zh-CN" sz="2400">
                <a:solidFill>
                  <a:srgbClr val="FFFF99"/>
                </a:solidFill>
              </a:rPr>
              <a:t>{</a:t>
            </a:r>
          </a:p>
          <a:p>
            <a:pPr>
              <a:buFont typeface="Wingdings" pitchFamily="2" charset="2"/>
              <a:buNone/>
            </a:pPr>
            <a:r>
              <a:rPr lang="en-US" altLang="zh-CN" sz="2400">
                <a:solidFill>
                  <a:srgbClr val="FFFF99"/>
                </a:solidFill>
              </a:rPr>
              <a:t>	Hour= NewH;</a:t>
            </a:r>
          </a:p>
          <a:p>
            <a:pPr>
              <a:buFont typeface="Wingdings" pitchFamily="2" charset="2"/>
              <a:buNone/>
            </a:pPr>
            <a:r>
              <a:rPr lang="en-US" altLang="zh-CN" sz="2400">
                <a:solidFill>
                  <a:srgbClr val="FFFF99"/>
                </a:solidFill>
              </a:rPr>
              <a:t>	Minute= NewM;</a:t>
            </a:r>
          </a:p>
          <a:p>
            <a:pPr>
              <a:buFont typeface="Wingdings" pitchFamily="2" charset="2"/>
              <a:buNone/>
            </a:pPr>
            <a:r>
              <a:rPr lang="en-US" altLang="zh-CN" sz="2400">
                <a:solidFill>
                  <a:srgbClr val="FFFF99"/>
                </a:solidFill>
              </a:rPr>
              <a:t>	Second= NewS;</a:t>
            </a:r>
          </a:p>
          <a:p>
            <a:pPr>
              <a:buFont typeface="Wingdings" pitchFamily="2" charset="2"/>
              <a:buNone/>
            </a:pPr>
            <a:r>
              <a:rPr lang="en-US" altLang="zh-CN" sz="2400">
                <a:solidFill>
                  <a:srgbClr val="FFFF99"/>
                </a:solidFill>
              </a:rPr>
              <a:t>}</a:t>
            </a:r>
          </a:p>
          <a:p>
            <a:pPr>
              <a:buFont typeface="Wingdings" pitchFamily="2" charset="2"/>
              <a:buNone/>
            </a:pPr>
            <a:r>
              <a:rPr lang="zh-CN" altLang="en-US" sz="2400"/>
              <a:t>建立对象时构造函数的作用：</a:t>
            </a:r>
          </a:p>
          <a:p>
            <a:pPr>
              <a:buFont typeface="Wingdings" pitchFamily="2" charset="2"/>
              <a:buNone/>
            </a:pPr>
            <a:r>
              <a:rPr lang="en-US" altLang="zh-CN" sz="2400"/>
              <a:t>int main()</a:t>
            </a:r>
          </a:p>
          <a:p>
            <a:pPr>
              <a:buFont typeface="Wingdings" pitchFamily="2" charset="2"/>
              <a:buNone/>
            </a:pPr>
            <a:r>
              <a:rPr lang="en-US" altLang="zh-CN" sz="2400"/>
              <a:t>{</a:t>
            </a:r>
          </a:p>
          <a:p>
            <a:pPr>
              <a:buFont typeface="Wingdings" pitchFamily="2" charset="2"/>
              <a:buNone/>
            </a:pPr>
            <a:r>
              <a:rPr lang="en-US" altLang="zh-CN" sz="2400"/>
              <a:t>    </a:t>
            </a:r>
            <a:r>
              <a:rPr lang="en-US" altLang="zh-CN" sz="2400">
                <a:solidFill>
                  <a:srgbClr val="FFFF99"/>
                </a:solidFill>
              </a:rPr>
              <a:t>Clock  c (0,0,0); </a:t>
            </a:r>
            <a:r>
              <a:rPr lang="en-US" altLang="zh-CN" sz="2000">
                <a:solidFill>
                  <a:srgbClr val="FFFF99"/>
                </a:solidFill>
              </a:rPr>
              <a:t>//</a:t>
            </a:r>
            <a:r>
              <a:rPr lang="zh-CN" altLang="en-US" sz="2000">
                <a:solidFill>
                  <a:srgbClr val="FFFF99"/>
                </a:solidFill>
              </a:rPr>
              <a:t>隐含调用构造函数，将初始值作为实参。</a:t>
            </a:r>
          </a:p>
          <a:p>
            <a:pPr>
              <a:buFont typeface="Wingdings" pitchFamily="2" charset="2"/>
              <a:buNone/>
            </a:pPr>
            <a:r>
              <a:rPr lang="zh-CN" altLang="en-US" sz="2400"/>
              <a:t>    </a:t>
            </a:r>
            <a:r>
              <a:rPr lang="en-US" altLang="zh-CN" sz="2400"/>
              <a:t>c.ShowTime();</a:t>
            </a:r>
          </a:p>
          <a:p>
            <a:pPr>
              <a:buFont typeface="Wingdings" pitchFamily="2" charset="2"/>
              <a:buNone/>
            </a:pPr>
            <a:r>
              <a:rPr lang="en-US" altLang="zh-CN" sz="2400"/>
              <a:t>}</a:t>
            </a:r>
          </a:p>
        </p:txBody>
      </p:sp>
      <p:sp>
        <p:nvSpPr>
          <p:cNvPr id="169989" name="Text Box 1029"/>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31</a:t>
            </a:r>
          </a:p>
        </p:txBody>
      </p:sp>
    </p:spTree>
    <p:extLst>
      <p:ext uri="{BB962C8B-B14F-4D97-AF65-F5344CB8AC3E}">
        <p14:creationId xmlns:p14="http://schemas.microsoft.com/office/powerpoint/2010/main" val="326857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ChangeArrowheads="1"/>
          </p:cNvSpPr>
          <p:nvPr>
            <p:ph type="title"/>
          </p:nvPr>
        </p:nvSpPr>
        <p:spPr>
          <a:xfrm>
            <a:off x="1219200" y="228600"/>
            <a:ext cx="7239000" cy="742950"/>
          </a:xfrm>
        </p:spPr>
        <p:txBody>
          <a:bodyPr>
            <a:normAutofit fontScale="90000"/>
          </a:bodyPr>
          <a:lstStyle/>
          <a:p>
            <a:r>
              <a:rPr lang="zh-CN" altLang="en-US"/>
              <a:t>拷贝构造函数</a:t>
            </a:r>
          </a:p>
        </p:txBody>
      </p:sp>
      <p:sp>
        <p:nvSpPr>
          <p:cNvPr id="133123" name="Rectangle 1027"/>
          <p:cNvSpPr>
            <a:spLocks noGrp="1" noChangeArrowheads="1"/>
          </p:cNvSpPr>
          <p:nvPr>
            <p:ph idx="1"/>
          </p:nvPr>
        </p:nvSpPr>
        <p:spPr>
          <a:xfrm>
            <a:off x="990600" y="1200150"/>
            <a:ext cx="8153400" cy="3486150"/>
          </a:xfrm>
        </p:spPr>
        <p:txBody>
          <a:bodyPr>
            <a:normAutofit fontScale="85000" lnSpcReduction="20000"/>
          </a:bodyPr>
          <a:lstStyle/>
          <a:p>
            <a:pPr marL="0" indent="350838">
              <a:lnSpc>
                <a:spcPct val="90000"/>
              </a:lnSpc>
              <a:buFont typeface="Wingdings" pitchFamily="2" charset="2"/>
              <a:buNone/>
            </a:pPr>
            <a:r>
              <a:rPr lang="zh-CN" altLang="en-US" sz="2800"/>
              <a:t>拷贝构造函数是一种特殊的构造函数，其形参为本类的对象引用。</a:t>
            </a:r>
            <a:endParaRPr lang="en-US" altLang="en-US" sz="2800"/>
          </a:p>
          <a:p>
            <a:pPr marL="750888" lvl="1">
              <a:lnSpc>
                <a:spcPct val="90000"/>
              </a:lnSpc>
              <a:buFontTx/>
              <a:buNone/>
            </a:pPr>
            <a:r>
              <a:rPr lang="en-US" altLang="zh-CN"/>
              <a:t>class </a:t>
            </a:r>
            <a:r>
              <a:rPr lang="zh-CN" altLang="en-US"/>
              <a:t>类名</a:t>
            </a:r>
          </a:p>
          <a:p>
            <a:pPr marL="750888" lvl="1">
              <a:lnSpc>
                <a:spcPct val="90000"/>
              </a:lnSpc>
              <a:buFontTx/>
              <a:buNone/>
            </a:pPr>
            <a:r>
              <a:rPr lang="en-US" altLang="zh-CN"/>
              <a:t>{  public :</a:t>
            </a:r>
          </a:p>
          <a:p>
            <a:pPr marL="750888" lvl="1">
              <a:lnSpc>
                <a:spcPct val="90000"/>
              </a:lnSpc>
              <a:buFontTx/>
              <a:buNone/>
            </a:pPr>
            <a:r>
              <a:rPr lang="en-US" altLang="zh-CN"/>
              <a:t>       </a:t>
            </a:r>
            <a:r>
              <a:rPr lang="zh-CN" altLang="en-US"/>
              <a:t>类名（形参）；</a:t>
            </a:r>
            <a:r>
              <a:rPr lang="en-US" altLang="zh-CN"/>
              <a:t>//</a:t>
            </a:r>
            <a:r>
              <a:rPr lang="zh-CN" altLang="en-US"/>
              <a:t>构造函数</a:t>
            </a:r>
          </a:p>
          <a:p>
            <a:pPr marL="750888" lvl="1">
              <a:lnSpc>
                <a:spcPct val="90000"/>
              </a:lnSpc>
              <a:buFontTx/>
              <a:buNone/>
            </a:pPr>
            <a:r>
              <a:rPr lang="zh-CN" altLang="en-US"/>
              <a:t>       类名（类名 </a:t>
            </a:r>
            <a:r>
              <a:rPr lang="en-US" altLang="zh-CN"/>
              <a:t>&amp;</a:t>
            </a:r>
            <a:r>
              <a:rPr lang="zh-CN" altLang="en-US"/>
              <a:t>对象名）；</a:t>
            </a:r>
            <a:r>
              <a:rPr lang="en-US" altLang="zh-CN" sz="2400">
                <a:solidFill>
                  <a:schemeClr val="tx1"/>
                </a:solidFill>
              </a:rPr>
              <a:t>//</a:t>
            </a:r>
            <a:r>
              <a:rPr lang="zh-CN" altLang="en-US" sz="2400">
                <a:solidFill>
                  <a:schemeClr val="tx1"/>
                </a:solidFill>
              </a:rPr>
              <a:t>拷贝构造函数</a:t>
            </a:r>
            <a:endParaRPr lang="zh-CN" altLang="en-US"/>
          </a:p>
          <a:p>
            <a:pPr marL="750888" lvl="1">
              <a:lnSpc>
                <a:spcPct val="90000"/>
              </a:lnSpc>
              <a:buFontTx/>
              <a:buNone/>
            </a:pPr>
            <a:r>
              <a:rPr lang="zh-CN" altLang="en-US"/>
              <a:t>           </a:t>
            </a:r>
            <a:r>
              <a:rPr lang="en-US" altLang="zh-CN"/>
              <a:t>...</a:t>
            </a:r>
          </a:p>
          <a:p>
            <a:pPr marL="750888" lvl="1">
              <a:lnSpc>
                <a:spcPct val="90000"/>
              </a:lnSpc>
              <a:buFontTx/>
              <a:buNone/>
            </a:pPr>
            <a:r>
              <a:rPr lang="en-US" altLang="zh-CN"/>
              <a:t>}</a:t>
            </a:r>
            <a:r>
              <a:rPr lang="zh-CN" altLang="en-US"/>
              <a:t>；</a:t>
            </a:r>
          </a:p>
          <a:p>
            <a:pPr marL="750888" lvl="1">
              <a:lnSpc>
                <a:spcPct val="90000"/>
              </a:lnSpc>
              <a:buFontTx/>
              <a:buNone/>
            </a:pPr>
            <a:r>
              <a:rPr lang="zh-CN" altLang="en-US"/>
              <a:t>类名</a:t>
            </a:r>
            <a:r>
              <a:rPr lang="en-US" altLang="zh-CN"/>
              <a:t>:: </a:t>
            </a:r>
            <a:r>
              <a:rPr lang="zh-CN" altLang="en-US"/>
              <a:t>类名（类名 </a:t>
            </a:r>
            <a:r>
              <a:rPr lang="en-US" altLang="zh-CN"/>
              <a:t>&amp;</a:t>
            </a:r>
            <a:r>
              <a:rPr lang="zh-CN" altLang="en-US"/>
              <a:t>对象名）</a:t>
            </a:r>
            <a:r>
              <a:rPr lang="en-US" altLang="zh-CN" sz="2400">
                <a:solidFill>
                  <a:schemeClr val="tx1"/>
                </a:solidFill>
              </a:rPr>
              <a:t>//</a:t>
            </a:r>
            <a:r>
              <a:rPr lang="zh-CN" altLang="en-US" sz="2400">
                <a:solidFill>
                  <a:schemeClr val="tx1"/>
                </a:solidFill>
              </a:rPr>
              <a:t>拷贝构造函数的实现</a:t>
            </a:r>
            <a:endParaRPr lang="zh-CN" altLang="en-US"/>
          </a:p>
          <a:p>
            <a:pPr marL="750888" lvl="1">
              <a:lnSpc>
                <a:spcPct val="90000"/>
              </a:lnSpc>
              <a:buFontTx/>
              <a:buNone/>
            </a:pPr>
            <a:r>
              <a:rPr lang="en-US" altLang="zh-CN"/>
              <a:t>{    </a:t>
            </a:r>
            <a:r>
              <a:rPr lang="zh-CN" altLang="en-US"/>
              <a:t>函数体    </a:t>
            </a:r>
            <a:r>
              <a:rPr lang="en-US" altLang="zh-CN"/>
              <a:t>}</a:t>
            </a:r>
          </a:p>
        </p:txBody>
      </p:sp>
      <p:sp>
        <p:nvSpPr>
          <p:cNvPr id="6" name="灯片编号占位符 5"/>
          <p:cNvSpPr>
            <a:spLocks noGrp="1"/>
          </p:cNvSpPr>
          <p:nvPr>
            <p:ph type="sldNum" sz="quarter" idx="12"/>
          </p:nvPr>
        </p:nvSpPr>
        <p:spPr/>
        <p:txBody>
          <a:bodyPr/>
          <a:lstStyle/>
          <a:p>
            <a:fld id="{DFC4DA60-9B14-4A75-8603-8185452001F5}" type="slidenum">
              <a:rPr lang="en-US" altLang="zh-CN"/>
              <a:pPr/>
              <a:t>32</a:t>
            </a:fld>
            <a:endParaRPr lang="en-US" altLang="zh-CN"/>
          </a:p>
        </p:txBody>
      </p:sp>
      <p:sp>
        <p:nvSpPr>
          <p:cNvPr id="133125" name="Text Box 1029"/>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1287836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title"/>
          </p:nvPr>
        </p:nvSpPr>
        <p:spPr>
          <a:xfrm>
            <a:off x="1143000" y="228600"/>
            <a:ext cx="7315200" cy="857250"/>
          </a:xfrm>
        </p:spPr>
        <p:txBody>
          <a:bodyPr/>
          <a:lstStyle/>
          <a:p>
            <a:r>
              <a:rPr lang="zh-CN" altLang="en-US"/>
              <a:t>例</a:t>
            </a:r>
            <a:r>
              <a:rPr lang="en-US" altLang="zh-CN"/>
              <a:t>4-2 </a:t>
            </a:r>
            <a:r>
              <a:rPr lang="zh-CN" altLang="en-US"/>
              <a:t>拷贝构造函数举例</a:t>
            </a:r>
          </a:p>
        </p:txBody>
      </p:sp>
      <p:sp>
        <p:nvSpPr>
          <p:cNvPr id="135171" name="Rectangle 1027"/>
          <p:cNvSpPr>
            <a:spLocks noGrp="1" noChangeArrowheads="1"/>
          </p:cNvSpPr>
          <p:nvPr>
            <p:ph idx="1"/>
          </p:nvPr>
        </p:nvSpPr>
        <p:spPr>
          <a:xfrm>
            <a:off x="1219200" y="1257300"/>
            <a:ext cx="7543800" cy="3657600"/>
          </a:xfrm>
        </p:spPr>
        <p:txBody>
          <a:bodyPr>
            <a:normAutofit fontScale="92500" lnSpcReduction="20000"/>
          </a:bodyPr>
          <a:lstStyle/>
          <a:p>
            <a:pPr marL="400050" lvl="1">
              <a:lnSpc>
                <a:spcPct val="90000"/>
              </a:lnSpc>
              <a:buFontTx/>
              <a:buNone/>
            </a:pPr>
            <a:r>
              <a:rPr lang="en-US" altLang="zh-CN">
                <a:solidFill>
                  <a:schemeClr val="tx1"/>
                </a:solidFill>
              </a:rPr>
              <a:t>class Point</a:t>
            </a:r>
          </a:p>
          <a:p>
            <a:pPr marL="400050" lvl="1">
              <a:lnSpc>
                <a:spcPct val="90000"/>
              </a:lnSpc>
              <a:buFontTx/>
              <a:buNone/>
            </a:pPr>
            <a:r>
              <a:rPr lang="en-US" altLang="zh-CN">
                <a:solidFill>
                  <a:schemeClr val="tx1"/>
                </a:solidFill>
              </a:rPr>
              <a:t>{</a:t>
            </a:r>
          </a:p>
          <a:p>
            <a:pPr marL="400050" lvl="1">
              <a:lnSpc>
                <a:spcPct val="90000"/>
              </a:lnSpc>
              <a:buFontTx/>
              <a:buNone/>
            </a:pPr>
            <a:r>
              <a:rPr lang="en-US" altLang="zh-CN">
                <a:solidFill>
                  <a:schemeClr val="tx1"/>
                </a:solidFill>
              </a:rPr>
              <a:t>   public:</a:t>
            </a:r>
          </a:p>
          <a:p>
            <a:pPr marL="400050" lvl="1">
              <a:lnSpc>
                <a:spcPct val="90000"/>
              </a:lnSpc>
              <a:buFontTx/>
              <a:buNone/>
            </a:pPr>
            <a:r>
              <a:rPr lang="en-US" altLang="zh-CN">
                <a:solidFill>
                  <a:schemeClr val="tx1"/>
                </a:solidFill>
              </a:rPr>
              <a:t>       Point(int xx=0,int yy=0){X=xx; Y=yy;}</a:t>
            </a:r>
          </a:p>
          <a:p>
            <a:pPr marL="400050" lvl="1">
              <a:lnSpc>
                <a:spcPct val="90000"/>
              </a:lnSpc>
              <a:buFontTx/>
              <a:buNone/>
            </a:pPr>
            <a:r>
              <a:rPr lang="en-US" altLang="zh-CN">
                <a:solidFill>
                  <a:schemeClr val="tx1"/>
                </a:solidFill>
              </a:rPr>
              <a:t>       </a:t>
            </a:r>
            <a:r>
              <a:rPr lang="en-US" altLang="zh-CN">
                <a:solidFill>
                  <a:schemeClr val="tx2"/>
                </a:solidFill>
              </a:rPr>
              <a:t>Point(Point&amp;  p);</a:t>
            </a:r>
            <a:endParaRPr lang="en-US" altLang="zh-CN">
              <a:solidFill>
                <a:schemeClr val="tx1"/>
              </a:solidFill>
            </a:endParaRPr>
          </a:p>
          <a:p>
            <a:pPr marL="400050" lvl="1">
              <a:lnSpc>
                <a:spcPct val="90000"/>
              </a:lnSpc>
              <a:buFontTx/>
              <a:buNone/>
            </a:pPr>
            <a:r>
              <a:rPr lang="en-US" altLang="zh-CN">
                <a:solidFill>
                  <a:schemeClr val="tx1"/>
                </a:solidFill>
              </a:rPr>
              <a:t>       int GetX() {return X;}</a:t>
            </a:r>
          </a:p>
          <a:p>
            <a:pPr marL="400050" lvl="1">
              <a:lnSpc>
                <a:spcPct val="90000"/>
              </a:lnSpc>
              <a:buFontTx/>
              <a:buNone/>
            </a:pPr>
            <a:r>
              <a:rPr lang="en-US" altLang="zh-CN">
                <a:solidFill>
                  <a:schemeClr val="tx1"/>
                </a:solidFill>
              </a:rPr>
              <a:t>       int GetY() {return Y;}</a:t>
            </a:r>
          </a:p>
          <a:p>
            <a:pPr marL="400050" lvl="1">
              <a:lnSpc>
                <a:spcPct val="90000"/>
              </a:lnSpc>
              <a:buFontTx/>
              <a:buNone/>
            </a:pPr>
            <a:r>
              <a:rPr lang="en-US" altLang="zh-CN">
                <a:solidFill>
                  <a:schemeClr val="tx1"/>
                </a:solidFill>
              </a:rPr>
              <a:t>   private:</a:t>
            </a:r>
          </a:p>
          <a:p>
            <a:pPr marL="400050" lvl="1">
              <a:lnSpc>
                <a:spcPct val="90000"/>
              </a:lnSpc>
              <a:buFontTx/>
              <a:buNone/>
            </a:pPr>
            <a:r>
              <a:rPr lang="en-US" altLang="zh-CN">
                <a:solidFill>
                  <a:schemeClr val="tx1"/>
                </a:solidFill>
              </a:rPr>
              <a:t>       int  X,Y;</a:t>
            </a:r>
          </a:p>
          <a:p>
            <a:pPr marL="400050" lvl="1">
              <a:lnSpc>
                <a:spcPct val="90000"/>
              </a:lnSpc>
              <a:buFontTx/>
              <a:buNone/>
            </a:pPr>
            <a:r>
              <a:rPr lang="en-US" altLang="zh-CN">
                <a:solidFill>
                  <a:schemeClr val="tx1"/>
                </a:solidFill>
              </a:rPr>
              <a:t>};</a:t>
            </a:r>
          </a:p>
        </p:txBody>
      </p:sp>
      <p:sp>
        <p:nvSpPr>
          <p:cNvPr id="6" name="灯片编号占位符 5"/>
          <p:cNvSpPr>
            <a:spLocks noGrp="1"/>
          </p:cNvSpPr>
          <p:nvPr>
            <p:ph type="sldNum" sz="quarter" idx="12"/>
          </p:nvPr>
        </p:nvSpPr>
        <p:spPr/>
        <p:txBody>
          <a:bodyPr/>
          <a:lstStyle/>
          <a:p>
            <a:fld id="{1A8A559D-FE63-475E-A024-A1B7FCD46FD8}" type="slidenum">
              <a:rPr lang="en-US" altLang="zh-CN"/>
              <a:pPr/>
              <a:t>33</a:t>
            </a:fld>
            <a:endParaRPr lang="en-US" altLang="zh-CN"/>
          </a:p>
        </p:txBody>
      </p:sp>
      <p:sp>
        <p:nvSpPr>
          <p:cNvPr id="135172" name="Text Box 1028"/>
          <p:cNvSpPr txBox="1">
            <a:spLocks noChangeArrowheads="1"/>
          </p:cNvSpPr>
          <p:nvPr/>
        </p:nvSpPr>
        <p:spPr bwMode="auto">
          <a:xfrm>
            <a:off x="266581" y="0"/>
            <a:ext cx="800219" cy="502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3745839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idx="1"/>
          </p:nvPr>
        </p:nvSpPr>
        <p:spPr>
          <a:xfrm>
            <a:off x="1143000" y="1143000"/>
            <a:ext cx="6858000" cy="3429000"/>
          </a:xfrm>
        </p:spPr>
        <p:txBody>
          <a:bodyPr>
            <a:normAutofit lnSpcReduction="10000"/>
          </a:bodyPr>
          <a:lstStyle/>
          <a:p>
            <a:pPr>
              <a:lnSpc>
                <a:spcPct val="120000"/>
              </a:lnSpc>
              <a:buFont typeface="Wingdings" pitchFamily="2" charset="2"/>
              <a:buNone/>
            </a:pPr>
            <a:r>
              <a:rPr lang="en-US" altLang="zh-CN" sz="2800">
                <a:solidFill>
                  <a:schemeClr val="tx2"/>
                </a:solidFill>
              </a:rPr>
              <a:t>Point::Point (Point&amp;  p)</a:t>
            </a:r>
          </a:p>
          <a:p>
            <a:pPr>
              <a:lnSpc>
                <a:spcPct val="120000"/>
              </a:lnSpc>
              <a:buFont typeface="Wingdings" pitchFamily="2" charset="2"/>
              <a:buNone/>
            </a:pPr>
            <a:r>
              <a:rPr lang="en-US" altLang="zh-CN" sz="2800">
                <a:solidFill>
                  <a:schemeClr val="tx2"/>
                </a:solidFill>
              </a:rPr>
              <a:t>{</a:t>
            </a:r>
          </a:p>
          <a:p>
            <a:pPr>
              <a:lnSpc>
                <a:spcPct val="120000"/>
              </a:lnSpc>
              <a:buFont typeface="Wingdings" pitchFamily="2" charset="2"/>
              <a:buNone/>
            </a:pPr>
            <a:r>
              <a:rPr lang="en-US" altLang="zh-CN" sz="2800">
                <a:solidFill>
                  <a:schemeClr val="tx2"/>
                </a:solidFill>
              </a:rPr>
              <a:t>      X=p.X;</a:t>
            </a:r>
          </a:p>
          <a:p>
            <a:pPr>
              <a:lnSpc>
                <a:spcPct val="120000"/>
              </a:lnSpc>
              <a:buFont typeface="Wingdings" pitchFamily="2" charset="2"/>
              <a:buNone/>
            </a:pPr>
            <a:r>
              <a:rPr lang="en-US" altLang="zh-CN" sz="2800">
                <a:solidFill>
                  <a:schemeClr val="tx2"/>
                </a:solidFill>
              </a:rPr>
              <a:t>      Y=p.Y;</a:t>
            </a:r>
          </a:p>
          <a:p>
            <a:pPr>
              <a:lnSpc>
                <a:spcPct val="120000"/>
              </a:lnSpc>
              <a:buFont typeface="Wingdings" pitchFamily="2" charset="2"/>
              <a:buNone/>
            </a:pPr>
            <a:r>
              <a:rPr lang="en-US" altLang="zh-CN" sz="2800">
                <a:solidFill>
                  <a:schemeClr val="tx2"/>
                </a:solidFill>
              </a:rPr>
              <a:t>      cout&lt;&lt;"</a:t>
            </a:r>
            <a:r>
              <a:rPr lang="zh-CN" altLang="en-US" sz="2800">
                <a:solidFill>
                  <a:schemeClr val="tx2"/>
                </a:solidFill>
              </a:rPr>
              <a:t>拷贝构造函数被调用</a:t>
            </a:r>
            <a:r>
              <a:rPr lang="en-US" altLang="zh-CN" sz="2800">
                <a:solidFill>
                  <a:schemeClr val="tx2"/>
                </a:solidFill>
              </a:rPr>
              <a:t>"&lt;&lt;endl;</a:t>
            </a:r>
          </a:p>
          <a:p>
            <a:pPr>
              <a:lnSpc>
                <a:spcPct val="120000"/>
              </a:lnSpc>
              <a:buFont typeface="Wingdings" pitchFamily="2" charset="2"/>
              <a:buNone/>
            </a:pPr>
            <a:r>
              <a:rPr lang="en-US" altLang="zh-CN" sz="2800">
                <a:solidFill>
                  <a:schemeClr val="tx2"/>
                </a:solidFill>
              </a:rPr>
              <a:t>}</a:t>
            </a:r>
          </a:p>
        </p:txBody>
      </p:sp>
      <p:sp>
        <p:nvSpPr>
          <p:cNvPr id="137221"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34</a:t>
            </a:r>
          </a:p>
        </p:txBody>
      </p:sp>
    </p:spTree>
    <p:extLst>
      <p:ext uri="{BB962C8B-B14F-4D97-AF65-F5344CB8AC3E}">
        <p14:creationId xmlns:p14="http://schemas.microsoft.com/office/powerpoint/2010/main" val="3614383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143000" y="285750"/>
            <a:ext cx="7315200" cy="742950"/>
          </a:xfrm>
        </p:spPr>
        <p:txBody>
          <a:bodyPr>
            <a:normAutofit fontScale="90000"/>
          </a:bodyPr>
          <a:lstStyle/>
          <a:p>
            <a:r>
              <a:rPr lang="zh-CN" altLang="en-US"/>
              <a:t>例</a:t>
            </a:r>
            <a:r>
              <a:rPr lang="en-US" altLang="zh-CN"/>
              <a:t>4-2 </a:t>
            </a:r>
            <a:r>
              <a:rPr lang="zh-CN" altLang="en-US"/>
              <a:t>拷贝构造函数举例</a:t>
            </a:r>
          </a:p>
        </p:txBody>
      </p:sp>
      <p:sp>
        <p:nvSpPr>
          <p:cNvPr id="139267" name="Rectangle 3"/>
          <p:cNvSpPr>
            <a:spLocks noGrp="1" noChangeArrowheads="1"/>
          </p:cNvSpPr>
          <p:nvPr>
            <p:ph idx="1"/>
          </p:nvPr>
        </p:nvSpPr>
        <p:spPr>
          <a:xfrm>
            <a:off x="990600" y="1314450"/>
            <a:ext cx="7848600" cy="3429000"/>
          </a:xfrm>
        </p:spPr>
        <p:txBody>
          <a:bodyPr>
            <a:normAutofit fontScale="85000" lnSpcReduction="10000"/>
          </a:bodyPr>
          <a:lstStyle/>
          <a:p>
            <a:pPr>
              <a:lnSpc>
                <a:spcPct val="110000"/>
              </a:lnSpc>
            </a:pPr>
            <a:r>
              <a:rPr lang="zh-CN" altLang="en-US"/>
              <a:t>当用类的一个对象去初始化该类的另一个对象时系统自动调用拷贝构造函数实现拷贝赋值。</a:t>
            </a:r>
          </a:p>
          <a:p>
            <a:pPr lvl="1">
              <a:lnSpc>
                <a:spcPct val="110000"/>
              </a:lnSpc>
              <a:buFontTx/>
              <a:buNone/>
            </a:pPr>
            <a:r>
              <a:rPr lang="en-US" altLang="zh-CN" b="1">
                <a:latin typeface="Courier New" pitchFamily="49" charset="0"/>
              </a:rPr>
              <a:t>int main()</a:t>
            </a:r>
          </a:p>
          <a:p>
            <a:pPr lvl="1">
              <a:lnSpc>
                <a:spcPct val="110000"/>
              </a:lnSpc>
              <a:buFontTx/>
              <a:buNone/>
            </a:pPr>
            <a:r>
              <a:rPr lang="en-US" altLang="zh-CN" b="1">
                <a:latin typeface="Courier New" pitchFamily="49" charset="0"/>
              </a:rPr>
              <a:t>{  Point A(1,2);</a:t>
            </a:r>
          </a:p>
          <a:p>
            <a:pPr lvl="1">
              <a:lnSpc>
                <a:spcPct val="110000"/>
              </a:lnSpc>
              <a:buFontTx/>
              <a:buNone/>
            </a:pPr>
            <a:r>
              <a:rPr lang="en-US" altLang="zh-CN" b="1">
                <a:latin typeface="Courier New" pitchFamily="49" charset="0"/>
              </a:rPr>
              <a:t>   Point B(A); //</a:t>
            </a:r>
            <a:r>
              <a:rPr lang="zh-CN" altLang="en-US" sz="2400" b="1">
                <a:solidFill>
                  <a:schemeClr val="tx1"/>
                </a:solidFill>
                <a:latin typeface="Courier New" pitchFamily="49" charset="0"/>
              </a:rPr>
              <a:t>拷贝构造函数被调用</a:t>
            </a:r>
          </a:p>
          <a:p>
            <a:pPr lvl="1">
              <a:lnSpc>
                <a:spcPct val="110000"/>
              </a:lnSpc>
              <a:buFontTx/>
              <a:buNone/>
            </a:pPr>
            <a:r>
              <a:rPr lang="zh-CN" altLang="en-US" b="1">
                <a:latin typeface="Courier New" pitchFamily="49" charset="0"/>
              </a:rPr>
              <a:t>   </a:t>
            </a:r>
            <a:r>
              <a:rPr lang="en-US" altLang="zh-CN" b="1">
                <a:latin typeface="Courier New" pitchFamily="49" charset="0"/>
              </a:rPr>
              <a:t>cout&lt;&lt;B.GetX()&lt;&lt;endl;</a:t>
            </a:r>
          </a:p>
          <a:p>
            <a:pPr lvl="1">
              <a:lnSpc>
                <a:spcPct val="110000"/>
              </a:lnSpc>
              <a:buFontTx/>
              <a:buNone/>
            </a:pPr>
            <a:r>
              <a:rPr lang="en-US" altLang="zh-CN" b="1">
                <a:latin typeface="Courier New" pitchFamily="49" charset="0"/>
              </a:rPr>
              <a:t>}</a:t>
            </a:r>
          </a:p>
        </p:txBody>
      </p:sp>
      <p:sp>
        <p:nvSpPr>
          <p:cNvPr id="6" name="灯片编号占位符 5"/>
          <p:cNvSpPr>
            <a:spLocks noGrp="1"/>
          </p:cNvSpPr>
          <p:nvPr>
            <p:ph type="sldNum" sz="quarter" idx="12"/>
          </p:nvPr>
        </p:nvSpPr>
        <p:spPr/>
        <p:txBody>
          <a:bodyPr/>
          <a:lstStyle/>
          <a:p>
            <a:fld id="{E36A31A3-CD74-4D1F-B883-205386BBDC85}" type="slidenum">
              <a:rPr lang="en-US" altLang="zh-CN"/>
              <a:pPr/>
              <a:t>35</a:t>
            </a:fld>
            <a:endParaRPr lang="en-US" altLang="zh-CN"/>
          </a:p>
        </p:txBody>
      </p:sp>
      <p:sp>
        <p:nvSpPr>
          <p:cNvPr id="139268" name="Text Box 4"/>
          <p:cNvSpPr txBox="1">
            <a:spLocks noChangeArrowheads="1"/>
          </p:cNvSpPr>
          <p:nvPr/>
        </p:nvSpPr>
        <p:spPr bwMode="auto">
          <a:xfrm>
            <a:off x="266581" y="123478"/>
            <a:ext cx="800219"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3010413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066800" y="114300"/>
            <a:ext cx="7391400" cy="857250"/>
          </a:xfrm>
        </p:spPr>
        <p:txBody>
          <a:bodyPr/>
          <a:lstStyle/>
          <a:p>
            <a:r>
              <a:rPr lang="zh-CN" altLang="en-US"/>
              <a:t>例</a:t>
            </a:r>
            <a:r>
              <a:rPr lang="en-US" altLang="zh-CN"/>
              <a:t>4-2</a:t>
            </a:r>
            <a:r>
              <a:rPr lang="zh-CN" altLang="en-US"/>
              <a:t>拷贝构造函数举例</a:t>
            </a:r>
          </a:p>
        </p:txBody>
      </p:sp>
      <p:sp>
        <p:nvSpPr>
          <p:cNvPr id="141315" name="Rectangle 3"/>
          <p:cNvSpPr>
            <a:spLocks noGrp="1" noChangeArrowheads="1"/>
          </p:cNvSpPr>
          <p:nvPr>
            <p:ph idx="1"/>
          </p:nvPr>
        </p:nvSpPr>
        <p:spPr>
          <a:xfrm>
            <a:off x="1143000" y="1200150"/>
            <a:ext cx="7315200" cy="3714750"/>
          </a:xfrm>
        </p:spPr>
        <p:txBody>
          <a:bodyPr>
            <a:normAutofit fontScale="92500" lnSpcReduction="20000"/>
          </a:bodyPr>
          <a:lstStyle/>
          <a:p>
            <a:pPr>
              <a:lnSpc>
                <a:spcPct val="90000"/>
              </a:lnSpc>
            </a:pPr>
            <a:r>
              <a:rPr lang="zh-CN" altLang="en-US"/>
              <a:t>若函数的形参为类对象，调用函数时，实参赋值给形参，系统自动调用拷贝构造函数。例如：</a:t>
            </a:r>
          </a:p>
          <a:p>
            <a:pPr lvl="1">
              <a:lnSpc>
                <a:spcPct val="90000"/>
              </a:lnSpc>
              <a:buFontTx/>
              <a:buNone/>
            </a:pPr>
            <a:r>
              <a:rPr lang="en-US" altLang="zh-CN" b="1">
                <a:latin typeface="Courier New" pitchFamily="49" charset="0"/>
              </a:rPr>
              <a:t>void fun1(Point p)</a:t>
            </a:r>
          </a:p>
          <a:p>
            <a:pPr lvl="1">
              <a:lnSpc>
                <a:spcPct val="90000"/>
              </a:lnSpc>
              <a:buFontTx/>
              <a:buNone/>
            </a:pPr>
            <a:r>
              <a:rPr lang="en-US" altLang="zh-CN" b="1">
                <a:latin typeface="Courier New" pitchFamily="49" charset="0"/>
              </a:rPr>
              <a:t>{   cout&lt;&lt;p.GetX()&lt;&lt;endl;</a:t>
            </a:r>
          </a:p>
          <a:p>
            <a:pPr lvl="1">
              <a:lnSpc>
                <a:spcPct val="90000"/>
              </a:lnSpc>
              <a:buFontTx/>
              <a:buNone/>
            </a:pPr>
            <a:r>
              <a:rPr lang="en-US" altLang="zh-CN" b="1">
                <a:latin typeface="Courier New" pitchFamily="49" charset="0"/>
              </a:rPr>
              <a:t>} </a:t>
            </a:r>
          </a:p>
          <a:p>
            <a:pPr lvl="1">
              <a:lnSpc>
                <a:spcPct val="90000"/>
              </a:lnSpc>
              <a:buFontTx/>
              <a:buNone/>
            </a:pPr>
            <a:r>
              <a:rPr lang="en-US" altLang="zh-CN" b="1">
                <a:latin typeface="Courier New" pitchFamily="49" charset="0"/>
              </a:rPr>
              <a:t>int main()</a:t>
            </a:r>
          </a:p>
          <a:p>
            <a:pPr lvl="1">
              <a:lnSpc>
                <a:spcPct val="90000"/>
              </a:lnSpc>
              <a:buFontTx/>
              <a:buNone/>
            </a:pPr>
            <a:r>
              <a:rPr lang="en-US" altLang="zh-CN" b="1">
                <a:latin typeface="Courier New" pitchFamily="49" charset="0"/>
              </a:rPr>
              <a:t>{   Point A(1,2);</a:t>
            </a:r>
          </a:p>
          <a:p>
            <a:pPr lvl="1">
              <a:lnSpc>
                <a:spcPct val="90000"/>
              </a:lnSpc>
              <a:buFontTx/>
              <a:buNone/>
            </a:pPr>
            <a:r>
              <a:rPr lang="en-US" altLang="zh-CN" b="1">
                <a:latin typeface="Courier New" pitchFamily="49" charset="0"/>
              </a:rPr>
              <a:t>    fun1(A); //</a:t>
            </a:r>
            <a:r>
              <a:rPr lang="zh-CN" altLang="en-US" b="1">
                <a:solidFill>
                  <a:schemeClr val="tx1"/>
                </a:solidFill>
                <a:latin typeface="Courier New" pitchFamily="49" charset="0"/>
              </a:rPr>
              <a:t>调用拷贝构造函数</a:t>
            </a:r>
            <a:endParaRPr lang="zh-CN" altLang="en-US" b="1">
              <a:latin typeface="Courier New" pitchFamily="49" charset="0"/>
            </a:endParaRPr>
          </a:p>
          <a:p>
            <a:pPr lvl="1">
              <a:lnSpc>
                <a:spcPct val="90000"/>
              </a:lnSpc>
              <a:buFontTx/>
              <a:buNone/>
            </a:pPr>
            <a:r>
              <a:rPr lang="en-US" altLang="zh-CN" b="1">
                <a:latin typeface="Courier New" pitchFamily="49" charset="0"/>
              </a:rPr>
              <a:t>}</a:t>
            </a:r>
            <a:r>
              <a:rPr lang="en-US" altLang="zh-CN" b="1"/>
              <a:t>     </a:t>
            </a:r>
          </a:p>
        </p:txBody>
      </p:sp>
      <p:sp>
        <p:nvSpPr>
          <p:cNvPr id="6" name="灯片编号占位符 5"/>
          <p:cNvSpPr>
            <a:spLocks noGrp="1"/>
          </p:cNvSpPr>
          <p:nvPr>
            <p:ph type="sldNum" sz="quarter" idx="12"/>
          </p:nvPr>
        </p:nvSpPr>
        <p:spPr/>
        <p:txBody>
          <a:bodyPr/>
          <a:lstStyle/>
          <a:p>
            <a:fld id="{E44DAAD9-C00F-46C4-8D8F-B3E0295E5291}" type="slidenum">
              <a:rPr lang="en-US" altLang="zh-CN"/>
              <a:pPr/>
              <a:t>36</a:t>
            </a:fld>
            <a:endParaRPr lang="en-US" altLang="zh-CN"/>
          </a:p>
        </p:txBody>
      </p:sp>
      <p:sp>
        <p:nvSpPr>
          <p:cNvPr id="141316" name="Text Box 4"/>
          <p:cNvSpPr txBox="1">
            <a:spLocks noChangeArrowheads="1"/>
          </p:cNvSpPr>
          <p:nvPr/>
        </p:nvSpPr>
        <p:spPr bwMode="auto">
          <a:xfrm>
            <a:off x="266581" y="51470"/>
            <a:ext cx="8002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1856318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a:xfrm>
            <a:off x="1143000" y="228600"/>
            <a:ext cx="7315200" cy="742950"/>
          </a:xfrm>
        </p:spPr>
        <p:txBody>
          <a:bodyPr>
            <a:normAutofit fontScale="90000"/>
          </a:bodyPr>
          <a:lstStyle/>
          <a:p>
            <a:r>
              <a:rPr lang="zh-CN" altLang="en-US"/>
              <a:t>拷贝构造函数</a:t>
            </a:r>
            <a:r>
              <a:rPr lang="en-US" altLang="zh-CN"/>
              <a:t>(</a:t>
            </a:r>
            <a:r>
              <a:rPr lang="zh-CN" altLang="en-US"/>
              <a:t>例</a:t>
            </a:r>
            <a:r>
              <a:rPr lang="en-US" altLang="zh-CN"/>
              <a:t>4-2)</a:t>
            </a:r>
          </a:p>
        </p:txBody>
      </p:sp>
      <p:sp>
        <p:nvSpPr>
          <p:cNvPr id="143363" name="Rectangle 1027"/>
          <p:cNvSpPr>
            <a:spLocks noGrp="1" noChangeArrowheads="1"/>
          </p:cNvSpPr>
          <p:nvPr>
            <p:ph idx="1"/>
          </p:nvPr>
        </p:nvSpPr>
        <p:spPr>
          <a:xfrm>
            <a:off x="1143000" y="1371600"/>
            <a:ext cx="7315200" cy="3371850"/>
          </a:xfrm>
        </p:spPr>
        <p:txBody>
          <a:bodyPr>
            <a:normAutofit fontScale="92500" lnSpcReduction="20000"/>
          </a:bodyPr>
          <a:lstStyle/>
          <a:p>
            <a:pPr>
              <a:lnSpc>
                <a:spcPct val="85000"/>
              </a:lnSpc>
            </a:pPr>
            <a:r>
              <a:rPr lang="zh-CN" altLang="en-US" sz="2800"/>
              <a:t>当函数的返回值是类对象时，系统自动调用拷贝构造函数。例如：</a:t>
            </a:r>
          </a:p>
          <a:p>
            <a:pPr lvl="1">
              <a:lnSpc>
                <a:spcPct val="75000"/>
              </a:lnSpc>
              <a:buFontTx/>
              <a:buNone/>
            </a:pPr>
            <a:r>
              <a:rPr lang="en-US" altLang="zh-CN" b="1">
                <a:latin typeface="Courier New" pitchFamily="49" charset="0"/>
              </a:rPr>
              <a:t>Point fun2()</a:t>
            </a:r>
          </a:p>
          <a:p>
            <a:pPr lvl="1">
              <a:lnSpc>
                <a:spcPct val="75000"/>
              </a:lnSpc>
              <a:buFontTx/>
              <a:buNone/>
            </a:pPr>
            <a:r>
              <a:rPr lang="en-US" altLang="zh-CN" b="1">
                <a:latin typeface="Courier New" pitchFamily="49" charset="0"/>
              </a:rPr>
              <a:t>{    Point A(1,2);</a:t>
            </a:r>
          </a:p>
          <a:p>
            <a:pPr lvl="1">
              <a:lnSpc>
                <a:spcPct val="75000"/>
              </a:lnSpc>
              <a:buFontTx/>
              <a:buNone/>
            </a:pPr>
            <a:r>
              <a:rPr lang="en-US" altLang="zh-CN" b="1">
                <a:latin typeface="Courier New" pitchFamily="49" charset="0"/>
              </a:rPr>
              <a:t>     return A; //</a:t>
            </a:r>
            <a:r>
              <a:rPr lang="zh-CN" altLang="en-US" b="1">
                <a:solidFill>
                  <a:schemeClr val="tx1"/>
                </a:solidFill>
                <a:latin typeface="Courier New" pitchFamily="49" charset="0"/>
              </a:rPr>
              <a:t>调用拷贝构造函数</a:t>
            </a:r>
            <a:endParaRPr lang="en-US" altLang="en-US" b="1">
              <a:latin typeface="Courier New" pitchFamily="49" charset="0"/>
            </a:endParaRPr>
          </a:p>
          <a:p>
            <a:pPr lvl="1">
              <a:lnSpc>
                <a:spcPct val="75000"/>
              </a:lnSpc>
              <a:buFontTx/>
              <a:buNone/>
            </a:pPr>
            <a:r>
              <a:rPr lang="en-US" altLang="en-US" b="1">
                <a:latin typeface="Courier New" pitchFamily="49" charset="0"/>
              </a:rPr>
              <a:t>}</a:t>
            </a:r>
          </a:p>
          <a:p>
            <a:pPr lvl="1">
              <a:lnSpc>
                <a:spcPct val="75000"/>
              </a:lnSpc>
              <a:buFontTx/>
              <a:buNone/>
            </a:pPr>
            <a:r>
              <a:rPr lang="en-US" altLang="zh-CN" b="1">
                <a:latin typeface="Courier New" pitchFamily="49" charset="0"/>
              </a:rPr>
              <a:t>int main()</a:t>
            </a:r>
          </a:p>
          <a:p>
            <a:pPr lvl="1">
              <a:lnSpc>
                <a:spcPct val="75000"/>
              </a:lnSpc>
              <a:buFontTx/>
              <a:buNone/>
            </a:pPr>
            <a:r>
              <a:rPr lang="en-US" altLang="zh-CN" b="1">
                <a:latin typeface="Courier New" pitchFamily="49" charset="0"/>
              </a:rPr>
              <a:t>{</a:t>
            </a:r>
          </a:p>
          <a:p>
            <a:pPr lvl="1">
              <a:lnSpc>
                <a:spcPct val="75000"/>
              </a:lnSpc>
              <a:buFontTx/>
              <a:buNone/>
            </a:pPr>
            <a:r>
              <a:rPr lang="en-US" altLang="zh-CN" b="1">
                <a:latin typeface="Courier New" pitchFamily="49" charset="0"/>
              </a:rPr>
              <a:t>     Point B;</a:t>
            </a:r>
          </a:p>
          <a:p>
            <a:pPr lvl="1">
              <a:lnSpc>
                <a:spcPct val="75000"/>
              </a:lnSpc>
              <a:buFontTx/>
              <a:buNone/>
            </a:pPr>
            <a:r>
              <a:rPr lang="en-US" altLang="zh-CN" b="1">
                <a:latin typeface="Courier New" pitchFamily="49" charset="0"/>
              </a:rPr>
              <a:t>     B=fun2(); </a:t>
            </a:r>
          </a:p>
          <a:p>
            <a:pPr lvl="1">
              <a:lnSpc>
                <a:spcPct val="75000"/>
              </a:lnSpc>
              <a:buFontTx/>
              <a:buNone/>
            </a:pPr>
            <a:r>
              <a:rPr lang="en-US" altLang="zh-CN" b="1">
                <a:latin typeface="Courier New" pitchFamily="49" charset="0"/>
              </a:rPr>
              <a:t>}</a:t>
            </a:r>
          </a:p>
        </p:txBody>
      </p:sp>
      <p:sp>
        <p:nvSpPr>
          <p:cNvPr id="6" name="灯片编号占位符 5"/>
          <p:cNvSpPr>
            <a:spLocks noGrp="1"/>
          </p:cNvSpPr>
          <p:nvPr>
            <p:ph type="sldNum" sz="quarter" idx="12"/>
          </p:nvPr>
        </p:nvSpPr>
        <p:spPr/>
        <p:txBody>
          <a:bodyPr/>
          <a:lstStyle/>
          <a:p>
            <a:fld id="{101B1A91-663A-411D-B8E2-2A40AE0DE530}" type="slidenum">
              <a:rPr lang="en-US" altLang="zh-CN"/>
              <a:pPr/>
              <a:t>37</a:t>
            </a:fld>
            <a:endParaRPr lang="en-US" altLang="zh-CN"/>
          </a:p>
        </p:txBody>
      </p:sp>
      <p:sp>
        <p:nvSpPr>
          <p:cNvPr id="143364" name="Text Box 1028"/>
          <p:cNvSpPr txBox="1">
            <a:spLocks noChangeArrowheads="1"/>
          </p:cNvSpPr>
          <p:nvPr/>
        </p:nvSpPr>
        <p:spPr bwMode="auto">
          <a:xfrm>
            <a:off x="266581" y="123478"/>
            <a:ext cx="8002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28799030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88437" y="183938"/>
            <a:ext cx="7776000" cy="857250"/>
          </a:xfrm>
        </p:spPr>
        <p:txBody>
          <a:bodyPr/>
          <a:lstStyle/>
          <a:p>
            <a:r>
              <a:rPr lang="zh-CN" altLang="en-US" dirty="0"/>
              <a:t>拷贝构造函数</a:t>
            </a:r>
          </a:p>
        </p:txBody>
      </p:sp>
      <p:sp>
        <p:nvSpPr>
          <p:cNvPr id="145411" name="Rectangle 3"/>
          <p:cNvSpPr>
            <a:spLocks noGrp="1" noChangeArrowheads="1"/>
          </p:cNvSpPr>
          <p:nvPr>
            <p:ph idx="1"/>
          </p:nvPr>
        </p:nvSpPr>
        <p:spPr>
          <a:xfrm>
            <a:off x="914400" y="1203598"/>
            <a:ext cx="7906072" cy="3394472"/>
          </a:xfrm>
        </p:spPr>
        <p:txBody>
          <a:bodyPr>
            <a:normAutofit fontScale="92500"/>
          </a:bodyPr>
          <a:lstStyle/>
          <a:p>
            <a:pPr marL="0" indent="679450">
              <a:lnSpc>
                <a:spcPct val="120000"/>
              </a:lnSpc>
              <a:buFont typeface="Wingdings" pitchFamily="2" charset="2"/>
              <a:buNone/>
            </a:pPr>
            <a:r>
              <a:rPr lang="zh-CN" altLang="en-US" dirty="0"/>
              <a:t>如果程序员没有为类声明拷贝初始化构造函数，则编译器自己生成一个拷贝构造函数。</a:t>
            </a:r>
          </a:p>
          <a:p>
            <a:pPr marL="0" indent="679450">
              <a:lnSpc>
                <a:spcPct val="120000"/>
              </a:lnSpc>
              <a:buFont typeface="Wingdings" pitchFamily="2" charset="2"/>
              <a:buNone/>
            </a:pPr>
            <a:r>
              <a:rPr lang="zh-CN" altLang="en-US" dirty="0"/>
              <a:t>这个构造函数执行的功能是：用作为初始值的对象的每个数据成员的值，初始化将要建立的对象的对应数据成员。</a:t>
            </a:r>
          </a:p>
        </p:txBody>
      </p:sp>
      <p:sp>
        <p:nvSpPr>
          <p:cNvPr id="6" name="灯片编号占位符 5"/>
          <p:cNvSpPr>
            <a:spLocks noGrp="1"/>
          </p:cNvSpPr>
          <p:nvPr>
            <p:ph type="sldNum" sz="quarter" idx="12"/>
          </p:nvPr>
        </p:nvSpPr>
        <p:spPr/>
        <p:txBody>
          <a:bodyPr/>
          <a:lstStyle/>
          <a:p>
            <a:fld id="{861D83C4-E491-4399-96E7-7270C6AB6D83}" type="slidenum">
              <a:rPr lang="en-US" altLang="zh-CN"/>
              <a:pPr/>
              <a:t>38</a:t>
            </a:fld>
            <a:endParaRPr lang="en-US" altLang="zh-CN"/>
          </a:p>
        </p:txBody>
      </p:sp>
      <p:sp>
        <p:nvSpPr>
          <p:cNvPr id="145412" name="Text Box 4"/>
          <p:cNvSpPr txBox="1">
            <a:spLocks noChangeArrowheads="1"/>
          </p:cNvSpPr>
          <p:nvPr/>
        </p:nvSpPr>
        <p:spPr bwMode="auto">
          <a:xfrm>
            <a:off x="266581" y="195486"/>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1964336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68000" y="201191"/>
            <a:ext cx="7776000" cy="857250"/>
          </a:xfrm>
        </p:spPr>
        <p:txBody>
          <a:bodyPr/>
          <a:lstStyle/>
          <a:p>
            <a:r>
              <a:rPr lang="zh-CN" altLang="en-US" dirty="0"/>
              <a:t>析构函数</a:t>
            </a:r>
          </a:p>
        </p:txBody>
      </p:sp>
      <p:sp>
        <p:nvSpPr>
          <p:cNvPr id="36867" name="Rectangle 3"/>
          <p:cNvSpPr>
            <a:spLocks noGrp="1" noChangeArrowheads="1"/>
          </p:cNvSpPr>
          <p:nvPr>
            <p:ph idx="1"/>
          </p:nvPr>
        </p:nvSpPr>
        <p:spPr>
          <a:xfrm>
            <a:off x="914400" y="1203598"/>
            <a:ext cx="8229600" cy="3394472"/>
          </a:xfrm>
        </p:spPr>
        <p:txBody>
          <a:bodyPr>
            <a:normAutofit lnSpcReduction="10000"/>
          </a:bodyPr>
          <a:lstStyle/>
          <a:p>
            <a:pPr>
              <a:lnSpc>
                <a:spcPct val="130000"/>
              </a:lnSpc>
            </a:pPr>
            <a:r>
              <a:rPr lang="zh-CN" altLang="en-US" dirty="0"/>
              <a:t>完成对象被删除前的一些清理工作。</a:t>
            </a:r>
          </a:p>
          <a:p>
            <a:pPr>
              <a:lnSpc>
                <a:spcPct val="130000"/>
              </a:lnSpc>
            </a:pPr>
            <a:r>
              <a:rPr lang="zh-CN" altLang="en-US" dirty="0"/>
              <a:t>在对象的生存期结束的时刻系统自动调用它，然后再释放此对象所属的空间。</a:t>
            </a:r>
          </a:p>
          <a:p>
            <a:pPr>
              <a:lnSpc>
                <a:spcPct val="130000"/>
              </a:lnSpc>
            </a:pPr>
            <a:r>
              <a:rPr lang="zh-CN" altLang="en-US" dirty="0"/>
              <a:t>如果程序中未声明析构函数，编译器将自动产生一个默认的析构函数。</a:t>
            </a:r>
          </a:p>
        </p:txBody>
      </p:sp>
      <p:sp>
        <p:nvSpPr>
          <p:cNvPr id="6" name="灯片编号占位符 5"/>
          <p:cNvSpPr>
            <a:spLocks noGrp="1"/>
          </p:cNvSpPr>
          <p:nvPr>
            <p:ph type="sldNum" sz="quarter" idx="12"/>
          </p:nvPr>
        </p:nvSpPr>
        <p:spPr/>
        <p:txBody>
          <a:bodyPr/>
          <a:lstStyle/>
          <a:p>
            <a:fld id="{ED83EB55-3364-4E46-9936-2D1D6B818BDF}" type="slidenum">
              <a:rPr lang="en-US" altLang="zh-CN"/>
              <a:pPr/>
              <a:t>39</a:t>
            </a:fld>
            <a:endParaRPr lang="en-US" altLang="zh-CN"/>
          </a:p>
        </p:txBody>
      </p:sp>
      <p:sp>
        <p:nvSpPr>
          <p:cNvPr id="36868" name="Text Box 4"/>
          <p:cNvSpPr txBox="1">
            <a:spLocks noChangeArrowheads="1"/>
          </p:cNvSpPr>
          <p:nvPr/>
        </p:nvSpPr>
        <p:spPr bwMode="auto">
          <a:xfrm>
            <a:off x="266581" y="195486"/>
            <a:ext cx="800219"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222397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面向对象的方法</a:t>
            </a:r>
          </a:p>
        </p:txBody>
      </p:sp>
      <p:sp>
        <p:nvSpPr>
          <p:cNvPr id="8195" name="Rectangle 3"/>
          <p:cNvSpPr>
            <a:spLocks noGrp="1" noChangeArrowheads="1"/>
          </p:cNvSpPr>
          <p:nvPr>
            <p:ph idx="1"/>
          </p:nvPr>
        </p:nvSpPr>
        <p:spPr>
          <a:xfrm>
            <a:off x="1295400" y="1371600"/>
            <a:ext cx="7239000" cy="3314700"/>
          </a:xfrm>
        </p:spPr>
        <p:txBody>
          <a:bodyPr>
            <a:normAutofit fontScale="85000" lnSpcReduction="20000"/>
          </a:bodyPr>
          <a:lstStyle/>
          <a:p>
            <a:pPr>
              <a:lnSpc>
                <a:spcPct val="90000"/>
              </a:lnSpc>
            </a:pPr>
            <a:r>
              <a:rPr lang="zh-CN" altLang="en-US"/>
              <a:t>目的：</a:t>
            </a:r>
          </a:p>
          <a:p>
            <a:pPr lvl="1">
              <a:lnSpc>
                <a:spcPct val="90000"/>
              </a:lnSpc>
            </a:pPr>
            <a:r>
              <a:rPr lang="zh-CN" altLang="en-US"/>
              <a:t>实现软件设计的产业化。</a:t>
            </a:r>
          </a:p>
          <a:p>
            <a:pPr>
              <a:lnSpc>
                <a:spcPct val="90000"/>
              </a:lnSpc>
            </a:pPr>
            <a:r>
              <a:rPr lang="zh-CN" altLang="en-US"/>
              <a:t>观点：</a:t>
            </a:r>
          </a:p>
          <a:p>
            <a:pPr lvl="1">
              <a:lnSpc>
                <a:spcPct val="90000"/>
              </a:lnSpc>
            </a:pPr>
            <a:r>
              <a:rPr lang="zh-CN" altLang="en-US"/>
              <a:t>自然界是由实体（对象）所组成。</a:t>
            </a:r>
          </a:p>
          <a:p>
            <a:pPr>
              <a:lnSpc>
                <a:spcPct val="90000"/>
              </a:lnSpc>
            </a:pPr>
            <a:r>
              <a:rPr lang="zh-CN" altLang="en-US"/>
              <a:t>程序设计方法：</a:t>
            </a:r>
          </a:p>
          <a:p>
            <a:pPr lvl="1">
              <a:lnSpc>
                <a:spcPct val="90000"/>
              </a:lnSpc>
            </a:pPr>
            <a:r>
              <a:rPr lang="zh-CN" altLang="en-US"/>
              <a:t>使用面向对象的观点来描述模仿并处理现实问题。</a:t>
            </a:r>
          </a:p>
          <a:p>
            <a:pPr>
              <a:lnSpc>
                <a:spcPct val="90000"/>
              </a:lnSpc>
            </a:pPr>
            <a:r>
              <a:rPr lang="zh-CN" altLang="en-US"/>
              <a:t>要求：</a:t>
            </a:r>
          </a:p>
          <a:p>
            <a:pPr lvl="1">
              <a:lnSpc>
                <a:spcPct val="90000"/>
              </a:lnSpc>
            </a:pPr>
            <a:r>
              <a:rPr lang="zh-CN" altLang="en-US"/>
              <a:t>高度概括、分类、和抽象。</a:t>
            </a:r>
          </a:p>
        </p:txBody>
      </p:sp>
      <p:sp>
        <p:nvSpPr>
          <p:cNvPr id="6" name="灯片编号占位符 5"/>
          <p:cNvSpPr>
            <a:spLocks noGrp="1"/>
          </p:cNvSpPr>
          <p:nvPr>
            <p:ph type="sldNum" sz="quarter" idx="12"/>
          </p:nvPr>
        </p:nvSpPr>
        <p:spPr/>
        <p:txBody>
          <a:bodyPr/>
          <a:lstStyle/>
          <a:p>
            <a:fld id="{68C1AE65-C1F9-425C-B6FE-A80CFDD07B0D}" type="slidenum">
              <a:rPr lang="en-US" altLang="zh-CN"/>
              <a:pPr/>
              <a:t>4</a:t>
            </a:fld>
            <a:endParaRPr lang="en-US" altLang="zh-CN"/>
          </a:p>
        </p:txBody>
      </p:sp>
      <p:sp>
        <p:nvSpPr>
          <p:cNvPr id="8196" name="Text Box 4"/>
          <p:cNvSpPr txBox="1">
            <a:spLocks noChangeArrowheads="1"/>
          </p:cNvSpPr>
          <p:nvPr/>
        </p:nvSpPr>
        <p:spPr bwMode="auto">
          <a:xfrm>
            <a:off x="266581" y="1028700"/>
            <a:ext cx="800219" cy="391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面向对象的思想</a:t>
            </a:r>
            <a:endParaRPr lang="zh-CN" altLang="en-US" dirty="0"/>
          </a:p>
        </p:txBody>
      </p:sp>
    </p:spTree>
    <p:extLst>
      <p:ext uri="{BB962C8B-B14F-4D97-AF65-F5344CB8AC3E}">
        <p14:creationId xmlns:p14="http://schemas.microsoft.com/office/powerpoint/2010/main" val="1374491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228600"/>
            <a:ext cx="7315200" cy="742950"/>
          </a:xfrm>
        </p:spPr>
        <p:txBody>
          <a:bodyPr>
            <a:normAutofit fontScale="90000"/>
          </a:bodyPr>
          <a:lstStyle/>
          <a:p>
            <a:r>
              <a:rPr lang="zh-CN" altLang="en-US"/>
              <a:t>构造函数和析构函数举例</a:t>
            </a:r>
          </a:p>
        </p:txBody>
      </p:sp>
      <p:sp>
        <p:nvSpPr>
          <p:cNvPr id="35843" name="Rectangle 3"/>
          <p:cNvSpPr>
            <a:spLocks noGrp="1" noChangeArrowheads="1"/>
          </p:cNvSpPr>
          <p:nvPr>
            <p:ph idx="1"/>
          </p:nvPr>
        </p:nvSpPr>
        <p:spPr>
          <a:xfrm>
            <a:off x="1371600" y="1314450"/>
            <a:ext cx="7086600" cy="3829050"/>
          </a:xfrm>
        </p:spPr>
        <p:txBody>
          <a:bodyPr>
            <a:normAutofit fontScale="92500" lnSpcReduction="20000"/>
          </a:bodyPr>
          <a:lstStyle/>
          <a:p>
            <a:pPr>
              <a:spcBef>
                <a:spcPct val="0"/>
              </a:spcBef>
              <a:buFont typeface="Wingdings" pitchFamily="2" charset="2"/>
              <a:buNone/>
            </a:pPr>
            <a:r>
              <a:rPr lang="en-US" altLang="zh-CN" sz="2800">
                <a:latin typeface="Courier New" pitchFamily="49" charset="0"/>
              </a:rPr>
              <a:t>#include&lt;iostream&gt;</a:t>
            </a:r>
          </a:p>
          <a:p>
            <a:pPr>
              <a:spcBef>
                <a:spcPct val="0"/>
              </a:spcBef>
              <a:buFont typeface="Wingdings" pitchFamily="2" charset="2"/>
              <a:buNone/>
            </a:pPr>
            <a:r>
              <a:rPr lang="en-US" altLang="zh-CN" sz="2800">
                <a:latin typeface="Courier New" pitchFamily="49" charset="0"/>
              </a:rPr>
              <a:t>using namespace std;</a:t>
            </a:r>
          </a:p>
          <a:p>
            <a:pPr>
              <a:spcBef>
                <a:spcPct val="0"/>
              </a:spcBef>
              <a:buFont typeface="Wingdings" pitchFamily="2" charset="2"/>
              <a:buNone/>
            </a:pPr>
            <a:r>
              <a:rPr lang="en-US" altLang="zh-CN" sz="2800">
                <a:latin typeface="Courier New" pitchFamily="49" charset="0"/>
              </a:rPr>
              <a:t>class Point</a:t>
            </a:r>
          </a:p>
          <a:p>
            <a:pPr>
              <a:spcBef>
                <a:spcPct val="0"/>
              </a:spcBef>
              <a:buFont typeface="Wingdings" pitchFamily="2" charset="2"/>
              <a:buNone/>
            </a:pPr>
            <a:r>
              <a:rPr lang="en-US" altLang="zh-CN" sz="2800">
                <a:latin typeface="Courier New" pitchFamily="49" charset="0"/>
              </a:rPr>
              <a:t>{     </a:t>
            </a:r>
          </a:p>
          <a:p>
            <a:pPr>
              <a:spcBef>
                <a:spcPct val="0"/>
              </a:spcBef>
              <a:buFont typeface="Wingdings" pitchFamily="2" charset="2"/>
              <a:buNone/>
            </a:pPr>
            <a:r>
              <a:rPr lang="en-US" altLang="zh-CN" sz="2800">
                <a:latin typeface="Courier New" pitchFamily="49" charset="0"/>
              </a:rPr>
              <a:t>  public:</a:t>
            </a:r>
          </a:p>
          <a:p>
            <a:pPr>
              <a:spcBef>
                <a:spcPct val="0"/>
              </a:spcBef>
              <a:buFont typeface="Wingdings" pitchFamily="2" charset="2"/>
              <a:buNone/>
            </a:pPr>
            <a:r>
              <a:rPr lang="en-US" altLang="zh-CN" sz="2800">
                <a:latin typeface="Courier New" pitchFamily="49" charset="0"/>
              </a:rPr>
              <a:t>    Point(int xx,int yy);</a:t>
            </a:r>
          </a:p>
          <a:p>
            <a:pPr>
              <a:spcBef>
                <a:spcPct val="0"/>
              </a:spcBef>
              <a:buFont typeface="Wingdings" pitchFamily="2" charset="2"/>
              <a:buNone/>
            </a:pPr>
            <a:r>
              <a:rPr lang="en-US" altLang="zh-CN" sz="2800">
                <a:latin typeface="Courier New" pitchFamily="49" charset="0"/>
              </a:rPr>
              <a:t>    ~Point();</a:t>
            </a:r>
          </a:p>
          <a:p>
            <a:pPr>
              <a:spcBef>
                <a:spcPct val="0"/>
              </a:spcBef>
              <a:buFont typeface="Wingdings" pitchFamily="2" charset="2"/>
              <a:buNone/>
            </a:pPr>
            <a:r>
              <a:rPr lang="en-US" altLang="zh-CN" sz="2800">
                <a:latin typeface="Courier New" pitchFamily="49" charset="0"/>
              </a:rPr>
              <a:t>    //...</a:t>
            </a:r>
            <a:r>
              <a:rPr lang="zh-CN" altLang="en-US" sz="2800">
                <a:latin typeface="Courier New" pitchFamily="49" charset="0"/>
              </a:rPr>
              <a:t>其它函数原形</a:t>
            </a:r>
          </a:p>
          <a:p>
            <a:pPr>
              <a:spcBef>
                <a:spcPct val="0"/>
              </a:spcBef>
              <a:buFont typeface="Wingdings" pitchFamily="2" charset="2"/>
              <a:buNone/>
            </a:pPr>
            <a:r>
              <a:rPr lang="zh-CN" altLang="en-US" sz="2800">
                <a:latin typeface="Courier New" pitchFamily="49" charset="0"/>
              </a:rPr>
              <a:t>  </a:t>
            </a:r>
            <a:r>
              <a:rPr lang="en-US" altLang="zh-CN" sz="2800">
                <a:latin typeface="Courier New" pitchFamily="49" charset="0"/>
              </a:rPr>
              <a:t>private:</a:t>
            </a:r>
          </a:p>
          <a:p>
            <a:pPr>
              <a:spcBef>
                <a:spcPct val="0"/>
              </a:spcBef>
              <a:buFont typeface="Wingdings" pitchFamily="2" charset="2"/>
              <a:buNone/>
            </a:pPr>
            <a:r>
              <a:rPr lang="en-US" altLang="zh-CN" sz="2800">
                <a:latin typeface="Courier New" pitchFamily="49" charset="0"/>
              </a:rPr>
              <a:t>    int X,int Y;</a:t>
            </a:r>
          </a:p>
          <a:p>
            <a:pPr>
              <a:spcBef>
                <a:spcPct val="0"/>
              </a:spcBef>
              <a:buFont typeface="Wingdings" pitchFamily="2" charset="2"/>
              <a:buNone/>
            </a:pPr>
            <a:r>
              <a:rPr lang="en-US" altLang="zh-CN" sz="2800">
                <a:latin typeface="Courier New" pitchFamily="49" charset="0"/>
              </a:rPr>
              <a:t>};</a:t>
            </a:r>
          </a:p>
        </p:txBody>
      </p:sp>
      <p:sp>
        <p:nvSpPr>
          <p:cNvPr id="6" name="灯片编号占位符 5"/>
          <p:cNvSpPr>
            <a:spLocks noGrp="1"/>
          </p:cNvSpPr>
          <p:nvPr>
            <p:ph type="sldNum" sz="quarter" idx="12"/>
          </p:nvPr>
        </p:nvSpPr>
        <p:spPr/>
        <p:txBody>
          <a:bodyPr/>
          <a:lstStyle/>
          <a:p>
            <a:fld id="{522E0DDE-887C-4047-A681-E2F81893D0DE}" type="slidenum">
              <a:rPr lang="en-US" altLang="zh-CN"/>
              <a:pPr/>
              <a:t>40</a:t>
            </a:fld>
            <a:endParaRPr lang="en-US" altLang="zh-CN"/>
          </a:p>
        </p:txBody>
      </p:sp>
      <p:sp>
        <p:nvSpPr>
          <p:cNvPr id="35844" name="Text Box 4"/>
          <p:cNvSpPr txBox="1">
            <a:spLocks noChangeArrowheads="1"/>
          </p:cNvSpPr>
          <p:nvPr/>
        </p:nvSpPr>
        <p:spPr bwMode="auto">
          <a:xfrm>
            <a:off x="266581" y="123478"/>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000" dirty="0">
                <a:solidFill>
                  <a:srgbClr val="FFFF99"/>
                </a:solidFill>
                <a:ea typeface="隶书" pitchFamily="49" charset="-122"/>
              </a:rPr>
              <a:t>构造函数和析构函数</a:t>
            </a:r>
            <a:endParaRPr lang="zh-CN" altLang="en-US" dirty="0">
              <a:solidFill>
                <a:srgbClr val="FFFF99"/>
              </a:solidFill>
            </a:endParaRPr>
          </a:p>
        </p:txBody>
      </p:sp>
    </p:spTree>
    <p:extLst>
      <p:ext uri="{BB962C8B-B14F-4D97-AF65-F5344CB8AC3E}">
        <p14:creationId xmlns:p14="http://schemas.microsoft.com/office/powerpoint/2010/main" val="3266877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990600" y="571500"/>
            <a:ext cx="7543800" cy="3943350"/>
          </a:xfrm>
        </p:spPr>
        <p:txBody>
          <a:bodyPr/>
          <a:lstStyle/>
          <a:p>
            <a:pPr>
              <a:buFont typeface="Wingdings" pitchFamily="2" charset="2"/>
              <a:buNone/>
            </a:pPr>
            <a:r>
              <a:rPr lang="en-US" altLang="zh-CN" sz="2800">
                <a:latin typeface="Courier New" pitchFamily="49" charset="0"/>
              </a:rPr>
              <a:t>Point::Point(int xx,int yy)</a:t>
            </a:r>
          </a:p>
          <a:p>
            <a:pPr>
              <a:buFont typeface="Wingdings" pitchFamily="2" charset="2"/>
              <a:buNone/>
            </a:pPr>
            <a:r>
              <a:rPr lang="en-US" altLang="zh-CN" sz="2800">
                <a:latin typeface="Courier New" pitchFamily="49" charset="0"/>
              </a:rPr>
              <a:t>{     X=xx;   Y=yy;</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Point::~Point()</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a:t>
            </a:r>
            <a:r>
              <a:rPr lang="zh-CN" altLang="en-US" sz="2800">
                <a:latin typeface="Courier New" pitchFamily="49" charset="0"/>
              </a:rPr>
              <a:t>其它函数的实现略</a:t>
            </a:r>
            <a:endParaRPr lang="zh-CN" altLang="en-US" sz="2800"/>
          </a:p>
        </p:txBody>
      </p:sp>
      <p:sp>
        <p:nvSpPr>
          <p:cNvPr id="155653"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41</a:t>
            </a:r>
          </a:p>
        </p:txBody>
      </p:sp>
    </p:spTree>
    <p:extLst>
      <p:ext uri="{BB962C8B-B14F-4D97-AF65-F5344CB8AC3E}">
        <p14:creationId xmlns:p14="http://schemas.microsoft.com/office/powerpoint/2010/main" val="1562645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14350"/>
            <a:ext cx="7772400" cy="514350"/>
          </a:xfrm>
        </p:spPr>
        <p:txBody>
          <a:bodyPr>
            <a:normAutofit fontScale="90000"/>
          </a:bodyPr>
          <a:lstStyle/>
          <a:p>
            <a:r>
              <a:rPr lang="zh-CN" altLang="en-US"/>
              <a:t>类的应用举例</a:t>
            </a:r>
            <a:r>
              <a:rPr lang="en-US" altLang="zh-CN"/>
              <a:t>(</a:t>
            </a:r>
            <a:r>
              <a:rPr lang="zh-CN" altLang="zh-CN"/>
              <a:t>例4-3</a:t>
            </a:r>
            <a:r>
              <a:rPr lang="en-US" altLang="zh-CN"/>
              <a:t>)</a:t>
            </a:r>
          </a:p>
        </p:txBody>
      </p:sp>
      <p:sp>
        <p:nvSpPr>
          <p:cNvPr id="28675" name="Rectangle 3"/>
          <p:cNvSpPr>
            <a:spLocks noGrp="1" noChangeArrowheads="1"/>
          </p:cNvSpPr>
          <p:nvPr>
            <p:ph idx="1"/>
          </p:nvPr>
        </p:nvSpPr>
        <p:spPr>
          <a:xfrm>
            <a:off x="685800" y="1257300"/>
            <a:ext cx="7772400" cy="1828800"/>
          </a:xfrm>
        </p:spPr>
        <p:txBody>
          <a:bodyPr>
            <a:normAutofit fontScale="92500" lnSpcReduction="20000"/>
          </a:bodyPr>
          <a:lstStyle/>
          <a:p>
            <a:pPr marL="0" indent="803275">
              <a:buFont typeface="Wingdings" pitchFamily="2" charset="2"/>
              <a:buNone/>
            </a:pPr>
            <a:r>
              <a:rPr lang="zh-CN" altLang="en-US" sz="2800"/>
              <a:t>一圆型游泳池如图所示，现在需在其周围建一圆型过道，并在其四周围上栅栏。栅栏价格为</a:t>
            </a:r>
            <a:r>
              <a:rPr lang="en-US" altLang="zh-CN" sz="2800"/>
              <a:t>35</a:t>
            </a:r>
            <a:r>
              <a:rPr lang="zh-CN" altLang="en-US" sz="2800"/>
              <a:t>元</a:t>
            </a:r>
            <a:r>
              <a:rPr lang="en-US" altLang="zh-CN" sz="2800"/>
              <a:t>/</a:t>
            </a:r>
            <a:r>
              <a:rPr lang="zh-CN" altLang="en-US" sz="2800"/>
              <a:t>米，过道造价为</a:t>
            </a:r>
            <a:r>
              <a:rPr lang="en-US" altLang="zh-CN" sz="2800"/>
              <a:t>20</a:t>
            </a:r>
            <a:r>
              <a:rPr lang="zh-CN" altLang="en-US" sz="2800"/>
              <a:t>元</a:t>
            </a:r>
            <a:r>
              <a:rPr lang="en-US" altLang="zh-CN" sz="2800"/>
              <a:t>/</a:t>
            </a:r>
            <a:r>
              <a:rPr lang="zh-CN" altLang="en-US" sz="2800"/>
              <a:t>平方米。过道宽度为</a:t>
            </a:r>
            <a:r>
              <a:rPr lang="en-US" altLang="zh-CN" sz="2800"/>
              <a:t>3</a:t>
            </a:r>
            <a:r>
              <a:rPr lang="zh-CN" altLang="en-US" sz="2800"/>
              <a:t>米，游泳池半径由键盘输入。要求编程计算并输出过道和栅栏的造价。</a:t>
            </a:r>
          </a:p>
        </p:txBody>
      </p:sp>
      <p:sp>
        <p:nvSpPr>
          <p:cNvPr id="9" name="灯片编号占位符 5"/>
          <p:cNvSpPr>
            <a:spLocks noGrp="1"/>
          </p:cNvSpPr>
          <p:nvPr>
            <p:ph type="sldNum" sz="quarter" idx="12"/>
          </p:nvPr>
        </p:nvSpPr>
        <p:spPr/>
        <p:txBody>
          <a:bodyPr/>
          <a:lstStyle/>
          <a:p>
            <a:fld id="{6B78E953-3E25-4364-895D-05343724783B}" type="slidenum">
              <a:rPr lang="en-US" altLang="zh-CN"/>
              <a:pPr/>
              <a:t>42</a:t>
            </a:fld>
            <a:endParaRPr lang="en-US" altLang="zh-CN"/>
          </a:p>
        </p:txBody>
      </p:sp>
      <p:grpSp>
        <p:nvGrpSpPr>
          <p:cNvPr id="28679" name="Group 7"/>
          <p:cNvGrpSpPr>
            <a:grpSpLocks/>
          </p:cNvGrpSpPr>
          <p:nvPr/>
        </p:nvGrpSpPr>
        <p:grpSpPr bwMode="auto">
          <a:xfrm>
            <a:off x="3505200" y="3257550"/>
            <a:ext cx="2743200" cy="1543050"/>
            <a:chOff x="2208" y="2736"/>
            <a:chExt cx="1728" cy="1296"/>
          </a:xfrm>
        </p:grpSpPr>
        <p:sp>
          <p:nvSpPr>
            <p:cNvPr id="28676" name="Oval 4"/>
            <p:cNvSpPr>
              <a:spLocks noChangeArrowheads="1"/>
            </p:cNvSpPr>
            <p:nvPr/>
          </p:nvSpPr>
          <p:spPr bwMode="auto">
            <a:xfrm>
              <a:off x="2208" y="2736"/>
              <a:ext cx="1296" cy="1296"/>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7" name="Oval 5"/>
            <p:cNvSpPr>
              <a:spLocks noChangeArrowheads="1"/>
            </p:cNvSpPr>
            <p:nvPr/>
          </p:nvSpPr>
          <p:spPr bwMode="auto">
            <a:xfrm>
              <a:off x="2496" y="3024"/>
              <a:ext cx="720" cy="72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游泳池</a:t>
              </a:r>
            </a:p>
          </p:txBody>
        </p:sp>
        <p:sp>
          <p:nvSpPr>
            <p:cNvPr id="28678" name="AutoShape 6"/>
            <p:cNvSpPr>
              <a:spLocks noChangeArrowheads="1"/>
            </p:cNvSpPr>
            <p:nvPr/>
          </p:nvSpPr>
          <p:spPr bwMode="auto">
            <a:xfrm>
              <a:off x="3312" y="2832"/>
              <a:ext cx="624" cy="336"/>
            </a:xfrm>
            <a:prstGeom prst="wedgeRectCallout">
              <a:avLst>
                <a:gd name="adj1" fmla="val -42787"/>
                <a:gd name="adj2" fmla="val 755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过道</a:t>
              </a:r>
            </a:p>
          </p:txBody>
        </p:sp>
      </p:grpSp>
    </p:spTree>
    <p:extLst>
      <p:ext uri="{BB962C8B-B14F-4D97-AF65-F5344CB8AC3E}">
        <p14:creationId xmlns:p14="http://schemas.microsoft.com/office/powerpoint/2010/main" val="1958713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171450"/>
            <a:ext cx="8839200" cy="4743450"/>
          </a:xfrm>
        </p:spPr>
        <p:txBody>
          <a:bodyPr>
            <a:normAutofit fontScale="92500" lnSpcReduction="20000"/>
          </a:bodyPr>
          <a:lstStyle/>
          <a:p>
            <a:pPr>
              <a:lnSpc>
                <a:spcPct val="60000"/>
              </a:lnSpc>
              <a:buFont typeface="Wingdings" pitchFamily="2" charset="2"/>
              <a:buNone/>
            </a:pPr>
            <a:r>
              <a:rPr lang="en-US" altLang="zh-CN" sz="2800" dirty="0">
                <a:latin typeface="Courier New" pitchFamily="49" charset="0"/>
              </a:rPr>
              <a:t>#include &lt;</a:t>
            </a:r>
            <a:r>
              <a:rPr lang="en-US" altLang="zh-CN" sz="2800" dirty="0" err="1">
                <a:latin typeface="Courier New" pitchFamily="49" charset="0"/>
              </a:rPr>
              <a:t>iostream</a:t>
            </a:r>
            <a:r>
              <a:rPr lang="en-US" altLang="zh-CN" sz="2800" dirty="0">
                <a:latin typeface="Courier New" pitchFamily="49" charset="0"/>
              </a:rPr>
              <a:t>&gt;</a:t>
            </a:r>
          </a:p>
          <a:p>
            <a:pPr>
              <a:lnSpc>
                <a:spcPct val="60000"/>
              </a:lnSpc>
              <a:buFont typeface="Wingdings" pitchFamily="2" charset="2"/>
              <a:buNone/>
            </a:pPr>
            <a:r>
              <a:rPr lang="en-US" altLang="zh-CN" sz="2800" dirty="0">
                <a:latin typeface="Courier New" pitchFamily="49" charset="0"/>
              </a:rPr>
              <a:t>using namespace </a:t>
            </a:r>
            <a:r>
              <a:rPr lang="en-US" altLang="zh-CN" sz="2800" dirty="0" err="1">
                <a:latin typeface="Courier New" pitchFamily="49" charset="0"/>
              </a:rPr>
              <a:t>std</a:t>
            </a:r>
            <a:r>
              <a:rPr lang="en-US" altLang="zh-CN" sz="2800" dirty="0">
                <a:latin typeface="Courier New" pitchFamily="49" charset="0"/>
              </a:rPr>
              <a:t>;</a:t>
            </a:r>
          </a:p>
          <a:p>
            <a:pPr>
              <a:lnSpc>
                <a:spcPct val="60000"/>
              </a:lnSpc>
              <a:buFont typeface="Wingdings" pitchFamily="2" charset="2"/>
              <a:buNone/>
            </a:pPr>
            <a:r>
              <a:rPr lang="en-US" altLang="zh-CN" sz="2800" dirty="0" err="1">
                <a:latin typeface="Courier New" pitchFamily="49" charset="0"/>
              </a:rPr>
              <a:t>const</a:t>
            </a:r>
            <a:r>
              <a:rPr lang="en-US" altLang="zh-CN" sz="2800" dirty="0">
                <a:latin typeface="Courier New" pitchFamily="49" charset="0"/>
              </a:rPr>
              <a:t> float PI = 3.14159;</a:t>
            </a:r>
          </a:p>
          <a:p>
            <a:pPr>
              <a:lnSpc>
                <a:spcPct val="60000"/>
              </a:lnSpc>
              <a:buFont typeface="Wingdings" pitchFamily="2" charset="2"/>
              <a:buNone/>
            </a:pPr>
            <a:r>
              <a:rPr lang="en-US" altLang="zh-CN" sz="2800" dirty="0" err="1">
                <a:latin typeface="Courier New" pitchFamily="49" charset="0"/>
              </a:rPr>
              <a:t>const</a:t>
            </a:r>
            <a:r>
              <a:rPr lang="en-US" altLang="zh-CN" sz="2800" dirty="0">
                <a:latin typeface="Courier New" pitchFamily="49" charset="0"/>
              </a:rPr>
              <a:t> float </a:t>
            </a:r>
            <a:r>
              <a:rPr lang="en-US" altLang="zh-CN" sz="2800" dirty="0" err="1">
                <a:latin typeface="Courier New" pitchFamily="49" charset="0"/>
              </a:rPr>
              <a:t>FencePrice</a:t>
            </a:r>
            <a:r>
              <a:rPr lang="en-US" altLang="zh-CN" sz="2800" dirty="0">
                <a:latin typeface="Courier New" pitchFamily="49" charset="0"/>
              </a:rPr>
              <a:t> = 35;</a:t>
            </a:r>
          </a:p>
          <a:p>
            <a:pPr>
              <a:lnSpc>
                <a:spcPct val="60000"/>
              </a:lnSpc>
              <a:buFont typeface="Wingdings" pitchFamily="2" charset="2"/>
              <a:buNone/>
            </a:pPr>
            <a:r>
              <a:rPr lang="en-US" altLang="zh-CN" sz="2800" dirty="0" err="1">
                <a:latin typeface="Courier New" pitchFamily="49" charset="0"/>
              </a:rPr>
              <a:t>const</a:t>
            </a:r>
            <a:r>
              <a:rPr lang="en-US" altLang="zh-CN" sz="2800" dirty="0">
                <a:latin typeface="Courier New" pitchFamily="49" charset="0"/>
              </a:rPr>
              <a:t> float </a:t>
            </a:r>
            <a:r>
              <a:rPr lang="en-US" altLang="zh-CN" sz="2800" dirty="0" err="1">
                <a:latin typeface="Courier New" pitchFamily="49" charset="0"/>
              </a:rPr>
              <a:t>ConcretePrice</a:t>
            </a:r>
            <a:r>
              <a:rPr lang="en-US" altLang="zh-CN" sz="2800" dirty="0">
                <a:latin typeface="Courier New" pitchFamily="49" charset="0"/>
              </a:rPr>
              <a:t> = 20;</a:t>
            </a:r>
          </a:p>
          <a:p>
            <a:pPr>
              <a:lnSpc>
                <a:spcPct val="60000"/>
              </a:lnSpc>
              <a:buFont typeface="Wingdings" pitchFamily="2" charset="2"/>
              <a:buNone/>
            </a:pPr>
            <a:endParaRPr lang="en-US" altLang="zh-CN" sz="2800" dirty="0">
              <a:latin typeface="Courier New" pitchFamily="49" charset="0"/>
            </a:endParaRPr>
          </a:p>
          <a:p>
            <a:pPr>
              <a:lnSpc>
                <a:spcPct val="60000"/>
              </a:lnSpc>
              <a:buFont typeface="Wingdings" pitchFamily="2" charset="2"/>
              <a:buNone/>
            </a:pPr>
            <a:r>
              <a:rPr lang="en-US" altLang="zh-CN" sz="2800" dirty="0">
                <a:latin typeface="Courier New" pitchFamily="49" charset="0"/>
              </a:rPr>
              <a:t>//</a:t>
            </a:r>
            <a:r>
              <a:rPr lang="zh-CN" altLang="en-US" sz="2800" dirty="0">
                <a:latin typeface="Courier New" pitchFamily="49" charset="0"/>
              </a:rPr>
              <a:t>声明类</a:t>
            </a:r>
            <a:r>
              <a:rPr lang="en-US" altLang="zh-CN" sz="2800" dirty="0">
                <a:latin typeface="Courier New" pitchFamily="49" charset="0"/>
              </a:rPr>
              <a:t>Circle </a:t>
            </a:r>
            <a:r>
              <a:rPr lang="zh-CN" altLang="en-US" sz="2800" dirty="0">
                <a:latin typeface="Courier New" pitchFamily="49" charset="0"/>
              </a:rPr>
              <a:t>及其数据和方法</a:t>
            </a:r>
          </a:p>
          <a:p>
            <a:pPr>
              <a:lnSpc>
                <a:spcPct val="60000"/>
              </a:lnSpc>
              <a:buFont typeface="Wingdings" pitchFamily="2" charset="2"/>
              <a:buNone/>
            </a:pPr>
            <a:r>
              <a:rPr lang="en-US" altLang="zh-CN" sz="2800" dirty="0">
                <a:latin typeface="Courier New" pitchFamily="49" charset="0"/>
              </a:rPr>
              <a:t>class Circle</a:t>
            </a:r>
          </a:p>
          <a:p>
            <a:pPr>
              <a:lnSpc>
                <a:spcPct val="60000"/>
              </a:lnSpc>
              <a:buFont typeface="Wingdings" pitchFamily="2" charset="2"/>
              <a:buNone/>
            </a:pPr>
            <a:r>
              <a:rPr lang="en-US" altLang="zh-CN" sz="2800" dirty="0">
                <a:latin typeface="Courier New" pitchFamily="49" charset="0"/>
              </a:rPr>
              <a:t>{</a:t>
            </a:r>
          </a:p>
          <a:p>
            <a:pPr>
              <a:lnSpc>
                <a:spcPct val="60000"/>
              </a:lnSpc>
              <a:buFont typeface="Wingdings" pitchFamily="2" charset="2"/>
              <a:buNone/>
            </a:pPr>
            <a:r>
              <a:rPr lang="en-US" altLang="zh-CN" sz="2800" dirty="0">
                <a:latin typeface="Courier New" pitchFamily="49" charset="0"/>
              </a:rPr>
              <a:t>  private:</a:t>
            </a:r>
          </a:p>
          <a:p>
            <a:pPr>
              <a:lnSpc>
                <a:spcPct val="60000"/>
              </a:lnSpc>
              <a:buFont typeface="Wingdings" pitchFamily="2" charset="2"/>
              <a:buNone/>
            </a:pPr>
            <a:r>
              <a:rPr lang="en-US" altLang="zh-CN" sz="2800" dirty="0">
                <a:latin typeface="Courier New" pitchFamily="49" charset="0"/>
              </a:rPr>
              <a:t>    float   radius;</a:t>
            </a:r>
          </a:p>
          <a:p>
            <a:pPr>
              <a:lnSpc>
                <a:spcPct val="60000"/>
              </a:lnSpc>
              <a:buFont typeface="Wingdings" pitchFamily="2" charset="2"/>
              <a:buNone/>
            </a:pPr>
            <a:r>
              <a:rPr lang="en-US" altLang="zh-CN" sz="2800" dirty="0">
                <a:latin typeface="Courier New" pitchFamily="49" charset="0"/>
              </a:rPr>
              <a:t>       </a:t>
            </a:r>
          </a:p>
          <a:p>
            <a:pPr>
              <a:lnSpc>
                <a:spcPct val="60000"/>
              </a:lnSpc>
              <a:buFont typeface="Wingdings" pitchFamily="2" charset="2"/>
              <a:buNone/>
            </a:pPr>
            <a:r>
              <a:rPr lang="en-US" altLang="zh-CN" sz="2800" dirty="0">
                <a:latin typeface="Courier New" pitchFamily="49" charset="0"/>
              </a:rPr>
              <a:t>  public:</a:t>
            </a:r>
          </a:p>
          <a:p>
            <a:pPr>
              <a:lnSpc>
                <a:spcPct val="60000"/>
              </a:lnSpc>
              <a:buFont typeface="Wingdings" pitchFamily="2" charset="2"/>
              <a:buNone/>
            </a:pPr>
            <a:r>
              <a:rPr lang="en-US" altLang="zh-CN" sz="2800" dirty="0">
                <a:latin typeface="Courier New" pitchFamily="49" charset="0"/>
              </a:rPr>
              <a:t>    Circle(float r);  //</a:t>
            </a:r>
            <a:r>
              <a:rPr lang="zh-CN" altLang="en-US" sz="2800" dirty="0">
                <a:latin typeface="Courier New" pitchFamily="49" charset="0"/>
              </a:rPr>
              <a:t>构造函数</a:t>
            </a:r>
          </a:p>
          <a:p>
            <a:pPr>
              <a:lnSpc>
                <a:spcPct val="60000"/>
              </a:lnSpc>
              <a:buFont typeface="Wingdings" pitchFamily="2" charset="2"/>
              <a:buNone/>
            </a:pPr>
            <a:r>
              <a:rPr lang="zh-CN" altLang="en-US" sz="2800" dirty="0">
                <a:latin typeface="Courier New" pitchFamily="49" charset="0"/>
              </a:rPr>
              <a:t>        </a:t>
            </a:r>
          </a:p>
          <a:p>
            <a:pPr>
              <a:lnSpc>
                <a:spcPct val="60000"/>
              </a:lnSpc>
              <a:buFont typeface="Wingdings" pitchFamily="2" charset="2"/>
              <a:buNone/>
            </a:pPr>
            <a:r>
              <a:rPr lang="zh-CN" altLang="en-US" sz="2800" dirty="0">
                <a:latin typeface="Courier New" pitchFamily="49" charset="0"/>
              </a:rPr>
              <a:t>    </a:t>
            </a:r>
            <a:r>
              <a:rPr lang="en-US" altLang="zh-CN" sz="2800" dirty="0">
                <a:latin typeface="Courier New" pitchFamily="49" charset="0"/>
              </a:rPr>
              <a:t>float Circumference() </a:t>
            </a:r>
            <a:r>
              <a:rPr lang="en-US" altLang="zh-CN" sz="2800" dirty="0" err="1">
                <a:latin typeface="Courier New" pitchFamily="49" charset="0"/>
              </a:rPr>
              <a:t>const</a:t>
            </a:r>
            <a:r>
              <a:rPr lang="en-US" altLang="zh-CN" sz="2800" dirty="0">
                <a:latin typeface="Courier New" pitchFamily="49" charset="0"/>
              </a:rPr>
              <a:t>; //</a:t>
            </a:r>
            <a:r>
              <a:rPr lang="zh-CN" altLang="en-US" sz="2800" dirty="0">
                <a:latin typeface="Courier New" pitchFamily="49" charset="0"/>
              </a:rPr>
              <a:t>圆周长</a:t>
            </a:r>
          </a:p>
          <a:p>
            <a:pPr>
              <a:lnSpc>
                <a:spcPct val="60000"/>
              </a:lnSpc>
              <a:buFont typeface="Wingdings" pitchFamily="2" charset="2"/>
              <a:buNone/>
            </a:pPr>
            <a:r>
              <a:rPr lang="zh-CN" altLang="en-US" sz="2800" dirty="0">
                <a:latin typeface="Courier New" pitchFamily="49" charset="0"/>
              </a:rPr>
              <a:t>    </a:t>
            </a:r>
            <a:r>
              <a:rPr lang="en-US" altLang="zh-CN" sz="2800" dirty="0">
                <a:latin typeface="Courier New" pitchFamily="49" charset="0"/>
              </a:rPr>
              <a:t>float Area() </a:t>
            </a:r>
            <a:r>
              <a:rPr lang="en-US" altLang="zh-CN" sz="2800" dirty="0" err="1">
                <a:latin typeface="Courier New" pitchFamily="49" charset="0"/>
              </a:rPr>
              <a:t>const</a:t>
            </a:r>
            <a:r>
              <a:rPr lang="en-US" altLang="zh-CN" sz="2800" dirty="0">
                <a:latin typeface="Courier New" pitchFamily="49" charset="0"/>
              </a:rPr>
              <a:t>;  //</a:t>
            </a:r>
            <a:r>
              <a:rPr lang="zh-CN" altLang="en-US" sz="2800" dirty="0">
                <a:latin typeface="Courier New" pitchFamily="49" charset="0"/>
              </a:rPr>
              <a:t>圆面积</a:t>
            </a:r>
          </a:p>
          <a:p>
            <a:pPr>
              <a:lnSpc>
                <a:spcPct val="60000"/>
              </a:lnSpc>
              <a:buFont typeface="Wingdings" pitchFamily="2" charset="2"/>
              <a:buNone/>
            </a:pPr>
            <a:r>
              <a:rPr lang="en-US" altLang="zh-CN" sz="2800" dirty="0">
                <a:latin typeface="Courier New" pitchFamily="49" charset="0"/>
              </a:rPr>
              <a:t>};</a:t>
            </a:r>
          </a:p>
        </p:txBody>
      </p:sp>
      <p:sp>
        <p:nvSpPr>
          <p:cNvPr id="30727" name="Text Box 7"/>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43</a:t>
            </a:r>
          </a:p>
        </p:txBody>
      </p:sp>
    </p:spTree>
    <p:extLst>
      <p:ext uri="{BB962C8B-B14F-4D97-AF65-F5344CB8AC3E}">
        <p14:creationId xmlns:p14="http://schemas.microsoft.com/office/powerpoint/2010/main" val="1898618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685800" y="171450"/>
            <a:ext cx="7772400" cy="4514850"/>
          </a:xfrm>
        </p:spPr>
        <p:txBody>
          <a:bodyPr>
            <a:normAutofit fontScale="92500" lnSpcReduction="20000"/>
          </a:bodyPr>
          <a:lstStyle/>
          <a:p>
            <a:pPr>
              <a:lnSpc>
                <a:spcPct val="70000"/>
              </a:lnSpc>
              <a:buFont typeface="Wingdings" pitchFamily="2" charset="2"/>
              <a:buNone/>
            </a:pPr>
            <a:r>
              <a:rPr lang="en-US" altLang="zh-CN" sz="2800" dirty="0">
                <a:latin typeface="Courier New" pitchFamily="49" charset="0"/>
              </a:rPr>
              <a:t>// </a:t>
            </a:r>
            <a:r>
              <a:rPr lang="zh-CN" altLang="en-US" sz="2800" dirty="0">
                <a:latin typeface="Courier New" pitchFamily="49" charset="0"/>
              </a:rPr>
              <a:t>类的实现</a:t>
            </a:r>
          </a:p>
          <a:p>
            <a:pPr>
              <a:lnSpc>
                <a:spcPct val="70000"/>
              </a:lnSpc>
              <a:buFont typeface="Wingdings" pitchFamily="2" charset="2"/>
              <a:buNone/>
            </a:pPr>
            <a:r>
              <a:rPr lang="en-US" altLang="zh-CN" sz="2800" dirty="0">
                <a:latin typeface="Courier New" pitchFamily="49" charset="0"/>
              </a:rPr>
              <a:t>// </a:t>
            </a:r>
            <a:r>
              <a:rPr lang="zh-CN" altLang="en-US" sz="2800" dirty="0">
                <a:latin typeface="Courier New" pitchFamily="49" charset="0"/>
              </a:rPr>
              <a:t>构造函数初始化数据成员</a:t>
            </a:r>
            <a:r>
              <a:rPr lang="en-US" altLang="zh-CN" sz="2800" dirty="0">
                <a:latin typeface="Courier New" pitchFamily="49" charset="0"/>
              </a:rPr>
              <a:t>radius</a:t>
            </a:r>
          </a:p>
          <a:p>
            <a:pPr>
              <a:lnSpc>
                <a:spcPct val="70000"/>
              </a:lnSpc>
              <a:buFont typeface="Wingdings" pitchFamily="2" charset="2"/>
              <a:buNone/>
            </a:pPr>
            <a:r>
              <a:rPr lang="en-US" altLang="zh-CN" sz="2800" dirty="0">
                <a:latin typeface="Courier New" pitchFamily="49" charset="0"/>
              </a:rPr>
              <a:t>Circle::Circle(float r)</a:t>
            </a:r>
          </a:p>
          <a:p>
            <a:pPr>
              <a:lnSpc>
                <a:spcPct val="70000"/>
              </a:lnSpc>
              <a:buFont typeface="Wingdings" pitchFamily="2" charset="2"/>
              <a:buNone/>
            </a:pPr>
            <a:r>
              <a:rPr lang="en-US" altLang="zh-CN" sz="2800" dirty="0">
                <a:latin typeface="Courier New" pitchFamily="49" charset="0"/>
              </a:rPr>
              <a:t>{</a:t>
            </a:r>
            <a:r>
              <a:rPr lang="en-US" altLang="zh-CN" sz="2800" dirty="0" smtClean="0">
                <a:latin typeface="Courier New" pitchFamily="49" charset="0"/>
              </a:rPr>
              <a:t>radius=r</a:t>
            </a:r>
            <a:r>
              <a:rPr lang="en-US" altLang="zh-CN" sz="2800" dirty="0">
                <a:latin typeface="Courier New" pitchFamily="49" charset="0"/>
              </a:rPr>
              <a:t>;</a:t>
            </a:r>
            <a:r>
              <a:rPr lang="en-US" altLang="zh-CN" sz="2800" dirty="0" smtClean="0">
                <a:latin typeface="Courier New" pitchFamily="49" charset="0"/>
              </a:rPr>
              <a:t>}</a:t>
            </a:r>
            <a:endParaRPr lang="en-US" altLang="zh-CN" sz="2800" dirty="0">
              <a:latin typeface="Courier New" pitchFamily="49" charset="0"/>
            </a:endParaRPr>
          </a:p>
          <a:p>
            <a:pPr>
              <a:lnSpc>
                <a:spcPct val="70000"/>
              </a:lnSpc>
              <a:buFont typeface="Wingdings" pitchFamily="2" charset="2"/>
              <a:buNone/>
            </a:pPr>
            <a:endParaRPr lang="en-US" altLang="zh-CN" sz="2800" dirty="0">
              <a:latin typeface="Courier New" pitchFamily="49" charset="0"/>
            </a:endParaRPr>
          </a:p>
          <a:p>
            <a:pPr>
              <a:lnSpc>
                <a:spcPct val="70000"/>
              </a:lnSpc>
              <a:buFont typeface="Wingdings" pitchFamily="2" charset="2"/>
              <a:buNone/>
            </a:pPr>
            <a:r>
              <a:rPr lang="en-US" altLang="zh-CN" sz="2800" dirty="0">
                <a:latin typeface="Courier New" pitchFamily="49" charset="0"/>
              </a:rPr>
              <a:t>// </a:t>
            </a:r>
            <a:r>
              <a:rPr lang="zh-CN" altLang="en-US" sz="2800" dirty="0">
                <a:latin typeface="Courier New" pitchFamily="49" charset="0"/>
              </a:rPr>
              <a:t>计算圆的周长</a:t>
            </a:r>
          </a:p>
          <a:p>
            <a:pPr>
              <a:lnSpc>
                <a:spcPct val="70000"/>
              </a:lnSpc>
              <a:buFont typeface="Wingdings" pitchFamily="2" charset="2"/>
              <a:buNone/>
            </a:pPr>
            <a:r>
              <a:rPr lang="en-US" altLang="zh-CN" sz="2800" dirty="0">
                <a:latin typeface="Courier New" pitchFamily="49" charset="0"/>
              </a:rPr>
              <a:t>float Circle::Circumference() </a:t>
            </a:r>
            <a:r>
              <a:rPr lang="en-US" altLang="zh-CN" sz="2800" dirty="0" err="1">
                <a:latin typeface="Courier New" pitchFamily="49" charset="0"/>
              </a:rPr>
              <a:t>const</a:t>
            </a:r>
            <a:endParaRPr lang="en-US" altLang="zh-CN" sz="2800" dirty="0">
              <a:latin typeface="Courier New" pitchFamily="49" charset="0"/>
            </a:endParaRPr>
          </a:p>
          <a:p>
            <a:pPr>
              <a:lnSpc>
                <a:spcPct val="70000"/>
              </a:lnSpc>
              <a:buFont typeface="Wingdings" pitchFamily="2" charset="2"/>
              <a:buNone/>
            </a:pPr>
            <a:r>
              <a:rPr lang="en-US" altLang="zh-CN" sz="2800" dirty="0">
                <a:latin typeface="Courier New" pitchFamily="49" charset="0"/>
              </a:rPr>
              <a:t>{</a:t>
            </a:r>
          </a:p>
          <a:p>
            <a:pPr>
              <a:lnSpc>
                <a:spcPct val="70000"/>
              </a:lnSpc>
              <a:buFont typeface="Wingdings" pitchFamily="2" charset="2"/>
              <a:buNone/>
            </a:pPr>
            <a:r>
              <a:rPr lang="en-US" altLang="zh-CN" sz="2800" dirty="0">
                <a:latin typeface="Courier New" pitchFamily="49" charset="0"/>
              </a:rPr>
              <a:t>    return 2 * PI * radius;</a:t>
            </a:r>
          </a:p>
          <a:p>
            <a:pPr>
              <a:lnSpc>
                <a:spcPct val="70000"/>
              </a:lnSpc>
              <a:buFont typeface="Wingdings" pitchFamily="2" charset="2"/>
              <a:buNone/>
            </a:pPr>
            <a:r>
              <a:rPr lang="en-US" altLang="zh-CN" sz="2800" dirty="0">
                <a:latin typeface="Courier New" pitchFamily="49" charset="0"/>
              </a:rPr>
              <a:t>}</a:t>
            </a:r>
          </a:p>
          <a:p>
            <a:pPr>
              <a:lnSpc>
                <a:spcPct val="70000"/>
              </a:lnSpc>
              <a:buFont typeface="Wingdings" pitchFamily="2" charset="2"/>
              <a:buNone/>
            </a:pPr>
            <a:r>
              <a:rPr lang="en-US" altLang="zh-CN" sz="2800" dirty="0">
                <a:latin typeface="Courier New" pitchFamily="49" charset="0"/>
              </a:rPr>
              <a:t>        </a:t>
            </a:r>
          </a:p>
          <a:p>
            <a:pPr>
              <a:lnSpc>
                <a:spcPct val="70000"/>
              </a:lnSpc>
              <a:buFont typeface="Wingdings" pitchFamily="2" charset="2"/>
              <a:buNone/>
            </a:pPr>
            <a:r>
              <a:rPr lang="en-US" altLang="zh-CN" sz="2800" dirty="0">
                <a:latin typeface="Courier New" pitchFamily="49" charset="0"/>
              </a:rPr>
              <a:t>// </a:t>
            </a:r>
            <a:r>
              <a:rPr lang="zh-CN" altLang="en-US" sz="2800" dirty="0">
                <a:latin typeface="Courier New" pitchFamily="49" charset="0"/>
              </a:rPr>
              <a:t>计算圆的面积 </a:t>
            </a:r>
          </a:p>
          <a:p>
            <a:pPr>
              <a:lnSpc>
                <a:spcPct val="70000"/>
              </a:lnSpc>
              <a:buFont typeface="Wingdings" pitchFamily="2" charset="2"/>
              <a:buNone/>
            </a:pPr>
            <a:r>
              <a:rPr lang="en-US" altLang="zh-CN" sz="2800" dirty="0">
                <a:latin typeface="Courier New" pitchFamily="49" charset="0"/>
              </a:rPr>
              <a:t>float Circle::Area() </a:t>
            </a:r>
            <a:r>
              <a:rPr lang="en-US" altLang="zh-CN" sz="2800" dirty="0" err="1">
                <a:latin typeface="Courier New" pitchFamily="49" charset="0"/>
              </a:rPr>
              <a:t>const</a:t>
            </a:r>
            <a:endParaRPr lang="en-US" altLang="zh-CN" sz="2800" dirty="0">
              <a:latin typeface="Courier New" pitchFamily="49" charset="0"/>
            </a:endParaRPr>
          </a:p>
          <a:p>
            <a:pPr>
              <a:lnSpc>
                <a:spcPct val="70000"/>
              </a:lnSpc>
              <a:buFont typeface="Wingdings" pitchFamily="2" charset="2"/>
              <a:buNone/>
            </a:pPr>
            <a:r>
              <a:rPr lang="en-US" altLang="zh-CN" sz="2800" dirty="0">
                <a:latin typeface="Courier New" pitchFamily="49" charset="0"/>
              </a:rPr>
              <a:t>{</a:t>
            </a:r>
          </a:p>
          <a:p>
            <a:pPr>
              <a:lnSpc>
                <a:spcPct val="70000"/>
              </a:lnSpc>
              <a:buFont typeface="Wingdings" pitchFamily="2" charset="2"/>
              <a:buNone/>
            </a:pPr>
            <a:r>
              <a:rPr lang="en-US" altLang="zh-CN" sz="2800" dirty="0">
                <a:latin typeface="Courier New" pitchFamily="49" charset="0"/>
              </a:rPr>
              <a:t>    return PI * radius * radius;</a:t>
            </a:r>
          </a:p>
          <a:p>
            <a:pPr>
              <a:lnSpc>
                <a:spcPct val="70000"/>
              </a:lnSpc>
              <a:buFont typeface="Wingdings" pitchFamily="2" charset="2"/>
              <a:buNone/>
            </a:pPr>
            <a:r>
              <a:rPr lang="en-US" altLang="zh-CN" sz="2800" dirty="0">
                <a:latin typeface="Courier New" pitchFamily="49" charset="0"/>
              </a:rPr>
              <a:t>}</a:t>
            </a:r>
          </a:p>
        </p:txBody>
      </p:sp>
      <p:sp>
        <p:nvSpPr>
          <p:cNvPr id="31749"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44</a:t>
            </a:r>
          </a:p>
        </p:txBody>
      </p:sp>
    </p:spTree>
    <p:extLst>
      <p:ext uri="{BB962C8B-B14F-4D97-AF65-F5344CB8AC3E}">
        <p14:creationId xmlns:p14="http://schemas.microsoft.com/office/powerpoint/2010/main" val="33236241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28600" y="342900"/>
            <a:ext cx="8915400" cy="4514850"/>
          </a:xfrm>
        </p:spPr>
        <p:txBody>
          <a:bodyPr>
            <a:normAutofit fontScale="92500" lnSpcReduction="20000"/>
          </a:bodyPr>
          <a:lstStyle/>
          <a:p>
            <a:pPr>
              <a:lnSpc>
                <a:spcPct val="90000"/>
              </a:lnSpc>
              <a:buFont typeface="Wingdings" pitchFamily="2" charset="2"/>
              <a:buNone/>
            </a:pPr>
            <a:r>
              <a:rPr lang="en-US" altLang="zh-CN" sz="2800" dirty="0">
                <a:latin typeface="Courier New" pitchFamily="49" charset="0"/>
              </a:rPr>
              <a:t>void main ()</a:t>
            </a:r>
          </a:p>
          <a:p>
            <a:pPr>
              <a:lnSpc>
                <a:spcPct val="90000"/>
              </a:lnSpc>
              <a:buFont typeface="Wingdings" pitchFamily="2" charset="2"/>
              <a:buNone/>
            </a:pPr>
            <a:r>
              <a:rPr lang="en-US" altLang="zh-CN" sz="2800" dirty="0">
                <a:latin typeface="Courier New" pitchFamily="49" charset="0"/>
              </a:rPr>
              <a:t>{</a:t>
            </a:r>
          </a:p>
          <a:p>
            <a:pPr>
              <a:lnSpc>
                <a:spcPct val="90000"/>
              </a:lnSpc>
              <a:buFont typeface="Wingdings" pitchFamily="2" charset="2"/>
              <a:buNone/>
            </a:pPr>
            <a:r>
              <a:rPr lang="en-US" altLang="zh-CN" sz="2800" dirty="0">
                <a:latin typeface="Courier New" pitchFamily="49" charset="0"/>
              </a:rPr>
              <a:t>  float radius;</a:t>
            </a:r>
          </a:p>
          <a:p>
            <a:pPr>
              <a:lnSpc>
                <a:spcPct val="90000"/>
              </a:lnSpc>
              <a:buFont typeface="Wingdings" pitchFamily="2" charset="2"/>
              <a:buNone/>
            </a:pPr>
            <a:r>
              <a:rPr lang="en-US" altLang="zh-CN" sz="2800" dirty="0">
                <a:latin typeface="Courier New" pitchFamily="49" charset="0"/>
              </a:rPr>
              <a:t>  float </a:t>
            </a:r>
            <a:r>
              <a:rPr lang="en-US" altLang="zh-CN" sz="2800" dirty="0" err="1">
                <a:latin typeface="Courier New" pitchFamily="49" charset="0"/>
              </a:rPr>
              <a:t>FenceCost</a:t>
            </a:r>
            <a:r>
              <a:rPr lang="en-US" altLang="zh-CN" sz="2800" dirty="0">
                <a:latin typeface="Courier New" pitchFamily="49" charset="0"/>
              </a:rPr>
              <a:t>, </a:t>
            </a:r>
            <a:r>
              <a:rPr lang="en-US" altLang="zh-CN" sz="2800" dirty="0" err="1">
                <a:latin typeface="Courier New" pitchFamily="49" charset="0"/>
              </a:rPr>
              <a:t>ConcreteCost</a:t>
            </a:r>
            <a:r>
              <a:rPr lang="en-US" altLang="zh-CN" sz="2800" dirty="0">
                <a:latin typeface="Courier New" pitchFamily="49" charset="0"/>
              </a:rPr>
              <a:t>; </a:t>
            </a:r>
          </a:p>
          <a:p>
            <a:pPr>
              <a:lnSpc>
                <a:spcPct val="90000"/>
              </a:lnSpc>
              <a:buFont typeface="Wingdings" pitchFamily="2" charset="2"/>
              <a:buNone/>
            </a:pPr>
            <a:r>
              <a:rPr lang="en-US" altLang="zh-CN" sz="2800" dirty="0">
                <a:latin typeface="Courier New" pitchFamily="49" charset="0"/>
              </a:rPr>
              <a:t>  </a:t>
            </a:r>
          </a:p>
          <a:p>
            <a:pPr>
              <a:lnSpc>
                <a:spcPct val="90000"/>
              </a:lnSpc>
              <a:buFont typeface="Wingdings" pitchFamily="2" charset="2"/>
              <a:buNone/>
            </a:pPr>
            <a:r>
              <a:rPr lang="en-US" altLang="zh-CN" sz="2800" dirty="0">
                <a:latin typeface="Courier New" pitchFamily="49" charset="0"/>
              </a:rPr>
              <a:t>  // </a:t>
            </a:r>
            <a:r>
              <a:rPr lang="zh-CN" altLang="en-US" sz="2800" dirty="0">
                <a:latin typeface="Courier New" pitchFamily="49" charset="0"/>
              </a:rPr>
              <a:t>提示用户输入半径</a:t>
            </a:r>
          </a:p>
          <a:p>
            <a:pPr>
              <a:lnSpc>
                <a:spcPct val="90000"/>
              </a:lnSpc>
              <a:buFont typeface="Wingdings" pitchFamily="2" charset="2"/>
              <a:buNone/>
            </a:pPr>
            <a:r>
              <a:rPr lang="zh-CN" altLang="en-US" sz="2800" dirty="0">
                <a:latin typeface="Courier New" pitchFamily="49" charset="0"/>
              </a:rPr>
              <a:t>  </a:t>
            </a:r>
            <a:r>
              <a:rPr lang="en-US" altLang="zh-CN" sz="2800" dirty="0" err="1">
                <a:latin typeface="Courier New" pitchFamily="49" charset="0"/>
              </a:rPr>
              <a:t>cout</a:t>
            </a:r>
            <a:r>
              <a:rPr lang="en-US" altLang="zh-CN" sz="2800" dirty="0">
                <a:latin typeface="Courier New" pitchFamily="49" charset="0"/>
              </a:rPr>
              <a:t>&lt;&lt;"Enter the radius of the pool: ";</a:t>
            </a:r>
          </a:p>
          <a:p>
            <a:pPr>
              <a:lnSpc>
                <a:spcPct val="90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cin</a:t>
            </a:r>
            <a:r>
              <a:rPr lang="en-US" altLang="zh-CN" sz="2800" dirty="0">
                <a:latin typeface="Courier New" pitchFamily="49" charset="0"/>
              </a:rPr>
              <a:t>&gt;&gt;radius;</a:t>
            </a:r>
          </a:p>
          <a:p>
            <a:pPr>
              <a:lnSpc>
                <a:spcPct val="90000"/>
              </a:lnSpc>
              <a:buFont typeface="Wingdings" pitchFamily="2" charset="2"/>
              <a:buNone/>
            </a:pPr>
            <a:endParaRPr lang="en-US" altLang="zh-CN" sz="2800" dirty="0">
              <a:latin typeface="Courier New" pitchFamily="49" charset="0"/>
            </a:endParaRPr>
          </a:p>
          <a:p>
            <a:pPr>
              <a:lnSpc>
                <a:spcPct val="90000"/>
              </a:lnSpc>
              <a:buFont typeface="Wingdings" pitchFamily="2" charset="2"/>
              <a:buNone/>
            </a:pPr>
            <a:r>
              <a:rPr lang="en-US" altLang="zh-CN" sz="2800" dirty="0">
                <a:latin typeface="Courier New" pitchFamily="49" charset="0"/>
              </a:rPr>
              <a:t>  // </a:t>
            </a:r>
            <a:r>
              <a:rPr lang="zh-CN" altLang="en-US" sz="2800" dirty="0">
                <a:latin typeface="Courier New" pitchFamily="49" charset="0"/>
              </a:rPr>
              <a:t>声明 </a:t>
            </a:r>
            <a:r>
              <a:rPr lang="en-US" altLang="zh-CN" sz="2800" dirty="0">
                <a:latin typeface="Courier New" pitchFamily="49" charset="0"/>
              </a:rPr>
              <a:t>Circle </a:t>
            </a:r>
            <a:r>
              <a:rPr lang="zh-CN" altLang="en-US" sz="2800" dirty="0">
                <a:latin typeface="Courier New" pitchFamily="49" charset="0"/>
              </a:rPr>
              <a:t>对象</a:t>
            </a:r>
          </a:p>
          <a:p>
            <a:pPr>
              <a:lnSpc>
                <a:spcPct val="90000"/>
              </a:lnSpc>
              <a:buFont typeface="Wingdings" pitchFamily="2" charset="2"/>
              <a:buNone/>
            </a:pPr>
            <a:r>
              <a:rPr lang="zh-CN" altLang="en-US" sz="2800" dirty="0">
                <a:latin typeface="Courier New" pitchFamily="49" charset="0"/>
              </a:rPr>
              <a:t>  </a:t>
            </a:r>
            <a:r>
              <a:rPr lang="en-US" altLang="zh-CN" sz="2800" dirty="0">
                <a:latin typeface="Courier New" pitchFamily="49" charset="0"/>
              </a:rPr>
              <a:t>Circle Pool(radius);</a:t>
            </a:r>
          </a:p>
          <a:p>
            <a:pPr>
              <a:lnSpc>
                <a:spcPct val="90000"/>
              </a:lnSpc>
              <a:buFont typeface="Wingdings" pitchFamily="2" charset="2"/>
              <a:buNone/>
            </a:pPr>
            <a:r>
              <a:rPr lang="en-US" altLang="zh-CN" sz="2800" dirty="0">
                <a:latin typeface="Courier New" pitchFamily="49" charset="0"/>
              </a:rPr>
              <a:t>  Circle </a:t>
            </a:r>
            <a:r>
              <a:rPr lang="en-US" altLang="zh-CN" sz="2800" dirty="0" err="1">
                <a:latin typeface="Courier New" pitchFamily="49" charset="0"/>
              </a:rPr>
              <a:t>PoolRim</a:t>
            </a:r>
            <a:r>
              <a:rPr lang="en-US" altLang="zh-CN" sz="2800" dirty="0">
                <a:latin typeface="Courier New" pitchFamily="49" charset="0"/>
              </a:rPr>
              <a:t>(radius + 3);       </a:t>
            </a:r>
          </a:p>
        </p:txBody>
      </p:sp>
      <p:sp>
        <p:nvSpPr>
          <p:cNvPr id="32773"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45</a:t>
            </a:r>
          </a:p>
        </p:txBody>
      </p:sp>
    </p:spTree>
    <p:extLst>
      <p:ext uri="{BB962C8B-B14F-4D97-AF65-F5344CB8AC3E}">
        <p14:creationId xmlns:p14="http://schemas.microsoft.com/office/powerpoint/2010/main" val="15640674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228600"/>
            <a:ext cx="8686800" cy="4572000"/>
          </a:xfrm>
        </p:spPr>
        <p:txBody>
          <a:bodyPr>
            <a:normAutofit fontScale="92500" lnSpcReduction="20000"/>
          </a:bodyPr>
          <a:lstStyle/>
          <a:p>
            <a:pPr>
              <a:lnSpc>
                <a:spcPct val="95000"/>
              </a:lnSpc>
              <a:buFont typeface="Wingdings" pitchFamily="2" charset="2"/>
              <a:buNone/>
            </a:pPr>
            <a:r>
              <a:rPr lang="en-US" altLang="zh-CN" sz="2400" dirty="0"/>
              <a:t>// </a:t>
            </a:r>
            <a:r>
              <a:rPr lang="zh-CN" altLang="en-US" sz="2400" dirty="0"/>
              <a:t>计算栅栏造价并输出</a:t>
            </a:r>
          </a:p>
          <a:p>
            <a:pPr>
              <a:lnSpc>
                <a:spcPct val="95000"/>
              </a:lnSpc>
              <a:buFont typeface="Wingdings" pitchFamily="2" charset="2"/>
              <a:buNone/>
            </a:pPr>
            <a:r>
              <a:rPr lang="zh-CN" altLang="en-US" sz="2400" dirty="0"/>
              <a:t>    </a:t>
            </a:r>
            <a:r>
              <a:rPr lang="en-US" altLang="zh-CN" sz="2400" dirty="0" err="1"/>
              <a:t>FenceCost</a:t>
            </a:r>
            <a:r>
              <a:rPr lang="en-US" altLang="zh-CN" sz="2400" dirty="0"/>
              <a:t> = </a:t>
            </a:r>
            <a:r>
              <a:rPr lang="en-US" altLang="zh-CN" sz="2400" dirty="0" err="1"/>
              <a:t>PoolRim.Circumference</a:t>
            </a:r>
            <a:r>
              <a:rPr lang="en-US" altLang="zh-CN" sz="2400" dirty="0"/>
              <a:t>() * </a:t>
            </a:r>
            <a:r>
              <a:rPr lang="en-US" altLang="zh-CN" sz="2400" dirty="0" err="1"/>
              <a:t>FencePrice</a:t>
            </a:r>
            <a:r>
              <a:rPr lang="en-US" altLang="zh-CN" sz="2400" dirty="0"/>
              <a:t>;</a:t>
            </a:r>
          </a:p>
          <a:p>
            <a:pPr>
              <a:lnSpc>
                <a:spcPct val="95000"/>
              </a:lnSpc>
              <a:buFont typeface="Wingdings" pitchFamily="2" charset="2"/>
              <a:buNone/>
            </a:pPr>
            <a:r>
              <a:rPr lang="en-US" altLang="zh-CN" sz="2400" dirty="0"/>
              <a:t>    </a:t>
            </a:r>
            <a:r>
              <a:rPr lang="en-US" altLang="zh-CN" sz="2400" dirty="0" err="1"/>
              <a:t>cout</a:t>
            </a:r>
            <a:r>
              <a:rPr lang="en-US" altLang="zh-CN" sz="2400" dirty="0"/>
              <a:t> &lt;&lt; "Fencing Cost is </a:t>
            </a:r>
            <a:r>
              <a:rPr lang="zh-CN" altLang="en-US" sz="2400" dirty="0"/>
              <a:t>￥</a:t>
            </a:r>
            <a:r>
              <a:rPr lang="en-US" altLang="zh-CN" sz="2400" dirty="0"/>
              <a:t>" &lt;&lt; </a:t>
            </a:r>
            <a:r>
              <a:rPr lang="en-US" altLang="zh-CN" sz="2400" dirty="0" err="1"/>
              <a:t>FenceCost</a:t>
            </a:r>
            <a:r>
              <a:rPr lang="en-US" altLang="zh-CN" sz="2400" dirty="0"/>
              <a:t> &lt;&lt; </a:t>
            </a:r>
            <a:r>
              <a:rPr lang="en-US" altLang="zh-CN" sz="2400" dirty="0" err="1"/>
              <a:t>endl</a:t>
            </a:r>
            <a:r>
              <a:rPr lang="en-US" altLang="zh-CN" sz="2400" dirty="0"/>
              <a:t>;</a:t>
            </a:r>
          </a:p>
          <a:p>
            <a:pPr>
              <a:lnSpc>
                <a:spcPct val="95000"/>
              </a:lnSpc>
              <a:buFont typeface="Wingdings" pitchFamily="2" charset="2"/>
              <a:buNone/>
            </a:pPr>
            <a:r>
              <a:rPr lang="en-US" altLang="zh-CN" sz="2400" dirty="0"/>
              <a:t>    </a:t>
            </a:r>
          </a:p>
          <a:p>
            <a:pPr>
              <a:lnSpc>
                <a:spcPct val="95000"/>
              </a:lnSpc>
              <a:buFont typeface="Wingdings" pitchFamily="2" charset="2"/>
              <a:buNone/>
            </a:pPr>
            <a:r>
              <a:rPr lang="en-US" altLang="zh-CN" sz="2400" dirty="0"/>
              <a:t>    //  </a:t>
            </a:r>
            <a:r>
              <a:rPr lang="zh-CN" altLang="en-US" sz="2400" dirty="0"/>
              <a:t>计算过道造价并输出</a:t>
            </a:r>
          </a:p>
          <a:p>
            <a:pPr>
              <a:lnSpc>
                <a:spcPct val="95000"/>
              </a:lnSpc>
              <a:buFont typeface="Wingdings" pitchFamily="2" charset="2"/>
              <a:buNone/>
            </a:pPr>
            <a:r>
              <a:rPr lang="zh-CN" altLang="en-US" sz="2400" dirty="0"/>
              <a:t>    </a:t>
            </a:r>
            <a:r>
              <a:rPr lang="en-US" altLang="zh-CN" sz="2400" dirty="0" err="1"/>
              <a:t>ConcreteCost</a:t>
            </a:r>
            <a:r>
              <a:rPr lang="en-US" altLang="zh-CN" sz="2400" dirty="0"/>
              <a:t> = (</a:t>
            </a:r>
            <a:r>
              <a:rPr lang="en-US" altLang="zh-CN" sz="2400" dirty="0" err="1"/>
              <a:t>PoolRim.Area</a:t>
            </a:r>
            <a:r>
              <a:rPr lang="en-US" altLang="zh-CN" sz="2400" dirty="0"/>
              <a:t>() - </a:t>
            </a:r>
            <a:r>
              <a:rPr lang="en-US" altLang="zh-CN" sz="2400" dirty="0" err="1"/>
              <a:t>Pool.Area</a:t>
            </a:r>
            <a:r>
              <a:rPr lang="en-US" altLang="zh-CN" sz="2400" dirty="0"/>
              <a:t>())*</a:t>
            </a:r>
            <a:r>
              <a:rPr lang="en-US" altLang="zh-CN" sz="2400" dirty="0" err="1"/>
              <a:t>ConcretePrice</a:t>
            </a:r>
            <a:r>
              <a:rPr lang="en-US" altLang="zh-CN" sz="2400" dirty="0"/>
              <a:t>;</a:t>
            </a:r>
          </a:p>
          <a:p>
            <a:pPr>
              <a:lnSpc>
                <a:spcPct val="95000"/>
              </a:lnSpc>
              <a:buFont typeface="Wingdings" pitchFamily="2" charset="2"/>
              <a:buNone/>
            </a:pPr>
            <a:r>
              <a:rPr lang="en-US" altLang="zh-CN" sz="2400" dirty="0"/>
              <a:t>    </a:t>
            </a:r>
            <a:r>
              <a:rPr lang="en-US" altLang="zh-CN" sz="2400" dirty="0" err="1"/>
              <a:t>cout</a:t>
            </a:r>
            <a:r>
              <a:rPr lang="en-US" altLang="zh-CN" sz="2400" dirty="0"/>
              <a:t> &lt;&lt; "Concrete Cost is </a:t>
            </a:r>
            <a:r>
              <a:rPr lang="zh-CN" altLang="en-US" sz="2400" dirty="0"/>
              <a:t>￥</a:t>
            </a:r>
            <a:r>
              <a:rPr lang="en-US" altLang="zh-CN" sz="2400" dirty="0"/>
              <a:t>" &lt;&lt; </a:t>
            </a:r>
            <a:r>
              <a:rPr lang="en-US" altLang="zh-CN" sz="2400" dirty="0" err="1"/>
              <a:t>ConcreteCost</a:t>
            </a:r>
            <a:r>
              <a:rPr lang="en-US" altLang="zh-CN" sz="2400" dirty="0"/>
              <a:t> &lt;&lt; </a:t>
            </a:r>
            <a:r>
              <a:rPr lang="en-US" altLang="zh-CN" sz="2400" dirty="0" err="1"/>
              <a:t>endl</a:t>
            </a:r>
            <a:r>
              <a:rPr lang="en-US" altLang="zh-CN" sz="2400" dirty="0"/>
              <a:t>;</a:t>
            </a:r>
          </a:p>
          <a:p>
            <a:pPr>
              <a:lnSpc>
                <a:spcPct val="95000"/>
              </a:lnSpc>
              <a:buFont typeface="Wingdings" pitchFamily="2" charset="2"/>
              <a:buNone/>
            </a:pPr>
            <a:r>
              <a:rPr lang="en-US" altLang="zh-CN" sz="2400" dirty="0"/>
              <a:t>}</a:t>
            </a:r>
          </a:p>
          <a:p>
            <a:pPr>
              <a:lnSpc>
                <a:spcPct val="95000"/>
              </a:lnSpc>
              <a:buFont typeface="Wingdings" pitchFamily="2" charset="2"/>
              <a:buNone/>
            </a:pPr>
            <a:endParaRPr lang="en-US" altLang="zh-CN" sz="2400" dirty="0"/>
          </a:p>
          <a:p>
            <a:pPr>
              <a:lnSpc>
                <a:spcPct val="95000"/>
              </a:lnSpc>
              <a:buFont typeface="Wingdings" pitchFamily="2" charset="2"/>
              <a:buNone/>
            </a:pPr>
            <a:r>
              <a:rPr lang="zh-CN" altLang="en-US" sz="2400" dirty="0"/>
              <a:t>运行结果</a:t>
            </a:r>
          </a:p>
          <a:p>
            <a:pPr>
              <a:buFont typeface="Wingdings" pitchFamily="2" charset="2"/>
              <a:buNone/>
            </a:pPr>
            <a:r>
              <a:rPr lang="en-US" altLang="zh-CN" sz="2400" dirty="0"/>
              <a:t>Enter the radius of the pool: 10</a:t>
            </a:r>
          </a:p>
          <a:p>
            <a:pPr>
              <a:buFont typeface="Wingdings" pitchFamily="2" charset="2"/>
              <a:buNone/>
            </a:pPr>
            <a:r>
              <a:rPr lang="en-US" altLang="zh-CN" sz="2400" dirty="0"/>
              <a:t>Fencing Cost is </a:t>
            </a:r>
            <a:r>
              <a:rPr lang="zh-CN" altLang="en-US" sz="2400" dirty="0"/>
              <a:t>￥</a:t>
            </a:r>
            <a:r>
              <a:rPr lang="en-US" altLang="zh-CN" sz="2400" dirty="0"/>
              <a:t>2858.85</a:t>
            </a:r>
          </a:p>
          <a:p>
            <a:pPr>
              <a:buFont typeface="Wingdings" pitchFamily="2" charset="2"/>
              <a:buNone/>
            </a:pPr>
            <a:r>
              <a:rPr lang="en-US" altLang="zh-CN" sz="2400" dirty="0"/>
              <a:t>Concrete Cost is </a:t>
            </a:r>
            <a:r>
              <a:rPr lang="zh-CN" altLang="en-US" sz="2400" dirty="0"/>
              <a:t>￥</a:t>
            </a:r>
            <a:r>
              <a:rPr lang="en-US" altLang="zh-CN" sz="2400" dirty="0"/>
              <a:t>4335.39</a:t>
            </a:r>
          </a:p>
        </p:txBody>
      </p:sp>
      <p:sp>
        <p:nvSpPr>
          <p:cNvPr id="33797"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46</a:t>
            </a:r>
          </a:p>
        </p:txBody>
      </p:sp>
    </p:spTree>
    <p:extLst>
      <p:ext uri="{BB962C8B-B14F-4D97-AF65-F5344CB8AC3E}">
        <p14:creationId xmlns:p14="http://schemas.microsoft.com/office/powerpoint/2010/main" val="688308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19200" y="457200"/>
            <a:ext cx="7239000" cy="514350"/>
          </a:xfrm>
        </p:spPr>
        <p:txBody>
          <a:bodyPr>
            <a:normAutofit fontScale="90000"/>
          </a:bodyPr>
          <a:lstStyle/>
          <a:p>
            <a:r>
              <a:rPr lang="zh-CN" altLang="en-US"/>
              <a:t>组合的概念</a:t>
            </a:r>
          </a:p>
        </p:txBody>
      </p:sp>
      <p:sp>
        <p:nvSpPr>
          <p:cNvPr id="51203" name="Rectangle 3"/>
          <p:cNvSpPr>
            <a:spLocks noGrp="1" noChangeArrowheads="1"/>
          </p:cNvSpPr>
          <p:nvPr>
            <p:ph idx="1"/>
          </p:nvPr>
        </p:nvSpPr>
        <p:spPr>
          <a:xfrm>
            <a:off x="1295400" y="1428750"/>
            <a:ext cx="7239000" cy="2686050"/>
          </a:xfrm>
        </p:spPr>
        <p:txBody>
          <a:bodyPr/>
          <a:lstStyle/>
          <a:p>
            <a:pPr>
              <a:lnSpc>
                <a:spcPct val="160000"/>
              </a:lnSpc>
            </a:pPr>
            <a:r>
              <a:rPr lang="zh-CN" altLang="en-US"/>
              <a:t>类中的成员数据是另一个类的对象。</a:t>
            </a:r>
          </a:p>
          <a:p>
            <a:pPr>
              <a:lnSpc>
                <a:spcPct val="160000"/>
              </a:lnSpc>
            </a:pPr>
            <a:r>
              <a:rPr lang="zh-CN" altLang="en-US"/>
              <a:t>可以在已有的抽象的基础上实现更复杂的抽象。</a:t>
            </a:r>
          </a:p>
        </p:txBody>
      </p:sp>
      <p:sp>
        <p:nvSpPr>
          <p:cNvPr id="6" name="灯片编号占位符 5"/>
          <p:cNvSpPr>
            <a:spLocks noGrp="1"/>
          </p:cNvSpPr>
          <p:nvPr>
            <p:ph type="sldNum" sz="quarter" idx="12"/>
          </p:nvPr>
        </p:nvSpPr>
        <p:spPr/>
        <p:txBody>
          <a:bodyPr/>
          <a:lstStyle/>
          <a:p>
            <a:fld id="{D6440E2D-576E-4BFF-8461-F91D8F02F54E}" type="slidenum">
              <a:rPr lang="en-US" altLang="zh-CN"/>
              <a:pPr/>
              <a:t>47</a:t>
            </a:fld>
            <a:endParaRPr lang="en-US" altLang="zh-CN"/>
          </a:p>
        </p:txBody>
      </p:sp>
      <p:sp>
        <p:nvSpPr>
          <p:cNvPr id="51205" name="Text Box 5"/>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endParaRPr lang="zh-CN" altLang="en-US">
              <a:solidFill>
                <a:srgbClr val="FFCCFF"/>
              </a:solidFill>
            </a:endParaRPr>
          </a:p>
        </p:txBody>
      </p:sp>
    </p:spTree>
    <p:extLst>
      <p:ext uri="{BB962C8B-B14F-4D97-AF65-F5344CB8AC3E}">
        <p14:creationId xmlns:p14="http://schemas.microsoft.com/office/powerpoint/2010/main" val="1129477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00" y="342900"/>
            <a:ext cx="7086600" cy="628650"/>
          </a:xfrm>
        </p:spPr>
        <p:txBody>
          <a:bodyPr>
            <a:normAutofit fontScale="90000"/>
          </a:bodyPr>
          <a:lstStyle/>
          <a:p>
            <a:r>
              <a:rPr lang="zh-CN" altLang="en-US"/>
              <a:t>举例</a:t>
            </a:r>
          </a:p>
        </p:txBody>
      </p:sp>
      <p:sp>
        <p:nvSpPr>
          <p:cNvPr id="52227" name="Rectangle 3"/>
          <p:cNvSpPr>
            <a:spLocks noGrp="1" noChangeArrowheads="1"/>
          </p:cNvSpPr>
          <p:nvPr>
            <p:ph idx="1"/>
          </p:nvPr>
        </p:nvSpPr>
        <p:spPr>
          <a:xfrm>
            <a:off x="1219200" y="1143000"/>
            <a:ext cx="7239000" cy="3714750"/>
          </a:xfrm>
        </p:spPr>
        <p:txBody>
          <a:bodyPr>
            <a:normAutofit fontScale="85000" lnSpcReduction="20000"/>
          </a:bodyPr>
          <a:lstStyle/>
          <a:p>
            <a:pPr lvl="1">
              <a:lnSpc>
                <a:spcPct val="95000"/>
              </a:lnSpc>
              <a:buFontTx/>
              <a:buNone/>
            </a:pPr>
            <a:r>
              <a:rPr lang="en-US" altLang="zh-CN"/>
              <a:t>class Point</a:t>
            </a:r>
          </a:p>
          <a:p>
            <a:pPr lvl="1">
              <a:lnSpc>
                <a:spcPct val="95000"/>
              </a:lnSpc>
              <a:buFontTx/>
              <a:buNone/>
            </a:pPr>
            <a:r>
              <a:rPr lang="en-US" altLang="zh-CN"/>
              <a:t>{   private:</a:t>
            </a:r>
          </a:p>
          <a:p>
            <a:pPr lvl="1">
              <a:lnSpc>
                <a:spcPct val="95000"/>
              </a:lnSpc>
              <a:buFontTx/>
              <a:buNone/>
            </a:pPr>
            <a:r>
              <a:rPr lang="en-US" altLang="zh-CN"/>
              <a:t>           float x,y; //</a:t>
            </a:r>
            <a:r>
              <a:rPr lang="zh-CN" altLang="en-US"/>
              <a:t>点的坐标</a:t>
            </a:r>
            <a:endParaRPr lang="en-US" altLang="en-US"/>
          </a:p>
          <a:p>
            <a:pPr lvl="1">
              <a:lnSpc>
                <a:spcPct val="95000"/>
              </a:lnSpc>
              <a:buFontTx/>
              <a:buNone/>
            </a:pPr>
            <a:r>
              <a:rPr lang="en-US" altLang="en-US"/>
              <a:t>     </a:t>
            </a:r>
            <a:r>
              <a:rPr lang="en-US" altLang="zh-CN"/>
              <a:t>public:</a:t>
            </a:r>
          </a:p>
          <a:p>
            <a:pPr lvl="1">
              <a:lnSpc>
                <a:spcPct val="95000"/>
              </a:lnSpc>
              <a:buFontTx/>
              <a:buNone/>
            </a:pPr>
            <a:r>
              <a:rPr lang="en-US" altLang="zh-CN"/>
              <a:t>           Point(float h,float v); //</a:t>
            </a:r>
            <a:r>
              <a:rPr lang="zh-CN" altLang="en-US">
                <a:solidFill>
                  <a:schemeClr val="tx1"/>
                </a:solidFill>
              </a:rPr>
              <a:t>构造函数</a:t>
            </a:r>
            <a:endParaRPr lang="en-US" altLang="en-US"/>
          </a:p>
          <a:p>
            <a:pPr lvl="1">
              <a:lnSpc>
                <a:spcPct val="95000"/>
              </a:lnSpc>
              <a:buFontTx/>
              <a:buNone/>
            </a:pPr>
            <a:r>
              <a:rPr lang="en-US" altLang="en-US"/>
              <a:t>           </a:t>
            </a:r>
            <a:r>
              <a:rPr lang="en-US" altLang="zh-CN"/>
              <a:t>float GetX(void); //</a:t>
            </a:r>
            <a:r>
              <a:rPr lang="zh-CN" altLang="en-US">
                <a:solidFill>
                  <a:schemeClr val="tx1"/>
                </a:solidFill>
              </a:rPr>
              <a:t>取</a:t>
            </a:r>
            <a:r>
              <a:rPr lang="en-US" altLang="zh-CN">
                <a:solidFill>
                  <a:schemeClr val="tx1"/>
                </a:solidFill>
              </a:rPr>
              <a:t>X</a:t>
            </a:r>
            <a:r>
              <a:rPr lang="zh-CN" altLang="en-US">
                <a:solidFill>
                  <a:schemeClr val="tx1"/>
                </a:solidFill>
              </a:rPr>
              <a:t>坐标</a:t>
            </a:r>
            <a:endParaRPr lang="zh-CN" altLang="en-US"/>
          </a:p>
          <a:p>
            <a:pPr lvl="1">
              <a:lnSpc>
                <a:spcPct val="95000"/>
              </a:lnSpc>
              <a:buFontTx/>
              <a:buNone/>
            </a:pPr>
            <a:r>
              <a:rPr lang="en-US" altLang="en-US"/>
              <a:t>           </a:t>
            </a:r>
            <a:r>
              <a:rPr lang="en-US" altLang="zh-CN"/>
              <a:t>float GetY(void); //</a:t>
            </a:r>
            <a:r>
              <a:rPr lang="zh-CN" altLang="en-US">
                <a:solidFill>
                  <a:schemeClr val="tx1"/>
                </a:solidFill>
              </a:rPr>
              <a:t>取</a:t>
            </a:r>
            <a:r>
              <a:rPr lang="en-US" altLang="zh-CN">
                <a:solidFill>
                  <a:schemeClr val="tx1"/>
                </a:solidFill>
              </a:rPr>
              <a:t>Y</a:t>
            </a:r>
            <a:r>
              <a:rPr lang="zh-CN" altLang="en-US">
                <a:solidFill>
                  <a:schemeClr val="tx1"/>
                </a:solidFill>
              </a:rPr>
              <a:t>坐标</a:t>
            </a:r>
            <a:endParaRPr lang="en-US" altLang="en-US"/>
          </a:p>
          <a:p>
            <a:pPr lvl="1">
              <a:lnSpc>
                <a:spcPct val="95000"/>
              </a:lnSpc>
              <a:buFontTx/>
              <a:buNone/>
            </a:pPr>
            <a:r>
              <a:rPr lang="en-US" altLang="en-US"/>
              <a:t>           </a:t>
            </a:r>
            <a:r>
              <a:rPr lang="en-US" altLang="zh-CN"/>
              <a:t>void Draw(void); //</a:t>
            </a:r>
            <a:r>
              <a:rPr lang="zh-CN" altLang="en-US">
                <a:solidFill>
                  <a:schemeClr val="tx1"/>
                </a:solidFill>
              </a:rPr>
              <a:t>在</a:t>
            </a:r>
            <a:r>
              <a:rPr lang="en-US" altLang="zh-CN">
                <a:solidFill>
                  <a:schemeClr val="tx1"/>
                </a:solidFill>
              </a:rPr>
              <a:t>(x,y)</a:t>
            </a:r>
            <a:r>
              <a:rPr lang="zh-CN" altLang="zh-CN">
                <a:solidFill>
                  <a:schemeClr val="tx1"/>
                </a:solidFill>
              </a:rPr>
              <a:t>处画点</a:t>
            </a:r>
            <a:endParaRPr lang="en-US" altLang="en-US"/>
          </a:p>
          <a:p>
            <a:pPr lvl="1">
              <a:lnSpc>
                <a:spcPct val="95000"/>
              </a:lnSpc>
              <a:buFontTx/>
              <a:buNone/>
            </a:pPr>
            <a:r>
              <a:rPr lang="en-US" altLang="en-US"/>
              <a:t>};</a:t>
            </a:r>
          </a:p>
          <a:p>
            <a:pPr lvl="1">
              <a:lnSpc>
                <a:spcPct val="95000"/>
              </a:lnSpc>
              <a:buFontTx/>
              <a:buNone/>
            </a:pPr>
            <a:r>
              <a:rPr lang="en-US" altLang="en-US"/>
              <a:t>//...</a:t>
            </a:r>
            <a:r>
              <a:rPr lang="zh-CN" altLang="en-US"/>
              <a:t>函数的实现略</a:t>
            </a:r>
          </a:p>
        </p:txBody>
      </p:sp>
      <p:sp>
        <p:nvSpPr>
          <p:cNvPr id="6" name="灯片编号占位符 5"/>
          <p:cNvSpPr>
            <a:spLocks noGrp="1"/>
          </p:cNvSpPr>
          <p:nvPr>
            <p:ph type="sldNum" sz="quarter" idx="12"/>
          </p:nvPr>
        </p:nvSpPr>
        <p:spPr/>
        <p:txBody>
          <a:bodyPr/>
          <a:lstStyle/>
          <a:p>
            <a:fld id="{21806855-8988-4620-8FB4-A0A52FA3EEE1}" type="slidenum">
              <a:rPr lang="en-US" altLang="zh-CN"/>
              <a:pPr/>
              <a:t>48</a:t>
            </a:fld>
            <a:endParaRPr lang="en-US" altLang="zh-CN"/>
          </a:p>
        </p:txBody>
      </p:sp>
      <p:sp>
        <p:nvSpPr>
          <p:cNvPr id="52228"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endParaRPr lang="zh-CN" altLang="en-US">
              <a:solidFill>
                <a:srgbClr val="FFCCFF"/>
              </a:solidFill>
            </a:endParaRPr>
          </a:p>
        </p:txBody>
      </p:sp>
    </p:spTree>
    <p:extLst>
      <p:ext uri="{BB962C8B-B14F-4D97-AF65-F5344CB8AC3E}">
        <p14:creationId xmlns:p14="http://schemas.microsoft.com/office/powerpoint/2010/main" val="3644527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990600" y="571500"/>
            <a:ext cx="7467600" cy="4114800"/>
          </a:xfrm>
        </p:spPr>
        <p:txBody>
          <a:bodyPr>
            <a:normAutofit fontScale="92500" lnSpcReduction="20000"/>
          </a:bodyPr>
          <a:lstStyle/>
          <a:p>
            <a:pPr>
              <a:lnSpc>
                <a:spcPct val="110000"/>
              </a:lnSpc>
              <a:buFont typeface="Wingdings" pitchFamily="2" charset="2"/>
              <a:buNone/>
            </a:pPr>
            <a:r>
              <a:rPr lang="en-US" altLang="zh-CN" sz="2800"/>
              <a:t>class Line</a:t>
            </a:r>
          </a:p>
          <a:p>
            <a:pPr>
              <a:lnSpc>
                <a:spcPct val="110000"/>
              </a:lnSpc>
              <a:buFont typeface="Wingdings" pitchFamily="2" charset="2"/>
              <a:buNone/>
            </a:pPr>
            <a:r>
              <a:rPr lang="en-US" altLang="zh-CN" sz="2800"/>
              <a:t>{</a:t>
            </a:r>
          </a:p>
          <a:p>
            <a:pPr>
              <a:lnSpc>
                <a:spcPct val="110000"/>
              </a:lnSpc>
              <a:buFont typeface="Wingdings" pitchFamily="2" charset="2"/>
              <a:buNone/>
            </a:pPr>
            <a:r>
              <a:rPr lang="en-US" altLang="zh-CN" sz="2800"/>
              <a:t>      private:</a:t>
            </a:r>
          </a:p>
          <a:p>
            <a:pPr>
              <a:lnSpc>
                <a:spcPct val="110000"/>
              </a:lnSpc>
              <a:buFont typeface="Wingdings" pitchFamily="2" charset="2"/>
              <a:buNone/>
            </a:pPr>
            <a:r>
              <a:rPr lang="en-US" altLang="zh-CN" sz="2800"/>
              <a:t>            Point  p1,p2; //</a:t>
            </a:r>
            <a:r>
              <a:rPr lang="zh-CN" altLang="en-US" sz="2800"/>
              <a:t>线段的两个端点</a:t>
            </a:r>
          </a:p>
          <a:p>
            <a:pPr>
              <a:lnSpc>
                <a:spcPct val="110000"/>
              </a:lnSpc>
              <a:buFont typeface="Wingdings" pitchFamily="2" charset="2"/>
              <a:buNone/>
            </a:pPr>
            <a:r>
              <a:rPr lang="zh-CN" altLang="en-US" sz="2800"/>
              <a:t>      </a:t>
            </a:r>
            <a:r>
              <a:rPr lang="en-US" altLang="zh-CN" sz="2800"/>
              <a:t>public:</a:t>
            </a:r>
          </a:p>
          <a:p>
            <a:pPr>
              <a:lnSpc>
                <a:spcPct val="110000"/>
              </a:lnSpc>
              <a:buFont typeface="Wingdings" pitchFamily="2" charset="2"/>
              <a:buNone/>
            </a:pPr>
            <a:r>
              <a:rPr lang="en-US" altLang="zh-CN" sz="2800"/>
              <a:t>            Line(Point a,Point b); //</a:t>
            </a:r>
            <a:r>
              <a:rPr lang="zh-CN" altLang="zh-CN" sz="2800"/>
              <a:t>构造函数</a:t>
            </a:r>
            <a:endParaRPr lang="zh-CN" altLang="en-US" sz="2800"/>
          </a:p>
          <a:p>
            <a:pPr>
              <a:lnSpc>
                <a:spcPct val="110000"/>
              </a:lnSpc>
              <a:buFont typeface="Wingdings" pitchFamily="2" charset="2"/>
              <a:buNone/>
            </a:pPr>
            <a:r>
              <a:rPr lang="zh-CN" altLang="en-US" sz="2800"/>
              <a:t>            </a:t>
            </a:r>
            <a:r>
              <a:rPr lang="en-US" altLang="zh-CN" sz="2800"/>
              <a:t>Void Draw(void); //</a:t>
            </a:r>
            <a:r>
              <a:rPr lang="zh-CN" altLang="en-US" sz="2800"/>
              <a:t>画出线段</a:t>
            </a:r>
          </a:p>
          <a:p>
            <a:pPr>
              <a:lnSpc>
                <a:spcPct val="110000"/>
              </a:lnSpc>
              <a:buFont typeface="Wingdings" pitchFamily="2" charset="2"/>
              <a:buNone/>
            </a:pPr>
            <a:r>
              <a:rPr lang="en-US" altLang="zh-CN" sz="2800"/>
              <a:t>};</a:t>
            </a:r>
          </a:p>
          <a:p>
            <a:pPr>
              <a:lnSpc>
                <a:spcPct val="110000"/>
              </a:lnSpc>
              <a:buFont typeface="Wingdings" pitchFamily="2" charset="2"/>
              <a:buNone/>
            </a:pPr>
            <a:r>
              <a:rPr lang="en-US" altLang="zh-CN" sz="2800"/>
              <a:t>//...</a:t>
            </a:r>
            <a:r>
              <a:rPr lang="zh-CN" altLang="zh-CN" sz="2800"/>
              <a:t>函数的实现略</a:t>
            </a:r>
            <a:endParaRPr lang="zh-CN" altLang="en-US" sz="2800"/>
          </a:p>
        </p:txBody>
      </p:sp>
      <p:sp>
        <p:nvSpPr>
          <p:cNvPr id="53253"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49</a:t>
            </a:r>
          </a:p>
        </p:txBody>
      </p:sp>
    </p:spTree>
    <p:extLst>
      <p:ext uri="{BB962C8B-B14F-4D97-AF65-F5344CB8AC3E}">
        <p14:creationId xmlns:p14="http://schemas.microsoft.com/office/powerpoint/2010/main" val="322976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47800" y="285750"/>
            <a:ext cx="7010400" cy="628650"/>
          </a:xfrm>
        </p:spPr>
        <p:txBody>
          <a:bodyPr/>
          <a:lstStyle/>
          <a:p>
            <a:pPr>
              <a:lnSpc>
                <a:spcPct val="60000"/>
              </a:lnSpc>
            </a:pPr>
            <a:r>
              <a:rPr lang="zh-CN" altLang="en-US"/>
              <a:t>抽象</a:t>
            </a:r>
            <a:endParaRPr lang="zh-CN" altLang="en-US" sz="3200"/>
          </a:p>
        </p:txBody>
      </p:sp>
      <p:sp>
        <p:nvSpPr>
          <p:cNvPr id="9219" name="Rectangle 3"/>
          <p:cNvSpPr>
            <a:spLocks noGrp="1" noChangeArrowheads="1"/>
          </p:cNvSpPr>
          <p:nvPr>
            <p:ph idx="1"/>
          </p:nvPr>
        </p:nvSpPr>
        <p:spPr>
          <a:xfrm>
            <a:off x="1143000" y="1200150"/>
            <a:ext cx="7467600" cy="3600450"/>
          </a:xfrm>
        </p:spPr>
        <p:txBody>
          <a:bodyPr>
            <a:normAutofit fontScale="85000" lnSpcReduction="10000"/>
          </a:bodyPr>
          <a:lstStyle/>
          <a:p>
            <a:pPr marL="0" indent="452438">
              <a:buFont typeface="Wingdings" pitchFamily="2" charset="2"/>
              <a:buNone/>
            </a:pPr>
            <a:r>
              <a:rPr lang="zh-CN" altLang="en-US"/>
              <a:t>抽象是对具体对象（问题）进行概括，抽出这一类对象的公共性质并加以描述的过程。</a:t>
            </a:r>
          </a:p>
          <a:p>
            <a:pPr marL="852488" lvl="1"/>
            <a:r>
              <a:rPr lang="zh-CN" altLang="en-US"/>
              <a:t>先注意问题的本质及描述，其次是实现过程或细节。</a:t>
            </a:r>
          </a:p>
          <a:p>
            <a:pPr marL="852488" lvl="1"/>
            <a:r>
              <a:rPr lang="zh-CN" altLang="en-US"/>
              <a:t>数据抽象：描述某类对象的属性或状态（对象相互区别的物理量）。</a:t>
            </a:r>
          </a:p>
          <a:p>
            <a:pPr marL="852488" lvl="1"/>
            <a:r>
              <a:rPr lang="zh-CN" altLang="en-US"/>
              <a:t>代码抽象：描述某类对象的共有的行为特征或具有的功能。</a:t>
            </a:r>
          </a:p>
          <a:p>
            <a:pPr marL="852488" lvl="1"/>
            <a:r>
              <a:rPr lang="zh-CN" altLang="en-US"/>
              <a:t>抽象的实现：通过类的声明。</a:t>
            </a:r>
          </a:p>
        </p:txBody>
      </p:sp>
      <p:sp>
        <p:nvSpPr>
          <p:cNvPr id="6" name="灯片编号占位符 5"/>
          <p:cNvSpPr>
            <a:spLocks noGrp="1"/>
          </p:cNvSpPr>
          <p:nvPr>
            <p:ph type="sldNum" sz="quarter" idx="12"/>
          </p:nvPr>
        </p:nvSpPr>
        <p:spPr/>
        <p:txBody>
          <a:bodyPr/>
          <a:lstStyle/>
          <a:p>
            <a:fld id="{A79109D0-75C4-4C06-BDC3-7993972212E6}" type="slidenum">
              <a:rPr lang="en-US" altLang="zh-CN"/>
              <a:pPr/>
              <a:t>5</a:t>
            </a:fld>
            <a:endParaRPr lang="en-US" altLang="zh-CN"/>
          </a:p>
        </p:txBody>
      </p:sp>
      <p:sp>
        <p:nvSpPr>
          <p:cNvPr id="9220" name="Text Box 4"/>
          <p:cNvSpPr txBox="1">
            <a:spLocks noChangeArrowheads="1"/>
          </p:cNvSpPr>
          <p:nvPr/>
        </p:nvSpPr>
        <p:spPr bwMode="auto">
          <a:xfrm>
            <a:off x="266581" y="1257300"/>
            <a:ext cx="800219" cy="376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21250120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43000" y="171450"/>
            <a:ext cx="7620000" cy="857250"/>
          </a:xfrm>
        </p:spPr>
        <p:txBody>
          <a:bodyPr/>
          <a:lstStyle/>
          <a:p>
            <a:r>
              <a:rPr lang="zh-CN" altLang="en-US"/>
              <a:t>类组合的构造函数设计</a:t>
            </a:r>
          </a:p>
        </p:txBody>
      </p:sp>
      <p:sp>
        <p:nvSpPr>
          <p:cNvPr id="57347" name="Rectangle 3"/>
          <p:cNvSpPr>
            <a:spLocks noGrp="1" noChangeArrowheads="1"/>
          </p:cNvSpPr>
          <p:nvPr>
            <p:ph idx="1"/>
          </p:nvPr>
        </p:nvSpPr>
        <p:spPr>
          <a:xfrm>
            <a:off x="990600" y="1314450"/>
            <a:ext cx="7924800" cy="3086100"/>
          </a:xfrm>
        </p:spPr>
        <p:txBody>
          <a:bodyPr>
            <a:normAutofit fontScale="92500" lnSpcReduction="20000"/>
          </a:bodyPr>
          <a:lstStyle/>
          <a:p>
            <a:pPr>
              <a:lnSpc>
                <a:spcPct val="120000"/>
              </a:lnSpc>
            </a:pPr>
            <a:r>
              <a:rPr lang="zh-CN" altLang="en-US"/>
              <a:t>原则：不仅要负责对本类中的基本类型成员数据赋初值，也要对对象成员初始化。</a:t>
            </a:r>
          </a:p>
          <a:p>
            <a:pPr>
              <a:lnSpc>
                <a:spcPct val="120000"/>
              </a:lnSpc>
            </a:pPr>
            <a:r>
              <a:rPr lang="zh-CN" altLang="en-US"/>
              <a:t>声明形式：</a:t>
            </a:r>
          </a:p>
          <a:p>
            <a:pPr lvl="1">
              <a:lnSpc>
                <a:spcPct val="130000"/>
              </a:lnSpc>
              <a:buFontTx/>
              <a:buNone/>
            </a:pPr>
            <a:r>
              <a:rPr lang="zh-CN" altLang="en-US" sz="2600"/>
              <a:t>类名</a:t>
            </a:r>
            <a:r>
              <a:rPr lang="en-US" altLang="zh-CN" sz="2600"/>
              <a:t>::</a:t>
            </a:r>
            <a:r>
              <a:rPr lang="zh-CN" altLang="en-US" sz="2600"/>
              <a:t>类名</a:t>
            </a:r>
            <a:r>
              <a:rPr lang="en-US" altLang="zh-CN" sz="2600"/>
              <a:t>(</a:t>
            </a:r>
            <a:r>
              <a:rPr lang="zh-CN" altLang="en-US" sz="2600"/>
              <a:t>对象成员所需的形参，本类成员形参</a:t>
            </a:r>
            <a:r>
              <a:rPr lang="en-US" altLang="zh-CN" sz="2600"/>
              <a:t>)</a:t>
            </a:r>
          </a:p>
          <a:p>
            <a:pPr lvl="1">
              <a:lnSpc>
                <a:spcPct val="130000"/>
              </a:lnSpc>
              <a:buFontTx/>
              <a:buNone/>
            </a:pPr>
            <a:r>
              <a:rPr lang="en-US" altLang="zh-CN" sz="2600"/>
              <a:t>       </a:t>
            </a:r>
            <a:r>
              <a:rPr lang="zh-CN" altLang="en-US" sz="2600"/>
              <a:t>：对象</a:t>
            </a:r>
            <a:r>
              <a:rPr lang="en-US" altLang="zh-CN" sz="2600"/>
              <a:t>1(</a:t>
            </a:r>
            <a:r>
              <a:rPr lang="zh-CN" altLang="en-US" sz="2600"/>
              <a:t>参数</a:t>
            </a:r>
            <a:r>
              <a:rPr lang="en-US" altLang="zh-CN" sz="2600"/>
              <a:t>)</a:t>
            </a:r>
            <a:r>
              <a:rPr lang="zh-CN" altLang="en-US" sz="2600"/>
              <a:t>，对象</a:t>
            </a:r>
            <a:r>
              <a:rPr lang="en-US" altLang="zh-CN" sz="2600"/>
              <a:t>2(</a:t>
            </a:r>
            <a:r>
              <a:rPr lang="zh-CN" altLang="en-US" sz="2600"/>
              <a:t>参数</a:t>
            </a:r>
            <a:r>
              <a:rPr lang="en-US" altLang="zh-CN" sz="2600"/>
              <a:t>)</a:t>
            </a:r>
            <a:r>
              <a:rPr lang="zh-CN" altLang="en-US" sz="2600"/>
              <a:t>，</a:t>
            </a:r>
            <a:r>
              <a:rPr lang="en-US" altLang="zh-CN" sz="2600"/>
              <a:t>......</a:t>
            </a:r>
          </a:p>
          <a:p>
            <a:pPr lvl="1">
              <a:lnSpc>
                <a:spcPct val="130000"/>
              </a:lnSpc>
              <a:buFontTx/>
              <a:buNone/>
            </a:pPr>
            <a:r>
              <a:rPr lang="en-US" altLang="zh-CN" sz="2600"/>
              <a:t>{  </a:t>
            </a:r>
            <a:r>
              <a:rPr lang="zh-CN" altLang="en-US" sz="2600"/>
              <a:t>本类初始化  </a:t>
            </a:r>
            <a:r>
              <a:rPr lang="en-US" altLang="zh-CN" sz="2600"/>
              <a:t>}</a:t>
            </a:r>
          </a:p>
        </p:txBody>
      </p:sp>
      <p:sp>
        <p:nvSpPr>
          <p:cNvPr id="6" name="灯片编号占位符 5"/>
          <p:cNvSpPr>
            <a:spLocks noGrp="1"/>
          </p:cNvSpPr>
          <p:nvPr>
            <p:ph type="sldNum" sz="quarter" idx="12"/>
          </p:nvPr>
        </p:nvSpPr>
        <p:spPr/>
        <p:txBody>
          <a:bodyPr/>
          <a:lstStyle/>
          <a:p>
            <a:fld id="{FB99F073-5927-4235-A808-4CE6DF47C2A9}" type="slidenum">
              <a:rPr lang="en-US" altLang="zh-CN"/>
              <a:pPr/>
              <a:t>50</a:t>
            </a:fld>
            <a:endParaRPr lang="en-US" altLang="zh-CN"/>
          </a:p>
        </p:txBody>
      </p:sp>
      <p:sp>
        <p:nvSpPr>
          <p:cNvPr id="57348"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4122521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类组合的构造函数调用</a:t>
            </a:r>
          </a:p>
        </p:txBody>
      </p:sp>
      <p:sp>
        <p:nvSpPr>
          <p:cNvPr id="120835" name="Rectangle 3"/>
          <p:cNvSpPr>
            <a:spLocks noGrp="1" noChangeArrowheads="1"/>
          </p:cNvSpPr>
          <p:nvPr>
            <p:ph idx="1"/>
          </p:nvPr>
        </p:nvSpPr>
        <p:spPr>
          <a:xfrm>
            <a:off x="1143000" y="1314450"/>
            <a:ext cx="7239000" cy="3257550"/>
          </a:xfrm>
        </p:spPr>
        <p:txBody>
          <a:bodyPr>
            <a:normAutofit fontScale="92500" lnSpcReduction="10000"/>
          </a:bodyPr>
          <a:lstStyle/>
          <a:p>
            <a:pPr>
              <a:lnSpc>
                <a:spcPct val="105000"/>
              </a:lnSpc>
            </a:pPr>
            <a:r>
              <a:rPr lang="zh-CN" altLang="en-US"/>
              <a:t>构造函数调用顺序：先调用内嵌对象的构造函数（按内嵌时的声明顺序，先声明者先构造）。然后调用本类的构造函数。（析构函数的调用顺序相反）</a:t>
            </a:r>
          </a:p>
          <a:p>
            <a:pPr>
              <a:lnSpc>
                <a:spcPct val="105000"/>
              </a:lnSpc>
            </a:pPr>
            <a:r>
              <a:rPr lang="zh-CN" altLang="en-US"/>
              <a:t>若调用默认构造函数（即无形参的），则内嵌对象的初始化也将调用相应的默认构造函数。</a:t>
            </a:r>
            <a:endParaRPr lang="zh-CN" altLang="en-US" sz="3600"/>
          </a:p>
        </p:txBody>
      </p:sp>
      <p:sp>
        <p:nvSpPr>
          <p:cNvPr id="6" name="灯片编号占位符 5"/>
          <p:cNvSpPr>
            <a:spLocks noGrp="1"/>
          </p:cNvSpPr>
          <p:nvPr>
            <p:ph type="sldNum" sz="quarter" idx="12"/>
          </p:nvPr>
        </p:nvSpPr>
        <p:spPr/>
        <p:txBody>
          <a:bodyPr/>
          <a:lstStyle/>
          <a:p>
            <a:fld id="{599B9EDB-08EB-4BBC-8A91-FE63E9A0FA25}" type="slidenum">
              <a:rPr lang="en-US" altLang="zh-CN"/>
              <a:pPr/>
              <a:t>51</a:t>
            </a:fld>
            <a:endParaRPr lang="en-US" altLang="zh-CN"/>
          </a:p>
        </p:txBody>
      </p:sp>
      <p:sp>
        <p:nvSpPr>
          <p:cNvPr id="120836"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3804745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66800" y="342900"/>
            <a:ext cx="7391400" cy="742950"/>
          </a:xfrm>
        </p:spPr>
        <p:txBody>
          <a:bodyPr>
            <a:normAutofit fontScale="90000"/>
          </a:bodyPr>
          <a:lstStyle/>
          <a:p>
            <a:r>
              <a:rPr lang="zh-CN" altLang="en-US"/>
              <a:t>类的组合举例（二）</a:t>
            </a:r>
          </a:p>
        </p:txBody>
      </p:sp>
      <p:sp>
        <p:nvSpPr>
          <p:cNvPr id="54275" name="Rectangle 3"/>
          <p:cNvSpPr>
            <a:spLocks noGrp="1" noChangeArrowheads="1"/>
          </p:cNvSpPr>
          <p:nvPr>
            <p:ph idx="1"/>
          </p:nvPr>
        </p:nvSpPr>
        <p:spPr>
          <a:xfrm>
            <a:off x="1371600" y="1314450"/>
            <a:ext cx="7086600" cy="3486150"/>
          </a:xfrm>
        </p:spPr>
        <p:txBody>
          <a:bodyPr>
            <a:normAutofit fontScale="85000" lnSpcReduction="20000"/>
          </a:bodyPr>
          <a:lstStyle/>
          <a:p>
            <a:pPr>
              <a:lnSpc>
                <a:spcPct val="90000"/>
              </a:lnSpc>
              <a:buFont typeface="Wingdings" pitchFamily="2" charset="2"/>
              <a:buNone/>
            </a:pPr>
            <a:r>
              <a:rPr lang="en-US" altLang="zh-CN" sz="2800">
                <a:latin typeface="Courier New" pitchFamily="49" charset="0"/>
              </a:rPr>
              <a:t>class Part  //</a:t>
            </a:r>
            <a:r>
              <a:rPr lang="zh-CN" altLang="en-US" sz="2800">
                <a:latin typeface="Courier New" pitchFamily="49" charset="0"/>
              </a:rPr>
              <a:t>部件类</a:t>
            </a:r>
            <a:endParaRPr lang="en-US" altLang="en-US" sz="2800">
              <a:latin typeface="Courier New" pitchFamily="49" charset="0"/>
            </a:endParaRPr>
          </a:p>
          <a:p>
            <a:pPr>
              <a:lnSpc>
                <a:spcPct val="90000"/>
              </a:lnSpc>
              <a:buFont typeface="Wingdings" pitchFamily="2" charset="2"/>
              <a:buNone/>
            </a:pPr>
            <a:r>
              <a:rPr lang="en-US" altLang="en-US" sz="2800">
                <a:latin typeface="Courier New" pitchFamily="49" charset="0"/>
              </a:rPr>
              <a:t>{</a:t>
            </a:r>
          </a:p>
          <a:p>
            <a:pPr>
              <a:lnSpc>
                <a:spcPct val="90000"/>
              </a:lnSpc>
              <a:buFont typeface="Wingdings" pitchFamily="2" charset="2"/>
              <a:buNone/>
            </a:pPr>
            <a:r>
              <a:rPr lang="en-US" altLang="en-US" sz="2800">
                <a:latin typeface="Courier New" pitchFamily="49" charset="0"/>
              </a:rPr>
              <a:t>    </a:t>
            </a:r>
            <a:r>
              <a:rPr lang="en-US" altLang="zh-CN" sz="2800">
                <a:latin typeface="Courier New" pitchFamily="49" charset="0"/>
              </a:rPr>
              <a:t>public:</a:t>
            </a:r>
          </a:p>
          <a:p>
            <a:pPr>
              <a:lnSpc>
                <a:spcPct val="90000"/>
              </a:lnSpc>
              <a:buFont typeface="Wingdings" pitchFamily="2" charset="2"/>
              <a:buNone/>
            </a:pPr>
            <a:r>
              <a:rPr lang="en-US" altLang="zh-CN" sz="2800">
                <a:latin typeface="Courier New" pitchFamily="49" charset="0"/>
              </a:rPr>
              <a:t>        Part();</a:t>
            </a:r>
          </a:p>
          <a:p>
            <a:pPr>
              <a:lnSpc>
                <a:spcPct val="90000"/>
              </a:lnSpc>
              <a:buFont typeface="Wingdings" pitchFamily="2" charset="2"/>
              <a:buNone/>
            </a:pPr>
            <a:r>
              <a:rPr lang="en-US" altLang="zh-CN" sz="2800">
                <a:latin typeface="Courier New" pitchFamily="49" charset="0"/>
              </a:rPr>
              <a:t>        Part(int i);</a:t>
            </a:r>
          </a:p>
          <a:p>
            <a:pPr>
              <a:lnSpc>
                <a:spcPct val="90000"/>
              </a:lnSpc>
              <a:buFont typeface="Wingdings" pitchFamily="2" charset="2"/>
              <a:buNone/>
            </a:pPr>
            <a:r>
              <a:rPr lang="en-US" altLang="zh-CN" sz="2800">
                <a:latin typeface="Courier New" pitchFamily="49" charset="0"/>
              </a:rPr>
              <a:t>        ~Part();</a:t>
            </a:r>
          </a:p>
          <a:p>
            <a:pPr>
              <a:lnSpc>
                <a:spcPct val="90000"/>
              </a:lnSpc>
              <a:buFont typeface="Wingdings" pitchFamily="2" charset="2"/>
              <a:buNone/>
            </a:pPr>
            <a:r>
              <a:rPr lang="en-US" altLang="zh-CN" sz="2800">
                <a:latin typeface="Courier New" pitchFamily="49" charset="0"/>
              </a:rPr>
              <a:t>        void Print();</a:t>
            </a:r>
          </a:p>
          <a:p>
            <a:pPr>
              <a:lnSpc>
                <a:spcPct val="90000"/>
              </a:lnSpc>
              <a:buFont typeface="Wingdings" pitchFamily="2" charset="2"/>
              <a:buNone/>
            </a:pPr>
            <a:r>
              <a:rPr lang="en-US" altLang="zh-CN" sz="2800">
                <a:latin typeface="Courier New" pitchFamily="49" charset="0"/>
              </a:rPr>
              <a:t>    private:</a:t>
            </a:r>
          </a:p>
          <a:p>
            <a:pPr>
              <a:lnSpc>
                <a:spcPct val="90000"/>
              </a:lnSpc>
              <a:buFont typeface="Wingdings" pitchFamily="2" charset="2"/>
              <a:buNone/>
            </a:pPr>
            <a:r>
              <a:rPr lang="en-US" altLang="zh-CN" sz="2800">
                <a:latin typeface="Courier New" pitchFamily="49" charset="0"/>
              </a:rPr>
              <a:t>        int val;</a:t>
            </a:r>
          </a:p>
          <a:p>
            <a:pPr>
              <a:lnSpc>
                <a:spcPct val="90000"/>
              </a:lnSpc>
              <a:buFont typeface="Wingdings" pitchFamily="2" charset="2"/>
              <a:buNone/>
            </a:pPr>
            <a:r>
              <a:rPr lang="en-US" altLang="zh-CN" sz="2800">
                <a:latin typeface="Courier New" pitchFamily="49" charset="0"/>
              </a:rPr>
              <a:t>};</a:t>
            </a:r>
          </a:p>
        </p:txBody>
      </p:sp>
      <p:sp>
        <p:nvSpPr>
          <p:cNvPr id="6" name="灯片编号占位符 5"/>
          <p:cNvSpPr>
            <a:spLocks noGrp="1"/>
          </p:cNvSpPr>
          <p:nvPr>
            <p:ph type="sldNum" sz="quarter" idx="12"/>
          </p:nvPr>
        </p:nvSpPr>
        <p:spPr/>
        <p:txBody>
          <a:bodyPr/>
          <a:lstStyle/>
          <a:p>
            <a:fld id="{E75BB139-7FF0-4437-BCFB-97D4F09ABF06}" type="slidenum">
              <a:rPr lang="en-US" altLang="zh-CN"/>
              <a:pPr/>
              <a:t>52</a:t>
            </a:fld>
            <a:endParaRPr lang="en-US" altLang="zh-CN"/>
          </a:p>
        </p:txBody>
      </p:sp>
      <p:sp>
        <p:nvSpPr>
          <p:cNvPr id="54276"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27993417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990600" y="514350"/>
            <a:ext cx="7467600" cy="4229100"/>
          </a:xfrm>
        </p:spPr>
        <p:txBody>
          <a:bodyPr>
            <a:normAutofit fontScale="85000" lnSpcReduction="20000"/>
          </a:bodyPr>
          <a:lstStyle/>
          <a:p>
            <a:pPr>
              <a:lnSpc>
                <a:spcPct val="90000"/>
              </a:lnSpc>
              <a:buFont typeface="Wingdings" pitchFamily="2" charset="2"/>
              <a:buNone/>
            </a:pPr>
            <a:r>
              <a:rPr lang="en-US" altLang="zh-CN" sz="2800">
                <a:latin typeface="Courier New" pitchFamily="49" charset="0"/>
              </a:rPr>
              <a:t>class Whole </a:t>
            </a:r>
          </a:p>
          <a:p>
            <a:pPr>
              <a:lnSpc>
                <a:spcPct val="90000"/>
              </a:lnSpc>
              <a:buFont typeface="Wingdings" pitchFamily="2" charset="2"/>
              <a:buNone/>
            </a:pPr>
            <a:r>
              <a:rPr lang="en-US" altLang="zh-CN" sz="2800">
                <a:latin typeface="Courier New" pitchFamily="49" charset="0"/>
              </a:rPr>
              <a:t>{</a:t>
            </a:r>
          </a:p>
          <a:p>
            <a:pPr>
              <a:lnSpc>
                <a:spcPct val="90000"/>
              </a:lnSpc>
              <a:buFont typeface="Wingdings" pitchFamily="2" charset="2"/>
              <a:buNone/>
            </a:pPr>
            <a:r>
              <a:rPr lang="en-US" altLang="zh-CN" sz="2800">
                <a:latin typeface="Courier New" pitchFamily="49" charset="0"/>
              </a:rPr>
              <a:t>    public:</a:t>
            </a:r>
          </a:p>
          <a:p>
            <a:pPr>
              <a:lnSpc>
                <a:spcPct val="90000"/>
              </a:lnSpc>
              <a:buFont typeface="Wingdings" pitchFamily="2" charset="2"/>
              <a:buNone/>
            </a:pPr>
            <a:r>
              <a:rPr lang="en-US" altLang="zh-CN" sz="2800">
                <a:latin typeface="Courier New" pitchFamily="49" charset="0"/>
              </a:rPr>
              <a:t>       Whole();</a:t>
            </a:r>
          </a:p>
          <a:p>
            <a:pPr>
              <a:lnSpc>
                <a:spcPct val="90000"/>
              </a:lnSpc>
              <a:buFont typeface="Wingdings" pitchFamily="2" charset="2"/>
              <a:buNone/>
            </a:pPr>
            <a:r>
              <a:rPr lang="en-US" altLang="zh-CN" sz="2800">
                <a:latin typeface="Courier New" pitchFamily="49" charset="0"/>
              </a:rPr>
              <a:t>       Whole(int i,int j,int k);</a:t>
            </a:r>
          </a:p>
          <a:p>
            <a:pPr>
              <a:lnSpc>
                <a:spcPct val="90000"/>
              </a:lnSpc>
              <a:buFont typeface="Wingdings" pitchFamily="2" charset="2"/>
              <a:buNone/>
            </a:pPr>
            <a:r>
              <a:rPr lang="en-US" altLang="zh-CN" sz="2800">
                <a:latin typeface="Courier New" pitchFamily="49" charset="0"/>
              </a:rPr>
              <a:t>       ~Whole();</a:t>
            </a:r>
          </a:p>
          <a:p>
            <a:pPr>
              <a:lnSpc>
                <a:spcPct val="90000"/>
              </a:lnSpc>
              <a:buFont typeface="Wingdings" pitchFamily="2" charset="2"/>
              <a:buNone/>
            </a:pPr>
            <a:r>
              <a:rPr lang="en-US" altLang="zh-CN" sz="2800">
                <a:latin typeface="Courier New" pitchFamily="49" charset="0"/>
              </a:rPr>
              <a:t>       void Print();</a:t>
            </a:r>
          </a:p>
          <a:p>
            <a:pPr>
              <a:lnSpc>
                <a:spcPct val="90000"/>
              </a:lnSpc>
              <a:buFont typeface="Wingdings" pitchFamily="2" charset="2"/>
              <a:buNone/>
            </a:pPr>
            <a:r>
              <a:rPr lang="en-US" altLang="zh-CN" sz="2800">
                <a:latin typeface="Courier New" pitchFamily="49" charset="0"/>
              </a:rPr>
              <a:t>    private:</a:t>
            </a:r>
          </a:p>
          <a:p>
            <a:pPr>
              <a:lnSpc>
                <a:spcPct val="90000"/>
              </a:lnSpc>
              <a:buFont typeface="Wingdings" pitchFamily="2" charset="2"/>
              <a:buNone/>
            </a:pPr>
            <a:r>
              <a:rPr lang="en-US" altLang="zh-CN" sz="2800">
                <a:latin typeface="Courier New" pitchFamily="49" charset="0"/>
              </a:rPr>
              <a:t>       Part one;</a:t>
            </a:r>
          </a:p>
          <a:p>
            <a:pPr>
              <a:lnSpc>
                <a:spcPct val="90000"/>
              </a:lnSpc>
              <a:buFont typeface="Wingdings" pitchFamily="2" charset="2"/>
              <a:buNone/>
            </a:pPr>
            <a:r>
              <a:rPr lang="en-US" altLang="zh-CN" sz="2800">
                <a:latin typeface="Courier New" pitchFamily="49" charset="0"/>
              </a:rPr>
              <a:t>       Part two;</a:t>
            </a:r>
          </a:p>
          <a:p>
            <a:pPr>
              <a:lnSpc>
                <a:spcPct val="90000"/>
              </a:lnSpc>
              <a:buFont typeface="Wingdings" pitchFamily="2" charset="2"/>
              <a:buNone/>
            </a:pPr>
            <a:r>
              <a:rPr lang="en-US" altLang="zh-CN" sz="2800">
                <a:latin typeface="Courier New" pitchFamily="49" charset="0"/>
              </a:rPr>
              <a:t>       int date;</a:t>
            </a:r>
          </a:p>
          <a:p>
            <a:pPr>
              <a:lnSpc>
                <a:spcPct val="90000"/>
              </a:lnSpc>
              <a:buFont typeface="Wingdings" pitchFamily="2" charset="2"/>
              <a:buNone/>
            </a:pPr>
            <a:r>
              <a:rPr lang="en-US" altLang="zh-CN" sz="2800">
                <a:latin typeface="Courier New" pitchFamily="49" charset="0"/>
              </a:rPr>
              <a:t>};</a:t>
            </a:r>
          </a:p>
        </p:txBody>
      </p:sp>
      <p:sp>
        <p:nvSpPr>
          <p:cNvPr id="55301"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53</a:t>
            </a:r>
          </a:p>
        </p:txBody>
      </p:sp>
    </p:spTree>
    <p:extLst>
      <p:ext uri="{BB962C8B-B14F-4D97-AF65-F5344CB8AC3E}">
        <p14:creationId xmlns:p14="http://schemas.microsoft.com/office/powerpoint/2010/main" val="3029572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990600" y="800100"/>
            <a:ext cx="7467600" cy="3771900"/>
          </a:xfrm>
        </p:spPr>
        <p:txBody>
          <a:bodyPr>
            <a:normAutofit fontScale="92500" lnSpcReduction="20000"/>
          </a:bodyPr>
          <a:lstStyle/>
          <a:p>
            <a:pPr>
              <a:buFont typeface="Wingdings" pitchFamily="2" charset="2"/>
              <a:buNone/>
            </a:pPr>
            <a:r>
              <a:rPr lang="en-US" altLang="zh-CN" sz="2800">
                <a:latin typeface="Courier New" pitchFamily="49" charset="0"/>
              </a:rPr>
              <a:t>Whole::Whole()</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  date=0;</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Whole::Whole(int i,int j,int k):</a:t>
            </a:r>
          </a:p>
          <a:p>
            <a:pPr>
              <a:buFont typeface="Wingdings" pitchFamily="2" charset="2"/>
              <a:buNone/>
            </a:pPr>
            <a:r>
              <a:rPr lang="en-US" altLang="zh-CN" sz="2800">
                <a:latin typeface="Courier New" pitchFamily="49" charset="0"/>
              </a:rPr>
              <a:t>            two(i),one(j),date(k)</a:t>
            </a:r>
          </a:p>
          <a:p>
            <a:pPr>
              <a:buFont typeface="Wingdings" pitchFamily="2" charset="2"/>
              <a:buNone/>
            </a:pPr>
            <a:r>
              <a:rPr lang="en-US" altLang="zh-CN" sz="2800">
                <a:latin typeface="Courier New" pitchFamily="49" charset="0"/>
              </a:rPr>
              <a:t>{}</a:t>
            </a:r>
          </a:p>
          <a:p>
            <a:pPr>
              <a:buFont typeface="Wingdings" pitchFamily="2" charset="2"/>
              <a:buNone/>
            </a:pPr>
            <a:endParaRPr lang="en-US" altLang="zh-CN" sz="2800">
              <a:latin typeface="Courier New" pitchFamily="49" charset="0"/>
            </a:endParaRPr>
          </a:p>
          <a:p>
            <a:pPr>
              <a:buFont typeface="Wingdings" pitchFamily="2" charset="2"/>
              <a:buNone/>
            </a:pPr>
            <a:r>
              <a:rPr lang="en-US" altLang="zh-CN" sz="2800">
                <a:latin typeface="Courier New" pitchFamily="49" charset="0"/>
              </a:rPr>
              <a:t>//...</a:t>
            </a:r>
            <a:r>
              <a:rPr lang="zh-CN" altLang="zh-CN" sz="2800">
                <a:latin typeface="Courier New" pitchFamily="49" charset="0"/>
              </a:rPr>
              <a:t>其它函数的实现略</a:t>
            </a:r>
            <a:endParaRPr lang="zh-CN" altLang="en-US" sz="2800">
              <a:latin typeface="Courier New" pitchFamily="49" charset="0"/>
            </a:endParaRPr>
          </a:p>
        </p:txBody>
      </p:sp>
      <p:sp>
        <p:nvSpPr>
          <p:cNvPr id="56325" name="Text Box 5"/>
          <p:cNvSpPr txBox="1">
            <a:spLocks noChangeArrowheads="1"/>
          </p:cNvSpPr>
          <p:nvPr/>
        </p:nvSpPr>
        <p:spPr bwMode="auto">
          <a:xfrm>
            <a:off x="8763000" y="4857750"/>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800"/>
              <a:t>54</a:t>
            </a:r>
          </a:p>
        </p:txBody>
      </p:sp>
    </p:spTree>
    <p:extLst>
      <p:ext uri="{BB962C8B-B14F-4D97-AF65-F5344CB8AC3E}">
        <p14:creationId xmlns:p14="http://schemas.microsoft.com/office/powerpoint/2010/main" val="32345763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a:t>前向引用声明</a:t>
            </a:r>
          </a:p>
        </p:txBody>
      </p:sp>
      <p:sp>
        <p:nvSpPr>
          <p:cNvPr id="157699" name="Rectangle 3"/>
          <p:cNvSpPr>
            <a:spLocks noGrp="1" noChangeArrowheads="1"/>
          </p:cNvSpPr>
          <p:nvPr>
            <p:ph idx="1"/>
          </p:nvPr>
        </p:nvSpPr>
        <p:spPr>
          <a:xfrm>
            <a:off x="827584" y="1203598"/>
            <a:ext cx="8229600" cy="3394472"/>
          </a:xfrm>
        </p:spPr>
        <p:txBody>
          <a:bodyPr>
            <a:normAutofit lnSpcReduction="10000"/>
          </a:bodyPr>
          <a:lstStyle/>
          <a:p>
            <a:pPr>
              <a:lnSpc>
                <a:spcPct val="130000"/>
              </a:lnSpc>
            </a:pPr>
            <a:r>
              <a:rPr lang="zh-CN" altLang="en-US" dirty="0"/>
              <a:t>类应该先声明，后使用</a:t>
            </a:r>
          </a:p>
          <a:p>
            <a:pPr>
              <a:lnSpc>
                <a:spcPct val="130000"/>
              </a:lnSpc>
            </a:pPr>
            <a:r>
              <a:rPr lang="zh-CN" altLang="en-US" dirty="0"/>
              <a:t>如果需要在某个类的声明之前，引用该类，则应进行前向引用声明。</a:t>
            </a:r>
          </a:p>
          <a:p>
            <a:pPr>
              <a:lnSpc>
                <a:spcPct val="130000"/>
              </a:lnSpc>
            </a:pPr>
            <a:r>
              <a:rPr lang="zh-CN" altLang="en-US" dirty="0"/>
              <a:t>前向引用声明只为程序引入一个标识符，但具体声明在其它地方。</a:t>
            </a:r>
          </a:p>
        </p:txBody>
      </p:sp>
      <p:sp>
        <p:nvSpPr>
          <p:cNvPr id="6" name="灯片编号占位符 5"/>
          <p:cNvSpPr>
            <a:spLocks noGrp="1"/>
          </p:cNvSpPr>
          <p:nvPr>
            <p:ph type="sldNum" sz="quarter" idx="12"/>
          </p:nvPr>
        </p:nvSpPr>
        <p:spPr/>
        <p:txBody>
          <a:bodyPr/>
          <a:lstStyle/>
          <a:p>
            <a:fld id="{9ADB205C-DC8E-4145-8817-9A03627AC63F}" type="slidenum">
              <a:rPr lang="en-US" altLang="zh-CN"/>
              <a:pPr/>
              <a:t>55</a:t>
            </a:fld>
            <a:endParaRPr lang="en-US" altLang="zh-CN"/>
          </a:p>
        </p:txBody>
      </p:sp>
      <p:sp>
        <p:nvSpPr>
          <p:cNvPr id="157700"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26136268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143000" y="171450"/>
            <a:ext cx="7315200" cy="857250"/>
          </a:xfrm>
        </p:spPr>
        <p:txBody>
          <a:bodyPr/>
          <a:lstStyle/>
          <a:p>
            <a:r>
              <a:rPr lang="zh-CN" altLang="en-US"/>
              <a:t>前向引用声明举例</a:t>
            </a:r>
          </a:p>
        </p:txBody>
      </p:sp>
      <p:sp>
        <p:nvSpPr>
          <p:cNvPr id="159747" name="Rectangle 3"/>
          <p:cNvSpPr>
            <a:spLocks noGrp="1" noChangeArrowheads="1"/>
          </p:cNvSpPr>
          <p:nvPr>
            <p:ph idx="1"/>
          </p:nvPr>
        </p:nvSpPr>
        <p:spPr>
          <a:xfrm>
            <a:off x="1219200" y="1257300"/>
            <a:ext cx="7239000" cy="3543300"/>
          </a:xfrm>
        </p:spPr>
        <p:txBody>
          <a:bodyPr>
            <a:normAutofit fontScale="85000" lnSpcReduction="20000"/>
          </a:bodyPr>
          <a:lstStyle/>
          <a:p>
            <a:pPr>
              <a:buFont typeface="Wingdings" pitchFamily="2" charset="2"/>
              <a:buNone/>
            </a:pPr>
            <a:r>
              <a:rPr lang="en-US" altLang="zh-CN" sz="2800">
                <a:latin typeface="Courier New" pitchFamily="49" charset="0"/>
              </a:rPr>
              <a:t>class B;  //</a:t>
            </a:r>
            <a:r>
              <a:rPr lang="zh-CN" altLang="en-US" sz="2800">
                <a:latin typeface="Courier New" pitchFamily="49" charset="0"/>
              </a:rPr>
              <a:t>前向引用声明</a:t>
            </a:r>
            <a:endParaRPr lang="en-US" altLang="en-US" sz="2800">
              <a:latin typeface="Courier New" pitchFamily="49" charset="0"/>
            </a:endParaRPr>
          </a:p>
          <a:p>
            <a:pPr>
              <a:buFont typeface="Wingdings" pitchFamily="2" charset="2"/>
              <a:buNone/>
            </a:pPr>
            <a:r>
              <a:rPr lang="en-US" altLang="zh-CN" sz="2800">
                <a:latin typeface="Courier New" pitchFamily="49" charset="0"/>
              </a:rPr>
              <a:t>class A</a:t>
            </a:r>
          </a:p>
          <a:p>
            <a:pPr>
              <a:buFont typeface="Wingdings" pitchFamily="2" charset="2"/>
              <a:buNone/>
            </a:pPr>
            <a:r>
              <a:rPr lang="en-US" altLang="zh-CN" sz="2800">
                <a:latin typeface="Courier New" pitchFamily="49" charset="0"/>
              </a:rPr>
              <a:t>{  public:</a:t>
            </a:r>
          </a:p>
          <a:p>
            <a:pPr>
              <a:buFont typeface="Wingdings" pitchFamily="2" charset="2"/>
              <a:buNone/>
            </a:pPr>
            <a:r>
              <a:rPr lang="en-US" altLang="zh-CN" sz="2800">
                <a:latin typeface="Courier New" pitchFamily="49" charset="0"/>
              </a:rPr>
              <a:t>      void f(B b);</a:t>
            </a:r>
          </a:p>
          <a:p>
            <a:pPr>
              <a:buFont typeface="Wingdings" pitchFamily="2" charset="2"/>
              <a:buNone/>
            </a:pPr>
            <a:r>
              <a:rPr lang="en-US" altLang="zh-CN" sz="2800">
                <a:latin typeface="Courier New" pitchFamily="49" charset="0"/>
              </a:rPr>
              <a:t>};</a:t>
            </a:r>
          </a:p>
          <a:p>
            <a:pPr>
              <a:buFont typeface="Wingdings" pitchFamily="2" charset="2"/>
              <a:buNone/>
            </a:pPr>
            <a:r>
              <a:rPr lang="en-US" altLang="zh-CN" sz="2800">
                <a:latin typeface="Courier New" pitchFamily="49" charset="0"/>
              </a:rPr>
              <a:t>class B</a:t>
            </a:r>
          </a:p>
          <a:p>
            <a:pPr>
              <a:buFont typeface="Wingdings" pitchFamily="2" charset="2"/>
              <a:buNone/>
            </a:pPr>
            <a:r>
              <a:rPr lang="en-US" altLang="zh-CN" sz="2800">
                <a:latin typeface="Courier New" pitchFamily="49" charset="0"/>
              </a:rPr>
              <a:t>{  public:</a:t>
            </a:r>
          </a:p>
          <a:p>
            <a:pPr>
              <a:buFont typeface="Wingdings" pitchFamily="2" charset="2"/>
              <a:buNone/>
            </a:pPr>
            <a:r>
              <a:rPr lang="en-US" altLang="zh-CN" sz="2800">
                <a:latin typeface="Courier New" pitchFamily="49" charset="0"/>
              </a:rPr>
              <a:t>      void g(A a);</a:t>
            </a:r>
          </a:p>
          <a:p>
            <a:pPr>
              <a:buFont typeface="Wingdings" pitchFamily="2" charset="2"/>
              <a:buNone/>
            </a:pPr>
            <a:r>
              <a:rPr lang="en-US" altLang="zh-CN" sz="2800">
                <a:latin typeface="Courier New" pitchFamily="49" charset="0"/>
              </a:rPr>
              <a:t>};</a:t>
            </a:r>
          </a:p>
        </p:txBody>
      </p:sp>
      <p:sp>
        <p:nvSpPr>
          <p:cNvPr id="6" name="灯片编号占位符 5"/>
          <p:cNvSpPr>
            <a:spLocks noGrp="1"/>
          </p:cNvSpPr>
          <p:nvPr>
            <p:ph type="sldNum" sz="quarter" idx="12"/>
          </p:nvPr>
        </p:nvSpPr>
        <p:spPr/>
        <p:txBody>
          <a:bodyPr/>
          <a:lstStyle/>
          <a:p>
            <a:fld id="{9769A7BC-3577-4765-B61F-5586FDC66C58}" type="slidenum">
              <a:rPr lang="en-US" altLang="zh-CN"/>
              <a:pPr/>
              <a:t>56</a:t>
            </a:fld>
            <a:endParaRPr lang="en-US" altLang="zh-CN"/>
          </a:p>
        </p:txBody>
      </p:sp>
      <p:sp>
        <p:nvSpPr>
          <p:cNvPr id="159748"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3098189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a:t>前向引用声明注意事项</a:t>
            </a:r>
          </a:p>
        </p:txBody>
      </p:sp>
      <p:sp>
        <p:nvSpPr>
          <p:cNvPr id="176131" name="Rectangle 3"/>
          <p:cNvSpPr>
            <a:spLocks noGrp="1" noChangeArrowheads="1"/>
          </p:cNvSpPr>
          <p:nvPr>
            <p:ph idx="1"/>
          </p:nvPr>
        </p:nvSpPr>
        <p:spPr>
          <a:xfrm>
            <a:off x="1295400" y="1257300"/>
            <a:ext cx="7239000" cy="3486150"/>
          </a:xfrm>
        </p:spPr>
        <p:txBody>
          <a:bodyPr>
            <a:normAutofit fontScale="92500" lnSpcReduction="20000"/>
          </a:bodyPr>
          <a:lstStyle/>
          <a:p>
            <a:pPr>
              <a:lnSpc>
                <a:spcPct val="90000"/>
              </a:lnSpc>
            </a:pPr>
            <a:r>
              <a:rPr lang="zh-CN" altLang="en-US" sz="2400"/>
              <a:t>使用前向引用声明虽然可以解决一些问题，但它并不是万能的。需要注意的是，尽管使用了前向引用声明，但是在提供一个完整的类声明之前，不能声明该类的对象，也不能在内联成员函数中使用该类的对象。请看下面的程序段：</a:t>
            </a:r>
          </a:p>
          <a:p>
            <a:pPr lvl="1">
              <a:lnSpc>
                <a:spcPct val="90000"/>
              </a:lnSpc>
              <a:buFontTx/>
              <a:buNone/>
            </a:pPr>
            <a:r>
              <a:rPr lang="en-US" altLang="zh-CN" sz="2400"/>
              <a:t>class Fred;	//</a:t>
            </a:r>
            <a:r>
              <a:rPr lang="zh-CN" altLang="en-US" sz="2400"/>
              <a:t>前向引用声明</a:t>
            </a:r>
          </a:p>
          <a:p>
            <a:pPr lvl="1">
              <a:lnSpc>
                <a:spcPct val="90000"/>
              </a:lnSpc>
              <a:buFontTx/>
              <a:buNone/>
            </a:pPr>
            <a:r>
              <a:rPr lang="en-US" altLang="zh-CN" sz="2400"/>
              <a:t>class Barney {</a:t>
            </a:r>
          </a:p>
          <a:p>
            <a:pPr lvl="1">
              <a:lnSpc>
                <a:spcPct val="90000"/>
              </a:lnSpc>
              <a:buFontTx/>
              <a:buNone/>
            </a:pPr>
            <a:r>
              <a:rPr lang="en-US" altLang="zh-CN" sz="2400"/>
              <a:t>   Fred x;	//</a:t>
            </a:r>
            <a:r>
              <a:rPr lang="zh-CN" altLang="en-US" sz="2400"/>
              <a:t>错误：类</a:t>
            </a:r>
            <a:r>
              <a:rPr lang="en-US" altLang="zh-CN" sz="2400"/>
              <a:t>Fred</a:t>
            </a:r>
            <a:r>
              <a:rPr lang="zh-CN" altLang="en-US" sz="2400"/>
              <a:t>的声明尚不完善</a:t>
            </a:r>
          </a:p>
          <a:p>
            <a:pPr lvl="1">
              <a:lnSpc>
                <a:spcPct val="90000"/>
              </a:lnSpc>
              <a:buFontTx/>
              <a:buNone/>
            </a:pPr>
            <a:r>
              <a:rPr lang="zh-CN" altLang="en-US" sz="2400"/>
              <a:t> </a:t>
            </a:r>
            <a:r>
              <a:rPr lang="en-US" altLang="zh-CN" sz="2400"/>
              <a:t>};</a:t>
            </a:r>
          </a:p>
          <a:p>
            <a:pPr lvl="1">
              <a:lnSpc>
                <a:spcPct val="90000"/>
              </a:lnSpc>
              <a:buFontTx/>
              <a:buNone/>
            </a:pPr>
            <a:r>
              <a:rPr lang="en-US" altLang="zh-CN" sz="2400"/>
              <a:t>class Fred {</a:t>
            </a:r>
          </a:p>
          <a:p>
            <a:pPr lvl="1">
              <a:lnSpc>
                <a:spcPct val="90000"/>
              </a:lnSpc>
              <a:buFontTx/>
              <a:buNone/>
            </a:pPr>
            <a:r>
              <a:rPr lang="en-US" altLang="zh-CN" sz="2400"/>
              <a:t>   Barney y;</a:t>
            </a:r>
          </a:p>
          <a:p>
            <a:pPr lvl="1">
              <a:lnSpc>
                <a:spcPct val="90000"/>
              </a:lnSpc>
              <a:buFontTx/>
              <a:buNone/>
            </a:pPr>
            <a:r>
              <a:rPr lang="en-US" altLang="zh-CN" sz="2400"/>
              <a:t> };</a:t>
            </a:r>
          </a:p>
        </p:txBody>
      </p:sp>
      <p:sp>
        <p:nvSpPr>
          <p:cNvPr id="6" name="灯片编号占位符 5"/>
          <p:cNvSpPr>
            <a:spLocks noGrp="1"/>
          </p:cNvSpPr>
          <p:nvPr>
            <p:ph type="sldNum" sz="quarter" idx="12"/>
          </p:nvPr>
        </p:nvSpPr>
        <p:spPr/>
        <p:txBody>
          <a:bodyPr/>
          <a:lstStyle/>
          <a:p>
            <a:fld id="{9BF0B780-C51C-4907-9674-2FDF543A712D}" type="slidenum">
              <a:rPr lang="en-US" altLang="zh-CN"/>
              <a:pPr/>
              <a:t>57</a:t>
            </a:fld>
            <a:endParaRPr lang="en-US" altLang="zh-CN"/>
          </a:p>
        </p:txBody>
      </p:sp>
      <p:sp>
        <p:nvSpPr>
          <p:cNvPr id="176132"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1528813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zh-CN" altLang="en-US"/>
              <a:t>前向引用声明注意事项</a:t>
            </a:r>
          </a:p>
        </p:txBody>
      </p:sp>
      <p:sp>
        <p:nvSpPr>
          <p:cNvPr id="177155" name="Rectangle 3"/>
          <p:cNvSpPr>
            <a:spLocks noGrp="1" noChangeArrowheads="1"/>
          </p:cNvSpPr>
          <p:nvPr>
            <p:ph idx="1"/>
          </p:nvPr>
        </p:nvSpPr>
        <p:spPr>
          <a:xfrm>
            <a:off x="1295400" y="1257300"/>
            <a:ext cx="7239000" cy="3486150"/>
          </a:xfrm>
        </p:spPr>
        <p:txBody>
          <a:bodyPr>
            <a:normAutofit fontScale="92500" lnSpcReduction="20000"/>
          </a:bodyPr>
          <a:lstStyle/>
          <a:p>
            <a:pPr>
              <a:lnSpc>
                <a:spcPct val="90000"/>
              </a:lnSpc>
              <a:spcBef>
                <a:spcPct val="0"/>
              </a:spcBef>
              <a:buFont typeface="Wingdings" pitchFamily="2" charset="2"/>
              <a:buNone/>
            </a:pPr>
            <a:r>
              <a:rPr lang="en-US" altLang="zh-CN" sz="1800"/>
              <a:t>class Fred;	//</a:t>
            </a:r>
            <a:r>
              <a:rPr lang="zh-CN" altLang="en-US" sz="1800"/>
              <a:t>前向引用声明</a:t>
            </a:r>
          </a:p>
          <a:p>
            <a:pPr>
              <a:lnSpc>
                <a:spcPct val="90000"/>
              </a:lnSpc>
              <a:spcBef>
                <a:spcPct val="0"/>
              </a:spcBef>
              <a:buFont typeface="Wingdings" pitchFamily="2" charset="2"/>
              <a:buNone/>
            </a:pPr>
            <a:r>
              <a:rPr lang="zh-CN" altLang="en-US" sz="1800"/>
              <a:t> </a:t>
            </a:r>
          </a:p>
          <a:p>
            <a:pPr>
              <a:lnSpc>
                <a:spcPct val="90000"/>
              </a:lnSpc>
              <a:spcBef>
                <a:spcPct val="0"/>
              </a:spcBef>
              <a:buFont typeface="Wingdings" pitchFamily="2" charset="2"/>
              <a:buNone/>
            </a:pPr>
            <a:r>
              <a:rPr lang="zh-CN" altLang="en-US" sz="1800"/>
              <a:t> </a:t>
            </a:r>
            <a:r>
              <a:rPr lang="en-US" altLang="zh-CN" sz="1800"/>
              <a:t>class Barney {</a:t>
            </a:r>
          </a:p>
          <a:p>
            <a:pPr>
              <a:lnSpc>
                <a:spcPct val="90000"/>
              </a:lnSpc>
              <a:spcBef>
                <a:spcPct val="0"/>
              </a:spcBef>
              <a:buFont typeface="Wingdings" pitchFamily="2" charset="2"/>
              <a:buNone/>
            </a:pPr>
            <a:r>
              <a:rPr lang="en-US" altLang="zh-CN" sz="1800"/>
              <a:t> public:</a:t>
            </a:r>
          </a:p>
          <a:p>
            <a:pPr>
              <a:lnSpc>
                <a:spcPct val="90000"/>
              </a:lnSpc>
              <a:spcBef>
                <a:spcPct val="0"/>
              </a:spcBef>
              <a:buFont typeface="Wingdings" pitchFamily="2" charset="2"/>
              <a:buNone/>
            </a:pPr>
            <a:r>
              <a:rPr lang="en-US" altLang="zh-CN" sz="1800"/>
              <a:t>   void method()</a:t>
            </a:r>
          </a:p>
          <a:p>
            <a:pPr>
              <a:lnSpc>
                <a:spcPct val="90000"/>
              </a:lnSpc>
              <a:spcBef>
                <a:spcPct val="0"/>
              </a:spcBef>
              <a:buFont typeface="Wingdings" pitchFamily="2" charset="2"/>
              <a:buNone/>
            </a:pPr>
            <a:r>
              <a:rPr lang="en-US" altLang="zh-CN" sz="1800"/>
              <a:t>   {</a:t>
            </a:r>
          </a:p>
          <a:p>
            <a:pPr>
              <a:lnSpc>
                <a:spcPct val="90000"/>
              </a:lnSpc>
              <a:spcBef>
                <a:spcPct val="0"/>
              </a:spcBef>
              <a:buFont typeface="Wingdings" pitchFamily="2" charset="2"/>
              <a:buNone/>
            </a:pPr>
            <a:r>
              <a:rPr lang="en-US" altLang="zh-CN" sz="1800"/>
              <a:t>     x-&gt;yabbaDabbaDo();	//</a:t>
            </a:r>
            <a:r>
              <a:rPr lang="zh-CN" altLang="en-US" sz="1800"/>
              <a:t>错误：</a:t>
            </a:r>
            <a:r>
              <a:rPr lang="en-US" altLang="zh-CN" sz="1800"/>
              <a:t>Fred</a:t>
            </a:r>
            <a:r>
              <a:rPr lang="zh-CN" altLang="en-US" sz="1800"/>
              <a:t>类的对象在定义之前被使用</a:t>
            </a:r>
          </a:p>
          <a:p>
            <a:pPr>
              <a:lnSpc>
                <a:spcPct val="90000"/>
              </a:lnSpc>
              <a:spcBef>
                <a:spcPct val="0"/>
              </a:spcBef>
              <a:buFont typeface="Wingdings" pitchFamily="2" charset="2"/>
              <a:buNone/>
            </a:pPr>
            <a:r>
              <a:rPr lang="zh-CN" altLang="en-US" sz="1800"/>
              <a:t>   </a:t>
            </a:r>
            <a:r>
              <a:rPr lang="en-US" altLang="zh-CN" sz="1800"/>
              <a:t>}</a:t>
            </a:r>
          </a:p>
          <a:p>
            <a:pPr>
              <a:lnSpc>
                <a:spcPct val="90000"/>
              </a:lnSpc>
              <a:spcBef>
                <a:spcPct val="0"/>
              </a:spcBef>
              <a:buFont typeface="Wingdings" pitchFamily="2" charset="2"/>
              <a:buNone/>
            </a:pPr>
            <a:r>
              <a:rPr lang="en-US" altLang="zh-CN" sz="1800"/>
              <a:t> private:</a:t>
            </a:r>
          </a:p>
          <a:p>
            <a:pPr>
              <a:lnSpc>
                <a:spcPct val="90000"/>
              </a:lnSpc>
              <a:spcBef>
                <a:spcPct val="0"/>
              </a:spcBef>
              <a:buFont typeface="Wingdings" pitchFamily="2" charset="2"/>
              <a:buNone/>
            </a:pPr>
            <a:r>
              <a:rPr lang="en-US" altLang="zh-CN" sz="1800"/>
              <a:t>   Fred* x;   //</a:t>
            </a:r>
            <a:r>
              <a:rPr lang="zh-CN" altLang="en-US" sz="1800"/>
              <a:t>正确，经过前向引用声明，可以声明</a:t>
            </a:r>
            <a:r>
              <a:rPr lang="en-US" altLang="zh-CN" sz="1800"/>
              <a:t>Fred</a:t>
            </a:r>
            <a:r>
              <a:rPr lang="zh-CN" altLang="en-US" sz="1800"/>
              <a:t>类的对象指针</a:t>
            </a:r>
          </a:p>
          <a:p>
            <a:pPr>
              <a:lnSpc>
                <a:spcPct val="90000"/>
              </a:lnSpc>
              <a:spcBef>
                <a:spcPct val="0"/>
              </a:spcBef>
              <a:buFont typeface="Wingdings" pitchFamily="2" charset="2"/>
              <a:buNone/>
            </a:pPr>
            <a:r>
              <a:rPr lang="zh-CN" altLang="en-US" sz="1800"/>
              <a:t> </a:t>
            </a:r>
            <a:r>
              <a:rPr lang="en-US" altLang="zh-CN" sz="1800"/>
              <a:t>};</a:t>
            </a:r>
          </a:p>
          <a:p>
            <a:pPr>
              <a:lnSpc>
                <a:spcPct val="90000"/>
              </a:lnSpc>
              <a:spcBef>
                <a:spcPct val="0"/>
              </a:spcBef>
              <a:buFont typeface="Wingdings" pitchFamily="2" charset="2"/>
              <a:buNone/>
            </a:pPr>
            <a:r>
              <a:rPr lang="en-US" altLang="zh-CN" sz="1800"/>
              <a:t> </a:t>
            </a:r>
          </a:p>
          <a:p>
            <a:pPr>
              <a:lnSpc>
                <a:spcPct val="90000"/>
              </a:lnSpc>
              <a:spcBef>
                <a:spcPct val="0"/>
              </a:spcBef>
              <a:buFont typeface="Wingdings" pitchFamily="2" charset="2"/>
              <a:buNone/>
            </a:pPr>
            <a:r>
              <a:rPr lang="en-US" altLang="zh-CN" sz="1800"/>
              <a:t> class Fred {</a:t>
            </a:r>
          </a:p>
          <a:p>
            <a:pPr>
              <a:lnSpc>
                <a:spcPct val="90000"/>
              </a:lnSpc>
              <a:spcBef>
                <a:spcPct val="0"/>
              </a:spcBef>
              <a:buFont typeface="Wingdings" pitchFamily="2" charset="2"/>
              <a:buNone/>
            </a:pPr>
            <a:r>
              <a:rPr lang="en-US" altLang="zh-CN" sz="1800"/>
              <a:t> public:</a:t>
            </a:r>
          </a:p>
          <a:p>
            <a:pPr>
              <a:lnSpc>
                <a:spcPct val="90000"/>
              </a:lnSpc>
              <a:spcBef>
                <a:spcPct val="0"/>
              </a:spcBef>
              <a:buFont typeface="Wingdings" pitchFamily="2" charset="2"/>
              <a:buNone/>
            </a:pPr>
            <a:r>
              <a:rPr lang="en-US" altLang="zh-CN" sz="1800"/>
              <a:t>   void yabbaDabbaDo();</a:t>
            </a:r>
          </a:p>
          <a:p>
            <a:pPr>
              <a:lnSpc>
                <a:spcPct val="90000"/>
              </a:lnSpc>
              <a:spcBef>
                <a:spcPct val="0"/>
              </a:spcBef>
              <a:buFont typeface="Wingdings" pitchFamily="2" charset="2"/>
              <a:buNone/>
            </a:pPr>
            <a:r>
              <a:rPr lang="en-US" altLang="zh-CN" sz="1800"/>
              <a:t> private:</a:t>
            </a:r>
          </a:p>
          <a:p>
            <a:pPr>
              <a:lnSpc>
                <a:spcPct val="90000"/>
              </a:lnSpc>
              <a:spcBef>
                <a:spcPct val="0"/>
              </a:spcBef>
              <a:buFont typeface="Wingdings" pitchFamily="2" charset="2"/>
              <a:buNone/>
            </a:pPr>
            <a:r>
              <a:rPr lang="en-US" altLang="zh-CN" sz="1800"/>
              <a:t>   Barney* y;</a:t>
            </a:r>
          </a:p>
          <a:p>
            <a:pPr>
              <a:lnSpc>
                <a:spcPct val="90000"/>
              </a:lnSpc>
              <a:spcBef>
                <a:spcPct val="0"/>
              </a:spcBef>
              <a:buFont typeface="Wingdings" pitchFamily="2" charset="2"/>
              <a:buNone/>
            </a:pPr>
            <a:r>
              <a:rPr lang="en-US" altLang="zh-CN" sz="1800"/>
              <a:t> }; </a:t>
            </a:r>
          </a:p>
        </p:txBody>
      </p:sp>
      <p:sp>
        <p:nvSpPr>
          <p:cNvPr id="6" name="灯片编号占位符 5"/>
          <p:cNvSpPr>
            <a:spLocks noGrp="1"/>
          </p:cNvSpPr>
          <p:nvPr>
            <p:ph type="sldNum" sz="quarter" idx="12"/>
          </p:nvPr>
        </p:nvSpPr>
        <p:spPr/>
        <p:txBody>
          <a:bodyPr/>
          <a:lstStyle/>
          <a:p>
            <a:fld id="{7635DB84-360A-4FC5-B3BC-D0B4B22659A6}" type="slidenum">
              <a:rPr lang="en-US" altLang="zh-CN"/>
              <a:pPr/>
              <a:t>58</a:t>
            </a:fld>
            <a:endParaRPr lang="en-US" altLang="zh-CN"/>
          </a:p>
        </p:txBody>
      </p:sp>
      <p:sp>
        <p:nvSpPr>
          <p:cNvPr id="177156"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2844094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t>前向引用声明注意事项</a:t>
            </a:r>
          </a:p>
        </p:txBody>
      </p:sp>
      <p:sp>
        <p:nvSpPr>
          <p:cNvPr id="178179" name="Rectangle 3"/>
          <p:cNvSpPr>
            <a:spLocks noGrp="1" noChangeArrowheads="1"/>
          </p:cNvSpPr>
          <p:nvPr>
            <p:ph idx="1"/>
          </p:nvPr>
        </p:nvSpPr>
        <p:spPr>
          <a:xfrm>
            <a:off x="827584" y="1337518"/>
            <a:ext cx="8229600" cy="3394472"/>
          </a:xfrm>
        </p:spPr>
        <p:txBody>
          <a:bodyPr/>
          <a:lstStyle/>
          <a:p>
            <a:r>
              <a:rPr lang="zh-CN" altLang="en-US" dirty="0"/>
              <a:t>应该记住：当你使用前向引用声明时，你只能使用被声明的符号，而不能涉及类的任何细节。</a:t>
            </a:r>
          </a:p>
        </p:txBody>
      </p:sp>
      <p:sp>
        <p:nvSpPr>
          <p:cNvPr id="6" name="灯片编号占位符 5"/>
          <p:cNvSpPr>
            <a:spLocks noGrp="1"/>
          </p:cNvSpPr>
          <p:nvPr>
            <p:ph type="sldNum" sz="quarter" idx="12"/>
          </p:nvPr>
        </p:nvSpPr>
        <p:spPr/>
        <p:txBody>
          <a:bodyPr/>
          <a:lstStyle/>
          <a:p>
            <a:fld id="{BD80399A-66B6-4DDA-A7FA-0F9C62378958}" type="slidenum">
              <a:rPr lang="en-US" altLang="zh-CN"/>
              <a:pPr/>
              <a:t>59</a:t>
            </a:fld>
            <a:endParaRPr lang="en-US" altLang="zh-CN"/>
          </a:p>
        </p:txBody>
      </p:sp>
      <p:sp>
        <p:nvSpPr>
          <p:cNvPr id="178180"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4000">
                <a:solidFill>
                  <a:srgbClr val="FFCCFF"/>
                </a:solidFill>
                <a:ea typeface="隶书" pitchFamily="49" charset="-122"/>
              </a:rPr>
              <a:t>类 的 组 合</a:t>
            </a:r>
          </a:p>
        </p:txBody>
      </p:sp>
    </p:spTree>
    <p:extLst>
      <p:ext uri="{BB962C8B-B14F-4D97-AF65-F5344CB8AC3E}">
        <p14:creationId xmlns:p14="http://schemas.microsoft.com/office/powerpoint/2010/main" val="1279948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285750"/>
            <a:ext cx="7162800" cy="628650"/>
          </a:xfrm>
        </p:spPr>
        <p:txBody>
          <a:bodyPr/>
          <a:lstStyle/>
          <a:p>
            <a:pPr>
              <a:lnSpc>
                <a:spcPct val="70000"/>
              </a:lnSpc>
            </a:pPr>
            <a:r>
              <a:rPr lang="zh-CN" altLang="zh-CN"/>
              <a:t>抽象实例——钟表</a:t>
            </a:r>
            <a:endParaRPr lang="zh-CN" altLang="en-US" sz="3200"/>
          </a:p>
        </p:txBody>
      </p:sp>
      <p:sp>
        <p:nvSpPr>
          <p:cNvPr id="11267" name="Rectangle 3"/>
          <p:cNvSpPr>
            <a:spLocks noGrp="1" noChangeArrowheads="1"/>
          </p:cNvSpPr>
          <p:nvPr>
            <p:ph idx="1"/>
          </p:nvPr>
        </p:nvSpPr>
        <p:spPr>
          <a:xfrm>
            <a:off x="1219200" y="1485900"/>
            <a:ext cx="7239000" cy="3086100"/>
          </a:xfrm>
        </p:spPr>
        <p:txBody>
          <a:bodyPr/>
          <a:lstStyle/>
          <a:p>
            <a:r>
              <a:rPr lang="zh-CN" altLang="en-US" dirty="0"/>
              <a:t>数据抽象：</a:t>
            </a:r>
          </a:p>
          <a:p>
            <a:pPr lvl="1">
              <a:buFontTx/>
              <a:buNone/>
            </a:pPr>
            <a:r>
              <a:rPr lang="en-US" altLang="zh-CN" dirty="0" err="1"/>
              <a:t>int</a:t>
            </a:r>
            <a:r>
              <a:rPr lang="en-US" altLang="zh-CN" dirty="0"/>
              <a:t> </a:t>
            </a:r>
            <a:r>
              <a:rPr lang="en-US" altLang="zh-CN" dirty="0">
                <a:solidFill>
                  <a:schemeClr val="tx2"/>
                </a:solidFill>
              </a:rPr>
              <a:t>Hour</a:t>
            </a:r>
            <a:r>
              <a:rPr lang="en-US" altLang="zh-CN" dirty="0"/>
              <a:t>,  </a:t>
            </a:r>
            <a:r>
              <a:rPr lang="en-US" altLang="zh-CN" dirty="0" err="1"/>
              <a:t>int</a:t>
            </a:r>
            <a:r>
              <a:rPr lang="en-US" altLang="zh-CN" dirty="0"/>
              <a:t> </a:t>
            </a:r>
            <a:r>
              <a:rPr lang="en-US" altLang="zh-CN" dirty="0">
                <a:solidFill>
                  <a:schemeClr val="tx2"/>
                </a:solidFill>
              </a:rPr>
              <a:t>Minute</a:t>
            </a:r>
            <a:r>
              <a:rPr lang="en-US" altLang="zh-CN" dirty="0"/>
              <a:t>,  </a:t>
            </a:r>
            <a:r>
              <a:rPr lang="en-US" altLang="zh-CN" dirty="0" err="1"/>
              <a:t>int</a:t>
            </a:r>
            <a:r>
              <a:rPr lang="en-US" altLang="zh-CN" dirty="0"/>
              <a:t> </a:t>
            </a:r>
            <a:r>
              <a:rPr lang="en-US" altLang="zh-CN" dirty="0">
                <a:solidFill>
                  <a:schemeClr val="tx2"/>
                </a:solidFill>
              </a:rPr>
              <a:t>Second</a:t>
            </a:r>
            <a:endParaRPr lang="en-US" altLang="zh-CN" dirty="0"/>
          </a:p>
          <a:p>
            <a:r>
              <a:rPr lang="zh-CN" altLang="en-US" dirty="0"/>
              <a:t>代码抽象：</a:t>
            </a:r>
          </a:p>
          <a:p>
            <a:pPr lvl="1">
              <a:buFontTx/>
              <a:buNone/>
            </a:pPr>
            <a:r>
              <a:rPr lang="en-US" altLang="zh-CN" dirty="0" err="1">
                <a:solidFill>
                  <a:schemeClr val="tx2"/>
                </a:solidFill>
              </a:rPr>
              <a:t>SetTime</a:t>
            </a:r>
            <a:r>
              <a:rPr lang="en-US" altLang="zh-CN" dirty="0">
                <a:solidFill>
                  <a:schemeClr val="tx2"/>
                </a:solidFill>
              </a:rPr>
              <a:t>()</a:t>
            </a:r>
            <a:r>
              <a:rPr lang="en-US" altLang="zh-CN" dirty="0"/>
              <a:t>,  </a:t>
            </a:r>
            <a:r>
              <a:rPr lang="en-US" altLang="zh-CN" dirty="0">
                <a:solidFill>
                  <a:schemeClr val="tx2"/>
                </a:solidFill>
              </a:rPr>
              <a:t>ShowTime()</a:t>
            </a:r>
          </a:p>
          <a:p>
            <a:pPr lvl="1">
              <a:buFontTx/>
              <a:buNone/>
            </a:pPr>
            <a:endParaRPr lang="en-US" altLang="zh-CN" dirty="0"/>
          </a:p>
        </p:txBody>
      </p:sp>
      <p:sp>
        <p:nvSpPr>
          <p:cNvPr id="6" name="灯片编号占位符 5"/>
          <p:cNvSpPr>
            <a:spLocks noGrp="1"/>
          </p:cNvSpPr>
          <p:nvPr>
            <p:ph type="sldNum" sz="quarter" idx="12"/>
          </p:nvPr>
        </p:nvSpPr>
        <p:spPr/>
        <p:txBody>
          <a:bodyPr/>
          <a:lstStyle/>
          <a:p>
            <a:fld id="{17976641-2CE7-4841-9952-E6F21265864A}" type="slidenum">
              <a:rPr lang="en-US" altLang="zh-CN"/>
              <a:pPr/>
              <a:t>6</a:t>
            </a:fld>
            <a:endParaRPr lang="en-US" altLang="zh-CN"/>
          </a:p>
        </p:txBody>
      </p:sp>
      <p:sp>
        <p:nvSpPr>
          <p:cNvPr id="11269" name="Text Box 5"/>
          <p:cNvSpPr txBox="1">
            <a:spLocks noChangeArrowheads="1"/>
          </p:cNvSpPr>
          <p:nvPr/>
        </p:nvSpPr>
        <p:spPr bwMode="auto">
          <a:xfrm>
            <a:off x="266581" y="1257300"/>
            <a:ext cx="800219" cy="376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31822341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228600"/>
            <a:ext cx="7315200" cy="742950"/>
          </a:xfrm>
        </p:spPr>
        <p:txBody>
          <a:bodyPr>
            <a:normAutofit fontScale="90000"/>
          </a:bodyPr>
          <a:lstStyle/>
          <a:p>
            <a:r>
              <a:rPr lang="zh-CN" altLang="en-US" dirty="0" smtClean="0"/>
              <a:t>通过构造函数约束对象的创建</a:t>
            </a:r>
            <a:endParaRPr lang="zh-CN" altLang="en-US" dirty="0"/>
          </a:p>
        </p:txBody>
      </p:sp>
      <p:sp>
        <p:nvSpPr>
          <p:cNvPr id="35843" name="Rectangle 3"/>
          <p:cNvSpPr>
            <a:spLocks noGrp="1" noChangeArrowheads="1"/>
          </p:cNvSpPr>
          <p:nvPr>
            <p:ph idx="1"/>
          </p:nvPr>
        </p:nvSpPr>
        <p:spPr>
          <a:xfrm>
            <a:off x="1371600" y="1314450"/>
            <a:ext cx="7086600" cy="3829050"/>
          </a:xfrm>
        </p:spPr>
        <p:txBody>
          <a:bodyPr>
            <a:normAutofit/>
          </a:bodyPr>
          <a:lstStyle/>
          <a:p>
            <a:pPr>
              <a:spcBef>
                <a:spcPct val="0"/>
              </a:spcBef>
              <a:buFont typeface="Wingdings" pitchFamily="2" charset="2"/>
              <a:buNone/>
            </a:pPr>
            <a:endParaRPr lang="en-US" altLang="zh-CN" sz="2800" dirty="0">
              <a:latin typeface="Courier New" pitchFamily="49" charset="0"/>
            </a:endParaRPr>
          </a:p>
        </p:txBody>
      </p:sp>
      <p:sp>
        <p:nvSpPr>
          <p:cNvPr id="6" name="灯片编号占位符 5"/>
          <p:cNvSpPr>
            <a:spLocks noGrp="1"/>
          </p:cNvSpPr>
          <p:nvPr>
            <p:ph type="sldNum" sz="quarter" idx="12"/>
          </p:nvPr>
        </p:nvSpPr>
        <p:spPr/>
        <p:txBody>
          <a:bodyPr/>
          <a:lstStyle/>
          <a:p>
            <a:fld id="{522E0DDE-887C-4047-A681-E2F81893D0DE}" type="slidenum">
              <a:rPr lang="en-US" altLang="zh-CN"/>
              <a:pPr/>
              <a:t>60</a:t>
            </a:fld>
            <a:endParaRPr lang="en-US" altLang="zh-CN"/>
          </a:p>
        </p:txBody>
      </p:sp>
      <p:sp>
        <p:nvSpPr>
          <p:cNvPr id="35844" name="Text Box 4"/>
          <p:cNvSpPr txBox="1">
            <a:spLocks noChangeArrowheads="1"/>
          </p:cNvSpPr>
          <p:nvPr/>
        </p:nvSpPr>
        <p:spPr bwMode="auto">
          <a:xfrm>
            <a:off x="179512" y="411510"/>
            <a:ext cx="86177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400" dirty="0" smtClean="0">
                <a:solidFill>
                  <a:srgbClr val="FFFF99"/>
                </a:solidFill>
              </a:rPr>
              <a:t>技巧及其他细节</a:t>
            </a:r>
            <a:endParaRPr lang="zh-CN" altLang="en-US" sz="4400" dirty="0">
              <a:solidFill>
                <a:srgbClr val="FFFF99"/>
              </a:solidFill>
            </a:endParaRPr>
          </a:p>
        </p:txBody>
      </p:sp>
      <p:sp>
        <p:nvSpPr>
          <p:cNvPr id="2" name="矩形 1"/>
          <p:cNvSpPr/>
          <p:nvPr/>
        </p:nvSpPr>
        <p:spPr>
          <a:xfrm>
            <a:off x="1691680" y="915566"/>
            <a:ext cx="6390456" cy="3970318"/>
          </a:xfrm>
          <a:prstGeom prst="rect">
            <a:avLst/>
          </a:prstGeom>
        </p:spPr>
        <p:txBody>
          <a:bodyPr wrap="square">
            <a:spAutoFit/>
          </a:bodyPr>
          <a:lstStyle/>
          <a:p>
            <a:r>
              <a:rPr lang="en-US" altLang="zh-CN" dirty="0"/>
              <a:t>class Person</a:t>
            </a:r>
          </a:p>
          <a:p>
            <a:r>
              <a:rPr lang="en-US" altLang="zh-CN" dirty="0"/>
              <a:t>{</a:t>
            </a:r>
          </a:p>
          <a:p>
            <a:r>
              <a:rPr lang="en-US" altLang="zh-CN" dirty="0"/>
              <a:t>public:</a:t>
            </a:r>
          </a:p>
          <a:p>
            <a:r>
              <a:rPr lang="en-US" altLang="zh-CN" dirty="0"/>
              <a:t>Person(char* name);</a:t>
            </a:r>
          </a:p>
          <a:p>
            <a:r>
              <a:rPr lang="en-US" altLang="zh-CN" dirty="0"/>
              <a:t>void Print() </a:t>
            </a:r>
            <a:r>
              <a:rPr lang="en-US" altLang="zh-CN" dirty="0" err="1"/>
              <a:t>const</a:t>
            </a:r>
            <a:r>
              <a:rPr lang="en-US" altLang="zh-CN" dirty="0"/>
              <a:t>{</a:t>
            </a:r>
          </a:p>
          <a:p>
            <a:r>
              <a:rPr lang="en-US" altLang="zh-CN" dirty="0" err="1"/>
              <a:t>cout</a:t>
            </a:r>
            <a:r>
              <a:rPr lang="en-US" altLang="zh-CN" dirty="0"/>
              <a:t> &lt;&lt; </a:t>
            </a:r>
            <a:r>
              <a:rPr lang="en-US" altLang="zh-CN" dirty="0" err="1"/>
              <a:t>m_name</a:t>
            </a:r>
            <a:r>
              <a:rPr lang="en-US" altLang="zh-CN" dirty="0"/>
              <a:t> &lt;&lt; </a:t>
            </a:r>
            <a:r>
              <a:rPr lang="en-US" altLang="zh-CN" dirty="0" err="1"/>
              <a:t>endl</a:t>
            </a:r>
            <a:r>
              <a:rPr lang="en-US" altLang="zh-CN" dirty="0"/>
              <a:t>;</a:t>
            </a:r>
          </a:p>
          <a:p>
            <a:r>
              <a:rPr lang="en-US" altLang="zh-CN" dirty="0"/>
              <a:t>}</a:t>
            </a:r>
          </a:p>
          <a:p>
            <a:r>
              <a:rPr lang="en-US" altLang="zh-CN" dirty="0"/>
              <a:t>~Person(){</a:t>
            </a:r>
          </a:p>
          <a:p>
            <a:r>
              <a:rPr lang="en-US" altLang="zh-CN" dirty="0"/>
              <a:t>delete[] </a:t>
            </a:r>
            <a:r>
              <a:rPr lang="en-US" altLang="zh-CN" dirty="0" err="1"/>
              <a:t>m_name</a:t>
            </a:r>
            <a:r>
              <a:rPr lang="en-US" altLang="zh-CN" dirty="0"/>
              <a:t>;</a:t>
            </a:r>
          </a:p>
          <a:p>
            <a:r>
              <a:rPr lang="en-US" altLang="zh-CN" dirty="0"/>
              <a:t>}</a:t>
            </a:r>
          </a:p>
          <a:p>
            <a:r>
              <a:rPr lang="en-US" altLang="zh-CN" dirty="0"/>
              <a:t>private:</a:t>
            </a:r>
          </a:p>
          <a:p>
            <a:r>
              <a:rPr lang="en-US" altLang="zh-CN" dirty="0"/>
              <a:t>Person();</a:t>
            </a:r>
          </a:p>
          <a:p>
            <a:r>
              <a:rPr lang="en-US" altLang="zh-CN" dirty="0"/>
              <a:t>char *</a:t>
            </a:r>
            <a:r>
              <a:rPr lang="en-US" altLang="zh-CN" dirty="0" err="1"/>
              <a:t>m_name</a:t>
            </a:r>
            <a:r>
              <a:rPr lang="en-US" altLang="zh-CN" dirty="0"/>
              <a:t>;</a:t>
            </a:r>
          </a:p>
          <a:p>
            <a:r>
              <a:rPr lang="en-US" altLang="zh-CN" dirty="0"/>
              <a:t>};</a:t>
            </a:r>
          </a:p>
        </p:txBody>
      </p:sp>
    </p:spTree>
    <p:extLst>
      <p:ext uri="{BB962C8B-B14F-4D97-AF65-F5344CB8AC3E}">
        <p14:creationId xmlns:p14="http://schemas.microsoft.com/office/powerpoint/2010/main" val="14636902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228600"/>
            <a:ext cx="7315200" cy="742950"/>
          </a:xfrm>
        </p:spPr>
        <p:txBody>
          <a:bodyPr>
            <a:normAutofit fontScale="90000"/>
          </a:bodyPr>
          <a:lstStyle/>
          <a:p>
            <a:r>
              <a:rPr lang="zh-CN" altLang="en-US" dirty="0" smtClean="0"/>
              <a:t>通过构造函数约束对象的创建</a:t>
            </a:r>
            <a:endParaRPr lang="zh-CN" altLang="en-US" dirty="0"/>
          </a:p>
        </p:txBody>
      </p:sp>
      <p:sp>
        <p:nvSpPr>
          <p:cNvPr id="35843" name="Rectangle 3"/>
          <p:cNvSpPr>
            <a:spLocks noGrp="1" noChangeArrowheads="1"/>
          </p:cNvSpPr>
          <p:nvPr>
            <p:ph idx="1"/>
          </p:nvPr>
        </p:nvSpPr>
        <p:spPr>
          <a:xfrm>
            <a:off x="1371600" y="1314450"/>
            <a:ext cx="7086600" cy="3829050"/>
          </a:xfrm>
        </p:spPr>
        <p:txBody>
          <a:bodyPr>
            <a:normAutofit/>
          </a:bodyPr>
          <a:lstStyle/>
          <a:p>
            <a:pPr>
              <a:spcBef>
                <a:spcPct val="0"/>
              </a:spcBef>
              <a:buFont typeface="Wingdings" pitchFamily="2" charset="2"/>
              <a:buNone/>
            </a:pPr>
            <a:r>
              <a:rPr lang="zh-CN" altLang="en-US" sz="2800" dirty="0">
                <a:latin typeface="Courier New" pitchFamily="49" charset="0"/>
              </a:rPr>
              <a:t>多数情况下，编译器为类生成一个公有的默认构造函数，只有下面两种情况例外</a:t>
            </a:r>
            <a:r>
              <a:rPr lang="en-US" altLang="zh-CN" sz="2800" dirty="0">
                <a:latin typeface="Courier New" pitchFamily="49" charset="0"/>
              </a:rPr>
              <a:t>:</a:t>
            </a:r>
          </a:p>
          <a:p>
            <a:pPr>
              <a:spcBef>
                <a:spcPct val="0"/>
              </a:spcBef>
              <a:buFont typeface="Wingdings" pitchFamily="2" charset="2"/>
              <a:buNone/>
            </a:pPr>
            <a:r>
              <a:rPr lang="en-US" altLang="zh-CN" sz="2800" dirty="0">
                <a:latin typeface="Courier New" pitchFamily="49" charset="0"/>
              </a:rPr>
              <a:t>1.</a:t>
            </a:r>
            <a:r>
              <a:rPr lang="zh-CN" altLang="en-US" sz="2800" dirty="0">
                <a:latin typeface="Courier New" pitchFamily="49" charset="0"/>
              </a:rPr>
              <a:t>一个类显式地声明了任何构造函数，编译器不生成公有的默认构造函数。这这种情况下，如果程序需要一个默认构造函数，需要由类的设计者提供。</a:t>
            </a:r>
          </a:p>
          <a:p>
            <a:pPr>
              <a:spcBef>
                <a:spcPct val="0"/>
              </a:spcBef>
              <a:buFont typeface="Wingdings" pitchFamily="2" charset="2"/>
              <a:buNone/>
            </a:pPr>
            <a:r>
              <a:rPr lang="en-US" altLang="zh-CN" sz="2800" dirty="0">
                <a:latin typeface="Courier New" pitchFamily="49" charset="0"/>
              </a:rPr>
              <a:t>2.</a:t>
            </a:r>
            <a:r>
              <a:rPr lang="zh-CN" altLang="en-US" sz="2800" dirty="0">
                <a:latin typeface="Courier New" pitchFamily="49" charset="0"/>
              </a:rPr>
              <a:t>一个类声明了一个非公有的默认构造函数，编译器不会生成公有的默认构造函数。</a:t>
            </a:r>
            <a:endParaRPr lang="en-US" altLang="zh-CN" sz="2800" dirty="0">
              <a:latin typeface="Courier New" pitchFamily="49" charset="0"/>
            </a:endParaRPr>
          </a:p>
        </p:txBody>
      </p:sp>
      <p:sp>
        <p:nvSpPr>
          <p:cNvPr id="6" name="灯片编号占位符 5"/>
          <p:cNvSpPr>
            <a:spLocks noGrp="1"/>
          </p:cNvSpPr>
          <p:nvPr>
            <p:ph type="sldNum" sz="quarter" idx="12"/>
          </p:nvPr>
        </p:nvSpPr>
        <p:spPr/>
        <p:txBody>
          <a:bodyPr/>
          <a:lstStyle/>
          <a:p>
            <a:fld id="{522E0DDE-887C-4047-A681-E2F81893D0DE}" type="slidenum">
              <a:rPr lang="en-US" altLang="zh-CN"/>
              <a:pPr/>
              <a:t>61</a:t>
            </a:fld>
            <a:endParaRPr lang="en-US" altLang="zh-CN"/>
          </a:p>
        </p:txBody>
      </p:sp>
      <p:sp>
        <p:nvSpPr>
          <p:cNvPr id="35844" name="Text Box 4"/>
          <p:cNvSpPr txBox="1">
            <a:spLocks noChangeArrowheads="1"/>
          </p:cNvSpPr>
          <p:nvPr/>
        </p:nvSpPr>
        <p:spPr bwMode="auto">
          <a:xfrm>
            <a:off x="179512" y="411510"/>
            <a:ext cx="86177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400" dirty="0" smtClean="0">
                <a:solidFill>
                  <a:srgbClr val="FFFF99"/>
                </a:solidFill>
              </a:rPr>
              <a:t>技巧及其他细节</a:t>
            </a:r>
            <a:endParaRPr lang="zh-CN" altLang="en-US" sz="4400" dirty="0">
              <a:solidFill>
                <a:srgbClr val="FFFF99"/>
              </a:solidFill>
            </a:endParaRPr>
          </a:p>
        </p:txBody>
      </p:sp>
    </p:spTree>
    <p:extLst>
      <p:ext uri="{BB962C8B-B14F-4D97-AF65-F5344CB8AC3E}">
        <p14:creationId xmlns:p14="http://schemas.microsoft.com/office/powerpoint/2010/main" val="4286361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228600"/>
            <a:ext cx="7315200" cy="742950"/>
          </a:xfrm>
        </p:spPr>
        <p:txBody>
          <a:bodyPr>
            <a:normAutofit fontScale="90000"/>
          </a:bodyPr>
          <a:lstStyle/>
          <a:p>
            <a:r>
              <a:rPr lang="zh-CN" altLang="en-US" dirty="0" smtClean="0"/>
              <a:t>利用拷贝函数优化函数设计</a:t>
            </a:r>
            <a:endParaRPr lang="zh-CN" altLang="en-US" dirty="0"/>
          </a:p>
        </p:txBody>
      </p:sp>
      <p:sp>
        <p:nvSpPr>
          <p:cNvPr id="35843" name="Rectangle 3"/>
          <p:cNvSpPr>
            <a:spLocks noGrp="1" noChangeArrowheads="1"/>
          </p:cNvSpPr>
          <p:nvPr>
            <p:ph idx="1"/>
          </p:nvPr>
        </p:nvSpPr>
        <p:spPr>
          <a:xfrm>
            <a:off x="1371600" y="1314450"/>
            <a:ext cx="7086600" cy="3829050"/>
          </a:xfrm>
        </p:spPr>
        <p:txBody>
          <a:bodyPr>
            <a:normAutofit/>
          </a:bodyPr>
          <a:lstStyle/>
          <a:p>
            <a:pPr>
              <a:spcBef>
                <a:spcPct val="0"/>
              </a:spcBef>
            </a:pPr>
            <a:r>
              <a:rPr lang="zh-CN" altLang="en-US" sz="2800" dirty="0" smtClean="0">
                <a:latin typeface="Courier New" pitchFamily="49" charset="0"/>
              </a:rPr>
              <a:t>对象间拷贝会增加开销</a:t>
            </a:r>
            <a:endParaRPr lang="en-US" altLang="zh-CN" sz="2800" dirty="0" smtClean="0">
              <a:latin typeface="Courier New" pitchFamily="49" charset="0"/>
            </a:endParaRPr>
          </a:p>
          <a:p>
            <a:pPr lvl="1">
              <a:spcBef>
                <a:spcPct val="0"/>
              </a:spcBef>
            </a:pPr>
            <a:r>
              <a:rPr lang="zh-CN" altLang="en-US" dirty="0" smtClean="0">
                <a:latin typeface="Courier New" pitchFamily="49" charset="0"/>
              </a:rPr>
              <a:t>传值方式将对象传递给函数</a:t>
            </a:r>
            <a:endParaRPr lang="en-US" altLang="zh-CN" dirty="0" smtClean="0">
              <a:latin typeface="Courier New" pitchFamily="49" charset="0"/>
            </a:endParaRPr>
          </a:p>
          <a:p>
            <a:pPr lvl="1">
              <a:spcBef>
                <a:spcPct val="0"/>
              </a:spcBef>
            </a:pPr>
            <a:r>
              <a:rPr lang="zh-CN" altLang="en-US" dirty="0">
                <a:latin typeface="Courier New" pitchFamily="49" charset="0"/>
              </a:rPr>
              <a:t>传值</a:t>
            </a:r>
            <a:r>
              <a:rPr lang="zh-CN" altLang="en-US" dirty="0" smtClean="0">
                <a:latin typeface="Courier New" pitchFamily="49" charset="0"/>
              </a:rPr>
              <a:t>方式返回一个对象</a:t>
            </a:r>
            <a:endParaRPr lang="en-US" altLang="zh-CN" dirty="0">
              <a:latin typeface="Courier New" pitchFamily="49" charset="0"/>
            </a:endParaRPr>
          </a:p>
        </p:txBody>
      </p:sp>
      <p:sp>
        <p:nvSpPr>
          <p:cNvPr id="6" name="灯片编号占位符 5"/>
          <p:cNvSpPr>
            <a:spLocks noGrp="1"/>
          </p:cNvSpPr>
          <p:nvPr>
            <p:ph type="sldNum" sz="quarter" idx="12"/>
          </p:nvPr>
        </p:nvSpPr>
        <p:spPr/>
        <p:txBody>
          <a:bodyPr/>
          <a:lstStyle/>
          <a:p>
            <a:fld id="{522E0DDE-887C-4047-A681-E2F81893D0DE}" type="slidenum">
              <a:rPr lang="en-US" altLang="zh-CN"/>
              <a:pPr/>
              <a:t>62</a:t>
            </a:fld>
            <a:endParaRPr lang="en-US" altLang="zh-CN"/>
          </a:p>
        </p:txBody>
      </p:sp>
      <p:sp>
        <p:nvSpPr>
          <p:cNvPr id="35844" name="Text Box 4"/>
          <p:cNvSpPr txBox="1">
            <a:spLocks noChangeArrowheads="1"/>
          </p:cNvSpPr>
          <p:nvPr/>
        </p:nvSpPr>
        <p:spPr bwMode="auto">
          <a:xfrm>
            <a:off x="179512" y="411510"/>
            <a:ext cx="86177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4400" dirty="0" smtClean="0">
                <a:solidFill>
                  <a:srgbClr val="FFFF99"/>
                </a:solidFill>
              </a:rPr>
              <a:t>技巧及其他细节</a:t>
            </a:r>
            <a:endParaRPr lang="zh-CN" altLang="en-US" sz="4400" dirty="0">
              <a:solidFill>
                <a:srgbClr val="FFFF99"/>
              </a:solidFill>
            </a:endParaRPr>
          </a:p>
        </p:txBody>
      </p:sp>
    </p:spTree>
    <p:extLst>
      <p:ext uri="{BB962C8B-B14F-4D97-AF65-F5344CB8AC3E}">
        <p14:creationId xmlns:p14="http://schemas.microsoft.com/office/powerpoint/2010/main" val="38119624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如果将拷贝函数私有，则其他函数就不能用值传递方式来传递和返回这个类的对象</a:t>
            </a:r>
            <a:endParaRPr lang="en-US" altLang="zh-CN" dirty="0" smtClean="0"/>
          </a:p>
          <a:p>
            <a:r>
              <a:rPr lang="zh-CN" altLang="en-US" dirty="0" smtClean="0"/>
              <a:t>强制要求采用引用或者指针传递</a:t>
            </a:r>
            <a:endParaRPr lang="zh-CN" altLang="en-US" dirty="0"/>
          </a:p>
        </p:txBody>
      </p:sp>
    </p:spTree>
    <p:extLst>
      <p:ext uri="{BB962C8B-B14F-4D97-AF65-F5344CB8AC3E}">
        <p14:creationId xmlns:p14="http://schemas.microsoft.com/office/powerpoint/2010/main" val="31904725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初始化列表</a:t>
            </a:r>
            <a:endParaRPr lang="zh-CN" altLang="en-US" dirty="0"/>
          </a:p>
        </p:txBody>
      </p:sp>
      <p:sp>
        <p:nvSpPr>
          <p:cNvPr id="3" name="内容占位符 2"/>
          <p:cNvSpPr>
            <a:spLocks noGrp="1"/>
          </p:cNvSpPr>
          <p:nvPr>
            <p:ph idx="1"/>
          </p:nvPr>
        </p:nvSpPr>
        <p:spPr/>
        <p:txBody>
          <a:bodyPr/>
          <a:lstStyle/>
          <a:p>
            <a:r>
              <a:rPr lang="zh-CN" altLang="en-US" dirty="0" smtClean="0"/>
              <a:t>为构造函数添加初始化列表可以为类成员以及</a:t>
            </a:r>
            <a:r>
              <a:rPr lang="en-US" altLang="zh-CN" dirty="0" err="1" smtClean="0"/>
              <a:t>const</a:t>
            </a:r>
            <a:r>
              <a:rPr lang="zh-CN" altLang="en-US" dirty="0" smtClean="0"/>
              <a:t>成员变量进行初始化</a:t>
            </a:r>
            <a:endParaRPr lang="en-US" altLang="zh-CN" dirty="0" smtClean="0"/>
          </a:p>
          <a:p>
            <a:endParaRPr lang="zh-CN" altLang="en-US" dirty="0"/>
          </a:p>
        </p:txBody>
      </p:sp>
      <p:sp>
        <p:nvSpPr>
          <p:cNvPr id="5" name="矩形 4"/>
          <p:cNvSpPr/>
          <p:nvPr/>
        </p:nvSpPr>
        <p:spPr>
          <a:xfrm>
            <a:off x="2123728" y="2139702"/>
            <a:ext cx="4572000" cy="2862322"/>
          </a:xfrm>
          <a:prstGeom prst="rect">
            <a:avLst/>
          </a:prstGeom>
        </p:spPr>
        <p:txBody>
          <a:bodyPr>
            <a:spAutoFit/>
          </a:bodyPr>
          <a:lstStyle/>
          <a:p>
            <a:r>
              <a:rPr lang="en-US" altLang="zh-CN" dirty="0"/>
              <a:t>class </a:t>
            </a:r>
            <a:r>
              <a:rPr lang="en-US" altLang="zh-CN" dirty="0" err="1"/>
              <a:t>CMyClass</a:t>
            </a:r>
            <a:r>
              <a:rPr lang="en-US" altLang="zh-CN" dirty="0"/>
              <a:t> {</a:t>
            </a:r>
          </a:p>
          <a:p>
            <a:r>
              <a:rPr lang="en-US" altLang="zh-CN" dirty="0" err="1"/>
              <a:t>CMyClass</a:t>
            </a:r>
            <a:r>
              <a:rPr lang="en-US" altLang="zh-CN" dirty="0"/>
              <a:t>(</a:t>
            </a:r>
            <a:r>
              <a:rPr lang="en-US" altLang="zh-CN" dirty="0" err="1"/>
              <a:t>int</a:t>
            </a:r>
            <a:r>
              <a:rPr lang="en-US" altLang="zh-CN" dirty="0"/>
              <a:t> x, </a:t>
            </a:r>
            <a:r>
              <a:rPr lang="en-US" altLang="zh-CN" dirty="0" err="1"/>
              <a:t>int</a:t>
            </a:r>
            <a:r>
              <a:rPr lang="en-US" altLang="zh-CN" dirty="0"/>
              <a:t> y);</a:t>
            </a:r>
          </a:p>
          <a:p>
            <a:r>
              <a:rPr lang="en-US" altLang="zh-CN" dirty="0" err="1"/>
              <a:t>int</a:t>
            </a:r>
            <a:r>
              <a:rPr lang="en-US" altLang="zh-CN" dirty="0"/>
              <a:t> </a:t>
            </a:r>
            <a:r>
              <a:rPr lang="en-US" altLang="zh-CN" dirty="0" err="1"/>
              <a:t>m_x</a:t>
            </a:r>
            <a:r>
              <a:rPr lang="en-US" altLang="zh-CN" dirty="0"/>
              <a:t>;</a:t>
            </a:r>
          </a:p>
          <a:p>
            <a:r>
              <a:rPr lang="en-US" altLang="zh-CN" dirty="0" err="1"/>
              <a:t>int</a:t>
            </a:r>
            <a:r>
              <a:rPr lang="en-US" altLang="zh-CN" dirty="0"/>
              <a:t> </a:t>
            </a:r>
            <a:r>
              <a:rPr lang="en-US" altLang="zh-CN" dirty="0" err="1"/>
              <a:t>m_y</a:t>
            </a:r>
            <a:r>
              <a:rPr lang="en-US" altLang="zh-CN" dirty="0"/>
              <a:t>;</a:t>
            </a:r>
          </a:p>
          <a:p>
            <a:r>
              <a:rPr lang="en-US" altLang="zh-CN" dirty="0"/>
              <a:t>};</a:t>
            </a:r>
          </a:p>
          <a:p>
            <a:endParaRPr lang="zh-CN" altLang="en-US" dirty="0"/>
          </a:p>
          <a:p>
            <a:r>
              <a:rPr lang="es-ES" altLang="zh-CN" dirty="0"/>
              <a:t>CMyClass::CMyClass(int x, int y) : m_y(y), m_x(m_y)</a:t>
            </a:r>
          </a:p>
          <a:p>
            <a:r>
              <a:rPr lang="en-US" altLang="zh-CN" dirty="0"/>
              <a:t>{</a:t>
            </a:r>
          </a:p>
          <a:p>
            <a:r>
              <a:rPr lang="en-US" altLang="zh-CN" dirty="0"/>
              <a:t>}</a:t>
            </a:r>
          </a:p>
        </p:txBody>
      </p:sp>
    </p:spTree>
    <p:extLst>
      <p:ext uri="{BB962C8B-B14F-4D97-AF65-F5344CB8AC3E}">
        <p14:creationId xmlns:p14="http://schemas.microsoft.com/office/powerpoint/2010/main" val="36288923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smtClean="0"/>
              <a:t>类成员</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static</a:t>
            </a:r>
            <a:r>
              <a:rPr lang="zh-CN" altLang="en-US" dirty="0"/>
              <a:t>数据成员是属于类的，不是属于任何具体的对象的，不占用对象的内存空间。可以用 </a:t>
            </a:r>
            <a:r>
              <a:rPr lang="en-US" altLang="zh-CN" dirty="0"/>
              <a:t>A::n </a:t>
            </a:r>
            <a:r>
              <a:rPr lang="zh-CN" altLang="en-US" dirty="0"/>
              <a:t>的形式访问，也可以通过对象</a:t>
            </a:r>
            <a:r>
              <a:rPr lang="zh-CN" altLang="en-US" dirty="0" smtClean="0"/>
              <a:t>访问</a:t>
            </a:r>
            <a:endParaRPr lang="en-US" altLang="zh-CN" dirty="0" smtClean="0"/>
          </a:p>
          <a:p>
            <a:r>
              <a:rPr lang="en-US" altLang="zh-CN" dirty="0" smtClean="0"/>
              <a:t>static</a:t>
            </a:r>
            <a:r>
              <a:rPr lang="zh-CN" altLang="en-US" dirty="0"/>
              <a:t>数据成员的初始化必须在类外初始化，采用 </a:t>
            </a:r>
            <a:r>
              <a:rPr lang="en-US" altLang="zh-CN" dirty="0" err="1"/>
              <a:t>int</a:t>
            </a:r>
            <a:r>
              <a:rPr lang="en-US" altLang="zh-CN" dirty="0"/>
              <a:t> A::n = 5;</a:t>
            </a:r>
            <a:r>
              <a:rPr lang="zh-CN" altLang="en-US" dirty="0"/>
              <a:t>这样的形式，记得指明类型和所属的类，不用加关键字</a:t>
            </a:r>
            <a:r>
              <a:rPr lang="en-US" altLang="zh-CN" dirty="0"/>
              <a:t>static</a:t>
            </a:r>
            <a:r>
              <a:rPr lang="zh-CN" altLang="en-US" dirty="0"/>
              <a:t>。</a:t>
            </a:r>
          </a:p>
          <a:p>
            <a:r>
              <a:rPr lang="en-US" altLang="zh-CN" dirty="0" smtClean="0"/>
              <a:t>static</a:t>
            </a:r>
            <a:r>
              <a:rPr lang="zh-CN" altLang="en-US" dirty="0"/>
              <a:t>成员函数只能访问</a:t>
            </a:r>
            <a:r>
              <a:rPr lang="en-US" altLang="zh-CN" dirty="0"/>
              <a:t>static</a:t>
            </a:r>
            <a:r>
              <a:rPr lang="zh-CN" altLang="en-US" dirty="0"/>
              <a:t>数据成员或者</a:t>
            </a:r>
            <a:r>
              <a:rPr lang="en-US" altLang="zh-CN" dirty="0"/>
              <a:t>static</a:t>
            </a:r>
            <a:r>
              <a:rPr lang="zh-CN" altLang="en-US" dirty="0"/>
              <a:t>成员函数，不能访问非</a:t>
            </a:r>
            <a:r>
              <a:rPr lang="en-US" altLang="zh-CN" dirty="0"/>
              <a:t>static</a:t>
            </a:r>
            <a:r>
              <a:rPr lang="zh-CN" altLang="en-US" dirty="0"/>
              <a:t>数据成员和非</a:t>
            </a:r>
            <a:r>
              <a:rPr lang="en-US" altLang="zh-CN" dirty="0"/>
              <a:t>static</a:t>
            </a:r>
            <a:r>
              <a:rPr lang="zh-CN" altLang="en-US" dirty="0"/>
              <a:t>成员函数。</a:t>
            </a:r>
          </a:p>
          <a:p>
            <a:endParaRPr lang="zh-CN" altLang="en-US" dirty="0"/>
          </a:p>
        </p:txBody>
      </p:sp>
    </p:spTree>
    <p:extLst>
      <p:ext uri="{BB962C8B-B14F-4D97-AF65-F5344CB8AC3E}">
        <p14:creationId xmlns:p14="http://schemas.microsoft.com/office/powerpoint/2010/main" val="32981117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a:t>
            </a:r>
            <a:endParaRPr lang="zh-CN" altLang="en-US" dirty="0"/>
          </a:p>
        </p:txBody>
      </p:sp>
      <p:sp>
        <p:nvSpPr>
          <p:cNvPr id="3" name="内容占位符 2"/>
          <p:cNvSpPr>
            <a:spLocks noGrp="1"/>
          </p:cNvSpPr>
          <p:nvPr>
            <p:ph idx="1"/>
          </p:nvPr>
        </p:nvSpPr>
        <p:spPr/>
        <p:txBody>
          <a:bodyPr/>
          <a:lstStyle/>
          <a:p>
            <a:r>
              <a:rPr lang="zh-CN" altLang="en-US" dirty="0" smtClean="0"/>
              <a:t>将上节课的打砖块游戏修改为面向对象的形式</a:t>
            </a:r>
            <a:endParaRPr lang="en-US" altLang="zh-CN" dirty="0" smtClean="0"/>
          </a:p>
          <a:p>
            <a:r>
              <a:rPr lang="zh-CN" altLang="en-US" dirty="0" smtClean="0"/>
              <a:t>将角色抽象为类</a:t>
            </a:r>
            <a:endParaRPr lang="en-US" altLang="zh-CN" dirty="0" smtClean="0"/>
          </a:p>
          <a:p>
            <a:r>
              <a:rPr lang="zh-CN" altLang="en-US" smtClean="0"/>
              <a:t>对角色的操作作为类的方法</a:t>
            </a:r>
            <a:endParaRPr lang="zh-CN" altLang="en-US"/>
          </a:p>
        </p:txBody>
      </p:sp>
    </p:spTree>
    <p:extLst>
      <p:ext uri="{BB962C8B-B14F-4D97-AF65-F5344CB8AC3E}">
        <p14:creationId xmlns:p14="http://schemas.microsoft.com/office/powerpoint/2010/main" val="7821347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457200" y="1200151"/>
            <a:ext cx="5626968" cy="3394472"/>
          </a:xfrm>
        </p:spPr>
        <p:txBody>
          <a:bodyPr/>
          <a:lstStyle/>
          <a:p>
            <a:r>
              <a:rPr lang="zh-CN" altLang="en-US" dirty="0" smtClean="0"/>
              <a:t>继续完成面向对象“贪食蛇”游戏</a:t>
            </a:r>
            <a:endParaRPr lang="en-US" altLang="zh-CN" dirty="0" smtClean="0"/>
          </a:p>
          <a:p>
            <a:r>
              <a:rPr lang="zh-CN" altLang="en-US" dirty="0" smtClean="0"/>
              <a:t>将“</a:t>
            </a:r>
            <a:r>
              <a:rPr lang="en-US" altLang="zh-CN" dirty="0" err="1" smtClean="0"/>
              <a:t>BumpBalls</a:t>
            </a:r>
            <a:r>
              <a:rPr lang="zh-CN" altLang="en-US" dirty="0" smtClean="0"/>
              <a:t>”修改为面向对象形式</a:t>
            </a:r>
            <a:endParaRPr lang="en-US" altLang="zh-CN" dirty="0" smtClean="0"/>
          </a:p>
          <a:p>
            <a:pPr lvl="1"/>
            <a:r>
              <a:rPr lang="zh-CN" altLang="en-US" dirty="0"/>
              <a:t>学有</a:t>
            </a:r>
            <a:r>
              <a:rPr lang="zh-CN" altLang="en-US" dirty="0" smtClean="0"/>
              <a:t>余力的添加游戏性</a:t>
            </a:r>
            <a:endParaRPr lang="zh-CN" altLang="en-US" dirty="0"/>
          </a:p>
        </p:txBody>
      </p:sp>
    </p:spTree>
    <p:extLst>
      <p:ext uri="{BB962C8B-B14F-4D97-AF65-F5344CB8AC3E}">
        <p14:creationId xmlns:p14="http://schemas.microsoft.com/office/powerpoint/2010/main" val="4191568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zh-CN"/>
              <a:t>抽象实例——钟表类</a:t>
            </a:r>
            <a:endParaRPr lang="zh-CN" altLang="en-US"/>
          </a:p>
        </p:txBody>
      </p:sp>
      <p:sp>
        <p:nvSpPr>
          <p:cNvPr id="162819" name="Rectangle 3"/>
          <p:cNvSpPr>
            <a:spLocks noGrp="1" noChangeArrowheads="1"/>
          </p:cNvSpPr>
          <p:nvPr>
            <p:ph idx="1"/>
          </p:nvPr>
        </p:nvSpPr>
        <p:spPr>
          <a:xfrm>
            <a:off x="1259632" y="1203598"/>
            <a:ext cx="8229600" cy="3394472"/>
          </a:xfrm>
        </p:spPr>
        <p:txBody>
          <a:bodyPr>
            <a:normAutofit fontScale="92500" lnSpcReduction="20000"/>
          </a:bodyPr>
          <a:lstStyle/>
          <a:p>
            <a:pPr marL="114300" lvl="1" indent="0">
              <a:lnSpc>
                <a:spcPct val="90000"/>
              </a:lnSpc>
              <a:buFontTx/>
              <a:buNone/>
            </a:pPr>
            <a:r>
              <a:rPr lang="en-US" altLang="zh-CN"/>
              <a:t>class  Clock</a:t>
            </a:r>
          </a:p>
          <a:p>
            <a:pPr marL="114300" lvl="1" indent="0">
              <a:lnSpc>
                <a:spcPct val="90000"/>
              </a:lnSpc>
              <a:buFontTx/>
              <a:buNone/>
            </a:pPr>
            <a:r>
              <a:rPr lang="en-US" altLang="zh-CN">
                <a:solidFill>
                  <a:schemeClr val="tx2"/>
                </a:solidFill>
              </a:rPr>
              <a:t>{</a:t>
            </a:r>
            <a:endParaRPr lang="en-US" altLang="zh-CN"/>
          </a:p>
          <a:p>
            <a:pPr marL="114300" lvl="1" indent="0">
              <a:lnSpc>
                <a:spcPct val="90000"/>
              </a:lnSpc>
              <a:buFontTx/>
              <a:buNone/>
            </a:pPr>
            <a:r>
              <a:rPr lang="en-US" altLang="zh-CN"/>
              <a:t>        </a:t>
            </a:r>
            <a:r>
              <a:rPr lang="en-US" altLang="zh-CN">
                <a:solidFill>
                  <a:schemeClr val="tx2"/>
                </a:solidFill>
              </a:rPr>
              <a:t>public</a:t>
            </a:r>
            <a:r>
              <a:rPr lang="en-US" altLang="zh-CN"/>
              <a:t>: </a:t>
            </a:r>
          </a:p>
          <a:p>
            <a:pPr marL="114300" lvl="1" indent="0">
              <a:lnSpc>
                <a:spcPct val="90000"/>
              </a:lnSpc>
              <a:buFontTx/>
              <a:buNone/>
            </a:pPr>
            <a:r>
              <a:rPr lang="en-US" altLang="zh-CN"/>
              <a:t>             void </a:t>
            </a:r>
            <a:r>
              <a:rPr lang="en-US" altLang="zh-CN">
                <a:solidFill>
                  <a:schemeClr val="tx1"/>
                </a:solidFill>
              </a:rPr>
              <a:t>SetTime</a:t>
            </a:r>
            <a:r>
              <a:rPr lang="en-US" altLang="zh-CN"/>
              <a:t>(int NewH,  int NewM,</a:t>
            </a:r>
            <a:br>
              <a:rPr lang="en-US" altLang="zh-CN"/>
            </a:br>
            <a:r>
              <a:rPr lang="en-US" altLang="zh-CN"/>
              <a:t>                                    int NewS);</a:t>
            </a:r>
            <a:br>
              <a:rPr lang="en-US" altLang="zh-CN"/>
            </a:br>
            <a:r>
              <a:rPr lang="en-US" altLang="zh-CN"/>
              <a:t>              void </a:t>
            </a:r>
            <a:r>
              <a:rPr lang="en-US" altLang="zh-CN">
                <a:solidFill>
                  <a:schemeClr val="tx1"/>
                </a:solidFill>
              </a:rPr>
              <a:t>ShowTime</a:t>
            </a:r>
            <a:r>
              <a:rPr lang="en-US" altLang="zh-CN"/>
              <a:t>();</a:t>
            </a:r>
          </a:p>
          <a:p>
            <a:pPr marL="114300" lvl="1" indent="0">
              <a:lnSpc>
                <a:spcPct val="90000"/>
              </a:lnSpc>
              <a:buFontTx/>
              <a:buNone/>
            </a:pPr>
            <a:r>
              <a:rPr lang="en-US" altLang="zh-CN"/>
              <a:t>        </a:t>
            </a:r>
            <a:r>
              <a:rPr lang="en-US" altLang="zh-CN">
                <a:solidFill>
                  <a:schemeClr val="tx2"/>
                </a:solidFill>
              </a:rPr>
              <a:t>private</a:t>
            </a:r>
            <a:r>
              <a:rPr lang="en-US" altLang="zh-CN"/>
              <a:t>: </a:t>
            </a:r>
          </a:p>
          <a:p>
            <a:pPr marL="114300" lvl="1" indent="0">
              <a:lnSpc>
                <a:spcPct val="90000"/>
              </a:lnSpc>
              <a:buFontTx/>
              <a:buNone/>
            </a:pPr>
            <a:r>
              <a:rPr lang="en-US" altLang="zh-CN"/>
              <a:t>              int Hour,Minute,Second;</a:t>
            </a:r>
          </a:p>
          <a:p>
            <a:pPr marL="114300" lvl="1" indent="0">
              <a:lnSpc>
                <a:spcPct val="90000"/>
              </a:lnSpc>
              <a:buFontTx/>
              <a:buNone/>
            </a:pPr>
            <a:r>
              <a:rPr lang="en-US" altLang="zh-CN">
                <a:solidFill>
                  <a:schemeClr val="tx2"/>
                </a:solidFill>
              </a:rPr>
              <a:t>}</a:t>
            </a:r>
            <a:r>
              <a:rPr lang="en-US" altLang="zh-CN"/>
              <a:t>;</a:t>
            </a:r>
          </a:p>
        </p:txBody>
      </p:sp>
      <p:sp>
        <p:nvSpPr>
          <p:cNvPr id="6" name="灯片编号占位符 5"/>
          <p:cNvSpPr>
            <a:spLocks noGrp="1"/>
          </p:cNvSpPr>
          <p:nvPr>
            <p:ph type="sldNum" sz="quarter" idx="12"/>
          </p:nvPr>
        </p:nvSpPr>
        <p:spPr/>
        <p:txBody>
          <a:bodyPr/>
          <a:lstStyle/>
          <a:p>
            <a:fld id="{B03D17D2-B462-4824-AF5B-A02CEA94E24E}" type="slidenum">
              <a:rPr lang="en-US" altLang="zh-CN"/>
              <a:pPr/>
              <a:t>7</a:t>
            </a:fld>
            <a:endParaRPr lang="en-US" altLang="zh-CN"/>
          </a:p>
        </p:txBody>
      </p:sp>
      <p:sp>
        <p:nvSpPr>
          <p:cNvPr id="162820" name="Text Box 4"/>
          <p:cNvSpPr txBox="1">
            <a:spLocks noChangeArrowheads="1"/>
          </p:cNvSpPr>
          <p:nvPr/>
        </p:nvSpPr>
        <p:spPr bwMode="auto">
          <a:xfrm>
            <a:off x="266581" y="1203598"/>
            <a:ext cx="80021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203292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342900"/>
            <a:ext cx="6934200" cy="685800"/>
          </a:xfrm>
        </p:spPr>
        <p:txBody>
          <a:bodyPr/>
          <a:lstStyle/>
          <a:p>
            <a:pPr>
              <a:lnSpc>
                <a:spcPct val="80000"/>
              </a:lnSpc>
            </a:pPr>
            <a:r>
              <a:rPr lang="zh-CN" altLang="zh-CN"/>
              <a:t>抽象实例——人</a:t>
            </a:r>
            <a:endParaRPr lang="zh-CN" altLang="en-US"/>
          </a:p>
        </p:txBody>
      </p:sp>
      <p:sp>
        <p:nvSpPr>
          <p:cNvPr id="12291" name="Rectangle 3"/>
          <p:cNvSpPr>
            <a:spLocks noGrp="1" noChangeArrowheads="1"/>
          </p:cNvSpPr>
          <p:nvPr>
            <p:ph idx="1"/>
          </p:nvPr>
        </p:nvSpPr>
        <p:spPr>
          <a:xfrm>
            <a:off x="1143000" y="1314450"/>
            <a:ext cx="8001000" cy="3543300"/>
          </a:xfrm>
        </p:spPr>
        <p:txBody>
          <a:bodyPr>
            <a:normAutofit fontScale="92500" lnSpcReduction="20000"/>
          </a:bodyPr>
          <a:lstStyle/>
          <a:p>
            <a:pPr marL="228600" indent="-228600">
              <a:lnSpc>
                <a:spcPct val="120000"/>
              </a:lnSpc>
            </a:pPr>
            <a:r>
              <a:rPr lang="zh-CN" altLang="en-US"/>
              <a:t>数据抽象：</a:t>
            </a:r>
          </a:p>
          <a:p>
            <a:pPr marL="514350" lvl="1" indent="-171450">
              <a:lnSpc>
                <a:spcPct val="120000"/>
              </a:lnSpc>
              <a:buFontTx/>
              <a:buNone/>
            </a:pPr>
            <a:r>
              <a:rPr lang="en-US" altLang="zh-CN"/>
              <a:t>char *</a:t>
            </a:r>
            <a:r>
              <a:rPr lang="en-US" altLang="zh-CN">
                <a:solidFill>
                  <a:schemeClr val="tx2"/>
                </a:solidFill>
              </a:rPr>
              <a:t>name</a:t>
            </a:r>
            <a:r>
              <a:rPr lang="en-US" altLang="zh-CN"/>
              <a:t>,char *</a:t>
            </a:r>
            <a:r>
              <a:rPr lang="en-US" altLang="zh-CN">
                <a:solidFill>
                  <a:schemeClr val="tx2"/>
                </a:solidFill>
              </a:rPr>
              <a:t>gender</a:t>
            </a:r>
            <a:r>
              <a:rPr lang="en-US" altLang="zh-CN"/>
              <a:t>,int </a:t>
            </a:r>
            <a:r>
              <a:rPr lang="en-US" altLang="zh-CN">
                <a:solidFill>
                  <a:schemeClr val="tx2"/>
                </a:solidFill>
              </a:rPr>
              <a:t>age</a:t>
            </a:r>
            <a:r>
              <a:rPr lang="en-US" altLang="zh-CN"/>
              <a:t>,int </a:t>
            </a:r>
            <a:r>
              <a:rPr lang="en-US" altLang="zh-CN">
                <a:solidFill>
                  <a:schemeClr val="tx2"/>
                </a:solidFill>
              </a:rPr>
              <a:t>id</a:t>
            </a:r>
            <a:endParaRPr lang="en-US" altLang="zh-CN"/>
          </a:p>
          <a:p>
            <a:pPr marL="228600" indent="-228600">
              <a:lnSpc>
                <a:spcPct val="120000"/>
              </a:lnSpc>
            </a:pPr>
            <a:r>
              <a:rPr lang="zh-CN" altLang="en-US"/>
              <a:t>代码抽象：</a:t>
            </a:r>
          </a:p>
          <a:p>
            <a:pPr marL="514350" lvl="1" indent="-171450">
              <a:lnSpc>
                <a:spcPct val="120000"/>
              </a:lnSpc>
              <a:buFontTx/>
              <a:buNone/>
            </a:pPr>
            <a:r>
              <a:rPr lang="zh-CN" altLang="en-US"/>
              <a:t>生物属性角度：</a:t>
            </a:r>
            <a:br>
              <a:rPr lang="zh-CN" altLang="en-US"/>
            </a:br>
            <a:r>
              <a:rPr lang="en-US" altLang="zh-CN">
                <a:solidFill>
                  <a:schemeClr val="tx2"/>
                </a:solidFill>
              </a:rPr>
              <a:t>GetCloth</a:t>
            </a:r>
            <a:r>
              <a:rPr lang="en-US" altLang="zh-CN"/>
              <a:t>(),   </a:t>
            </a:r>
            <a:r>
              <a:rPr lang="en-US" altLang="zh-CN">
                <a:solidFill>
                  <a:schemeClr val="tx2"/>
                </a:solidFill>
              </a:rPr>
              <a:t>Eat</a:t>
            </a:r>
            <a:r>
              <a:rPr lang="en-US" altLang="zh-CN"/>
              <a:t>(),  </a:t>
            </a:r>
            <a:r>
              <a:rPr lang="en-US" altLang="zh-CN">
                <a:solidFill>
                  <a:schemeClr val="tx2"/>
                </a:solidFill>
              </a:rPr>
              <a:t>Step</a:t>
            </a:r>
            <a:r>
              <a:rPr lang="en-US" altLang="zh-CN"/>
              <a:t>(),…</a:t>
            </a:r>
          </a:p>
          <a:p>
            <a:pPr marL="514350" lvl="1" indent="-171450">
              <a:lnSpc>
                <a:spcPct val="120000"/>
              </a:lnSpc>
              <a:buFontTx/>
              <a:buNone/>
            </a:pPr>
            <a:r>
              <a:rPr lang="zh-CN" altLang="en-US"/>
              <a:t>社会属性角度：</a:t>
            </a:r>
            <a:br>
              <a:rPr lang="zh-CN" altLang="en-US"/>
            </a:br>
            <a:r>
              <a:rPr lang="en-US" altLang="zh-CN">
                <a:solidFill>
                  <a:schemeClr val="tx2"/>
                </a:solidFill>
              </a:rPr>
              <a:t>Work</a:t>
            </a:r>
            <a:r>
              <a:rPr lang="en-US" altLang="zh-CN"/>
              <a:t>(), </a:t>
            </a:r>
            <a:r>
              <a:rPr lang="en-US" altLang="zh-CN">
                <a:solidFill>
                  <a:schemeClr val="tx2"/>
                </a:solidFill>
              </a:rPr>
              <a:t>Promote</a:t>
            </a:r>
            <a:r>
              <a:rPr lang="en-US" altLang="zh-CN"/>
              <a:t>() ,…</a:t>
            </a:r>
          </a:p>
        </p:txBody>
      </p:sp>
      <p:sp>
        <p:nvSpPr>
          <p:cNvPr id="6" name="灯片编号占位符 5"/>
          <p:cNvSpPr>
            <a:spLocks noGrp="1"/>
          </p:cNvSpPr>
          <p:nvPr>
            <p:ph type="sldNum" sz="quarter" idx="12"/>
          </p:nvPr>
        </p:nvSpPr>
        <p:spPr/>
        <p:txBody>
          <a:bodyPr/>
          <a:lstStyle/>
          <a:p>
            <a:fld id="{5F5BD3AF-F304-4ADB-8BC1-6F9D6451E764}" type="slidenum">
              <a:rPr lang="en-US" altLang="zh-CN"/>
              <a:pPr/>
              <a:t>8</a:t>
            </a:fld>
            <a:endParaRPr lang="en-US" altLang="zh-CN"/>
          </a:p>
        </p:txBody>
      </p:sp>
      <p:sp>
        <p:nvSpPr>
          <p:cNvPr id="12293" name="Text Box 5"/>
          <p:cNvSpPr txBox="1">
            <a:spLocks noChangeArrowheads="1"/>
          </p:cNvSpPr>
          <p:nvPr/>
        </p:nvSpPr>
        <p:spPr bwMode="auto">
          <a:xfrm>
            <a:off x="266581" y="1143000"/>
            <a:ext cx="800219" cy="387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3657796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457200"/>
            <a:ext cx="7162800" cy="571500"/>
          </a:xfrm>
        </p:spPr>
        <p:txBody>
          <a:bodyPr>
            <a:normAutofit fontScale="90000"/>
          </a:bodyPr>
          <a:lstStyle/>
          <a:p>
            <a:pPr>
              <a:lnSpc>
                <a:spcPct val="80000"/>
              </a:lnSpc>
            </a:pPr>
            <a:r>
              <a:rPr lang="zh-CN" altLang="zh-CN"/>
              <a:t>封装</a:t>
            </a:r>
            <a:endParaRPr lang="zh-CN" altLang="en-US" sz="3200"/>
          </a:p>
        </p:txBody>
      </p:sp>
      <p:sp>
        <p:nvSpPr>
          <p:cNvPr id="10243" name="Rectangle 3"/>
          <p:cNvSpPr>
            <a:spLocks noGrp="1" noChangeArrowheads="1"/>
          </p:cNvSpPr>
          <p:nvPr>
            <p:ph idx="1"/>
          </p:nvPr>
        </p:nvSpPr>
        <p:spPr>
          <a:xfrm>
            <a:off x="1295400" y="1371600"/>
            <a:ext cx="7162800" cy="3200400"/>
          </a:xfrm>
        </p:spPr>
        <p:txBody>
          <a:bodyPr>
            <a:normAutofit fontScale="92500" lnSpcReduction="20000"/>
          </a:bodyPr>
          <a:lstStyle/>
          <a:p>
            <a:pPr marL="0" indent="350838">
              <a:lnSpc>
                <a:spcPct val="120000"/>
              </a:lnSpc>
              <a:buFont typeface="Wingdings" pitchFamily="2" charset="2"/>
              <a:buNone/>
            </a:pPr>
            <a:r>
              <a:rPr lang="zh-CN" altLang="en-US" dirty="0"/>
              <a:t>将抽象出的数据成员、代码成员相结合，将它们视为一个整体。</a:t>
            </a:r>
          </a:p>
          <a:p>
            <a:pPr marL="852488" lvl="1">
              <a:lnSpc>
                <a:spcPct val="120000"/>
              </a:lnSpc>
            </a:pPr>
            <a:r>
              <a:rPr lang="zh-CN" altLang="en-US" dirty="0"/>
              <a:t>目的</a:t>
            </a:r>
            <a:r>
              <a:rPr lang="zh-CN" altLang="en-US" dirty="0" smtClean="0"/>
              <a:t>是增强安全性</a:t>
            </a:r>
            <a:r>
              <a:rPr lang="zh-CN" altLang="en-US" dirty="0"/>
              <a:t>和简化编程，使用者不必了解具体的实现细节，而只需要通过外部接口，以特定的访问权限，来使用类的成员。</a:t>
            </a:r>
          </a:p>
          <a:p>
            <a:pPr marL="852488" lvl="1">
              <a:lnSpc>
                <a:spcPct val="120000"/>
              </a:lnSpc>
            </a:pPr>
            <a:r>
              <a:rPr lang="zh-CN" altLang="en-US" dirty="0"/>
              <a:t>实现封装：类声明中的</a:t>
            </a:r>
            <a:r>
              <a:rPr lang="en-US" altLang="zh-CN" dirty="0"/>
              <a:t>{}</a:t>
            </a:r>
          </a:p>
        </p:txBody>
      </p:sp>
      <p:sp>
        <p:nvSpPr>
          <p:cNvPr id="6" name="灯片编号占位符 5"/>
          <p:cNvSpPr>
            <a:spLocks noGrp="1"/>
          </p:cNvSpPr>
          <p:nvPr>
            <p:ph type="sldNum" sz="quarter" idx="12"/>
          </p:nvPr>
        </p:nvSpPr>
        <p:spPr/>
        <p:txBody>
          <a:bodyPr/>
          <a:lstStyle/>
          <a:p>
            <a:fld id="{63191663-F71B-4F69-BB40-F54C877633CD}" type="slidenum">
              <a:rPr lang="en-US" altLang="zh-CN"/>
              <a:pPr/>
              <a:t>9</a:t>
            </a:fld>
            <a:endParaRPr lang="en-US" altLang="zh-CN"/>
          </a:p>
        </p:txBody>
      </p:sp>
      <p:sp>
        <p:nvSpPr>
          <p:cNvPr id="10245" name="Text Box 5"/>
          <p:cNvSpPr txBox="1">
            <a:spLocks noChangeArrowheads="1"/>
          </p:cNvSpPr>
          <p:nvPr/>
        </p:nvSpPr>
        <p:spPr bwMode="auto">
          <a:xfrm>
            <a:off x="266581" y="1143000"/>
            <a:ext cx="800219" cy="387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en-US" altLang="zh-CN" sz="4000" dirty="0">
                <a:solidFill>
                  <a:srgbClr val="85EDA0"/>
                </a:solidFill>
                <a:ea typeface="隶书" pitchFamily="49" charset="-122"/>
              </a:rPr>
              <a:t>OOP</a:t>
            </a:r>
            <a:r>
              <a:rPr lang="zh-CN" altLang="en-US" sz="4000" dirty="0">
                <a:solidFill>
                  <a:srgbClr val="85EDA0"/>
                </a:solidFill>
                <a:ea typeface="隶书" pitchFamily="49" charset="-122"/>
              </a:rPr>
              <a:t>的基本特点</a:t>
            </a:r>
          </a:p>
        </p:txBody>
      </p:sp>
    </p:spTree>
    <p:extLst>
      <p:ext uri="{BB962C8B-B14F-4D97-AF65-F5344CB8AC3E}">
        <p14:creationId xmlns:p14="http://schemas.microsoft.com/office/powerpoint/2010/main" val="42188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532</TotalTime>
  <Words>3689</Words>
  <Application>Microsoft Office PowerPoint</Application>
  <PresentationFormat>全屏显示(16:9)</PresentationFormat>
  <Paragraphs>710</Paragraphs>
  <Slides>67</Slides>
  <Notes>62</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凤舞九天</vt:lpstr>
      <vt:lpstr>第四章  类与对象</vt:lpstr>
      <vt:lpstr>本章主要内容</vt:lpstr>
      <vt:lpstr>回顾：面向过程的设计方法</vt:lpstr>
      <vt:lpstr>面向对象的方法</vt:lpstr>
      <vt:lpstr>抽象</vt:lpstr>
      <vt:lpstr>抽象实例——钟表</vt:lpstr>
      <vt:lpstr>抽象实例——钟表类</vt:lpstr>
      <vt:lpstr>抽象实例——人</vt:lpstr>
      <vt:lpstr>封装</vt:lpstr>
      <vt:lpstr>封装</vt:lpstr>
      <vt:lpstr>继承与派生</vt:lpstr>
      <vt:lpstr>多态性</vt:lpstr>
      <vt:lpstr>c++中的类</vt:lpstr>
      <vt:lpstr>类的声明形式</vt:lpstr>
      <vt:lpstr>公有类型成员</vt:lpstr>
      <vt:lpstr>私有类型成员</vt:lpstr>
      <vt:lpstr>保护类型</vt:lpstr>
      <vt:lpstr>类的成员</vt:lpstr>
      <vt:lpstr>PowerPoint 演示文稿</vt:lpstr>
      <vt:lpstr>成员数据</vt:lpstr>
      <vt:lpstr>成员函数</vt:lpstr>
      <vt:lpstr>内联成员函数</vt:lpstr>
      <vt:lpstr>内联成员函数举例(一)</vt:lpstr>
      <vt:lpstr>内联成员函数举例(二)</vt:lpstr>
      <vt:lpstr>PowerPoint 演示文稿</vt:lpstr>
      <vt:lpstr>对象</vt:lpstr>
      <vt:lpstr>类中成员的访问方式</vt:lpstr>
      <vt:lpstr>例4-1类的应用举例</vt:lpstr>
      <vt:lpstr>构造函数</vt:lpstr>
      <vt:lpstr>构造函数举例</vt:lpstr>
      <vt:lpstr>PowerPoint 演示文稿</vt:lpstr>
      <vt:lpstr>拷贝构造函数</vt:lpstr>
      <vt:lpstr>例4-2 拷贝构造函数举例</vt:lpstr>
      <vt:lpstr>PowerPoint 演示文稿</vt:lpstr>
      <vt:lpstr>例4-2 拷贝构造函数举例</vt:lpstr>
      <vt:lpstr>例4-2拷贝构造函数举例</vt:lpstr>
      <vt:lpstr>拷贝构造函数(例4-2)</vt:lpstr>
      <vt:lpstr>拷贝构造函数</vt:lpstr>
      <vt:lpstr>析构函数</vt:lpstr>
      <vt:lpstr>构造函数和析构函数举例</vt:lpstr>
      <vt:lpstr>PowerPoint 演示文稿</vt:lpstr>
      <vt:lpstr>类的应用举例(例4-3)</vt:lpstr>
      <vt:lpstr>PowerPoint 演示文稿</vt:lpstr>
      <vt:lpstr>PowerPoint 演示文稿</vt:lpstr>
      <vt:lpstr>PowerPoint 演示文稿</vt:lpstr>
      <vt:lpstr>PowerPoint 演示文稿</vt:lpstr>
      <vt:lpstr>组合的概念</vt:lpstr>
      <vt:lpstr>举例</vt:lpstr>
      <vt:lpstr>PowerPoint 演示文稿</vt:lpstr>
      <vt:lpstr>类组合的构造函数设计</vt:lpstr>
      <vt:lpstr>类组合的构造函数调用</vt:lpstr>
      <vt:lpstr>类的组合举例（二）</vt:lpstr>
      <vt:lpstr>PowerPoint 演示文稿</vt:lpstr>
      <vt:lpstr>PowerPoint 演示文稿</vt:lpstr>
      <vt:lpstr>前向引用声明</vt:lpstr>
      <vt:lpstr>前向引用声明举例</vt:lpstr>
      <vt:lpstr>前向引用声明注意事项</vt:lpstr>
      <vt:lpstr>前向引用声明注意事项</vt:lpstr>
      <vt:lpstr>前向引用声明注意事项</vt:lpstr>
      <vt:lpstr>通过构造函数约束对象的创建</vt:lpstr>
      <vt:lpstr>通过构造函数约束对象的创建</vt:lpstr>
      <vt:lpstr>利用拷贝函数优化函数设计</vt:lpstr>
      <vt:lpstr>PowerPoint 演示文稿</vt:lpstr>
      <vt:lpstr>初始化列表</vt:lpstr>
      <vt:lpstr>static类成员</vt:lpstr>
      <vt:lpstr>实践</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类与对象</dc:title>
  <dc:creator>HL H</dc:creator>
  <cp:lastModifiedBy>HL H</cp:lastModifiedBy>
  <cp:revision>39</cp:revision>
  <dcterms:created xsi:type="dcterms:W3CDTF">2017-09-05T07:13:45Z</dcterms:created>
  <dcterms:modified xsi:type="dcterms:W3CDTF">2017-10-09T03:50:40Z</dcterms:modified>
</cp:coreProperties>
</file>