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01" autoAdjust="0"/>
  </p:normalViewPr>
  <p:slideViewPr>
    <p:cSldViewPr>
      <p:cViewPr varScale="1">
        <p:scale>
          <a:sx n="124" d="100"/>
          <a:sy n="124" d="100"/>
        </p:scale>
        <p:origin x="-393" y="-5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62F4-27B0-4457-A34E-5058F2E9454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F4BCA-B206-4E68-BF91-FF9E3B2D4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3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BB52D-2FFD-40B7-8E23-350751E25E2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本章的内容表面上比较杂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但具有清晰的主线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即程序模块间的关系及数据共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享。标识符的作用域与可见性问题影响着程序模块间的数据共享与传递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类的静态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成员是该类所有对象共享的成员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友元关系使类与类之间或类与函数之间可以方便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地共享数据与代码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修饰引用、对象或函数可以实现对共享数据的保护。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讲课学时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学时。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ED6F63-D24B-4B19-9238-63B2EB693B2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6C99A-BAB0-41AC-9AD6-C00C8AAA400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9E014-D39E-4426-86ED-D6D8EAA09A9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1EAE5-E155-4E65-9A14-9106504604C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15FD6-98A4-41C3-93E2-5B90661E3F4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18F5-204E-4EA0-B991-9BFF183C170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E1617-0581-4D9B-8C98-AAD27758638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721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20" name="Rectangle 205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45317-5185-403C-84E2-ABA259F0C72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C8730-3685-4343-B763-5B0B99B2861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707313-58DD-4490-ACC5-B6F6DCBEFD2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011FB-DBB5-45AA-8C88-C24A99AD8D4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FAED8-FE1A-4595-8077-8338A4C4C58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F1382-0499-4F5C-854C-7074022305D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3C24B-DE04-454A-B557-1DE6C80DECA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B5F2F-035E-455C-A8AB-564812DC2EF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***************************************************************************************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B3D5-1198-4371-AFAF-443F9B93F86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3A1B0-4941-4FA0-AC0D-642917E856F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1E2AF-B881-46A9-8DF4-F0EBCC329D3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8550A-AF63-4B0B-8EBC-1A109601C60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C97CC-034A-4541-B99D-4172FE5EF0A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3C5FC-EE2D-40B5-8572-8399AE0691B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43E9E-0642-424B-B602-41B2EFD7AAD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9FDAB-A661-4D5E-9E25-80D6522E4D8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025D3-1A1A-49A7-8D60-3FDADDB2E22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58E10-A95C-49F8-9C10-3AC297C99E3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40AB-F590-49F8-B322-80D31F7D70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1C76C-47DB-44C4-8E3B-6280F9A545B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5AF0B-7F9D-44B5-8833-F85121D8A21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E1609-5569-4206-9988-3A6C5F7A996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C986A-3AB6-4E3F-ADB0-1D6CA64204BC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5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AA5AF-DA42-43A7-B6BE-89D03299130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7921A-581A-4490-84A8-A824AC6BD87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E4F41-A767-41CD-B3B0-3F712E40BEE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C36E7-57D2-4D69-8DA4-552CD2AEC86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07410B-3A32-4420-92B5-13B400E7D0B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AFFFC-B8F7-4AB5-B25E-012FA67A5B6D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D296C-5D32-470B-B414-8F5A5D7575EE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8560E-2A67-4DD9-867C-B63A7B6A97D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B5916-9B83-4E89-94A7-F8D0FC25777F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059F3-F4DB-4C32-8565-8BC6537AA74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BD9D9-143C-4169-A6A8-C803499F7D51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33E1F-891B-43BA-9DD2-FBC7A8D08FD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B5C46-8B91-4BB2-B490-AA4014574DC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15C8F-F436-4C17-B489-471C37C2479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29309-295C-4935-A979-2251AE6AB906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54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8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23D6-F447-4B06-818F-66861202C076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713EA4-8633-453F-AE05-593396F961F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FF819-07FE-4119-90F7-32B9AE0765B5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8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3179A9-7F21-4F06-9558-D08C46BE532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79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B5601-FC12-4AD9-9EC2-B73DD9C2920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628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28B60-EF0B-4A95-81EB-FDDBBEB31B5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99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F8E7C-5BB8-48ED-AB47-5146C104756E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A36B21-A0DF-4E9B-BFA7-D290D01E60E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FA23A-E107-40B7-BC13-01E54B8317F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6A703-C04C-4491-9CCD-F1FE3A47B3B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16870-14E0-4B04-A32F-2F0050EFE42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74"/>
          <p:cNvSpPr>
            <a:spLocks noGrp="1" noChangeArrowheads="1"/>
          </p:cNvSpPr>
          <p:nvPr>
            <p:ph type="ctrTitle"/>
          </p:nvPr>
        </p:nvSpPr>
        <p:spPr>
          <a:xfrm>
            <a:off x="685800" y="1885950"/>
            <a:ext cx="7772400" cy="857250"/>
          </a:xfrm>
        </p:spPr>
        <p:txBody>
          <a:bodyPr/>
          <a:lstStyle/>
          <a:p>
            <a:r>
              <a:rPr lang="zh-CN" altLang="en-US" dirty="0"/>
              <a:t>第五章  </a:t>
            </a:r>
            <a:r>
              <a:rPr lang="zh-CN" altLang="en-US" dirty="0" smtClean="0"/>
              <a:t>数据的共享与保护</a:t>
            </a:r>
            <a:endParaRPr lang="zh-CN" altLang="en-US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4743450"/>
            <a:ext cx="1905000" cy="342900"/>
          </a:xfrm>
          <a:prstGeom prst="rect">
            <a:avLst/>
          </a:prstGeom>
        </p:spPr>
        <p:txBody>
          <a:bodyPr/>
          <a:lstStyle/>
          <a:p>
            <a:fld id="{B86A1B2E-5BB3-490F-AD27-4ED5CDA92F5A}" type="slidenum">
              <a:rPr lang="en-US" altLang="zh-CN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43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285750"/>
            <a:ext cx="7162800" cy="62865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/>
              <a:t>例  </a:t>
            </a:r>
            <a:r>
              <a:rPr lang="en-US" altLang="zh-CN"/>
              <a:t>5.1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14450"/>
            <a:ext cx="7772400" cy="348615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/>
              <a:t>;   //</a:t>
            </a:r>
            <a:r>
              <a:rPr lang="zh-CN" altLang="en-US" sz="2400" dirty="0">
                <a:solidFill>
                  <a:schemeClr val="tx1"/>
                </a:solidFill>
              </a:rPr>
              <a:t>文件作用域</a:t>
            </a:r>
            <a:endParaRPr lang="en-US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dirty="0"/>
              <a:t>{  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/>
              <a:t>=5;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tx2"/>
                </a:solidFill>
              </a:rPr>
              <a:t>i</a:t>
            </a:r>
            <a:r>
              <a:rPr lang="en-US" altLang="zh-CN" sz="2400" dirty="0"/>
              <a:t>;  //</a:t>
            </a:r>
            <a:r>
              <a:rPr lang="zh-CN" altLang="en-US" sz="2400" dirty="0">
                <a:solidFill>
                  <a:schemeClr val="tx2"/>
                </a:solidFill>
              </a:rPr>
              <a:t>块作用域</a:t>
            </a:r>
            <a:endParaRPr lang="en-US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   </a:t>
            </a:r>
            <a:r>
              <a:rPr lang="en-US" altLang="zh-CN" sz="2400" dirty="0" err="1">
                <a:solidFill>
                  <a:schemeClr val="tx2"/>
                </a:solidFill>
              </a:rPr>
              <a:t>i</a:t>
            </a:r>
            <a:r>
              <a:rPr lang="en-US" altLang="zh-CN" sz="2400" dirty="0"/>
              <a:t>=7;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="&lt;&lt;</a:t>
            </a:r>
            <a:r>
              <a:rPr lang="en-US" altLang="zh-CN" sz="2400" dirty="0" err="1">
                <a:solidFill>
                  <a:schemeClr val="tx2"/>
                </a:solidFill>
              </a:rPr>
              <a:t>i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//</a:t>
            </a:r>
            <a:r>
              <a:rPr lang="zh-CN" altLang="en-US" sz="2400" dirty="0">
                <a:solidFill>
                  <a:schemeClr val="tx2"/>
                </a:solidFill>
              </a:rPr>
              <a:t>输出</a:t>
            </a:r>
            <a:r>
              <a:rPr lang="en-US" altLang="zh-CN" sz="2400" dirty="0">
                <a:solidFill>
                  <a:schemeClr val="tx2"/>
                </a:solidFill>
              </a:rPr>
              <a:t>7</a:t>
            </a:r>
            <a:endParaRPr lang="en-US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="&lt;&lt;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/>
              <a:t>;   //</a:t>
            </a:r>
            <a:r>
              <a:rPr lang="zh-CN" altLang="en-US" sz="2400" dirty="0">
                <a:solidFill>
                  <a:schemeClr val="tx1"/>
                </a:solidFill>
              </a:rPr>
              <a:t>输出</a:t>
            </a: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en-US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</a:t>
            </a:r>
            <a:r>
              <a:rPr lang="en-US" altLang="zh-CN" sz="2400" dirty="0"/>
              <a:t>return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FE49-8A88-45CE-82E1-A7E717AA86F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66581" y="411510"/>
            <a:ext cx="800219" cy="393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DAFB5"/>
                </a:solidFill>
                <a:ea typeface="隶书" pitchFamily="49" charset="-122"/>
              </a:rPr>
              <a:t>作用域与可见性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10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对象的生存期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771650"/>
            <a:ext cx="7239000" cy="2743200"/>
          </a:xfrm>
        </p:spPr>
        <p:txBody>
          <a:bodyPr/>
          <a:lstStyle/>
          <a:p>
            <a:pPr marL="0" indent="742950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对象从产生到结束的这段时间就是它的生存期。</a:t>
            </a:r>
            <a:r>
              <a:rPr lang="zh-CN" altLang="en-US"/>
              <a:t>在对象生存期内，对象将保持它的值，直到被更新为止。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3E87-277F-419D-8657-8A59C0CBAEC5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58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静态生存期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这种生存期与程序的运行期相同。</a:t>
            </a:r>
          </a:p>
          <a:p>
            <a:r>
              <a:rPr lang="zh-CN" altLang="en-US" dirty="0"/>
              <a:t>在文件作用域中声明的对象具有这种生存期。</a:t>
            </a:r>
          </a:p>
          <a:p>
            <a:r>
              <a:rPr lang="zh-CN" altLang="en-US" dirty="0"/>
              <a:t>在函数内部声明静态生存期对象，要冠以关键字</a:t>
            </a:r>
            <a:r>
              <a:rPr lang="en-US" altLang="zh-CN" dirty="0">
                <a:solidFill>
                  <a:schemeClr val="tx2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144C-F234-4AF0-B75F-FAA09C58601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对象的生存期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4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28750"/>
            <a:ext cx="7315200" cy="314325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tx2"/>
                </a:solidFill>
              </a:rPr>
              <a:t>i</a:t>
            </a:r>
            <a:r>
              <a:rPr lang="en-US" altLang="zh-CN" sz="2400" dirty="0"/>
              <a:t>=5;   //</a:t>
            </a:r>
            <a:r>
              <a:rPr lang="zh-CN" altLang="en-US" sz="2400" dirty="0">
                <a:solidFill>
                  <a:schemeClr val="tx2"/>
                </a:solidFill>
              </a:rPr>
              <a:t>文件作用域</a:t>
            </a: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="&lt;&lt;</a:t>
            </a:r>
            <a:r>
              <a:rPr lang="en-US" altLang="zh-CN" sz="2400" dirty="0" err="1">
                <a:solidFill>
                  <a:schemeClr val="tx2"/>
                </a:solidFill>
              </a:rPr>
              <a:t>i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return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 err="1">
                <a:solidFill>
                  <a:schemeClr val="tx2"/>
                </a:solidFill>
              </a:rPr>
              <a:t>i</a:t>
            </a:r>
            <a:r>
              <a:rPr lang="zh-CN" altLang="en-US" sz="2400" dirty="0">
                <a:solidFill>
                  <a:schemeClr val="tx2"/>
                </a:solidFill>
              </a:rPr>
              <a:t>具有静态生存期</a:t>
            </a:r>
            <a:endParaRPr lang="zh-CN" altLang="en-US" sz="2400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E2D1-E16E-487C-B157-39005F376B9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对象的生存期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9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动态生存期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块作用域中声明的，没有用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修饰的</a:t>
            </a:r>
            <a:r>
              <a:rPr lang="zh-CN" altLang="en-US" dirty="0"/>
              <a:t>对象是动态生存期的对象（习惯称局部生存期对象）。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开始于程序执行到声明点时，结束于命名该标识符的作用域结束处。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83C0-EB32-4B5A-B788-A4EEAA27F08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对象的生存期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0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57300"/>
            <a:ext cx="7162800" cy="388620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/>
              <a:t>void fun();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/>
              <a:t>{   fun();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/>
              <a:t>     fun();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/>
              <a:t>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/>
              <a:t>void fun()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/>
              <a:t>{   </a:t>
            </a:r>
            <a:r>
              <a:rPr lang="en-US" altLang="zh-CN" dirty="0">
                <a:solidFill>
                  <a:schemeClr val="tx2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en-US" altLang="zh-CN" dirty="0"/>
              <a:t>=1;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CCCC"/>
                </a:solidFill>
              </a:rPr>
              <a:t>i</a:t>
            </a:r>
            <a:r>
              <a:rPr lang="en-US" altLang="zh-CN" dirty="0"/>
              <a:t>=5;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tx2"/>
                </a:solidFill>
              </a:rPr>
              <a:t> a</a:t>
            </a:r>
            <a:r>
              <a:rPr lang="en-US" altLang="zh-CN" dirty="0"/>
              <a:t>++;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 err="1">
                <a:solidFill>
                  <a:srgbClr val="FFCCCC"/>
                </a:solidFill>
              </a:rPr>
              <a:t>i</a:t>
            </a:r>
            <a:r>
              <a:rPr lang="en-US" altLang="zh-CN" dirty="0"/>
              <a:t>++;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en-US" altLang="zh-CN" dirty="0" err="1"/>
              <a:t>i</a:t>
            </a:r>
            <a:r>
              <a:rPr lang="en-US" altLang="zh-CN" dirty="0"/>
              <a:t>="&lt;&lt;</a:t>
            </a:r>
            <a:r>
              <a:rPr lang="en-US" altLang="zh-CN" dirty="0" err="1">
                <a:solidFill>
                  <a:srgbClr val="FFCCCC"/>
                </a:solidFill>
              </a:rPr>
              <a:t>i</a:t>
            </a:r>
            <a:r>
              <a:rPr lang="en-US" altLang="zh-CN" dirty="0"/>
              <a:t>&lt;&lt;",a="&lt;&lt;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8C51-D0A9-40B8-BE20-9495C2D4F4F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292080" y="998809"/>
            <a:ext cx="2895600" cy="310854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运行结果：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i</a:t>
            </a:r>
            <a:r>
              <a:rPr lang="en-US" altLang="zh-CN" sz="2800" dirty="0">
                <a:solidFill>
                  <a:schemeClr val="bg1"/>
                </a:solidFill>
              </a:rPr>
              <a:t>=6, a=2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i</a:t>
            </a:r>
            <a:r>
              <a:rPr lang="en-US" altLang="zh-CN" sz="2800" dirty="0">
                <a:solidFill>
                  <a:schemeClr val="bg1"/>
                </a:solidFill>
              </a:rPr>
              <a:t>=6, a=3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i</a:t>
            </a:r>
            <a:r>
              <a:rPr lang="zh-CN" altLang="zh-CN" sz="2800" dirty="0">
                <a:solidFill>
                  <a:schemeClr val="bg1"/>
                </a:solidFill>
              </a:rPr>
              <a:t>是动态生存期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zh-CN" altLang="zh-CN" sz="2800" dirty="0">
                <a:solidFill>
                  <a:schemeClr val="bg1"/>
                </a:solidFill>
              </a:rPr>
              <a:t>是静态生存期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对象的生存期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/>
              <a:t>5-2  </a:t>
            </a:r>
            <a:r>
              <a:rPr lang="zh-CN" altLang="en-US" sz="4000"/>
              <a:t>变量的生存期与可见性</a:t>
            </a:r>
          </a:p>
        </p:txBody>
      </p:sp>
      <p:sp>
        <p:nvSpPr>
          <p:cNvPr id="113667" name="Rectangle 2051"/>
          <p:cNvSpPr>
            <a:spLocks noGrp="1" noChangeArrowheads="1"/>
          </p:cNvSpPr>
          <p:nvPr>
            <p:ph idx="1"/>
          </p:nvPr>
        </p:nvSpPr>
        <p:spPr>
          <a:xfrm>
            <a:off x="1143000" y="1314450"/>
            <a:ext cx="8001000" cy="38290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#include&lt;iostream&gt;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int </a:t>
            </a:r>
            <a:r>
              <a:rPr lang="en-US" altLang="zh-CN" sz="2200">
                <a:solidFill>
                  <a:srgbClr val="66FFFF"/>
                </a:solidFill>
              </a:rPr>
              <a:t>i</a:t>
            </a:r>
            <a:r>
              <a:rPr lang="en-US" altLang="zh-CN" sz="2200"/>
              <a:t>=1;  // i </a:t>
            </a:r>
            <a:r>
              <a:rPr lang="zh-CN" altLang="en-US" sz="2200"/>
              <a:t>为全局变量，具有静态生存期。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int main()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{ static int </a:t>
            </a:r>
            <a:r>
              <a:rPr lang="en-US" altLang="zh-CN" sz="2200">
                <a:solidFill>
                  <a:schemeClr val="tx2"/>
                </a:solidFill>
              </a:rPr>
              <a:t>a</a:t>
            </a:r>
            <a:r>
              <a:rPr lang="en-US" altLang="zh-CN" sz="2200"/>
              <a:t>;  // </a:t>
            </a:r>
            <a:r>
              <a:rPr lang="zh-CN" altLang="en-US" sz="2200"/>
              <a:t>静态局部变量，有全局寿命，局部可见。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/>
              <a:t>   </a:t>
            </a:r>
            <a:r>
              <a:rPr lang="en-US" altLang="zh-CN" sz="2200"/>
              <a:t>int </a:t>
            </a:r>
            <a:r>
              <a:rPr lang="en-US" altLang="zh-CN" sz="2200">
                <a:solidFill>
                  <a:schemeClr val="tx2"/>
                </a:solidFill>
              </a:rPr>
              <a:t>b</a:t>
            </a:r>
            <a:r>
              <a:rPr lang="en-US" altLang="zh-CN" sz="2200"/>
              <a:t>=-10;  // b, c</a:t>
            </a:r>
            <a:r>
              <a:rPr lang="zh-CN" altLang="en-US" sz="2200"/>
              <a:t>为局部变量，具有动态生存期。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200"/>
              <a:t>  </a:t>
            </a:r>
            <a:r>
              <a:rPr lang="en-US" altLang="zh-CN" sz="2200"/>
              <a:t>int </a:t>
            </a:r>
            <a:r>
              <a:rPr lang="en-US" altLang="zh-CN" sz="2200">
                <a:solidFill>
                  <a:schemeClr val="tx2"/>
                </a:solidFill>
              </a:rPr>
              <a:t>c</a:t>
            </a:r>
            <a:r>
              <a:rPr lang="en-US" altLang="zh-CN" sz="2200"/>
              <a:t>=0;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  void other(void);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  cout&lt;&lt;"---MAIN---\n";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  cout&lt;&lt;" i: "&lt;&lt;</a:t>
            </a:r>
            <a:r>
              <a:rPr lang="en-US" altLang="zh-CN" sz="2200">
                <a:solidFill>
                  <a:srgbClr val="66FFFF"/>
                </a:solidFill>
              </a:rPr>
              <a:t>i</a:t>
            </a:r>
            <a:r>
              <a:rPr lang="en-US" altLang="zh-CN" sz="2200"/>
              <a:t>&lt;&lt;" a: "&lt;&lt;</a:t>
            </a:r>
            <a:r>
              <a:rPr lang="en-US" altLang="zh-CN" sz="2200">
                <a:solidFill>
                  <a:schemeClr val="tx2"/>
                </a:solidFill>
              </a:rPr>
              <a:t>a</a:t>
            </a:r>
            <a:r>
              <a:rPr lang="en-US" altLang="zh-CN" sz="2200"/>
              <a:t>&lt;&lt;" b: "&lt;&lt;</a:t>
            </a:r>
            <a:r>
              <a:rPr lang="en-US" altLang="zh-CN" sz="2200">
                <a:solidFill>
                  <a:schemeClr val="tx2"/>
                </a:solidFill>
              </a:rPr>
              <a:t>b</a:t>
            </a:r>
            <a:r>
              <a:rPr lang="en-US" altLang="zh-CN" sz="2200"/>
              <a:t>&lt;&lt;" c: "&lt;&lt;</a:t>
            </a:r>
            <a:r>
              <a:rPr lang="en-US" altLang="zh-CN" sz="2200">
                <a:solidFill>
                  <a:schemeClr val="tx2"/>
                </a:solidFill>
              </a:rPr>
              <a:t>c</a:t>
            </a:r>
            <a:r>
              <a:rPr lang="en-US" altLang="zh-CN" sz="2200"/>
              <a:t>&lt;&lt;endl;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  c=c+8;  other();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  cout&lt;&lt;"---MAIN---\n";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  cout&lt;&lt;" i: "&lt;&lt;</a:t>
            </a:r>
            <a:r>
              <a:rPr lang="en-US" altLang="zh-CN" sz="2200">
                <a:solidFill>
                  <a:srgbClr val="66FFFF"/>
                </a:solidFill>
              </a:rPr>
              <a:t>i</a:t>
            </a:r>
            <a:r>
              <a:rPr lang="en-US" altLang="zh-CN" sz="2200"/>
              <a:t>&lt;&lt;" a: "&lt;&lt;</a:t>
            </a:r>
            <a:r>
              <a:rPr lang="en-US" altLang="zh-CN" sz="2200">
                <a:solidFill>
                  <a:schemeClr val="tx2"/>
                </a:solidFill>
              </a:rPr>
              <a:t>a</a:t>
            </a:r>
            <a:r>
              <a:rPr lang="en-US" altLang="zh-CN" sz="2200"/>
              <a:t>&lt;&lt;" b: "&lt;&lt;</a:t>
            </a:r>
            <a:r>
              <a:rPr lang="en-US" altLang="zh-CN" sz="2200">
                <a:solidFill>
                  <a:schemeClr val="tx2"/>
                </a:solidFill>
              </a:rPr>
              <a:t>b</a:t>
            </a:r>
            <a:r>
              <a:rPr lang="en-US" altLang="zh-CN" sz="2200"/>
              <a:t>&lt;&lt;" c: "&lt;&lt;</a:t>
            </a:r>
            <a:r>
              <a:rPr lang="en-US" altLang="zh-CN" sz="2200">
                <a:solidFill>
                  <a:schemeClr val="tx2"/>
                </a:solidFill>
              </a:rPr>
              <a:t>c</a:t>
            </a:r>
            <a:r>
              <a:rPr lang="en-US" altLang="zh-CN" sz="2200"/>
              <a:t>&lt;&lt;endl;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 </a:t>
            </a:r>
            <a:r>
              <a:rPr lang="en-US" altLang="zh-CN" sz="2200">
                <a:solidFill>
                  <a:srgbClr val="66FFFF"/>
                </a:solidFill>
              </a:rPr>
              <a:t> i</a:t>
            </a:r>
            <a:r>
              <a:rPr lang="en-US" altLang="zh-CN" sz="2200"/>
              <a:t>=</a:t>
            </a:r>
            <a:r>
              <a:rPr lang="en-US" altLang="zh-CN" sz="2200">
                <a:solidFill>
                  <a:srgbClr val="66FFFF"/>
                </a:solidFill>
              </a:rPr>
              <a:t>i</a:t>
            </a:r>
            <a:r>
              <a:rPr lang="en-US" altLang="zh-CN" sz="2200"/>
              <a:t>+10; other();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/>
              <a:t>}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7863-1F9B-4C68-8ED1-2A1A9816DE3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3668" name="Text Box 2052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对象的生存期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8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400050"/>
            <a:ext cx="7772400" cy="44577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None/>
            </a:pPr>
            <a:r>
              <a:rPr lang="en-US" altLang="zh-CN" sz="2400"/>
              <a:t>void other(void)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static int</a:t>
            </a:r>
            <a:r>
              <a:rPr lang="en-US" altLang="zh-CN" sz="2400">
                <a:solidFill>
                  <a:srgbClr val="66FF66"/>
                </a:solidFill>
              </a:rPr>
              <a:t> a</a:t>
            </a:r>
            <a:r>
              <a:rPr lang="en-US" altLang="zh-CN" sz="2400"/>
              <a:t>=2;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static int</a:t>
            </a:r>
            <a:r>
              <a:rPr lang="en-US" altLang="zh-CN" sz="2400">
                <a:solidFill>
                  <a:srgbClr val="66FF66"/>
                </a:solidFill>
              </a:rPr>
              <a:t> b</a:t>
            </a:r>
            <a:r>
              <a:rPr lang="en-US" altLang="zh-CN" sz="240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// a,b</a:t>
            </a:r>
            <a:r>
              <a:rPr lang="zh-CN" altLang="en-US" sz="2400"/>
              <a:t>为静态局部变量，具有全局寿命，局部可见。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/>
              <a:t>       </a:t>
            </a:r>
            <a:r>
              <a:rPr lang="en-US" altLang="zh-CN" sz="2400"/>
              <a:t>//</a:t>
            </a:r>
            <a:r>
              <a:rPr lang="zh-CN" altLang="en-US" sz="2400"/>
              <a:t>只第一次进入函数时被初始化。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/>
              <a:t>  </a:t>
            </a:r>
            <a:r>
              <a:rPr lang="en-US" altLang="zh-CN" sz="2400"/>
              <a:t>int </a:t>
            </a:r>
            <a:r>
              <a:rPr lang="en-US" altLang="zh-CN" sz="2400">
                <a:solidFill>
                  <a:srgbClr val="66FF66"/>
                </a:solidFill>
              </a:rPr>
              <a:t>c</a:t>
            </a:r>
            <a:r>
              <a:rPr lang="en-US" altLang="zh-CN" sz="2400"/>
              <a:t>=10;   // C</a:t>
            </a:r>
            <a:r>
              <a:rPr lang="zh-CN" altLang="en-US" sz="2400"/>
              <a:t>为局部变量，具有动态生存期，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/>
              <a:t>                    </a:t>
            </a:r>
            <a:r>
              <a:rPr lang="en-US" altLang="zh-CN" sz="2400"/>
              <a:t>//</a:t>
            </a:r>
            <a:r>
              <a:rPr lang="zh-CN" altLang="en-US" sz="2400"/>
              <a:t>每次进入函数时都初始化。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/>
              <a:t>  </a:t>
            </a:r>
            <a:r>
              <a:rPr lang="en-US" altLang="zh-CN" sz="2400">
                <a:solidFill>
                  <a:srgbClr val="66FF66"/>
                </a:solidFill>
              </a:rPr>
              <a:t>a</a:t>
            </a:r>
            <a:r>
              <a:rPr lang="en-US" altLang="zh-CN" sz="2400"/>
              <a:t>=</a:t>
            </a:r>
            <a:r>
              <a:rPr lang="en-US" altLang="zh-CN" sz="2400">
                <a:solidFill>
                  <a:srgbClr val="66FF66"/>
                </a:solidFill>
              </a:rPr>
              <a:t>a</a:t>
            </a:r>
            <a:r>
              <a:rPr lang="en-US" altLang="zh-CN" sz="2400"/>
              <a:t>+2; </a:t>
            </a:r>
            <a:r>
              <a:rPr lang="en-US" altLang="zh-CN" sz="2400">
                <a:solidFill>
                  <a:srgbClr val="66FFFF"/>
                </a:solidFill>
              </a:rPr>
              <a:t>i</a:t>
            </a:r>
            <a:r>
              <a:rPr lang="en-US" altLang="zh-CN" sz="2400"/>
              <a:t>=</a:t>
            </a:r>
            <a:r>
              <a:rPr lang="en-US" altLang="zh-CN" sz="2400">
                <a:solidFill>
                  <a:srgbClr val="66FFFF"/>
                </a:solidFill>
              </a:rPr>
              <a:t>i</a:t>
            </a:r>
            <a:r>
              <a:rPr lang="en-US" altLang="zh-CN" sz="2400"/>
              <a:t>+32; </a:t>
            </a:r>
            <a:r>
              <a:rPr lang="en-US" altLang="zh-CN" sz="2400">
                <a:solidFill>
                  <a:srgbClr val="66FF66"/>
                </a:solidFill>
              </a:rPr>
              <a:t>c</a:t>
            </a:r>
            <a:r>
              <a:rPr lang="en-US" altLang="zh-CN" sz="2400"/>
              <a:t>=</a:t>
            </a:r>
            <a:r>
              <a:rPr lang="en-US" altLang="zh-CN" sz="2400">
                <a:solidFill>
                  <a:srgbClr val="66FF66"/>
                </a:solidFill>
              </a:rPr>
              <a:t>c</a:t>
            </a:r>
            <a:r>
              <a:rPr lang="en-US" altLang="zh-CN" sz="2400"/>
              <a:t>+5;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cout&lt;&lt;"---OTHER---\n";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cout&lt;&lt;" i: "&lt;&lt;</a:t>
            </a:r>
            <a:r>
              <a:rPr lang="en-US" altLang="zh-CN" sz="2400">
                <a:solidFill>
                  <a:srgbClr val="66FFFF"/>
                </a:solidFill>
              </a:rPr>
              <a:t>i</a:t>
            </a:r>
            <a:r>
              <a:rPr lang="en-US" altLang="zh-CN" sz="2400"/>
              <a:t>&lt;&lt;" a: "&lt;&lt;</a:t>
            </a:r>
            <a:r>
              <a:rPr lang="en-US" altLang="zh-CN" sz="2400">
                <a:solidFill>
                  <a:srgbClr val="66FF66"/>
                </a:solidFill>
              </a:rPr>
              <a:t>a</a:t>
            </a:r>
            <a:r>
              <a:rPr lang="en-US" altLang="zh-CN" sz="2400"/>
              <a:t>&lt;&lt;" b: "&lt;&lt;</a:t>
            </a:r>
            <a:r>
              <a:rPr lang="en-US" altLang="zh-CN" sz="2400">
                <a:solidFill>
                  <a:srgbClr val="66FF66"/>
                </a:solidFill>
              </a:rPr>
              <a:t>b</a:t>
            </a:r>
            <a:r>
              <a:rPr lang="en-US" altLang="zh-CN" sz="2400"/>
              <a:t>&lt;&lt;" c: "&lt;&lt;</a:t>
            </a:r>
            <a:r>
              <a:rPr lang="en-US" altLang="zh-CN" sz="2400">
                <a:solidFill>
                  <a:srgbClr val="66FF66"/>
                </a:solidFill>
              </a:rPr>
              <a:t>c</a:t>
            </a:r>
            <a:r>
              <a:rPr lang="en-US" altLang="zh-CN" sz="2400"/>
              <a:t>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</a:t>
            </a:r>
            <a:r>
              <a:rPr lang="en-US" altLang="zh-CN" sz="2400">
                <a:solidFill>
                  <a:srgbClr val="66FF66"/>
                </a:solidFill>
              </a:rPr>
              <a:t> b</a:t>
            </a:r>
            <a:r>
              <a:rPr lang="en-US" altLang="zh-CN" sz="2400"/>
              <a:t>=</a:t>
            </a:r>
            <a:r>
              <a:rPr lang="en-US" altLang="zh-CN" sz="2400">
                <a:solidFill>
                  <a:srgbClr val="66FF66"/>
                </a:solidFill>
              </a:rPr>
              <a:t>a</a:t>
            </a:r>
            <a:r>
              <a:rPr lang="en-US" altLang="zh-CN" sz="240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8686800" y="4891087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891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848600" cy="40576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zh-CN" altLang="en-US"/>
              <a:t>运行结果：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---MAIN---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rgbClr val="66FFFF"/>
                </a:solidFill>
              </a:rPr>
              <a:t>i: 1</a:t>
            </a:r>
            <a:r>
              <a:rPr lang="en-US" altLang="zh-CN"/>
              <a:t> </a:t>
            </a:r>
            <a:r>
              <a:rPr lang="en-US" altLang="zh-CN">
                <a:solidFill>
                  <a:schemeClr val="tx2"/>
                </a:solidFill>
              </a:rPr>
              <a:t>a: 0 b: -10 c: 0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---OTHER---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rgbClr val="66FFFF"/>
                </a:solidFill>
              </a:rPr>
              <a:t>i: 33</a:t>
            </a:r>
            <a:r>
              <a:rPr lang="en-US" altLang="zh-CN"/>
              <a:t> </a:t>
            </a:r>
            <a:r>
              <a:rPr lang="en-US" altLang="zh-CN">
                <a:solidFill>
                  <a:srgbClr val="66FF66"/>
                </a:solidFill>
              </a:rPr>
              <a:t>a: 4 b: 0 c: 15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---MAIN---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rgbClr val="66FFFF"/>
                </a:solidFill>
              </a:rPr>
              <a:t>i: 33</a:t>
            </a:r>
            <a:r>
              <a:rPr lang="en-US" altLang="zh-CN"/>
              <a:t> </a:t>
            </a:r>
            <a:r>
              <a:rPr lang="en-US" altLang="zh-CN">
                <a:solidFill>
                  <a:schemeClr val="tx2"/>
                </a:solidFill>
              </a:rPr>
              <a:t>a: 0 b: -10 c: 8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---OTHER---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rgbClr val="66FFFF"/>
                </a:solidFill>
              </a:rPr>
              <a:t>i: 75</a:t>
            </a:r>
            <a:r>
              <a:rPr lang="en-US" altLang="zh-CN"/>
              <a:t> </a:t>
            </a:r>
            <a:r>
              <a:rPr lang="en-US" altLang="zh-CN">
                <a:solidFill>
                  <a:srgbClr val="66FF66"/>
                </a:solidFill>
              </a:rPr>
              <a:t>a: 6 b: 4 c: 15</a:t>
            </a:r>
            <a:endParaRPr lang="en-US" altLang="zh-CN"/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8610600" y="4891087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98795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71450"/>
            <a:ext cx="7848600" cy="857250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5-3</a:t>
            </a:r>
            <a:r>
              <a:rPr lang="zh-CN" altLang="en-US" sz="2800"/>
              <a:t>具有静态、动态生存期对象的时钟程序</a:t>
            </a:r>
            <a:endParaRPr lang="zh-CN" altLang="en-US" sz="400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00150"/>
            <a:ext cx="7315200" cy="3771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#include&lt;iostream&gt;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class Clock	//</a:t>
            </a:r>
            <a:r>
              <a:rPr lang="zh-CN" altLang="en-US" sz="2400"/>
              <a:t>时钟类声明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{public:	//</a:t>
            </a:r>
            <a:r>
              <a:rPr lang="zh-CN" altLang="en-US" sz="2400"/>
              <a:t>外部接口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Clock();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void SetTime(int NewH, int NewM, int NewS);   //</a:t>
            </a:r>
            <a:r>
              <a:rPr lang="zh-CN" altLang="en-US" sz="2400"/>
              <a:t>三个形参均具有函数原型作用域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void ShowTime();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~Clock(){}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private:	//</a:t>
            </a:r>
            <a:r>
              <a:rPr lang="zh-CN" altLang="en-US" sz="2400"/>
              <a:t>私有数据成员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int Hour,Minute,Second;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B4FF-8B91-46E1-B5D1-48541875808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对象的生存期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0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本章主要内容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863725" y="1428750"/>
            <a:ext cx="6102350" cy="30861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90000"/>
              </a:lnSpc>
            </a:pPr>
            <a:r>
              <a:rPr lang="zh-CN" altLang="en-US"/>
              <a:t>作用域与可见性</a:t>
            </a:r>
          </a:p>
          <a:p>
            <a:pPr algn="just">
              <a:lnSpc>
                <a:spcPct val="90000"/>
              </a:lnSpc>
            </a:pPr>
            <a:r>
              <a:rPr lang="zh-CN" altLang="en-US"/>
              <a:t>对象的生存期</a:t>
            </a:r>
          </a:p>
          <a:p>
            <a:pPr algn="just">
              <a:lnSpc>
                <a:spcPct val="90000"/>
              </a:lnSpc>
            </a:pPr>
            <a:r>
              <a:rPr lang="zh-CN" altLang="en-US"/>
              <a:t>数据与函数</a:t>
            </a:r>
          </a:p>
          <a:p>
            <a:pPr algn="just">
              <a:lnSpc>
                <a:spcPct val="90000"/>
              </a:lnSpc>
            </a:pPr>
            <a:r>
              <a:rPr lang="zh-CN" altLang="en-US"/>
              <a:t>静态成员</a:t>
            </a:r>
          </a:p>
          <a:p>
            <a:pPr algn="just">
              <a:lnSpc>
                <a:spcPct val="90000"/>
              </a:lnSpc>
            </a:pPr>
            <a:r>
              <a:rPr lang="zh-CN" altLang="en-US"/>
              <a:t>共享数据的保护</a:t>
            </a:r>
          </a:p>
          <a:p>
            <a:pPr algn="just">
              <a:lnSpc>
                <a:spcPct val="90000"/>
              </a:lnSpc>
            </a:pPr>
            <a:r>
              <a:rPr lang="zh-CN" altLang="en-US"/>
              <a:t>友元</a:t>
            </a:r>
          </a:p>
          <a:p>
            <a:pPr algn="just">
              <a:lnSpc>
                <a:spcPct val="90000"/>
              </a:lnSpc>
            </a:pPr>
            <a:r>
              <a:rPr lang="zh-CN" altLang="en-US"/>
              <a:t>编译预处理命令</a:t>
            </a:r>
          </a:p>
          <a:p>
            <a:pPr algn="just">
              <a:lnSpc>
                <a:spcPct val="90000"/>
              </a:lnSpc>
            </a:pPr>
            <a:r>
              <a:rPr lang="zh-CN" altLang="en-US"/>
              <a:t>多文件结构和工程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0354-B1F3-4254-A09A-6540C19A3F02}" type="slidenum">
              <a:rPr lang="en-US" altLang="zh-CN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71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85750"/>
            <a:ext cx="7848600" cy="4572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//</a:t>
            </a:r>
            <a:r>
              <a:rPr lang="zh-CN" altLang="en-US" sz="2400"/>
              <a:t>时钟类成员函数实现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Clock::Clock()	//</a:t>
            </a:r>
            <a:r>
              <a:rPr lang="zh-CN" altLang="en-US" sz="2400"/>
              <a:t>构造函数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	Hour=0;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Minute=0;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Second=0;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void Clock::SetTime(int NewH, int NewM, int NewS)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	Hour=NewH;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Minute=NewM;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Second=NewS;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void Clock::ShowTime()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{	cout&lt;&lt;Hour&lt;&lt;":"&lt;&lt;Minute&lt;&lt;":"&lt;&lt;Second&lt;&lt;endl;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8610600" y="4891087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43286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85750"/>
            <a:ext cx="81534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/>
              <a:t>Clock</a:t>
            </a:r>
            <a:r>
              <a:rPr lang="en-US" altLang="zh-CN" sz="2400" dirty="0">
                <a:solidFill>
                  <a:srgbClr val="FFFF99"/>
                </a:solidFill>
              </a:rPr>
              <a:t> </a:t>
            </a:r>
            <a:r>
              <a:rPr lang="en-US" altLang="zh-CN" sz="2400" dirty="0" err="1">
                <a:solidFill>
                  <a:srgbClr val="FFFF99"/>
                </a:solidFill>
              </a:rPr>
              <a:t>globClock</a:t>
            </a:r>
            <a:r>
              <a:rPr lang="en-US" altLang="zh-CN" sz="2400" dirty="0">
                <a:solidFill>
                  <a:srgbClr val="FFFF99"/>
                </a:solidFill>
              </a:rPr>
              <a:t>;	//</a:t>
            </a:r>
            <a:r>
              <a:rPr lang="zh-CN" altLang="en-US" sz="2400" dirty="0">
                <a:solidFill>
                  <a:srgbClr val="FFFF99"/>
                </a:solidFill>
              </a:rPr>
              <a:t>声明对象</a:t>
            </a:r>
            <a:r>
              <a:rPr lang="en-US" altLang="zh-CN" sz="2400" dirty="0" err="1">
                <a:solidFill>
                  <a:srgbClr val="FFFF99"/>
                </a:solidFill>
              </a:rPr>
              <a:t>globClock</a:t>
            </a:r>
            <a:r>
              <a:rPr lang="zh-CN" altLang="en-US" sz="2400" dirty="0">
                <a:solidFill>
                  <a:srgbClr val="FFFF99"/>
                </a:solidFill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FF99"/>
                </a:solidFill>
              </a:rPr>
              <a:t>                                </a:t>
            </a:r>
            <a:r>
              <a:rPr lang="en-US" altLang="zh-CN" sz="2400" dirty="0">
                <a:solidFill>
                  <a:srgbClr val="FFFF99"/>
                </a:solidFill>
              </a:rPr>
              <a:t>//</a:t>
            </a:r>
            <a:r>
              <a:rPr lang="zh-CN" altLang="en-US" sz="2400" dirty="0">
                <a:solidFill>
                  <a:srgbClr val="FFFF99"/>
                </a:solidFill>
              </a:rPr>
              <a:t>具有静态生存期，文件作用域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	//</a:t>
            </a:r>
            <a:r>
              <a:rPr lang="zh-CN" altLang="en-US" sz="2400" dirty="0"/>
              <a:t>主函数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&lt;&lt;"First time output:"&lt;&lt;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	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FF99"/>
                </a:solidFill>
              </a:rPr>
              <a:t>//</a:t>
            </a:r>
            <a:r>
              <a:rPr lang="zh-CN" altLang="en-US" sz="2400" dirty="0">
                <a:solidFill>
                  <a:srgbClr val="FFFF99"/>
                </a:solidFill>
              </a:rPr>
              <a:t>引用具有文件作用域的对象：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>
                <a:solidFill>
                  <a:srgbClr val="FFFF99"/>
                </a:solidFill>
              </a:rPr>
              <a:t>globClock</a:t>
            </a:r>
            <a:r>
              <a:rPr lang="en-US" altLang="zh-CN" sz="2400" dirty="0" err="1"/>
              <a:t>.</a:t>
            </a:r>
            <a:r>
              <a:rPr lang="en-US" altLang="zh-CN" sz="2400" dirty="0" err="1">
                <a:solidFill>
                  <a:srgbClr val="66FFFF"/>
                </a:solidFill>
              </a:rPr>
              <a:t>ShowTime</a:t>
            </a:r>
            <a:r>
              <a:rPr lang="en-US" altLang="zh-CN" sz="2400" dirty="0">
                <a:solidFill>
                  <a:srgbClr val="66FFFF"/>
                </a:solidFill>
              </a:rPr>
              <a:t>()</a:t>
            </a:r>
            <a:r>
              <a:rPr lang="en-US" altLang="zh-CN" sz="2400" dirty="0"/>
              <a:t>; </a:t>
            </a:r>
            <a:r>
              <a:rPr lang="en-US" altLang="zh-CN" sz="2400" dirty="0">
                <a:solidFill>
                  <a:srgbClr val="66FFFF"/>
                </a:solidFill>
              </a:rPr>
              <a:t>//</a:t>
            </a:r>
            <a:r>
              <a:rPr lang="zh-CN" altLang="en-US" sz="2400" dirty="0">
                <a:solidFill>
                  <a:srgbClr val="66FFFF"/>
                </a:solidFill>
              </a:rPr>
              <a:t>对象的成员函数具有类作用域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>
                <a:solidFill>
                  <a:srgbClr val="FFFF99"/>
                </a:solidFill>
              </a:rPr>
              <a:t>globClock</a:t>
            </a:r>
            <a:r>
              <a:rPr lang="en-US" altLang="zh-CN" sz="2400" dirty="0" err="1"/>
              <a:t>.</a:t>
            </a:r>
            <a:r>
              <a:rPr lang="en-US" altLang="zh-CN" sz="2400" dirty="0" err="1">
                <a:solidFill>
                  <a:srgbClr val="66FFFF"/>
                </a:solidFill>
              </a:rPr>
              <a:t>SetTime</a:t>
            </a:r>
            <a:r>
              <a:rPr lang="en-US" altLang="zh-CN" sz="2400" dirty="0">
                <a:solidFill>
                  <a:srgbClr val="66FFFF"/>
                </a:solidFill>
              </a:rPr>
              <a:t>(8,30,30)</a:t>
            </a:r>
            <a:r>
              <a:rPr lang="en-US" altLang="zh-CN" sz="2400" dirty="0"/>
              <a:t>;	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Clock </a:t>
            </a:r>
            <a:r>
              <a:rPr lang="en-US" altLang="zh-CN" sz="2400" dirty="0" err="1">
                <a:solidFill>
                  <a:srgbClr val="FFCCFF"/>
                </a:solidFill>
              </a:rPr>
              <a:t>myClock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globClock</a:t>
            </a:r>
            <a:r>
              <a:rPr lang="en-US" altLang="zh-CN" sz="2400" dirty="0"/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FFCCFF"/>
                </a:solidFill>
              </a:rPr>
              <a:t>//</a:t>
            </a:r>
            <a:r>
              <a:rPr lang="zh-CN" altLang="en-US" sz="2400" dirty="0">
                <a:solidFill>
                  <a:srgbClr val="FFCCFF"/>
                </a:solidFill>
              </a:rPr>
              <a:t>声明具有块作用域的对象</a:t>
            </a:r>
            <a:r>
              <a:rPr lang="en-US" altLang="zh-CN" sz="2400" dirty="0" err="1">
                <a:solidFill>
                  <a:srgbClr val="FFCCFF"/>
                </a:solidFill>
              </a:rPr>
              <a:t>myClock</a:t>
            </a:r>
            <a:endParaRPr lang="en-US" altLang="zh-CN" sz="2400" dirty="0">
              <a:solidFill>
                <a:srgbClr val="FFCC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&lt;&lt;"Second time output:"&lt;&lt;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	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FFCCFF"/>
                </a:solidFill>
              </a:rPr>
              <a:t>myClock</a:t>
            </a:r>
            <a:r>
              <a:rPr lang="en-US" altLang="zh-CN" sz="2400" dirty="0" err="1"/>
              <a:t>.ShowTime</a:t>
            </a:r>
            <a:r>
              <a:rPr lang="en-US" altLang="zh-CN" sz="2400" dirty="0"/>
              <a:t>();	//</a:t>
            </a:r>
            <a:r>
              <a:rPr lang="zh-CN" altLang="en-US" sz="2400" dirty="0"/>
              <a:t>引用具有块作用域的对象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8610600" y="4891087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798085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685800"/>
            <a:ext cx="7772400" cy="3829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程序的运行结果为：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First time output: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0:0:0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Second time output: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8:30:30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119813" name="Text Box 1029"/>
          <p:cNvSpPr txBox="1">
            <a:spLocks noChangeArrowheads="1"/>
          </p:cNvSpPr>
          <p:nvPr/>
        </p:nvSpPr>
        <p:spPr bwMode="auto">
          <a:xfrm>
            <a:off x="8610600" y="4891087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5619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数据与函数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28750"/>
            <a:ext cx="7315200" cy="30861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数据存储在局部对象中，通过参数传递实现共享</a:t>
            </a:r>
            <a:r>
              <a:rPr lang="en-US" altLang="zh-CN"/>
              <a:t>——</a:t>
            </a:r>
            <a:r>
              <a:rPr lang="zh-CN" altLang="en-US"/>
              <a:t>函数间的参数传递。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数据存储在全局对象中。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将数据和使用数据的函数封装在类中。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E757-C08A-4261-947B-F84FF510E35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数据与函数</a:t>
            </a:r>
          </a:p>
        </p:txBody>
      </p:sp>
    </p:spTree>
    <p:extLst>
      <p:ext uri="{BB962C8B-B14F-4D97-AF65-F5344CB8AC3E}">
        <p14:creationId xmlns:p14="http://schemas.microsoft.com/office/powerpoint/2010/main" val="202725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使用全局对象</a:t>
            </a:r>
          </a:p>
        </p:txBody>
      </p:sp>
      <p:sp>
        <p:nvSpPr>
          <p:cNvPr id="132099" name="Rectangle 1027"/>
          <p:cNvSpPr>
            <a:spLocks noGrp="1" noChangeArrowheads="1"/>
          </p:cNvSpPr>
          <p:nvPr>
            <p:ph idx="1"/>
          </p:nvPr>
        </p:nvSpPr>
        <p:spPr>
          <a:xfrm>
            <a:off x="1295400" y="1257300"/>
            <a:ext cx="7239000" cy="3886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#include&lt;</a:t>
            </a:r>
            <a:r>
              <a:rPr lang="en-US" altLang="zh-CN" sz="2800" dirty="0" err="1">
                <a:latin typeface="Courier New" pitchFamily="49" charset="0"/>
              </a:rPr>
              <a:t>iostream</a:t>
            </a:r>
            <a:r>
              <a:rPr lang="en-US" altLang="zh-CN" sz="2800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using namespace </a:t>
            </a:r>
            <a:r>
              <a:rPr lang="en-US" altLang="zh-CN" sz="2800" dirty="0" err="1">
                <a:latin typeface="Courier New" pitchFamily="49" charset="0"/>
              </a:rPr>
              <a:t>std</a:t>
            </a:r>
            <a:r>
              <a:rPr lang="en-US" altLang="zh-CN" sz="28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err="1">
                <a:latin typeface="Courier New" pitchFamily="49" charset="0"/>
              </a:rPr>
              <a:t>int</a:t>
            </a:r>
            <a:r>
              <a:rPr lang="en-US" altLang="zh-CN" sz="2800" dirty="0"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global</a:t>
            </a:r>
            <a:r>
              <a:rPr lang="en-US" altLang="zh-CN" sz="28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void f()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{ 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global</a:t>
            </a:r>
            <a:r>
              <a:rPr lang="en-US" altLang="zh-CN" sz="2800" dirty="0">
                <a:latin typeface="Courier New" pitchFamily="49" charset="0"/>
              </a:rPr>
              <a:t>=5;}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void g()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{  </a:t>
            </a:r>
            <a:r>
              <a:rPr lang="en-US" altLang="zh-CN" sz="2800" dirty="0" err="1">
                <a:latin typeface="Courier New" pitchFamily="49" charset="0"/>
              </a:rPr>
              <a:t>cout</a:t>
            </a:r>
            <a:r>
              <a:rPr lang="en-US" altLang="zh-CN" sz="2800" dirty="0">
                <a:latin typeface="Courier New" pitchFamily="49" charset="0"/>
              </a:rPr>
              <a:t>&lt;&lt;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global</a:t>
            </a:r>
            <a:r>
              <a:rPr lang="en-US" altLang="zh-CN" sz="2800" dirty="0">
                <a:latin typeface="Courier New" pitchFamily="49" charset="0"/>
              </a:rPr>
              <a:t>&lt;&lt;</a:t>
            </a:r>
            <a:r>
              <a:rPr lang="en-US" altLang="zh-CN" sz="2800" dirty="0" err="1">
                <a:latin typeface="Courier New" pitchFamily="49" charset="0"/>
              </a:rPr>
              <a:t>endl</a:t>
            </a:r>
            <a:r>
              <a:rPr lang="en-US" altLang="zh-CN" sz="2800" dirty="0">
                <a:latin typeface="Courier New" pitchFamily="49" charset="0"/>
              </a:rPr>
              <a:t>;}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 err="1">
                <a:latin typeface="Courier New" pitchFamily="49" charset="0"/>
              </a:rPr>
              <a:t>int</a:t>
            </a:r>
            <a:r>
              <a:rPr lang="en-US" altLang="zh-CN" sz="2800" dirty="0">
                <a:latin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{  f();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g(); //</a:t>
            </a:r>
            <a:r>
              <a:rPr lang="zh-CN" altLang="zh-CN" sz="2800" dirty="0">
                <a:latin typeface="Courier New" pitchFamily="49" charset="0"/>
              </a:rPr>
              <a:t>输出“</a:t>
            </a:r>
            <a:r>
              <a:rPr lang="zh-CN" altLang="zh-CN" sz="2800" dirty="0">
                <a:solidFill>
                  <a:schemeClr val="tx2"/>
                </a:solidFill>
                <a:latin typeface="Courier New" pitchFamily="49" charset="0"/>
              </a:rPr>
              <a:t>5</a:t>
            </a:r>
            <a:r>
              <a:rPr lang="zh-CN" altLang="zh-CN" sz="2800" dirty="0">
                <a:latin typeface="Courier New" pitchFamily="49" charset="0"/>
              </a:rPr>
              <a:t>”</a:t>
            </a:r>
            <a:endParaRPr lang="en-US" altLang="zh-CN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return 0;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}</a:t>
            </a:r>
            <a:endParaRPr lang="en-US" altLang="zh-CN" sz="2800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B576-A62E-4086-B479-493364D21DD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2101" name="Text Box 1029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数据与函数</a:t>
            </a:r>
          </a:p>
        </p:txBody>
      </p:sp>
    </p:spTree>
    <p:extLst>
      <p:ext uri="{BB962C8B-B14F-4D97-AF65-F5344CB8AC3E}">
        <p14:creationId xmlns:p14="http://schemas.microsoft.com/office/powerpoint/2010/main" val="2118989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将函数与数据封装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95400" y="1257300"/>
            <a:ext cx="3543300" cy="37147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class Application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{ 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void</a:t>
            </a:r>
            <a:r>
              <a:rPr lang="en-US" altLang="zh-CN" sz="2400" dirty="0">
                <a:solidFill>
                  <a:srgbClr val="99FFCC"/>
                </a:solidFill>
              </a:rPr>
              <a:t> f</a:t>
            </a:r>
            <a:r>
              <a:rPr lang="en-US" altLang="zh-CN" sz="2400" dirty="0"/>
              <a:t>(); void </a:t>
            </a:r>
            <a:r>
              <a:rPr lang="en-US" altLang="zh-CN" sz="2400" dirty="0">
                <a:solidFill>
                  <a:srgbClr val="99FFCC"/>
                </a:solidFill>
              </a:rPr>
              <a:t>g</a:t>
            </a:r>
            <a:r>
              <a:rPr lang="en-US" altLang="zh-CN" sz="2400" dirty="0"/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global</a:t>
            </a:r>
            <a:r>
              <a:rPr lang="en-US" altLang="zh-CN" sz="2400" dirty="0"/>
              <a:t>;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400" dirty="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void Application::</a:t>
            </a:r>
            <a:r>
              <a:rPr lang="en-US" altLang="zh-CN" sz="2400" dirty="0">
                <a:solidFill>
                  <a:srgbClr val="99FFCC"/>
                </a:solidFill>
              </a:rPr>
              <a:t>f</a:t>
            </a:r>
            <a:r>
              <a:rPr lang="en-US" altLang="zh-CN" sz="2400" dirty="0"/>
              <a:t>()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400" dirty="0"/>
              <a:t>{  </a:t>
            </a:r>
            <a:r>
              <a:rPr lang="en-US" altLang="zh-CN" sz="2400" dirty="0">
                <a:solidFill>
                  <a:schemeClr val="tx2"/>
                </a:solidFill>
              </a:rPr>
              <a:t>global</a:t>
            </a:r>
            <a:r>
              <a:rPr lang="en-US" altLang="zh-CN" sz="2400" dirty="0"/>
              <a:t>=5;}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void Application::</a:t>
            </a:r>
            <a:r>
              <a:rPr lang="en-US" altLang="zh-CN" sz="2400" dirty="0">
                <a:solidFill>
                  <a:srgbClr val="99FFCC"/>
                </a:solidFill>
              </a:rPr>
              <a:t>g</a:t>
            </a:r>
            <a:r>
              <a:rPr lang="en-US" altLang="zh-CN" sz="2400" dirty="0"/>
              <a:t>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{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dirty="0">
                <a:solidFill>
                  <a:schemeClr val="tx2"/>
                </a:solidFill>
              </a:rPr>
              <a:t>global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;}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91100" y="1257300"/>
            <a:ext cx="3543300" cy="34861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/>
              <a:t>int main()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/>
              <a:t>   Application  MyApp;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/>
              <a:t>   MyApp.f();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/>
              <a:t>   MyApp.g();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/>
              <a:t>   return 0;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D42B-44E0-4DFF-9B9B-4523AA312C5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4876800" y="1314450"/>
            <a:ext cx="0" cy="3371850"/>
          </a:xfrm>
          <a:prstGeom prst="line">
            <a:avLst/>
          </a:prstGeom>
          <a:noFill/>
          <a:ln w="12700">
            <a:solidFill>
              <a:srgbClr val="66FFFF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数据与函数</a:t>
            </a:r>
          </a:p>
        </p:txBody>
      </p:sp>
    </p:spTree>
    <p:extLst>
      <p:ext uri="{BB962C8B-B14F-4D97-AF65-F5344CB8AC3E}">
        <p14:creationId xmlns:p14="http://schemas.microsoft.com/office/powerpoint/2010/main" val="1727901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71450"/>
            <a:ext cx="7315200" cy="857250"/>
          </a:xfrm>
        </p:spPr>
        <p:txBody>
          <a:bodyPr/>
          <a:lstStyle/>
          <a:p>
            <a:r>
              <a:rPr lang="zh-CN" altLang="en-US" dirty="0"/>
              <a:t>静态成员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57300"/>
            <a:ext cx="7315200" cy="34861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</a:pPr>
            <a:r>
              <a:rPr lang="zh-CN" altLang="en-US" dirty="0"/>
              <a:t>静态数据成员</a:t>
            </a:r>
          </a:p>
          <a:p>
            <a:pPr lvl="1">
              <a:lnSpc>
                <a:spcPct val="85000"/>
              </a:lnSpc>
            </a:pPr>
            <a:r>
              <a:rPr lang="zh-CN" altLang="en-US" dirty="0"/>
              <a:t>用关键字</a:t>
            </a:r>
            <a:r>
              <a:rPr lang="en-US" altLang="zh-CN" dirty="0">
                <a:solidFill>
                  <a:schemeClr val="tx1"/>
                </a:solidFill>
              </a:rPr>
              <a:t>static</a:t>
            </a:r>
            <a:r>
              <a:rPr lang="zh-CN" altLang="en-US" dirty="0"/>
              <a:t>声明</a:t>
            </a:r>
          </a:p>
          <a:p>
            <a:pPr lvl="1">
              <a:lnSpc>
                <a:spcPct val="85000"/>
              </a:lnSpc>
            </a:pPr>
            <a:r>
              <a:rPr lang="zh-CN" altLang="en-US" dirty="0"/>
              <a:t>该类的所有对象维护该成员的同一个拷贝</a:t>
            </a:r>
          </a:p>
          <a:p>
            <a:pPr lvl="1">
              <a:lnSpc>
                <a:spcPct val="85000"/>
              </a:lnSpc>
            </a:pPr>
            <a:r>
              <a:rPr lang="zh-CN" altLang="en-US" dirty="0"/>
              <a:t>必须在类外定义和初始化，用</a:t>
            </a:r>
            <a:r>
              <a:rPr lang="en-US" altLang="zh-CN" dirty="0"/>
              <a:t>(::)</a:t>
            </a:r>
            <a:r>
              <a:rPr lang="zh-CN" altLang="en-US" dirty="0"/>
              <a:t>来指明所属的类。</a:t>
            </a:r>
          </a:p>
          <a:p>
            <a:pPr>
              <a:lnSpc>
                <a:spcPct val="85000"/>
              </a:lnSpc>
            </a:pPr>
            <a:r>
              <a:rPr lang="zh-CN" altLang="en-US" dirty="0"/>
              <a:t>静态成员函数</a:t>
            </a:r>
          </a:p>
          <a:p>
            <a:pPr lvl="1">
              <a:lnSpc>
                <a:spcPct val="85000"/>
              </a:lnSpc>
            </a:pPr>
            <a:r>
              <a:rPr lang="zh-CN" altLang="en-US" dirty="0"/>
              <a:t>类外代码可以使用类名和作用域操作符来调用静态成员函数。</a:t>
            </a:r>
          </a:p>
          <a:p>
            <a:pPr lvl="1">
              <a:lnSpc>
                <a:spcPct val="85000"/>
              </a:lnSpc>
            </a:pPr>
            <a:r>
              <a:rPr lang="zh-CN" altLang="en-US" dirty="0"/>
              <a:t>静态成员函数只能引用属于该类的静态数据成员或静态成员函数。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763A-C061-4ED9-9A40-7649CD8D306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静态成员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48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71450"/>
            <a:ext cx="7620000" cy="857250"/>
          </a:xfrm>
        </p:spPr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/>
              <a:t>5-4</a:t>
            </a:r>
            <a:r>
              <a:rPr lang="en-US" altLang="zh-CN" sz="3600"/>
              <a:t>  </a:t>
            </a:r>
            <a:r>
              <a:rPr lang="zh-CN" altLang="en-US" sz="3600"/>
              <a:t>具有静态数据成员的 </a:t>
            </a:r>
            <a:r>
              <a:rPr lang="en-US" altLang="zh-CN" sz="3600"/>
              <a:t>Point</a:t>
            </a:r>
            <a:r>
              <a:rPr lang="zh-CN" altLang="en-US" sz="3600"/>
              <a:t>类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57300"/>
            <a:ext cx="7848600" cy="3771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/>
              <a:t>class Point	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/>
              <a:t>{public:	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/>
              <a:t>	Point(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xx=0,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yy</a:t>
            </a:r>
            <a:r>
              <a:rPr lang="en-US" altLang="zh-CN" sz="2400" dirty="0"/>
              <a:t>=0) {X=xx; Y=</a:t>
            </a:r>
            <a:r>
              <a:rPr lang="en-US" altLang="zh-CN" sz="2400" dirty="0" err="1"/>
              <a:t>yy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countP</a:t>
            </a:r>
            <a:r>
              <a:rPr lang="en-US" altLang="zh-CN" sz="2400" dirty="0"/>
              <a:t>++; } 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/>
              <a:t>    Point(Point &amp;p);	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GetX</a:t>
            </a:r>
            <a:r>
              <a:rPr lang="en-US" altLang="zh-CN" sz="2400" dirty="0"/>
              <a:t>() {return X;}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GetY</a:t>
            </a:r>
            <a:r>
              <a:rPr lang="en-US" altLang="zh-CN" sz="2400" dirty="0"/>
              <a:t>() {return Y;}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/>
              <a:t>	void </a:t>
            </a:r>
            <a:r>
              <a:rPr lang="en-US" altLang="zh-CN" sz="2400" dirty="0" err="1"/>
              <a:t>GetC</a:t>
            </a:r>
            <a:r>
              <a:rPr lang="en-US" altLang="zh-CN" sz="2400" dirty="0"/>
              <a:t>() {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 Object id="&lt;&lt;</a:t>
            </a:r>
            <a:r>
              <a:rPr lang="en-US" altLang="zh-CN" sz="2400" dirty="0" err="1"/>
              <a:t>countP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;}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/>
              <a:t>private:	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X,Y;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FFFF"/>
                </a:solidFill>
              </a:rPr>
              <a:t>static </a:t>
            </a:r>
            <a:r>
              <a:rPr lang="en-US" altLang="zh-CN" sz="2400" dirty="0" err="1">
                <a:solidFill>
                  <a:srgbClr val="66FFFF"/>
                </a:solidFill>
              </a:rPr>
              <a:t>int</a:t>
            </a:r>
            <a:r>
              <a:rPr lang="en-US" altLang="zh-CN" sz="2400" dirty="0">
                <a:solidFill>
                  <a:srgbClr val="66FFFF"/>
                </a:solidFill>
              </a:rPr>
              <a:t> </a:t>
            </a:r>
            <a:r>
              <a:rPr lang="en-US" altLang="zh-CN" sz="2400" dirty="0" err="1">
                <a:solidFill>
                  <a:srgbClr val="66FFFF"/>
                </a:solidFill>
              </a:rPr>
              <a:t>countP</a:t>
            </a:r>
            <a:r>
              <a:rPr lang="en-US" altLang="zh-CN" sz="2400" dirty="0"/>
              <a:t>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400" dirty="0"/>
              <a:t>};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D6E3-8130-4B27-A209-6312A1E1961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静态成员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23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42900"/>
            <a:ext cx="7848600" cy="45148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Point::Point(Point &amp;p)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{	X=</a:t>
            </a:r>
            <a:r>
              <a:rPr lang="en-US" altLang="zh-CN" sz="2400" dirty="0" err="1"/>
              <a:t>p.X</a:t>
            </a:r>
            <a:r>
              <a:rPr lang="en-US" altLang="zh-CN" sz="24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Y=</a:t>
            </a:r>
            <a:r>
              <a:rPr lang="en-US" altLang="zh-CN" sz="2400" dirty="0" err="1"/>
              <a:t>p.Y</a:t>
            </a:r>
            <a:r>
              <a:rPr lang="en-US" altLang="zh-CN" sz="24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countP</a:t>
            </a:r>
            <a:r>
              <a:rPr lang="en-US" altLang="zh-CN" sz="2400" dirty="0"/>
              <a:t>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66FFFF"/>
                </a:solidFill>
              </a:rPr>
              <a:t>int</a:t>
            </a:r>
            <a:r>
              <a:rPr lang="en-US" altLang="zh-CN" sz="2400" dirty="0">
                <a:solidFill>
                  <a:srgbClr val="66FFFF"/>
                </a:solidFill>
              </a:rPr>
              <a:t> Point::</a:t>
            </a:r>
            <a:r>
              <a:rPr lang="en-US" altLang="zh-CN" sz="2400" dirty="0" err="1">
                <a:solidFill>
                  <a:srgbClr val="66FFFF"/>
                </a:solidFill>
              </a:rPr>
              <a:t>countP</a:t>
            </a:r>
            <a:r>
              <a:rPr lang="en-US" altLang="zh-CN" sz="2400" dirty="0">
                <a:solidFill>
                  <a:srgbClr val="66FFFF"/>
                </a:solidFill>
              </a:rPr>
              <a:t>=0;</a:t>
            </a:r>
            <a:r>
              <a:rPr lang="en-US" altLang="zh-CN" sz="24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{	Point A(4,5);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&lt;&lt;"Point A,"&lt;&lt;</a:t>
            </a:r>
            <a:r>
              <a:rPr lang="en-US" altLang="zh-CN" sz="2400" dirty="0" err="1"/>
              <a:t>A.GetX</a:t>
            </a:r>
            <a:r>
              <a:rPr lang="en-US" altLang="zh-CN" sz="2400" dirty="0"/>
              <a:t>()&lt;&lt;","&lt;&lt;</a:t>
            </a:r>
            <a:r>
              <a:rPr lang="en-US" altLang="zh-CN" sz="2400" dirty="0" err="1"/>
              <a:t>A.GetY</a:t>
            </a:r>
            <a:r>
              <a:rPr lang="en-US" altLang="zh-CN" sz="2400" dirty="0"/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A.GetC</a:t>
            </a:r>
            <a:r>
              <a:rPr lang="en-US" altLang="zh-CN" sz="2400" dirty="0"/>
              <a:t>();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Point B(A);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&lt;&lt;"Point B,"&lt;&lt;</a:t>
            </a:r>
            <a:r>
              <a:rPr lang="en-US" altLang="zh-CN" sz="2400" dirty="0" err="1"/>
              <a:t>B.GetX</a:t>
            </a:r>
            <a:r>
              <a:rPr lang="en-US" altLang="zh-CN" sz="2400" dirty="0"/>
              <a:t>()&lt;&lt;","&lt;&lt;</a:t>
            </a:r>
            <a:r>
              <a:rPr lang="en-US" altLang="zh-CN" sz="2400" dirty="0" err="1"/>
              <a:t>B.GetY</a:t>
            </a:r>
            <a:r>
              <a:rPr lang="en-US" altLang="zh-CN" sz="2400" dirty="0"/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B.GetC</a:t>
            </a:r>
            <a:r>
              <a:rPr lang="en-US" altLang="zh-CN" sz="2400" dirty="0"/>
              <a:t>();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8610600" y="4891087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21795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静态成员函数举例</a:t>
            </a:r>
          </a:p>
        </p:txBody>
      </p:sp>
      <p:sp>
        <p:nvSpPr>
          <p:cNvPr id="47115" name="Rectangle 11"/>
          <p:cNvSpPr>
            <a:spLocks noGrp="1" noChangeArrowheads="1"/>
          </p:cNvSpPr>
          <p:nvPr>
            <p:ph sz="half" idx="1"/>
          </p:nvPr>
        </p:nvSpPr>
        <p:spPr>
          <a:xfrm>
            <a:off x="1143000" y="1428750"/>
            <a:ext cx="3695700" cy="36004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class Application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{ 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static void f();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static void g();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static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global;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Application::global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=0;</a:t>
            </a:r>
          </a:p>
        </p:txBody>
      </p:sp>
      <p:sp>
        <p:nvSpPr>
          <p:cNvPr id="47116" name="Rectangle 12"/>
          <p:cNvSpPr>
            <a:spLocks noGrp="1" noChangeArrowheads="1"/>
          </p:cNvSpPr>
          <p:nvPr>
            <p:ph sz="half" idx="2"/>
          </p:nvPr>
        </p:nvSpPr>
        <p:spPr>
          <a:xfrm>
            <a:off x="4991100" y="1428750"/>
            <a:ext cx="3543300" cy="33147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void Application::f()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{  global=5;}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void Application::g()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{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&lt;&lt;global&lt;&lt;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Application::f();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Application::g();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9908-E415-49AA-9B7C-95F282CF5A9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4648200" y="1428750"/>
            <a:ext cx="0" cy="3314700"/>
          </a:xfrm>
          <a:prstGeom prst="line">
            <a:avLst/>
          </a:prstGeom>
          <a:noFill/>
          <a:ln w="9525">
            <a:solidFill>
              <a:srgbClr val="66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静态成员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3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71450"/>
            <a:ext cx="7162800" cy="8001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zh-CN" altLang="en-US"/>
              <a:t>函数原型的作用域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函数原型中的参数，其作用域始于</a:t>
            </a:r>
            <a:br>
              <a:rPr lang="zh-CN" altLang="en-US" dirty="0"/>
            </a:br>
            <a:r>
              <a:rPr lang="en-US" altLang="zh-CN" dirty="0"/>
              <a:t>"("</a:t>
            </a:r>
            <a:r>
              <a:rPr lang="zh-CN" altLang="en-US" dirty="0"/>
              <a:t>，结束于</a:t>
            </a:r>
            <a:r>
              <a:rPr lang="en-US" altLang="zh-CN" dirty="0"/>
              <a:t>")"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例如，设有下列原型声明：</a:t>
            </a:r>
          </a:p>
          <a:p>
            <a:pPr lvl="1">
              <a:buFontTx/>
              <a:buNone/>
            </a:pPr>
            <a:r>
              <a:rPr lang="en-US" altLang="zh-CN" dirty="0"/>
              <a:t>double Area(double radius);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5317-6A7C-486B-A64B-FD1D41A93D5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 rot="-5400000">
            <a:off x="4848225" y="2238375"/>
            <a:ext cx="209550" cy="1676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 flipV="1">
            <a:off x="4800600" y="3371850"/>
            <a:ext cx="3733800" cy="914400"/>
          </a:xfrm>
          <a:prstGeom prst="wedgeRoundRectCallout">
            <a:avLst>
              <a:gd name="adj1" fmla="val -45880"/>
              <a:gd name="adj2" fmla="val 65102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eaLnBrk="1" hangingPunct="1"/>
            <a:r>
              <a:rPr lang="en-US" altLang="zh-CN" sz="2000">
                <a:solidFill>
                  <a:schemeClr val="bg1"/>
                </a:solidFill>
              </a:rPr>
              <a:t>radius </a:t>
            </a:r>
            <a:r>
              <a:rPr lang="zh-CN" altLang="zh-CN" sz="2000">
                <a:solidFill>
                  <a:schemeClr val="bg1"/>
                </a:solidFill>
              </a:rPr>
              <a:t>的作用域仅在于此，不能用于程序正文其它地方，因而可有可无。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66581" y="483518"/>
            <a:ext cx="800219" cy="385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DAFB5"/>
                </a:solidFill>
                <a:ea typeface="隶书" pitchFamily="49" charset="-122"/>
              </a:rPr>
              <a:t>作用域与可见性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7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静态成员函数举例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57300"/>
            <a:ext cx="7239000" cy="3543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class 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    static void f(A a);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private: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    </a:t>
            </a:r>
            <a:r>
              <a:rPr lang="en-US" altLang="zh-CN" sz="2800" dirty="0" err="1">
                <a:latin typeface="Courier New" pitchFamily="49" charset="0"/>
              </a:rPr>
              <a:t>int</a:t>
            </a:r>
            <a:r>
              <a:rPr lang="en-US" altLang="zh-CN" sz="2800" dirty="0">
                <a:latin typeface="Courier New" pitchFamily="49" charset="0"/>
              </a:rPr>
              <a:t> 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void A::f(A a)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</a:t>
            </a:r>
            <a:r>
              <a:rPr lang="en-US" altLang="zh-CN" sz="2800" dirty="0" err="1">
                <a:latin typeface="Courier New" pitchFamily="49" charset="0"/>
              </a:rPr>
              <a:t>cout</a:t>
            </a:r>
            <a:r>
              <a:rPr lang="en-US" altLang="zh-CN" sz="2800" dirty="0">
                <a:latin typeface="Courier New" pitchFamily="49" charset="0"/>
              </a:rPr>
              <a:t>&lt;&lt;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x</a:t>
            </a:r>
            <a:r>
              <a:rPr lang="en-US" altLang="zh-CN" sz="2800" dirty="0">
                <a:latin typeface="Courier New" pitchFamily="49" charset="0"/>
              </a:rPr>
              <a:t>; //</a:t>
            </a:r>
            <a:r>
              <a:rPr lang="zh-CN" altLang="en-US" sz="2800" dirty="0">
                <a:latin typeface="Courier New" pitchFamily="49" charset="0"/>
              </a:rPr>
              <a:t>对</a:t>
            </a:r>
            <a:r>
              <a:rPr lang="en-US" altLang="zh-CN" sz="2800" dirty="0">
                <a:latin typeface="Courier New" pitchFamily="49" charset="0"/>
              </a:rPr>
              <a:t>x</a:t>
            </a:r>
            <a:r>
              <a:rPr lang="zh-CN" altLang="en-US" sz="2800" dirty="0">
                <a:latin typeface="Courier New" pitchFamily="49" charset="0"/>
              </a:rPr>
              <a:t>的引用是</a:t>
            </a:r>
            <a:r>
              <a:rPr lang="zh-CN" altLang="en-US" sz="2800" dirty="0">
                <a:solidFill>
                  <a:schemeClr val="tx2"/>
                </a:solidFill>
                <a:latin typeface="Courier New" pitchFamily="49" charset="0"/>
              </a:rPr>
              <a:t>错误</a:t>
            </a:r>
            <a:r>
              <a:rPr lang="zh-CN" altLang="en-US" sz="2800" dirty="0">
                <a:latin typeface="Courier New" pitchFamily="49" charset="0"/>
              </a:rPr>
              <a:t>的</a:t>
            </a:r>
            <a:endParaRPr lang="en-US" alt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Courier New" pitchFamily="49" charset="0"/>
              </a:rPr>
              <a:t>    </a:t>
            </a:r>
            <a:r>
              <a:rPr lang="en-US" altLang="zh-CN" sz="2800" dirty="0" err="1">
                <a:latin typeface="Courier New" pitchFamily="49" charset="0"/>
              </a:rPr>
              <a:t>cout</a:t>
            </a:r>
            <a:r>
              <a:rPr lang="en-US" altLang="zh-CN" sz="2800" dirty="0">
                <a:latin typeface="Courier New" pitchFamily="49" charset="0"/>
              </a:rPr>
              <a:t>&lt;&lt;</a:t>
            </a:r>
            <a:r>
              <a:rPr lang="en-US" altLang="zh-CN" sz="2800" dirty="0" err="1">
                <a:latin typeface="Courier New" pitchFamily="49" charset="0"/>
              </a:rPr>
              <a:t>a.x</a:t>
            </a:r>
            <a:r>
              <a:rPr lang="en-US" altLang="zh-CN" sz="2800" dirty="0">
                <a:latin typeface="Courier New" pitchFamily="49" charset="0"/>
              </a:rPr>
              <a:t>;  //</a:t>
            </a:r>
            <a:r>
              <a:rPr lang="zh-CN" altLang="en-US" sz="2800" dirty="0">
                <a:latin typeface="Courier New" pitchFamily="49" charset="0"/>
              </a:rPr>
              <a:t>正确</a:t>
            </a:r>
            <a:endParaRPr lang="en-US" alt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Courier New" pitchFamily="49" charset="0"/>
              </a:rPr>
              <a:t>}</a:t>
            </a:r>
            <a:endParaRPr lang="en-US" altLang="zh-CN" sz="2800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E912-5BD3-4829-81D9-FCA315D117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静态成员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39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4" y="171450"/>
            <a:ext cx="7597775" cy="857250"/>
          </a:xfrm>
        </p:spPr>
        <p:txBody>
          <a:bodyPr/>
          <a:lstStyle/>
          <a:p>
            <a:r>
              <a:rPr lang="zh-CN" altLang="en-US" sz="3600"/>
              <a:t>具有静态数据、函数成员的 </a:t>
            </a:r>
            <a:r>
              <a:rPr lang="en-US" altLang="zh-CN" sz="3600"/>
              <a:t>Point</a:t>
            </a:r>
            <a:r>
              <a:rPr lang="zh-CN" altLang="en-US" sz="3600"/>
              <a:t>类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57300"/>
            <a:ext cx="8001000" cy="37719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class Point	//Point</a:t>
            </a:r>
            <a:r>
              <a:rPr lang="zh-CN" altLang="en-US" sz="2400" dirty="0"/>
              <a:t>类声明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{public:	//</a:t>
            </a:r>
            <a:r>
              <a:rPr lang="zh-CN" altLang="en-US" sz="2400" dirty="0"/>
              <a:t>外部接口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Point(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xx=0,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yy</a:t>
            </a:r>
            <a:r>
              <a:rPr lang="en-US" altLang="zh-CN" sz="2400" dirty="0"/>
              <a:t>=0) {X=</a:t>
            </a:r>
            <a:r>
              <a:rPr lang="en-US" altLang="zh-CN" sz="2400" dirty="0" err="1"/>
              <a:t>xx;Y</a:t>
            </a:r>
            <a:r>
              <a:rPr lang="en-US" altLang="zh-CN" sz="2400" dirty="0"/>
              <a:t>=</a:t>
            </a:r>
            <a:r>
              <a:rPr lang="en-US" altLang="zh-CN" sz="2400" dirty="0" err="1"/>
              <a:t>yy;countP</a:t>
            </a:r>
            <a:r>
              <a:rPr lang="en-US" altLang="zh-CN" sz="2400" dirty="0"/>
              <a:t>++;}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	Point(Point &amp;p);	//</a:t>
            </a:r>
            <a:r>
              <a:rPr lang="zh-CN" altLang="en-US" sz="2400" dirty="0"/>
              <a:t>拷贝构造函数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GetX</a:t>
            </a:r>
            <a:r>
              <a:rPr lang="en-US" altLang="zh-CN" sz="2400" dirty="0"/>
              <a:t>() {return X;}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GetY</a:t>
            </a:r>
            <a:r>
              <a:rPr lang="en-US" altLang="zh-CN" sz="2400" dirty="0"/>
              <a:t>() {return Y;}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99FFCC"/>
                </a:solidFill>
              </a:rPr>
              <a:t>static void </a:t>
            </a:r>
            <a:r>
              <a:rPr lang="en-US" altLang="zh-CN" sz="2400" dirty="0" err="1">
                <a:solidFill>
                  <a:srgbClr val="99FFCC"/>
                </a:solidFill>
              </a:rPr>
              <a:t>GetC</a:t>
            </a:r>
            <a:r>
              <a:rPr lang="en-US" altLang="zh-CN" sz="2400" dirty="0">
                <a:solidFill>
                  <a:srgbClr val="99FFCC"/>
                </a:solidFill>
              </a:rPr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99FFCC"/>
                </a:solidFill>
              </a:rPr>
              <a:t>       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99FFCC"/>
                </a:solidFill>
              </a:rPr>
              <a:t>{</a:t>
            </a:r>
            <a:r>
              <a:rPr lang="en-US" altLang="zh-CN" sz="2400" dirty="0" err="1">
                <a:solidFill>
                  <a:srgbClr val="99FFCC"/>
                </a:solidFill>
              </a:rPr>
              <a:t>cout</a:t>
            </a:r>
            <a:r>
              <a:rPr lang="en-US" altLang="zh-CN" sz="2400" dirty="0">
                <a:solidFill>
                  <a:srgbClr val="99FFCC"/>
                </a:solidFill>
              </a:rPr>
              <a:t>&lt;&lt;" Object id="&lt;&lt;</a:t>
            </a:r>
            <a:r>
              <a:rPr lang="en-US" altLang="zh-CN" sz="2400" dirty="0" err="1">
                <a:solidFill>
                  <a:srgbClr val="99FFCC"/>
                </a:solidFill>
              </a:rPr>
              <a:t>countP</a:t>
            </a:r>
            <a:r>
              <a:rPr lang="en-US" altLang="zh-CN" sz="2400" dirty="0">
                <a:solidFill>
                  <a:srgbClr val="99FFCC"/>
                </a:solidFill>
              </a:rPr>
              <a:t>&lt;&lt;</a:t>
            </a:r>
            <a:r>
              <a:rPr lang="en-US" altLang="zh-CN" sz="2400" dirty="0" err="1">
                <a:solidFill>
                  <a:srgbClr val="99FFCC"/>
                </a:solidFill>
              </a:rPr>
              <a:t>endl</a:t>
            </a:r>
            <a:r>
              <a:rPr lang="en-US" altLang="zh-CN" sz="2400" dirty="0">
                <a:solidFill>
                  <a:srgbClr val="99FFCC"/>
                </a:solidFill>
              </a:rPr>
              <a:t>;}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private:	//</a:t>
            </a:r>
            <a:r>
              <a:rPr lang="zh-CN" altLang="en-US" sz="2400" dirty="0"/>
              <a:t>私有数据成员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X,Y;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99FFCC"/>
                </a:solidFill>
              </a:rPr>
              <a:t>static </a:t>
            </a:r>
            <a:r>
              <a:rPr lang="en-US" altLang="zh-CN" sz="2400" dirty="0" err="1">
                <a:solidFill>
                  <a:srgbClr val="99FFCC"/>
                </a:solidFill>
              </a:rPr>
              <a:t>int</a:t>
            </a:r>
            <a:r>
              <a:rPr lang="en-US" altLang="zh-CN" sz="2400" dirty="0">
                <a:solidFill>
                  <a:srgbClr val="99FFCC"/>
                </a:solidFill>
              </a:rPr>
              <a:t> </a:t>
            </a:r>
            <a:r>
              <a:rPr lang="en-US" altLang="zh-CN" sz="2400" dirty="0" err="1">
                <a:solidFill>
                  <a:srgbClr val="99FFCC"/>
                </a:solidFill>
              </a:rPr>
              <a:t>countP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076A-F5E1-4AFF-BA47-20DCF4AC621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静态成员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0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85750"/>
            <a:ext cx="7848600" cy="46863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/>
              <a:t>Point::Point(Point &amp;p)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{	X=</a:t>
            </a:r>
            <a:r>
              <a:rPr lang="en-US" altLang="zh-CN" sz="2400" dirty="0" err="1"/>
              <a:t>p.X</a:t>
            </a:r>
            <a:r>
              <a:rPr lang="en-US" altLang="zh-CN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Y=</a:t>
            </a:r>
            <a:r>
              <a:rPr lang="en-US" altLang="zh-CN" sz="2400" dirty="0" err="1"/>
              <a:t>p.Y</a:t>
            </a:r>
            <a:r>
              <a:rPr lang="en-US" altLang="zh-CN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countP</a:t>
            </a:r>
            <a:r>
              <a:rPr lang="en-US" altLang="zh-CN" sz="2400" dirty="0"/>
              <a:t>++;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99FFCC"/>
                </a:solidFill>
              </a:rPr>
              <a:t>int</a:t>
            </a:r>
            <a:r>
              <a:rPr lang="en-US" altLang="zh-CN" sz="2400" dirty="0">
                <a:solidFill>
                  <a:srgbClr val="99FFCC"/>
                </a:solidFill>
              </a:rPr>
              <a:t> Point::</a:t>
            </a:r>
            <a:r>
              <a:rPr lang="en-US" altLang="zh-CN" sz="2400" dirty="0" err="1">
                <a:solidFill>
                  <a:srgbClr val="99FFCC"/>
                </a:solidFill>
              </a:rPr>
              <a:t>countP</a:t>
            </a:r>
            <a:r>
              <a:rPr lang="en-US" altLang="zh-CN" sz="2400" dirty="0">
                <a:solidFill>
                  <a:srgbClr val="99FFCC"/>
                </a:solidFill>
              </a:rPr>
              <a:t>=0;</a:t>
            </a:r>
            <a:r>
              <a:rPr lang="en-US" altLang="zh-CN" sz="2400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	//</a:t>
            </a:r>
            <a:r>
              <a:rPr lang="zh-CN" altLang="en-US" sz="2400" dirty="0"/>
              <a:t>主函数实现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{	Point A(4,5);	//</a:t>
            </a:r>
            <a:r>
              <a:rPr lang="zh-CN" altLang="en-US" sz="2400" dirty="0"/>
              <a:t>声明对象</a:t>
            </a:r>
            <a:r>
              <a:rPr lang="en-US" altLang="zh-CN" sz="2400" dirty="0"/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&lt;&lt;"Point A,"&lt;&lt;</a:t>
            </a:r>
            <a:r>
              <a:rPr lang="en-US" altLang="zh-CN" sz="2400" dirty="0" err="1"/>
              <a:t>A.GetX</a:t>
            </a:r>
            <a:r>
              <a:rPr lang="en-US" altLang="zh-CN" sz="2400" dirty="0"/>
              <a:t>()&lt;&lt;","&lt;&lt;</a:t>
            </a:r>
            <a:r>
              <a:rPr lang="en-US" altLang="zh-CN" sz="2400" dirty="0" err="1"/>
              <a:t>A.GetY</a:t>
            </a:r>
            <a:r>
              <a:rPr lang="en-US" altLang="zh-CN" sz="2400" dirty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66FFFF"/>
                </a:solidFill>
              </a:rPr>
              <a:t>A.GetC</a:t>
            </a:r>
            <a:r>
              <a:rPr lang="en-US" altLang="zh-CN" sz="2400" dirty="0">
                <a:solidFill>
                  <a:srgbClr val="66FFFF"/>
                </a:solidFill>
              </a:rPr>
              <a:t>()</a:t>
            </a:r>
            <a:r>
              <a:rPr lang="en-US" altLang="zh-CN" sz="2400" dirty="0"/>
              <a:t>;	//</a:t>
            </a:r>
            <a:r>
              <a:rPr lang="zh-CN" altLang="en-US" sz="2400" dirty="0"/>
              <a:t>输出对象号，对象名引用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Point B(A);	//</a:t>
            </a:r>
            <a:r>
              <a:rPr lang="zh-CN" altLang="en-US" sz="2400" dirty="0"/>
              <a:t>声明对象</a:t>
            </a:r>
            <a:r>
              <a:rPr lang="en-US" altLang="zh-CN" sz="2400" dirty="0"/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&lt;&lt;"Point B,"&lt;&lt;</a:t>
            </a:r>
            <a:r>
              <a:rPr lang="en-US" altLang="zh-CN" sz="2400" dirty="0" err="1"/>
              <a:t>B.GetX</a:t>
            </a:r>
            <a:r>
              <a:rPr lang="en-US" altLang="zh-CN" sz="2400" dirty="0"/>
              <a:t>()&lt;&lt;","&lt;&lt;</a:t>
            </a:r>
            <a:r>
              <a:rPr lang="en-US" altLang="zh-CN" sz="2400" dirty="0" err="1"/>
              <a:t>B.GetY</a:t>
            </a:r>
            <a:r>
              <a:rPr lang="en-US" altLang="zh-CN" sz="2400" dirty="0"/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FFFF"/>
                </a:solidFill>
              </a:rPr>
              <a:t>Point::</a:t>
            </a:r>
            <a:r>
              <a:rPr lang="en-US" altLang="zh-CN" sz="2400" dirty="0" err="1">
                <a:solidFill>
                  <a:srgbClr val="66FFFF"/>
                </a:solidFill>
              </a:rPr>
              <a:t>GetC</a:t>
            </a:r>
            <a:r>
              <a:rPr lang="en-US" altLang="zh-CN" sz="2400" dirty="0">
                <a:solidFill>
                  <a:srgbClr val="66FFFF"/>
                </a:solidFill>
              </a:rPr>
              <a:t>()</a:t>
            </a:r>
            <a:r>
              <a:rPr lang="en-US" altLang="zh-CN" sz="2400" dirty="0"/>
              <a:t>;	//</a:t>
            </a:r>
            <a:r>
              <a:rPr lang="zh-CN" altLang="en-US" sz="2400" dirty="0"/>
              <a:t>输出对象号，类名引用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686800" y="48577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975715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15200" cy="7429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友元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7315200" cy="36576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友元是</a:t>
            </a:r>
            <a:r>
              <a:rPr lang="en-US" altLang="zh-CN" dirty="0"/>
              <a:t>C++</a:t>
            </a:r>
            <a:r>
              <a:rPr lang="zh-CN" altLang="en-US" dirty="0"/>
              <a:t>提供的一种破坏数据封装和数据隐藏的机制。</a:t>
            </a:r>
          </a:p>
          <a:p>
            <a:r>
              <a:rPr lang="zh-CN" altLang="en-US" dirty="0"/>
              <a:t>通过将一个模块声明为另一个模块的友元，一个模块能够引用到另一个模块中本是被隐藏的信息。</a:t>
            </a:r>
          </a:p>
          <a:p>
            <a:r>
              <a:rPr lang="zh-CN" altLang="en-US" dirty="0"/>
              <a:t>可以使用友元函数和友元类。</a:t>
            </a:r>
          </a:p>
          <a:p>
            <a:r>
              <a:rPr lang="zh-CN" altLang="en-US" dirty="0"/>
              <a:t>为了确保数据的完整性，及数据封装与隐藏的原则，建议尽量不使用或少使用友元。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39FF-C339-4C29-99B1-83C45A04523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友    元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95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4290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友元函数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14450"/>
            <a:ext cx="7391400" cy="3200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友元函数是在类声明中由关键字</a:t>
            </a:r>
            <a:r>
              <a:rPr lang="en-US" altLang="zh-CN" dirty="0">
                <a:solidFill>
                  <a:schemeClr val="tx2"/>
                </a:solidFill>
              </a:rPr>
              <a:t>friend</a:t>
            </a:r>
            <a:r>
              <a:rPr lang="zh-CN" altLang="en-US" dirty="0"/>
              <a:t>修饰说明的非成员函数，在它的函数体中能够通过对象名访问 </a:t>
            </a:r>
            <a:r>
              <a:rPr lang="en-US" altLang="zh-CN" dirty="0"/>
              <a:t>private </a:t>
            </a:r>
            <a:r>
              <a:rPr lang="zh-CN" altLang="en-US" dirty="0"/>
              <a:t>和 </a:t>
            </a:r>
            <a:r>
              <a:rPr lang="en-US" altLang="zh-CN" dirty="0"/>
              <a:t>protected</a:t>
            </a:r>
            <a:r>
              <a:rPr lang="zh-CN" altLang="en-US" dirty="0"/>
              <a:t>成员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作用：增加灵活性，使程序员可以在封装和快速性方面做合理选择。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访问对象中的成员必须通过对象名。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ED2F-7915-4010-9C73-A58CA12E9E99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友    元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13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171450"/>
            <a:ext cx="7848600" cy="800100"/>
          </a:xfrm>
        </p:spPr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/>
              <a:t>5-6 </a:t>
            </a:r>
            <a:r>
              <a:rPr lang="zh-CN" altLang="en-US" sz="4000"/>
              <a:t>使用友元函数计算两点距离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>
          <a:xfrm>
            <a:off x="1219200" y="1257300"/>
            <a:ext cx="7696200" cy="37719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cmath</a:t>
            </a:r>
            <a:r>
              <a:rPr lang="en-US" altLang="zh-CN" sz="2400" dirty="0"/>
              <a:t>&gt;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class Point	//Point</a:t>
            </a:r>
            <a:r>
              <a:rPr lang="zh-CN" altLang="en-US" sz="2400" dirty="0"/>
              <a:t>类声明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{ public:	//</a:t>
            </a:r>
            <a:r>
              <a:rPr lang="zh-CN" altLang="en-US" sz="2400" dirty="0"/>
              <a:t>外部接口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Point(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xx=0,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yy</a:t>
            </a:r>
            <a:r>
              <a:rPr lang="en-US" altLang="zh-CN" sz="2400" dirty="0"/>
              <a:t>=0) {X=</a:t>
            </a:r>
            <a:r>
              <a:rPr lang="en-US" altLang="zh-CN" sz="2400" dirty="0" err="1"/>
              <a:t>xx;Y</a:t>
            </a:r>
            <a:r>
              <a:rPr lang="en-US" altLang="zh-CN" sz="2400" dirty="0"/>
              <a:t>=</a:t>
            </a:r>
            <a:r>
              <a:rPr lang="en-US" altLang="zh-CN" sz="2400" dirty="0" err="1"/>
              <a:t>yy</a:t>
            </a:r>
            <a:r>
              <a:rPr lang="en-US" altLang="zh-CN" sz="2400" dirty="0"/>
              <a:t>;}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GetX</a:t>
            </a:r>
            <a:r>
              <a:rPr lang="en-US" altLang="zh-CN" sz="2400" dirty="0"/>
              <a:t>() {return X;}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GetY</a:t>
            </a:r>
            <a:r>
              <a:rPr lang="en-US" altLang="zh-CN" sz="2400" dirty="0"/>
              <a:t>() {return Y;}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99FFCC"/>
                </a:solidFill>
              </a:rPr>
              <a:t>friend float </a:t>
            </a:r>
            <a:r>
              <a:rPr lang="en-US" altLang="zh-CN" sz="2800" dirty="0">
                <a:solidFill>
                  <a:srgbClr val="99FFCC"/>
                </a:solidFill>
              </a:rPr>
              <a:t>Distance</a:t>
            </a:r>
            <a:r>
              <a:rPr lang="en-US" altLang="zh-CN" sz="2400" dirty="0">
                <a:solidFill>
                  <a:srgbClr val="99FFCC"/>
                </a:solidFill>
              </a:rPr>
              <a:t>(Point &amp;a, Point &amp;b);</a:t>
            </a:r>
            <a:r>
              <a:rPr lang="en-US" altLang="zh-CN" sz="2400" dirty="0"/>
              <a:t> 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  private:	//</a:t>
            </a:r>
            <a:r>
              <a:rPr lang="zh-CN" altLang="en-US" sz="2400" dirty="0"/>
              <a:t>私有数据成员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X,Y;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/>
              <a:t>};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583A-3A09-45EE-B889-4389631C472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1381" name="Text Box 1029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友    元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581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514350"/>
            <a:ext cx="7772400" cy="4286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99FFCC"/>
                </a:solidFill>
              </a:rPr>
              <a:t>double Distance( Point&amp; a, Point&amp; b)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 double dx=</a:t>
            </a:r>
            <a:r>
              <a:rPr lang="en-US" altLang="zh-CN" sz="2800" dirty="0" err="1">
                <a:solidFill>
                  <a:schemeClr val="tx2"/>
                </a:solidFill>
              </a:rPr>
              <a:t>a</a:t>
            </a:r>
            <a:r>
              <a:rPr lang="en-US" altLang="zh-CN" sz="2800" dirty="0" err="1"/>
              <a:t>.X</a:t>
            </a:r>
            <a:r>
              <a:rPr lang="en-US" altLang="zh-CN" sz="2800" dirty="0" err="1">
                <a:solidFill>
                  <a:schemeClr val="tx2"/>
                </a:solidFill>
              </a:rPr>
              <a:t>-b</a:t>
            </a:r>
            <a:r>
              <a:rPr lang="en-US" altLang="zh-CN" sz="2800" dirty="0" err="1"/>
              <a:t>.X</a:t>
            </a:r>
            <a:r>
              <a:rPr lang="en-US" altLang="zh-CN" sz="28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 double </a:t>
            </a:r>
            <a:r>
              <a:rPr lang="en-US" altLang="zh-CN" sz="2800" dirty="0" err="1"/>
              <a:t>dy</a:t>
            </a:r>
            <a:r>
              <a:rPr lang="en-US" altLang="zh-CN" sz="2800" dirty="0"/>
              <a:t>=</a:t>
            </a:r>
            <a:r>
              <a:rPr lang="en-US" altLang="zh-CN" sz="2800" dirty="0" err="1">
                <a:solidFill>
                  <a:schemeClr val="tx2"/>
                </a:solidFill>
              </a:rPr>
              <a:t>a</a:t>
            </a:r>
            <a:r>
              <a:rPr lang="en-US" altLang="zh-CN" sz="2800" dirty="0" err="1"/>
              <a:t>.Y-</a:t>
            </a:r>
            <a:r>
              <a:rPr lang="en-US" altLang="zh-CN" sz="2800" dirty="0" err="1">
                <a:solidFill>
                  <a:schemeClr val="tx2"/>
                </a:solidFill>
              </a:rPr>
              <a:t>b</a:t>
            </a:r>
            <a:r>
              <a:rPr lang="en-US" altLang="zh-CN" sz="2800" dirty="0" err="1"/>
              <a:t>.Y</a:t>
            </a:r>
            <a:r>
              <a:rPr lang="en-US" altLang="zh-CN" sz="28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 return </a:t>
            </a:r>
            <a:r>
              <a:rPr lang="en-US" altLang="zh-CN" sz="2800" dirty="0" err="1"/>
              <a:t>sqrt</a:t>
            </a:r>
            <a:r>
              <a:rPr lang="en-US" altLang="zh-CN" sz="2800" dirty="0"/>
              <a:t>(dx*</a:t>
            </a:r>
            <a:r>
              <a:rPr lang="en-US" altLang="zh-CN" sz="2800" dirty="0" err="1"/>
              <a:t>dx+dy</a:t>
            </a:r>
            <a:r>
              <a:rPr lang="en-US" altLang="zh-CN" sz="2800" dirty="0"/>
              <a:t>*</a:t>
            </a:r>
            <a:r>
              <a:rPr lang="en-US" altLang="zh-CN" sz="2800" dirty="0" err="1"/>
              <a:t>dy</a:t>
            </a:r>
            <a:r>
              <a:rPr lang="en-US" altLang="zh-CN" sz="28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{  Point p1(3.0, 5.0), p2(4.0, 6.0);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double d=Distance(p1, p2);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&lt;&lt;"The distance is "&lt;&lt;d&lt;&lt;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8610600" y="48577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4008864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友元类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/>
              <a:t>若一个类为另一个类的友元，则此类的所有成员都能访问对方类的私有成员。</a:t>
            </a:r>
          </a:p>
          <a:p>
            <a:pPr>
              <a:lnSpc>
                <a:spcPct val="160000"/>
              </a:lnSpc>
            </a:pPr>
            <a:r>
              <a:rPr lang="zh-CN" altLang="en-US"/>
              <a:t>声明语法：将友元类名在另一个类中使用</a:t>
            </a:r>
            <a:r>
              <a:rPr lang="en-US" altLang="zh-CN">
                <a:solidFill>
                  <a:schemeClr val="tx2"/>
                </a:solidFill>
              </a:rPr>
              <a:t>friend</a:t>
            </a:r>
            <a:r>
              <a:rPr lang="zh-CN" altLang="en-US"/>
              <a:t>修饰说明。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33D9-8CC5-4A69-B48A-C7847D5E633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友    元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15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85750"/>
            <a:ext cx="7239000" cy="7429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友元类举例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00150"/>
            <a:ext cx="7620000" cy="3543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class A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{  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friend class B</a:t>
            </a:r>
            <a:r>
              <a:rPr lang="en-US" altLang="zh-CN" sz="2800" dirty="0">
                <a:latin typeface="Courier New" pitchFamily="49" charset="0"/>
              </a:rPr>
              <a:t>;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public: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  void Display()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   {</a:t>
            </a:r>
            <a:r>
              <a:rPr lang="en-US" altLang="zh-CN" sz="2800" dirty="0" err="1">
                <a:latin typeface="Courier New" pitchFamily="49" charset="0"/>
              </a:rPr>
              <a:t>cout</a:t>
            </a:r>
            <a:r>
              <a:rPr lang="en-US" altLang="zh-CN" sz="2800" dirty="0">
                <a:latin typeface="Courier New" pitchFamily="49" charset="0"/>
              </a:rPr>
              <a:t>&lt;&lt;x&lt;&lt;</a:t>
            </a:r>
            <a:r>
              <a:rPr lang="en-US" altLang="zh-CN" sz="2800" dirty="0" err="1">
                <a:latin typeface="Courier New" pitchFamily="49" charset="0"/>
              </a:rPr>
              <a:t>endl</a:t>
            </a:r>
            <a:r>
              <a:rPr lang="en-US" altLang="zh-CN" sz="2800" dirty="0">
                <a:latin typeface="Courier New" pitchFamily="49" charset="0"/>
              </a:rPr>
              <a:t>;}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private: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  </a:t>
            </a:r>
            <a:r>
              <a:rPr lang="en-US" altLang="zh-CN" sz="2800" dirty="0" err="1">
                <a:latin typeface="Courier New" pitchFamily="49" charset="0"/>
              </a:rPr>
              <a:t>int</a:t>
            </a:r>
            <a:r>
              <a:rPr lang="en-US" altLang="zh-CN" sz="2800" dirty="0">
                <a:latin typeface="Courier New" pitchFamily="49" charset="0"/>
              </a:rPr>
              <a:t> x;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}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class B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{   public: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  void Set(</a:t>
            </a:r>
            <a:r>
              <a:rPr lang="en-US" altLang="zh-CN" sz="2800" dirty="0" err="1">
                <a:latin typeface="Courier New" pitchFamily="49" charset="0"/>
              </a:rPr>
              <a:t>int</a:t>
            </a:r>
            <a:r>
              <a:rPr lang="en-US" altLang="zh-CN" sz="2800" dirty="0">
                <a:latin typeface="Courier New" pitchFamily="49" charset="0"/>
              </a:rPr>
              <a:t> </a:t>
            </a:r>
            <a:r>
              <a:rPr lang="en-US" altLang="zh-CN" sz="2800" dirty="0" err="1">
                <a:latin typeface="Courier New" pitchFamily="49" charset="0"/>
              </a:rPr>
              <a:t>i</a:t>
            </a:r>
            <a:r>
              <a:rPr lang="en-US" altLang="zh-CN" sz="2800" dirty="0">
                <a:latin typeface="Courier New" pitchFamily="49" charset="0"/>
              </a:rPr>
              <a:t>);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  void Display();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private: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  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A</a:t>
            </a:r>
            <a:r>
              <a:rPr lang="en-US" altLang="zh-CN" sz="2800" dirty="0">
                <a:latin typeface="Courier New" pitchFamily="49" charset="0"/>
              </a:rPr>
              <a:t> </a:t>
            </a:r>
            <a:r>
              <a:rPr lang="en-US" altLang="zh-CN" sz="2800" dirty="0" err="1">
                <a:latin typeface="Courier New" pitchFamily="49" charset="0"/>
              </a:rPr>
              <a:t>a</a:t>
            </a:r>
            <a:r>
              <a:rPr lang="en-US" altLang="zh-CN" sz="2800" dirty="0">
                <a:latin typeface="Courier New" pitchFamily="49" charset="0"/>
              </a:rPr>
              <a:t>;</a:t>
            </a:r>
          </a:p>
          <a:p>
            <a:pPr>
              <a:lnSpc>
                <a:spcPct val="55000"/>
              </a:lnSpc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};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A2A5-9901-459D-B810-DC0F09649670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66581" y="1028700"/>
            <a:ext cx="800219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66FFFF"/>
                </a:solidFill>
                <a:ea typeface="隶书" pitchFamily="49" charset="-122"/>
              </a:rPr>
              <a:t>      </a:t>
            </a:r>
            <a:r>
              <a:rPr lang="zh-CN" altLang="en-US" sz="4000">
                <a:solidFill>
                  <a:srgbClr val="66FFFF"/>
                </a:solidFill>
                <a:ea typeface="隶书" pitchFamily="49" charset="-122"/>
              </a:rPr>
              <a:t>友    元</a:t>
            </a:r>
            <a:endParaRPr lang="zh-CN" altLang="en-US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68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971550"/>
            <a:ext cx="7315200" cy="36004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void B::Set(int </a:t>
            </a:r>
            <a:r>
              <a:rPr lang="en-US" altLang="zh-CN" sz="2800" dirty="0" err="1">
                <a:latin typeface="Courier New" pitchFamily="49" charset="0"/>
              </a:rPr>
              <a:t>i</a:t>
            </a:r>
            <a:r>
              <a:rPr lang="en-US" altLang="zh-CN" sz="2800" dirty="0">
                <a:latin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a.x</a:t>
            </a:r>
            <a:r>
              <a:rPr lang="en-US" altLang="zh-CN" sz="2800" dirty="0">
                <a:latin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</a:rPr>
              <a:t>i</a:t>
            </a:r>
            <a:r>
              <a:rPr lang="en-US" altLang="zh-CN" sz="2800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void B::Display()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   </a:t>
            </a:r>
            <a:r>
              <a:rPr lang="en-US" altLang="zh-CN" sz="2800" dirty="0" err="1">
                <a:latin typeface="Courier New" pitchFamily="49" charset="0"/>
              </a:rPr>
              <a:t>a.Display</a:t>
            </a:r>
            <a:r>
              <a:rPr lang="en-US" altLang="zh-CN" sz="2800" dirty="0">
                <a:latin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}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8610600" y="48577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320184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42900"/>
            <a:ext cx="7239000" cy="6286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块作用域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314450"/>
            <a:ext cx="7239000" cy="34290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ct val="25000"/>
              </a:spcAft>
            </a:pPr>
            <a:r>
              <a:rPr lang="zh-CN" altLang="en-US" sz="2800" dirty="0"/>
              <a:t>在块中声明的标识符，其作用域自声明处起，限于块中，例如：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void fun(</a:t>
            </a:r>
            <a:r>
              <a:rPr lang="en-US" altLang="zh-CN" dirty="0" err="1"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a)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{  </a:t>
            </a:r>
            <a:r>
              <a:rPr lang="en-US" altLang="zh-CN" dirty="0" err="1"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b(a);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  </a:t>
            </a:r>
            <a:r>
              <a:rPr lang="en-US" altLang="zh-CN" dirty="0" err="1">
                <a:latin typeface="Courier New" pitchFamily="49" charset="0"/>
              </a:rPr>
              <a:t>cin</a:t>
            </a:r>
            <a:r>
              <a:rPr lang="en-US" altLang="zh-CN" dirty="0">
                <a:latin typeface="Courier New" pitchFamily="49" charset="0"/>
              </a:rPr>
              <a:t>&gt;&gt;b;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  if (b&gt;0)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 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    </a:t>
            </a:r>
            <a:r>
              <a:rPr lang="en-US" altLang="zh-CN" dirty="0" err="1"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c;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    ......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   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zh-CN" dirty="0">
                <a:latin typeface="Courier New" pitchFamily="49" charset="0"/>
              </a:rPr>
              <a:t>} 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0562-A540-43C1-99AA-2076453C65EB}" type="slidenum">
              <a:rPr lang="en-US" altLang="zh-CN"/>
              <a:pPr/>
              <a:t>4</a:t>
            </a:fld>
            <a:endParaRPr lang="en-US" altLang="zh-CN"/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4114800" y="3429000"/>
            <a:ext cx="2209800" cy="742950"/>
            <a:chOff x="2304" y="3072"/>
            <a:chExt cx="1392" cy="624"/>
          </a:xfrm>
        </p:grpSpPr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>
              <a:off x="2400" y="3072"/>
              <a:ext cx="1296" cy="384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c</a:t>
              </a:r>
              <a:r>
                <a:rPr lang="zh-CN" altLang="en-US">
                  <a:solidFill>
                    <a:schemeClr val="bg1"/>
                  </a:solidFill>
                </a:rPr>
                <a:t>的作用域</a:t>
              </a:r>
            </a:p>
          </p:txBody>
        </p:sp>
        <p:sp>
          <p:nvSpPr>
            <p:cNvPr id="12294" name="AutoShape 6"/>
            <p:cNvSpPr>
              <a:spLocks/>
            </p:cNvSpPr>
            <p:nvPr/>
          </p:nvSpPr>
          <p:spPr bwMode="auto">
            <a:xfrm>
              <a:off x="2304" y="3168"/>
              <a:ext cx="48" cy="528"/>
            </a:xfrm>
            <a:prstGeom prst="rightBracket">
              <a:avLst>
                <a:gd name="adj" fmla="val 91667"/>
              </a:avLst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1905000" y="2457450"/>
            <a:ext cx="6858000" cy="1943100"/>
            <a:chOff x="960" y="2256"/>
            <a:chExt cx="4320" cy="1632"/>
          </a:xfrm>
        </p:grpSpPr>
        <p:sp>
          <p:nvSpPr>
            <p:cNvPr id="12296" name="Freeform 8"/>
            <p:cNvSpPr>
              <a:spLocks/>
            </p:cNvSpPr>
            <p:nvPr/>
          </p:nvSpPr>
          <p:spPr bwMode="auto">
            <a:xfrm>
              <a:off x="960" y="2256"/>
              <a:ext cx="2928" cy="1632"/>
            </a:xfrm>
            <a:custGeom>
              <a:avLst/>
              <a:gdLst>
                <a:gd name="T0" fmla="*/ 1584 w 2928"/>
                <a:gd name="T1" fmla="*/ 0 h 1632"/>
                <a:gd name="T2" fmla="*/ 2928 w 2928"/>
                <a:gd name="T3" fmla="*/ 0 h 1632"/>
                <a:gd name="T4" fmla="*/ 2928 w 2928"/>
                <a:gd name="T5" fmla="*/ 1632 h 1632"/>
                <a:gd name="T6" fmla="*/ 0 w 2928"/>
                <a:gd name="T7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8" h="1632">
                  <a:moveTo>
                    <a:pt x="1584" y="0"/>
                  </a:moveTo>
                  <a:lnTo>
                    <a:pt x="2928" y="0"/>
                  </a:lnTo>
                  <a:lnTo>
                    <a:pt x="2928" y="1632"/>
                  </a:lnTo>
                  <a:lnTo>
                    <a:pt x="0" y="1632"/>
                  </a:lnTo>
                </a:path>
              </a:pathLst>
            </a:custGeom>
            <a:noFill/>
            <a:ln w="9525">
              <a:solidFill>
                <a:srgbClr val="66FFFF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>
              <a:off x="3936" y="2400"/>
              <a:ext cx="1344" cy="432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b</a:t>
              </a:r>
              <a:r>
                <a:rPr lang="zh-CN" altLang="en-US">
                  <a:solidFill>
                    <a:schemeClr val="bg1"/>
                  </a:solidFill>
                </a:rPr>
                <a:t>的作用域</a:t>
              </a:r>
            </a:p>
          </p:txBody>
        </p:sp>
      </p:grp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66581" y="555526"/>
            <a:ext cx="800219" cy="378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DAFB5"/>
                </a:solidFill>
                <a:ea typeface="隶书" pitchFamily="49" charset="-122"/>
              </a:rPr>
              <a:t>作用域与可见性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921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友元关系是单向的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762000">
              <a:buFont typeface="Wingdings" pitchFamily="2" charset="2"/>
              <a:buNone/>
            </a:pPr>
            <a:r>
              <a:rPr lang="zh-CN" altLang="en-US"/>
              <a:t>如果声明</a:t>
            </a:r>
            <a:r>
              <a:rPr lang="en-US" altLang="zh-CN"/>
              <a:t>B</a:t>
            </a:r>
            <a:r>
              <a:rPr lang="zh-CN" altLang="en-US"/>
              <a:t>类是</a:t>
            </a:r>
            <a:r>
              <a:rPr lang="en-US" altLang="zh-CN"/>
              <a:t>A</a:t>
            </a:r>
            <a:r>
              <a:rPr lang="zh-CN" altLang="en-US"/>
              <a:t>类的友元，</a:t>
            </a:r>
            <a:r>
              <a:rPr lang="en-US" altLang="zh-CN"/>
              <a:t>B</a:t>
            </a:r>
            <a:r>
              <a:rPr lang="zh-CN" altLang="en-US"/>
              <a:t>类的成员函数就可以访问</a:t>
            </a:r>
            <a:r>
              <a:rPr lang="en-US" altLang="zh-CN"/>
              <a:t>A</a:t>
            </a:r>
            <a:r>
              <a:rPr lang="zh-CN" altLang="en-US"/>
              <a:t>类的私有和保护数据，但</a:t>
            </a:r>
            <a:r>
              <a:rPr lang="en-US" altLang="zh-CN"/>
              <a:t>A</a:t>
            </a:r>
            <a:r>
              <a:rPr lang="zh-CN" altLang="en-US"/>
              <a:t>类的成员函数却不能访问</a:t>
            </a:r>
            <a:r>
              <a:rPr lang="en-US" altLang="zh-CN"/>
              <a:t>B</a:t>
            </a:r>
            <a:r>
              <a:rPr lang="zh-CN" altLang="en-US"/>
              <a:t>类的私有、保护数据。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EB5A-F4D2-4FD3-A190-C5825E2D0680}" type="slidenum">
              <a:rPr lang="en-US" altLang="zh-CN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481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71450"/>
            <a:ext cx="7239000" cy="857250"/>
          </a:xfrm>
        </p:spPr>
        <p:txBody>
          <a:bodyPr/>
          <a:lstStyle/>
          <a:p>
            <a:r>
              <a:rPr lang="zh-CN" altLang="en-US"/>
              <a:t>常类型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57300"/>
            <a:ext cx="7620000" cy="36576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sz="2800" dirty="0"/>
              <a:t>          </a:t>
            </a:r>
            <a:r>
              <a:rPr lang="zh-CN" altLang="en-US" sz="2800" dirty="0">
                <a:solidFill>
                  <a:schemeClr val="tx2"/>
                </a:solidFill>
              </a:rPr>
              <a:t>常类型的对象必须进行初始化，而且不能被更新。</a:t>
            </a:r>
          </a:p>
          <a:p>
            <a:r>
              <a:rPr lang="zh-CN" altLang="en-US" sz="2800" dirty="0"/>
              <a:t>常引用：被引用的对象不能被更新。</a:t>
            </a:r>
          </a:p>
          <a:p>
            <a:pPr lvl="1">
              <a:buFontTx/>
              <a:buNone/>
            </a:pPr>
            <a:r>
              <a:rPr lang="en-US" altLang="zh-CN" sz="2400" dirty="0" err="1">
                <a:solidFill>
                  <a:srgbClr val="66FFFF"/>
                </a:solidFill>
              </a:rPr>
              <a:t>const</a:t>
            </a:r>
            <a:r>
              <a:rPr lang="en-US" altLang="zh-CN" sz="2400" dirty="0">
                <a:solidFill>
                  <a:srgbClr val="66FFFF"/>
                </a:solidFill>
              </a:rPr>
              <a:t>  </a:t>
            </a:r>
            <a:r>
              <a:rPr lang="zh-CN" altLang="en-US" sz="2400" dirty="0">
                <a:solidFill>
                  <a:srgbClr val="66FFFF"/>
                </a:solidFill>
              </a:rPr>
              <a:t>类型说明符  </a:t>
            </a:r>
            <a:r>
              <a:rPr lang="en-US" altLang="zh-CN" sz="2400" dirty="0">
                <a:solidFill>
                  <a:srgbClr val="66FFFF"/>
                </a:solidFill>
              </a:rPr>
              <a:t>&amp;</a:t>
            </a:r>
            <a:r>
              <a:rPr lang="zh-CN" altLang="en-US" sz="2400" dirty="0">
                <a:solidFill>
                  <a:srgbClr val="66FFFF"/>
                </a:solidFill>
              </a:rPr>
              <a:t>引用名</a:t>
            </a:r>
          </a:p>
          <a:p>
            <a:r>
              <a:rPr lang="zh-CN" altLang="en-US" sz="2800" dirty="0"/>
              <a:t>常对象：</a:t>
            </a:r>
            <a:r>
              <a:rPr lang="zh-CN" altLang="en-US" sz="2800" dirty="0">
                <a:latin typeface="宋体" pitchFamily="2" charset="-122"/>
              </a:rPr>
              <a:t>必须进行初始化</a:t>
            </a:r>
            <a:r>
              <a:rPr lang="en-US" altLang="zh-CN" sz="2800" dirty="0">
                <a:latin typeface="宋体" pitchFamily="2" charset="-122"/>
              </a:rPr>
              <a:t>,</a:t>
            </a:r>
            <a:r>
              <a:rPr lang="zh-CN" altLang="en-US" sz="2800" dirty="0"/>
              <a:t>不能被更新。</a:t>
            </a:r>
          </a:p>
          <a:p>
            <a:pPr lvl="1">
              <a:buFontTx/>
              <a:buNone/>
            </a:pPr>
            <a:r>
              <a:rPr lang="zh-CN" altLang="en-US" sz="2400" dirty="0">
                <a:solidFill>
                  <a:srgbClr val="66FFFF"/>
                </a:solidFill>
              </a:rPr>
              <a:t>类名  </a:t>
            </a:r>
            <a:r>
              <a:rPr lang="en-US" altLang="zh-CN" sz="2400" dirty="0" err="1">
                <a:solidFill>
                  <a:srgbClr val="66FFFF"/>
                </a:solidFill>
              </a:rPr>
              <a:t>const</a:t>
            </a:r>
            <a:r>
              <a:rPr lang="en-US" altLang="zh-CN" sz="2400" dirty="0">
                <a:solidFill>
                  <a:srgbClr val="66FFFF"/>
                </a:solidFill>
              </a:rPr>
              <a:t>  </a:t>
            </a:r>
            <a:r>
              <a:rPr lang="zh-CN" altLang="en-US" sz="2400" dirty="0">
                <a:solidFill>
                  <a:srgbClr val="66FFFF"/>
                </a:solidFill>
              </a:rPr>
              <a:t>对象名</a:t>
            </a:r>
            <a:endParaRPr lang="zh-CN" altLang="en-US" sz="2400" dirty="0"/>
          </a:p>
          <a:p>
            <a:r>
              <a:rPr lang="zh-CN" altLang="en-US" sz="2800" i="1" dirty="0">
                <a:latin typeface="楷体_GB2312" pitchFamily="49" charset="-122"/>
                <a:ea typeface="楷体_GB2312" pitchFamily="49" charset="-122"/>
              </a:rPr>
              <a:t>常数组：数组元素不能被更新</a:t>
            </a:r>
            <a:r>
              <a:rPr lang="en-US" altLang="zh-CN" sz="2800" i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i="1" dirty="0">
                <a:latin typeface="楷体_GB2312" pitchFamily="49" charset="-122"/>
                <a:ea typeface="楷体_GB2312" pitchFamily="49" charset="-122"/>
              </a:rPr>
              <a:t>下一章介绍</a:t>
            </a:r>
            <a:r>
              <a:rPr lang="en-US" altLang="zh-CN" sz="2800" i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i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>
              <a:buFontTx/>
              <a:buNone/>
            </a:pPr>
            <a:r>
              <a:rPr lang="zh-CN" altLang="en-US" sz="2400" i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类型说明符  </a:t>
            </a:r>
            <a:r>
              <a:rPr lang="en-US" altLang="zh-CN" sz="2400" i="1" dirty="0" err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en-US" altLang="zh-CN" sz="2400" i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i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数组名</a:t>
            </a:r>
            <a:r>
              <a:rPr lang="en-US" altLang="zh-CN" sz="2400" i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400" i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大小</a:t>
            </a:r>
            <a:r>
              <a:rPr lang="en-US" altLang="zh-CN" sz="2400" i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]...</a:t>
            </a:r>
            <a:endParaRPr lang="en-US" altLang="zh-CN" sz="2400" i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i="1" dirty="0">
                <a:latin typeface="楷体_GB2312" pitchFamily="49" charset="-122"/>
                <a:ea typeface="楷体_GB2312" pitchFamily="49" charset="-122"/>
              </a:rPr>
              <a:t>常指针：指向常量的指针</a:t>
            </a:r>
            <a:r>
              <a:rPr lang="en-US" altLang="zh-CN" sz="2800" i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i="1" dirty="0">
                <a:latin typeface="楷体_GB2312" pitchFamily="49" charset="-122"/>
                <a:ea typeface="楷体_GB2312" pitchFamily="49" charset="-122"/>
              </a:rPr>
              <a:t>下一章介绍</a:t>
            </a:r>
            <a:r>
              <a:rPr lang="en-US" altLang="zh-CN" sz="2800" i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i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1735-6BBE-4D04-AC10-27F3450F6CD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66581" y="339502"/>
            <a:ext cx="800219" cy="40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</a:t>
            </a:r>
            <a:r>
              <a:rPr lang="zh-CN" altLang="en-US" sz="4000" dirty="0">
                <a:solidFill>
                  <a:srgbClr val="66FFFF"/>
                </a:solidFill>
                <a:ea typeface="隶书" pitchFamily="49" charset="-122"/>
              </a:rPr>
              <a:t>共享数据的保护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62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85750"/>
            <a:ext cx="7239000" cy="7429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例</a:t>
            </a:r>
            <a:r>
              <a:rPr lang="en-US" altLang="zh-CN"/>
              <a:t>5-7</a:t>
            </a:r>
            <a:r>
              <a:rPr lang="zh-CN" altLang="en-US"/>
              <a:t>常引用做形参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00150"/>
            <a:ext cx="7620000" cy="3771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800" dirty="0"/>
              <a:t>#include&lt;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800" dirty="0"/>
              <a:t>using namespace </a:t>
            </a:r>
            <a:r>
              <a:rPr lang="en-US" altLang="zh-CN" sz="2800" dirty="0" err="1"/>
              <a:t>std</a:t>
            </a:r>
            <a:r>
              <a:rPr lang="en-US" altLang="zh-CN" sz="2800" dirty="0"/>
              <a:t>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800" dirty="0"/>
              <a:t>void display(</a:t>
            </a:r>
            <a:r>
              <a:rPr lang="en-US" altLang="zh-CN" sz="2800" dirty="0" err="1">
                <a:solidFill>
                  <a:srgbClr val="66FFFF"/>
                </a:solidFill>
              </a:rPr>
              <a:t>const</a:t>
            </a:r>
            <a:r>
              <a:rPr lang="en-US" altLang="zh-CN" sz="2800" dirty="0"/>
              <a:t> double&amp; r);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800" dirty="0"/>
              <a:t>{   double d(9.5);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800" dirty="0"/>
              <a:t>     display(d);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800" dirty="0"/>
              <a:t>     return 0;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800" dirty="0"/>
              <a:t>}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800" dirty="0"/>
              <a:t>void display(</a:t>
            </a:r>
            <a:r>
              <a:rPr lang="en-US" altLang="zh-CN" sz="2800" dirty="0" err="1">
                <a:solidFill>
                  <a:srgbClr val="66FFFF"/>
                </a:solidFill>
              </a:rPr>
              <a:t>const</a:t>
            </a:r>
            <a:r>
              <a:rPr lang="en-US" altLang="zh-CN" sz="2800" dirty="0"/>
              <a:t> double&amp; r)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2800" dirty="0"/>
              <a:t>//</a:t>
            </a:r>
            <a:r>
              <a:rPr lang="zh-CN" altLang="en-US" sz="2400" dirty="0"/>
              <a:t>常引用做形参，在函数中不能更新 </a:t>
            </a:r>
            <a:r>
              <a:rPr lang="en-US" altLang="zh-CN" sz="2400" dirty="0"/>
              <a:t>r</a:t>
            </a:r>
            <a:r>
              <a:rPr lang="zh-CN" altLang="en-US" sz="2400" dirty="0"/>
              <a:t>所引用的对象。</a:t>
            </a:r>
            <a:endParaRPr lang="en-US" altLang="en-US" sz="2800" dirty="0"/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US" altLang="en-US" sz="2800" dirty="0"/>
              <a:t>{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&lt;&lt;r&lt;&lt;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   }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36D9-CADC-4847-B550-557637CAC46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66581" y="339502"/>
            <a:ext cx="800219" cy="40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</a:t>
            </a:r>
            <a:r>
              <a:rPr lang="zh-CN" altLang="en-US" sz="4000" dirty="0">
                <a:solidFill>
                  <a:srgbClr val="66FFFF"/>
                </a:solidFill>
                <a:ea typeface="隶书" pitchFamily="49" charset="-122"/>
              </a:rPr>
              <a:t>共享数据的保护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23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00050"/>
            <a:ext cx="7315200" cy="6286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常对象举例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57300"/>
            <a:ext cx="7239000" cy="3200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class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    A(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i,int</a:t>
            </a:r>
            <a:r>
              <a:rPr lang="en-US" altLang="zh-CN" sz="2800" dirty="0"/>
              <a:t> j) {x=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y=j;}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             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A </a:t>
            </a:r>
            <a:r>
              <a:rPr lang="en-US" altLang="zh-CN" sz="2800" dirty="0" err="1">
                <a:solidFill>
                  <a:srgbClr val="66FFFF"/>
                </a:solidFill>
              </a:rPr>
              <a:t>const</a:t>
            </a:r>
            <a:r>
              <a:rPr lang="en-US" altLang="zh-CN" sz="2800" dirty="0">
                <a:solidFill>
                  <a:srgbClr val="66FFFF"/>
                </a:solidFill>
              </a:rPr>
              <a:t> </a:t>
            </a:r>
            <a:r>
              <a:rPr lang="en-US" altLang="zh-CN" sz="2800" dirty="0"/>
              <a:t>a(3,4); //a</a:t>
            </a:r>
            <a:r>
              <a:rPr lang="zh-CN" altLang="en-US" sz="2800" dirty="0"/>
              <a:t>是常对象，不能被更新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3E2A9-1DC1-4B6A-8594-2900B3B94B4C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66581" y="267494"/>
            <a:ext cx="800219" cy="40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</a:t>
            </a:r>
            <a:r>
              <a:rPr lang="zh-CN" altLang="en-US" sz="4000" dirty="0">
                <a:solidFill>
                  <a:srgbClr val="66FFFF"/>
                </a:solidFill>
                <a:ea typeface="隶书" pitchFamily="49" charset="-122"/>
              </a:rPr>
              <a:t>共享数据的保护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4290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</a:t>
            </a:r>
            <a:r>
              <a:rPr lang="en-US" altLang="zh-CN"/>
              <a:t>const</a:t>
            </a:r>
            <a:r>
              <a:rPr lang="zh-CN" altLang="en-US"/>
              <a:t>修饰的对象成员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143000"/>
            <a:ext cx="7239000" cy="40005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zh-CN" altLang="en-US" dirty="0"/>
              <a:t>常成员函数</a:t>
            </a:r>
          </a:p>
          <a:p>
            <a:pPr lvl="1">
              <a:lnSpc>
                <a:spcPct val="85000"/>
              </a:lnSpc>
            </a:pPr>
            <a:r>
              <a:rPr lang="zh-CN" altLang="en-US" sz="2600" dirty="0"/>
              <a:t>使用</a:t>
            </a:r>
            <a:r>
              <a:rPr lang="en-US" altLang="zh-CN" sz="2600" dirty="0" err="1"/>
              <a:t>const</a:t>
            </a:r>
            <a:r>
              <a:rPr lang="zh-CN" altLang="en-US" sz="2600" dirty="0"/>
              <a:t>关键字说明的函数。</a:t>
            </a:r>
          </a:p>
          <a:p>
            <a:pPr lvl="1">
              <a:lnSpc>
                <a:spcPct val="85000"/>
              </a:lnSpc>
            </a:pPr>
            <a:r>
              <a:rPr lang="zh-CN" altLang="en-US" sz="2600" dirty="0"/>
              <a:t>常成员函数不更新对象的数据成员。</a:t>
            </a:r>
          </a:p>
          <a:p>
            <a:pPr lvl="1">
              <a:lnSpc>
                <a:spcPct val="85000"/>
              </a:lnSpc>
            </a:pPr>
            <a:r>
              <a:rPr lang="zh-CN" altLang="en-US" sz="2600" dirty="0"/>
              <a:t>常成员函数说明格式：</a:t>
            </a:r>
            <a:br>
              <a:rPr lang="zh-CN" altLang="en-US" sz="2600" dirty="0"/>
            </a:br>
            <a:r>
              <a:rPr lang="zh-CN" altLang="en-US" sz="2600" dirty="0">
                <a:solidFill>
                  <a:schemeClr val="tx2"/>
                </a:solidFill>
              </a:rPr>
              <a:t>类型说明符  函数名（参数表）</a:t>
            </a:r>
            <a:r>
              <a:rPr lang="en-US" altLang="zh-CN" sz="2600" dirty="0" err="1">
                <a:solidFill>
                  <a:schemeClr val="tx2"/>
                </a:solidFill>
              </a:rPr>
              <a:t>const</a:t>
            </a:r>
            <a:r>
              <a:rPr lang="en-US" altLang="zh-CN" sz="2600" dirty="0">
                <a:solidFill>
                  <a:schemeClr val="tx2"/>
                </a:solidFill>
              </a:rPr>
              <a:t>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zh-CN" altLang="en-US" sz="2600" dirty="0"/>
              <a:t>这里，</a:t>
            </a:r>
            <a:r>
              <a:rPr lang="en-US" altLang="zh-CN" sz="2600" dirty="0" err="1"/>
              <a:t>const</a:t>
            </a:r>
            <a:r>
              <a:rPr lang="zh-CN" altLang="en-US" sz="2600" dirty="0"/>
              <a:t>是函数类型的一个组成部分，因此在实现部分也要带</a:t>
            </a:r>
            <a:r>
              <a:rPr lang="en-US" altLang="zh-CN" sz="2600" dirty="0" err="1"/>
              <a:t>const</a:t>
            </a:r>
            <a:r>
              <a:rPr lang="zh-CN" altLang="en-US" sz="2600" dirty="0"/>
              <a:t>关键字。</a:t>
            </a:r>
          </a:p>
          <a:p>
            <a:pPr lvl="1">
              <a:lnSpc>
                <a:spcPct val="85000"/>
              </a:lnSpc>
            </a:pPr>
            <a:r>
              <a:rPr lang="en-US" altLang="zh-CN" sz="2600" dirty="0" err="1">
                <a:latin typeface="宋体" pitchFamily="2" charset="-122"/>
              </a:rPr>
              <a:t>const</a:t>
            </a:r>
            <a:r>
              <a:rPr lang="zh-CN" altLang="en-US" sz="2600" dirty="0">
                <a:latin typeface="宋体" pitchFamily="2" charset="-122"/>
              </a:rPr>
              <a:t>关键字可以被用于参与对重载函数的区分</a:t>
            </a:r>
            <a:endParaRPr lang="zh-CN" altLang="en-US" dirty="0"/>
          </a:p>
          <a:p>
            <a:pPr>
              <a:lnSpc>
                <a:spcPct val="85000"/>
              </a:lnSpc>
            </a:pPr>
            <a:r>
              <a:rPr lang="zh-CN" altLang="en-US" dirty="0"/>
              <a:t>通过常对象只能调用它的常成员函数。</a:t>
            </a:r>
          </a:p>
          <a:p>
            <a:pPr>
              <a:lnSpc>
                <a:spcPct val="85000"/>
              </a:lnSpc>
            </a:pPr>
            <a:r>
              <a:rPr lang="zh-CN" altLang="en-US" dirty="0"/>
              <a:t>常数据成员</a:t>
            </a:r>
          </a:p>
          <a:p>
            <a:pPr lvl="1">
              <a:lnSpc>
                <a:spcPct val="85000"/>
              </a:lnSpc>
            </a:pPr>
            <a:r>
              <a:rPr lang="zh-CN" altLang="en-US" sz="2600" dirty="0"/>
              <a:t>使用</a:t>
            </a:r>
            <a:r>
              <a:rPr lang="en-US" altLang="zh-CN" sz="2600" dirty="0" err="1"/>
              <a:t>const</a:t>
            </a:r>
            <a:r>
              <a:rPr lang="zh-CN" altLang="en-US" sz="2600" dirty="0"/>
              <a:t>说明的数据成员。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F2F4-2AFD-4322-A46E-ED3183B249B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66581" y="195486"/>
            <a:ext cx="800219" cy="414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</a:t>
            </a:r>
            <a:r>
              <a:rPr lang="zh-CN" altLang="en-US" sz="4000" dirty="0">
                <a:solidFill>
                  <a:srgbClr val="66FFFF"/>
                </a:solidFill>
                <a:ea typeface="隶书" pitchFamily="49" charset="-122"/>
              </a:rPr>
              <a:t>共享数据的保护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61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15200" cy="857250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5-8 </a:t>
            </a:r>
            <a:r>
              <a:rPr lang="zh-CN" altLang="en-US"/>
              <a:t>常成员函数举例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57300"/>
            <a:ext cx="7315200" cy="3886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800" dirty="0"/>
              <a:t>#</a:t>
            </a:r>
            <a:r>
              <a:rPr lang="en-US" altLang="zh-CN" sz="2800" dirty="0"/>
              <a:t>include&lt;</a:t>
            </a:r>
            <a:r>
              <a:rPr lang="en-US" altLang="zh-CN" sz="2800" dirty="0" err="1"/>
              <a:t>iostream</a:t>
            </a:r>
            <a:r>
              <a:rPr lang="en-US" altLang="zh-CN" sz="2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using namespace </a:t>
            </a:r>
            <a:r>
              <a:rPr lang="en-US" altLang="zh-CN" sz="2800" dirty="0" err="1"/>
              <a:t>std</a:t>
            </a:r>
            <a:r>
              <a:rPr lang="en-US" altLang="zh-CN" sz="28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class R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{    public: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   R(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r1,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r2){R1=r1;R2=r2;}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   void print();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   void print() </a:t>
            </a:r>
            <a:r>
              <a:rPr lang="en-US" altLang="zh-CN" sz="2800" dirty="0" err="1">
                <a:solidFill>
                  <a:schemeClr val="tx2"/>
                </a:solidFill>
              </a:rPr>
              <a:t>const</a:t>
            </a:r>
            <a:r>
              <a:rPr lang="en-US" altLang="zh-CN" sz="28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private: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R1,R2;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};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39D-5566-43E6-924D-BABCD30636D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66581" y="267494"/>
            <a:ext cx="800219" cy="40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</a:t>
            </a:r>
            <a:r>
              <a:rPr lang="zh-CN" altLang="en-US" sz="4000" dirty="0">
                <a:solidFill>
                  <a:srgbClr val="66FFFF"/>
                </a:solidFill>
                <a:ea typeface="隶书" pitchFamily="49" charset="-122"/>
              </a:rPr>
              <a:t>共享数据的保护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25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457200"/>
            <a:ext cx="7467600" cy="411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void R::print()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{  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&lt;&lt;R1&lt;&lt;":"&lt;&lt;R2&lt;&lt;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void R::print() </a:t>
            </a:r>
            <a:r>
              <a:rPr lang="en-US" altLang="zh-CN" sz="2800" dirty="0" err="1"/>
              <a:t>const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{    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&lt;&lt;R1&lt;&lt;";"&lt;&lt;R2&lt;&lt;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{   R a(5,4);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</a:t>
            </a:r>
            <a:r>
              <a:rPr lang="en-US" altLang="zh-CN" sz="2800" dirty="0" err="1"/>
              <a:t>a.print</a:t>
            </a:r>
            <a:r>
              <a:rPr lang="en-US" altLang="zh-CN" sz="2800" dirty="0"/>
              <a:t>();  //</a:t>
            </a:r>
            <a:r>
              <a:rPr lang="zh-CN" altLang="zh-CN" sz="2800" dirty="0"/>
              <a:t>调用</a:t>
            </a:r>
            <a:r>
              <a:rPr lang="en-US" altLang="zh-CN" sz="2800" dirty="0"/>
              <a:t>void print()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</a:t>
            </a:r>
            <a:r>
              <a:rPr lang="en-US" altLang="zh-CN" sz="2800" dirty="0" err="1">
                <a:solidFill>
                  <a:srgbClr val="99FFCC"/>
                </a:solidFill>
              </a:rPr>
              <a:t>const</a:t>
            </a:r>
            <a:r>
              <a:rPr lang="en-US" altLang="zh-CN" sz="2800" dirty="0">
                <a:solidFill>
                  <a:srgbClr val="99FFCC"/>
                </a:solidFill>
              </a:rPr>
              <a:t> R b(20,52);</a:t>
            </a:r>
            <a:r>
              <a:rPr lang="en-US" altLang="zh-CN" sz="2800" dirty="0"/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</a:t>
            </a:r>
            <a:r>
              <a:rPr lang="en-US" altLang="zh-CN" sz="2800" dirty="0" err="1">
                <a:solidFill>
                  <a:srgbClr val="99FFCC"/>
                </a:solidFill>
              </a:rPr>
              <a:t>b.print</a:t>
            </a:r>
            <a:r>
              <a:rPr lang="en-US" altLang="zh-CN" sz="2800" dirty="0">
                <a:solidFill>
                  <a:srgbClr val="99FFCC"/>
                </a:solidFill>
              </a:rPr>
              <a:t>();</a:t>
            </a:r>
            <a:r>
              <a:rPr lang="en-US" altLang="zh-CN" sz="2800" dirty="0"/>
              <a:t>  //</a:t>
            </a:r>
            <a:r>
              <a:rPr lang="zh-CN" altLang="zh-CN" sz="2800" dirty="0"/>
              <a:t>调用</a:t>
            </a:r>
            <a:r>
              <a:rPr lang="en-US" altLang="zh-CN" sz="2800" dirty="0">
                <a:solidFill>
                  <a:srgbClr val="99FFCC"/>
                </a:solidFill>
              </a:rPr>
              <a:t>void print() </a:t>
            </a:r>
            <a:r>
              <a:rPr lang="en-US" altLang="zh-CN" sz="2800" dirty="0" err="1">
                <a:solidFill>
                  <a:srgbClr val="99FFCC"/>
                </a:solidFill>
              </a:rPr>
              <a:t>const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8610600" y="48577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635704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5-9 </a:t>
            </a:r>
            <a:r>
              <a:rPr lang="zh-CN" altLang="en-US"/>
              <a:t>常数据成员举例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314450"/>
            <a:ext cx="7239000" cy="37147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class A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{public: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A(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void print();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&amp; </a:t>
            </a:r>
            <a:r>
              <a:rPr lang="en-US" altLang="zh-CN" sz="2400" dirty="0">
                <a:solidFill>
                  <a:srgbClr val="66FFFF"/>
                </a:solidFill>
              </a:rPr>
              <a:t>r</a:t>
            </a:r>
            <a:r>
              <a:rPr lang="en-US" altLang="zh-CN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private: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static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b</a:t>
            </a:r>
            <a:r>
              <a:rPr lang="en-US" altLang="zh-CN" sz="2400" dirty="0"/>
              <a:t>;   //</a:t>
            </a:r>
            <a:r>
              <a:rPr lang="zh-CN" altLang="en-US" sz="2400" dirty="0"/>
              <a:t>静态常数据成员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};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5E26-7D55-4EC5-8BA7-D727E80A613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66581" y="339502"/>
            <a:ext cx="800219" cy="40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</a:t>
            </a:r>
            <a:r>
              <a:rPr lang="zh-CN" altLang="en-US" sz="4000" dirty="0">
                <a:solidFill>
                  <a:srgbClr val="66FFFF"/>
                </a:solidFill>
                <a:ea typeface="隶书" pitchFamily="49" charset="-122"/>
              </a:rPr>
              <a:t>共享数据的保护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47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848600" cy="41719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A::b=10;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A::A(int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):a(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),r(a) {}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void A::print()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{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&lt;&lt;a&lt;&lt;":"&lt;&lt;b&lt;&lt;":"&lt;&lt;r&lt;&lt;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{/*</a:t>
            </a:r>
            <a:r>
              <a:rPr lang="zh-CN" altLang="en-US" sz="2400" dirty="0"/>
              <a:t>建立对象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，并以</a:t>
            </a:r>
            <a:r>
              <a:rPr lang="en-US" altLang="zh-CN" sz="2400" dirty="0"/>
              <a:t>100</a:t>
            </a:r>
            <a:r>
              <a:rPr lang="zh-CN" altLang="en-US" sz="2400" dirty="0"/>
              <a:t>和</a:t>
            </a:r>
            <a:r>
              <a:rPr lang="en-US" altLang="zh-CN" sz="2400" dirty="0"/>
              <a:t>0</a:t>
            </a:r>
            <a:r>
              <a:rPr lang="zh-CN" altLang="en-US" sz="2400" dirty="0"/>
              <a:t>作为初值，分别调用构造函数，通过构造函数的初始化列表给对象的常数据成员赋初值*</a:t>
            </a:r>
            <a:r>
              <a:rPr lang="en-US" altLang="zh-CN" sz="2400" dirty="0"/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A a1(100),a2(0);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a1.print();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a2.print();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8610600" y="4857750"/>
            <a:ext cx="533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098733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429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编译预处理命令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87574"/>
            <a:ext cx="8382000" cy="396044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 altLang="zh-CN" dirty="0"/>
              <a:t>#include </a:t>
            </a:r>
            <a:r>
              <a:rPr lang="zh-CN" altLang="zh-CN" dirty="0"/>
              <a:t>包含指令</a:t>
            </a:r>
          </a:p>
          <a:p>
            <a:pPr lvl="1">
              <a:lnSpc>
                <a:spcPct val="70000"/>
              </a:lnSpc>
              <a:spcBef>
                <a:spcPct val="10000"/>
              </a:spcBef>
            </a:pPr>
            <a:r>
              <a:rPr lang="zh-CN" altLang="en-US" dirty="0"/>
              <a:t>将一个源文件嵌入到当前源文件中该点处。</a:t>
            </a:r>
          </a:p>
          <a:p>
            <a:pPr lvl="1">
              <a:lnSpc>
                <a:spcPct val="70000"/>
              </a:lnSpc>
              <a:spcBef>
                <a:spcPct val="10000"/>
              </a:spcBef>
            </a:pPr>
            <a:r>
              <a:rPr lang="en-US" altLang="zh-CN" dirty="0"/>
              <a:t>#include&lt;</a:t>
            </a:r>
            <a:r>
              <a:rPr lang="zh-CN" altLang="en-US" dirty="0"/>
              <a:t>文件名</a:t>
            </a:r>
            <a:r>
              <a:rPr lang="en-US" altLang="zh-CN" dirty="0"/>
              <a:t>&gt;  </a:t>
            </a:r>
          </a:p>
          <a:p>
            <a:pPr lvl="2">
              <a:lnSpc>
                <a:spcPct val="70000"/>
              </a:lnSpc>
              <a:spcBef>
                <a:spcPct val="10000"/>
              </a:spcBef>
            </a:pPr>
            <a:r>
              <a:rPr lang="zh-CN" altLang="en-US" dirty="0"/>
              <a:t>按标准方式搜索，文件位于</a:t>
            </a:r>
            <a:r>
              <a:rPr lang="en-US" altLang="zh-CN" dirty="0"/>
              <a:t>C++</a:t>
            </a:r>
            <a:r>
              <a:rPr lang="zh-CN" altLang="en-US" dirty="0"/>
              <a:t>系统目录的</a:t>
            </a:r>
            <a:r>
              <a:rPr lang="en-US" altLang="zh-CN" dirty="0"/>
              <a:t>include</a:t>
            </a:r>
            <a:r>
              <a:rPr lang="zh-CN" altLang="en-US" dirty="0"/>
              <a:t>子目录下</a:t>
            </a:r>
          </a:p>
          <a:p>
            <a:pPr lvl="1">
              <a:lnSpc>
                <a:spcPct val="70000"/>
              </a:lnSpc>
              <a:spcBef>
                <a:spcPct val="10000"/>
              </a:spcBef>
            </a:pPr>
            <a:r>
              <a:rPr lang="en-US" altLang="zh-CN" dirty="0"/>
              <a:t>#include"</a:t>
            </a:r>
            <a:r>
              <a:rPr lang="zh-CN" altLang="en-US" dirty="0"/>
              <a:t>文件名</a:t>
            </a:r>
            <a:r>
              <a:rPr lang="en-US" altLang="zh-CN" dirty="0"/>
              <a:t>"</a:t>
            </a:r>
          </a:p>
          <a:p>
            <a:pPr lvl="2">
              <a:lnSpc>
                <a:spcPct val="70000"/>
              </a:lnSpc>
              <a:spcBef>
                <a:spcPct val="10000"/>
              </a:spcBef>
            </a:pPr>
            <a:r>
              <a:rPr lang="zh-CN" altLang="en-US" dirty="0"/>
              <a:t>首先在当前目录中搜索，若没有，再按标准方式搜索。</a:t>
            </a:r>
          </a:p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 altLang="zh-CN" dirty="0"/>
              <a:t>#define </a:t>
            </a:r>
            <a:r>
              <a:rPr lang="zh-CN" altLang="zh-CN" dirty="0"/>
              <a:t>宏定义指令</a:t>
            </a:r>
          </a:p>
          <a:p>
            <a:pPr lvl="1">
              <a:lnSpc>
                <a:spcPct val="70000"/>
              </a:lnSpc>
              <a:spcBef>
                <a:spcPct val="10000"/>
              </a:spcBef>
            </a:pPr>
            <a:r>
              <a:rPr lang="zh-CN" altLang="en-US" dirty="0"/>
              <a:t>定义符号常量，很多情况下已被</a:t>
            </a:r>
            <a:r>
              <a:rPr lang="en-US" altLang="zh-CN" dirty="0" err="1"/>
              <a:t>const</a:t>
            </a:r>
            <a:r>
              <a:rPr lang="zh-CN" altLang="en-US" dirty="0"/>
              <a:t>定义语句取代。</a:t>
            </a:r>
          </a:p>
          <a:p>
            <a:pPr lvl="1">
              <a:lnSpc>
                <a:spcPct val="70000"/>
              </a:lnSpc>
              <a:spcBef>
                <a:spcPct val="10000"/>
              </a:spcBef>
            </a:pPr>
            <a:r>
              <a:rPr lang="zh-CN" altLang="en-US" dirty="0"/>
              <a:t>定义带参数宏，已被内联函数取代。</a:t>
            </a:r>
          </a:p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 altLang="zh-CN" dirty="0"/>
              <a:t>#</a:t>
            </a:r>
            <a:r>
              <a:rPr lang="en-US" altLang="zh-CN" dirty="0" err="1"/>
              <a:t>undef</a:t>
            </a:r>
            <a:endParaRPr lang="en-US" altLang="zh-CN" dirty="0"/>
          </a:p>
          <a:p>
            <a:pPr lvl="1">
              <a:lnSpc>
                <a:spcPct val="70000"/>
              </a:lnSpc>
              <a:spcBef>
                <a:spcPct val="10000"/>
              </a:spcBef>
            </a:pPr>
            <a:r>
              <a:rPr lang="zh-CN" altLang="en-US" dirty="0"/>
              <a:t>删除由</a:t>
            </a:r>
            <a:r>
              <a:rPr lang="en-US" altLang="zh-CN" dirty="0"/>
              <a:t>#define</a:t>
            </a:r>
            <a:r>
              <a:rPr lang="zh-CN" altLang="zh-CN" dirty="0"/>
              <a:t>定义的宏，使之不再起作用。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C74A-03EA-4028-8E13-B712D113C948}" type="slidenum">
              <a:rPr lang="en-US" altLang="zh-CN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89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71450"/>
            <a:ext cx="7162800" cy="800100"/>
          </a:xfrm>
        </p:spPr>
        <p:txBody>
          <a:bodyPr/>
          <a:lstStyle/>
          <a:p>
            <a:r>
              <a:rPr lang="zh-CN" altLang="en-US"/>
              <a:t>类作用域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200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类作用域作用于特定的成员名。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</a:rPr>
              <a:t>类</a:t>
            </a:r>
            <a:r>
              <a:rPr lang="en-US" altLang="zh-CN" sz="2800" dirty="0">
                <a:solidFill>
                  <a:srgbClr val="FFFF99"/>
                </a:solidFill>
                <a:latin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</a:rPr>
              <a:t>的成员</a:t>
            </a:r>
            <a:r>
              <a:rPr lang="en-US" altLang="zh-CN" sz="2800" dirty="0">
                <a:solidFill>
                  <a:srgbClr val="FFFF99"/>
                </a:solidFill>
                <a:latin typeface="Times New Roman" pitchFamily="18" charset="0"/>
              </a:rPr>
              <a:t>M</a:t>
            </a:r>
            <a:r>
              <a:rPr lang="zh-CN" altLang="en-US" sz="2800" dirty="0">
                <a:latin typeface="Times New Roman" pitchFamily="18" charset="0"/>
              </a:rPr>
              <a:t>具有类作用域</a:t>
            </a:r>
            <a:r>
              <a:rPr lang="zh-CN" altLang="en-US" sz="2800" dirty="0"/>
              <a:t>，</a:t>
            </a:r>
            <a:r>
              <a:rPr lang="zh-CN" altLang="en-US" sz="2800" dirty="0">
                <a:latin typeface="Times New Roman" pitchFamily="18" charset="0"/>
              </a:rPr>
              <a:t>对</a:t>
            </a:r>
            <a:r>
              <a:rPr lang="en-US" altLang="zh-CN" sz="2800" dirty="0">
                <a:latin typeface="Times New Roman" pitchFamily="18" charset="0"/>
              </a:rPr>
              <a:t>M</a:t>
            </a:r>
            <a:r>
              <a:rPr lang="zh-CN" altLang="en-US" sz="2800" dirty="0">
                <a:latin typeface="Times New Roman" pitchFamily="18" charset="0"/>
              </a:rPr>
              <a:t>的访问方式如下：</a:t>
            </a:r>
            <a:r>
              <a:rPr lang="zh-CN" altLang="en-US" sz="2800" dirty="0"/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如果在</a:t>
            </a:r>
            <a:r>
              <a:rPr lang="en-US" altLang="zh-CN" sz="2400" dirty="0"/>
              <a:t>X</a:t>
            </a:r>
            <a:r>
              <a:rPr lang="zh-CN" altLang="en-US" sz="2400" dirty="0"/>
              <a:t>的成员函数中没有声明同名的局部作用域标识符，那么在该函数内可以访问成员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通过表达式</a:t>
            </a:r>
            <a:r>
              <a:rPr lang="en-US" altLang="zh-CN" sz="2400" dirty="0" err="1"/>
              <a:t>x.M</a:t>
            </a:r>
            <a:r>
              <a:rPr lang="zh-CN" altLang="en-US" sz="2400" dirty="0"/>
              <a:t>或者</a:t>
            </a:r>
            <a:r>
              <a:rPr lang="en-US" altLang="zh-CN" sz="2400" dirty="0"/>
              <a:t>X::M</a:t>
            </a:r>
            <a:r>
              <a:rPr lang="zh-CN" altLang="en-US" sz="2400" dirty="0"/>
              <a:t>访问。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通过表达式</a:t>
            </a:r>
            <a:r>
              <a:rPr lang="en-US" altLang="zh-CN" sz="2400" dirty="0" err="1"/>
              <a:t>prt</a:t>
            </a:r>
            <a:r>
              <a:rPr lang="en-US" altLang="zh-CN" sz="2400" dirty="0"/>
              <a:t>-&gt;M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6875-7D2F-42B9-A904-C0E11E5FD39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66581" y="483518"/>
            <a:ext cx="800219" cy="385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DAFB5"/>
                </a:solidFill>
                <a:ea typeface="隶书" pitchFamily="49" charset="-122"/>
              </a:rPr>
              <a:t>作用域与可见性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31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467600" cy="5715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条件编译指令</a:t>
            </a:r>
            <a:r>
              <a:rPr lang="zh-CN" altLang="en-US" sz="3600" dirty="0"/>
              <a:t>    </a:t>
            </a:r>
            <a:r>
              <a:rPr lang="en-US" altLang="zh-CN" sz="3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#if </a:t>
            </a:r>
            <a:r>
              <a:rPr lang="zh-CN" altLang="en-US" sz="3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和 </a:t>
            </a:r>
            <a:r>
              <a:rPr lang="en-US" altLang="zh-CN" sz="3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lang="en-US" altLang="zh-CN" sz="36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endif</a:t>
            </a:r>
            <a:endParaRPr lang="en-US" altLang="zh-CN" dirty="0"/>
          </a:p>
        </p:txBody>
      </p:sp>
      <p:sp>
        <p:nvSpPr>
          <p:cNvPr id="76807" name="Rectangle 7"/>
          <p:cNvSpPr>
            <a:spLocks noGrp="1" noChangeArrowheads="1"/>
          </p:cNvSpPr>
          <p:nvPr>
            <p:ph idx="1"/>
          </p:nvPr>
        </p:nvSpPr>
        <p:spPr>
          <a:xfrm>
            <a:off x="1524000" y="1428750"/>
            <a:ext cx="7010400" cy="30861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#if</a:t>
            </a:r>
            <a:r>
              <a:rPr lang="en-US" altLang="zh-CN" dirty="0">
                <a:solidFill>
                  <a:srgbClr val="99FFCC"/>
                </a:solidFill>
              </a:rPr>
              <a:t>  </a:t>
            </a:r>
            <a:r>
              <a:rPr lang="zh-CN" altLang="en-US" dirty="0">
                <a:solidFill>
                  <a:srgbClr val="99FFCC"/>
                </a:solidFill>
              </a:rPr>
              <a:t>常量表达式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99FFCC"/>
                </a:solidFill>
              </a:rPr>
              <a:t>      </a:t>
            </a:r>
            <a:r>
              <a:rPr lang="en-US" altLang="zh-CN" dirty="0">
                <a:solidFill>
                  <a:schemeClr val="tx2"/>
                </a:solidFill>
              </a:rPr>
              <a:t>//</a:t>
            </a:r>
            <a:r>
              <a:rPr lang="zh-CN" altLang="en-US" dirty="0">
                <a:solidFill>
                  <a:schemeClr val="tx2"/>
                </a:solidFill>
              </a:rPr>
              <a:t>当“ 常量表达式”非零时编译</a:t>
            </a:r>
            <a:endParaRPr lang="zh-CN" altLang="en-US" dirty="0">
              <a:solidFill>
                <a:srgbClr val="99FFC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99FFCC"/>
                </a:solidFill>
              </a:rPr>
              <a:t>     程序正文  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>
              <a:solidFill>
                <a:srgbClr val="99FFCC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99FFCC"/>
                </a:solidFill>
              </a:rPr>
              <a:t>......</a:t>
            </a:r>
          </a:p>
          <a:p>
            <a:pPr lvl="1"/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59023-3DF6-443C-93CC-06EAEEC8BF67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266581" y="339502"/>
            <a:ext cx="800219" cy="40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</a:t>
            </a:r>
            <a:r>
              <a:rPr lang="zh-CN" altLang="en-US" sz="4000" dirty="0">
                <a:solidFill>
                  <a:srgbClr val="66FFFF"/>
                </a:solidFill>
                <a:ea typeface="隶书" pitchFamily="49" charset="-122"/>
              </a:rPr>
              <a:t>编译预处理命令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60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429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条件编译指令</a:t>
            </a:r>
            <a:r>
              <a:rPr lang="en-US" altLang="zh-CN" sz="4000">
                <a:solidFill>
                  <a:schemeClr val="tx1"/>
                </a:solidFill>
                <a:latin typeface="Arial"/>
                <a:ea typeface="宋体" pitchFamily="2" charset="-122"/>
              </a:rPr>
              <a:t>——</a:t>
            </a:r>
            <a:r>
              <a:rPr lang="en-US" altLang="zh-CN" sz="4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#else</a:t>
            </a: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71600"/>
            <a:ext cx="7696200" cy="3200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	 #if   </a:t>
            </a:r>
            <a:r>
              <a:rPr lang="zh-CN" altLang="en-US" sz="2800">
                <a:solidFill>
                  <a:srgbClr val="99FFCC"/>
                </a:solidFill>
              </a:rPr>
              <a:t>常量表达式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            </a:t>
            </a:r>
            <a:r>
              <a:rPr lang="en-US" altLang="zh-CN" sz="2800">
                <a:solidFill>
                  <a:schemeClr val="tx2"/>
                </a:solidFill>
              </a:rPr>
              <a:t>//</a:t>
            </a:r>
            <a:r>
              <a:rPr lang="zh-CN" altLang="en-US" sz="2800">
                <a:solidFill>
                  <a:schemeClr val="tx2"/>
                </a:solidFill>
              </a:rPr>
              <a:t>当“ 常量表达式”非零时编译</a:t>
            </a:r>
            <a:endParaRPr lang="zh-CN" altLang="en-US"/>
          </a:p>
          <a:p>
            <a:pPr lvl="1">
              <a:buFontTx/>
              <a:buNone/>
            </a:pPr>
            <a:r>
              <a:rPr lang="zh-CN" altLang="en-US"/>
              <a:t>       程序正文</a:t>
            </a:r>
            <a:r>
              <a:rPr lang="en-US" altLang="zh-CN"/>
              <a:t>1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#else</a:t>
            </a:r>
          </a:p>
          <a:p>
            <a:pPr lvl="1">
              <a:buFontTx/>
              <a:buNone/>
            </a:pPr>
            <a:r>
              <a:rPr lang="en-US" altLang="zh-CN"/>
              <a:t>       </a:t>
            </a:r>
            <a:r>
              <a:rPr lang="en-US" altLang="zh-CN">
                <a:solidFill>
                  <a:schemeClr val="tx2"/>
                </a:solidFill>
              </a:rPr>
              <a:t>//</a:t>
            </a:r>
            <a:r>
              <a:rPr lang="zh-CN" altLang="en-US">
                <a:solidFill>
                  <a:schemeClr val="tx2"/>
                </a:solidFill>
              </a:rPr>
              <a:t>当“ 常量表达式”为零时编译</a:t>
            </a:r>
            <a:endParaRPr lang="zh-CN" altLang="en-US"/>
          </a:p>
          <a:p>
            <a:pPr lvl="1">
              <a:buFontTx/>
              <a:buNone/>
            </a:pPr>
            <a:r>
              <a:rPr lang="zh-CN" altLang="en-US"/>
              <a:t>       程序正文</a:t>
            </a:r>
            <a:r>
              <a:rPr lang="en-US" altLang="zh-CN"/>
              <a:t>2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#endif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30C9-C278-4020-9746-6923EC7C9C6C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66581" y="339502"/>
            <a:ext cx="800219" cy="40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</a:t>
            </a:r>
            <a:r>
              <a:rPr lang="zh-CN" altLang="en-US" sz="4000" dirty="0">
                <a:solidFill>
                  <a:srgbClr val="66FFFF"/>
                </a:solidFill>
                <a:ea typeface="隶书" pitchFamily="49" charset="-122"/>
              </a:rPr>
              <a:t>编译预处理命令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54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85750"/>
            <a:ext cx="7315200" cy="7429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条件编译指令    </a:t>
            </a:r>
            <a:r>
              <a:rPr lang="en-US" altLang="zh-CN" sz="3600">
                <a:solidFill>
                  <a:schemeClr val="tx1"/>
                </a:solidFill>
              </a:rPr>
              <a:t>#elif</a:t>
            </a:r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57300"/>
            <a:ext cx="8001000" cy="33718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/>
              <a:t>#if   </a:t>
            </a:r>
            <a:r>
              <a:rPr lang="zh-CN" altLang="en-US" sz="2800">
                <a:solidFill>
                  <a:srgbClr val="99FFCC"/>
                </a:solidFill>
              </a:rPr>
              <a:t>常量表达式</a:t>
            </a:r>
            <a:r>
              <a:rPr lang="en-US" altLang="zh-CN" sz="2800">
                <a:solidFill>
                  <a:srgbClr val="99FFCC"/>
                </a:solidFill>
              </a:rPr>
              <a:t>1</a:t>
            </a:r>
            <a:endParaRPr lang="en-US" altLang="zh-CN" sz="280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/>
              <a:t>       </a:t>
            </a:r>
            <a:r>
              <a:rPr lang="zh-CN" altLang="en-US" sz="2800">
                <a:solidFill>
                  <a:srgbClr val="99FFCC"/>
                </a:solidFill>
              </a:rPr>
              <a:t>程序正文</a:t>
            </a:r>
            <a:r>
              <a:rPr lang="en-US" altLang="zh-CN" sz="2800">
                <a:solidFill>
                  <a:srgbClr val="99FFCC"/>
                </a:solidFill>
              </a:rPr>
              <a:t>1</a:t>
            </a:r>
            <a:r>
              <a:rPr lang="en-US" altLang="zh-CN" sz="2800"/>
              <a:t>  </a:t>
            </a:r>
            <a:r>
              <a:rPr lang="en-US" altLang="zh-CN" sz="2800">
                <a:solidFill>
                  <a:schemeClr val="tx2"/>
                </a:solidFill>
              </a:rPr>
              <a:t>//</a:t>
            </a:r>
            <a:r>
              <a:rPr lang="zh-CN" altLang="en-US" sz="2800">
                <a:solidFill>
                  <a:schemeClr val="tx2"/>
                </a:solidFill>
              </a:rPr>
              <a:t>当“ 常量表达式</a:t>
            </a:r>
            <a:r>
              <a:rPr lang="en-US" altLang="zh-CN" sz="2800">
                <a:solidFill>
                  <a:schemeClr val="tx2"/>
                </a:solidFill>
              </a:rPr>
              <a:t>1”</a:t>
            </a:r>
            <a:r>
              <a:rPr lang="zh-CN" altLang="en-US" sz="2800">
                <a:solidFill>
                  <a:schemeClr val="tx2"/>
                </a:solidFill>
              </a:rPr>
              <a:t>非零时编译</a:t>
            </a:r>
            <a:endParaRPr lang="zh-CN" altLang="en-US" sz="280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/>
              <a:t>#elif  </a:t>
            </a:r>
            <a:r>
              <a:rPr lang="zh-CN" altLang="en-US" sz="2800">
                <a:solidFill>
                  <a:srgbClr val="99FFCC"/>
                </a:solidFill>
              </a:rPr>
              <a:t>常量表达式</a:t>
            </a:r>
            <a:r>
              <a:rPr lang="en-US" altLang="zh-CN" sz="2800">
                <a:solidFill>
                  <a:srgbClr val="99FFCC"/>
                </a:solidFill>
              </a:rPr>
              <a:t>2</a:t>
            </a:r>
            <a:endParaRPr lang="en-US" altLang="en-US" sz="2800">
              <a:solidFill>
                <a:srgbClr val="99FFCC"/>
              </a:solidFill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en-US" sz="2800"/>
              <a:t>       </a:t>
            </a:r>
            <a:r>
              <a:rPr lang="zh-CN" altLang="en-US" sz="2800">
                <a:solidFill>
                  <a:srgbClr val="99FFCC"/>
                </a:solidFill>
              </a:rPr>
              <a:t>程序正文</a:t>
            </a:r>
            <a:r>
              <a:rPr lang="en-US" altLang="zh-CN" sz="2800">
                <a:solidFill>
                  <a:srgbClr val="99FFCC"/>
                </a:solidFill>
              </a:rPr>
              <a:t>2</a:t>
            </a:r>
            <a:r>
              <a:rPr lang="en-US" altLang="zh-CN" sz="2800"/>
              <a:t>  </a:t>
            </a:r>
            <a:r>
              <a:rPr lang="en-US" altLang="zh-CN" sz="2800">
                <a:solidFill>
                  <a:schemeClr val="tx2"/>
                </a:solidFill>
              </a:rPr>
              <a:t>//</a:t>
            </a:r>
            <a:r>
              <a:rPr lang="zh-CN" altLang="en-US" sz="2800">
                <a:solidFill>
                  <a:schemeClr val="tx2"/>
                </a:solidFill>
              </a:rPr>
              <a:t>当“ 常量表达式</a:t>
            </a:r>
            <a:r>
              <a:rPr lang="en-US" altLang="zh-CN" sz="2800">
                <a:solidFill>
                  <a:schemeClr val="tx2"/>
                </a:solidFill>
              </a:rPr>
              <a:t>2”</a:t>
            </a:r>
            <a:r>
              <a:rPr lang="zh-CN" altLang="en-US" sz="2800">
                <a:solidFill>
                  <a:schemeClr val="tx2"/>
                </a:solidFill>
              </a:rPr>
              <a:t>非零时编译</a:t>
            </a:r>
            <a:endParaRPr lang="zh-CN" altLang="en-US" sz="280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/>
              <a:t>#else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/>
              <a:t>       </a:t>
            </a:r>
            <a:r>
              <a:rPr lang="zh-CN" altLang="en-US" sz="2800">
                <a:solidFill>
                  <a:srgbClr val="99FFCC"/>
                </a:solidFill>
              </a:rPr>
              <a:t>程序正文</a:t>
            </a:r>
            <a:r>
              <a:rPr lang="en-US" altLang="zh-CN" sz="2800">
                <a:solidFill>
                  <a:srgbClr val="99FFCC"/>
                </a:solidFill>
              </a:rPr>
              <a:t>3</a:t>
            </a:r>
            <a:r>
              <a:rPr lang="en-US" altLang="zh-CN" sz="2800"/>
              <a:t>  </a:t>
            </a:r>
            <a:r>
              <a:rPr lang="en-US" altLang="zh-CN" sz="2800">
                <a:solidFill>
                  <a:schemeClr val="tx2"/>
                </a:solidFill>
              </a:rPr>
              <a:t>//</a:t>
            </a:r>
            <a:r>
              <a:rPr lang="zh-CN" altLang="en-US" sz="2800">
                <a:solidFill>
                  <a:schemeClr val="tx2"/>
                </a:solidFill>
              </a:rPr>
              <a:t>其它情况下编译</a:t>
            </a:r>
            <a:endParaRPr lang="zh-CN" altLang="en-US" sz="280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/>
              <a:t>#endif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EAF6-EC60-40FA-9827-722CEBB30E21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66581" y="483518"/>
            <a:ext cx="800219" cy="385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</a:t>
            </a:r>
            <a:r>
              <a:rPr lang="zh-CN" altLang="en-US" sz="4000" dirty="0">
                <a:solidFill>
                  <a:srgbClr val="66FFFF"/>
                </a:solidFill>
                <a:ea typeface="隶书" pitchFamily="49" charset="-122"/>
              </a:rPr>
              <a:t>编译预处理命令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575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条件编译指令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ifdef</a:t>
            </a:r>
            <a:r>
              <a:rPr lang="en-US" altLang="zh-CN" dirty="0"/>
              <a:t>   </a:t>
            </a:r>
            <a:r>
              <a:rPr lang="zh-CN" altLang="en-US" dirty="0"/>
              <a:t>标识符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    程序段</a:t>
            </a:r>
            <a:r>
              <a:rPr lang="en-US" altLang="zh-CN" dirty="0"/>
              <a:t>1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#else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程序段</a:t>
            </a:r>
            <a:r>
              <a:rPr lang="en-US" altLang="zh-CN" dirty="0"/>
              <a:t>2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FFFF99"/>
                </a:solidFill>
              </a:rPr>
              <a:t>如果“标识符”经</a:t>
            </a:r>
            <a:r>
              <a:rPr lang="en-US" altLang="zh-CN" dirty="0">
                <a:solidFill>
                  <a:srgbClr val="FFFF99"/>
                </a:solidFill>
              </a:rPr>
              <a:t>#defined</a:t>
            </a:r>
            <a:r>
              <a:rPr lang="zh-CN" altLang="en-US" dirty="0">
                <a:solidFill>
                  <a:srgbClr val="FFFF99"/>
                </a:solidFill>
              </a:rPr>
              <a:t>定义过，且未经</a:t>
            </a:r>
            <a:r>
              <a:rPr lang="en-US" altLang="zh-CN" dirty="0" err="1">
                <a:solidFill>
                  <a:srgbClr val="FFFF99"/>
                </a:solidFill>
              </a:rPr>
              <a:t>undef</a:t>
            </a:r>
            <a:r>
              <a:rPr lang="zh-CN" altLang="en-US" dirty="0">
                <a:solidFill>
                  <a:srgbClr val="FFFF99"/>
                </a:solidFill>
              </a:rPr>
              <a:t>删除，则编译程序段</a:t>
            </a:r>
            <a:r>
              <a:rPr lang="en-US" altLang="zh-CN" dirty="0">
                <a:solidFill>
                  <a:srgbClr val="FFFF99"/>
                </a:solidFill>
              </a:rPr>
              <a:t>1</a:t>
            </a:r>
            <a:r>
              <a:rPr lang="zh-CN" altLang="en-US" dirty="0">
                <a:solidFill>
                  <a:srgbClr val="FFFF99"/>
                </a:solidFill>
              </a:rPr>
              <a:t>，否则编译程序段</a:t>
            </a:r>
            <a:r>
              <a:rPr lang="en-US" altLang="zh-CN" dirty="0">
                <a:solidFill>
                  <a:srgbClr val="FFFF99"/>
                </a:solidFill>
              </a:rPr>
              <a:t>2</a:t>
            </a:r>
            <a:r>
              <a:rPr lang="zh-CN" altLang="en-US" dirty="0">
                <a:solidFill>
                  <a:srgbClr val="FFFF99"/>
                </a:solidFill>
              </a:rPr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E515-9250-425B-9ED7-288A19EA6B95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-116651" y="555526"/>
            <a:ext cx="800219" cy="378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</a:t>
            </a:r>
            <a:r>
              <a:rPr lang="zh-CN" altLang="en-US" sz="4000" dirty="0">
                <a:solidFill>
                  <a:srgbClr val="66FFFF"/>
                </a:solidFill>
                <a:ea typeface="隶书" pitchFamily="49" charset="-122"/>
              </a:rPr>
              <a:t>编译预处理命令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19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条件编译指令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/>
              <a:t>#ifndef   </a:t>
            </a:r>
            <a:r>
              <a:rPr lang="zh-CN" altLang="en-US"/>
              <a:t>标识符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       程序段</a:t>
            </a:r>
            <a:r>
              <a:rPr lang="en-US" altLang="zh-CN"/>
              <a:t>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#else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       </a:t>
            </a:r>
            <a:r>
              <a:rPr lang="zh-CN" altLang="en-US"/>
              <a:t>程序段</a:t>
            </a:r>
            <a:r>
              <a:rPr lang="en-US" altLang="zh-CN"/>
              <a:t>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#endif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FFFF99"/>
                </a:solidFill>
              </a:rPr>
              <a:t>如果“标识符”未被定义过，则编译程序段</a:t>
            </a:r>
            <a:r>
              <a:rPr lang="en-US" altLang="zh-CN">
                <a:solidFill>
                  <a:srgbClr val="FFFF99"/>
                </a:solidFill>
              </a:rPr>
              <a:t>1</a:t>
            </a:r>
            <a:r>
              <a:rPr lang="zh-CN" altLang="en-US">
                <a:solidFill>
                  <a:srgbClr val="FFFF99"/>
                </a:solidFill>
              </a:rPr>
              <a:t>，否则编译程序段</a:t>
            </a:r>
            <a:r>
              <a:rPr lang="en-US" altLang="zh-CN">
                <a:solidFill>
                  <a:srgbClr val="FFFF99"/>
                </a:solidFill>
              </a:rPr>
              <a:t>2</a:t>
            </a:r>
            <a:r>
              <a:rPr lang="zh-CN" altLang="en-US">
                <a:solidFill>
                  <a:srgbClr val="FFFF99"/>
                </a:solidFill>
              </a:rPr>
              <a:t>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0FC94-9AC7-4E8E-8457-8B6197B97289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-36512" y="411510"/>
            <a:ext cx="800219" cy="393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66FFFF"/>
                </a:solidFill>
                <a:ea typeface="隶书" pitchFamily="49" charset="-122"/>
              </a:rPr>
              <a:t> </a:t>
            </a:r>
            <a:r>
              <a:rPr lang="zh-CN" altLang="en-US" sz="4000" dirty="0">
                <a:solidFill>
                  <a:srgbClr val="66FFFF"/>
                </a:solidFill>
                <a:ea typeface="隶书" pitchFamily="49" charset="-122"/>
              </a:rPr>
              <a:t>编译预处理命令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078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多文件结构（例</a:t>
            </a:r>
            <a:r>
              <a:rPr lang="en-US" altLang="zh-CN"/>
              <a:t>5-10</a:t>
            </a:r>
            <a:r>
              <a:rPr lang="zh-CN" altLang="en-US"/>
              <a:t>）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一个源程序可以划分为多个源文件：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类声明文件（</a:t>
            </a:r>
            <a:r>
              <a:rPr lang="en-US" altLang="zh-CN"/>
              <a:t>.h</a:t>
            </a:r>
            <a:r>
              <a:rPr lang="zh-CN" altLang="en-US"/>
              <a:t>文件）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类实现文件（</a:t>
            </a:r>
            <a:r>
              <a:rPr lang="en-US" altLang="zh-CN"/>
              <a:t>.cpp</a:t>
            </a:r>
            <a:r>
              <a:rPr lang="zh-CN" altLang="en-US"/>
              <a:t>文件）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类的使用文件（</a:t>
            </a:r>
            <a:r>
              <a:rPr lang="en-US" altLang="zh-CN"/>
              <a:t>main()</a:t>
            </a:r>
            <a:r>
              <a:rPr lang="zh-CN" altLang="zh-CN"/>
              <a:t>所在的</a:t>
            </a:r>
            <a:r>
              <a:rPr lang="en-US" altLang="zh-CN"/>
              <a:t>.cpp</a:t>
            </a:r>
            <a:r>
              <a:rPr lang="zh-CN" altLang="zh-CN"/>
              <a:t>文件</a:t>
            </a:r>
            <a:r>
              <a:rPr lang="zh-CN" altLang="en-US"/>
              <a:t>）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利用工程来组合各个文件。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A8F4-87B8-4CBB-BE70-A9041B2EE8DC}" type="slidenum">
              <a:rPr lang="en-US" altLang="zh-CN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16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不使用条件编译的头文件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95400" y="1314450"/>
            <a:ext cx="3543300" cy="3429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FF99"/>
                </a:solidFill>
              </a:rPr>
              <a:t>//main.cpp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#include "</a:t>
            </a:r>
            <a:r>
              <a:rPr lang="en-US" altLang="zh-CN" sz="2400">
                <a:solidFill>
                  <a:srgbClr val="99FFCC"/>
                </a:solidFill>
              </a:rPr>
              <a:t>file1.h</a:t>
            </a:r>
            <a:r>
              <a:rPr lang="en-US" altLang="zh-CN" sz="2400"/>
              <a:t>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#include "</a:t>
            </a:r>
            <a:r>
              <a:rPr lang="en-US" altLang="zh-CN" sz="2400">
                <a:solidFill>
                  <a:srgbClr val="99FFCC"/>
                </a:solidFill>
              </a:rPr>
              <a:t>file2.h</a:t>
            </a:r>
            <a:r>
              <a:rPr lang="en-US" altLang="zh-CN" sz="2400"/>
              <a:t>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FF99"/>
                </a:solidFill>
              </a:rPr>
              <a:t>//file1.h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#include "</a:t>
            </a:r>
            <a:r>
              <a:rPr lang="en-US" altLang="zh-CN" sz="2400">
                <a:solidFill>
                  <a:srgbClr val="FFCCFF"/>
                </a:solidFill>
              </a:rPr>
              <a:t>head.h</a:t>
            </a:r>
            <a:r>
              <a:rPr lang="en-US" altLang="zh-CN" sz="2400"/>
              <a:t>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…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91100" y="1314450"/>
            <a:ext cx="3543300" cy="3429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FF99"/>
                </a:solidFill>
              </a:rPr>
              <a:t>//file2.h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#include "</a:t>
            </a:r>
            <a:r>
              <a:rPr lang="en-US" altLang="zh-CN" sz="2400">
                <a:solidFill>
                  <a:srgbClr val="FFCCFF"/>
                </a:solidFill>
              </a:rPr>
              <a:t>head.h</a:t>
            </a:r>
            <a:r>
              <a:rPr lang="en-US" altLang="zh-CN" sz="2400"/>
              <a:t>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FF99"/>
                </a:solidFill>
              </a:rPr>
              <a:t>//head.h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class Point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…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F7C32-A4A9-48D5-B2AA-C2D5CF2B5AA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266581" y="1428750"/>
            <a:ext cx="800219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FCCFF"/>
                </a:solidFill>
                <a:ea typeface="隶书" pitchFamily="49" charset="-122"/>
              </a:rPr>
              <a:t> </a:t>
            </a:r>
            <a:r>
              <a:rPr lang="zh-CN" altLang="en-US" sz="4000">
                <a:solidFill>
                  <a:srgbClr val="FFCCFF"/>
                </a:solidFill>
                <a:ea typeface="隶书" pitchFamily="49" charset="-122"/>
              </a:rPr>
              <a:t>多文件结构</a:t>
            </a:r>
            <a:endParaRPr lang="zh-CN" altLang="en-US">
              <a:solidFill>
                <a:srgbClr val="FF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9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使用条件编译的头文件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257300"/>
            <a:ext cx="7239000" cy="35433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//head.h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#ifndef  </a:t>
            </a:r>
            <a:r>
              <a:rPr lang="en-US" altLang="zh-CN" sz="2800">
                <a:solidFill>
                  <a:srgbClr val="FFFF99"/>
                </a:solidFill>
              </a:rPr>
              <a:t>HEAD_H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#define  </a:t>
            </a:r>
            <a:r>
              <a:rPr lang="en-US" altLang="zh-CN" sz="2800">
                <a:solidFill>
                  <a:srgbClr val="FFFF99"/>
                </a:solidFill>
              </a:rPr>
              <a:t>HEAD_H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class Point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#endif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230A-1206-4D63-8330-C0F004D2A14E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66581" y="1428750"/>
            <a:ext cx="800219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solidFill>
                  <a:srgbClr val="FFCCFF"/>
                </a:solidFill>
                <a:ea typeface="隶书" pitchFamily="49" charset="-122"/>
              </a:rPr>
              <a:t> </a:t>
            </a:r>
            <a:r>
              <a:rPr lang="zh-CN" altLang="en-US" sz="4000">
                <a:solidFill>
                  <a:srgbClr val="FFCCFF"/>
                </a:solidFill>
                <a:ea typeface="隶书" pitchFamily="49" charset="-122"/>
              </a:rPr>
              <a:t>多文件结构</a:t>
            </a:r>
            <a:endParaRPr lang="zh-CN" altLang="en-US">
              <a:solidFill>
                <a:srgbClr val="FF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525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课本上习题的上机练习</a:t>
            </a:r>
            <a:endParaRPr lang="en-US" altLang="zh-CN" smtClean="0"/>
          </a:p>
          <a:p>
            <a:r>
              <a:rPr lang="zh-CN" altLang="en-US" dirty="0" smtClean="0"/>
              <a:t>查看“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”工程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关于变量作用域的问题</a:t>
            </a:r>
            <a:endParaRPr lang="en-US" altLang="zh-CN" dirty="0" smtClean="0"/>
          </a:p>
          <a:p>
            <a:r>
              <a:rPr lang="zh-CN" altLang="en-US" dirty="0" smtClean="0"/>
              <a:t>修改游戏“单词英雄”为面向对象形式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527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开题报告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现有游戏机制再创新</a:t>
            </a:r>
            <a:endParaRPr lang="en-US" altLang="zh-CN" dirty="0" smtClean="0"/>
          </a:p>
          <a:p>
            <a:r>
              <a:rPr lang="zh-CN" altLang="en-US" dirty="0" smtClean="0"/>
              <a:t>创意游戏</a:t>
            </a:r>
            <a:endParaRPr lang="en-US" altLang="zh-CN" dirty="0" smtClean="0"/>
          </a:p>
          <a:p>
            <a:r>
              <a:rPr lang="zh-CN" altLang="en-US" dirty="0" smtClean="0"/>
              <a:t>适合于休闲玩家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手机平台</a:t>
            </a:r>
            <a:endParaRPr lang="en-US" altLang="zh-CN" dirty="0" smtClean="0"/>
          </a:p>
          <a:p>
            <a:r>
              <a:rPr lang="zh-CN" altLang="en-US" dirty="0" smtClean="0"/>
              <a:t>可玩性打分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62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71450"/>
            <a:ext cx="7162800" cy="800100"/>
          </a:xfrm>
        </p:spPr>
        <p:txBody>
          <a:bodyPr/>
          <a:lstStyle/>
          <a:p>
            <a:r>
              <a:rPr lang="zh-CN" altLang="en-US"/>
              <a:t>文件作用域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28575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不在前述各个作用域中出现的声明，具有文件作用域，这样声明的标识符的作用域开始于声明点，结束于文件尾。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EA57-C5E5-4111-BDA1-4902AD3B441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66581" y="483518"/>
            <a:ext cx="800219" cy="385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DAFB5"/>
                </a:solidFill>
                <a:ea typeface="隶书" pitchFamily="49" charset="-122"/>
              </a:rPr>
              <a:t>作用域与可见性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98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7429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可见性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00150"/>
            <a:ext cx="7772400" cy="25717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可见性是从对标识符的引用的角度来谈的概念</a:t>
            </a:r>
          </a:p>
          <a:p>
            <a:r>
              <a:rPr lang="zh-CN" altLang="en-US"/>
              <a:t>可见性表示从内层作用域向外层作用域“看”时能看见什么。</a:t>
            </a:r>
          </a:p>
          <a:p>
            <a:r>
              <a:rPr lang="zh-CN" altLang="en-US"/>
              <a:t>如果标识在某处可见，则就可以在该处引用此标识符。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193D-54F9-4EC1-9D88-FB37E3AD952D}" type="slidenum">
              <a:rPr lang="en-US" altLang="zh-CN"/>
              <a:pPr/>
              <a:t>7</a:t>
            </a:fld>
            <a:endParaRPr lang="en-US" altLang="zh-CN"/>
          </a:p>
        </p:txBody>
      </p:sp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2819400" y="3486150"/>
            <a:ext cx="3581400" cy="1314450"/>
            <a:chOff x="1776" y="2928"/>
            <a:chExt cx="2256" cy="1104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1776" y="4032"/>
              <a:ext cx="2256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" name="Freeform 5"/>
            <p:cNvSpPr>
              <a:spLocks/>
            </p:cNvSpPr>
            <p:nvPr/>
          </p:nvSpPr>
          <p:spPr bwMode="auto">
            <a:xfrm>
              <a:off x="2112" y="3216"/>
              <a:ext cx="1536" cy="816"/>
            </a:xfrm>
            <a:custGeom>
              <a:avLst/>
              <a:gdLst>
                <a:gd name="T0" fmla="*/ 0 w 1536"/>
                <a:gd name="T1" fmla="*/ 816 h 816"/>
                <a:gd name="T2" fmla="*/ 0 w 1536"/>
                <a:gd name="T3" fmla="*/ 0 h 816"/>
                <a:gd name="T4" fmla="*/ 1536 w 1536"/>
                <a:gd name="T5" fmla="*/ 0 h 816"/>
                <a:gd name="T6" fmla="*/ 1536 w 1536"/>
                <a:gd name="T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816">
                  <a:moveTo>
                    <a:pt x="0" y="816"/>
                  </a:moveTo>
                  <a:lnTo>
                    <a:pt x="0" y="0"/>
                  </a:lnTo>
                  <a:lnTo>
                    <a:pt x="1536" y="0"/>
                  </a:lnTo>
                  <a:lnTo>
                    <a:pt x="1536" y="816"/>
                  </a:lnTo>
                </a:path>
              </a:pathLst>
            </a:custGeom>
            <a:noFill/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2448" y="3504"/>
              <a:ext cx="864" cy="528"/>
            </a:xfrm>
            <a:custGeom>
              <a:avLst/>
              <a:gdLst>
                <a:gd name="T0" fmla="*/ 0 w 864"/>
                <a:gd name="T1" fmla="*/ 528 h 528"/>
                <a:gd name="T2" fmla="*/ 0 w 864"/>
                <a:gd name="T3" fmla="*/ 0 h 528"/>
                <a:gd name="T4" fmla="*/ 864 w 864"/>
                <a:gd name="T5" fmla="*/ 0 h 528"/>
                <a:gd name="T6" fmla="*/ 864 w 86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528">
                  <a:moveTo>
                    <a:pt x="0" y="528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528"/>
                  </a:lnTo>
                </a:path>
              </a:pathLst>
            </a:custGeom>
            <a:noFill/>
            <a:ln w="952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2496" y="3648"/>
              <a:ext cx="76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66FFFF"/>
                  </a:solidFill>
                </a:rPr>
                <a:t>块作用域</a:t>
              </a: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2496" y="3264"/>
              <a:ext cx="91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66FFFF"/>
                  </a:solidFill>
                </a:rPr>
                <a:t>类作用域</a:t>
              </a:r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2448" y="2928"/>
              <a:ext cx="10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66FFFF"/>
                  </a:solidFill>
                </a:rPr>
                <a:t>文件作用域</a:t>
              </a:r>
            </a:p>
          </p:txBody>
        </p:sp>
      </p:grp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66581" y="555526"/>
            <a:ext cx="800219" cy="378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DAFB5"/>
                </a:solidFill>
                <a:ea typeface="隶书" pitchFamily="49" charset="-122"/>
              </a:rPr>
              <a:t>作用域与可见性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33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5750"/>
            <a:ext cx="7162800" cy="6286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可见性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391400" cy="30861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/>
              <a:t>标识符应声明在先，引用在后。</a:t>
            </a:r>
          </a:p>
          <a:p>
            <a:pPr>
              <a:lnSpc>
                <a:spcPct val="120000"/>
              </a:lnSpc>
            </a:pPr>
            <a:r>
              <a:rPr lang="zh-CN" altLang="en-US" sz="2800"/>
              <a:t>如果某个标识符在外层中声明，且在内层中没有同一标识符的声明，则该标识符在内层可见。</a:t>
            </a:r>
          </a:p>
          <a:p>
            <a:pPr>
              <a:lnSpc>
                <a:spcPct val="120000"/>
              </a:lnSpc>
            </a:pPr>
            <a:r>
              <a:rPr lang="zh-CN" altLang="en-US" sz="2800"/>
              <a:t>对于两个嵌套的作用域，如果在内层作用域内声明了与外层作用域中同名的标识符，则外层作用域的标识符在内层不可见。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4979-89BD-4D84-B567-468583F7CFA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66581" y="411510"/>
            <a:ext cx="800219" cy="393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DAFB5"/>
                </a:solidFill>
                <a:ea typeface="隶书" pitchFamily="49" charset="-122"/>
              </a:rPr>
              <a:t>作用域与可见性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26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同一作用域中的同名标识符</a:t>
            </a:r>
          </a:p>
        </p:txBody>
      </p:sp>
      <p:sp>
        <p:nvSpPr>
          <p:cNvPr id="1310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在同一作用域内的对象名、函数名、枚举常量名会隐藏同名的类名或枚举类型名。</a:t>
            </a:r>
          </a:p>
          <a:p>
            <a:r>
              <a:rPr lang="zh-CN" altLang="en-US"/>
              <a:t>重载的函数可以有相同的函数名。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09C3D-EBBB-4957-ACF5-686A6CB4D5F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1076" name="Text Box 1028"/>
          <p:cNvSpPr txBox="1">
            <a:spLocks noChangeArrowheads="1"/>
          </p:cNvSpPr>
          <p:nvPr/>
        </p:nvSpPr>
        <p:spPr bwMode="auto">
          <a:xfrm>
            <a:off x="266581" y="555526"/>
            <a:ext cx="800219" cy="378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DAFB5"/>
                </a:solidFill>
                <a:ea typeface="隶书" pitchFamily="49" charset="-122"/>
              </a:rPr>
              <a:t>作用域与可见性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259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272</TotalTime>
  <Words>3074</Words>
  <Application>Microsoft Office PowerPoint</Application>
  <PresentationFormat>全屏显示(16:9)</PresentationFormat>
  <Paragraphs>731</Paragraphs>
  <Slides>59</Slides>
  <Notes>57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凤舞九天</vt:lpstr>
      <vt:lpstr>第五章  数据的共享与保护</vt:lpstr>
      <vt:lpstr>本章主要内容</vt:lpstr>
      <vt:lpstr>函数原型的作用域</vt:lpstr>
      <vt:lpstr>块作用域</vt:lpstr>
      <vt:lpstr>类作用域</vt:lpstr>
      <vt:lpstr>文件作用域</vt:lpstr>
      <vt:lpstr>可见性</vt:lpstr>
      <vt:lpstr>可见性</vt:lpstr>
      <vt:lpstr>同一作用域中的同名标识符</vt:lpstr>
      <vt:lpstr>例  5.1</vt:lpstr>
      <vt:lpstr>对象的生存期</vt:lpstr>
      <vt:lpstr>静态生存期</vt:lpstr>
      <vt:lpstr>例</vt:lpstr>
      <vt:lpstr>动态生存期</vt:lpstr>
      <vt:lpstr>例</vt:lpstr>
      <vt:lpstr>例5-2  变量的生存期与可见性</vt:lpstr>
      <vt:lpstr>PowerPoint 演示文稿</vt:lpstr>
      <vt:lpstr>PowerPoint 演示文稿</vt:lpstr>
      <vt:lpstr>例5-3具有静态、动态生存期对象的时钟程序</vt:lpstr>
      <vt:lpstr>PowerPoint 演示文稿</vt:lpstr>
      <vt:lpstr>PowerPoint 演示文稿</vt:lpstr>
      <vt:lpstr>PowerPoint 演示文稿</vt:lpstr>
      <vt:lpstr>数据与函数</vt:lpstr>
      <vt:lpstr>使用全局对象</vt:lpstr>
      <vt:lpstr>将函数与数据封装</vt:lpstr>
      <vt:lpstr>静态成员</vt:lpstr>
      <vt:lpstr>例5-4  具有静态数据成员的 Point类</vt:lpstr>
      <vt:lpstr>PowerPoint 演示文稿</vt:lpstr>
      <vt:lpstr>静态成员函数举例</vt:lpstr>
      <vt:lpstr>静态成员函数举例</vt:lpstr>
      <vt:lpstr>具有静态数据、函数成员的 Point类</vt:lpstr>
      <vt:lpstr>PowerPoint 演示文稿</vt:lpstr>
      <vt:lpstr>友元</vt:lpstr>
      <vt:lpstr>友元函数</vt:lpstr>
      <vt:lpstr>例5-6 使用友元函数计算两点距离</vt:lpstr>
      <vt:lpstr>PowerPoint 演示文稿</vt:lpstr>
      <vt:lpstr>友元类</vt:lpstr>
      <vt:lpstr>友元类举例</vt:lpstr>
      <vt:lpstr>PowerPoint 演示文稿</vt:lpstr>
      <vt:lpstr>友元关系是单向的</vt:lpstr>
      <vt:lpstr>常类型</vt:lpstr>
      <vt:lpstr>例5-7常引用做形参</vt:lpstr>
      <vt:lpstr>常对象举例</vt:lpstr>
      <vt:lpstr>用const修饰的对象成员</vt:lpstr>
      <vt:lpstr>例5-8 常成员函数举例</vt:lpstr>
      <vt:lpstr>PowerPoint 演示文稿</vt:lpstr>
      <vt:lpstr>例5-9 常数据成员举例</vt:lpstr>
      <vt:lpstr>PowerPoint 演示文稿</vt:lpstr>
      <vt:lpstr>编译预处理命令</vt:lpstr>
      <vt:lpstr>条件编译指令    #if 和 #endif</vt:lpstr>
      <vt:lpstr>条件编译指令——#else</vt:lpstr>
      <vt:lpstr>条件编译指令    #elif</vt:lpstr>
      <vt:lpstr>条件编译指令</vt:lpstr>
      <vt:lpstr>条件编译指令</vt:lpstr>
      <vt:lpstr>多文件结构（例5-10）</vt:lpstr>
      <vt:lpstr>不使用条件编译的头文件</vt:lpstr>
      <vt:lpstr>使用条件编译的头文件</vt:lpstr>
      <vt:lpstr>上机练习</vt:lpstr>
      <vt:lpstr>开题报告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C++程序的结构</dc:title>
  <dc:creator>HL H</dc:creator>
  <cp:lastModifiedBy>ForWork</cp:lastModifiedBy>
  <cp:revision>24</cp:revision>
  <dcterms:created xsi:type="dcterms:W3CDTF">2017-09-05T07:13:45Z</dcterms:created>
  <dcterms:modified xsi:type="dcterms:W3CDTF">2017-10-16T03:47:34Z</dcterms:modified>
</cp:coreProperties>
</file>