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302" r:id="rId38"/>
    <p:sldId id="307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49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1" r:id="rId8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45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9B4C4-6B74-4104-B821-8A63A99B4D13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2430E-F014-40F4-B229-9B6ECBD8D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0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CF8BA-FAF0-434D-B960-C669E53453C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29058" name="Rectangle 409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9059" name="Rectangle 40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教学要点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本章介绍如何表示和处理大量数据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包括大量同类型的对象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以及一段连续内存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空间中的数据。用数组表示和处理同类型的对象比较容易掌握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而通过指针和地址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直接访问内存是一个难点。要使学生理解什么是内存地址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以及需要使用内存地址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来访问内存单元的情况。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介绍数组时首先要讲清楚它的用途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数组是用来存储和处理群体数据的一种数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据结构。使用数组类型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需要清楚数组元素的存储方式、数组名、下标等概念。数组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是由相同类型元素组成的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其元素在内存中是连续存放的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数组名就是数组元素的首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地址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是一个常量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而下标标识着元素在数组中的位置序号。需要注意强调的是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组下标从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不是从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开始。由于数组的这种特性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访问数组元素时只要写出数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组名和下标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系统就可以计算出该元素在内存中的位置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从而操作该元素。因此借助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于数组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可以通过循环语句按照某种规律依次处理大量数据。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++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的基本数据类型中没有字符串类型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本章介绍用字符数组处理字符串的方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法。但是要告诉学生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这是从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语言延续过来的方法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它不是一个好的方案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++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程序中建议使用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++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标准库的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ring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指针是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 C ++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的一个重要特点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也是教学中的一个难点。要使学生很好地理解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和使用指针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首先需要使学生对计算机的内存和内存地址等概念有所了解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要知道执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行中的程序代码和当前使用的数据都是存放在内存中的。指向对象的指针是对象的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地址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指向函数的指针是函数代码的地址。指向类的非静态成员的指针使用起来与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一般指针略有不同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因为非静态成员是属于对象的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所以必须通过对象名来访问。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指针使程序员有了更多的灵活性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同时也带来一些不安全因素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增加了程序出错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的机会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因此要告诉学生除非在十分必要的情况下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程序中尽量不要使用指针。例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访问数组元素既可以借助于下标也可以利用指针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通常用下标是比较好的选择。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但是当需要进行动态内存分配时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就必须使用指针来存放内存地址了。应用动态内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存分配技术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使程序可以有效地使用内存空间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但是当对象的成员指向动态分配的内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存空间时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就需要为这个类编写具有深拷贝功能的拷贝构造函数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还要在析构函数中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记得释放动态分配的空间。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使用指针时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要特别提醒学生注意避免空指针操作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即指针一定要先初始化再使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用。使用数组时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要注意数组名是常量不能被赋值。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讲课学时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4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学时。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71ACF-299C-4096-8257-A7BB078168C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577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773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2C07F-0083-48D5-BF1E-DFEA9CBD2BE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97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ADC9A-4533-4164-AA98-FCEB68C9F11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18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01749-B76D-46B8-8472-D6274D7D7D7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38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BFB81B-C92C-4F0D-8F7C-3B73B65ECAA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59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A2563-0D57-4363-9401-19E510BA13C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79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968C5-E55B-49D2-A68E-5755B176897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00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FB2A3-0A1A-41C1-B93B-5CD0424B330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20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E4E13-A136-4E36-8EC8-3FCD6BB550C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41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94C1-5254-49B8-AEF0-4858EAD2D5C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61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5F246-8C1B-41F6-8DAF-E2A9EC0B6E2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0ED1D-B32D-4ABD-8E78-AD76963BA62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82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67D81-321A-44F8-A5C2-8909F42066B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23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077C73-F76D-4567-A875-EC84EB00E5D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43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D8660-119E-47A5-8459-172D55743B4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64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D0A12-D9FC-45DF-9DE5-8D2489E4CFD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84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230D1-CE65-4A2E-804C-599A907418B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05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628C4C-106D-4CE6-A049-B5E63047289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25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FEAEC-82B0-47F4-9BA2-26559A475FB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45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EBE2A-DA01-48F3-AD52-B159157C153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66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CF488-40AA-41BC-AF96-A5849126F9F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D2F22-F066-40DA-8F7E-DFF2B86F043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3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409B3-6983-4C39-BF1C-6C773972ACA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97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A117A-64C6-4447-87D3-CBAF3778890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07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DA247-1001-47EE-B05B-698D12E1231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0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88D8D-16B2-4D47-AAF5-EADE239CF54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2BEB03-4340-4182-945D-1D7E8B2E989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C419F-5EE1-4395-91EF-0601E4F25EEE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6469B-810D-4396-B19D-BDDFC4FE2CAD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8648AC-B274-4AB8-94E6-A01E5FAD51E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27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5E3C6-78E3-4EFC-A8E3-8ECB134874E7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5079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7908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F16A0-8EE1-4051-B10C-930F6D6A9B4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457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6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B6542-94D5-46ED-8943-C8E00350082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52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55FE7-CD14-4318-B831-22ADCE9755A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3789E-E301-47A8-957D-E157543A7096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89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663F-7177-4A72-A6FD-1FD57CB55EF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B97B0-E5ED-49CD-91D5-1F74A18C611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99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6289D7-1F3D-44D6-AD8E-CCF0555E8A2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5109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098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2BB90-0AC5-43E0-80B6-8A248D92D02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0FF6F-7E69-4750-B656-75FCEDD2425B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AEFEAC-9DEF-4871-B31E-47D273ABECF4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116B9-2BA4-4D39-95D0-8EF41A277EE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30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EA649-E4A3-402A-AA8A-06A160BEAA1E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40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1B032-449F-4154-AD3E-4B336B43832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7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662E0-4F97-457F-A589-3801FD856A7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50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FD73C-003B-4C9C-BA43-5C6B7A78495C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2F94C-B5DF-4AC0-BA91-2D440D1C52ED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7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51534-CBC4-4FBC-9DED-646BF995637F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E9E35-C11F-4D55-99BB-7F831DF1FBE7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9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2EFD5B-89F6-4D0B-8D4A-4655D4AFC535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0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4D31A-891F-42E9-842E-4FE6ED692B2A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12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30F57-47DD-4B48-AF34-4D1395F702E3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5222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44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602C5-21A9-4BD3-8FE4-12A623FB7B61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3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85384-9032-44F7-BB32-EEB292DC76B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4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8A741-6A46-4FBF-9C10-F2F5D39F6F4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93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F2561-F096-4D19-8E4C-55A86B34E515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78FA3-9B5B-4639-A82D-48BE35F3712A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5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BF305-4F17-4521-B225-1AAF79AA6E8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6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06F7E-9CB4-47FE-947C-99D426D78432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7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E55FEB-4678-485C-AD5F-0BBF6D507ACC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8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E86FD-7DF3-451B-86C9-61D84C82DCDB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9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6FBA4-3765-4CD1-A319-19FA1ACF9751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83DA5-529E-4FC2-9098-074176813590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1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9263D-DE6F-40D9-8A0A-E9CC7FE1F44E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02F78-B525-4848-8D82-F3E5341D4D24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3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7E652-DD8B-451B-A245-F2C70B38AA9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1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078050-7842-41D2-A55B-961DD1BD81C9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45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F2850-6E07-4E93-B024-8C80A6703ED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55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8D6FE1-BB84-4C75-8E36-7E8E7A227894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65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56455-35A9-4FAE-BFE8-AC9921DB1F5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8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171B0-7C4B-48EB-966B-CC33038E8744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9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4462D-ACA3-4179-B6C9-033729EEB36B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0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B471EC-4A9D-4800-9D61-4B6CB65D7FC2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1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C8A25-D476-4C31-8E3A-4126D94A4E9F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EB38C-212C-4360-B66C-6CF5E691D348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EB5FE-AFE8-4C12-B113-1CE7CB5220CE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68508-3870-4A73-A055-0F68CFD107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36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D10E5-CBF6-409E-BC17-10808EF44576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57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0F19D-DCAF-45A9-B04D-0919224F95BB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68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AC00A4-71CA-4E46-AB8E-812BC068AB36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0AA7B-A0C8-4A19-8EA2-454F656A8F8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594100" y="946150"/>
            <a:ext cx="12752388" cy="7173913"/>
          </a:xfrm>
          <a:ln w="12699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3755" y="709167"/>
            <a:ext cx="1197696" cy="7849061"/>
          </a:xfrm>
          <a:noFill/>
          <a:ln/>
        </p:spPr>
        <p:txBody>
          <a:bodyPr lIns="90479" tIns="46033" rIns="90479" bIns="46033"/>
          <a:lstStyle/>
          <a:p>
            <a:r>
              <a:rPr lang="zh-CN" altLang="en-US"/>
              <a:t>要点：</a:t>
            </a:r>
          </a:p>
          <a:p>
            <a:r>
              <a:rPr lang="zh-CN" altLang="en-US"/>
              <a:t>如何理解第一个例子？可以看成由一维数组构成的数组。第一维表示相应行的首地址。</a:t>
            </a:r>
          </a:p>
          <a:p>
            <a:r>
              <a:rPr lang="zh-CN" altLang="en-US"/>
              <a:t>介绍二维数组的存储顺序是按行存储。</a:t>
            </a:r>
          </a:p>
          <a:p>
            <a:r>
              <a:rPr lang="zh-CN" altLang="en-US"/>
              <a:t>当需要引用数组时，需要包含数组名、行下标和列下标。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3074"/>
          <p:cNvSpPr>
            <a:spLocks noGrp="1" noChangeArrowheads="1"/>
          </p:cNvSpPr>
          <p:nvPr>
            <p:ph type="ctrTitle"/>
          </p:nvPr>
        </p:nvSpPr>
        <p:spPr>
          <a:xfrm>
            <a:off x="838200" y="1885950"/>
            <a:ext cx="7772400" cy="857250"/>
          </a:xfrm>
        </p:spPr>
        <p:txBody>
          <a:bodyPr/>
          <a:lstStyle/>
          <a:p>
            <a:r>
              <a:rPr lang="zh-CN" altLang="en-US"/>
              <a:t>第六章 数组  指针与字符串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4743450"/>
            <a:ext cx="1905000" cy="342900"/>
          </a:xfrm>
          <a:prstGeom prst="rect">
            <a:avLst/>
          </a:prstGeom>
        </p:spPr>
        <p:txBody>
          <a:bodyPr/>
          <a:lstStyle/>
          <a:p>
            <a:fld id="{CC7E1327-933C-4684-B417-34A6CCD58A31}" type="slidenum">
              <a:rPr lang="en-US" altLang="zh-CN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7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二维数组的初始化</a:t>
            </a:r>
          </a:p>
        </p:txBody>
      </p:sp>
      <p:sp>
        <p:nvSpPr>
          <p:cNvPr id="456706" name="Rectangle 1026"/>
          <p:cNvSpPr>
            <a:spLocks noGrp="1" noChangeArrowheads="1"/>
          </p:cNvSpPr>
          <p:nvPr>
            <p:ph idx="1"/>
          </p:nvPr>
        </p:nvSpPr>
        <p:spPr>
          <a:xfrm>
            <a:off x="1066800" y="1485900"/>
            <a:ext cx="8229600" cy="3086100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将所有数据写在一个</a:t>
            </a:r>
            <a:r>
              <a:rPr lang="en-US" altLang="zh-CN"/>
              <a:t>{}</a:t>
            </a:r>
            <a:r>
              <a:rPr lang="zh-CN" altLang="en-US"/>
              <a:t>内，按顺序赋值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zh-CN" altLang="en-US" sz="2400">
                <a:solidFill>
                  <a:srgbClr val="00FF99"/>
                </a:solidFill>
              </a:rPr>
              <a:t>例如：</a:t>
            </a:r>
            <a:r>
              <a:rPr lang="en-US" altLang="zh-CN" sz="2400">
                <a:solidFill>
                  <a:srgbClr val="00FF99"/>
                </a:solidFill>
                <a:latin typeface="Times New Roman" pitchFamily="18" charset="0"/>
              </a:rPr>
              <a:t>static int a[3][4]={1,2,3,4,5,6,7,8,9,10,11,12};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分行给二维数组赋初值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zh-CN" altLang="en-US" sz="2400">
                <a:solidFill>
                  <a:srgbClr val="00FF99"/>
                </a:solidFill>
              </a:rPr>
              <a:t>例如：</a:t>
            </a:r>
            <a:r>
              <a:rPr lang="en-US" altLang="zh-CN" sz="2400">
                <a:solidFill>
                  <a:srgbClr val="00FF99"/>
                </a:solidFill>
                <a:latin typeface="Times New Roman" pitchFamily="18" charset="0"/>
              </a:rPr>
              <a:t>static int a[3][4]={{1,2,3,4},{5,6,7,8},{9,10,11,12}};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可以对部分元素赋初值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zh-CN" altLang="en-US" sz="2400">
                <a:solidFill>
                  <a:srgbClr val="00FF99"/>
                </a:solidFill>
              </a:rPr>
              <a:t>例如：</a:t>
            </a:r>
            <a:r>
              <a:rPr lang="en-US" altLang="zh-CN" sz="2400">
                <a:solidFill>
                  <a:srgbClr val="00FF99"/>
                </a:solidFill>
                <a:latin typeface="Times New Roman" pitchFamily="18" charset="0"/>
              </a:rPr>
              <a:t>static int a[3][4]={{1},{0,6},{0,0,11}};</a:t>
            </a:r>
          </a:p>
        </p:txBody>
      </p:sp>
      <p:sp>
        <p:nvSpPr>
          <p:cNvPr id="456708" name="Text Box 1028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DAFB5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FDAFB5"/>
                </a:solidFill>
                <a:ea typeface="隶书" pitchFamily="49" charset="-122"/>
              </a:rPr>
              <a:t>数     组</a:t>
            </a:r>
            <a:endParaRPr lang="zh-CN" altLang="en-US"/>
          </a:p>
        </p:txBody>
      </p:sp>
      <p:sp>
        <p:nvSpPr>
          <p:cNvPr id="456710" name="Text Box 1030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12CD6C6A-A0AE-4C9A-80B5-70F2BA7E1A70}" type="slidenum">
              <a:rPr kumimoji="0" lang="en-US" altLang="zh-CN" sz="1600"/>
              <a:pPr eaLnBrk="0" hangingPunct="0"/>
              <a:t>10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6292932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6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56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6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56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56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数组作为函数参数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239000" cy="3200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数组元素作实参，与单个变量一样。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数组名作参数，形、实参数都应是数组名，类型要一样，传送的是数组首地址。对形参数组的改变会直接影响到实参数组。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0B9C-42A3-451E-98B0-A4E30420D99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58756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DAFB5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FDAFB5"/>
                </a:solidFill>
                <a:ea typeface="隶书" pitchFamily="49" charset="-122"/>
              </a:rPr>
              <a:t>数     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171450"/>
            <a:ext cx="7391400" cy="857250"/>
          </a:xfrm>
        </p:spPr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/>
              <a:t>6-2 </a:t>
            </a:r>
            <a:r>
              <a:rPr lang="zh-CN" altLang="en-US" sz="4000"/>
              <a:t>使用数组名作为函数参数</a:t>
            </a:r>
          </a:p>
        </p:txBody>
      </p:sp>
      <p:sp>
        <p:nvSpPr>
          <p:cNvPr id="4608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主函数中初始化一个矩阵并将每个元素都输出，然后调用子函数，分别计算每一行的元素之和，将和直接存放在每行的第一个元素中，返回主函数之后输出各行元素的和。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9ED-471C-48A9-A70F-6EFFC886BD1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60804" name="Text Box 1028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DAFB5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FDAFB5"/>
                </a:solidFill>
                <a:ea typeface="隶书" pitchFamily="49" charset="-122"/>
              </a:rPr>
              <a:t>数     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571500"/>
            <a:ext cx="80010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noProof="1">
                <a:latin typeface="Courier New" pitchFamily="49" charset="0"/>
              </a:rPr>
              <a:t>#</a:t>
            </a:r>
            <a:r>
              <a:rPr lang="en-US" altLang="zh-CN" sz="2800" noProof="1">
                <a:latin typeface="Courier New" pitchFamily="49" charset="0"/>
              </a:rPr>
              <a:t>include 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using namespace std;</a:t>
            </a:r>
            <a:endParaRPr lang="en-US" altLang="zh-CN" sz="2800" noProof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void RowSum(int A[][4], int nrow)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{	int 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	for (int i = 0; i &lt; nrow;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		sum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Tms Rmn"/>
              </a:rPr>
              <a:t>		</a:t>
            </a:r>
            <a:r>
              <a:rPr lang="en-US" altLang="zh-CN" sz="2800" noProof="1">
                <a:latin typeface="Courier New" pitchFamily="49" charset="0"/>
              </a:rPr>
              <a:t>for(int j = 0; j &lt; 4; j++)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Tms Rmn"/>
              </a:rPr>
              <a:t>			</a:t>
            </a:r>
            <a:r>
              <a:rPr lang="en-US" altLang="zh-CN" sz="2800" noProof="1">
                <a:latin typeface="Courier New" pitchFamily="49" charset="0"/>
              </a:rPr>
              <a:t>sum += A[i][j];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		cout &lt;&lt; "Sum of row " &lt;&lt; i </a:t>
            </a:r>
            <a:br>
              <a:rPr lang="en-US" altLang="zh-CN" sz="2800" noProof="1">
                <a:latin typeface="Courier New" pitchFamily="49" charset="0"/>
              </a:rPr>
            </a:br>
            <a:r>
              <a:rPr lang="en-US" altLang="zh-CN" sz="2800" noProof="1">
                <a:latin typeface="Courier New" pitchFamily="49" charset="0"/>
              </a:rPr>
              <a:t>          &lt;&lt; " is " &lt;&lt; sum &lt;&lt; endl;</a:t>
            </a:r>
            <a:endParaRPr lang="en-US" altLang="zh-CN" sz="28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    A[i][0]=sum;</a:t>
            </a:r>
            <a:endParaRPr lang="en-US" altLang="zh-CN" sz="2800" noProof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} </a:t>
            </a:r>
            <a:endParaRPr lang="en-US" altLang="zh-CN" sz="2800"/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6040D90F-189E-4FF9-923E-6AE245EF7874}" type="slidenum">
              <a:rPr kumimoji="0" lang="en-US" altLang="zh-CN" sz="1600"/>
              <a:pPr eaLnBrk="0" hangingPunct="0"/>
              <a:t>13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245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285750"/>
            <a:ext cx="83058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{	int Table[3][4] = {{1,2,3,4},{2,3,4,5},{3,4,5,6}};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 noProof="1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	for (int i = 0; i &lt; 3;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	{	for (int j = 0; j &lt; 4; j++)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			cout &lt;&lt; Table[i][j] &lt;&lt; "   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		cout &lt;&lt; 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	RowSum(Table,3);</a:t>
            </a:r>
            <a:endParaRPr lang="en-US" altLang="zh-CN" sz="2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  </a:t>
            </a:r>
            <a:r>
              <a:rPr lang="en-US" altLang="zh-CN" sz="2800" noProof="1">
                <a:latin typeface="Courier New" pitchFamily="49" charset="0"/>
              </a:rPr>
              <a:t>for (int i = 0; i &lt; 3; i++)</a:t>
            </a:r>
            <a:endParaRPr lang="en-US" altLang="zh-CN" sz="2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     </a:t>
            </a:r>
            <a:r>
              <a:rPr lang="en-US" altLang="zh-CN" sz="2800" noProof="1">
                <a:latin typeface="Courier New" pitchFamily="49" charset="0"/>
              </a:rPr>
              <a:t>cout &lt;&lt; Table[i][</a:t>
            </a:r>
            <a:r>
              <a:rPr lang="en-US" altLang="zh-CN" sz="2800">
                <a:latin typeface="Courier New" pitchFamily="49" charset="0"/>
              </a:rPr>
              <a:t>0</a:t>
            </a:r>
            <a:r>
              <a:rPr lang="en-US" altLang="zh-CN" sz="2800" noProof="1">
                <a:latin typeface="Courier New" pitchFamily="49" charset="0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Tms Rmn"/>
              </a:rPr>
              <a:t>}</a:t>
            </a:r>
          </a:p>
        </p:txBody>
      </p:sp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345D14A6-C0B8-4F43-ADA9-55C522F7034C}" type="slidenum">
              <a:rPr kumimoji="0" lang="en-US" altLang="zh-CN" sz="1600"/>
              <a:pPr eaLnBrk="0" hangingPunct="0"/>
              <a:t>14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06809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742950"/>
            <a:ext cx="7543800" cy="38290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800">
                <a:latin typeface="Courier New" pitchFamily="49" charset="0"/>
              </a:rPr>
              <a:t>运行结果：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800" noProof="1">
                <a:latin typeface="Courier New" pitchFamily="49" charset="0"/>
              </a:rPr>
              <a:t>1   2   3   4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800" noProof="1">
                <a:latin typeface="Courier New" pitchFamily="49" charset="0"/>
              </a:rPr>
              <a:t>2   3   4   5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800" noProof="1">
                <a:latin typeface="Courier New" pitchFamily="49" charset="0"/>
              </a:rPr>
              <a:t>3   4   5   6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Sum of row 0 is 10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Sum of row 1 is 14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noProof="1">
                <a:latin typeface="Courier New" pitchFamily="49" charset="0"/>
              </a:rPr>
              <a:t>Sum of row 2 is 18</a:t>
            </a:r>
            <a:endParaRPr lang="en-US" altLang="zh-CN" sz="28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10 14 18</a:t>
            </a:r>
            <a:endParaRPr lang="en-US" altLang="zh-CN" sz="2800" noProof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800" noProof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466948" name="Text Box 4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7F776E97-3705-497C-A399-C42BFF8A1AB4}" type="slidenum">
              <a:rPr kumimoji="0" lang="en-US" altLang="zh-CN" sz="1600"/>
              <a:pPr eaLnBrk="0" hangingPunct="0"/>
              <a:t>15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7040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对象数组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声明：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/>
              <a:t>类名    数组名</a:t>
            </a:r>
            <a:r>
              <a:rPr lang="en-US" altLang="zh-CN"/>
              <a:t>[</a:t>
            </a:r>
            <a:r>
              <a:rPr lang="zh-CN" altLang="en-US"/>
              <a:t>元素个数</a:t>
            </a:r>
            <a:r>
              <a:rPr lang="en-US" altLang="zh-CN"/>
              <a:t>]</a:t>
            </a:r>
            <a:r>
              <a:rPr lang="zh-CN" altLang="en-US"/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/>
              <a:t>访问方法：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/>
              <a:t>通过下标访问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/>
              <a:t>             数组名</a:t>
            </a:r>
            <a:r>
              <a:rPr lang="en-US" altLang="zh-CN"/>
              <a:t>[</a:t>
            </a:r>
            <a:r>
              <a:rPr lang="zh-CN" altLang="en-US"/>
              <a:t>下标</a:t>
            </a:r>
            <a:r>
              <a:rPr lang="en-US" altLang="zh-CN"/>
              <a:t>].</a:t>
            </a:r>
            <a:r>
              <a:rPr lang="zh-CN" altLang="en-US"/>
              <a:t>成员名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05CE-E4C3-4A99-9B21-4ABBC05CC8B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-31220" y="1018309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FDAFB5"/>
                </a:solidFill>
                <a:ea typeface="隶书" pitchFamily="49" charset="-122"/>
              </a:rPr>
              <a:t>    </a:t>
            </a:r>
            <a:r>
              <a:rPr lang="zh-CN" altLang="en-US" sz="4000" dirty="0">
                <a:solidFill>
                  <a:srgbClr val="FDAFB5"/>
                </a:solidFill>
                <a:ea typeface="隶书" pitchFamily="49" charset="-122"/>
              </a:rPr>
              <a:t>数     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5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467600" cy="6286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对象数组初始化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314450"/>
            <a:ext cx="7696200" cy="34861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数组中每一个元素对象被创建时，系统都会调用类构造函数初始化该对象。</a:t>
            </a:r>
          </a:p>
          <a:p>
            <a:r>
              <a:rPr lang="zh-CN" altLang="en-US"/>
              <a:t>通过初始化列表赋值。</a:t>
            </a:r>
          </a:p>
          <a:p>
            <a:pPr lvl="1">
              <a:buFontTx/>
              <a:buNone/>
            </a:pPr>
            <a:r>
              <a:rPr lang="zh-CN" altLang="en-US"/>
              <a:t>例：</a:t>
            </a:r>
            <a:br>
              <a:rPr lang="zh-CN" altLang="en-US"/>
            </a:br>
            <a:r>
              <a:rPr lang="en-US" altLang="zh-CN"/>
              <a:t>Point A[2]={Point(1,2),Point(3,4)};</a:t>
            </a:r>
          </a:p>
          <a:p>
            <a:r>
              <a:rPr lang="zh-CN" altLang="en-US"/>
              <a:t>如果没有为数组元素指定显式初始值，数组元素便使用默认值初始化（调用默认构造函数）。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F4E1-1BB5-4115-AA83-2F08BABC3A4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71044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DAFB5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FDAFB5"/>
                </a:solidFill>
                <a:ea typeface="隶书" pitchFamily="49" charset="-122"/>
              </a:rPr>
              <a:t>数     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数组元素所属类的构造函数</a:t>
            </a:r>
            <a:endParaRPr lang="zh-CN" altLang="en-US"/>
          </a:p>
        </p:txBody>
      </p:sp>
      <p:sp>
        <p:nvSpPr>
          <p:cNvPr id="473091" name="Rectangle 1027"/>
          <p:cNvSpPr>
            <a:spLocks noGrp="1" noChangeArrowheads="1"/>
          </p:cNvSpPr>
          <p:nvPr>
            <p:ph idx="1"/>
          </p:nvPr>
        </p:nvSpPr>
        <p:spPr>
          <a:xfrm>
            <a:off x="1066800" y="1428750"/>
            <a:ext cx="7620000" cy="32575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不声明构造函数，则采用默认构造函数。</a:t>
            </a:r>
          </a:p>
          <a:p>
            <a:r>
              <a:rPr lang="zh-CN" altLang="en-US"/>
              <a:t>各元素对象的初值要求为相同的值时，可以声明具有默认形参值的构造函数。</a:t>
            </a:r>
          </a:p>
          <a:p>
            <a:r>
              <a:rPr lang="zh-CN" altLang="en-US"/>
              <a:t>各元素对象的初值要求为不同的值时，需要声明带形参的构造函数。</a:t>
            </a:r>
          </a:p>
          <a:p>
            <a:r>
              <a:rPr lang="zh-CN" altLang="en-US"/>
              <a:t>当数组中每一个对象被删除时，系统都要调用一次析构函数。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838A-B41A-493E-B31A-0073074F31C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73092" name="Text Box 1028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DAFB5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FDAFB5"/>
                </a:solidFill>
                <a:ea typeface="隶书" pitchFamily="49" charset="-122"/>
              </a:rPr>
              <a:t>数     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6-3  </a:t>
            </a:r>
            <a:r>
              <a:rPr lang="zh-CN" altLang="en-US"/>
              <a:t>对象数组应用举例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257300"/>
            <a:ext cx="7239000" cy="348615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65000"/>
              </a:lnSpc>
              <a:buFontTx/>
              <a:buNone/>
            </a:pPr>
            <a:r>
              <a:rPr lang="en-US" altLang="zh-CN" sz="2400" b="1"/>
              <a:t>//Point.h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#if !defined(_POINT_H)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#define _POINT_H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class</a:t>
            </a:r>
            <a:r>
              <a:rPr lang="en-US" altLang="zh-CN" sz="2400" b="1">
                <a:solidFill>
                  <a:srgbClr val="66FFFF"/>
                </a:solidFill>
              </a:rPr>
              <a:t> Point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{   public: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       </a:t>
            </a:r>
            <a:r>
              <a:rPr lang="en-US" altLang="zh-CN" sz="2400" b="1">
                <a:solidFill>
                  <a:schemeClr val="tx2"/>
                </a:solidFill>
              </a:rPr>
              <a:t>Point(); 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       Point(int xx,int yy);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       ~Point();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       void Move(int x,int y);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       int GetX() {return X;}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       int GetY() {return Y;}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  private: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       int  X,Y;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};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#endif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0BC9-E894-441C-A536-C8D7A73B97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DAFB5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FDAFB5"/>
                </a:solidFill>
                <a:ea typeface="隶书" pitchFamily="49" charset="-122"/>
              </a:rPr>
              <a:t>数     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本章主要内容</a:t>
            </a:r>
          </a:p>
        </p:txBody>
      </p:sp>
      <p:sp>
        <p:nvSpPr>
          <p:cNvPr id="430083" name="Rectangle 3075"/>
          <p:cNvSpPr>
            <a:spLocks noGrp="1" noChangeArrowheads="1"/>
          </p:cNvSpPr>
          <p:nvPr>
            <p:ph idx="1"/>
          </p:nvPr>
        </p:nvSpPr>
        <p:spPr>
          <a:xfrm>
            <a:off x="1508125" y="1428750"/>
            <a:ext cx="6813550" cy="30861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/>
              <a:t>数组</a:t>
            </a:r>
          </a:p>
          <a:p>
            <a:pPr algn="just"/>
            <a:r>
              <a:rPr lang="zh-CN" altLang="en-US"/>
              <a:t>指针</a:t>
            </a:r>
          </a:p>
          <a:p>
            <a:r>
              <a:rPr lang="zh-CN" altLang="en-US"/>
              <a:t>动态存储分配</a:t>
            </a:r>
          </a:p>
          <a:p>
            <a:pPr algn="just"/>
            <a:r>
              <a:rPr lang="zh-CN" altLang="en-US"/>
              <a:t>指针与数组</a:t>
            </a:r>
          </a:p>
          <a:p>
            <a:pPr algn="just"/>
            <a:r>
              <a:rPr lang="zh-CN" altLang="en-US"/>
              <a:t>指针与函数</a:t>
            </a:r>
          </a:p>
          <a:p>
            <a:pPr algn="just"/>
            <a:r>
              <a:rPr lang="zh-CN" altLang="en-US"/>
              <a:t>字符串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FD4F-B20A-4843-A75B-C9950ED40B2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4716016" y="1491630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开题答辩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创意小游戏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采用面向对象的方式开发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详细的文档，并配备宣传视频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4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1450"/>
            <a:ext cx="7772400" cy="48577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//6-2.cpp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#include&lt;iostream&gt;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using namespace std;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#include "Point.h"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Point::</a:t>
            </a:r>
            <a:r>
              <a:rPr lang="en-US" altLang="zh-CN" sz="2400">
                <a:solidFill>
                  <a:schemeClr val="tx2"/>
                </a:solidFill>
              </a:rPr>
              <a:t>Point()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{   X=Y=0;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     cout&lt;&lt;"Default Constructor called."&lt;&lt;endl;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Point::</a:t>
            </a:r>
            <a:r>
              <a:rPr lang="en-US" altLang="zh-CN" sz="2400">
                <a:solidFill>
                  <a:schemeClr val="tx2"/>
                </a:solidFill>
              </a:rPr>
              <a:t>Point(int xx,int yy)</a:t>
            </a:r>
            <a:endParaRPr lang="en-US" altLang="zh-CN" sz="240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{   X=xx;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     Y=yy;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     cout&lt;&lt; "Constructor called."&lt;&lt;endl;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Point ::</a:t>
            </a:r>
            <a:r>
              <a:rPr lang="en-US" altLang="zh-CN" sz="2400">
                <a:solidFill>
                  <a:schemeClr val="tx2"/>
                </a:solidFill>
              </a:rPr>
              <a:t>~Point()</a:t>
            </a:r>
            <a:endParaRPr lang="en-US" altLang="zh-CN" sz="240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{   cout&lt;&lt;"Destructor called."&lt;&lt;endl; 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void Point ::</a:t>
            </a:r>
            <a:r>
              <a:rPr lang="en-US" altLang="zh-CN" sz="2400">
                <a:solidFill>
                  <a:srgbClr val="66FFFF"/>
                </a:solidFill>
              </a:rPr>
              <a:t>Move</a:t>
            </a:r>
            <a:r>
              <a:rPr lang="en-US" altLang="zh-CN" sz="2400"/>
              <a:t>(int x,int y)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{     X=x;    Y=y; 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4947C0EC-08FD-4B21-8B46-35E3C5630AAB}" type="slidenum">
              <a:rPr kumimoji="0" lang="en-US" altLang="zh-CN" sz="1600"/>
              <a:pPr eaLnBrk="0" hangingPunct="0"/>
              <a:t>20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7839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400050"/>
            <a:ext cx="7772400" cy="44005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#include&lt;iostream&gt;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#include "Point.h"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   cout&lt;&lt;"Entering main..."&lt;&lt;endl;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   </a:t>
            </a:r>
            <a:r>
              <a:rPr lang="en-US" altLang="zh-CN" sz="2800">
                <a:solidFill>
                  <a:srgbClr val="66FFFF"/>
                </a:solidFill>
              </a:rPr>
              <a:t>Point</a:t>
            </a:r>
            <a:r>
              <a:rPr lang="en-US" altLang="zh-CN" sz="2800">
                <a:solidFill>
                  <a:srgbClr val="CCFFFF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A[2]</a:t>
            </a:r>
            <a:r>
              <a:rPr lang="en-US" altLang="zh-CN" sz="2800">
                <a:solidFill>
                  <a:srgbClr val="CCFFFF"/>
                </a:solidFill>
              </a:rPr>
              <a:t>;</a:t>
            </a:r>
            <a:endParaRPr lang="en-US" altLang="zh-CN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   for(int i=0;i&lt;2;i++)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       </a:t>
            </a:r>
            <a:r>
              <a:rPr lang="en-US" altLang="zh-CN" sz="2800">
                <a:solidFill>
                  <a:schemeClr val="tx2"/>
                </a:solidFill>
              </a:rPr>
              <a:t>A[i].Move</a:t>
            </a:r>
            <a:r>
              <a:rPr lang="en-US" altLang="zh-CN" sz="2800"/>
              <a:t>(i+10,i+20);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   cout&lt;&lt;"Exiting main..."&lt;&lt;endl;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   </a:t>
            </a:r>
            <a:r>
              <a:rPr lang="en-US" altLang="zh-CN" sz="2800">
                <a:solidFill>
                  <a:srgbClr val="CCFFFF"/>
                </a:solidFill>
              </a:rPr>
              <a:t>return 0</a:t>
            </a:r>
            <a:r>
              <a:rPr lang="en-US" altLang="zh-CN" sz="280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481284" name="Text Box 4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2463AE96-B235-496C-9AB6-05594FBD727A}" type="slidenum">
              <a:rPr kumimoji="0" lang="en-US" altLang="zh-CN" sz="1600"/>
              <a:pPr eaLnBrk="0" hangingPunct="0"/>
              <a:t>21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3565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742950"/>
            <a:ext cx="7620000" cy="382905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/>
              <a:t>运行结果：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Entering main...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Default Constructor called.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Default Constructor called.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Exiting main...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Destructor called.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Destructor called.</a:t>
            </a:r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BD3626B7-886D-4424-9A18-306A2E6F25A2}" type="slidenum">
              <a:rPr kumimoji="0" lang="en-US" altLang="zh-CN" sz="1600"/>
              <a:pPr eaLnBrk="0" hangingPunct="0"/>
              <a:t>22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3485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关于内存地址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239000" cy="32575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内存空间的访问方式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通过变量名访问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通过地址访问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地址运算符：</a:t>
            </a:r>
            <a:r>
              <a:rPr lang="en-US" altLang="zh-CN"/>
              <a:t>&amp;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/>
              <a:t>例：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/>
              <a:t>int var;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/>
              <a:t>则</a:t>
            </a:r>
            <a:r>
              <a:rPr lang="en-US" altLang="zh-CN">
                <a:solidFill>
                  <a:schemeClr val="tx1"/>
                </a:solidFill>
              </a:rPr>
              <a:t>&amp;var</a:t>
            </a:r>
            <a:r>
              <a:rPr lang="en-US" altLang="zh-CN"/>
              <a:t>  </a:t>
            </a:r>
            <a:r>
              <a:rPr lang="zh-CN" altLang="en-US"/>
              <a:t>表示变量</a:t>
            </a:r>
            <a:r>
              <a:rPr lang="en-US" altLang="zh-CN"/>
              <a:t>var</a:t>
            </a:r>
            <a:r>
              <a:rPr lang="zh-CN" altLang="en-US"/>
              <a:t>在内存中的起始地址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A630-BEF8-4738-A0B3-DD99A6DDF085}" type="slidenum">
              <a:rPr lang="en-US" altLang="zh-CN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4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C2B-9F84-488B-A981-3FA7FE5494B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87426" name="Rectangle 2"/>
          <p:cNvSpPr>
            <a:spLocks noChangeArrowheads="1"/>
          </p:cNvSpPr>
          <p:nvPr/>
        </p:nvSpPr>
        <p:spPr bwMode="auto">
          <a:xfrm>
            <a:off x="1066800" y="2514600"/>
            <a:ext cx="79248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zh-CN" altLang="en-US">
                <a:solidFill>
                  <a:schemeClr val="tx2"/>
                </a:solidFill>
              </a:rPr>
              <a:t>声明</a:t>
            </a:r>
            <a:endParaRPr lang="zh-CN" altLang="en-US"/>
          </a:p>
          <a:p>
            <a:pPr lvl="1"/>
            <a:r>
              <a:rPr lang="zh-CN" altLang="en-US"/>
              <a:t>例：</a:t>
            </a:r>
            <a:r>
              <a:rPr lang="en-US" altLang="zh-CN" sz="2800"/>
              <a:t>static int i;</a:t>
            </a:r>
          </a:p>
          <a:p>
            <a:pPr lvl="1"/>
            <a:r>
              <a:rPr lang="en-US" altLang="zh-CN" sz="2800"/>
              <a:t>    static int *i_pointer=&amp;i;</a:t>
            </a:r>
          </a:p>
          <a:p>
            <a:pPr lvl="1">
              <a:lnSpc>
                <a:spcPct val="130000"/>
              </a:lnSpc>
            </a:pPr>
            <a:r>
              <a:rPr lang="en-US" altLang="zh-CN"/>
              <a:t>                              </a:t>
            </a:r>
            <a:r>
              <a:rPr lang="zh-CN" altLang="en-US" sz="2000"/>
              <a:t>指向整型变量的指针</a:t>
            </a:r>
          </a:p>
        </p:txBody>
      </p:sp>
      <p:sp>
        <p:nvSpPr>
          <p:cNvPr id="487427" name="Rectangle 3"/>
          <p:cNvSpPr>
            <a:spLocks noChangeArrowheads="1"/>
          </p:cNvSpPr>
          <p:nvPr/>
        </p:nvSpPr>
        <p:spPr bwMode="auto">
          <a:xfrm>
            <a:off x="1066800" y="228600"/>
            <a:ext cx="579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flatTx/>
          </a:bodyPr>
          <a:lstStyle/>
          <a:p>
            <a:r>
              <a:rPr lang="zh-CN" altLang="en-US" sz="440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指针变量的概念</a:t>
            </a:r>
            <a:endParaRPr lang="zh-CN" altLang="en-US" sz="280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1066800" y="1200150"/>
            <a:ext cx="8001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95000"/>
              </a:lnSpc>
            </a:pPr>
            <a:r>
              <a:rPr lang="zh-CN" altLang="en-US">
                <a:solidFill>
                  <a:schemeClr val="tx2"/>
                </a:solidFill>
              </a:rPr>
              <a:t>概念</a:t>
            </a:r>
            <a:endParaRPr lang="zh-CN" altLang="en-US"/>
          </a:p>
          <a:p>
            <a:pPr lvl="1">
              <a:lnSpc>
                <a:spcPct val="95000"/>
              </a:lnSpc>
            </a:pPr>
            <a:r>
              <a:rPr lang="zh-CN" altLang="en-US" b="1"/>
              <a:t>指针：</a:t>
            </a:r>
            <a:r>
              <a:rPr lang="zh-CN" altLang="en-US"/>
              <a:t>内存地址，用于</a:t>
            </a:r>
            <a:br>
              <a:rPr lang="zh-CN" altLang="en-US"/>
            </a:br>
            <a:r>
              <a:rPr lang="zh-CN" altLang="en-US"/>
              <a:t>            间接访问内存单元</a:t>
            </a:r>
          </a:p>
          <a:p>
            <a:pPr lvl="1">
              <a:lnSpc>
                <a:spcPct val="95000"/>
              </a:lnSpc>
            </a:pPr>
            <a:r>
              <a:rPr lang="zh-CN" altLang="en-US" b="1"/>
              <a:t>指针变量：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 用于存放地址的变量</a:t>
            </a:r>
          </a:p>
        </p:txBody>
      </p:sp>
      <p:grpSp>
        <p:nvGrpSpPr>
          <p:cNvPr id="487429" name="Group 5"/>
          <p:cNvGrpSpPr>
            <a:grpSpLocks/>
          </p:cNvGrpSpPr>
          <p:nvPr/>
        </p:nvGrpSpPr>
        <p:grpSpPr bwMode="auto">
          <a:xfrm>
            <a:off x="5041901" y="3886201"/>
            <a:ext cx="3506788" cy="1376363"/>
            <a:chOff x="2438" y="3264"/>
            <a:chExt cx="2209" cy="1156"/>
          </a:xfrm>
        </p:grpSpPr>
        <p:sp>
          <p:nvSpPr>
            <p:cNvPr id="487430" name="Rectangle 6"/>
            <p:cNvSpPr>
              <a:spLocks noChangeArrowheads="1"/>
            </p:cNvSpPr>
            <p:nvPr/>
          </p:nvSpPr>
          <p:spPr bwMode="auto">
            <a:xfrm>
              <a:off x="2452" y="3566"/>
              <a:ext cx="568" cy="42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lang="en-US" altLang="zh-CN">
                  <a:solidFill>
                    <a:schemeClr val="bg1"/>
                  </a:solidFill>
                </a:rPr>
                <a:t>2000</a:t>
              </a:r>
              <a:endParaRPr lang="en-US" altLang="zh-CN"/>
            </a:p>
          </p:txBody>
        </p:sp>
        <p:sp>
          <p:nvSpPr>
            <p:cNvPr id="487431" name="Rectangle 7"/>
            <p:cNvSpPr>
              <a:spLocks noChangeArrowheads="1"/>
            </p:cNvSpPr>
            <p:nvPr/>
          </p:nvSpPr>
          <p:spPr bwMode="auto">
            <a:xfrm>
              <a:off x="3796" y="3566"/>
              <a:ext cx="568" cy="42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lang="en-US" altLang="zh-CN">
                  <a:solidFill>
                    <a:schemeClr val="bg1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487432" name="Line 8"/>
            <p:cNvSpPr>
              <a:spLocks noChangeShapeType="1"/>
            </p:cNvSpPr>
            <p:nvPr/>
          </p:nvSpPr>
          <p:spPr bwMode="auto">
            <a:xfrm>
              <a:off x="3024" y="3778"/>
              <a:ext cx="76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33" name="Rectangle 9"/>
            <p:cNvSpPr>
              <a:spLocks noChangeArrowheads="1"/>
            </p:cNvSpPr>
            <p:nvPr/>
          </p:nvSpPr>
          <p:spPr bwMode="auto">
            <a:xfrm>
              <a:off x="2438" y="3264"/>
              <a:ext cx="816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/>
                <a:t>i_pointer</a:t>
              </a:r>
            </a:p>
            <a:p>
              <a:pPr eaLnBrk="0" hangingPunct="0"/>
              <a:endParaRPr lang="en-US" altLang="zh-CN"/>
            </a:p>
          </p:txBody>
        </p:sp>
        <p:sp>
          <p:nvSpPr>
            <p:cNvPr id="487434" name="Rectangle 10"/>
            <p:cNvSpPr>
              <a:spLocks noChangeArrowheads="1"/>
            </p:cNvSpPr>
            <p:nvPr/>
          </p:nvSpPr>
          <p:spPr bwMode="auto">
            <a:xfrm>
              <a:off x="3734" y="3264"/>
              <a:ext cx="91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/>
                <a:t>*i_pointer</a:t>
              </a:r>
            </a:p>
          </p:txBody>
        </p:sp>
        <p:sp>
          <p:nvSpPr>
            <p:cNvPr id="487435" name="Rectangle 11"/>
            <p:cNvSpPr>
              <a:spLocks noChangeArrowheads="1"/>
            </p:cNvSpPr>
            <p:nvPr/>
          </p:nvSpPr>
          <p:spPr bwMode="auto">
            <a:xfrm>
              <a:off x="4454" y="3648"/>
              <a:ext cx="1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/>
                <a:t>i</a:t>
              </a:r>
            </a:p>
          </p:txBody>
        </p:sp>
        <p:sp>
          <p:nvSpPr>
            <p:cNvPr id="487436" name="Rectangle 12"/>
            <p:cNvSpPr>
              <a:spLocks noChangeArrowheads="1"/>
            </p:cNvSpPr>
            <p:nvPr/>
          </p:nvSpPr>
          <p:spPr bwMode="auto">
            <a:xfrm>
              <a:off x="3830" y="4032"/>
              <a:ext cx="50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/>
                <a:t>2000</a:t>
              </a:r>
            </a:p>
          </p:txBody>
        </p:sp>
      </p:grpSp>
      <p:grpSp>
        <p:nvGrpSpPr>
          <p:cNvPr id="487437" name="Group 13"/>
          <p:cNvGrpSpPr>
            <a:grpSpLocks/>
          </p:cNvGrpSpPr>
          <p:nvPr/>
        </p:nvGrpSpPr>
        <p:grpSpPr bwMode="auto">
          <a:xfrm>
            <a:off x="5410200" y="742950"/>
            <a:ext cx="3686175" cy="3140869"/>
            <a:chOff x="3408" y="576"/>
            <a:chExt cx="2322" cy="2638"/>
          </a:xfrm>
        </p:grpSpPr>
        <p:grpSp>
          <p:nvGrpSpPr>
            <p:cNvPr id="487438" name="Group 14"/>
            <p:cNvGrpSpPr>
              <a:grpSpLocks/>
            </p:cNvGrpSpPr>
            <p:nvPr/>
          </p:nvGrpSpPr>
          <p:grpSpPr bwMode="auto">
            <a:xfrm>
              <a:off x="3984" y="576"/>
              <a:ext cx="1135" cy="2638"/>
              <a:chOff x="3984" y="576"/>
              <a:chExt cx="1135" cy="2638"/>
            </a:xfrm>
          </p:grpSpPr>
          <p:sp>
            <p:nvSpPr>
              <p:cNvPr id="487439" name="Rectangle 15"/>
              <p:cNvSpPr>
                <a:spLocks noChangeArrowheads="1"/>
              </p:cNvSpPr>
              <p:nvPr/>
            </p:nvSpPr>
            <p:spPr bwMode="auto">
              <a:xfrm>
                <a:off x="4046" y="835"/>
                <a:ext cx="1000" cy="1816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rgbClr val="99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440" name="Line 16"/>
              <p:cNvSpPr>
                <a:spLocks noChangeShapeType="1"/>
              </p:cNvSpPr>
              <p:nvPr/>
            </p:nvSpPr>
            <p:spPr bwMode="auto">
              <a:xfrm>
                <a:off x="4042" y="1071"/>
                <a:ext cx="1008" cy="0"/>
              </a:xfrm>
              <a:prstGeom prst="line">
                <a:avLst/>
              </a:prstGeom>
              <a:noFill/>
              <a:ln w="12699">
                <a:solidFill>
                  <a:srgbClr val="99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441" name="Line 17"/>
              <p:cNvSpPr>
                <a:spLocks noChangeShapeType="1"/>
              </p:cNvSpPr>
              <p:nvPr/>
            </p:nvSpPr>
            <p:spPr bwMode="auto">
              <a:xfrm>
                <a:off x="4042" y="1503"/>
                <a:ext cx="1008" cy="0"/>
              </a:xfrm>
              <a:prstGeom prst="line">
                <a:avLst/>
              </a:prstGeom>
              <a:noFill/>
              <a:ln w="12699">
                <a:solidFill>
                  <a:srgbClr val="99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442" name="Line 18"/>
              <p:cNvSpPr>
                <a:spLocks noChangeShapeType="1"/>
              </p:cNvSpPr>
              <p:nvPr/>
            </p:nvSpPr>
            <p:spPr bwMode="auto">
              <a:xfrm>
                <a:off x="4042" y="1743"/>
                <a:ext cx="1008" cy="0"/>
              </a:xfrm>
              <a:prstGeom prst="line">
                <a:avLst/>
              </a:prstGeom>
              <a:noFill/>
              <a:ln w="12699">
                <a:solidFill>
                  <a:srgbClr val="99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443" name="Line 19"/>
              <p:cNvSpPr>
                <a:spLocks noChangeShapeType="1"/>
              </p:cNvSpPr>
              <p:nvPr/>
            </p:nvSpPr>
            <p:spPr bwMode="auto">
              <a:xfrm>
                <a:off x="4042" y="1983"/>
                <a:ext cx="1008" cy="0"/>
              </a:xfrm>
              <a:prstGeom prst="line">
                <a:avLst/>
              </a:prstGeom>
              <a:noFill/>
              <a:ln w="12699">
                <a:solidFill>
                  <a:srgbClr val="99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444" name="Line 20"/>
              <p:cNvSpPr>
                <a:spLocks noChangeShapeType="1"/>
              </p:cNvSpPr>
              <p:nvPr/>
            </p:nvSpPr>
            <p:spPr bwMode="auto">
              <a:xfrm>
                <a:off x="4042" y="2415"/>
                <a:ext cx="1008" cy="0"/>
              </a:xfrm>
              <a:prstGeom prst="line">
                <a:avLst/>
              </a:prstGeom>
              <a:noFill/>
              <a:ln w="12699">
                <a:solidFill>
                  <a:srgbClr val="99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445" name="Line 21"/>
              <p:cNvSpPr>
                <a:spLocks noChangeShapeType="1"/>
              </p:cNvSpPr>
              <p:nvPr/>
            </p:nvSpPr>
            <p:spPr bwMode="auto">
              <a:xfrm>
                <a:off x="5050" y="2655"/>
                <a:ext cx="0" cy="384"/>
              </a:xfrm>
              <a:prstGeom prst="line">
                <a:avLst/>
              </a:prstGeom>
              <a:noFill/>
              <a:ln w="12699">
                <a:solidFill>
                  <a:srgbClr val="99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446" name="Line 22"/>
              <p:cNvSpPr>
                <a:spLocks noChangeShapeType="1"/>
              </p:cNvSpPr>
              <p:nvPr/>
            </p:nvSpPr>
            <p:spPr bwMode="auto">
              <a:xfrm>
                <a:off x="4042" y="2655"/>
                <a:ext cx="0" cy="336"/>
              </a:xfrm>
              <a:prstGeom prst="line">
                <a:avLst/>
              </a:prstGeom>
              <a:noFill/>
              <a:ln w="12699">
                <a:solidFill>
                  <a:srgbClr val="99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447" name="Freeform 23"/>
              <p:cNvSpPr>
                <a:spLocks/>
              </p:cNvSpPr>
              <p:nvPr/>
            </p:nvSpPr>
            <p:spPr bwMode="auto">
              <a:xfrm>
                <a:off x="4042" y="2930"/>
                <a:ext cx="1009" cy="284"/>
              </a:xfrm>
              <a:custGeom>
                <a:avLst/>
                <a:gdLst>
                  <a:gd name="T0" fmla="*/ 0 w 1009"/>
                  <a:gd name="T1" fmla="*/ 61 h 284"/>
                  <a:gd name="T2" fmla="*/ 57 w 1009"/>
                  <a:gd name="T3" fmla="*/ 37 h 284"/>
                  <a:gd name="T4" fmla="*/ 94 w 1009"/>
                  <a:gd name="T5" fmla="*/ 12 h 284"/>
                  <a:gd name="T6" fmla="*/ 131 w 1009"/>
                  <a:gd name="T7" fmla="*/ 0 h 284"/>
                  <a:gd name="T8" fmla="*/ 168 w 1009"/>
                  <a:gd name="T9" fmla="*/ 0 h 284"/>
                  <a:gd name="T10" fmla="*/ 205 w 1009"/>
                  <a:gd name="T11" fmla="*/ 0 h 284"/>
                  <a:gd name="T12" fmla="*/ 254 w 1009"/>
                  <a:gd name="T13" fmla="*/ 0 h 284"/>
                  <a:gd name="T14" fmla="*/ 291 w 1009"/>
                  <a:gd name="T15" fmla="*/ 37 h 284"/>
                  <a:gd name="T16" fmla="*/ 328 w 1009"/>
                  <a:gd name="T17" fmla="*/ 49 h 284"/>
                  <a:gd name="T18" fmla="*/ 365 w 1009"/>
                  <a:gd name="T19" fmla="*/ 86 h 284"/>
                  <a:gd name="T20" fmla="*/ 402 w 1009"/>
                  <a:gd name="T21" fmla="*/ 111 h 284"/>
                  <a:gd name="T22" fmla="*/ 426 w 1009"/>
                  <a:gd name="T23" fmla="*/ 148 h 284"/>
                  <a:gd name="T24" fmla="*/ 463 w 1009"/>
                  <a:gd name="T25" fmla="*/ 173 h 284"/>
                  <a:gd name="T26" fmla="*/ 500 w 1009"/>
                  <a:gd name="T27" fmla="*/ 197 h 284"/>
                  <a:gd name="T28" fmla="*/ 525 w 1009"/>
                  <a:gd name="T29" fmla="*/ 234 h 284"/>
                  <a:gd name="T30" fmla="*/ 562 w 1009"/>
                  <a:gd name="T31" fmla="*/ 246 h 284"/>
                  <a:gd name="T32" fmla="*/ 598 w 1009"/>
                  <a:gd name="T33" fmla="*/ 271 h 284"/>
                  <a:gd name="T34" fmla="*/ 635 w 1009"/>
                  <a:gd name="T35" fmla="*/ 283 h 284"/>
                  <a:gd name="T36" fmla="*/ 672 w 1009"/>
                  <a:gd name="T37" fmla="*/ 283 h 284"/>
                  <a:gd name="T38" fmla="*/ 709 w 1009"/>
                  <a:gd name="T39" fmla="*/ 283 h 284"/>
                  <a:gd name="T40" fmla="*/ 759 w 1009"/>
                  <a:gd name="T41" fmla="*/ 283 h 284"/>
                  <a:gd name="T42" fmla="*/ 795 w 1009"/>
                  <a:gd name="T43" fmla="*/ 283 h 284"/>
                  <a:gd name="T44" fmla="*/ 832 w 1009"/>
                  <a:gd name="T45" fmla="*/ 271 h 284"/>
                  <a:gd name="T46" fmla="*/ 869 w 1009"/>
                  <a:gd name="T47" fmla="*/ 259 h 284"/>
                  <a:gd name="T48" fmla="*/ 906 w 1009"/>
                  <a:gd name="T49" fmla="*/ 234 h 284"/>
                  <a:gd name="T50" fmla="*/ 931 w 1009"/>
                  <a:gd name="T51" fmla="*/ 197 h 284"/>
                  <a:gd name="T52" fmla="*/ 955 w 1009"/>
                  <a:gd name="T53" fmla="*/ 160 h 284"/>
                  <a:gd name="T54" fmla="*/ 968 w 1009"/>
                  <a:gd name="T55" fmla="*/ 123 h 284"/>
                  <a:gd name="T56" fmla="*/ 1005 w 1009"/>
                  <a:gd name="T57" fmla="*/ 111 h 284"/>
                  <a:gd name="T58" fmla="*/ 1008 w 1009"/>
                  <a:gd name="T59" fmla="*/ 109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09" h="284">
                    <a:moveTo>
                      <a:pt x="0" y="61"/>
                    </a:moveTo>
                    <a:lnTo>
                      <a:pt x="57" y="37"/>
                    </a:lnTo>
                    <a:lnTo>
                      <a:pt x="94" y="12"/>
                    </a:lnTo>
                    <a:lnTo>
                      <a:pt x="131" y="0"/>
                    </a:lnTo>
                    <a:lnTo>
                      <a:pt x="168" y="0"/>
                    </a:lnTo>
                    <a:lnTo>
                      <a:pt x="205" y="0"/>
                    </a:lnTo>
                    <a:lnTo>
                      <a:pt x="254" y="0"/>
                    </a:lnTo>
                    <a:lnTo>
                      <a:pt x="291" y="37"/>
                    </a:lnTo>
                    <a:lnTo>
                      <a:pt x="328" y="49"/>
                    </a:lnTo>
                    <a:lnTo>
                      <a:pt x="365" y="86"/>
                    </a:lnTo>
                    <a:lnTo>
                      <a:pt x="402" y="111"/>
                    </a:lnTo>
                    <a:lnTo>
                      <a:pt x="426" y="148"/>
                    </a:lnTo>
                    <a:lnTo>
                      <a:pt x="463" y="173"/>
                    </a:lnTo>
                    <a:lnTo>
                      <a:pt x="500" y="197"/>
                    </a:lnTo>
                    <a:lnTo>
                      <a:pt x="525" y="234"/>
                    </a:lnTo>
                    <a:lnTo>
                      <a:pt x="562" y="246"/>
                    </a:lnTo>
                    <a:lnTo>
                      <a:pt x="598" y="271"/>
                    </a:lnTo>
                    <a:lnTo>
                      <a:pt x="635" y="283"/>
                    </a:lnTo>
                    <a:lnTo>
                      <a:pt x="672" y="283"/>
                    </a:lnTo>
                    <a:lnTo>
                      <a:pt x="709" y="283"/>
                    </a:lnTo>
                    <a:lnTo>
                      <a:pt x="759" y="283"/>
                    </a:lnTo>
                    <a:lnTo>
                      <a:pt x="795" y="283"/>
                    </a:lnTo>
                    <a:lnTo>
                      <a:pt x="832" y="271"/>
                    </a:lnTo>
                    <a:lnTo>
                      <a:pt x="869" y="259"/>
                    </a:lnTo>
                    <a:lnTo>
                      <a:pt x="906" y="234"/>
                    </a:lnTo>
                    <a:lnTo>
                      <a:pt x="931" y="197"/>
                    </a:lnTo>
                    <a:lnTo>
                      <a:pt x="955" y="160"/>
                    </a:lnTo>
                    <a:lnTo>
                      <a:pt x="968" y="123"/>
                    </a:lnTo>
                    <a:lnTo>
                      <a:pt x="1005" y="111"/>
                    </a:lnTo>
                    <a:lnTo>
                      <a:pt x="1008" y="109"/>
                    </a:lnTo>
                  </a:path>
                </a:pathLst>
              </a:custGeom>
              <a:solidFill>
                <a:schemeClr val="bg1"/>
              </a:solidFill>
              <a:ln w="12699" cap="rnd" cmpd="sng">
                <a:solidFill>
                  <a:srgbClr val="99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7448" name="Line 24"/>
              <p:cNvSpPr>
                <a:spLocks noChangeShapeType="1"/>
              </p:cNvSpPr>
              <p:nvPr/>
            </p:nvSpPr>
            <p:spPr bwMode="auto">
              <a:xfrm>
                <a:off x="4546" y="1167"/>
                <a:ext cx="0" cy="240"/>
              </a:xfrm>
              <a:prstGeom prst="line">
                <a:avLst/>
              </a:prstGeom>
              <a:noFill/>
              <a:ln w="12699">
                <a:solidFill>
                  <a:schemeClr val="bg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449" name="Line 25"/>
              <p:cNvSpPr>
                <a:spLocks noChangeShapeType="1"/>
              </p:cNvSpPr>
              <p:nvPr/>
            </p:nvSpPr>
            <p:spPr bwMode="auto">
              <a:xfrm>
                <a:off x="4546" y="2079"/>
                <a:ext cx="0" cy="240"/>
              </a:xfrm>
              <a:prstGeom prst="line">
                <a:avLst/>
              </a:prstGeom>
              <a:noFill/>
              <a:ln w="12699">
                <a:solidFill>
                  <a:schemeClr val="bg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450" name="Line 26"/>
              <p:cNvSpPr>
                <a:spLocks noChangeShapeType="1"/>
              </p:cNvSpPr>
              <p:nvPr/>
            </p:nvSpPr>
            <p:spPr bwMode="auto">
              <a:xfrm>
                <a:off x="4546" y="2751"/>
                <a:ext cx="0" cy="240"/>
              </a:xfrm>
              <a:prstGeom prst="line">
                <a:avLst/>
              </a:prstGeom>
              <a:noFill/>
              <a:ln w="12699">
                <a:solidFill>
                  <a:schemeClr val="bg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451" name="Rectangle 27"/>
              <p:cNvSpPr>
                <a:spLocks noChangeArrowheads="1"/>
              </p:cNvSpPr>
              <p:nvPr/>
            </p:nvSpPr>
            <p:spPr bwMode="auto">
              <a:xfrm>
                <a:off x="3984" y="576"/>
                <a:ext cx="1135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zh-CN" altLang="en-US" sz="1800"/>
                  <a:t>内存用户数据区</a:t>
                </a:r>
              </a:p>
            </p:txBody>
          </p:sp>
        </p:grpSp>
        <p:sp>
          <p:nvSpPr>
            <p:cNvPr id="487452" name="Rectangle 28"/>
            <p:cNvSpPr>
              <a:spLocks noChangeArrowheads="1"/>
            </p:cNvSpPr>
            <p:nvPr/>
          </p:nvSpPr>
          <p:spPr bwMode="auto">
            <a:xfrm>
              <a:off x="5088" y="1536"/>
              <a:ext cx="485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zh-CN" altLang="en-US" sz="1800"/>
                <a:t>变量 </a:t>
              </a:r>
              <a:r>
                <a:rPr lang="en-US" altLang="zh-CN" sz="1800"/>
                <a:t>i</a:t>
              </a:r>
            </a:p>
          </p:txBody>
        </p:sp>
        <p:sp>
          <p:nvSpPr>
            <p:cNvPr id="487453" name="Rectangle 29"/>
            <p:cNvSpPr>
              <a:spLocks noChangeArrowheads="1"/>
            </p:cNvSpPr>
            <p:nvPr/>
          </p:nvSpPr>
          <p:spPr bwMode="auto">
            <a:xfrm>
              <a:off x="5088" y="1776"/>
              <a:ext cx="485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zh-CN" altLang="en-US" sz="1800"/>
                <a:t>变量 </a:t>
              </a:r>
              <a:r>
                <a:rPr lang="en-US" altLang="zh-CN" sz="1800"/>
                <a:t>j</a:t>
              </a:r>
            </a:p>
          </p:txBody>
        </p:sp>
        <p:sp>
          <p:nvSpPr>
            <p:cNvPr id="487454" name="Rectangle 30"/>
            <p:cNvSpPr>
              <a:spLocks noChangeArrowheads="1"/>
            </p:cNvSpPr>
            <p:nvPr/>
          </p:nvSpPr>
          <p:spPr bwMode="auto">
            <a:xfrm>
              <a:off x="5088" y="2304"/>
              <a:ext cx="642" cy="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zh-CN" altLang="en-US" sz="1800"/>
                <a:t>变量 </a:t>
              </a:r>
              <a:br>
                <a:rPr lang="zh-CN" altLang="en-US" sz="1800"/>
              </a:br>
              <a:r>
                <a:rPr lang="en-US" altLang="zh-CN" sz="1800"/>
                <a:t>i_pointer</a:t>
              </a:r>
            </a:p>
          </p:txBody>
        </p:sp>
        <p:sp>
          <p:nvSpPr>
            <p:cNvPr id="487455" name="Rectangle 31"/>
            <p:cNvSpPr>
              <a:spLocks noChangeArrowheads="1"/>
            </p:cNvSpPr>
            <p:nvPr/>
          </p:nvSpPr>
          <p:spPr bwMode="auto">
            <a:xfrm>
              <a:off x="4427" y="1536"/>
              <a:ext cx="19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lang="en-US" altLang="zh-CN" sz="1800"/>
                <a:t>3</a:t>
              </a:r>
            </a:p>
          </p:txBody>
        </p:sp>
        <p:sp>
          <p:nvSpPr>
            <p:cNvPr id="487456" name="Rectangle 32"/>
            <p:cNvSpPr>
              <a:spLocks noChangeArrowheads="1"/>
            </p:cNvSpPr>
            <p:nvPr/>
          </p:nvSpPr>
          <p:spPr bwMode="auto">
            <a:xfrm>
              <a:off x="4427" y="1776"/>
              <a:ext cx="19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lang="en-US" altLang="zh-CN" sz="1800"/>
                <a:t>6</a:t>
              </a:r>
            </a:p>
          </p:txBody>
        </p:sp>
        <p:sp>
          <p:nvSpPr>
            <p:cNvPr id="487457" name="Rectangle 33"/>
            <p:cNvSpPr>
              <a:spLocks noChangeArrowheads="1"/>
            </p:cNvSpPr>
            <p:nvPr/>
          </p:nvSpPr>
          <p:spPr bwMode="auto">
            <a:xfrm>
              <a:off x="4318" y="2448"/>
              <a:ext cx="40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lang="en-US" altLang="zh-CN" sz="1800"/>
                <a:t>2000</a:t>
              </a:r>
            </a:p>
          </p:txBody>
        </p:sp>
        <p:sp>
          <p:nvSpPr>
            <p:cNvPr id="487458" name="Freeform 34"/>
            <p:cNvSpPr>
              <a:spLocks/>
            </p:cNvSpPr>
            <p:nvPr/>
          </p:nvSpPr>
          <p:spPr bwMode="auto">
            <a:xfrm>
              <a:off x="3898" y="1647"/>
              <a:ext cx="145" cy="913"/>
            </a:xfrm>
            <a:custGeom>
              <a:avLst/>
              <a:gdLst>
                <a:gd name="T0" fmla="*/ 144 w 145"/>
                <a:gd name="T1" fmla="*/ 912 h 913"/>
                <a:gd name="T2" fmla="*/ 0 w 145"/>
                <a:gd name="T3" fmla="*/ 912 h 913"/>
                <a:gd name="T4" fmla="*/ 0 w 145"/>
                <a:gd name="T5" fmla="*/ 0 h 913"/>
                <a:gd name="T6" fmla="*/ 144 w 145"/>
                <a:gd name="T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913">
                  <a:moveTo>
                    <a:pt x="144" y="912"/>
                  </a:moveTo>
                  <a:lnTo>
                    <a:pt x="0" y="912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solidFill>
              <a:schemeClr val="bg1"/>
            </a:solidFill>
            <a:ln w="12699" cap="rnd" cmpd="sng">
              <a:solidFill>
                <a:srgbClr val="FFFF66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459" name="Rectangle 35"/>
            <p:cNvSpPr>
              <a:spLocks noChangeArrowheads="1"/>
            </p:cNvSpPr>
            <p:nvPr/>
          </p:nvSpPr>
          <p:spPr bwMode="auto">
            <a:xfrm>
              <a:off x="3408" y="1536"/>
              <a:ext cx="408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 sz="1800"/>
                <a:t>2000</a:t>
              </a:r>
            </a:p>
          </p:txBody>
        </p:sp>
        <p:sp>
          <p:nvSpPr>
            <p:cNvPr id="487460" name="Rectangle 36"/>
            <p:cNvSpPr>
              <a:spLocks noChangeArrowheads="1"/>
            </p:cNvSpPr>
            <p:nvPr/>
          </p:nvSpPr>
          <p:spPr bwMode="auto">
            <a:xfrm>
              <a:off x="3408" y="1776"/>
              <a:ext cx="408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 sz="1800"/>
                <a:t>2004</a:t>
              </a:r>
            </a:p>
          </p:txBody>
        </p:sp>
        <p:sp>
          <p:nvSpPr>
            <p:cNvPr id="487461" name="Rectangle 37"/>
            <p:cNvSpPr>
              <a:spLocks noChangeArrowheads="1"/>
            </p:cNvSpPr>
            <p:nvPr/>
          </p:nvSpPr>
          <p:spPr bwMode="auto">
            <a:xfrm>
              <a:off x="3408" y="2448"/>
              <a:ext cx="408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 sz="1800"/>
                <a:t>3010</a:t>
              </a:r>
            </a:p>
          </p:txBody>
        </p:sp>
      </p:grpSp>
      <p:sp>
        <p:nvSpPr>
          <p:cNvPr id="487462" name="Rectangle 38"/>
          <p:cNvSpPr>
            <a:spLocks noChangeArrowheads="1"/>
          </p:cNvSpPr>
          <p:nvPr/>
        </p:nvSpPr>
        <p:spPr bwMode="auto">
          <a:xfrm>
            <a:off x="1143000" y="3829050"/>
            <a:ext cx="78486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zh-CN" altLang="en-US">
                <a:solidFill>
                  <a:schemeClr val="tx2"/>
                </a:solidFill>
              </a:rPr>
              <a:t>引用</a:t>
            </a:r>
            <a:endParaRPr lang="zh-CN" altLang="en-US"/>
          </a:p>
          <a:p>
            <a:pPr lvl="1"/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  </a:t>
            </a:r>
            <a:r>
              <a:rPr lang="en-US" altLang="zh-CN"/>
              <a:t>i=3;</a:t>
            </a:r>
          </a:p>
          <a:p>
            <a:pPr lvl="1"/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  *</a:t>
            </a:r>
            <a:r>
              <a:rPr lang="en-US" altLang="zh-CN"/>
              <a:t>i_pointer=3;</a:t>
            </a:r>
          </a:p>
        </p:txBody>
      </p:sp>
      <p:sp>
        <p:nvSpPr>
          <p:cNvPr id="487463" name="Text Box 39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  <p:sp>
        <p:nvSpPr>
          <p:cNvPr id="487464" name="Line 40"/>
          <p:cNvSpPr>
            <a:spLocks noChangeShapeType="1"/>
          </p:cNvSpPr>
          <p:nvPr/>
        </p:nvSpPr>
        <p:spPr bwMode="auto">
          <a:xfrm flipV="1">
            <a:off x="4038600" y="3429000"/>
            <a:ext cx="0" cy="17145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6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7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7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7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6" grpId="0" autoUpdateAnimBg="0"/>
      <p:bldP spid="487428" grpId="0" build="p" autoUpdateAnimBg="0"/>
      <p:bldP spid="487462" grpId="0" autoUpdateAnimBg="0"/>
      <p:bldP spid="4874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9099-50DC-4360-B10B-1B446D8FBD8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89474" name="Rectangle 1026"/>
          <p:cNvSpPr>
            <a:spLocks noChangeArrowheads="1"/>
          </p:cNvSpPr>
          <p:nvPr/>
        </p:nvSpPr>
        <p:spPr bwMode="auto">
          <a:xfrm>
            <a:off x="1143000" y="342900"/>
            <a:ext cx="7315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048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480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指针变量的初始化</a:t>
            </a:r>
          </a:p>
        </p:txBody>
      </p:sp>
      <p:sp>
        <p:nvSpPr>
          <p:cNvPr id="489475" name="Rectangle 1027"/>
          <p:cNvSpPr>
            <a:spLocks noChangeArrowheads="1"/>
          </p:cNvSpPr>
          <p:nvPr/>
        </p:nvSpPr>
        <p:spPr bwMode="auto">
          <a:xfrm>
            <a:off x="1143000" y="1314450"/>
            <a:ext cx="74676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000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Wingdings" pitchFamily="2" charset="2"/>
              <a:buChar char="l"/>
            </a:pPr>
            <a:r>
              <a:rPr lang="zh-CN" altLang="en-US" sz="3200" dirty="0"/>
              <a:t>语法形式</a:t>
            </a:r>
          </a:p>
          <a:p>
            <a:pPr lvl="1"/>
            <a:r>
              <a:rPr lang="zh-CN" altLang="en-US" sz="3200" dirty="0"/>
              <a:t>   </a:t>
            </a:r>
            <a:r>
              <a:rPr lang="zh-CN" altLang="en-US" sz="2800" dirty="0">
                <a:solidFill>
                  <a:schemeClr val="tx2"/>
                </a:solidFill>
              </a:rPr>
              <a:t>存储类型  数据类型  *指针名＝初始地址；</a:t>
            </a:r>
            <a:endParaRPr lang="zh-CN" altLang="en-US" sz="3200" dirty="0"/>
          </a:p>
          <a:p>
            <a:pPr lvl="1"/>
            <a:r>
              <a:rPr lang="zh-CN" altLang="en-US" sz="3200" dirty="0"/>
              <a:t>例：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*pa=&amp;a;</a:t>
            </a:r>
          </a:p>
          <a:p>
            <a:pPr>
              <a:buClr>
                <a:schemeClr val="accent2"/>
              </a:buClr>
              <a:buSzPct val="85000"/>
              <a:buFont typeface="Wingdings" pitchFamily="2" charset="2"/>
              <a:buChar char="l"/>
            </a:pPr>
            <a:r>
              <a:rPr lang="zh-CN" altLang="en-US" sz="3200" dirty="0"/>
              <a:t>注意事项</a:t>
            </a:r>
          </a:p>
          <a:p>
            <a:pPr lvl="1">
              <a:buClr>
                <a:schemeClr val="accent2"/>
              </a:buClr>
              <a:buFontTx/>
              <a:buChar char="–"/>
            </a:pPr>
            <a:r>
              <a:rPr lang="zh-CN" altLang="en-US" sz="2600" dirty="0">
                <a:solidFill>
                  <a:srgbClr val="66FFFF"/>
                </a:solidFill>
              </a:rPr>
              <a:t>用变量地址作为初值时，该变量必须在指针初始化之前已说明过，且变量类型应与指针类型一致。</a:t>
            </a:r>
          </a:p>
          <a:p>
            <a:pPr lvl="1">
              <a:buClr>
                <a:schemeClr val="accent2"/>
              </a:buClr>
              <a:buFontTx/>
              <a:buChar char="–"/>
            </a:pPr>
            <a:r>
              <a:rPr lang="zh-CN" altLang="en-US" sz="2600" dirty="0">
                <a:solidFill>
                  <a:srgbClr val="66FFFF"/>
                </a:solidFill>
              </a:rPr>
              <a:t>可以用一个已赋初值的指针去初始化另一 个指针变量。</a:t>
            </a:r>
          </a:p>
          <a:p>
            <a:pPr lvl="1">
              <a:buClr>
                <a:schemeClr val="accent2"/>
              </a:buClr>
              <a:buFontTx/>
              <a:buChar char="–"/>
            </a:pPr>
            <a:r>
              <a:rPr lang="zh-CN" altLang="en-US" sz="2600" dirty="0">
                <a:solidFill>
                  <a:srgbClr val="66FFFF"/>
                </a:solidFill>
              </a:rPr>
              <a:t>不要用一个内部 </a:t>
            </a:r>
            <a:r>
              <a:rPr lang="en-US" altLang="zh-CN" sz="2600" dirty="0">
                <a:solidFill>
                  <a:srgbClr val="66FFFF"/>
                </a:solidFill>
              </a:rPr>
              <a:t>auto </a:t>
            </a:r>
            <a:r>
              <a:rPr lang="zh-CN" altLang="en-US" sz="2600" dirty="0">
                <a:solidFill>
                  <a:srgbClr val="66FFFF"/>
                </a:solidFill>
              </a:rPr>
              <a:t>变量去初始化 </a:t>
            </a:r>
            <a:r>
              <a:rPr lang="en-US" altLang="zh-CN" sz="2600" dirty="0">
                <a:solidFill>
                  <a:srgbClr val="66FFFF"/>
                </a:solidFill>
              </a:rPr>
              <a:t>static </a:t>
            </a:r>
            <a:r>
              <a:rPr lang="zh-CN" altLang="en-US" sz="2600" dirty="0">
                <a:solidFill>
                  <a:srgbClr val="66FFFF"/>
                </a:solidFill>
              </a:rPr>
              <a:t>指针。</a:t>
            </a:r>
            <a:endParaRPr lang="zh-CN" altLang="en-US" sz="2600" dirty="0"/>
          </a:p>
        </p:txBody>
      </p:sp>
      <p:sp>
        <p:nvSpPr>
          <p:cNvPr id="489477" name="Text Box 1029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隶书" pitchFamily="49" charset="-122"/>
              </a:rPr>
              <a:t>指针变量的赋值运算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843558"/>
            <a:ext cx="7239000" cy="41044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指针名</a:t>
            </a:r>
            <a:r>
              <a:rPr lang="en-US" altLang="zh-CN" sz="2800" dirty="0">
                <a:latin typeface="Times New Roman" pitchFamily="18" charset="0"/>
              </a:rPr>
              <a:t>=</a:t>
            </a:r>
            <a:r>
              <a:rPr lang="zh-CN" altLang="en-US" sz="2800" dirty="0">
                <a:latin typeface="Times New Roman" pitchFamily="18" charset="0"/>
              </a:rPr>
              <a:t>地址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Times New Roman" pitchFamily="18" charset="0"/>
              </a:rPr>
              <a:t>“地址”中存放的数据类型与指针类型必须相符。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向指针变量赋的值必须是地址常量或变量，不能是普通整数。但可以赋值为整数</a:t>
            </a:r>
            <a:r>
              <a:rPr lang="en-US" altLang="zh-CN" sz="2800" dirty="0"/>
              <a:t>0</a:t>
            </a:r>
            <a:r>
              <a:rPr lang="zh-CN" altLang="en-US" sz="2800" dirty="0"/>
              <a:t>，表示空指针。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Times New Roman" pitchFamily="18" charset="0"/>
              </a:rPr>
              <a:t>指针的类型是它所指向变量的类型，而不是指针本身数据值的类型，任何一个指针本身的数据值都是</a:t>
            </a:r>
            <a:r>
              <a:rPr lang="en-US" altLang="zh-CN" sz="2800" dirty="0">
                <a:latin typeface="Times New Roman" pitchFamily="18" charset="0"/>
              </a:rPr>
              <a:t>unsigned long </a:t>
            </a:r>
            <a:r>
              <a:rPr lang="en-US" altLang="zh-CN" sz="2800" dirty="0" err="1">
                <a:latin typeface="Times New Roman" pitchFamily="18" charset="0"/>
              </a:rPr>
              <a:t>int</a:t>
            </a:r>
            <a:r>
              <a:rPr lang="zh-CN" altLang="en-US" sz="2800" dirty="0">
                <a:latin typeface="Times New Roman" pitchFamily="18" charset="0"/>
              </a:rPr>
              <a:t>型。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允许声明指向 </a:t>
            </a:r>
            <a:r>
              <a:rPr lang="en-US" altLang="zh-CN" sz="2800" dirty="0"/>
              <a:t>void </a:t>
            </a:r>
            <a:r>
              <a:rPr lang="zh-CN" altLang="en-US" sz="2800" dirty="0"/>
              <a:t>类型的指针。该指针可以被赋予任何类型对象的地址。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b="1" dirty="0"/>
              <a:t>例： </a:t>
            </a:r>
            <a:r>
              <a:rPr lang="en-US" altLang="zh-CN" b="1" dirty="0">
                <a:solidFill>
                  <a:srgbClr val="CCFFFF"/>
                </a:solidFill>
              </a:rPr>
              <a:t>void *general; 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F374-CC0A-4A50-B98D-1E1227CBC69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 dirty="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71450"/>
            <a:ext cx="7391400" cy="857250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例</a:t>
            </a:r>
            <a:r>
              <a:rPr lang="en-US" altLang="zh-CN" sz="4000"/>
              <a:t>6-5  </a:t>
            </a:r>
            <a:r>
              <a:rPr lang="zh-CN" altLang="en-US" sz="4000"/>
              <a:t>指针的声明、赋值与使用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28750"/>
            <a:ext cx="7772400" cy="30861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#include&lt;iostream&gt;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{	int *i_pointer;	//</a:t>
            </a:r>
            <a:r>
              <a:rPr lang="zh-CN" altLang="en-US" sz="2400"/>
              <a:t>声明</a:t>
            </a:r>
            <a:r>
              <a:rPr lang="en-US" altLang="zh-CN" sz="2400"/>
              <a:t>int</a:t>
            </a:r>
            <a:r>
              <a:rPr lang="zh-CN" altLang="en-US" sz="2400"/>
              <a:t>型指针</a:t>
            </a:r>
            <a:r>
              <a:rPr lang="en-US" altLang="zh-CN" sz="2400"/>
              <a:t>i_pointer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int i;	//</a:t>
            </a:r>
            <a:r>
              <a:rPr lang="zh-CN" altLang="en-US" sz="2400"/>
              <a:t>声明</a:t>
            </a:r>
            <a:r>
              <a:rPr lang="en-US" altLang="zh-CN" sz="2400"/>
              <a:t>int</a:t>
            </a:r>
            <a:r>
              <a:rPr lang="zh-CN" altLang="en-US" sz="2400"/>
              <a:t>型数</a:t>
            </a:r>
            <a:r>
              <a:rPr lang="en-US" altLang="zh-CN" sz="2400"/>
              <a:t>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i_pointer=&amp;i;	//</a:t>
            </a:r>
            <a:r>
              <a:rPr lang="zh-CN" altLang="en-US" sz="2400"/>
              <a:t>取</a:t>
            </a:r>
            <a:r>
              <a:rPr lang="en-US" altLang="zh-CN" sz="2400"/>
              <a:t>i</a:t>
            </a:r>
            <a:r>
              <a:rPr lang="zh-CN" altLang="en-US" sz="2400"/>
              <a:t>的地址赋给</a:t>
            </a:r>
            <a:r>
              <a:rPr lang="en-US" altLang="zh-CN" sz="2400"/>
              <a:t>i_pointer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i=10;	//int</a:t>
            </a:r>
            <a:r>
              <a:rPr lang="zh-CN" altLang="en-US" sz="2400"/>
              <a:t>型数赋初值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cout&lt;&lt;"Output int i="&lt;&lt;i&lt;&lt;endl; //</a:t>
            </a:r>
            <a:r>
              <a:rPr lang="zh-CN" altLang="en-US" sz="2400"/>
              <a:t>输出</a:t>
            </a:r>
            <a:r>
              <a:rPr lang="en-US" altLang="zh-CN" sz="2400"/>
              <a:t>int</a:t>
            </a:r>
            <a:r>
              <a:rPr lang="zh-CN" altLang="en-US" sz="2400"/>
              <a:t>型数的值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cout&lt;&lt;"Output int pointer i="&lt;&lt;*i_pointer&lt;&lt;endl;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                      //</a:t>
            </a:r>
            <a:r>
              <a:rPr lang="zh-CN" altLang="en-US" sz="2400"/>
              <a:t>输出</a:t>
            </a:r>
            <a:r>
              <a:rPr lang="en-US" altLang="zh-CN" sz="2400"/>
              <a:t>int</a:t>
            </a:r>
            <a:r>
              <a:rPr lang="zh-CN" altLang="en-US" sz="2400"/>
              <a:t>型指针所指地址的内容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91B-1E7E-47F2-B925-58EF844C2A2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800100"/>
            <a:ext cx="7848600" cy="3714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程序运行的结果是：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Output int i=10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Output int pointer i=10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93292E76-BAF1-425C-8735-49BDB2AE148B}" type="slidenum">
              <a:rPr kumimoji="0" lang="en-US" altLang="zh-CN" sz="1600"/>
              <a:pPr eaLnBrk="0" hangingPunct="0"/>
              <a:t>28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1698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例</a:t>
            </a:r>
            <a:r>
              <a:rPr lang="en-US" altLang="zh-CN" sz="4400"/>
              <a:t>6-6  void</a:t>
            </a:r>
            <a:r>
              <a:rPr lang="zh-CN" altLang="en-US" sz="4400"/>
              <a:t>类型指针的使用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257300"/>
            <a:ext cx="7543800" cy="348615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void vobject;  //</a:t>
            </a:r>
            <a:r>
              <a:rPr lang="zh-CN" altLang="en-US" sz="2800">
                <a:solidFill>
                  <a:schemeClr val="tx2"/>
                </a:solidFill>
              </a:rPr>
              <a:t>错，不能声明</a:t>
            </a:r>
            <a:r>
              <a:rPr lang="en-US" altLang="zh-CN" sz="2800">
                <a:solidFill>
                  <a:schemeClr val="tx2"/>
                </a:solidFill>
              </a:rPr>
              <a:t>void</a:t>
            </a:r>
            <a:r>
              <a:rPr lang="zh-CN" altLang="en-US" sz="2800">
                <a:solidFill>
                  <a:schemeClr val="tx2"/>
                </a:solidFill>
              </a:rPr>
              <a:t>类型的变量</a:t>
            </a:r>
            <a:endParaRPr lang="zh-CN" altLang="en-US" sz="2800"/>
          </a:p>
          <a:p>
            <a:pPr>
              <a:buFont typeface="Wingdings" pitchFamily="2" charset="2"/>
              <a:buNone/>
            </a:pPr>
            <a:r>
              <a:rPr lang="en-US" altLang="zh-CN" sz="2800"/>
              <a:t>void *pv;	     //</a:t>
            </a:r>
            <a:r>
              <a:rPr lang="zh-CN" altLang="en-US" sz="2800"/>
              <a:t>对，可以声明</a:t>
            </a:r>
            <a:r>
              <a:rPr lang="en-US" altLang="zh-CN" sz="2800"/>
              <a:t>void</a:t>
            </a:r>
            <a:r>
              <a:rPr lang="zh-CN" altLang="en-US" sz="2800"/>
              <a:t>类型的指针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int  *pint; int i;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int main()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	pv = &amp;i;	    //void</a:t>
            </a:r>
            <a:r>
              <a:rPr lang="zh-CN" altLang="en-US" sz="2800"/>
              <a:t>类型指针指向整型变量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   </a:t>
            </a:r>
            <a:r>
              <a:rPr lang="en-US" altLang="zh-CN" sz="2800"/>
              <a:t>// void</a:t>
            </a:r>
            <a:r>
              <a:rPr lang="zh-CN" altLang="en-US" sz="2800"/>
              <a:t>指针赋值给</a:t>
            </a:r>
            <a:r>
              <a:rPr lang="en-US" altLang="zh-CN" sz="2800"/>
              <a:t>int</a:t>
            </a:r>
            <a:r>
              <a:rPr lang="zh-CN" altLang="en-US" sz="2800"/>
              <a:t>指针需要类型强制转换</a:t>
            </a:r>
            <a:r>
              <a:rPr lang="en-US" altLang="zh-CN" sz="280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pint = (int *)pv;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}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727D-A8E4-4C83-9029-F6A8368AB043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97668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数组的概念</a:t>
            </a:r>
          </a:p>
        </p:txBody>
      </p:sp>
      <p:sp>
        <p:nvSpPr>
          <p:cNvPr id="4321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67945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99FFFF"/>
                </a:solidFill>
              </a:rPr>
              <a:t>数组</a:t>
            </a:r>
            <a:r>
              <a:rPr lang="zh-CN" altLang="en-US"/>
              <a:t>是具有一定</a:t>
            </a:r>
            <a:r>
              <a:rPr lang="zh-CN" altLang="en-US" u="sng">
                <a:solidFill>
                  <a:srgbClr val="99FFFF"/>
                </a:solidFill>
              </a:rPr>
              <a:t>顺序关系</a:t>
            </a:r>
            <a:r>
              <a:rPr lang="zh-CN" altLang="en-US"/>
              <a:t>的若干</a:t>
            </a:r>
            <a:r>
              <a:rPr lang="zh-CN" altLang="en-US" u="sng">
                <a:solidFill>
                  <a:srgbClr val="99FFFF"/>
                </a:solidFill>
              </a:rPr>
              <a:t>相同类型变量的集合体</a:t>
            </a:r>
            <a:r>
              <a:rPr lang="zh-CN" altLang="en-US"/>
              <a:t>，组成数组的变量称为该数组的</a:t>
            </a:r>
            <a:r>
              <a:rPr lang="zh-CN" altLang="en-US" u="sng">
                <a:solidFill>
                  <a:srgbClr val="99FFFF"/>
                </a:solidFill>
              </a:rPr>
              <a:t>元素</a:t>
            </a:r>
            <a:r>
              <a:rPr lang="zh-CN" altLang="en-US"/>
              <a:t>。</a:t>
            </a:r>
          </a:p>
          <a:p>
            <a:pPr marL="0" indent="67945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/>
              <a:t>数组属于构造类型。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4A67-739B-413B-8411-AA6EF489D73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32132" name="Text Box 1028"/>
          <p:cNvSpPr txBox="1">
            <a:spLocks noChangeArrowheads="1"/>
          </p:cNvSpPr>
          <p:nvPr/>
        </p:nvSpPr>
        <p:spPr bwMode="auto">
          <a:xfrm>
            <a:off x="35496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FDAFB5"/>
                </a:solidFill>
                <a:ea typeface="隶书" pitchFamily="49" charset="-122"/>
              </a:rPr>
              <a:t>    </a:t>
            </a:r>
            <a:r>
              <a:rPr lang="zh-CN" altLang="en-US" sz="4000" dirty="0">
                <a:solidFill>
                  <a:srgbClr val="FDAFB5"/>
                </a:solidFill>
                <a:ea typeface="隶书" pitchFamily="49" charset="-122"/>
              </a:rPr>
              <a:t>数     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226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指向常量的指针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28750"/>
            <a:ext cx="7696200" cy="33718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不能通过指针来改变所指对象的值，但指针本身可以改变，可以指向另外的对象</a:t>
            </a:r>
            <a:r>
              <a:rPr lang="zh-CN" altLang="en-US" sz="280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例</a:t>
            </a:r>
            <a:r>
              <a:rPr lang="en-US" altLang="zh-CN" sz="2800"/>
              <a:t>1</a:t>
            </a:r>
          </a:p>
          <a:p>
            <a:pPr marL="568325" lvl="1" indent="0">
              <a:lnSpc>
                <a:spcPct val="90000"/>
              </a:lnSpc>
              <a:buFontTx/>
              <a:buNone/>
            </a:pPr>
            <a:r>
              <a:rPr lang="en-US" altLang="zh-CN" sz="2400"/>
              <a:t>char *name1 = "John";    //name1</a:t>
            </a:r>
            <a:r>
              <a:rPr lang="zh-CN" altLang="en-US" sz="2400"/>
              <a:t>是一般指针</a:t>
            </a:r>
          </a:p>
          <a:p>
            <a:pPr marL="568325" lvl="1" indent="0">
              <a:lnSpc>
                <a:spcPct val="90000"/>
              </a:lnSpc>
              <a:buFontTx/>
              <a:buNone/>
            </a:pPr>
            <a:r>
              <a:rPr lang="zh-CN" altLang="en-US" sz="2400"/>
              <a:t>*</a:t>
            </a:r>
            <a:r>
              <a:rPr lang="en-US" altLang="zh-CN" sz="2400"/>
              <a:t>name1='A';    //</a:t>
            </a:r>
            <a:r>
              <a:rPr lang="zh-CN" altLang="en-US" sz="2400"/>
              <a:t>编译正确，运行出错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例</a:t>
            </a:r>
            <a:r>
              <a:rPr lang="en-US" altLang="zh-CN" sz="2800"/>
              <a:t>2</a:t>
            </a:r>
          </a:p>
          <a:p>
            <a:pPr marL="568325" lvl="1" indent="0">
              <a:lnSpc>
                <a:spcPct val="90000"/>
              </a:lnSpc>
              <a:buFontTx/>
              <a:buNone/>
            </a:pPr>
            <a:r>
              <a:rPr lang="en-US" altLang="zh-CN" sz="2400"/>
              <a:t>const  char *</a:t>
            </a:r>
            <a:r>
              <a:rPr lang="en-US" altLang="zh-CN" sz="2400">
                <a:solidFill>
                  <a:srgbClr val="FFFF99"/>
                </a:solidFill>
              </a:rPr>
              <a:t>name1</a:t>
            </a:r>
            <a:r>
              <a:rPr lang="en-US" altLang="zh-CN" sz="2400"/>
              <a:t> = "John";  //</a:t>
            </a:r>
            <a:r>
              <a:rPr lang="zh-CN" altLang="en-US" sz="2400"/>
              <a:t>指向常量的指针</a:t>
            </a:r>
          </a:p>
          <a:p>
            <a:pPr marL="568325" lvl="1" indent="0">
              <a:lnSpc>
                <a:spcPct val="90000"/>
              </a:lnSpc>
              <a:buFontTx/>
              <a:buNone/>
            </a:pPr>
            <a:r>
              <a:rPr lang="en-US" altLang="zh-CN" sz="2400"/>
              <a:t>char s[]="abc";</a:t>
            </a:r>
          </a:p>
          <a:p>
            <a:pPr marL="568325" lvl="1" indent="0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FFFF99"/>
                </a:solidFill>
              </a:rPr>
              <a:t>name1</a:t>
            </a:r>
            <a:r>
              <a:rPr lang="en-US" altLang="zh-CN" sz="2400"/>
              <a:t>=s;      //</a:t>
            </a:r>
            <a:r>
              <a:rPr lang="zh-CN" altLang="en-US" sz="2400"/>
              <a:t>正确，</a:t>
            </a:r>
            <a:r>
              <a:rPr lang="en-US" altLang="zh-CN" sz="2400"/>
              <a:t>name1</a:t>
            </a:r>
            <a:r>
              <a:rPr lang="zh-CN" altLang="en-US" sz="2400"/>
              <a:t>本身的值可以改变</a:t>
            </a:r>
          </a:p>
          <a:p>
            <a:pPr marL="568325" lvl="1" indent="0">
              <a:lnSpc>
                <a:spcPct val="90000"/>
              </a:lnSpc>
              <a:buFontTx/>
              <a:buNone/>
            </a:pPr>
            <a:r>
              <a:rPr lang="zh-CN" altLang="en-US" sz="2400"/>
              <a:t>*</a:t>
            </a:r>
            <a:r>
              <a:rPr lang="en-US" altLang="zh-CN" sz="2400">
                <a:solidFill>
                  <a:srgbClr val="FFFF99"/>
                </a:solidFill>
              </a:rPr>
              <a:t>name1</a:t>
            </a:r>
            <a:r>
              <a:rPr lang="en-US" altLang="zh-CN" sz="2400"/>
              <a:t>='1';  //</a:t>
            </a:r>
            <a:r>
              <a:rPr lang="zh-CN" altLang="en-US" sz="2400"/>
              <a:t>编译时指出错误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F453-D3FD-487F-A045-A2A6E28E80E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71450"/>
            <a:ext cx="7620000" cy="857250"/>
          </a:xfrm>
        </p:spPr>
        <p:txBody>
          <a:bodyPr/>
          <a:lstStyle/>
          <a:p>
            <a:r>
              <a:rPr lang="zh-CN" altLang="en-US"/>
              <a:t>指针类型的常量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28750"/>
            <a:ext cx="7696200" cy="30861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若声明指针常量，则指针本身的值不能被改变。例：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CCFFFF"/>
                </a:solidFill>
              </a:rPr>
              <a:t>char  *const  name2 = "John"; 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CCFFFF"/>
                </a:solidFill>
              </a:rPr>
              <a:t>name2="abc";  //</a:t>
            </a:r>
            <a:r>
              <a:rPr lang="zh-CN" altLang="en-US">
                <a:solidFill>
                  <a:srgbClr val="CCFFFF"/>
                </a:solidFill>
              </a:rPr>
              <a:t>错误，指针常量值不能改变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D2F1-9820-486D-A969-0EB95816CC68}" type="slidenum">
              <a:rPr lang="en-US" altLang="zh-CN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指针变量的算术运算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543800" cy="33718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指针与整数的加减运算</a:t>
            </a:r>
          </a:p>
          <a:p>
            <a:pPr lvl="1"/>
            <a:r>
              <a:rPr lang="zh-CN" altLang="en-US"/>
              <a:t>指针 </a:t>
            </a:r>
            <a:r>
              <a:rPr lang="en-US" altLang="zh-CN"/>
              <a:t>p </a:t>
            </a:r>
            <a:r>
              <a:rPr lang="zh-CN" altLang="en-US"/>
              <a:t>加上或减去 </a:t>
            </a:r>
            <a:r>
              <a:rPr lang="en-US" altLang="zh-CN"/>
              <a:t>n </a:t>
            </a:r>
            <a:r>
              <a:rPr lang="zh-CN" altLang="en-US"/>
              <a:t>，其意义是指针当前指向位置的前方或后方第 </a:t>
            </a:r>
            <a:r>
              <a:rPr lang="en-US" altLang="zh-CN"/>
              <a:t>n </a:t>
            </a:r>
            <a:r>
              <a:rPr lang="zh-CN" altLang="en-US"/>
              <a:t>个数据的地址。</a:t>
            </a:r>
          </a:p>
          <a:p>
            <a:pPr lvl="1"/>
            <a:r>
              <a:rPr lang="zh-CN" altLang="en-US"/>
              <a:t>这种运算的结果值取决于指针指向的数据类型。</a:t>
            </a:r>
          </a:p>
          <a:p>
            <a:r>
              <a:rPr lang="zh-CN" altLang="en-US"/>
              <a:t>指针加一，减一运算</a:t>
            </a:r>
          </a:p>
          <a:p>
            <a:pPr lvl="1"/>
            <a:r>
              <a:rPr lang="zh-CN" altLang="en-US"/>
              <a:t>指向下一个或前一个数据。</a:t>
            </a:r>
          </a:p>
          <a:p>
            <a:pPr lvl="1"/>
            <a:r>
              <a:rPr lang="zh-CN" altLang="en-US"/>
              <a:t>例如：</a:t>
            </a:r>
            <a:r>
              <a:rPr lang="en-US" altLang="zh-CN"/>
              <a:t>y=*px++ </a:t>
            </a:r>
            <a:r>
              <a:rPr lang="zh-CN" altLang="en-US"/>
              <a:t>相当于 </a:t>
            </a:r>
            <a:r>
              <a:rPr lang="en-US" altLang="zh-CN"/>
              <a:t>y=*(px++) </a:t>
            </a:r>
            <a:br>
              <a:rPr lang="en-US" altLang="zh-CN"/>
            </a:br>
            <a:r>
              <a:rPr lang="en-US" altLang="zh-CN"/>
              <a:t>(*</a:t>
            </a:r>
            <a:r>
              <a:rPr lang="zh-CN" altLang="en-US"/>
              <a:t>和</a:t>
            </a:r>
            <a:r>
              <a:rPr lang="en-US" altLang="zh-CN"/>
              <a:t>++</a:t>
            </a:r>
            <a:r>
              <a:rPr lang="zh-CN" altLang="en-US"/>
              <a:t>优先级相同，自右向左运算</a:t>
            </a:r>
            <a:r>
              <a:rPr lang="en-US" altLang="zh-CN"/>
              <a:t>)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D99B-029A-4174-944C-925EB2F63ED3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9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447800" y="2138363"/>
            <a:ext cx="91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/>
              <a:t>pa</a:t>
            </a:r>
          </a:p>
        </p:txBody>
      </p:sp>
      <p:grpSp>
        <p:nvGrpSpPr>
          <p:cNvPr id="44074" name="Group 42"/>
          <p:cNvGrpSpPr>
            <a:grpSpLocks/>
          </p:cNvGrpSpPr>
          <p:nvPr/>
        </p:nvGrpSpPr>
        <p:grpSpPr bwMode="auto">
          <a:xfrm>
            <a:off x="1828800" y="628650"/>
            <a:ext cx="5157788" cy="3771900"/>
            <a:chOff x="1152" y="528"/>
            <a:chExt cx="3249" cy="3168"/>
          </a:xfrm>
        </p:grpSpPr>
        <p:grpSp>
          <p:nvGrpSpPr>
            <p:cNvPr id="44036" name="Group 4"/>
            <p:cNvGrpSpPr>
              <a:grpSpLocks/>
            </p:cNvGrpSpPr>
            <p:nvPr/>
          </p:nvGrpSpPr>
          <p:grpSpPr bwMode="auto">
            <a:xfrm>
              <a:off x="2208" y="912"/>
              <a:ext cx="1008" cy="2784"/>
              <a:chOff x="1152" y="720"/>
              <a:chExt cx="1008" cy="2784"/>
            </a:xfrm>
          </p:grpSpPr>
          <p:sp>
            <p:nvSpPr>
              <p:cNvPr id="44037" name="Rectangle 5"/>
              <p:cNvSpPr>
                <a:spLocks noChangeArrowheads="1"/>
              </p:cNvSpPr>
              <p:nvPr/>
            </p:nvSpPr>
            <p:spPr bwMode="auto">
              <a:xfrm>
                <a:off x="1152" y="720"/>
                <a:ext cx="1008" cy="2784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38" name="Line 6"/>
              <p:cNvSpPr>
                <a:spLocks noChangeShapeType="1"/>
              </p:cNvSpPr>
              <p:nvPr/>
            </p:nvSpPr>
            <p:spPr bwMode="auto">
              <a:xfrm>
                <a:off x="1152" y="2115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39" name="Line 7"/>
              <p:cNvSpPr>
                <a:spLocks noChangeShapeType="1"/>
              </p:cNvSpPr>
              <p:nvPr/>
            </p:nvSpPr>
            <p:spPr bwMode="auto">
              <a:xfrm>
                <a:off x="1152" y="1413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0" name="Line 8"/>
              <p:cNvSpPr>
                <a:spLocks noChangeShapeType="1"/>
              </p:cNvSpPr>
              <p:nvPr/>
            </p:nvSpPr>
            <p:spPr bwMode="auto">
              <a:xfrm>
                <a:off x="1152" y="945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1" name="Line 9"/>
              <p:cNvSpPr>
                <a:spLocks noChangeShapeType="1"/>
              </p:cNvSpPr>
              <p:nvPr/>
            </p:nvSpPr>
            <p:spPr bwMode="auto">
              <a:xfrm>
                <a:off x="1152" y="1179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2" name="Line 10"/>
              <p:cNvSpPr>
                <a:spLocks noChangeShapeType="1"/>
              </p:cNvSpPr>
              <p:nvPr/>
            </p:nvSpPr>
            <p:spPr bwMode="auto">
              <a:xfrm>
                <a:off x="1152" y="2817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3" name="Line 11"/>
              <p:cNvSpPr>
                <a:spLocks noChangeShapeType="1"/>
              </p:cNvSpPr>
              <p:nvPr/>
            </p:nvSpPr>
            <p:spPr bwMode="auto">
              <a:xfrm>
                <a:off x="1152" y="2349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4" name="Line 12"/>
              <p:cNvSpPr>
                <a:spLocks noChangeShapeType="1"/>
              </p:cNvSpPr>
              <p:nvPr/>
            </p:nvSpPr>
            <p:spPr bwMode="auto">
              <a:xfrm>
                <a:off x="1152" y="2583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5" name="Line 13"/>
              <p:cNvSpPr>
                <a:spLocks noChangeShapeType="1"/>
              </p:cNvSpPr>
              <p:nvPr/>
            </p:nvSpPr>
            <p:spPr bwMode="auto">
              <a:xfrm>
                <a:off x="1152" y="3285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6" name="Line 14"/>
              <p:cNvSpPr>
                <a:spLocks noChangeShapeType="1"/>
              </p:cNvSpPr>
              <p:nvPr/>
            </p:nvSpPr>
            <p:spPr bwMode="auto">
              <a:xfrm>
                <a:off x="1152" y="3051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7" name="Line 15"/>
              <p:cNvSpPr>
                <a:spLocks noChangeShapeType="1"/>
              </p:cNvSpPr>
              <p:nvPr/>
            </p:nvSpPr>
            <p:spPr bwMode="auto">
              <a:xfrm>
                <a:off x="1152" y="1881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8" name="Line 16"/>
              <p:cNvSpPr>
                <a:spLocks noChangeShapeType="1"/>
              </p:cNvSpPr>
              <p:nvPr/>
            </p:nvSpPr>
            <p:spPr bwMode="auto">
              <a:xfrm>
                <a:off x="1152" y="1647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49" name="AutoShape 17"/>
            <p:cNvSpPr>
              <a:spLocks/>
            </p:cNvSpPr>
            <p:nvPr/>
          </p:nvSpPr>
          <p:spPr bwMode="auto">
            <a:xfrm>
              <a:off x="3264" y="933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endParaRPr lang="zh-CN" altLang="zh-CN" sz="2000"/>
            </a:p>
          </p:txBody>
        </p:sp>
        <p:sp>
          <p:nvSpPr>
            <p:cNvPr id="44050" name="AutoShape 18"/>
            <p:cNvSpPr>
              <a:spLocks/>
            </p:cNvSpPr>
            <p:nvPr/>
          </p:nvSpPr>
          <p:spPr bwMode="auto">
            <a:xfrm>
              <a:off x="3264" y="1399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endParaRPr lang="zh-CN" altLang="zh-CN" sz="2000"/>
            </a:p>
          </p:txBody>
        </p:sp>
        <p:sp>
          <p:nvSpPr>
            <p:cNvPr id="44051" name="AutoShape 19"/>
            <p:cNvSpPr>
              <a:spLocks/>
            </p:cNvSpPr>
            <p:nvPr/>
          </p:nvSpPr>
          <p:spPr bwMode="auto">
            <a:xfrm>
              <a:off x="3264" y="1865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endParaRPr lang="zh-CN" altLang="zh-CN" sz="2000"/>
            </a:p>
          </p:txBody>
        </p:sp>
        <p:sp>
          <p:nvSpPr>
            <p:cNvPr id="44052" name="AutoShape 20"/>
            <p:cNvSpPr>
              <a:spLocks/>
            </p:cNvSpPr>
            <p:nvPr/>
          </p:nvSpPr>
          <p:spPr bwMode="auto">
            <a:xfrm>
              <a:off x="3264" y="2331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endParaRPr lang="zh-CN" altLang="zh-CN" sz="2000"/>
            </a:p>
          </p:txBody>
        </p:sp>
        <p:sp>
          <p:nvSpPr>
            <p:cNvPr id="44053" name="AutoShape 21"/>
            <p:cNvSpPr>
              <a:spLocks/>
            </p:cNvSpPr>
            <p:nvPr/>
          </p:nvSpPr>
          <p:spPr bwMode="auto">
            <a:xfrm>
              <a:off x="3264" y="2797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endParaRPr lang="zh-CN" altLang="zh-CN" sz="2000"/>
            </a:p>
          </p:txBody>
        </p:sp>
        <p:sp>
          <p:nvSpPr>
            <p:cNvPr id="44054" name="AutoShape 22"/>
            <p:cNvSpPr>
              <a:spLocks/>
            </p:cNvSpPr>
            <p:nvPr/>
          </p:nvSpPr>
          <p:spPr bwMode="auto">
            <a:xfrm>
              <a:off x="3264" y="3264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endParaRPr lang="zh-CN" altLang="zh-CN" sz="2000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1872" y="10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>
              <a:off x="1872" y="239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1872" y="285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>
              <a:off x="1872" y="332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9" name="Line 27"/>
            <p:cNvSpPr>
              <a:spLocks noChangeShapeType="1"/>
            </p:cNvSpPr>
            <p:nvPr/>
          </p:nvSpPr>
          <p:spPr bwMode="auto">
            <a:xfrm>
              <a:off x="1872" y="147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Line 28"/>
            <p:cNvSpPr>
              <a:spLocks noChangeShapeType="1"/>
            </p:cNvSpPr>
            <p:nvPr/>
          </p:nvSpPr>
          <p:spPr bwMode="auto">
            <a:xfrm>
              <a:off x="1872" y="1933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1353" y="873"/>
              <a:ext cx="48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lang="en-US" altLang="zh-CN"/>
                <a:t>pa-2</a:t>
              </a: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1353" y="1335"/>
              <a:ext cx="48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lang="en-US" altLang="zh-CN"/>
                <a:t>pa-1</a:t>
              </a:r>
            </a:p>
          </p:txBody>
        </p:sp>
        <p:sp>
          <p:nvSpPr>
            <p:cNvPr id="44063" name="Rectangle 31"/>
            <p:cNvSpPr>
              <a:spLocks noChangeArrowheads="1"/>
            </p:cNvSpPr>
            <p:nvPr/>
          </p:nvSpPr>
          <p:spPr bwMode="auto">
            <a:xfrm>
              <a:off x="1488" y="1872"/>
              <a:ext cx="336" cy="144"/>
            </a:xfrm>
            <a:prstGeom prst="rect">
              <a:avLst/>
            </a:prstGeom>
            <a:noFill/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1152" y="2256"/>
              <a:ext cx="68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lang="en-US" altLang="zh-CN"/>
                <a:t>pa+1</a:t>
              </a:r>
            </a:p>
          </p:txBody>
        </p:sp>
        <p:sp>
          <p:nvSpPr>
            <p:cNvPr id="44065" name="Text Box 33"/>
            <p:cNvSpPr txBox="1">
              <a:spLocks noChangeArrowheads="1"/>
            </p:cNvSpPr>
            <p:nvPr/>
          </p:nvSpPr>
          <p:spPr bwMode="auto">
            <a:xfrm>
              <a:off x="1152" y="2727"/>
              <a:ext cx="68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lang="en-US" altLang="zh-CN"/>
                <a:t>pa+2</a:t>
              </a:r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1152" y="3216"/>
              <a:ext cx="68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lang="en-US" altLang="zh-CN"/>
                <a:t>pa+3</a:t>
              </a:r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3441" y="960"/>
              <a:ext cx="96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/>
                <a:t>*(pa-2)</a:t>
              </a:r>
            </a:p>
          </p:txBody>
        </p:sp>
        <p:sp>
          <p:nvSpPr>
            <p:cNvPr id="44068" name="Text Box 36"/>
            <p:cNvSpPr txBox="1">
              <a:spLocks noChangeArrowheads="1"/>
            </p:cNvSpPr>
            <p:nvPr/>
          </p:nvSpPr>
          <p:spPr bwMode="auto">
            <a:xfrm>
              <a:off x="3441" y="1888"/>
              <a:ext cx="96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/>
                <a:t>*pa</a:t>
              </a:r>
            </a:p>
          </p:txBody>
        </p:sp>
        <p:sp>
          <p:nvSpPr>
            <p:cNvPr id="44069" name="Text Box 37"/>
            <p:cNvSpPr txBox="1">
              <a:spLocks noChangeArrowheads="1"/>
            </p:cNvSpPr>
            <p:nvPr/>
          </p:nvSpPr>
          <p:spPr bwMode="auto">
            <a:xfrm>
              <a:off x="3441" y="2353"/>
              <a:ext cx="96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/>
                <a:t>*(pa+1)</a:t>
              </a:r>
            </a:p>
          </p:txBody>
        </p:sp>
        <p:sp>
          <p:nvSpPr>
            <p:cNvPr id="44070" name="Text Box 38"/>
            <p:cNvSpPr txBox="1">
              <a:spLocks noChangeArrowheads="1"/>
            </p:cNvSpPr>
            <p:nvPr/>
          </p:nvSpPr>
          <p:spPr bwMode="auto">
            <a:xfrm>
              <a:off x="3441" y="2817"/>
              <a:ext cx="96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/>
                <a:t>*(pa+2)</a:t>
              </a:r>
            </a:p>
          </p:txBody>
        </p:sp>
        <p:sp>
          <p:nvSpPr>
            <p:cNvPr id="44071" name="Text Box 39"/>
            <p:cNvSpPr txBox="1">
              <a:spLocks noChangeArrowheads="1"/>
            </p:cNvSpPr>
            <p:nvPr/>
          </p:nvSpPr>
          <p:spPr bwMode="auto">
            <a:xfrm>
              <a:off x="3441" y="3282"/>
              <a:ext cx="96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/>
                <a:t>*(pa+3)</a:t>
              </a:r>
            </a:p>
          </p:txBody>
        </p:sp>
        <p:sp>
          <p:nvSpPr>
            <p:cNvPr id="44072" name="Text Box 40"/>
            <p:cNvSpPr txBox="1">
              <a:spLocks noChangeArrowheads="1"/>
            </p:cNvSpPr>
            <p:nvPr/>
          </p:nvSpPr>
          <p:spPr bwMode="auto">
            <a:xfrm>
              <a:off x="3441" y="1424"/>
              <a:ext cx="96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/>
                <a:t>*(pa-1)</a:t>
              </a:r>
            </a:p>
          </p:txBody>
        </p:sp>
        <p:sp>
          <p:nvSpPr>
            <p:cNvPr id="44073" name="Text Box 41"/>
            <p:cNvSpPr txBox="1">
              <a:spLocks noChangeArrowheads="1"/>
            </p:cNvSpPr>
            <p:nvPr/>
          </p:nvSpPr>
          <p:spPr bwMode="auto">
            <a:xfrm>
              <a:off x="2256" y="528"/>
              <a:ext cx="912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/>
                <a:t>short *pa</a:t>
              </a:r>
            </a:p>
          </p:txBody>
        </p:sp>
      </p:grp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76FD06E0-A576-4EC6-9F0D-25C914886E62}" type="slidenum">
              <a:rPr kumimoji="0" lang="en-US" altLang="zh-CN" sz="1600"/>
              <a:pPr eaLnBrk="0" hangingPunct="0"/>
              <a:t>33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0727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443413" y="400050"/>
            <a:ext cx="1600200" cy="451485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4443413" y="2118122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4443413" y="1282304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4443413" y="725091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4443413" y="1003697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443413" y="2953941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4443413" y="2396729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4443413" y="2675335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4443413" y="3511154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4443413" y="3232547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4443413" y="1839516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4443413" y="1560910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AutoShape 14"/>
          <p:cNvSpPr>
            <a:spLocks/>
          </p:cNvSpPr>
          <p:nvPr/>
        </p:nvSpPr>
        <p:spPr bwMode="auto">
          <a:xfrm>
            <a:off x="6119813" y="482203"/>
            <a:ext cx="152400" cy="1003697"/>
          </a:xfrm>
          <a:prstGeom prst="rightBrace">
            <a:avLst>
              <a:gd name="adj1" fmla="val 73177"/>
              <a:gd name="adj2" fmla="val 50000"/>
            </a:avLst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endParaRPr lang="zh-CN" altLang="zh-CN" sz="2000"/>
          </a:p>
        </p:txBody>
      </p:sp>
      <p:sp>
        <p:nvSpPr>
          <p:cNvPr id="45071" name="AutoShape 15"/>
          <p:cNvSpPr>
            <a:spLocks/>
          </p:cNvSpPr>
          <p:nvPr/>
        </p:nvSpPr>
        <p:spPr bwMode="auto">
          <a:xfrm>
            <a:off x="6119813" y="1575198"/>
            <a:ext cx="152400" cy="1064419"/>
          </a:xfrm>
          <a:prstGeom prst="rightBrace">
            <a:avLst>
              <a:gd name="adj1" fmla="val 77604"/>
              <a:gd name="adj2" fmla="val 50000"/>
            </a:avLst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endParaRPr lang="zh-CN" altLang="zh-CN" sz="2000"/>
          </a:p>
        </p:txBody>
      </p:sp>
      <p:sp>
        <p:nvSpPr>
          <p:cNvPr id="45072" name="AutoShape 16"/>
          <p:cNvSpPr>
            <a:spLocks/>
          </p:cNvSpPr>
          <p:nvPr/>
        </p:nvSpPr>
        <p:spPr bwMode="auto">
          <a:xfrm>
            <a:off x="6119813" y="2707481"/>
            <a:ext cx="152400" cy="1053704"/>
          </a:xfrm>
          <a:prstGeom prst="rightBrace">
            <a:avLst>
              <a:gd name="adj1" fmla="val 76823"/>
              <a:gd name="adj2" fmla="val 50000"/>
            </a:avLst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endParaRPr lang="zh-CN" altLang="zh-CN" sz="2000"/>
          </a:p>
        </p:txBody>
      </p:sp>
      <p:sp>
        <p:nvSpPr>
          <p:cNvPr id="45073" name="AutoShape 17"/>
          <p:cNvSpPr>
            <a:spLocks/>
          </p:cNvSpPr>
          <p:nvPr/>
        </p:nvSpPr>
        <p:spPr bwMode="auto">
          <a:xfrm>
            <a:off x="6119813" y="3844528"/>
            <a:ext cx="152400" cy="1013222"/>
          </a:xfrm>
          <a:prstGeom prst="rightBrace">
            <a:avLst>
              <a:gd name="adj1" fmla="val 73872"/>
              <a:gd name="adj2" fmla="val 50000"/>
            </a:avLst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endParaRPr lang="zh-CN" altLang="zh-CN" sz="2000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3910013" y="5715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910013" y="2794397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3910013" y="3915966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3910013" y="1672829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3086100" y="410766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lang="en-US" altLang="zh-CN"/>
              <a:t>pb-1</a:t>
            </a: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3300413" y="1600200"/>
            <a:ext cx="533400" cy="1714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438401" y="1509713"/>
            <a:ext cx="862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lang="en-US" altLang="zh-CN"/>
              <a:t>pb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743200" y="2628900"/>
            <a:ext cx="1104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lang="en-US" altLang="zh-CN"/>
              <a:t>pb+1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2743200" y="3759994"/>
            <a:ext cx="1104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lang="en-US" altLang="zh-CN"/>
              <a:t>pb+2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6400800" y="800100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/>
              <a:t>*(pb-1)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6400800" y="1916906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/>
              <a:t>*pb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6400800" y="3030141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/>
              <a:t>*(pb+1)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6400800" y="4161235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/>
              <a:t>*(pb+2)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838200" y="514350"/>
            <a:ext cx="144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/>
              <a:t>long *pb</a:t>
            </a:r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4443413" y="3775472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>
            <a:off x="4443413" y="4332685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4443413" y="4054079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4443413" y="4629150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F8C192D7-7074-4128-9044-88797A92CEC5}" type="slidenum">
              <a:rPr kumimoji="0" lang="en-US" altLang="zh-CN" sz="1600"/>
              <a:pPr eaLnBrk="0" hangingPunct="0"/>
              <a:t>34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5293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400050"/>
            <a:ext cx="7467600" cy="8001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r>
              <a:rPr lang="zh-CN" altLang="en-US" sz="4400"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</a:rPr>
              <a:t>指针变量的关系运算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257300"/>
            <a:ext cx="7772400" cy="36004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</a:pPr>
            <a:r>
              <a:rPr lang="zh-CN" altLang="en-US" sz="3600"/>
              <a:t>关系运算</a:t>
            </a:r>
          </a:p>
          <a:p>
            <a:pPr lvl="1">
              <a:lnSpc>
                <a:spcPct val="85000"/>
              </a:lnSpc>
            </a:pPr>
            <a:r>
              <a:rPr lang="zh-CN" altLang="en-US"/>
              <a:t>指向相同类型数据的指针之间可以进行各种关系运算。</a:t>
            </a:r>
          </a:p>
          <a:p>
            <a:pPr lvl="1">
              <a:lnSpc>
                <a:spcPct val="85000"/>
              </a:lnSpc>
            </a:pPr>
            <a:r>
              <a:rPr lang="zh-CN" altLang="en-US"/>
              <a:t>指向不同数据类型的指针，以及指针与一般整数变量之间的关系运算是无意义的。</a:t>
            </a:r>
          </a:p>
          <a:p>
            <a:pPr lvl="1">
              <a:lnSpc>
                <a:spcPct val="85000"/>
              </a:lnSpc>
            </a:pPr>
            <a:r>
              <a:rPr lang="zh-CN" altLang="en-US"/>
              <a:t>指针可以和零之间进行等于或不等于的关系运算。例如：</a:t>
            </a:r>
            <a:r>
              <a:rPr lang="en-US" altLang="zh-CN"/>
              <a:t>p==0</a:t>
            </a:r>
            <a:r>
              <a:rPr lang="zh-CN" altLang="en-US"/>
              <a:t>或</a:t>
            </a:r>
            <a:r>
              <a:rPr lang="en-US" altLang="zh-CN"/>
              <a:t>p!=0</a:t>
            </a:r>
          </a:p>
          <a:p>
            <a:pPr>
              <a:lnSpc>
                <a:spcPct val="85000"/>
              </a:lnSpc>
            </a:pPr>
            <a:r>
              <a:rPr lang="zh-CN" altLang="en-US" sz="3600"/>
              <a:t>赋值运算</a:t>
            </a:r>
          </a:p>
          <a:p>
            <a:pPr lvl="1">
              <a:lnSpc>
                <a:spcPct val="85000"/>
              </a:lnSpc>
            </a:pPr>
            <a:r>
              <a:rPr lang="zh-CN" altLang="en-US"/>
              <a:t>向指针变量赋的值必须是地址常量或变量，不能是普通整数。但可以赋值为整数</a:t>
            </a:r>
            <a:r>
              <a:rPr lang="en-US" altLang="zh-CN"/>
              <a:t>0</a:t>
            </a:r>
            <a:r>
              <a:rPr lang="zh-CN" altLang="en-US"/>
              <a:t>，表示空指针。</a:t>
            </a:r>
            <a:endParaRPr lang="zh-CN" altLang="en-US" sz="320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8BCB-E8E8-4777-AC67-DCB5F301299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指向数组元素的指针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28750"/>
            <a:ext cx="7467600" cy="32575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声明与赋值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/>
              <a:t>例：  </a:t>
            </a:r>
            <a:r>
              <a:rPr lang="en-US" altLang="zh-CN"/>
              <a:t>int a[10],  *pa;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/>
              <a:t>         pa=&amp;a[0]; </a:t>
            </a:r>
            <a:r>
              <a:rPr lang="zh-CN" altLang="en-US"/>
              <a:t>或 </a:t>
            </a:r>
            <a:r>
              <a:rPr lang="en-US" altLang="zh-CN"/>
              <a:t>pa=a;</a:t>
            </a:r>
          </a:p>
          <a:p>
            <a:pPr>
              <a:lnSpc>
                <a:spcPct val="90000"/>
              </a:lnSpc>
            </a:pPr>
            <a:r>
              <a:rPr lang="zh-CN" altLang="en-US"/>
              <a:t>通过指针引用数组元素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/>
              <a:t>经过上述声明及赋值后：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*</a:t>
            </a:r>
            <a:r>
              <a:rPr lang="en-US" altLang="zh-CN"/>
              <a:t>pa</a:t>
            </a:r>
            <a:r>
              <a:rPr lang="zh-CN" altLang="en-US"/>
              <a:t>就是</a:t>
            </a:r>
            <a:r>
              <a:rPr lang="en-US" altLang="zh-CN"/>
              <a:t>a[0]</a:t>
            </a:r>
            <a:r>
              <a:rPr lang="zh-CN" altLang="en-US"/>
              <a:t>，*</a:t>
            </a:r>
            <a:r>
              <a:rPr lang="en-US" altLang="zh-CN"/>
              <a:t>(pa+1)</a:t>
            </a:r>
            <a:r>
              <a:rPr lang="zh-CN" altLang="en-US"/>
              <a:t>就是</a:t>
            </a:r>
            <a:r>
              <a:rPr lang="en-US" altLang="zh-CN"/>
              <a:t>a[1]</a:t>
            </a:r>
            <a:r>
              <a:rPr lang="zh-CN" altLang="en-US"/>
              <a:t>，</a:t>
            </a:r>
            <a:r>
              <a:rPr lang="en-US" altLang="zh-CN"/>
              <a:t>... </a:t>
            </a:r>
            <a:r>
              <a:rPr lang="zh-CN" altLang="en-US"/>
              <a:t>，*</a:t>
            </a:r>
            <a:r>
              <a:rPr lang="en-US" altLang="zh-CN"/>
              <a:t>(pa+i)</a:t>
            </a:r>
            <a:r>
              <a:rPr lang="zh-CN" altLang="en-US"/>
              <a:t>就是</a:t>
            </a:r>
            <a:r>
              <a:rPr lang="en-US" altLang="zh-CN"/>
              <a:t>a[i].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a[i], *(pa+i), *(a+i), pa[i]</a:t>
            </a:r>
            <a:r>
              <a:rPr lang="zh-CN" altLang="en-US"/>
              <a:t>都是等效的。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不能写 </a:t>
            </a:r>
            <a:r>
              <a:rPr lang="en-US" altLang="zh-CN"/>
              <a:t>a++</a:t>
            </a:r>
            <a:r>
              <a:rPr lang="zh-CN" altLang="en-US"/>
              <a:t>，因为</a:t>
            </a:r>
            <a:r>
              <a:rPr lang="en-US" altLang="zh-CN"/>
              <a:t>a</a:t>
            </a:r>
            <a:r>
              <a:rPr lang="zh-CN" altLang="en-US"/>
              <a:t>是数组首地址是常量。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A9D5-655C-428A-B340-60FFBCAAA72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</a:rPr>
              <a:t>指针数组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543800" cy="3086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数组的元素是指针型</a:t>
            </a:r>
          </a:p>
          <a:p>
            <a:pPr>
              <a:lnSpc>
                <a:spcPct val="150000"/>
              </a:lnSpc>
            </a:pPr>
            <a:r>
              <a:rPr lang="zh-CN" altLang="en-US"/>
              <a:t>例：</a:t>
            </a:r>
            <a:r>
              <a:rPr lang="en-US" altLang="zh-CN"/>
              <a:t>Point  *pa[2];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/>
              <a:t>   </a:t>
            </a:r>
            <a:br>
              <a:rPr lang="en-US" altLang="zh-CN"/>
            </a:br>
            <a:r>
              <a:rPr lang="en-US" altLang="zh-CN"/>
              <a:t>                       </a:t>
            </a:r>
            <a:r>
              <a:rPr lang="zh-CN" altLang="en-US" sz="2400">
                <a:solidFill>
                  <a:schemeClr val="tx2"/>
                </a:solidFill>
              </a:rPr>
              <a:t>由</a:t>
            </a:r>
            <a:r>
              <a:rPr lang="en-US" altLang="zh-CN" sz="2400">
                <a:solidFill>
                  <a:schemeClr val="tx2"/>
                </a:solidFill>
              </a:rPr>
              <a:t>pa[0],pa[1]</a:t>
            </a:r>
            <a:r>
              <a:rPr lang="zh-CN" altLang="en-US" sz="2400">
                <a:solidFill>
                  <a:schemeClr val="tx2"/>
                </a:solidFill>
              </a:rPr>
              <a:t>两个指针组成</a:t>
            </a:r>
            <a:endParaRPr lang="zh-CN" altLang="en-US"/>
          </a:p>
          <a:p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6C6A-C451-4AAD-93CF-D7915C98FDE5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  <p:sp>
        <p:nvSpPr>
          <p:cNvPr id="187399" name="Line 7"/>
          <p:cNvSpPr>
            <a:spLocks noChangeShapeType="1"/>
          </p:cNvSpPr>
          <p:nvPr/>
        </p:nvSpPr>
        <p:spPr bwMode="auto">
          <a:xfrm flipV="1">
            <a:off x="4267200" y="2628900"/>
            <a:ext cx="0" cy="6858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9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</a:rPr>
              <a:t>以指针作为函数参数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以地址方式传递数据，可以用来返回函数处理结果。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实参是数组名时形参可以是指针。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FDC-00BC-4786-BFDC-CCFA09AA3F44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FFFF99"/>
                </a:solidFill>
                <a:ea typeface="隶书" pitchFamily="49" charset="-122"/>
              </a:rPr>
              <a:t>指针与函数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</a:rPr>
              <a:t>指针型函数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85900"/>
            <a:ext cx="7467600" cy="3086100"/>
          </a:xfrm>
          <a:noFill/>
          <a:ln/>
        </p:spPr>
        <p:txBody>
          <a:bodyPr/>
          <a:lstStyle/>
          <a:p>
            <a:pPr marL="0" indent="520700" defTabSz="762000">
              <a:buFont typeface="Wingdings" pitchFamily="2" charset="2"/>
              <a:buNone/>
            </a:pPr>
            <a:r>
              <a:rPr lang="zh-CN" altLang="en-US" sz="4000" dirty="0"/>
              <a:t>当函数的返回值是地址时，该函数就是指针形函数。</a:t>
            </a:r>
          </a:p>
          <a:p>
            <a:pPr marL="0" indent="520700" defTabSz="762000">
              <a:buFont typeface="Wingdings" pitchFamily="2" charset="2"/>
              <a:buNone/>
            </a:pPr>
            <a:r>
              <a:rPr lang="zh-CN" altLang="en-US" sz="4000" dirty="0"/>
              <a:t>声明形式</a:t>
            </a:r>
          </a:p>
          <a:p>
            <a:pPr marL="0" indent="520700" defTabSz="762000">
              <a:buFont typeface="Wingdings" pitchFamily="2" charset="2"/>
              <a:buNone/>
            </a:pPr>
            <a:r>
              <a:rPr lang="zh-CN" altLang="en-US" dirty="0"/>
              <a:t>        存储类型  数据类型  *函数名</a:t>
            </a:r>
            <a:r>
              <a:rPr lang="en-US" altLang="zh-CN" dirty="0"/>
              <a:t>()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4FC6-EE68-4F8E-BB20-70F2C960CC3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2590800" y="3028950"/>
            <a:ext cx="5549900" cy="447675"/>
          </a:xfrm>
          <a:prstGeom prst="rect">
            <a:avLst/>
          </a:prstGeom>
          <a:noFill/>
          <a:ln w="12699">
            <a:solidFill>
              <a:srgbClr val="99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FFFF99"/>
                </a:solidFill>
                <a:ea typeface="隶书" pitchFamily="49" charset="-122"/>
              </a:rPr>
              <a:t>指针与函数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3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285750"/>
            <a:ext cx="7239000" cy="7429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一维数组的声明与引用</a:t>
            </a:r>
          </a:p>
        </p:txBody>
      </p:sp>
      <p:sp>
        <p:nvSpPr>
          <p:cNvPr id="434179" name="Rectangle 1027"/>
          <p:cNvSpPr>
            <a:spLocks noGrp="1" noChangeArrowheads="1"/>
          </p:cNvSpPr>
          <p:nvPr>
            <p:ph idx="1"/>
          </p:nvPr>
        </p:nvSpPr>
        <p:spPr>
          <a:xfrm>
            <a:off x="1219200" y="1257300"/>
            <a:ext cx="7772400" cy="200025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/>
          <a:p>
            <a:r>
              <a:rPr lang="zh-CN" altLang="en-US"/>
              <a:t>一维数组的声明</a:t>
            </a:r>
          </a:p>
          <a:p>
            <a:pPr lvl="1">
              <a:buFontTx/>
              <a:buNone/>
            </a:pPr>
            <a:r>
              <a:rPr lang="zh-CN" altLang="en-US" u="sng">
                <a:solidFill>
                  <a:srgbClr val="FFCC00"/>
                </a:solidFill>
              </a:rPr>
              <a:t>类型说明符    数组名</a:t>
            </a:r>
            <a:r>
              <a:rPr lang="en-US" altLang="zh-CN" u="sng">
                <a:solidFill>
                  <a:srgbClr val="FFCC00"/>
                </a:solidFill>
              </a:rPr>
              <a:t>[ </a:t>
            </a:r>
            <a:r>
              <a:rPr lang="zh-CN" altLang="en-US" u="sng">
                <a:solidFill>
                  <a:srgbClr val="FFCC00"/>
                </a:solidFill>
              </a:rPr>
              <a:t>常量表达式 </a:t>
            </a:r>
            <a:r>
              <a:rPr lang="en-US" altLang="zh-CN" u="sng">
                <a:solidFill>
                  <a:srgbClr val="FFCC00"/>
                </a:solidFill>
              </a:rPr>
              <a:t>]</a:t>
            </a:r>
            <a:r>
              <a:rPr lang="zh-CN" altLang="en-US" u="sng">
                <a:solidFill>
                  <a:srgbClr val="FFCC00"/>
                </a:solidFill>
              </a:rPr>
              <a:t>；</a:t>
            </a:r>
            <a:endParaRPr lang="zh-CN" altLang="en-US">
              <a:solidFill>
                <a:srgbClr val="FFCC00"/>
              </a:solidFill>
            </a:endParaRPr>
          </a:p>
          <a:p>
            <a:pPr lvl="1">
              <a:buFontTx/>
              <a:buNone/>
            </a:pPr>
            <a:endParaRPr lang="zh-CN" altLang="en-US" sz="2000"/>
          </a:p>
          <a:p>
            <a:pPr lvl="1">
              <a:buFontTx/>
              <a:buNone/>
            </a:pPr>
            <a:r>
              <a:rPr lang="zh-CN" altLang="en-US" sz="2000">
                <a:solidFill>
                  <a:srgbClr val="99FFFF"/>
                </a:solidFill>
              </a:rPr>
              <a:t>                   </a:t>
            </a:r>
          </a:p>
          <a:p>
            <a:pPr lvl="1">
              <a:buFontTx/>
              <a:buNone/>
            </a:pPr>
            <a:r>
              <a:rPr lang="zh-CN" altLang="en-US"/>
              <a:t>例如：   </a:t>
            </a:r>
            <a:r>
              <a:rPr lang="en-US" altLang="zh-CN"/>
              <a:t>int  a[10]; </a:t>
            </a:r>
            <a:br>
              <a:rPr lang="en-US" altLang="zh-CN"/>
            </a:br>
            <a:r>
              <a:rPr lang="zh-CN" altLang="en-US" sz="2400"/>
              <a:t>表示 </a:t>
            </a:r>
            <a:r>
              <a:rPr lang="en-US" altLang="zh-CN" sz="2400"/>
              <a:t>a </a:t>
            </a:r>
            <a:r>
              <a:rPr lang="zh-CN" altLang="en-US" sz="2400"/>
              <a:t>为整型数组，有</a:t>
            </a:r>
            <a:r>
              <a:rPr lang="en-US" altLang="zh-CN" sz="2400"/>
              <a:t>10</a:t>
            </a:r>
            <a:r>
              <a:rPr lang="zh-CN" altLang="en-US" sz="2400"/>
              <a:t>个元素：</a:t>
            </a:r>
            <a:r>
              <a:rPr lang="en-US" altLang="zh-CN" sz="2400"/>
              <a:t>a[0]...a[9]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3EC3-75E9-486B-9A8F-2E8E17A9522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34180" name="Rectangle 1028"/>
          <p:cNvSpPr>
            <a:spLocks noChangeArrowheads="1"/>
          </p:cNvSpPr>
          <p:nvPr/>
        </p:nvSpPr>
        <p:spPr bwMode="auto">
          <a:xfrm>
            <a:off x="1219200" y="3257550"/>
            <a:ext cx="77724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zh-CN" altLang="en-US" b="1">
                <a:latin typeface="Arial" pitchFamily="34" charset="0"/>
              </a:rPr>
              <a:t>引用</a:t>
            </a:r>
            <a:endParaRPr lang="zh-CN" altLang="en-US"/>
          </a:p>
          <a:p>
            <a:pPr lvl="1"/>
            <a:r>
              <a:rPr lang="zh-CN" altLang="en-US"/>
              <a:t>必须</a:t>
            </a:r>
            <a:r>
              <a:rPr lang="zh-CN" altLang="en-US">
                <a:solidFill>
                  <a:srgbClr val="99FFFF"/>
                </a:solidFill>
              </a:rPr>
              <a:t>先声明</a:t>
            </a:r>
            <a:r>
              <a:rPr lang="zh-CN" altLang="en-US"/>
              <a:t>，后使用。</a:t>
            </a:r>
          </a:p>
          <a:p>
            <a:pPr lvl="1"/>
            <a:r>
              <a:rPr lang="zh-CN" altLang="en-US"/>
              <a:t>只能逐个引用数组</a:t>
            </a:r>
            <a:r>
              <a:rPr lang="zh-CN" altLang="en-US">
                <a:solidFill>
                  <a:srgbClr val="99FFFF"/>
                </a:solidFill>
              </a:rPr>
              <a:t>元素</a:t>
            </a:r>
            <a:r>
              <a:rPr lang="zh-CN" altLang="en-US"/>
              <a:t>，而不能一次引用整个数组</a:t>
            </a:r>
            <a:br>
              <a:rPr lang="zh-CN" altLang="en-US"/>
            </a:br>
            <a:r>
              <a:rPr lang="zh-CN" altLang="en-US"/>
              <a:t>例如：</a:t>
            </a:r>
            <a:r>
              <a:rPr lang="en-US" altLang="zh-CN"/>
              <a:t>a[0]=a[5]+a[7]-a[2*3]</a:t>
            </a:r>
          </a:p>
        </p:txBody>
      </p:sp>
      <p:grpSp>
        <p:nvGrpSpPr>
          <p:cNvPr id="434181" name="Group 1029"/>
          <p:cNvGrpSpPr>
            <a:grpSpLocks/>
          </p:cNvGrpSpPr>
          <p:nvPr/>
        </p:nvGrpSpPr>
        <p:grpSpPr bwMode="auto">
          <a:xfrm>
            <a:off x="1066800" y="2097882"/>
            <a:ext cx="4648200" cy="602457"/>
            <a:chOff x="0" y="1762"/>
            <a:chExt cx="2928" cy="506"/>
          </a:xfrm>
        </p:grpSpPr>
        <p:sp>
          <p:nvSpPr>
            <p:cNvPr id="434182" name="Line 1030"/>
            <p:cNvSpPr>
              <a:spLocks noChangeShapeType="1"/>
            </p:cNvSpPr>
            <p:nvPr/>
          </p:nvSpPr>
          <p:spPr bwMode="auto">
            <a:xfrm>
              <a:off x="2352" y="1762"/>
              <a:ext cx="0" cy="192"/>
            </a:xfrm>
            <a:prstGeom prst="line">
              <a:avLst/>
            </a:prstGeom>
            <a:noFill/>
            <a:ln w="12699">
              <a:solidFill>
                <a:srgbClr val="99FFFF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183" name="Text Box 1031"/>
            <p:cNvSpPr txBox="1">
              <a:spLocks noChangeArrowheads="1"/>
            </p:cNvSpPr>
            <p:nvPr/>
          </p:nvSpPr>
          <p:spPr bwMode="auto">
            <a:xfrm>
              <a:off x="0" y="1932"/>
              <a:ext cx="292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>
                  <a:solidFill>
                    <a:srgbClr val="99FFFF"/>
                  </a:solidFill>
                </a:rPr>
                <a:t>数组名的构成方法与一般变量名相同。</a:t>
              </a:r>
            </a:p>
          </p:txBody>
        </p:sp>
      </p:grpSp>
      <p:sp>
        <p:nvSpPr>
          <p:cNvPr id="434184" name="Text Box 1032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DAFB5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FDAFB5"/>
                </a:solidFill>
                <a:ea typeface="隶书" pitchFamily="49" charset="-122"/>
              </a:rPr>
              <a:t>数     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11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4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4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 autoUpdateAnimBg="0"/>
      <p:bldP spid="434180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指向函数的指针</a:t>
            </a:r>
          </a:p>
        </p:txBody>
      </p:sp>
      <p:sp>
        <p:nvSpPr>
          <p:cNvPr id="246786" name="Rectangle 2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543800" cy="30861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zh-CN" altLang="en-US"/>
              <a:t>声明形式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存储类型  数据类型  </a:t>
            </a:r>
            <a:r>
              <a:rPr lang="en-US" altLang="zh-CN"/>
              <a:t>(*</a:t>
            </a:r>
            <a:r>
              <a:rPr lang="zh-CN" altLang="en-US"/>
              <a:t>函数指针名</a:t>
            </a:r>
            <a:r>
              <a:rPr lang="en-US" altLang="zh-CN"/>
              <a:t>)();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</a:t>
            </a:r>
          </a:p>
          <a:p>
            <a:r>
              <a:rPr lang="zh-CN" altLang="en-US"/>
              <a:t>含义：</a:t>
            </a:r>
          </a:p>
          <a:p>
            <a:pPr lvl="1"/>
            <a:r>
              <a:rPr lang="zh-CN" altLang="en-US"/>
              <a:t>数据指针指向数据存储区，而函数指针指向的是程序代码存储区。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A5DC-0D02-4FD4-92F9-F379E72E175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1917700" y="1885950"/>
            <a:ext cx="6921500" cy="390525"/>
          </a:xfrm>
          <a:prstGeom prst="rect">
            <a:avLst/>
          </a:prstGeom>
          <a:noFill/>
          <a:ln w="12699">
            <a:solidFill>
              <a:srgbClr val="99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FFFF99"/>
                </a:solidFill>
                <a:ea typeface="隶书" pitchFamily="49" charset="-122"/>
              </a:rPr>
              <a:t>指针与函数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878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6-11</a:t>
            </a:r>
            <a:r>
              <a:rPr lang="zh-CN" altLang="en-US"/>
              <a:t>函数指针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257300"/>
            <a:ext cx="7239000" cy="3657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#include 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void print_stuff(float data_to_ignore);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void print_message(float list_this_data);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void print_float(float data_to_print);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void (*</a:t>
            </a:r>
            <a:r>
              <a:rPr lang="en-US" altLang="zh-CN" sz="2800">
                <a:solidFill>
                  <a:srgbClr val="66FFFF"/>
                </a:solidFill>
              </a:rPr>
              <a:t>function_pointer</a:t>
            </a:r>
            <a:r>
              <a:rPr lang="en-US" altLang="zh-CN" sz="2800"/>
              <a:t>)(float);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int main()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	float pi = (float)3.14159;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	float two_pi = (float)2.0 * pi;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DAD2-9780-46CF-A916-064E86322A3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FFFF99"/>
                </a:solidFill>
                <a:ea typeface="隶书" pitchFamily="49" charset="-122"/>
              </a:rPr>
              <a:t>指针与函数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96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514350"/>
            <a:ext cx="7772400" cy="44577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/>
              <a:t>   print_stuff(pi);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en-US" altLang="zh-CN">
                <a:solidFill>
                  <a:srgbClr val="66FFFF"/>
                </a:solidFill>
              </a:rPr>
              <a:t>function_pointer</a:t>
            </a:r>
            <a:r>
              <a:rPr lang="en-US" altLang="zh-CN"/>
              <a:t> = </a:t>
            </a:r>
            <a:r>
              <a:rPr lang="en-US" altLang="zh-CN">
                <a:solidFill>
                  <a:schemeClr val="tx2"/>
                </a:solidFill>
              </a:rPr>
              <a:t>print_stuff</a:t>
            </a:r>
            <a:r>
              <a:rPr lang="en-US" altLang="zh-CN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en-US" altLang="zh-CN">
                <a:solidFill>
                  <a:schemeClr val="tx2"/>
                </a:solidFill>
              </a:rPr>
              <a:t>function_pointer</a:t>
            </a:r>
            <a:r>
              <a:rPr lang="en-US" altLang="zh-CN"/>
              <a:t>(pi);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en-US" altLang="zh-CN">
                <a:solidFill>
                  <a:srgbClr val="66FFFF"/>
                </a:solidFill>
              </a:rPr>
              <a:t>function_pointer</a:t>
            </a:r>
            <a:r>
              <a:rPr lang="en-US" altLang="zh-CN"/>
              <a:t> = </a:t>
            </a:r>
            <a:r>
              <a:rPr lang="en-US" altLang="zh-CN">
                <a:solidFill>
                  <a:srgbClr val="FF99CC"/>
                </a:solidFill>
              </a:rPr>
              <a:t>print_message</a:t>
            </a:r>
            <a:r>
              <a:rPr lang="en-US" altLang="zh-CN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en-US" altLang="zh-CN">
                <a:solidFill>
                  <a:srgbClr val="FF99CC"/>
                </a:solidFill>
              </a:rPr>
              <a:t>function_pointer</a:t>
            </a:r>
            <a:r>
              <a:rPr lang="en-US" altLang="zh-CN"/>
              <a:t>(two_pi);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en-US" altLang="zh-CN">
                <a:solidFill>
                  <a:srgbClr val="FF99CC"/>
                </a:solidFill>
              </a:rPr>
              <a:t>function_pointer</a:t>
            </a:r>
            <a:r>
              <a:rPr lang="en-US" altLang="zh-CN"/>
              <a:t>(13.0);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en-US" altLang="zh-CN">
                <a:solidFill>
                  <a:srgbClr val="66FFFF"/>
                </a:solidFill>
              </a:rPr>
              <a:t>function_pointer</a:t>
            </a:r>
            <a:r>
              <a:rPr lang="en-US" altLang="zh-CN"/>
              <a:t> = </a:t>
            </a:r>
            <a:r>
              <a:rPr lang="en-US" altLang="zh-CN">
                <a:solidFill>
                  <a:srgbClr val="FFFF99"/>
                </a:solidFill>
              </a:rPr>
              <a:t>print_float</a:t>
            </a:r>
            <a:r>
              <a:rPr lang="en-US" altLang="zh-CN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en-US" altLang="zh-CN">
                <a:solidFill>
                  <a:srgbClr val="FFFF99"/>
                </a:solidFill>
              </a:rPr>
              <a:t>function_pointer</a:t>
            </a:r>
            <a:r>
              <a:rPr lang="en-US" altLang="zh-CN"/>
              <a:t>(pi);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print_float(pi);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}</a:t>
            </a:r>
            <a:endParaRPr lang="en-US" altLang="zh-CN" sz="3600"/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65AFAB72-8B40-47D1-8A2E-1B11D1087750}" type="slidenum">
              <a:rPr kumimoji="0" lang="en-US" altLang="zh-CN" sz="1600"/>
              <a:pPr eaLnBrk="0" hangingPunct="0"/>
              <a:t>42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268343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14350"/>
            <a:ext cx="8305800" cy="45148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void print_stuff(float data_to_ignore)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{	cout&lt;&lt;"This is the print stuff function.\n";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void print_message(float list_this_data)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{	cout&lt;&lt;"The data to be listed is "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       &lt;&lt;list_this_data&lt;&lt;endl;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void print_float(float data_to_print)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{	cout&lt;&lt;"The data to be printed is "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       &lt;&lt;data_to_print&lt;&lt;endl;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41392811-33CC-4B3B-AA6E-71696ABD98FC}" type="slidenum">
              <a:rPr kumimoji="0" lang="en-US" altLang="zh-CN" sz="1600"/>
              <a:pPr eaLnBrk="0" hangingPunct="0"/>
              <a:t>43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791538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857250"/>
            <a:ext cx="7772400" cy="37147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/>
              <a:t>运行结果：</a:t>
            </a:r>
          </a:p>
          <a:p>
            <a:pPr>
              <a:buFont typeface="Wingdings" pitchFamily="2" charset="2"/>
              <a:buNone/>
            </a:pPr>
            <a:endParaRPr lang="zh-CN" altLang="en-US" sz="2800"/>
          </a:p>
          <a:p>
            <a:pPr>
              <a:buFont typeface="Wingdings" pitchFamily="2" charset="2"/>
              <a:buNone/>
            </a:pPr>
            <a:r>
              <a:rPr lang="en-US" altLang="zh-CN" sz="2800"/>
              <a:t>This is the print stuff function.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This is the print stuff function.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The data to be listed is 6.283180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The data to be listed is 13.000000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The data to be printed is 3.141590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The data to be printed is 3.141590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2D637DDD-71FB-409F-8B22-34B89A199346}" type="slidenum">
              <a:rPr kumimoji="0" lang="en-US" altLang="zh-CN" sz="1600"/>
              <a:pPr eaLnBrk="0" hangingPunct="0"/>
              <a:t>44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548458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对象指针的一般概念</a:t>
            </a:r>
            <a:endParaRPr lang="zh-CN" altLang="en-US" sz="40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239000" cy="33147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声明形式</a:t>
            </a:r>
          </a:p>
          <a:p>
            <a:pPr marL="949325" lvl="1">
              <a:lnSpc>
                <a:spcPct val="90000"/>
              </a:lnSpc>
              <a:buFontTx/>
              <a:buNone/>
            </a:pPr>
            <a:r>
              <a:rPr lang="zh-CN" altLang="en-US"/>
              <a:t>类名  *对象指针名；</a:t>
            </a:r>
          </a:p>
          <a:p>
            <a:pPr>
              <a:lnSpc>
                <a:spcPct val="90000"/>
              </a:lnSpc>
            </a:pPr>
            <a:r>
              <a:rPr lang="zh-CN" altLang="en-US"/>
              <a:t>例</a:t>
            </a:r>
          </a:p>
          <a:p>
            <a:pPr marL="949325" lvl="1">
              <a:lnSpc>
                <a:spcPct val="90000"/>
              </a:lnSpc>
              <a:buFontTx/>
              <a:buNone/>
            </a:pPr>
            <a:r>
              <a:rPr lang="en-US" altLang="zh-CN"/>
              <a:t>Point A(5,10);</a:t>
            </a:r>
          </a:p>
          <a:p>
            <a:pPr marL="949325" lvl="1">
              <a:lnSpc>
                <a:spcPct val="90000"/>
              </a:lnSpc>
              <a:buFontTx/>
              <a:buNone/>
            </a:pPr>
            <a:r>
              <a:rPr lang="en-US" altLang="zh-CN"/>
              <a:t>Piont *ptr;</a:t>
            </a:r>
          </a:p>
          <a:p>
            <a:pPr marL="949325" lvl="1">
              <a:lnSpc>
                <a:spcPct val="90000"/>
              </a:lnSpc>
              <a:buFontTx/>
              <a:buNone/>
            </a:pPr>
            <a:r>
              <a:rPr lang="en-US" altLang="zh-CN"/>
              <a:t>ptr=&amp;A;</a:t>
            </a:r>
          </a:p>
          <a:p>
            <a:pPr>
              <a:lnSpc>
                <a:spcPct val="90000"/>
              </a:lnSpc>
            </a:pPr>
            <a:r>
              <a:rPr lang="zh-CN" altLang="en-US"/>
              <a:t>通过指针访问对象成员</a:t>
            </a:r>
          </a:p>
          <a:p>
            <a:pPr marL="949325" lvl="1">
              <a:lnSpc>
                <a:spcPct val="90000"/>
              </a:lnSpc>
              <a:buFontTx/>
              <a:buNone/>
            </a:pPr>
            <a:r>
              <a:rPr lang="zh-CN" altLang="en-US"/>
              <a:t>对象指针名</a:t>
            </a:r>
            <a:r>
              <a:rPr lang="en-US" altLang="zh-CN"/>
              <a:t>-&gt;</a:t>
            </a:r>
            <a:r>
              <a:rPr lang="zh-CN" altLang="en-US"/>
              <a:t>成员名</a:t>
            </a:r>
          </a:p>
          <a:p>
            <a:pPr marL="949325" lvl="1">
              <a:lnSpc>
                <a:spcPct val="90000"/>
              </a:lnSpc>
              <a:buFontTx/>
              <a:buNone/>
            </a:pPr>
            <a:r>
              <a:rPr lang="en-US" altLang="zh-CN"/>
              <a:t>ptr-&gt;getx() </a:t>
            </a:r>
            <a:r>
              <a:rPr lang="zh-CN" altLang="en-US"/>
              <a:t>相当于 </a:t>
            </a:r>
            <a:r>
              <a:rPr lang="en-US" altLang="zh-CN"/>
              <a:t>(*ptr).getx();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0DD3-7939-49F7-BA1C-7840CA6097E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737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239000" cy="857250"/>
          </a:xfrm>
        </p:spPr>
        <p:txBody>
          <a:bodyPr/>
          <a:lstStyle/>
          <a:p>
            <a:r>
              <a:rPr lang="zh-CN" altLang="en-US"/>
              <a:t>对象指针应用举例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200150"/>
            <a:ext cx="7162800" cy="35433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     Point A(5,10);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     Point </a:t>
            </a: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*ptr</a:t>
            </a:r>
            <a:r>
              <a:rPr lang="en-US" altLang="zh-CN" sz="280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     </a:t>
            </a: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ptr=&amp;A</a:t>
            </a:r>
            <a:r>
              <a:rPr lang="en-US" altLang="zh-CN" sz="280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	   int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	   x=</a:t>
            </a: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ptr-&gt;GetX()</a:t>
            </a:r>
            <a:r>
              <a:rPr lang="en-US" altLang="zh-CN" sz="280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	   cout&lt;&lt;x&lt;&lt;endl;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   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}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B084-1106-439F-A30E-5A2ED5C5BFC1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56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曾经出现过的错误例子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class Fred;	//</a:t>
            </a:r>
            <a:r>
              <a:rPr lang="zh-CN" altLang="en-US" sz="2800"/>
              <a:t>前向引用声明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class Barney {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Fred x;	//</a:t>
            </a:r>
            <a:r>
              <a:rPr lang="zh-CN" altLang="en-US" sz="2800"/>
              <a:t>错误：类</a:t>
            </a:r>
            <a:r>
              <a:rPr lang="en-US" altLang="zh-CN" sz="2800"/>
              <a:t>Fred</a:t>
            </a:r>
            <a:r>
              <a:rPr lang="zh-CN" altLang="en-US" sz="2800"/>
              <a:t>的声明尚不完善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 </a:t>
            </a:r>
            <a:r>
              <a:rPr lang="en-US" altLang="zh-CN" sz="2800"/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class Fred {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Barney y;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};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69B9-79DB-4619-9B72-74BE26860E7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957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正确的程序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/>
              <a:t>class Fred;	//</a:t>
            </a:r>
            <a:r>
              <a:rPr lang="zh-CN" altLang="en-US"/>
              <a:t>前向引用声明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class Barney {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Fred *x;	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};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class Fred {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Barney y;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};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26AD-203A-4096-81B9-BB4A76A7A867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204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指针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28750"/>
            <a:ext cx="7239000" cy="30861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隐含于每一个类的成员函数中的特殊指针。</a:t>
            </a:r>
          </a:p>
          <a:p>
            <a:r>
              <a:rPr lang="zh-CN" altLang="en-US"/>
              <a:t>明确地指出了成员函数当前所操作的数据所属的对象。</a:t>
            </a:r>
          </a:p>
          <a:p>
            <a:pPr lvl="1"/>
            <a:r>
              <a:rPr lang="zh-CN" altLang="en-US"/>
              <a:t>当通过一个对象调用成员函数时，系统先将该对象的地址赋给</a:t>
            </a:r>
            <a:r>
              <a:rPr lang="en-US" altLang="zh-CN"/>
              <a:t>this</a:t>
            </a:r>
            <a:r>
              <a:rPr lang="zh-CN" altLang="en-US"/>
              <a:t>指针，然后调用成员函数，成员函数对对象的数据成员进行操作时，就隐含使用了</a:t>
            </a:r>
            <a:r>
              <a:rPr lang="en-US" altLang="zh-CN"/>
              <a:t>this</a:t>
            </a:r>
            <a:r>
              <a:rPr lang="zh-CN" altLang="en-US"/>
              <a:t>指针。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908-4491-4C15-BA33-88AE2D88E2C1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4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171450"/>
            <a:ext cx="8001000" cy="857250"/>
          </a:xfrm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6. 1</a:t>
            </a:r>
            <a:r>
              <a:rPr lang="zh-CN" altLang="en-US"/>
              <a:t>一维数组的声明与引用</a:t>
            </a:r>
          </a:p>
        </p:txBody>
      </p:sp>
      <p:sp>
        <p:nvSpPr>
          <p:cNvPr id="436227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1143000" y="1257300"/>
            <a:ext cx="4038600" cy="34861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#include 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{	int </a:t>
            </a:r>
            <a:r>
              <a:rPr lang="en-US" altLang="zh-CN" sz="2600">
                <a:solidFill>
                  <a:srgbClr val="66FFFF"/>
                </a:solidFill>
              </a:rPr>
              <a:t>A[10]</a:t>
            </a:r>
            <a:r>
              <a:rPr lang="en-US" altLang="zh-CN" sz="2600"/>
              <a:t>,</a:t>
            </a:r>
            <a:r>
              <a:rPr lang="en-US" altLang="zh-CN" sz="2600">
                <a:solidFill>
                  <a:srgbClr val="66FFFF"/>
                </a:solidFill>
              </a:rPr>
              <a:t>B[10]</a:t>
            </a:r>
            <a:r>
              <a:rPr lang="en-US" altLang="zh-CN" sz="260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	int 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	for(i=0;i&lt;10;i++)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		</a:t>
            </a:r>
            <a:r>
              <a:rPr lang="en-US" altLang="zh-CN" sz="2600">
                <a:solidFill>
                  <a:srgbClr val="66FFFF"/>
                </a:solidFill>
              </a:rPr>
              <a:t>A[i]</a:t>
            </a:r>
            <a:r>
              <a:rPr lang="en-US" altLang="zh-CN" sz="2600"/>
              <a:t>=i*2-1;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		</a:t>
            </a:r>
            <a:r>
              <a:rPr lang="en-US" altLang="zh-CN" sz="2600">
                <a:solidFill>
                  <a:srgbClr val="66FFFF"/>
                </a:solidFill>
              </a:rPr>
              <a:t>B[10-i-1]</a:t>
            </a:r>
            <a:r>
              <a:rPr lang="en-US" altLang="zh-CN" sz="2600"/>
              <a:t>=</a:t>
            </a:r>
            <a:r>
              <a:rPr lang="en-US" altLang="zh-CN" sz="2600">
                <a:solidFill>
                  <a:srgbClr val="66FFFF"/>
                </a:solidFill>
              </a:rPr>
              <a:t>A[i]</a:t>
            </a:r>
            <a:r>
              <a:rPr lang="en-US" altLang="zh-CN" sz="260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	}</a:t>
            </a:r>
          </a:p>
        </p:txBody>
      </p:sp>
      <p:sp>
        <p:nvSpPr>
          <p:cNvPr id="436229" name="Rectangle 1029"/>
          <p:cNvSpPr>
            <a:spLocks noGrp="1" noChangeArrowheads="1"/>
          </p:cNvSpPr>
          <p:nvPr>
            <p:ph sz="half" idx="2"/>
          </p:nvPr>
        </p:nvSpPr>
        <p:spPr>
          <a:xfrm>
            <a:off x="4991100" y="1257300"/>
            <a:ext cx="3619500" cy="32575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  for(i=0;i&lt;10;i++)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	 cout&lt;&lt;"A["&lt;&lt;i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              &lt;&lt;"]="&lt;&lt;</a:t>
            </a:r>
            <a:r>
              <a:rPr lang="en-US" altLang="zh-CN" sz="2600">
                <a:solidFill>
                  <a:srgbClr val="66FFFF"/>
                </a:solidFill>
              </a:rPr>
              <a:t>A[i]</a:t>
            </a:r>
            <a:r>
              <a:rPr lang="en-US" altLang="zh-CN" sz="260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	 cout&lt;&lt;" B["&lt;&lt;i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             &lt;&lt;"]="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             &lt;&lt;</a:t>
            </a:r>
            <a:r>
              <a:rPr lang="en-US" altLang="zh-CN" sz="2600">
                <a:solidFill>
                  <a:srgbClr val="66FFFF"/>
                </a:solidFill>
              </a:rPr>
              <a:t>B[i]</a:t>
            </a:r>
            <a:r>
              <a:rPr lang="en-US" altLang="zh-CN" sz="2600"/>
              <a:t>&lt;&lt;endl;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}</a:t>
            </a: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40B3-33B2-475E-978D-F4ED968A6F0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36228" name="Text Box 1028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DAFB5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FDAFB5"/>
                </a:solidFill>
                <a:ea typeface="隶书" pitchFamily="49" charset="-122"/>
              </a:rPr>
              <a:t>数     组</a:t>
            </a:r>
            <a:endParaRPr lang="zh-CN" altLang="en-US"/>
          </a:p>
        </p:txBody>
      </p:sp>
      <p:sp>
        <p:nvSpPr>
          <p:cNvPr id="436230" name="Line 1030"/>
          <p:cNvSpPr>
            <a:spLocks noChangeShapeType="1"/>
          </p:cNvSpPr>
          <p:nvPr/>
        </p:nvSpPr>
        <p:spPr bwMode="auto">
          <a:xfrm>
            <a:off x="4724400" y="1257300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指针</a:t>
            </a:r>
          </a:p>
        </p:txBody>
      </p:sp>
      <p:sp>
        <p:nvSpPr>
          <p:cNvPr id="226307" name="Rectangle 1027"/>
          <p:cNvSpPr>
            <a:spLocks noGrp="1" noChangeArrowheads="1"/>
          </p:cNvSpPr>
          <p:nvPr>
            <p:ph idx="1"/>
          </p:nvPr>
        </p:nvSpPr>
        <p:spPr>
          <a:xfrm>
            <a:off x="1219200" y="1428750"/>
            <a:ext cx="7315200" cy="30861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/>
              <a:t>例如：</a:t>
            </a:r>
            <a:r>
              <a:rPr lang="en-US" altLang="zh-CN"/>
              <a:t>Point</a:t>
            </a:r>
            <a:r>
              <a:rPr lang="zh-CN" altLang="en-US"/>
              <a:t>类的构造函数体中的语句：</a:t>
            </a:r>
          </a:p>
          <a:p>
            <a:pPr lvl="1">
              <a:buFontTx/>
              <a:buNone/>
            </a:pPr>
            <a:r>
              <a:rPr lang="en-US" altLang="zh-CN"/>
              <a:t>X=xx;</a:t>
            </a:r>
          </a:p>
          <a:p>
            <a:pPr lvl="1">
              <a:buFontTx/>
              <a:buNone/>
            </a:pPr>
            <a:r>
              <a:rPr lang="en-US" altLang="zh-CN"/>
              <a:t>Y=yy; 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相当于：</a:t>
            </a:r>
          </a:p>
          <a:p>
            <a:pPr lvl="1">
              <a:buFontTx/>
              <a:buNone/>
            </a:pPr>
            <a:r>
              <a:rPr lang="en-US" altLang="zh-CN"/>
              <a:t>this-&gt;X=xx;</a:t>
            </a:r>
          </a:p>
          <a:p>
            <a:pPr lvl="1">
              <a:buFontTx/>
              <a:buNone/>
            </a:pPr>
            <a:r>
              <a:rPr lang="en-US" altLang="zh-CN"/>
              <a:t>this-&gt;Y=yy;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F52E-9449-495D-BF0A-F2790652D0D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6308" name="Text Box 1028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41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指向类的非静态成员的指针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28750"/>
            <a:ext cx="7543800" cy="3086100"/>
          </a:xfrm>
        </p:spPr>
        <p:txBody>
          <a:bodyPr/>
          <a:lstStyle/>
          <a:p>
            <a:r>
              <a:rPr lang="zh-CN" altLang="en-US"/>
              <a:t>通过指向成员的指针只能访问公有成员</a:t>
            </a:r>
          </a:p>
          <a:p>
            <a:r>
              <a:rPr lang="zh-CN" altLang="en-US"/>
              <a:t>声明指向成员的指针</a:t>
            </a:r>
          </a:p>
          <a:p>
            <a:pPr lvl="1"/>
            <a:r>
              <a:rPr lang="zh-CN" altLang="en-US"/>
              <a:t>声明指向公有数据成员的指针</a:t>
            </a:r>
          </a:p>
          <a:p>
            <a:pPr lvl="2">
              <a:buFont typeface="Wingdings" pitchFamily="2" charset="2"/>
              <a:buNone/>
            </a:pPr>
            <a:r>
              <a:rPr lang="zh-CN" altLang="en-US"/>
              <a:t>类型说明符  类名</a:t>
            </a:r>
            <a:r>
              <a:rPr lang="en-US" altLang="zh-CN"/>
              <a:t>::*</a:t>
            </a:r>
            <a:r>
              <a:rPr lang="zh-CN" altLang="en-US"/>
              <a:t>指针名；	</a:t>
            </a:r>
          </a:p>
          <a:p>
            <a:pPr lvl="1"/>
            <a:r>
              <a:rPr lang="zh-CN" altLang="en-US"/>
              <a:t>声明指向公有函数成员的指针</a:t>
            </a:r>
          </a:p>
          <a:p>
            <a:pPr lvl="2">
              <a:buFont typeface="Wingdings" pitchFamily="2" charset="2"/>
              <a:buNone/>
            </a:pPr>
            <a:r>
              <a:rPr lang="zh-CN" altLang="en-US"/>
              <a:t>类型说明符  </a:t>
            </a:r>
            <a:r>
              <a:rPr lang="en-US" altLang="zh-CN"/>
              <a:t>(</a:t>
            </a:r>
            <a:r>
              <a:rPr lang="zh-CN" altLang="en-US"/>
              <a:t>类名</a:t>
            </a:r>
            <a:r>
              <a:rPr lang="en-US" altLang="zh-CN"/>
              <a:t>::*</a:t>
            </a:r>
            <a:r>
              <a:rPr lang="zh-CN" altLang="en-US"/>
              <a:t>指针名</a:t>
            </a:r>
            <a:r>
              <a:rPr lang="en-US" altLang="zh-CN"/>
              <a:t>)(</a:t>
            </a:r>
            <a:r>
              <a:rPr lang="zh-CN" altLang="en-US"/>
              <a:t>参数表</a:t>
            </a:r>
            <a:r>
              <a:rPr lang="en-US" altLang="zh-CN"/>
              <a:t>)</a:t>
            </a:r>
            <a:r>
              <a:rPr lang="zh-CN" altLang="en-US"/>
              <a:t>；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1CD-638E-4AB4-A066-080BC505A7D6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99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指向类的非静态成员的指针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指向数据成员的指针</a:t>
            </a:r>
          </a:p>
          <a:p>
            <a:pPr lvl="1"/>
            <a:r>
              <a:rPr lang="zh-CN" altLang="en-US"/>
              <a:t>说明指针应该指向哪个成员</a:t>
            </a:r>
          </a:p>
          <a:p>
            <a:pPr lvl="2">
              <a:buFont typeface="Wingdings" pitchFamily="2" charset="2"/>
              <a:buNone/>
            </a:pPr>
            <a:r>
              <a:rPr lang="zh-CN" altLang="en-US"/>
              <a:t>指针名</a:t>
            </a:r>
            <a:r>
              <a:rPr lang="en-US" altLang="zh-CN"/>
              <a:t>=&amp;</a:t>
            </a:r>
            <a:r>
              <a:rPr lang="zh-CN" altLang="en-US"/>
              <a:t>类名</a:t>
            </a:r>
            <a:r>
              <a:rPr lang="en-US" altLang="zh-CN"/>
              <a:t>::</a:t>
            </a:r>
            <a:r>
              <a:rPr lang="zh-CN" altLang="en-US"/>
              <a:t>数据成员名；</a:t>
            </a:r>
          </a:p>
          <a:p>
            <a:pPr lvl="1"/>
            <a:r>
              <a:rPr lang="zh-CN" altLang="en-US"/>
              <a:t>通过对象名（或对象指针）与成员指针结合来访问数据成员</a:t>
            </a:r>
          </a:p>
          <a:p>
            <a:pPr lvl="2">
              <a:buFont typeface="Wingdings" pitchFamily="2" charset="2"/>
              <a:buNone/>
            </a:pPr>
            <a:r>
              <a:rPr lang="zh-CN" altLang="en-US"/>
              <a:t>对象名</a:t>
            </a:r>
            <a:r>
              <a:rPr lang="en-US" altLang="zh-CN"/>
              <a:t>.* </a:t>
            </a:r>
            <a:r>
              <a:rPr lang="zh-CN" altLang="en-US"/>
              <a:t>类成员指针名</a:t>
            </a:r>
          </a:p>
          <a:p>
            <a:pPr lvl="2">
              <a:buFont typeface="Wingdings" pitchFamily="2" charset="2"/>
              <a:buNone/>
            </a:pPr>
            <a:r>
              <a:rPr lang="zh-CN" altLang="en-US"/>
              <a:t>或： </a:t>
            </a:r>
          </a:p>
          <a:p>
            <a:pPr lvl="2">
              <a:buFont typeface="Wingdings" pitchFamily="2" charset="2"/>
              <a:buNone/>
            </a:pPr>
            <a:r>
              <a:rPr lang="zh-CN" altLang="en-US"/>
              <a:t>对象指针名</a:t>
            </a:r>
            <a:r>
              <a:rPr lang="en-US" altLang="zh-CN"/>
              <a:t>—&gt;*</a:t>
            </a:r>
            <a:r>
              <a:rPr lang="zh-CN" altLang="en-US"/>
              <a:t>类成员指针名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0539-94F5-4650-A7B2-038523AC7BE2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73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指向类的非静态成员的指针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指向函数成员的指针</a:t>
            </a:r>
          </a:p>
          <a:p>
            <a:pPr lvl="1"/>
            <a:r>
              <a:rPr lang="zh-CN" altLang="en-US"/>
              <a:t>初始化</a:t>
            </a:r>
          </a:p>
          <a:p>
            <a:pPr lvl="2">
              <a:buFont typeface="Wingdings" pitchFamily="2" charset="2"/>
              <a:buNone/>
            </a:pPr>
            <a:r>
              <a:rPr lang="zh-CN" altLang="en-US"/>
              <a:t>指针名</a:t>
            </a:r>
            <a:r>
              <a:rPr lang="en-US" altLang="zh-CN"/>
              <a:t>=</a:t>
            </a:r>
            <a:r>
              <a:rPr lang="zh-CN" altLang="en-US"/>
              <a:t>类名</a:t>
            </a:r>
            <a:r>
              <a:rPr lang="en-US" altLang="zh-CN"/>
              <a:t>::</a:t>
            </a:r>
            <a:r>
              <a:rPr lang="zh-CN" altLang="en-US"/>
              <a:t>函数成员名；</a:t>
            </a:r>
          </a:p>
          <a:p>
            <a:pPr lvl="1"/>
            <a:r>
              <a:rPr lang="zh-CN" altLang="en-US"/>
              <a:t>通过对象名（或对象指针）与成员指针结合来访问函数成员</a:t>
            </a:r>
          </a:p>
          <a:p>
            <a:pPr lvl="2">
              <a:buFont typeface="Wingdings" pitchFamily="2" charset="2"/>
              <a:buNone/>
            </a:pPr>
            <a:r>
              <a:rPr lang="en-US" altLang="zh-CN"/>
              <a:t>(</a:t>
            </a:r>
            <a:r>
              <a:rPr lang="zh-CN" altLang="en-US"/>
              <a:t>对象名</a:t>
            </a:r>
            <a:r>
              <a:rPr lang="en-US" altLang="zh-CN"/>
              <a:t>.* </a:t>
            </a:r>
            <a:r>
              <a:rPr lang="zh-CN" altLang="en-US"/>
              <a:t>类成员指针名</a:t>
            </a:r>
            <a:r>
              <a:rPr lang="en-US" altLang="zh-CN"/>
              <a:t>)(</a:t>
            </a:r>
            <a:r>
              <a:rPr lang="zh-CN" altLang="en-US"/>
              <a:t>参数表</a:t>
            </a:r>
            <a:r>
              <a:rPr lang="en-US" altLang="zh-CN"/>
              <a:t>)</a:t>
            </a:r>
          </a:p>
          <a:p>
            <a:pPr lvl="2">
              <a:buFont typeface="Wingdings" pitchFamily="2" charset="2"/>
              <a:buNone/>
            </a:pPr>
            <a:r>
              <a:rPr lang="zh-CN" altLang="en-US"/>
              <a:t>或：</a:t>
            </a:r>
          </a:p>
          <a:p>
            <a:pPr lvl="2">
              <a:buFont typeface="Wingdings" pitchFamily="2" charset="2"/>
              <a:buNone/>
            </a:pPr>
            <a:r>
              <a:rPr lang="en-US" altLang="zh-CN"/>
              <a:t>(</a:t>
            </a:r>
            <a:r>
              <a:rPr lang="zh-CN" altLang="en-US"/>
              <a:t>对象指针名</a:t>
            </a:r>
            <a:r>
              <a:rPr lang="en-US" altLang="zh-CN"/>
              <a:t>—&gt;*</a:t>
            </a:r>
            <a:r>
              <a:rPr lang="zh-CN" altLang="en-US"/>
              <a:t>类成员指针名</a:t>
            </a:r>
            <a:r>
              <a:rPr lang="en-US" altLang="zh-CN"/>
              <a:t>)(</a:t>
            </a:r>
            <a:r>
              <a:rPr lang="zh-CN" altLang="en-US"/>
              <a:t>参数表</a:t>
            </a:r>
            <a:r>
              <a:rPr lang="en-US" altLang="zh-CN"/>
              <a:t>)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ACF8-C1B3-4DD9-A59E-F3A4BE23B626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89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指向类的非静态成员的指针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239000" cy="33718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6-13  </a:t>
            </a:r>
            <a:r>
              <a:rPr lang="zh-CN" altLang="en-US" sz="2800"/>
              <a:t>访问对象的公有成员函数的不同方式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/>
              <a:t>int main()	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主函数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{	Point A(4,5);	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声明对象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	Point *p1=&amp;A;	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声明对象指针并初始化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   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声明成员函数指针并初始化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	</a:t>
            </a:r>
            <a:r>
              <a:rPr lang="en-US" altLang="zh-CN" sz="2400"/>
              <a:t>int (Point::*p_GetX)()=Point::GetX;	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   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）使用成员函数指针访问成员函数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	</a:t>
            </a:r>
            <a:r>
              <a:rPr lang="en-US" altLang="zh-CN" sz="2400"/>
              <a:t>cout&lt;&lt;(A.*p_GetX)()&lt;&lt;endl;	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   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）使用对象指针访问成员函数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	</a:t>
            </a:r>
            <a:r>
              <a:rPr lang="en-US" altLang="zh-CN" sz="2400"/>
              <a:t>cout&lt;&lt;(p1-&gt;GetX)()&lt;&lt;endl;	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   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zh-CN" altLang="en-US" sz="2000">
                <a:solidFill>
                  <a:schemeClr val="tx1"/>
                </a:solidFill>
              </a:rPr>
              <a:t>）使用对象名访问成员函数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	</a:t>
            </a:r>
            <a:r>
              <a:rPr lang="en-US" altLang="zh-CN" sz="2400"/>
              <a:t>cout&lt;&lt;A.GetX()&lt;&lt;endl; 	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EB04-D345-4106-B1FE-748D32135712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1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指向类的静态成员的指针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对类的静态成员的访问不依赖于对象</a:t>
            </a:r>
            <a:endParaRPr lang="zh-CN" altLang="en-US"/>
          </a:p>
          <a:p>
            <a:r>
              <a:rPr lang="zh-CN" altLang="en-US"/>
              <a:t>可以用普通的指针来指向和访问静态成员</a:t>
            </a:r>
          </a:p>
          <a:p>
            <a:r>
              <a:rPr lang="zh-CN" altLang="en-US"/>
              <a:t>例</a:t>
            </a:r>
            <a:r>
              <a:rPr lang="en-US" altLang="zh-CN"/>
              <a:t>6-14</a:t>
            </a:r>
            <a:endParaRPr lang="en-US" altLang="zh-CN" sz="2400"/>
          </a:p>
          <a:p>
            <a:pPr lvl="1"/>
            <a:r>
              <a:rPr lang="zh-CN" altLang="en-US"/>
              <a:t>通过指针访问类的静态数据成员</a:t>
            </a:r>
          </a:p>
          <a:p>
            <a:r>
              <a:rPr lang="zh-CN" altLang="en-US"/>
              <a:t>例</a:t>
            </a:r>
            <a:r>
              <a:rPr lang="en-US" altLang="zh-CN"/>
              <a:t>6-15</a:t>
            </a:r>
            <a:endParaRPr lang="en-US" altLang="zh-CN" sz="2400"/>
          </a:p>
          <a:p>
            <a:pPr lvl="1"/>
            <a:r>
              <a:rPr lang="zh-CN" altLang="en-US"/>
              <a:t>通过指针访问类的静态函数成员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880F-C05E-4716-98C8-8AC21832E32D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991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例</a:t>
            </a:r>
            <a:r>
              <a:rPr lang="en-US" altLang="zh-CN" sz="3200"/>
              <a:t>6-14</a:t>
            </a:r>
            <a:r>
              <a:rPr lang="zh-CN" altLang="en-US" sz="3200"/>
              <a:t>通过指针访问类的静态数据成员</a:t>
            </a:r>
          </a:p>
        </p:txBody>
      </p:sp>
      <p:sp>
        <p:nvSpPr>
          <p:cNvPr id="264195" name="Rectangle 1027"/>
          <p:cNvSpPr>
            <a:spLocks noGrp="1" noChangeArrowheads="1"/>
          </p:cNvSpPr>
          <p:nvPr>
            <p:ph idx="1"/>
          </p:nvPr>
        </p:nvSpPr>
        <p:spPr>
          <a:xfrm>
            <a:off x="1295400" y="1314450"/>
            <a:ext cx="7543800" cy="34861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#include &lt;iostream&gt;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using namespace std;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class Point	//Point</a:t>
            </a:r>
            <a:r>
              <a:rPr lang="zh-CN" altLang="en-US" sz="2000"/>
              <a:t>类声明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{public:	//</a:t>
            </a:r>
            <a:r>
              <a:rPr lang="zh-CN" altLang="en-US" sz="2000"/>
              <a:t>外部接口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Point(int xx=0, int yy=0) {X=xx;Y=yy;countP++;}//</a:t>
            </a:r>
            <a:r>
              <a:rPr lang="zh-CN" altLang="en-US" sz="2000"/>
              <a:t>构造函数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Point(Point &amp;p);	//</a:t>
            </a:r>
            <a:r>
              <a:rPr lang="zh-CN" altLang="en-US" sz="2000"/>
              <a:t>拷贝构造函数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int GetX() {return X;}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	int GetY() {return Y;}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FFFF99"/>
                </a:solidFill>
              </a:rPr>
              <a:t>static int countP;</a:t>
            </a:r>
            <a:r>
              <a:rPr lang="en-US" altLang="zh-CN" sz="2000"/>
              <a:t>	//</a:t>
            </a:r>
            <a:r>
              <a:rPr lang="zh-CN" altLang="en-US" sz="2000"/>
              <a:t>静态数据成员引用性说明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private:	//</a:t>
            </a:r>
            <a:r>
              <a:rPr lang="zh-CN" altLang="en-US" sz="2000"/>
              <a:t>私有数据成员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int X,Y;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Point::Point(Point &amp;p)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{	X=p.X;  Y=p.Y;  countP++;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FFFF99"/>
                </a:solidFill>
              </a:rPr>
              <a:t>int Point::countP=0;</a:t>
            </a:r>
            <a:r>
              <a:rPr lang="en-US" altLang="zh-CN" sz="2000"/>
              <a:t>	//</a:t>
            </a:r>
            <a:r>
              <a:rPr lang="zh-CN" altLang="en-US" sz="2000"/>
              <a:t>静态数据成员定义性说明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E4F2-0A76-460E-B6AF-CD34727EAE49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64196" name="Text Box 1028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65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1" name="Rectangle 1029"/>
          <p:cNvSpPr>
            <a:spLocks noGrp="1" noChangeArrowheads="1"/>
          </p:cNvSpPr>
          <p:nvPr>
            <p:ph idx="1"/>
          </p:nvPr>
        </p:nvSpPr>
        <p:spPr>
          <a:xfrm>
            <a:off x="685800" y="285750"/>
            <a:ext cx="7848600" cy="46863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600"/>
              <a:t>int main()	//</a:t>
            </a:r>
            <a:r>
              <a:rPr lang="zh-CN" altLang="en-US" sz="2600"/>
              <a:t>主函数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{   //</a:t>
            </a:r>
            <a:r>
              <a:rPr lang="zh-CN" altLang="en-US" sz="2600"/>
              <a:t>声明一个</a:t>
            </a:r>
            <a:r>
              <a:rPr lang="en-US" altLang="zh-CN" sz="2600"/>
              <a:t>int</a:t>
            </a:r>
            <a:r>
              <a:rPr lang="zh-CN" altLang="en-US" sz="2600"/>
              <a:t>型指针，指向类的静态成员</a:t>
            </a:r>
          </a:p>
          <a:p>
            <a:pPr>
              <a:buFont typeface="Wingdings" pitchFamily="2" charset="2"/>
              <a:buNone/>
            </a:pPr>
            <a:r>
              <a:rPr lang="zh-CN" altLang="en-US" sz="2600"/>
              <a:t>	</a:t>
            </a:r>
            <a:r>
              <a:rPr lang="en-US" altLang="zh-CN" sz="2600"/>
              <a:t>int *count=&amp;Point::countP; 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	Point A(4,5);	//</a:t>
            </a:r>
            <a:r>
              <a:rPr lang="zh-CN" altLang="en-US" sz="2600"/>
              <a:t>声明对象</a:t>
            </a:r>
            <a:r>
              <a:rPr lang="en-US" altLang="zh-CN" sz="2600"/>
              <a:t>A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	cout&lt;&lt;"Point A,"&lt;&lt;A.GetX()&lt;&lt;","&lt;&lt;A.GetY();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    </a:t>
            </a:r>
            <a:r>
              <a:rPr lang="en-US" altLang="zh-CN" sz="2600">
                <a:latin typeface="宋体" pitchFamily="2" charset="-122"/>
              </a:rPr>
              <a:t>//</a:t>
            </a:r>
            <a:r>
              <a:rPr lang="zh-CN" altLang="en-US" sz="2600">
                <a:latin typeface="宋体" pitchFamily="2" charset="-122"/>
              </a:rPr>
              <a:t>直接通过指针访问静态数据成员</a:t>
            </a:r>
          </a:p>
          <a:p>
            <a:pPr>
              <a:buFont typeface="Wingdings" pitchFamily="2" charset="2"/>
              <a:buNone/>
            </a:pPr>
            <a:r>
              <a:rPr lang="zh-CN" altLang="en-US" sz="2600"/>
              <a:t>	</a:t>
            </a:r>
            <a:r>
              <a:rPr lang="en-US" altLang="zh-CN" sz="2600"/>
              <a:t>cout&lt;&lt;" Object id="&lt;&lt;*count&lt;&lt;endl;	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	Point B(A);	//</a:t>
            </a:r>
            <a:r>
              <a:rPr lang="zh-CN" altLang="en-US" sz="2600"/>
              <a:t>声明对象</a:t>
            </a:r>
            <a:r>
              <a:rPr lang="en-US" altLang="zh-CN" sz="2600"/>
              <a:t>B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	cout&lt;&lt;"Point B,"&lt;&lt;B.GetX()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           &lt;&lt;","&lt;&lt;B.GetY();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    //</a:t>
            </a:r>
            <a:r>
              <a:rPr lang="zh-CN" altLang="en-US" sz="2600"/>
              <a:t>直接通过指针访问静态数据成员</a:t>
            </a:r>
          </a:p>
          <a:p>
            <a:pPr>
              <a:buFont typeface="Wingdings" pitchFamily="2" charset="2"/>
              <a:buNone/>
            </a:pPr>
            <a:r>
              <a:rPr lang="zh-CN" altLang="en-US" sz="2600"/>
              <a:t>	</a:t>
            </a:r>
            <a:r>
              <a:rPr lang="en-US" altLang="zh-CN" sz="2600"/>
              <a:t>cout&lt;&lt;" Object id="&lt;&lt;*count&lt;&lt;endl; 	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}</a:t>
            </a:r>
          </a:p>
        </p:txBody>
      </p:sp>
      <p:sp>
        <p:nvSpPr>
          <p:cNvPr id="265223" name="Text Box 1031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670CD43B-BFFA-490C-8EE9-6D1EEF57096F}" type="slidenum">
              <a:rPr kumimoji="0" lang="en-US" altLang="zh-CN" sz="1600"/>
              <a:pPr eaLnBrk="0" hangingPunct="0"/>
              <a:t>57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4731480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71450"/>
            <a:ext cx="7315200" cy="857250"/>
          </a:xfrm>
        </p:spPr>
        <p:txBody>
          <a:bodyPr/>
          <a:lstStyle/>
          <a:p>
            <a:r>
              <a:rPr lang="zh-CN" altLang="en-US" sz="3200"/>
              <a:t>例</a:t>
            </a:r>
            <a:r>
              <a:rPr lang="en-US" altLang="zh-CN" sz="3200"/>
              <a:t>6-15</a:t>
            </a:r>
            <a:r>
              <a:rPr lang="zh-CN" altLang="en-US" sz="3200"/>
              <a:t>通过指针访问类的静态函数成员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314450"/>
            <a:ext cx="7239000" cy="33718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#include 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class Point	//Point</a:t>
            </a:r>
            <a:r>
              <a:rPr lang="zh-CN" altLang="en-US" sz="2000"/>
              <a:t>类声明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{ public:	//</a:t>
            </a:r>
            <a:r>
              <a:rPr lang="zh-CN" altLang="en-US" sz="2000"/>
              <a:t>外部接口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//</a:t>
            </a:r>
            <a:r>
              <a:rPr lang="zh-CN" altLang="en-US" sz="2000"/>
              <a:t>其它函数略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static void GetC()    //</a:t>
            </a:r>
            <a:r>
              <a:rPr lang="zh-CN" altLang="en-US" sz="2000"/>
              <a:t>静态函数成员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           </a:t>
            </a:r>
            <a:r>
              <a:rPr lang="en-US" altLang="zh-CN" sz="2000"/>
              <a:t>{cout&lt;&lt;" Object id="&lt;&lt;countP&lt;&lt;endl;}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   private:	//</a:t>
            </a:r>
            <a:r>
              <a:rPr lang="zh-CN" altLang="en-US" sz="2000"/>
              <a:t>私有数据成员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int X,Y;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	static int countP;	//</a:t>
            </a:r>
            <a:r>
              <a:rPr lang="zh-CN" altLang="en-US" sz="2000"/>
              <a:t>静态数据成员引用性说明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// </a:t>
            </a:r>
            <a:r>
              <a:rPr lang="zh-CN" altLang="en-US" sz="2000"/>
              <a:t>函数实现略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int Point::countP=0;	//</a:t>
            </a:r>
            <a:r>
              <a:rPr lang="zh-CN" altLang="en-US" sz="2000"/>
              <a:t>静态数据成员定义性说明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7118-45F4-4BB0-85A1-A92DFBEA3ABF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指     针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45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0050"/>
            <a:ext cx="8305800" cy="45148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600"/>
              <a:t>int main()	//</a:t>
            </a:r>
            <a:r>
              <a:rPr lang="zh-CN" altLang="en-US" sz="2600"/>
              <a:t>主函数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    //</a:t>
            </a:r>
            <a:r>
              <a:rPr lang="zh-CN" altLang="en-US" sz="2600"/>
              <a:t>指向函数的指针，指向类的静态成员函数</a:t>
            </a:r>
          </a:p>
          <a:p>
            <a:pPr>
              <a:buFont typeface="Wingdings" pitchFamily="2" charset="2"/>
              <a:buNone/>
            </a:pPr>
            <a:r>
              <a:rPr lang="zh-CN" altLang="en-US" sz="2600"/>
              <a:t>	</a:t>
            </a:r>
            <a:r>
              <a:rPr lang="en-US" altLang="zh-CN" sz="2600"/>
              <a:t>void (*gc)()=Point::GetC;	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	Point A(4,5);	//</a:t>
            </a:r>
            <a:r>
              <a:rPr lang="zh-CN" altLang="en-US" sz="2600"/>
              <a:t>声明对象</a:t>
            </a:r>
            <a:r>
              <a:rPr lang="en-US" altLang="zh-CN" sz="2600"/>
              <a:t>A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	cout&lt;&lt;"Point A,"&lt;&lt;A.GetX()&lt;&lt;","&lt;&lt;A.GetY();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	gc();   //</a:t>
            </a:r>
            <a:r>
              <a:rPr lang="zh-CN" altLang="en-US" sz="2600"/>
              <a:t>输出对象序号，通过指针访问静态函数成员</a:t>
            </a:r>
          </a:p>
          <a:p>
            <a:pPr>
              <a:buFont typeface="Wingdings" pitchFamily="2" charset="2"/>
              <a:buNone/>
            </a:pPr>
            <a:r>
              <a:rPr lang="zh-CN" altLang="en-US" sz="2600"/>
              <a:t>	</a:t>
            </a:r>
            <a:r>
              <a:rPr lang="en-US" altLang="zh-CN" sz="2600"/>
              <a:t>Point B(A);	//</a:t>
            </a:r>
            <a:r>
              <a:rPr lang="zh-CN" altLang="en-US" sz="2600"/>
              <a:t>声明对象</a:t>
            </a:r>
            <a:r>
              <a:rPr lang="en-US" altLang="zh-CN" sz="2600"/>
              <a:t>B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	cout&lt;&lt;"Point B,"&lt;&lt;B.GetX()&lt;&lt;","&lt;&lt;B.GetY();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	gc();   //</a:t>
            </a:r>
            <a:r>
              <a:rPr lang="zh-CN" altLang="en-US" sz="2600"/>
              <a:t>输出对象序号，通过指针访问静态函数成员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}</a:t>
            </a:r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570E0590-FEDE-4CD0-A09D-6A33A2ADD748}" type="slidenum">
              <a:rPr kumimoji="0" lang="en-US" altLang="zh-CN" sz="1600"/>
              <a:pPr eaLnBrk="0" hangingPunct="0"/>
              <a:t>59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65145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285750"/>
            <a:ext cx="7315200" cy="857250"/>
          </a:xfrm>
        </p:spPr>
        <p:txBody>
          <a:bodyPr/>
          <a:lstStyle/>
          <a:p>
            <a:r>
              <a:rPr lang="zh-CN" altLang="en-US"/>
              <a:t>一维数组的存储顺序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D7B7-0765-412F-918A-2EB80AEB9E6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38275" name="Rectangle 1027"/>
          <p:cNvSpPr>
            <a:spLocks noChangeArrowheads="1"/>
          </p:cNvSpPr>
          <p:nvPr/>
        </p:nvSpPr>
        <p:spPr bwMode="auto">
          <a:xfrm>
            <a:off x="1143000" y="1371600"/>
            <a:ext cx="73152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8604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336675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755775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174875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593975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511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083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655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227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u="sng">
                <a:solidFill>
                  <a:srgbClr val="99FFFF"/>
                </a:solidFill>
              </a:rPr>
              <a:t>数组元素</a:t>
            </a:r>
            <a:r>
              <a:rPr lang="zh-CN" altLang="en-US"/>
              <a:t>在内存中顺次存放，它们的</a:t>
            </a:r>
            <a:r>
              <a:rPr lang="zh-CN" altLang="en-US" u="sng">
                <a:solidFill>
                  <a:srgbClr val="99FFFF"/>
                </a:solidFill>
              </a:rPr>
              <a:t>地址是连续的</a:t>
            </a:r>
            <a:r>
              <a:rPr lang="zh-CN" altLang="en-US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/>
              <a:t>例如：</a:t>
            </a:r>
            <a:r>
              <a:rPr lang="zh-CN" altLang="en-US" sz="2800">
                <a:solidFill>
                  <a:srgbClr val="FFFFFF"/>
                </a:solidFill>
              </a:rPr>
              <a:t>具有</a:t>
            </a:r>
            <a:r>
              <a:rPr lang="en-US" altLang="zh-CN" sz="2800">
                <a:solidFill>
                  <a:srgbClr val="FFFFFF"/>
                </a:solidFill>
              </a:rPr>
              <a:t>10</a:t>
            </a:r>
            <a:r>
              <a:rPr lang="zh-CN" altLang="en-US" sz="2800">
                <a:solidFill>
                  <a:srgbClr val="FFFFFF"/>
                </a:solidFill>
              </a:rPr>
              <a:t>个元素的数组 </a:t>
            </a:r>
            <a:r>
              <a:rPr lang="en-US" altLang="zh-CN" sz="2800">
                <a:solidFill>
                  <a:srgbClr val="FFFFFF"/>
                </a:solidFill>
              </a:rPr>
              <a:t>a</a:t>
            </a:r>
            <a:r>
              <a:rPr lang="zh-CN" altLang="en-US" sz="2800">
                <a:solidFill>
                  <a:srgbClr val="FFFFFF"/>
                </a:solidFill>
              </a:rPr>
              <a:t>，在内存中的存放次序如下：</a:t>
            </a:r>
            <a:endParaRPr lang="zh-CN" altLang="en-US" sz="2800"/>
          </a:p>
        </p:txBody>
      </p:sp>
      <p:sp>
        <p:nvSpPr>
          <p:cNvPr id="438276" name="Rectangle 1028"/>
          <p:cNvSpPr>
            <a:spLocks noChangeArrowheads="1"/>
          </p:cNvSpPr>
          <p:nvPr/>
        </p:nvSpPr>
        <p:spPr bwMode="auto">
          <a:xfrm>
            <a:off x="685800" y="3943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8604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336675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755775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174875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593975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511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083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655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227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/>
              <a:t>数组</a:t>
            </a:r>
            <a:r>
              <a:rPr lang="zh-CN" altLang="en-US" u="sng">
                <a:solidFill>
                  <a:srgbClr val="99FFFF"/>
                </a:solidFill>
              </a:rPr>
              <a:t>名字</a:t>
            </a:r>
            <a:r>
              <a:rPr lang="zh-CN" altLang="en-US"/>
              <a:t>是数组</a:t>
            </a:r>
            <a:r>
              <a:rPr lang="zh-CN" altLang="en-US" u="sng">
                <a:solidFill>
                  <a:srgbClr val="99FFFF"/>
                </a:solidFill>
              </a:rPr>
              <a:t>首元素的内存地址</a:t>
            </a:r>
            <a:r>
              <a:rPr lang="zh-CN" altLang="en-US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数组名是一个</a:t>
            </a:r>
            <a:r>
              <a:rPr lang="zh-CN" altLang="en-US" u="sng">
                <a:solidFill>
                  <a:srgbClr val="99FFFF"/>
                </a:solidFill>
              </a:rPr>
              <a:t>常量</a:t>
            </a:r>
            <a:r>
              <a:rPr lang="zh-CN" altLang="en-US"/>
              <a:t>，不能被赋值。</a:t>
            </a:r>
          </a:p>
        </p:txBody>
      </p:sp>
      <p:grpSp>
        <p:nvGrpSpPr>
          <p:cNvPr id="438277" name="Group 1029"/>
          <p:cNvGrpSpPr>
            <a:grpSpLocks/>
          </p:cNvGrpSpPr>
          <p:nvPr/>
        </p:nvGrpSpPr>
        <p:grpSpPr bwMode="auto">
          <a:xfrm>
            <a:off x="1031876" y="3305175"/>
            <a:ext cx="7578725" cy="523875"/>
            <a:chOff x="650" y="2248"/>
            <a:chExt cx="4774" cy="440"/>
          </a:xfrm>
        </p:grpSpPr>
        <p:grpSp>
          <p:nvGrpSpPr>
            <p:cNvPr id="438278" name="Group 1030"/>
            <p:cNvGrpSpPr>
              <a:grpSpLocks/>
            </p:cNvGrpSpPr>
            <p:nvPr/>
          </p:nvGrpSpPr>
          <p:grpSpPr bwMode="auto">
            <a:xfrm>
              <a:off x="960" y="2256"/>
              <a:ext cx="4464" cy="432"/>
              <a:chOff x="720" y="2256"/>
              <a:chExt cx="4464" cy="432"/>
            </a:xfrm>
          </p:grpSpPr>
          <p:grpSp>
            <p:nvGrpSpPr>
              <p:cNvPr id="438279" name="Group 1031"/>
              <p:cNvGrpSpPr>
                <a:grpSpLocks/>
              </p:cNvGrpSpPr>
              <p:nvPr/>
            </p:nvGrpSpPr>
            <p:grpSpPr bwMode="auto">
              <a:xfrm>
                <a:off x="720" y="2256"/>
                <a:ext cx="4464" cy="432"/>
                <a:chOff x="528" y="2256"/>
                <a:chExt cx="4848" cy="432"/>
              </a:xfrm>
            </p:grpSpPr>
            <p:sp>
              <p:nvSpPr>
                <p:cNvPr id="438280" name="Rectangle 1032"/>
                <p:cNvSpPr>
                  <a:spLocks noChangeArrowheads="1"/>
                </p:cNvSpPr>
                <p:nvPr/>
              </p:nvSpPr>
              <p:spPr bwMode="auto">
                <a:xfrm>
                  <a:off x="528" y="2256"/>
                  <a:ext cx="4848" cy="432"/>
                </a:xfrm>
                <a:prstGeom prst="rect">
                  <a:avLst/>
                </a:prstGeom>
                <a:noFill/>
                <a:ln w="9525">
                  <a:solidFill>
                    <a:srgbClr val="FFCC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000082"/>
                          </a:gs>
                          <a:gs pos="30000">
                            <a:srgbClr val="66008F"/>
                          </a:gs>
                          <a:gs pos="64999">
                            <a:srgbClr val="BA0066"/>
                          </a:gs>
                          <a:gs pos="89999">
                            <a:srgbClr val="FF0000"/>
                          </a:gs>
                          <a:gs pos="100000">
                            <a:srgbClr val="FF8200"/>
                          </a:gs>
                        </a:gsLst>
                        <a:lin ang="270000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438281" name="Line 1033"/>
                <p:cNvSpPr>
                  <a:spLocks noChangeShapeType="1"/>
                </p:cNvSpPr>
                <p:nvPr/>
              </p:nvSpPr>
              <p:spPr bwMode="auto">
                <a:xfrm>
                  <a:off x="2976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438282" name="Line 1034"/>
                <p:cNvSpPr>
                  <a:spLocks noChangeShapeType="1"/>
                </p:cNvSpPr>
                <p:nvPr/>
              </p:nvSpPr>
              <p:spPr bwMode="auto">
                <a:xfrm>
                  <a:off x="3504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438283" name="Line 1035"/>
                <p:cNvSpPr>
                  <a:spLocks noChangeShapeType="1"/>
                </p:cNvSpPr>
                <p:nvPr/>
              </p:nvSpPr>
              <p:spPr bwMode="auto">
                <a:xfrm>
                  <a:off x="4464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438284" name="Line 1036"/>
                <p:cNvSpPr>
                  <a:spLocks noChangeShapeType="1"/>
                </p:cNvSpPr>
                <p:nvPr/>
              </p:nvSpPr>
              <p:spPr bwMode="auto">
                <a:xfrm>
                  <a:off x="4944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438285" name="Line 1037"/>
                <p:cNvSpPr>
                  <a:spLocks noChangeShapeType="1"/>
                </p:cNvSpPr>
                <p:nvPr/>
              </p:nvSpPr>
              <p:spPr bwMode="auto">
                <a:xfrm>
                  <a:off x="3984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438286" name="Line 1038"/>
                <p:cNvSpPr>
                  <a:spLocks noChangeShapeType="1"/>
                </p:cNvSpPr>
                <p:nvPr/>
              </p:nvSpPr>
              <p:spPr bwMode="auto">
                <a:xfrm>
                  <a:off x="1008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438287" name="Line 1039"/>
                <p:cNvSpPr>
                  <a:spLocks noChangeShapeType="1"/>
                </p:cNvSpPr>
                <p:nvPr/>
              </p:nvSpPr>
              <p:spPr bwMode="auto">
                <a:xfrm>
                  <a:off x="1968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438288" name="Line 1040"/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438289" name="Line 1041"/>
                <p:cNvSpPr>
                  <a:spLocks noChangeShapeType="1"/>
                </p:cNvSpPr>
                <p:nvPr/>
              </p:nvSpPr>
              <p:spPr bwMode="auto">
                <a:xfrm>
                  <a:off x="1488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8290" name="Text Box 1042"/>
              <p:cNvSpPr txBox="1">
                <a:spLocks noChangeArrowheads="1"/>
              </p:cNvSpPr>
              <p:nvPr/>
            </p:nvSpPr>
            <p:spPr bwMode="auto">
              <a:xfrm>
                <a:off x="776" y="2341"/>
                <a:ext cx="326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>
                    <a:solidFill>
                      <a:srgbClr val="FFFFFF"/>
                    </a:solidFill>
                  </a:rPr>
                  <a:t>a[0]</a:t>
                </a:r>
              </a:p>
            </p:txBody>
          </p:sp>
          <p:sp>
            <p:nvSpPr>
              <p:cNvPr id="438291" name="Text Box 1043"/>
              <p:cNvSpPr txBox="1">
                <a:spLocks noChangeArrowheads="1"/>
              </p:cNvSpPr>
              <p:nvPr/>
            </p:nvSpPr>
            <p:spPr bwMode="auto">
              <a:xfrm>
                <a:off x="1201" y="2341"/>
                <a:ext cx="326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>
                    <a:solidFill>
                      <a:srgbClr val="FFFFFF"/>
                    </a:solidFill>
                  </a:rPr>
                  <a:t>a[1]</a:t>
                </a:r>
              </a:p>
            </p:txBody>
          </p:sp>
          <p:sp>
            <p:nvSpPr>
              <p:cNvPr id="438292" name="Text Box 1044"/>
              <p:cNvSpPr txBox="1">
                <a:spLocks noChangeArrowheads="1"/>
              </p:cNvSpPr>
              <p:nvPr/>
            </p:nvSpPr>
            <p:spPr bwMode="auto">
              <a:xfrm>
                <a:off x="1681" y="2341"/>
                <a:ext cx="326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>
                    <a:solidFill>
                      <a:srgbClr val="FFFFFF"/>
                    </a:solidFill>
                  </a:rPr>
                  <a:t>a[2]</a:t>
                </a:r>
              </a:p>
            </p:txBody>
          </p:sp>
          <p:sp>
            <p:nvSpPr>
              <p:cNvPr id="438293" name="Text Box 1045"/>
              <p:cNvSpPr txBox="1">
                <a:spLocks noChangeArrowheads="1"/>
              </p:cNvSpPr>
              <p:nvPr/>
            </p:nvSpPr>
            <p:spPr bwMode="auto">
              <a:xfrm>
                <a:off x="2113" y="2341"/>
                <a:ext cx="326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>
                    <a:solidFill>
                      <a:srgbClr val="FFFFFF"/>
                    </a:solidFill>
                  </a:rPr>
                  <a:t>a[3]</a:t>
                </a:r>
              </a:p>
            </p:txBody>
          </p:sp>
          <p:sp>
            <p:nvSpPr>
              <p:cNvPr id="438294" name="Text Box 1046"/>
              <p:cNvSpPr txBox="1">
                <a:spLocks noChangeArrowheads="1"/>
              </p:cNvSpPr>
              <p:nvPr/>
            </p:nvSpPr>
            <p:spPr bwMode="auto">
              <a:xfrm>
                <a:off x="2571" y="2341"/>
                <a:ext cx="326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>
                    <a:solidFill>
                      <a:srgbClr val="FFFFFF"/>
                    </a:solidFill>
                  </a:rPr>
                  <a:t>a[4]</a:t>
                </a:r>
              </a:p>
            </p:txBody>
          </p:sp>
          <p:sp>
            <p:nvSpPr>
              <p:cNvPr id="438295" name="Text Box 1047"/>
              <p:cNvSpPr txBox="1">
                <a:spLocks noChangeArrowheads="1"/>
              </p:cNvSpPr>
              <p:nvPr/>
            </p:nvSpPr>
            <p:spPr bwMode="auto">
              <a:xfrm>
                <a:off x="3047" y="2341"/>
                <a:ext cx="326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>
                    <a:solidFill>
                      <a:srgbClr val="FFFFFF"/>
                    </a:solidFill>
                  </a:rPr>
                  <a:t>a[5]</a:t>
                </a:r>
              </a:p>
            </p:txBody>
          </p:sp>
          <p:sp>
            <p:nvSpPr>
              <p:cNvPr id="438296" name="Text Box 1048"/>
              <p:cNvSpPr txBox="1">
                <a:spLocks noChangeArrowheads="1"/>
              </p:cNvSpPr>
              <p:nvPr/>
            </p:nvSpPr>
            <p:spPr bwMode="auto">
              <a:xfrm>
                <a:off x="3505" y="2341"/>
                <a:ext cx="326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>
                    <a:solidFill>
                      <a:srgbClr val="FFFFFF"/>
                    </a:solidFill>
                  </a:rPr>
                  <a:t>a[6]</a:t>
                </a:r>
              </a:p>
            </p:txBody>
          </p:sp>
          <p:sp>
            <p:nvSpPr>
              <p:cNvPr id="438297" name="Text Box 1049"/>
              <p:cNvSpPr txBox="1">
                <a:spLocks noChangeArrowheads="1"/>
              </p:cNvSpPr>
              <p:nvPr/>
            </p:nvSpPr>
            <p:spPr bwMode="auto">
              <a:xfrm>
                <a:off x="3950" y="2341"/>
                <a:ext cx="326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>
                    <a:solidFill>
                      <a:srgbClr val="FFFFFF"/>
                    </a:solidFill>
                  </a:rPr>
                  <a:t>a[7]</a:t>
                </a:r>
              </a:p>
            </p:txBody>
          </p:sp>
          <p:sp>
            <p:nvSpPr>
              <p:cNvPr id="438298" name="Text Box 1050"/>
              <p:cNvSpPr txBox="1">
                <a:spLocks noChangeArrowheads="1"/>
              </p:cNvSpPr>
              <p:nvPr/>
            </p:nvSpPr>
            <p:spPr bwMode="auto">
              <a:xfrm>
                <a:off x="4417" y="2341"/>
                <a:ext cx="326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>
                    <a:solidFill>
                      <a:srgbClr val="FFFFFF"/>
                    </a:solidFill>
                  </a:rPr>
                  <a:t>a[8]</a:t>
                </a:r>
              </a:p>
            </p:txBody>
          </p:sp>
          <p:sp>
            <p:nvSpPr>
              <p:cNvPr id="438299" name="Text Box 1051"/>
              <p:cNvSpPr txBox="1">
                <a:spLocks noChangeArrowheads="1"/>
              </p:cNvSpPr>
              <p:nvPr/>
            </p:nvSpPr>
            <p:spPr bwMode="auto">
              <a:xfrm>
                <a:off x="4801" y="2341"/>
                <a:ext cx="326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>
                    <a:solidFill>
                      <a:srgbClr val="FFFFFF"/>
                    </a:solidFill>
                  </a:rPr>
                  <a:t>a[9]</a:t>
                </a:r>
              </a:p>
            </p:txBody>
          </p:sp>
        </p:grpSp>
        <p:sp>
          <p:nvSpPr>
            <p:cNvPr id="438300" name="Text Box 1052"/>
            <p:cNvSpPr txBox="1">
              <a:spLocks noChangeArrowheads="1"/>
            </p:cNvSpPr>
            <p:nvPr/>
          </p:nvSpPr>
          <p:spPr bwMode="auto">
            <a:xfrm>
              <a:off x="650" y="2248"/>
              <a:ext cx="213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rgbClr val="FFFFFF"/>
                  </a:solidFill>
                </a:rPr>
                <a:t>a</a:t>
              </a:r>
            </a:p>
          </p:txBody>
        </p:sp>
      </p:grpSp>
      <p:grpSp>
        <p:nvGrpSpPr>
          <p:cNvPr id="438301" name="Group 1053"/>
          <p:cNvGrpSpPr>
            <a:grpSpLocks/>
          </p:cNvGrpSpPr>
          <p:nvPr/>
        </p:nvGrpSpPr>
        <p:grpSpPr bwMode="auto">
          <a:xfrm>
            <a:off x="1200984" y="3828742"/>
            <a:ext cx="399215" cy="743258"/>
            <a:chOff x="745" y="2779"/>
            <a:chExt cx="263" cy="965"/>
          </a:xfrm>
        </p:grpSpPr>
        <p:sp>
          <p:nvSpPr>
            <p:cNvPr id="438302" name="AutoShape 1054"/>
            <p:cNvSpPr>
              <a:spLocks/>
            </p:cNvSpPr>
            <p:nvPr/>
          </p:nvSpPr>
          <p:spPr bwMode="auto">
            <a:xfrm>
              <a:off x="912" y="3168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cxnSp>
          <p:nvCxnSpPr>
            <p:cNvPr id="438303" name="AutoShape 1055"/>
            <p:cNvCxnSpPr>
              <a:cxnSpLocks noChangeShapeType="1"/>
              <a:stCxn id="438302" idx="1"/>
              <a:endCxn id="438300" idx="2"/>
            </p:cNvCxnSpPr>
            <p:nvPr/>
          </p:nvCxnSpPr>
          <p:spPr bwMode="auto">
            <a:xfrm rot="10800000">
              <a:off x="745" y="2779"/>
              <a:ext cx="167" cy="677"/>
            </a:xfrm>
            <a:prstGeom prst="bentConnector2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8304" name="Text Box 1056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DAFB5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FDAFB5"/>
                </a:solidFill>
                <a:ea typeface="隶书" pitchFamily="49" charset="-122"/>
              </a:rPr>
              <a:t>数     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5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 autoUpdateAnimBg="0"/>
      <p:bldP spid="438276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71450"/>
            <a:ext cx="7315200" cy="857250"/>
          </a:xfrm>
        </p:spPr>
        <p:txBody>
          <a:bodyPr/>
          <a:lstStyle/>
          <a:p>
            <a:r>
              <a:rPr lang="zh-CN" altLang="en-US"/>
              <a:t>动态申请内存操作符 </a:t>
            </a:r>
            <a:r>
              <a:rPr lang="en-US" altLang="zh-CN"/>
              <a:t>new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371600"/>
            <a:ext cx="7315200" cy="3429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new  </a:t>
            </a:r>
            <a:r>
              <a:rPr lang="zh-CN" altLang="en-US"/>
              <a:t>类型名</a:t>
            </a:r>
            <a:r>
              <a:rPr lang="en-US" altLang="zh-CN"/>
              <a:t>T</a:t>
            </a:r>
            <a:r>
              <a:rPr lang="zh-CN" altLang="en-US"/>
              <a:t>（初值列表）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/>
              <a:t>功能：</a:t>
            </a:r>
            <a:r>
              <a:rPr lang="zh-CN" altLang="en-US">
                <a:solidFill>
                  <a:srgbClr val="66FFFF"/>
                </a:solidFill>
              </a:rPr>
              <a:t>在程序执行期间，申请用于存放</a:t>
            </a:r>
            <a:r>
              <a:rPr lang="en-US" altLang="zh-CN">
                <a:solidFill>
                  <a:srgbClr val="66FFFF"/>
                </a:solidFill>
              </a:rPr>
              <a:t>T</a:t>
            </a:r>
            <a:r>
              <a:rPr lang="zh-CN" altLang="zh-CN">
                <a:solidFill>
                  <a:srgbClr val="66FFFF"/>
                </a:solidFill>
              </a:rPr>
              <a:t>类型对象的内存空间，并依初值列表赋以初值。</a:t>
            </a:r>
            <a:endParaRPr lang="zh-CN" altLang="zh-CN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zh-CN"/>
              <a:t>结果值：</a:t>
            </a:r>
            <a:r>
              <a:rPr lang="zh-CN" altLang="zh-CN">
                <a:solidFill>
                  <a:srgbClr val="66FFFF"/>
                </a:solidFill>
              </a:rPr>
              <a:t>成功：</a:t>
            </a:r>
            <a:r>
              <a:rPr lang="en-US" altLang="zh-CN">
                <a:solidFill>
                  <a:srgbClr val="66FFFF"/>
                </a:solidFill>
              </a:rPr>
              <a:t>T</a:t>
            </a:r>
            <a:r>
              <a:rPr lang="zh-CN" altLang="zh-CN">
                <a:solidFill>
                  <a:srgbClr val="66FFFF"/>
                </a:solidFill>
              </a:rPr>
              <a:t>类型的指针，指向新分配的内存。失败：0（</a:t>
            </a:r>
            <a:r>
              <a:rPr lang="en-US" altLang="zh-CN">
                <a:solidFill>
                  <a:srgbClr val="66FFFF"/>
                </a:solidFill>
              </a:rPr>
              <a:t>NULL</a:t>
            </a:r>
            <a:r>
              <a:rPr lang="zh-CN" altLang="en-US">
                <a:solidFill>
                  <a:srgbClr val="66FFFF"/>
                </a:solidFill>
              </a:rPr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21F-317A-4B84-8BEC-F60366F3347C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66581" y="771550"/>
            <a:ext cx="800219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 dirty="0">
                <a:solidFill>
                  <a:srgbClr val="FFFF99"/>
                </a:solidFill>
                <a:ea typeface="隶书" pitchFamily="49" charset="-122"/>
              </a:rPr>
              <a:t>动态存储分配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254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释放内存操作符</a:t>
            </a:r>
            <a:r>
              <a:rPr lang="en-US" altLang="zh-CN"/>
              <a:t>delete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/>
              <a:t>delete </a:t>
            </a:r>
            <a:r>
              <a:rPr lang="zh-CN" altLang="en-US"/>
              <a:t>指针</a:t>
            </a:r>
            <a:r>
              <a:rPr lang="en-US" altLang="zh-CN"/>
              <a:t>P</a:t>
            </a:r>
            <a:endParaRPr lang="en-US" altLang="zh-CN">
              <a:solidFill>
                <a:srgbClr val="CCFFFF"/>
              </a:solidFill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/>
              <a:t>功能：</a:t>
            </a:r>
            <a:r>
              <a:rPr lang="zh-CN" altLang="en-US">
                <a:solidFill>
                  <a:srgbClr val="66FFFF"/>
                </a:solidFill>
              </a:rPr>
              <a:t>释放指针</a:t>
            </a:r>
            <a:r>
              <a:rPr lang="en-US" altLang="zh-CN">
                <a:solidFill>
                  <a:srgbClr val="66FFFF"/>
                </a:solidFill>
              </a:rPr>
              <a:t>P</a:t>
            </a:r>
            <a:r>
              <a:rPr lang="zh-CN" altLang="en-US">
                <a:solidFill>
                  <a:srgbClr val="66FFFF"/>
                </a:solidFill>
              </a:rPr>
              <a:t>所指向的内存。</a:t>
            </a:r>
            <a:r>
              <a:rPr lang="en-US" altLang="zh-CN">
                <a:solidFill>
                  <a:srgbClr val="66FFFF"/>
                </a:solidFill>
              </a:rPr>
              <a:t>P</a:t>
            </a:r>
            <a:r>
              <a:rPr lang="zh-CN" altLang="en-US">
                <a:solidFill>
                  <a:srgbClr val="66FFFF"/>
                </a:solidFill>
              </a:rPr>
              <a:t>必须是</a:t>
            </a:r>
            <a:r>
              <a:rPr lang="en-US" altLang="zh-CN">
                <a:solidFill>
                  <a:srgbClr val="66FFFF"/>
                </a:solidFill>
              </a:rPr>
              <a:t>new</a:t>
            </a:r>
            <a:r>
              <a:rPr lang="zh-CN" altLang="en-US">
                <a:solidFill>
                  <a:srgbClr val="66FFFF"/>
                </a:solidFill>
              </a:rPr>
              <a:t>操作的返回值。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EAF8-0915-4772-BF5A-1890A96D79BB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-113377" y="483518"/>
            <a:ext cx="800219" cy="385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 dirty="0">
                <a:solidFill>
                  <a:srgbClr val="FFFF99"/>
                </a:solidFill>
                <a:ea typeface="隶书" pitchFamily="49" charset="-122"/>
              </a:rPr>
              <a:t>动态存储分配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698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239000" cy="857250"/>
          </a:xfrm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6-16 </a:t>
            </a:r>
            <a:r>
              <a:rPr lang="zh-CN" altLang="en-US"/>
              <a:t>动态创建对象举例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57300"/>
            <a:ext cx="7924800" cy="3886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#include&lt;iostream&gt;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using namespace std;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class Point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{ public: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    Point()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    { X=Y=0; cout&lt;&lt;"Default Constructor called.\n";}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    Point(int xx,int yy)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    {   X=xx; Y=yy; cout&lt;&lt; "Constructor called.\n";  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    ~Point() {   cout&lt;&lt;"Destructor called.\n";    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    int GetX() {return X;}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    int GetY() {return Y;}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	void Move(int x,int y)	{  X=x;  Y=y;   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  private: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       int  X,Y;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};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B196-22B4-455D-AC00-69BDDAEAB200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266581" y="411510"/>
            <a:ext cx="800219" cy="393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 dirty="0">
                <a:solidFill>
                  <a:srgbClr val="FFFF99"/>
                </a:solidFill>
                <a:ea typeface="隶书" pitchFamily="49" charset="-122"/>
              </a:rPr>
              <a:t>动态存储分配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469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42900"/>
            <a:ext cx="8001000" cy="42291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int main()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{   cout&lt;&lt;"Step One:"&lt;&lt;endl;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Point *Ptr1=new Point;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delete  Ptr1;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cout&lt;&lt;"Step Two:"&lt;&lt;endl;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Ptr1=new Point(1,2);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delete Ptr1;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}</a:t>
            </a:r>
          </a:p>
          <a:p>
            <a:pPr>
              <a:buFont typeface="Wingdings" pitchFamily="2" charset="2"/>
              <a:buNone/>
            </a:pPr>
            <a:endParaRPr lang="zh-CN" altLang="zh-CN" sz="2800"/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4876800" y="2914650"/>
            <a:ext cx="37338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b="1">
                <a:solidFill>
                  <a:srgbClr val="66FFFF"/>
                </a:solidFill>
              </a:rPr>
              <a:t>运行结果：</a:t>
            </a:r>
            <a:endParaRPr lang="zh-CN" altLang="en-US" b="1">
              <a:solidFill>
                <a:srgbClr val="66FFFF"/>
              </a:solidFill>
            </a:endParaRPr>
          </a:p>
          <a:p>
            <a:r>
              <a:rPr lang="en-US" altLang="zh-CN" b="1">
                <a:solidFill>
                  <a:srgbClr val="66FFFF"/>
                </a:solidFill>
              </a:rPr>
              <a:t>Step One:</a:t>
            </a:r>
          </a:p>
          <a:p>
            <a:r>
              <a:rPr lang="en-US" altLang="zh-CN" b="1">
                <a:solidFill>
                  <a:srgbClr val="66FFFF"/>
                </a:solidFill>
              </a:rPr>
              <a:t>Default Constructor called.</a:t>
            </a:r>
          </a:p>
          <a:p>
            <a:r>
              <a:rPr lang="en-US" altLang="zh-CN" b="1">
                <a:solidFill>
                  <a:srgbClr val="66FFFF"/>
                </a:solidFill>
              </a:rPr>
              <a:t>Destructor called.</a:t>
            </a:r>
          </a:p>
          <a:p>
            <a:r>
              <a:rPr lang="en-US" altLang="zh-CN" b="1">
                <a:solidFill>
                  <a:srgbClr val="66FFFF"/>
                </a:solidFill>
              </a:rPr>
              <a:t>Step Two:</a:t>
            </a:r>
          </a:p>
          <a:p>
            <a:r>
              <a:rPr lang="en-US" altLang="zh-CN" b="1">
                <a:solidFill>
                  <a:srgbClr val="66FFFF"/>
                </a:solidFill>
              </a:rPr>
              <a:t>Constructor called.</a:t>
            </a:r>
          </a:p>
          <a:p>
            <a:r>
              <a:rPr lang="en-US" altLang="zh-CN" b="1">
                <a:solidFill>
                  <a:srgbClr val="66FFFF"/>
                </a:solidFill>
              </a:rPr>
              <a:t>Destructor called.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4DC0F238-C7AF-488E-BB7B-6B678F7D28B1}" type="slidenum">
              <a:rPr kumimoji="0" lang="en-US" altLang="zh-CN" sz="1600"/>
              <a:pPr eaLnBrk="0" hangingPunct="0"/>
              <a:t>63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8558701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85750"/>
            <a:ext cx="7543800" cy="742950"/>
          </a:xfrm>
        </p:spPr>
        <p:txBody>
          <a:bodyPr>
            <a:normAutofit fontScale="90000"/>
          </a:bodyPr>
          <a:lstStyle/>
          <a:p>
            <a:r>
              <a:rPr lang="zh-CN" altLang="en-US" sz="4400"/>
              <a:t>例</a:t>
            </a:r>
            <a:r>
              <a:rPr lang="en-US" altLang="zh-CN" sz="4400"/>
              <a:t>6-17</a:t>
            </a:r>
            <a:r>
              <a:rPr lang="zh-CN" altLang="en-US" sz="4400"/>
              <a:t>动态创建对象数组举例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00150"/>
            <a:ext cx="8001000" cy="39433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#include&lt;iostream&gt;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class Point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{   //</a:t>
            </a:r>
            <a:r>
              <a:rPr lang="zh-CN" altLang="en-US" sz="2400"/>
              <a:t>类的声明同例</a:t>
            </a:r>
            <a:r>
              <a:rPr lang="en-US" altLang="zh-CN" sz="2400"/>
              <a:t>6-16</a:t>
            </a:r>
            <a:r>
              <a:rPr lang="zh-CN" altLang="en-US" sz="2400"/>
              <a:t>，略 </a:t>
            </a:r>
            <a:r>
              <a:rPr lang="en-US" altLang="zh-CN" sz="240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{   Point *Ptr=new Point[2];    //</a:t>
            </a:r>
            <a:r>
              <a:rPr lang="zh-CN" altLang="en-US" sz="2400"/>
              <a:t>创建对象数组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Ptr[0].Move(5,10);     //</a:t>
            </a:r>
            <a:r>
              <a:rPr lang="zh-CN" altLang="en-US" sz="2400"/>
              <a:t>通过指针访问数组元素的成员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Ptr[1].Move(15,20);   //</a:t>
            </a:r>
            <a:r>
              <a:rPr lang="zh-CN" altLang="en-US" sz="2400"/>
              <a:t>通过指针访问数组元素的成员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cout&lt;&lt;"Deleting..."&lt;&lt;endl;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 delete[ ] Ptr;               //</a:t>
            </a:r>
            <a:r>
              <a:rPr lang="zh-CN" altLang="en-US" sz="2400"/>
              <a:t>删除整个对象数组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F5A0-780D-4D7D-B7F8-B61DA3AE7AE5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266581" y="339502"/>
            <a:ext cx="800219" cy="400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 dirty="0">
                <a:solidFill>
                  <a:srgbClr val="FFFF99"/>
                </a:solidFill>
                <a:ea typeface="隶书" pitchFamily="49" charset="-122"/>
              </a:rPr>
              <a:t>动态存储分配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490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00100"/>
            <a:ext cx="7772400" cy="3771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/>
              <a:t>运行结果：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Default Constructor called.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Default Constructor called.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Deleting...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Destructor called.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Destructor called.</a:t>
            </a:r>
          </a:p>
          <a:p>
            <a:pPr>
              <a:buFont typeface="Wingdings" pitchFamily="2" charset="2"/>
              <a:buNone/>
            </a:pPr>
            <a:endParaRPr lang="en-US" altLang="zh-CN" sz="2800"/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ADF1153A-7A92-4E5C-A464-DBE67E570D50}" type="slidenum">
              <a:rPr kumimoji="0" lang="en-US" altLang="zh-CN" sz="1600"/>
              <a:pPr eaLnBrk="0" hangingPunct="0"/>
              <a:t>65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8764541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71450"/>
            <a:ext cx="7162800" cy="6286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例</a:t>
            </a:r>
            <a:r>
              <a:rPr lang="en-US" altLang="zh-CN"/>
              <a:t>6-18</a:t>
            </a:r>
            <a:r>
              <a:rPr lang="zh-CN" altLang="en-US"/>
              <a:t>动态数组类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800100"/>
            <a:ext cx="7239000" cy="41719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#include&lt;iostream&gt;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using namespace std;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class Point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{   //</a:t>
            </a:r>
            <a:r>
              <a:rPr lang="zh-CN" altLang="en-US" sz="2200"/>
              <a:t>类的声明同例</a:t>
            </a:r>
            <a:r>
              <a:rPr lang="en-US" altLang="zh-CN" sz="2200"/>
              <a:t>6-16 …  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class ArrayOfPoints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{   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     ArrayOfPoints(int n)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     {   numberOfPoints=n;  points=new Point[n];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     ~ArrayOfPoints()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     {   cout&lt;&lt;"Deleting..."&lt;&lt;endl;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         numberOfPoints=0;  delete[] points;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 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     Point&amp; Element(int n)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     {  return points[n];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   private: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     Point *points;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     int numberOfPoints;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200"/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77908AEB-E682-4865-A8F8-C32B6CE35700}" type="slidenum">
              <a:rPr kumimoji="0" lang="en-US" altLang="zh-CN" sz="1600"/>
              <a:pPr eaLnBrk="0" hangingPunct="0"/>
              <a:t>66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1417748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42900"/>
            <a:ext cx="78486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	int number;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	cout&lt;&lt;"Please enter the number of points:";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	cin&gt;&gt;number;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//</a:t>
            </a:r>
            <a:r>
              <a:rPr lang="zh-CN" altLang="en-US" sz="2800"/>
              <a:t>创建对象数组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    </a:t>
            </a:r>
            <a:r>
              <a:rPr lang="en-US" altLang="zh-CN" sz="2800"/>
              <a:t>ArrayOfPoints points(number);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//</a:t>
            </a:r>
            <a:r>
              <a:rPr lang="zh-CN" altLang="en-US" sz="2800"/>
              <a:t>通过指针访问数组元素的成员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    </a:t>
            </a:r>
            <a:r>
              <a:rPr lang="en-US" altLang="zh-CN" sz="2800"/>
              <a:t>points.Element(0).Move(5,10);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//</a:t>
            </a:r>
            <a:r>
              <a:rPr lang="zh-CN" altLang="en-US" sz="2800"/>
              <a:t>通过指针访问数组元素的成员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    </a:t>
            </a:r>
            <a:r>
              <a:rPr lang="en-US" altLang="zh-CN" sz="2800"/>
              <a:t>points.Element(1).Move(15,20);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B53FF46F-2924-4D85-B2EB-675061C38BE1}" type="slidenum">
              <a:rPr kumimoji="0" lang="en-US" altLang="zh-CN" sz="1600"/>
              <a:pPr eaLnBrk="0" hangingPunct="0"/>
              <a:t>67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2946727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42950"/>
            <a:ext cx="7848600" cy="37719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/>
              <a:t>运行结果如下：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Please enter the number of points:2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Default Constructor called.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Default Constructor called.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Deleting...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Destructor called.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Destructor called.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6581A436-C2C7-4524-8990-A4954A7DF179}" type="slidenum">
              <a:rPr kumimoji="0" lang="en-US" altLang="zh-CN" sz="1600"/>
              <a:pPr eaLnBrk="0" hangingPunct="0"/>
              <a:t>68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7035277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动态创建多维数组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28750"/>
            <a:ext cx="8077200" cy="3257550"/>
          </a:xfrm>
        </p:spPr>
        <p:txBody>
          <a:bodyPr>
            <a:normAutofit fontScale="92500" lnSpcReduction="10000"/>
          </a:bodyPr>
          <a:lstStyle/>
          <a:p>
            <a:pPr marL="0" indent="400050">
              <a:buFont typeface="Wingdings" pitchFamily="2" charset="2"/>
              <a:buNone/>
            </a:pPr>
            <a:r>
              <a:rPr lang="en-US" altLang="zh-CN" sz="2800"/>
              <a:t>new  </a:t>
            </a:r>
            <a:r>
              <a:rPr lang="zh-CN" altLang="en-US" sz="2800"/>
              <a:t>类型名</a:t>
            </a:r>
            <a:r>
              <a:rPr lang="en-US" altLang="zh-CN" sz="2800"/>
              <a:t>T[</a:t>
            </a:r>
            <a:r>
              <a:rPr lang="zh-CN" altLang="en-US" sz="2800"/>
              <a:t>下标表达式</a:t>
            </a:r>
            <a:r>
              <a:rPr lang="en-US" altLang="zh-CN" sz="2800"/>
              <a:t>1][</a:t>
            </a:r>
            <a:r>
              <a:rPr lang="zh-CN" altLang="en-US" sz="2800"/>
              <a:t>下标表达式</a:t>
            </a:r>
            <a:r>
              <a:rPr lang="en-US" altLang="zh-CN" sz="2800"/>
              <a:t>2]…</a:t>
            </a:r>
            <a:r>
              <a:rPr lang="zh-CN" altLang="en-US" sz="2800"/>
              <a:t>；</a:t>
            </a:r>
            <a:endParaRPr lang="zh-CN" altLang="en-US"/>
          </a:p>
          <a:p>
            <a:pPr marL="0" indent="400050">
              <a:buFont typeface="Wingdings" pitchFamily="2" charset="2"/>
              <a:buNone/>
            </a:pPr>
            <a:r>
              <a:rPr lang="zh-CN" altLang="en-US"/>
              <a:t>如果内存申请成功，</a:t>
            </a:r>
            <a:r>
              <a:rPr lang="en-US" altLang="zh-CN"/>
              <a:t>new</a:t>
            </a:r>
            <a:r>
              <a:rPr lang="zh-CN" altLang="en-US"/>
              <a:t>运算返回一个指向新分配内存首地址的指针，是一个</a:t>
            </a:r>
            <a:r>
              <a:rPr lang="en-US" altLang="zh-CN"/>
              <a:t>T</a:t>
            </a:r>
            <a:r>
              <a:rPr lang="zh-CN" altLang="en-US"/>
              <a:t>类型的数组，数组元素的个数为除最左边一维外各维下标表达式的乘积。例如：</a:t>
            </a:r>
          </a:p>
          <a:p>
            <a:pPr marL="0" indent="400050">
              <a:buFont typeface="Wingdings" pitchFamily="2" charset="2"/>
              <a:buNone/>
            </a:pPr>
            <a:r>
              <a:rPr lang="en-US" altLang="zh-CN"/>
              <a:t>char (*</a:t>
            </a:r>
            <a:r>
              <a:rPr lang="en-US" altLang="zh-CN">
                <a:solidFill>
                  <a:srgbClr val="66FFFF"/>
                </a:solidFill>
              </a:rPr>
              <a:t>fp</a:t>
            </a:r>
            <a:r>
              <a:rPr lang="en-US" altLang="zh-CN"/>
              <a:t>)[3];</a:t>
            </a:r>
          </a:p>
          <a:p>
            <a:pPr marL="0" indent="400050">
              <a:buFont typeface="Wingdings" pitchFamily="2" charset="2"/>
              <a:buNone/>
            </a:pPr>
            <a:r>
              <a:rPr lang="en-US" altLang="zh-CN"/>
              <a:t>fp = new char[2][3];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19-B18A-4D80-BA4A-29F82355DB70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1219200" y="1371600"/>
            <a:ext cx="76962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0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440323" name="Rectangle 1027"/>
          <p:cNvSpPr>
            <a:spLocks noGrp="1" noChangeArrowheads="1"/>
          </p:cNvSpPr>
          <p:nvPr>
            <p:ph idx="1"/>
          </p:nvPr>
        </p:nvSpPr>
        <p:spPr>
          <a:xfrm>
            <a:off x="1143000" y="1200150"/>
            <a:ext cx="8001000" cy="3714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/>
              <a:t>可以在编译阶段使数组得到初值：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在声明数组时对数组元素赋以初值。</a:t>
            </a:r>
            <a:br>
              <a:rPr lang="zh-CN" altLang="en-US"/>
            </a:br>
            <a:r>
              <a:rPr lang="zh-CN" altLang="en-US">
                <a:solidFill>
                  <a:srgbClr val="00FF99"/>
                </a:solidFill>
              </a:rPr>
              <a:t>例如：</a:t>
            </a:r>
            <a:r>
              <a:rPr lang="en-US" altLang="zh-CN">
                <a:solidFill>
                  <a:srgbClr val="00FF99"/>
                </a:solidFill>
              </a:rPr>
              <a:t>static int a[10]={0,1,2,3,4,5,6,7,8,9};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可以只给一部分元素赋初值。</a:t>
            </a:r>
            <a:br>
              <a:rPr lang="zh-CN" altLang="en-US"/>
            </a:br>
            <a:r>
              <a:rPr lang="zh-CN" altLang="en-US">
                <a:solidFill>
                  <a:srgbClr val="00FF99"/>
                </a:solidFill>
              </a:rPr>
              <a:t>例如：</a:t>
            </a:r>
            <a:r>
              <a:rPr lang="en-US" altLang="zh-CN">
                <a:solidFill>
                  <a:srgbClr val="00FF99"/>
                </a:solidFill>
              </a:rPr>
              <a:t>static int a[10]={0,1,2,3,4};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/>
              <a:t>在对全部数组元素赋初值时，可以不指定数组长度。</a:t>
            </a:r>
            <a:br>
              <a:rPr lang="zh-CN" altLang="en-US"/>
            </a:br>
            <a:r>
              <a:rPr lang="zh-CN" altLang="en-US">
                <a:solidFill>
                  <a:srgbClr val="00FF99"/>
                </a:solidFill>
              </a:rPr>
              <a:t>例如：</a:t>
            </a:r>
            <a:r>
              <a:rPr lang="en-US" altLang="zh-CN">
                <a:solidFill>
                  <a:srgbClr val="00FF99"/>
                </a:solidFill>
              </a:rPr>
              <a:t>static int a[]={1,2,3,4,5}</a:t>
            </a:r>
            <a:endParaRPr lang="en-US" altLang="zh-CN" sz="320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DD0D-95A1-4552-85B3-709AA950B74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40324" name="Text Box 1028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DAFB5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FDAFB5"/>
                </a:solidFill>
                <a:ea typeface="隶书" pitchFamily="49" charset="-122"/>
              </a:rPr>
              <a:t>数     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1026"/>
          <p:cNvSpPr txBox="1">
            <a:spLocks noChangeArrowheads="1"/>
          </p:cNvSpPr>
          <p:nvPr/>
        </p:nvSpPr>
        <p:spPr bwMode="auto">
          <a:xfrm>
            <a:off x="1295400" y="400050"/>
            <a:ext cx="3810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/>
              <a:t>char (*</a:t>
            </a:r>
            <a:r>
              <a:rPr lang="en-US" altLang="zh-CN" sz="3600">
                <a:solidFill>
                  <a:srgbClr val="66FFFF"/>
                </a:solidFill>
              </a:rPr>
              <a:t>fp</a:t>
            </a:r>
            <a:r>
              <a:rPr lang="en-US" altLang="zh-CN" sz="3600"/>
              <a:t>)[3];</a:t>
            </a:r>
          </a:p>
        </p:txBody>
      </p:sp>
      <p:sp>
        <p:nvSpPr>
          <p:cNvPr id="201742" name="Text Box 1038"/>
          <p:cNvSpPr txBox="1">
            <a:spLocks noChangeArrowheads="1"/>
          </p:cNvSpPr>
          <p:nvPr/>
        </p:nvSpPr>
        <p:spPr bwMode="auto">
          <a:xfrm>
            <a:off x="2057400" y="1143000"/>
            <a:ext cx="990600" cy="52322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fp</a:t>
            </a:r>
          </a:p>
        </p:txBody>
      </p:sp>
      <p:sp>
        <p:nvSpPr>
          <p:cNvPr id="201744" name="Line 1040"/>
          <p:cNvSpPr>
            <a:spLocks noChangeShapeType="1"/>
          </p:cNvSpPr>
          <p:nvPr/>
        </p:nvSpPr>
        <p:spPr bwMode="auto">
          <a:xfrm>
            <a:off x="3048000" y="12573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5" name="Text Box 1041"/>
          <p:cNvSpPr txBox="1">
            <a:spLocks noChangeArrowheads="1"/>
          </p:cNvSpPr>
          <p:nvPr/>
        </p:nvSpPr>
        <p:spPr bwMode="auto">
          <a:xfrm>
            <a:off x="2057400" y="2687241"/>
            <a:ext cx="990600" cy="52322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fp+1</a:t>
            </a:r>
          </a:p>
        </p:txBody>
      </p:sp>
      <p:sp>
        <p:nvSpPr>
          <p:cNvPr id="201746" name="Line 1042"/>
          <p:cNvSpPr>
            <a:spLocks noChangeShapeType="1"/>
          </p:cNvSpPr>
          <p:nvPr/>
        </p:nvSpPr>
        <p:spPr bwMode="auto">
          <a:xfrm>
            <a:off x="3048000" y="2801541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1753" name="Group 1049"/>
          <p:cNvGrpSpPr>
            <a:grpSpLocks/>
          </p:cNvGrpSpPr>
          <p:nvPr/>
        </p:nvGrpSpPr>
        <p:grpSpPr bwMode="auto">
          <a:xfrm>
            <a:off x="3505200" y="1257300"/>
            <a:ext cx="2362200" cy="3162300"/>
            <a:chOff x="2208" y="1056"/>
            <a:chExt cx="1488" cy="2656"/>
          </a:xfrm>
        </p:grpSpPr>
        <p:sp>
          <p:nvSpPr>
            <p:cNvPr id="201731" name="Rectangle 1027"/>
            <p:cNvSpPr>
              <a:spLocks noChangeArrowheads="1"/>
            </p:cNvSpPr>
            <p:nvPr/>
          </p:nvSpPr>
          <p:spPr bwMode="auto">
            <a:xfrm>
              <a:off x="2208" y="1056"/>
              <a:ext cx="1488" cy="25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32" name="Line 1028"/>
            <p:cNvSpPr>
              <a:spLocks noChangeShapeType="1"/>
            </p:cNvSpPr>
            <p:nvPr/>
          </p:nvSpPr>
          <p:spPr bwMode="auto">
            <a:xfrm>
              <a:off x="2208" y="1488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34" name="Line 1030"/>
            <p:cNvSpPr>
              <a:spLocks noChangeShapeType="1"/>
            </p:cNvSpPr>
            <p:nvPr/>
          </p:nvSpPr>
          <p:spPr bwMode="auto">
            <a:xfrm>
              <a:off x="2208" y="1920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35" name="Line 1031"/>
            <p:cNvSpPr>
              <a:spLocks noChangeShapeType="1"/>
            </p:cNvSpPr>
            <p:nvPr/>
          </p:nvSpPr>
          <p:spPr bwMode="auto">
            <a:xfrm>
              <a:off x="2208" y="2352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36" name="Line 1032"/>
            <p:cNvSpPr>
              <a:spLocks noChangeShapeType="1"/>
            </p:cNvSpPr>
            <p:nvPr/>
          </p:nvSpPr>
          <p:spPr bwMode="auto">
            <a:xfrm>
              <a:off x="2208" y="2784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37" name="Line 1033"/>
            <p:cNvSpPr>
              <a:spLocks noChangeShapeType="1"/>
            </p:cNvSpPr>
            <p:nvPr/>
          </p:nvSpPr>
          <p:spPr bwMode="auto">
            <a:xfrm>
              <a:off x="2208" y="3216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47" name="Text Box 1043"/>
            <p:cNvSpPr txBox="1">
              <a:spLocks noChangeArrowheads="1"/>
            </p:cNvSpPr>
            <p:nvPr/>
          </p:nvSpPr>
          <p:spPr bwMode="auto">
            <a:xfrm>
              <a:off x="2496" y="1104"/>
              <a:ext cx="864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fp[0][0]</a:t>
              </a:r>
              <a:endParaRPr lang="en-US" altLang="zh-CN"/>
            </a:p>
          </p:txBody>
        </p:sp>
        <p:sp>
          <p:nvSpPr>
            <p:cNvPr id="201748" name="Text Box 1044"/>
            <p:cNvSpPr txBox="1">
              <a:spLocks noChangeArrowheads="1"/>
            </p:cNvSpPr>
            <p:nvPr/>
          </p:nvSpPr>
          <p:spPr bwMode="auto">
            <a:xfrm>
              <a:off x="2496" y="1545"/>
              <a:ext cx="864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fp[0][1]</a:t>
              </a:r>
              <a:endParaRPr lang="en-US" altLang="zh-CN"/>
            </a:p>
          </p:txBody>
        </p:sp>
        <p:sp>
          <p:nvSpPr>
            <p:cNvPr id="201749" name="Text Box 1045"/>
            <p:cNvSpPr txBox="1">
              <a:spLocks noChangeArrowheads="1"/>
            </p:cNvSpPr>
            <p:nvPr/>
          </p:nvSpPr>
          <p:spPr bwMode="auto">
            <a:xfrm>
              <a:off x="2496" y="1977"/>
              <a:ext cx="864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fp[0][2]</a:t>
              </a:r>
              <a:endParaRPr lang="en-US" altLang="zh-CN"/>
            </a:p>
          </p:txBody>
        </p:sp>
        <p:sp>
          <p:nvSpPr>
            <p:cNvPr id="201750" name="Text Box 1046"/>
            <p:cNvSpPr txBox="1">
              <a:spLocks noChangeArrowheads="1"/>
            </p:cNvSpPr>
            <p:nvPr/>
          </p:nvSpPr>
          <p:spPr bwMode="auto">
            <a:xfrm>
              <a:off x="2496" y="2409"/>
              <a:ext cx="864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fp[1][0]</a:t>
              </a:r>
              <a:endParaRPr lang="en-US" altLang="zh-CN"/>
            </a:p>
          </p:txBody>
        </p:sp>
        <p:sp>
          <p:nvSpPr>
            <p:cNvPr id="201751" name="Text Box 1047"/>
            <p:cNvSpPr txBox="1">
              <a:spLocks noChangeArrowheads="1"/>
            </p:cNvSpPr>
            <p:nvPr/>
          </p:nvSpPr>
          <p:spPr bwMode="auto">
            <a:xfrm>
              <a:off x="2496" y="2841"/>
              <a:ext cx="864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fp[1][1]</a:t>
              </a:r>
              <a:endParaRPr lang="en-US" altLang="zh-CN"/>
            </a:p>
          </p:txBody>
        </p:sp>
        <p:sp>
          <p:nvSpPr>
            <p:cNvPr id="201752" name="Text Box 1048"/>
            <p:cNvSpPr txBox="1">
              <a:spLocks noChangeArrowheads="1"/>
            </p:cNvSpPr>
            <p:nvPr/>
          </p:nvSpPr>
          <p:spPr bwMode="auto">
            <a:xfrm>
              <a:off x="2496" y="3273"/>
              <a:ext cx="864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fp[1][2]</a:t>
              </a:r>
              <a:endParaRPr lang="en-US" altLang="zh-CN"/>
            </a:p>
          </p:txBody>
        </p:sp>
      </p:grpSp>
      <p:sp>
        <p:nvSpPr>
          <p:cNvPr id="201756" name="Text Box 1052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A8547CE4-BCEA-4794-A0D0-5E63615E3077}" type="slidenum">
              <a:rPr kumimoji="0" lang="en-US" altLang="zh-CN" sz="1600"/>
              <a:pPr eaLnBrk="0" hangingPunct="0"/>
              <a:t>70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778649761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6-18</a:t>
            </a:r>
            <a:r>
              <a:rPr lang="zh-CN" altLang="en-US"/>
              <a:t>动态创建多维数组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57300"/>
            <a:ext cx="7467600" cy="33718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#include&lt;iostream&gt;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{	float (*cp)[9][8];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int i,j,k;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cp = new float[8][9][8];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for (i=0; i&lt;8;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	for (j=0; j&lt;9; j++)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		for (k=0; k&lt;9; k++)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		    *(*(*(cp+i)+j)+k)=i*100+j*10+k;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                                    //</a:t>
            </a:r>
            <a:r>
              <a:rPr lang="zh-CN" altLang="en-US" sz="2400"/>
              <a:t>通过指针访问数组元素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78C6-5A37-44CA-966C-5101FA041402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266581" y="483518"/>
            <a:ext cx="800219" cy="385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   </a:t>
            </a:r>
            <a:r>
              <a:rPr lang="zh-CN" altLang="en-US" sz="4000" dirty="0">
                <a:solidFill>
                  <a:srgbClr val="FFFF99"/>
                </a:solidFill>
                <a:ea typeface="隶书" pitchFamily="49" charset="-122"/>
              </a:rPr>
              <a:t>动态存储分配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0117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42950"/>
            <a:ext cx="7848600" cy="37719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for (i=0; i&lt;8; i++)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{	for (j=0; j&lt;9; j++)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	{      for (k=0; k&lt;8; k++)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		 //</a:t>
            </a:r>
            <a:r>
              <a:rPr lang="zh-CN" altLang="en-US" sz="2400"/>
              <a:t>将指针</a:t>
            </a:r>
            <a:r>
              <a:rPr lang="en-US" altLang="zh-CN" sz="2400"/>
              <a:t>cp</a:t>
            </a:r>
            <a:r>
              <a:rPr lang="zh-CN" altLang="en-US" sz="2400"/>
              <a:t>作为数组名使用，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/>
              <a:t>                       </a:t>
            </a:r>
            <a:r>
              <a:rPr lang="en-US" altLang="zh-CN" sz="2400"/>
              <a:t>//</a:t>
            </a:r>
            <a:r>
              <a:rPr lang="zh-CN" altLang="en-US" sz="2400"/>
              <a:t>通过数组名和下标访问数组元素</a:t>
            </a:r>
          </a:p>
          <a:p>
            <a:pPr>
              <a:buFont typeface="Wingdings" pitchFamily="2" charset="2"/>
              <a:buNone/>
            </a:pPr>
            <a:r>
              <a:rPr lang="zh-CN" altLang="en-US" sz="2400"/>
              <a:t>                      </a:t>
            </a:r>
            <a:r>
              <a:rPr lang="en-US" altLang="zh-CN" sz="2400"/>
              <a:t>cout&lt;&lt;cp[i][j][k]&lt;&lt;"  ";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		cout&lt;&lt;endl;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	}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	cout&lt;&lt;endl;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8CD599C5-952F-40EC-BB04-AB61FB683A54}" type="slidenum">
              <a:rPr kumimoji="0" lang="en-US" altLang="zh-CN" sz="1600"/>
              <a:pPr eaLnBrk="0" hangingPunct="0"/>
              <a:t>72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118537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浅拷贝与深拷贝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浅拷贝</a:t>
            </a:r>
          </a:p>
          <a:p>
            <a:pPr lvl="1"/>
            <a:r>
              <a:rPr lang="zh-CN" altLang="en-US"/>
              <a:t>实现对象间数据元素的一一对应复制。</a:t>
            </a:r>
          </a:p>
          <a:p>
            <a:r>
              <a:rPr lang="zh-CN" altLang="en-US"/>
              <a:t>深拷贝</a:t>
            </a:r>
          </a:p>
          <a:p>
            <a:pPr lvl="1"/>
            <a:r>
              <a:rPr lang="zh-CN" altLang="en-US"/>
              <a:t>当被复制的对象数据成员是指针类型时，不是复制该指针成员本身，而是将指针所指的对象进行复制。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C65-A6FA-4FF0-B6F0-3C51F88987AA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-106341" y="339502"/>
            <a:ext cx="800219" cy="400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ea typeface="隶书" pitchFamily="49" charset="-122"/>
              </a:rPr>
              <a:t>浅拷贝与深拷贝</a:t>
            </a:r>
          </a:p>
        </p:txBody>
      </p:sp>
    </p:spTree>
    <p:extLst>
      <p:ext uri="{BB962C8B-B14F-4D97-AF65-F5344CB8AC3E}">
        <p14:creationId xmlns:p14="http://schemas.microsoft.com/office/powerpoint/2010/main" val="22497824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6-20</a:t>
            </a:r>
            <a:r>
              <a:rPr lang="zh-CN" altLang="en-US"/>
              <a:t>对象的浅拷贝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239000" cy="33147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/>
              <a:t>#include&lt;iostream&gt;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/>
              <a:t>using namespace std;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/>
              <a:t>class Point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/>
              <a:t>{   //</a:t>
            </a:r>
            <a:r>
              <a:rPr lang="zh-CN" altLang="en-US" sz="2600"/>
              <a:t>类的声明同例</a:t>
            </a:r>
            <a:r>
              <a:rPr lang="en-US" altLang="zh-CN" sz="2600"/>
              <a:t>6-16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/>
              <a:t>    //……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/>
              <a:t>};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/>
              <a:t>class ArrayOfPoints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/>
              <a:t>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/>
              <a:t>   //</a:t>
            </a:r>
            <a:r>
              <a:rPr lang="zh-CN" altLang="en-US" sz="2600"/>
              <a:t>类的声明同例</a:t>
            </a:r>
            <a:r>
              <a:rPr lang="en-US" altLang="zh-CN" sz="2600"/>
              <a:t>6-18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/>
              <a:t>    //……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/>
              <a:t>};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D037-89C7-4F64-A8FE-FA9E78C3EF79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0" y="427472"/>
            <a:ext cx="800219" cy="393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ea typeface="隶书" pitchFamily="49" charset="-122"/>
              </a:rPr>
              <a:t>浅拷贝与深拷贝</a:t>
            </a:r>
          </a:p>
        </p:txBody>
      </p:sp>
    </p:spTree>
    <p:extLst>
      <p:ext uri="{BB962C8B-B14F-4D97-AF65-F5344CB8AC3E}">
        <p14:creationId xmlns:p14="http://schemas.microsoft.com/office/powerpoint/2010/main" val="39125796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8600"/>
            <a:ext cx="8763000" cy="45720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int main()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{	int number;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cin&gt;&gt;number;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ArrayOfPoints pointsArray1(number); pointsArray1.Element(0).Move(5,10); pointsArray1.Element(1).Move(15,20); 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rgbClr val="66FFFF"/>
                </a:solidFill>
              </a:rPr>
              <a:t>ArrayOfPoints pointsArray2(pointsArray1);</a:t>
            </a:r>
            <a:r>
              <a:rPr lang="en-US" altLang="zh-CN" sz="240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cout&lt;&lt;"Copy of pointsArray1:"&lt;&lt;endl;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cout&lt;&lt;"Point_0 of array2: "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  &lt;&lt;pointsArray2.Element(0).GetX()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  &lt;&lt;", "&lt;&lt;pointsArray2.Element(0).GetY()&lt;&lt;endl;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cout&lt;&lt;"Point_1 of array2: "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   &lt;&lt;pointsArray2.Element(1).GetX()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   &lt;&lt;", "&lt;&lt;pointsArray2.Element(1).GetY()&lt;&lt;endl;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FC43351B-4AB5-475A-A5E6-BAC325A14126}" type="slidenum">
              <a:rPr kumimoji="0" lang="en-US" altLang="zh-CN" sz="1600"/>
              <a:pPr eaLnBrk="0" hangingPunct="0"/>
              <a:t>75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1468548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342900"/>
            <a:ext cx="8915400" cy="46291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   pointsArray1.Element(0).Move(25,30);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pointsArray1.Element(1).Move(35,40);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cout&lt;&lt;"After the moving of pointsArray1:"&lt;&lt;endl;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cout&lt;&lt;"Point_0 of array2: "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  &lt;&lt;pointsArray2.Element(0).GetX()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  &lt;&lt;", "&lt;&lt;pointsArray2.Element(0).GetY()&lt;&lt;endl;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cout&lt;&lt;"Point_1 of array2: "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  &lt;&lt;pointsArray2.Element(1).GetX()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  &lt;&lt;", "&lt;&lt;pointsArray2.Element(1).GetY()&lt;&lt;endl;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DC3C7F2F-3765-4410-B7C5-D32482F5ADEB}" type="slidenum">
              <a:rPr kumimoji="0" lang="en-US" altLang="zh-CN" sz="1600"/>
              <a:pPr eaLnBrk="0" hangingPunct="0"/>
              <a:t>76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4366684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85750"/>
            <a:ext cx="78486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运行结果如下：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Please enter the number of points:2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Default Constructor called.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Default Constructor called.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Copy of pointsArray1: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Point_0 of array2: 5, 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Point_1 of array2: 15, 20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After the moving of pointsArray1: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Point_0 of array2: 25, 30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Point_1 of array2: 35, 40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Deleting...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Destructor called.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Destructor called.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Deleting...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接下来程序出现异常，也就是运行错误。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68FF6843-1BA9-4637-8DF0-642F7531E9AE}" type="slidenum">
              <a:rPr kumimoji="0" lang="en-US" altLang="zh-CN" sz="1600"/>
              <a:pPr eaLnBrk="0" hangingPunct="0"/>
              <a:t>77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8772337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6781801" y="857250"/>
            <a:ext cx="1909763" cy="29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algn="ctr" eaLnBrk="0" hangingPunct="0"/>
            <a:r>
              <a:rPr kumimoji="0" lang="zh-CN" altLang="en-US">
                <a:solidFill>
                  <a:srgbClr val="FFFF99"/>
                </a:solidFill>
              </a:rPr>
              <a:t>拷贝前</a:t>
            </a:r>
          </a:p>
        </p:txBody>
      </p:sp>
      <p:sp>
        <p:nvSpPr>
          <p:cNvPr id="270350" name="Text Box 14"/>
          <p:cNvSpPr txBox="1">
            <a:spLocks noChangeArrowheads="1"/>
          </p:cNvSpPr>
          <p:nvPr/>
        </p:nvSpPr>
        <p:spPr bwMode="auto">
          <a:xfrm>
            <a:off x="6705601" y="3886200"/>
            <a:ext cx="1909763" cy="29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algn="ctr" eaLnBrk="0" hangingPunct="0"/>
            <a:r>
              <a:rPr kumimoji="0" lang="zh-CN" altLang="en-US">
                <a:solidFill>
                  <a:srgbClr val="FFFF99"/>
                </a:solidFill>
              </a:rPr>
              <a:t>拷贝后</a:t>
            </a:r>
          </a:p>
        </p:txBody>
      </p:sp>
      <p:grpSp>
        <p:nvGrpSpPr>
          <p:cNvPr id="270363" name="Group 27"/>
          <p:cNvGrpSpPr>
            <a:grpSpLocks/>
          </p:cNvGrpSpPr>
          <p:nvPr/>
        </p:nvGrpSpPr>
        <p:grpSpPr bwMode="auto">
          <a:xfrm>
            <a:off x="228600" y="457200"/>
            <a:ext cx="6781800" cy="1085850"/>
            <a:chOff x="96" y="624"/>
            <a:chExt cx="2781" cy="912"/>
          </a:xfrm>
        </p:grpSpPr>
        <p:grpSp>
          <p:nvGrpSpPr>
            <p:cNvPr id="270339" name="Group 3"/>
            <p:cNvGrpSpPr>
              <a:grpSpLocks/>
            </p:cNvGrpSpPr>
            <p:nvPr/>
          </p:nvGrpSpPr>
          <p:grpSpPr bwMode="auto">
            <a:xfrm>
              <a:off x="1935" y="1092"/>
              <a:ext cx="780" cy="345"/>
              <a:chOff x="4589" y="8334"/>
              <a:chExt cx="1050" cy="465"/>
            </a:xfrm>
          </p:grpSpPr>
          <p:sp>
            <p:nvSpPr>
              <p:cNvPr id="270340" name="Rectangle 4"/>
              <p:cNvSpPr>
                <a:spLocks noChangeArrowheads="1"/>
              </p:cNvSpPr>
              <p:nvPr/>
            </p:nvSpPr>
            <p:spPr bwMode="auto">
              <a:xfrm>
                <a:off x="4589" y="8334"/>
                <a:ext cx="1050" cy="4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41" name="Line 5"/>
              <p:cNvSpPr>
                <a:spLocks noChangeShapeType="1"/>
              </p:cNvSpPr>
              <p:nvPr/>
            </p:nvSpPr>
            <p:spPr bwMode="auto">
              <a:xfrm>
                <a:off x="4589" y="8574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0342" name="Text Box 6"/>
            <p:cNvSpPr txBox="1">
              <a:spLocks noChangeArrowheads="1"/>
            </p:cNvSpPr>
            <p:nvPr/>
          </p:nvSpPr>
          <p:spPr bwMode="auto">
            <a:xfrm>
              <a:off x="1832" y="624"/>
              <a:ext cx="1045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pointsArray1</a:t>
              </a:r>
              <a:r>
                <a:rPr kumimoji="0" lang="zh-CN" altLang="en-US"/>
                <a:t>的数组元素占用的内存</a:t>
              </a:r>
            </a:p>
          </p:txBody>
        </p:sp>
        <p:sp>
          <p:nvSpPr>
            <p:cNvPr id="270343" name="Line 7"/>
            <p:cNvSpPr>
              <a:spLocks noChangeShapeType="1"/>
            </p:cNvSpPr>
            <p:nvPr/>
          </p:nvSpPr>
          <p:spPr bwMode="auto">
            <a:xfrm>
              <a:off x="1378" y="1103"/>
              <a:ext cx="5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57" name="Text Box 21"/>
            <p:cNvSpPr txBox="1">
              <a:spLocks noChangeArrowheads="1"/>
            </p:cNvSpPr>
            <p:nvPr/>
          </p:nvSpPr>
          <p:spPr bwMode="auto">
            <a:xfrm>
              <a:off x="751" y="989"/>
              <a:ext cx="907" cy="5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kumimoji="0" lang="en-US" altLang="zh-CN"/>
                <a:t>points</a:t>
              </a:r>
            </a:p>
            <a:p>
              <a:pPr algn="ctr" eaLnBrk="0" hangingPunct="0"/>
              <a:r>
                <a:rPr kumimoji="0" lang="en-US" altLang="zh-CN">
                  <a:latin typeface="宋体" pitchFamily="2" charset="-122"/>
                </a:rPr>
                <a:t>numberOfPoints</a:t>
              </a:r>
              <a:endParaRPr kumimoji="0" lang="en-US" altLang="zh-CN"/>
            </a:p>
          </p:txBody>
        </p:sp>
        <p:sp>
          <p:nvSpPr>
            <p:cNvPr id="270358" name="Text Box 22"/>
            <p:cNvSpPr txBox="1">
              <a:spLocks noChangeArrowheads="1"/>
            </p:cNvSpPr>
            <p:nvPr/>
          </p:nvSpPr>
          <p:spPr bwMode="auto">
            <a:xfrm>
              <a:off x="96" y="1070"/>
              <a:ext cx="76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pointsArray1</a:t>
              </a:r>
            </a:p>
          </p:txBody>
        </p:sp>
      </p:grpSp>
      <p:grpSp>
        <p:nvGrpSpPr>
          <p:cNvPr id="270364" name="Group 28"/>
          <p:cNvGrpSpPr>
            <a:grpSpLocks/>
          </p:cNvGrpSpPr>
          <p:nvPr/>
        </p:nvGrpSpPr>
        <p:grpSpPr bwMode="auto">
          <a:xfrm>
            <a:off x="304800" y="2228851"/>
            <a:ext cx="7239000" cy="2527697"/>
            <a:chOff x="2832" y="624"/>
            <a:chExt cx="2880" cy="2123"/>
          </a:xfrm>
        </p:grpSpPr>
        <p:sp>
          <p:nvSpPr>
            <p:cNvPr id="270346" name="Text Box 10"/>
            <p:cNvSpPr txBox="1">
              <a:spLocks noChangeArrowheads="1"/>
            </p:cNvSpPr>
            <p:nvPr/>
          </p:nvSpPr>
          <p:spPr bwMode="auto">
            <a:xfrm>
              <a:off x="3568" y="989"/>
              <a:ext cx="907" cy="5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kumimoji="0" lang="en-US" altLang="zh-CN"/>
                <a:t>points</a:t>
              </a:r>
            </a:p>
            <a:p>
              <a:pPr algn="ctr" eaLnBrk="0" hangingPunct="0"/>
              <a:r>
                <a:rPr kumimoji="0" lang="en-US" altLang="zh-CN">
                  <a:latin typeface="宋体" pitchFamily="2" charset="-122"/>
                </a:rPr>
                <a:t>numberOfPoints</a:t>
              </a:r>
              <a:endParaRPr kumimoji="0" lang="en-US" altLang="zh-CN"/>
            </a:p>
          </p:txBody>
        </p:sp>
        <p:sp>
          <p:nvSpPr>
            <p:cNvPr id="270347" name="Text Box 11"/>
            <p:cNvSpPr txBox="1">
              <a:spLocks noChangeArrowheads="1"/>
            </p:cNvSpPr>
            <p:nvPr/>
          </p:nvSpPr>
          <p:spPr bwMode="auto">
            <a:xfrm>
              <a:off x="2832" y="1070"/>
              <a:ext cx="72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pointsArray1</a:t>
              </a:r>
            </a:p>
          </p:txBody>
        </p:sp>
        <p:sp>
          <p:nvSpPr>
            <p:cNvPr id="270348" name="Text Box 12"/>
            <p:cNvSpPr txBox="1">
              <a:spLocks noChangeArrowheads="1"/>
            </p:cNvSpPr>
            <p:nvPr/>
          </p:nvSpPr>
          <p:spPr bwMode="auto">
            <a:xfrm>
              <a:off x="4640" y="624"/>
              <a:ext cx="1072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pointsArray1</a:t>
              </a:r>
              <a:r>
                <a:rPr kumimoji="0" lang="zh-CN" altLang="en-US"/>
                <a:t>的数组元素占用的内存</a:t>
              </a:r>
            </a:p>
            <a:p>
              <a:pPr algn="just" eaLnBrk="0" hangingPunct="0"/>
              <a:endParaRPr kumimoji="0" lang="en-US" altLang="zh-CN"/>
            </a:p>
          </p:txBody>
        </p:sp>
        <p:sp>
          <p:nvSpPr>
            <p:cNvPr id="270349" name="Line 13"/>
            <p:cNvSpPr>
              <a:spLocks noChangeShapeType="1"/>
            </p:cNvSpPr>
            <p:nvPr/>
          </p:nvSpPr>
          <p:spPr bwMode="auto">
            <a:xfrm>
              <a:off x="4212" y="1103"/>
              <a:ext cx="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51" name="Line 15"/>
            <p:cNvSpPr>
              <a:spLocks noChangeShapeType="1"/>
            </p:cNvSpPr>
            <p:nvPr/>
          </p:nvSpPr>
          <p:spPr bwMode="auto">
            <a:xfrm flipV="1">
              <a:off x="4190" y="1092"/>
              <a:ext cx="580" cy="1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52" name="AutoShape 16"/>
            <p:cNvSpPr>
              <a:spLocks noChangeArrowheads="1"/>
            </p:cNvSpPr>
            <p:nvPr/>
          </p:nvSpPr>
          <p:spPr bwMode="auto">
            <a:xfrm>
              <a:off x="3967" y="1615"/>
              <a:ext cx="156" cy="479"/>
            </a:xfrm>
            <a:prstGeom prst="downArrow">
              <a:avLst>
                <a:gd name="adj1" fmla="val 50000"/>
                <a:gd name="adj2" fmla="val 7676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70354" name="Text Box 18"/>
            <p:cNvSpPr txBox="1">
              <a:spLocks noChangeArrowheads="1"/>
            </p:cNvSpPr>
            <p:nvPr/>
          </p:nvSpPr>
          <p:spPr bwMode="auto">
            <a:xfrm>
              <a:off x="3568" y="2202"/>
              <a:ext cx="907" cy="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kumimoji="0" lang="en-US" altLang="zh-CN"/>
                <a:t>points</a:t>
              </a:r>
            </a:p>
            <a:p>
              <a:pPr algn="ctr" eaLnBrk="0" hangingPunct="0"/>
              <a:r>
                <a:rPr kumimoji="0" lang="en-US" altLang="zh-CN">
                  <a:latin typeface="宋体" pitchFamily="2" charset="-122"/>
                </a:rPr>
                <a:t>numberOfPoints</a:t>
              </a:r>
              <a:endParaRPr kumimoji="0" lang="en-US" altLang="zh-CN"/>
            </a:p>
          </p:txBody>
        </p:sp>
        <p:sp>
          <p:nvSpPr>
            <p:cNvPr id="270355" name="Text Box 19"/>
            <p:cNvSpPr txBox="1">
              <a:spLocks noChangeArrowheads="1"/>
            </p:cNvSpPr>
            <p:nvPr/>
          </p:nvSpPr>
          <p:spPr bwMode="auto">
            <a:xfrm>
              <a:off x="2832" y="2281"/>
              <a:ext cx="7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pointsArray2</a:t>
              </a:r>
            </a:p>
          </p:txBody>
        </p:sp>
        <p:grpSp>
          <p:nvGrpSpPr>
            <p:cNvPr id="270359" name="Group 23"/>
            <p:cNvGrpSpPr>
              <a:grpSpLocks/>
            </p:cNvGrpSpPr>
            <p:nvPr/>
          </p:nvGrpSpPr>
          <p:grpSpPr bwMode="auto">
            <a:xfrm>
              <a:off x="4796" y="1092"/>
              <a:ext cx="780" cy="345"/>
              <a:chOff x="4589" y="8334"/>
              <a:chExt cx="1050" cy="465"/>
            </a:xfrm>
          </p:grpSpPr>
          <p:sp>
            <p:nvSpPr>
              <p:cNvPr id="270360" name="Rectangle 24"/>
              <p:cNvSpPr>
                <a:spLocks noChangeArrowheads="1"/>
              </p:cNvSpPr>
              <p:nvPr/>
            </p:nvSpPr>
            <p:spPr bwMode="auto">
              <a:xfrm>
                <a:off x="4589" y="8334"/>
                <a:ext cx="1050" cy="4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61" name="Line 25"/>
              <p:cNvSpPr>
                <a:spLocks noChangeShapeType="1"/>
              </p:cNvSpPr>
              <p:nvPr/>
            </p:nvSpPr>
            <p:spPr bwMode="auto">
              <a:xfrm>
                <a:off x="4589" y="8574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0365" name="Line 29"/>
          <p:cNvSpPr>
            <a:spLocks noChangeShapeType="1"/>
          </p:cNvSpPr>
          <p:nvPr/>
        </p:nvSpPr>
        <p:spPr bwMode="auto">
          <a:xfrm>
            <a:off x="152400" y="20574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366" name="Text Box 30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15EC09E0-E7E3-4290-B4E0-CF29A2DF8D15}" type="slidenum">
              <a:rPr kumimoji="0" lang="en-US" altLang="zh-CN" sz="1600"/>
              <a:pPr eaLnBrk="0" hangingPunct="0"/>
              <a:t>78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05137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6-21</a:t>
            </a:r>
            <a:r>
              <a:rPr lang="zh-CN" altLang="en-US"/>
              <a:t>对象的深拷贝</a:t>
            </a:r>
          </a:p>
        </p:txBody>
      </p:sp>
      <p:sp>
        <p:nvSpPr>
          <p:cNvPr id="278531" name="Rectangle 1027"/>
          <p:cNvSpPr>
            <a:spLocks noGrp="1" noChangeArrowheads="1"/>
          </p:cNvSpPr>
          <p:nvPr>
            <p:ph idx="1"/>
          </p:nvPr>
        </p:nvSpPr>
        <p:spPr>
          <a:xfrm>
            <a:off x="1295400" y="1314450"/>
            <a:ext cx="7239000" cy="34861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#include&lt;iostream&gt;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class Point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{   //</a:t>
            </a:r>
            <a:r>
              <a:rPr lang="zh-CN" altLang="en-US" sz="2800"/>
              <a:t>类的声明同例</a:t>
            </a:r>
            <a:r>
              <a:rPr lang="en-US" altLang="zh-CN" sz="2800"/>
              <a:t>6-16 ……   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class ArrayOfPoints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{   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 ArrayOfPoints(ArrayOfPoints&amp; pointsArray);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//</a:t>
            </a:r>
            <a:r>
              <a:rPr lang="zh-CN" altLang="en-US" sz="2800"/>
              <a:t>其它成员同例</a:t>
            </a:r>
            <a:r>
              <a:rPr lang="en-US" altLang="zh-CN" sz="2800"/>
              <a:t>6-18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};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7300-220B-4EA3-9B47-22082DCF7F59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78532" name="Text Box 1028"/>
          <p:cNvSpPr txBox="1">
            <a:spLocks noChangeArrowheads="1"/>
          </p:cNvSpPr>
          <p:nvPr/>
        </p:nvSpPr>
        <p:spPr bwMode="auto">
          <a:xfrm>
            <a:off x="35496" y="339502"/>
            <a:ext cx="800219" cy="400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ea typeface="隶书" pitchFamily="49" charset="-122"/>
              </a:rPr>
              <a:t>浅拷贝与深拷贝</a:t>
            </a:r>
          </a:p>
        </p:txBody>
      </p:sp>
    </p:spTree>
    <p:extLst>
      <p:ext uri="{BB962C8B-B14F-4D97-AF65-F5344CB8AC3E}">
        <p14:creationId xmlns:p14="http://schemas.microsoft.com/office/powerpoint/2010/main" val="28543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二维数组的声明及引用</a:t>
            </a:r>
          </a:p>
        </p:txBody>
      </p:sp>
      <p:sp>
        <p:nvSpPr>
          <p:cNvPr id="452611" name="Rectangle 1027"/>
          <p:cNvSpPr>
            <a:spLocks noGrp="1" noChangeArrowheads="1"/>
          </p:cNvSpPr>
          <p:nvPr>
            <p:ph idx="1"/>
          </p:nvPr>
        </p:nvSpPr>
        <p:spPr>
          <a:xfrm>
            <a:off x="1066800" y="1428750"/>
            <a:ext cx="7620000" cy="30861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zh-CN" altLang="en-US" sz="2600">
                <a:solidFill>
                  <a:srgbClr val="66FFFF"/>
                </a:solidFill>
              </a:rPr>
              <a:t>数据类型  标识符</a:t>
            </a:r>
            <a:r>
              <a:rPr lang="en-US" altLang="zh-CN" sz="2600">
                <a:solidFill>
                  <a:srgbClr val="66FFFF"/>
                </a:solidFill>
              </a:rPr>
              <a:t>[</a:t>
            </a:r>
            <a:r>
              <a:rPr lang="zh-CN" altLang="en-US" sz="2600">
                <a:solidFill>
                  <a:srgbClr val="66FFFF"/>
                </a:solidFill>
              </a:rPr>
              <a:t>常量表达式</a:t>
            </a:r>
            <a:r>
              <a:rPr lang="en-US" altLang="zh-CN" sz="2600">
                <a:solidFill>
                  <a:srgbClr val="66FFFF"/>
                </a:solidFill>
              </a:rPr>
              <a:t>1][</a:t>
            </a:r>
            <a:r>
              <a:rPr lang="zh-CN" altLang="en-US" sz="2600">
                <a:solidFill>
                  <a:srgbClr val="66FFFF"/>
                </a:solidFill>
              </a:rPr>
              <a:t>常量表达式</a:t>
            </a:r>
            <a:r>
              <a:rPr lang="en-US" altLang="zh-CN" sz="2600">
                <a:solidFill>
                  <a:srgbClr val="66FFFF"/>
                </a:solidFill>
              </a:rPr>
              <a:t>2] …;</a:t>
            </a:r>
            <a:endParaRPr lang="en-US" altLang="zh-CN" sz="2800">
              <a:solidFill>
                <a:srgbClr val="66FFFF"/>
              </a:solidFill>
            </a:endParaRPr>
          </a:p>
          <a:p>
            <a:pPr marL="0" indent="0" algn="just"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: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              int a[5][3];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CN" b="0">
                <a:latin typeface="Times New Roman" pitchFamily="18" charset="0"/>
              </a:rPr>
              <a:t>    </a:t>
            </a:r>
            <a:r>
              <a:rPr lang="zh-CN" altLang="en-US" b="0">
                <a:latin typeface="Times New Roman" pitchFamily="18" charset="0"/>
              </a:rPr>
              <a:t>表示</a:t>
            </a:r>
            <a:r>
              <a:rPr lang="en-US" altLang="zh-CN" b="0">
                <a:latin typeface="Times New Roman" pitchFamily="18" charset="0"/>
              </a:rPr>
              <a:t>a</a:t>
            </a:r>
            <a:r>
              <a:rPr lang="zh-CN" altLang="en-US" b="0">
                <a:latin typeface="Times New Roman" pitchFamily="18" charset="0"/>
              </a:rPr>
              <a:t>为整型二维数组，其中第一维有</a:t>
            </a:r>
            <a:r>
              <a:rPr lang="en-US" altLang="zh-CN" b="0">
                <a:latin typeface="Times New Roman" pitchFamily="18" charset="0"/>
              </a:rPr>
              <a:t>5</a:t>
            </a:r>
            <a:r>
              <a:rPr lang="zh-CN" altLang="en-US" b="0">
                <a:latin typeface="Times New Roman" pitchFamily="18" charset="0"/>
              </a:rPr>
              <a:t>个下标（</a:t>
            </a:r>
            <a:r>
              <a:rPr lang="en-US" altLang="zh-CN" b="0">
                <a:latin typeface="Times New Roman" pitchFamily="18" charset="0"/>
              </a:rPr>
              <a:t>0~4</a:t>
            </a:r>
            <a:r>
              <a:rPr lang="zh-CN" altLang="en-US" b="0">
                <a:latin typeface="Times New Roman" pitchFamily="18" charset="0"/>
              </a:rPr>
              <a:t>），第二维有</a:t>
            </a:r>
            <a:r>
              <a:rPr lang="en-US" altLang="zh-CN" b="0">
                <a:latin typeface="Times New Roman" pitchFamily="18" charset="0"/>
              </a:rPr>
              <a:t>3</a:t>
            </a:r>
            <a:r>
              <a:rPr lang="zh-CN" altLang="en-US" b="0">
                <a:latin typeface="Times New Roman" pitchFamily="18" charset="0"/>
              </a:rPr>
              <a:t>个下标（</a:t>
            </a:r>
            <a:r>
              <a:rPr lang="en-US" altLang="zh-CN" b="0">
                <a:latin typeface="Times New Roman" pitchFamily="18" charset="0"/>
              </a:rPr>
              <a:t>0~2</a:t>
            </a:r>
            <a:r>
              <a:rPr lang="zh-CN" altLang="en-US" b="0">
                <a:latin typeface="Times New Roman" pitchFamily="18" charset="0"/>
              </a:rPr>
              <a:t>），数组的元素个数为</a:t>
            </a:r>
            <a:r>
              <a:rPr lang="en-US" altLang="zh-CN" b="0">
                <a:latin typeface="Times New Roman" pitchFamily="18" charset="0"/>
              </a:rPr>
              <a:t>15</a:t>
            </a:r>
            <a:r>
              <a:rPr lang="zh-CN" altLang="en-US" b="0">
                <a:latin typeface="Times New Roman" pitchFamily="18" charset="0"/>
              </a:rPr>
              <a:t>，可以用于存放</a:t>
            </a:r>
            <a:r>
              <a:rPr lang="en-US" altLang="zh-CN" b="0">
                <a:latin typeface="Times New Roman" pitchFamily="18" charset="0"/>
              </a:rPr>
              <a:t>5</a:t>
            </a:r>
            <a:r>
              <a:rPr lang="zh-CN" altLang="en-US" b="0">
                <a:latin typeface="Times New Roman" pitchFamily="18" charset="0"/>
              </a:rPr>
              <a:t>行</a:t>
            </a:r>
            <a:r>
              <a:rPr lang="en-US" altLang="zh-CN" b="0">
                <a:latin typeface="Times New Roman" pitchFamily="18" charset="0"/>
              </a:rPr>
              <a:t>3</a:t>
            </a:r>
            <a:r>
              <a:rPr lang="zh-CN" altLang="en-US" b="0">
                <a:latin typeface="Times New Roman" pitchFamily="18" charset="0"/>
              </a:rPr>
              <a:t>列的整型数据表格。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B579-5BC4-43AD-BA4F-4BDB9EC4512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52612" name="Text Box 1028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DAFB5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FDAFB5"/>
                </a:solidFill>
                <a:ea typeface="隶书" pitchFamily="49" charset="-122"/>
              </a:rPr>
              <a:t>数     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85750"/>
            <a:ext cx="8458200" cy="45148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ArrayOfPoints ::ArrayOfPoints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(ArrayOfPoints&amp; pointsArray)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{   numberOfPoints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  =pointsArray.numberOfPoints;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points=new Point[numberOfPoints];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for (int i=0; i&lt;numberOfPoints; i++)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points[i].Move(pointsArray.Element(i).GetX(),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                        pointsArray.Element(i).GetY());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int main()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{   //</a:t>
            </a:r>
            <a:r>
              <a:rPr lang="zh-CN" altLang="en-US" sz="2800"/>
              <a:t>同例</a:t>
            </a:r>
            <a:r>
              <a:rPr lang="en-US" altLang="zh-CN" sz="2800"/>
              <a:t>6-20   }</a:t>
            </a: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513D2BED-174D-404E-8384-A2004AFD707B}" type="slidenum">
              <a:rPr kumimoji="0" lang="en-US" altLang="zh-CN" sz="1600"/>
              <a:pPr eaLnBrk="0" hangingPunct="0"/>
              <a:t>80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4450962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"/>
            <a:ext cx="7848600" cy="46863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程序的运行结果如下：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Please enter the number of points:2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Default Constructor called.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Default Constructor called.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Default Constructor called.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Default Constructor called.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Copy of pointsArray1: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Point_0 of array2: 5, 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Point_1 of array2: 15, 20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After the moving of pointsArray1: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Point_0 of array2: 5, 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Point_1 of array2: 15, 20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Deleting...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Destructor called.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Destructor called.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Deleting...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Destructor called.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Destructor called.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99EDAD9E-F8F7-4EA8-B494-6FB5D6F2EB9C}" type="slidenum">
              <a:rPr kumimoji="0" lang="en-US" altLang="zh-CN" sz="1600"/>
              <a:pPr eaLnBrk="0" hangingPunct="0"/>
              <a:t>81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4522136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7772400" y="1028700"/>
            <a:ext cx="1371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algn="ctr" eaLnBrk="0" hangingPunct="0"/>
            <a:r>
              <a:rPr kumimoji="0" lang="zh-CN" altLang="en-US"/>
              <a:t>拷贝前</a:t>
            </a:r>
          </a:p>
        </p:txBody>
      </p:sp>
      <p:grpSp>
        <p:nvGrpSpPr>
          <p:cNvPr id="281630" name="Group 30"/>
          <p:cNvGrpSpPr>
            <a:grpSpLocks/>
          </p:cNvGrpSpPr>
          <p:nvPr/>
        </p:nvGrpSpPr>
        <p:grpSpPr bwMode="auto">
          <a:xfrm>
            <a:off x="228600" y="514351"/>
            <a:ext cx="7467600" cy="1031081"/>
            <a:chOff x="144" y="768"/>
            <a:chExt cx="2641" cy="866"/>
          </a:xfrm>
        </p:grpSpPr>
        <p:sp>
          <p:nvSpPr>
            <p:cNvPr id="281604" name="Rectangle 4"/>
            <p:cNvSpPr>
              <a:spLocks noChangeArrowheads="1"/>
            </p:cNvSpPr>
            <p:nvPr/>
          </p:nvSpPr>
          <p:spPr bwMode="auto">
            <a:xfrm>
              <a:off x="1890" y="1212"/>
              <a:ext cx="740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05" name="Line 5"/>
            <p:cNvSpPr>
              <a:spLocks noChangeShapeType="1"/>
            </p:cNvSpPr>
            <p:nvPr/>
          </p:nvSpPr>
          <p:spPr bwMode="auto">
            <a:xfrm>
              <a:off x="1890" y="1381"/>
              <a:ext cx="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06" name="Text Box 6"/>
            <p:cNvSpPr txBox="1">
              <a:spLocks noChangeArrowheads="1"/>
            </p:cNvSpPr>
            <p:nvPr/>
          </p:nvSpPr>
          <p:spPr bwMode="auto">
            <a:xfrm>
              <a:off x="1890" y="768"/>
              <a:ext cx="89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pointsArray1</a:t>
              </a:r>
              <a:r>
                <a:rPr kumimoji="0" lang="zh-CN" altLang="en-US"/>
                <a:t>的数组元素占用的内存</a:t>
              </a:r>
            </a:p>
          </p:txBody>
        </p:sp>
        <p:sp>
          <p:nvSpPr>
            <p:cNvPr id="281607" name="Line 7"/>
            <p:cNvSpPr>
              <a:spLocks noChangeShapeType="1"/>
            </p:cNvSpPr>
            <p:nvPr/>
          </p:nvSpPr>
          <p:spPr bwMode="auto">
            <a:xfrm>
              <a:off x="1361" y="1223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20" name="Text Box 20"/>
            <p:cNvSpPr txBox="1">
              <a:spLocks noChangeArrowheads="1"/>
            </p:cNvSpPr>
            <p:nvPr/>
          </p:nvSpPr>
          <p:spPr bwMode="auto">
            <a:xfrm>
              <a:off x="766" y="1115"/>
              <a:ext cx="861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kumimoji="0" lang="en-US" altLang="zh-CN"/>
                <a:t>points</a:t>
              </a:r>
            </a:p>
            <a:p>
              <a:pPr algn="ctr" eaLnBrk="0" hangingPunct="0"/>
              <a:r>
                <a:rPr kumimoji="0" lang="en-US" altLang="zh-CN">
                  <a:latin typeface="宋体" pitchFamily="2" charset="-122"/>
                </a:rPr>
                <a:t>numberOfPoints</a:t>
              </a:r>
              <a:endParaRPr kumimoji="0" lang="en-US" altLang="zh-CN"/>
            </a:p>
            <a:p>
              <a:pPr algn="ctr" eaLnBrk="0" hangingPunct="0"/>
              <a:endParaRPr kumimoji="0" lang="en-US" altLang="zh-CN"/>
            </a:p>
          </p:txBody>
        </p:sp>
        <p:sp>
          <p:nvSpPr>
            <p:cNvPr id="281621" name="Text Box 21"/>
            <p:cNvSpPr txBox="1">
              <a:spLocks noChangeArrowheads="1"/>
            </p:cNvSpPr>
            <p:nvPr/>
          </p:nvSpPr>
          <p:spPr bwMode="auto">
            <a:xfrm>
              <a:off x="144" y="1191"/>
              <a:ext cx="60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pointsArray1</a:t>
              </a:r>
            </a:p>
          </p:txBody>
        </p:sp>
      </p:grp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7620001" y="3600450"/>
            <a:ext cx="1357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algn="ctr" eaLnBrk="0" hangingPunct="0"/>
            <a:r>
              <a:rPr kumimoji="0" lang="zh-CN" altLang="en-US"/>
              <a:t>拷贝后</a:t>
            </a:r>
          </a:p>
        </p:txBody>
      </p:sp>
      <p:grpSp>
        <p:nvGrpSpPr>
          <p:cNvPr id="281632" name="Group 32"/>
          <p:cNvGrpSpPr>
            <a:grpSpLocks/>
          </p:cNvGrpSpPr>
          <p:nvPr/>
        </p:nvGrpSpPr>
        <p:grpSpPr bwMode="auto">
          <a:xfrm>
            <a:off x="228600" y="2228850"/>
            <a:ext cx="7391400" cy="2401491"/>
            <a:chOff x="1104" y="1488"/>
            <a:chExt cx="2658" cy="2017"/>
          </a:xfrm>
        </p:grpSpPr>
        <p:sp>
          <p:nvSpPr>
            <p:cNvPr id="281610" name="Text Box 10"/>
            <p:cNvSpPr txBox="1">
              <a:spLocks noChangeArrowheads="1"/>
            </p:cNvSpPr>
            <p:nvPr/>
          </p:nvSpPr>
          <p:spPr bwMode="auto">
            <a:xfrm>
              <a:off x="1726" y="1835"/>
              <a:ext cx="862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kumimoji="0" lang="en-US" altLang="zh-CN"/>
                <a:t>points</a:t>
              </a:r>
            </a:p>
            <a:p>
              <a:pPr algn="ctr" eaLnBrk="0" hangingPunct="0"/>
              <a:r>
                <a:rPr kumimoji="0" lang="en-US" altLang="zh-CN">
                  <a:latin typeface="宋体" pitchFamily="2" charset="-122"/>
                </a:rPr>
                <a:t>numberOfPoints</a:t>
              </a:r>
              <a:endParaRPr kumimoji="0" lang="en-US" altLang="zh-CN"/>
            </a:p>
            <a:p>
              <a:pPr algn="ctr" eaLnBrk="0" hangingPunct="0"/>
              <a:endParaRPr kumimoji="0" lang="en-US" altLang="zh-CN"/>
            </a:p>
          </p:txBody>
        </p:sp>
        <p:sp>
          <p:nvSpPr>
            <p:cNvPr id="281611" name="Text Box 11"/>
            <p:cNvSpPr txBox="1">
              <a:spLocks noChangeArrowheads="1"/>
            </p:cNvSpPr>
            <p:nvPr/>
          </p:nvSpPr>
          <p:spPr bwMode="auto">
            <a:xfrm>
              <a:off x="1104" y="1911"/>
              <a:ext cx="61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pointsArray1</a:t>
              </a:r>
            </a:p>
          </p:txBody>
        </p:sp>
        <p:sp>
          <p:nvSpPr>
            <p:cNvPr id="281612" name="Text Box 12"/>
            <p:cNvSpPr txBox="1">
              <a:spLocks noChangeArrowheads="1"/>
            </p:cNvSpPr>
            <p:nvPr/>
          </p:nvSpPr>
          <p:spPr bwMode="auto">
            <a:xfrm>
              <a:off x="2867" y="1488"/>
              <a:ext cx="89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pointsArray1</a:t>
              </a:r>
              <a:r>
                <a:rPr kumimoji="0" lang="zh-CN" altLang="en-US"/>
                <a:t>的数组元素占用的内存</a:t>
              </a:r>
            </a:p>
            <a:p>
              <a:pPr algn="just" eaLnBrk="0" hangingPunct="0"/>
              <a:endParaRPr kumimoji="0" lang="en-US" altLang="zh-CN"/>
            </a:p>
          </p:txBody>
        </p:sp>
        <p:sp>
          <p:nvSpPr>
            <p:cNvPr id="281613" name="Line 13"/>
            <p:cNvSpPr>
              <a:spLocks noChangeShapeType="1"/>
            </p:cNvSpPr>
            <p:nvPr/>
          </p:nvSpPr>
          <p:spPr bwMode="auto">
            <a:xfrm>
              <a:off x="2338" y="1943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15" name="AutoShape 15"/>
            <p:cNvSpPr>
              <a:spLocks noChangeArrowheads="1"/>
            </p:cNvSpPr>
            <p:nvPr/>
          </p:nvSpPr>
          <p:spPr bwMode="auto">
            <a:xfrm>
              <a:off x="3180" y="2379"/>
              <a:ext cx="148" cy="641"/>
            </a:xfrm>
            <a:prstGeom prst="downArrow">
              <a:avLst>
                <a:gd name="adj1" fmla="val 50000"/>
                <a:gd name="adj2" fmla="val 10827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1617" name="Text Box 17"/>
            <p:cNvSpPr txBox="1">
              <a:spLocks noChangeArrowheads="1"/>
            </p:cNvSpPr>
            <p:nvPr/>
          </p:nvSpPr>
          <p:spPr bwMode="auto">
            <a:xfrm>
              <a:off x="1726" y="2986"/>
              <a:ext cx="862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kumimoji="0" lang="en-US" altLang="zh-CN"/>
                <a:t>points</a:t>
              </a:r>
            </a:p>
            <a:p>
              <a:pPr algn="ctr" eaLnBrk="0" hangingPunct="0"/>
              <a:r>
                <a:rPr kumimoji="0" lang="en-US" altLang="zh-CN">
                  <a:latin typeface="宋体" pitchFamily="2" charset="-122"/>
                </a:rPr>
                <a:t>numberOfPoints</a:t>
              </a:r>
              <a:endParaRPr kumimoji="0" lang="en-US" altLang="zh-CN"/>
            </a:p>
            <a:p>
              <a:pPr algn="ctr" eaLnBrk="0" hangingPunct="0"/>
              <a:endParaRPr kumimoji="0" lang="en-US" altLang="zh-CN"/>
            </a:p>
          </p:txBody>
        </p:sp>
        <p:sp>
          <p:nvSpPr>
            <p:cNvPr id="281618" name="Text Box 18"/>
            <p:cNvSpPr txBox="1">
              <a:spLocks noChangeArrowheads="1"/>
            </p:cNvSpPr>
            <p:nvPr/>
          </p:nvSpPr>
          <p:spPr bwMode="auto">
            <a:xfrm>
              <a:off x="1104" y="3062"/>
              <a:ext cx="61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/>
                <a:t>pointsArray2</a:t>
              </a:r>
            </a:p>
          </p:txBody>
        </p:sp>
        <p:sp>
          <p:nvSpPr>
            <p:cNvPr id="281623" name="Rectangle 23"/>
            <p:cNvSpPr>
              <a:spLocks noChangeArrowheads="1"/>
            </p:cNvSpPr>
            <p:nvPr/>
          </p:nvSpPr>
          <p:spPr bwMode="auto">
            <a:xfrm>
              <a:off x="2892" y="1932"/>
              <a:ext cx="741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24" name="Line 24"/>
            <p:cNvSpPr>
              <a:spLocks noChangeShapeType="1"/>
            </p:cNvSpPr>
            <p:nvPr/>
          </p:nvSpPr>
          <p:spPr bwMode="auto">
            <a:xfrm>
              <a:off x="2892" y="2101"/>
              <a:ext cx="7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26" name="Rectangle 26"/>
            <p:cNvSpPr>
              <a:spLocks noChangeArrowheads="1"/>
            </p:cNvSpPr>
            <p:nvPr/>
          </p:nvSpPr>
          <p:spPr bwMode="auto">
            <a:xfrm>
              <a:off x="2892" y="3101"/>
              <a:ext cx="741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27" name="Line 27"/>
            <p:cNvSpPr>
              <a:spLocks noChangeShapeType="1"/>
            </p:cNvSpPr>
            <p:nvPr/>
          </p:nvSpPr>
          <p:spPr bwMode="auto">
            <a:xfrm>
              <a:off x="2892" y="3270"/>
              <a:ext cx="7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28" name="Line 28"/>
            <p:cNvSpPr>
              <a:spLocks noChangeShapeType="1"/>
            </p:cNvSpPr>
            <p:nvPr/>
          </p:nvSpPr>
          <p:spPr bwMode="auto">
            <a:xfrm>
              <a:off x="2338" y="3120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29" name="AutoShape 29"/>
            <p:cNvSpPr>
              <a:spLocks noChangeArrowheads="1"/>
            </p:cNvSpPr>
            <p:nvPr/>
          </p:nvSpPr>
          <p:spPr bwMode="auto">
            <a:xfrm>
              <a:off x="1814" y="2140"/>
              <a:ext cx="152" cy="1066"/>
            </a:xfrm>
            <a:prstGeom prst="downArrow">
              <a:avLst>
                <a:gd name="adj1" fmla="val 50000"/>
                <a:gd name="adj2" fmla="val 175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</p:grpSp>
      <p:sp>
        <p:nvSpPr>
          <p:cNvPr id="281633" name="Line 33"/>
          <p:cNvSpPr>
            <a:spLocks noChangeShapeType="1"/>
          </p:cNvSpPr>
          <p:nvPr/>
        </p:nvSpPr>
        <p:spPr bwMode="auto">
          <a:xfrm>
            <a:off x="152400" y="200025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1634" name="Text Box 34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D5BB9DA5-730D-4146-9B93-4904E740C9CF}" type="slidenum">
              <a:rPr kumimoji="0" lang="en-US" altLang="zh-CN" sz="1600"/>
              <a:pPr eaLnBrk="0" hangingPunct="0"/>
              <a:t>82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24976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ChangeArrowheads="1"/>
          </p:cNvSpPr>
          <p:nvPr/>
        </p:nvSpPr>
        <p:spPr bwMode="auto">
          <a:xfrm>
            <a:off x="990600" y="2514600"/>
            <a:ext cx="88392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tabLst>
                <a:tab pos="3146425" algn="l"/>
              </a:tabLst>
              <a:defRPr kumimoji="1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19150" indent="-285750">
              <a:spcBef>
                <a:spcPct val="20000"/>
              </a:spcBef>
              <a:buClr>
                <a:schemeClr val="accent2"/>
              </a:buClr>
              <a:buChar char="–"/>
              <a:tabLst>
                <a:tab pos="3146425" algn="l"/>
              </a:tabLst>
              <a:defRPr kumimoji="1" sz="2800">
                <a:solidFill>
                  <a:srgbClr val="99FF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3146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tabLst>
                <a:tab pos="3146425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tabLst>
                <a:tab pos="3146425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>
                <a:tab pos="3146425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>
                <a:tab pos="3146425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>
                <a:tab pos="3146425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>
                <a:tab pos="3146425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存储顺序</a:t>
            </a:r>
          </a:p>
          <a:p>
            <a:pPr lvl="1">
              <a:buFontTx/>
              <a:buNone/>
            </a:pPr>
            <a:r>
              <a:rPr lang="zh-CN" altLang="en-US"/>
              <a:t>按行存放，上例中数组</a:t>
            </a:r>
            <a:r>
              <a:rPr lang="en-US" altLang="zh-CN">
                <a:solidFill>
                  <a:srgbClr val="00FF99"/>
                </a:solidFill>
              </a:rPr>
              <a:t>a</a:t>
            </a:r>
            <a:r>
              <a:rPr lang="zh-CN" altLang="en-US"/>
              <a:t>的存储顺序为：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5467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二维数组的声明及引用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00150"/>
            <a:ext cx="8839200" cy="114300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3146425" algn="l"/>
              </a:tabLst>
            </a:pPr>
            <a:r>
              <a:rPr lang="zh-CN" altLang="en-US"/>
              <a:t>二维数组的声明</a:t>
            </a:r>
          </a:p>
          <a:p>
            <a:pPr lvl="1">
              <a:buFontTx/>
              <a:buNone/>
              <a:tabLst>
                <a:tab pos="3146425" algn="l"/>
              </a:tabLst>
            </a:pPr>
            <a:r>
              <a:rPr lang="zh-CN" altLang="en-US" u="sng"/>
              <a:t>类型说明符 数组名</a:t>
            </a:r>
            <a:r>
              <a:rPr lang="en-US" altLang="zh-CN" u="sng"/>
              <a:t>[</a:t>
            </a:r>
            <a:r>
              <a:rPr lang="zh-CN" altLang="en-US" u="sng"/>
              <a:t>常量表达式</a:t>
            </a:r>
            <a:r>
              <a:rPr lang="en-US" altLang="zh-CN" u="sng"/>
              <a:t>][</a:t>
            </a:r>
            <a:r>
              <a:rPr lang="zh-CN" altLang="en-US" u="sng"/>
              <a:t>常量表达式</a:t>
            </a:r>
            <a:r>
              <a:rPr lang="en-US" altLang="zh-CN" u="sng"/>
              <a:t>]</a:t>
            </a:r>
          </a:p>
          <a:p>
            <a:pPr lvl="1">
              <a:buFontTx/>
              <a:buNone/>
              <a:tabLst>
                <a:tab pos="3146425" algn="l"/>
              </a:tabLst>
            </a:pPr>
            <a:r>
              <a:rPr lang="zh-CN" altLang="en-US" sz="2400">
                <a:solidFill>
                  <a:srgbClr val="00FF99"/>
                </a:solidFill>
              </a:rPr>
              <a:t>例如：</a:t>
            </a:r>
            <a:r>
              <a:rPr lang="en-US" altLang="zh-CN" sz="2400">
                <a:solidFill>
                  <a:srgbClr val="00FF99"/>
                </a:solidFill>
              </a:rPr>
              <a:t>float a[3][4];</a:t>
            </a:r>
            <a:endParaRPr lang="en-US" altLang="zh-CN"/>
          </a:p>
        </p:txBody>
      </p:sp>
      <p:grpSp>
        <p:nvGrpSpPr>
          <p:cNvPr id="454660" name="Group 4"/>
          <p:cNvGrpSpPr>
            <a:grpSpLocks/>
          </p:cNvGrpSpPr>
          <p:nvPr/>
        </p:nvGrpSpPr>
        <p:grpSpPr bwMode="auto">
          <a:xfrm>
            <a:off x="2895600" y="3314697"/>
            <a:ext cx="6629400" cy="522684"/>
            <a:chOff x="672" y="3024"/>
            <a:chExt cx="4176" cy="439"/>
          </a:xfrm>
        </p:grpSpPr>
        <p:sp>
          <p:nvSpPr>
            <p:cNvPr id="454661" name="Text Box 5"/>
            <p:cNvSpPr txBox="1">
              <a:spLocks noChangeArrowheads="1"/>
            </p:cNvSpPr>
            <p:nvPr/>
          </p:nvSpPr>
          <p:spPr bwMode="auto">
            <a:xfrm>
              <a:off x="672" y="3024"/>
              <a:ext cx="4176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00FF99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00FF99"/>
                  </a:solidFill>
                </a:rPr>
                <a:t>00</a:t>
              </a:r>
              <a:r>
                <a:rPr lang="en-US" altLang="zh-CN" sz="2800">
                  <a:solidFill>
                    <a:srgbClr val="00FF99"/>
                  </a:solidFill>
                </a:rPr>
                <a:t> a</a:t>
              </a:r>
              <a:r>
                <a:rPr lang="en-US" altLang="zh-CN" sz="2800" baseline="-25000">
                  <a:solidFill>
                    <a:srgbClr val="00FF99"/>
                  </a:solidFill>
                </a:rPr>
                <a:t>01</a:t>
              </a:r>
              <a:r>
                <a:rPr lang="en-US" altLang="zh-CN" sz="2800">
                  <a:solidFill>
                    <a:srgbClr val="00FF99"/>
                  </a:solidFill>
                </a:rPr>
                <a:t> a</a:t>
              </a:r>
              <a:r>
                <a:rPr lang="en-US" altLang="zh-CN" sz="2800" baseline="-25000">
                  <a:solidFill>
                    <a:srgbClr val="00FF99"/>
                  </a:solidFill>
                </a:rPr>
                <a:t>02</a:t>
              </a:r>
              <a:r>
                <a:rPr lang="en-US" altLang="zh-CN" sz="2800">
                  <a:solidFill>
                    <a:srgbClr val="00FF99"/>
                  </a:solidFill>
                </a:rPr>
                <a:t> a</a:t>
              </a:r>
              <a:r>
                <a:rPr lang="en-US" altLang="zh-CN" sz="2800" baseline="-25000">
                  <a:solidFill>
                    <a:srgbClr val="00FF99"/>
                  </a:solidFill>
                </a:rPr>
                <a:t>03</a:t>
              </a:r>
              <a:r>
                <a:rPr lang="en-US" altLang="zh-CN" sz="2800">
                  <a:solidFill>
                    <a:srgbClr val="00FF99"/>
                  </a:solidFill>
                </a:rPr>
                <a:t>  a</a:t>
              </a:r>
              <a:r>
                <a:rPr lang="en-US" altLang="zh-CN" sz="2800" baseline="-25000">
                  <a:solidFill>
                    <a:srgbClr val="00FF99"/>
                  </a:solidFill>
                </a:rPr>
                <a:t>10</a:t>
              </a:r>
              <a:r>
                <a:rPr lang="en-US" altLang="zh-CN" sz="2800">
                  <a:solidFill>
                    <a:srgbClr val="00FF99"/>
                  </a:solidFill>
                </a:rPr>
                <a:t> a</a:t>
              </a:r>
              <a:r>
                <a:rPr lang="en-US" altLang="zh-CN" sz="2800" baseline="-25000">
                  <a:solidFill>
                    <a:srgbClr val="00FF99"/>
                  </a:solidFill>
                </a:rPr>
                <a:t>11</a:t>
              </a:r>
              <a:r>
                <a:rPr lang="en-US" altLang="zh-CN" sz="2800">
                  <a:solidFill>
                    <a:srgbClr val="00FF99"/>
                  </a:solidFill>
                </a:rPr>
                <a:t> a</a:t>
              </a:r>
              <a:r>
                <a:rPr lang="en-US" altLang="zh-CN" sz="2800" baseline="-25000">
                  <a:solidFill>
                    <a:srgbClr val="00FF99"/>
                  </a:solidFill>
                </a:rPr>
                <a:t>12</a:t>
              </a:r>
              <a:r>
                <a:rPr lang="en-US" altLang="zh-CN" sz="2800">
                  <a:solidFill>
                    <a:srgbClr val="00FF99"/>
                  </a:solidFill>
                </a:rPr>
                <a:t> a</a:t>
              </a:r>
              <a:r>
                <a:rPr lang="en-US" altLang="zh-CN" sz="2800" baseline="-25000">
                  <a:solidFill>
                    <a:srgbClr val="00FF99"/>
                  </a:solidFill>
                </a:rPr>
                <a:t>13   </a:t>
              </a:r>
              <a:r>
                <a:rPr lang="en-US" altLang="zh-CN" sz="2800">
                  <a:solidFill>
                    <a:srgbClr val="00FF99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00FF99"/>
                  </a:solidFill>
                </a:rPr>
                <a:t>20</a:t>
              </a:r>
              <a:r>
                <a:rPr lang="en-US" altLang="zh-CN" sz="2800">
                  <a:solidFill>
                    <a:srgbClr val="00FF99"/>
                  </a:solidFill>
                </a:rPr>
                <a:t> a</a:t>
              </a:r>
              <a:r>
                <a:rPr lang="en-US" altLang="zh-CN" sz="2800" baseline="-25000">
                  <a:solidFill>
                    <a:srgbClr val="00FF99"/>
                  </a:solidFill>
                </a:rPr>
                <a:t>21</a:t>
              </a:r>
              <a:r>
                <a:rPr lang="en-US" altLang="zh-CN" sz="2800">
                  <a:solidFill>
                    <a:srgbClr val="00FF99"/>
                  </a:solidFill>
                </a:rPr>
                <a:t> a</a:t>
              </a:r>
              <a:r>
                <a:rPr lang="en-US" altLang="zh-CN" sz="2800" baseline="-25000">
                  <a:solidFill>
                    <a:srgbClr val="00FF99"/>
                  </a:solidFill>
                </a:rPr>
                <a:t>22</a:t>
              </a:r>
              <a:r>
                <a:rPr lang="en-US" altLang="zh-CN" sz="2800">
                  <a:solidFill>
                    <a:srgbClr val="00FF99"/>
                  </a:solidFill>
                </a:rPr>
                <a:t> a</a:t>
              </a:r>
              <a:r>
                <a:rPr lang="en-US" altLang="zh-CN" sz="2800" baseline="-25000">
                  <a:solidFill>
                    <a:srgbClr val="00FF99"/>
                  </a:solidFill>
                </a:rPr>
                <a:t>23</a:t>
              </a:r>
              <a:endParaRPr lang="en-US" altLang="zh-CN" sz="2800" baseline="-25000"/>
            </a:p>
          </p:txBody>
        </p:sp>
        <p:sp>
          <p:nvSpPr>
            <p:cNvPr id="454662" name="Line 6"/>
            <p:cNvSpPr>
              <a:spLocks noChangeShapeType="1"/>
            </p:cNvSpPr>
            <p:nvPr/>
          </p:nvSpPr>
          <p:spPr bwMode="auto">
            <a:xfrm>
              <a:off x="768" y="3360"/>
              <a:ext cx="1104" cy="0"/>
            </a:xfrm>
            <a:prstGeom prst="line">
              <a:avLst/>
            </a:prstGeom>
            <a:noFill/>
            <a:ln w="12699">
              <a:solidFill>
                <a:srgbClr val="00FF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3" name="Line 7"/>
            <p:cNvSpPr>
              <a:spLocks noChangeShapeType="1"/>
            </p:cNvSpPr>
            <p:nvPr/>
          </p:nvSpPr>
          <p:spPr bwMode="auto">
            <a:xfrm>
              <a:off x="2064" y="3360"/>
              <a:ext cx="1104" cy="0"/>
            </a:xfrm>
            <a:prstGeom prst="line">
              <a:avLst/>
            </a:prstGeom>
            <a:noFill/>
            <a:ln w="12699">
              <a:solidFill>
                <a:srgbClr val="00FF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4" name="Line 8"/>
            <p:cNvSpPr>
              <a:spLocks noChangeShapeType="1"/>
            </p:cNvSpPr>
            <p:nvPr/>
          </p:nvSpPr>
          <p:spPr bwMode="auto">
            <a:xfrm>
              <a:off x="3360" y="3360"/>
              <a:ext cx="1104" cy="0"/>
            </a:xfrm>
            <a:prstGeom prst="line">
              <a:avLst/>
            </a:prstGeom>
            <a:noFill/>
            <a:ln w="12699">
              <a:solidFill>
                <a:srgbClr val="00FF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4665" name="Group 9"/>
          <p:cNvGrpSpPr>
            <a:grpSpLocks/>
          </p:cNvGrpSpPr>
          <p:nvPr/>
        </p:nvGrpSpPr>
        <p:grpSpPr bwMode="auto">
          <a:xfrm>
            <a:off x="2743200" y="2081212"/>
            <a:ext cx="5334000" cy="922735"/>
            <a:chOff x="576" y="1652"/>
            <a:chExt cx="3360" cy="775"/>
          </a:xfrm>
        </p:grpSpPr>
        <p:sp>
          <p:nvSpPr>
            <p:cNvPr id="454666" name="Freeform 10"/>
            <p:cNvSpPr>
              <a:spLocks/>
            </p:cNvSpPr>
            <p:nvPr/>
          </p:nvSpPr>
          <p:spPr bwMode="auto">
            <a:xfrm>
              <a:off x="2016" y="1824"/>
              <a:ext cx="97" cy="481"/>
            </a:xfrm>
            <a:custGeom>
              <a:avLst/>
              <a:gdLst>
                <a:gd name="T0" fmla="*/ 96 w 97"/>
                <a:gd name="T1" fmla="*/ 0 h 481"/>
                <a:gd name="T2" fmla="*/ 0 w 97"/>
                <a:gd name="T3" fmla="*/ 0 h 481"/>
                <a:gd name="T4" fmla="*/ 0 w 97"/>
                <a:gd name="T5" fmla="*/ 480 h 481"/>
                <a:gd name="T6" fmla="*/ 96 w 97"/>
                <a:gd name="T7" fmla="*/ 48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481">
                  <a:moveTo>
                    <a:pt x="96" y="0"/>
                  </a:moveTo>
                  <a:lnTo>
                    <a:pt x="0" y="0"/>
                  </a:lnTo>
                  <a:lnTo>
                    <a:pt x="0" y="480"/>
                  </a:lnTo>
                  <a:lnTo>
                    <a:pt x="96" y="480"/>
                  </a:lnTo>
                </a:path>
              </a:pathLst>
            </a:custGeom>
            <a:noFill/>
            <a:ln w="12699" cap="rnd" cmpd="sng">
              <a:solidFill>
                <a:srgbClr val="00FF99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667" name="Text Box 11"/>
            <p:cNvSpPr txBox="1">
              <a:spLocks noChangeArrowheads="1"/>
            </p:cNvSpPr>
            <p:nvPr/>
          </p:nvSpPr>
          <p:spPr bwMode="auto">
            <a:xfrm>
              <a:off x="2112" y="1652"/>
              <a:ext cx="1824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FFCC"/>
                  </a:solidFill>
                </a:rPr>
                <a:t>a[0]——a</a:t>
              </a:r>
              <a:r>
                <a:rPr lang="en-US" altLang="zh-CN" baseline="-25000">
                  <a:solidFill>
                    <a:srgbClr val="FFFFCC"/>
                  </a:solidFill>
                </a:rPr>
                <a:t>00</a:t>
              </a:r>
              <a:r>
                <a:rPr lang="en-US" altLang="zh-CN">
                  <a:solidFill>
                    <a:srgbClr val="FFFFCC"/>
                  </a:solidFill>
                </a:rPr>
                <a:t> a</a:t>
              </a:r>
              <a:r>
                <a:rPr lang="en-US" altLang="zh-CN" baseline="-25000">
                  <a:solidFill>
                    <a:srgbClr val="FFFFCC"/>
                  </a:solidFill>
                </a:rPr>
                <a:t>01</a:t>
              </a:r>
              <a:r>
                <a:rPr lang="en-US" altLang="zh-CN">
                  <a:solidFill>
                    <a:srgbClr val="FFFFCC"/>
                  </a:solidFill>
                </a:rPr>
                <a:t> a</a:t>
              </a:r>
              <a:r>
                <a:rPr lang="en-US" altLang="zh-CN" baseline="-25000">
                  <a:solidFill>
                    <a:srgbClr val="FFFFCC"/>
                  </a:solidFill>
                </a:rPr>
                <a:t>02</a:t>
              </a:r>
              <a:r>
                <a:rPr lang="en-US" altLang="zh-CN">
                  <a:solidFill>
                    <a:srgbClr val="FFFFCC"/>
                  </a:solidFill>
                </a:rPr>
                <a:t> a</a:t>
              </a:r>
              <a:r>
                <a:rPr lang="en-US" altLang="zh-CN" baseline="-25000">
                  <a:solidFill>
                    <a:srgbClr val="FFFFCC"/>
                  </a:solidFill>
                </a:rPr>
                <a:t>03</a:t>
              </a:r>
            </a:p>
            <a:p>
              <a:r>
                <a:rPr lang="en-US" altLang="zh-CN">
                  <a:solidFill>
                    <a:srgbClr val="FFFFCC"/>
                  </a:solidFill>
                </a:rPr>
                <a:t>a[1]——a</a:t>
              </a:r>
              <a:r>
                <a:rPr lang="en-US" altLang="zh-CN" baseline="-25000">
                  <a:solidFill>
                    <a:srgbClr val="FFFFCC"/>
                  </a:solidFill>
                </a:rPr>
                <a:t>10</a:t>
              </a:r>
              <a:r>
                <a:rPr lang="en-US" altLang="zh-CN">
                  <a:solidFill>
                    <a:srgbClr val="FFFFCC"/>
                  </a:solidFill>
                </a:rPr>
                <a:t> a</a:t>
              </a:r>
              <a:r>
                <a:rPr lang="en-US" altLang="zh-CN" baseline="-25000">
                  <a:solidFill>
                    <a:srgbClr val="FFFFCC"/>
                  </a:solidFill>
                </a:rPr>
                <a:t>11</a:t>
              </a:r>
              <a:r>
                <a:rPr lang="en-US" altLang="zh-CN">
                  <a:solidFill>
                    <a:srgbClr val="FFFFCC"/>
                  </a:solidFill>
                </a:rPr>
                <a:t> a</a:t>
              </a:r>
              <a:r>
                <a:rPr lang="en-US" altLang="zh-CN" baseline="-25000">
                  <a:solidFill>
                    <a:srgbClr val="FFFFCC"/>
                  </a:solidFill>
                </a:rPr>
                <a:t>12</a:t>
              </a:r>
              <a:r>
                <a:rPr lang="en-US" altLang="zh-CN">
                  <a:solidFill>
                    <a:srgbClr val="FFFFCC"/>
                  </a:solidFill>
                </a:rPr>
                <a:t> a</a:t>
              </a:r>
              <a:r>
                <a:rPr lang="en-US" altLang="zh-CN" baseline="-25000">
                  <a:solidFill>
                    <a:srgbClr val="FFFFCC"/>
                  </a:solidFill>
                </a:rPr>
                <a:t>13</a:t>
              </a:r>
              <a:r>
                <a:rPr lang="en-US" altLang="zh-CN">
                  <a:solidFill>
                    <a:srgbClr val="FFFFCC"/>
                  </a:solidFill>
                </a:rPr>
                <a:t/>
              </a:r>
              <a:br>
                <a:rPr lang="en-US" altLang="zh-CN">
                  <a:solidFill>
                    <a:srgbClr val="FFFFCC"/>
                  </a:solidFill>
                </a:rPr>
              </a:br>
              <a:r>
                <a:rPr lang="en-US" altLang="zh-CN">
                  <a:solidFill>
                    <a:srgbClr val="FFFFCC"/>
                  </a:solidFill>
                </a:rPr>
                <a:t>a[2]——a</a:t>
              </a:r>
              <a:r>
                <a:rPr lang="en-US" altLang="zh-CN" baseline="-25000">
                  <a:solidFill>
                    <a:srgbClr val="FFFFCC"/>
                  </a:solidFill>
                </a:rPr>
                <a:t>20</a:t>
              </a:r>
              <a:r>
                <a:rPr lang="en-US" altLang="zh-CN">
                  <a:solidFill>
                    <a:srgbClr val="FFFFCC"/>
                  </a:solidFill>
                </a:rPr>
                <a:t> a</a:t>
              </a:r>
              <a:r>
                <a:rPr lang="en-US" altLang="zh-CN" baseline="-25000">
                  <a:solidFill>
                    <a:srgbClr val="FFFFCC"/>
                  </a:solidFill>
                </a:rPr>
                <a:t>21</a:t>
              </a:r>
              <a:r>
                <a:rPr lang="en-US" altLang="zh-CN">
                  <a:solidFill>
                    <a:srgbClr val="FFFFCC"/>
                  </a:solidFill>
                </a:rPr>
                <a:t> a</a:t>
              </a:r>
              <a:r>
                <a:rPr lang="en-US" altLang="zh-CN" baseline="-25000">
                  <a:solidFill>
                    <a:srgbClr val="FFFFCC"/>
                  </a:solidFill>
                </a:rPr>
                <a:t>22</a:t>
              </a:r>
              <a:r>
                <a:rPr lang="en-US" altLang="zh-CN">
                  <a:solidFill>
                    <a:srgbClr val="FFFFCC"/>
                  </a:solidFill>
                </a:rPr>
                <a:t> a</a:t>
              </a:r>
              <a:r>
                <a:rPr lang="en-US" altLang="zh-CN" baseline="-25000">
                  <a:solidFill>
                    <a:srgbClr val="FFFFCC"/>
                  </a:solidFill>
                </a:rPr>
                <a:t>23</a:t>
              </a:r>
            </a:p>
          </p:txBody>
        </p:sp>
        <p:sp>
          <p:nvSpPr>
            <p:cNvPr id="454668" name="Text Box 12"/>
            <p:cNvSpPr txBox="1">
              <a:spLocks noChangeArrowheads="1"/>
            </p:cNvSpPr>
            <p:nvPr/>
          </p:nvSpPr>
          <p:spPr bwMode="auto">
            <a:xfrm>
              <a:off x="1728" y="1885"/>
              <a:ext cx="1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a</a:t>
              </a:r>
            </a:p>
          </p:txBody>
        </p:sp>
        <p:sp>
          <p:nvSpPr>
            <p:cNvPr id="454669" name="Text Box 13"/>
            <p:cNvSpPr txBox="1">
              <a:spLocks noChangeArrowheads="1"/>
            </p:cNvSpPr>
            <p:nvPr/>
          </p:nvSpPr>
          <p:spPr bwMode="auto">
            <a:xfrm>
              <a:off x="576" y="1824"/>
              <a:ext cx="1248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200">
                  <a:solidFill>
                    <a:srgbClr val="FFFFCC"/>
                  </a:solidFill>
                </a:rPr>
                <a:t>可以理解为：</a:t>
              </a:r>
            </a:p>
          </p:txBody>
        </p:sp>
      </p:grpSp>
      <p:sp>
        <p:nvSpPr>
          <p:cNvPr id="454670" name="Rectangle 14"/>
          <p:cNvSpPr>
            <a:spLocks noChangeArrowheads="1"/>
          </p:cNvSpPr>
          <p:nvPr/>
        </p:nvSpPr>
        <p:spPr bwMode="auto">
          <a:xfrm>
            <a:off x="990600" y="3771900"/>
            <a:ext cx="88392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tabLst>
                <a:tab pos="3146425" algn="l"/>
              </a:tabLst>
              <a:defRPr kumimoji="1"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19150" indent="-285750">
              <a:spcBef>
                <a:spcPct val="20000"/>
              </a:spcBef>
              <a:buClr>
                <a:schemeClr val="accent2"/>
              </a:buClr>
              <a:buChar char="–"/>
              <a:tabLst>
                <a:tab pos="3146425" algn="l"/>
              </a:tabLst>
              <a:defRPr kumimoji="1" sz="2800">
                <a:solidFill>
                  <a:srgbClr val="99FF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3146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tabLst>
                <a:tab pos="3146425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tabLst>
                <a:tab pos="3146425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>
                <a:tab pos="3146425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>
                <a:tab pos="3146425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>
                <a:tab pos="3146425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>
                <a:tab pos="3146425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引用</a:t>
            </a:r>
          </a:p>
          <a:p>
            <a:pPr lvl="1">
              <a:buFontTx/>
              <a:buNone/>
            </a:pPr>
            <a:r>
              <a:rPr lang="zh-CN" altLang="en-US"/>
              <a:t>例如：</a:t>
            </a:r>
            <a:r>
              <a:rPr lang="en-US" altLang="zh-CN"/>
              <a:t>b[1][2]=a[2][3]/2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54671" name="AutoShape 15"/>
          <p:cNvSpPr>
            <a:spLocks noChangeArrowheads="1"/>
          </p:cNvSpPr>
          <p:nvPr/>
        </p:nvSpPr>
        <p:spPr bwMode="auto">
          <a:xfrm>
            <a:off x="5715000" y="3829050"/>
            <a:ext cx="3048000" cy="1257300"/>
          </a:xfrm>
          <a:prstGeom prst="irregularSeal2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zh-CN" altLang="en-US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下标不要越界</a:t>
            </a:r>
            <a:endParaRPr lang="zh-CN" altLang="en-US"/>
          </a:p>
        </p:txBody>
      </p:sp>
      <p:sp>
        <p:nvSpPr>
          <p:cNvPr id="454672" name="Line 16"/>
          <p:cNvSpPr>
            <a:spLocks noChangeShapeType="1"/>
          </p:cNvSpPr>
          <p:nvPr/>
        </p:nvSpPr>
        <p:spPr bwMode="auto">
          <a:xfrm flipH="1">
            <a:off x="3733800" y="4914900"/>
            <a:ext cx="1371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54673" name="AutoShape 17"/>
          <p:cNvSpPr>
            <a:spLocks noChangeArrowheads="1"/>
          </p:cNvSpPr>
          <p:nvPr/>
        </p:nvSpPr>
        <p:spPr bwMode="auto">
          <a:xfrm flipH="1">
            <a:off x="4495800" y="4572000"/>
            <a:ext cx="1524000" cy="342900"/>
          </a:xfrm>
          <a:prstGeom prst="curvedUpArrow">
            <a:avLst>
              <a:gd name="adj1" fmla="val 66667"/>
              <a:gd name="adj2" fmla="val 133333"/>
              <a:gd name="adj3" fmla="val 33333"/>
            </a:avLst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54674" name="AutoShape 18"/>
          <p:cNvSpPr>
            <a:spLocks noChangeArrowheads="1"/>
          </p:cNvSpPr>
          <p:nvPr/>
        </p:nvSpPr>
        <p:spPr bwMode="auto">
          <a:xfrm>
            <a:off x="8915400" y="2457450"/>
            <a:ext cx="914400" cy="685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54676" name="Text Box 20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DAFB5"/>
                </a:solidFill>
                <a:ea typeface="隶书" pitchFamily="49" charset="-122"/>
              </a:rPr>
              <a:t>    </a:t>
            </a:r>
            <a:r>
              <a:rPr lang="zh-CN" altLang="en-US" sz="4000">
                <a:solidFill>
                  <a:srgbClr val="FDAFB5"/>
                </a:solidFill>
                <a:ea typeface="隶书" pitchFamily="49" charset="-122"/>
              </a:rPr>
              <a:t>数     组</a:t>
            </a:r>
            <a:endParaRPr lang="zh-CN" altLang="en-US"/>
          </a:p>
        </p:txBody>
      </p:sp>
      <p:sp>
        <p:nvSpPr>
          <p:cNvPr id="454678" name="Text Box 22"/>
          <p:cNvSpPr txBox="1">
            <a:spLocks noChangeArrowheads="1"/>
          </p:cNvSpPr>
          <p:nvPr/>
        </p:nvSpPr>
        <p:spPr bwMode="auto">
          <a:xfrm>
            <a:off x="8610600" y="47434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fld id="{BF3B8BF6-1E25-4D89-B1ED-24CC559F83C1}" type="slidenum">
              <a:rPr kumimoji="0" lang="en-US" altLang="zh-CN" sz="1600"/>
              <a:pPr eaLnBrk="0" hangingPunct="0"/>
              <a:t>9</a:t>
            </a:fld>
            <a:endParaRPr kumimoji="0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5250469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5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54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54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5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8" grpId="0" build="p" autoUpdateAnimBg="0"/>
      <p:bldP spid="454659" grpId="0" build="p" bldLvl="2" autoUpdateAnimBg="0"/>
      <p:bldP spid="454670" grpId="0" build="p" autoUpdateAnimBg="0"/>
      <p:bldP spid="454671" grpId="0" animBg="1" autoUpdateAnimBg="0"/>
      <p:bldP spid="45467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116</TotalTime>
  <Words>4531</Words>
  <Application>Microsoft Office PowerPoint</Application>
  <PresentationFormat>全屏显示(16:9)</PresentationFormat>
  <Paragraphs>1036</Paragraphs>
  <Slides>82</Slides>
  <Notes>82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3" baseType="lpstr">
      <vt:lpstr>凤舞九天</vt:lpstr>
      <vt:lpstr>第六章 数组  指针与字符串</vt:lpstr>
      <vt:lpstr>本章主要内容</vt:lpstr>
      <vt:lpstr>数组的概念</vt:lpstr>
      <vt:lpstr>一维数组的声明与引用</vt:lpstr>
      <vt:lpstr>例6. 1一维数组的声明与引用</vt:lpstr>
      <vt:lpstr>一维数组的存储顺序</vt:lpstr>
      <vt:lpstr>一维数组的初始化</vt:lpstr>
      <vt:lpstr>二维数组的声明及引用</vt:lpstr>
      <vt:lpstr>二维数组的声明及引用</vt:lpstr>
      <vt:lpstr>二维数组的初始化</vt:lpstr>
      <vt:lpstr>数组作为函数参数</vt:lpstr>
      <vt:lpstr>例6-2 使用数组名作为函数参数</vt:lpstr>
      <vt:lpstr>PowerPoint 演示文稿</vt:lpstr>
      <vt:lpstr>PowerPoint 演示文稿</vt:lpstr>
      <vt:lpstr>PowerPoint 演示文稿</vt:lpstr>
      <vt:lpstr>对象数组</vt:lpstr>
      <vt:lpstr>对象数组初始化</vt:lpstr>
      <vt:lpstr>数组元素所属类的构造函数</vt:lpstr>
      <vt:lpstr>例6-3  对象数组应用举例</vt:lpstr>
      <vt:lpstr>PowerPoint 演示文稿</vt:lpstr>
      <vt:lpstr>PowerPoint 演示文稿</vt:lpstr>
      <vt:lpstr>PowerPoint 演示文稿</vt:lpstr>
      <vt:lpstr>关于内存地址</vt:lpstr>
      <vt:lpstr>PowerPoint 演示文稿</vt:lpstr>
      <vt:lpstr>PowerPoint 演示文稿</vt:lpstr>
      <vt:lpstr>指针变量的赋值运算</vt:lpstr>
      <vt:lpstr>例6-5  指针的声明、赋值与使用</vt:lpstr>
      <vt:lpstr>PowerPoint 演示文稿</vt:lpstr>
      <vt:lpstr>例6-6  void类型指针的使用</vt:lpstr>
      <vt:lpstr>指向常量的指针</vt:lpstr>
      <vt:lpstr>指针类型的常量</vt:lpstr>
      <vt:lpstr>指针变量的算术运算</vt:lpstr>
      <vt:lpstr>PowerPoint 演示文稿</vt:lpstr>
      <vt:lpstr>PowerPoint 演示文稿</vt:lpstr>
      <vt:lpstr>指针变量的关系运算</vt:lpstr>
      <vt:lpstr>指向数组元素的指针</vt:lpstr>
      <vt:lpstr>指针数组</vt:lpstr>
      <vt:lpstr>以指针作为函数参数</vt:lpstr>
      <vt:lpstr>指针型函数</vt:lpstr>
      <vt:lpstr>指向函数的指针</vt:lpstr>
      <vt:lpstr>例6-11函数指针</vt:lpstr>
      <vt:lpstr>PowerPoint 演示文稿</vt:lpstr>
      <vt:lpstr>PowerPoint 演示文稿</vt:lpstr>
      <vt:lpstr>PowerPoint 演示文稿</vt:lpstr>
      <vt:lpstr>对象指针的一般概念</vt:lpstr>
      <vt:lpstr>对象指针应用举例</vt:lpstr>
      <vt:lpstr>曾经出现过的错误例子</vt:lpstr>
      <vt:lpstr>正确的程序</vt:lpstr>
      <vt:lpstr>this指针</vt:lpstr>
      <vt:lpstr>this指针</vt:lpstr>
      <vt:lpstr>指向类的非静态成员的指针</vt:lpstr>
      <vt:lpstr>指向类的非静态成员的指针</vt:lpstr>
      <vt:lpstr>指向类的非静态成员的指针</vt:lpstr>
      <vt:lpstr>指向类的非静态成员的指针</vt:lpstr>
      <vt:lpstr>指向类的静态成员的指针</vt:lpstr>
      <vt:lpstr>例6-14通过指针访问类的静态数据成员</vt:lpstr>
      <vt:lpstr>PowerPoint 演示文稿</vt:lpstr>
      <vt:lpstr>例6-15通过指针访问类的静态函数成员</vt:lpstr>
      <vt:lpstr>PowerPoint 演示文稿</vt:lpstr>
      <vt:lpstr>动态申请内存操作符 new</vt:lpstr>
      <vt:lpstr>释放内存操作符delete</vt:lpstr>
      <vt:lpstr>例6-16 动态创建对象举例</vt:lpstr>
      <vt:lpstr>PowerPoint 演示文稿</vt:lpstr>
      <vt:lpstr>例6-17动态创建对象数组举例</vt:lpstr>
      <vt:lpstr>PowerPoint 演示文稿</vt:lpstr>
      <vt:lpstr>例6-18动态数组类</vt:lpstr>
      <vt:lpstr>PowerPoint 演示文稿</vt:lpstr>
      <vt:lpstr>PowerPoint 演示文稿</vt:lpstr>
      <vt:lpstr>动态创建多维数组</vt:lpstr>
      <vt:lpstr>PowerPoint 演示文稿</vt:lpstr>
      <vt:lpstr>例6-18动态创建多维数组</vt:lpstr>
      <vt:lpstr>PowerPoint 演示文稿</vt:lpstr>
      <vt:lpstr>浅拷贝与深拷贝</vt:lpstr>
      <vt:lpstr>例6-20对象的浅拷贝</vt:lpstr>
      <vt:lpstr>PowerPoint 演示文稿</vt:lpstr>
      <vt:lpstr>PowerPoint 演示文稿</vt:lpstr>
      <vt:lpstr>PowerPoint 演示文稿</vt:lpstr>
      <vt:lpstr>PowerPoint 演示文稿</vt:lpstr>
      <vt:lpstr>例6-21对象的深拷贝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数组  指针与字符串</dc:title>
  <dc:creator>HL H</dc:creator>
  <cp:lastModifiedBy>HL H</cp:lastModifiedBy>
  <cp:revision>11</cp:revision>
  <dcterms:created xsi:type="dcterms:W3CDTF">2017-09-05T07:13:45Z</dcterms:created>
  <dcterms:modified xsi:type="dcterms:W3CDTF">2017-10-21T09:18:12Z</dcterms:modified>
</cp:coreProperties>
</file>