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45"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23E5D-EBA1-4E6E-9609-457B9E54E582}" type="datetimeFigureOut">
              <a:rPr lang="zh-CN" altLang="en-US" smtClean="0"/>
              <a:t>2017/11/6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6B16-085D-4B99-B744-876B891FC5B6}" type="slidenum">
              <a:rPr lang="zh-CN" altLang="en-US" smtClean="0"/>
              <a:t>‹#›</a:t>
            </a:fld>
            <a:endParaRPr lang="zh-CN" altLang="en-US"/>
          </a:p>
        </p:txBody>
      </p:sp>
    </p:spTree>
    <p:extLst>
      <p:ext uri="{BB962C8B-B14F-4D97-AF65-F5344CB8AC3E}">
        <p14:creationId xmlns:p14="http://schemas.microsoft.com/office/powerpoint/2010/main" val="3869125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A60D04-E139-467E-AA16-1A4D557406FD}" type="slidenum">
              <a:rPr lang="en-US" altLang="zh-CN"/>
              <a:pPr/>
              <a:t>1</a:t>
            </a:fld>
            <a:endParaRPr lang="en-US" altLang="zh-CN"/>
          </a:p>
        </p:txBody>
      </p:sp>
      <p:sp>
        <p:nvSpPr>
          <p:cNvPr id="121858" name="Rectangle 2"/>
          <p:cNvSpPr>
            <a:spLocks noGrp="1" noRot="1" noChangeAspect="1" noChangeArrowheads="1" noTextEdit="1"/>
          </p:cNvSpPr>
          <p:nvPr>
            <p:ph type="sldImg"/>
          </p:nvPr>
        </p:nvSpPr>
        <p:spPr>
          <a:xfrm>
            <a:off x="381000" y="685800"/>
            <a:ext cx="6096000" cy="3429000"/>
          </a:xfrm>
          <a:ln/>
        </p:spPr>
      </p:sp>
      <p:sp>
        <p:nvSpPr>
          <p:cNvPr id="121859" name="Rectangle 3"/>
          <p:cNvSpPr>
            <a:spLocks noGrp="1" noChangeArrowheads="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教学要点</a:t>
            </a:r>
          </a:p>
          <a:p>
            <a:r>
              <a:rPr lang="zh-CN" altLang="en-US" sz="1200" b="0" i="0" u="none" strike="noStrike" kern="1200" baseline="0" dirty="0" smtClean="0">
                <a:solidFill>
                  <a:schemeClr val="tx1"/>
                </a:solidFill>
                <a:latin typeface="+mn-lt"/>
                <a:ea typeface="+mn-ea"/>
                <a:cs typeface="+mn-cs"/>
              </a:rPr>
              <a:t>介绍多态要从多态机制的必要性和作用入手</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理解多态的语法需要结合实例。</a:t>
            </a:r>
          </a:p>
          <a:p>
            <a:r>
              <a:rPr lang="zh-CN" altLang="en-US" sz="1200" b="0" i="0" u="none" strike="noStrike" kern="1200" baseline="0" dirty="0" smtClean="0">
                <a:solidFill>
                  <a:schemeClr val="tx1"/>
                </a:solidFill>
                <a:latin typeface="+mn-lt"/>
                <a:ea typeface="+mn-ea"/>
                <a:cs typeface="+mn-cs"/>
              </a:rPr>
              <a:t>介绍运算符重载时要讲清运算符实现的实质。介绍抽象类时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要指出抽象类在设计</a:t>
            </a:r>
          </a:p>
          <a:p>
            <a:r>
              <a:rPr lang="zh-CN" altLang="en-US" sz="1200" b="0" i="0" u="none" strike="noStrike" kern="1200" baseline="0" dirty="0" smtClean="0">
                <a:solidFill>
                  <a:schemeClr val="tx1"/>
                </a:solidFill>
                <a:latin typeface="+mn-lt"/>
                <a:ea typeface="+mn-ea"/>
                <a:cs typeface="+mn-cs"/>
              </a:rPr>
              <a:t>中的作用</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指出设计的重用比代码重用更重要。</a:t>
            </a:r>
          </a:p>
          <a:p>
            <a:r>
              <a:rPr lang="zh-CN" altLang="en-US" sz="1200" b="0" i="0" u="none" strike="noStrike" kern="1200" baseline="0" dirty="0" smtClean="0">
                <a:solidFill>
                  <a:schemeClr val="tx1"/>
                </a:solidFill>
                <a:latin typeface="+mn-lt"/>
                <a:ea typeface="+mn-ea"/>
                <a:cs typeface="+mn-cs"/>
              </a:rPr>
              <a:t>首先介绍的运算符重载是一种静态多态机制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它与函数重载的道理是一样的。</a:t>
            </a:r>
          </a:p>
          <a:p>
            <a:r>
              <a:rPr lang="zh-CN" altLang="en-US" sz="1200" b="0" i="0" u="none" strike="noStrike" kern="1200" baseline="0" dirty="0" smtClean="0">
                <a:solidFill>
                  <a:schemeClr val="tx1"/>
                </a:solidFill>
                <a:latin typeface="+mn-lt"/>
                <a:ea typeface="+mn-ea"/>
                <a:cs typeface="+mn-cs"/>
              </a:rPr>
              <a:t>实际上“</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将操作表示为函数调用或是将操作表示为运算符之间没有什么根本差别”</a:t>
            </a:r>
            <a:r>
              <a:rPr lang="en-US" altLang="zh-CN"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这是</a:t>
            </a:r>
            <a:r>
              <a:rPr lang="en-US" altLang="zh-CN" sz="1200" b="0" i="0" u="none" strike="noStrike" kern="1200" baseline="0" dirty="0" err="1" smtClean="0">
                <a:solidFill>
                  <a:schemeClr val="tx1"/>
                </a:solidFill>
                <a:latin typeface="+mn-lt"/>
                <a:ea typeface="+mn-ea"/>
                <a:cs typeface="+mn-cs"/>
              </a:rPr>
              <a:t>Bja</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rne</a:t>
            </a:r>
            <a:r>
              <a:rPr lang="en-US" altLang="zh-CN" sz="1200" b="0" i="0" u="none" strike="noStrike" kern="1200" baseline="0" dirty="0" smtClean="0">
                <a:solidFill>
                  <a:schemeClr val="tx1"/>
                </a:solidFill>
                <a:latin typeface="+mn-lt"/>
                <a:ea typeface="+mn-ea"/>
                <a:cs typeface="+mn-cs"/>
              </a:rPr>
              <a:t> St </a:t>
            </a:r>
            <a:r>
              <a:rPr lang="en-US" altLang="zh-CN" sz="1200" b="0" i="0" u="none" strike="noStrike" kern="1200" baseline="0" dirty="0" err="1" smtClean="0">
                <a:solidFill>
                  <a:schemeClr val="tx1"/>
                </a:solidFill>
                <a:latin typeface="+mn-lt"/>
                <a:ea typeface="+mn-ea"/>
                <a:cs typeface="+mn-cs"/>
              </a:rPr>
              <a:t>roustup</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在</a:t>
            </a:r>
            <a:r>
              <a:rPr lang="en-US" altLang="zh-CN" sz="1200" b="0" i="0" u="none" strike="noStrike" kern="1200" baseline="0" dirty="0" smtClean="0">
                <a:solidFill>
                  <a:schemeClr val="tx1"/>
                </a:solidFill>
                <a:latin typeface="+mn-lt"/>
                <a:ea typeface="+mn-ea"/>
                <a:cs typeface="+mn-cs"/>
              </a:rPr>
              <a:t>《C ++ </a:t>
            </a:r>
            <a:r>
              <a:rPr lang="zh-CN" altLang="en-US" sz="1200" b="0" i="0" u="none" strike="noStrike" kern="1200" baseline="0" dirty="0" smtClean="0">
                <a:solidFill>
                  <a:schemeClr val="tx1"/>
                </a:solidFill>
                <a:latin typeface="+mn-lt"/>
                <a:ea typeface="+mn-ea"/>
                <a:cs typeface="+mn-cs"/>
              </a:rPr>
              <a:t>语言的设计和演化</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一书中说的。认识到这一点</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编</a:t>
            </a:r>
          </a:p>
          <a:p>
            <a:r>
              <a:rPr lang="zh-CN" altLang="en-US" sz="1200" b="0" i="0" u="none" strike="noStrike" kern="1200" baseline="0" dirty="0" smtClean="0">
                <a:solidFill>
                  <a:schemeClr val="tx1"/>
                </a:solidFill>
                <a:latin typeface="+mn-lt"/>
                <a:ea typeface="+mn-ea"/>
                <a:cs typeface="+mn-cs"/>
              </a:rPr>
              <a:t>写运算符重载程序也就不是什么难事了。不过要强调的是</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重载运算符是一种扩充</a:t>
            </a:r>
          </a:p>
          <a:p>
            <a:r>
              <a:rPr lang="zh-CN" altLang="en-US" sz="1200" b="0" i="0" u="none" strike="noStrike" kern="1200" baseline="0" dirty="0" smtClean="0">
                <a:solidFill>
                  <a:schemeClr val="tx1"/>
                </a:solidFill>
                <a:latin typeface="+mn-lt"/>
                <a:ea typeface="+mn-ea"/>
                <a:cs typeface="+mn-cs"/>
              </a:rPr>
              <a:t>语言的机制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而不是改变语言的机制。因此只能将已有的运算符重载使之作用于新</a:t>
            </a:r>
          </a:p>
          <a:p>
            <a:r>
              <a:rPr lang="zh-CN" altLang="en-US" sz="1200" b="0" i="0" u="none" strike="noStrike" kern="1200" baseline="0" dirty="0" smtClean="0">
                <a:solidFill>
                  <a:schemeClr val="tx1"/>
                </a:solidFill>
                <a:latin typeface="+mn-lt"/>
                <a:ea typeface="+mn-ea"/>
                <a:cs typeface="+mn-cs"/>
              </a:rPr>
              <a:t>的类</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不能增加新的运算符</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也不能将重载的运算符作用于基本数据类型</a:t>
            </a:r>
            <a:r>
              <a:rPr lang="en-US" altLang="zh-CN" sz="1200" b="0" i="0" u="none" strike="noStrike" kern="1200" baseline="0" dirty="0" smtClean="0">
                <a:solidFill>
                  <a:schemeClr val="tx1"/>
                </a:solidFill>
                <a:latin typeface="+mn-lt"/>
                <a:ea typeface="+mn-ea"/>
                <a:cs typeface="+mn-cs"/>
              </a:rPr>
              <a:t>, C ++ </a:t>
            </a:r>
            <a:r>
              <a:rPr lang="zh-CN" altLang="en-US" sz="1200" b="0" i="0" u="none" strike="noStrike" kern="1200" baseline="0" dirty="0" smtClean="0">
                <a:solidFill>
                  <a:schemeClr val="tx1"/>
                </a:solidFill>
                <a:latin typeface="+mn-lt"/>
                <a:ea typeface="+mn-ea"/>
                <a:cs typeface="+mn-cs"/>
              </a:rPr>
              <a:t>的语</a:t>
            </a:r>
          </a:p>
          <a:p>
            <a:r>
              <a:rPr lang="zh-CN" altLang="en-US" sz="1200" b="0" i="0" u="none" strike="noStrike" kern="1200" baseline="0" dirty="0" smtClean="0">
                <a:solidFill>
                  <a:schemeClr val="tx1"/>
                </a:solidFill>
                <a:latin typeface="+mn-lt"/>
                <a:ea typeface="+mn-ea"/>
                <a:cs typeface="+mn-cs"/>
              </a:rPr>
              <a:t>法对此都有严格的限制。</a:t>
            </a:r>
          </a:p>
          <a:p>
            <a:r>
              <a:rPr lang="zh-CN" altLang="en-US" sz="1200" b="0" i="0" u="none" strike="noStrike" kern="1200" baseline="0" dirty="0" smtClean="0">
                <a:solidFill>
                  <a:schemeClr val="tx1"/>
                </a:solidFill>
                <a:latin typeface="+mn-lt"/>
                <a:ea typeface="+mn-ea"/>
                <a:cs typeface="+mn-cs"/>
              </a:rPr>
              <a:t>动态多态性是面向对象程序设计语言的重要特征</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在</a:t>
            </a:r>
            <a:r>
              <a:rPr lang="en-US" altLang="zh-CN" sz="1200" b="0" i="0" u="none" strike="noStrike" kern="1200" baseline="0" dirty="0" smtClean="0">
                <a:solidFill>
                  <a:schemeClr val="tx1"/>
                </a:solidFill>
                <a:latin typeface="+mn-lt"/>
                <a:ea typeface="+mn-ea"/>
                <a:cs typeface="+mn-cs"/>
              </a:rPr>
              <a:t>C ++ </a:t>
            </a:r>
            <a:r>
              <a:rPr lang="zh-CN" altLang="en-US" sz="1200" b="0" i="0" u="none" strike="noStrike" kern="1200" baseline="0" dirty="0" smtClean="0">
                <a:solidFill>
                  <a:schemeClr val="tx1"/>
                </a:solidFill>
                <a:latin typeface="+mn-lt"/>
                <a:ea typeface="+mn-ea"/>
                <a:cs typeface="+mn-cs"/>
              </a:rPr>
              <a:t>中是通过虚函数来实</a:t>
            </a:r>
          </a:p>
          <a:p>
            <a:r>
              <a:rPr lang="zh-CN" altLang="en-US" sz="1200" b="0" i="0" u="none" strike="noStrike" kern="1200" baseline="0" dirty="0" smtClean="0">
                <a:solidFill>
                  <a:schemeClr val="tx1"/>
                </a:solidFill>
                <a:latin typeface="+mn-lt"/>
                <a:ea typeface="+mn-ea"/>
                <a:cs typeface="+mn-cs"/>
              </a:rPr>
              <a:t>现的。提示学生不要将虚函数与第</a:t>
            </a:r>
            <a:r>
              <a:rPr lang="en-US" altLang="zh-CN" sz="1200" b="0" i="0" u="none" strike="noStrike" kern="1200" baseline="0" dirty="0" smtClean="0">
                <a:solidFill>
                  <a:schemeClr val="tx1"/>
                </a:solidFill>
                <a:latin typeface="+mn-lt"/>
                <a:ea typeface="+mn-ea"/>
                <a:cs typeface="+mn-cs"/>
              </a:rPr>
              <a:t>7 </a:t>
            </a:r>
            <a:r>
              <a:rPr lang="zh-CN" altLang="en-US" sz="1200" b="0" i="0" u="none" strike="noStrike" kern="1200" baseline="0" dirty="0" smtClean="0">
                <a:solidFill>
                  <a:schemeClr val="tx1"/>
                </a:solidFill>
                <a:latin typeface="+mn-lt"/>
                <a:ea typeface="+mn-ea"/>
                <a:cs typeface="+mn-cs"/>
              </a:rPr>
              <a:t>章讲的虚基类混淆</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二者的作用是不同的。虚</a:t>
            </a:r>
          </a:p>
          <a:p>
            <a:r>
              <a:rPr lang="zh-CN" altLang="en-US" sz="1200" b="0" i="0" u="none" strike="noStrike" kern="1200" baseline="0" dirty="0" smtClean="0">
                <a:solidFill>
                  <a:schemeClr val="tx1"/>
                </a:solidFill>
                <a:latin typeface="+mn-lt"/>
                <a:ea typeface="+mn-ea"/>
                <a:cs typeface="+mn-cs"/>
              </a:rPr>
              <a:t>基类解决的是类成员标识二义性和信息冗余问题</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而虚函数是实现动态多态性的基</a:t>
            </a:r>
          </a:p>
          <a:p>
            <a:r>
              <a:rPr lang="zh-CN" altLang="en-US" sz="1200" b="0" i="0" u="none" strike="noStrike" kern="1200" baseline="0" dirty="0" smtClean="0">
                <a:solidFill>
                  <a:schemeClr val="tx1"/>
                </a:solidFill>
                <a:latin typeface="+mn-lt"/>
                <a:ea typeface="+mn-ea"/>
                <a:cs typeface="+mn-cs"/>
              </a:rPr>
              <a:t>础。派生类对象可以初始化基类对象的引用</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派生类对象的地址可以赋值给基类的</a:t>
            </a:r>
          </a:p>
          <a:p>
            <a:r>
              <a:rPr lang="zh-CN" altLang="en-US" sz="1200" b="0" i="0" u="none" strike="noStrike" kern="1200" baseline="0" dirty="0" smtClean="0">
                <a:solidFill>
                  <a:schemeClr val="tx1"/>
                </a:solidFill>
                <a:latin typeface="+mn-lt"/>
                <a:ea typeface="+mn-ea"/>
                <a:cs typeface="+mn-cs"/>
              </a:rPr>
              <a:t>指针</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这意味着一个派生类的对象可以当作基类的对象来用。但是如果想要通过基</a:t>
            </a:r>
          </a:p>
          <a:p>
            <a:r>
              <a:rPr lang="zh-CN" altLang="en-US" sz="1200" b="0" i="0" u="none" strike="noStrike" kern="1200" baseline="0" dirty="0" smtClean="0">
                <a:solidFill>
                  <a:schemeClr val="tx1"/>
                </a:solidFill>
                <a:latin typeface="+mn-lt"/>
                <a:ea typeface="+mn-ea"/>
                <a:cs typeface="+mn-cs"/>
              </a:rPr>
              <a:t>类的指针和引用访问派生类对象的成员</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就要使用虚函数</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这就是多态。</a:t>
            </a:r>
          </a:p>
          <a:p>
            <a:r>
              <a:rPr lang="zh-CN" altLang="en-US" sz="1200" b="0" i="0" u="none" strike="noStrike" kern="1200" baseline="0" dirty="0" smtClean="0">
                <a:solidFill>
                  <a:schemeClr val="tx1"/>
                </a:solidFill>
                <a:latin typeface="+mn-lt"/>
                <a:ea typeface="+mn-ea"/>
                <a:cs typeface="+mn-cs"/>
              </a:rPr>
              <a:t>很多情况下</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基类中的虚函数是为了设计的目的而声名的</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没有实现代码</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这就</a:t>
            </a:r>
          </a:p>
          <a:p>
            <a:r>
              <a:rPr lang="zh-CN" altLang="en-US" sz="1200" b="0" i="0" u="none" strike="noStrike" kern="1200" baseline="0" dirty="0" smtClean="0">
                <a:solidFill>
                  <a:schemeClr val="tx1"/>
                </a:solidFill>
                <a:latin typeface="+mn-lt"/>
                <a:ea typeface="+mn-ea"/>
                <a:cs typeface="+mn-cs"/>
              </a:rPr>
              <a:t>是纯虚函数</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其所在的类成为抽象类。抽象类是为后继所有派生类设计的同一抽象</a:t>
            </a:r>
          </a:p>
          <a:p>
            <a:r>
              <a:rPr lang="zh-CN" altLang="en-US" sz="1200" b="0" i="0" u="none" strike="noStrike" kern="1200" baseline="0" dirty="0" smtClean="0">
                <a:solidFill>
                  <a:schemeClr val="tx1"/>
                </a:solidFill>
                <a:latin typeface="+mn-lt"/>
                <a:ea typeface="+mn-ea"/>
                <a:cs typeface="+mn-cs"/>
              </a:rPr>
              <a:t>接口。</a:t>
            </a:r>
          </a:p>
          <a:p>
            <a:r>
              <a:rPr lang="zh-CN" altLang="en-US" sz="1200" b="0" i="0" u="none" strike="noStrike" kern="1200" baseline="0" dirty="0" smtClean="0">
                <a:solidFill>
                  <a:schemeClr val="tx1"/>
                </a:solidFill>
                <a:latin typeface="+mn-lt"/>
                <a:ea typeface="+mn-ea"/>
                <a:cs typeface="+mn-cs"/>
              </a:rPr>
              <a:t>最后一节的应用实例</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体现了多态性在实际应用中的作用。</a:t>
            </a:r>
          </a:p>
          <a:p>
            <a:r>
              <a:rPr lang="zh-CN" altLang="en-US" sz="1200" b="0" i="0" u="none" strike="noStrike" kern="1200" baseline="0" dirty="0" smtClean="0">
                <a:solidFill>
                  <a:schemeClr val="tx1"/>
                </a:solidFill>
                <a:latin typeface="+mn-lt"/>
                <a:ea typeface="+mn-ea"/>
                <a:cs typeface="+mn-cs"/>
              </a:rPr>
              <a:t>讲课学时</a:t>
            </a:r>
            <a:r>
              <a:rPr lang="en-US" altLang="zh-CN" sz="1200" b="0" i="0" u="none" strike="noStrike" kern="1200" baseline="0" dirty="0" smtClean="0">
                <a:solidFill>
                  <a:schemeClr val="tx1"/>
                </a:solidFill>
                <a:latin typeface="+mn-lt"/>
                <a:ea typeface="+mn-ea"/>
                <a:cs typeface="+mn-cs"/>
              </a:rPr>
              <a:t>: 1</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 </a:t>
            </a:r>
            <a:r>
              <a:rPr lang="zh-CN" altLang="en-US" sz="1200" b="0" i="0" u="none" strike="noStrike" kern="1200" baseline="0" smtClean="0">
                <a:solidFill>
                  <a:schemeClr val="tx1"/>
                </a:solidFill>
                <a:latin typeface="+mn-lt"/>
                <a:ea typeface="+mn-ea"/>
                <a:cs typeface="+mn-cs"/>
              </a:rPr>
              <a:t>学时。</a:t>
            </a:r>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F02327-2B43-4A56-9C75-41B9D6AC1546}" type="slidenum">
              <a:rPr lang="en-US" altLang="zh-CN"/>
              <a:pPr/>
              <a:t>10</a:t>
            </a:fld>
            <a:endParaRPr lang="en-US" altLang="zh-CN"/>
          </a:p>
        </p:txBody>
      </p:sp>
      <p:sp>
        <p:nvSpPr>
          <p:cNvPr id="78850" name="Rectangle 2"/>
          <p:cNvSpPr>
            <a:spLocks noGrp="1" noRot="1" noChangeAspect="1" noChangeArrowheads="1" noTextEdit="1"/>
          </p:cNvSpPr>
          <p:nvPr>
            <p:ph type="sldImg"/>
          </p:nvPr>
        </p:nvSpPr>
        <p:spPr>
          <a:xfrm>
            <a:off x="381000" y="685800"/>
            <a:ext cx="6096000" cy="3429000"/>
          </a:xfrm>
          <a:ln/>
        </p:spPr>
      </p:sp>
      <p:sp>
        <p:nvSpPr>
          <p:cNvPr id="7885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59DE8-9D59-4CE8-AD9C-75424FEC4F9D}" type="slidenum">
              <a:rPr lang="en-US" altLang="zh-CN"/>
              <a:pPr/>
              <a:t>11</a:t>
            </a:fld>
            <a:endParaRPr lang="en-US" altLang="zh-CN"/>
          </a:p>
        </p:txBody>
      </p:sp>
      <p:sp>
        <p:nvSpPr>
          <p:cNvPr id="79874" name="Rectangle 2"/>
          <p:cNvSpPr>
            <a:spLocks noGrp="1" noRot="1" noChangeAspect="1" noChangeArrowheads="1" noTextEdit="1"/>
          </p:cNvSpPr>
          <p:nvPr>
            <p:ph type="sldImg"/>
          </p:nvPr>
        </p:nvSpPr>
        <p:spPr>
          <a:xfrm>
            <a:off x="381000" y="685800"/>
            <a:ext cx="6096000" cy="3429000"/>
          </a:xfrm>
          <a:ln/>
        </p:spPr>
      </p:sp>
      <p:sp>
        <p:nvSpPr>
          <p:cNvPr id="7987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20B50-C9F6-41A5-96F1-AD397A71F9AA}" type="slidenum">
              <a:rPr lang="en-US" altLang="zh-CN"/>
              <a:pPr/>
              <a:t>12</a:t>
            </a:fld>
            <a:endParaRPr lang="en-US" altLang="zh-CN"/>
          </a:p>
        </p:txBody>
      </p:sp>
      <p:sp>
        <p:nvSpPr>
          <p:cNvPr id="80898" name="Rectangle 2"/>
          <p:cNvSpPr>
            <a:spLocks noGrp="1" noRot="1" noChangeAspect="1" noChangeArrowheads="1" noTextEdit="1"/>
          </p:cNvSpPr>
          <p:nvPr>
            <p:ph type="sldImg"/>
          </p:nvPr>
        </p:nvSpPr>
        <p:spPr>
          <a:xfrm>
            <a:off x="381000" y="685800"/>
            <a:ext cx="6096000" cy="3429000"/>
          </a:xfrm>
          <a:ln/>
        </p:spPr>
      </p:sp>
      <p:sp>
        <p:nvSpPr>
          <p:cNvPr id="8090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23B45-E553-47FF-8686-4B0135D62AE2}" type="slidenum">
              <a:rPr lang="en-US" altLang="zh-CN"/>
              <a:pPr/>
              <a:t>13</a:t>
            </a:fld>
            <a:endParaRPr lang="en-US" altLang="zh-CN"/>
          </a:p>
        </p:txBody>
      </p:sp>
      <p:sp>
        <p:nvSpPr>
          <p:cNvPr id="81922" name="Rectangle 2"/>
          <p:cNvSpPr>
            <a:spLocks noGrp="1" noRot="1" noChangeAspect="1" noChangeArrowheads="1" noTextEdit="1"/>
          </p:cNvSpPr>
          <p:nvPr>
            <p:ph type="sldImg"/>
          </p:nvPr>
        </p:nvSpPr>
        <p:spPr>
          <a:xfrm>
            <a:off x="381000" y="685800"/>
            <a:ext cx="6096000" cy="3429000"/>
          </a:xfrm>
          <a:ln/>
        </p:spPr>
      </p:sp>
      <p:sp>
        <p:nvSpPr>
          <p:cNvPr id="8192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5A622E-A2EC-4828-BDFB-DE18F9245396}" type="slidenum">
              <a:rPr lang="en-US" altLang="zh-CN"/>
              <a:pPr/>
              <a:t>14</a:t>
            </a:fld>
            <a:endParaRPr lang="en-US" altLang="zh-CN"/>
          </a:p>
        </p:txBody>
      </p:sp>
      <p:sp>
        <p:nvSpPr>
          <p:cNvPr id="82946" name="Rectangle 2"/>
          <p:cNvSpPr>
            <a:spLocks noGrp="1" noRot="1" noChangeAspect="1" noChangeArrowheads="1" noTextEdit="1"/>
          </p:cNvSpPr>
          <p:nvPr>
            <p:ph type="sldImg"/>
          </p:nvPr>
        </p:nvSpPr>
        <p:spPr>
          <a:xfrm>
            <a:off x="381000" y="685800"/>
            <a:ext cx="6096000" cy="3429000"/>
          </a:xfrm>
          <a:ln/>
        </p:spPr>
      </p:sp>
      <p:sp>
        <p:nvSpPr>
          <p:cNvPr id="8294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DBC4BE-6B09-4969-942F-7F9BDAB6DDFA}" type="slidenum">
              <a:rPr lang="en-US" altLang="zh-CN"/>
              <a:pPr/>
              <a:t>15</a:t>
            </a:fld>
            <a:endParaRPr lang="en-US" altLang="zh-CN"/>
          </a:p>
        </p:txBody>
      </p:sp>
      <p:sp>
        <p:nvSpPr>
          <p:cNvPr id="83970" name="Rectangle 2"/>
          <p:cNvSpPr>
            <a:spLocks noGrp="1" noRot="1" noChangeAspect="1" noChangeArrowheads="1" noTextEdit="1"/>
          </p:cNvSpPr>
          <p:nvPr>
            <p:ph type="sldImg"/>
          </p:nvPr>
        </p:nvSpPr>
        <p:spPr>
          <a:xfrm>
            <a:off x="381000" y="685800"/>
            <a:ext cx="6096000" cy="3429000"/>
          </a:xfrm>
          <a:ln/>
        </p:spPr>
      </p:sp>
      <p:sp>
        <p:nvSpPr>
          <p:cNvPr id="8397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199F1D-758A-4509-9A27-46327ABA398F}" type="slidenum">
              <a:rPr lang="en-US" altLang="zh-CN"/>
              <a:pPr/>
              <a:t>16</a:t>
            </a:fld>
            <a:endParaRPr lang="en-US" altLang="zh-CN"/>
          </a:p>
        </p:txBody>
      </p:sp>
      <p:sp>
        <p:nvSpPr>
          <p:cNvPr id="84994" name="Rectangle 2"/>
          <p:cNvSpPr>
            <a:spLocks noGrp="1" noRot="1" noChangeAspect="1" noChangeArrowheads="1" noTextEdit="1"/>
          </p:cNvSpPr>
          <p:nvPr>
            <p:ph type="sldImg"/>
          </p:nvPr>
        </p:nvSpPr>
        <p:spPr>
          <a:xfrm>
            <a:off x="381000" y="685800"/>
            <a:ext cx="6096000" cy="3429000"/>
          </a:xfrm>
          <a:ln/>
        </p:spPr>
      </p:sp>
      <p:sp>
        <p:nvSpPr>
          <p:cNvPr id="8499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17C06-4081-4102-A6CD-95E31C638482}" type="slidenum">
              <a:rPr lang="en-US" altLang="zh-CN"/>
              <a:pPr/>
              <a:t>17</a:t>
            </a:fld>
            <a:endParaRPr lang="en-US" altLang="zh-CN"/>
          </a:p>
        </p:txBody>
      </p:sp>
      <p:sp>
        <p:nvSpPr>
          <p:cNvPr id="86018" name="Rectangle 2"/>
          <p:cNvSpPr>
            <a:spLocks noGrp="1" noRot="1" noChangeAspect="1" noChangeArrowheads="1" noTextEdit="1"/>
          </p:cNvSpPr>
          <p:nvPr>
            <p:ph type="sldImg"/>
          </p:nvPr>
        </p:nvSpPr>
        <p:spPr>
          <a:xfrm>
            <a:off x="381000" y="685800"/>
            <a:ext cx="6096000" cy="3429000"/>
          </a:xfrm>
          <a:ln/>
        </p:spPr>
      </p:sp>
      <p:sp>
        <p:nvSpPr>
          <p:cNvPr id="8602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B610F9-3483-4CDA-96C4-BB21EB5A8FED}" type="slidenum">
              <a:rPr lang="en-US" altLang="zh-CN"/>
              <a:pPr/>
              <a:t>18</a:t>
            </a:fld>
            <a:endParaRPr lang="en-US" altLang="zh-CN"/>
          </a:p>
        </p:txBody>
      </p:sp>
      <p:sp>
        <p:nvSpPr>
          <p:cNvPr id="87042" name="Rectangle 2"/>
          <p:cNvSpPr>
            <a:spLocks noGrp="1" noRot="1" noChangeAspect="1" noChangeArrowheads="1" noTextEdit="1"/>
          </p:cNvSpPr>
          <p:nvPr>
            <p:ph type="sldImg"/>
          </p:nvPr>
        </p:nvSpPr>
        <p:spPr>
          <a:xfrm>
            <a:off x="381000" y="685800"/>
            <a:ext cx="6096000" cy="3429000"/>
          </a:xfrm>
          <a:ln/>
        </p:spPr>
      </p:sp>
      <p:sp>
        <p:nvSpPr>
          <p:cNvPr id="8704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CD60B8-D465-496E-BED8-8B031C5FE393}" type="slidenum">
              <a:rPr lang="en-US" altLang="zh-CN"/>
              <a:pPr/>
              <a:t>19</a:t>
            </a:fld>
            <a:endParaRPr lang="en-US" altLang="zh-CN"/>
          </a:p>
        </p:txBody>
      </p:sp>
      <p:sp>
        <p:nvSpPr>
          <p:cNvPr id="88066" name="Rectangle 2"/>
          <p:cNvSpPr>
            <a:spLocks noGrp="1" noRot="1" noChangeAspect="1" noChangeArrowheads="1" noTextEdit="1"/>
          </p:cNvSpPr>
          <p:nvPr>
            <p:ph type="sldImg"/>
          </p:nvPr>
        </p:nvSpPr>
        <p:spPr>
          <a:xfrm>
            <a:off x="381000" y="685800"/>
            <a:ext cx="6096000" cy="3429000"/>
          </a:xfrm>
          <a:ln/>
        </p:spPr>
      </p:sp>
      <p:sp>
        <p:nvSpPr>
          <p:cNvPr id="8806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683647-82E6-4CA3-8E97-DE28FF98C214}" type="slidenum">
              <a:rPr lang="en-US" altLang="zh-CN"/>
              <a:pPr/>
              <a:t>2</a:t>
            </a:fld>
            <a:endParaRPr lang="en-US" altLang="zh-CN"/>
          </a:p>
        </p:txBody>
      </p:sp>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p:txBody>
          <a:bodyPr/>
          <a:lstStyle/>
          <a:p>
            <a:r>
              <a:rPr lang="zh-CN" altLang="en-US"/>
              <a:t>要点：</a:t>
            </a:r>
          </a:p>
          <a:p>
            <a:r>
              <a:rPr lang="zh-CN" altLang="en-US"/>
              <a:t>介绍本章的主要内容。</a:t>
            </a:r>
          </a:p>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C7FF2D-8B61-4E27-A7FC-B75E3875860E}" type="slidenum">
              <a:rPr lang="en-US" altLang="zh-CN"/>
              <a:pPr/>
              <a:t>20</a:t>
            </a:fld>
            <a:endParaRPr lang="en-US" altLang="zh-CN"/>
          </a:p>
        </p:txBody>
      </p:sp>
      <p:sp>
        <p:nvSpPr>
          <p:cNvPr id="89090" name="Rectangle 2"/>
          <p:cNvSpPr>
            <a:spLocks noGrp="1" noRot="1" noChangeAspect="1" noChangeArrowheads="1" noTextEdit="1"/>
          </p:cNvSpPr>
          <p:nvPr>
            <p:ph type="sldImg"/>
          </p:nvPr>
        </p:nvSpPr>
        <p:spPr>
          <a:xfrm>
            <a:off x="381000" y="685800"/>
            <a:ext cx="6096000" cy="3429000"/>
          </a:xfrm>
          <a:ln/>
        </p:spPr>
      </p:sp>
      <p:sp>
        <p:nvSpPr>
          <p:cNvPr id="8909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D277A3-F2A7-4168-9BF3-B1374A385147}" type="slidenum">
              <a:rPr lang="en-US" altLang="zh-CN"/>
              <a:pPr/>
              <a:t>21</a:t>
            </a:fld>
            <a:endParaRPr lang="en-US" altLang="zh-CN"/>
          </a:p>
        </p:txBody>
      </p:sp>
      <p:sp>
        <p:nvSpPr>
          <p:cNvPr id="90114" name="Rectangle 2"/>
          <p:cNvSpPr>
            <a:spLocks noGrp="1" noRot="1" noChangeAspect="1" noChangeArrowheads="1" noTextEdit="1"/>
          </p:cNvSpPr>
          <p:nvPr>
            <p:ph type="sldImg"/>
          </p:nvPr>
        </p:nvSpPr>
        <p:spPr>
          <a:xfrm>
            <a:off x="381000" y="685800"/>
            <a:ext cx="6096000" cy="3429000"/>
          </a:xfrm>
          <a:ln/>
        </p:spPr>
      </p:sp>
      <p:sp>
        <p:nvSpPr>
          <p:cNvPr id="9011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86166-4581-4D15-8EB6-5454501B07CA}" type="slidenum">
              <a:rPr lang="en-US" altLang="zh-CN"/>
              <a:pPr/>
              <a:t>22</a:t>
            </a:fld>
            <a:endParaRPr lang="en-US" altLang="zh-CN"/>
          </a:p>
        </p:txBody>
      </p:sp>
      <p:sp>
        <p:nvSpPr>
          <p:cNvPr id="91138" name="Rectangle 2"/>
          <p:cNvSpPr>
            <a:spLocks noGrp="1" noRot="1" noChangeAspect="1" noChangeArrowheads="1" noTextEdit="1"/>
          </p:cNvSpPr>
          <p:nvPr>
            <p:ph type="sldImg"/>
          </p:nvPr>
        </p:nvSpPr>
        <p:spPr>
          <a:xfrm>
            <a:off x="381000" y="685800"/>
            <a:ext cx="6096000" cy="3429000"/>
          </a:xfrm>
          <a:ln/>
        </p:spPr>
      </p:sp>
      <p:sp>
        <p:nvSpPr>
          <p:cNvPr id="911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B4442E-D555-4371-9196-75CA9C754716}" type="slidenum">
              <a:rPr lang="en-US" altLang="zh-CN"/>
              <a:pPr/>
              <a:t>23</a:t>
            </a:fld>
            <a:endParaRPr lang="en-US" altLang="zh-CN"/>
          </a:p>
        </p:txBody>
      </p:sp>
      <p:sp>
        <p:nvSpPr>
          <p:cNvPr id="92162" name="Rectangle 2"/>
          <p:cNvSpPr>
            <a:spLocks noGrp="1" noRot="1" noChangeAspect="1" noChangeArrowheads="1" noTextEdit="1"/>
          </p:cNvSpPr>
          <p:nvPr>
            <p:ph type="sldImg"/>
          </p:nvPr>
        </p:nvSpPr>
        <p:spPr>
          <a:xfrm>
            <a:off x="381000" y="685800"/>
            <a:ext cx="6096000" cy="3429000"/>
          </a:xfrm>
          <a:ln/>
        </p:spPr>
      </p:sp>
      <p:sp>
        <p:nvSpPr>
          <p:cNvPr id="921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AB7C27-7CE3-4F98-8D04-465E7DE44EB3}" type="slidenum">
              <a:rPr lang="en-US" altLang="zh-CN"/>
              <a:pPr/>
              <a:t>24</a:t>
            </a:fld>
            <a:endParaRPr lang="en-US" altLang="zh-CN"/>
          </a:p>
        </p:txBody>
      </p:sp>
      <p:sp>
        <p:nvSpPr>
          <p:cNvPr id="93186" name="Rectangle 2"/>
          <p:cNvSpPr>
            <a:spLocks noGrp="1" noRot="1" noChangeAspect="1" noChangeArrowheads="1" noTextEdit="1"/>
          </p:cNvSpPr>
          <p:nvPr>
            <p:ph type="sldImg"/>
          </p:nvPr>
        </p:nvSpPr>
        <p:spPr>
          <a:xfrm>
            <a:off x="381000" y="685800"/>
            <a:ext cx="6096000" cy="3429000"/>
          </a:xfrm>
          <a:ln/>
        </p:spPr>
      </p:sp>
      <p:sp>
        <p:nvSpPr>
          <p:cNvPr id="931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6229C5-48F7-4A74-A7A1-856D095BA3CC}" type="slidenum">
              <a:rPr lang="en-US" altLang="zh-CN"/>
              <a:pPr/>
              <a:t>25</a:t>
            </a:fld>
            <a:endParaRPr lang="en-US" altLang="zh-CN"/>
          </a:p>
        </p:txBody>
      </p:sp>
      <p:sp>
        <p:nvSpPr>
          <p:cNvPr id="94210" name="Rectangle 2"/>
          <p:cNvSpPr>
            <a:spLocks noGrp="1" noRot="1" noChangeAspect="1" noChangeArrowheads="1" noTextEdit="1"/>
          </p:cNvSpPr>
          <p:nvPr>
            <p:ph type="sldImg"/>
          </p:nvPr>
        </p:nvSpPr>
        <p:spPr>
          <a:xfrm>
            <a:off x="381000" y="685800"/>
            <a:ext cx="6096000" cy="3429000"/>
          </a:xfrm>
          <a:ln/>
        </p:spPr>
      </p:sp>
      <p:sp>
        <p:nvSpPr>
          <p:cNvPr id="9421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FD01E6-BD2D-402F-B5B9-F0ECB67064ED}" type="slidenum">
              <a:rPr lang="en-US" altLang="zh-CN"/>
              <a:pPr/>
              <a:t>26</a:t>
            </a:fld>
            <a:endParaRPr lang="en-US" altLang="zh-CN"/>
          </a:p>
        </p:txBody>
      </p:sp>
      <p:sp>
        <p:nvSpPr>
          <p:cNvPr id="95234" name="Rectangle 2"/>
          <p:cNvSpPr>
            <a:spLocks noGrp="1" noRot="1" noChangeAspect="1" noChangeArrowheads="1" noTextEdit="1"/>
          </p:cNvSpPr>
          <p:nvPr>
            <p:ph type="sldImg"/>
          </p:nvPr>
        </p:nvSpPr>
        <p:spPr>
          <a:xfrm>
            <a:off x="381000" y="685800"/>
            <a:ext cx="6096000" cy="3429000"/>
          </a:xfrm>
          <a:ln/>
        </p:spPr>
      </p:sp>
      <p:sp>
        <p:nvSpPr>
          <p:cNvPr id="9523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D74EAC-2ABF-4689-B278-4C4D0483AF0C}" type="slidenum">
              <a:rPr lang="en-US" altLang="zh-CN"/>
              <a:pPr/>
              <a:t>27</a:t>
            </a:fld>
            <a:endParaRPr lang="en-US" altLang="zh-CN"/>
          </a:p>
        </p:txBody>
      </p:sp>
      <p:sp>
        <p:nvSpPr>
          <p:cNvPr id="96258" name="Rectangle 2"/>
          <p:cNvSpPr>
            <a:spLocks noGrp="1" noRot="1" noChangeAspect="1" noChangeArrowheads="1" noTextEdit="1"/>
          </p:cNvSpPr>
          <p:nvPr>
            <p:ph type="sldImg"/>
          </p:nvPr>
        </p:nvSpPr>
        <p:spPr>
          <a:xfrm>
            <a:off x="381000" y="685800"/>
            <a:ext cx="6096000" cy="3429000"/>
          </a:xfrm>
          <a:ln/>
        </p:spPr>
      </p:sp>
      <p:sp>
        <p:nvSpPr>
          <p:cNvPr id="9626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1ABEE7-65E4-4627-97FE-3AE6406F5FA8}" type="slidenum">
              <a:rPr lang="en-US" altLang="zh-CN"/>
              <a:pPr/>
              <a:t>28</a:t>
            </a:fld>
            <a:endParaRPr lang="en-US" altLang="zh-CN"/>
          </a:p>
        </p:txBody>
      </p:sp>
      <p:sp>
        <p:nvSpPr>
          <p:cNvPr id="97282" name="Rectangle 2"/>
          <p:cNvSpPr>
            <a:spLocks noGrp="1" noRot="1" noChangeAspect="1" noChangeArrowheads="1" noTextEdit="1"/>
          </p:cNvSpPr>
          <p:nvPr>
            <p:ph type="sldImg"/>
          </p:nvPr>
        </p:nvSpPr>
        <p:spPr>
          <a:xfrm>
            <a:off x="381000" y="685800"/>
            <a:ext cx="6096000" cy="3429000"/>
          </a:xfrm>
          <a:ln/>
        </p:spPr>
      </p:sp>
      <p:sp>
        <p:nvSpPr>
          <p:cNvPr id="9728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DCFF57-8026-4DC6-883F-726A0995B6F9}" type="slidenum">
              <a:rPr lang="en-US" altLang="zh-CN"/>
              <a:pPr/>
              <a:t>29</a:t>
            </a:fld>
            <a:endParaRPr lang="en-US" altLang="zh-CN"/>
          </a:p>
        </p:txBody>
      </p:sp>
      <p:sp>
        <p:nvSpPr>
          <p:cNvPr id="98306" name="Rectangle 2"/>
          <p:cNvSpPr>
            <a:spLocks noGrp="1" noRot="1" noChangeAspect="1" noChangeArrowheads="1" noTextEdit="1"/>
          </p:cNvSpPr>
          <p:nvPr>
            <p:ph type="sldImg"/>
          </p:nvPr>
        </p:nvSpPr>
        <p:spPr>
          <a:xfrm>
            <a:off x="381000" y="685800"/>
            <a:ext cx="6096000" cy="3429000"/>
          </a:xfrm>
          <a:ln/>
        </p:spPr>
      </p:sp>
      <p:sp>
        <p:nvSpPr>
          <p:cNvPr id="9830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98C981-4F86-4667-BF5F-2387B4AF16D2}" type="slidenum">
              <a:rPr lang="en-US" altLang="zh-CN"/>
              <a:pPr/>
              <a:t>3</a:t>
            </a:fld>
            <a:endParaRPr lang="en-US" altLang="zh-CN"/>
          </a:p>
        </p:txBody>
      </p:sp>
      <p:sp>
        <p:nvSpPr>
          <p:cNvPr id="8194" name="Rectangle 2"/>
          <p:cNvSpPr>
            <a:spLocks noGrp="1" noRot="1" noChangeAspect="1" noChangeArrowheads="1" noTextEdit="1"/>
          </p:cNvSpPr>
          <p:nvPr>
            <p:ph type="sldImg"/>
          </p:nvPr>
        </p:nvSpPr>
        <p:spPr>
          <a:xfrm>
            <a:off x="381000" y="685800"/>
            <a:ext cx="6096000" cy="3429000"/>
          </a:xfrm>
          <a:ln/>
        </p:spPr>
      </p:sp>
      <p:sp>
        <p:nvSpPr>
          <p:cNvPr id="819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4EDA98-7355-4642-8AB1-FFF5A9315740}" type="slidenum">
              <a:rPr lang="en-US" altLang="zh-CN"/>
              <a:pPr/>
              <a:t>30</a:t>
            </a:fld>
            <a:endParaRPr lang="en-US" altLang="zh-CN"/>
          </a:p>
        </p:txBody>
      </p:sp>
      <p:sp>
        <p:nvSpPr>
          <p:cNvPr id="99330" name="Rectangle 2"/>
          <p:cNvSpPr>
            <a:spLocks noGrp="1" noRot="1" noChangeAspect="1" noChangeArrowheads="1" noTextEdit="1"/>
          </p:cNvSpPr>
          <p:nvPr>
            <p:ph type="sldImg"/>
          </p:nvPr>
        </p:nvSpPr>
        <p:spPr>
          <a:xfrm>
            <a:off x="381000" y="685800"/>
            <a:ext cx="6096000" cy="3429000"/>
          </a:xfrm>
          <a:ln/>
        </p:spPr>
      </p:sp>
      <p:sp>
        <p:nvSpPr>
          <p:cNvPr id="9933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F29177-76A5-48B1-B573-79A82001FD7D}" type="slidenum">
              <a:rPr lang="en-US" altLang="zh-CN"/>
              <a:pPr/>
              <a:t>31</a:t>
            </a:fld>
            <a:endParaRPr lang="en-US" altLang="zh-CN"/>
          </a:p>
        </p:txBody>
      </p:sp>
      <p:sp>
        <p:nvSpPr>
          <p:cNvPr id="100354" name="Rectangle 2"/>
          <p:cNvSpPr>
            <a:spLocks noGrp="1" noRot="1" noChangeAspect="1" noChangeArrowheads="1" noTextEdit="1"/>
          </p:cNvSpPr>
          <p:nvPr>
            <p:ph type="sldImg"/>
          </p:nvPr>
        </p:nvSpPr>
        <p:spPr>
          <a:xfrm>
            <a:off x="381000" y="685800"/>
            <a:ext cx="6096000" cy="3429000"/>
          </a:xfrm>
          <a:ln/>
        </p:spPr>
      </p:sp>
      <p:sp>
        <p:nvSpPr>
          <p:cNvPr id="10035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1E31DD-6E68-4812-85C5-992CE0728267}" type="slidenum">
              <a:rPr lang="en-US" altLang="zh-CN"/>
              <a:pPr/>
              <a:t>32</a:t>
            </a:fld>
            <a:endParaRPr lang="en-US" altLang="zh-CN"/>
          </a:p>
        </p:txBody>
      </p:sp>
      <p:sp>
        <p:nvSpPr>
          <p:cNvPr id="101378" name="Rectangle 2"/>
          <p:cNvSpPr>
            <a:spLocks noGrp="1" noRot="1" noChangeAspect="1" noChangeArrowheads="1" noTextEdit="1"/>
          </p:cNvSpPr>
          <p:nvPr>
            <p:ph type="sldImg"/>
          </p:nvPr>
        </p:nvSpPr>
        <p:spPr>
          <a:xfrm>
            <a:off x="381000" y="685800"/>
            <a:ext cx="6096000" cy="3429000"/>
          </a:xfrm>
          <a:ln/>
        </p:spPr>
      </p:sp>
      <p:sp>
        <p:nvSpPr>
          <p:cNvPr id="10138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C7F561-A386-4DD7-8E9F-143DD0512F5D}" type="slidenum">
              <a:rPr lang="en-US" altLang="zh-CN"/>
              <a:pPr/>
              <a:t>33</a:t>
            </a:fld>
            <a:endParaRPr lang="en-US" altLang="zh-CN"/>
          </a:p>
        </p:txBody>
      </p:sp>
      <p:sp>
        <p:nvSpPr>
          <p:cNvPr id="102402" name="Rectangle 2"/>
          <p:cNvSpPr>
            <a:spLocks noGrp="1" noRot="1" noChangeAspect="1" noChangeArrowheads="1" noTextEdit="1"/>
          </p:cNvSpPr>
          <p:nvPr>
            <p:ph type="sldImg"/>
          </p:nvPr>
        </p:nvSpPr>
        <p:spPr>
          <a:xfrm>
            <a:off x="381000" y="685800"/>
            <a:ext cx="6096000" cy="3429000"/>
          </a:xfrm>
          <a:ln/>
        </p:spPr>
      </p:sp>
      <p:sp>
        <p:nvSpPr>
          <p:cNvPr id="10240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0DADAF-0713-4D4D-8522-FB3E961D2B63}" type="slidenum">
              <a:rPr lang="en-US" altLang="zh-CN"/>
              <a:pPr/>
              <a:t>34</a:t>
            </a:fld>
            <a:endParaRPr lang="en-US" altLang="zh-CN"/>
          </a:p>
        </p:txBody>
      </p:sp>
      <p:sp>
        <p:nvSpPr>
          <p:cNvPr id="103426" name="Rectangle 2"/>
          <p:cNvSpPr>
            <a:spLocks noGrp="1" noRot="1" noChangeAspect="1" noChangeArrowheads="1" noTextEdit="1"/>
          </p:cNvSpPr>
          <p:nvPr>
            <p:ph type="sldImg"/>
          </p:nvPr>
        </p:nvSpPr>
        <p:spPr>
          <a:xfrm>
            <a:off x="381000" y="685800"/>
            <a:ext cx="6096000" cy="3429000"/>
          </a:xfrm>
          <a:ln/>
        </p:spPr>
      </p:sp>
      <p:sp>
        <p:nvSpPr>
          <p:cNvPr id="10342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43F516-FA6D-41B4-B1FD-C1F2617301C1}" type="slidenum">
              <a:rPr lang="en-US" altLang="zh-CN"/>
              <a:pPr/>
              <a:t>35</a:t>
            </a:fld>
            <a:endParaRPr lang="en-US" altLang="zh-CN"/>
          </a:p>
        </p:txBody>
      </p:sp>
      <p:sp>
        <p:nvSpPr>
          <p:cNvPr id="104450" name="Rectangle 2"/>
          <p:cNvSpPr>
            <a:spLocks noGrp="1" noRot="1" noChangeAspect="1" noChangeArrowheads="1" noTextEdit="1"/>
          </p:cNvSpPr>
          <p:nvPr>
            <p:ph type="sldImg"/>
          </p:nvPr>
        </p:nvSpPr>
        <p:spPr>
          <a:xfrm>
            <a:off x="381000" y="685800"/>
            <a:ext cx="6096000" cy="3429000"/>
          </a:xfrm>
          <a:ln/>
        </p:spPr>
      </p:sp>
      <p:sp>
        <p:nvSpPr>
          <p:cNvPr id="10445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A215C5-7FB6-46B2-B92B-2BC4ECC0DF63}" type="slidenum">
              <a:rPr lang="en-US" altLang="zh-CN"/>
              <a:pPr/>
              <a:t>36</a:t>
            </a:fld>
            <a:endParaRPr lang="en-US" altLang="zh-CN"/>
          </a:p>
        </p:txBody>
      </p:sp>
      <p:sp>
        <p:nvSpPr>
          <p:cNvPr id="105474" name="Rectangle 2"/>
          <p:cNvSpPr>
            <a:spLocks noGrp="1" noRot="1" noChangeAspect="1" noChangeArrowheads="1" noTextEdit="1"/>
          </p:cNvSpPr>
          <p:nvPr>
            <p:ph type="sldImg"/>
          </p:nvPr>
        </p:nvSpPr>
        <p:spPr>
          <a:xfrm>
            <a:off x="381000" y="685800"/>
            <a:ext cx="6096000" cy="3429000"/>
          </a:xfrm>
          <a:ln/>
        </p:spPr>
      </p:sp>
      <p:sp>
        <p:nvSpPr>
          <p:cNvPr id="10547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AB21A9-1162-4944-A5C4-DC1DAEFEE55E}" type="slidenum">
              <a:rPr lang="en-US" altLang="zh-CN"/>
              <a:pPr/>
              <a:t>37</a:t>
            </a:fld>
            <a:endParaRPr lang="en-US" altLang="zh-CN"/>
          </a:p>
        </p:txBody>
      </p:sp>
      <p:sp>
        <p:nvSpPr>
          <p:cNvPr id="107522" name="Rectangle 2"/>
          <p:cNvSpPr>
            <a:spLocks noGrp="1" noRot="1" noChangeAspect="1" noChangeArrowheads="1" noTextEdit="1"/>
          </p:cNvSpPr>
          <p:nvPr>
            <p:ph type="sldImg"/>
          </p:nvPr>
        </p:nvSpPr>
        <p:spPr>
          <a:xfrm>
            <a:off x="381000" y="685800"/>
            <a:ext cx="6096000" cy="3429000"/>
          </a:xfrm>
          <a:ln/>
        </p:spPr>
      </p:sp>
      <p:sp>
        <p:nvSpPr>
          <p:cNvPr id="10752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A2C8AB-0D18-4F7F-BAFC-795ABF89D473}" type="slidenum">
              <a:rPr lang="en-US" altLang="zh-CN"/>
              <a:pPr/>
              <a:t>38</a:t>
            </a:fld>
            <a:endParaRPr lang="en-US" altLang="zh-CN"/>
          </a:p>
        </p:txBody>
      </p:sp>
      <p:sp>
        <p:nvSpPr>
          <p:cNvPr id="109570" name="Rectangle 2"/>
          <p:cNvSpPr>
            <a:spLocks noGrp="1" noRot="1" noChangeAspect="1" noChangeArrowheads="1" noTextEdit="1"/>
          </p:cNvSpPr>
          <p:nvPr>
            <p:ph type="sldImg"/>
          </p:nvPr>
        </p:nvSpPr>
        <p:spPr>
          <a:xfrm>
            <a:off x="381000" y="685800"/>
            <a:ext cx="6096000" cy="3429000"/>
          </a:xfrm>
          <a:ln/>
        </p:spPr>
      </p:sp>
      <p:sp>
        <p:nvSpPr>
          <p:cNvPr id="10957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BD739-29DA-4F95-B337-50609CC825F5}" type="slidenum">
              <a:rPr lang="en-US" altLang="zh-CN"/>
              <a:pPr/>
              <a:t>39</a:t>
            </a:fld>
            <a:endParaRPr lang="en-US" altLang="zh-CN"/>
          </a:p>
        </p:txBody>
      </p:sp>
      <p:sp>
        <p:nvSpPr>
          <p:cNvPr id="110594" name="Rectangle 2"/>
          <p:cNvSpPr>
            <a:spLocks noGrp="1" noRot="1" noChangeAspect="1" noChangeArrowheads="1" noTextEdit="1"/>
          </p:cNvSpPr>
          <p:nvPr>
            <p:ph type="sldImg"/>
          </p:nvPr>
        </p:nvSpPr>
        <p:spPr>
          <a:xfrm>
            <a:off x="381000" y="685800"/>
            <a:ext cx="6096000" cy="3429000"/>
          </a:xfrm>
          <a:ln/>
        </p:spPr>
      </p:sp>
      <p:sp>
        <p:nvSpPr>
          <p:cNvPr id="11059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1767A4-9D2F-4A58-8D4A-15CB48BAACCA}" type="slidenum">
              <a:rPr lang="en-US" altLang="zh-CN"/>
              <a:pPr/>
              <a:t>4</a:t>
            </a:fld>
            <a:endParaRPr lang="en-US" altLang="zh-CN"/>
          </a:p>
        </p:txBody>
      </p:sp>
      <p:sp>
        <p:nvSpPr>
          <p:cNvPr id="72706" name="Rectangle 2"/>
          <p:cNvSpPr>
            <a:spLocks noGrp="1" noRot="1" noChangeAspect="1" noChangeArrowheads="1" noTextEdit="1"/>
          </p:cNvSpPr>
          <p:nvPr>
            <p:ph type="sldImg"/>
          </p:nvPr>
        </p:nvSpPr>
        <p:spPr>
          <a:xfrm>
            <a:off x="381000" y="685800"/>
            <a:ext cx="6096000" cy="3429000"/>
          </a:xfrm>
          <a:ln/>
        </p:spPr>
      </p:sp>
      <p:sp>
        <p:nvSpPr>
          <p:cNvPr id="7270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8354C-0239-4BC8-90FB-0FB714881D1A}" type="slidenum">
              <a:rPr lang="en-US" altLang="zh-CN"/>
              <a:pPr/>
              <a:t>40</a:t>
            </a:fld>
            <a:endParaRPr lang="en-US" altLang="zh-CN"/>
          </a:p>
        </p:txBody>
      </p:sp>
      <p:sp>
        <p:nvSpPr>
          <p:cNvPr id="111618" name="Rectangle 2"/>
          <p:cNvSpPr>
            <a:spLocks noGrp="1" noRot="1" noChangeAspect="1" noChangeArrowheads="1" noTextEdit="1"/>
          </p:cNvSpPr>
          <p:nvPr>
            <p:ph type="sldImg"/>
          </p:nvPr>
        </p:nvSpPr>
        <p:spPr>
          <a:xfrm>
            <a:off x="381000" y="685800"/>
            <a:ext cx="6096000" cy="3429000"/>
          </a:xfrm>
          <a:ln/>
        </p:spPr>
      </p:sp>
      <p:sp>
        <p:nvSpPr>
          <p:cNvPr id="11162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AFCA9F-76BA-44C3-B96B-62E5303434CE}" type="slidenum">
              <a:rPr lang="en-US" altLang="zh-CN"/>
              <a:pPr/>
              <a:t>41</a:t>
            </a:fld>
            <a:endParaRPr lang="en-US" altLang="zh-CN"/>
          </a:p>
        </p:txBody>
      </p:sp>
      <p:sp>
        <p:nvSpPr>
          <p:cNvPr id="113666" name="Rectangle 2"/>
          <p:cNvSpPr>
            <a:spLocks noGrp="1" noRot="1" noChangeAspect="1" noChangeArrowheads="1" noTextEdit="1"/>
          </p:cNvSpPr>
          <p:nvPr>
            <p:ph type="sldImg"/>
          </p:nvPr>
        </p:nvSpPr>
        <p:spPr>
          <a:xfrm>
            <a:off x="381000" y="685800"/>
            <a:ext cx="6096000" cy="3429000"/>
          </a:xfrm>
          <a:ln/>
        </p:spPr>
      </p:sp>
      <p:sp>
        <p:nvSpPr>
          <p:cNvPr id="11366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C45EAD-EAA4-48C9-B47B-7FFC2B558D84}" type="slidenum">
              <a:rPr lang="en-US" altLang="zh-CN"/>
              <a:pPr/>
              <a:t>42</a:t>
            </a:fld>
            <a:endParaRPr lang="en-US" altLang="zh-CN"/>
          </a:p>
        </p:txBody>
      </p:sp>
      <p:sp>
        <p:nvSpPr>
          <p:cNvPr id="115714" name="Rectangle 2"/>
          <p:cNvSpPr>
            <a:spLocks noGrp="1" noRot="1" noChangeAspect="1" noChangeArrowheads="1" noTextEdit="1"/>
          </p:cNvSpPr>
          <p:nvPr>
            <p:ph type="sldImg"/>
          </p:nvPr>
        </p:nvSpPr>
        <p:spPr>
          <a:xfrm>
            <a:off x="381000" y="685800"/>
            <a:ext cx="6096000" cy="3429000"/>
          </a:xfrm>
          <a:ln/>
        </p:spPr>
      </p:sp>
      <p:sp>
        <p:nvSpPr>
          <p:cNvPr id="11571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9404C0-53D2-4743-B7E3-3461266917C7}" type="slidenum">
              <a:rPr lang="en-US" altLang="zh-CN"/>
              <a:pPr/>
              <a:t>5</a:t>
            </a:fld>
            <a:endParaRPr lang="en-US" altLang="zh-CN"/>
          </a:p>
        </p:txBody>
      </p:sp>
      <p:sp>
        <p:nvSpPr>
          <p:cNvPr id="73730" name="Rectangle 2"/>
          <p:cNvSpPr>
            <a:spLocks noGrp="1" noRot="1" noChangeAspect="1" noChangeArrowheads="1" noTextEdit="1"/>
          </p:cNvSpPr>
          <p:nvPr>
            <p:ph type="sldImg"/>
          </p:nvPr>
        </p:nvSpPr>
        <p:spPr>
          <a:xfrm>
            <a:off x="381000" y="685800"/>
            <a:ext cx="6096000" cy="3429000"/>
          </a:xfrm>
          <a:ln/>
        </p:spPr>
      </p:sp>
      <p:sp>
        <p:nvSpPr>
          <p:cNvPr id="7373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DAC0B0-3396-4A8B-9AF5-375E9991A076}" type="slidenum">
              <a:rPr lang="en-US" altLang="zh-CN"/>
              <a:pPr/>
              <a:t>6</a:t>
            </a:fld>
            <a:endParaRPr lang="en-US" altLang="zh-CN"/>
          </a:p>
        </p:txBody>
      </p:sp>
      <p:sp>
        <p:nvSpPr>
          <p:cNvPr id="74754" name="Rectangle 2"/>
          <p:cNvSpPr>
            <a:spLocks noGrp="1" noRot="1" noChangeAspect="1" noChangeArrowheads="1" noTextEdit="1"/>
          </p:cNvSpPr>
          <p:nvPr>
            <p:ph type="sldImg"/>
          </p:nvPr>
        </p:nvSpPr>
        <p:spPr>
          <a:xfrm>
            <a:off x="381000" y="685800"/>
            <a:ext cx="6096000" cy="3429000"/>
          </a:xfrm>
          <a:ln/>
        </p:spPr>
      </p:sp>
      <p:sp>
        <p:nvSpPr>
          <p:cNvPr id="7475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F99642-D4F9-4578-A9F0-49095150B8FB}" type="slidenum">
              <a:rPr lang="en-US" altLang="zh-CN"/>
              <a:pPr/>
              <a:t>7</a:t>
            </a:fld>
            <a:endParaRPr lang="en-US" altLang="zh-CN"/>
          </a:p>
        </p:txBody>
      </p:sp>
      <p:sp>
        <p:nvSpPr>
          <p:cNvPr id="75778" name="Rectangle 2"/>
          <p:cNvSpPr>
            <a:spLocks noGrp="1" noRot="1" noChangeAspect="1" noChangeArrowheads="1" noTextEdit="1"/>
          </p:cNvSpPr>
          <p:nvPr>
            <p:ph type="sldImg"/>
          </p:nvPr>
        </p:nvSpPr>
        <p:spPr>
          <a:xfrm>
            <a:off x="381000" y="685800"/>
            <a:ext cx="6096000" cy="3429000"/>
          </a:xfrm>
          <a:ln/>
        </p:spPr>
      </p:sp>
      <p:sp>
        <p:nvSpPr>
          <p:cNvPr id="7578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1CEB26-6C29-4551-8790-D6B72099D5AC}" type="slidenum">
              <a:rPr lang="en-US" altLang="zh-CN"/>
              <a:pPr/>
              <a:t>8</a:t>
            </a:fld>
            <a:endParaRPr lang="en-US" altLang="zh-CN"/>
          </a:p>
        </p:txBody>
      </p:sp>
      <p:sp>
        <p:nvSpPr>
          <p:cNvPr id="76802" name="Rectangle 2"/>
          <p:cNvSpPr>
            <a:spLocks noGrp="1" noRot="1" noChangeAspect="1" noChangeArrowheads="1" noTextEdit="1"/>
          </p:cNvSpPr>
          <p:nvPr>
            <p:ph type="sldImg"/>
          </p:nvPr>
        </p:nvSpPr>
        <p:spPr>
          <a:xfrm>
            <a:off x="381000" y="685800"/>
            <a:ext cx="6096000" cy="3429000"/>
          </a:xfrm>
          <a:ln/>
        </p:spPr>
      </p:sp>
      <p:sp>
        <p:nvSpPr>
          <p:cNvPr id="7680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D83A5E-CD34-4E00-9D7C-651CDE647696}" type="slidenum">
              <a:rPr lang="en-US" altLang="zh-CN"/>
              <a:pPr/>
              <a:t>9</a:t>
            </a:fld>
            <a:endParaRPr lang="en-US" altLang="zh-CN"/>
          </a:p>
        </p:txBody>
      </p:sp>
      <p:sp>
        <p:nvSpPr>
          <p:cNvPr id="77826" name="Rectangle 2"/>
          <p:cNvSpPr>
            <a:spLocks noGrp="1" noRot="1" noChangeAspect="1" noChangeArrowheads="1" noTextEdit="1"/>
          </p:cNvSpPr>
          <p:nvPr>
            <p:ph type="sldImg"/>
          </p:nvPr>
        </p:nvSpPr>
        <p:spPr>
          <a:xfrm>
            <a:off x="381000" y="685800"/>
            <a:ext cx="6096000" cy="3429000"/>
          </a:xfrm>
          <a:ln/>
        </p:spPr>
      </p:sp>
      <p:sp>
        <p:nvSpPr>
          <p:cNvPr id="77828" name="Rectangle 4"/>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2017/11/6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2017/11/6</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2017/11/6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943100"/>
            <a:ext cx="7772400" cy="857250"/>
          </a:xfrm>
        </p:spPr>
        <p:txBody>
          <a:bodyPr/>
          <a:lstStyle/>
          <a:p>
            <a:r>
              <a:rPr lang="zh-CN" altLang="en-US"/>
              <a:t>第八章  多态性</a:t>
            </a:r>
          </a:p>
        </p:txBody>
      </p:sp>
      <p:sp>
        <p:nvSpPr>
          <p:cNvPr id="2" name="副标题 1"/>
          <p:cNvSpPr>
            <a:spLocks noGrp="1"/>
          </p:cNvSpPr>
          <p:nvPr>
            <p:ph type="subTitle" idx="1"/>
          </p:nvPr>
        </p:nvSpPr>
        <p:spPr/>
        <p:txBody>
          <a:bodyPr/>
          <a:lstStyle/>
          <a:p>
            <a:endParaRPr lang="zh-CN" altLang="en-US"/>
          </a:p>
        </p:txBody>
      </p:sp>
      <p:sp>
        <p:nvSpPr>
          <p:cNvPr id="7" name="Rectangle 1042"/>
          <p:cNvSpPr>
            <a:spLocks noGrp="1" noChangeArrowheads="1"/>
          </p:cNvSpPr>
          <p:nvPr>
            <p:ph type="sldNum" sz="quarter" idx="12"/>
          </p:nvPr>
        </p:nvSpPr>
        <p:spPr>
          <a:xfrm>
            <a:off x="7162800" y="4743450"/>
            <a:ext cx="1905000" cy="342900"/>
          </a:xfrm>
          <a:prstGeom prst="rect">
            <a:avLst/>
          </a:prstGeom>
        </p:spPr>
        <p:txBody>
          <a:bodyPr/>
          <a:lstStyle/>
          <a:p>
            <a:fld id="{561E0312-6303-45A5-9D54-19E2ECE132E7}" type="slidenum">
              <a:rPr lang="en-US" altLang="zh-CN"/>
              <a:pPr/>
              <a:t>1</a:t>
            </a:fld>
            <a:endParaRPr lang="en-US" altLang="zh-CN"/>
          </a:p>
        </p:txBody>
      </p:sp>
    </p:spTree>
    <p:extLst>
      <p:ext uri="{BB962C8B-B14F-4D97-AF65-F5344CB8AC3E}">
        <p14:creationId xmlns:p14="http://schemas.microsoft.com/office/powerpoint/2010/main" val="2984885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43000" y="228600"/>
            <a:ext cx="7772400" cy="857250"/>
          </a:xfrm>
        </p:spPr>
        <p:txBody>
          <a:bodyPr/>
          <a:lstStyle/>
          <a:p>
            <a:r>
              <a:rPr lang="zh-CN" altLang="en-US"/>
              <a:t>运算符成员函数的设计</a:t>
            </a:r>
          </a:p>
        </p:txBody>
      </p:sp>
      <p:sp>
        <p:nvSpPr>
          <p:cNvPr id="12291" name="Rectangle 3"/>
          <p:cNvSpPr>
            <a:spLocks noGrp="1" noChangeArrowheads="1"/>
          </p:cNvSpPr>
          <p:nvPr>
            <p:ph idx="1"/>
          </p:nvPr>
        </p:nvSpPr>
        <p:spPr>
          <a:xfrm>
            <a:off x="1187624" y="1028700"/>
            <a:ext cx="7620000" cy="3429000"/>
          </a:xfrm>
        </p:spPr>
        <p:txBody>
          <a:bodyPr>
            <a:normAutofit fontScale="92500" lnSpcReduction="20000"/>
          </a:bodyPr>
          <a:lstStyle/>
          <a:p>
            <a:pPr>
              <a:lnSpc>
                <a:spcPct val="130000"/>
              </a:lnSpc>
            </a:pPr>
            <a:r>
              <a:rPr lang="zh-CN" altLang="en-US" dirty="0"/>
              <a:t>双目运算符 </a:t>
            </a:r>
            <a:r>
              <a:rPr lang="en-US" altLang="zh-CN" dirty="0"/>
              <a:t>B</a:t>
            </a:r>
          </a:p>
          <a:p>
            <a:pPr lvl="1">
              <a:lnSpc>
                <a:spcPct val="130000"/>
              </a:lnSpc>
            </a:pPr>
            <a:r>
              <a:rPr lang="zh-CN" altLang="en-US" dirty="0"/>
              <a:t>如果要重载 </a:t>
            </a:r>
            <a:r>
              <a:rPr lang="en-US" altLang="zh-CN" dirty="0"/>
              <a:t>B </a:t>
            </a:r>
            <a:r>
              <a:rPr lang="zh-CN" altLang="en-US" dirty="0"/>
              <a:t>为类成员函数，使之能够实现表达式 </a:t>
            </a:r>
            <a:r>
              <a:rPr lang="en-US" altLang="zh-CN" dirty="0">
                <a:solidFill>
                  <a:schemeClr val="tx2"/>
                </a:solidFill>
              </a:rPr>
              <a:t>oprd1 B oprd2</a:t>
            </a:r>
            <a:r>
              <a:rPr lang="zh-CN" altLang="en-US" dirty="0"/>
              <a:t>，其中</a:t>
            </a:r>
            <a:r>
              <a:rPr lang="en-US" altLang="en-US" dirty="0"/>
              <a:t> </a:t>
            </a:r>
            <a:r>
              <a:rPr lang="en-US" altLang="zh-CN" dirty="0"/>
              <a:t>oprd1 </a:t>
            </a:r>
            <a:r>
              <a:rPr lang="zh-CN" altLang="en-US" dirty="0"/>
              <a:t>为</a:t>
            </a:r>
            <a:r>
              <a:rPr lang="en-US" altLang="zh-CN" dirty="0"/>
              <a:t>A </a:t>
            </a:r>
            <a:r>
              <a:rPr lang="zh-CN" altLang="en-US" dirty="0"/>
              <a:t>类对象，则 </a:t>
            </a:r>
            <a:r>
              <a:rPr lang="en-US" altLang="zh-CN" dirty="0"/>
              <a:t>B </a:t>
            </a:r>
            <a:r>
              <a:rPr lang="zh-CN" altLang="en-US" dirty="0"/>
              <a:t>应被重载为 </a:t>
            </a:r>
            <a:r>
              <a:rPr lang="en-US" altLang="zh-CN" dirty="0"/>
              <a:t>A </a:t>
            </a:r>
            <a:r>
              <a:rPr lang="zh-CN" altLang="en-US" dirty="0"/>
              <a:t>类的成员函数，形参类型应该是 </a:t>
            </a:r>
            <a:r>
              <a:rPr lang="en-US" altLang="zh-CN" dirty="0">
                <a:solidFill>
                  <a:schemeClr val="tx2"/>
                </a:solidFill>
              </a:rPr>
              <a:t>oprd2</a:t>
            </a:r>
            <a:r>
              <a:rPr lang="en-US" altLang="zh-CN" dirty="0"/>
              <a:t> </a:t>
            </a:r>
            <a:r>
              <a:rPr lang="zh-CN" altLang="en-US" dirty="0"/>
              <a:t>所属的类型。</a:t>
            </a:r>
          </a:p>
          <a:p>
            <a:pPr lvl="1">
              <a:lnSpc>
                <a:spcPct val="130000"/>
              </a:lnSpc>
            </a:pPr>
            <a:r>
              <a:rPr lang="zh-CN" altLang="en-US" dirty="0"/>
              <a:t>经重载后，表达式</a:t>
            </a:r>
            <a:r>
              <a:rPr lang="en-US" altLang="en-US" dirty="0"/>
              <a:t> </a:t>
            </a:r>
            <a:r>
              <a:rPr lang="en-US" altLang="zh-CN" dirty="0">
                <a:solidFill>
                  <a:schemeClr val="tx2"/>
                </a:solidFill>
              </a:rPr>
              <a:t>oprd1 B oprd2</a:t>
            </a:r>
            <a:r>
              <a:rPr lang="en-US" altLang="zh-CN" dirty="0"/>
              <a:t> </a:t>
            </a:r>
            <a:r>
              <a:rPr lang="zh-CN" altLang="en-US" dirty="0"/>
              <a:t>相当于 </a:t>
            </a:r>
            <a:r>
              <a:rPr lang="en-US" altLang="zh-CN" dirty="0">
                <a:solidFill>
                  <a:schemeClr val="tx2"/>
                </a:solidFill>
              </a:rPr>
              <a:t>oprd1.operator B(oprd2)</a:t>
            </a:r>
            <a:endParaRPr lang="en-US" altLang="zh-CN" dirty="0">
              <a:solidFill>
                <a:schemeClr val="folHlink"/>
              </a:solidFill>
            </a:endParaRPr>
          </a:p>
        </p:txBody>
      </p:sp>
      <p:sp>
        <p:nvSpPr>
          <p:cNvPr id="7" name="灯片编号占位符 5"/>
          <p:cNvSpPr>
            <a:spLocks noGrp="1"/>
          </p:cNvSpPr>
          <p:nvPr>
            <p:ph type="sldNum" sz="quarter" idx="12"/>
          </p:nvPr>
        </p:nvSpPr>
        <p:spPr/>
        <p:txBody>
          <a:bodyPr/>
          <a:lstStyle/>
          <a:p>
            <a:fld id="{7C64BD7D-4D70-4EC2-9A8B-1DA654E2CE14}" type="slidenum">
              <a:rPr lang="en-US" altLang="zh-CN"/>
              <a:pPr/>
              <a:t>10</a:t>
            </a:fld>
            <a:endParaRPr lang="en-US" altLang="zh-CN"/>
          </a:p>
        </p:txBody>
      </p:sp>
      <p:sp>
        <p:nvSpPr>
          <p:cNvPr id="12292" name="Text Box 4"/>
          <p:cNvSpPr txBox="1">
            <a:spLocks noChangeArrowheads="1"/>
          </p:cNvSpPr>
          <p:nvPr/>
        </p:nvSpPr>
        <p:spPr bwMode="auto">
          <a:xfrm>
            <a:off x="266581" y="1028700"/>
            <a:ext cx="800219"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66FFFF"/>
                </a:solidFill>
                <a:ea typeface="隶书" pitchFamily="49" charset="-122"/>
              </a:rPr>
              <a:t>运算符重载</a:t>
            </a:r>
            <a:endParaRPr lang="zh-CN" altLang="en-US">
              <a:solidFill>
                <a:srgbClr val="66FFFF"/>
              </a:solidFill>
            </a:endParaRPr>
          </a:p>
        </p:txBody>
      </p:sp>
    </p:spTree>
    <p:extLst>
      <p:ext uri="{BB962C8B-B14F-4D97-AF65-F5344CB8AC3E}">
        <p14:creationId xmlns:p14="http://schemas.microsoft.com/office/powerpoint/2010/main" val="1411805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5"/>
          <p:cNvSpPr>
            <a:spLocks noGrp="1" noChangeArrowheads="1"/>
          </p:cNvSpPr>
          <p:nvPr>
            <p:ph type="title"/>
          </p:nvPr>
        </p:nvSpPr>
        <p:spPr/>
        <p:txBody>
          <a:bodyPr/>
          <a:lstStyle/>
          <a:p>
            <a:r>
              <a:rPr lang="en-US" altLang="zh-CN"/>
              <a:t>  </a:t>
            </a:r>
            <a:r>
              <a:rPr lang="zh-CN" altLang="en-US"/>
              <a:t>例  </a:t>
            </a:r>
            <a:r>
              <a:rPr lang="en-US" altLang="zh-CN"/>
              <a:t>8.1</a:t>
            </a:r>
          </a:p>
        </p:txBody>
      </p:sp>
      <p:sp>
        <p:nvSpPr>
          <p:cNvPr id="37894" name="Rectangle 6"/>
          <p:cNvSpPr>
            <a:spLocks noGrp="1" noChangeArrowheads="1"/>
          </p:cNvSpPr>
          <p:nvPr>
            <p:ph idx="1"/>
          </p:nvPr>
        </p:nvSpPr>
        <p:spPr>
          <a:xfrm>
            <a:off x="827584" y="1203598"/>
            <a:ext cx="8229600" cy="3394472"/>
          </a:xfrm>
        </p:spPr>
        <p:txBody>
          <a:bodyPr>
            <a:normAutofit fontScale="92500"/>
          </a:bodyPr>
          <a:lstStyle/>
          <a:p>
            <a:pPr marL="0" indent="0">
              <a:lnSpc>
                <a:spcPct val="120000"/>
              </a:lnSpc>
              <a:buFont typeface="Wingdings" pitchFamily="2" charset="2"/>
              <a:buNone/>
            </a:pPr>
            <a:r>
              <a:rPr lang="zh-CN" altLang="en-US" dirty="0" smtClean="0"/>
              <a:t>将</a:t>
            </a:r>
            <a:r>
              <a:rPr lang="zh-CN" altLang="en-US" dirty="0">
                <a:latin typeface="宋体" pitchFamily="2" charset="-122"/>
              </a:rPr>
              <a:t>“</a:t>
            </a:r>
            <a:r>
              <a:rPr lang="en-US" altLang="zh-CN" dirty="0">
                <a:latin typeface="宋体" pitchFamily="2" charset="-122"/>
              </a:rPr>
              <a:t>+”</a:t>
            </a:r>
            <a:r>
              <a:rPr lang="zh-CN" altLang="en-US" dirty="0">
                <a:latin typeface="宋体" pitchFamily="2" charset="-122"/>
              </a:rPr>
              <a:t>、“</a:t>
            </a:r>
            <a:r>
              <a:rPr lang="en-US" altLang="zh-CN" dirty="0">
                <a:latin typeface="宋体" pitchFamily="2" charset="-122"/>
              </a:rPr>
              <a:t>-”</a:t>
            </a:r>
            <a:r>
              <a:rPr lang="zh-CN" altLang="en-US" dirty="0"/>
              <a:t>运算重载为复数类的成员函数。</a:t>
            </a:r>
          </a:p>
          <a:p>
            <a:pPr marL="0" indent="0">
              <a:lnSpc>
                <a:spcPct val="120000"/>
              </a:lnSpc>
            </a:pPr>
            <a:r>
              <a:rPr lang="zh-CN" altLang="en-US" dirty="0"/>
              <a:t>  规则</a:t>
            </a:r>
            <a:r>
              <a:rPr lang="en-US" altLang="zh-CN" dirty="0"/>
              <a:t>:</a:t>
            </a:r>
          </a:p>
          <a:p>
            <a:pPr lvl="1">
              <a:lnSpc>
                <a:spcPct val="120000"/>
              </a:lnSpc>
            </a:pPr>
            <a:r>
              <a:rPr lang="zh-CN" altLang="en-US" b="1" dirty="0"/>
              <a:t>实部和虚部分别相加减。</a:t>
            </a:r>
            <a:endParaRPr lang="zh-CN" altLang="en-US" dirty="0"/>
          </a:p>
          <a:p>
            <a:pPr marL="0" indent="0">
              <a:lnSpc>
                <a:spcPct val="120000"/>
              </a:lnSpc>
            </a:pPr>
            <a:r>
              <a:rPr lang="zh-CN" altLang="en-US" dirty="0"/>
              <a:t>  操作数</a:t>
            </a:r>
            <a:r>
              <a:rPr lang="en-US" altLang="zh-CN" dirty="0"/>
              <a:t>:</a:t>
            </a:r>
          </a:p>
          <a:p>
            <a:pPr lvl="1">
              <a:lnSpc>
                <a:spcPct val="120000"/>
              </a:lnSpc>
            </a:pPr>
            <a:r>
              <a:rPr lang="zh-CN" altLang="en-US" b="1" dirty="0">
                <a:latin typeface="Times New Roman" pitchFamily="18" charset="0"/>
              </a:rPr>
              <a:t>两个操作数都是复数类的对象。</a:t>
            </a:r>
          </a:p>
        </p:txBody>
      </p:sp>
      <p:sp>
        <p:nvSpPr>
          <p:cNvPr id="7" name="灯片编号占位符 5"/>
          <p:cNvSpPr>
            <a:spLocks noGrp="1"/>
          </p:cNvSpPr>
          <p:nvPr>
            <p:ph type="sldNum" sz="quarter" idx="12"/>
          </p:nvPr>
        </p:nvSpPr>
        <p:spPr/>
        <p:txBody>
          <a:bodyPr/>
          <a:lstStyle/>
          <a:p>
            <a:fld id="{84A01839-1834-407E-974A-CD0A9E00E961}" type="slidenum">
              <a:rPr lang="en-US" altLang="zh-CN"/>
              <a:pPr/>
              <a:t>11</a:t>
            </a:fld>
            <a:endParaRPr lang="en-US" altLang="zh-CN"/>
          </a:p>
        </p:txBody>
      </p:sp>
      <p:sp>
        <p:nvSpPr>
          <p:cNvPr id="37892" name="Text Box 4"/>
          <p:cNvSpPr txBox="1">
            <a:spLocks noChangeArrowheads="1"/>
          </p:cNvSpPr>
          <p:nvPr/>
        </p:nvSpPr>
        <p:spPr bwMode="auto">
          <a:xfrm>
            <a:off x="266581" y="1028700"/>
            <a:ext cx="800219"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66FFFF"/>
                </a:solidFill>
                <a:ea typeface="隶书" pitchFamily="49" charset="-122"/>
              </a:rPr>
              <a:t>运算符重载</a:t>
            </a:r>
            <a:endParaRPr lang="zh-CN" altLang="en-US">
              <a:solidFill>
                <a:srgbClr val="66FFFF"/>
              </a:solidFill>
            </a:endParaRPr>
          </a:p>
        </p:txBody>
      </p:sp>
    </p:spTree>
    <p:extLst>
      <p:ext uri="{BB962C8B-B14F-4D97-AF65-F5344CB8AC3E}">
        <p14:creationId xmlns:p14="http://schemas.microsoft.com/office/powerpoint/2010/main" val="20758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381000" y="285750"/>
            <a:ext cx="8534400" cy="4716066"/>
          </a:xfrm>
        </p:spPr>
        <p:txBody>
          <a:bodyPr>
            <a:normAutofit fontScale="92500" lnSpcReduction="20000"/>
          </a:bodyPr>
          <a:lstStyle/>
          <a:p>
            <a:pPr>
              <a:lnSpc>
                <a:spcPct val="90000"/>
              </a:lnSpc>
              <a:buFont typeface="Wingdings" pitchFamily="2" charset="2"/>
              <a:buNone/>
            </a:pPr>
            <a:r>
              <a:rPr lang="en-US" altLang="zh-CN" sz="2600"/>
              <a:t>#include&lt;iostream&gt;</a:t>
            </a:r>
          </a:p>
          <a:p>
            <a:pPr>
              <a:lnSpc>
                <a:spcPct val="90000"/>
              </a:lnSpc>
              <a:buFont typeface="Wingdings" pitchFamily="2" charset="2"/>
              <a:buNone/>
            </a:pPr>
            <a:r>
              <a:rPr lang="en-US" altLang="zh-CN" sz="2600"/>
              <a:t>using namespace std;</a:t>
            </a:r>
          </a:p>
          <a:p>
            <a:pPr>
              <a:lnSpc>
                <a:spcPct val="90000"/>
              </a:lnSpc>
              <a:buFont typeface="Wingdings" pitchFamily="2" charset="2"/>
              <a:buNone/>
            </a:pPr>
            <a:r>
              <a:rPr lang="en-US" altLang="zh-CN" sz="2600"/>
              <a:t>class complex	//</a:t>
            </a:r>
            <a:r>
              <a:rPr lang="zh-CN" altLang="en-US" sz="2600"/>
              <a:t>复数类声明</a:t>
            </a:r>
          </a:p>
          <a:p>
            <a:pPr>
              <a:lnSpc>
                <a:spcPct val="90000"/>
              </a:lnSpc>
              <a:buFont typeface="Wingdings" pitchFamily="2" charset="2"/>
              <a:buNone/>
            </a:pPr>
            <a:r>
              <a:rPr lang="en-US" altLang="zh-CN" sz="2600"/>
              <a:t>{</a:t>
            </a:r>
          </a:p>
          <a:p>
            <a:pPr>
              <a:lnSpc>
                <a:spcPct val="90000"/>
              </a:lnSpc>
              <a:buFont typeface="Wingdings" pitchFamily="2" charset="2"/>
              <a:buNone/>
            </a:pPr>
            <a:r>
              <a:rPr lang="en-US" altLang="zh-CN" sz="2600"/>
              <a:t>public:	//</a:t>
            </a:r>
            <a:r>
              <a:rPr lang="zh-CN" altLang="en-US" sz="2600"/>
              <a:t>外部接口</a:t>
            </a:r>
          </a:p>
          <a:p>
            <a:pPr>
              <a:lnSpc>
                <a:spcPct val="90000"/>
              </a:lnSpc>
              <a:buFont typeface="Wingdings" pitchFamily="2" charset="2"/>
              <a:buNone/>
            </a:pPr>
            <a:r>
              <a:rPr lang="zh-CN" altLang="en-US" sz="2600"/>
              <a:t>	</a:t>
            </a:r>
            <a:r>
              <a:rPr lang="en-US" altLang="zh-CN" sz="2600"/>
              <a:t>complex(double r=0.0,double i=0.0){real=r;imag=i;}</a:t>
            </a:r>
            <a:br>
              <a:rPr lang="en-US" altLang="zh-CN" sz="2600"/>
            </a:br>
            <a:r>
              <a:rPr lang="en-US" altLang="zh-CN" sz="2600"/>
              <a:t>                                                                //</a:t>
            </a:r>
            <a:r>
              <a:rPr lang="zh-CN" altLang="en-US" sz="2600"/>
              <a:t>构造函数</a:t>
            </a:r>
          </a:p>
          <a:p>
            <a:pPr>
              <a:lnSpc>
                <a:spcPct val="90000"/>
              </a:lnSpc>
              <a:buFont typeface="Wingdings" pitchFamily="2" charset="2"/>
              <a:buNone/>
            </a:pPr>
            <a:r>
              <a:rPr lang="zh-CN" altLang="en-US" sz="2600"/>
              <a:t>	</a:t>
            </a:r>
            <a:r>
              <a:rPr lang="en-US" altLang="zh-CN" sz="2600"/>
              <a:t>complex operator + (complex c2); </a:t>
            </a:r>
            <a:r>
              <a:rPr lang="en-US" altLang="zh-CN" sz="2200"/>
              <a:t>//+</a:t>
            </a:r>
            <a:r>
              <a:rPr lang="zh-CN" altLang="en-US" sz="2200"/>
              <a:t>重载为成员函数</a:t>
            </a:r>
          </a:p>
          <a:p>
            <a:pPr>
              <a:lnSpc>
                <a:spcPct val="90000"/>
              </a:lnSpc>
              <a:buFont typeface="Wingdings" pitchFamily="2" charset="2"/>
              <a:buNone/>
            </a:pPr>
            <a:r>
              <a:rPr lang="zh-CN" altLang="en-US" sz="2600"/>
              <a:t>	</a:t>
            </a:r>
            <a:r>
              <a:rPr lang="en-US" altLang="zh-CN" sz="2600"/>
              <a:t>complex operator - (complex c2); </a:t>
            </a:r>
            <a:r>
              <a:rPr lang="en-US" altLang="zh-CN" sz="2200"/>
              <a:t>//-</a:t>
            </a:r>
            <a:r>
              <a:rPr lang="zh-CN" altLang="en-US" sz="2200"/>
              <a:t>重载为成员函数</a:t>
            </a:r>
            <a:endParaRPr lang="zh-CN" altLang="en-US" sz="2600"/>
          </a:p>
          <a:p>
            <a:pPr>
              <a:lnSpc>
                <a:spcPct val="90000"/>
              </a:lnSpc>
              <a:buFont typeface="Wingdings" pitchFamily="2" charset="2"/>
              <a:buNone/>
            </a:pPr>
            <a:r>
              <a:rPr lang="zh-CN" altLang="en-US" sz="2600"/>
              <a:t>	</a:t>
            </a:r>
            <a:r>
              <a:rPr lang="en-US" altLang="zh-CN" sz="2600"/>
              <a:t>void display();	//</a:t>
            </a:r>
            <a:r>
              <a:rPr lang="zh-CN" altLang="en-US" sz="2600"/>
              <a:t>输出复数</a:t>
            </a:r>
          </a:p>
          <a:p>
            <a:pPr>
              <a:lnSpc>
                <a:spcPct val="90000"/>
              </a:lnSpc>
              <a:buFont typeface="Wingdings" pitchFamily="2" charset="2"/>
              <a:buNone/>
            </a:pPr>
            <a:r>
              <a:rPr lang="en-US" altLang="zh-CN" sz="2600"/>
              <a:t>private:	//</a:t>
            </a:r>
            <a:r>
              <a:rPr lang="zh-CN" altLang="en-US" sz="2600"/>
              <a:t>私有数据成员</a:t>
            </a:r>
          </a:p>
          <a:p>
            <a:pPr>
              <a:lnSpc>
                <a:spcPct val="90000"/>
              </a:lnSpc>
              <a:buFont typeface="Wingdings" pitchFamily="2" charset="2"/>
              <a:buNone/>
            </a:pPr>
            <a:r>
              <a:rPr lang="zh-CN" altLang="en-US" sz="2600"/>
              <a:t>	</a:t>
            </a:r>
            <a:r>
              <a:rPr lang="en-US" altLang="zh-CN" sz="2600"/>
              <a:t>double real;	//</a:t>
            </a:r>
            <a:r>
              <a:rPr lang="zh-CN" altLang="en-US" sz="2600"/>
              <a:t>复数实部</a:t>
            </a:r>
          </a:p>
          <a:p>
            <a:pPr>
              <a:lnSpc>
                <a:spcPct val="90000"/>
              </a:lnSpc>
              <a:buFont typeface="Wingdings" pitchFamily="2" charset="2"/>
              <a:buNone/>
            </a:pPr>
            <a:r>
              <a:rPr lang="zh-CN" altLang="en-US" sz="2600"/>
              <a:t>	</a:t>
            </a:r>
            <a:r>
              <a:rPr lang="en-US" altLang="zh-CN" sz="2600"/>
              <a:t>double imag;	//</a:t>
            </a:r>
            <a:r>
              <a:rPr lang="zh-CN" altLang="en-US" sz="2600"/>
              <a:t>复数虚部</a:t>
            </a:r>
          </a:p>
          <a:p>
            <a:pPr>
              <a:lnSpc>
                <a:spcPct val="90000"/>
              </a:lnSpc>
              <a:buFont typeface="Wingdings" pitchFamily="2" charset="2"/>
              <a:buNone/>
            </a:pPr>
            <a:r>
              <a:rPr lang="en-US" altLang="zh-CN" sz="2600"/>
              <a:t>};	</a:t>
            </a:r>
          </a:p>
        </p:txBody>
      </p:sp>
      <p:sp>
        <p:nvSpPr>
          <p:cNvPr id="38916" name="Text Box 4"/>
          <p:cNvSpPr txBox="1">
            <a:spLocks noChangeArrowheads="1"/>
          </p:cNvSpPr>
          <p:nvPr/>
        </p:nvSpPr>
        <p:spPr bwMode="auto">
          <a:xfrm>
            <a:off x="8561388" y="4854179"/>
            <a:ext cx="57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4F99C4CA-1227-4110-A004-651F08A2807E}" type="slidenum">
              <a:rPr lang="en-US" altLang="zh-CN" sz="1400"/>
              <a:pPr algn="r">
                <a:spcBef>
                  <a:spcPct val="50000"/>
                </a:spcBef>
              </a:pPr>
              <a:t>12</a:t>
            </a:fld>
            <a:endParaRPr lang="en-US" altLang="zh-CN" sz="1400"/>
          </a:p>
        </p:txBody>
      </p:sp>
    </p:spTree>
    <p:extLst>
      <p:ext uri="{BB962C8B-B14F-4D97-AF65-F5344CB8AC3E}">
        <p14:creationId xmlns:p14="http://schemas.microsoft.com/office/powerpoint/2010/main" val="3027692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685800" y="628650"/>
            <a:ext cx="7848600" cy="3943350"/>
          </a:xfrm>
        </p:spPr>
        <p:txBody>
          <a:bodyPr>
            <a:normAutofit fontScale="92500" lnSpcReduction="10000"/>
          </a:bodyPr>
          <a:lstStyle/>
          <a:p>
            <a:pPr>
              <a:buFont typeface="Wingdings" pitchFamily="2" charset="2"/>
              <a:buNone/>
            </a:pPr>
            <a:r>
              <a:rPr lang="en-US" altLang="zh-CN"/>
              <a:t>complex complex::</a:t>
            </a:r>
            <a:br>
              <a:rPr lang="en-US" altLang="zh-CN"/>
            </a:br>
            <a:r>
              <a:rPr lang="en-US" altLang="zh-CN"/>
              <a:t>operator +(complex c2) //</a:t>
            </a:r>
            <a:r>
              <a:rPr lang="zh-CN" altLang="en-US"/>
              <a:t>重载函数实现</a:t>
            </a:r>
          </a:p>
          <a:p>
            <a:pPr>
              <a:buFont typeface="Wingdings" pitchFamily="2" charset="2"/>
              <a:buNone/>
            </a:pPr>
            <a:r>
              <a:rPr lang="en-US" altLang="zh-CN"/>
              <a:t>{</a:t>
            </a:r>
          </a:p>
          <a:p>
            <a:pPr>
              <a:buFont typeface="Wingdings" pitchFamily="2" charset="2"/>
              <a:buNone/>
            </a:pPr>
            <a:r>
              <a:rPr lang="en-US" altLang="zh-CN"/>
              <a:t>	complex c;</a:t>
            </a:r>
          </a:p>
          <a:p>
            <a:pPr>
              <a:buFont typeface="Wingdings" pitchFamily="2" charset="2"/>
              <a:buNone/>
            </a:pPr>
            <a:r>
              <a:rPr lang="en-US" altLang="zh-CN"/>
              <a:t>	c.real=c2.real+real;</a:t>
            </a:r>
          </a:p>
          <a:p>
            <a:pPr>
              <a:buFont typeface="Wingdings" pitchFamily="2" charset="2"/>
              <a:buNone/>
            </a:pPr>
            <a:r>
              <a:rPr lang="en-US" altLang="zh-CN"/>
              <a:t>	c.imag=c2.imag+imag;</a:t>
            </a:r>
          </a:p>
          <a:p>
            <a:pPr>
              <a:buFont typeface="Wingdings" pitchFamily="2" charset="2"/>
              <a:buNone/>
            </a:pPr>
            <a:r>
              <a:rPr lang="en-US" altLang="zh-CN"/>
              <a:t>	return complex(c.real,c.imag);</a:t>
            </a:r>
          </a:p>
          <a:p>
            <a:pPr>
              <a:buFont typeface="Wingdings" pitchFamily="2" charset="2"/>
              <a:buNone/>
            </a:pPr>
            <a:r>
              <a:rPr lang="en-US" altLang="zh-CN"/>
              <a:t>}</a:t>
            </a:r>
          </a:p>
        </p:txBody>
      </p:sp>
      <p:sp>
        <p:nvSpPr>
          <p:cNvPr id="39940" name="Text Box 4"/>
          <p:cNvSpPr txBox="1">
            <a:spLocks noChangeArrowheads="1"/>
          </p:cNvSpPr>
          <p:nvPr/>
        </p:nvSpPr>
        <p:spPr bwMode="auto">
          <a:xfrm>
            <a:off x="8561388" y="4854179"/>
            <a:ext cx="57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59E2D990-AC05-41C9-8895-315E9ACC09A3}" type="slidenum">
              <a:rPr lang="en-US" altLang="zh-CN" sz="1400"/>
              <a:pPr algn="r">
                <a:spcBef>
                  <a:spcPct val="50000"/>
                </a:spcBef>
              </a:pPr>
              <a:t>13</a:t>
            </a:fld>
            <a:endParaRPr lang="en-US" altLang="zh-CN" sz="1400"/>
          </a:p>
        </p:txBody>
      </p:sp>
    </p:spTree>
    <p:extLst>
      <p:ext uri="{BB962C8B-B14F-4D97-AF65-F5344CB8AC3E}">
        <p14:creationId xmlns:p14="http://schemas.microsoft.com/office/powerpoint/2010/main" val="93194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685800" y="685800"/>
            <a:ext cx="7848600" cy="3829050"/>
          </a:xfrm>
        </p:spPr>
        <p:txBody>
          <a:bodyPr>
            <a:normAutofit fontScale="92500" lnSpcReduction="20000"/>
          </a:bodyPr>
          <a:lstStyle/>
          <a:p>
            <a:pPr>
              <a:buFont typeface="Wingdings" pitchFamily="2" charset="2"/>
              <a:buNone/>
            </a:pPr>
            <a:r>
              <a:rPr lang="en-US" altLang="zh-CN"/>
              <a:t>complex complex::</a:t>
            </a:r>
            <a:br>
              <a:rPr lang="en-US" altLang="zh-CN"/>
            </a:br>
            <a:r>
              <a:rPr lang="en-US" altLang="zh-CN"/>
              <a:t>operator -(complex c2)  //</a:t>
            </a:r>
            <a:r>
              <a:rPr lang="zh-CN" altLang="en-US"/>
              <a:t>重载函数实现</a:t>
            </a:r>
          </a:p>
          <a:p>
            <a:pPr>
              <a:buFont typeface="Wingdings" pitchFamily="2" charset="2"/>
              <a:buNone/>
            </a:pPr>
            <a:r>
              <a:rPr lang="en-US" altLang="zh-CN"/>
              <a:t>{</a:t>
            </a:r>
          </a:p>
          <a:p>
            <a:pPr>
              <a:buFont typeface="Wingdings" pitchFamily="2" charset="2"/>
              <a:buNone/>
            </a:pPr>
            <a:r>
              <a:rPr lang="en-US" altLang="zh-CN"/>
              <a:t>	complex c;</a:t>
            </a:r>
          </a:p>
          <a:p>
            <a:pPr>
              <a:buFont typeface="Wingdings" pitchFamily="2" charset="2"/>
              <a:buNone/>
            </a:pPr>
            <a:r>
              <a:rPr lang="en-US" altLang="zh-CN"/>
              <a:t>	c.real=real-c2.real;</a:t>
            </a:r>
          </a:p>
          <a:p>
            <a:pPr>
              <a:buFont typeface="Wingdings" pitchFamily="2" charset="2"/>
              <a:buNone/>
            </a:pPr>
            <a:r>
              <a:rPr lang="en-US" altLang="zh-CN"/>
              <a:t>	c.imag=imag-c2.imag;</a:t>
            </a:r>
          </a:p>
          <a:p>
            <a:pPr>
              <a:buFont typeface="Wingdings" pitchFamily="2" charset="2"/>
              <a:buNone/>
            </a:pPr>
            <a:r>
              <a:rPr lang="en-US" altLang="zh-CN"/>
              <a:t>	return complex(c.real,c.imag);</a:t>
            </a:r>
          </a:p>
          <a:p>
            <a:pPr>
              <a:buFont typeface="Wingdings" pitchFamily="2" charset="2"/>
              <a:buNone/>
            </a:pPr>
            <a:r>
              <a:rPr lang="en-US" altLang="zh-CN"/>
              <a:t>}</a:t>
            </a:r>
          </a:p>
        </p:txBody>
      </p:sp>
      <p:sp>
        <p:nvSpPr>
          <p:cNvPr id="40964" name="Text Box 4"/>
          <p:cNvSpPr txBox="1">
            <a:spLocks noChangeArrowheads="1"/>
          </p:cNvSpPr>
          <p:nvPr/>
        </p:nvSpPr>
        <p:spPr bwMode="auto">
          <a:xfrm>
            <a:off x="8561388" y="4854179"/>
            <a:ext cx="57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A48968BE-DB07-4ABF-B088-162022194240}" type="slidenum">
              <a:rPr lang="en-US" altLang="zh-CN" sz="1400"/>
              <a:pPr algn="r">
                <a:spcBef>
                  <a:spcPct val="50000"/>
                </a:spcBef>
              </a:pPr>
              <a:t>14</a:t>
            </a:fld>
            <a:endParaRPr lang="en-US" altLang="zh-CN" sz="1400"/>
          </a:p>
        </p:txBody>
      </p:sp>
    </p:spTree>
    <p:extLst>
      <p:ext uri="{BB962C8B-B14F-4D97-AF65-F5344CB8AC3E}">
        <p14:creationId xmlns:p14="http://schemas.microsoft.com/office/powerpoint/2010/main" val="1608617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685800" y="285750"/>
            <a:ext cx="8077200" cy="4629150"/>
          </a:xfrm>
        </p:spPr>
        <p:txBody>
          <a:bodyPr>
            <a:normAutofit fontScale="92500" lnSpcReduction="20000"/>
          </a:bodyPr>
          <a:lstStyle/>
          <a:p>
            <a:pPr>
              <a:lnSpc>
                <a:spcPct val="90000"/>
              </a:lnSpc>
              <a:buFont typeface="Wingdings" pitchFamily="2" charset="2"/>
              <a:buNone/>
            </a:pPr>
            <a:r>
              <a:rPr lang="en-US" altLang="zh-CN" sz="2600"/>
              <a:t>void complex::display()</a:t>
            </a:r>
          </a:p>
          <a:p>
            <a:pPr>
              <a:lnSpc>
                <a:spcPct val="90000"/>
              </a:lnSpc>
              <a:buFont typeface="Wingdings" pitchFamily="2" charset="2"/>
              <a:buNone/>
            </a:pPr>
            <a:r>
              <a:rPr lang="en-US" altLang="zh-CN" sz="2600"/>
              <a:t>{   cout&lt;&lt;"("&lt;&lt;real&lt;&lt;","&lt;&lt;imag&lt;&lt;")"&lt;&lt;endl; }</a:t>
            </a:r>
          </a:p>
          <a:p>
            <a:pPr>
              <a:lnSpc>
                <a:spcPct val="90000"/>
              </a:lnSpc>
              <a:buFont typeface="Wingdings" pitchFamily="2" charset="2"/>
              <a:buNone/>
            </a:pPr>
            <a:endParaRPr lang="en-US" altLang="zh-CN" sz="2600"/>
          </a:p>
          <a:p>
            <a:pPr>
              <a:lnSpc>
                <a:spcPct val="90000"/>
              </a:lnSpc>
              <a:buFont typeface="Wingdings" pitchFamily="2" charset="2"/>
              <a:buNone/>
            </a:pPr>
            <a:r>
              <a:rPr lang="en-US" altLang="zh-CN" sz="2600"/>
              <a:t>int main()     //</a:t>
            </a:r>
            <a:r>
              <a:rPr lang="zh-CN" altLang="en-US" sz="2600"/>
              <a:t>主函数</a:t>
            </a:r>
          </a:p>
          <a:p>
            <a:pPr>
              <a:lnSpc>
                <a:spcPct val="90000"/>
              </a:lnSpc>
              <a:buFont typeface="Wingdings" pitchFamily="2" charset="2"/>
              <a:buNone/>
            </a:pPr>
            <a:r>
              <a:rPr lang="en-US" altLang="zh-CN" sz="2600"/>
              <a:t>{	complex </a:t>
            </a:r>
            <a:r>
              <a:rPr lang="en-US" altLang="zh-CN" sz="2600">
                <a:solidFill>
                  <a:schemeClr val="tx2"/>
                </a:solidFill>
              </a:rPr>
              <a:t>c1(5,4),c2(2,10),c3</a:t>
            </a:r>
            <a:r>
              <a:rPr lang="en-US" altLang="zh-CN" sz="2600"/>
              <a:t>;  //</a:t>
            </a:r>
            <a:r>
              <a:rPr lang="zh-CN" altLang="en-US" sz="2600"/>
              <a:t>声明复数类的对象</a:t>
            </a:r>
          </a:p>
          <a:p>
            <a:pPr>
              <a:lnSpc>
                <a:spcPct val="90000"/>
              </a:lnSpc>
              <a:buFont typeface="Wingdings" pitchFamily="2" charset="2"/>
              <a:buNone/>
            </a:pPr>
            <a:r>
              <a:rPr lang="zh-CN" altLang="en-US" sz="2600"/>
              <a:t>	</a:t>
            </a:r>
            <a:r>
              <a:rPr lang="en-US" altLang="zh-CN" sz="2600"/>
              <a:t>cout&lt;&lt;"c1="; c1.display();</a:t>
            </a:r>
          </a:p>
          <a:p>
            <a:pPr>
              <a:lnSpc>
                <a:spcPct val="90000"/>
              </a:lnSpc>
              <a:buFont typeface="Wingdings" pitchFamily="2" charset="2"/>
              <a:buNone/>
            </a:pPr>
            <a:r>
              <a:rPr lang="en-US" altLang="zh-CN" sz="2600"/>
              <a:t>	cout&lt;&lt;"c2="; c2.display();</a:t>
            </a:r>
          </a:p>
          <a:p>
            <a:pPr>
              <a:lnSpc>
                <a:spcPct val="90000"/>
              </a:lnSpc>
              <a:buFont typeface="Wingdings" pitchFamily="2" charset="2"/>
              <a:buNone/>
            </a:pPr>
            <a:r>
              <a:rPr lang="en-US" altLang="zh-CN" sz="2600"/>
              <a:t>	</a:t>
            </a:r>
            <a:r>
              <a:rPr lang="en-US" altLang="zh-CN" sz="2600">
                <a:solidFill>
                  <a:schemeClr val="tx2"/>
                </a:solidFill>
              </a:rPr>
              <a:t>c3=c1-c2</a:t>
            </a:r>
            <a:r>
              <a:rPr lang="en-US" altLang="zh-CN" sz="2600"/>
              <a:t>;	//</a:t>
            </a:r>
            <a:r>
              <a:rPr lang="zh-CN" altLang="en-US" sz="2600"/>
              <a:t>使用重载运算符完成复数减法</a:t>
            </a:r>
          </a:p>
          <a:p>
            <a:pPr>
              <a:lnSpc>
                <a:spcPct val="90000"/>
              </a:lnSpc>
              <a:buFont typeface="Wingdings" pitchFamily="2" charset="2"/>
              <a:buNone/>
            </a:pPr>
            <a:r>
              <a:rPr lang="zh-CN" altLang="en-US" sz="2600"/>
              <a:t>	</a:t>
            </a:r>
            <a:r>
              <a:rPr lang="en-US" altLang="zh-CN" sz="2600"/>
              <a:t>cout&lt;&lt;"c3=c1-c2=";</a:t>
            </a:r>
          </a:p>
          <a:p>
            <a:pPr>
              <a:lnSpc>
                <a:spcPct val="90000"/>
              </a:lnSpc>
              <a:buFont typeface="Wingdings" pitchFamily="2" charset="2"/>
              <a:buNone/>
            </a:pPr>
            <a:r>
              <a:rPr lang="en-US" altLang="zh-CN" sz="2600"/>
              <a:t>	c3.display();</a:t>
            </a:r>
          </a:p>
          <a:p>
            <a:pPr>
              <a:lnSpc>
                <a:spcPct val="90000"/>
              </a:lnSpc>
              <a:buFont typeface="Wingdings" pitchFamily="2" charset="2"/>
              <a:buNone/>
            </a:pPr>
            <a:r>
              <a:rPr lang="en-US" altLang="zh-CN" sz="2600"/>
              <a:t>	</a:t>
            </a:r>
            <a:r>
              <a:rPr lang="en-US" altLang="zh-CN" sz="2600">
                <a:solidFill>
                  <a:schemeClr val="tx2"/>
                </a:solidFill>
              </a:rPr>
              <a:t>c3=c1+c2</a:t>
            </a:r>
            <a:r>
              <a:rPr lang="en-US" altLang="zh-CN" sz="2600"/>
              <a:t>;	//</a:t>
            </a:r>
            <a:r>
              <a:rPr lang="zh-CN" altLang="en-US" sz="2600"/>
              <a:t>使用重载运算符完成复数加法</a:t>
            </a:r>
          </a:p>
          <a:p>
            <a:pPr>
              <a:lnSpc>
                <a:spcPct val="90000"/>
              </a:lnSpc>
              <a:buFont typeface="Wingdings" pitchFamily="2" charset="2"/>
              <a:buNone/>
            </a:pPr>
            <a:r>
              <a:rPr lang="zh-CN" altLang="en-US" sz="2600"/>
              <a:t>	</a:t>
            </a:r>
            <a:r>
              <a:rPr lang="en-US" altLang="zh-CN" sz="2600"/>
              <a:t>cout&lt;&lt;"c3=c1+c2=";</a:t>
            </a:r>
          </a:p>
          <a:p>
            <a:pPr>
              <a:lnSpc>
                <a:spcPct val="90000"/>
              </a:lnSpc>
              <a:buFont typeface="Wingdings" pitchFamily="2" charset="2"/>
              <a:buNone/>
            </a:pPr>
            <a:r>
              <a:rPr lang="en-US" altLang="zh-CN" sz="2600"/>
              <a:t>	c3.display();</a:t>
            </a:r>
          </a:p>
          <a:p>
            <a:pPr>
              <a:lnSpc>
                <a:spcPct val="90000"/>
              </a:lnSpc>
              <a:buFont typeface="Wingdings" pitchFamily="2" charset="2"/>
              <a:buNone/>
            </a:pPr>
            <a:r>
              <a:rPr lang="en-US" altLang="zh-CN" sz="2600"/>
              <a:t>}</a:t>
            </a:r>
          </a:p>
        </p:txBody>
      </p:sp>
      <p:sp>
        <p:nvSpPr>
          <p:cNvPr id="41988" name="Text Box 4"/>
          <p:cNvSpPr txBox="1">
            <a:spLocks noChangeArrowheads="1"/>
          </p:cNvSpPr>
          <p:nvPr/>
        </p:nvSpPr>
        <p:spPr bwMode="auto">
          <a:xfrm>
            <a:off x="8561388" y="4854179"/>
            <a:ext cx="57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DD1D2DAA-C194-431C-BE6F-5D9E96E47B6E}" type="slidenum">
              <a:rPr lang="en-US" altLang="zh-CN" sz="1400"/>
              <a:pPr algn="r">
                <a:spcBef>
                  <a:spcPct val="50000"/>
                </a:spcBef>
              </a:pPr>
              <a:t>15</a:t>
            </a:fld>
            <a:endParaRPr lang="en-US" altLang="zh-CN" sz="1400"/>
          </a:p>
        </p:txBody>
      </p:sp>
    </p:spTree>
    <p:extLst>
      <p:ext uri="{BB962C8B-B14F-4D97-AF65-F5344CB8AC3E}">
        <p14:creationId xmlns:p14="http://schemas.microsoft.com/office/powerpoint/2010/main" val="1097174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990600" y="628650"/>
            <a:ext cx="7543800" cy="3886200"/>
          </a:xfrm>
        </p:spPr>
        <p:txBody>
          <a:bodyPr/>
          <a:lstStyle/>
          <a:p>
            <a:pPr algn="just">
              <a:buFont typeface="Wingdings" pitchFamily="2" charset="2"/>
              <a:buNone/>
            </a:pPr>
            <a:r>
              <a:rPr lang="zh-CN" altLang="en-US">
                <a:latin typeface="Times New Roman" pitchFamily="18" charset="0"/>
              </a:rPr>
              <a:t>程序输出的结果为：</a:t>
            </a:r>
          </a:p>
          <a:p>
            <a:pPr algn="just">
              <a:buFont typeface="Wingdings" pitchFamily="2" charset="2"/>
              <a:buNone/>
            </a:pPr>
            <a:endParaRPr lang="zh-CN" altLang="en-US">
              <a:latin typeface="Times New Roman" pitchFamily="18" charset="0"/>
            </a:endParaRPr>
          </a:p>
          <a:p>
            <a:pPr algn="just">
              <a:buFont typeface="Wingdings" pitchFamily="2" charset="2"/>
              <a:buNone/>
            </a:pPr>
            <a:r>
              <a:rPr lang="en-US" altLang="zh-CN">
                <a:latin typeface="Times New Roman" pitchFamily="18" charset="0"/>
              </a:rPr>
              <a:t>c1=(5,4)</a:t>
            </a:r>
          </a:p>
          <a:p>
            <a:pPr algn="just">
              <a:buFont typeface="Wingdings" pitchFamily="2" charset="2"/>
              <a:buNone/>
            </a:pPr>
            <a:r>
              <a:rPr lang="en-US" altLang="zh-CN">
                <a:latin typeface="Times New Roman" pitchFamily="18" charset="0"/>
              </a:rPr>
              <a:t>c2=(2,10)</a:t>
            </a:r>
          </a:p>
          <a:p>
            <a:pPr algn="just">
              <a:buFont typeface="Wingdings" pitchFamily="2" charset="2"/>
              <a:buNone/>
            </a:pPr>
            <a:r>
              <a:rPr lang="en-US" altLang="zh-CN">
                <a:latin typeface="Times New Roman" pitchFamily="18" charset="0"/>
              </a:rPr>
              <a:t>c3=c1-c2=(3,-6)</a:t>
            </a:r>
          </a:p>
          <a:p>
            <a:pPr algn="just">
              <a:buFont typeface="Wingdings" pitchFamily="2" charset="2"/>
              <a:buNone/>
            </a:pPr>
            <a:r>
              <a:rPr lang="en-US" altLang="zh-CN" b="0">
                <a:latin typeface="Times New Roman" pitchFamily="18" charset="0"/>
              </a:rPr>
              <a:t>c3=c1+c2=(7,14)</a:t>
            </a:r>
          </a:p>
        </p:txBody>
      </p:sp>
      <p:sp>
        <p:nvSpPr>
          <p:cNvPr id="43012" name="Text Box 4"/>
          <p:cNvSpPr txBox="1">
            <a:spLocks noChangeArrowheads="1"/>
          </p:cNvSpPr>
          <p:nvPr/>
        </p:nvSpPr>
        <p:spPr bwMode="auto">
          <a:xfrm>
            <a:off x="8561388" y="4854179"/>
            <a:ext cx="57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A78D907C-FB42-42D9-A8D2-51C0282350B8}" type="slidenum">
              <a:rPr lang="en-US" altLang="zh-CN" sz="1400"/>
              <a:pPr algn="r">
                <a:spcBef>
                  <a:spcPct val="50000"/>
                </a:spcBef>
              </a:pPr>
              <a:t>16</a:t>
            </a:fld>
            <a:endParaRPr lang="en-US" altLang="zh-CN" sz="1400"/>
          </a:p>
        </p:txBody>
      </p:sp>
    </p:spTree>
    <p:extLst>
      <p:ext uri="{BB962C8B-B14F-4D97-AF65-F5344CB8AC3E}">
        <p14:creationId xmlns:p14="http://schemas.microsoft.com/office/powerpoint/2010/main" val="2981506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19200" y="228600"/>
            <a:ext cx="7772400" cy="857250"/>
          </a:xfrm>
        </p:spPr>
        <p:txBody>
          <a:bodyPr/>
          <a:lstStyle/>
          <a:p>
            <a:r>
              <a:rPr lang="zh-CN" altLang="en-US"/>
              <a:t>运算符成员函数的设计</a:t>
            </a:r>
          </a:p>
        </p:txBody>
      </p:sp>
      <p:sp>
        <p:nvSpPr>
          <p:cNvPr id="16387" name="Rectangle 3"/>
          <p:cNvSpPr>
            <a:spLocks noGrp="1" noChangeArrowheads="1"/>
          </p:cNvSpPr>
          <p:nvPr>
            <p:ph idx="1"/>
          </p:nvPr>
        </p:nvSpPr>
        <p:spPr>
          <a:xfrm>
            <a:off x="1219200" y="1495425"/>
            <a:ext cx="7243763" cy="3362325"/>
          </a:xfrm>
        </p:spPr>
        <p:txBody>
          <a:bodyPr>
            <a:normAutofit fontScale="92500" lnSpcReduction="10000"/>
          </a:bodyPr>
          <a:lstStyle/>
          <a:p>
            <a:pPr>
              <a:lnSpc>
                <a:spcPct val="130000"/>
              </a:lnSpc>
            </a:pPr>
            <a:r>
              <a:rPr lang="zh-CN" altLang="en-US"/>
              <a:t>前置单目运算符 </a:t>
            </a:r>
            <a:r>
              <a:rPr lang="en-US" altLang="zh-CN"/>
              <a:t>U</a:t>
            </a:r>
          </a:p>
          <a:p>
            <a:pPr lvl="1">
              <a:lnSpc>
                <a:spcPct val="130000"/>
              </a:lnSpc>
            </a:pPr>
            <a:r>
              <a:rPr lang="zh-CN" altLang="en-US"/>
              <a:t>如果要重载 </a:t>
            </a:r>
            <a:r>
              <a:rPr lang="en-US" altLang="zh-CN"/>
              <a:t>U </a:t>
            </a:r>
            <a:r>
              <a:rPr lang="zh-CN" altLang="en-US"/>
              <a:t>为类成员函数，使之能够实现表达式 </a:t>
            </a:r>
            <a:r>
              <a:rPr lang="en-US" altLang="zh-CN">
                <a:solidFill>
                  <a:schemeClr val="tx2"/>
                </a:solidFill>
              </a:rPr>
              <a:t>U oprd</a:t>
            </a:r>
            <a:r>
              <a:rPr lang="zh-CN" altLang="en-US"/>
              <a:t>，其中</a:t>
            </a:r>
            <a:r>
              <a:rPr lang="en-US" altLang="en-US"/>
              <a:t> </a:t>
            </a:r>
            <a:r>
              <a:rPr lang="en-US" altLang="zh-CN"/>
              <a:t>oprd </a:t>
            </a:r>
            <a:r>
              <a:rPr lang="zh-CN" altLang="en-US"/>
              <a:t>为</a:t>
            </a:r>
            <a:r>
              <a:rPr lang="en-US" altLang="zh-CN"/>
              <a:t>A</a:t>
            </a:r>
            <a:r>
              <a:rPr lang="zh-CN" altLang="en-US"/>
              <a:t>类对象，则 </a:t>
            </a:r>
            <a:r>
              <a:rPr lang="en-US" altLang="zh-CN"/>
              <a:t>U </a:t>
            </a:r>
            <a:r>
              <a:rPr lang="zh-CN" altLang="en-US"/>
              <a:t>应被重载为 </a:t>
            </a:r>
            <a:r>
              <a:rPr lang="en-US" altLang="zh-CN"/>
              <a:t>A </a:t>
            </a:r>
            <a:r>
              <a:rPr lang="zh-CN" altLang="en-US"/>
              <a:t>类的成员函数，无形参。</a:t>
            </a:r>
          </a:p>
          <a:p>
            <a:pPr lvl="1">
              <a:lnSpc>
                <a:spcPct val="130000"/>
              </a:lnSpc>
            </a:pPr>
            <a:r>
              <a:rPr lang="zh-CN" altLang="en-US"/>
              <a:t>经重载后，</a:t>
            </a:r>
            <a:br>
              <a:rPr lang="zh-CN" altLang="en-US"/>
            </a:br>
            <a:r>
              <a:rPr lang="zh-CN" altLang="en-US"/>
              <a:t>表达式</a:t>
            </a:r>
            <a:r>
              <a:rPr lang="en-US" altLang="en-US"/>
              <a:t> </a:t>
            </a:r>
            <a:r>
              <a:rPr lang="en-US" altLang="zh-CN">
                <a:solidFill>
                  <a:schemeClr val="tx2"/>
                </a:solidFill>
              </a:rPr>
              <a:t>U oprd</a:t>
            </a:r>
            <a:r>
              <a:rPr lang="en-US" altLang="zh-CN">
                <a:solidFill>
                  <a:schemeClr val="folHlink"/>
                </a:solidFill>
              </a:rPr>
              <a:t> </a:t>
            </a:r>
            <a:r>
              <a:rPr lang="zh-CN" altLang="en-US"/>
              <a:t>相当于 </a:t>
            </a:r>
            <a:r>
              <a:rPr lang="en-US" altLang="zh-CN">
                <a:solidFill>
                  <a:schemeClr val="tx2"/>
                </a:solidFill>
              </a:rPr>
              <a:t>oprd.operator U()</a:t>
            </a:r>
            <a:endParaRPr lang="en-US" altLang="zh-CN">
              <a:solidFill>
                <a:schemeClr val="folHlink"/>
              </a:solidFill>
            </a:endParaRPr>
          </a:p>
        </p:txBody>
      </p:sp>
      <p:sp>
        <p:nvSpPr>
          <p:cNvPr id="7" name="灯片编号占位符 5"/>
          <p:cNvSpPr>
            <a:spLocks noGrp="1"/>
          </p:cNvSpPr>
          <p:nvPr>
            <p:ph type="sldNum" sz="quarter" idx="12"/>
          </p:nvPr>
        </p:nvSpPr>
        <p:spPr/>
        <p:txBody>
          <a:bodyPr/>
          <a:lstStyle/>
          <a:p>
            <a:fld id="{C0FD5D86-D981-4507-A07D-96DECAC96BA9}" type="slidenum">
              <a:rPr lang="en-US" altLang="zh-CN"/>
              <a:pPr/>
              <a:t>17</a:t>
            </a:fld>
            <a:endParaRPr lang="en-US" altLang="zh-CN"/>
          </a:p>
        </p:txBody>
      </p:sp>
      <p:sp>
        <p:nvSpPr>
          <p:cNvPr id="16388" name="Text Box 4"/>
          <p:cNvSpPr txBox="1">
            <a:spLocks noChangeArrowheads="1"/>
          </p:cNvSpPr>
          <p:nvPr/>
        </p:nvSpPr>
        <p:spPr bwMode="auto">
          <a:xfrm>
            <a:off x="266581" y="1028700"/>
            <a:ext cx="800219"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66FFFF"/>
                </a:solidFill>
                <a:ea typeface="隶书" pitchFamily="49" charset="-122"/>
              </a:rPr>
              <a:t>运算符重载</a:t>
            </a:r>
            <a:endParaRPr lang="zh-CN" altLang="en-US">
              <a:solidFill>
                <a:srgbClr val="66FFFF"/>
              </a:solidFill>
            </a:endParaRPr>
          </a:p>
        </p:txBody>
      </p:sp>
    </p:spTree>
    <p:extLst>
      <p:ext uri="{BB962C8B-B14F-4D97-AF65-F5344CB8AC3E}">
        <p14:creationId xmlns:p14="http://schemas.microsoft.com/office/powerpoint/2010/main" val="3635185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295400" y="171450"/>
            <a:ext cx="7162800" cy="800100"/>
          </a:xfrm>
        </p:spPr>
        <p:txBody>
          <a:bodyPr/>
          <a:lstStyle/>
          <a:p>
            <a:r>
              <a:rPr lang="zh-CN" altLang="en-US"/>
              <a:t>运算符成员函数的设计</a:t>
            </a:r>
          </a:p>
        </p:txBody>
      </p:sp>
      <p:sp>
        <p:nvSpPr>
          <p:cNvPr id="18435" name="Rectangle 3"/>
          <p:cNvSpPr>
            <a:spLocks noGrp="1" noChangeArrowheads="1"/>
          </p:cNvSpPr>
          <p:nvPr>
            <p:ph idx="1"/>
          </p:nvPr>
        </p:nvSpPr>
        <p:spPr>
          <a:xfrm>
            <a:off x="1295400" y="1314450"/>
            <a:ext cx="7239000" cy="3371850"/>
          </a:xfrm>
        </p:spPr>
        <p:txBody>
          <a:bodyPr>
            <a:normAutofit fontScale="92500" lnSpcReduction="10000"/>
          </a:bodyPr>
          <a:lstStyle/>
          <a:p>
            <a:pPr>
              <a:lnSpc>
                <a:spcPct val="120000"/>
              </a:lnSpc>
            </a:pPr>
            <a:r>
              <a:rPr lang="zh-CN" altLang="en-US"/>
              <a:t>后置单目运算符 </a:t>
            </a:r>
            <a:r>
              <a:rPr lang="en-US" altLang="en-US"/>
              <a:t>++</a:t>
            </a:r>
            <a:r>
              <a:rPr lang="zh-CN" altLang="en-US"/>
              <a:t>和</a:t>
            </a:r>
            <a:r>
              <a:rPr lang="en-US" altLang="zh-CN"/>
              <a:t>--</a:t>
            </a:r>
            <a:endParaRPr lang="en-US" altLang="en-US"/>
          </a:p>
          <a:p>
            <a:pPr lvl="1">
              <a:lnSpc>
                <a:spcPct val="120000"/>
              </a:lnSpc>
            </a:pPr>
            <a:r>
              <a:rPr lang="zh-CN" altLang="en-US"/>
              <a:t>如果要重载 </a:t>
            </a:r>
            <a:r>
              <a:rPr lang="en-US" altLang="en-US"/>
              <a:t>++</a:t>
            </a:r>
            <a:r>
              <a:rPr lang="zh-CN" altLang="en-US"/>
              <a:t>或</a:t>
            </a:r>
            <a:r>
              <a:rPr lang="en-US" altLang="zh-CN"/>
              <a:t>--</a:t>
            </a:r>
            <a:r>
              <a:rPr lang="zh-CN" altLang="en-US"/>
              <a:t>为类成员函数，使之能够实现表达式 </a:t>
            </a:r>
            <a:r>
              <a:rPr lang="en-US" altLang="en-US">
                <a:solidFill>
                  <a:schemeClr val="folHlink"/>
                </a:solidFill>
              </a:rPr>
              <a:t> </a:t>
            </a:r>
            <a:r>
              <a:rPr lang="en-US" altLang="zh-CN">
                <a:solidFill>
                  <a:schemeClr val="tx2"/>
                </a:solidFill>
              </a:rPr>
              <a:t>oprd++</a:t>
            </a:r>
            <a:r>
              <a:rPr lang="en-US" altLang="zh-CN">
                <a:solidFill>
                  <a:schemeClr val="folHlink"/>
                </a:solidFill>
              </a:rPr>
              <a:t> </a:t>
            </a:r>
            <a:r>
              <a:rPr lang="zh-CN" altLang="en-US"/>
              <a:t>或 </a:t>
            </a:r>
            <a:r>
              <a:rPr lang="en-US" altLang="zh-CN">
                <a:solidFill>
                  <a:schemeClr val="tx2"/>
                </a:solidFill>
              </a:rPr>
              <a:t>oprd--</a:t>
            </a:r>
            <a:r>
              <a:rPr lang="en-US" altLang="zh-CN">
                <a:solidFill>
                  <a:schemeClr val="folHlink"/>
                </a:solidFill>
              </a:rPr>
              <a:t> </a:t>
            </a:r>
            <a:r>
              <a:rPr lang="zh-CN" altLang="en-US"/>
              <a:t>，其中</a:t>
            </a:r>
            <a:r>
              <a:rPr lang="en-US" altLang="en-US"/>
              <a:t> </a:t>
            </a:r>
            <a:r>
              <a:rPr lang="en-US" altLang="zh-CN"/>
              <a:t>oprd </a:t>
            </a:r>
            <a:r>
              <a:rPr lang="zh-CN" altLang="en-US"/>
              <a:t>为</a:t>
            </a:r>
            <a:r>
              <a:rPr lang="en-US" altLang="zh-CN"/>
              <a:t>A</a:t>
            </a:r>
            <a:r>
              <a:rPr lang="zh-CN" altLang="en-US"/>
              <a:t>类对象，则 </a:t>
            </a:r>
            <a:r>
              <a:rPr lang="en-US" altLang="en-US"/>
              <a:t>++</a:t>
            </a:r>
            <a:r>
              <a:rPr lang="zh-CN" altLang="en-US"/>
              <a:t>或</a:t>
            </a:r>
            <a:r>
              <a:rPr lang="en-US" altLang="zh-CN"/>
              <a:t>--  </a:t>
            </a:r>
            <a:r>
              <a:rPr lang="zh-CN" altLang="en-US"/>
              <a:t>应被重载为 </a:t>
            </a:r>
            <a:r>
              <a:rPr lang="en-US" altLang="zh-CN"/>
              <a:t>A </a:t>
            </a:r>
            <a:r>
              <a:rPr lang="zh-CN" altLang="en-US"/>
              <a:t>类的成员函数，且具有一个 </a:t>
            </a:r>
            <a:r>
              <a:rPr lang="en-US" altLang="zh-CN"/>
              <a:t>int </a:t>
            </a:r>
            <a:r>
              <a:rPr lang="zh-CN" altLang="en-US"/>
              <a:t>类型</a:t>
            </a:r>
            <a:r>
              <a:rPr lang="zh-CN" altLang="zh-CN"/>
              <a:t>形参</a:t>
            </a:r>
            <a:r>
              <a:rPr lang="zh-CN" altLang="en-US"/>
              <a:t>。</a:t>
            </a:r>
          </a:p>
          <a:p>
            <a:pPr lvl="1">
              <a:lnSpc>
                <a:spcPct val="120000"/>
              </a:lnSpc>
            </a:pPr>
            <a:r>
              <a:rPr lang="zh-CN" altLang="en-US"/>
              <a:t>经重载后，表达式 </a:t>
            </a:r>
            <a:r>
              <a:rPr lang="en-US" altLang="en-US"/>
              <a:t> </a:t>
            </a:r>
            <a:r>
              <a:rPr lang="en-US" altLang="zh-CN">
                <a:solidFill>
                  <a:schemeClr val="tx2"/>
                </a:solidFill>
              </a:rPr>
              <a:t>oprd++</a:t>
            </a:r>
            <a:r>
              <a:rPr lang="en-US" altLang="zh-CN">
                <a:solidFill>
                  <a:schemeClr val="folHlink"/>
                </a:solidFill>
              </a:rPr>
              <a:t> </a:t>
            </a:r>
            <a:r>
              <a:rPr lang="zh-CN" altLang="en-US"/>
              <a:t>相当于  </a:t>
            </a:r>
            <a:r>
              <a:rPr lang="en-US" altLang="zh-CN">
                <a:solidFill>
                  <a:schemeClr val="tx2"/>
                </a:solidFill>
              </a:rPr>
              <a:t>oprd.operator ++(0)</a:t>
            </a:r>
            <a:endParaRPr lang="en-US" altLang="zh-CN"/>
          </a:p>
        </p:txBody>
      </p:sp>
      <p:sp>
        <p:nvSpPr>
          <p:cNvPr id="7" name="灯片编号占位符 5"/>
          <p:cNvSpPr>
            <a:spLocks noGrp="1"/>
          </p:cNvSpPr>
          <p:nvPr>
            <p:ph type="sldNum" sz="quarter" idx="12"/>
          </p:nvPr>
        </p:nvSpPr>
        <p:spPr/>
        <p:txBody>
          <a:bodyPr/>
          <a:lstStyle/>
          <a:p>
            <a:fld id="{88ED8F1F-E837-4226-81FD-33AC36CBCB13}" type="slidenum">
              <a:rPr lang="en-US" altLang="zh-CN"/>
              <a:pPr/>
              <a:t>18</a:t>
            </a:fld>
            <a:endParaRPr lang="en-US" altLang="zh-CN"/>
          </a:p>
        </p:txBody>
      </p:sp>
      <p:sp>
        <p:nvSpPr>
          <p:cNvPr id="18436" name="Text Box 4"/>
          <p:cNvSpPr txBox="1">
            <a:spLocks noChangeArrowheads="1"/>
          </p:cNvSpPr>
          <p:nvPr/>
        </p:nvSpPr>
        <p:spPr bwMode="auto">
          <a:xfrm>
            <a:off x="266581" y="1028700"/>
            <a:ext cx="800219"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66FFFF"/>
                </a:solidFill>
                <a:ea typeface="隶书" pitchFamily="49" charset="-122"/>
              </a:rPr>
              <a:t>运算符重载</a:t>
            </a:r>
            <a:endParaRPr lang="zh-CN" altLang="en-US">
              <a:solidFill>
                <a:srgbClr val="66FFFF"/>
              </a:solidFill>
            </a:endParaRPr>
          </a:p>
        </p:txBody>
      </p:sp>
    </p:spTree>
    <p:extLst>
      <p:ext uri="{BB962C8B-B14F-4D97-AF65-F5344CB8AC3E}">
        <p14:creationId xmlns:p14="http://schemas.microsoft.com/office/powerpoint/2010/main" val="314118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43000" y="228600"/>
            <a:ext cx="7543800" cy="857250"/>
          </a:xfrm>
        </p:spPr>
        <p:txBody>
          <a:bodyPr/>
          <a:lstStyle/>
          <a:p>
            <a:r>
              <a:rPr lang="zh-CN" altLang="en-US" sz="4400"/>
              <a:t>例</a:t>
            </a:r>
            <a:r>
              <a:rPr lang="en-US" altLang="zh-CN" sz="4400"/>
              <a:t>8.2</a:t>
            </a:r>
          </a:p>
        </p:txBody>
      </p:sp>
      <p:sp>
        <p:nvSpPr>
          <p:cNvPr id="17411" name="Rectangle 3"/>
          <p:cNvSpPr>
            <a:spLocks noGrp="1" noChangeArrowheads="1"/>
          </p:cNvSpPr>
          <p:nvPr>
            <p:ph idx="1"/>
          </p:nvPr>
        </p:nvSpPr>
        <p:spPr/>
        <p:txBody>
          <a:bodyPr>
            <a:normAutofit fontScale="92500"/>
          </a:bodyPr>
          <a:lstStyle/>
          <a:p>
            <a:r>
              <a:rPr lang="zh-CN" altLang="en-US">
                <a:latin typeface="Times New Roman" pitchFamily="18" charset="0"/>
              </a:rPr>
              <a:t>运算符前置</a:t>
            </a:r>
            <a:r>
              <a:rPr lang="en-US" altLang="zh-CN">
                <a:solidFill>
                  <a:schemeClr val="tx2"/>
                </a:solidFill>
                <a:latin typeface="Times New Roman" pitchFamily="18" charset="0"/>
              </a:rPr>
              <a:t>++</a:t>
            </a:r>
            <a:r>
              <a:rPr lang="zh-CN" altLang="en-US">
                <a:latin typeface="Times New Roman" pitchFamily="18" charset="0"/>
              </a:rPr>
              <a:t>和后置</a:t>
            </a:r>
            <a:r>
              <a:rPr lang="en-US" altLang="zh-CN">
                <a:solidFill>
                  <a:schemeClr val="tx2"/>
                </a:solidFill>
                <a:latin typeface="Times New Roman" pitchFamily="18" charset="0"/>
              </a:rPr>
              <a:t>++</a:t>
            </a:r>
            <a:r>
              <a:rPr lang="zh-CN" altLang="en-US">
                <a:latin typeface="Times New Roman" pitchFamily="18" charset="0"/>
              </a:rPr>
              <a:t>重载为时钟类的成员函数。</a:t>
            </a:r>
          </a:p>
          <a:p>
            <a:r>
              <a:rPr lang="zh-CN" altLang="en-US">
                <a:latin typeface="Times New Roman" pitchFamily="18" charset="0"/>
              </a:rPr>
              <a:t>前置单目运算符，重载函数没有形参，对于后置单目运算符，重载函数需要有一个整型形参。</a:t>
            </a:r>
          </a:p>
          <a:p>
            <a:r>
              <a:rPr lang="zh-CN" altLang="en-US">
                <a:latin typeface="Times New Roman" pitchFamily="18" charset="0"/>
              </a:rPr>
              <a:t>操作数是时钟类的对象。</a:t>
            </a:r>
          </a:p>
          <a:p>
            <a:r>
              <a:rPr lang="zh-CN" altLang="en-US">
                <a:latin typeface="Times New Roman" pitchFamily="18" charset="0"/>
              </a:rPr>
              <a:t>实现时间增加</a:t>
            </a:r>
            <a:r>
              <a:rPr lang="en-US" altLang="zh-CN">
                <a:latin typeface="Times New Roman" pitchFamily="18" charset="0"/>
              </a:rPr>
              <a:t>1</a:t>
            </a:r>
            <a:r>
              <a:rPr lang="zh-CN" altLang="en-US">
                <a:latin typeface="Times New Roman" pitchFamily="18" charset="0"/>
              </a:rPr>
              <a:t>秒钟。</a:t>
            </a:r>
            <a:endParaRPr lang="zh-CN" altLang="en-US" b="0">
              <a:latin typeface="Times New Roman" pitchFamily="18" charset="0"/>
            </a:endParaRPr>
          </a:p>
        </p:txBody>
      </p:sp>
      <p:sp>
        <p:nvSpPr>
          <p:cNvPr id="7" name="灯片编号占位符 5"/>
          <p:cNvSpPr>
            <a:spLocks noGrp="1"/>
          </p:cNvSpPr>
          <p:nvPr>
            <p:ph type="sldNum" sz="quarter" idx="12"/>
          </p:nvPr>
        </p:nvSpPr>
        <p:spPr/>
        <p:txBody>
          <a:bodyPr/>
          <a:lstStyle/>
          <a:p>
            <a:fld id="{C303779A-F2C9-4BC0-B260-DCC1392B0815}" type="slidenum">
              <a:rPr lang="en-US" altLang="zh-CN"/>
              <a:pPr/>
              <a:t>19</a:t>
            </a:fld>
            <a:endParaRPr lang="en-US" altLang="zh-CN"/>
          </a:p>
        </p:txBody>
      </p:sp>
      <p:sp>
        <p:nvSpPr>
          <p:cNvPr id="17412" name="Text Box 4"/>
          <p:cNvSpPr txBox="1">
            <a:spLocks noChangeArrowheads="1"/>
          </p:cNvSpPr>
          <p:nvPr/>
        </p:nvSpPr>
        <p:spPr bwMode="auto">
          <a:xfrm>
            <a:off x="266581" y="1028700"/>
            <a:ext cx="800219"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66FFFF"/>
                </a:solidFill>
                <a:ea typeface="隶书" pitchFamily="49" charset="-122"/>
              </a:rPr>
              <a:t>运算符重载</a:t>
            </a:r>
            <a:endParaRPr lang="zh-CN" altLang="en-US">
              <a:solidFill>
                <a:srgbClr val="66FFFF"/>
              </a:solidFill>
            </a:endParaRPr>
          </a:p>
        </p:txBody>
      </p:sp>
    </p:spTree>
    <p:extLst>
      <p:ext uri="{BB962C8B-B14F-4D97-AF65-F5344CB8AC3E}">
        <p14:creationId xmlns:p14="http://schemas.microsoft.com/office/powerpoint/2010/main" val="295474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a:t>本章主要内容</a:t>
            </a:r>
          </a:p>
        </p:txBody>
      </p:sp>
      <p:sp>
        <p:nvSpPr>
          <p:cNvPr id="5123" name="Rectangle 3"/>
          <p:cNvSpPr>
            <a:spLocks noGrp="1" noChangeArrowheads="1"/>
          </p:cNvSpPr>
          <p:nvPr>
            <p:ph idx="1"/>
          </p:nvPr>
        </p:nvSpPr>
        <p:spPr/>
        <p:txBody>
          <a:bodyPr>
            <a:normAutofit fontScale="92500" lnSpcReduction="10000"/>
          </a:bodyPr>
          <a:lstStyle/>
          <a:p>
            <a:pPr marL="1958975">
              <a:lnSpc>
                <a:spcPct val="130000"/>
              </a:lnSpc>
            </a:pPr>
            <a:r>
              <a:rPr lang="zh-CN" altLang="en-US"/>
              <a:t>多态性</a:t>
            </a:r>
          </a:p>
          <a:p>
            <a:pPr marL="1958975">
              <a:lnSpc>
                <a:spcPct val="130000"/>
              </a:lnSpc>
            </a:pPr>
            <a:r>
              <a:rPr lang="zh-CN" altLang="en-US"/>
              <a:t>运算符重载</a:t>
            </a:r>
          </a:p>
          <a:p>
            <a:pPr marL="1958975">
              <a:lnSpc>
                <a:spcPct val="130000"/>
              </a:lnSpc>
            </a:pPr>
            <a:r>
              <a:rPr lang="zh-CN" altLang="en-US"/>
              <a:t>虚函数</a:t>
            </a:r>
          </a:p>
          <a:p>
            <a:pPr marL="1958975">
              <a:lnSpc>
                <a:spcPct val="130000"/>
              </a:lnSpc>
            </a:pPr>
            <a:r>
              <a:rPr lang="zh-CN" altLang="en-US"/>
              <a:t>纯虚函数</a:t>
            </a:r>
          </a:p>
          <a:p>
            <a:pPr marL="1958975">
              <a:lnSpc>
                <a:spcPct val="130000"/>
              </a:lnSpc>
            </a:pPr>
            <a:r>
              <a:rPr lang="zh-CN" altLang="en-US"/>
              <a:t>抽象类</a:t>
            </a:r>
          </a:p>
        </p:txBody>
      </p:sp>
      <p:sp>
        <p:nvSpPr>
          <p:cNvPr id="6" name="灯片编号占位符 5"/>
          <p:cNvSpPr>
            <a:spLocks noGrp="1"/>
          </p:cNvSpPr>
          <p:nvPr>
            <p:ph type="sldNum" sz="quarter" idx="12"/>
          </p:nvPr>
        </p:nvSpPr>
        <p:spPr/>
        <p:txBody>
          <a:bodyPr/>
          <a:lstStyle/>
          <a:p>
            <a:fld id="{173E0EB4-7A1A-4BEC-BD7C-CD964D46A2F8}" type="slidenum">
              <a:rPr lang="en-US" altLang="zh-CN"/>
              <a:pPr/>
              <a:t>2</a:t>
            </a:fld>
            <a:endParaRPr lang="en-US" altLang="zh-CN"/>
          </a:p>
        </p:txBody>
      </p:sp>
    </p:spTree>
    <p:extLst>
      <p:ext uri="{BB962C8B-B14F-4D97-AF65-F5344CB8AC3E}">
        <p14:creationId xmlns:p14="http://schemas.microsoft.com/office/powerpoint/2010/main" val="3860586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685800" y="285750"/>
            <a:ext cx="7848600" cy="4514850"/>
          </a:xfrm>
        </p:spPr>
        <p:txBody>
          <a:bodyPr>
            <a:normAutofit fontScale="85000" lnSpcReduction="20000"/>
          </a:bodyPr>
          <a:lstStyle/>
          <a:p>
            <a:pPr algn="just">
              <a:lnSpc>
                <a:spcPct val="90000"/>
              </a:lnSpc>
              <a:buFont typeface="Wingdings" pitchFamily="2" charset="2"/>
              <a:buNone/>
            </a:pPr>
            <a:r>
              <a:rPr lang="en-US" altLang="zh-CN" sz="2800">
                <a:latin typeface="Times New Roman" pitchFamily="18" charset="0"/>
              </a:rPr>
              <a:t>//8_2.cpp</a:t>
            </a:r>
          </a:p>
          <a:p>
            <a:pPr algn="just">
              <a:lnSpc>
                <a:spcPct val="90000"/>
              </a:lnSpc>
              <a:buFont typeface="Wingdings" pitchFamily="2" charset="2"/>
              <a:buNone/>
            </a:pPr>
            <a:r>
              <a:rPr lang="en-US" altLang="zh-CN" sz="2800">
                <a:latin typeface="Times New Roman" pitchFamily="18" charset="0"/>
              </a:rPr>
              <a:t>#include&lt;iostream&gt;</a:t>
            </a:r>
          </a:p>
          <a:p>
            <a:pPr algn="just">
              <a:lnSpc>
                <a:spcPct val="90000"/>
              </a:lnSpc>
              <a:buFont typeface="Wingdings" pitchFamily="2" charset="2"/>
              <a:buNone/>
            </a:pPr>
            <a:r>
              <a:rPr lang="en-US" altLang="zh-CN" sz="2800">
                <a:latin typeface="Times New Roman" pitchFamily="18" charset="0"/>
              </a:rPr>
              <a:t>using namespace std;</a:t>
            </a:r>
          </a:p>
          <a:p>
            <a:pPr algn="just">
              <a:lnSpc>
                <a:spcPct val="90000"/>
              </a:lnSpc>
              <a:buFont typeface="Wingdings" pitchFamily="2" charset="2"/>
              <a:buNone/>
            </a:pPr>
            <a:r>
              <a:rPr lang="en-US" altLang="zh-CN" sz="2800">
                <a:latin typeface="Times New Roman" pitchFamily="18" charset="0"/>
              </a:rPr>
              <a:t>class Clock	//</a:t>
            </a:r>
            <a:r>
              <a:rPr lang="zh-CN" altLang="en-US" sz="2800">
                <a:latin typeface="Times New Roman" pitchFamily="18" charset="0"/>
              </a:rPr>
              <a:t>时钟类声明</a:t>
            </a:r>
          </a:p>
          <a:p>
            <a:pPr algn="just">
              <a:lnSpc>
                <a:spcPct val="90000"/>
              </a:lnSpc>
              <a:buFont typeface="Wingdings" pitchFamily="2" charset="2"/>
              <a:buNone/>
            </a:pPr>
            <a:r>
              <a:rPr lang="en-US" altLang="zh-CN" sz="2800">
                <a:latin typeface="Times New Roman" pitchFamily="18" charset="0"/>
              </a:rPr>
              <a:t>{</a:t>
            </a:r>
          </a:p>
          <a:p>
            <a:pPr algn="just">
              <a:lnSpc>
                <a:spcPct val="90000"/>
              </a:lnSpc>
              <a:buFont typeface="Wingdings" pitchFamily="2" charset="2"/>
              <a:buNone/>
            </a:pPr>
            <a:r>
              <a:rPr lang="en-US" altLang="zh-CN" sz="2800">
                <a:latin typeface="Times New Roman" pitchFamily="18" charset="0"/>
              </a:rPr>
              <a:t>  public:	//</a:t>
            </a:r>
            <a:r>
              <a:rPr lang="zh-CN" altLang="en-US" sz="2800">
                <a:latin typeface="Times New Roman" pitchFamily="18" charset="0"/>
              </a:rPr>
              <a:t>外部接口</a:t>
            </a:r>
          </a:p>
          <a:p>
            <a:pPr algn="just">
              <a:lnSpc>
                <a:spcPct val="90000"/>
              </a:lnSpc>
              <a:buFont typeface="Wingdings" pitchFamily="2" charset="2"/>
              <a:buNone/>
            </a:pPr>
            <a:r>
              <a:rPr lang="zh-CN" altLang="en-US" sz="2800">
                <a:latin typeface="Times New Roman" pitchFamily="18" charset="0"/>
              </a:rPr>
              <a:t>	  </a:t>
            </a:r>
            <a:r>
              <a:rPr lang="en-US" altLang="zh-CN" sz="2800">
                <a:latin typeface="Times New Roman" pitchFamily="18" charset="0"/>
              </a:rPr>
              <a:t>Clock(int NewH=0, int NewM=0, int NewS=0);</a:t>
            </a:r>
          </a:p>
          <a:p>
            <a:pPr algn="just">
              <a:lnSpc>
                <a:spcPct val="90000"/>
              </a:lnSpc>
              <a:buFont typeface="Wingdings" pitchFamily="2" charset="2"/>
              <a:buNone/>
            </a:pPr>
            <a:r>
              <a:rPr lang="en-US" altLang="zh-CN" sz="2800">
                <a:latin typeface="Times New Roman" pitchFamily="18" charset="0"/>
              </a:rPr>
              <a:t>	  void ShowTime();</a:t>
            </a:r>
          </a:p>
          <a:p>
            <a:pPr algn="just">
              <a:lnSpc>
                <a:spcPct val="90000"/>
              </a:lnSpc>
              <a:buFont typeface="Wingdings" pitchFamily="2" charset="2"/>
              <a:buNone/>
            </a:pPr>
            <a:r>
              <a:rPr lang="en-US" altLang="zh-CN" sz="2800">
                <a:latin typeface="Times New Roman" pitchFamily="18" charset="0"/>
              </a:rPr>
              <a:t>	  Clock&amp;  </a:t>
            </a:r>
            <a:r>
              <a:rPr lang="en-US" altLang="zh-CN" sz="2800">
                <a:solidFill>
                  <a:schemeClr val="tx2"/>
                </a:solidFill>
                <a:latin typeface="Times New Roman" pitchFamily="18" charset="0"/>
              </a:rPr>
              <a:t>operator ++</a:t>
            </a:r>
            <a:r>
              <a:rPr lang="en-US" altLang="zh-CN" sz="2800">
                <a:latin typeface="Times New Roman" pitchFamily="18" charset="0"/>
              </a:rPr>
              <a:t>();  //</a:t>
            </a:r>
            <a:r>
              <a:rPr lang="zh-CN" altLang="en-US" sz="2800">
                <a:latin typeface="Times New Roman" pitchFamily="18" charset="0"/>
              </a:rPr>
              <a:t>前置单目运算符重载</a:t>
            </a:r>
          </a:p>
          <a:p>
            <a:pPr algn="just">
              <a:lnSpc>
                <a:spcPct val="90000"/>
              </a:lnSpc>
              <a:buFont typeface="Wingdings" pitchFamily="2" charset="2"/>
              <a:buNone/>
            </a:pPr>
            <a:r>
              <a:rPr lang="zh-CN" altLang="en-US" sz="2800">
                <a:latin typeface="Times New Roman" pitchFamily="18" charset="0"/>
              </a:rPr>
              <a:t>	  </a:t>
            </a:r>
            <a:r>
              <a:rPr lang="en-US" altLang="zh-CN" sz="2800">
                <a:latin typeface="Times New Roman" pitchFamily="18" charset="0"/>
              </a:rPr>
              <a:t>Clock </a:t>
            </a:r>
            <a:r>
              <a:rPr lang="en-US" altLang="zh-CN" sz="2800">
                <a:solidFill>
                  <a:schemeClr val="tx2"/>
                </a:solidFill>
                <a:latin typeface="Times New Roman" pitchFamily="18" charset="0"/>
              </a:rPr>
              <a:t>operator ++</a:t>
            </a:r>
            <a:r>
              <a:rPr lang="en-US" altLang="zh-CN" sz="2800">
                <a:latin typeface="Times New Roman" pitchFamily="18" charset="0"/>
              </a:rPr>
              <a:t>(int);  //</a:t>
            </a:r>
            <a:r>
              <a:rPr lang="zh-CN" altLang="en-US" sz="2800">
                <a:latin typeface="Times New Roman" pitchFamily="18" charset="0"/>
              </a:rPr>
              <a:t>后置单目运算符重载</a:t>
            </a:r>
          </a:p>
          <a:p>
            <a:pPr algn="just">
              <a:lnSpc>
                <a:spcPct val="90000"/>
              </a:lnSpc>
              <a:buFont typeface="Wingdings" pitchFamily="2" charset="2"/>
              <a:buNone/>
            </a:pPr>
            <a:r>
              <a:rPr lang="zh-CN" altLang="en-US" sz="2800">
                <a:latin typeface="Times New Roman" pitchFamily="18" charset="0"/>
              </a:rPr>
              <a:t>  </a:t>
            </a:r>
            <a:r>
              <a:rPr lang="en-US" altLang="zh-CN" sz="2800">
                <a:latin typeface="Times New Roman" pitchFamily="18" charset="0"/>
              </a:rPr>
              <a:t>private:	//</a:t>
            </a:r>
            <a:r>
              <a:rPr lang="zh-CN" altLang="en-US" sz="2800">
                <a:latin typeface="Times New Roman" pitchFamily="18" charset="0"/>
              </a:rPr>
              <a:t>私有数据成员</a:t>
            </a:r>
          </a:p>
          <a:p>
            <a:pPr algn="just">
              <a:lnSpc>
                <a:spcPct val="90000"/>
              </a:lnSpc>
              <a:buFont typeface="Wingdings" pitchFamily="2" charset="2"/>
              <a:buNone/>
            </a:pPr>
            <a:r>
              <a:rPr lang="zh-CN" altLang="en-US" sz="2800">
                <a:latin typeface="Times New Roman" pitchFamily="18" charset="0"/>
              </a:rPr>
              <a:t>	  </a:t>
            </a:r>
            <a:r>
              <a:rPr lang="en-US" altLang="zh-CN" sz="2800">
                <a:latin typeface="Times New Roman" pitchFamily="18" charset="0"/>
              </a:rPr>
              <a:t>int Hour,Minute,Second;</a:t>
            </a:r>
          </a:p>
          <a:p>
            <a:pPr algn="just">
              <a:lnSpc>
                <a:spcPct val="90000"/>
              </a:lnSpc>
              <a:buFont typeface="Wingdings" pitchFamily="2" charset="2"/>
              <a:buNone/>
            </a:pPr>
            <a:r>
              <a:rPr lang="en-US" altLang="zh-CN" sz="2800">
                <a:latin typeface="Times New Roman" pitchFamily="18" charset="0"/>
              </a:rPr>
              <a:t>};</a:t>
            </a:r>
          </a:p>
        </p:txBody>
      </p:sp>
      <p:sp>
        <p:nvSpPr>
          <p:cNvPr id="44036" name="Text Box 4"/>
          <p:cNvSpPr txBox="1">
            <a:spLocks noChangeArrowheads="1"/>
          </p:cNvSpPr>
          <p:nvPr/>
        </p:nvSpPr>
        <p:spPr bwMode="auto">
          <a:xfrm>
            <a:off x="8561388" y="4854179"/>
            <a:ext cx="57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B21903D7-D01F-41BA-9137-49D00E0C04E2}" type="slidenum">
              <a:rPr lang="en-US" altLang="zh-CN" sz="1400"/>
              <a:pPr algn="r">
                <a:spcBef>
                  <a:spcPct val="50000"/>
                </a:spcBef>
              </a:pPr>
              <a:t>20</a:t>
            </a:fld>
            <a:endParaRPr lang="en-US" altLang="zh-CN" sz="1400"/>
          </a:p>
        </p:txBody>
      </p:sp>
    </p:spTree>
    <p:extLst>
      <p:ext uri="{BB962C8B-B14F-4D97-AF65-F5344CB8AC3E}">
        <p14:creationId xmlns:p14="http://schemas.microsoft.com/office/powerpoint/2010/main" val="1535601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457200" y="342900"/>
            <a:ext cx="8686800" cy="4686300"/>
          </a:xfrm>
        </p:spPr>
        <p:txBody>
          <a:bodyPr>
            <a:normAutofit fontScale="92500" lnSpcReduction="20000"/>
          </a:bodyPr>
          <a:lstStyle/>
          <a:p>
            <a:pPr>
              <a:lnSpc>
                <a:spcPct val="90000"/>
              </a:lnSpc>
              <a:buFont typeface="Wingdings" pitchFamily="2" charset="2"/>
              <a:buNone/>
            </a:pPr>
            <a:r>
              <a:rPr lang="en-US" altLang="zh-CN" sz="2600"/>
              <a:t>Clock&amp; Clock::operator ++()	//</a:t>
            </a:r>
            <a:r>
              <a:rPr lang="zh-CN" altLang="en-US" sz="2600"/>
              <a:t>前置单目运算符重载函数</a:t>
            </a:r>
          </a:p>
          <a:p>
            <a:pPr>
              <a:lnSpc>
                <a:spcPct val="90000"/>
              </a:lnSpc>
              <a:buFont typeface="Wingdings" pitchFamily="2" charset="2"/>
              <a:buNone/>
            </a:pPr>
            <a:r>
              <a:rPr lang="en-US" altLang="zh-CN" sz="2600"/>
              <a:t>{	Second++;</a:t>
            </a:r>
          </a:p>
          <a:p>
            <a:pPr>
              <a:lnSpc>
                <a:spcPct val="90000"/>
              </a:lnSpc>
              <a:buFont typeface="Wingdings" pitchFamily="2" charset="2"/>
              <a:buNone/>
            </a:pPr>
            <a:r>
              <a:rPr lang="en-US" altLang="zh-CN" sz="2600"/>
              <a:t>	if(Second&gt;=60)</a:t>
            </a:r>
          </a:p>
          <a:p>
            <a:pPr>
              <a:lnSpc>
                <a:spcPct val="90000"/>
              </a:lnSpc>
              <a:buFont typeface="Wingdings" pitchFamily="2" charset="2"/>
              <a:buNone/>
            </a:pPr>
            <a:r>
              <a:rPr lang="en-US" altLang="zh-CN" sz="2600"/>
              <a:t>	{   Second=Second-60;</a:t>
            </a:r>
          </a:p>
          <a:p>
            <a:pPr>
              <a:lnSpc>
                <a:spcPct val="90000"/>
              </a:lnSpc>
              <a:buFont typeface="Wingdings" pitchFamily="2" charset="2"/>
              <a:buNone/>
            </a:pPr>
            <a:r>
              <a:rPr lang="en-US" altLang="zh-CN" sz="2600"/>
              <a:t>	     Minute++;</a:t>
            </a:r>
          </a:p>
          <a:p>
            <a:pPr>
              <a:lnSpc>
                <a:spcPct val="90000"/>
              </a:lnSpc>
              <a:buFont typeface="Wingdings" pitchFamily="2" charset="2"/>
              <a:buNone/>
            </a:pPr>
            <a:r>
              <a:rPr lang="en-US" altLang="zh-CN" sz="2600"/>
              <a:t>	     if(Minute&gt;=60)</a:t>
            </a:r>
          </a:p>
          <a:p>
            <a:pPr>
              <a:lnSpc>
                <a:spcPct val="90000"/>
              </a:lnSpc>
              <a:buFont typeface="Wingdings" pitchFamily="2" charset="2"/>
              <a:buNone/>
            </a:pPr>
            <a:r>
              <a:rPr lang="en-US" altLang="zh-CN" sz="2600"/>
              <a:t>	     {</a:t>
            </a:r>
          </a:p>
          <a:p>
            <a:pPr>
              <a:lnSpc>
                <a:spcPct val="90000"/>
              </a:lnSpc>
              <a:buFont typeface="Wingdings" pitchFamily="2" charset="2"/>
              <a:buNone/>
            </a:pPr>
            <a:r>
              <a:rPr lang="en-US" altLang="zh-CN" sz="2600"/>
              <a:t>	          Minute=Minute-60;</a:t>
            </a:r>
          </a:p>
          <a:p>
            <a:pPr>
              <a:lnSpc>
                <a:spcPct val="90000"/>
              </a:lnSpc>
              <a:buFont typeface="Wingdings" pitchFamily="2" charset="2"/>
              <a:buNone/>
            </a:pPr>
            <a:r>
              <a:rPr lang="en-US" altLang="zh-CN" sz="2600"/>
              <a:t>	          Hour++;</a:t>
            </a:r>
          </a:p>
          <a:p>
            <a:pPr>
              <a:lnSpc>
                <a:spcPct val="90000"/>
              </a:lnSpc>
              <a:buFont typeface="Wingdings" pitchFamily="2" charset="2"/>
              <a:buNone/>
            </a:pPr>
            <a:r>
              <a:rPr lang="en-US" altLang="zh-CN" sz="2600"/>
              <a:t>	          Hour=Hour%24;</a:t>
            </a:r>
          </a:p>
          <a:p>
            <a:pPr>
              <a:lnSpc>
                <a:spcPct val="90000"/>
              </a:lnSpc>
              <a:buFont typeface="Wingdings" pitchFamily="2" charset="2"/>
              <a:buNone/>
            </a:pPr>
            <a:r>
              <a:rPr lang="en-US" altLang="zh-CN" sz="2600"/>
              <a:t>	     }</a:t>
            </a:r>
          </a:p>
          <a:p>
            <a:pPr>
              <a:lnSpc>
                <a:spcPct val="90000"/>
              </a:lnSpc>
              <a:buFont typeface="Wingdings" pitchFamily="2" charset="2"/>
              <a:buNone/>
            </a:pPr>
            <a:r>
              <a:rPr lang="en-US" altLang="zh-CN" sz="2600"/>
              <a:t>	}</a:t>
            </a:r>
          </a:p>
          <a:p>
            <a:pPr>
              <a:lnSpc>
                <a:spcPct val="90000"/>
              </a:lnSpc>
              <a:buFont typeface="Wingdings" pitchFamily="2" charset="2"/>
              <a:buNone/>
            </a:pPr>
            <a:r>
              <a:rPr lang="en-US" altLang="zh-CN" sz="2600"/>
              <a:t>    return *this;</a:t>
            </a:r>
          </a:p>
          <a:p>
            <a:pPr>
              <a:lnSpc>
                <a:spcPct val="90000"/>
              </a:lnSpc>
              <a:buFont typeface="Wingdings" pitchFamily="2" charset="2"/>
              <a:buNone/>
            </a:pPr>
            <a:r>
              <a:rPr lang="en-US" altLang="zh-CN" sz="2600"/>
              <a:t>}</a:t>
            </a:r>
          </a:p>
        </p:txBody>
      </p:sp>
      <p:sp>
        <p:nvSpPr>
          <p:cNvPr id="45060" name="Text Box 4"/>
          <p:cNvSpPr txBox="1">
            <a:spLocks noChangeArrowheads="1"/>
          </p:cNvSpPr>
          <p:nvPr/>
        </p:nvSpPr>
        <p:spPr bwMode="auto">
          <a:xfrm>
            <a:off x="8561388" y="4854179"/>
            <a:ext cx="57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5CEA466F-D741-4271-92BD-44B9284D9420}" type="slidenum">
              <a:rPr lang="en-US" altLang="zh-CN" sz="1400"/>
              <a:pPr algn="r">
                <a:spcBef>
                  <a:spcPct val="50000"/>
                </a:spcBef>
              </a:pPr>
              <a:t>21</a:t>
            </a:fld>
            <a:endParaRPr lang="en-US" altLang="zh-CN" sz="1400"/>
          </a:p>
        </p:txBody>
      </p:sp>
    </p:spTree>
    <p:extLst>
      <p:ext uri="{BB962C8B-B14F-4D97-AF65-F5344CB8AC3E}">
        <p14:creationId xmlns:p14="http://schemas.microsoft.com/office/powerpoint/2010/main" val="373704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457200" y="342900"/>
            <a:ext cx="8305800" cy="4572000"/>
          </a:xfrm>
        </p:spPr>
        <p:txBody>
          <a:bodyPr/>
          <a:lstStyle/>
          <a:p>
            <a:pPr>
              <a:buFont typeface="Wingdings" pitchFamily="2" charset="2"/>
              <a:buNone/>
            </a:pPr>
            <a:r>
              <a:rPr lang="en-US" altLang="zh-CN" sz="3000"/>
              <a:t>//</a:t>
            </a:r>
            <a:r>
              <a:rPr lang="zh-CN" altLang="en-US" sz="3000"/>
              <a:t>后置单目运算符重载</a:t>
            </a:r>
          </a:p>
          <a:p>
            <a:pPr>
              <a:buFont typeface="Wingdings" pitchFamily="2" charset="2"/>
              <a:buNone/>
            </a:pPr>
            <a:r>
              <a:rPr lang="en-US" altLang="zh-CN" sz="3000"/>
              <a:t>Clock Clock::operator ++(</a:t>
            </a:r>
            <a:r>
              <a:rPr lang="en-US" altLang="zh-CN" sz="3000">
                <a:solidFill>
                  <a:schemeClr val="tx2"/>
                </a:solidFill>
              </a:rPr>
              <a:t>int</a:t>
            </a:r>
            <a:r>
              <a:rPr lang="en-US" altLang="zh-CN" sz="3000"/>
              <a:t>)	</a:t>
            </a:r>
          </a:p>
          <a:p>
            <a:pPr>
              <a:buFont typeface="Wingdings" pitchFamily="2" charset="2"/>
              <a:buNone/>
            </a:pPr>
            <a:r>
              <a:rPr lang="en-US" altLang="zh-CN" sz="3000"/>
              <a:t>{		//</a:t>
            </a:r>
            <a:r>
              <a:rPr lang="zh-CN" altLang="en-US" sz="3000"/>
              <a:t>注意形参表中的整型参数</a:t>
            </a:r>
          </a:p>
          <a:p>
            <a:pPr>
              <a:buFont typeface="Wingdings" pitchFamily="2" charset="2"/>
              <a:buNone/>
            </a:pPr>
            <a:r>
              <a:rPr lang="zh-CN" altLang="en-US" sz="3000"/>
              <a:t>   </a:t>
            </a:r>
            <a:r>
              <a:rPr lang="en-US" altLang="zh-CN" sz="3000"/>
              <a:t>Clock old=*this;</a:t>
            </a:r>
          </a:p>
          <a:p>
            <a:pPr>
              <a:buFont typeface="Wingdings" pitchFamily="2" charset="2"/>
              <a:buNone/>
            </a:pPr>
            <a:r>
              <a:rPr lang="en-US" altLang="zh-CN" sz="3000"/>
              <a:t>   ++(*this);</a:t>
            </a:r>
          </a:p>
          <a:p>
            <a:pPr>
              <a:buFont typeface="Wingdings" pitchFamily="2" charset="2"/>
              <a:buNone/>
            </a:pPr>
            <a:r>
              <a:rPr lang="en-US" altLang="zh-CN" sz="3000"/>
              <a:t>   </a:t>
            </a:r>
            <a:r>
              <a:rPr lang="en-US" altLang="zh-CN" sz="3000">
                <a:solidFill>
                  <a:schemeClr val="tx2"/>
                </a:solidFill>
              </a:rPr>
              <a:t>return old</a:t>
            </a:r>
            <a:r>
              <a:rPr lang="en-US" altLang="zh-CN" sz="3000"/>
              <a:t>;</a:t>
            </a:r>
          </a:p>
          <a:p>
            <a:pPr>
              <a:buFont typeface="Wingdings" pitchFamily="2" charset="2"/>
              <a:buNone/>
            </a:pPr>
            <a:r>
              <a:rPr lang="en-US" altLang="zh-CN" sz="3000"/>
              <a:t>}</a:t>
            </a:r>
          </a:p>
        </p:txBody>
      </p:sp>
      <p:sp>
        <p:nvSpPr>
          <p:cNvPr id="46084" name="Text Box 4"/>
          <p:cNvSpPr txBox="1">
            <a:spLocks noChangeArrowheads="1"/>
          </p:cNvSpPr>
          <p:nvPr/>
        </p:nvSpPr>
        <p:spPr bwMode="auto">
          <a:xfrm>
            <a:off x="8561388" y="4854179"/>
            <a:ext cx="57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73CDE886-965E-4B9E-A9AD-9ABD1913D6E1}" type="slidenum">
              <a:rPr lang="en-US" altLang="zh-CN" sz="1400"/>
              <a:pPr algn="r">
                <a:spcBef>
                  <a:spcPct val="50000"/>
                </a:spcBef>
              </a:pPr>
              <a:t>22</a:t>
            </a:fld>
            <a:endParaRPr lang="en-US" altLang="zh-CN" sz="1400"/>
          </a:p>
        </p:txBody>
      </p:sp>
    </p:spTree>
    <p:extLst>
      <p:ext uri="{BB962C8B-B14F-4D97-AF65-F5344CB8AC3E}">
        <p14:creationId xmlns:p14="http://schemas.microsoft.com/office/powerpoint/2010/main" val="2696831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609600" y="457200"/>
            <a:ext cx="7924800" cy="4400550"/>
          </a:xfrm>
        </p:spPr>
        <p:txBody>
          <a:bodyPr>
            <a:normAutofit fontScale="85000" lnSpcReduction="20000"/>
          </a:bodyPr>
          <a:lstStyle/>
          <a:p>
            <a:pPr>
              <a:buFont typeface="Wingdings" pitchFamily="2" charset="2"/>
              <a:buNone/>
            </a:pPr>
            <a:r>
              <a:rPr lang="en-US" altLang="zh-CN" sz="2600" dirty="0"/>
              <a:t>//</a:t>
            </a:r>
            <a:r>
              <a:rPr lang="zh-CN" altLang="en-US" sz="2600" dirty="0"/>
              <a:t>其它成员函数的实现略</a:t>
            </a:r>
          </a:p>
          <a:p>
            <a:pPr>
              <a:buFont typeface="Wingdings" pitchFamily="2" charset="2"/>
              <a:buNone/>
            </a:pPr>
            <a:endParaRPr lang="zh-CN" altLang="en-US" sz="2600" dirty="0"/>
          </a:p>
          <a:p>
            <a:pPr>
              <a:buFont typeface="Wingdings" pitchFamily="2" charset="2"/>
              <a:buNone/>
            </a:pPr>
            <a:r>
              <a:rPr lang="en-US" altLang="zh-CN" sz="2600" dirty="0" err="1"/>
              <a:t>int</a:t>
            </a:r>
            <a:r>
              <a:rPr lang="en-US" altLang="zh-CN" sz="2600" dirty="0"/>
              <a:t> main()</a:t>
            </a:r>
          </a:p>
          <a:p>
            <a:pPr>
              <a:buFont typeface="Wingdings" pitchFamily="2" charset="2"/>
              <a:buNone/>
            </a:pPr>
            <a:r>
              <a:rPr lang="en-US" altLang="zh-CN" sz="2600" dirty="0"/>
              <a:t>{</a:t>
            </a:r>
          </a:p>
          <a:p>
            <a:pPr>
              <a:buFont typeface="Wingdings" pitchFamily="2" charset="2"/>
              <a:buNone/>
            </a:pPr>
            <a:r>
              <a:rPr lang="en-US" altLang="zh-CN" sz="2600" dirty="0"/>
              <a:t>	Clock </a:t>
            </a:r>
            <a:r>
              <a:rPr lang="en-US" altLang="zh-CN" sz="2600" dirty="0" err="1"/>
              <a:t>myClock</a:t>
            </a:r>
            <a:r>
              <a:rPr lang="en-US" altLang="zh-CN" sz="2600" dirty="0"/>
              <a:t>(23,59,59);</a:t>
            </a:r>
          </a:p>
          <a:p>
            <a:pPr>
              <a:buFont typeface="Wingdings" pitchFamily="2" charset="2"/>
              <a:buNone/>
            </a:pPr>
            <a:r>
              <a:rPr lang="en-US" altLang="zh-CN" sz="2600" dirty="0"/>
              <a:t>	</a:t>
            </a:r>
            <a:r>
              <a:rPr lang="en-US" altLang="zh-CN" sz="2600" dirty="0" err="1"/>
              <a:t>cout</a:t>
            </a:r>
            <a:r>
              <a:rPr lang="en-US" altLang="zh-CN" sz="2600" dirty="0"/>
              <a:t>&lt;&lt;"First time output:";</a:t>
            </a:r>
          </a:p>
          <a:p>
            <a:pPr>
              <a:buFont typeface="Wingdings" pitchFamily="2" charset="2"/>
              <a:buNone/>
            </a:pPr>
            <a:r>
              <a:rPr lang="en-US" altLang="zh-CN" sz="2600" dirty="0"/>
              <a:t>	</a:t>
            </a:r>
            <a:r>
              <a:rPr lang="en-US" altLang="zh-CN" sz="2600" dirty="0" err="1"/>
              <a:t>myClock.ShowTime</a:t>
            </a:r>
            <a:r>
              <a:rPr lang="en-US" altLang="zh-CN" sz="2600" dirty="0"/>
              <a:t>();</a:t>
            </a:r>
          </a:p>
          <a:p>
            <a:pPr>
              <a:buFont typeface="Wingdings" pitchFamily="2" charset="2"/>
              <a:buNone/>
            </a:pPr>
            <a:r>
              <a:rPr lang="en-US" altLang="zh-CN" sz="2600" dirty="0"/>
              <a:t>   </a:t>
            </a:r>
            <a:r>
              <a:rPr lang="en-US" altLang="zh-CN" sz="2600" dirty="0" err="1"/>
              <a:t>cout</a:t>
            </a:r>
            <a:r>
              <a:rPr lang="en-US" altLang="zh-CN" sz="2600" dirty="0"/>
              <a:t>&lt;&lt;"Show </a:t>
            </a:r>
            <a:r>
              <a:rPr lang="en-US" altLang="zh-CN" sz="2600" dirty="0" err="1"/>
              <a:t>myClock</a:t>
            </a:r>
            <a:r>
              <a:rPr lang="en-US" altLang="zh-CN" sz="2600" dirty="0"/>
              <a:t>++:";</a:t>
            </a:r>
          </a:p>
          <a:p>
            <a:pPr>
              <a:buFont typeface="Wingdings" pitchFamily="2" charset="2"/>
              <a:buNone/>
            </a:pPr>
            <a:r>
              <a:rPr lang="en-US" altLang="zh-CN" sz="2600" dirty="0"/>
              <a:t>   (</a:t>
            </a:r>
            <a:r>
              <a:rPr lang="en-US" altLang="zh-CN" sz="2600" dirty="0" err="1">
                <a:solidFill>
                  <a:schemeClr val="tx2"/>
                </a:solidFill>
              </a:rPr>
              <a:t>myClock</a:t>
            </a:r>
            <a:r>
              <a:rPr lang="en-US" altLang="zh-CN" sz="2600" dirty="0">
                <a:solidFill>
                  <a:schemeClr val="tx2"/>
                </a:solidFill>
              </a:rPr>
              <a:t>++</a:t>
            </a:r>
            <a:r>
              <a:rPr lang="en-US" altLang="zh-CN" sz="2600" dirty="0"/>
              <a:t>).ShowTime();</a:t>
            </a:r>
          </a:p>
          <a:p>
            <a:pPr>
              <a:buFont typeface="Wingdings" pitchFamily="2" charset="2"/>
              <a:buNone/>
            </a:pPr>
            <a:r>
              <a:rPr lang="en-US" altLang="zh-CN" sz="2600" dirty="0"/>
              <a:t>   </a:t>
            </a:r>
            <a:r>
              <a:rPr lang="en-US" altLang="zh-CN" sz="2600" dirty="0" err="1"/>
              <a:t>cout</a:t>
            </a:r>
            <a:r>
              <a:rPr lang="en-US" altLang="zh-CN" sz="2600" dirty="0"/>
              <a:t>&lt;&lt;"Show ++</a:t>
            </a:r>
            <a:r>
              <a:rPr lang="en-US" altLang="zh-CN" sz="2600" dirty="0" err="1"/>
              <a:t>myClock</a:t>
            </a:r>
            <a:r>
              <a:rPr lang="en-US" altLang="zh-CN" sz="2600" dirty="0"/>
              <a:t>:";</a:t>
            </a:r>
          </a:p>
          <a:p>
            <a:pPr>
              <a:buFont typeface="Wingdings" pitchFamily="2" charset="2"/>
              <a:buNone/>
            </a:pPr>
            <a:r>
              <a:rPr lang="en-US" altLang="zh-CN" sz="2600" dirty="0"/>
              <a:t>	(</a:t>
            </a:r>
            <a:r>
              <a:rPr lang="en-US" altLang="zh-CN" sz="2600" dirty="0">
                <a:solidFill>
                  <a:schemeClr val="tx2"/>
                </a:solidFill>
              </a:rPr>
              <a:t>++</a:t>
            </a:r>
            <a:r>
              <a:rPr lang="en-US" altLang="zh-CN" sz="2600" dirty="0" err="1">
                <a:solidFill>
                  <a:schemeClr val="tx2"/>
                </a:solidFill>
              </a:rPr>
              <a:t>myClock</a:t>
            </a:r>
            <a:r>
              <a:rPr lang="en-US" altLang="zh-CN" sz="2600" dirty="0"/>
              <a:t>).ShowTime();</a:t>
            </a:r>
          </a:p>
          <a:p>
            <a:pPr>
              <a:buFont typeface="Wingdings" pitchFamily="2" charset="2"/>
              <a:buNone/>
            </a:pPr>
            <a:r>
              <a:rPr lang="en-US" altLang="zh-CN" sz="2600" dirty="0"/>
              <a:t>}</a:t>
            </a:r>
          </a:p>
        </p:txBody>
      </p:sp>
      <p:sp>
        <p:nvSpPr>
          <p:cNvPr id="47108" name="Text Box 4"/>
          <p:cNvSpPr txBox="1">
            <a:spLocks noChangeArrowheads="1"/>
          </p:cNvSpPr>
          <p:nvPr/>
        </p:nvSpPr>
        <p:spPr bwMode="auto">
          <a:xfrm>
            <a:off x="8561388" y="4854179"/>
            <a:ext cx="57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4997F268-704B-4C9E-AEC5-DCBB9FF6E2C2}" type="slidenum">
              <a:rPr lang="en-US" altLang="zh-CN" sz="1400"/>
              <a:pPr algn="r">
                <a:spcBef>
                  <a:spcPct val="50000"/>
                </a:spcBef>
              </a:pPr>
              <a:t>23</a:t>
            </a:fld>
            <a:endParaRPr lang="en-US" altLang="zh-CN" sz="1400"/>
          </a:p>
        </p:txBody>
      </p:sp>
    </p:spTree>
    <p:extLst>
      <p:ext uri="{BB962C8B-B14F-4D97-AF65-F5344CB8AC3E}">
        <p14:creationId xmlns:p14="http://schemas.microsoft.com/office/powerpoint/2010/main" val="816574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027"/>
          <p:cNvSpPr>
            <a:spLocks noGrp="1" noChangeArrowheads="1"/>
          </p:cNvSpPr>
          <p:nvPr>
            <p:ph idx="1"/>
          </p:nvPr>
        </p:nvSpPr>
        <p:spPr>
          <a:xfrm>
            <a:off x="685800" y="571500"/>
            <a:ext cx="7848600" cy="3943350"/>
          </a:xfrm>
        </p:spPr>
        <p:txBody>
          <a:bodyPr/>
          <a:lstStyle/>
          <a:p>
            <a:pPr algn="just">
              <a:buFont typeface="Wingdings" pitchFamily="2" charset="2"/>
              <a:buNone/>
            </a:pPr>
            <a:r>
              <a:rPr lang="zh-CN" altLang="en-US">
                <a:latin typeface="Times New Roman" pitchFamily="18" charset="0"/>
              </a:rPr>
              <a:t>程序运行结果为：</a:t>
            </a:r>
          </a:p>
          <a:p>
            <a:pPr algn="just">
              <a:buFont typeface="Wingdings" pitchFamily="2" charset="2"/>
              <a:buNone/>
            </a:pPr>
            <a:endParaRPr lang="zh-CN" altLang="en-US">
              <a:latin typeface="Times New Roman" pitchFamily="18" charset="0"/>
            </a:endParaRPr>
          </a:p>
          <a:p>
            <a:pPr algn="just">
              <a:buFont typeface="Wingdings" pitchFamily="2" charset="2"/>
              <a:buNone/>
            </a:pPr>
            <a:r>
              <a:rPr lang="en-US" altLang="zh-CN">
                <a:latin typeface="Times New Roman" pitchFamily="18" charset="0"/>
              </a:rPr>
              <a:t>First time output: 23:59:59</a:t>
            </a:r>
          </a:p>
          <a:p>
            <a:pPr algn="just">
              <a:buFont typeface="Wingdings" pitchFamily="2" charset="2"/>
              <a:buNone/>
            </a:pPr>
            <a:r>
              <a:rPr lang="en-US" altLang="zh-CN">
                <a:latin typeface="Times New Roman" pitchFamily="18" charset="0"/>
              </a:rPr>
              <a:t>Show myClock++: 23:59:59</a:t>
            </a:r>
          </a:p>
          <a:p>
            <a:pPr algn="just">
              <a:buFont typeface="Wingdings" pitchFamily="2" charset="2"/>
              <a:buNone/>
            </a:pPr>
            <a:r>
              <a:rPr lang="en-US" altLang="zh-CN">
                <a:latin typeface="Times New Roman" pitchFamily="18" charset="0"/>
              </a:rPr>
              <a:t>Show ++myClock: 0:0:1</a:t>
            </a:r>
          </a:p>
        </p:txBody>
      </p:sp>
      <p:sp>
        <p:nvSpPr>
          <p:cNvPr id="48132" name="Text Box 1028"/>
          <p:cNvSpPr txBox="1">
            <a:spLocks noChangeArrowheads="1"/>
          </p:cNvSpPr>
          <p:nvPr/>
        </p:nvSpPr>
        <p:spPr bwMode="auto">
          <a:xfrm>
            <a:off x="8561388" y="4854179"/>
            <a:ext cx="57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1FA3C4BC-86FA-4DF2-8A38-9BD58E313EB2}" type="slidenum">
              <a:rPr lang="en-US" altLang="zh-CN" sz="1400"/>
              <a:pPr algn="r">
                <a:spcBef>
                  <a:spcPct val="50000"/>
                </a:spcBef>
              </a:pPr>
              <a:t>24</a:t>
            </a:fld>
            <a:endParaRPr lang="en-US" altLang="zh-CN" sz="1400"/>
          </a:p>
        </p:txBody>
      </p:sp>
    </p:spTree>
    <p:extLst>
      <p:ext uri="{BB962C8B-B14F-4D97-AF65-F5344CB8AC3E}">
        <p14:creationId xmlns:p14="http://schemas.microsoft.com/office/powerpoint/2010/main" val="3813341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219200" y="228600"/>
            <a:ext cx="7239000" cy="857250"/>
          </a:xfrm>
        </p:spPr>
        <p:txBody>
          <a:bodyPr/>
          <a:lstStyle/>
          <a:p>
            <a:r>
              <a:rPr lang="zh-CN" altLang="en-US"/>
              <a:t>运算符友元函数的设计</a:t>
            </a:r>
          </a:p>
        </p:txBody>
      </p:sp>
      <p:sp>
        <p:nvSpPr>
          <p:cNvPr id="19459" name="Rectangle 3"/>
          <p:cNvSpPr>
            <a:spLocks noGrp="1" noChangeArrowheads="1"/>
          </p:cNvSpPr>
          <p:nvPr>
            <p:ph idx="1"/>
          </p:nvPr>
        </p:nvSpPr>
        <p:spPr>
          <a:xfrm>
            <a:off x="1219200" y="1314450"/>
            <a:ext cx="7239000" cy="3600450"/>
          </a:xfrm>
        </p:spPr>
        <p:txBody>
          <a:bodyPr>
            <a:normAutofit fontScale="92500" lnSpcReduction="10000"/>
          </a:bodyPr>
          <a:lstStyle/>
          <a:p>
            <a:r>
              <a:rPr lang="zh-CN" altLang="en-US"/>
              <a:t>如果需要重载一个运算符，使之能够用于操作某类对象的私有成员，可以此将运算符重载为该类的友元函数。</a:t>
            </a:r>
          </a:p>
          <a:p>
            <a:r>
              <a:rPr lang="zh-CN" altLang="en-US"/>
              <a:t>函数的形参代表依自左至右次序排列的各操作数。</a:t>
            </a:r>
          </a:p>
          <a:p>
            <a:r>
              <a:rPr lang="zh-CN" altLang="en-US"/>
              <a:t>后置单目运算符 </a:t>
            </a:r>
            <a:r>
              <a:rPr lang="en-US" altLang="en-US"/>
              <a:t>++</a:t>
            </a:r>
            <a:r>
              <a:rPr lang="zh-CN" altLang="en-US"/>
              <a:t>和</a:t>
            </a:r>
            <a:r>
              <a:rPr lang="en-US" altLang="zh-CN"/>
              <a:t>--</a:t>
            </a:r>
            <a:r>
              <a:rPr lang="zh-CN" altLang="en-US"/>
              <a:t>的重载函数，形参列表中要增加一个</a:t>
            </a:r>
            <a:r>
              <a:rPr lang="en-US" altLang="zh-CN"/>
              <a:t>int</a:t>
            </a:r>
            <a:r>
              <a:rPr lang="zh-CN" altLang="en-US"/>
              <a:t>，但不必写形参名。</a:t>
            </a:r>
          </a:p>
        </p:txBody>
      </p:sp>
      <p:sp>
        <p:nvSpPr>
          <p:cNvPr id="7" name="灯片编号占位符 5"/>
          <p:cNvSpPr>
            <a:spLocks noGrp="1"/>
          </p:cNvSpPr>
          <p:nvPr>
            <p:ph type="sldNum" sz="quarter" idx="12"/>
          </p:nvPr>
        </p:nvSpPr>
        <p:spPr/>
        <p:txBody>
          <a:bodyPr/>
          <a:lstStyle/>
          <a:p>
            <a:fld id="{4EED2EC6-9761-4879-ACA4-BFB475CEA097}" type="slidenum">
              <a:rPr lang="en-US" altLang="zh-CN"/>
              <a:pPr/>
              <a:t>25</a:t>
            </a:fld>
            <a:endParaRPr lang="en-US" altLang="zh-CN"/>
          </a:p>
        </p:txBody>
      </p:sp>
      <p:sp>
        <p:nvSpPr>
          <p:cNvPr id="19460" name="Text Box 4"/>
          <p:cNvSpPr txBox="1">
            <a:spLocks noChangeArrowheads="1"/>
          </p:cNvSpPr>
          <p:nvPr/>
        </p:nvSpPr>
        <p:spPr bwMode="auto">
          <a:xfrm>
            <a:off x="266581" y="1028700"/>
            <a:ext cx="800219"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66FFFF"/>
                </a:solidFill>
                <a:ea typeface="隶书" pitchFamily="49" charset="-122"/>
              </a:rPr>
              <a:t>运算符重载</a:t>
            </a:r>
            <a:endParaRPr lang="zh-CN" altLang="en-US">
              <a:solidFill>
                <a:srgbClr val="66FFFF"/>
              </a:solidFill>
            </a:endParaRPr>
          </a:p>
        </p:txBody>
      </p:sp>
    </p:spTree>
    <p:extLst>
      <p:ext uri="{BB962C8B-B14F-4D97-AF65-F5344CB8AC3E}">
        <p14:creationId xmlns:p14="http://schemas.microsoft.com/office/powerpoint/2010/main" val="1608777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p:txBody>
          <a:bodyPr/>
          <a:lstStyle/>
          <a:p>
            <a:r>
              <a:rPr lang="zh-CN" altLang="en-US"/>
              <a:t>运算符友元函数的设计</a:t>
            </a:r>
          </a:p>
        </p:txBody>
      </p:sp>
      <p:sp>
        <p:nvSpPr>
          <p:cNvPr id="20483" name="Rectangle 1027"/>
          <p:cNvSpPr>
            <a:spLocks noGrp="1" noChangeArrowheads="1"/>
          </p:cNvSpPr>
          <p:nvPr>
            <p:ph idx="1"/>
          </p:nvPr>
        </p:nvSpPr>
        <p:spPr>
          <a:xfrm>
            <a:off x="1295400" y="1257300"/>
            <a:ext cx="7239000" cy="3486150"/>
          </a:xfrm>
        </p:spPr>
        <p:txBody>
          <a:bodyPr>
            <a:normAutofit fontScale="85000" lnSpcReduction="20000"/>
          </a:bodyPr>
          <a:lstStyle/>
          <a:p>
            <a:r>
              <a:rPr lang="zh-CN" altLang="en-US"/>
              <a:t>双目运算符 </a:t>
            </a:r>
            <a:r>
              <a:rPr lang="en-US" altLang="zh-CN"/>
              <a:t>B</a:t>
            </a:r>
            <a:r>
              <a:rPr lang="zh-CN" altLang="en-US"/>
              <a:t>重载后，</a:t>
            </a:r>
            <a:br>
              <a:rPr lang="zh-CN" altLang="en-US"/>
            </a:br>
            <a:r>
              <a:rPr lang="zh-CN" altLang="en-US"/>
              <a:t>表达式</a:t>
            </a:r>
            <a:r>
              <a:rPr lang="en-US" altLang="zh-CN"/>
              <a:t>oprd1 B oprd2 </a:t>
            </a:r>
            <a:br>
              <a:rPr lang="en-US" altLang="zh-CN"/>
            </a:br>
            <a:r>
              <a:rPr lang="zh-CN" altLang="en-US"/>
              <a:t>等同于</a:t>
            </a:r>
            <a:r>
              <a:rPr lang="en-US" altLang="zh-CN"/>
              <a:t>operator B(oprd1,oprd2 )</a:t>
            </a:r>
          </a:p>
          <a:p>
            <a:r>
              <a:rPr lang="zh-CN" altLang="en-US"/>
              <a:t>前置单目运算符 </a:t>
            </a:r>
            <a:r>
              <a:rPr lang="en-US" altLang="zh-CN"/>
              <a:t>B</a:t>
            </a:r>
            <a:r>
              <a:rPr lang="zh-CN" altLang="en-US"/>
              <a:t>重载后，</a:t>
            </a:r>
            <a:br>
              <a:rPr lang="zh-CN" altLang="en-US"/>
            </a:br>
            <a:r>
              <a:rPr lang="zh-CN" altLang="zh-CN"/>
              <a:t>表达式 </a:t>
            </a:r>
            <a:r>
              <a:rPr lang="en-US" altLang="zh-CN">
                <a:solidFill>
                  <a:schemeClr val="tx2"/>
                </a:solidFill>
              </a:rPr>
              <a:t>B oprd</a:t>
            </a:r>
            <a:r>
              <a:rPr lang="en-US" altLang="zh-CN"/>
              <a:t> </a:t>
            </a:r>
            <a:br>
              <a:rPr lang="en-US" altLang="zh-CN"/>
            </a:br>
            <a:r>
              <a:rPr lang="zh-CN" altLang="zh-CN"/>
              <a:t>等同于</a:t>
            </a:r>
            <a:r>
              <a:rPr lang="en-US" altLang="zh-CN">
                <a:solidFill>
                  <a:schemeClr val="tx2"/>
                </a:solidFill>
              </a:rPr>
              <a:t>operator B(oprd )</a:t>
            </a:r>
            <a:endParaRPr lang="en-US" altLang="zh-CN">
              <a:solidFill>
                <a:schemeClr val="folHlink"/>
              </a:solidFill>
            </a:endParaRPr>
          </a:p>
          <a:p>
            <a:r>
              <a:rPr lang="zh-CN" altLang="en-US"/>
              <a:t>后置单目运算符 </a:t>
            </a:r>
            <a:r>
              <a:rPr lang="en-US" altLang="en-US"/>
              <a:t>++</a:t>
            </a:r>
            <a:r>
              <a:rPr lang="zh-CN" altLang="en-US"/>
              <a:t>和</a:t>
            </a:r>
            <a:r>
              <a:rPr lang="en-US" altLang="zh-CN"/>
              <a:t>--</a:t>
            </a:r>
            <a:r>
              <a:rPr lang="zh-CN" altLang="en-US"/>
              <a:t>重载后，</a:t>
            </a:r>
            <a:br>
              <a:rPr lang="zh-CN" altLang="en-US"/>
            </a:br>
            <a:r>
              <a:rPr lang="zh-CN" altLang="zh-CN"/>
              <a:t>表达式 </a:t>
            </a:r>
            <a:r>
              <a:rPr lang="en-US" altLang="zh-CN">
                <a:solidFill>
                  <a:schemeClr val="tx2"/>
                </a:solidFill>
              </a:rPr>
              <a:t>oprd B</a:t>
            </a:r>
            <a:r>
              <a:rPr lang="en-US" altLang="zh-CN"/>
              <a:t> </a:t>
            </a:r>
            <a:br>
              <a:rPr lang="en-US" altLang="zh-CN"/>
            </a:br>
            <a:r>
              <a:rPr lang="zh-CN" altLang="zh-CN"/>
              <a:t>等同于</a:t>
            </a:r>
            <a:r>
              <a:rPr lang="en-US" altLang="zh-CN">
                <a:solidFill>
                  <a:schemeClr val="tx2"/>
                </a:solidFill>
              </a:rPr>
              <a:t>operator B(oprd,0 )</a:t>
            </a:r>
          </a:p>
        </p:txBody>
      </p:sp>
      <p:sp>
        <p:nvSpPr>
          <p:cNvPr id="7" name="灯片编号占位符 5"/>
          <p:cNvSpPr>
            <a:spLocks noGrp="1"/>
          </p:cNvSpPr>
          <p:nvPr>
            <p:ph type="sldNum" sz="quarter" idx="12"/>
          </p:nvPr>
        </p:nvSpPr>
        <p:spPr/>
        <p:txBody>
          <a:bodyPr/>
          <a:lstStyle/>
          <a:p>
            <a:fld id="{9868D9C6-EC22-4FDD-A708-655C5A5DF609}" type="slidenum">
              <a:rPr lang="en-US" altLang="zh-CN"/>
              <a:pPr/>
              <a:t>26</a:t>
            </a:fld>
            <a:endParaRPr lang="en-US" altLang="zh-CN"/>
          </a:p>
        </p:txBody>
      </p:sp>
      <p:sp>
        <p:nvSpPr>
          <p:cNvPr id="20484" name="Text Box 1028"/>
          <p:cNvSpPr txBox="1">
            <a:spLocks noChangeArrowheads="1"/>
          </p:cNvSpPr>
          <p:nvPr/>
        </p:nvSpPr>
        <p:spPr bwMode="auto">
          <a:xfrm>
            <a:off x="266581" y="1028700"/>
            <a:ext cx="800219"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66FFFF"/>
                </a:solidFill>
                <a:ea typeface="隶书" pitchFamily="49" charset="-122"/>
              </a:rPr>
              <a:t>运算符重载</a:t>
            </a:r>
            <a:endParaRPr lang="zh-CN" altLang="en-US">
              <a:solidFill>
                <a:srgbClr val="66FFFF"/>
              </a:solidFill>
            </a:endParaRPr>
          </a:p>
        </p:txBody>
      </p:sp>
    </p:spTree>
    <p:extLst>
      <p:ext uri="{BB962C8B-B14F-4D97-AF65-F5344CB8AC3E}">
        <p14:creationId xmlns:p14="http://schemas.microsoft.com/office/powerpoint/2010/main" val="3611240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a:t>例</a:t>
            </a:r>
            <a:r>
              <a:rPr lang="en-US" altLang="zh-CN"/>
              <a:t>8-3</a:t>
            </a:r>
          </a:p>
        </p:txBody>
      </p:sp>
      <p:sp>
        <p:nvSpPr>
          <p:cNvPr id="24579" name="Rectangle 3"/>
          <p:cNvSpPr>
            <a:spLocks noGrp="1" noChangeArrowheads="1"/>
          </p:cNvSpPr>
          <p:nvPr>
            <p:ph idx="1"/>
          </p:nvPr>
        </p:nvSpPr>
        <p:spPr/>
        <p:txBody>
          <a:bodyPr/>
          <a:lstStyle/>
          <a:p>
            <a:pPr>
              <a:lnSpc>
                <a:spcPct val="130000"/>
              </a:lnSpc>
            </a:pPr>
            <a:r>
              <a:rPr lang="zh-CN" altLang="en-US">
                <a:latin typeface="宋体" pitchFamily="2" charset="-122"/>
              </a:rPr>
              <a:t>将</a:t>
            </a:r>
            <a:r>
              <a:rPr lang="en-US" altLang="zh-CN">
                <a:latin typeface="宋体" pitchFamily="2" charset="-122"/>
              </a:rPr>
              <a:t>+</a:t>
            </a:r>
            <a:r>
              <a:rPr lang="zh-CN" altLang="en-US">
                <a:latin typeface="宋体" pitchFamily="2" charset="-122"/>
              </a:rPr>
              <a:t>、</a:t>
            </a:r>
            <a:r>
              <a:rPr lang="en-US" altLang="zh-CN">
                <a:latin typeface="宋体" pitchFamily="2" charset="-122"/>
              </a:rPr>
              <a:t>-</a:t>
            </a:r>
            <a:r>
              <a:rPr lang="zh-CN" altLang="en-US">
                <a:latin typeface="宋体" pitchFamily="2" charset="-122"/>
              </a:rPr>
              <a:t>（双目）重载为复数类的友元函数。</a:t>
            </a:r>
          </a:p>
          <a:p>
            <a:pPr>
              <a:lnSpc>
                <a:spcPct val="130000"/>
              </a:lnSpc>
            </a:pPr>
            <a:r>
              <a:rPr lang="zh-CN" altLang="en-US">
                <a:latin typeface="Times New Roman" pitchFamily="18" charset="0"/>
              </a:rPr>
              <a:t>两个操作数都是复数类的对象。</a:t>
            </a:r>
            <a:endParaRPr lang="zh-CN" altLang="en-US" b="0">
              <a:latin typeface="Times New Roman" pitchFamily="18" charset="0"/>
            </a:endParaRPr>
          </a:p>
        </p:txBody>
      </p:sp>
      <p:sp>
        <p:nvSpPr>
          <p:cNvPr id="7" name="灯片编号占位符 5"/>
          <p:cNvSpPr>
            <a:spLocks noGrp="1"/>
          </p:cNvSpPr>
          <p:nvPr>
            <p:ph type="sldNum" sz="quarter" idx="12"/>
          </p:nvPr>
        </p:nvSpPr>
        <p:spPr/>
        <p:txBody>
          <a:bodyPr/>
          <a:lstStyle/>
          <a:p>
            <a:fld id="{B778ED13-750D-4181-9562-AAEC7CA72A78}" type="slidenum">
              <a:rPr lang="en-US" altLang="zh-CN"/>
              <a:pPr/>
              <a:t>27</a:t>
            </a:fld>
            <a:endParaRPr lang="en-US" altLang="zh-CN"/>
          </a:p>
        </p:txBody>
      </p:sp>
      <p:sp>
        <p:nvSpPr>
          <p:cNvPr id="24580" name="Text Box 4"/>
          <p:cNvSpPr txBox="1">
            <a:spLocks noChangeArrowheads="1"/>
          </p:cNvSpPr>
          <p:nvPr/>
        </p:nvSpPr>
        <p:spPr bwMode="auto">
          <a:xfrm>
            <a:off x="266581" y="1028700"/>
            <a:ext cx="800219"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66FFFF"/>
                </a:solidFill>
                <a:ea typeface="隶书" pitchFamily="49" charset="-122"/>
              </a:rPr>
              <a:t>运算符重载</a:t>
            </a:r>
            <a:endParaRPr lang="zh-CN" altLang="en-US">
              <a:solidFill>
                <a:srgbClr val="66FFFF"/>
              </a:solidFill>
            </a:endParaRPr>
          </a:p>
        </p:txBody>
      </p:sp>
    </p:spTree>
    <p:extLst>
      <p:ext uri="{BB962C8B-B14F-4D97-AF65-F5344CB8AC3E}">
        <p14:creationId xmlns:p14="http://schemas.microsoft.com/office/powerpoint/2010/main" val="1680961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027"/>
          <p:cNvSpPr>
            <a:spLocks noGrp="1" noChangeArrowheads="1"/>
          </p:cNvSpPr>
          <p:nvPr>
            <p:ph idx="1"/>
          </p:nvPr>
        </p:nvSpPr>
        <p:spPr>
          <a:xfrm>
            <a:off x="304800" y="228600"/>
            <a:ext cx="8839200" cy="4914900"/>
          </a:xfrm>
        </p:spPr>
        <p:txBody>
          <a:bodyPr>
            <a:normAutofit fontScale="92500" lnSpcReduction="20000"/>
          </a:bodyPr>
          <a:lstStyle/>
          <a:p>
            <a:pPr>
              <a:lnSpc>
                <a:spcPct val="80000"/>
              </a:lnSpc>
              <a:buFont typeface="Wingdings" pitchFamily="2" charset="2"/>
              <a:buNone/>
            </a:pPr>
            <a:r>
              <a:rPr lang="en-US" altLang="zh-CN" sz="2600"/>
              <a:t>#include&lt;iostream&gt;</a:t>
            </a:r>
          </a:p>
          <a:p>
            <a:pPr>
              <a:lnSpc>
                <a:spcPct val="80000"/>
              </a:lnSpc>
              <a:buFont typeface="Wingdings" pitchFamily="2" charset="2"/>
              <a:buNone/>
            </a:pPr>
            <a:r>
              <a:rPr lang="en-US" altLang="zh-CN" sz="2600"/>
              <a:t>using namespace std;</a:t>
            </a:r>
          </a:p>
          <a:p>
            <a:pPr>
              <a:lnSpc>
                <a:spcPct val="80000"/>
              </a:lnSpc>
              <a:buFont typeface="Wingdings" pitchFamily="2" charset="2"/>
              <a:buNone/>
            </a:pPr>
            <a:r>
              <a:rPr lang="en-US" altLang="zh-CN" sz="2600"/>
              <a:t>class complex	//</a:t>
            </a:r>
            <a:r>
              <a:rPr lang="zh-CN" altLang="en-US" sz="2600"/>
              <a:t>复数类声明</a:t>
            </a:r>
          </a:p>
          <a:p>
            <a:pPr>
              <a:lnSpc>
                <a:spcPct val="80000"/>
              </a:lnSpc>
              <a:buFont typeface="Wingdings" pitchFamily="2" charset="2"/>
              <a:buNone/>
            </a:pPr>
            <a:r>
              <a:rPr lang="en-US" altLang="zh-CN" sz="2600"/>
              <a:t>{</a:t>
            </a:r>
          </a:p>
          <a:p>
            <a:pPr>
              <a:lnSpc>
                <a:spcPct val="80000"/>
              </a:lnSpc>
              <a:buFont typeface="Wingdings" pitchFamily="2" charset="2"/>
              <a:buNone/>
            </a:pPr>
            <a:r>
              <a:rPr lang="en-US" altLang="zh-CN" sz="2600"/>
              <a:t>public:	//</a:t>
            </a:r>
            <a:r>
              <a:rPr lang="zh-CN" altLang="en-US" sz="2600"/>
              <a:t>外部接口</a:t>
            </a:r>
          </a:p>
          <a:p>
            <a:pPr>
              <a:lnSpc>
                <a:spcPct val="80000"/>
              </a:lnSpc>
              <a:buFont typeface="Wingdings" pitchFamily="2" charset="2"/>
              <a:buNone/>
            </a:pPr>
            <a:r>
              <a:rPr lang="zh-CN" altLang="en-US" sz="2600"/>
              <a:t>	</a:t>
            </a:r>
            <a:r>
              <a:rPr lang="en-US" altLang="zh-CN" sz="2600"/>
              <a:t>complex(double r=0.0,double i=0.0)</a:t>
            </a:r>
            <a:br>
              <a:rPr lang="en-US" altLang="zh-CN" sz="2600"/>
            </a:br>
            <a:r>
              <a:rPr lang="en-US" altLang="zh-CN" sz="2600"/>
              <a:t>        { real=r; imag=i; }	//</a:t>
            </a:r>
            <a:r>
              <a:rPr lang="zh-CN" altLang="en-US" sz="2600"/>
              <a:t>构造函数</a:t>
            </a:r>
          </a:p>
          <a:p>
            <a:pPr>
              <a:lnSpc>
                <a:spcPct val="80000"/>
              </a:lnSpc>
              <a:buFont typeface="Wingdings" pitchFamily="2" charset="2"/>
              <a:buNone/>
            </a:pPr>
            <a:r>
              <a:rPr lang="zh-CN" altLang="en-US" sz="2600"/>
              <a:t>	</a:t>
            </a:r>
            <a:r>
              <a:rPr lang="en-US" altLang="zh-CN" sz="2600">
                <a:solidFill>
                  <a:schemeClr val="tx2"/>
                </a:solidFill>
              </a:rPr>
              <a:t>friend complex operator +</a:t>
            </a:r>
            <a:r>
              <a:rPr lang="en-US" altLang="zh-CN" sz="2600"/>
              <a:t> (complex c1,complex c2);	//</a:t>
            </a:r>
            <a:r>
              <a:rPr lang="zh-CN" altLang="en-US" sz="2600">
                <a:latin typeface="宋体" pitchFamily="2" charset="-122"/>
              </a:rPr>
              <a:t>运算符</a:t>
            </a:r>
            <a:r>
              <a:rPr lang="en-US" altLang="zh-CN" sz="2600">
                <a:latin typeface="宋体" pitchFamily="2" charset="-122"/>
              </a:rPr>
              <a:t>+</a:t>
            </a:r>
            <a:r>
              <a:rPr lang="zh-CN" altLang="en-US" sz="2600">
                <a:latin typeface="宋体" pitchFamily="2" charset="-122"/>
              </a:rPr>
              <a:t>重载为友元函数</a:t>
            </a:r>
            <a:endParaRPr lang="zh-CN" altLang="en-US" sz="2600"/>
          </a:p>
          <a:p>
            <a:pPr>
              <a:lnSpc>
                <a:spcPct val="80000"/>
              </a:lnSpc>
              <a:buFont typeface="Wingdings" pitchFamily="2" charset="2"/>
              <a:buNone/>
            </a:pPr>
            <a:r>
              <a:rPr lang="zh-CN" altLang="en-US" sz="2600"/>
              <a:t>	</a:t>
            </a:r>
            <a:r>
              <a:rPr lang="en-US" altLang="zh-CN" sz="2600">
                <a:solidFill>
                  <a:schemeClr val="tx2"/>
                </a:solidFill>
              </a:rPr>
              <a:t>friend complex operator -</a:t>
            </a:r>
            <a:r>
              <a:rPr lang="en-US" altLang="zh-CN" sz="2600"/>
              <a:t> (complex c1,complex c2);	//</a:t>
            </a:r>
            <a:r>
              <a:rPr lang="zh-CN" altLang="en-US" sz="2600">
                <a:latin typeface="宋体" pitchFamily="2" charset="-122"/>
              </a:rPr>
              <a:t>运算符</a:t>
            </a:r>
            <a:r>
              <a:rPr lang="en-US" altLang="zh-CN" sz="2600">
                <a:latin typeface="宋体" pitchFamily="2" charset="-122"/>
              </a:rPr>
              <a:t>-</a:t>
            </a:r>
            <a:r>
              <a:rPr lang="zh-CN" altLang="en-US" sz="2600">
                <a:latin typeface="宋体" pitchFamily="2" charset="-122"/>
              </a:rPr>
              <a:t>重载为友元函数</a:t>
            </a:r>
            <a:endParaRPr lang="zh-CN" altLang="en-US" sz="2600"/>
          </a:p>
          <a:p>
            <a:pPr>
              <a:lnSpc>
                <a:spcPct val="80000"/>
              </a:lnSpc>
              <a:buFont typeface="Wingdings" pitchFamily="2" charset="2"/>
              <a:buNone/>
            </a:pPr>
            <a:r>
              <a:rPr lang="zh-CN" altLang="en-US" sz="2600"/>
              <a:t>	</a:t>
            </a:r>
            <a:r>
              <a:rPr lang="en-US" altLang="zh-CN" sz="2600"/>
              <a:t>void display();	//</a:t>
            </a:r>
            <a:r>
              <a:rPr lang="zh-CN" altLang="en-US" sz="2600"/>
              <a:t>显示复数的值</a:t>
            </a:r>
          </a:p>
          <a:p>
            <a:pPr>
              <a:lnSpc>
                <a:spcPct val="80000"/>
              </a:lnSpc>
              <a:buFont typeface="Wingdings" pitchFamily="2" charset="2"/>
              <a:buNone/>
            </a:pPr>
            <a:r>
              <a:rPr lang="en-US" altLang="zh-CN" sz="2600"/>
              <a:t>private:	//</a:t>
            </a:r>
            <a:r>
              <a:rPr lang="zh-CN" altLang="en-US" sz="2600"/>
              <a:t>私有数据成员</a:t>
            </a:r>
          </a:p>
          <a:p>
            <a:pPr>
              <a:lnSpc>
                <a:spcPct val="80000"/>
              </a:lnSpc>
              <a:buFont typeface="Wingdings" pitchFamily="2" charset="2"/>
              <a:buNone/>
            </a:pPr>
            <a:r>
              <a:rPr lang="zh-CN" altLang="en-US" sz="2600"/>
              <a:t>	</a:t>
            </a:r>
            <a:r>
              <a:rPr lang="en-US" altLang="zh-CN" sz="2600"/>
              <a:t>double real;</a:t>
            </a:r>
          </a:p>
          <a:p>
            <a:pPr>
              <a:lnSpc>
                <a:spcPct val="80000"/>
              </a:lnSpc>
              <a:buFont typeface="Wingdings" pitchFamily="2" charset="2"/>
              <a:buNone/>
            </a:pPr>
            <a:r>
              <a:rPr lang="en-US" altLang="zh-CN" sz="2600"/>
              <a:t>	double imag;</a:t>
            </a:r>
          </a:p>
          <a:p>
            <a:pPr>
              <a:lnSpc>
                <a:spcPct val="80000"/>
              </a:lnSpc>
              <a:buFont typeface="Wingdings" pitchFamily="2" charset="2"/>
              <a:buNone/>
            </a:pPr>
            <a:r>
              <a:rPr lang="en-US" altLang="zh-CN" sz="2600"/>
              <a:t>};			</a:t>
            </a:r>
          </a:p>
        </p:txBody>
      </p:sp>
      <p:sp>
        <p:nvSpPr>
          <p:cNvPr id="21509" name="Text Box 1029"/>
          <p:cNvSpPr txBox="1">
            <a:spLocks noChangeArrowheads="1"/>
          </p:cNvSpPr>
          <p:nvPr/>
        </p:nvSpPr>
        <p:spPr bwMode="auto">
          <a:xfrm>
            <a:off x="8561388" y="4854179"/>
            <a:ext cx="57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D7D7BB5A-9D90-4D0A-BD43-59C43CFE6994}" type="slidenum">
              <a:rPr lang="en-US" altLang="zh-CN" sz="1400"/>
              <a:pPr algn="r">
                <a:spcBef>
                  <a:spcPct val="50000"/>
                </a:spcBef>
              </a:pPr>
              <a:t>28</a:t>
            </a:fld>
            <a:endParaRPr lang="en-US" altLang="zh-CN" sz="1400"/>
          </a:p>
        </p:txBody>
      </p:sp>
    </p:spTree>
    <p:extLst>
      <p:ext uri="{BB962C8B-B14F-4D97-AF65-F5344CB8AC3E}">
        <p14:creationId xmlns:p14="http://schemas.microsoft.com/office/powerpoint/2010/main" val="3525301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304800" y="228600"/>
            <a:ext cx="8458200" cy="4743450"/>
          </a:xfrm>
        </p:spPr>
        <p:txBody>
          <a:bodyPr>
            <a:normAutofit fontScale="85000" lnSpcReduction="20000"/>
          </a:bodyPr>
          <a:lstStyle/>
          <a:p>
            <a:pPr>
              <a:lnSpc>
                <a:spcPct val="120000"/>
              </a:lnSpc>
              <a:buFont typeface="Wingdings" pitchFamily="2" charset="2"/>
              <a:buNone/>
            </a:pPr>
            <a:r>
              <a:rPr lang="en-US" altLang="zh-CN" sz="2800">
                <a:solidFill>
                  <a:schemeClr val="tx2"/>
                </a:solidFill>
              </a:rPr>
              <a:t>complex operator +</a:t>
            </a:r>
            <a:r>
              <a:rPr lang="en-US" altLang="zh-CN" sz="2800"/>
              <a:t>(complex c1,complex c2)	//</a:t>
            </a:r>
            <a:r>
              <a:rPr lang="zh-CN" altLang="en-US" sz="2800"/>
              <a:t>运算符重载友元函数实现</a:t>
            </a:r>
          </a:p>
          <a:p>
            <a:pPr>
              <a:lnSpc>
                <a:spcPct val="120000"/>
              </a:lnSpc>
              <a:buFont typeface="Wingdings" pitchFamily="2" charset="2"/>
              <a:buNone/>
            </a:pPr>
            <a:r>
              <a:rPr lang="en-US" altLang="zh-CN" sz="2800"/>
              <a:t>{	  return</a:t>
            </a:r>
            <a:br>
              <a:rPr lang="en-US" altLang="zh-CN" sz="2800"/>
            </a:br>
            <a:r>
              <a:rPr lang="en-US" altLang="zh-CN" sz="2800"/>
              <a:t>      complex(c2.real+c1.real, c2.imag+c1.imag);</a:t>
            </a:r>
          </a:p>
          <a:p>
            <a:pPr>
              <a:lnSpc>
                <a:spcPct val="120000"/>
              </a:lnSpc>
              <a:buFont typeface="Wingdings" pitchFamily="2" charset="2"/>
              <a:buNone/>
            </a:pPr>
            <a:r>
              <a:rPr lang="en-US" altLang="zh-CN" sz="2800"/>
              <a:t>}</a:t>
            </a:r>
          </a:p>
          <a:p>
            <a:pPr>
              <a:lnSpc>
                <a:spcPct val="120000"/>
              </a:lnSpc>
              <a:buFont typeface="Wingdings" pitchFamily="2" charset="2"/>
              <a:buNone/>
            </a:pPr>
            <a:r>
              <a:rPr lang="en-US" altLang="zh-CN" sz="2800">
                <a:solidFill>
                  <a:schemeClr val="tx2"/>
                </a:solidFill>
              </a:rPr>
              <a:t>complex operator -</a:t>
            </a:r>
            <a:r>
              <a:rPr lang="en-US" altLang="zh-CN" sz="2800"/>
              <a:t>(complex c1,complex c2)	//</a:t>
            </a:r>
            <a:r>
              <a:rPr lang="zh-CN" altLang="en-US" sz="2800"/>
              <a:t>运算符重载友元函数实现</a:t>
            </a:r>
          </a:p>
          <a:p>
            <a:pPr>
              <a:lnSpc>
                <a:spcPct val="120000"/>
              </a:lnSpc>
              <a:buFont typeface="Wingdings" pitchFamily="2" charset="2"/>
              <a:buNone/>
            </a:pPr>
            <a:r>
              <a:rPr lang="en-US" altLang="zh-CN" sz="2800"/>
              <a:t>{	return</a:t>
            </a:r>
            <a:br>
              <a:rPr lang="en-US" altLang="zh-CN" sz="2800"/>
            </a:br>
            <a:r>
              <a:rPr lang="en-US" altLang="zh-CN" sz="2800"/>
              <a:t>       complex(c1.real-c2.real, c1.imag-c2.imag);</a:t>
            </a:r>
          </a:p>
          <a:p>
            <a:pPr>
              <a:lnSpc>
                <a:spcPct val="120000"/>
              </a:lnSpc>
              <a:buFont typeface="Wingdings" pitchFamily="2" charset="2"/>
              <a:buNone/>
            </a:pPr>
            <a:r>
              <a:rPr lang="en-US" altLang="zh-CN" sz="2800"/>
              <a:t>}</a:t>
            </a:r>
          </a:p>
          <a:p>
            <a:pPr>
              <a:lnSpc>
                <a:spcPct val="120000"/>
              </a:lnSpc>
              <a:buFont typeface="Wingdings" pitchFamily="2" charset="2"/>
              <a:buNone/>
            </a:pPr>
            <a:r>
              <a:rPr lang="en-US" altLang="zh-CN" sz="2800"/>
              <a:t>// </a:t>
            </a:r>
            <a:r>
              <a:rPr lang="zh-CN" altLang="en-US" sz="2800">
                <a:solidFill>
                  <a:srgbClr val="66FFFF"/>
                </a:solidFill>
              </a:rPr>
              <a:t>其它函数和主函数同例</a:t>
            </a:r>
            <a:r>
              <a:rPr lang="en-US" altLang="zh-CN" sz="2800">
                <a:solidFill>
                  <a:srgbClr val="66FFFF"/>
                </a:solidFill>
              </a:rPr>
              <a:t>8.1</a:t>
            </a:r>
          </a:p>
        </p:txBody>
      </p:sp>
      <p:sp>
        <p:nvSpPr>
          <p:cNvPr id="49156" name="Text Box 4"/>
          <p:cNvSpPr txBox="1">
            <a:spLocks noChangeArrowheads="1"/>
          </p:cNvSpPr>
          <p:nvPr/>
        </p:nvSpPr>
        <p:spPr bwMode="auto">
          <a:xfrm>
            <a:off x="8561388" y="4854179"/>
            <a:ext cx="57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0C87334B-FA80-4477-B51D-74A7ED0B2140}" type="slidenum">
              <a:rPr lang="en-US" altLang="zh-CN" sz="1400"/>
              <a:pPr algn="r">
                <a:spcBef>
                  <a:spcPct val="50000"/>
                </a:spcBef>
              </a:pPr>
              <a:t>29</a:t>
            </a:fld>
            <a:endParaRPr lang="en-US" altLang="zh-CN" sz="1400"/>
          </a:p>
        </p:txBody>
      </p:sp>
    </p:spTree>
    <p:extLst>
      <p:ext uri="{BB962C8B-B14F-4D97-AF65-F5344CB8AC3E}">
        <p14:creationId xmlns:p14="http://schemas.microsoft.com/office/powerpoint/2010/main" val="2998825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90600" y="171450"/>
            <a:ext cx="7315200" cy="857250"/>
          </a:xfrm>
        </p:spPr>
        <p:txBody>
          <a:bodyPr/>
          <a:lstStyle/>
          <a:p>
            <a:r>
              <a:rPr lang="zh-CN" altLang="en-US"/>
              <a:t>多态性的概念</a:t>
            </a:r>
          </a:p>
        </p:txBody>
      </p:sp>
      <p:sp>
        <p:nvSpPr>
          <p:cNvPr id="7171" name="Rectangle 3"/>
          <p:cNvSpPr>
            <a:spLocks noGrp="1" noChangeArrowheads="1"/>
          </p:cNvSpPr>
          <p:nvPr>
            <p:ph idx="1"/>
          </p:nvPr>
        </p:nvSpPr>
        <p:spPr>
          <a:xfrm>
            <a:off x="1143000" y="1314450"/>
            <a:ext cx="7315200" cy="3257550"/>
          </a:xfrm>
        </p:spPr>
        <p:txBody>
          <a:bodyPr>
            <a:normAutofit fontScale="85000" lnSpcReduction="10000"/>
          </a:bodyPr>
          <a:lstStyle/>
          <a:p>
            <a:pPr>
              <a:lnSpc>
                <a:spcPct val="90000"/>
              </a:lnSpc>
            </a:pPr>
            <a:r>
              <a:rPr lang="zh-CN" altLang="en-US"/>
              <a:t>多态性是面向对象程序设计的重要特征之一。</a:t>
            </a:r>
          </a:p>
          <a:p>
            <a:pPr>
              <a:lnSpc>
                <a:spcPct val="90000"/>
              </a:lnSpc>
            </a:pPr>
            <a:r>
              <a:rPr lang="zh-CN" altLang="en-US"/>
              <a:t>多态性是指发出同样的消息被不同类型的对象接收时有可能导致完全不同的行为。</a:t>
            </a:r>
          </a:p>
          <a:p>
            <a:pPr>
              <a:lnSpc>
                <a:spcPct val="90000"/>
              </a:lnSpc>
            </a:pPr>
            <a:r>
              <a:rPr lang="zh-CN" altLang="en-US"/>
              <a:t>多态的实现：</a:t>
            </a:r>
          </a:p>
          <a:p>
            <a:pPr lvl="1">
              <a:lnSpc>
                <a:spcPct val="90000"/>
              </a:lnSpc>
            </a:pPr>
            <a:r>
              <a:rPr lang="zh-CN" altLang="en-US"/>
              <a:t>函数重载</a:t>
            </a:r>
          </a:p>
          <a:p>
            <a:pPr lvl="1">
              <a:lnSpc>
                <a:spcPct val="90000"/>
              </a:lnSpc>
            </a:pPr>
            <a:r>
              <a:rPr lang="zh-CN" altLang="en-US"/>
              <a:t>运算符重载</a:t>
            </a:r>
          </a:p>
          <a:p>
            <a:pPr lvl="1">
              <a:lnSpc>
                <a:spcPct val="90000"/>
              </a:lnSpc>
            </a:pPr>
            <a:r>
              <a:rPr lang="zh-CN" altLang="en-US"/>
              <a:t>虚函数</a:t>
            </a:r>
          </a:p>
        </p:txBody>
      </p:sp>
      <p:sp>
        <p:nvSpPr>
          <p:cNvPr id="6" name="灯片编号占位符 5"/>
          <p:cNvSpPr>
            <a:spLocks noGrp="1"/>
          </p:cNvSpPr>
          <p:nvPr>
            <p:ph type="sldNum" sz="quarter" idx="12"/>
          </p:nvPr>
        </p:nvSpPr>
        <p:spPr/>
        <p:txBody>
          <a:bodyPr/>
          <a:lstStyle/>
          <a:p>
            <a:fld id="{3BDF2A83-4201-4D92-98ED-7C41F88311ED}" type="slidenum">
              <a:rPr lang="en-US" altLang="zh-CN"/>
              <a:pPr/>
              <a:t>3</a:t>
            </a:fld>
            <a:endParaRPr lang="en-US" altLang="zh-CN"/>
          </a:p>
        </p:txBody>
      </p:sp>
    </p:spTree>
    <p:extLst>
      <p:ext uri="{BB962C8B-B14F-4D97-AF65-F5344CB8AC3E}">
        <p14:creationId xmlns:p14="http://schemas.microsoft.com/office/powerpoint/2010/main" val="3508904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43000" y="171450"/>
            <a:ext cx="7315200" cy="857250"/>
          </a:xfrm>
        </p:spPr>
        <p:txBody>
          <a:bodyPr/>
          <a:lstStyle/>
          <a:p>
            <a:r>
              <a:rPr lang="zh-CN" altLang="en-US"/>
              <a:t>静态绑定与动态绑定</a:t>
            </a:r>
          </a:p>
        </p:txBody>
      </p:sp>
      <p:sp>
        <p:nvSpPr>
          <p:cNvPr id="27651" name="Rectangle 3"/>
          <p:cNvSpPr>
            <a:spLocks noGrp="1" noChangeArrowheads="1"/>
          </p:cNvSpPr>
          <p:nvPr>
            <p:ph idx="1"/>
          </p:nvPr>
        </p:nvSpPr>
        <p:spPr>
          <a:xfrm>
            <a:off x="1066800" y="1200150"/>
            <a:ext cx="7391400" cy="3657600"/>
          </a:xfrm>
        </p:spPr>
        <p:txBody>
          <a:bodyPr>
            <a:normAutofit fontScale="92500" lnSpcReduction="20000"/>
          </a:bodyPr>
          <a:lstStyle/>
          <a:p>
            <a:r>
              <a:rPr lang="zh-CN" altLang="en-US"/>
              <a:t>绑定</a:t>
            </a:r>
          </a:p>
          <a:p>
            <a:pPr lvl="1"/>
            <a:r>
              <a:rPr lang="zh-CN" altLang="en-US"/>
              <a:t>程序自身彼此关联的过程，确定程序中的操作调用与执行该操作的代码间的关系。</a:t>
            </a:r>
          </a:p>
          <a:p>
            <a:r>
              <a:rPr lang="zh-CN" altLang="en-US"/>
              <a:t>静态绑定（静态联编）</a:t>
            </a:r>
          </a:p>
          <a:p>
            <a:pPr lvl="1"/>
            <a:r>
              <a:rPr lang="zh-CN" altLang="en-US"/>
              <a:t>联编工作出现在编译阶段，用对象名或者类名来限定要调用的函数。</a:t>
            </a:r>
          </a:p>
          <a:p>
            <a:r>
              <a:rPr lang="zh-CN" altLang="en-US"/>
              <a:t>动态绑定</a:t>
            </a:r>
          </a:p>
          <a:p>
            <a:pPr lvl="1"/>
            <a:r>
              <a:rPr lang="zh-CN" altLang="en-US"/>
              <a:t>联编工作在程序运行时执行，在程序运行时才确定将要调用的函数。</a:t>
            </a:r>
          </a:p>
        </p:txBody>
      </p:sp>
      <p:sp>
        <p:nvSpPr>
          <p:cNvPr id="6" name="灯片编号占位符 5"/>
          <p:cNvSpPr>
            <a:spLocks noGrp="1"/>
          </p:cNvSpPr>
          <p:nvPr>
            <p:ph type="sldNum" sz="quarter" idx="12"/>
          </p:nvPr>
        </p:nvSpPr>
        <p:spPr/>
        <p:txBody>
          <a:bodyPr/>
          <a:lstStyle/>
          <a:p>
            <a:fld id="{09702C03-90EF-49D5-AC2E-43881386FBA2}" type="slidenum">
              <a:rPr lang="en-US" altLang="zh-CN"/>
              <a:pPr/>
              <a:t>30</a:t>
            </a:fld>
            <a:endParaRPr lang="en-US" altLang="zh-CN"/>
          </a:p>
        </p:txBody>
      </p:sp>
    </p:spTree>
    <p:extLst>
      <p:ext uri="{BB962C8B-B14F-4D97-AF65-F5344CB8AC3E}">
        <p14:creationId xmlns:p14="http://schemas.microsoft.com/office/powerpoint/2010/main" val="2149565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457200" y="228600"/>
            <a:ext cx="8229600" cy="4629150"/>
          </a:xfrm>
        </p:spPr>
        <p:txBody>
          <a:bodyPr>
            <a:normAutofit fontScale="85000" lnSpcReduction="20000"/>
          </a:bodyPr>
          <a:lstStyle/>
          <a:p>
            <a:pPr>
              <a:lnSpc>
                <a:spcPct val="80000"/>
              </a:lnSpc>
              <a:buFont typeface="Wingdings" pitchFamily="2" charset="2"/>
              <a:buNone/>
            </a:pPr>
            <a:r>
              <a:rPr lang="en-US" altLang="zh-CN" sz="2600" dirty="0"/>
              <a:t>#include&lt;</a:t>
            </a:r>
            <a:r>
              <a:rPr lang="en-US" altLang="zh-CN" sz="2600" dirty="0" err="1"/>
              <a:t>iostream</a:t>
            </a:r>
            <a:r>
              <a:rPr lang="en-US" altLang="zh-CN" sz="2600" dirty="0"/>
              <a:t>&gt;</a:t>
            </a:r>
          </a:p>
          <a:p>
            <a:pPr>
              <a:lnSpc>
                <a:spcPct val="80000"/>
              </a:lnSpc>
              <a:buFont typeface="Wingdings" pitchFamily="2" charset="2"/>
              <a:buNone/>
            </a:pPr>
            <a:r>
              <a:rPr lang="en-US" altLang="zh-CN" sz="2600" dirty="0"/>
              <a:t>using namespace </a:t>
            </a:r>
            <a:r>
              <a:rPr lang="en-US" altLang="zh-CN" sz="2600" dirty="0" err="1"/>
              <a:t>std</a:t>
            </a:r>
            <a:r>
              <a:rPr lang="en-US" altLang="zh-CN" sz="2600" dirty="0"/>
              <a:t>;</a:t>
            </a:r>
          </a:p>
          <a:p>
            <a:pPr>
              <a:lnSpc>
                <a:spcPct val="80000"/>
              </a:lnSpc>
              <a:buFont typeface="Wingdings" pitchFamily="2" charset="2"/>
              <a:buNone/>
            </a:pPr>
            <a:r>
              <a:rPr lang="en-US" altLang="zh-CN" sz="2600" dirty="0"/>
              <a:t>class </a:t>
            </a:r>
            <a:r>
              <a:rPr lang="en-US" altLang="zh-CN" sz="2600" dirty="0">
                <a:solidFill>
                  <a:srgbClr val="66FFFF"/>
                </a:solidFill>
              </a:rPr>
              <a:t>Point</a:t>
            </a:r>
            <a:endParaRPr lang="en-US" altLang="zh-CN" sz="2600" dirty="0"/>
          </a:p>
          <a:p>
            <a:pPr>
              <a:lnSpc>
                <a:spcPct val="80000"/>
              </a:lnSpc>
              <a:buFont typeface="Wingdings" pitchFamily="2" charset="2"/>
              <a:buNone/>
            </a:pPr>
            <a:r>
              <a:rPr lang="en-US" altLang="zh-CN" sz="2600" dirty="0"/>
              <a:t>{ public:</a:t>
            </a:r>
          </a:p>
          <a:p>
            <a:pPr>
              <a:lnSpc>
                <a:spcPct val="80000"/>
              </a:lnSpc>
              <a:buFont typeface="Wingdings" pitchFamily="2" charset="2"/>
              <a:buNone/>
            </a:pPr>
            <a:r>
              <a:rPr lang="en-US" altLang="zh-CN" sz="2600" dirty="0"/>
              <a:t>	Point(double </a:t>
            </a:r>
            <a:r>
              <a:rPr lang="en-US" altLang="zh-CN" sz="2600" dirty="0" err="1"/>
              <a:t>i</a:t>
            </a:r>
            <a:r>
              <a:rPr lang="en-US" altLang="zh-CN" sz="2600" dirty="0"/>
              <a:t>, double j) {x=</a:t>
            </a:r>
            <a:r>
              <a:rPr lang="en-US" altLang="zh-CN" sz="2600" dirty="0" err="1"/>
              <a:t>i</a:t>
            </a:r>
            <a:r>
              <a:rPr lang="en-US" altLang="zh-CN" sz="2600" dirty="0"/>
              <a:t>; y=j;}</a:t>
            </a:r>
          </a:p>
          <a:p>
            <a:pPr>
              <a:lnSpc>
                <a:spcPct val="80000"/>
              </a:lnSpc>
              <a:buFont typeface="Wingdings" pitchFamily="2" charset="2"/>
              <a:buNone/>
            </a:pPr>
            <a:r>
              <a:rPr lang="en-US" altLang="zh-CN" sz="2600" dirty="0"/>
              <a:t>	double</a:t>
            </a:r>
            <a:r>
              <a:rPr lang="en-US" altLang="zh-CN" sz="2600" dirty="0">
                <a:solidFill>
                  <a:srgbClr val="66FFFF"/>
                </a:solidFill>
              </a:rPr>
              <a:t> Area</a:t>
            </a:r>
            <a:r>
              <a:rPr lang="en-US" altLang="zh-CN" sz="2600" dirty="0"/>
              <a:t>()  </a:t>
            </a:r>
            <a:r>
              <a:rPr lang="en-US" altLang="zh-CN" sz="2600" dirty="0" err="1"/>
              <a:t>const</a:t>
            </a:r>
            <a:r>
              <a:rPr lang="en-US" altLang="zh-CN" sz="2600" dirty="0"/>
              <a:t>{  return 0.0;}</a:t>
            </a:r>
          </a:p>
          <a:p>
            <a:pPr>
              <a:lnSpc>
                <a:spcPct val="80000"/>
              </a:lnSpc>
              <a:buFont typeface="Wingdings" pitchFamily="2" charset="2"/>
              <a:buNone/>
            </a:pPr>
            <a:r>
              <a:rPr lang="en-US" altLang="zh-CN" sz="2600" dirty="0"/>
              <a:t>  private:</a:t>
            </a:r>
          </a:p>
          <a:p>
            <a:pPr>
              <a:lnSpc>
                <a:spcPct val="80000"/>
              </a:lnSpc>
              <a:buFont typeface="Wingdings" pitchFamily="2" charset="2"/>
              <a:buNone/>
            </a:pPr>
            <a:r>
              <a:rPr lang="en-US" altLang="zh-CN" sz="2600" dirty="0"/>
              <a:t>	double x, y;</a:t>
            </a:r>
          </a:p>
          <a:p>
            <a:pPr>
              <a:lnSpc>
                <a:spcPct val="80000"/>
              </a:lnSpc>
              <a:buFont typeface="Wingdings" pitchFamily="2" charset="2"/>
              <a:buNone/>
            </a:pPr>
            <a:r>
              <a:rPr lang="en-US" altLang="zh-CN" sz="2600" dirty="0"/>
              <a:t>};</a:t>
            </a:r>
          </a:p>
          <a:p>
            <a:pPr>
              <a:lnSpc>
                <a:spcPct val="80000"/>
              </a:lnSpc>
              <a:buFont typeface="Wingdings" pitchFamily="2" charset="2"/>
              <a:buNone/>
            </a:pPr>
            <a:r>
              <a:rPr lang="en-US" altLang="zh-CN" sz="2600" dirty="0"/>
              <a:t>class </a:t>
            </a:r>
            <a:r>
              <a:rPr lang="en-US" altLang="zh-CN" sz="2600" dirty="0" err="1">
                <a:solidFill>
                  <a:schemeClr val="tx2"/>
                </a:solidFill>
              </a:rPr>
              <a:t>Rectangle</a:t>
            </a:r>
            <a:r>
              <a:rPr lang="en-US" altLang="zh-CN" sz="2600" dirty="0" err="1"/>
              <a:t>:public</a:t>
            </a:r>
            <a:r>
              <a:rPr lang="en-US" altLang="zh-CN" sz="2600" dirty="0"/>
              <a:t> </a:t>
            </a:r>
            <a:r>
              <a:rPr lang="en-US" altLang="zh-CN" sz="2600" dirty="0">
                <a:solidFill>
                  <a:srgbClr val="66FFFF"/>
                </a:solidFill>
              </a:rPr>
              <a:t>Point</a:t>
            </a:r>
            <a:endParaRPr lang="en-US" altLang="zh-CN" sz="2600" dirty="0"/>
          </a:p>
          <a:p>
            <a:pPr>
              <a:lnSpc>
                <a:spcPct val="80000"/>
              </a:lnSpc>
              <a:buFont typeface="Wingdings" pitchFamily="2" charset="2"/>
              <a:buNone/>
            </a:pPr>
            <a:r>
              <a:rPr lang="en-US" altLang="zh-CN" sz="2600" dirty="0"/>
              <a:t>{ public:</a:t>
            </a:r>
          </a:p>
          <a:p>
            <a:pPr>
              <a:lnSpc>
                <a:spcPct val="80000"/>
              </a:lnSpc>
              <a:buFont typeface="Wingdings" pitchFamily="2" charset="2"/>
              <a:buNone/>
            </a:pPr>
            <a:r>
              <a:rPr lang="en-US" altLang="zh-CN" sz="2600" dirty="0"/>
              <a:t>	Rectangle(double </a:t>
            </a:r>
            <a:r>
              <a:rPr lang="en-US" altLang="zh-CN" sz="2600" dirty="0" err="1"/>
              <a:t>i</a:t>
            </a:r>
            <a:r>
              <a:rPr lang="en-US" altLang="zh-CN" sz="2600" dirty="0"/>
              <a:t>, double j, double k, double l);</a:t>
            </a:r>
          </a:p>
          <a:p>
            <a:pPr>
              <a:lnSpc>
                <a:spcPct val="80000"/>
              </a:lnSpc>
              <a:buFont typeface="Wingdings" pitchFamily="2" charset="2"/>
              <a:buNone/>
            </a:pPr>
            <a:r>
              <a:rPr lang="en-US" altLang="zh-CN" sz="2600" dirty="0"/>
              <a:t>	double </a:t>
            </a:r>
            <a:r>
              <a:rPr lang="en-US" altLang="zh-CN" sz="2600" dirty="0">
                <a:solidFill>
                  <a:schemeClr val="tx2"/>
                </a:solidFill>
              </a:rPr>
              <a:t>Area</a:t>
            </a:r>
            <a:r>
              <a:rPr lang="en-US" altLang="zh-CN" sz="2600" dirty="0"/>
              <a:t>() </a:t>
            </a:r>
            <a:r>
              <a:rPr lang="en-US" altLang="zh-CN" sz="2600" dirty="0" err="1"/>
              <a:t>const</a:t>
            </a:r>
            <a:r>
              <a:rPr lang="en-US" altLang="zh-CN" sz="2600" dirty="0"/>
              <a:t>  {return  w*h;}</a:t>
            </a:r>
          </a:p>
          <a:p>
            <a:pPr>
              <a:lnSpc>
                <a:spcPct val="80000"/>
              </a:lnSpc>
              <a:buFont typeface="Wingdings" pitchFamily="2" charset="2"/>
              <a:buNone/>
            </a:pPr>
            <a:r>
              <a:rPr lang="en-US" altLang="zh-CN" sz="2600" dirty="0"/>
              <a:t>  private:</a:t>
            </a:r>
          </a:p>
          <a:p>
            <a:pPr>
              <a:lnSpc>
                <a:spcPct val="80000"/>
              </a:lnSpc>
              <a:buFont typeface="Wingdings" pitchFamily="2" charset="2"/>
              <a:buNone/>
            </a:pPr>
            <a:r>
              <a:rPr lang="en-US" altLang="zh-CN" sz="2600" dirty="0"/>
              <a:t>	double </a:t>
            </a:r>
            <a:r>
              <a:rPr lang="en-US" altLang="zh-CN" sz="2600" dirty="0" err="1"/>
              <a:t>w,h</a:t>
            </a:r>
            <a:r>
              <a:rPr lang="en-US" altLang="zh-CN" sz="2600" dirty="0"/>
              <a:t>;</a:t>
            </a:r>
          </a:p>
          <a:p>
            <a:pPr>
              <a:lnSpc>
                <a:spcPct val="80000"/>
              </a:lnSpc>
              <a:buFont typeface="Wingdings" pitchFamily="2" charset="2"/>
              <a:buNone/>
            </a:pPr>
            <a:r>
              <a:rPr lang="en-US" altLang="zh-CN" sz="2600" dirty="0"/>
              <a:t>};</a:t>
            </a:r>
          </a:p>
        </p:txBody>
      </p:sp>
      <p:sp>
        <p:nvSpPr>
          <p:cNvPr id="50180" name="Text Box 4"/>
          <p:cNvSpPr txBox="1">
            <a:spLocks noChangeArrowheads="1"/>
          </p:cNvSpPr>
          <p:nvPr/>
        </p:nvSpPr>
        <p:spPr bwMode="auto">
          <a:xfrm>
            <a:off x="6858000" y="285750"/>
            <a:ext cx="1828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u="sng" dirty="0">
                <a:solidFill>
                  <a:srgbClr val="99FF99"/>
                </a:solidFill>
              </a:rPr>
              <a:t>静态绑定例</a:t>
            </a:r>
            <a:endParaRPr lang="zh-CN" altLang="en-US" dirty="0">
              <a:solidFill>
                <a:srgbClr val="99FF99"/>
              </a:solidFill>
            </a:endParaRPr>
          </a:p>
        </p:txBody>
      </p:sp>
      <p:sp>
        <p:nvSpPr>
          <p:cNvPr id="50181" name="Text Box 5"/>
          <p:cNvSpPr txBox="1">
            <a:spLocks noChangeArrowheads="1"/>
          </p:cNvSpPr>
          <p:nvPr/>
        </p:nvSpPr>
        <p:spPr bwMode="auto">
          <a:xfrm>
            <a:off x="8561388" y="4854179"/>
            <a:ext cx="57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D92B32D9-6564-49E6-8AF6-1B53EBED528B}" type="slidenum">
              <a:rPr lang="en-US" altLang="zh-CN" sz="1400"/>
              <a:pPr algn="r">
                <a:spcBef>
                  <a:spcPct val="50000"/>
                </a:spcBef>
              </a:pPr>
              <a:t>31</a:t>
            </a:fld>
            <a:endParaRPr lang="en-US" altLang="zh-CN" sz="1400"/>
          </a:p>
        </p:txBody>
      </p:sp>
    </p:spTree>
    <p:extLst>
      <p:ext uri="{BB962C8B-B14F-4D97-AF65-F5344CB8AC3E}">
        <p14:creationId xmlns:p14="http://schemas.microsoft.com/office/powerpoint/2010/main" val="97859765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762000" y="457200"/>
            <a:ext cx="7772400" cy="4286250"/>
          </a:xfrm>
        </p:spPr>
        <p:txBody>
          <a:bodyPr>
            <a:normAutofit fontScale="85000" lnSpcReduction="10000"/>
          </a:bodyPr>
          <a:lstStyle/>
          <a:p>
            <a:pPr>
              <a:buFont typeface="Wingdings" pitchFamily="2" charset="2"/>
              <a:buNone/>
            </a:pPr>
            <a:r>
              <a:rPr lang="en-US" altLang="zh-CN" sz="2600" dirty="0"/>
              <a:t>Rectangle::Rectangle(double </a:t>
            </a:r>
            <a:r>
              <a:rPr lang="en-US" altLang="zh-CN" sz="2600" dirty="0" err="1"/>
              <a:t>i</a:t>
            </a:r>
            <a:r>
              <a:rPr lang="en-US" altLang="zh-CN" sz="2600" dirty="0"/>
              <a:t>, double j, double k, double l) :</a:t>
            </a:r>
            <a:r>
              <a:rPr lang="en-US" altLang="zh-CN" sz="2600" dirty="0">
                <a:solidFill>
                  <a:srgbClr val="66FFFF"/>
                </a:solidFill>
              </a:rPr>
              <a:t>Point</a:t>
            </a:r>
            <a:r>
              <a:rPr lang="en-US" altLang="zh-CN" sz="2600" dirty="0"/>
              <a:t>(</a:t>
            </a:r>
            <a:r>
              <a:rPr lang="en-US" altLang="zh-CN" sz="2600" dirty="0" err="1"/>
              <a:t>i,j</a:t>
            </a:r>
            <a:r>
              <a:rPr lang="en-US" altLang="zh-CN" sz="2600" dirty="0"/>
              <a:t>)</a:t>
            </a:r>
          </a:p>
          <a:p>
            <a:pPr>
              <a:buFont typeface="Wingdings" pitchFamily="2" charset="2"/>
              <a:buNone/>
            </a:pPr>
            <a:r>
              <a:rPr lang="en-US" altLang="zh-CN" sz="2600" dirty="0"/>
              <a:t>{	w=k;  h=l; }</a:t>
            </a:r>
          </a:p>
          <a:p>
            <a:pPr>
              <a:spcBef>
                <a:spcPct val="50000"/>
              </a:spcBef>
              <a:buFont typeface="Wingdings" pitchFamily="2" charset="2"/>
              <a:buNone/>
            </a:pPr>
            <a:r>
              <a:rPr lang="en-US" altLang="zh-CN" sz="2600" dirty="0"/>
              <a:t>void fun(</a:t>
            </a:r>
            <a:r>
              <a:rPr lang="en-US" altLang="zh-CN" sz="2600" dirty="0">
                <a:solidFill>
                  <a:srgbClr val="66FFFF"/>
                </a:solidFill>
              </a:rPr>
              <a:t>Point &amp;s</a:t>
            </a:r>
            <a:r>
              <a:rPr lang="en-US" altLang="zh-CN" sz="2600" dirty="0"/>
              <a:t>)</a:t>
            </a:r>
          </a:p>
          <a:p>
            <a:pPr>
              <a:buFont typeface="Wingdings" pitchFamily="2" charset="2"/>
              <a:buNone/>
            </a:pPr>
            <a:r>
              <a:rPr lang="en-US" altLang="zh-CN" sz="2600" dirty="0"/>
              <a:t>{	</a:t>
            </a:r>
            <a:r>
              <a:rPr lang="en-US" altLang="zh-CN" sz="2600" dirty="0" err="1"/>
              <a:t>cout</a:t>
            </a:r>
            <a:r>
              <a:rPr lang="en-US" altLang="zh-CN" sz="2600" dirty="0"/>
              <a:t>&lt;&lt;"Area="&lt;&lt;</a:t>
            </a:r>
            <a:r>
              <a:rPr lang="en-US" altLang="zh-CN" sz="2600" dirty="0" err="1">
                <a:solidFill>
                  <a:srgbClr val="66FFFF"/>
                </a:solidFill>
              </a:rPr>
              <a:t>s</a:t>
            </a:r>
            <a:r>
              <a:rPr lang="en-US" altLang="zh-CN" sz="2600" dirty="0" err="1"/>
              <a:t>.Area</a:t>
            </a:r>
            <a:r>
              <a:rPr lang="en-US" altLang="zh-CN" sz="2600" dirty="0"/>
              <a:t>()&lt;&lt;</a:t>
            </a:r>
            <a:r>
              <a:rPr lang="en-US" altLang="zh-CN" sz="2600" dirty="0" err="1"/>
              <a:t>endl</a:t>
            </a:r>
            <a:r>
              <a:rPr lang="en-US" altLang="zh-CN" sz="2600" dirty="0"/>
              <a:t>;  }</a:t>
            </a:r>
          </a:p>
          <a:p>
            <a:pPr>
              <a:spcBef>
                <a:spcPct val="50000"/>
              </a:spcBef>
              <a:buFont typeface="Wingdings" pitchFamily="2" charset="2"/>
              <a:buNone/>
            </a:pPr>
            <a:r>
              <a:rPr lang="en-US" altLang="zh-CN" sz="2600" dirty="0" err="1"/>
              <a:t>int</a:t>
            </a:r>
            <a:r>
              <a:rPr lang="en-US" altLang="zh-CN" sz="2600" dirty="0"/>
              <a:t> main()</a:t>
            </a:r>
          </a:p>
          <a:p>
            <a:pPr>
              <a:buFont typeface="Wingdings" pitchFamily="2" charset="2"/>
              <a:buNone/>
            </a:pPr>
            <a:r>
              <a:rPr lang="en-US" altLang="zh-CN" sz="2600" dirty="0"/>
              <a:t>{</a:t>
            </a:r>
          </a:p>
          <a:p>
            <a:pPr>
              <a:buFont typeface="Wingdings" pitchFamily="2" charset="2"/>
              <a:buNone/>
            </a:pPr>
            <a:r>
              <a:rPr lang="en-US" altLang="zh-CN" sz="2600" dirty="0"/>
              <a:t>	</a:t>
            </a:r>
            <a:r>
              <a:rPr lang="en-US" altLang="zh-CN" sz="2600" dirty="0">
                <a:solidFill>
                  <a:schemeClr val="tx2"/>
                </a:solidFill>
              </a:rPr>
              <a:t>Rectangle rec</a:t>
            </a:r>
            <a:r>
              <a:rPr lang="en-US" altLang="zh-CN" sz="2600" dirty="0"/>
              <a:t>(3.0, 5.2, 15.0, 25.0);</a:t>
            </a:r>
          </a:p>
          <a:p>
            <a:pPr>
              <a:buFont typeface="Wingdings" pitchFamily="2" charset="2"/>
              <a:buNone/>
            </a:pPr>
            <a:r>
              <a:rPr lang="en-US" altLang="zh-CN" sz="2600" dirty="0"/>
              <a:t>	fun(</a:t>
            </a:r>
            <a:r>
              <a:rPr lang="en-US" altLang="zh-CN" sz="2600" dirty="0">
                <a:solidFill>
                  <a:schemeClr val="tx2"/>
                </a:solidFill>
              </a:rPr>
              <a:t>rec</a:t>
            </a:r>
            <a:r>
              <a:rPr lang="en-US" altLang="zh-CN" sz="2600" dirty="0"/>
              <a:t>);</a:t>
            </a:r>
          </a:p>
          <a:p>
            <a:pPr>
              <a:buFont typeface="Wingdings" pitchFamily="2" charset="2"/>
              <a:buNone/>
            </a:pPr>
            <a:r>
              <a:rPr lang="en-US" altLang="zh-CN" sz="2600" dirty="0"/>
              <a:t>}</a:t>
            </a:r>
          </a:p>
          <a:p>
            <a:pPr>
              <a:buFont typeface="Wingdings" pitchFamily="2" charset="2"/>
              <a:buNone/>
            </a:pPr>
            <a:r>
              <a:rPr lang="zh-CN" altLang="en-US" sz="2600" dirty="0">
                <a:solidFill>
                  <a:srgbClr val="99FF99"/>
                </a:solidFill>
              </a:rPr>
              <a:t>运行结果：</a:t>
            </a:r>
            <a:endParaRPr lang="zh-CN" altLang="en-US" sz="2600" dirty="0"/>
          </a:p>
          <a:p>
            <a:pPr>
              <a:buFont typeface="Wingdings" pitchFamily="2" charset="2"/>
              <a:buNone/>
            </a:pPr>
            <a:r>
              <a:rPr lang="en-US" altLang="zh-CN" sz="2600" dirty="0"/>
              <a:t>Area=0</a:t>
            </a:r>
            <a:endParaRPr lang="en-US" altLang="zh-CN" dirty="0"/>
          </a:p>
        </p:txBody>
      </p:sp>
      <p:sp>
        <p:nvSpPr>
          <p:cNvPr id="51205" name="Text Box 5"/>
          <p:cNvSpPr txBox="1">
            <a:spLocks noChangeArrowheads="1"/>
          </p:cNvSpPr>
          <p:nvPr/>
        </p:nvSpPr>
        <p:spPr bwMode="auto">
          <a:xfrm>
            <a:off x="8561388" y="4854179"/>
            <a:ext cx="57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CC733C5D-9E34-4401-9315-6829BFB866E5}" type="slidenum">
              <a:rPr lang="en-US" altLang="zh-CN" sz="1400"/>
              <a:pPr algn="r">
                <a:spcBef>
                  <a:spcPct val="50000"/>
                </a:spcBef>
              </a:pPr>
              <a:t>32</a:t>
            </a:fld>
            <a:endParaRPr lang="en-US" altLang="zh-CN" sz="1400"/>
          </a:p>
        </p:txBody>
      </p:sp>
    </p:spTree>
    <p:extLst>
      <p:ext uri="{BB962C8B-B14F-4D97-AF65-F5344CB8AC3E}">
        <p14:creationId xmlns:p14="http://schemas.microsoft.com/office/powerpoint/2010/main" val="171582233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381000" y="75010"/>
            <a:ext cx="8534400" cy="5143500"/>
          </a:xfrm>
        </p:spPr>
        <p:txBody>
          <a:bodyPr>
            <a:normAutofit fontScale="92500" lnSpcReduction="20000"/>
          </a:bodyPr>
          <a:lstStyle/>
          <a:p>
            <a:pPr>
              <a:lnSpc>
                <a:spcPct val="80000"/>
              </a:lnSpc>
              <a:buFont typeface="Wingdings" pitchFamily="2" charset="2"/>
              <a:buNone/>
            </a:pPr>
            <a:r>
              <a:rPr lang="en-US" altLang="zh-CN" sz="2600" dirty="0"/>
              <a:t>#include&lt;</a:t>
            </a:r>
            <a:r>
              <a:rPr lang="en-US" altLang="zh-CN" sz="2600" dirty="0" err="1"/>
              <a:t>iostream</a:t>
            </a:r>
            <a:r>
              <a:rPr lang="en-US" altLang="zh-CN" sz="2600" dirty="0"/>
              <a:t>&gt;</a:t>
            </a:r>
          </a:p>
          <a:p>
            <a:pPr>
              <a:lnSpc>
                <a:spcPct val="80000"/>
              </a:lnSpc>
              <a:buFont typeface="Wingdings" pitchFamily="2" charset="2"/>
              <a:buNone/>
            </a:pPr>
            <a:r>
              <a:rPr lang="en-US" altLang="zh-CN" sz="2600" dirty="0"/>
              <a:t>using namespace </a:t>
            </a:r>
            <a:r>
              <a:rPr lang="en-US" altLang="zh-CN" sz="2600" dirty="0" err="1"/>
              <a:t>std</a:t>
            </a:r>
            <a:r>
              <a:rPr lang="en-US" altLang="zh-CN" sz="2600" dirty="0"/>
              <a:t>;</a:t>
            </a:r>
          </a:p>
          <a:p>
            <a:pPr>
              <a:lnSpc>
                <a:spcPct val="80000"/>
              </a:lnSpc>
              <a:buFont typeface="Wingdings" pitchFamily="2" charset="2"/>
              <a:buNone/>
            </a:pPr>
            <a:r>
              <a:rPr lang="en-US" altLang="zh-CN" sz="2600" dirty="0"/>
              <a:t>class Point</a:t>
            </a:r>
          </a:p>
          <a:p>
            <a:pPr>
              <a:lnSpc>
                <a:spcPct val="80000"/>
              </a:lnSpc>
              <a:buFont typeface="Wingdings" pitchFamily="2" charset="2"/>
              <a:buNone/>
            </a:pPr>
            <a:r>
              <a:rPr lang="en-US" altLang="zh-CN" sz="2600" dirty="0"/>
              <a:t>{ public:</a:t>
            </a:r>
          </a:p>
          <a:p>
            <a:pPr>
              <a:lnSpc>
                <a:spcPct val="80000"/>
              </a:lnSpc>
              <a:buFont typeface="Wingdings" pitchFamily="2" charset="2"/>
              <a:buNone/>
            </a:pPr>
            <a:r>
              <a:rPr lang="en-US" altLang="zh-CN" sz="2600" dirty="0"/>
              <a:t>	 Point(double </a:t>
            </a:r>
            <a:r>
              <a:rPr lang="en-US" altLang="zh-CN" sz="2600" dirty="0" err="1"/>
              <a:t>i</a:t>
            </a:r>
            <a:r>
              <a:rPr lang="en-US" altLang="zh-CN" sz="2600" dirty="0"/>
              <a:t>, double j) {x=</a:t>
            </a:r>
            <a:r>
              <a:rPr lang="en-US" altLang="zh-CN" sz="2600" dirty="0" err="1"/>
              <a:t>i</a:t>
            </a:r>
            <a:r>
              <a:rPr lang="en-US" altLang="zh-CN" sz="2600" dirty="0"/>
              <a:t>; y=j;}</a:t>
            </a:r>
          </a:p>
          <a:p>
            <a:pPr>
              <a:lnSpc>
                <a:spcPct val="80000"/>
              </a:lnSpc>
              <a:buFont typeface="Wingdings" pitchFamily="2" charset="2"/>
              <a:buNone/>
            </a:pPr>
            <a:r>
              <a:rPr lang="en-US" altLang="zh-CN" sz="2600" dirty="0"/>
              <a:t>	</a:t>
            </a:r>
            <a:r>
              <a:rPr lang="en-US" altLang="zh-CN" sz="2600" dirty="0">
                <a:solidFill>
                  <a:schemeClr val="tx2"/>
                </a:solidFill>
              </a:rPr>
              <a:t> virtual</a:t>
            </a:r>
            <a:r>
              <a:rPr lang="en-US" altLang="zh-CN" sz="2600" dirty="0"/>
              <a:t> double Area()  </a:t>
            </a:r>
            <a:r>
              <a:rPr lang="en-US" altLang="zh-CN" sz="2600" dirty="0" err="1"/>
              <a:t>const</a:t>
            </a:r>
            <a:r>
              <a:rPr lang="en-US" altLang="zh-CN" sz="2600" dirty="0"/>
              <a:t>{  return 0.0;}</a:t>
            </a:r>
          </a:p>
          <a:p>
            <a:pPr>
              <a:lnSpc>
                <a:spcPct val="80000"/>
              </a:lnSpc>
              <a:buFont typeface="Wingdings" pitchFamily="2" charset="2"/>
              <a:buNone/>
            </a:pPr>
            <a:r>
              <a:rPr lang="en-US" altLang="zh-CN" sz="2600" dirty="0"/>
              <a:t>  private:</a:t>
            </a:r>
          </a:p>
          <a:p>
            <a:pPr>
              <a:lnSpc>
                <a:spcPct val="80000"/>
              </a:lnSpc>
              <a:buFont typeface="Wingdings" pitchFamily="2" charset="2"/>
              <a:buNone/>
            </a:pPr>
            <a:r>
              <a:rPr lang="en-US" altLang="zh-CN" sz="2600" dirty="0"/>
              <a:t>	double x, y;</a:t>
            </a:r>
          </a:p>
          <a:p>
            <a:pPr>
              <a:lnSpc>
                <a:spcPct val="80000"/>
              </a:lnSpc>
              <a:buFont typeface="Wingdings" pitchFamily="2" charset="2"/>
              <a:buNone/>
            </a:pPr>
            <a:r>
              <a:rPr lang="en-US" altLang="zh-CN" sz="2600" dirty="0"/>
              <a:t>};</a:t>
            </a:r>
          </a:p>
          <a:p>
            <a:pPr>
              <a:lnSpc>
                <a:spcPct val="80000"/>
              </a:lnSpc>
              <a:buFont typeface="Wingdings" pitchFamily="2" charset="2"/>
              <a:buNone/>
            </a:pPr>
            <a:r>
              <a:rPr lang="en-US" altLang="zh-CN" sz="2600" dirty="0"/>
              <a:t>class </a:t>
            </a:r>
            <a:r>
              <a:rPr lang="en-US" altLang="zh-CN" sz="2600" dirty="0" err="1"/>
              <a:t>Rectangle:public</a:t>
            </a:r>
            <a:r>
              <a:rPr lang="en-US" altLang="zh-CN" sz="2600" dirty="0"/>
              <a:t> Point</a:t>
            </a:r>
          </a:p>
          <a:p>
            <a:pPr>
              <a:lnSpc>
                <a:spcPct val="80000"/>
              </a:lnSpc>
              <a:buFont typeface="Wingdings" pitchFamily="2" charset="2"/>
              <a:buNone/>
            </a:pPr>
            <a:r>
              <a:rPr lang="en-US" altLang="zh-CN" sz="2600" dirty="0"/>
              <a:t>{ public:</a:t>
            </a:r>
          </a:p>
          <a:p>
            <a:pPr>
              <a:lnSpc>
                <a:spcPct val="80000"/>
              </a:lnSpc>
              <a:buFont typeface="Wingdings" pitchFamily="2" charset="2"/>
              <a:buNone/>
            </a:pPr>
            <a:r>
              <a:rPr lang="en-US" altLang="zh-CN" sz="2600" dirty="0"/>
              <a:t>	 Rectangle(double </a:t>
            </a:r>
            <a:r>
              <a:rPr lang="en-US" altLang="zh-CN" sz="2600" dirty="0" err="1"/>
              <a:t>i</a:t>
            </a:r>
            <a:r>
              <a:rPr lang="en-US" altLang="zh-CN" sz="2600" dirty="0"/>
              <a:t>, double j, double k, double l);</a:t>
            </a:r>
          </a:p>
          <a:p>
            <a:pPr>
              <a:lnSpc>
                <a:spcPct val="80000"/>
              </a:lnSpc>
              <a:buFont typeface="Wingdings" pitchFamily="2" charset="2"/>
              <a:buNone/>
            </a:pPr>
            <a:r>
              <a:rPr lang="en-US" altLang="zh-CN" sz="2600" dirty="0"/>
              <a:t>	 </a:t>
            </a:r>
            <a:r>
              <a:rPr lang="en-US" altLang="zh-CN" sz="2600" dirty="0">
                <a:solidFill>
                  <a:schemeClr val="tx2"/>
                </a:solidFill>
              </a:rPr>
              <a:t>virtual</a:t>
            </a:r>
            <a:r>
              <a:rPr lang="en-US" altLang="zh-CN" sz="2600" dirty="0"/>
              <a:t> double Area() </a:t>
            </a:r>
            <a:r>
              <a:rPr lang="en-US" altLang="zh-CN" sz="2600" dirty="0" err="1"/>
              <a:t>const</a:t>
            </a:r>
            <a:r>
              <a:rPr lang="en-US" altLang="zh-CN" sz="2600" dirty="0"/>
              <a:t>  {return  w*h;}</a:t>
            </a:r>
          </a:p>
          <a:p>
            <a:pPr>
              <a:lnSpc>
                <a:spcPct val="80000"/>
              </a:lnSpc>
              <a:buFont typeface="Wingdings" pitchFamily="2" charset="2"/>
              <a:buNone/>
            </a:pPr>
            <a:r>
              <a:rPr lang="en-US" altLang="zh-CN" sz="2600" dirty="0"/>
              <a:t>  private:</a:t>
            </a:r>
          </a:p>
          <a:p>
            <a:pPr>
              <a:lnSpc>
                <a:spcPct val="80000"/>
              </a:lnSpc>
              <a:buFont typeface="Wingdings" pitchFamily="2" charset="2"/>
              <a:buNone/>
            </a:pPr>
            <a:r>
              <a:rPr lang="en-US" altLang="zh-CN" sz="2600" dirty="0"/>
              <a:t>	double </a:t>
            </a:r>
            <a:r>
              <a:rPr lang="en-US" altLang="zh-CN" sz="2600" dirty="0" err="1"/>
              <a:t>w,h</a:t>
            </a:r>
            <a:r>
              <a:rPr lang="en-US" altLang="zh-CN" sz="2600" dirty="0"/>
              <a:t>;</a:t>
            </a:r>
          </a:p>
          <a:p>
            <a:pPr>
              <a:lnSpc>
                <a:spcPct val="80000"/>
              </a:lnSpc>
              <a:buFont typeface="Wingdings" pitchFamily="2" charset="2"/>
              <a:buNone/>
            </a:pPr>
            <a:r>
              <a:rPr lang="en-US" altLang="zh-CN" sz="2600" dirty="0"/>
              <a:t>};</a:t>
            </a:r>
          </a:p>
          <a:p>
            <a:pPr>
              <a:lnSpc>
                <a:spcPct val="80000"/>
              </a:lnSpc>
              <a:buFont typeface="Wingdings" pitchFamily="2" charset="2"/>
              <a:buNone/>
            </a:pPr>
            <a:r>
              <a:rPr lang="en-US" altLang="zh-CN" sz="2600" dirty="0">
                <a:solidFill>
                  <a:srgbClr val="66FFFF"/>
                </a:solidFill>
              </a:rPr>
              <a:t>//</a:t>
            </a:r>
            <a:r>
              <a:rPr lang="zh-CN" altLang="en-US" sz="2600" dirty="0">
                <a:solidFill>
                  <a:srgbClr val="66FFFF"/>
                </a:solidFill>
              </a:rPr>
              <a:t>其它函数同例 </a:t>
            </a:r>
            <a:r>
              <a:rPr lang="en-US" altLang="zh-CN" sz="2600" dirty="0">
                <a:solidFill>
                  <a:srgbClr val="66FFFF"/>
                </a:solidFill>
              </a:rPr>
              <a:t>8.8</a:t>
            </a:r>
          </a:p>
        </p:txBody>
      </p:sp>
      <p:sp>
        <p:nvSpPr>
          <p:cNvPr id="52228" name="Text Box 4"/>
          <p:cNvSpPr txBox="1">
            <a:spLocks noChangeArrowheads="1"/>
          </p:cNvSpPr>
          <p:nvPr/>
        </p:nvSpPr>
        <p:spPr bwMode="auto">
          <a:xfrm>
            <a:off x="6934200" y="28575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u="sng">
                <a:solidFill>
                  <a:srgbClr val="99FF99"/>
                </a:solidFill>
              </a:rPr>
              <a:t>动态绑定例 </a:t>
            </a:r>
            <a:endParaRPr lang="zh-CN" altLang="en-US">
              <a:solidFill>
                <a:srgbClr val="99FF99"/>
              </a:solidFill>
            </a:endParaRPr>
          </a:p>
        </p:txBody>
      </p:sp>
      <p:sp>
        <p:nvSpPr>
          <p:cNvPr id="52229" name="Text Box 5"/>
          <p:cNvSpPr txBox="1">
            <a:spLocks noChangeArrowheads="1"/>
          </p:cNvSpPr>
          <p:nvPr/>
        </p:nvSpPr>
        <p:spPr bwMode="auto">
          <a:xfrm>
            <a:off x="8561388" y="4854179"/>
            <a:ext cx="57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51AD4EAE-0849-435F-A0D8-BC6455AC15C9}" type="slidenum">
              <a:rPr lang="en-US" altLang="zh-CN" sz="1400"/>
              <a:pPr algn="r">
                <a:spcBef>
                  <a:spcPct val="50000"/>
                </a:spcBef>
              </a:pPr>
              <a:t>33</a:t>
            </a:fld>
            <a:endParaRPr lang="en-US" altLang="zh-CN" sz="1400"/>
          </a:p>
        </p:txBody>
      </p:sp>
    </p:spTree>
    <p:extLst>
      <p:ext uri="{BB962C8B-B14F-4D97-AF65-F5344CB8AC3E}">
        <p14:creationId xmlns:p14="http://schemas.microsoft.com/office/powerpoint/2010/main" val="102805995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762000" y="571500"/>
            <a:ext cx="7772400" cy="3943350"/>
          </a:xfrm>
        </p:spPr>
        <p:txBody>
          <a:bodyPr>
            <a:normAutofit fontScale="85000" lnSpcReduction="20000"/>
          </a:bodyPr>
          <a:lstStyle/>
          <a:p>
            <a:pPr>
              <a:spcBef>
                <a:spcPct val="50000"/>
              </a:spcBef>
              <a:buFont typeface="Wingdings" pitchFamily="2" charset="2"/>
              <a:buNone/>
            </a:pPr>
            <a:r>
              <a:rPr lang="en-US" altLang="zh-CN" sz="2600"/>
              <a:t>void fun(</a:t>
            </a:r>
            <a:r>
              <a:rPr lang="en-US" altLang="zh-CN" sz="2600">
                <a:solidFill>
                  <a:srgbClr val="66FFFF"/>
                </a:solidFill>
              </a:rPr>
              <a:t>Point &amp;s</a:t>
            </a:r>
            <a:r>
              <a:rPr lang="en-US" altLang="zh-CN" sz="2600"/>
              <a:t>)</a:t>
            </a:r>
          </a:p>
          <a:p>
            <a:pPr>
              <a:buFont typeface="Wingdings" pitchFamily="2" charset="2"/>
              <a:buNone/>
            </a:pPr>
            <a:r>
              <a:rPr lang="en-US" altLang="zh-CN" sz="2600"/>
              <a:t>{	cout&lt;&lt;"Area="&lt;&lt;</a:t>
            </a:r>
            <a:r>
              <a:rPr lang="en-US" altLang="zh-CN" sz="2600">
                <a:solidFill>
                  <a:srgbClr val="66FFFF"/>
                </a:solidFill>
              </a:rPr>
              <a:t>s</a:t>
            </a:r>
            <a:r>
              <a:rPr lang="en-US" altLang="zh-CN" sz="2600"/>
              <a:t>.Area()&lt;&lt;endl;  }</a:t>
            </a:r>
          </a:p>
          <a:p>
            <a:pPr>
              <a:spcBef>
                <a:spcPct val="50000"/>
              </a:spcBef>
              <a:buFont typeface="Wingdings" pitchFamily="2" charset="2"/>
              <a:buNone/>
            </a:pPr>
            <a:r>
              <a:rPr lang="en-US" altLang="zh-CN" sz="2600"/>
              <a:t>int main()</a:t>
            </a:r>
          </a:p>
          <a:p>
            <a:pPr>
              <a:buFont typeface="Wingdings" pitchFamily="2" charset="2"/>
              <a:buNone/>
            </a:pPr>
            <a:r>
              <a:rPr lang="en-US" altLang="zh-CN" sz="2600"/>
              <a:t>{</a:t>
            </a:r>
          </a:p>
          <a:p>
            <a:pPr>
              <a:buFont typeface="Wingdings" pitchFamily="2" charset="2"/>
              <a:buNone/>
            </a:pPr>
            <a:r>
              <a:rPr lang="en-US" altLang="zh-CN" sz="2600"/>
              <a:t>	</a:t>
            </a:r>
            <a:r>
              <a:rPr lang="en-US" altLang="zh-CN" sz="2600">
                <a:solidFill>
                  <a:schemeClr val="tx2"/>
                </a:solidFill>
              </a:rPr>
              <a:t>Rectangle rec</a:t>
            </a:r>
            <a:r>
              <a:rPr lang="en-US" altLang="zh-CN" sz="2600"/>
              <a:t>(3.0, 5.2, 15.0, 25.0);</a:t>
            </a:r>
          </a:p>
          <a:p>
            <a:pPr>
              <a:buFont typeface="Wingdings" pitchFamily="2" charset="2"/>
              <a:buNone/>
            </a:pPr>
            <a:r>
              <a:rPr lang="en-US" altLang="zh-CN" sz="2600"/>
              <a:t>	fun(</a:t>
            </a:r>
            <a:r>
              <a:rPr lang="en-US" altLang="zh-CN" sz="2600">
                <a:solidFill>
                  <a:schemeClr val="tx2"/>
                </a:solidFill>
              </a:rPr>
              <a:t>rec</a:t>
            </a:r>
            <a:r>
              <a:rPr lang="en-US" altLang="zh-CN" sz="2600"/>
              <a:t>);</a:t>
            </a:r>
          </a:p>
          <a:p>
            <a:pPr>
              <a:buFont typeface="Wingdings" pitchFamily="2" charset="2"/>
              <a:buNone/>
            </a:pPr>
            <a:r>
              <a:rPr lang="en-US" altLang="zh-CN" sz="2600"/>
              <a:t>}</a:t>
            </a:r>
          </a:p>
          <a:p>
            <a:pPr>
              <a:buFont typeface="Wingdings" pitchFamily="2" charset="2"/>
              <a:buNone/>
            </a:pPr>
            <a:endParaRPr lang="en-US" altLang="zh-CN" sz="2600"/>
          </a:p>
          <a:p>
            <a:pPr>
              <a:buFont typeface="Wingdings" pitchFamily="2" charset="2"/>
              <a:buNone/>
            </a:pPr>
            <a:r>
              <a:rPr lang="zh-CN" altLang="en-US"/>
              <a:t>运行结果</a:t>
            </a:r>
            <a:r>
              <a:rPr lang="en-US" altLang="zh-CN"/>
              <a:t>:</a:t>
            </a:r>
          </a:p>
          <a:p>
            <a:pPr>
              <a:buFont typeface="Wingdings" pitchFamily="2" charset="2"/>
              <a:buNone/>
            </a:pPr>
            <a:r>
              <a:rPr lang="en-US" altLang="zh-CN"/>
              <a:t>Area=375</a:t>
            </a:r>
          </a:p>
        </p:txBody>
      </p:sp>
      <p:sp>
        <p:nvSpPr>
          <p:cNvPr id="53253" name="Text Box 5"/>
          <p:cNvSpPr txBox="1">
            <a:spLocks noChangeArrowheads="1"/>
          </p:cNvSpPr>
          <p:nvPr/>
        </p:nvSpPr>
        <p:spPr bwMode="auto">
          <a:xfrm>
            <a:off x="8561388" y="4854179"/>
            <a:ext cx="57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4DBF8265-4296-4ADF-A368-0B8741EFC448}" type="slidenum">
              <a:rPr lang="en-US" altLang="zh-CN" sz="1400"/>
              <a:pPr algn="r">
                <a:spcBef>
                  <a:spcPct val="50000"/>
                </a:spcBef>
              </a:pPr>
              <a:t>34</a:t>
            </a:fld>
            <a:endParaRPr lang="en-US" altLang="zh-CN" sz="1400"/>
          </a:p>
        </p:txBody>
      </p:sp>
    </p:spTree>
    <p:extLst>
      <p:ext uri="{BB962C8B-B14F-4D97-AF65-F5344CB8AC3E}">
        <p14:creationId xmlns:p14="http://schemas.microsoft.com/office/powerpoint/2010/main" val="301101513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43000" y="171450"/>
            <a:ext cx="7315200" cy="857250"/>
          </a:xfrm>
        </p:spPr>
        <p:txBody>
          <a:bodyPr/>
          <a:lstStyle/>
          <a:p>
            <a:r>
              <a:rPr lang="zh-CN" altLang="en-US"/>
              <a:t>虚函数</a:t>
            </a:r>
          </a:p>
        </p:txBody>
      </p:sp>
      <p:sp>
        <p:nvSpPr>
          <p:cNvPr id="25603" name="Rectangle 3"/>
          <p:cNvSpPr>
            <a:spLocks noGrp="1" noChangeArrowheads="1"/>
          </p:cNvSpPr>
          <p:nvPr>
            <p:ph idx="1"/>
          </p:nvPr>
        </p:nvSpPr>
        <p:spPr>
          <a:xfrm>
            <a:off x="1066800" y="987574"/>
            <a:ext cx="7850187" cy="3943350"/>
          </a:xfrm>
        </p:spPr>
        <p:txBody>
          <a:bodyPr>
            <a:normAutofit fontScale="92500" lnSpcReduction="10000"/>
          </a:bodyPr>
          <a:lstStyle/>
          <a:p>
            <a:pPr>
              <a:lnSpc>
                <a:spcPct val="95000"/>
              </a:lnSpc>
            </a:pPr>
            <a:r>
              <a:rPr lang="zh-CN" altLang="en-US" sz="2800" dirty="0"/>
              <a:t>虚函数是动态绑定的基础。</a:t>
            </a:r>
          </a:p>
          <a:p>
            <a:pPr>
              <a:lnSpc>
                <a:spcPct val="95000"/>
              </a:lnSpc>
            </a:pPr>
            <a:r>
              <a:rPr lang="zh-CN" altLang="en-US" sz="2800" dirty="0"/>
              <a:t>是非静态的成员函数。</a:t>
            </a:r>
          </a:p>
          <a:p>
            <a:pPr>
              <a:lnSpc>
                <a:spcPct val="95000"/>
              </a:lnSpc>
            </a:pPr>
            <a:r>
              <a:rPr lang="zh-CN" altLang="en-US" sz="2800" dirty="0"/>
              <a:t>在类的声明中，在函数原型之前写</a:t>
            </a:r>
            <a:r>
              <a:rPr lang="en-US" altLang="zh-CN" sz="2800" dirty="0">
                <a:solidFill>
                  <a:schemeClr val="tx2"/>
                </a:solidFill>
              </a:rPr>
              <a:t>virtual</a:t>
            </a:r>
            <a:r>
              <a:rPr lang="zh-CN" altLang="en-US" sz="2800" dirty="0"/>
              <a:t>。</a:t>
            </a:r>
          </a:p>
          <a:p>
            <a:pPr>
              <a:lnSpc>
                <a:spcPct val="95000"/>
              </a:lnSpc>
            </a:pPr>
            <a:r>
              <a:rPr lang="en-US" altLang="zh-CN" sz="2800" dirty="0">
                <a:solidFill>
                  <a:schemeClr val="tx2"/>
                </a:solidFill>
              </a:rPr>
              <a:t>virtual</a:t>
            </a:r>
            <a:r>
              <a:rPr lang="en-US" altLang="zh-CN" sz="2800" dirty="0"/>
              <a:t> </a:t>
            </a:r>
            <a:r>
              <a:rPr lang="zh-CN" altLang="en-US" sz="2800" dirty="0"/>
              <a:t>只用来说明类声明中的原型，不能用在函数实现时。</a:t>
            </a:r>
          </a:p>
          <a:p>
            <a:pPr>
              <a:lnSpc>
                <a:spcPct val="95000"/>
              </a:lnSpc>
            </a:pPr>
            <a:r>
              <a:rPr lang="zh-CN" altLang="en-US" sz="2800" dirty="0"/>
              <a:t>具有继承性，基类中声明了虚函数，派生类中无论是否说明，同原型函数都自动为虚函数。</a:t>
            </a:r>
          </a:p>
          <a:p>
            <a:pPr>
              <a:lnSpc>
                <a:spcPct val="95000"/>
              </a:lnSpc>
            </a:pPr>
            <a:r>
              <a:rPr lang="zh-CN" altLang="en-US" sz="2800" dirty="0"/>
              <a:t>本质：不是重载声明而是覆盖。</a:t>
            </a:r>
          </a:p>
          <a:p>
            <a:pPr>
              <a:lnSpc>
                <a:spcPct val="95000"/>
              </a:lnSpc>
            </a:pPr>
            <a:r>
              <a:rPr lang="zh-CN" altLang="en-US" sz="2800" dirty="0"/>
              <a:t>调用方式：通过基类指针或引用，执行时会</a:t>
            </a:r>
            <a:br>
              <a:rPr lang="zh-CN" altLang="en-US" sz="2800" dirty="0"/>
            </a:br>
            <a:r>
              <a:rPr lang="zh-CN" altLang="en-US" sz="2800" dirty="0"/>
              <a:t>根据</a:t>
            </a:r>
            <a:r>
              <a:rPr lang="zh-CN" altLang="en-US" sz="2800" dirty="0">
                <a:solidFill>
                  <a:srgbClr val="66FFFF"/>
                </a:solidFill>
              </a:rPr>
              <a:t>指针指向的对象的类</a:t>
            </a:r>
            <a:r>
              <a:rPr lang="zh-CN" altLang="en-US" sz="2800" dirty="0"/>
              <a:t>，决定调用哪个函数。</a:t>
            </a:r>
          </a:p>
        </p:txBody>
      </p:sp>
      <p:sp>
        <p:nvSpPr>
          <p:cNvPr id="8" name="灯片编号占位符 5"/>
          <p:cNvSpPr>
            <a:spLocks noGrp="1"/>
          </p:cNvSpPr>
          <p:nvPr>
            <p:ph type="sldNum" sz="quarter" idx="12"/>
          </p:nvPr>
        </p:nvSpPr>
        <p:spPr/>
        <p:txBody>
          <a:bodyPr/>
          <a:lstStyle/>
          <a:p>
            <a:fld id="{953849CD-EB43-4ED6-96A5-17FCB3437461}" type="slidenum">
              <a:rPr lang="en-US" altLang="zh-CN"/>
              <a:pPr/>
              <a:t>35</a:t>
            </a:fld>
            <a:endParaRPr lang="en-US" altLang="zh-CN"/>
          </a:p>
        </p:txBody>
      </p:sp>
      <p:sp>
        <p:nvSpPr>
          <p:cNvPr id="25606" name="Text Box 6"/>
          <p:cNvSpPr txBox="1">
            <a:spLocks noChangeArrowheads="1"/>
          </p:cNvSpPr>
          <p:nvPr/>
        </p:nvSpPr>
        <p:spPr bwMode="auto">
          <a:xfrm>
            <a:off x="266581" y="735806"/>
            <a:ext cx="800219"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FFFF00"/>
                </a:solidFill>
                <a:ea typeface="隶书" pitchFamily="49" charset="-122"/>
              </a:rPr>
              <a:t>虚  函  数</a:t>
            </a:r>
            <a:endParaRPr lang="zh-CN" altLang="en-US">
              <a:solidFill>
                <a:srgbClr val="FFFF00"/>
              </a:solidFill>
            </a:endParaRPr>
          </a:p>
        </p:txBody>
      </p:sp>
    </p:spTree>
    <p:extLst>
      <p:ext uri="{BB962C8B-B14F-4D97-AF65-F5344CB8AC3E}">
        <p14:creationId xmlns:p14="http://schemas.microsoft.com/office/powerpoint/2010/main" val="574734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t>例 </a:t>
            </a:r>
            <a:r>
              <a:rPr lang="en-US" altLang="zh-CN"/>
              <a:t>8.4</a:t>
            </a:r>
          </a:p>
        </p:txBody>
      </p:sp>
      <p:sp>
        <p:nvSpPr>
          <p:cNvPr id="28677" name="Rectangle 5"/>
          <p:cNvSpPr>
            <a:spLocks noGrp="1" noChangeArrowheads="1"/>
          </p:cNvSpPr>
          <p:nvPr>
            <p:ph idx="1"/>
          </p:nvPr>
        </p:nvSpPr>
        <p:spPr>
          <a:xfrm>
            <a:off x="1295400" y="1143000"/>
            <a:ext cx="7239000" cy="3858816"/>
          </a:xfrm>
          <a:noFill/>
          <a:ln/>
        </p:spPr>
        <p:txBody>
          <a:bodyPr>
            <a:normAutofit fontScale="92500" lnSpcReduction="20000"/>
          </a:bodyPr>
          <a:lstStyle/>
          <a:p>
            <a:pPr>
              <a:lnSpc>
                <a:spcPct val="90000"/>
              </a:lnSpc>
              <a:spcBef>
                <a:spcPct val="5000"/>
              </a:spcBef>
              <a:buFont typeface="Wingdings" pitchFamily="2" charset="2"/>
              <a:buNone/>
            </a:pPr>
            <a:r>
              <a:rPr lang="en-US" altLang="zh-CN" sz="2400">
                <a:latin typeface="Times New Roman" pitchFamily="18" charset="0"/>
              </a:rPr>
              <a:t>#include &lt;iostream&gt;</a:t>
            </a:r>
          </a:p>
          <a:p>
            <a:pPr>
              <a:lnSpc>
                <a:spcPct val="90000"/>
              </a:lnSpc>
              <a:spcBef>
                <a:spcPct val="5000"/>
              </a:spcBef>
              <a:buFont typeface="Wingdings" pitchFamily="2" charset="2"/>
              <a:buNone/>
            </a:pPr>
            <a:r>
              <a:rPr lang="en-US" altLang="zh-CN" sz="2400">
                <a:latin typeface="Times New Roman" pitchFamily="18" charset="0"/>
              </a:rPr>
              <a:t>using namespace std;</a:t>
            </a:r>
          </a:p>
          <a:p>
            <a:pPr>
              <a:lnSpc>
                <a:spcPct val="90000"/>
              </a:lnSpc>
              <a:spcBef>
                <a:spcPct val="5000"/>
              </a:spcBef>
              <a:buFont typeface="Wingdings" pitchFamily="2" charset="2"/>
              <a:buNone/>
            </a:pPr>
            <a:r>
              <a:rPr lang="en-US" altLang="zh-CN" sz="2400">
                <a:latin typeface="Times New Roman" pitchFamily="18" charset="0"/>
              </a:rPr>
              <a:t>class B0	//</a:t>
            </a:r>
            <a:r>
              <a:rPr lang="zh-CN" altLang="en-US" sz="2400">
                <a:latin typeface="Times New Roman" pitchFamily="18" charset="0"/>
              </a:rPr>
              <a:t>基类</a:t>
            </a:r>
            <a:r>
              <a:rPr lang="en-US" altLang="zh-CN" sz="2400">
                <a:latin typeface="Times New Roman" pitchFamily="18" charset="0"/>
              </a:rPr>
              <a:t>B0</a:t>
            </a:r>
            <a:r>
              <a:rPr lang="zh-CN" altLang="en-US" sz="2400">
                <a:latin typeface="Times New Roman" pitchFamily="18" charset="0"/>
              </a:rPr>
              <a:t>声明</a:t>
            </a:r>
          </a:p>
          <a:p>
            <a:pPr>
              <a:lnSpc>
                <a:spcPct val="90000"/>
              </a:lnSpc>
              <a:spcBef>
                <a:spcPct val="5000"/>
              </a:spcBef>
              <a:buFont typeface="Wingdings" pitchFamily="2" charset="2"/>
              <a:buNone/>
            </a:pPr>
            <a:r>
              <a:rPr lang="en-US" altLang="zh-CN" sz="2400">
                <a:latin typeface="Times New Roman" pitchFamily="18" charset="0"/>
              </a:rPr>
              <a:t>{public:	//</a:t>
            </a:r>
            <a:r>
              <a:rPr lang="zh-CN" altLang="en-US" sz="2400">
                <a:latin typeface="Times New Roman" pitchFamily="18" charset="0"/>
              </a:rPr>
              <a:t>外部接口</a:t>
            </a:r>
          </a:p>
          <a:p>
            <a:pPr>
              <a:lnSpc>
                <a:spcPct val="90000"/>
              </a:lnSpc>
              <a:spcBef>
                <a:spcPct val="5000"/>
              </a:spcBef>
              <a:buFont typeface="Wingdings" pitchFamily="2" charset="2"/>
              <a:buNone/>
            </a:pPr>
            <a:r>
              <a:rPr lang="zh-CN" altLang="en-US" sz="2400">
                <a:latin typeface="Times New Roman" pitchFamily="18" charset="0"/>
              </a:rPr>
              <a:t>	</a:t>
            </a:r>
            <a:r>
              <a:rPr lang="en-US" altLang="zh-CN" sz="2400">
                <a:solidFill>
                  <a:srgbClr val="66FFFF"/>
                </a:solidFill>
                <a:latin typeface="Times New Roman" pitchFamily="18" charset="0"/>
              </a:rPr>
              <a:t>virtual</a:t>
            </a:r>
            <a:r>
              <a:rPr lang="en-US" altLang="zh-CN" sz="2400">
                <a:latin typeface="Times New Roman" pitchFamily="18" charset="0"/>
              </a:rPr>
              <a:t> void </a:t>
            </a:r>
            <a:r>
              <a:rPr lang="en-US" altLang="zh-CN" sz="2400">
                <a:solidFill>
                  <a:srgbClr val="66FFFF"/>
                </a:solidFill>
                <a:latin typeface="Times New Roman" pitchFamily="18" charset="0"/>
              </a:rPr>
              <a:t>display</a:t>
            </a:r>
            <a:r>
              <a:rPr lang="en-US" altLang="zh-CN" sz="2400">
                <a:latin typeface="Times New Roman" pitchFamily="18" charset="0"/>
              </a:rPr>
              <a:t>() //</a:t>
            </a:r>
            <a:r>
              <a:rPr lang="zh-CN" altLang="en-US" sz="2400">
                <a:latin typeface="Times New Roman" pitchFamily="18" charset="0"/>
              </a:rPr>
              <a:t>虚成员函数</a:t>
            </a:r>
          </a:p>
          <a:p>
            <a:pPr>
              <a:lnSpc>
                <a:spcPct val="90000"/>
              </a:lnSpc>
              <a:spcBef>
                <a:spcPct val="5000"/>
              </a:spcBef>
              <a:buFont typeface="Wingdings" pitchFamily="2" charset="2"/>
              <a:buNone/>
            </a:pPr>
            <a:r>
              <a:rPr lang="zh-CN" altLang="en-US" sz="2400">
                <a:latin typeface="Times New Roman" pitchFamily="18" charset="0"/>
              </a:rPr>
              <a:t>     </a:t>
            </a:r>
            <a:r>
              <a:rPr lang="en-US" altLang="zh-CN" sz="2400">
                <a:latin typeface="Times New Roman" pitchFamily="18" charset="0"/>
              </a:rPr>
              <a:t>{cout&lt;&lt;"B0::display()"&lt;&lt;endl;} </a:t>
            </a:r>
          </a:p>
          <a:p>
            <a:pPr>
              <a:lnSpc>
                <a:spcPct val="90000"/>
              </a:lnSpc>
              <a:spcBef>
                <a:spcPct val="5000"/>
              </a:spcBef>
              <a:buFont typeface="Wingdings" pitchFamily="2" charset="2"/>
              <a:buNone/>
            </a:pPr>
            <a:r>
              <a:rPr lang="en-US" altLang="zh-CN" sz="2400">
                <a:latin typeface="Times New Roman" pitchFamily="18" charset="0"/>
              </a:rPr>
              <a:t>};</a:t>
            </a:r>
          </a:p>
          <a:p>
            <a:pPr>
              <a:lnSpc>
                <a:spcPct val="90000"/>
              </a:lnSpc>
              <a:spcBef>
                <a:spcPct val="5000"/>
              </a:spcBef>
              <a:buFont typeface="Wingdings" pitchFamily="2" charset="2"/>
              <a:buNone/>
            </a:pPr>
            <a:r>
              <a:rPr lang="en-US" altLang="zh-CN" sz="2400">
                <a:latin typeface="Times New Roman" pitchFamily="18" charset="0"/>
              </a:rPr>
              <a:t>class B1: public B0	//</a:t>
            </a:r>
            <a:r>
              <a:rPr lang="zh-CN" altLang="en-US" sz="2400">
                <a:latin typeface="Times New Roman" pitchFamily="18" charset="0"/>
              </a:rPr>
              <a:t>公有派生</a:t>
            </a:r>
          </a:p>
          <a:p>
            <a:pPr>
              <a:lnSpc>
                <a:spcPct val="90000"/>
              </a:lnSpc>
              <a:spcBef>
                <a:spcPct val="5000"/>
              </a:spcBef>
              <a:buFont typeface="Wingdings" pitchFamily="2" charset="2"/>
              <a:buNone/>
            </a:pPr>
            <a:r>
              <a:rPr lang="en-US" altLang="zh-CN" sz="2400">
                <a:latin typeface="Times New Roman" pitchFamily="18" charset="0"/>
              </a:rPr>
              <a:t>{ public:</a:t>
            </a:r>
          </a:p>
          <a:p>
            <a:pPr>
              <a:lnSpc>
                <a:spcPct val="90000"/>
              </a:lnSpc>
              <a:spcBef>
                <a:spcPct val="5000"/>
              </a:spcBef>
              <a:buFont typeface="Wingdings" pitchFamily="2" charset="2"/>
              <a:buNone/>
            </a:pPr>
            <a:r>
              <a:rPr lang="en-US" altLang="zh-CN" sz="2400">
                <a:latin typeface="Times New Roman" pitchFamily="18" charset="0"/>
              </a:rPr>
              <a:t>       void </a:t>
            </a:r>
            <a:r>
              <a:rPr lang="en-US" altLang="zh-CN" sz="2400">
                <a:solidFill>
                  <a:schemeClr val="tx2"/>
                </a:solidFill>
                <a:latin typeface="Times New Roman" pitchFamily="18" charset="0"/>
              </a:rPr>
              <a:t>display</a:t>
            </a:r>
            <a:r>
              <a:rPr lang="en-US" altLang="zh-CN" sz="2400">
                <a:latin typeface="Times New Roman" pitchFamily="18" charset="0"/>
              </a:rPr>
              <a:t>()  {  cout&lt;&lt;"B1::display()"&lt;&lt;endl;  }</a:t>
            </a:r>
          </a:p>
          <a:p>
            <a:pPr>
              <a:lnSpc>
                <a:spcPct val="90000"/>
              </a:lnSpc>
              <a:spcBef>
                <a:spcPct val="5000"/>
              </a:spcBef>
              <a:buFont typeface="Wingdings" pitchFamily="2" charset="2"/>
              <a:buNone/>
            </a:pPr>
            <a:r>
              <a:rPr lang="en-US" altLang="zh-CN" sz="2400">
                <a:latin typeface="Times New Roman" pitchFamily="18" charset="0"/>
              </a:rPr>
              <a:t>};</a:t>
            </a:r>
          </a:p>
          <a:p>
            <a:pPr>
              <a:lnSpc>
                <a:spcPct val="90000"/>
              </a:lnSpc>
              <a:spcBef>
                <a:spcPct val="5000"/>
              </a:spcBef>
              <a:buFont typeface="Wingdings" pitchFamily="2" charset="2"/>
              <a:buNone/>
            </a:pPr>
            <a:r>
              <a:rPr lang="en-US" altLang="zh-CN" sz="2400">
                <a:latin typeface="Times New Roman" pitchFamily="18" charset="0"/>
              </a:rPr>
              <a:t>class D1: public B1	//</a:t>
            </a:r>
            <a:r>
              <a:rPr lang="zh-CN" altLang="en-US" sz="2400">
                <a:latin typeface="Times New Roman" pitchFamily="18" charset="0"/>
              </a:rPr>
              <a:t>公有派生</a:t>
            </a:r>
          </a:p>
          <a:p>
            <a:pPr>
              <a:lnSpc>
                <a:spcPct val="90000"/>
              </a:lnSpc>
              <a:spcBef>
                <a:spcPct val="5000"/>
              </a:spcBef>
              <a:buFont typeface="Wingdings" pitchFamily="2" charset="2"/>
              <a:buNone/>
            </a:pPr>
            <a:r>
              <a:rPr lang="en-US" altLang="zh-CN" sz="2400">
                <a:latin typeface="Times New Roman" pitchFamily="18" charset="0"/>
              </a:rPr>
              <a:t>{ public:</a:t>
            </a:r>
          </a:p>
          <a:p>
            <a:pPr>
              <a:lnSpc>
                <a:spcPct val="90000"/>
              </a:lnSpc>
              <a:spcBef>
                <a:spcPct val="5000"/>
              </a:spcBef>
              <a:buFont typeface="Wingdings" pitchFamily="2" charset="2"/>
              <a:buNone/>
            </a:pPr>
            <a:r>
              <a:rPr lang="en-US" altLang="zh-CN" sz="2400">
                <a:latin typeface="Times New Roman" pitchFamily="18" charset="0"/>
              </a:rPr>
              <a:t>	  void </a:t>
            </a:r>
            <a:r>
              <a:rPr lang="en-US" altLang="zh-CN" sz="2400">
                <a:solidFill>
                  <a:srgbClr val="99FF99"/>
                </a:solidFill>
                <a:latin typeface="Times New Roman" pitchFamily="18" charset="0"/>
              </a:rPr>
              <a:t>display</a:t>
            </a:r>
            <a:r>
              <a:rPr lang="en-US" altLang="zh-CN" sz="2400">
                <a:latin typeface="Times New Roman" pitchFamily="18" charset="0"/>
              </a:rPr>
              <a:t>() {  cout&lt;&lt;"D1::display()"&lt;&lt;endl;  }</a:t>
            </a:r>
          </a:p>
          <a:p>
            <a:pPr>
              <a:lnSpc>
                <a:spcPct val="90000"/>
              </a:lnSpc>
              <a:spcBef>
                <a:spcPct val="5000"/>
              </a:spcBef>
              <a:buFont typeface="Wingdings" pitchFamily="2" charset="2"/>
              <a:buNone/>
            </a:pPr>
            <a:r>
              <a:rPr lang="en-US" altLang="zh-CN" sz="2400">
                <a:latin typeface="Times New Roman" pitchFamily="18" charset="0"/>
              </a:rPr>
              <a:t>};</a:t>
            </a:r>
          </a:p>
        </p:txBody>
      </p:sp>
      <p:sp>
        <p:nvSpPr>
          <p:cNvPr id="8" name="灯片编号占位符 5"/>
          <p:cNvSpPr>
            <a:spLocks noGrp="1"/>
          </p:cNvSpPr>
          <p:nvPr>
            <p:ph type="sldNum" sz="quarter" idx="12"/>
          </p:nvPr>
        </p:nvSpPr>
        <p:spPr/>
        <p:txBody>
          <a:bodyPr/>
          <a:lstStyle/>
          <a:p>
            <a:fld id="{4E776E12-EC80-4C08-A4B2-65736C6FA5A7}" type="slidenum">
              <a:rPr lang="en-US" altLang="zh-CN"/>
              <a:pPr/>
              <a:t>36</a:t>
            </a:fld>
            <a:endParaRPr lang="en-US" altLang="zh-CN"/>
          </a:p>
        </p:txBody>
      </p:sp>
      <p:sp>
        <p:nvSpPr>
          <p:cNvPr id="28678" name="Text Box 6"/>
          <p:cNvSpPr txBox="1">
            <a:spLocks noChangeArrowheads="1"/>
          </p:cNvSpPr>
          <p:nvPr/>
        </p:nvSpPr>
        <p:spPr bwMode="auto">
          <a:xfrm>
            <a:off x="266581" y="735806"/>
            <a:ext cx="800219"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FFFF00"/>
                </a:solidFill>
                <a:ea typeface="隶书" pitchFamily="49" charset="-122"/>
              </a:rPr>
              <a:t>虚  函  数</a:t>
            </a:r>
            <a:endParaRPr lang="zh-CN" altLang="en-US">
              <a:solidFill>
                <a:srgbClr val="FFFF00"/>
              </a:solidFill>
            </a:endParaRPr>
          </a:p>
        </p:txBody>
      </p:sp>
    </p:spTree>
    <p:extLst>
      <p:ext uri="{BB962C8B-B14F-4D97-AF65-F5344CB8AC3E}">
        <p14:creationId xmlns:p14="http://schemas.microsoft.com/office/powerpoint/2010/main" val="220398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609600" y="228600"/>
            <a:ext cx="7924800" cy="4743450"/>
          </a:xfrm>
        </p:spPr>
        <p:txBody>
          <a:bodyPr>
            <a:normAutofit fontScale="85000" lnSpcReduction="20000"/>
          </a:bodyPr>
          <a:lstStyle/>
          <a:p>
            <a:pPr algn="just">
              <a:spcBef>
                <a:spcPct val="10000"/>
              </a:spcBef>
              <a:buFont typeface="Wingdings" pitchFamily="2" charset="2"/>
              <a:buNone/>
            </a:pPr>
            <a:r>
              <a:rPr lang="en-US" altLang="zh-CN" sz="2800">
                <a:latin typeface="Times New Roman" pitchFamily="18" charset="0"/>
              </a:rPr>
              <a:t>void fun(B0 *ptr)	//</a:t>
            </a:r>
            <a:r>
              <a:rPr lang="zh-CN" altLang="en-US" sz="2800">
                <a:latin typeface="Times New Roman" pitchFamily="18" charset="0"/>
              </a:rPr>
              <a:t>普通函数</a:t>
            </a:r>
          </a:p>
          <a:p>
            <a:pPr algn="just">
              <a:spcBef>
                <a:spcPct val="10000"/>
              </a:spcBef>
              <a:buFont typeface="Wingdings" pitchFamily="2" charset="2"/>
              <a:buNone/>
            </a:pPr>
            <a:r>
              <a:rPr lang="en-US" altLang="zh-CN" sz="2800">
                <a:latin typeface="Times New Roman" pitchFamily="18" charset="0"/>
              </a:rPr>
              <a:t>{    ptr-&gt;display();    }</a:t>
            </a:r>
          </a:p>
          <a:p>
            <a:pPr algn="just">
              <a:spcBef>
                <a:spcPct val="50000"/>
              </a:spcBef>
              <a:buFont typeface="Wingdings" pitchFamily="2" charset="2"/>
              <a:buNone/>
            </a:pPr>
            <a:r>
              <a:rPr lang="en-US" altLang="zh-CN" sz="2800">
                <a:latin typeface="Times New Roman" pitchFamily="18" charset="0"/>
              </a:rPr>
              <a:t>int main()	//</a:t>
            </a:r>
            <a:r>
              <a:rPr lang="zh-CN" altLang="en-US" sz="2800">
                <a:latin typeface="Times New Roman" pitchFamily="18" charset="0"/>
              </a:rPr>
              <a:t>主函数</a:t>
            </a:r>
          </a:p>
          <a:p>
            <a:pPr algn="just">
              <a:spcBef>
                <a:spcPct val="10000"/>
              </a:spcBef>
              <a:buFont typeface="Wingdings" pitchFamily="2" charset="2"/>
              <a:buNone/>
            </a:pPr>
            <a:r>
              <a:rPr lang="en-US" altLang="zh-CN" sz="2800">
                <a:latin typeface="Times New Roman" pitchFamily="18" charset="0"/>
              </a:rPr>
              <a:t>{	B0 b0,  *p;	//</a:t>
            </a:r>
            <a:r>
              <a:rPr lang="zh-CN" altLang="en-US" sz="2800">
                <a:latin typeface="Times New Roman" pitchFamily="18" charset="0"/>
              </a:rPr>
              <a:t>声明基类对象和指针</a:t>
            </a:r>
          </a:p>
          <a:p>
            <a:pPr algn="just">
              <a:spcBef>
                <a:spcPct val="10000"/>
              </a:spcBef>
              <a:buFont typeface="Wingdings" pitchFamily="2" charset="2"/>
              <a:buNone/>
            </a:pPr>
            <a:r>
              <a:rPr lang="zh-CN" altLang="en-US" sz="2800">
                <a:latin typeface="Times New Roman" pitchFamily="18" charset="0"/>
              </a:rPr>
              <a:t>	</a:t>
            </a:r>
            <a:r>
              <a:rPr lang="en-US" altLang="zh-CN" sz="2800">
                <a:latin typeface="Times New Roman" pitchFamily="18" charset="0"/>
              </a:rPr>
              <a:t>B1 b1;	//</a:t>
            </a:r>
            <a:r>
              <a:rPr lang="zh-CN" altLang="en-US" sz="2800">
                <a:latin typeface="Times New Roman" pitchFamily="18" charset="0"/>
              </a:rPr>
              <a:t>声明派生类对象</a:t>
            </a:r>
          </a:p>
          <a:p>
            <a:pPr algn="just">
              <a:spcBef>
                <a:spcPct val="10000"/>
              </a:spcBef>
              <a:buFont typeface="Wingdings" pitchFamily="2" charset="2"/>
              <a:buNone/>
            </a:pPr>
            <a:r>
              <a:rPr lang="zh-CN" altLang="en-US" sz="2800">
                <a:latin typeface="Times New Roman" pitchFamily="18" charset="0"/>
              </a:rPr>
              <a:t>	</a:t>
            </a:r>
            <a:r>
              <a:rPr lang="en-US" altLang="zh-CN" sz="2800">
                <a:latin typeface="Times New Roman" pitchFamily="18" charset="0"/>
              </a:rPr>
              <a:t>D1 d1;	//</a:t>
            </a:r>
            <a:r>
              <a:rPr lang="zh-CN" altLang="en-US" sz="2800">
                <a:latin typeface="Times New Roman" pitchFamily="18" charset="0"/>
              </a:rPr>
              <a:t>声明派生类对象</a:t>
            </a:r>
          </a:p>
          <a:p>
            <a:pPr algn="just">
              <a:spcBef>
                <a:spcPct val="10000"/>
              </a:spcBef>
              <a:buFont typeface="Wingdings" pitchFamily="2" charset="2"/>
              <a:buNone/>
            </a:pPr>
            <a:r>
              <a:rPr lang="zh-CN" altLang="en-US" sz="2800">
                <a:latin typeface="Times New Roman" pitchFamily="18" charset="0"/>
              </a:rPr>
              <a:t>	</a:t>
            </a:r>
            <a:r>
              <a:rPr lang="en-US" altLang="zh-CN" sz="2800">
                <a:latin typeface="Times New Roman" pitchFamily="18" charset="0"/>
              </a:rPr>
              <a:t>p=</a:t>
            </a:r>
            <a:r>
              <a:rPr lang="en-US" altLang="zh-CN" sz="2800">
                <a:solidFill>
                  <a:srgbClr val="66FFFF"/>
                </a:solidFill>
                <a:latin typeface="Times New Roman" pitchFamily="18" charset="0"/>
              </a:rPr>
              <a:t>&amp;b0</a:t>
            </a:r>
            <a:r>
              <a:rPr lang="en-US" altLang="zh-CN" sz="2800">
                <a:latin typeface="Times New Roman" pitchFamily="18" charset="0"/>
              </a:rPr>
              <a:t>;</a:t>
            </a:r>
          </a:p>
          <a:p>
            <a:pPr algn="just">
              <a:spcBef>
                <a:spcPct val="10000"/>
              </a:spcBef>
              <a:buFont typeface="Wingdings" pitchFamily="2" charset="2"/>
              <a:buNone/>
            </a:pPr>
            <a:r>
              <a:rPr lang="en-US" altLang="zh-CN" sz="2800">
                <a:latin typeface="Times New Roman" pitchFamily="18" charset="0"/>
              </a:rPr>
              <a:t>	fun(</a:t>
            </a:r>
            <a:r>
              <a:rPr lang="en-US" altLang="zh-CN" sz="2800">
                <a:solidFill>
                  <a:srgbClr val="66FFFF"/>
                </a:solidFill>
                <a:latin typeface="Times New Roman" pitchFamily="18" charset="0"/>
              </a:rPr>
              <a:t>p</a:t>
            </a:r>
            <a:r>
              <a:rPr lang="en-US" altLang="zh-CN" sz="2800">
                <a:latin typeface="Times New Roman" pitchFamily="18" charset="0"/>
              </a:rPr>
              <a:t>);	//</a:t>
            </a:r>
            <a:r>
              <a:rPr lang="zh-CN" altLang="en-US" sz="2800">
                <a:latin typeface="Times New Roman" pitchFamily="18" charset="0"/>
              </a:rPr>
              <a:t>调用基类</a:t>
            </a:r>
            <a:r>
              <a:rPr lang="en-US" altLang="zh-CN" sz="2800">
                <a:latin typeface="Times New Roman" pitchFamily="18" charset="0"/>
              </a:rPr>
              <a:t>B0</a:t>
            </a:r>
            <a:r>
              <a:rPr lang="zh-CN" altLang="en-US" sz="2800">
                <a:latin typeface="Times New Roman" pitchFamily="18" charset="0"/>
              </a:rPr>
              <a:t>函数成员</a:t>
            </a:r>
          </a:p>
          <a:p>
            <a:pPr algn="just">
              <a:spcBef>
                <a:spcPct val="10000"/>
              </a:spcBef>
              <a:buFont typeface="Wingdings" pitchFamily="2" charset="2"/>
              <a:buNone/>
            </a:pPr>
            <a:r>
              <a:rPr lang="zh-CN" altLang="en-US" sz="2800">
                <a:latin typeface="Times New Roman" pitchFamily="18" charset="0"/>
              </a:rPr>
              <a:t>	</a:t>
            </a:r>
            <a:r>
              <a:rPr lang="en-US" altLang="zh-CN" sz="2800">
                <a:latin typeface="Times New Roman" pitchFamily="18" charset="0"/>
              </a:rPr>
              <a:t>p=</a:t>
            </a:r>
            <a:r>
              <a:rPr lang="en-US" altLang="zh-CN" sz="2800">
                <a:solidFill>
                  <a:schemeClr val="tx2"/>
                </a:solidFill>
                <a:latin typeface="Times New Roman" pitchFamily="18" charset="0"/>
              </a:rPr>
              <a:t>&amp;b1</a:t>
            </a:r>
            <a:r>
              <a:rPr lang="en-US" altLang="zh-CN" sz="2800">
                <a:latin typeface="Times New Roman" pitchFamily="18" charset="0"/>
              </a:rPr>
              <a:t>;</a:t>
            </a:r>
          </a:p>
          <a:p>
            <a:pPr algn="just">
              <a:spcBef>
                <a:spcPct val="10000"/>
              </a:spcBef>
              <a:buFont typeface="Wingdings" pitchFamily="2" charset="2"/>
              <a:buNone/>
            </a:pPr>
            <a:r>
              <a:rPr lang="en-US" altLang="zh-CN" sz="2800">
                <a:latin typeface="Times New Roman" pitchFamily="18" charset="0"/>
              </a:rPr>
              <a:t>	fun(</a:t>
            </a:r>
            <a:r>
              <a:rPr lang="en-US" altLang="zh-CN" sz="2800">
                <a:solidFill>
                  <a:schemeClr val="tx2"/>
                </a:solidFill>
                <a:latin typeface="Times New Roman" pitchFamily="18" charset="0"/>
              </a:rPr>
              <a:t>p</a:t>
            </a:r>
            <a:r>
              <a:rPr lang="en-US" altLang="zh-CN" sz="2800">
                <a:latin typeface="Times New Roman" pitchFamily="18" charset="0"/>
              </a:rPr>
              <a:t>);	//</a:t>
            </a:r>
            <a:r>
              <a:rPr lang="zh-CN" altLang="en-US" sz="2800">
                <a:latin typeface="Times New Roman" pitchFamily="18" charset="0"/>
              </a:rPr>
              <a:t>调用派生类</a:t>
            </a:r>
            <a:r>
              <a:rPr lang="en-US" altLang="zh-CN" sz="2800">
                <a:latin typeface="Times New Roman" pitchFamily="18" charset="0"/>
              </a:rPr>
              <a:t>B1</a:t>
            </a:r>
            <a:r>
              <a:rPr lang="zh-CN" altLang="en-US" sz="2800">
                <a:latin typeface="Times New Roman" pitchFamily="18" charset="0"/>
              </a:rPr>
              <a:t>函数成员</a:t>
            </a:r>
          </a:p>
          <a:p>
            <a:pPr algn="just">
              <a:spcBef>
                <a:spcPct val="10000"/>
              </a:spcBef>
              <a:buFont typeface="Wingdings" pitchFamily="2" charset="2"/>
              <a:buNone/>
            </a:pPr>
            <a:r>
              <a:rPr lang="zh-CN" altLang="en-US" sz="2800">
                <a:latin typeface="Times New Roman" pitchFamily="18" charset="0"/>
              </a:rPr>
              <a:t>	</a:t>
            </a:r>
            <a:r>
              <a:rPr lang="en-US" altLang="zh-CN" sz="2800">
                <a:latin typeface="Times New Roman" pitchFamily="18" charset="0"/>
              </a:rPr>
              <a:t>p=</a:t>
            </a:r>
            <a:r>
              <a:rPr lang="en-US" altLang="zh-CN" sz="2800">
                <a:solidFill>
                  <a:srgbClr val="99FF99"/>
                </a:solidFill>
                <a:latin typeface="Times New Roman" pitchFamily="18" charset="0"/>
              </a:rPr>
              <a:t>&amp;d1</a:t>
            </a:r>
            <a:r>
              <a:rPr lang="en-US" altLang="zh-CN" sz="2800">
                <a:latin typeface="Times New Roman" pitchFamily="18" charset="0"/>
              </a:rPr>
              <a:t>;</a:t>
            </a:r>
          </a:p>
          <a:p>
            <a:pPr algn="just">
              <a:spcBef>
                <a:spcPct val="10000"/>
              </a:spcBef>
              <a:buFont typeface="Wingdings" pitchFamily="2" charset="2"/>
              <a:buNone/>
            </a:pPr>
            <a:r>
              <a:rPr lang="en-US" altLang="zh-CN" sz="2800">
                <a:latin typeface="Times New Roman" pitchFamily="18" charset="0"/>
              </a:rPr>
              <a:t>	fun(</a:t>
            </a:r>
            <a:r>
              <a:rPr lang="en-US" altLang="zh-CN" sz="2800">
                <a:solidFill>
                  <a:srgbClr val="99FF99"/>
                </a:solidFill>
                <a:latin typeface="Times New Roman" pitchFamily="18" charset="0"/>
              </a:rPr>
              <a:t>p</a:t>
            </a:r>
            <a:r>
              <a:rPr lang="en-US" altLang="zh-CN" sz="2800">
                <a:latin typeface="Times New Roman" pitchFamily="18" charset="0"/>
              </a:rPr>
              <a:t>);	//</a:t>
            </a:r>
            <a:r>
              <a:rPr lang="zh-CN" altLang="en-US" sz="2800">
                <a:latin typeface="Times New Roman" pitchFamily="18" charset="0"/>
              </a:rPr>
              <a:t>调用派生类</a:t>
            </a:r>
            <a:r>
              <a:rPr lang="en-US" altLang="zh-CN" sz="2800">
                <a:latin typeface="Times New Roman" pitchFamily="18" charset="0"/>
              </a:rPr>
              <a:t>D1</a:t>
            </a:r>
            <a:r>
              <a:rPr lang="zh-CN" altLang="en-US" sz="2800">
                <a:latin typeface="Times New Roman" pitchFamily="18" charset="0"/>
              </a:rPr>
              <a:t>函数成员</a:t>
            </a:r>
          </a:p>
          <a:p>
            <a:pPr algn="just">
              <a:spcBef>
                <a:spcPct val="10000"/>
              </a:spcBef>
              <a:buFont typeface="Wingdings" pitchFamily="2" charset="2"/>
              <a:buNone/>
            </a:pPr>
            <a:r>
              <a:rPr lang="en-US" altLang="zh-CN" sz="2800">
                <a:latin typeface="Times New Roman" pitchFamily="18" charset="0"/>
              </a:rPr>
              <a:t>}</a:t>
            </a:r>
          </a:p>
        </p:txBody>
      </p:sp>
      <p:sp>
        <p:nvSpPr>
          <p:cNvPr id="55300" name="Text Box 4"/>
          <p:cNvSpPr txBox="1">
            <a:spLocks noChangeArrowheads="1"/>
          </p:cNvSpPr>
          <p:nvPr/>
        </p:nvSpPr>
        <p:spPr bwMode="auto">
          <a:xfrm>
            <a:off x="6553200" y="3143250"/>
            <a:ext cx="2362200" cy="207441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buClr>
                <a:schemeClr val="accent2"/>
              </a:buClr>
              <a:buSzPct val="80000"/>
              <a:buFont typeface="Wingdings" pitchFamily="2" charset="2"/>
              <a:buNone/>
            </a:pPr>
            <a:r>
              <a:rPr lang="zh-CN" altLang="en-US" sz="2800" b="1"/>
              <a:t>运行结果：</a:t>
            </a:r>
          </a:p>
          <a:p>
            <a:pPr algn="just">
              <a:spcBef>
                <a:spcPct val="20000"/>
              </a:spcBef>
              <a:buClr>
                <a:schemeClr val="accent2"/>
              </a:buClr>
              <a:buSzPct val="80000"/>
              <a:buFont typeface="Wingdings" pitchFamily="2" charset="2"/>
              <a:buNone/>
            </a:pPr>
            <a:r>
              <a:rPr lang="en-US" altLang="zh-CN" sz="2800" b="1"/>
              <a:t>B0::</a:t>
            </a:r>
            <a:r>
              <a:rPr lang="en-US" altLang="zh-CN" sz="2800" b="1">
                <a:solidFill>
                  <a:srgbClr val="66FFFF"/>
                </a:solidFill>
              </a:rPr>
              <a:t>display()</a:t>
            </a:r>
            <a:endParaRPr lang="en-US" altLang="zh-CN" sz="2800" b="1"/>
          </a:p>
          <a:p>
            <a:pPr algn="just">
              <a:spcBef>
                <a:spcPct val="20000"/>
              </a:spcBef>
              <a:buClr>
                <a:schemeClr val="accent2"/>
              </a:buClr>
              <a:buSzPct val="80000"/>
              <a:buFont typeface="Wingdings" pitchFamily="2" charset="2"/>
              <a:buNone/>
            </a:pPr>
            <a:r>
              <a:rPr lang="en-US" altLang="zh-CN" sz="2800" b="1"/>
              <a:t>B1::</a:t>
            </a:r>
            <a:r>
              <a:rPr lang="en-US" altLang="zh-CN" sz="2800" b="1">
                <a:solidFill>
                  <a:schemeClr val="tx2"/>
                </a:solidFill>
              </a:rPr>
              <a:t>display()</a:t>
            </a:r>
            <a:endParaRPr lang="en-US" altLang="zh-CN" sz="2800" b="1"/>
          </a:p>
          <a:p>
            <a:pPr algn="just">
              <a:spcBef>
                <a:spcPct val="20000"/>
              </a:spcBef>
              <a:buClr>
                <a:schemeClr val="accent2"/>
              </a:buClr>
              <a:buSzPct val="80000"/>
              <a:buFont typeface="Wingdings" pitchFamily="2" charset="2"/>
              <a:buNone/>
            </a:pPr>
            <a:r>
              <a:rPr lang="en-US" altLang="zh-CN" sz="2800" b="1"/>
              <a:t>D1::</a:t>
            </a:r>
            <a:r>
              <a:rPr lang="en-US" altLang="zh-CN" sz="2800" b="1">
                <a:solidFill>
                  <a:srgbClr val="99FF99"/>
                </a:solidFill>
              </a:rPr>
              <a:t>display()</a:t>
            </a:r>
          </a:p>
        </p:txBody>
      </p:sp>
      <p:sp>
        <p:nvSpPr>
          <p:cNvPr id="55301" name="Text Box 5"/>
          <p:cNvSpPr txBox="1">
            <a:spLocks noChangeArrowheads="1"/>
          </p:cNvSpPr>
          <p:nvPr/>
        </p:nvSpPr>
        <p:spPr bwMode="auto">
          <a:xfrm>
            <a:off x="8561388" y="4854179"/>
            <a:ext cx="57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629A5E64-E67D-4472-8B32-92F9F075F53D}" type="slidenum">
              <a:rPr lang="en-US" altLang="zh-CN" sz="1400"/>
              <a:pPr algn="r">
                <a:spcBef>
                  <a:spcPct val="50000"/>
                </a:spcBef>
              </a:pPr>
              <a:t>37</a:t>
            </a:fld>
            <a:endParaRPr lang="en-US" altLang="zh-CN" sz="1400"/>
          </a:p>
        </p:txBody>
      </p:sp>
    </p:spTree>
    <p:extLst>
      <p:ext uri="{BB962C8B-B14F-4D97-AF65-F5344CB8AC3E}">
        <p14:creationId xmlns:p14="http://schemas.microsoft.com/office/powerpoint/2010/main" val="786939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a:t>虚析构函数</a:t>
            </a:r>
          </a:p>
        </p:txBody>
      </p:sp>
      <p:sp>
        <p:nvSpPr>
          <p:cNvPr id="70659" name="Rectangle 3"/>
          <p:cNvSpPr>
            <a:spLocks noGrp="1" noChangeArrowheads="1"/>
          </p:cNvSpPr>
          <p:nvPr>
            <p:ph idx="1"/>
          </p:nvPr>
        </p:nvSpPr>
        <p:spPr>
          <a:xfrm>
            <a:off x="755576" y="1203598"/>
            <a:ext cx="8229600" cy="3394472"/>
          </a:xfrm>
        </p:spPr>
        <p:txBody>
          <a:bodyPr/>
          <a:lstStyle/>
          <a:p>
            <a:pPr>
              <a:lnSpc>
                <a:spcPct val="90000"/>
              </a:lnSpc>
              <a:buFont typeface="Wingdings" pitchFamily="2" charset="2"/>
              <a:buNone/>
            </a:pPr>
            <a:r>
              <a:rPr lang="zh-CN" altLang="en-US" dirty="0"/>
              <a:t>何时需要虚析构函数？</a:t>
            </a:r>
          </a:p>
          <a:p>
            <a:pPr>
              <a:lnSpc>
                <a:spcPct val="90000"/>
              </a:lnSpc>
            </a:pPr>
            <a:r>
              <a:rPr lang="zh-CN" altLang="en-US" dirty="0"/>
              <a:t>当你可能通过基类指针删除派生类对象时</a:t>
            </a:r>
          </a:p>
          <a:p>
            <a:pPr>
              <a:lnSpc>
                <a:spcPct val="90000"/>
              </a:lnSpc>
            </a:pPr>
            <a:r>
              <a:rPr lang="zh-CN" altLang="en-US" dirty="0"/>
              <a:t>如果你打算允许其他人通过基类指针调用对象的析构函数（通过</a:t>
            </a:r>
            <a:r>
              <a:rPr lang="en-US" altLang="zh-CN" dirty="0"/>
              <a:t>delete</a:t>
            </a:r>
            <a:r>
              <a:rPr lang="zh-CN" altLang="en-US" dirty="0"/>
              <a:t>这样做是正常的），并且被析构的对象是有重要的析构函数的派生类的对象，就需要让基类的析构函数成为虚拟的。</a:t>
            </a:r>
          </a:p>
        </p:txBody>
      </p:sp>
      <p:sp>
        <p:nvSpPr>
          <p:cNvPr id="7" name="灯片编号占位符 5"/>
          <p:cNvSpPr>
            <a:spLocks noGrp="1"/>
          </p:cNvSpPr>
          <p:nvPr>
            <p:ph type="sldNum" sz="quarter" idx="12"/>
          </p:nvPr>
        </p:nvSpPr>
        <p:spPr/>
        <p:txBody>
          <a:bodyPr/>
          <a:lstStyle/>
          <a:p>
            <a:fld id="{FF2E8C27-700A-4F69-B57A-9EEEBF7CD53B}" type="slidenum">
              <a:rPr lang="en-US" altLang="zh-CN"/>
              <a:pPr/>
              <a:t>38</a:t>
            </a:fld>
            <a:endParaRPr lang="en-US" altLang="zh-CN"/>
          </a:p>
        </p:txBody>
      </p:sp>
      <p:sp>
        <p:nvSpPr>
          <p:cNvPr id="70660" name="Text Box 4"/>
          <p:cNvSpPr txBox="1">
            <a:spLocks noChangeArrowheads="1"/>
          </p:cNvSpPr>
          <p:nvPr/>
        </p:nvSpPr>
        <p:spPr bwMode="auto">
          <a:xfrm>
            <a:off x="266581" y="735806"/>
            <a:ext cx="800219"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dirty="0">
                <a:solidFill>
                  <a:srgbClr val="FFFF00"/>
                </a:solidFill>
                <a:ea typeface="隶书" pitchFamily="49" charset="-122"/>
              </a:rPr>
              <a:t>虚  函  数</a:t>
            </a:r>
            <a:endParaRPr lang="zh-CN" altLang="en-US" dirty="0">
              <a:solidFill>
                <a:srgbClr val="FFFF00"/>
              </a:solidFill>
            </a:endParaRPr>
          </a:p>
        </p:txBody>
      </p:sp>
    </p:spTree>
    <p:extLst>
      <p:ext uri="{BB962C8B-B14F-4D97-AF65-F5344CB8AC3E}">
        <p14:creationId xmlns:p14="http://schemas.microsoft.com/office/powerpoint/2010/main" val="1430900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t>抽象类</a:t>
            </a:r>
          </a:p>
        </p:txBody>
      </p:sp>
      <p:sp>
        <p:nvSpPr>
          <p:cNvPr id="29699" name="Rectangle 3"/>
          <p:cNvSpPr>
            <a:spLocks noGrp="1" noChangeArrowheads="1"/>
          </p:cNvSpPr>
          <p:nvPr>
            <p:ph idx="1"/>
          </p:nvPr>
        </p:nvSpPr>
        <p:spPr>
          <a:xfrm>
            <a:off x="1143000" y="1428750"/>
            <a:ext cx="7772400" cy="3086100"/>
          </a:xfrm>
        </p:spPr>
        <p:txBody>
          <a:bodyPr>
            <a:normAutofit fontScale="92500" lnSpcReduction="20000"/>
          </a:bodyPr>
          <a:lstStyle/>
          <a:p>
            <a:pPr>
              <a:lnSpc>
                <a:spcPct val="90000"/>
              </a:lnSpc>
              <a:buFont typeface="Wingdings" pitchFamily="2" charset="2"/>
              <a:buNone/>
            </a:pPr>
            <a:r>
              <a:rPr lang="zh-CN" altLang="zh-CN"/>
              <a:t>带有纯虚函数的类称为抽象类:</a:t>
            </a:r>
          </a:p>
          <a:p>
            <a:pPr>
              <a:lnSpc>
                <a:spcPct val="90000"/>
              </a:lnSpc>
              <a:buFont typeface="Wingdings" pitchFamily="2" charset="2"/>
              <a:buNone/>
            </a:pPr>
            <a:r>
              <a:rPr lang="en-US" altLang="zh-CN"/>
              <a:t>class  </a:t>
            </a:r>
            <a:r>
              <a:rPr lang="zh-CN" altLang="zh-CN"/>
              <a:t>类名</a:t>
            </a:r>
          </a:p>
          <a:p>
            <a:pPr>
              <a:lnSpc>
                <a:spcPct val="90000"/>
              </a:lnSpc>
              <a:buFont typeface="Wingdings" pitchFamily="2" charset="2"/>
              <a:buNone/>
            </a:pPr>
            <a:r>
              <a:rPr lang="zh-CN" altLang="zh-CN"/>
              <a:t> </a:t>
            </a:r>
            <a:r>
              <a:rPr lang="en-US" altLang="zh-CN" sz="3600" b="0"/>
              <a:t>{</a:t>
            </a:r>
          </a:p>
          <a:p>
            <a:pPr>
              <a:lnSpc>
                <a:spcPct val="90000"/>
              </a:lnSpc>
              <a:buFont typeface="Wingdings" pitchFamily="2" charset="2"/>
              <a:buNone/>
            </a:pPr>
            <a:r>
              <a:rPr lang="en-US" altLang="en-US" sz="3600" b="0"/>
              <a:t>     </a:t>
            </a:r>
            <a:r>
              <a:rPr lang="en-US" altLang="zh-CN" sz="3600" b="0">
                <a:solidFill>
                  <a:schemeClr val="tx2"/>
                </a:solidFill>
              </a:rPr>
              <a:t>virtual</a:t>
            </a:r>
            <a:r>
              <a:rPr lang="en-US" altLang="zh-CN" sz="3600" b="0"/>
              <a:t> </a:t>
            </a:r>
            <a:r>
              <a:rPr lang="zh-CN" altLang="en-US" sz="3600" b="0"/>
              <a:t>类型 函数名</a:t>
            </a:r>
            <a:r>
              <a:rPr lang="en-US" altLang="zh-CN" sz="3600" b="0"/>
              <a:t>(</a:t>
            </a:r>
            <a:r>
              <a:rPr lang="zh-CN" altLang="en-US" sz="3600" b="0"/>
              <a:t>参数表</a:t>
            </a:r>
            <a:r>
              <a:rPr lang="en-US" altLang="zh-CN" sz="3600" b="0"/>
              <a:t>)</a:t>
            </a:r>
            <a:r>
              <a:rPr lang="en-US" altLang="zh-CN" sz="3600" b="0">
                <a:solidFill>
                  <a:schemeClr val="tx2"/>
                </a:solidFill>
              </a:rPr>
              <a:t>=0</a:t>
            </a:r>
            <a:r>
              <a:rPr lang="en-US" altLang="zh-CN" sz="3600" b="0"/>
              <a:t>; </a:t>
            </a:r>
          </a:p>
          <a:p>
            <a:pPr lvl="1">
              <a:lnSpc>
                <a:spcPct val="90000"/>
              </a:lnSpc>
              <a:buFontTx/>
              <a:buNone/>
            </a:pPr>
            <a:r>
              <a:rPr lang="en-US" altLang="zh-CN" sz="3200" b="1">
                <a:solidFill>
                  <a:schemeClr val="tx1"/>
                </a:solidFill>
              </a:rPr>
              <a:t>                                          //</a:t>
            </a:r>
            <a:r>
              <a:rPr lang="zh-CN" altLang="en-US" sz="3200" b="1">
                <a:solidFill>
                  <a:schemeClr val="tx1"/>
                </a:solidFill>
              </a:rPr>
              <a:t>纯虚函数</a:t>
            </a:r>
          </a:p>
          <a:p>
            <a:pPr>
              <a:lnSpc>
                <a:spcPct val="90000"/>
              </a:lnSpc>
              <a:buFont typeface="Wingdings" pitchFamily="2" charset="2"/>
              <a:buNone/>
            </a:pPr>
            <a:r>
              <a:rPr lang="zh-CN" altLang="en-US" sz="3600" b="0"/>
              <a:t>     </a:t>
            </a:r>
            <a:r>
              <a:rPr lang="en-US" altLang="zh-CN" sz="3600" b="0"/>
              <a:t>...</a:t>
            </a:r>
          </a:p>
          <a:p>
            <a:pPr>
              <a:lnSpc>
                <a:spcPct val="90000"/>
              </a:lnSpc>
              <a:buFont typeface="Wingdings" pitchFamily="2" charset="2"/>
              <a:buNone/>
            </a:pPr>
            <a:r>
              <a:rPr lang="en-US" altLang="zh-CN" sz="3600" b="0"/>
              <a:t>}</a:t>
            </a:r>
          </a:p>
        </p:txBody>
      </p:sp>
      <p:sp>
        <p:nvSpPr>
          <p:cNvPr id="7" name="灯片编号占位符 5"/>
          <p:cNvSpPr>
            <a:spLocks noGrp="1"/>
          </p:cNvSpPr>
          <p:nvPr>
            <p:ph type="sldNum" sz="quarter" idx="12"/>
          </p:nvPr>
        </p:nvSpPr>
        <p:spPr/>
        <p:txBody>
          <a:bodyPr/>
          <a:lstStyle/>
          <a:p>
            <a:fld id="{90DBE138-6C32-4D35-9044-61E40AFDE379}" type="slidenum">
              <a:rPr lang="en-US" altLang="zh-CN"/>
              <a:pPr/>
              <a:t>39</a:t>
            </a:fld>
            <a:endParaRPr lang="en-US" altLang="zh-CN"/>
          </a:p>
        </p:txBody>
      </p:sp>
      <p:sp>
        <p:nvSpPr>
          <p:cNvPr id="29700" name="Text Box 4"/>
          <p:cNvSpPr txBox="1">
            <a:spLocks noChangeArrowheads="1"/>
          </p:cNvSpPr>
          <p:nvPr/>
        </p:nvSpPr>
        <p:spPr bwMode="auto">
          <a:xfrm>
            <a:off x="179512" y="843558"/>
            <a:ext cx="800219" cy="4219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66FFFF"/>
                </a:solidFill>
                <a:ea typeface="隶书" pitchFamily="49" charset="-122"/>
              </a:rPr>
              <a:t>纯虚函数与抽象类</a:t>
            </a:r>
            <a:endParaRPr lang="zh-CN" altLang="en-US" dirty="0">
              <a:solidFill>
                <a:srgbClr val="66FFFF"/>
              </a:solidFill>
            </a:endParaRPr>
          </a:p>
        </p:txBody>
      </p:sp>
    </p:spTree>
    <p:extLst>
      <p:ext uri="{BB962C8B-B14F-4D97-AF65-F5344CB8AC3E}">
        <p14:creationId xmlns:p14="http://schemas.microsoft.com/office/powerpoint/2010/main" val="296547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a:t>问题举例</a:t>
            </a:r>
            <a:r>
              <a:rPr lang="en-US" altLang="zh-CN"/>
              <a:t>——</a:t>
            </a:r>
            <a:r>
              <a:rPr lang="zh-CN" altLang="en-US"/>
              <a:t>复数的运算</a:t>
            </a:r>
          </a:p>
        </p:txBody>
      </p:sp>
      <p:sp>
        <p:nvSpPr>
          <p:cNvPr id="34819" name="Rectangle 3"/>
          <p:cNvSpPr>
            <a:spLocks noGrp="1" noChangeArrowheads="1"/>
          </p:cNvSpPr>
          <p:nvPr>
            <p:ph idx="1"/>
          </p:nvPr>
        </p:nvSpPr>
        <p:spPr>
          <a:xfrm>
            <a:off x="1066800" y="1428750"/>
            <a:ext cx="7543800" cy="3371850"/>
          </a:xfrm>
        </p:spPr>
        <p:txBody>
          <a:bodyPr>
            <a:normAutofit fontScale="92500" lnSpcReduction="20000"/>
          </a:bodyPr>
          <a:lstStyle/>
          <a:p>
            <a:pPr algn="just">
              <a:lnSpc>
                <a:spcPct val="90000"/>
              </a:lnSpc>
              <a:buFont typeface="Wingdings" pitchFamily="2" charset="2"/>
              <a:buNone/>
            </a:pPr>
            <a:r>
              <a:rPr lang="en-US" altLang="zh-CN" sz="2600">
                <a:latin typeface="Times New Roman" pitchFamily="18" charset="0"/>
              </a:rPr>
              <a:t>class complex	//</a:t>
            </a:r>
            <a:r>
              <a:rPr lang="zh-CN" altLang="en-US" sz="2600">
                <a:latin typeface="Times New Roman" pitchFamily="18" charset="0"/>
              </a:rPr>
              <a:t>复数类声明</a:t>
            </a:r>
          </a:p>
          <a:p>
            <a:pPr algn="just">
              <a:lnSpc>
                <a:spcPct val="90000"/>
              </a:lnSpc>
              <a:buFont typeface="Wingdings" pitchFamily="2" charset="2"/>
              <a:buNone/>
            </a:pPr>
            <a:r>
              <a:rPr lang="en-US" altLang="zh-CN" sz="2600">
                <a:latin typeface="Times New Roman" pitchFamily="18" charset="0"/>
              </a:rPr>
              <a:t>{</a:t>
            </a:r>
          </a:p>
          <a:p>
            <a:pPr algn="just">
              <a:lnSpc>
                <a:spcPct val="90000"/>
              </a:lnSpc>
              <a:buFont typeface="Wingdings" pitchFamily="2" charset="2"/>
              <a:buNone/>
            </a:pPr>
            <a:r>
              <a:rPr lang="en-US" altLang="zh-CN" sz="2600">
                <a:latin typeface="Times New Roman" pitchFamily="18" charset="0"/>
              </a:rPr>
              <a:t>public:	</a:t>
            </a:r>
          </a:p>
          <a:p>
            <a:pPr>
              <a:lnSpc>
                <a:spcPct val="90000"/>
              </a:lnSpc>
              <a:buFont typeface="Wingdings" pitchFamily="2" charset="2"/>
              <a:buNone/>
            </a:pPr>
            <a:r>
              <a:rPr lang="en-US" altLang="zh-CN" sz="2600">
                <a:latin typeface="Times New Roman" pitchFamily="18" charset="0"/>
              </a:rPr>
              <a:t>	complex(double r=0.0,double i=0.0)  //</a:t>
            </a:r>
            <a:r>
              <a:rPr lang="zh-CN" altLang="en-US" sz="2600">
                <a:latin typeface="Times New Roman" pitchFamily="18" charset="0"/>
              </a:rPr>
              <a:t>构造函数</a:t>
            </a:r>
          </a:p>
          <a:p>
            <a:pPr>
              <a:lnSpc>
                <a:spcPct val="90000"/>
              </a:lnSpc>
              <a:buFont typeface="Wingdings" pitchFamily="2" charset="2"/>
              <a:buNone/>
            </a:pPr>
            <a:r>
              <a:rPr lang="zh-CN" altLang="en-US" sz="2600">
                <a:latin typeface="Times New Roman" pitchFamily="18" charset="0"/>
              </a:rPr>
              <a:t>    </a:t>
            </a:r>
            <a:r>
              <a:rPr lang="en-US" altLang="zh-CN" sz="2600">
                <a:latin typeface="Times New Roman" pitchFamily="18" charset="0"/>
              </a:rPr>
              <a:t>{  real=r;  imag=i;  }</a:t>
            </a:r>
          </a:p>
          <a:p>
            <a:pPr algn="just">
              <a:lnSpc>
                <a:spcPct val="90000"/>
              </a:lnSpc>
              <a:buFont typeface="Wingdings" pitchFamily="2" charset="2"/>
              <a:buNone/>
            </a:pPr>
            <a:r>
              <a:rPr lang="en-US" altLang="zh-CN" sz="2600">
                <a:latin typeface="Times New Roman" pitchFamily="18" charset="0"/>
              </a:rPr>
              <a:t>	void display();	//</a:t>
            </a:r>
            <a:r>
              <a:rPr lang="zh-CN" altLang="en-US" sz="2600">
                <a:latin typeface="Times New Roman" pitchFamily="18" charset="0"/>
              </a:rPr>
              <a:t>显示复数的值</a:t>
            </a:r>
          </a:p>
          <a:p>
            <a:pPr algn="just">
              <a:lnSpc>
                <a:spcPct val="90000"/>
              </a:lnSpc>
              <a:buFont typeface="Wingdings" pitchFamily="2" charset="2"/>
              <a:buNone/>
            </a:pPr>
            <a:r>
              <a:rPr lang="en-US" altLang="zh-CN" sz="2600">
                <a:latin typeface="Times New Roman" pitchFamily="18" charset="0"/>
              </a:rPr>
              <a:t>private:	</a:t>
            </a:r>
          </a:p>
          <a:p>
            <a:pPr algn="just">
              <a:lnSpc>
                <a:spcPct val="90000"/>
              </a:lnSpc>
              <a:buFont typeface="Wingdings" pitchFamily="2" charset="2"/>
              <a:buNone/>
            </a:pPr>
            <a:r>
              <a:rPr lang="en-US" altLang="zh-CN" sz="2600">
                <a:latin typeface="Times New Roman" pitchFamily="18" charset="0"/>
              </a:rPr>
              <a:t>	double real;</a:t>
            </a:r>
          </a:p>
          <a:p>
            <a:pPr algn="just">
              <a:lnSpc>
                <a:spcPct val="90000"/>
              </a:lnSpc>
              <a:buFont typeface="Wingdings" pitchFamily="2" charset="2"/>
              <a:buNone/>
            </a:pPr>
            <a:r>
              <a:rPr lang="en-US" altLang="zh-CN" sz="2600">
                <a:latin typeface="Times New Roman" pitchFamily="18" charset="0"/>
              </a:rPr>
              <a:t>	double imag;</a:t>
            </a:r>
          </a:p>
          <a:p>
            <a:pPr algn="just">
              <a:lnSpc>
                <a:spcPct val="90000"/>
              </a:lnSpc>
              <a:buFont typeface="Wingdings" pitchFamily="2" charset="2"/>
              <a:buNone/>
            </a:pPr>
            <a:r>
              <a:rPr lang="en-US" altLang="zh-CN" sz="2600">
                <a:latin typeface="Times New Roman" pitchFamily="18" charset="0"/>
              </a:rPr>
              <a:t>};			</a:t>
            </a:r>
          </a:p>
        </p:txBody>
      </p:sp>
      <p:sp>
        <p:nvSpPr>
          <p:cNvPr id="7" name="灯片编号占位符 5"/>
          <p:cNvSpPr>
            <a:spLocks noGrp="1"/>
          </p:cNvSpPr>
          <p:nvPr>
            <p:ph type="sldNum" sz="quarter" idx="12"/>
          </p:nvPr>
        </p:nvSpPr>
        <p:spPr/>
        <p:txBody>
          <a:bodyPr/>
          <a:lstStyle/>
          <a:p>
            <a:fld id="{F63F6BEC-9D75-43BC-A752-FFACCC88E060}" type="slidenum">
              <a:rPr lang="en-US" altLang="zh-CN"/>
              <a:pPr/>
              <a:t>4</a:t>
            </a:fld>
            <a:endParaRPr lang="en-US" altLang="zh-CN"/>
          </a:p>
        </p:txBody>
      </p:sp>
      <p:sp>
        <p:nvSpPr>
          <p:cNvPr id="34820" name="Text Box 4"/>
          <p:cNvSpPr txBox="1">
            <a:spLocks noChangeArrowheads="1"/>
          </p:cNvSpPr>
          <p:nvPr/>
        </p:nvSpPr>
        <p:spPr bwMode="auto">
          <a:xfrm>
            <a:off x="266581" y="1028700"/>
            <a:ext cx="800219"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66FFFF"/>
                </a:solidFill>
                <a:ea typeface="隶书" pitchFamily="49" charset="-122"/>
              </a:rPr>
              <a:t>运算符重载</a:t>
            </a:r>
            <a:endParaRPr lang="zh-CN" altLang="en-US">
              <a:solidFill>
                <a:srgbClr val="66FFFF"/>
              </a:solidFill>
            </a:endParaRPr>
          </a:p>
        </p:txBody>
      </p:sp>
    </p:spTree>
    <p:extLst>
      <p:ext uri="{BB962C8B-B14F-4D97-AF65-F5344CB8AC3E}">
        <p14:creationId xmlns:p14="http://schemas.microsoft.com/office/powerpoint/2010/main" val="3819358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43000" y="228600"/>
            <a:ext cx="7315200" cy="857250"/>
          </a:xfrm>
        </p:spPr>
        <p:txBody>
          <a:bodyPr/>
          <a:lstStyle/>
          <a:p>
            <a:r>
              <a:rPr lang="zh-CN" altLang="en-US"/>
              <a:t>抽象类</a:t>
            </a:r>
          </a:p>
        </p:txBody>
      </p:sp>
      <p:sp>
        <p:nvSpPr>
          <p:cNvPr id="30726" name="Rectangle 6"/>
          <p:cNvSpPr>
            <a:spLocks noGrp="1" noChangeArrowheads="1"/>
          </p:cNvSpPr>
          <p:nvPr>
            <p:ph idx="1"/>
          </p:nvPr>
        </p:nvSpPr>
        <p:spPr>
          <a:xfrm>
            <a:off x="1295400" y="1168004"/>
            <a:ext cx="7467600" cy="3780234"/>
          </a:xfrm>
          <a:noFill/>
          <a:ln/>
        </p:spPr>
        <p:txBody>
          <a:bodyPr>
            <a:normAutofit fontScale="92500" lnSpcReduction="20000"/>
          </a:bodyPr>
          <a:lstStyle/>
          <a:p>
            <a:pPr>
              <a:lnSpc>
                <a:spcPct val="110000"/>
              </a:lnSpc>
            </a:pPr>
            <a:r>
              <a:rPr lang="zh-CN" altLang="en-US" sz="2800"/>
              <a:t>作用</a:t>
            </a:r>
          </a:p>
          <a:p>
            <a:pPr lvl="1">
              <a:lnSpc>
                <a:spcPct val="110000"/>
              </a:lnSpc>
            </a:pPr>
            <a:r>
              <a:rPr lang="zh-CN" altLang="en-US" sz="2400"/>
              <a:t>抽象类为抽象和设计的目的而声明，将有关的数据和行为组织在一个继承层次结构中，保证派生类具有要求的行为。</a:t>
            </a:r>
          </a:p>
          <a:p>
            <a:pPr lvl="1">
              <a:lnSpc>
                <a:spcPct val="110000"/>
              </a:lnSpc>
            </a:pPr>
            <a:r>
              <a:rPr lang="zh-CN" altLang="en-US" sz="2400"/>
              <a:t>对于暂时无法实现的函数，可以声明为纯虚函数，留给派生类去实现。</a:t>
            </a:r>
          </a:p>
          <a:p>
            <a:pPr>
              <a:lnSpc>
                <a:spcPct val="110000"/>
              </a:lnSpc>
            </a:pPr>
            <a:r>
              <a:rPr lang="zh-CN" altLang="en-US" sz="2800"/>
              <a:t>注意</a:t>
            </a:r>
          </a:p>
          <a:p>
            <a:pPr lvl="1">
              <a:lnSpc>
                <a:spcPct val="110000"/>
              </a:lnSpc>
            </a:pPr>
            <a:r>
              <a:rPr lang="zh-CN" altLang="en-US" sz="2400"/>
              <a:t>抽象类只能作为基类来使用。</a:t>
            </a:r>
          </a:p>
          <a:p>
            <a:pPr lvl="1">
              <a:lnSpc>
                <a:spcPct val="110000"/>
              </a:lnSpc>
            </a:pPr>
            <a:r>
              <a:rPr lang="zh-CN" altLang="en-US" sz="2400"/>
              <a:t>不能声明抽象类的对象。</a:t>
            </a:r>
          </a:p>
          <a:p>
            <a:pPr lvl="1">
              <a:lnSpc>
                <a:spcPct val="110000"/>
              </a:lnSpc>
            </a:pPr>
            <a:r>
              <a:rPr lang="zh-CN" altLang="en-US" sz="2400"/>
              <a:t>构造函数不能是虚函数，析构函数可以是虚函数。</a:t>
            </a:r>
          </a:p>
        </p:txBody>
      </p:sp>
      <p:sp>
        <p:nvSpPr>
          <p:cNvPr id="7" name="灯片编号占位符 5"/>
          <p:cNvSpPr>
            <a:spLocks noGrp="1"/>
          </p:cNvSpPr>
          <p:nvPr>
            <p:ph type="sldNum" sz="quarter" idx="12"/>
          </p:nvPr>
        </p:nvSpPr>
        <p:spPr/>
        <p:txBody>
          <a:bodyPr/>
          <a:lstStyle/>
          <a:p>
            <a:fld id="{750CC0D7-BD68-4F6B-8688-1CE08D6A0B01}" type="slidenum">
              <a:rPr lang="en-US" altLang="zh-CN"/>
              <a:pPr/>
              <a:t>40</a:t>
            </a:fld>
            <a:endParaRPr lang="en-US" altLang="zh-CN"/>
          </a:p>
        </p:txBody>
      </p:sp>
      <p:sp>
        <p:nvSpPr>
          <p:cNvPr id="30724" name="Text Box 4"/>
          <p:cNvSpPr txBox="1">
            <a:spLocks noChangeArrowheads="1"/>
          </p:cNvSpPr>
          <p:nvPr/>
        </p:nvSpPr>
        <p:spPr bwMode="auto">
          <a:xfrm>
            <a:off x="35496" y="318964"/>
            <a:ext cx="800219"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66FFFF"/>
                </a:solidFill>
                <a:ea typeface="隶书" pitchFamily="49" charset="-122"/>
              </a:rPr>
              <a:t>纯虚函数与抽象类</a:t>
            </a:r>
            <a:endParaRPr lang="zh-CN" altLang="en-US" dirty="0">
              <a:solidFill>
                <a:srgbClr val="66FFFF"/>
              </a:solidFill>
            </a:endParaRPr>
          </a:p>
        </p:txBody>
      </p:sp>
    </p:spTree>
    <p:extLst>
      <p:ext uri="{BB962C8B-B14F-4D97-AF65-F5344CB8AC3E}">
        <p14:creationId xmlns:p14="http://schemas.microsoft.com/office/powerpoint/2010/main" val="3630363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a:t>例 </a:t>
            </a:r>
            <a:r>
              <a:rPr lang="en-US" altLang="zh-CN"/>
              <a:t>8.5</a:t>
            </a:r>
          </a:p>
        </p:txBody>
      </p:sp>
      <p:sp>
        <p:nvSpPr>
          <p:cNvPr id="31750" name="Rectangle 6"/>
          <p:cNvSpPr>
            <a:spLocks noGrp="1" noChangeArrowheads="1"/>
          </p:cNvSpPr>
          <p:nvPr>
            <p:ph idx="1"/>
          </p:nvPr>
        </p:nvSpPr>
        <p:spPr>
          <a:xfrm>
            <a:off x="1066800" y="1168003"/>
            <a:ext cx="7848600" cy="3833813"/>
          </a:xfrm>
          <a:noFill/>
          <a:ln/>
        </p:spPr>
        <p:txBody>
          <a:bodyPr>
            <a:normAutofit fontScale="85000" lnSpcReduction="20000"/>
          </a:bodyPr>
          <a:lstStyle/>
          <a:p>
            <a:pPr algn="just">
              <a:lnSpc>
                <a:spcPct val="90000"/>
              </a:lnSpc>
              <a:buFont typeface="Wingdings" pitchFamily="2" charset="2"/>
              <a:buNone/>
              <a:tabLst>
                <a:tab pos="5946775" algn="l"/>
              </a:tabLst>
            </a:pPr>
            <a:r>
              <a:rPr lang="en-US" altLang="zh-CN" sz="2200">
                <a:latin typeface="Times New Roman" pitchFamily="18" charset="0"/>
              </a:rPr>
              <a:t>#include &lt;iostream&gt;</a:t>
            </a:r>
          </a:p>
          <a:p>
            <a:pPr algn="just">
              <a:lnSpc>
                <a:spcPct val="90000"/>
              </a:lnSpc>
              <a:buFont typeface="Wingdings" pitchFamily="2" charset="2"/>
              <a:buNone/>
              <a:tabLst>
                <a:tab pos="5946775" algn="l"/>
              </a:tabLst>
            </a:pPr>
            <a:r>
              <a:rPr lang="en-US" altLang="zh-CN" sz="2200">
                <a:latin typeface="Times New Roman" pitchFamily="18" charset="0"/>
              </a:rPr>
              <a:t>using namespace std;</a:t>
            </a:r>
          </a:p>
          <a:p>
            <a:pPr algn="just">
              <a:lnSpc>
                <a:spcPct val="90000"/>
              </a:lnSpc>
              <a:buFont typeface="Wingdings" pitchFamily="2" charset="2"/>
              <a:buNone/>
              <a:tabLst>
                <a:tab pos="5946775" algn="l"/>
              </a:tabLst>
            </a:pPr>
            <a:r>
              <a:rPr lang="en-US" altLang="zh-CN" sz="2200">
                <a:latin typeface="Times New Roman" pitchFamily="18" charset="0"/>
              </a:rPr>
              <a:t>class B0      //</a:t>
            </a:r>
            <a:r>
              <a:rPr lang="zh-CN" altLang="en-US" sz="2200">
                <a:latin typeface="Times New Roman" pitchFamily="18" charset="0"/>
              </a:rPr>
              <a:t>抽象基类</a:t>
            </a:r>
            <a:r>
              <a:rPr lang="en-US" altLang="zh-CN" sz="2200">
                <a:latin typeface="Times New Roman" pitchFamily="18" charset="0"/>
              </a:rPr>
              <a:t>B0</a:t>
            </a:r>
            <a:r>
              <a:rPr lang="zh-CN" altLang="en-US" sz="2200">
                <a:latin typeface="Times New Roman" pitchFamily="18" charset="0"/>
              </a:rPr>
              <a:t>声明</a:t>
            </a:r>
          </a:p>
          <a:p>
            <a:pPr algn="just">
              <a:lnSpc>
                <a:spcPct val="90000"/>
              </a:lnSpc>
              <a:buFont typeface="Wingdings" pitchFamily="2" charset="2"/>
              <a:buNone/>
              <a:tabLst>
                <a:tab pos="5946775" algn="l"/>
              </a:tabLst>
            </a:pPr>
            <a:r>
              <a:rPr lang="en-US" altLang="zh-CN" sz="2200">
                <a:latin typeface="Times New Roman" pitchFamily="18" charset="0"/>
              </a:rPr>
              <a:t>{ public:        //</a:t>
            </a:r>
            <a:r>
              <a:rPr lang="zh-CN" altLang="en-US" sz="2200">
                <a:latin typeface="Times New Roman" pitchFamily="18" charset="0"/>
              </a:rPr>
              <a:t>外部接口</a:t>
            </a:r>
          </a:p>
          <a:p>
            <a:pPr algn="just">
              <a:lnSpc>
                <a:spcPct val="90000"/>
              </a:lnSpc>
              <a:buFont typeface="Wingdings" pitchFamily="2" charset="2"/>
              <a:buNone/>
              <a:tabLst>
                <a:tab pos="5946775" algn="l"/>
              </a:tabLst>
            </a:pPr>
            <a:r>
              <a:rPr lang="zh-CN" altLang="en-US" sz="2200">
                <a:latin typeface="Times New Roman" pitchFamily="18" charset="0"/>
              </a:rPr>
              <a:t>	</a:t>
            </a:r>
            <a:r>
              <a:rPr lang="en-US" altLang="zh-CN" sz="2200" i="1">
                <a:solidFill>
                  <a:srgbClr val="FFCCCC"/>
                </a:solidFill>
                <a:latin typeface="Times New Roman" pitchFamily="18" charset="0"/>
              </a:rPr>
              <a:t>virtual</a:t>
            </a:r>
            <a:r>
              <a:rPr lang="en-US" altLang="zh-CN" sz="2200">
                <a:latin typeface="Times New Roman" pitchFamily="18" charset="0"/>
              </a:rPr>
              <a:t> void </a:t>
            </a:r>
            <a:r>
              <a:rPr lang="en-US" altLang="zh-CN" sz="2200">
                <a:solidFill>
                  <a:srgbClr val="99FFCC"/>
                </a:solidFill>
                <a:latin typeface="Times New Roman" pitchFamily="18" charset="0"/>
              </a:rPr>
              <a:t>display</a:t>
            </a:r>
            <a:r>
              <a:rPr lang="en-US" altLang="zh-CN" sz="2200">
                <a:latin typeface="Times New Roman" pitchFamily="18" charset="0"/>
              </a:rPr>
              <a:t>( )</a:t>
            </a:r>
            <a:r>
              <a:rPr lang="en-US" altLang="zh-CN" sz="2200" i="1">
                <a:solidFill>
                  <a:srgbClr val="FFCCCC"/>
                </a:solidFill>
                <a:latin typeface="Times New Roman" pitchFamily="18" charset="0"/>
              </a:rPr>
              <a:t>=0</a:t>
            </a:r>
            <a:r>
              <a:rPr lang="en-US" altLang="zh-CN" sz="2200">
                <a:latin typeface="Times New Roman" pitchFamily="18" charset="0"/>
              </a:rPr>
              <a:t>;    //</a:t>
            </a:r>
            <a:r>
              <a:rPr lang="zh-CN" altLang="en-US" sz="2200">
                <a:latin typeface="Times New Roman" pitchFamily="18" charset="0"/>
              </a:rPr>
              <a:t>纯虚函数成员</a:t>
            </a:r>
          </a:p>
          <a:p>
            <a:pPr algn="just">
              <a:lnSpc>
                <a:spcPct val="90000"/>
              </a:lnSpc>
              <a:buFont typeface="Wingdings" pitchFamily="2" charset="2"/>
              <a:buNone/>
              <a:tabLst>
                <a:tab pos="5946775" algn="l"/>
              </a:tabLst>
            </a:pPr>
            <a:r>
              <a:rPr lang="en-US" altLang="zh-CN" sz="2200">
                <a:latin typeface="Times New Roman" pitchFamily="18" charset="0"/>
              </a:rPr>
              <a:t>};</a:t>
            </a:r>
          </a:p>
          <a:p>
            <a:pPr>
              <a:lnSpc>
                <a:spcPct val="90000"/>
              </a:lnSpc>
              <a:buFont typeface="Wingdings" pitchFamily="2" charset="2"/>
              <a:buNone/>
              <a:tabLst>
                <a:tab pos="5946775" algn="l"/>
              </a:tabLst>
            </a:pPr>
            <a:r>
              <a:rPr lang="en-US" altLang="zh-CN" sz="2200">
                <a:latin typeface="Times New Roman" pitchFamily="18" charset="0"/>
              </a:rPr>
              <a:t>class B1: public B0    //</a:t>
            </a:r>
            <a:r>
              <a:rPr lang="zh-CN" altLang="en-US" sz="2200">
                <a:latin typeface="Times New Roman" pitchFamily="18" charset="0"/>
              </a:rPr>
              <a:t>公有派生</a:t>
            </a:r>
          </a:p>
          <a:p>
            <a:pPr>
              <a:lnSpc>
                <a:spcPct val="90000"/>
              </a:lnSpc>
              <a:buFont typeface="Wingdings" pitchFamily="2" charset="2"/>
              <a:buNone/>
              <a:tabLst>
                <a:tab pos="5946775" algn="l"/>
              </a:tabLst>
            </a:pPr>
            <a:r>
              <a:rPr lang="en-US" altLang="zh-CN" sz="2200">
                <a:latin typeface="Times New Roman" pitchFamily="18" charset="0"/>
              </a:rPr>
              <a:t>{ public:</a:t>
            </a:r>
          </a:p>
          <a:p>
            <a:pPr>
              <a:lnSpc>
                <a:spcPct val="90000"/>
              </a:lnSpc>
              <a:buFont typeface="Wingdings" pitchFamily="2" charset="2"/>
              <a:buNone/>
              <a:tabLst>
                <a:tab pos="5946775" algn="l"/>
              </a:tabLst>
            </a:pPr>
            <a:r>
              <a:rPr lang="en-US" altLang="zh-CN" sz="2200">
                <a:latin typeface="Times New Roman" pitchFamily="18" charset="0"/>
              </a:rPr>
              <a:t>	void </a:t>
            </a:r>
            <a:r>
              <a:rPr lang="en-US" altLang="zh-CN" sz="2200">
                <a:solidFill>
                  <a:schemeClr val="tx2"/>
                </a:solidFill>
                <a:latin typeface="Times New Roman" pitchFamily="18" charset="0"/>
              </a:rPr>
              <a:t>display</a:t>
            </a:r>
            <a:r>
              <a:rPr lang="en-US" altLang="zh-CN" sz="2200">
                <a:latin typeface="Times New Roman" pitchFamily="18" charset="0"/>
              </a:rPr>
              <a:t>(){cout&lt;&lt;"B1::display()"&lt;&lt;endl;}  //</a:t>
            </a:r>
            <a:r>
              <a:rPr lang="zh-CN" altLang="en-US" sz="2200">
                <a:latin typeface="Times New Roman" pitchFamily="18" charset="0"/>
              </a:rPr>
              <a:t>虚成员函数</a:t>
            </a:r>
          </a:p>
          <a:p>
            <a:pPr>
              <a:lnSpc>
                <a:spcPct val="90000"/>
              </a:lnSpc>
              <a:buFont typeface="Wingdings" pitchFamily="2" charset="2"/>
              <a:buNone/>
              <a:tabLst>
                <a:tab pos="5946775" algn="l"/>
              </a:tabLst>
            </a:pPr>
            <a:r>
              <a:rPr lang="en-US" altLang="zh-CN" sz="2200">
                <a:latin typeface="Times New Roman" pitchFamily="18" charset="0"/>
              </a:rPr>
              <a:t>};</a:t>
            </a:r>
          </a:p>
          <a:p>
            <a:pPr>
              <a:lnSpc>
                <a:spcPct val="90000"/>
              </a:lnSpc>
              <a:buFont typeface="Wingdings" pitchFamily="2" charset="2"/>
              <a:buNone/>
              <a:tabLst>
                <a:tab pos="5946775" algn="l"/>
              </a:tabLst>
            </a:pPr>
            <a:r>
              <a:rPr lang="en-US" altLang="zh-CN" sz="2200">
                <a:latin typeface="Times New Roman" pitchFamily="18" charset="0"/>
              </a:rPr>
              <a:t>class D1: public B1   //</a:t>
            </a:r>
            <a:r>
              <a:rPr lang="zh-CN" altLang="en-US" sz="2200">
                <a:latin typeface="Times New Roman" pitchFamily="18" charset="0"/>
              </a:rPr>
              <a:t>公有派生</a:t>
            </a:r>
          </a:p>
          <a:p>
            <a:pPr>
              <a:lnSpc>
                <a:spcPct val="90000"/>
              </a:lnSpc>
              <a:buFont typeface="Wingdings" pitchFamily="2" charset="2"/>
              <a:buNone/>
              <a:tabLst>
                <a:tab pos="5946775" algn="l"/>
              </a:tabLst>
            </a:pPr>
            <a:r>
              <a:rPr lang="en-US" altLang="zh-CN" sz="2200">
                <a:latin typeface="Times New Roman" pitchFamily="18" charset="0"/>
              </a:rPr>
              <a:t>{ public:</a:t>
            </a:r>
          </a:p>
          <a:p>
            <a:pPr>
              <a:lnSpc>
                <a:spcPct val="90000"/>
              </a:lnSpc>
              <a:buFont typeface="Wingdings" pitchFamily="2" charset="2"/>
              <a:buNone/>
              <a:tabLst>
                <a:tab pos="5946775" algn="l"/>
              </a:tabLst>
            </a:pPr>
            <a:r>
              <a:rPr lang="en-US" altLang="zh-CN" sz="2200">
                <a:latin typeface="Times New Roman" pitchFamily="18" charset="0"/>
              </a:rPr>
              <a:t>	void </a:t>
            </a:r>
            <a:r>
              <a:rPr lang="en-US" altLang="zh-CN" sz="2200">
                <a:solidFill>
                  <a:srgbClr val="99FF99"/>
                </a:solidFill>
                <a:latin typeface="Times New Roman" pitchFamily="18" charset="0"/>
              </a:rPr>
              <a:t>display</a:t>
            </a:r>
            <a:r>
              <a:rPr lang="en-US" altLang="zh-CN" sz="2200">
                <a:latin typeface="Times New Roman" pitchFamily="18" charset="0"/>
              </a:rPr>
              <a:t>(){cout&lt;&lt;"D1::display()"&lt;&lt;endl;}  //</a:t>
            </a:r>
            <a:r>
              <a:rPr lang="zh-CN" altLang="en-US" sz="2200">
                <a:latin typeface="Times New Roman" pitchFamily="18" charset="0"/>
              </a:rPr>
              <a:t>虚成员函数</a:t>
            </a:r>
          </a:p>
          <a:p>
            <a:pPr>
              <a:lnSpc>
                <a:spcPct val="90000"/>
              </a:lnSpc>
              <a:buFont typeface="Wingdings" pitchFamily="2" charset="2"/>
              <a:buNone/>
              <a:tabLst>
                <a:tab pos="5946775" algn="l"/>
              </a:tabLst>
            </a:pPr>
            <a:r>
              <a:rPr lang="en-US" altLang="zh-CN" sz="2200">
                <a:latin typeface="Times New Roman" pitchFamily="18" charset="0"/>
              </a:rPr>
              <a:t>};</a:t>
            </a:r>
          </a:p>
        </p:txBody>
      </p:sp>
      <p:sp>
        <p:nvSpPr>
          <p:cNvPr id="8" name="灯片编号占位符 5"/>
          <p:cNvSpPr>
            <a:spLocks noGrp="1"/>
          </p:cNvSpPr>
          <p:nvPr>
            <p:ph type="sldNum" sz="quarter" idx="12"/>
          </p:nvPr>
        </p:nvSpPr>
        <p:spPr/>
        <p:txBody>
          <a:bodyPr/>
          <a:lstStyle/>
          <a:p>
            <a:fld id="{17A31502-9F98-4995-A687-C8223A37D54F}" type="slidenum">
              <a:rPr lang="en-US" altLang="zh-CN"/>
              <a:pPr/>
              <a:t>41</a:t>
            </a:fld>
            <a:endParaRPr lang="en-US" altLang="zh-CN"/>
          </a:p>
        </p:txBody>
      </p:sp>
      <p:sp>
        <p:nvSpPr>
          <p:cNvPr id="31748" name="Text Box 4"/>
          <p:cNvSpPr txBox="1">
            <a:spLocks noChangeArrowheads="1"/>
          </p:cNvSpPr>
          <p:nvPr/>
        </p:nvSpPr>
        <p:spPr bwMode="auto">
          <a:xfrm>
            <a:off x="35496" y="339502"/>
            <a:ext cx="800219" cy="43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66FFFF"/>
                </a:solidFill>
                <a:ea typeface="隶书" pitchFamily="49" charset="-122"/>
              </a:rPr>
              <a:t>纯虚函数与抽象类</a:t>
            </a:r>
            <a:endParaRPr lang="zh-CN" altLang="en-US" dirty="0">
              <a:solidFill>
                <a:srgbClr val="66FFFF"/>
              </a:solidFill>
            </a:endParaRPr>
          </a:p>
        </p:txBody>
      </p:sp>
    </p:spTree>
    <p:extLst>
      <p:ext uri="{BB962C8B-B14F-4D97-AF65-F5344CB8AC3E}">
        <p14:creationId xmlns:p14="http://schemas.microsoft.com/office/powerpoint/2010/main" val="3378766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533400" y="285750"/>
            <a:ext cx="7696200" cy="4629150"/>
          </a:xfrm>
        </p:spPr>
        <p:txBody>
          <a:bodyPr>
            <a:normAutofit fontScale="85000" lnSpcReduction="20000"/>
          </a:bodyPr>
          <a:lstStyle/>
          <a:p>
            <a:pPr algn="just">
              <a:buFont typeface="Wingdings" pitchFamily="2" charset="2"/>
              <a:buNone/>
            </a:pPr>
            <a:r>
              <a:rPr lang="en-US" altLang="zh-CN" sz="2800">
                <a:latin typeface="Times New Roman" pitchFamily="18" charset="0"/>
              </a:rPr>
              <a:t>void fun(B0 *ptr)	//</a:t>
            </a:r>
            <a:r>
              <a:rPr lang="zh-CN" altLang="en-US" sz="2800">
                <a:latin typeface="Times New Roman" pitchFamily="18" charset="0"/>
              </a:rPr>
              <a:t>普通函数</a:t>
            </a:r>
          </a:p>
          <a:p>
            <a:pPr algn="just">
              <a:buFont typeface="Wingdings" pitchFamily="2" charset="2"/>
              <a:buNone/>
            </a:pPr>
            <a:r>
              <a:rPr lang="en-US" altLang="zh-CN" sz="2800">
                <a:latin typeface="Times New Roman" pitchFamily="18" charset="0"/>
              </a:rPr>
              <a:t>{	ptr-&gt;display();   }</a:t>
            </a:r>
          </a:p>
          <a:p>
            <a:pPr algn="just">
              <a:buFont typeface="Wingdings" pitchFamily="2" charset="2"/>
              <a:buNone/>
            </a:pPr>
            <a:endParaRPr lang="en-US" altLang="zh-CN" sz="2800">
              <a:latin typeface="Times New Roman" pitchFamily="18" charset="0"/>
            </a:endParaRPr>
          </a:p>
          <a:p>
            <a:pPr algn="just">
              <a:buFont typeface="Wingdings" pitchFamily="2" charset="2"/>
              <a:buNone/>
            </a:pPr>
            <a:r>
              <a:rPr lang="en-US" altLang="zh-CN" sz="2800">
                <a:latin typeface="Times New Roman" pitchFamily="18" charset="0"/>
              </a:rPr>
              <a:t>int main()	//</a:t>
            </a:r>
            <a:r>
              <a:rPr lang="zh-CN" altLang="en-US" sz="2800">
                <a:latin typeface="Times New Roman" pitchFamily="18" charset="0"/>
              </a:rPr>
              <a:t>主函数</a:t>
            </a:r>
          </a:p>
          <a:p>
            <a:pPr algn="just">
              <a:buFont typeface="Wingdings" pitchFamily="2" charset="2"/>
              <a:buNone/>
            </a:pPr>
            <a:r>
              <a:rPr lang="en-US" altLang="zh-CN" sz="2800">
                <a:latin typeface="Times New Roman" pitchFamily="18" charset="0"/>
              </a:rPr>
              <a:t>{	B0 *p;	//</a:t>
            </a:r>
            <a:r>
              <a:rPr lang="zh-CN" altLang="en-US" sz="2800">
                <a:latin typeface="Times New Roman" pitchFamily="18" charset="0"/>
              </a:rPr>
              <a:t>声明抽象基类指针</a:t>
            </a:r>
          </a:p>
          <a:p>
            <a:pPr algn="just">
              <a:buFont typeface="Wingdings" pitchFamily="2" charset="2"/>
              <a:buNone/>
            </a:pPr>
            <a:r>
              <a:rPr lang="zh-CN" altLang="en-US" sz="2800">
                <a:latin typeface="Times New Roman" pitchFamily="18" charset="0"/>
              </a:rPr>
              <a:t>	</a:t>
            </a:r>
            <a:r>
              <a:rPr lang="en-US" altLang="zh-CN" sz="2800">
                <a:latin typeface="Times New Roman" pitchFamily="18" charset="0"/>
              </a:rPr>
              <a:t>B1 b1;	//</a:t>
            </a:r>
            <a:r>
              <a:rPr lang="zh-CN" altLang="en-US" sz="2800">
                <a:latin typeface="Times New Roman" pitchFamily="18" charset="0"/>
              </a:rPr>
              <a:t>声明派生类对象</a:t>
            </a:r>
          </a:p>
          <a:p>
            <a:pPr algn="just">
              <a:buFont typeface="Wingdings" pitchFamily="2" charset="2"/>
              <a:buNone/>
            </a:pPr>
            <a:r>
              <a:rPr lang="zh-CN" altLang="en-US" sz="2800">
                <a:latin typeface="Times New Roman" pitchFamily="18" charset="0"/>
              </a:rPr>
              <a:t>	</a:t>
            </a:r>
            <a:r>
              <a:rPr lang="en-US" altLang="zh-CN" sz="2800">
                <a:latin typeface="Times New Roman" pitchFamily="18" charset="0"/>
              </a:rPr>
              <a:t>D1 d1;	//</a:t>
            </a:r>
            <a:r>
              <a:rPr lang="zh-CN" altLang="en-US" sz="2800">
                <a:latin typeface="Times New Roman" pitchFamily="18" charset="0"/>
              </a:rPr>
              <a:t>声明派生类对象</a:t>
            </a:r>
          </a:p>
          <a:p>
            <a:pPr algn="just">
              <a:buFont typeface="Wingdings" pitchFamily="2" charset="2"/>
              <a:buNone/>
            </a:pPr>
            <a:r>
              <a:rPr lang="zh-CN" altLang="en-US" sz="2800">
                <a:latin typeface="Times New Roman" pitchFamily="18" charset="0"/>
              </a:rPr>
              <a:t>	</a:t>
            </a:r>
            <a:r>
              <a:rPr lang="en-US" altLang="zh-CN" sz="2800">
                <a:latin typeface="Times New Roman" pitchFamily="18" charset="0"/>
              </a:rPr>
              <a:t>p=</a:t>
            </a:r>
            <a:r>
              <a:rPr lang="en-US" altLang="zh-CN" sz="2800">
                <a:solidFill>
                  <a:schemeClr val="tx2"/>
                </a:solidFill>
                <a:latin typeface="Times New Roman" pitchFamily="18" charset="0"/>
              </a:rPr>
              <a:t>&amp;b1</a:t>
            </a:r>
            <a:r>
              <a:rPr lang="en-US" altLang="zh-CN" sz="2800">
                <a:latin typeface="Times New Roman" pitchFamily="18" charset="0"/>
              </a:rPr>
              <a:t>;</a:t>
            </a:r>
          </a:p>
          <a:p>
            <a:pPr algn="just">
              <a:buFont typeface="Wingdings" pitchFamily="2" charset="2"/>
              <a:buNone/>
            </a:pPr>
            <a:r>
              <a:rPr lang="en-US" altLang="zh-CN" sz="2800">
                <a:latin typeface="Times New Roman" pitchFamily="18" charset="0"/>
              </a:rPr>
              <a:t>	fun(</a:t>
            </a:r>
            <a:r>
              <a:rPr lang="en-US" altLang="zh-CN" sz="2800">
                <a:solidFill>
                  <a:schemeClr val="tx2"/>
                </a:solidFill>
                <a:latin typeface="Times New Roman" pitchFamily="18" charset="0"/>
              </a:rPr>
              <a:t>p</a:t>
            </a:r>
            <a:r>
              <a:rPr lang="en-US" altLang="zh-CN" sz="2800">
                <a:latin typeface="Times New Roman" pitchFamily="18" charset="0"/>
              </a:rPr>
              <a:t>);	//</a:t>
            </a:r>
            <a:r>
              <a:rPr lang="zh-CN" altLang="en-US" sz="2800">
                <a:latin typeface="Times New Roman" pitchFamily="18" charset="0"/>
              </a:rPr>
              <a:t>调用派生类</a:t>
            </a:r>
            <a:r>
              <a:rPr lang="en-US" altLang="zh-CN" sz="2800">
                <a:latin typeface="Times New Roman" pitchFamily="18" charset="0"/>
              </a:rPr>
              <a:t>B1</a:t>
            </a:r>
            <a:r>
              <a:rPr lang="zh-CN" altLang="en-US" sz="2800">
                <a:latin typeface="Times New Roman" pitchFamily="18" charset="0"/>
              </a:rPr>
              <a:t>函数成员</a:t>
            </a:r>
          </a:p>
          <a:p>
            <a:pPr algn="just">
              <a:buFont typeface="Wingdings" pitchFamily="2" charset="2"/>
              <a:buNone/>
            </a:pPr>
            <a:r>
              <a:rPr lang="zh-CN" altLang="en-US" sz="2800">
                <a:latin typeface="Times New Roman" pitchFamily="18" charset="0"/>
              </a:rPr>
              <a:t>	</a:t>
            </a:r>
            <a:r>
              <a:rPr lang="en-US" altLang="zh-CN" sz="2800">
                <a:latin typeface="Times New Roman" pitchFamily="18" charset="0"/>
              </a:rPr>
              <a:t>p=</a:t>
            </a:r>
            <a:r>
              <a:rPr lang="en-US" altLang="zh-CN" sz="2800">
                <a:solidFill>
                  <a:srgbClr val="99FF99"/>
                </a:solidFill>
                <a:latin typeface="Times New Roman" pitchFamily="18" charset="0"/>
              </a:rPr>
              <a:t>&amp;d1</a:t>
            </a:r>
            <a:r>
              <a:rPr lang="en-US" altLang="zh-CN" sz="2800">
                <a:latin typeface="Times New Roman" pitchFamily="18" charset="0"/>
              </a:rPr>
              <a:t>;</a:t>
            </a:r>
          </a:p>
          <a:p>
            <a:pPr algn="just">
              <a:buFont typeface="Wingdings" pitchFamily="2" charset="2"/>
              <a:buNone/>
            </a:pPr>
            <a:r>
              <a:rPr lang="en-US" altLang="zh-CN" sz="2800">
                <a:latin typeface="Times New Roman" pitchFamily="18" charset="0"/>
              </a:rPr>
              <a:t>	fun(</a:t>
            </a:r>
            <a:r>
              <a:rPr lang="en-US" altLang="zh-CN" sz="2800">
                <a:solidFill>
                  <a:srgbClr val="99FF99"/>
                </a:solidFill>
                <a:latin typeface="Times New Roman" pitchFamily="18" charset="0"/>
              </a:rPr>
              <a:t>p</a:t>
            </a:r>
            <a:r>
              <a:rPr lang="en-US" altLang="zh-CN" sz="2800">
                <a:latin typeface="Times New Roman" pitchFamily="18" charset="0"/>
              </a:rPr>
              <a:t>);	//</a:t>
            </a:r>
            <a:r>
              <a:rPr lang="zh-CN" altLang="en-US" sz="2800">
                <a:latin typeface="Times New Roman" pitchFamily="18" charset="0"/>
              </a:rPr>
              <a:t>调用派生类</a:t>
            </a:r>
            <a:r>
              <a:rPr lang="en-US" altLang="zh-CN" sz="2800">
                <a:latin typeface="Times New Roman" pitchFamily="18" charset="0"/>
              </a:rPr>
              <a:t>D1</a:t>
            </a:r>
            <a:r>
              <a:rPr lang="zh-CN" altLang="en-US" sz="2800">
                <a:latin typeface="Times New Roman" pitchFamily="18" charset="0"/>
              </a:rPr>
              <a:t>函数成员</a:t>
            </a:r>
          </a:p>
          <a:p>
            <a:pPr algn="just">
              <a:buFont typeface="Wingdings" pitchFamily="2" charset="2"/>
              <a:buNone/>
            </a:pPr>
            <a:r>
              <a:rPr lang="en-US" altLang="zh-CN" sz="2800">
                <a:latin typeface="Times New Roman" pitchFamily="18" charset="0"/>
              </a:rPr>
              <a:t>}</a:t>
            </a:r>
            <a:endParaRPr lang="en-US" altLang="zh-CN" sz="2800"/>
          </a:p>
        </p:txBody>
      </p:sp>
      <p:sp>
        <p:nvSpPr>
          <p:cNvPr id="59396" name="Text Box 4"/>
          <p:cNvSpPr txBox="1">
            <a:spLocks noChangeArrowheads="1"/>
          </p:cNvSpPr>
          <p:nvPr/>
        </p:nvSpPr>
        <p:spPr bwMode="auto">
          <a:xfrm>
            <a:off x="6858000" y="3257550"/>
            <a:ext cx="1905000" cy="1034129"/>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buClr>
                <a:schemeClr val="accent2"/>
              </a:buClr>
              <a:buSzPct val="80000"/>
              <a:buFont typeface="Wingdings" pitchFamily="2" charset="2"/>
              <a:buNone/>
            </a:pPr>
            <a:r>
              <a:rPr lang="zh-CN" altLang="en-US" b="1"/>
              <a:t>运行结果：</a:t>
            </a:r>
          </a:p>
          <a:p>
            <a:pPr algn="just">
              <a:spcBef>
                <a:spcPct val="20000"/>
              </a:spcBef>
              <a:buClr>
                <a:schemeClr val="accent2"/>
              </a:buClr>
              <a:buSzPct val="80000"/>
              <a:buFont typeface="Wingdings" pitchFamily="2" charset="2"/>
              <a:buNone/>
            </a:pPr>
            <a:r>
              <a:rPr lang="en-US" altLang="zh-CN" b="1"/>
              <a:t>B1::</a:t>
            </a:r>
            <a:r>
              <a:rPr lang="en-US" altLang="zh-CN" b="1">
                <a:solidFill>
                  <a:schemeClr val="tx2"/>
                </a:solidFill>
              </a:rPr>
              <a:t>display</a:t>
            </a:r>
            <a:r>
              <a:rPr lang="en-US" altLang="zh-CN" b="1"/>
              <a:t>()</a:t>
            </a:r>
          </a:p>
          <a:p>
            <a:pPr algn="just">
              <a:spcBef>
                <a:spcPct val="20000"/>
              </a:spcBef>
              <a:buClr>
                <a:schemeClr val="accent2"/>
              </a:buClr>
              <a:buSzPct val="80000"/>
              <a:buFont typeface="Wingdings" pitchFamily="2" charset="2"/>
              <a:buNone/>
            </a:pPr>
            <a:r>
              <a:rPr lang="en-US" altLang="zh-CN" b="1"/>
              <a:t>D1::</a:t>
            </a:r>
            <a:r>
              <a:rPr lang="en-US" altLang="zh-CN" b="1">
                <a:solidFill>
                  <a:srgbClr val="99FF99"/>
                </a:solidFill>
              </a:rPr>
              <a:t>display</a:t>
            </a:r>
            <a:r>
              <a:rPr lang="en-US" altLang="zh-CN" b="1"/>
              <a:t>()</a:t>
            </a:r>
            <a:endParaRPr lang="en-US" altLang="zh-CN"/>
          </a:p>
        </p:txBody>
      </p:sp>
      <p:sp>
        <p:nvSpPr>
          <p:cNvPr id="59397" name="Text Box 5"/>
          <p:cNvSpPr txBox="1">
            <a:spLocks noChangeArrowheads="1"/>
          </p:cNvSpPr>
          <p:nvPr/>
        </p:nvSpPr>
        <p:spPr bwMode="auto">
          <a:xfrm>
            <a:off x="8561388" y="4854179"/>
            <a:ext cx="57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CC969127-16E0-4862-912C-E3A896B529B2}" type="slidenum">
              <a:rPr lang="en-US" altLang="zh-CN" sz="1400"/>
              <a:pPr algn="r">
                <a:spcBef>
                  <a:spcPct val="50000"/>
                </a:spcBef>
              </a:pPr>
              <a:t>42</a:t>
            </a:fld>
            <a:endParaRPr lang="en-US" altLang="zh-CN" sz="1400"/>
          </a:p>
        </p:txBody>
      </p:sp>
    </p:spTree>
    <p:extLst>
      <p:ext uri="{BB962C8B-B14F-4D97-AF65-F5344CB8AC3E}">
        <p14:creationId xmlns:p14="http://schemas.microsoft.com/office/powerpoint/2010/main" val="148735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a:t>问题举例</a:t>
            </a:r>
            <a:r>
              <a:rPr lang="en-US" altLang="zh-CN"/>
              <a:t>——</a:t>
            </a:r>
            <a:r>
              <a:rPr lang="zh-CN" altLang="en-US"/>
              <a:t>复数的运算</a:t>
            </a:r>
          </a:p>
        </p:txBody>
      </p:sp>
      <p:sp>
        <p:nvSpPr>
          <p:cNvPr id="35843" name="Rectangle 3"/>
          <p:cNvSpPr>
            <a:spLocks noGrp="1" noChangeArrowheads="1"/>
          </p:cNvSpPr>
          <p:nvPr>
            <p:ph idx="1"/>
          </p:nvPr>
        </p:nvSpPr>
        <p:spPr/>
        <p:txBody>
          <a:bodyPr/>
          <a:lstStyle/>
          <a:p>
            <a:pPr>
              <a:lnSpc>
                <a:spcPct val="130000"/>
              </a:lnSpc>
            </a:pPr>
            <a:r>
              <a:rPr lang="zh-CN" altLang="en-US"/>
              <a:t>用“</a:t>
            </a:r>
            <a:r>
              <a:rPr lang="en-US" altLang="zh-CN"/>
              <a:t>+”</a:t>
            </a:r>
            <a:r>
              <a:rPr lang="zh-CN" altLang="en-US"/>
              <a:t>、“</a:t>
            </a:r>
            <a:r>
              <a:rPr lang="en-US" altLang="zh-CN"/>
              <a:t>-”</a:t>
            </a:r>
            <a:r>
              <a:rPr lang="zh-CN" altLang="en-US"/>
              <a:t>能够实现复数的加减运算吗？</a:t>
            </a:r>
          </a:p>
          <a:p>
            <a:pPr>
              <a:lnSpc>
                <a:spcPct val="130000"/>
              </a:lnSpc>
            </a:pPr>
            <a:r>
              <a:rPr lang="zh-CN" altLang="en-US"/>
              <a:t>实现复数加减运算的方法</a:t>
            </a:r>
            <a:br>
              <a:rPr lang="zh-CN" altLang="en-US"/>
            </a:br>
            <a:r>
              <a:rPr lang="zh-CN" altLang="en-US"/>
              <a:t>          </a:t>
            </a:r>
            <a:r>
              <a:rPr lang="en-US" altLang="zh-CN"/>
              <a:t>——</a:t>
            </a:r>
            <a:r>
              <a:rPr lang="zh-CN" altLang="en-US">
                <a:solidFill>
                  <a:schemeClr val="tx2"/>
                </a:solidFill>
              </a:rPr>
              <a:t>重载</a:t>
            </a:r>
            <a:r>
              <a:rPr lang="zh-CN" altLang="en-US"/>
              <a:t>“</a:t>
            </a:r>
            <a:r>
              <a:rPr lang="en-US" altLang="zh-CN"/>
              <a:t>+”</a:t>
            </a:r>
            <a:r>
              <a:rPr lang="zh-CN" altLang="en-US"/>
              <a:t>、“</a:t>
            </a:r>
            <a:r>
              <a:rPr lang="en-US" altLang="zh-CN"/>
              <a:t>-”</a:t>
            </a:r>
            <a:r>
              <a:rPr lang="zh-CN" altLang="en-US"/>
              <a:t>运算符</a:t>
            </a:r>
          </a:p>
        </p:txBody>
      </p:sp>
      <p:sp>
        <p:nvSpPr>
          <p:cNvPr id="7" name="灯片编号占位符 5"/>
          <p:cNvSpPr>
            <a:spLocks noGrp="1"/>
          </p:cNvSpPr>
          <p:nvPr>
            <p:ph type="sldNum" sz="quarter" idx="12"/>
          </p:nvPr>
        </p:nvSpPr>
        <p:spPr/>
        <p:txBody>
          <a:bodyPr/>
          <a:lstStyle/>
          <a:p>
            <a:fld id="{2D49CD9D-92F4-44DF-8079-EAA5002ACCB5}" type="slidenum">
              <a:rPr lang="en-US" altLang="zh-CN"/>
              <a:pPr/>
              <a:t>5</a:t>
            </a:fld>
            <a:endParaRPr lang="en-US" altLang="zh-CN"/>
          </a:p>
        </p:txBody>
      </p:sp>
      <p:sp>
        <p:nvSpPr>
          <p:cNvPr id="35844" name="Text Box 4"/>
          <p:cNvSpPr txBox="1">
            <a:spLocks noChangeArrowheads="1"/>
          </p:cNvSpPr>
          <p:nvPr/>
        </p:nvSpPr>
        <p:spPr bwMode="auto">
          <a:xfrm>
            <a:off x="266581" y="1028700"/>
            <a:ext cx="800219"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66FFFF"/>
                </a:solidFill>
                <a:ea typeface="隶书" pitchFamily="49" charset="-122"/>
              </a:rPr>
              <a:t>运算符重载</a:t>
            </a:r>
            <a:endParaRPr lang="zh-CN" altLang="en-US">
              <a:solidFill>
                <a:srgbClr val="66FFFF"/>
              </a:solidFill>
            </a:endParaRPr>
          </a:p>
        </p:txBody>
      </p:sp>
    </p:spTree>
    <p:extLst>
      <p:ext uri="{BB962C8B-B14F-4D97-AF65-F5344CB8AC3E}">
        <p14:creationId xmlns:p14="http://schemas.microsoft.com/office/powerpoint/2010/main" val="3092606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blinds(horizontal)">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blinds(horizontal)">
                                      <p:cBhvr>
                                        <p:cTn id="12" dur="500"/>
                                        <p:tgtEl>
                                          <p:spTgt spid="35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66800" y="228600"/>
            <a:ext cx="7391400" cy="857250"/>
          </a:xfrm>
        </p:spPr>
        <p:txBody>
          <a:bodyPr/>
          <a:lstStyle/>
          <a:p>
            <a:r>
              <a:rPr lang="zh-CN" altLang="en-US"/>
              <a:t>运算符重载的实质</a:t>
            </a:r>
          </a:p>
        </p:txBody>
      </p:sp>
      <p:sp>
        <p:nvSpPr>
          <p:cNvPr id="9219" name="Rectangle 3"/>
          <p:cNvSpPr>
            <a:spLocks noGrp="1" noChangeArrowheads="1"/>
          </p:cNvSpPr>
          <p:nvPr>
            <p:ph idx="1"/>
          </p:nvPr>
        </p:nvSpPr>
        <p:spPr>
          <a:xfrm>
            <a:off x="1143000" y="1371600"/>
            <a:ext cx="7315200" cy="3371850"/>
          </a:xfrm>
        </p:spPr>
        <p:txBody>
          <a:bodyPr>
            <a:normAutofit fontScale="92500" lnSpcReduction="10000"/>
          </a:bodyPr>
          <a:lstStyle/>
          <a:p>
            <a:r>
              <a:rPr lang="zh-CN" altLang="en-US" sz="2800"/>
              <a:t>运算符重载是对已有的运算符赋予多重含义</a:t>
            </a:r>
          </a:p>
          <a:p>
            <a:r>
              <a:rPr lang="zh-CN" altLang="en-US" sz="2800"/>
              <a:t>必要性</a:t>
            </a:r>
          </a:p>
          <a:p>
            <a:pPr lvl="1"/>
            <a:r>
              <a:rPr lang="en-US" altLang="zh-CN" sz="2400"/>
              <a:t>C++</a:t>
            </a:r>
            <a:r>
              <a:rPr lang="zh-CN" altLang="en-US" sz="2400"/>
              <a:t>中预定义的运算符其运算对象只能是基本数据类型，而不适用于用户自定义类型（如类）</a:t>
            </a:r>
          </a:p>
          <a:p>
            <a:r>
              <a:rPr lang="zh-CN" altLang="en-US" sz="2800"/>
              <a:t>实现机制</a:t>
            </a:r>
          </a:p>
          <a:p>
            <a:pPr lvl="1"/>
            <a:r>
              <a:rPr lang="zh-CN" altLang="en-US" sz="2400"/>
              <a:t>将指定的运算表达式转化为对运算符函数的调用，运算对象转化为运算符函数的实参。</a:t>
            </a:r>
          </a:p>
          <a:p>
            <a:pPr lvl="1"/>
            <a:r>
              <a:rPr lang="zh-CN" altLang="en-US" sz="2400"/>
              <a:t>编译系统对重载运算符的选择，遵循函数重载的选择原则。</a:t>
            </a:r>
          </a:p>
        </p:txBody>
      </p:sp>
      <p:sp>
        <p:nvSpPr>
          <p:cNvPr id="7" name="灯片编号占位符 5"/>
          <p:cNvSpPr>
            <a:spLocks noGrp="1"/>
          </p:cNvSpPr>
          <p:nvPr>
            <p:ph type="sldNum" sz="quarter" idx="12"/>
          </p:nvPr>
        </p:nvSpPr>
        <p:spPr/>
        <p:txBody>
          <a:bodyPr/>
          <a:lstStyle/>
          <a:p>
            <a:fld id="{D7D5A16C-77C9-4E72-B137-B16404AAF6F3}" type="slidenum">
              <a:rPr lang="en-US" altLang="zh-CN"/>
              <a:pPr/>
              <a:t>6</a:t>
            </a:fld>
            <a:endParaRPr lang="en-US" altLang="zh-CN"/>
          </a:p>
        </p:txBody>
      </p:sp>
      <p:sp>
        <p:nvSpPr>
          <p:cNvPr id="9220" name="Text Box 4"/>
          <p:cNvSpPr txBox="1">
            <a:spLocks noChangeArrowheads="1"/>
          </p:cNvSpPr>
          <p:nvPr/>
        </p:nvSpPr>
        <p:spPr bwMode="auto">
          <a:xfrm>
            <a:off x="266581" y="1028700"/>
            <a:ext cx="800219"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66FFFF"/>
                </a:solidFill>
                <a:ea typeface="隶书" pitchFamily="49" charset="-122"/>
              </a:rPr>
              <a:t>运算符重载</a:t>
            </a:r>
            <a:endParaRPr lang="zh-CN" altLang="en-US">
              <a:solidFill>
                <a:srgbClr val="66FFFF"/>
              </a:solidFill>
            </a:endParaRPr>
          </a:p>
        </p:txBody>
      </p:sp>
    </p:spTree>
    <p:extLst>
      <p:ext uri="{BB962C8B-B14F-4D97-AF65-F5344CB8AC3E}">
        <p14:creationId xmlns:p14="http://schemas.microsoft.com/office/powerpoint/2010/main" val="308357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Rectangle 5"/>
          <p:cNvSpPr>
            <a:spLocks noGrp="1" noChangeArrowheads="1"/>
          </p:cNvSpPr>
          <p:nvPr>
            <p:ph type="title"/>
          </p:nvPr>
        </p:nvSpPr>
        <p:spPr/>
        <p:txBody>
          <a:bodyPr/>
          <a:lstStyle/>
          <a:p>
            <a:r>
              <a:rPr lang="zh-CN" altLang="en-US"/>
              <a:t>规则和限制</a:t>
            </a:r>
          </a:p>
        </p:txBody>
      </p:sp>
      <p:sp>
        <p:nvSpPr>
          <p:cNvPr id="10246" name="Rectangle 6"/>
          <p:cNvSpPr>
            <a:spLocks noGrp="1" noChangeArrowheads="1"/>
          </p:cNvSpPr>
          <p:nvPr>
            <p:ph idx="1"/>
          </p:nvPr>
        </p:nvSpPr>
        <p:spPr>
          <a:xfrm>
            <a:off x="1295400" y="1314450"/>
            <a:ext cx="7239000" cy="3371850"/>
          </a:xfrm>
        </p:spPr>
        <p:txBody>
          <a:bodyPr>
            <a:normAutofit fontScale="92500" lnSpcReduction="20000"/>
          </a:bodyPr>
          <a:lstStyle/>
          <a:p>
            <a:pPr>
              <a:lnSpc>
                <a:spcPct val="90000"/>
              </a:lnSpc>
            </a:pPr>
            <a:r>
              <a:rPr lang="zh-CN" altLang="en-US" dirty="0"/>
              <a:t>可以重载</a:t>
            </a:r>
            <a:r>
              <a:rPr lang="en-US" altLang="zh-CN" dirty="0"/>
              <a:t>C++</a:t>
            </a:r>
            <a:r>
              <a:rPr lang="zh-CN" altLang="en-US" dirty="0"/>
              <a:t>中除下列运算符外的所有运算符：</a:t>
            </a:r>
            <a:br>
              <a:rPr lang="zh-CN" altLang="en-US" dirty="0"/>
            </a:br>
            <a:r>
              <a:rPr lang="en-US" altLang="zh-CN" dirty="0"/>
              <a:t>.   .*   ::   ?:</a:t>
            </a:r>
          </a:p>
          <a:p>
            <a:pPr>
              <a:lnSpc>
                <a:spcPct val="90000"/>
              </a:lnSpc>
            </a:pPr>
            <a:r>
              <a:rPr lang="zh-CN" altLang="en-US" dirty="0"/>
              <a:t>只能重载</a:t>
            </a:r>
            <a:r>
              <a:rPr lang="en-US" altLang="zh-CN" dirty="0"/>
              <a:t>C++</a:t>
            </a:r>
            <a:r>
              <a:rPr lang="zh-CN" altLang="en-US" dirty="0"/>
              <a:t>语言中已有的运算符，不可臆造新的。</a:t>
            </a:r>
          </a:p>
          <a:p>
            <a:pPr>
              <a:lnSpc>
                <a:spcPct val="90000"/>
              </a:lnSpc>
            </a:pPr>
            <a:r>
              <a:rPr lang="zh-CN" altLang="en-US" dirty="0"/>
              <a:t>不改变原运算符的优先级和结合性。</a:t>
            </a:r>
          </a:p>
          <a:p>
            <a:pPr>
              <a:lnSpc>
                <a:spcPct val="90000"/>
              </a:lnSpc>
            </a:pPr>
            <a:r>
              <a:rPr lang="zh-CN" altLang="en-US" dirty="0"/>
              <a:t>不能改变操作数个数。</a:t>
            </a:r>
          </a:p>
          <a:p>
            <a:pPr>
              <a:lnSpc>
                <a:spcPct val="90000"/>
              </a:lnSpc>
            </a:pPr>
            <a:r>
              <a:rPr lang="zh-CN" altLang="en-US" dirty="0"/>
              <a:t>经重载的运算符，其操作数中至少应该有一个是自定义类型。</a:t>
            </a:r>
          </a:p>
        </p:txBody>
      </p:sp>
      <p:sp>
        <p:nvSpPr>
          <p:cNvPr id="7" name="灯片编号占位符 5"/>
          <p:cNvSpPr>
            <a:spLocks noGrp="1"/>
          </p:cNvSpPr>
          <p:nvPr>
            <p:ph type="sldNum" sz="quarter" idx="12"/>
          </p:nvPr>
        </p:nvSpPr>
        <p:spPr/>
        <p:txBody>
          <a:bodyPr/>
          <a:lstStyle/>
          <a:p>
            <a:fld id="{D0D9D785-C926-47AB-9E15-89A53977B464}" type="slidenum">
              <a:rPr lang="en-US" altLang="zh-CN"/>
              <a:pPr/>
              <a:t>7</a:t>
            </a:fld>
            <a:endParaRPr lang="en-US" altLang="zh-CN"/>
          </a:p>
        </p:txBody>
      </p:sp>
      <p:sp>
        <p:nvSpPr>
          <p:cNvPr id="10244" name="Text Box 4"/>
          <p:cNvSpPr txBox="1">
            <a:spLocks noChangeArrowheads="1"/>
          </p:cNvSpPr>
          <p:nvPr/>
        </p:nvSpPr>
        <p:spPr bwMode="auto">
          <a:xfrm>
            <a:off x="266581" y="1028700"/>
            <a:ext cx="800219"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66FFFF"/>
                </a:solidFill>
                <a:ea typeface="隶书" pitchFamily="49" charset="-122"/>
              </a:rPr>
              <a:t>运算符重载</a:t>
            </a:r>
            <a:endParaRPr lang="zh-CN" altLang="en-US">
              <a:solidFill>
                <a:srgbClr val="66FFFF"/>
              </a:solidFill>
            </a:endParaRPr>
          </a:p>
        </p:txBody>
      </p:sp>
    </p:spTree>
    <p:extLst>
      <p:ext uri="{BB962C8B-B14F-4D97-AF65-F5344CB8AC3E}">
        <p14:creationId xmlns:p14="http://schemas.microsoft.com/office/powerpoint/2010/main" val="1651529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6">
                                            <p:txEl>
                                              <p:pRg st="0" end="0"/>
                                            </p:txEl>
                                          </p:spTgt>
                                        </p:tgtEl>
                                        <p:attrNameLst>
                                          <p:attrName>style.visibility</p:attrName>
                                        </p:attrNameLst>
                                      </p:cBhvr>
                                      <p:to>
                                        <p:strVal val="visible"/>
                                      </p:to>
                                    </p:set>
                                    <p:animEffect transition="in" filter="blinds(horizontal)">
                                      <p:cBhvr>
                                        <p:cTn id="7" dur="500"/>
                                        <p:tgtEl>
                                          <p:spTgt spid="102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6">
                                            <p:txEl>
                                              <p:pRg st="1" end="1"/>
                                            </p:txEl>
                                          </p:spTgt>
                                        </p:tgtEl>
                                        <p:attrNameLst>
                                          <p:attrName>style.visibility</p:attrName>
                                        </p:attrNameLst>
                                      </p:cBhvr>
                                      <p:to>
                                        <p:strVal val="visible"/>
                                      </p:to>
                                    </p:set>
                                    <p:animEffect transition="in" filter="blinds(horizontal)">
                                      <p:cBhvr>
                                        <p:cTn id="12" dur="500"/>
                                        <p:tgtEl>
                                          <p:spTgt spid="102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6">
                                            <p:txEl>
                                              <p:pRg st="2" end="2"/>
                                            </p:txEl>
                                          </p:spTgt>
                                        </p:tgtEl>
                                        <p:attrNameLst>
                                          <p:attrName>style.visibility</p:attrName>
                                        </p:attrNameLst>
                                      </p:cBhvr>
                                      <p:to>
                                        <p:strVal val="visible"/>
                                      </p:to>
                                    </p:set>
                                    <p:animEffect transition="in" filter="blinds(horizontal)">
                                      <p:cBhvr>
                                        <p:cTn id="17" dur="500"/>
                                        <p:tgtEl>
                                          <p:spTgt spid="102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46">
                                            <p:txEl>
                                              <p:pRg st="3" end="3"/>
                                            </p:txEl>
                                          </p:spTgt>
                                        </p:tgtEl>
                                        <p:attrNameLst>
                                          <p:attrName>style.visibility</p:attrName>
                                        </p:attrNameLst>
                                      </p:cBhvr>
                                      <p:to>
                                        <p:strVal val="visible"/>
                                      </p:to>
                                    </p:set>
                                    <p:animEffect transition="in" filter="blinds(horizontal)">
                                      <p:cBhvr>
                                        <p:cTn id="22" dur="500"/>
                                        <p:tgtEl>
                                          <p:spTgt spid="102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46">
                                            <p:txEl>
                                              <p:pRg st="4" end="4"/>
                                            </p:txEl>
                                          </p:spTgt>
                                        </p:tgtEl>
                                        <p:attrNameLst>
                                          <p:attrName>style.visibility</p:attrName>
                                        </p:attrNameLst>
                                      </p:cBhvr>
                                      <p:to>
                                        <p:strVal val="visible"/>
                                      </p:to>
                                    </p:set>
                                    <p:animEffect transition="in" filter="blinds(horizontal)">
                                      <p:cBhvr>
                                        <p:cTn id="27" dur="500"/>
                                        <p:tgtEl>
                                          <p:spTgt spid="102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title"/>
          </p:nvPr>
        </p:nvSpPr>
        <p:spPr/>
        <p:txBody>
          <a:bodyPr/>
          <a:lstStyle/>
          <a:p>
            <a:r>
              <a:rPr lang="zh-CN" altLang="en-US"/>
              <a:t>两种形式</a:t>
            </a:r>
          </a:p>
        </p:txBody>
      </p:sp>
      <p:sp>
        <p:nvSpPr>
          <p:cNvPr id="36869" name="Rectangle 5"/>
          <p:cNvSpPr>
            <a:spLocks noGrp="1" noChangeArrowheads="1"/>
          </p:cNvSpPr>
          <p:nvPr>
            <p:ph idx="1"/>
          </p:nvPr>
        </p:nvSpPr>
        <p:spPr>
          <a:xfrm>
            <a:off x="1295400" y="1543050"/>
            <a:ext cx="7239000" cy="2971800"/>
          </a:xfrm>
        </p:spPr>
        <p:txBody>
          <a:bodyPr/>
          <a:lstStyle/>
          <a:p>
            <a:pPr>
              <a:lnSpc>
                <a:spcPct val="140000"/>
              </a:lnSpc>
            </a:pPr>
            <a:r>
              <a:rPr lang="zh-CN" altLang="en-US"/>
              <a:t>重载为类成员函数。</a:t>
            </a:r>
          </a:p>
          <a:p>
            <a:pPr>
              <a:lnSpc>
                <a:spcPct val="140000"/>
              </a:lnSpc>
            </a:pPr>
            <a:r>
              <a:rPr lang="zh-CN" altLang="en-US"/>
              <a:t>重载为友元函数。</a:t>
            </a:r>
          </a:p>
        </p:txBody>
      </p:sp>
      <p:sp>
        <p:nvSpPr>
          <p:cNvPr id="7" name="灯片编号占位符 5"/>
          <p:cNvSpPr>
            <a:spLocks noGrp="1"/>
          </p:cNvSpPr>
          <p:nvPr>
            <p:ph type="sldNum" sz="quarter" idx="12"/>
          </p:nvPr>
        </p:nvSpPr>
        <p:spPr/>
        <p:txBody>
          <a:bodyPr/>
          <a:lstStyle/>
          <a:p>
            <a:fld id="{FAF2E3F1-0C5D-4EA8-973A-02EB0DBD4D47}" type="slidenum">
              <a:rPr lang="en-US" altLang="zh-CN"/>
              <a:pPr/>
              <a:t>8</a:t>
            </a:fld>
            <a:endParaRPr lang="en-US" altLang="zh-CN"/>
          </a:p>
        </p:txBody>
      </p:sp>
      <p:sp>
        <p:nvSpPr>
          <p:cNvPr id="36870" name="Text Box 6"/>
          <p:cNvSpPr txBox="1">
            <a:spLocks noChangeArrowheads="1"/>
          </p:cNvSpPr>
          <p:nvPr/>
        </p:nvSpPr>
        <p:spPr bwMode="auto">
          <a:xfrm>
            <a:off x="266581" y="1028700"/>
            <a:ext cx="800219"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66FFFF"/>
                </a:solidFill>
                <a:ea typeface="隶书" pitchFamily="49" charset="-122"/>
              </a:rPr>
              <a:t>运算符重载</a:t>
            </a:r>
            <a:endParaRPr lang="zh-CN" altLang="en-US">
              <a:solidFill>
                <a:srgbClr val="66FFFF"/>
              </a:solidFill>
            </a:endParaRPr>
          </a:p>
        </p:txBody>
      </p:sp>
    </p:spTree>
    <p:extLst>
      <p:ext uri="{BB962C8B-B14F-4D97-AF65-F5344CB8AC3E}">
        <p14:creationId xmlns:p14="http://schemas.microsoft.com/office/powerpoint/2010/main" val="2635982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43000" y="228600"/>
            <a:ext cx="7315200" cy="742950"/>
          </a:xfrm>
        </p:spPr>
        <p:txBody>
          <a:bodyPr>
            <a:normAutofit fontScale="90000"/>
          </a:bodyPr>
          <a:lstStyle/>
          <a:p>
            <a:r>
              <a:rPr lang="zh-CN" altLang="en-US"/>
              <a:t>运算符函数</a:t>
            </a:r>
          </a:p>
        </p:txBody>
      </p:sp>
      <p:sp>
        <p:nvSpPr>
          <p:cNvPr id="11267" name="Rectangle 3"/>
          <p:cNvSpPr>
            <a:spLocks noGrp="1" noChangeArrowheads="1"/>
          </p:cNvSpPr>
          <p:nvPr>
            <p:ph idx="1"/>
          </p:nvPr>
        </p:nvSpPr>
        <p:spPr>
          <a:xfrm>
            <a:off x="1066800" y="1200150"/>
            <a:ext cx="7772400" cy="3600450"/>
          </a:xfrm>
        </p:spPr>
        <p:txBody>
          <a:bodyPr>
            <a:normAutofit fontScale="92500" lnSpcReduction="20000"/>
          </a:bodyPr>
          <a:lstStyle/>
          <a:p>
            <a:r>
              <a:rPr lang="zh-CN" altLang="en-US" sz="2800"/>
              <a:t>声明形式</a:t>
            </a:r>
          </a:p>
          <a:p>
            <a:pPr lvl="1">
              <a:buFontTx/>
              <a:buNone/>
            </a:pPr>
            <a:r>
              <a:rPr lang="zh-CN" altLang="en-US"/>
              <a:t>函数类型  </a:t>
            </a:r>
            <a:r>
              <a:rPr lang="en-US" altLang="zh-CN"/>
              <a:t>operator </a:t>
            </a:r>
            <a:r>
              <a:rPr lang="zh-CN" altLang="en-US"/>
              <a:t>运算符（形参）</a:t>
            </a:r>
          </a:p>
          <a:p>
            <a:pPr lvl="1">
              <a:buFontTx/>
              <a:buNone/>
            </a:pPr>
            <a:r>
              <a:rPr lang="en-US" altLang="zh-CN"/>
              <a:t>{</a:t>
            </a:r>
          </a:p>
          <a:p>
            <a:pPr lvl="1">
              <a:buFontTx/>
              <a:buNone/>
            </a:pPr>
            <a:r>
              <a:rPr lang="en-US" altLang="zh-CN"/>
              <a:t>       ......</a:t>
            </a:r>
          </a:p>
          <a:p>
            <a:pPr lvl="1">
              <a:buFontTx/>
              <a:buNone/>
            </a:pPr>
            <a:r>
              <a:rPr lang="en-US" altLang="zh-CN"/>
              <a:t>}</a:t>
            </a:r>
          </a:p>
          <a:p>
            <a:r>
              <a:rPr lang="zh-CN" altLang="en-US" sz="2800"/>
              <a:t>重载为类成员函数时  </a:t>
            </a:r>
            <a:br>
              <a:rPr lang="zh-CN" altLang="en-US" sz="2800"/>
            </a:br>
            <a:r>
              <a:rPr lang="zh-CN" altLang="en-US" sz="2800">
                <a:solidFill>
                  <a:schemeClr val="tx2"/>
                </a:solidFill>
              </a:rPr>
              <a:t>参数个数</a:t>
            </a:r>
            <a:r>
              <a:rPr lang="en-US" altLang="zh-CN" sz="2800">
                <a:solidFill>
                  <a:schemeClr val="tx2"/>
                </a:solidFill>
              </a:rPr>
              <a:t>=</a:t>
            </a:r>
            <a:r>
              <a:rPr lang="zh-CN" altLang="en-US" sz="2800">
                <a:solidFill>
                  <a:schemeClr val="tx2"/>
                </a:solidFill>
              </a:rPr>
              <a:t>原操作数个数</a:t>
            </a:r>
            <a:r>
              <a:rPr lang="en-US" altLang="zh-CN" sz="2800">
                <a:solidFill>
                  <a:schemeClr val="tx2"/>
                </a:solidFill>
              </a:rPr>
              <a:t>-1	</a:t>
            </a:r>
            <a:r>
              <a:rPr lang="zh-CN" altLang="en-US" sz="2800"/>
              <a:t>（后置</a:t>
            </a:r>
            <a:r>
              <a:rPr lang="en-US" altLang="zh-CN" sz="2800"/>
              <a:t>++</a:t>
            </a:r>
            <a:r>
              <a:rPr lang="zh-CN" altLang="en-US" sz="2800"/>
              <a:t>、</a:t>
            </a:r>
            <a:r>
              <a:rPr lang="en-US" altLang="zh-CN" sz="2800"/>
              <a:t>--</a:t>
            </a:r>
            <a:r>
              <a:rPr lang="zh-CN" altLang="en-US" sz="2800"/>
              <a:t>除外）</a:t>
            </a:r>
          </a:p>
          <a:p>
            <a:r>
              <a:rPr lang="zh-CN" altLang="en-US" sz="2800"/>
              <a:t>重载为友元函数时  </a:t>
            </a:r>
            <a:r>
              <a:rPr lang="zh-CN" altLang="en-US" sz="2800">
                <a:solidFill>
                  <a:schemeClr val="tx2"/>
                </a:solidFill>
              </a:rPr>
              <a:t>参数个数</a:t>
            </a:r>
            <a:r>
              <a:rPr lang="en-US" altLang="zh-CN" sz="2800">
                <a:solidFill>
                  <a:schemeClr val="tx2"/>
                </a:solidFill>
              </a:rPr>
              <a:t>=</a:t>
            </a:r>
            <a:r>
              <a:rPr lang="zh-CN" altLang="en-US" sz="2800">
                <a:solidFill>
                  <a:schemeClr val="tx2"/>
                </a:solidFill>
              </a:rPr>
              <a:t>原操作数个数</a:t>
            </a:r>
            <a:r>
              <a:rPr lang="zh-CN" altLang="en-US" sz="2800"/>
              <a:t>，且至少应该有一个自定义类型的形参。</a:t>
            </a:r>
          </a:p>
        </p:txBody>
      </p:sp>
      <p:sp>
        <p:nvSpPr>
          <p:cNvPr id="7" name="灯片编号占位符 5"/>
          <p:cNvSpPr>
            <a:spLocks noGrp="1"/>
          </p:cNvSpPr>
          <p:nvPr>
            <p:ph type="sldNum" sz="quarter" idx="12"/>
          </p:nvPr>
        </p:nvSpPr>
        <p:spPr/>
        <p:txBody>
          <a:bodyPr/>
          <a:lstStyle/>
          <a:p>
            <a:fld id="{4705E6A3-3F26-4B38-8D6C-689633A9425E}" type="slidenum">
              <a:rPr lang="en-US" altLang="zh-CN"/>
              <a:pPr/>
              <a:t>9</a:t>
            </a:fld>
            <a:endParaRPr lang="en-US" altLang="zh-CN"/>
          </a:p>
        </p:txBody>
      </p:sp>
      <p:sp>
        <p:nvSpPr>
          <p:cNvPr id="11268" name="Text Box 4"/>
          <p:cNvSpPr txBox="1">
            <a:spLocks noChangeArrowheads="1"/>
          </p:cNvSpPr>
          <p:nvPr/>
        </p:nvSpPr>
        <p:spPr bwMode="auto">
          <a:xfrm>
            <a:off x="266581" y="1028700"/>
            <a:ext cx="800219"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66FFFF"/>
                </a:solidFill>
                <a:ea typeface="隶书" pitchFamily="49" charset="-122"/>
              </a:rPr>
              <a:t>运算符重载</a:t>
            </a:r>
            <a:endParaRPr lang="zh-CN" altLang="en-US">
              <a:solidFill>
                <a:srgbClr val="66FFFF"/>
              </a:solidFill>
            </a:endParaRPr>
          </a:p>
        </p:txBody>
      </p:sp>
    </p:spTree>
    <p:extLst>
      <p:ext uri="{BB962C8B-B14F-4D97-AF65-F5344CB8AC3E}">
        <p14:creationId xmlns:p14="http://schemas.microsoft.com/office/powerpoint/2010/main" val="899483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22</TotalTime>
  <Words>1845</Words>
  <Application>Microsoft Office PowerPoint</Application>
  <PresentationFormat>全屏显示(16:9)</PresentationFormat>
  <Paragraphs>486</Paragraphs>
  <Slides>42</Slides>
  <Notes>42</Notes>
  <HiddenSlides>4</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凤舞九天</vt:lpstr>
      <vt:lpstr>第八章  多态性</vt:lpstr>
      <vt:lpstr>本章主要内容</vt:lpstr>
      <vt:lpstr>多态性的概念</vt:lpstr>
      <vt:lpstr>问题举例——复数的运算</vt:lpstr>
      <vt:lpstr>问题举例——复数的运算</vt:lpstr>
      <vt:lpstr>运算符重载的实质</vt:lpstr>
      <vt:lpstr>规则和限制</vt:lpstr>
      <vt:lpstr>两种形式</vt:lpstr>
      <vt:lpstr>运算符函数</vt:lpstr>
      <vt:lpstr>运算符成员函数的设计</vt:lpstr>
      <vt:lpstr>  例  8.1</vt:lpstr>
      <vt:lpstr>PowerPoint 演示文稿</vt:lpstr>
      <vt:lpstr>PowerPoint 演示文稿</vt:lpstr>
      <vt:lpstr>PowerPoint 演示文稿</vt:lpstr>
      <vt:lpstr>PowerPoint 演示文稿</vt:lpstr>
      <vt:lpstr>PowerPoint 演示文稿</vt:lpstr>
      <vt:lpstr>运算符成员函数的设计</vt:lpstr>
      <vt:lpstr>运算符成员函数的设计</vt:lpstr>
      <vt:lpstr>例8.2</vt:lpstr>
      <vt:lpstr>PowerPoint 演示文稿</vt:lpstr>
      <vt:lpstr>PowerPoint 演示文稿</vt:lpstr>
      <vt:lpstr>PowerPoint 演示文稿</vt:lpstr>
      <vt:lpstr>PowerPoint 演示文稿</vt:lpstr>
      <vt:lpstr>PowerPoint 演示文稿</vt:lpstr>
      <vt:lpstr>运算符友元函数的设计</vt:lpstr>
      <vt:lpstr>运算符友元函数的设计</vt:lpstr>
      <vt:lpstr>例8-3</vt:lpstr>
      <vt:lpstr>PowerPoint 演示文稿</vt:lpstr>
      <vt:lpstr>PowerPoint 演示文稿</vt:lpstr>
      <vt:lpstr>静态绑定与动态绑定</vt:lpstr>
      <vt:lpstr>PowerPoint 演示文稿</vt:lpstr>
      <vt:lpstr>PowerPoint 演示文稿</vt:lpstr>
      <vt:lpstr>PowerPoint 演示文稿</vt:lpstr>
      <vt:lpstr>PowerPoint 演示文稿</vt:lpstr>
      <vt:lpstr>虚函数</vt:lpstr>
      <vt:lpstr>例 8.4</vt:lpstr>
      <vt:lpstr>PowerPoint 演示文稿</vt:lpstr>
      <vt:lpstr>虚析构函数</vt:lpstr>
      <vt:lpstr>抽象类</vt:lpstr>
      <vt:lpstr>抽象类</vt:lpstr>
      <vt:lpstr>例 8.5</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多态性</dc:title>
  <dc:creator>HL H</dc:creator>
  <cp:lastModifiedBy>HL H</cp:lastModifiedBy>
  <cp:revision>6</cp:revision>
  <dcterms:created xsi:type="dcterms:W3CDTF">2017-09-05T07:13:45Z</dcterms:created>
  <dcterms:modified xsi:type="dcterms:W3CDTF">2017-11-06T02:59:07Z</dcterms:modified>
</cp:coreProperties>
</file>