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2;A&#803;I%20HO&#803;C%20PTIT\Virtual%20Intership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2;A&#803;I%20HO&#803;C%20PTIT\Virtual%20Intership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2;A&#803;I%20HO&#803;C%20PTIT\Virtual%20Intership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AppData\Roaming\Microsoft\Excel\KPMG_VI_New_raw_data_update_final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AppData\Roaming\Microsoft\Excel\KPMG_VI_New_raw_data_update_final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AppData\Roaming\Microsoft\Excel\KPMG_VI_New_raw_data_update_final%20(version%202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AppData\Roaming\Microsoft\Excel\KPMG_VI_New_raw_data_update_final%20(version%202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AppData\Roaming\Microsoft\Excel\KPMG_VI_New_raw_data_update_final%20(version%202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AppData\Roaming\Microsoft\Excel\KPMG_VI_New_raw_data_update_final%20(version%202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AppData\Roaming\Microsoft\Excel\KPMG_VI_New_raw_data_update_final%20(version%202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</a:t>
            </a:r>
            <a:r>
              <a:rPr lang="en-US" baseline="0"/>
              <a:t> </a:t>
            </a:r>
            <a:r>
              <a:rPr lang="en-US"/>
              <a:t>Age</a:t>
            </a:r>
            <a:r>
              <a:rPr lang="en-US" baseline="0"/>
              <a:t> Distributions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0-E3E7-4A77-A93C-85C03DE5FDB8}"/>
            </c:ext>
          </c:extLst>
        </c:ser>
        <c:ser>
          <c:idx val="1"/>
          <c:order val="1"/>
          <c:tx>
            <c:v>30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302</c:v>
              </c:pt>
            </c:numLit>
          </c:val>
          <c:extLst>
            <c:ext xmlns:c16="http://schemas.microsoft.com/office/drawing/2014/chart" uri="{C3380CC4-5D6E-409C-BE32-E72D297353CC}">
              <c16:uniqueId val="{00000001-E3E7-4A77-A93C-85C03DE5FDB8}"/>
            </c:ext>
          </c:extLst>
        </c:ser>
        <c:ser>
          <c:idx val="2"/>
          <c:order val="2"/>
          <c:tx>
            <c:v>40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283</c:v>
              </c:pt>
            </c:numLit>
          </c:val>
          <c:extLst>
            <c:ext xmlns:c16="http://schemas.microsoft.com/office/drawing/2014/chart" uri="{C3380CC4-5D6E-409C-BE32-E72D297353CC}">
              <c16:uniqueId val="{00000002-E3E7-4A77-A93C-85C03DE5FDB8}"/>
            </c:ext>
          </c:extLst>
        </c:ser>
        <c:ser>
          <c:idx val="3"/>
          <c:order val="3"/>
          <c:tx>
            <c:v>50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936</c:v>
              </c:pt>
            </c:numLit>
          </c:val>
          <c:extLst>
            <c:ext xmlns:c16="http://schemas.microsoft.com/office/drawing/2014/chart" uri="{C3380CC4-5D6E-409C-BE32-E72D297353CC}">
              <c16:uniqueId val="{00000003-E3E7-4A77-A93C-85C03DE5FDB8}"/>
            </c:ext>
          </c:extLst>
        </c:ser>
        <c:ser>
          <c:idx val="4"/>
          <c:order val="4"/>
          <c:tx>
            <c:v>60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334</c:v>
              </c:pt>
            </c:numLit>
          </c:val>
          <c:extLst>
            <c:ext xmlns:c16="http://schemas.microsoft.com/office/drawing/2014/chart" uri="{C3380CC4-5D6E-409C-BE32-E72D297353CC}">
              <c16:uniqueId val="{00000004-E3E7-4A77-A93C-85C03DE5FDB8}"/>
            </c:ext>
          </c:extLst>
        </c:ser>
        <c:ser>
          <c:idx val="5"/>
          <c:order val="5"/>
          <c:tx>
            <c:v>70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215</c:v>
              </c:pt>
            </c:numLit>
          </c:val>
          <c:extLst>
            <c:ext xmlns:c16="http://schemas.microsoft.com/office/drawing/2014/chart" uri="{C3380CC4-5D6E-409C-BE32-E72D297353CC}">
              <c16:uniqueId val="{00000005-E3E7-4A77-A93C-85C03DE5F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369968"/>
        <c:axId val="579362752"/>
      </c:barChart>
      <c:catAx>
        <c:axId val="579369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9362752"/>
        <c:crosses val="autoZero"/>
        <c:auto val="1"/>
        <c:lblAlgn val="ctr"/>
        <c:lblOffset val="100"/>
        <c:noMultiLvlLbl val="0"/>
      </c:catAx>
      <c:valAx>
        <c:axId val="57936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36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018289665303949"/>
          <c:y val="0.13650169844857588"/>
          <c:w val="0.11280375832911471"/>
          <c:h val="0.81384309412415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Titlte (based on RFM Value)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Bronze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1150</c:v>
              </c:pt>
            </c:numLit>
          </c:val>
          <c:extLst>
            <c:ext xmlns:c16="http://schemas.microsoft.com/office/drawing/2014/chart" uri="{C3380CC4-5D6E-409C-BE32-E72D297353CC}">
              <c16:uniqueId val="{00000000-AC9C-424C-9CE8-42ED69CC8E00}"/>
            </c:ext>
          </c:extLst>
        </c:ser>
        <c:ser>
          <c:idx val="1"/>
          <c:order val="1"/>
          <c:tx>
            <c:v>Gold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854</c:v>
              </c:pt>
            </c:numLit>
          </c:val>
          <c:extLst>
            <c:ext xmlns:c16="http://schemas.microsoft.com/office/drawing/2014/chart" uri="{C3380CC4-5D6E-409C-BE32-E72D297353CC}">
              <c16:uniqueId val="{00000001-AC9C-424C-9CE8-42ED69CC8E00}"/>
            </c:ext>
          </c:extLst>
        </c:ser>
        <c:ser>
          <c:idx val="2"/>
          <c:order val="2"/>
          <c:tx>
            <c:v>Platinum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793</c:v>
              </c:pt>
            </c:numLit>
          </c:val>
          <c:extLst>
            <c:ext xmlns:c16="http://schemas.microsoft.com/office/drawing/2014/chart" uri="{C3380CC4-5D6E-409C-BE32-E72D297353CC}">
              <c16:uniqueId val="{00000002-AC9C-424C-9CE8-42ED69CC8E00}"/>
            </c:ext>
          </c:extLst>
        </c:ser>
        <c:ser>
          <c:idx val="3"/>
          <c:order val="3"/>
          <c:tx>
            <c:v>Silver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697</c:v>
              </c:pt>
            </c:numLit>
          </c:val>
          <c:extLst>
            <c:ext xmlns:c16="http://schemas.microsoft.com/office/drawing/2014/chart" uri="{C3380CC4-5D6E-409C-BE32-E72D297353CC}">
              <c16:uniqueId val="{00000003-AC9C-424C-9CE8-42ED69CC8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963960"/>
        <c:axId val="483966912"/>
      </c:barChart>
      <c:catAx>
        <c:axId val="48396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66912"/>
        <c:crosses val="autoZero"/>
        <c:auto val="1"/>
        <c:lblAlgn val="ctr"/>
        <c:lblOffset val="100"/>
        <c:noMultiLvlLbl val="0"/>
      </c:catAx>
      <c:valAx>
        <c:axId val="48396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6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</a:t>
            </a:r>
            <a:r>
              <a:rPr lang="en-US" sz="1400" b="0" i="0" u="none" strike="noStrike" baseline="0">
                <a:effectLst/>
              </a:rPr>
              <a:t>Customer Age Distributions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03652668416448"/>
          <c:y val="0.24867708979291472"/>
          <c:w val="0.59291582017677802"/>
          <c:h val="0.67271168914992929"/>
        </c:manualLayout>
      </c:layout>
      <c:barChart>
        <c:barDir val="col"/>
        <c:grouping val="clustered"/>
        <c:varyColors val="0"/>
        <c:ser>
          <c:idx val="0"/>
          <c:order val="0"/>
          <c:tx>
            <c:v>10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430E-4C41-A39B-FA0981AC28A6}"/>
            </c:ext>
          </c:extLst>
        </c:ser>
        <c:ser>
          <c:idx val="1"/>
          <c:order val="1"/>
          <c:tx>
            <c:v>20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1-430E-4C41-A39B-FA0981AC28A6}"/>
            </c:ext>
          </c:extLst>
        </c:ser>
        <c:ser>
          <c:idx val="2"/>
          <c:order val="2"/>
          <c:tx>
            <c:v>30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149</c:v>
              </c:pt>
            </c:numLit>
          </c:val>
          <c:extLst>
            <c:ext xmlns:c16="http://schemas.microsoft.com/office/drawing/2014/chart" uri="{C3380CC4-5D6E-409C-BE32-E72D297353CC}">
              <c16:uniqueId val="{00000002-430E-4C41-A39B-FA0981AC28A6}"/>
            </c:ext>
          </c:extLst>
        </c:ser>
        <c:ser>
          <c:idx val="3"/>
          <c:order val="3"/>
          <c:tx>
            <c:v>40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79</c:v>
              </c:pt>
            </c:numLit>
          </c:val>
          <c:extLst>
            <c:ext xmlns:c16="http://schemas.microsoft.com/office/drawing/2014/chart" uri="{C3380CC4-5D6E-409C-BE32-E72D297353CC}">
              <c16:uniqueId val="{00000003-430E-4C41-A39B-FA0981AC28A6}"/>
            </c:ext>
          </c:extLst>
        </c:ser>
        <c:ser>
          <c:idx val="4"/>
          <c:order val="4"/>
          <c:tx>
            <c:v>50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208</c:v>
              </c:pt>
            </c:numLit>
          </c:val>
          <c:extLst>
            <c:ext xmlns:c16="http://schemas.microsoft.com/office/drawing/2014/chart" uri="{C3380CC4-5D6E-409C-BE32-E72D297353CC}">
              <c16:uniqueId val="{00000004-430E-4C41-A39B-FA0981AC28A6}"/>
            </c:ext>
          </c:extLst>
        </c:ser>
        <c:ser>
          <c:idx val="5"/>
          <c:order val="5"/>
          <c:tx>
            <c:v>60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139</c:v>
              </c:pt>
            </c:numLit>
          </c:val>
          <c:extLst>
            <c:ext xmlns:c16="http://schemas.microsoft.com/office/drawing/2014/chart" uri="{C3380CC4-5D6E-409C-BE32-E72D297353CC}">
              <c16:uniqueId val="{00000005-430E-4C41-A39B-FA0981AC28A6}"/>
            </c:ext>
          </c:extLst>
        </c:ser>
        <c:ser>
          <c:idx val="6"/>
          <c:order val="6"/>
          <c:tx>
            <c:v>70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146</c:v>
              </c:pt>
            </c:numLit>
          </c:val>
          <c:extLst>
            <c:ext xmlns:c16="http://schemas.microsoft.com/office/drawing/2014/chart" uri="{C3380CC4-5D6E-409C-BE32-E72D297353CC}">
              <c16:uniqueId val="{00000006-430E-4C41-A39B-FA0981AC28A6}"/>
            </c:ext>
          </c:extLst>
        </c:ser>
        <c:ser>
          <c:idx val="7"/>
          <c:order val="7"/>
          <c:tx>
            <c:v>80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93</c:v>
              </c:pt>
            </c:numLit>
          </c:val>
          <c:extLst>
            <c:ext xmlns:c16="http://schemas.microsoft.com/office/drawing/2014/chart" uri="{C3380CC4-5D6E-409C-BE32-E72D297353CC}">
              <c16:uniqueId val="{00000007-430E-4C41-A39B-FA0981AC28A6}"/>
            </c:ext>
          </c:extLst>
        </c:ser>
        <c:ser>
          <c:idx val="8"/>
          <c:order val="8"/>
          <c:tx>
            <c:v>90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35</c:v>
              </c:pt>
            </c:numLit>
          </c:val>
          <c:extLst>
            <c:ext xmlns:c16="http://schemas.microsoft.com/office/drawing/2014/chart" uri="{C3380CC4-5D6E-409C-BE32-E72D297353CC}">
              <c16:uniqueId val="{00000008-430E-4C41-A39B-FA0981AC2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448920"/>
        <c:axId val="352444656"/>
      </c:barChart>
      <c:catAx>
        <c:axId val="352448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2444656"/>
        <c:crosses val="autoZero"/>
        <c:auto val="1"/>
        <c:lblAlgn val="ctr"/>
        <c:lblOffset val="100"/>
        <c:noMultiLvlLbl val="0"/>
      </c:catAx>
      <c:valAx>
        <c:axId val="35244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44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018289665303949"/>
          <c:y val="8.3075111800466117E-2"/>
          <c:w val="0.11280375832911471"/>
          <c:h val="0.857143594099824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b="1" i="0" baseline="0" dirty="0">
                <a:effectLst/>
                <a:latin typeface="+mn-lt"/>
              </a:rPr>
              <a:t>Bike related purchases for the past 3 years by gender</a:t>
            </a:r>
            <a:endParaRPr lang="en-US" sz="12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Sum of past_3_years_bike_related_purchases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Sheet1!$B$5:$D$5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Sheet1!$B$6:$D$6</c:f>
              <c:numCache>
                <c:formatCode>0,000%</c:formatCode>
                <c:ptCount val="3"/>
                <c:pt idx="0">
                  <c:v>0.50296072816526893</c:v>
                </c:pt>
                <c:pt idx="1">
                  <c:v>0.47802720392718345</c:v>
                </c:pt>
                <c:pt idx="2">
                  <c:v>1.9012067907547555E-2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1-43FF-BD20-E99FC0BE0E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56782056"/>
        <c:axId val="556775824"/>
      </c:barChart>
      <c:catAx>
        <c:axId val="55678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775824"/>
        <c:crosses val="autoZero"/>
        <c:auto val="1"/>
        <c:lblAlgn val="ctr"/>
        <c:lblOffset val="100"/>
        <c:noMultiLvlLbl val="0"/>
      </c:catAx>
      <c:valAx>
        <c:axId val="55677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,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782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2).xlsb]Sheet4!PivotTable4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Bike related purchases for the past 3 years by gender</a:t>
            </a:r>
            <a:endParaRPr lang="en-US" sz="1200" dirty="0">
              <a:effectLst/>
            </a:endParaRPr>
          </a:p>
        </c:rich>
      </c:tx>
      <c:layout>
        <c:manualLayout>
          <c:xMode val="edge"/>
          <c:yMode val="edge"/>
          <c:x val="0.1151332419477078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085298903637178E-2"/>
          <c:y val="0.24842088957515215"/>
          <c:w val="0.78009961789681648"/>
          <c:h val="0.6564321341509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98359</c:v>
                </c:pt>
                <c:pt idx="1">
                  <c:v>93483</c:v>
                </c:pt>
                <c:pt idx="2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F8BE-43FF-93EA-E7C0713E39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50380752"/>
        <c:axId val="350402712"/>
      </c:barChart>
      <c:catAx>
        <c:axId val="550380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0402712"/>
        <c:crosses val="autoZero"/>
        <c:auto val="1"/>
        <c:lblAlgn val="ctr"/>
        <c:lblOffset val="100"/>
        <c:noMultiLvlLbl val="0"/>
      </c:catAx>
      <c:valAx>
        <c:axId val="3504027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038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Old customer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.35818169599149252"/>
          <c:y val="0.17006921471256825"/>
          <c:w val="0.6041901969393153"/>
          <c:h val="0.7934238441827256"/>
        </c:manualLayout>
      </c:layout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89C-4CA8-B9D1-C1AD20BD738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89C-4CA8-B9D1-C1AD20BD738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89C-4CA8-B9D1-C1AD20BD738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89C-4CA8-B9D1-C1AD20BD738C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89C-4CA8-B9D1-C1AD20BD738C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89C-4CA8-B9D1-C1AD20BD738C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89C-4CA8-B9D1-C1AD20BD738C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89C-4CA8-B9D1-C1AD20BD738C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189C-4CA8-B9D1-C1AD20BD738C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189C-4CA8-B9D1-C1AD20BD73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0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n/a</c:v>
              </c:pt>
              <c:pt idx="7">
                <c:v>Property</c:v>
              </c:pt>
              <c:pt idx="8">
                <c:v>Retail</c:v>
              </c:pt>
              <c:pt idx="9">
                <c:v>Telecommunications</c:v>
              </c:pt>
            </c:strLit>
          </c:cat>
          <c:val>
            <c:numLit>
              <c:formatCode>General</c:formatCode>
              <c:ptCount val="10"/>
              <c:pt idx="0">
                <c:v>111</c:v>
              </c:pt>
              <c:pt idx="1">
                <c:v>130</c:v>
              </c:pt>
              <c:pt idx="2">
                <c:v>749</c:v>
              </c:pt>
              <c:pt idx="3">
                <c:v>587</c:v>
              </c:pt>
              <c:pt idx="4">
                <c:v>216</c:v>
              </c:pt>
              <c:pt idx="5">
                <c:v>771</c:v>
              </c:pt>
              <c:pt idx="6">
                <c:v>631</c:v>
              </c:pt>
              <c:pt idx="7">
                <c:v>264</c:v>
              </c:pt>
              <c:pt idx="8">
                <c:v>348</c:v>
              </c:pt>
              <c:pt idx="9">
                <c:v>68</c:v>
              </c:pt>
            </c:numLit>
          </c:val>
          <c:extLst>
            <c:ext xmlns:c16="http://schemas.microsoft.com/office/drawing/2014/chart" uri="{C3380CC4-5D6E-409C-BE32-E72D297353CC}">
              <c16:uniqueId val="{00000014-189C-4CA8-B9D1-C1AD20BD738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4.6281819713234397E-2"/>
          <c:y val="0.20229373117570151"/>
          <c:w val="0.34461286404138153"/>
          <c:h val="0.76726275892340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cap="all" baseline="0">
                <a:effectLst/>
              </a:rPr>
              <a:t>New customer 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6.0158549752630533E-2"/>
          <c:y val="0.19016018555740702"/>
          <c:w val="0.58770876748690914"/>
          <c:h val="0.77178009612222032"/>
        </c:manualLayout>
      </c:layout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60-46A3-8B55-99A2349D283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60-46A3-8B55-99A2349D283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60-46A3-8B55-99A2349D283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060-46A3-8B55-99A2349D283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060-46A3-8B55-99A2349D283A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060-46A3-8B55-99A2349D283A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060-46A3-8B55-99A2349D283A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060-46A3-8B55-99A2349D283A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060-46A3-8B55-99A2349D283A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060-46A3-8B55-99A2349D283A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060-46A3-8B55-99A2349D2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1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n/a</c:v>
              </c:pt>
              <c:pt idx="7">
                <c:v>Property</c:v>
              </c:pt>
              <c:pt idx="8">
                <c:v>Retail</c:v>
              </c:pt>
              <c:pt idx="9">
                <c:v>Telecommunications</c:v>
              </c:pt>
              <c:pt idx="10">
                <c:v>(blank)</c:v>
              </c:pt>
            </c:strLit>
          </c:cat>
          <c:val>
            <c:numLit>
              <c:formatCode>General</c:formatCode>
              <c:ptCount val="11"/>
              <c:pt idx="0">
                <c:v>26</c:v>
              </c:pt>
              <c:pt idx="1">
                <c:v>37</c:v>
              </c:pt>
              <c:pt idx="2">
                <c:v>203</c:v>
              </c:pt>
              <c:pt idx="3">
                <c:v>152</c:v>
              </c:pt>
              <c:pt idx="4">
                <c:v>51</c:v>
              </c:pt>
              <c:pt idx="5">
                <c:v>199</c:v>
              </c:pt>
              <c:pt idx="6">
                <c:v>165</c:v>
              </c:pt>
              <c:pt idx="7">
                <c:v>64</c:v>
              </c:pt>
              <c:pt idx="8">
                <c:v>78</c:v>
              </c:pt>
              <c:pt idx="9">
                <c:v>25</c:v>
              </c:pt>
              <c:pt idx="10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6-4060-46A3-8B55-99A2349D283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538713595861853"/>
          <c:y val="0.19735652230708881"/>
          <c:w val="0.34461286404138153"/>
          <c:h val="0.7672624606262018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</a:t>
            </a:r>
            <a:r>
              <a:rPr lang="en-US" dirty="0" smtClean="0"/>
              <a:t>Customer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65563296622117"/>
          <c:y val="0.24795672452882436"/>
          <c:w val="0.60792188042473938"/>
          <c:h val="0.62167710839203194"/>
        </c:manualLayout>
      </c:layout>
      <c:barChart>
        <c:barDir val="col"/>
        <c:grouping val="stacked"/>
        <c:varyColors val="0"/>
        <c:ser>
          <c:idx val="0"/>
          <c:order val="0"/>
          <c:tx>
            <c:v>Affluent Customer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</c:strLit>
          </c:cat>
          <c:val>
            <c:numLit>
              <c:formatCode>General</c:formatCode>
              <c:ptCount val="6"/>
              <c:pt idx="0">
                <c:v>2</c:v>
              </c:pt>
              <c:pt idx="1">
                <c:v>89</c:v>
              </c:pt>
              <c:pt idx="2">
                <c:v>67</c:v>
              </c:pt>
              <c:pt idx="3">
                <c:v>227</c:v>
              </c:pt>
              <c:pt idx="4">
                <c:v>90</c:v>
              </c:pt>
              <c:pt idx="5">
                <c:v>49</c:v>
              </c:pt>
            </c:numLit>
          </c:val>
          <c:extLst>
            <c:ext xmlns:c16="http://schemas.microsoft.com/office/drawing/2014/chart" uri="{C3380CC4-5D6E-409C-BE32-E72D297353CC}">
              <c16:uniqueId val="{00000000-76AD-46BA-8E28-29D98030EA00}"/>
            </c:ext>
          </c:extLst>
        </c:ser>
        <c:ser>
          <c:idx val="1"/>
          <c:order val="1"/>
          <c:tx>
            <c:v>High Net Worth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</c:strLit>
          </c:cat>
          <c:val>
            <c:numLit>
              <c:formatCode>General</c:formatCode>
              <c:ptCount val="6"/>
              <c:pt idx="0">
                <c:v>0</c:v>
              </c:pt>
              <c:pt idx="1">
                <c:v>75</c:v>
              </c:pt>
              <c:pt idx="2">
                <c:v>79</c:v>
              </c:pt>
              <c:pt idx="3">
                <c:v>245</c:v>
              </c:pt>
              <c:pt idx="4">
                <c:v>83</c:v>
              </c:pt>
              <c:pt idx="5">
                <c:v>57</c:v>
              </c:pt>
            </c:numLit>
          </c:val>
          <c:extLst>
            <c:ext xmlns:c16="http://schemas.microsoft.com/office/drawing/2014/chart" uri="{C3380CC4-5D6E-409C-BE32-E72D297353CC}">
              <c16:uniqueId val="{00000001-76AD-46BA-8E28-29D98030EA00}"/>
            </c:ext>
          </c:extLst>
        </c:ser>
        <c:ser>
          <c:idx val="2"/>
          <c:order val="2"/>
          <c:tx>
            <c:v>Mass Customer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</c:strLit>
          </c:cat>
          <c:val>
            <c:numLit>
              <c:formatCode>General</c:formatCode>
              <c:ptCount val="6"/>
              <c:pt idx="0">
                <c:v>0</c:v>
              </c:pt>
              <c:pt idx="1">
                <c:v>138</c:v>
              </c:pt>
              <c:pt idx="2">
                <c:v>136</c:v>
              </c:pt>
              <c:pt idx="3">
                <c:v>465</c:v>
              </c:pt>
              <c:pt idx="4">
                <c:v>161</c:v>
              </c:pt>
              <c:pt idx="5">
                <c:v>109</c:v>
              </c:pt>
            </c:numLit>
          </c:val>
          <c:extLst>
            <c:ext xmlns:c16="http://schemas.microsoft.com/office/drawing/2014/chart" uri="{C3380CC4-5D6E-409C-BE32-E72D297353CC}">
              <c16:uniqueId val="{00000002-76AD-46BA-8E28-29D98030E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8346552"/>
        <c:axId val="598343272"/>
      </c:barChart>
      <c:catAx>
        <c:axId val="59834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343272"/>
        <c:crosses val="autoZero"/>
        <c:auto val="1"/>
        <c:lblAlgn val="ctr"/>
        <c:lblOffset val="100"/>
        <c:noMultiLvlLbl val="0"/>
      </c:catAx>
      <c:valAx>
        <c:axId val="59834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346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14275667995133"/>
          <c:y val="0.24329039822779117"/>
          <c:w val="0.2397267567420672"/>
          <c:h val="0.507236916114293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New </a:t>
            </a:r>
            <a:r>
              <a:rPr lang="en-US" sz="1800" b="0" i="0" baseline="0" dirty="0" smtClean="0">
                <a:effectLst/>
              </a:rPr>
              <a:t>Customer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5430145847283515E-2"/>
          <c:y val="0.24419500073226846"/>
          <c:w val="0.6760003482889535"/>
          <c:h val="0.65392708495731589"/>
        </c:manualLayout>
      </c:layout>
      <c:barChart>
        <c:barDir val="col"/>
        <c:grouping val="stacked"/>
        <c:varyColors val="0"/>
        <c:ser>
          <c:idx val="0"/>
          <c:order val="0"/>
          <c:tx>
            <c:v>Affluent Customer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40</c:v>
              </c:pt>
              <c:pt idx="4">
                <c:v>50</c:v>
              </c:pt>
              <c:pt idx="5">
                <c:v>60</c:v>
              </c:pt>
              <c:pt idx="6">
                <c:v>70</c:v>
              </c:pt>
              <c:pt idx="7">
                <c:v>80</c:v>
              </c:pt>
              <c:pt idx="8">
                <c:v>90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3</c:v>
              </c:pt>
              <c:pt idx="2">
                <c:v>41</c:v>
              </c:pt>
              <c:pt idx="3">
                <c:v>9</c:v>
              </c:pt>
              <c:pt idx="4">
                <c:v>53</c:v>
              </c:pt>
              <c:pt idx="5">
                <c:v>36</c:v>
              </c:pt>
              <c:pt idx="6">
                <c:v>36</c:v>
              </c:pt>
              <c:pt idx="7">
                <c:v>19</c:v>
              </c:pt>
              <c:pt idx="8">
                <c:v>8</c:v>
              </c:pt>
            </c:numLit>
          </c:val>
          <c:extLst>
            <c:ext xmlns:c16="http://schemas.microsoft.com/office/drawing/2014/chart" uri="{C3380CC4-5D6E-409C-BE32-E72D297353CC}">
              <c16:uniqueId val="{00000000-12E8-429D-BD1B-721A7AB84A46}"/>
            </c:ext>
          </c:extLst>
        </c:ser>
        <c:ser>
          <c:idx val="1"/>
          <c:order val="1"/>
          <c:tx>
            <c:v>High Net Worth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40</c:v>
              </c:pt>
              <c:pt idx="4">
                <c:v>50</c:v>
              </c:pt>
              <c:pt idx="5">
                <c:v>60</c:v>
              </c:pt>
              <c:pt idx="6">
                <c:v>70</c:v>
              </c:pt>
              <c:pt idx="7">
                <c:v>80</c:v>
              </c:pt>
              <c:pt idx="8">
                <c:v>90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0</c:v>
              </c:pt>
              <c:pt idx="2">
                <c:v>38</c:v>
              </c:pt>
              <c:pt idx="3">
                <c:v>28</c:v>
              </c:pt>
              <c:pt idx="4">
                <c:v>48</c:v>
              </c:pt>
              <c:pt idx="5">
                <c:v>26</c:v>
              </c:pt>
              <c:pt idx="6">
                <c:v>43</c:v>
              </c:pt>
              <c:pt idx="7">
                <c:v>25</c:v>
              </c:pt>
              <c:pt idx="8">
                <c:v>9</c:v>
              </c:pt>
            </c:numLit>
          </c:val>
          <c:extLst>
            <c:ext xmlns:c16="http://schemas.microsoft.com/office/drawing/2014/chart" uri="{C3380CC4-5D6E-409C-BE32-E72D297353CC}">
              <c16:uniqueId val="{00000001-12E8-429D-BD1B-721A7AB84A46}"/>
            </c:ext>
          </c:extLst>
        </c:ser>
        <c:ser>
          <c:idx val="2"/>
          <c:order val="2"/>
          <c:tx>
            <c:v>Mass Customer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40</c:v>
              </c:pt>
              <c:pt idx="4">
                <c:v>50</c:v>
              </c:pt>
              <c:pt idx="5">
                <c:v>60</c:v>
              </c:pt>
              <c:pt idx="6">
                <c:v>70</c:v>
              </c:pt>
              <c:pt idx="7">
                <c:v>80</c:v>
              </c:pt>
              <c:pt idx="8">
                <c:v>90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1</c:v>
              </c:pt>
              <c:pt idx="2">
                <c:v>70</c:v>
              </c:pt>
              <c:pt idx="3">
                <c:v>41</c:v>
              </c:pt>
              <c:pt idx="4">
                <c:v>106</c:v>
              </c:pt>
              <c:pt idx="5">
                <c:v>77</c:v>
              </c:pt>
              <c:pt idx="6">
                <c:v>68</c:v>
              </c:pt>
              <c:pt idx="7">
                <c:v>49</c:v>
              </c:pt>
              <c:pt idx="8">
                <c:v>18</c:v>
              </c:pt>
            </c:numLit>
          </c:val>
          <c:extLst>
            <c:ext xmlns:c16="http://schemas.microsoft.com/office/drawing/2014/chart" uri="{C3380CC4-5D6E-409C-BE32-E72D297353CC}">
              <c16:uniqueId val="{00000002-12E8-429D-BD1B-721A7AB84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6722272"/>
        <c:axId val="586727848"/>
      </c:barChart>
      <c:catAx>
        <c:axId val="5867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727848"/>
        <c:crosses val="autoZero"/>
        <c:auto val="1"/>
        <c:lblAlgn val="ctr"/>
        <c:lblOffset val="100"/>
        <c:noMultiLvlLbl val="0"/>
      </c:catAx>
      <c:valAx>
        <c:axId val="58672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72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16849582579794"/>
          <c:y val="0.22355967515625666"/>
          <c:w val="0.21225951431156814"/>
          <c:h val="0.509081073930769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and not owned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No</c:v>
          </c:tx>
          <c:spPr>
            <a:solidFill>
              <a:schemeClr val="accent5">
                <a:shade val="7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554</c:v>
              </c:pt>
              <c:pt idx="1">
                <c:v>210</c:v>
              </c:pt>
              <c:pt idx="2">
                <c:v>264</c:v>
              </c:pt>
            </c:numLit>
          </c:val>
          <c:extLst>
            <c:ext xmlns:c16="http://schemas.microsoft.com/office/drawing/2014/chart" uri="{C3380CC4-5D6E-409C-BE32-E72D297353CC}">
              <c16:uniqueId val="{00000000-BB2D-4114-A907-ABD5E9EABC68}"/>
            </c:ext>
          </c:extLst>
        </c:ser>
        <c:ser>
          <c:idx val="1"/>
          <c:order val="1"/>
          <c:tx>
            <c:v>Yes</c:v>
          </c:tx>
          <c:spPr>
            <a:solidFill>
              <a:schemeClr val="accent5">
                <a:tint val="77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576</c:v>
              </c:pt>
              <c:pt idx="1">
                <c:v>208</c:v>
              </c:pt>
              <c:pt idx="2">
                <c:v>260</c:v>
              </c:pt>
            </c:numLit>
          </c:val>
          <c:extLst>
            <c:ext xmlns:c16="http://schemas.microsoft.com/office/drawing/2014/chart" uri="{C3380CC4-5D6E-409C-BE32-E72D297353CC}">
              <c16:uniqueId val="{00000001-BB2D-4114-A907-ABD5E9EABC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90078008"/>
        <c:axId val="490075712"/>
      </c:barChart>
      <c:catAx>
        <c:axId val="49007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75712"/>
        <c:crosses val="autoZero"/>
        <c:auto val="1"/>
        <c:lblAlgn val="ctr"/>
        <c:lblOffset val="100"/>
        <c:noMultiLvlLbl val="0"/>
      </c:catAx>
      <c:valAx>
        <c:axId val="4900757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007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5183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6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kern="1200" dirty="0" smtClean="0">
                <a:solidFill>
                  <a:schemeClr val="tx1"/>
                </a:solidFill>
              </a:rPr>
              <a:t>RFM Analysis and Customer Classification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018288"/>
              </p:ext>
            </p:extLst>
          </p:nvPr>
        </p:nvGraphicFramePr>
        <p:xfrm>
          <a:off x="4114799" y="1969078"/>
          <a:ext cx="4831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32758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Classification –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289416"/>
            <a:ext cx="8565600" cy="152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 smtClean="0"/>
              <a:t>These are the high value customers that should be targeted from the new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high value customers will be female compared to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in the financial services and manufacturing industry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Aged between 38 –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Living currently in NSW.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3142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274586"/>
            <a:ext cx="8858909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Here is a snapshot of a few customer that will come under the high value customer classification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12944"/>
              </p:ext>
            </p:extLst>
          </p:nvPr>
        </p:nvGraphicFramePr>
        <p:xfrm>
          <a:off x="331463" y="1674749"/>
          <a:ext cx="8312724" cy="3354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2727">
                  <a:extLst>
                    <a:ext uri="{9D8B030D-6E8A-4147-A177-3AD203B41FA5}">
                      <a16:colId xmlns:a16="http://schemas.microsoft.com/office/drawing/2014/main" val="4219022163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91077344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42404082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14399000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3391495022"/>
                    </a:ext>
                  </a:extLst>
                </a:gridCol>
                <a:gridCol w="1239982">
                  <a:extLst>
                    <a:ext uri="{9D8B030D-6E8A-4147-A177-3AD203B41FA5}">
                      <a16:colId xmlns:a16="http://schemas.microsoft.com/office/drawing/2014/main" val="3971058229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53157076"/>
                    </a:ext>
                  </a:extLst>
                </a:gridCol>
                <a:gridCol w="1046019">
                  <a:extLst>
                    <a:ext uri="{9D8B030D-6E8A-4147-A177-3AD203B41FA5}">
                      <a16:colId xmlns:a16="http://schemas.microsoft.com/office/drawing/2014/main" val="16634298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235036407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340047302"/>
                    </a:ext>
                  </a:extLst>
                </a:gridCol>
                <a:gridCol w="477981">
                  <a:extLst>
                    <a:ext uri="{9D8B030D-6E8A-4147-A177-3AD203B41FA5}">
                      <a16:colId xmlns:a16="http://schemas.microsoft.com/office/drawing/2014/main" val="665048336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502124372"/>
                    </a:ext>
                  </a:extLst>
                </a:gridCol>
              </a:tblGrid>
              <a:tr h="271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first_name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last_name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gender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DOB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job_title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job_industry_category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wealth_segment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owns_car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tenure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1985122431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Martelle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Tuppeny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1981-02-03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40,88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Marketing Assistant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1,38125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185234189"/>
                  </a:ext>
                </a:extLst>
              </a:tr>
              <a:tr h="25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Chanda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Mensler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1972-01-14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49,95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Computer Systems Analyst IV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Manufacturing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1,33750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3387087965"/>
                  </a:ext>
                </a:extLst>
              </a:tr>
              <a:tr h="190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Drance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1978-02-05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43,88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Graphic Designer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Affluent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1,23750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3787869711"/>
                  </a:ext>
                </a:extLst>
              </a:tr>
              <a:tr h="298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Daryl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Pauncefort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1979-06-18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42,52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Community Outreach Specialist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1,23750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3000592832"/>
                  </a:ext>
                </a:extLst>
              </a:tr>
              <a:tr h="162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Elvira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Kurten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1973-03-18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48,77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Assistant Professor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1,17500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1846367254"/>
                  </a:ext>
                </a:extLst>
              </a:tr>
              <a:tr h="38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Sunny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Christescu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1975-03-12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46,79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Cost Accountant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NSW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1,07500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1203747349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Theresa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Cowper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1976-08-24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45,33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Accountant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NSW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1,06000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3053446906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Alexina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Mabley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1975-10-12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46,20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Web Designer IV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0,87500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264426251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Katleen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Arnoult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24/11/1976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45,08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VP Product Management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0,85000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3832768070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Elvira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Darthe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08/04/1975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46,71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Accounting Assistant 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0,82500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2737832392"/>
                  </a:ext>
                </a:extLst>
              </a:tr>
              <a:tr h="3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Sammy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Borsi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1972-04-27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49,66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Accountant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5" marR="3355" marT="3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0,82344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55" marR="3355" marT="3355" marB="0" anchor="b"/>
                </a:tc>
                <a:extLst>
                  <a:ext uri="{0D108BD9-81ED-4DB2-BD59-A6C34878D82A}">
                    <a16:rowId xmlns:a16="http://schemas.microsoft.com/office/drawing/2014/main" val="13194340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1854578"/>
            <a:ext cx="4134600" cy="315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 smtClean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Sprocket Central is a company that </a:t>
            </a:r>
            <a:r>
              <a:rPr lang="en-US" dirty="0" err="1" smtClean="0"/>
              <a:t>specializez</a:t>
            </a:r>
            <a:r>
              <a:rPr lang="en-US" dirty="0" smtClean="0"/>
              <a:t>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3 datasets provided the aim is to analyze and recommend 100 customers that Sprocket Central should target to drive higher value for the company.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/>
          <p:cNvSpPr/>
          <p:nvPr/>
        </p:nvSpPr>
        <p:spPr>
          <a:xfrm>
            <a:off x="4917394" y="1854578"/>
            <a:ext cx="4134600" cy="315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 smtClean="0"/>
              <a:t>Contents of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RFM analysis and customer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“New” and “Old” Customer 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Bike related purchases over the last 3 years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Job Industry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Wealth segmentation by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cars owned and not owned by state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 and Clean Up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9607" y="1970557"/>
            <a:ext cx="3459502" cy="294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300" b="1" dirty="0" smtClean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Relevancy: </a:t>
            </a:r>
            <a:r>
              <a:rPr lang="en-US" sz="1300" dirty="0" err="1" smtClean="0"/>
              <a:t>Dat</a:t>
            </a:r>
            <a:r>
              <a:rPr lang="en-US" sz="1300" dirty="0" smtClean="0"/>
              <a:t>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Uniqueness: Records that are Duplicated</a:t>
            </a:r>
            <a:endParaRPr sz="13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48832"/>
              </p:ext>
            </p:extLst>
          </p:nvPr>
        </p:nvGraphicFramePr>
        <p:xfrm>
          <a:off x="3664529" y="1854578"/>
          <a:ext cx="5264726" cy="27579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7314">
                  <a:extLst>
                    <a:ext uri="{9D8B030D-6E8A-4147-A177-3AD203B41FA5}">
                      <a16:colId xmlns:a16="http://schemas.microsoft.com/office/drawing/2014/main" val="1095003621"/>
                    </a:ext>
                  </a:extLst>
                </a:gridCol>
                <a:gridCol w="891176">
                  <a:extLst>
                    <a:ext uri="{9D8B030D-6E8A-4147-A177-3AD203B41FA5}">
                      <a16:colId xmlns:a16="http://schemas.microsoft.com/office/drawing/2014/main" val="413380592"/>
                    </a:ext>
                  </a:extLst>
                </a:gridCol>
                <a:gridCol w="925880">
                  <a:extLst>
                    <a:ext uri="{9D8B030D-6E8A-4147-A177-3AD203B41FA5}">
                      <a16:colId xmlns:a16="http://schemas.microsoft.com/office/drawing/2014/main" val="1367660042"/>
                    </a:ext>
                  </a:extLst>
                </a:gridCol>
                <a:gridCol w="870506">
                  <a:extLst>
                    <a:ext uri="{9D8B030D-6E8A-4147-A177-3AD203B41FA5}">
                      <a16:colId xmlns:a16="http://schemas.microsoft.com/office/drawing/2014/main" val="2705983107"/>
                    </a:ext>
                  </a:extLst>
                </a:gridCol>
                <a:gridCol w="798577">
                  <a:extLst>
                    <a:ext uri="{9D8B030D-6E8A-4147-A177-3AD203B41FA5}">
                      <a16:colId xmlns:a16="http://schemas.microsoft.com/office/drawing/2014/main" val="221546138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21163144"/>
                    </a:ext>
                  </a:extLst>
                </a:gridCol>
              </a:tblGrid>
              <a:tr h="2639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Completeness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Consistency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Currency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Relevancy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extLst>
                  <a:ext uri="{0D108BD9-81ED-4DB2-BD59-A6C34878D82A}">
                    <a16:rowId xmlns:a16="http://schemas.microsoft.com/office/drawing/2014/main" val="1070202599"/>
                  </a:ext>
                </a:extLst>
              </a:tr>
              <a:tr h="331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Customer Demographic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DOB: </a:t>
                      </a:r>
                      <a:r>
                        <a:rPr lang="en-US" sz="1000" u="none" strike="noStrike" dirty="0" smtClean="0">
                          <a:effectLst/>
                        </a:rPr>
                        <a:t>Inaccurate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</a:rPr>
                        <a:t>Age</a:t>
                      </a:r>
                      <a:r>
                        <a:rPr lang="en-US" sz="1000" u="none" strike="noStrike" dirty="0">
                          <a:effectLst/>
                        </a:rPr>
                        <a:t>: Missing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Last Name: Null </a:t>
                      </a:r>
                      <a:r>
                        <a:rPr lang="en-US" sz="1000" u="none" strike="noStrike" dirty="0" smtClean="0">
                          <a:effectLst/>
                        </a:rPr>
                        <a:t>Values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</a:rPr>
                        <a:t>Job </a:t>
                      </a:r>
                      <a:r>
                        <a:rPr lang="en-US" sz="1000" u="none" strike="noStrike" dirty="0">
                          <a:effectLst/>
                        </a:rPr>
                        <a:t>Title: Null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Gender: Inconsistency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err="1">
                          <a:effectLst/>
                        </a:rPr>
                        <a:t>Deseaced</a:t>
                      </a:r>
                      <a:r>
                        <a:rPr lang="en-US" sz="1000" u="none" strike="noStrike" dirty="0">
                          <a:effectLst/>
                        </a:rPr>
                        <a:t> Indicator: Not filter out "Y"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Default: Confusing information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extLst>
                  <a:ext uri="{0D108BD9-81ED-4DB2-BD59-A6C34878D82A}">
                    <a16:rowId xmlns:a16="http://schemas.microsoft.com/office/drawing/2014/main" val="3639198291"/>
                  </a:ext>
                </a:extLst>
              </a:tr>
              <a:tr h="49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Customer Addresses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State: Inconsistency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extLst>
                  <a:ext uri="{0D108BD9-81ED-4DB2-BD59-A6C34878D82A}">
                    <a16:rowId xmlns:a16="http://schemas.microsoft.com/office/drawing/2014/main" val="2247342946"/>
                  </a:ext>
                </a:extLst>
              </a:tr>
              <a:tr h="331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New Customer List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Age: Missing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DOB: Null </a:t>
                      </a:r>
                      <a:r>
                        <a:rPr lang="en-US" sz="1000" u="none" strike="noStrike" dirty="0" smtClean="0">
                          <a:effectLst/>
                        </a:rPr>
                        <a:t>Values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</a:rPr>
                        <a:t>Job </a:t>
                      </a:r>
                      <a:r>
                        <a:rPr lang="en-US" sz="1000" u="none" strike="noStrike" dirty="0">
                          <a:effectLst/>
                        </a:rPr>
                        <a:t>Title: Null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extLst>
                  <a:ext uri="{0D108BD9-81ED-4DB2-BD59-A6C34878D82A}">
                    <a16:rowId xmlns:a16="http://schemas.microsoft.com/office/drawing/2014/main" val="3059519960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Transactions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Profit: Missing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Online Order: Null </a:t>
                      </a:r>
                      <a:r>
                        <a:rPr lang="en-US" sz="1000" u="none" strike="noStrike" dirty="0" smtClean="0">
                          <a:effectLst/>
                        </a:rPr>
                        <a:t>Values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</a:rPr>
                        <a:t>Brand</a:t>
                      </a:r>
                      <a:r>
                        <a:rPr lang="en-US" sz="1000" u="none" strike="noStrike" dirty="0">
                          <a:effectLst/>
                        </a:rPr>
                        <a:t>: Null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Order status: filter out "Cancelled"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541" marR="7541" marT="7541" marB="0" anchor="ctr"/>
                </a:tc>
                <a:extLst>
                  <a:ext uri="{0D108BD9-81ED-4DB2-BD59-A6C34878D82A}">
                    <a16:rowId xmlns:a16="http://schemas.microsoft.com/office/drawing/2014/main" val="33810066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518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“New” and “Old” 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33923"/>
            <a:ext cx="4832296" cy="281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old customers are aged between 40 – 49. In “New” majority of Customer are aged between 40 – 49 </a:t>
            </a:r>
            <a:r>
              <a:rPr lang="en-US" dirty="0" err="1" smtClean="0"/>
              <a:t>aslo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lowest age group are under 20 and 80+ for both “New” and “Old” customer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“New” Customer list suggests that age group 20 – 29 and 40 – 49 are most populated.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“Old” Customer list suggests 40 – 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steep drop of customers in the 30 – 39 age group in “New”.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83649"/>
              </p:ext>
            </p:extLst>
          </p:nvPr>
        </p:nvGraphicFramePr>
        <p:xfrm>
          <a:off x="5276193" y="3095445"/>
          <a:ext cx="3494433" cy="193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63947"/>
              </p:ext>
            </p:extLst>
          </p:nvPr>
        </p:nvGraphicFramePr>
        <p:xfrm>
          <a:off x="5276193" y="1350819"/>
          <a:ext cx="3494432" cy="1744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85926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5183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6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kern="1200" dirty="0">
                <a:solidFill>
                  <a:schemeClr val="tx1"/>
                </a:solidFill>
              </a:rPr>
              <a:t>Bike related purchases for the past 3 years by gender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833923"/>
            <a:ext cx="4832296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the last three years, above 50% of bike related purchases were made by females to 48% of purchases made by males. Approximately 2% were made by unknown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Numerically, females purchase almost 3000 more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Females make up majority of bike related sales.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728852"/>
              </p:ext>
            </p:extLst>
          </p:nvPr>
        </p:nvGraphicFramePr>
        <p:xfrm>
          <a:off x="5472545" y="3226577"/>
          <a:ext cx="3456810" cy="185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274648"/>
              </p:ext>
            </p:extLst>
          </p:nvPr>
        </p:nvGraphicFramePr>
        <p:xfrm>
          <a:off x="5472545" y="1348862"/>
          <a:ext cx="3456810" cy="1877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94612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2679" y="971003"/>
            <a:ext cx="1816309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6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kern="1200" dirty="0" smtClean="0">
                <a:solidFill>
                  <a:schemeClr val="tx1"/>
                </a:solidFill>
              </a:rPr>
              <a:t>Job Industry Distribution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42679" y="3758756"/>
            <a:ext cx="7858320" cy="92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“New” majority of customers, 20% are in Manufacturing and 19% are in Financial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smallest number of customers are in Agriculture and Telecommunication at 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Similar pattern in “Old” Customer list, at 20% for both Manufacturing and </a:t>
            </a:r>
            <a:r>
              <a:rPr lang="en-US" sz="1400" dirty="0"/>
              <a:t>Financial </a:t>
            </a:r>
            <a:r>
              <a:rPr lang="en-US" sz="1400" dirty="0" smtClean="0"/>
              <a:t>Services.</a:t>
            </a: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408940"/>
              </p:ext>
            </p:extLst>
          </p:nvPr>
        </p:nvGraphicFramePr>
        <p:xfrm>
          <a:off x="2082316" y="905184"/>
          <a:ext cx="3377741" cy="2572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70391"/>
              </p:ext>
            </p:extLst>
          </p:nvPr>
        </p:nvGraphicFramePr>
        <p:xfrm>
          <a:off x="5583385" y="905183"/>
          <a:ext cx="3377741" cy="257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2875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5183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6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kern="1200" dirty="0" smtClean="0">
                <a:solidFill>
                  <a:schemeClr val="tx1"/>
                </a:solidFill>
              </a:rPr>
              <a:t>Wealth Segmentation by age category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4" y="2179611"/>
            <a:ext cx="3909775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all age categories, the largest numbers of customer are classified as “Mass Customer”. The next category is the “High Net Worth”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“Affluent Customer” can outperforms the “High Net Worth” customer in the 40 – 69 age group.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049901"/>
              </p:ext>
            </p:extLst>
          </p:nvPr>
        </p:nvGraphicFramePr>
        <p:xfrm>
          <a:off x="4382429" y="1006348"/>
          <a:ext cx="4502967" cy="184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228409"/>
              </p:ext>
            </p:extLst>
          </p:nvPr>
        </p:nvGraphicFramePr>
        <p:xfrm>
          <a:off x="4382429" y="2855340"/>
          <a:ext cx="4502967" cy="1980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98627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5183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6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kern="1200" dirty="0" smtClean="0">
                <a:solidFill>
                  <a:schemeClr val="tx1"/>
                </a:solidFill>
              </a:rPr>
              <a:t>Number of cars owned and not owned by state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4" y="2179611"/>
            <a:ext cx="3909775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NSW has the largest amount of people do not own a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QLD and Victoria are also split quite evenly. But both numbers are significantly lower than those of NSW.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172487"/>
              </p:ext>
            </p:extLst>
          </p:nvPr>
        </p:nvGraphicFramePr>
        <p:xfrm>
          <a:off x="4249193" y="1863437"/>
          <a:ext cx="4521432" cy="28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5358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1399</Words>
  <Application>Microsoft Office PowerPoint</Application>
  <PresentationFormat>On-screen Show (16:9)</PresentationFormat>
  <Paragraphs>273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PC</cp:lastModifiedBy>
  <cp:revision>11</cp:revision>
  <dcterms:modified xsi:type="dcterms:W3CDTF">2021-12-12T02:25:25Z</dcterms:modified>
</cp:coreProperties>
</file>