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194" autoAdjust="0"/>
  </p:normalViewPr>
  <p:slideViewPr>
    <p:cSldViewPr snapToGrid="0">
      <p:cViewPr varScale="1">
        <p:scale>
          <a:sx n="106" d="100"/>
          <a:sy n="106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7E9EF-B2B0-4649-BBE4-2B87DDFFE05A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04660-BFB7-4C4D-8D8D-F3C75EC3E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Intro: Want to use this as starting pt for computer vision using 3D objects in a game engine. (images from game engine vs. python, process is same). 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Fine tuning: model is 319 layers and 2.6 million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04660-BFB7-4C4D-8D8D-F3C75EC3E3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Results + Significance </a:t>
            </a:r>
          </a:p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Displaying image_110_squares_12_circles_11.png: (up to 60% overlap) – Pred in 10.2ms, 100% accuracy in sample image. No time difference for </a:t>
            </a:r>
            <a:r>
              <a:rPr lang="en-US" b="0" i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an image w/ 3 shapes or 30 shapes. </a:t>
            </a:r>
            <a:endParaRPr lang="en-US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For 30FPS video, each frame is 33ms long. That means the model could interpret in real time, it predicts 3x faster than the video framerate. </a:t>
            </a:r>
            <a:b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04660-BFB7-4C4D-8D8D-F3C75EC3E3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6FB5-89A5-9D8D-A96F-5F8555B81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FF01A-50E6-DA10-7937-B1D3B2552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6A6CA-317E-FEE8-B1EC-CFFBFF90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4F8F-8BC4-FCFC-0FC8-7EA5990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2C52-C1E9-16FC-0B6B-9DA6138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8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D423-B013-C26F-4CD1-58125976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A8C42-9F8B-7376-04FE-2D6FA7D7E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B104-4CDE-FFE7-705C-6703F23E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27ED-FFF0-A390-9113-0BCAF84A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E4C7-24A0-D9AA-2B65-B1487047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11CF9-9176-22CF-EC22-FF78DB150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E71B6-E0BF-C57A-8BBE-173A4C3C1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22A4-0A05-3841-79C9-45AFFA5E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1E80-474D-84CE-19AB-F77A42AC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0A4C2-836E-ADEB-CECA-D29BFED9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5CE7-A45B-324B-7B37-BFA46733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F31C-E9C1-074F-39FA-C826A1E8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147A-EF6F-E66A-8CA9-91392B45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88F7-C432-2014-2C71-095CFC89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2B7E-574B-4D05-B7CB-C929CBA0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89B9-EDE8-E1C1-8E93-0BD2FD6B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086B-FC2C-4A7A-909C-22B917C3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C4B1-24FA-2E8D-B878-862808CE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C093-F5E7-3122-F38E-FA497929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DA3A-6AF5-E65E-BE2F-22AC727F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FD9-2131-98FF-154A-DB76BD6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6D91-A6AB-3737-F2F8-EDB07304C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7106-3BFE-8692-5240-3BEA3E804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77E85-7D83-FB55-2608-5FF8DBCD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75EC1-0F52-DEA4-B6C9-F5D7E3E4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D9A0D-1F2A-1264-4E28-85A5DFA8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9E15-B988-372A-1C8D-26A57AB9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B2BC-0ADF-8125-6EAA-44705FF6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871B0-93CD-6DAC-52FC-14EC75B4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4DC2A-5AA9-367B-A19C-EDC310FCA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4481-1EE2-EA78-CD63-25F88141F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325D4-5044-3AE0-8DC8-1F7AE210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2EDAD-D244-8771-D6E6-8AA4A03B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3A636-2FD9-E46F-929F-1E5252D1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BA6B-1C9A-1B35-8C32-5B6E1363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7A1E6-D1B4-7986-88EB-18049A63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15999-F6DE-C144-90CC-9511C39C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CDCD9-20D1-1A7E-B4CF-C3DA992F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3E837-8E08-D014-7FF4-5FF55326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72AA6-C6EB-1BB1-DE36-85699DCA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EA48A-3256-0FA7-E60E-28C9B0CC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CA33-56A4-2D4B-57D6-C5390510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7B91-A8C7-ECF1-9408-7E0493A3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7770A-7BD7-53F1-E5C3-EDAFCE596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32B30-68D3-5920-35E7-5C8F38D9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4C6EA-D353-8CCE-05EA-F846DACD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E871-9F2A-BA13-68DC-FE77282A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3A61-8C1D-7B16-CEB8-4F539719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38EDD-D379-EE50-3E12-34BDFF726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0B17A-6373-667D-33F7-930D703D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039B-F301-6299-3D44-6119BE42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CF62B-EB88-540F-058C-5C68CEDA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DE308-104F-2E7E-5642-420DD02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49BE0-F7F6-ADD5-6888-072C4F7F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F8FA5-0A08-4627-2F79-258834EF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97CFD-F824-8A8A-29A2-6638C8863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9BC4A-8E13-4106-A0E5-2C807D1B9851}" type="datetimeFigureOut">
              <a:rPr lang="en-US" smtClean="0"/>
              <a:t>2024-12-04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B283-F621-940F-6C0F-EFAF0175B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304C-26FE-110C-C313-81726DDD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8B302-087A-45B8-9BA2-1EA022B5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7A514-F255-8CDB-C00E-AAFEDF2C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026">
            <a:extLst>
              <a:ext uri="{FF2B5EF4-FFF2-40B4-BE49-F238E27FC236}">
                <a16:creationId xmlns:a16="http://schemas.microsoft.com/office/drawing/2014/main" id="{87BCEB69-5583-E97C-D350-9125C2858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20340" y="2563650"/>
            <a:ext cx="5480340" cy="207035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46BFC0B-2625-E03B-9FDD-C644C33E19F8}"/>
              </a:ext>
            </a:extLst>
          </p:cNvPr>
          <p:cNvSpPr txBox="1"/>
          <p:nvPr/>
        </p:nvSpPr>
        <p:spPr>
          <a:xfrm>
            <a:off x="512550" y="1915990"/>
            <a:ext cx="18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Simple Dataset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39D64C-45EA-9F3A-0768-AAC601C283CF}"/>
              </a:ext>
            </a:extLst>
          </p:cNvPr>
          <p:cNvSpPr txBox="1"/>
          <p:nvPr/>
        </p:nvSpPr>
        <p:spPr>
          <a:xfrm>
            <a:off x="3659621" y="1898822"/>
            <a:ext cx="222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Complex Dataset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EF3124-314C-C658-0AB8-19A378191AEE}"/>
              </a:ext>
            </a:extLst>
          </p:cNvPr>
          <p:cNvSpPr/>
          <p:nvPr/>
        </p:nvSpPr>
        <p:spPr>
          <a:xfrm>
            <a:off x="91320" y="1900550"/>
            <a:ext cx="6087880" cy="339382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BD8B08-7A02-CBA3-4D75-D3E3A4EF4F53}"/>
              </a:ext>
            </a:extLst>
          </p:cNvPr>
          <p:cNvCxnSpPr>
            <a:cxnSpLocks/>
          </p:cNvCxnSpPr>
          <p:nvPr/>
        </p:nvCxnSpPr>
        <p:spPr>
          <a:xfrm flipV="1">
            <a:off x="2793148" y="3551762"/>
            <a:ext cx="703073" cy="6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BDDCD3C-C87F-5CE0-4FA6-C376B2F71200}"/>
              </a:ext>
            </a:extLst>
          </p:cNvPr>
          <p:cNvSpPr txBox="1"/>
          <p:nvPr/>
        </p:nvSpPr>
        <p:spPr>
          <a:xfrm>
            <a:off x="2806274" y="2274933"/>
            <a:ext cx="615553" cy="125666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Data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Augmentation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829CB-2073-476D-1BC1-19975455CC0D}"/>
              </a:ext>
            </a:extLst>
          </p:cNvPr>
          <p:cNvSpPr txBox="1"/>
          <p:nvPr/>
        </p:nvSpPr>
        <p:spPr>
          <a:xfrm>
            <a:off x="1436063" y="1529188"/>
            <a:ext cx="376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Dataset Creation: Image Generator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2F943-4511-ED63-D4F2-B7BE0752536C}"/>
              </a:ext>
            </a:extLst>
          </p:cNvPr>
          <p:cNvSpPr txBox="1"/>
          <p:nvPr/>
        </p:nvSpPr>
        <p:spPr>
          <a:xfrm>
            <a:off x="91320" y="4925039"/>
            <a:ext cx="59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in YOLO format: Image + Label File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A28542-A5F7-E8FB-E6B6-B2D99FBF1E90}"/>
              </a:ext>
            </a:extLst>
          </p:cNvPr>
          <p:cNvCxnSpPr>
            <a:cxnSpLocks/>
          </p:cNvCxnSpPr>
          <p:nvPr/>
        </p:nvCxnSpPr>
        <p:spPr>
          <a:xfrm>
            <a:off x="6518640" y="2903268"/>
            <a:ext cx="279178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DCAECD-3555-1F19-C6CA-F865278F27BD}"/>
              </a:ext>
            </a:extLst>
          </p:cNvPr>
          <p:cNvSpPr txBox="1"/>
          <p:nvPr/>
        </p:nvSpPr>
        <p:spPr>
          <a:xfrm>
            <a:off x="8692281" y="1931701"/>
            <a:ext cx="209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Model Building: </a:t>
            </a:r>
          </a:p>
          <a:p>
            <a:pPr algn="ctr"/>
            <a:r>
              <a:rPr lang="en-US" dirty="0">
                <a:latin typeface="+mj-lt"/>
              </a:rPr>
              <a:t>Fine Tuning Method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DFE0B6-102C-3013-AC02-E0C695AA5174}"/>
              </a:ext>
            </a:extLst>
          </p:cNvPr>
          <p:cNvCxnSpPr/>
          <p:nvPr/>
        </p:nvCxnSpPr>
        <p:spPr>
          <a:xfrm>
            <a:off x="6518640" y="2890848"/>
            <a:ext cx="0" cy="23383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CB31D7-6EAA-5AE1-6604-E34245FC1C3E}"/>
              </a:ext>
            </a:extLst>
          </p:cNvPr>
          <p:cNvCxnSpPr>
            <a:cxnSpLocks/>
          </p:cNvCxnSpPr>
          <p:nvPr/>
        </p:nvCxnSpPr>
        <p:spPr>
          <a:xfrm>
            <a:off x="6518640" y="5229180"/>
            <a:ext cx="4958160" cy="1242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E28E13-AAF5-8F56-3FE1-2D594BCECC34}"/>
              </a:ext>
            </a:extLst>
          </p:cNvPr>
          <p:cNvCxnSpPr/>
          <p:nvPr/>
        </p:nvCxnSpPr>
        <p:spPr>
          <a:xfrm flipV="1">
            <a:off x="11476800" y="4694400"/>
            <a:ext cx="0" cy="5472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DDF813-550B-6B80-E5B5-A1F179D70890}"/>
              </a:ext>
            </a:extLst>
          </p:cNvPr>
          <p:cNvSpPr txBox="1"/>
          <p:nvPr/>
        </p:nvSpPr>
        <p:spPr>
          <a:xfrm>
            <a:off x="7028327" y="2625293"/>
            <a:ext cx="1506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Training 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B5EBB9-F1FD-7A88-9CDB-E05338D12CB8}"/>
              </a:ext>
            </a:extLst>
          </p:cNvPr>
          <p:cNvSpPr txBox="1"/>
          <p:nvPr/>
        </p:nvSpPr>
        <p:spPr>
          <a:xfrm>
            <a:off x="8185983" y="4940219"/>
            <a:ext cx="1380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Testing Dataset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D997D3-3F7C-85FA-17B3-8DB631EB97A7}"/>
              </a:ext>
            </a:extLst>
          </p:cNvPr>
          <p:cNvCxnSpPr>
            <a:cxnSpLocks/>
          </p:cNvCxnSpPr>
          <p:nvPr/>
        </p:nvCxnSpPr>
        <p:spPr>
          <a:xfrm flipH="1">
            <a:off x="6280901" y="3551762"/>
            <a:ext cx="23773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group of blue squares and red circles&#10;&#10;Description automatically generated">
            <a:extLst>
              <a:ext uri="{FF2B5EF4-FFF2-40B4-BE49-F238E27FC236}">
                <a16:creationId xmlns:a16="http://schemas.microsoft.com/office/drawing/2014/main" id="{D358BAB0-4DF0-42D6-2AE0-E8DFE4A7F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8" y="2340160"/>
            <a:ext cx="25146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Picture 62" descr="A group of red and blue squares&#10;&#10;Description automatically generated">
            <a:extLst>
              <a:ext uri="{FF2B5EF4-FFF2-40B4-BE49-F238E27FC236}">
                <a16:creationId xmlns:a16="http://schemas.microsoft.com/office/drawing/2014/main" id="{1BF0F57E-91C9-EE35-DFC8-51C966B901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11" y="2340160"/>
            <a:ext cx="25146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BF32D313-C973-DD29-1357-EC198A8B11BA}"/>
              </a:ext>
            </a:extLst>
          </p:cNvPr>
          <p:cNvSpPr txBox="1"/>
          <p:nvPr/>
        </p:nvSpPr>
        <p:spPr>
          <a:xfrm>
            <a:off x="2557504" y="592722"/>
            <a:ext cx="707501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+mj-lt"/>
              </a:rPr>
              <a:t>Project Title: Object classification and quantification program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72D3E66-9BD2-57EB-29EC-7499ABB9F467}"/>
              </a:ext>
            </a:extLst>
          </p:cNvPr>
          <p:cNvSpPr txBox="1"/>
          <p:nvPr/>
        </p:nvSpPr>
        <p:spPr>
          <a:xfrm>
            <a:off x="0" y="0"/>
            <a:ext cx="2176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MEEG 4910V – ML for MEs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7D1051B2-3ACA-D8F8-77CD-01FD93142794}"/>
              </a:ext>
            </a:extLst>
          </p:cNvPr>
          <p:cNvSpPr txBox="1"/>
          <p:nvPr/>
        </p:nvSpPr>
        <p:spPr>
          <a:xfrm>
            <a:off x="10531096" y="-506"/>
            <a:ext cx="166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By: Kaushik Ramini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F9C34E7-054B-6AE0-13FC-4657F701E063}"/>
              </a:ext>
            </a:extLst>
          </p:cNvPr>
          <p:cNvSpPr txBox="1"/>
          <p:nvPr/>
        </p:nvSpPr>
        <p:spPr>
          <a:xfrm>
            <a:off x="4907107" y="-2992"/>
            <a:ext cx="2474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Project: Kick-Off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656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AEBF47-EE89-5216-27A4-EC427009246D}"/>
              </a:ext>
            </a:extLst>
          </p:cNvPr>
          <p:cNvSpPr txBox="1"/>
          <p:nvPr/>
        </p:nvSpPr>
        <p:spPr>
          <a:xfrm>
            <a:off x="5374488" y="55309"/>
            <a:ext cx="1443024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42D56-51E0-99E9-A293-5792E2BDC517}"/>
              </a:ext>
            </a:extLst>
          </p:cNvPr>
          <p:cNvSpPr txBox="1"/>
          <p:nvPr/>
        </p:nvSpPr>
        <p:spPr>
          <a:xfrm>
            <a:off x="297466" y="73772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Test Image + Label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B35E97E-E500-F005-9487-17FC4AC1A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2"/>
          <a:stretch/>
        </p:blipFill>
        <p:spPr bwMode="auto">
          <a:xfrm>
            <a:off x="297466" y="1107056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99CBD-2790-4F6A-0CB1-707A665A693A}"/>
              </a:ext>
            </a:extLst>
          </p:cNvPr>
          <p:cNvSpPr txBox="1"/>
          <p:nvPr/>
        </p:nvSpPr>
        <p:spPr>
          <a:xfrm>
            <a:off x="4318882" y="73772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Predicted Image + Label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AD3D50C-2C86-38AC-E8E2-C8B7FAEED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882" y="1107056"/>
            <a:ext cx="36576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825AF64-1E0B-4828-9D42-E6A443E82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1" r="7139"/>
          <a:stretch/>
        </p:blipFill>
        <p:spPr>
          <a:xfrm>
            <a:off x="8347498" y="1107056"/>
            <a:ext cx="3759650" cy="3335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6CD482-7F5C-BFA0-A6DA-EE920AF563B8}"/>
              </a:ext>
            </a:extLst>
          </p:cNvPr>
          <p:cNvSpPr txBox="1"/>
          <p:nvPr/>
        </p:nvSpPr>
        <p:spPr>
          <a:xfrm>
            <a:off x="8347498" y="73772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Cumulative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88366-D4F3-233B-718A-D26D9B676D9F}"/>
              </a:ext>
            </a:extLst>
          </p:cNvPr>
          <p:cNvSpPr txBox="1"/>
          <p:nvPr/>
        </p:nvSpPr>
        <p:spPr>
          <a:xfrm>
            <a:off x="448200" y="4959935"/>
            <a:ext cx="773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97.2% accuracy across 100 images (2085 instances)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Consistent performance irrespective of shape size, color shade, and orientation. Performance degrades past 60% overlap.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 the 24 errors, 22 are missed object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~10.5ms prediction time per image, 3x faster than 30FPS video </a:t>
            </a:r>
          </a:p>
        </p:txBody>
      </p:sp>
    </p:spTree>
    <p:extLst>
      <p:ext uri="{BB962C8B-B14F-4D97-AF65-F5344CB8AC3E}">
        <p14:creationId xmlns:p14="http://schemas.microsoft.com/office/powerpoint/2010/main" val="268851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243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Ramini</dc:creator>
  <cp:lastModifiedBy>Kaushik Ramini</cp:lastModifiedBy>
  <cp:revision>23</cp:revision>
  <dcterms:created xsi:type="dcterms:W3CDTF">2024-09-13T01:50:46Z</dcterms:created>
  <dcterms:modified xsi:type="dcterms:W3CDTF">2024-12-04T18:39:14Z</dcterms:modified>
</cp:coreProperties>
</file>